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340" r:id="rId2"/>
    <p:sldId id="296" r:id="rId3"/>
    <p:sldId id="321" r:id="rId4"/>
    <p:sldId id="322" r:id="rId5"/>
    <p:sldId id="323" r:id="rId6"/>
    <p:sldId id="324" r:id="rId7"/>
    <p:sldId id="325" r:id="rId8"/>
    <p:sldId id="307" r:id="rId9"/>
    <p:sldId id="309" r:id="rId10"/>
    <p:sldId id="310" r:id="rId11"/>
    <p:sldId id="311" r:id="rId12"/>
    <p:sldId id="312" r:id="rId13"/>
    <p:sldId id="313" r:id="rId14"/>
    <p:sldId id="314" r:id="rId15"/>
    <p:sldId id="315" r:id="rId16"/>
    <p:sldId id="316" r:id="rId17"/>
    <p:sldId id="317" r:id="rId18"/>
    <p:sldId id="318" r:id="rId19"/>
    <p:sldId id="341" r:id="rId20"/>
    <p:sldId id="284" r:id="rId21"/>
    <p:sldId id="286" r:id="rId22"/>
    <p:sldId id="326" r:id="rId23"/>
    <p:sldId id="306" r:id="rId24"/>
    <p:sldId id="327" r:id="rId25"/>
    <p:sldId id="308" r:id="rId26"/>
    <p:sldId id="328" r:id="rId27"/>
    <p:sldId id="329" r:id="rId28"/>
    <p:sldId id="330" r:id="rId29"/>
    <p:sldId id="331" r:id="rId30"/>
    <p:sldId id="332" r:id="rId31"/>
    <p:sldId id="299" r:id="rId32"/>
    <p:sldId id="300" r:id="rId33"/>
    <p:sldId id="303" r:id="rId34"/>
    <p:sldId id="301" r:id="rId35"/>
    <p:sldId id="333" r:id="rId36"/>
    <p:sldId id="334" r:id="rId37"/>
    <p:sldId id="302" r:id="rId38"/>
    <p:sldId id="335" r:id="rId39"/>
    <p:sldId id="342" r:id="rId40"/>
    <p:sldId id="336" r:id="rId41"/>
    <p:sldId id="319" r:id="rId42"/>
    <p:sldId id="337" r:id="rId43"/>
    <p:sldId id="338" r:id="rId44"/>
    <p:sldId id="339" r:id="rId45"/>
  </p:sldIdLst>
  <p:sldSz cx="12192000" cy="6858000"/>
  <p:notesSz cx="6858000" cy="9144000"/>
  <p:embeddedFontLst>
    <p:embeddedFont>
      <p:font typeface="Abadi" panose="020B0604020104020204" pitchFamily="34" charset="0"/>
      <p:regular r:id="rId46"/>
    </p:embeddedFont>
    <p:embeddedFont>
      <p:font typeface="AR JULIAN" panose="020B0604020202020204" charset="0"/>
      <p:regular r:id="rId47"/>
    </p:embeddedFont>
    <p:embeddedFont>
      <p:font typeface="Arial Black" panose="020B0A04020102020204" pitchFamily="34" charset="0"/>
      <p:bold r:id="rId48"/>
    </p:embeddedFont>
    <p:embeddedFont>
      <p:font typeface="Calibri" panose="020F0502020204030204" pitchFamily="34" charset="0"/>
      <p:regular r:id="rId49"/>
      <p:bold r:id="rId50"/>
      <p:italic r:id="rId51"/>
      <p:boldItalic r:id="rId52"/>
    </p:embeddedFont>
    <p:embeddedFont>
      <p:font typeface="Calibri Light" panose="020F0302020204030204" pitchFamily="34" charset="0"/>
      <p:regular r:id="rId53"/>
      <p:italic r:id="rId54"/>
    </p:embeddedFont>
    <p:embeddedFont>
      <p:font typeface="Comic Sans MS" panose="030F0702030302020204" pitchFamily="66" charset="0"/>
      <p:regular r:id="rId55"/>
      <p:bold r:id="rId56"/>
      <p:italic r:id="rId57"/>
      <p:boldItalic r:id="rId58"/>
    </p:embeddedFont>
    <p:embeddedFont>
      <p:font typeface="Gigi" panose="04040504061007020D02" pitchFamily="82" charset="0"/>
      <p:regular r:id="rId59"/>
    </p:embeddedFont>
    <p:embeddedFont>
      <p:font typeface="Nyala" panose="02000504070300020003" pitchFamily="2" charset="0"/>
      <p:regular r:id="rId60"/>
    </p:embeddedFont>
    <p:embeddedFont>
      <p:font typeface="Open Sans" panose="020B0606030504020204" pitchFamily="34" charset="0"/>
      <p:regular r:id="rId61"/>
      <p:bold r:id="rId62"/>
      <p:italic r:id="rId63"/>
      <p:boldItalic r:id="rId64"/>
    </p:embeddedFont>
    <p:embeddedFont>
      <p:font typeface="Segoe UI Black" panose="020B0A02040204020203" pitchFamily="34" charset="0"/>
      <p:bold r:id="rId65"/>
      <p:boldItalic r:id="rId6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B1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101" d="100"/>
          <a:sy n="101" d="100"/>
        </p:scale>
        <p:origin x="150"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2.fntdata"/><Relationship Id="rId63" Type="http://schemas.openxmlformats.org/officeDocument/2006/relationships/font" Target="fonts/font18.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font" Target="fonts/font21.fntdata"/><Relationship Id="rId5" Type="http://schemas.openxmlformats.org/officeDocument/2006/relationships/slide" Target="slides/slide4.xml"/><Relationship Id="rId61" Type="http://schemas.openxmlformats.org/officeDocument/2006/relationships/font" Target="fonts/font1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font" Target="fonts/font17.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5.fntdata"/><Relationship Id="rId55" Type="http://schemas.openxmlformats.org/officeDocument/2006/relationships/font" Target="fonts/font10.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9C9D8-961F-886C-0415-E6E70DC11F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D9F475-38C9-ACC0-665F-6995BABA06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D2F32A-DB95-9D1F-33D2-2F887CD84EA6}"/>
              </a:ext>
            </a:extLst>
          </p:cNvPr>
          <p:cNvSpPr>
            <a:spLocks noGrp="1"/>
          </p:cNvSpPr>
          <p:nvPr>
            <p:ph type="dt" sz="half" idx="10"/>
          </p:nvPr>
        </p:nvSpPr>
        <p:spPr/>
        <p:txBody>
          <a:bodyPr/>
          <a:lstStyle/>
          <a:p>
            <a:fld id="{AAFE11B1-7BE3-4361-B9AA-5ED532EB4393}" type="datetimeFigureOut">
              <a:rPr lang="en-US" smtClean="0"/>
              <a:t>3/20/2023</a:t>
            </a:fld>
            <a:endParaRPr lang="en-US"/>
          </a:p>
        </p:txBody>
      </p:sp>
      <p:sp>
        <p:nvSpPr>
          <p:cNvPr id="5" name="Footer Placeholder 4">
            <a:extLst>
              <a:ext uri="{FF2B5EF4-FFF2-40B4-BE49-F238E27FC236}">
                <a16:creationId xmlns:a16="http://schemas.microsoft.com/office/drawing/2014/main" id="{36CB2784-69EF-21F4-932C-A2FAAA5F5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0D5F36-1339-7476-2419-924979B90570}"/>
              </a:ext>
            </a:extLst>
          </p:cNvPr>
          <p:cNvSpPr>
            <a:spLocks noGrp="1"/>
          </p:cNvSpPr>
          <p:nvPr>
            <p:ph type="sldNum" sz="quarter" idx="12"/>
          </p:nvPr>
        </p:nvSpPr>
        <p:spPr/>
        <p:txBody>
          <a:bodyPr/>
          <a:lstStyle/>
          <a:p>
            <a:fld id="{3F907D27-6372-4FBE-B6D1-A8DFFB0DBB1D}" type="slidenum">
              <a:rPr lang="en-US" smtClean="0"/>
              <a:t>‹#›</a:t>
            </a:fld>
            <a:endParaRPr lang="en-US"/>
          </a:p>
        </p:txBody>
      </p:sp>
    </p:spTree>
    <p:extLst>
      <p:ext uri="{BB962C8B-B14F-4D97-AF65-F5344CB8AC3E}">
        <p14:creationId xmlns:p14="http://schemas.microsoft.com/office/powerpoint/2010/main" val="1548634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50532-5872-4789-5E0A-3E3F14DA8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A45452-8210-C635-3183-FDBB91394C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F9DA96-3964-0915-3E8E-AB489F3E47B4}"/>
              </a:ext>
            </a:extLst>
          </p:cNvPr>
          <p:cNvSpPr>
            <a:spLocks noGrp="1"/>
          </p:cNvSpPr>
          <p:nvPr>
            <p:ph type="dt" sz="half" idx="10"/>
          </p:nvPr>
        </p:nvSpPr>
        <p:spPr/>
        <p:txBody>
          <a:bodyPr/>
          <a:lstStyle/>
          <a:p>
            <a:fld id="{AAFE11B1-7BE3-4361-B9AA-5ED532EB4393}" type="datetimeFigureOut">
              <a:rPr lang="en-US" smtClean="0"/>
              <a:t>3/20/2023</a:t>
            </a:fld>
            <a:endParaRPr lang="en-US"/>
          </a:p>
        </p:txBody>
      </p:sp>
      <p:sp>
        <p:nvSpPr>
          <p:cNvPr id="5" name="Footer Placeholder 4">
            <a:extLst>
              <a:ext uri="{FF2B5EF4-FFF2-40B4-BE49-F238E27FC236}">
                <a16:creationId xmlns:a16="http://schemas.microsoft.com/office/drawing/2014/main" id="{ADFB4171-0B00-7FC0-540F-ED93142BE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6C425B-8D26-8646-16E1-963D214AE09D}"/>
              </a:ext>
            </a:extLst>
          </p:cNvPr>
          <p:cNvSpPr>
            <a:spLocks noGrp="1"/>
          </p:cNvSpPr>
          <p:nvPr>
            <p:ph type="sldNum" sz="quarter" idx="12"/>
          </p:nvPr>
        </p:nvSpPr>
        <p:spPr/>
        <p:txBody>
          <a:bodyPr/>
          <a:lstStyle/>
          <a:p>
            <a:fld id="{3F907D27-6372-4FBE-B6D1-A8DFFB0DBB1D}" type="slidenum">
              <a:rPr lang="en-US" smtClean="0"/>
              <a:t>‹#›</a:t>
            </a:fld>
            <a:endParaRPr lang="en-US"/>
          </a:p>
        </p:txBody>
      </p:sp>
    </p:spTree>
    <p:extLst>
      <p:ext uri="{BB962C8B-B14F-4D97-AF65-F5344CB8AC3E}">
        <p14:creationId xmlns:p14="http://schemas.microsoft.com/office/powerpoint/2010/main" val="1936901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29014D-2B51-BC70-ABFC-50BAA4D803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CF8081-F621-6747-C541-E229B537CC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616AC5-D1F8-7466-2E58-8D1F96F910A2}"/>
              </a:ext>
            </a:extLst>
          </p:cNvPr>
          <p:cNvSpPr>
            <a:spLocks noGrp="1"/>
          </p:cNvSpPr>
          <p:nvPr>
            <p:ph type="dt" sz="half" idx="10"/>
          </p:nvPr>
        </p:nvSpPr>
        <p:spPr/>
        <p:txBody>
          <a:bodyPr/>
          <a:lstStyle/>
          <a:p>
            <a:fld id="{AAFE11B1-7BE3-4361-B9AA-5ED532EB4393}" type="datetimeFigureOut">
              <a:rPr lang="en-US" smtClean="0"/>
              <a:t>3/20/2023</a:t>
            </a:fld>
            <a:endParaRPr lang="en-US"/>
          </a:p>
        </p:txBody>
      </p:sp>
      <p:sp>
        <p:nvSpPr>
          <p:cNvPr id="5" name="Footer Placeholder 4">
            <a:extLst>
              <a:ext uri="{FF2B5EF4-FFF2-40B4-BE49-F238E27FC236}">
                <a16:creationId xmlns:a16="http://schemas.microsoft.com/office/drawing/2014/main" id="{D51A7BCF-83D5-26CA-868C-AC159B9066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04A4A4-3AD8-EBB5-2A63-F2CEBE2545FD}"/>
              </a:ext>
            </a:extLst>
          </p:cNvPr>
          <p:cNvSpPr>
            <a:spLocks noGrp="1"/>
          </p:cNvSpPr>
          <p:nvPr>
            <p:ph type="sldNum" sz="quarter" idx="12"/>
          </p:nvPr>
        </p:nvSpPr>
        <p:spPr/>
        <p:txBody>
          <a:bodyPr/>
          <a:lstStyle/>
          <a:p>
            <a:fld id="{3F907D27-6372-4FBE-B6D1-A8DFFB0DBB1D}" type="slidenum">
              <a:rPr lang="en-US" smtClean="0"/>
              <a:t>‹#›</a:t>
            </a:fld>
            <a:endParaRPr lang="en-US"/>
          </a:p>
        </p:txBody>
      </p:sp>
    </p:spTree>
    <p:extLst>
      <p:ext uri="{BB962C8B-B14F-4D97-AF65-F5344CB8AC3E}">
        <p14:creationId xmlns:p14="http://schemas.microsoft.com/office/powerpoint/2010/main" val="70165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A982B-5324-91BA-0FDC-5C67584F6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0EC0CC-F1A3-2167-C2E3-2BC2788FB9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EE7DF-88FC-AEEB-A455-62A382AF3C30}"/>
              </a:ext>
            </a:extLst>
          </p:cNvPr>
          <p:cNvSpPr>
            <a:spLocks noGrp="1"/>
          </p:cNvSpPr>
          <p:nvPr>
            <p:ph type="dt" sz="half" idx="10"/>
          </p:nvPr>
        </p:nvSpPr>
        <p:spPr/>
        <p:txBody>
          <a:bodyPr/>
          <a:lstStyle/>
          <a:p>
            <a:fld id="{AAFE11B1-7BE3-4361-B9AA-5ED532EB4393}" type="datetimeFigureOut">
              <a:rPr lang="en-US" smtClean="0"/>
              <a:t>3/20/2023</a:t>
            </a:fld>
            <a:endParaRPr lang="en-US"/>
          </a:p>
        </p:txBody>
      </p:sp>
      <p:sp>
        <p:nvSpPr>
          <p:cNvPr id="5" name="Footer Placeholder 4">
            <a:extLst>
              <a:ext uri="{FF2B5EF4-FFF2-40B4-BE49-F238E27FC236}">
                <a16:creationId xmlns:a16="http://schemas.microsoft.com/office/drawing/2014/main" id="{B6DB8560-C94C-8FAA-B2F9-102D1A38E4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FF9F18-D4F6-38A7-791E-37395EFC5FF0}"/>
              </a:ext>
            </a:extLst>
          </p:cNvPr>
          <p:cNvSpPr>
            <a:spLocks noGrp="1"/>
          </p:cNvSpPr>
          <p:nvPr>
            <p:ph type="sldNum" sz="quarter" idx="12"/>
          </p:nvPr>
        </p:nvSpPr>
        <p:spPr/>
        <p:txBody>
          <a:bodyPr/>
          <a:lstStyle/>
          <a:p>
            <a:fld id="{3F907D27-6372-4FBE-B6D1-A8DFFB0DBB1D}" type="slidenum">
              <a:rPr lang="en-US" smtClean="0"/>
              <a:t>‹#›</a:t>
            </a:fld>
            <a:endParaRPr lang="en-US"/>
          </a:p>
        </p:txBody>
      </p:sp>
    </p:spTree>
    <p:extLst>
      <p:ext uri="{BB962C8B-B14F-4D97-AF65-F5344CB8AC3E}">
        <p14:creationId xmlns:p14="http://schemas.microsoft.com/office/powerpoint/2010/main" val="59083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40CC4-3A7D-8B77-C87E-FFA269DC77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D36F6F-2760-E71E-268F-132F943645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43DD3B-615A-3400-86AD-47ADA40BFCDD}"/>
              </a:ext>
            </a:extLst>
          </p:cNvPr>
          <p:cNvSpPr>
            <a:spLocks noGrp="1"/>
          </p:cNvSpPr>
          <p:nvPr>
            <p:ph type="dt" sz="half" idx="10"/>
          </p:nvPr>
        </p:nvSpPr>
        <p:spPr/>
        <p:txBody>
          <a:bodyPr/>
          <a:lstStyle/>
          <a:p>
            <a:fld id="{AAFE11B1-7BE3-4361-B9AA-5ED532EB4393}" type="datetimeFigureOut">
              <a:rPr lang="en-US" smtClean="0"/>
              <a:t>3/20/2023</a:t>
            </a:fld>
            <a:endParaRPr lang="en-US"/>
          </a:p>
        </p:txBody>
      </p:sp>
      <p:sp>
        <p:nvSpPr>
          <p:cNvPr id="5" name="Footer Placeholder 4">
            <a:extLst>
              <a:ext uri="{FF2B5EF4-FFF2-40B4-BE49-F238E27FC236}">
                <a16:creationId xmlns:a16="http://schemas.microsoft.com/office/drawing/2014/main" id="{D58F55E0-9258-4E4E-3732-2AB95C78F7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0C2396-BB8C-9991-C6CF-E08F0AAFC692}"/>
              </a:ext>
            </a:extLst>
          </p:cNvPr>
          <p:cNvSpPr>
            <a:spLocks noGrp="1"/>
          </p:cNvSpPr>
          <p:nvPr>
            <p:ph type="sldNum" sz="quarter" idx="12"/>
          </p:nvPr>
        </p:nvSpPr>
        <p:spPr/>
        <p:txBody>
          <a:bodyPr/>
          <a:lstStyle/>
          <a:p>
            <a:fld id="{3F907D27-6372-4FBE-B6D1-A8DFFB0DBB1D}" type="slidenum">
              <a:rPr lang="en-US" smtClean="0"/>
              <a:t>‹#›</a:t>
            </a:fld>
            <a:endParaRPr lang="en-US"/>
          </a:p>
        </p:txBody>
      </p:sp>
    </p:spTree>
    <p:extLst>
      <p:ext uri="{BB962C8B-B14F-4D97-AF65-F5344CB8AC3E}">
        <p14:creationId xmlns:p14="http://schemas.microsoft.com/office/powerpoint/2010/main" val="1735243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C78BA-C9B9-1525-237A-D6F06A643D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B5BD7A-E3DF-C94F-B5FB-E841BD406C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E5830D-19C2-A27B-198C-24238935B0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C39652-DD4A-1111-B68E-1E6FC223E6CC}"/>
              </a:ext>
            </a:extLst>
          </p:cNvPr>
          <p:cNvSpPr>
            <a:spLocks noGrp="1"/>
          </p:cNvSpPr>
          <p:nvPr>
            <p:ph type="dt" sz="half" idx="10"/>
          </p:nvPr>
        </p:nvSpPr>
        <p:spPr/>
        <p:txBody>
          <a:bodyPr/>
          <a:lstStyle/>
          <a:p>
            <a:fld id="{AAFE11B1-7BE3-4361-B9AA-5ED532EB4393}" type="datetimeFigureOut">
              <a:rPr lang="en-US" smtClean="0"/>
              <a:t>3/20/2023</a:t>
            </a:fld>
            <a:endParaRPr lang="en-US"/>
          </a:p>
        </p:txBody>
      </p:sp>
      <p:sp>
        <p:nvSpPr>
          <p:cNvPr id="6" name="Footer Placeholder 5">
            <a:extLst>
              <a:ext uri="{FF2B5EF4-FFF2-40B4-BE49-F238E27FC236}">
                <a16:creationId xmlns:a16="http://schemas.microsoft.com/office/drawing/2014/main" id="{18FD235D-4958-94CA-5A6A-5045168FFB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FF4D1A-B0CC-5A51-E3CA-E015CA8AB767}"/>
              </a:ext>
            </a:extLst>
          </p:cNvPr>
          <p:cNvSpPr>
            <a:spLocks noGrp="1"/>
          </p:cNvSpPr>
          <p:nvPr>
            <p:ph type="sldNum" sz="quarter" idx="12"/>
          </p:nvPr>
        </p:nvSpPr>
        <p:spPr/>
        <p:txBody>
          <a:bodyPr/>
          <a:lstStyle/>
          <a:p>
            <a:fld id="{3F907D27-6372-4FBE-B6D1-A8DFFB0DBB1D}" type="slidenum">
              <a:rPr lang="en-US" smtClean="0"/>
              <a:t>‹#›</a:t>
            </a:fld>
            <a:endParaRPr lang="en-US"/>
          </a:p>
        </p:txBody>
      </p:sp>
    </p:spTree>
    <p:extLst>
      <p:ext uri="{BB962C8B-B14F-4D97-AF65-F5344CB8AC3E}">
        <p14:creationId xmlns:p14="http://schemas.microsoft.com/office/powerpoint/2010/main" val="4251497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63264-2993-179C-B07F-3BA63FAD1E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32FFEE-61D3-3CDF-6CE9-12372ECF57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617DEC-FF3A-D505-67BB-FC540EFAB4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4DC819-8FBE-88D7-375F-5DDC5FDDBB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78A6F4-F0D3-013D-8974-D4A53C09BB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5F7569-DA26-D935-792D-35BDF0A6AE56}"/>
              </a:ext>
            </a:extLst>
          </p:cNvPr>
          <p:cNvSpPr>
            <a:spLocks noGrp="1"/>
          </p:cNvSpPr>
          <p:nvPr>
            <p:ph type="dt" sz="half" idx="10"/>
          </p:nvPr>
        </p:nvSpPr>
        <p:spPr/>
        <p:txBody>
          <a:bodyPr/>
          <a:lstStyle/>
          <a:p>
            <a:fld id="{AAFE11B1-7BE3-4361-B9AA-5ED532EB4393}" type="datetimeFigureOut">
              <a:rPr lang="en-US" smtClean="0"/>
              <a:t>3/20/2023</a:t>
            </a:fld>
            <a:endParaRPr lang="en-US"/>
          </a:p>
        </p:txBody>
      </p:sp>
      <p:sp>
        <p:nvSpPr>
          <p:cNvPr id="8" name="Footer Placeholder 7">
            <a:extLst>
              <a:ext uri="{FF2B5EF4-FFF2-40B4-BE49-F238E27FC236}">
                <a16:creationId xmlns:a16="http://schemas.microsoft.com/office/drawing/2014/main" id="{B73D94C6-C499-56DB-556B-12F4A1FF9C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E04679-5990-EB77-5EDD-C907E17D9D2A}"/>
              </a:ext>
            </a:extLst>
          </p:cNvPr>
          <p:cNvSpPr>
            <a:spLocks noGrp="1"/>
          </p:cNvSpPr>
          <p:nvPr>
            <p:ph type="sldNum" sz="quarter" idx="12"/>
          </p:nvPr>
        </p:nvSpPr>
        <p:spPr/>
        <p:txBody>
          <a:bodyPr/>
          <a:lstStyle/>
          <a:p>
            <a:fld id="{3F907D27-6372-4FBE-B6D1-A8DFFB0DBB1D}" type="slidenum">
              <a:rPr lang="en-US" smtClean="0"/>
              <a:t>‹#›</a:t>
            </a:fld>
            <a:endParaRPr lang="en-US"/>
          </a:p>
        </p:txBody>
      </p:sp>
    </p:spTree>
    <p:extLst>
      <p:ext uri="{BB962C8B-B14F-4D97-AF65-F5344CB8AC3E}">
        <p14:creationId xmlns:p14="http://schemas.microsoft.com/office/powerpoint/2010/main" val="454155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9DEC3-6B43-B81A-3A8E-99FE85ED07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4A7D34-5251-E588-EA56-3BEC6C05F142}"/>
              </a:ext>
            </a:extLst>
          </p:cNvPr>
          <p:cNvSpPr>
            <a:spLocks noGrp="1"/>
          </p:cNvSpPr>
          <p:nvPr>
            <p:ph type="dt" sz="half" idx="10"/>
          </p:nvPr>
        </p:nvSpPr>
        <p:spPr/>
        <p:txBody>
          <a:bodyPr/>
          <a:lstStyle/>
          <a:p>
            <a:fld id="{AAFE11B1-7BE3-4361-B9AA-5ED532EB4393}" type="datetimeFigureOut">
              <a:rPr lang="en-US" smtClean="0"/>
              <a:t>3/20/2023</a:t>
            </a:fld>
            <a:endParaRPr lang="en-US"/>
          </a:p>
        </p:txBody>
      </p:sp>
      <p:sp>
        <p:nvSpPr>
          <p:cNvPr id="4" name="Footer Placeholder 3">
            <a:extLst>
              <a:ext uri="{FF2B5EF4-FFF2-40B4-BE49-F238E27FC236}">
                <a16:creationId xmlns:a16="http://schemas.microsoft.com/office/drawing/2014/main" id="{03F2C743-4A5D-2C02-0F01-2CD92A682F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472845-554F-7443-8227-B86AC8D4F3CE}"/>
              </a:ext>
            </a:extLst>
          </p:cNvPr>
          <p:cNvSpPr>
            <a:spLocks noGrp="1"/>
          </p:cNvSpPr>
          <p:nvPr>
            <p:ph type="sldNum" sz="quarter" idx="12"/>
          </p:nvPr>
        </p:nvSpPr>
        <p:spPr/>
        <p:txBody>
          <a:bodyPr/>
          <a:lstStyle/>
          <a:p>
            <a:fld id="{3F907D27-6372-4FBE-B6D1-A8DFFB0DBB1D}" type="slidenum">
              <a:rPr lang="en-US" smtClean="0"/>
              <a:t>‹#›</a:t>
            </a:fld>
            <a:endParaRPr lang="en-US"/>
          </a:p>
        </p:txBody>
      </p:sp>
    </p:spTree>
    <p:extLst>
      <p:ext uri="{BB962C8B-B14F-4D97-AF65-F5344CB8AC3E}">
        <p14:creationId xmlns:p14="http://schemas.microsoft.com/office/powerpoint/2010/main" val="2277951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8306F3-A625-683F-3E79-C93BA3DA0502}"/>
              </a:ext>
            </a:extLst>
          </p:cNvPr>
          <p:cNvSpPr>
            <a:spLocks noGrp="1"/>
          </p:cNvSpPr>
          <p:nvPr>
            <p:ph type="dt" sz="half" idx="10"/>
          </p:nvPr>
        </p:nvSpPr>
        <p:spPr/>
        <p:txBody>
          <a:bodyPr/>
          <a:lstStyle/>
          <a:p>
            <a:fld id="{AAFE11B1-7BE3-4361-B9AA-5ED532EB4393}" type="datetimeFigureOut">
              <a:rPr lang="en-US" smtClean="0"/>
              <a:t>3/20/2023</a:t>
            </a:fld>
            <a:endParaRPr lang="en-US"/>
          </a:p>
        </p:txBody>
      </p:sp>
      <p:sp>
        <p:nvSpPr>
          <p:cNvPr id="3" name="Footer Placeholder 2">
            <a:extLst>
              <a:ext uri="{FF2B5EF4-FFF2-40B4-BE49-F238E27FC236}">
                <a16:creationId xmlns:a16="http://schemas.microsoft.com/office/drawing/2014/main" id="{57D32B7F-AC43-28DD-4587-6917453452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DB1690-0179-91B4-6FD8-2FC91946D99A}"/>
              </a:ext>
            </a:extLst>
          </p:cNvPr>
          <p:cNvSpPr>
            <a:spLocks noGrp="1"/>
          </p:cNvSpPr>
          <p:nvPr>
            <p:ph type="sldNum" sz="quarter" idx="12"/>
          </p:nvPr>
        </p:nvSpPr>
        <p:spPr/>
        <p:txBody>
          <a:bodyPr/>
          <a:lstStyle/>
          <a:p>
            <a:fld id="{3F907D27-6372-4FBE-B6D1-A8DFFB0DBB1D}" type="slidenum">
              <a:rPr lang="en-US" smtClean="0"/>
              <a:t>‹#›</a:t>
            </a:fld>
            <a:endParaRPr lang="en-US"/>
          </a:p>
        </p:txBody>
      </p:sp>
    </p:spTree>
    <p:extLst>
      <p:ext uri="{BB962C8B-B14F-4D97-AF65-F5344CB8AC3E}">
        <p14:creationId xmlns:p14="http://schemas.microsoft.com/office/powerpoint/2010/main" val="142229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FF825-EB2E-13CA-AC37-E9C5C553D1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5BC5AE-63D0-8A4F-78FD-74BC175C17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3C9279-1C43-8271-C73A-138BC6F568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AC61BA-AB6E-A0AF-20E8-FD6D94D0658F}"/>
              </a:ext>
            </a:extLst>
          </p:cNvPr>
          <p:cNvSpPr>
            <a:spLocks noGrp="1"/>
          </p:cNvSpPr>
          <p:nvPr>
            <p:ph type="dt" sz="half" idx="10"/>
          </p:nvPr>
        </p:nvSpPr>
        <p:spPr/>
        <p:txBody>
          <a:bodyPr/>
          <a:lstStyle/>
          <a:p>
            <a:fld id="{AAFE11B1-7BE3-4361-B9AA-5ED532EB4393}" type="datetimeFigureOut">
              <a:rPr lang="en-US" smtClean="0"/>
              <a:t>3/20/2023</a:t>
            </a:fld>
            <a:endParaRPr lang="en-US"/>
          </a:p>
        </p:txBody>
      </p:sp>
      <p:sp>
        <p:nvSpPr>
          <p:cNvPr id="6" name="Footer Placeholder 5">
            <a:extLst>
              <a:ext uri="{FF2B5EF4-FFF2-40B4-BE49-F238E27FC236}">
                <a16:creationId xmlns:a16="http://schemas.microsoft.com/office/drawing/2014/main" id="{87796347-B3A4-8290-6D12-F9208B114C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4B7CC4-CDEE-F12C-0394-9C09BF7ECD1A}"/>
              </a:ext>
            </a:extLst>
          </p:cNvPr>
          <p:cNvSpPr>
            <a:spLocks noGrp="1"/>
          </p:cNvSpPr>
          <p:nvPr>
            <p:ph type="sldNum" sz="quarter" idx="12"/>
          </p:nvPr>
        </p:nvSpPr>
        <p:spPr/>
        <p:txBody>
          <a:bodyPr/>
          <a:lstStyle/>
          <a:p>
            <a:fld id="{3F907D27-6372-4FBE-B6D1-A8DFFB0DBB1D}" type="slidenum">
              <a:rPr lang="en-US" smtClean="0"/>
              <a:t>‹#›</a:t>
            </a:fld>
            <a:endParaRPr lang="en-US"/>
          </a:p>
        </p:txBody>
      </p:sp>
    </p:spTree>
    <p:extLst>
      <p:ext uri="{BB962C8B-B14F-4D97-AF65-F5344CB8AC3E}">
        <p14:creationId xmlns:p14="http://schemas.microsoft.com/office/powerpoint/2010/main" val="1720717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D7767-DB32-644E-D7D2-D845C48364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ABBA1D-25F4-6059-FB22-23E2FF8D77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5316F3-E87E-7C1B-606D-0BAE16DB4A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C60348-250B-5856-4B72-7CD9C050E2B0}"/>
              </a:ext>
            </a:extLst>
          </p:cNvPr>
          <p:cNvSpPr>
            <a:spLocks noGrp="1"/>
          </p:cNvSpPr>
          <p:nvPr>
            <p:ph type="dt" sz="half" idx="10"/>
          </p:nvPr>
        </p:nvSpPr>
        <p:spPr/>
        <p:txBody>
          <a:bodyPr/>
          <a:lstStyle/>
          <a:p>
            <a:fld id="{AAFE11B1-7BE3-4361-B9AA-5ED532EB4393}" type="datetimeFigureOut">
              <a:rPr lang="en-US" smtClean="0"/>
              <a:t>3/20/2023</a:t>
            </a:fld>
            <a:endParaRPr lang="en-US"/>
          </a:p>
        </p:txBody>
      </p:sp>
      <p:sp>
        <p:nvSpPr>
          <p:cNvPr id="6" name="Footer Placeholder 5">
            <a:extLst>
              <a:ext uri="{FF2B5EF4-FFF2-40B4-BE49-F238E27FC236}">
                <a16:creationId xmlns:a16="http://schemas.microsoft.com/office/drawing/2014/main" id="{519A1FF8-9C03-59EA-82E6-3E9AFD0197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A8FA8E-7336-609C-88D9-62D63DF4400A}"/>
              </a:ext>
            </a:extLst>
          </p:cNvPr>
          <p:cNvSpPr>
            <a:spLocks noGrp="1"/>
          </p:cNvSpPr>
          <p:nvPr>
            <p:ph type="sldNum" sz="quarter" idx="12"/>
          </p:nvPr>
        </p:nvSpPr>
        <p:spPr/>
        <p:txBody>
          <a:bodyPr/>
          <a:lstStyle/>
          <a:p>
            <a:fld id="{3F907D27-6372-4FBE-B6D1-A8DFFB0DBB1D}" type="slidenum">
              <a:rPr lang="en-US" smtClean="0"/>
              <a:t>‹#›</a:t>
            </a:fld>
            <a:endParaRPr lang="en-US"/>
          </a:p>
        </p:txBody>
      </p:sp>
    </p:spTree>
    <p:extLst>
      <p:ext uri="{BB962C8B-B14F-4D97-AF65-F5344CB8AC3E}">
        <p14:creationId xmlns:p14="http://schemas.microsoft.com/office/powerpoint/2010/main" val="3292739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EFC59E-7F0E-C16F-331D-823FAE4689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0A5E0B-15D7-4774-D275-BF640945C9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8910F4-EC8E-689C-FCB0-8D0891EC07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FE11B1-7BE3-4361-B9AA-5ED532EB4393}" type="datetimeFigureOut">
              <a:rPr lang="en-US" smtClean="0"/>
              <a:t>3/20/2023</a:t>
            </a:fld>
            <a:endParaRPr lang="en-US"/>
          </a:p>
        </p:txBody>
      </p:sp>
      <p:sp>
        <p:nvSpPr>
          <p:cNvPr id="5" name="Footer Placeholder 4">
            <a:extLst>
              <a:ext uri="{FF2B5EF4-FFF2-40B4-BE49-F238E27FC236}">
                <a16:creationId xmlns:a16="http://schemas.microsoft.com/office/drawing/2014/main" id="{2637CA0A-399E-1699-E7DC-1820889A2C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C44226-9E95-6C9B-73B5-2355260E53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907D27-6372-4FBE-B6D1-A8DFFB0DBB1D}" type="slidenum">
              <a:rPr lang="en-US" smtClean="0"/>
              <a:t>‹#›</a:t>
            </a:fld>
            <a:endParaRPr lang="en-US"/>
          </a:p>
        </p:txBody>
      </p:sp>
    </p:spTree>
    <p:extLst>
      <p:ext uri="{BB962C8B-B14F-4D97-AF65-F5344CB8AC3E}">
        <p14:creationId xmlns:p14="http://schemas.microsoft.com/office/powerpoint/2010/main" val="1191778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hyperlink" Target="http://www.google.com/url?sa=i&amp;rct=j&amp;q=&amp;esrc=s&amp;frm=1&amp;source=images&amp;cd=&amp;cad=rja&amp;docid=kWZnrGCUyCBffM&amp;tbnid=pA5zQcLL3PzIeM:&amp;ved=0CAUQjRw&amp;url=http://vinylcraftlettering.com/store/ctr-primary-2012.html&amp;ei=C3xIUfagFImF2AXI74CoAQ&amp;psig=AFQjCNH1RdXIYAs8kEyK-XfwKVPuksf96A&amp;ust=1363791239884569" TargetMode="Externa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gif"/></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ZzWzqEuNOoaklM&amp;tbnid=fKDG_4F8DIY2pM:&amp;ved=0CAUQjRw&amp;url=http://secondcomingherald.com/2012/01/does-john-141-3-refer-to-the-rapture-or-the-second-coming/&amp;ei=VIdIUezDKoba2wXr9YGwCg&amp;psig=AFQjCNGwNPiqETJvKJkZXQIxaz5rXnh_Jg&amp;ust=1363794075143572" TargetMode="Externa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hyperlink" Target="http://www.google.com/url?sa=i&amp;rct=j&amp;q=&amp;esrc=s&amp;frm=1&amp;source=images&amp;cd=&amp;cad=rja&amp;docid=xhz7Wsh7dtqC5M&amp;tbnid=1nfgiCiqOJYnwM:&amp;ved=0CAUQjRw&amp;url=http://www.godlywoman.co/2012/09/bible-verses-based-on-second-coming-of.html&amp;ei=44dIUbuFN8Oh2gXYoYHwBA&amp;psig=AFQjCNGwNPiqETJvKJkZXQIxaz5rXnh_Jg&amp;ust=1363794075143572" TargetMode="Externa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gif"/><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 Id="rId9" Type="http://schemas.openxmlformats.org/officeDocument/2006/relationships/image" Target="../media/image45.jpeg"/></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48.gif"/><Relationship Id="rId4" Type="http://schemas.openxmlformats.org/officeDocument/2006/relationships/image" Target="../media/image47.jpg"/></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3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52.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2.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a:extLst>
              <a:ext uri="{FF2B5EF4-FFF2-40B4-BE49-F238E27FC236}">
                <a16:creationId xmlns:a16="http://schemas.microsoft.com/office/drawing/2014/main" id="{F9C3A2EA-F610-7091-421A-DA94BDD13FE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52027" t="58951" r="1365" b="12478"/>
          <a:stretch/>
        </p:blipFill>
        <p:spPr bwMode="auto">
          <a:xfrm>
            <a:off x="0" y="-1"/>
            <a:ext cx="12192000" cy="687084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DDD5EAB9-C602-728C-25A2-C9A1B83E6B1B}"/>
              </a:ext>
            </a:extLst>
          </p:cNvPr>
          <p:cNvGrpSpPr/>
          <p:nvPr/>
        </p:nvGrpSpPr>
        <p:grpSpPr>
          <a:xfrm>
            <a:off x="4486558" y="2839476"/>
            <a:ext cx="3050721" cy="2895600"/>
            <a:chOff x="848008" y="2239401"/>
            <a:chExt cx="3050721" cy="2895600"/>
          </a:xfrm>
        </p:grpSpPr>
        <p:pic>
          <p:nvPicPr>
            <p:cNvPr id="4" name="Picture 4" descr="Image result for corinth ancient greece">
              <a:extLst>
                <a:ext uri="{FF2B5EF4-FFF2-40B4-BE49-F238E27FC236}">
                  <a16:creationId xmlns:a16="http://schemas.microsoft.com/office/drawing/2014/main" id="{E4179329-C6D5-7D52-208A-D9CE83FB738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651" t="1480" r="11692" b="-481"/>
            <a:stretch/>
          </p:blipFill>
          <p:spPr bwMode="auto">
            <a:xfrm>
              <a:off x="1000461" y="2409711"/>
              <a:ext cx="2735210" cy="261411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55787E3F-CF39-BAFF-3DA0-DA54705CD82A}"/>
                </a:ext>
              </a:extLst>
            </p:cNvPr>
            <p:cNvGrpSpPr/>
            <p:nvPr/>
          </p:nvGrpSpPr>
          <p:grpSpPr>
            <a:xfrm>
              <a:off x="848008" y="2239401"/>
              <a:ext cx="3050721" cy="2895600"/>
              <a:chOff x="304800" y="3429000"/>
              <a:chExt cx="3050721" cy="2895600"/>
            </a:xfrm>
          </p:grpSpPr>
          <p:grpSp>
            <p:nvGrpSpPr>
              <p:cNvPr id="6" name="Group 5">
                <a:extLst>
                  <a:ext uri="{FF2B5EF4-FFF2-40B4-BE49-F238E27FC236}">
                    <a16:creationId xmlns:a16="http://schemas.microsoft.com/office/drawing/2014/main" id="{BE57BBE4-9E8F-E808-F54D-F8B9BD8B0378}"/>
                  </a:ext>
                </a:extLst>
              </p:cNvPr>
              <p:cNvGrpSpPr/>
              <p:nvPr/>
            </p:nvGrpSpPr>
            <p:grpSpPr>
              <a:xfrm rot="2107423">
                <a:off x="1281104" y="3790950"/>
                <a:ext cx="376315" cy="879933"/>
                <a:chOff x="7696200" y="914400"/>
                <a:chExt cx="685800" cy="2438400"/>
              </a:xfrm>
            </p:grpSpPr>
            <p:sp>
              <p:nvSpPr>
                <p:cNvPr id="38" name="Moon 37">
                  <a:extLst>
                    <a:ext uri="{FF2B5EF4-FFF2-40B4-BE49-F238E27FC236}">
                      <a16:creationId xmlns:a16="http://schemas.microsoft.com/office/drawing/2014/main" id="{F39904D0-EB89-6E13-E548-66D5B01FD40C}"/>
                    </a:ext>
                  </a:extLst>
                </p:cNvPr>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a:extLst>
                    <a:ext uri="{FF2B5EF4-FFF2-40B4-BE49-F238E27FC236}">
                      <a16:creationId xmlns:a16="http://schemas.microsoft.com/office/drawing/2014/main" id="{87B3917E-C5F3-7740-41B6-7934BF89D0DD}"/>
                    </a:ext>
                  </a:extLst>
                </p:cNvPr>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a:extLst>
                    <a:ext uri="{FF2B5EF4-FFF2-40B4-BE49-F238E27FC236}">
                      <a16:creationId xmlns:a16="http://schemas.microsoft.com/office/drawing/2014/main" id="{E0076FA8-5A7A-50AB-89CA-552243690579}"/>
                    </a:ext>
                  </a:extLst>
                </p:cNvPr>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DD49335E-455B-F4E8-BB64-5D123C25CFFB}"/>
                    </a:ext>
                  </a:extLst>
                </p:cNvPr>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18B4558E-A989-8455-D308-0D906396E533}"/>
                  </a:ext>
                </a:extLst>
              </p:cNvPr>
              <p:cNvGrpSpPr/>
              <p:nvPr/>
            </p:nvGrpSpPr>
            <p:grpSpPr>
              <a:xfrm rot="19262140" flipH="1">
                <a:off x="1950772" y="3835879"/>
                <a:ext cx="376315" cy="801380"/>
                <a:chOff x="7696200" y="914400"/>
                <a:chExt cx="685800" cy="2438400"/>
              </a:xfrm>
            </p:grpSpPr>
            <p:sp>
              <p:nvSpPr>
                <p:cNvPr id="34" name="Moon 33">
                  <a:extLst>
                    <a:ext uri="{FF2B5EF4-FFF2-40B4-BE49-F238E27FC236}">
                      <a16:creationId xmlns:a16="http://schemas.microsoft.com/office/drawing/2014/main" id="{902B9D7D-1069-F401-0846-B98FE3C23962}"/>
                    </a:ext>
                  </a:extLst>
                </p:cNvPr>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a:extLst>
                    <a:ext uri="{FF2B5EF4-FFF2-40B4-BE49-F238E27FC236}">
                      <a16:creationId xmlns:a16="http://schemas.microsoft.com/office/drawing/2014/main" id="{CCBDC32A-81A2-165A-7CA3-AE59A04F7C9D}"/>
                    </a:ext>
                  </a:extLst>
                </p:cNvPr>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a:extLst>
                    <a:ext uri="{FF2B5EF4-FFF2-40B4-BE49-F238E27FC236}">
                      <a16:creationId xmlns:a16="http://schemas.microsoft.com/office/drawing/2014/main" id="{D4F7DE04-B1A6-D7FF-5956-C2980C8E31B1}"/>
                    </a:ext>
                  </a:extLst>
                </p:cNvPr>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E7CB2C6-6E23-441B-A632-03E0F973A572}"/>
                    </a:ext>
                  </a:extLst>
                </p:cNvPr>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rapezoid 7">
                <a:extLst>
                  <a:ext uri="{FF2B5EF4-FFF2-40B4-BE49-F238E27FC236}">
                    <a16:creationId xmlns:a16="http://schemas.microsoft.com/office/drawing/2014/main" id="{C9C699EA-013A-E759-88F7-86010047D5F9}"/>
                  </a:ext>
                </a:extLst>
              </p:cNvPr>
              <p:cNvSpPr/>
              <p:nvPr/>
            </p:nvSpPr>
            <p:spPr>
              <a:xfrm>
                <a:off x="1326235" y="4478277"/>
                <a:ext cx="983316" cy="1742909"/>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CCDEC120-73ED-EED3-5F97-8A3E237F451E}"/>
                  </a:ext>
                </a:extLst>
              </p:cNvPr>
              <p:cNvSpPr/>
              <p:nvPr/>
            </p:nvSpPr>
            <p:spPr>
              <a:xfrm rot="20431102">
                <a:off x="1854274" y="4700732"/>
                <a:ext cx="541243" cy="105024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a:extLst>
                  <a:ext uri="{FF2B5EF4-FFF2-40B4-BE49-F238E27FC236}">
                    <a16:creationId xmlns:a16="http://schemas.microsoft.com/office/drawing/2014/main" id="{CA0DB9A8-46FF-3F42-C2CC-78E5E46E7BDC}"/>
                  </a:ext>
                </a:extLst>
              </p:cNvPr>
              <p:cNvSpPr/>
              <p:nvPr/>
            </p:nvSpPr>
            <p:spPr>
              <a:xfrm rot="1195734">
                <a:off x="1208420" y="4677609"/>
                <a:ext cx="541243" cy="105024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41783005-B555-1E4C-9D33-E0195FC525F7}"/>
                  </a:ext>
                </a:extLst>
              </p:cNvPr>
              <p:cNvSpPr/>
              <p:nvPr/>
            </p:nvSpPr>
            <p:spPr>
              <a:xfrm>
                <a:off x="1342034" y="4606667"/>
                <a:ext cx="925176" cy="1407690"/>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497578AC-6EFD-8243-32EB-DC715551B776}"/>
                  </a:ext>
                </a:extLst>
              </p:cNvPr>
              <p:cNvSpPr/>
              <p:nvPr/>
            </p:nvSpPr>
            <p:spPr>
              <a:xfrm rot="218695">
                <a:off x="1362172" y="4662553"/>
                <a:ext cx="417597" cy="1300386"/>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47C0BF72-62C7-7522-002F-8C3227C0F3BE}"/>
                  </a:ext>
                </a:extLst>
              </p:cNvPr>
              <p:cNvSpPr/>
              <p:nvPr/>
            </p:nvSpPr>
            <p:spPr>
              <a:xfrm rot="21332773">
                <a:off x="1833573" y="4664733"/>
                <a:ext cx="417597" cy="130156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7E37128-9210-73B0-E798-AC3703524423}"/>
                  </a:ext>
                </a:extLst>
              </p:cNvPr>
              <p:cNvSpPr/>
              <p:nvPr/>
            </p:nvSpPr>
            <p:spPr>
              <a:xfrm>
                <a:off x="1525932" y="4245837"/>
                <a:ext cx="526415" cy="72348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DFD4FCE-239A-EB51-7F15-353385EBBFB3}"/>
                  </a:ext>
                </a:extLst>
              </p:cNvPr>
              <p:cNvSpPr/>
              <p:nvPr/>
            </p:nvSpPr>
            <p:spPr>
              <a:xfrm>
                <a:off x="1395750" y="3908738"/>
                <a:ext cx="809529" cy="89081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a:extLst>
                  <a:ext uri="{FF2B5EF4-FFF2-40B4-BE49-F238E27FC236}">
                    <a16:creationId xmlns:a16="http://schemas.microsoft.com/office/drawing/2014/main" id="{190E555A-6A99-1990-2173-E672F14D9748}"/>
                  </a:ext>
                </a:extLst>
              </p:cNvPr>
              <p:cNvSpPr/>
              <p:nvPr/>
            </p:nvSpPr>
            <p:spPr>
              <a:xfrm>
                <a:off x="1549947" y="4539734"/>
                <a:ext cx="462588" cy="371175"/>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Delay 16">
                <a:extLst>
                  <a:ext uri="{FF2B5EF4-FFF2-40B4-BE49-F238E27FC236}">
                    <a16:creationId xmlns:a16="http://schemas.microsoft.com/office/drawing/2014/main" id="{6D1B78DE-6052-784C-8934-A44CF88065E0}"/>
                  </a:ext>
                </a:extLst>
              </p:cNvPr>
              <p:cNvSpPr/>
              <p:nvPr/>
            </p:nvSpPr>
            <p:spPr>
              <a:xfrm rot="16200000">
                <a:off x="1636878" y="3657345"/>
                <a:ext cx="296939" cy="578236"/>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920E1CD-EA06-3F05-54FF-CF01044226ED}"/>
                  </a:ext>
                </a:extLst>
              </p:cNvPr>
              <p:cNvSpPr/>
              <p:nvPr/>
            </p:nvSpPr>
            <p:spPr>
              <a:xfrm>
                <a:off x="1699119" y="4608751"/>
                <a:ext cx="148961" cy="9713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9">
                <a:extLst>
                  <a:ext uri="{FF2B5EF4-FFF2-40B4-BE49-F238E27FC236}">
                    <a16:creationId xmlns:a16="http://schemas.microsoft.com/office/drawing/2014/main" id="{232E786E-A2EA-B2E1-0B6E-3393FF00C33E}"/>
                  </a:ext>
                </a:extLst>
              </p:cNvPr>
              <p:cNvSpPr/>
              <p:nvPr/>
            </p:nvSpPr>
            <p:spPr>
              <a:xfrm>
                <a:off x="718457" y="5704114"/>
                <a:ext cx="2223407" cy="51707"/>
              </a:xfrm>
              <a:prstGeom prst="roundRect">
                <a:avLst/>
              </a:prstGeom>
              <a:solidFill>
                <a:srgbClr val="9966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00">
                <a:extLst>
                  <a:ext uri="{FF2B5EF4-FFF2-40B4-BE49-F238E27FC236}">
                    <a16:creationId xmlns:a16="http://schemas.microsoft.com/office/drawing/2014/main" id="{7B72865D-B1AC-5C6D-D25E-35BD9A51F28A}"/>
                  </a:ext>
                </a:extLst>
              </p:cNvPr>
              <p:cNvSpPr/>
              <p:nvPr/>
            </p:nvSpPr>
            <p:spPr>
              <a:xfrm>
                <a:off x="718457" y="5755821"/>
                <a:ext cx="2223407" cy="155121"/>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01">
                <a:extLst>
                  <a:ext uri="{FF2B5EF4-FFF2-40B4-BE49-F238E27FC236}">
                    <a16:creationId xmlns:a16="http://schemas.microsoft.com/office/drawing/2014/main" id="{A992A29B-B572-82E4-ED29-CE9B600731BA}"/>
                  </a:ext>
                </a:extLst>
              </p:cNvPr>
              <p:cNvSpPr/>
              <p:nvPr/>
            </p:nvSpPr>
            <p:spPr>
              <a:xfrm>
                <a:off x="821871" y="5910943"/>
                <a:ext cx="155121" cy="36195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02">
                <a:extLst>
                  <a:ext uri="{FF2B5EF4-FFF2-40B4-BE49-F238E27FC236}">
                    <a16:creationId xmlns:a16="http://schemas.microsoft.com/office/drawing/2014/main" id="{B7ADFC8B-94BC-311C-EB02-8A6B6A735572}"/>
                  </a:ext>
                </a:extLst>
              </p:cNvPr>
              <p:cNvSpPr/>
              <p:nvPr/>
            </p:nvSpPr>
            <p:spPr>
              <a:xfrm>
                <a:off x="1028700" y="5910943"/>
                <a:ext cx="103414" cy="29408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3">
                <a:extLst>
                  <a:ext uri="{FF2B5EF4-FFF2-40B4-BE49-F238E27FC236}">
                    <a16:creationId xmlns:a16="http://schemas.microsoft.com/office/drawing/2014/main" id="{288BA4DF-C55D-99DE-A2EC-98C0781FC3DF}"/>
                  </a:ext>
                </a:extLst>
              </p:cNvPr>
              <p:cNvSpPr/>
              <p:nvPr/>
            </p:nvSpPr>
            <p:spPr>
              <a:xfrm>
                <a:off x="2579914" y="5910943"/>
                <a:ext cx="155121" cy="36195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04">
                <a:extLst>
                  <a:ext uri="{FF2B5EF4-FFF2-40B4-BE49-F238E27FC236}">
                    <a16:creationId xmlns:a16="http://schemas.microsoft.com/office/drawing/2014/main" id="{2027CF2D-5252-09E8-F326-1F0B19A110E4}"/>
                  </a:ext>
                </a:extLst>
              </p:cNvPr>
              <p:cNvSpPr/>
              <p:nvPr/>
            </p:nvSpPr>
            <p:spPr>
              <a:xfrm>
                <a:off x="2786743" y="5910943"/>
                <a:ext cx="103414" cy="29408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64024A2-C17E-9F0A-4261-E4A808CFB333}"/>
                  </a:ext>
                </a:extLst>
              </p:cNvPr>
              <p:cNvSpPr/>
              <p:nvPr/>
            </p:nvSpPr>
            <p:spPr>
              <a:xfrm>
                <a:off x="1080407" y="5548993"/>
                <a:ext cx="259845" cy="17926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7616158-F762-D822-98BF-C9EDFD04C024}"/>
                  </a:ext>
                </a:extLst>
              </p:cNvPr>
              <p:cNvSpPr/>
              <p:nvPr/>
            </p:nvSpPr>
            <p:spPr>
              <a:xfrm>
                <a:off x="2269671" y="5548993"/>
                <a:ext cx="259845" cy="17926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7">
                <a:extLst>
                  <a:ext uri="{FF2B5EF4-FFF2-40B4-BE49-F238E27FC236}">
                    <a16:creationId xmlns:a16="http://schemas.microsoft.com/office/drawing/2014/main" id="{02BA2B14-F06F-7051-2418-DDBC1BE2C77E}"/>
                  </a:ext>
                </a:extLst>
              </p:cNvPr>
              <p:cNvGrpSpPr/>
              <p:nvPr/>
            </p:nvGrpSpPr>
            <p:grpSpPr>
              <a:xfrm>
                <a:off x="2028864" y="5256478"/>
                <a:ext cx="248519" cy="434702"/>
                <a:chOff x="2438400" y="402137"/>
                <a:chExt cx="2514600" cy="4398463"/>
              </a:xfrm>
            </p:grpSpPr>
            <p:sp>
              <p:nvSpPr>
                <p:cNvPr id="30" name="Snip Same Side Corner Rectangle 110">
                  <a:extLst>
                    <a:ext uri="{FF2B5EF4-FFF2-40B4-BE49-F238E27FC236}">
                      <a16:creationId xmlns:a16="http://schemas.microsoft.com/office/drawing/2014/main" id="{B4C62004-50E5-534D-6B7A-79FC9CD3CB18}"/>
                    </a:ext>
                  </a:extLst>
                </p:cNvPr>
                <p:cNvSpPr/>
                <p:nvPr/>
              </p:nvSpPr>
              <p:spPr>
                <a:xfrm>
                  <a:off x="2438400" y="2590800"/>
                  <a:ext cx="2514600" cy="2209800"/>
                </a:xfrm>
                <a:prstGeom prst="snip2SameRect">
                  <a:avLst>
                    <a:gd name="adj1" fmla="val 22772"/>
                    <a:gd name="adj2" fmla="val 0"/>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5554755-037B-A8E6-D4CF-39A31EFE5897}"/>
                    </a:ext>
                  </a:extLst>
                </p:cNvPr>
                <p:cNvSpPr/>
                <p:nvPr/>
              </p:nvSpPr>
              <p:spPr>
                <a:xfrm>
                  <a:off x="2607040" y="2286000"/>
                  <a:ext cx="2133600" cy="533400"/>
                </a:xfrm>
                <a:prstGeom prst="ellipse">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AE05C99-90B2-4740-CB41-6B00F15AE8C4}"/>
                    </a:ext>
                  </a:extLst>
                </p:cNvPr>
                <p:cNvSpPr/>
                <p:nvPr/>
              </p:nvSpPr>
              <p:spPr>
                <a:xfrm>
                  <a:off x="2744450" y="2333469"/>
                  <a:ext cx="1872521" cy="394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a:extLst>
                    <a:ext uri="{FF2B5EF4-FFF2-40B4-BE49-F238E27FC236}">
                      <a16:creationId xmlns:a16="http://schemas.microsoft.com/office/drawing/2014/main" id="{6CD73F0F-EC89-40E5-C1A2-F9732CF341F4}"/>
                    </a:ext>
                  </a:extLst>
                </p:cNvPr>
                <p:cNvSpPr/>
                <p:nvPr/>
              </p:nvSpPr>
              <p:spPr>
                <a:xfrm rot="1691934">
                  <a:off x="3953023" y="402137"/>
                  <a:ext cx="368787" cy="23961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Wave 27">
                <a:extLst>
                  <a:ext uri="{FF2B5EF4-FFF2-40B4-BE49-F238E27FC236}">
                    <a16:creationId xmlns:a16="http://schemas.microsoft.com/office/drawing/2014/main" id="{5F7AED40-2B6B-76E5-713E-549337FE9269}"/>
                  </a:ext>
                </a:extLst>
              </p:cNvPr>
              <p:cNvSpPr/>
              <p:nvPr/>
            </p:nvSpPr>
            <p:spPr>
              <a:xfrm>
                <a:off x="1338943" y="5600700"/>
                <a:ext cx="672193" cy="103414"/>
              </a:xfrm>
              <a:prstGeom prst="wave">
                <a:avLst>
                  <a:gd name="adj1" fmla="val 11429"/>
                  <a:gd name="adj2" fmla="val 0"/>
                </a:avLst>
              </a:prstGeom>
              <a:solidFill>
                <a:srgbClr val="F6E1A4"/>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ame 28">
                <a:extLst>
                  <a:ext uri="{FF2B5EF4-FFF2-40B4-BE49-F238E27FC236}">
                    <a16:creationId xmlns:a16="http://schemas.microsoft.com/office/drawing/2014/main" id="{D31848DD-F655-BADD-9D0E-AA4C18E24F58}"/>
                  </a:ext>
                </a:extLst>
              </p:cNvPr>
              <p:cNvSpPr/>
              <p:nvPr/>
            </p:nvSpPr>
            <p:spPr>
              <a:xfrm>
                <a:off x="304800" y="3429000"/>
                <a:ext cx="3050721" cy="2895600"/>
              </a:xfrm>
              <a:prstGeom prst="frame">
                <a:avLst>
                  <a:gd name="adj1" fmla="val 7194"/>
                </a:avLst>
              </a:prstGeom>
              <a:solidFill>
                <a:srgbClr val="6633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42" name="TextBox 41">
            <a:extLst>
              <a:ext uri="{FF2B5EF4-FFF2-40B4-BE49-F238E27FC236}">
                <a16:creationId xmlns:a16="http://schemas.microsoft.com/office/drawing/2014/main" id="{064468C0-BBE2-0F0D-3982-0D9C80371CB0}"/>
              </a:ext>
            </a:extLst>
          </p:cNvPr>
          <p:cNvSpPr txBox="1"/>
          <p:nvPr/>
        </p:nvSpPr>
        <p:spPr>
          <a:xfrm>
            <a:off x="794011" y="1029248"/>
            <a:ext cx="10797766" cy="1015663"/>
          </a:xfrm>
          <a:prstGeom prst="rect">
            <a:avLst/>
          </a:prstGeom>
          <a:noFill/>
        </p:spPr>
        <p:txBody>
          <a:bodyPr wrap="square" rtlCol="0">
            <a:spAutoFit/>
          </a:bodyPr>
          <a:lstStyle/>
          <a:p>
            <a:pPr algn="ctr"/>
            <a:r>
              <a:rPr lang="en-US" sz="60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1 and 2</a:t>
            </a:r>
            <a:r>
              <a:rPr lang="en-US" sz="6000" baseline="300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nd</a:t>
            </a:r>
            <a:r>
              <a:rPr lang="en-US" sz="60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 Thessalonians</a:t>
            </a:r>
          </a:p>
        </p:txBody>
      </p:sp>
    </p:spTree>
    <p:extLst>
      <p:ext uri="{BB962C8B-B14F-4D97-AF65-F5344CB8AC3E}">
        <p14:creationId xmlns:p14="http://schemas.microsoft.com/office/powerpoint/2010/main" val="1372609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52027" t="58951" r="1365" b="12478"/>
          <a:stretch/>
        </p:blipFill>
        <p:spPr bwMode="auto">
          <a:xfrm>
            <a:off x="0" y="-6424"/>
            <a:ext cx="12192000" cy="687084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6"/>
          <p:cNvGrpSpPr/>
          <p:nvPr/>
        </p:nvGrpSpPr>
        <p:grpSpPr>
          <a:xfrm>
            <a:off x="3492506" y="896303"/>
            <a:ext cx="4953000" cy="4953000"/>
            <a:chOff x="1981199" y="914400"/>
            <a:chExt cx="4953000" cy="4953000"/>
          </a:xfrm>
        </p:grpSpPr>
        <p:sp>
          <p:nvSpPr>
            <p:cNvPr id="5" name="Rounded Rectangle 4"/>
            <p:cNvSpPr/>
            <p:nvPr/>
          </p:nvSpPr>
          <p:spPr>
            <a:xfrm rot="18734934">
              <a:off x="1981199" y="914400"/>
              <a:ext cx="4953000" cy="4953000"/>
            </a:xfrm>
            <a:prstGeom prst="roundRect">
              <a:avLst>
                <a:gd name="adj" fmla="val 13004"/>
              </a:avLst>
            </a:prstGeom>
            <a:solidFill>
              <a:schemeClr val="tx1"/>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18734934">
              <a:off x="2179933" y="1117928"/>
              <a:ext cx="4589994" cy="4589994"/>
            </a:xfrm>
            <a:prstGeom prst="roundRect">
              <a:avLst>
                <a:gd name="adj" fmla="val 11754"/>
              </a:avLst>
            </a:prstGeom>
            <a:solidFill>
              <a:srgbClr val="FFC000"/>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951642" y="2611419"/>
            <a:ext cx="4191000" cy="2246769"/>
          </a:xfrm>
          <a:prstGeom prst="rect">
            <a:avLst/>
          </a:prstGeom>
          <a:noFill/>
        </p:spPr>
        <p:txBody>
          <a:bodyPr wrap="square" rtlCol="0">
            <a:spAutoFit/>
          </a:bodyPr>
          <a:lstStyle/>
          <a:p>
            <a:pPr algn="ctr"/>
            <a:r>
              <a:rPr lang="en-US" sz="2000" dirty="0">
                <a:latin typeface="Arial Black" pitchFamily="34" charset="0"/>
              </a:rPr>
              <a:t>“The blessings you receive because of your goodness affect not only your lives but also… lives of countless others in profound but often unknown ways.”</a:t>
            </a:r>
          </a:p>
          <a:p>
            <a:pPr algn="ctr"/>
            <a:endParaRPr lang="en-US" sz="2000" dirty="0">
              <a:latin typeface="Arial Black" pitchFamily="34" charset="0"/>
            </a:endParaRPr>
          </a:p>
        </p:txBody>
      </p:sp>
      <p:grpSp>
        <p:nvGrpSpPr>
          <p:cNvPr id="3" name="Group 3"/>
          <p:cNvGrpSpPr/>
          <p:nvPr/>
        </p:nvGrpSpPr>
        <p:grpSpPr>
          <a:xfrm>
            <a:off x="5486400" y="801445"/>
            <a:ext cx="838200" cy="1905000"/>
            <a:chOff x="1905000" y="1828800"/>
            <a:chExt cx="2971800" cy="6477000"/>
          </a:xfrm>
          <a:solidFill>
            <a:schemeClr val="tx1"/>
          </a:solidFill>
        </p:grpSpPr>
        <p:sp>
          <p:nvSpPr>
            <p:cNvPr id="10" name="Oval 4"/>
            <p:cNvSpPr/>
            <p:nvPr/>
          </p:nvSpPr>
          <p:spPr>
            <a:xfrm>
              <a:off x="2819400" y="5124116"/>
              <a:ext cx="1143000" cy="284078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905000" y="1828800"/>
              <a:ext cx="2971800" cy="420436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194932" y="2118756"/>
              <a:ext cx="2391936" cy="3624455"/>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933700" y="5805905"/>
              <a:ext cx="914400" cy="34089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590800" y="6033168"/>
              <a:ext cx="1600200" cy="227263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933700" y="5805905"/>
              <a:ext cx="914400" cy="9090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218" name="Picture 2" descr="Image result for ann dib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1496" y="250956"/>
            <a:ext cx="1518175" cy="1900573"/>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4927003" y="4626686"/>
            <a:ext cx="2110114" cy="821802"/>
            <a:chOff x="685800" y="2743200"/>
            <a:chExt cx="8129017" cy="3165915"/>
          </a:xfrm>
        </p:grpSpPr>
        <p:grpSp>
          <p:nvGrpSpPr>
            <p:cNvPr id="18" name="Group 15"/>
            <p:cNvGrpSpPr/>
            <p:nvPr/>
          </p:nvGrpSpPr>
          <p:grpSpPr>
            <a:xfrm>
              <a:off x="685800" y="2743200"/>
              <a:ext cx="1271017" cy="3165915"/>
              <a:chOff x="5891782" y="1905000"/>
              <a:chExt cx="1271017" cy="3165915"/>
            </a:xfrm>
            <a:solidFill>
              <a:schemeClr val="accent6">
                <a:lumMod val="75000"/>
              </a:schemeClr>
            </a:solidFill>
          </p:grpSpPr>
          <p:sp>
            <p:nvSpPr>
              <p:cNvPr id="49" name="Oval 9"/>
              <p:cNvSpPr/>
              <p:nvPr/>
            </p:nvSpPr>
            <p:spPr>
              <a:xfrm>
                <a:off x="6019800" y="19050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10"/>
              <p:cNvSpPr/>
              <p:nvPr/>
            </p:nvSpPr>
            <p:spPr>
              <a:xfrm rot="2423263">
                <a:off x="6044184" y="43851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11"/>
              <p:cNvSpPr/>
              <p:nvPr/>
            </p:nvSpPr>
            <p:spPr>
              <a:xfrm>
                <a:off x="6324600" y="2819400"/>
                <a:ext cx="381000" cy="1828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12"/>
              <p:cNvSpPr/>
              <p:nvPr/>
            </p:nvSpPr>
            <p:spPr>
              <a:xfrm rot="18657015">
                <a:off x="6600982" y="4350807"/>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13"/>
              <p:cNvSpPr/>
              <p:nvPr/>
            </p:nvSpPr>
            <p:spPr>
              <a:xfrm rot="5400000">
                <a:off x="6336791" y="2797105"/>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23"/>
            <p:cNvGrpSpPr/>
            <p:nvPr/>
          </p:nvGrpSpPr>
          <p:grpSpPr>
            <a:xfrm>
              <a:off x="2057400" y="2743200"/>
              <a:ext cx="1271017" cy="3165915"/>
              <a:chOff x="7162800" y="1828800"/>
              <a:chExt cx="1271017" cy="3165915"/>
            </a:xfrm>
            <a:solidFill>
              <a:srgbClr val="FFC000"/>
            </a:solidFill>
          </p:grpSpPr>
          <p:sp>
            <p:nvSpPr>
              <p:cNvPr id="44" name="Oval 4"/>
              <p:cNvSpPr/>
              <p:nvPr/>
            </p:nvSpPr>
            <p:spPr>
              <a:xfrm>
                <a:off x="7290818" y="1828800"/>
                <a:ext cx="1016000" cy="1066800"/>
              </a:xfrm>
              <a:prstGeom prst="ellipse">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5"/>
              <p:cNvSpPr/>
              <p:nvPr/>
            </p:nvSpPr>
            <p:spPr>
              <a:xfrm rot="2423263">
                <a:off x="7315202" y="4308915"/>
                <a:ext cx="381000" cy="685800"/>
              </a:xfrm>
              <a:prstGeom prst="round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6"/>
              <p:cNvSpPr/>
              <p:nvPr/>
            </p:nvSpPr>
            <p:spPr>
              <a:xfrm rot="18657015">
                <a:off x="7872000" y="4274607"/>
                <a:ext cx="381000" cy="685800"/>
              </a:xfrm>
              <a:prstGeom prst="round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7"/>
              <p:cNvSpPr/>
              <p:nvPr/>
            </p:nvSpPr>
            <p:spPr>
              <a:xfrm rot="5400000">
                <a:off x="7607809" y="2720905"/>
                <a:ext cx="381000" cy="1271017"/>
              </a:xfrm>
              <a:prstGeom prst="round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8"/>
              <p:cNvSpPr/>
              <p:nvPr/>
            </p:nvSpPr>
            <p:spPr>
              <a:xfrm>
                <a:off x="7315200" y="2743200"/>
                <a:ext cx="990600" cy="1828800"/>
              </a:xfrm>
              <a:prstGeom prst="trapezoid">
                <a:avLst>
                  <a:gd name="adj" fmla="val 33571"/>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5"/>
            <p:cNvGrpSpPr/>
            <p:nvPr/>
          </p:nvGrpSpPr>
          <p:grpSpPr>
            <a:xfrm>
              <a:off x="3429000" y="2743200"/>
              <a:ext cx="1271017" cy="3165915"/>
              <a:chOff x="5891782" y="1905000"/>
              <a:chExt cx="1271017" cy="3165915"/>
            </a:xfrm>
            <a:solidFill>
              <a:schemeClr val="tx2">
                <a:lumMod val="60000"/>
                <a:lumOff val="40000"/>
              </a:schemeClr>
            </a:solidFill>
          </p:grpSpPr>
          <p:sp>
            <p:nvSpPr>
              <p:cNvPr id="39" name="Oval 38"/>
              <p:cNvSpPr/>
              <p:nvPr/>
            </p:nvSpPr>
            <p:spPr>
              <a:xfrm>
                <a:off x="6019800" y="19050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125"/>
              <p:cNvSpPr/>
              <p:nvPr/>
            </p:nvSpPr>
            <p:spPr>
              <a:xfrm rot="2423263">
                <a:off x="6044184" y="43851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126"/>
              <p:cNvSpPr/>
              <p:nvPr/>
            </p:nvSpPr>
            <p:spPr>
              <a:xfrm>
                <a:off x="6324600" y="2819400"/>
                <a:ext cx="381000" cy="1828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127"/>
              <p:cNvSpPr/>
              <p:nvPr/>
            </p:nvSpPr>
            <p:spPr>
              <a:xfrm rot="18657015">
                <a:off x="6600982" y="43508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28"/>
              <p:cNvSpPr/>
              <p:nvPr/>
            </p:nvSpPr>
            <p:spPr>
              <a:xfrm rot="5400000">
                <a:off x="6336791" y="27971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3"/>
            <p:cNvGrpSpPr/>
            <p:nvPr/>
          </p:nvGrpSpPr>
          <p:grpSpPr>
            <a:xfrm>
              <a:off x="4800600" y="2743200"/>
              <a:ext cx="1271017" cy="3165915"/>
              <a:chOff x="7162800" y="1828800"/>
              <a:chExt cx="1271017" cy="3165915"/>
            </a:xfrm>
            <a:solidFill>
              <a:srgbClr val="FF0000"/>
            </a:solidFill>
          </p:grpSpPr>
          <p:sp>
            <p:nvSpPr>
              <p:cNvPr id="34" name="Oval 33"/>
              <p:cNvSpPr/>
              <p:nvPr/>
            </p:nvSpPr>
            <p:spPr>
              <a:xfrm>
                <a:off x="7290818" y="18288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120"/>
              <p:cNvSpPr/>
              <p:nvPr/>
            </p:nvSpPr>
            <p:spPr>
              <a:xfrm rot="2423263">
                <a:off x="7315202" y="43089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121"/>
              <p:cNvSpPr/>
              <p:nvPr/>
            </p:nvSpPr>
            <p:spPr>
              <a:xfrm rot="18657015">
                <a:off x="7872000" y="42746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122"/>
              <p:cNvSpPr/>
              <p:nvPr/>
            </p:nvSpPr>
            <p:spPr>
              <a:xfrm rot="5400000">
                <a:off x="7607809" y="27209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a:off x="7315200" y="2743200"/>
                <a:ext cx="990600" cy="1828800"/>
              </a:xfrm>
              <a:prstGeom prst="trapezoid">
                <a:avLst>
                  <a:gd name="adj" fmla="val 33571"/>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15"/>
            <p:cNvGrpSpPr/>
            <p:nvPr/>
          </p:nvGrpSpPr>
          <p:grpSpPr>
            <a:xfrm>
              <a:off x="6172200" y="2743200"/>
              <a:ext cx="1271017" cy="3165915"/>
              <a:chOff x="5891782" y="1905000"/>
              <a:chExt cx="1271017" cy="3165915"/>
            </a:xfrm>
            <a:solidFill>
              <a:srgbClr val="92D050"/>
            </a:solidFill>
          </p:grpSpPr>
          <p:sp>
            <p:nvSpPr>
              <p:cNvPr id="29" name="Oval 28"/>
              <p:cNvSpPr/>
              <p:nvPr/>
            </p:nvSpPr>
            <p:spPr>
              <a:xfrm>
                <a:off x="6019800" y="1905000"/>
                <a:ext cx="1016000" cy="10668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115"/>
              <p:cNvSpPr/>
              <p:nvPr/>
            </p:nvSpPr>
            <p:spPr>
              <a:xfrm rot="2423263">
                <a:off x="6044184" y="4385115"/>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116"/>
              <p:cNvSpPr/>
              <p:nvPr/>
            </p:nvSpPr>
            <p:spPr>
              <a:xfrm>
                <a:off x="6324600" y="2819400"/>
                <a:ext cx="381000" cy="1828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117"/>
              <p:cNvSpPr/>
              <p:nvPr/>
            </p:nvSpPr>
            <p:spPr>
              <a:xfrm rot="18657015">
                <a:off x="6600982" y="4350807"/>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118"/>
              <p:cNvSpPr/>
              <p:nvPr/>
            </p:nvSpPr>
            <p:spPr>
              <a:xfrm rot="5400000">
                <a:off x="6336791" y="2797105"/>
                <a:ext cx="381000" cy="1271017"/>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3"/>
            <p:cNvGrpSpPr/>
            <p:nvPr/>
          </p:nvGrpSpPr>
          <p:grpSpPr>
            <a:xfrm>
              <a:off x="7543800" y="2743200"/>
              <a:ext cx="1271017" cy="3165915"/>
              <a:chOff x="7162800" y="1828800"/>
              <a:chExt cx="1271017" cy="3165915"/>
            </a:xfrm>
            <a:solidFill>
              <a:srgbClr val="7030A0"/>
            </a:solidFill>
          </p:grpSpPr>
          <p:sp>
            <p:nvSpPr>
              <p:cNvPr id="24" name="Oval 23"/>
              <p:cNvSpPr/>
              <p:nvPr/>
            </p:nvSpPr>
            <p:spPr>
              <a:xfrm>
                <a:off x="7290818" y="1828800"/>
                <a:ext cx="1016000" cy="1066800"/>
              </a:xfrm>
              <a:prstGeom prst="ellipse">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10"/>
              <p:cNvSpPr/>
              <p:nvPr/>
            </p:nvSpPr>
            <p:spPr>
              <a:xfrm rot="2423263">
                <a:off x="7315202" y="4308915"/>
                <a:ext cx="381000" cy="685800"/>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11"/>
              <p:cNvSpPr/>
              <p:nvPr/>
            </p:nvSpPr>
            <p:spPr>
              <a:xfrm rot="18657015">
                <a:off x="7872000" y="4274607"/>
                <a:ext cx="381000" cy="685800"/>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12"/>
              <p:cNvSpPr/>
              <p:nvPr/>
            </p:nvSpPr>
            <p:spPr>
              <a:xfrm rot="5400000">
                <a:off x="7607809" y="2720905"/>
                <a:ext cx="381000" cy="1271017"/>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a:off x="7315200" y="2743200"/>
                <a:ext cx="990600" cy="1828800"/>
              </a:xfrm>
              <a:prstGeom prst="trapezoid">
                <a:avLst>
                  <a:gd name="adj" fmla="val 33571"/>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Rectangle 3"/>
          <p:cNvSpPr/>
          <p:nvPr/>
        </p:nvSpPr>
        <p:spPr>
          <a:xfrm>
            <a:off x="11673909" y="6488668"/>
            <a:ext cx="518091" cy="369332"/>
          </a:xfrm>
          <a:prstGeom prst="rect">
            <a:avLst/>
          </a:prstGeom>
        </p:spPr>
        <p:txBody>
          <a:bodyPr wrap="none">
            <a:spAutoFit/>
          </a:bodyPr>
          <a:lstStyle/>
          <a:p>
            <a:pPr algn="ctr"/>
            <a:r>
              <a:rPr lang="en-US" dirty="0">
                <a:solidFill>
                  <a:schemeClr val="bg1"/>
                </a:solidFill>
                <a:latin typeface="Arial Black" pitchFamily="34" charset="0"/>
              </a:rPr>
              <a:t>(5)</a:t>
            </a:r>
          </a:p>
        </p:txBody>
      </p:sp>
      <p:grpSp>
        <p:nvGrpSpPr>
          <p:cNvPr id="9223" name="Group 9222">
            <a:extLst>
              <a:ext uri="{FF2B5EF4-FFF2-40B4-BE49-F238E27FC236}">
                <a16:creationId xmlns:a16="http://schemas.microsoft.com/office/drawing/2014/main" id="{15AE14B8-2F73-5FB2-2218-7D467066AB74}"/>
              </a:ext>
            </a:extLst>
          </p:cNvPr>
          <p:cNvGrpSpPr/>
          <p:nvPr/>
        </p:nvGrpSpPr>
        <p:grpSpPr>
          <a:xfrm>
            <a:off x="8737002" y="3594847"/>
            <a:ext cx="2799678" cy="2799678"/>
            <a:chOff x="946672" y="1828800"/>
            <a:chExt cx="2799678" cy="2799678"/>
          </a:xfrm>
        </p:grpSpPr>
        <p:grpSp>
          <p:nvGrpSpPr>
            <p:cNvPr id="9224" name="Group 6">
              <a:extLst>
                <a:ext uri="{FF2B5EF4-FFF2-40B4-BE49-F238E27FC236}">
                  <a16:creationId xmlns:a16="http://schemas.microsoft.com/office/drawing/2014/main" id="{8F1B1FC8-325C-535A-C911-39C1C5DD61FA}"/>
                </a:ext>
              </a:extLst>
            </p:cNvPr>
            <p:cNvGrpSpPr/>
            <p:nvPr/>
          </p:nvGrpSpPr>
          <p:grpSpPr>
            <a:xfrm>
              <a:off x="946672" y="1828800"/>
              <a:ext cx="2799678" cy="2799678"/>
              <a:chOff x="1981199" y="914400"/>
              <a:chExt cx="4953000" cy="4953000"/>
            </a:xfrm>
          </p:grpSpPr>
          <p:sp>
            <p:nvSpPr>
              <p:cNvPr id="9226" name="Rounded Rectangle 4">
                <a:extLst>
                  <a:ext uri="{FF2B5EF4-FFF2-40B4-BE49-F238E27FC236}">
                    <a16:creationId xmlns:a16="http://schemas.microsoft.com/office/drawing/2014/main" id="{6E28E635-B771-81AB-656A-9E33AEAF8478}"/>
                  </a:ext>
                </a:extLst>
              </p:cNvPr>
              <p:cNvSpPr/>
              <p:nvPr/>
            </p:nvSpPr>
            <p:spPr>
              <a:xfrm rot="18734934">
                <a:off x="1981199" y="914400"/>
                <a:ext cx="4953000" cy="4953000"/>
              </a:xfrm>
              <a:prstGeom prst="roundRect">
                <a:avLst>
                  <a:gd name="adj" fmla="val 13004"/>
                </a:avLst>
              </a:prstGeom>
              <a:solidFill>
                <a:schemeClr val="tx1"/>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7" name="Rounded Rectangle 5">
                <a:extLst>
                  <a:ext uri="{FF2B5EF4-FFF2-40B4-BE49-F238E27FC236}">
                    <a16:creationId xmlns:a16="http://schemas.microsoft.com/office/drawing/2014/main" id="{1D8E5B6C-FA41-D97E-A270-67C995B6DCF2}"/>
                  </a:ext>
                </a:extLst>
              </p:cNvPr>
              <p:cNvSpPr/>
              <p:nvPr/>
            </p:nvSpPr>
            <p:spPr>
              <a:xfrm rot="18734934">
                <a:off x="2179933" y="1117928"/>
                <a:ext cx="4589993" cy="4589994"/>
              </a:xfrm>
              <a:prstGeom prst="roundRect">
                <a:avLst>
                  <a:gd name="adj" fmla="val 11754"/>
                </a:avLst>
              </a:prstGeom>
              <a:solidFill>
                <a:srgbClr val="FFC000"/>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25" name="Rectangle 9224">
              <a:extLst>
                <a:ext uri="{FF2B5EF4-FFF2-40B4-BE49-F238E27FC236}">
                  <a16:creationId xmlns:a16="http://schemas.microsoft.com/office/drawing/2014/main" id="{C10438CF-A106-5563-0AF3-D9B2A514ADF7}"/>
                </a:ext>
              </a:extLst>
            </p:cNvPr>
            <p:cNvSpPr/>
            <p:nvPr/>
          </p:nvSpPr>
          <p:spPr>
            <a:xfrm>
              <a:off x="978628" y="2664115"/>
              <a:ext cx="2707341" cy="1477328"/>
            </a:xfrm>
            <a:prstGeom prst="rect">
              <a:avLst/>
            </a:prstGeom>
          </p:spPr>
          <p:txBody>
            <a:bodyPr wrap="square">
              <a:spAutoFit/>
            </a:bodyPr>
            <a:lstStyle/>
            <a:p>
              <a:pPr algn="ctr"/>
              <a:r>
                <a:rPr lang="en-US" b="1" dirty="0">
                  <a:solidFill>
                    <a:srgbClr val="333333"/>
                  </a:solidFill>
                  <a:latin typeface="Open Sans"/>
                </a:rPr>
                <a:t>As we minister to others in love, we can help them become better followers of Jesus Christ</a:t>
              </a:r>
              <a:endParaRPr lang="en-US" b="1" dirty="0"/>
            </a:p>
          </p:txBody>
        </p:sp>
      </p:grpSp>
    </p:spTree>
    <p:extLst>
      <p:ext uri="{BB962C8B-B14F-4D97-AF65-F5344CB8AC3E}">
        <p14:creationId xmlns:p14="http://schemas.microsoft.com/office/powerpoint/2010/main" val="128710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23"/>
                                        </p:tgtEl>
                                        <p:attrNameLst>
                                          <p:attrName>style.visibility</p:attrName>
                                        </p:attrNameLst>
                                      </p:cBhvr>
                                      <p:to>
                                        <p:strVal val="visible"/>
                                      </p:to>
                                    </p:set>
                                    <p:anim calcmode="lin" valueType="num">
                                      <p:cBhvr>
                                        <p:cTn id="7" dur="500" fill="hold"/>
                                        <p:tgtEl>
                                          <p:spTgt spid="9223"/>
                                        </p:tgtEl>
                                        <p:attrNameLst>
                                          <p:attrName>ppt_w</p:attrName>
                                        </p:attrNameLst>
                                      </p:cBhvr>
                                      <p:tavLst>
                                        <p:tav tm="0">
                                          <p:val>
                                            <p:fltVal val="0"/>
                                          </p:val>
                                        </p:tav>
                                        <p:tav tm="100000">
                                          <p:val>
                                            <p:strVal val="#ppt_w"/>
                                          </p:val>
                                        </p:tav>
                                      </p:tavLst>
                                    </p:anim>
                                    <p:anim calcmode="lin" valueType="num">
                                      <p:cBhvr>
                                        <p:cTn id="8" dur="500" fill="hold"/>
                                        <p:tgtEl>
                                          <p:spTgt spid="9223"/>
                                        </p:tgtEl>
                                        <p:attrNameLst>
                                          <p:attrName>ppt_h</p:attrName>
                                        </p:attrNameLst>
                                      </p:cBhvr>
                                      <p:tavLst>
                                        <p:tav tm="0">
                                          <p:val>
                                            <p:fltVal val="0"/>
                                          </p:val>
                                        </p:tav>
                                        <p:tav tm="100000">
                                          <p:val>
                                            <p:strVal val="#ppt_h"/>
                                          </p:val>
                                        </p:tav>
                                      </p:tavLst>
                                    </p:anim>
                                    <p:animEffect transition="in" filter="fade">
                                      <p:cBhvr>
                                        <p:cTn id="9" dur="5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52027" t="58951" r="1365" b="12478"/>
          <a:stretch/>
        </p:blipFill>
        <p:spPr bwMode="auto">
          <a:xfrm>
            <a:off x="0" y="-1"/>
            <a:ext cx="12192000" cy="687084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5656907" y="847253"/>
            <a:ext cx="6324600" cy="5083521"/>
            <a:chOff x="5656907" y="847253"/>
            <a:chExt cx="6324600" cy="5083521"/>
          </a:xfrm>
        </p:grpSpPr>
        <p:grpSp>
          <p:nvGrpSpPr>
            <p:cNvPr id="2" name="Group 6"/>
            <p:cNvGrpSpPr/>
            <p:nvPr/>
          </p:nvGrpSpPr>
          <p:grpSpPr>
            <a:xfrm>
              <a:off x="6266506" y="977774"/>
              <a:ext cx="4953000" cy="4953000"/>
              <a:chOff x="1981199" y="914400"/>
              <a:chExt cx="4953000" cy="4953000"/>
            </a:xfrm>
          </p:grpSpPr>
          <p:sp>
            <p:nvSpPr>
              <p:cNvPr id="5" name="Rounded Rectangle 4"/>
              <p:cNvSpPr/>
              <p:nvPr/>
            </p:nvSpPr>
            <p:spPr>
              <a:xfrm rot="18734934">
                <a:off x="1981199" y="914400"/>
                <a:ext cx="4953000" cy="4953000"/>
              </a:xfrm>
              <a:prstGeom prst="roundRect">
                <a:avLst>
                  <a:gd name="adj" fmla="val 13004"/>
                </a:avLst>
              </a:prstGeom>
              <a:solidFill>
                <a:schemeClr val="tx1"/>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18734934">
                <a:off x="2179933" y="1117928"/>
                <a:ext cx="4589994" cy="4589994"/>
              </a:xfrm>
              <a:prstGeom prst="roundRect">
                <a:avLst>
                  <a:gd name="adj" fmla="val 11754"/>
                </a:avLst>
              </a:prstGeom>
              <a:solidFill>
                <a:srgbClr val="FFC000"/>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5656907" y="2044575"/>
              <a:ext cx="6324600" cy="3662541"/>
            </a:xfrm>
            <a:prstGeom prst="rect">
              <a:avLst/>
            </a:prstGeom>
            <a:noFill/>
          </p:spPr>
          <p:txBody>
            <a:bodyPr wrap="square" rtlCol="0">
              <a:spAutoFit/>
            </a:bodyPr>
            <a:lstStyle/>
            <a:p>
              <a:pPr algn="ctr"/>
              <a:r>
                <a:rPr lang="en-US" sz="3200" dirty="0">
                  <a:latin typeface="Arial Black" pitchFamily="34" charset="0"/>
                </a:rPr>
                <a:t>Mormon Example:</a:t>
              </a:r>
            </a:p>
            <a:p>
              <a:pPr algn="ctr"/>
              <a:endParaRPr lang="en-US" sz="2000" dirty="0">
                <a:latin typeface="Arial Black" pitchFamily="34" charset="0"/>
              </a:endParaRPr>
            </a:p>
            <a:p>
              <a:pPr algn="ctr"/>
              <a:r>
                <a:rPr lang="en-US" sz="2000" dirty="0">
                  <a:latin typeface="Arial Black" pitchFamily="34" charset="0"/>
                </a:rPr>
                <a:t>In dress---modestly</a:t>
              </a:r>
            </a:p>
            <a:p>
              <a:pPr algn="ctr"/>
              <a:r>
                <a:rPr lang="en-US" sz="2000" dirty="0">
                  <a:latin typeface="Arial Black" pitchFamily="34" charset="0"/>
                </a:rPr>
                <a:t>In manner—politeness, courteous</a:t>
              </a:r>
            </a:p>
            <a:p>
              <a:pPr algn="ctr"/>
              <a:r>
                <a:rPr lang="en-US" sz="2000" dirty="0">
                  <a:latin typeface="Arial Black" pitchFamily="34" charset="0"/>
                </a:rPr>
                <a:t>In character—honesty, trustworthy</a:t>
              </a:r>
            </a:p>
            <a:p>
              <a:pPr algn="ctr"/>
              <a:r>
                <a:rPr lang="en-US" sz="2000" dirty="0">
                  <a:latin typeface="Arial Black" pitchFamily="34" charset="0"/>
                </a:rPr>
                <a:t>In convictions—honoring priesthood,</a:t>
              </a:r>
            </a:p>
            <a:p>
              <a:pPr algn="ctr"/>
              <a:r>
                <a:rPr lang="en-US" sz="2000" dirty="0">
                  <a:latin typeface="Arial Black" pitchFamily="34" charset="0"/>
                </a:rPr>
                <a:t>        obeying the Sabbath, </a:t>
              </a:r>
            </a:p>
            <a:p>
              <a:pPr algn="ctr"/>
              <a:r>
                <a:rPr lang="en-US" sz="2000" dirty="0">
                  <a:latin typeface="Arial Black" pitchFamily="34" charset="0"/>
                </a:rPr>
                <a:t>living the covenants, and </a:t>
              </a:r>
            </a:p>
            <a:p>
              <a:pPr algn="ctr"/>
              <a:r>
                <a:rPr lang="en-US" sz="2000" dirty="0">
                  <a:latin typeface="Arial Black" pitchFamily="34" charset="0"/>
                </a:rPr>
                <a:t>being not ashamed</a:t>
              </a:r>
            </a:p>
            <a:p>
              <a:pPr algn="ctr"/>
              <a:r>
                <a:rPr lang="en-US" sz="2000" dirty="0">
                  <a:latin typeface="Arial Black" pitchFamily="34" charset="0"/>
                </a:rPr>
                <a:t>to be a member of</a:t>
              </a:r>
            </a:p>
            <a:p>
              <a:pPr algn="ctr"/>
              <a:r>
                <a:rPr lang="en-US" sz="2000" dirty="0">
                  <a:latin typeface="Arial Black" pitchFamily="34" charset="0"/>
                </a:rPr>
                <a:t>the LDS Church.</a:t>
              </a:r>
            </a:p>
          </p:txBody>
        </p:sp>
        <p:pic>
          <p:nvPicPr>
            <p:cNvPr id="7170" name="Picture 2" descr="http://vinylcraftlettering.com/images/detailed/10/CTR-Symbol.png">
              <a:hlinkClick r:id="rId4"/>
            </p:cNvPr>
            <p:cNvPicPr>
              <a:picLocks noChangeAspect="1" noChangeArrowheads="1"/>
            </p:cNvPicPr>
            <p:nvPr/>
          </p:nvPicPr>
          <p:blipFill>
            <a:blip r:embed="rId5" cstate="print"/>
            <a:srcRect l="32000" t="6667" r="36000" b="13333"/>
            <a:stretch>
              <a:fillRect/>
            </a:stretch>
          </p:blipFill>
          <p:spPr bwMode="auto">
            <a:xfrm>
              <a:off x="8144346" y="847253"/>
              <a:ext cx="1066800" cy="1066800"/>
            </a:xfrm>
            <a:prstGeom prst="rect">
              <a:avLst/>
            </a:prstGeom>
            <a:noFill/>
          </p:spPr>
        </p:pic>
      </p:grpSp>
      <p:sp>
        <p:nvSpPr>
          <p:cNvPr id="8" name="TextBox 7"/>
          <p:cNvSpPr txBox="1"/>
          <p:nvPr/>
        </p:nvSpPr>
        <p:spPr>
          <a:xfrm>
            <a:off x="0" y="6488668"/>
            <a:ext cx="2286000" cy="369332"/>
          </a:xfrm>
          <a:prstGeom prst="rect">
            <a:avLst/>
          </a:prstGeom>
          <a:noFill/>
        </p:spPr>
        <p:txBody>
          <a:bodyPr wrap="square" rtlCol="0">
            <a:spAutoFit/>
          </a:bodyPr>
          <a:lstStyle/>
          <a:p>
            <a:r>
              <a:rPr lang="en-US" dirty="0">
                <a:solidFill>
                  <a:schemeClr val="bg1"/>
                </a:solidFill>
              </a:rPr>
              <a:t>Thessalonians 2:1-13</a:t>
            </a:r>
          </a:p>
        </p:txBody>
      </p:sp>
      <p:sp>
        <p:nvSpPr>
          <p:cNvPr id="3" name="Rectangle 2"/>
          <p:cNvSpPr/>
          <p:nvPr/>
        </p:nvSpPr>
        <p:spPr>
          <a:xfrm>
            <a:off x="679010" y="2283891"/>
            <a:ext cx="4454304" cy="3139321"/>
          </a:xfrm>
          <a:prstGeom prst="rect">
            <a:avLst/>
          </a:prstGeom>
        </p:spPr>
        <p:txBody>
          <a:bodyPr wrap="square">
            <a:spAutoFit/>
          </a:bodyPr>
          <a:lstStyle/>
          <a:p>
            <a:pPr fontAlgn="base"/>
            <a:r>
              <a:rPr lang="en-US" dirty="0">
                <a:solidFill>
                  <a:schemeClr val="bg1"/>
                </a:solidFill>
                <a:latin typeface="Open Sans"/>
              </a:rPr>
              <a:t>“Those who receive the gospel are expected to manifest its fruits in their lives, not only for their own benefit and blessing, but for the purpose of drawing others to the truth. …</a:t>
            </a:r>
          </a:p>
          <a:p>
            <a:pPr fontAlgn="base"/>
            <a:endParaRPr lang="en-US" dirty="0">
              <a:solidFill>
                <a:schemeClr val="bg1"/>
              </a:solidFill>
              <a:latin typeface="Open Sans"/>
            </a:endParaRPr>
          </a:p>
          <a:p>
            <a:pPr fontAlgn="base"/>
            <a:endParaRPr lang="en-US" dirty="0">
              <a:solidFill>
                <a:schemeClr val="bg1"/>
              </a:solidFill>
              <a:latin typeface="Open Sans"/>
            </a:endParaRPr>
          </a:p>
          <a:p>
            <a:pPr fontAlgn="base"/>
            <a:r>
              <a:rPr lang="en-US" dirty="0">
                <a:solidFill>
                  <a:schemeClr val="bg1"/>
                </a:solidFill>
                <a:latin typeface="Open Sans"/>
              </a:rPr>
              <a:t>“… In significant ways their lives will manifest the fruits of the gospel and set them apart as a beacon to all who are seeking for light and truth” (6)</a:t>
            </a:r>
            <a:endParaRPr lang="en-US" b="0" i="0" dirty="0">
              <a:solidFill>
                <a:schemeClr val="bg1"/>
              </a:solidFill>
              <a:effectLst/>
              <a:latin typeface="Open Sans"/>
            </a:endParaRPr>
          </a:p>
        </p:txBody>
      </p:sp>
      <p:pic>
        <p:nvPicPr>
          <p:cNvPr id="20482" name="Picture 2" descr="Image result for Elder Dean L Lars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2389" y="165980"/>
            <a:ext cx="1206374" cy="1608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00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52027" t="58951" r="1365" b="12478"/>
          <a:stretch/>
        </p:blipFill>
        <p:spPr bwMode="auto">
          <a:xfrm>
            <a:off x="0" y="-1"/>
            <a:ext cx="12192000" cy="687084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6"/>
          <p:cNvGrpSpPr/>
          <p:nvPr/>
        </p:nvGrpSpPr>
        <p:grpSpPr>
          <a:xfrm>
            <a:off x="3505199" y="914400"/>
            <a:ext cx="4953000" cy="4953000"/>
            <a:chOff x="1981199" y="914400"/>
            <a:chExt cx="4953000" cy="4953000"/>
          </a:xfrm>
        </p:grpSpPr>
        <p:sp>
          <p:nvSpPr>
            <p:cNvPr id="5" name="Rounded Rectangle 4"/>
            <p:cNvSpPr/>
            <p:nvPr/>
          </p:nvSpPr>
          <p:spPr>
            <a:xfrm rot="18734934">
              <a:off x="1981199" y="914400"/>
              <a:ext cx="4953000" cy="4953000"/>
            </a:xfrm>
            <a:prstGeom prst="roundRect">
              <a:avLst>
                <a:gd name="adj" fmla="val 13004"/>
              </a:avLst>
            </a:prstGeom>
            <a:solidFill>
              <a:schemeClr val="tx1"/>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18734934">
              <a:off x="2179933" y="1117928"/>
              <a:ext cx="4589994" cy="4589994"/>
            </a:xfrm>
            <a:prstGeom prst="roundRect">
              <a:avLst>
                <a:gd name="adj" fmla="val 11754"/>
              </a:avLst>
            </a:prstGeom>
            <a:solidFill>
              <a:srgbClr val="FFC000"/>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4038600" y="2286000"/>
            <a:ext cx="3886200" cy="1938992"/>
          </a:xfrm>
          <a:prstGeom prst="rect">
            <a:avLst/>
          </a:prstGeom>
          <a:noFill/>
        </p:spPr>
        <p:txBody>
          <a:bodyPr wrap="square" rtlCol="0">
            <a:spAutoFit/>
          </a:bodyPr>
          <a:lstStyle/>
          <a:p>
            <a:pPr algn="ctr"/>
            <a:r>
              <a:rPr lang="en-US" sz="2000" dirty="0">
                <a:latin typeface="Arial Black" pitchFamily="34" charset="0"/>
              </a:rPr>
              <a:t>“For I am not ashamed of the gospel of Christ: for it is the power of God unto salvation to every one that believeth.”</a:t>
            </a:r>
          </a:p>
          <a:p>
            <a:pPr algn="ctr"/>
            <a:r>
              <a:rPr lang="en-US" sz="2000" dirty="0">
                <a:latin typeface="Arial Black" pitchFamily="34" charset="0"/>
              </a:rPr>
              <a:t>Romans 1:16</a:t>
            </a:r>
          </a:p>
        </p:txBody>
      </p:sp>
      <p:grpSp>
        <p:nvGrpSpPr>
          <p:cNvPr id="3" name="Group 9"/>
          <p:cNvGrpSpPr/>
          <p:nvPr/>
        </p:nvGrpSpPr>
        <p:grpSpPr>
          <a:xfrm>
            <a:off x="5257800" y="4343400"/>
            <a:ext cx="1676400" cy="1066800"/>
            <a:chOff x="6477000" y="5181600"/>
            <a:chExt cx="1676400" cy="1066800"/>
          </a:xfrm>
        </p:grpSpPr>
        <p:sp>
          <p:nvSpPr>
            <p:cNvPr id="11" name="Flowchart: Data 10"/>
            <p:cNvSpPr/>
            <p:nvPr/>
          </p:nvSpPr>
          <p:spPr>
            <a:xfrm rot="16200000">
              <a:off x="6477000" y="5257800"/>
              <a:ext cx="914400" cy="762000"/>
            </a:xfrm>
            <a:prstGeom prst="flowChartInputOutpu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ata 11"/>
            <p:cNvSpPr/>
            <p:nvPr/>
          </p:nvSpPr>
          <p:spPr>
            <a:xfrm rot="16200000" flipV="1">
              <a:off x="7239000" y="5257800"/>
              <a:ext cx="914400" cy="762000"/>
            </a:xfrm>
            <a:prstGeom prst="flowChartInputOutpu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Data 12"/>
            <p:cNvSpPr/>
            <p:nvPr/>
          </p:nvSpPr>
          <p:spPr>
            <a:xfrm rot="16200000">
              <a:off x="6400800" y="5334000"/>
              <a:ext cx="990600" cy="838200"/>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Data 13"/>
            <p:cNvSpPr/>
            <p:nvPr/>
          </p:nvSpPr>
          <p:spPr>
            <a:xfrm rot="16200000" flipV="1">
              <a:off x="7239000" y="5334000"/>
              <a:ext cx="990600" cy="838200"/>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34912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2" descr="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52027" t="58951" r="1365" b="12478"/>
          <a:stretch/>
        </p:blipFill>
        <p:spPr bwMode="auto">
          <a:xfrm>
            <a:off x="0" y="-1"/>
            <a:ext cx="12192000" cy="687084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6"/>
          <p:cNvGrpSpPr/>
          <p:nvPr/>
        </p:nvGrpSpPr>
        <p:grpSpPr>
          <a:xfrm>
            <a:off x="1087923" y="823865"/>
            <a:ext cx="4953000" cy="4953000"/>
            <a:chOff x="1981199" y="914400"/>
            <a:chExt cx="4953000" cy="4953000"/>
          </a:xfrm>
        </p:grpSpPr>
        <p:sp>
          <p:nvSpPr>
            <p:cNvPr id="5" name="Rounded Rectangle 4"/>
            <p:cNvSpPr/>
            <p:nvPr/>
          </p:nvSpPr>
          <p:spPr>
            <a:xfrm rot="18734934">
              <a:off x="1981199" y="914400"/>
              <a:ext cx="4953000" cy="4953000"/>
            </a:xfrm>
            <a:prstGeom prst="roundRect">
              <a:avLst>
                <a:gd name="adj" fmla="val 13004"/>
              </a:avLst>
            </a:prstGeom>
            <a:solidFill>
              <a:schemeClr val="tx1"/>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18734934">
              <a:off x="2179933" y="1117928"/>
              <a:ext cx="4589994" cy="4589994"/>
            </a:xfrm>
            <a:prstGeom prst="roundRect">
              <a:avLst>
                <a:gd name="adj" fmla="val 11754"/>
              </a:avLst>
            </a:prstGeom>
            <a:solidFill>
              <a:srgbClr val="FFC000"/>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2307124" y="671466"/>
            <a:ext cx="2438400" cy="1015663"/>
          </a:xfrm>
          <a:prstGeom prst="rect">
            <a:avLst/>
          </a:prstGeom>
          <a:noFill/>
        </p:spPr>
        <p:txBody>
          <a:bodyPr wrap="square" rtlCol="0">
            <a:spAutoFit/>
          </a:bodyPr>
          <a:lstStyle/>
          <a:p>
            <a:pPr algn="ctr"/>
            <a:r>
              <a:rPr lang="en-US" sz="2000" dirty="0">
                <a:latin typeface="Arial Black" pitchFamily="34" charset="0"/>
              </a:rPr>
              <a:t>“Ye are witnesses, and God also…”</a:t>
            </a:r>
          </a:p>
        </p:txBody>
      </p:sp>
      <p:sp>
        <p:nvSpPr>
          <p:cNvPr id="15" name="TextBox 14"/>
          <p:cNvSpPr txBox="1"/>
          <p:nvPr/>
        </p:nvSpPr>
        <p:spPr>
          <a:xfrm>
            <a:off x="1468924" y="3871865"/>
            <a:ext cx="3886200" cy="1261884"/>
          </a:xfrm>
          <a:prstGeom prst="rect">
            <a:avLst/>
          </a:prstGeom>
          <a:noFill/>
        </p:spPr>
        <p:txBody>
          <a:bodyPr wrap="square" rtlCol="0">
            <a:spAutoFit/>
          </a:bodyPr>
          <a:lstStyle/>
          <a:p>
            <a:pPr algn="ctr"/>
            <a:r>
              <a:rPr lang="en-US" sz="2000" dirty="0">
                <a:latin typeface="Arial Black" pitchFamily="34" charset="0"/>
              </a:rPr>
              <a:t>True ministers live and teach the gospel in righteousness</a:t>
            </a:r>
          </a:p>
          <a:p>
            <a:pPr algn="ctr"/>
            <a:r>
              <a:rPr lang="en-US" sz="1600" dirty="0">
                <a:latin typeface="Arial Black" pitchFamily="34" charset="0"/>
              </a:rPr>
              <a:t>1 Thessalonians 2:1-10</a:t>
            </a:r>
          </a:p>
        </p:txBody>
      </p:sp>
      <p:grpSp>
        <p:nvGrpSpPr>
          <p:cNvPr id="14" name="Group 13"/>
          <p:cNvGrpSpPr/>
          <p:nvPr/>
        </p:nvGrpSpPr>
        <p:grpSpPr>
          <a:xfrm>
            <a:off x="2764325" y="1814465"/>
            <a:ext cx="1430375" cy="1999370"/>
            <a:chOff x="5181601" y="1905000"/>
            <a:chExt cx="1430375" cy="1999370"/>
          </a:xfrm>
        </p:grpSpPr>
        <p:grpSp>
          <p:nvGrpSpPr>
            <p:cNvPr id="4" name="Group 324"/>
            <p:cNvGrpSpPr/>
            <p:nvPr/>
          </p:nvGrpSpPr>
          <p:grpSpPr>
            <a:xfrm>
              <a:off x="5715895" y="1905000"/>
              <a:ext cx="896081" cy="1892511"/>
              <a:chOff x="4191000" y="3276600"/>
              <a:chExt cx="1277975" cy="2699065"/>
            </a:xfrm>
            <a:solidFill>
              <a:schemeClr val="tx1"/>
            </a:solidFill>
          </p:grpSpPr>
          <p:sp>
            <p:nvSpPr>
              <p:cNvPr id="40" name="Oval 39"/>
              <p:cNvSpPr/>
              <p:nvPr/>
            </p:nvSpPr>
            <p:spPr>
              <a:xfrm rot="1744993" flipH="1">
                <a:off x="4564797" y="5520794"/>
                <a:ext cx="242422" cy="454871"/>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8266709" flipH="1">
                <a:off x="4976041" y="5496197"/>
                <a:ext cx="242422" cy="454871"/>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542654" flipH="1">
                <a:off x="4230524" y="4687561"/>
                <a:ext cx="228600" cy="381000"/>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124"/>
              <p:cNvSpPr/>
              <p:nvPr/>
            </p:nvSpPr>
            <p:spPr>
              <a:xfrm rot="21208494" flipH="1">
                <a:off x="4831552" y="4887347"/>
                <a:ext cx="352451" cy="825780"/>
              </a:xfrm>
              <a:prstGeom prst="trapezoid">
                <a:avLst>
                  <a:gd name="adj" fmla="val 6538"/>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124"/>
              <p:cNvSpPr/>
              <p:nvPr/>
            </p:nvSpPr>
            <p:spPr>
              <a:xfrm flipH="1">
                <a:off x="4530452" y="4885430"/>
                <a:ext cx="304800" cy="825781"/>
              </a:xfrm>
              <a:prstGeom prst="trapezoid">
                <a:avLst>
                  <a:gd name="adj" fmla="val 0"/>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1200179" flipH="1">
                <a:off x="4335284" y="4074607"/>
                <a:ext cx="298496" cy="785072"/>
              </a:xfrm>
              <a:prstGeom prst="trapezoid">
                <a:avLst>
                  <a:gd name="adj" fmla="val 18722"/>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20088851" flipH="1">
                <a:off x="5036044" y="3999783"/>
                <a:ext cx="303512" cy="753775"/>
              </a:xfrm>
              <a:prstGeom prst="trapezoid">
                <a:avLst>
                  <a:gd name="adj" fmla="val 18722"/>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flipH="1">
                <a:off x="4530452" y="4158070"/>
                <a:ext cx="609600" cy="955964"/>
              </a:xfrm>
              <a:prstGeom prst="trapezoid">
                <a:avLst>
                  <a:gd name="adj" fmla="val 12998"/>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arallelogram 47"/>
              <p:cNvSpPr/>
              <p:nvPr/>
            </p:nvSpPr>
            <p:spPr>
              <a:xfrm rot="3035262" flipH="1">
                <a:off x="4428801" y="4067994"/>
                <a:ext cx="419921" cy="156346"/>
              </a:xfrm>
              <a:prstGeom prst="parallelogram">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arallelogram 48"/>
              <p:cNvSpPr/>
              <p:nvPr/>
            </p:nvSpPr>
            <p:spPr>
              <a:xfrm rot="18806754">
                <a:off x="4798107" y="4065259"/>
                <a:ext cx="431026" cy="158623"/>
              </a:xfrm>
              <a:prstGeom prst="parallelogram">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flipH="1">
                <a:off x="4537900" y="3361434"/>
                <a:ext cx="567500" cy="796636"/>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3"/>
              <p:cNvGrpSpPr/>
              <p:nvPr/>
            </p:nvGrpSpPr>
            <p:grpSpPr>
              <a:xfrm flipH="1">
                <a:off x="4724400" y="4191000"/>
                <a:ext cx="209266" cy="554259"/>
                <a:chOff x="1463040" y="844062"/>
                <a:chExt cx="685800" cy="1957755"/>
              </a:xfrm>
              <a:grpFill/>
            </p:grpSpPr>
            <p:sp>
              <p:nvSpPr>
                <p:cNvPr id="66" name="Pentagon 65"/>
                <p:cNvSpPr/>
                <p:nvPr/>
              </p:nvSpPr>
              <p:spPr>
                <a:xfrm rot="5400000">
                  <a:off x="1104900" y="1925516"/>
                  <a:ext cx="1371600" cy="381001"/>
                </a:xfrm>
                <a:prstGeom prst="homePlat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a:off x="1463040" y="844062"/>
                  <a:ext cx="685800" cy="908538"/>
                </a:xfrm>
                <a:prstGeom prst="diamond">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rapezoid 51"/>
              <p:cNvSpPr/>
              <p:nvPr/>
            </p:nvSpPr>
            <p:spPr>
              <a:xfrm flipH="1">
                <a:off x="4530452" y="4885434"/>
                <a:ext cx="609600" cy="228600"/>
              </a:xfrm>
              <a:prstGeom prst="trapezoid">
                <a:avLst>
                  <a:gd name="adj" fmla="val 12998"/>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777724" flipH="1">
                <a:off x="4191000" y="4760278"/>
                <a:ext cx="342320" cy="146300"/>
              </a:xfrm>
              <a:prstGeom prst="trapezoid">
                <a:avLst>
                  <a:gd name="adj" fmla="val 18722"/>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flipH="1">
                <a:off x="4926106" y="4347882"/>
                <a:ext cx="152400" cy="76200"/>
              </a:xfrm>
              <a:prstGeom prst="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loud 54"/>
              <p:cNvSpPr/>
              <p:nvPr/>
            </p:nvSpPr>
            <p:spPr>
              <a:xfrm>
                <a:off x="4495800" y="3276600"/>
                <a:ext cx="609600" cy="381000"/>
              </a:xfrm>
              <a:prstGeom prst="cloud">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316"/>
              <p:cNvGrpSpPr/>
              <p:nvPr/>
            </p:nvGrpSpPr>
            <p:grpSpPr>
              <a:xfrm>
                <a:off x="4876800" y="4343400"/>
                <a:ext cx="432411" cy="1030231"/>
                <a:chOff x="2819400" y="3657600"/>
                <a:chExt cx="1643161" cy="3586089"/>
              </a:xfrm>
              <a:grpFill/>
            </p:grpSpPr>
            <p:sp>
              <p:nvSpPr>
                <p:cNvPr id="61" name="TextBox 60"/>
                <p:cNvSpPr txBox="1"/>
                <p:nvPr/>
              </p:nvSpPr>
              <p:spPr>
                <a:xfrm>
                  <a:off x="3461414" y="5410200"/>
                  <a:ext cx="1001147" cy="1833489"/>
                </a:xfrm>
                <a:prstGeom prst="rect">
                  <a:avLst/>
                </a:prstGeom>
                <a:grpFill/>
                <a:ln w="12700">
                  <a:solidFill>
                    <a:schemeClr val="bg1"/>
                  </a:solidFill>
                </a:ln>
              </p:spPr>
              <p:txBody>
                <a:bodyPr wrap="none" rtlCol="0">
                  <a:spAutoFit/>
                </a:bodyPr>
                <a:lstStyle/>
                <a:p>
                  <a:pPr algn="ctr"/>
                  <a:endParaRPr lang="en-US" dirty="0">
                    <a:latin typeface="Comic Sans MS" pitchFamily="66" charset="0"/>
                  </a:endParaRPr>
                </a:p>
              </p:txBody>
            </p:sp>
            <p:sp>
              <p:nvSpPr>
                <p:cNvPr id="62" name="Rectangle 61"/>
                <p:cNvSpPr/>
                <p:nvPr/>
              </p:nvSpPr>
              <p:spPr>
                <a:xfrm>
                  <a:off x="2819400" y="3730770"/>
                  <a:ext cx="1447800" cy="1975592"/>
                </a:xfrm>
                <a:prstGeom prst="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2971800" y="3733799"/>
                  <a:ext cx="1219200" cy="1899392"/>
                </a:xfrm>
                <a:prstGeom prst="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2819400" y="3657600"/>
                  <a:ext cx="1219200" cy="1975592"/>
                </a:xfrm>
                <a:prstGeom prst="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srgbClr val="FFC000"/>
                    </a:solidFill>
                  </a:endParaRPr>
                </a:p>
              </p:txBody>
            </p:sp>
            <p:sp>
              <p:nvSpPr>
                <p:cNvPr id="65" name="Rectangle 64"/>
                <p:cNvSpPr/>
                <p:nvPr/>
              </p:nvSpPr>
              <p:spPr>
                <a:xfrm>
                  <a:off x="2819400" y="3657600"/>
                  <a:ext cx="152400" cy="1975592"/>
                </a:xfrm>
                <a:prstGeom prst="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Oval 56"/>
              <p:cNvSpPr/>
              <p:nvPr/>
            </p:nvSpPr>
            <p:spPr>
              <a:xfrm rot="18513623" flipH="1">
                <a:off x="4982709" y="4437223"/>
                <a:ext cx="228600" cy="381000"/>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18513623" flipH="1">
                <a:off x="5159753" y="4591261"/>
                <a:ext cx="333336" cy="285108"/>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rot="17019235" flipH="1">
                <a:off x="4969525" y="4606240"/>
                <a:ext cx="342320" cy="146300"/>
              </a:xfrm>
              <a:prstGeom prst="trapezoid">
                <a:avLst>
                  <a:gd name="adj" fmla="val 18722"/>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18513623" flipH="1" flipV="1">
                <a:off x="5210840" y="4555125"/>
                <a:ext cx="214167" cy="129608"/>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5181601" y="1985946"/>
              <a:ext cx="846749" cy="1918424"/>
              <a:chOff x="5181601" y="1985946"/>
              <a:chExt cx="846749" cy="1918424"/>
            </a:xfrm>
          </p:grpSpPr>
          <p:sp>
            <p:nvSpPr>
              <p:cNvPr id="19" name="Oval 18"/>
              <p:cNvSpPr/>
              <p:nvPr/>
            </p:nvSpPr>
            <p:spPr>
              <a:xfrm rot="19855007">
                <a:off x="5644691" y="3585427"/>
                <a:ext cx="150932" cy="318943"/>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3333291">
                <a:off x="5379126" y="3586050"/>
                <a:ext cx="169980" cy="283203"/>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20057346">
                <a:off x="5861416" y="3001186"/>
                <a:ext cx="142327" cy="267147"/>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248896">
                <a:off x="5200258" y="2979642"/>
                <a:ext cx="142327" cy="267147"/>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124"/>
              <p:cNvSpPr/>
              <p:nvPr/>
            </p:nvSpPr>
            <p:spPr>
              <a:xfrm rot="391506">
                <a:off x="5410105" y="3141271"/>
                <a:ext cx="219436" cy="579014"/>
              </a:xfrm>
              <a:prstGeom prst="trapezoid">
                <a:avLst>
                  <a:gd name="adj" fmla="val 6538"/>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124"/>
              <p:cNvSpPr/>
              <p:nvPr/>
            </p:nvSpPr>
            <p:spPr>
              <a:xfrm>
                <a:off x="5627238" y="3139927"/>
                <a:ext cx="189769" cy="579015"/>
              </a:xfrm>
              <a:prstGeom prst="trapezoid">
                <a:avLst>
                  <a:gd name="adj" fmla="val 0"/>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20399821">
                <a:off x="5752675" y="2571400"/>
                <a:ext cx="185844" cy="550471"/>
              </a:xfrm>
              <a:prstGeom prst="trapezoid">
                <a:avLst>
                  <a:gd name="adj" fmla="val 18722"/>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1511149">
                <a:off x="5302195" y="2516152"/>
                <a:ext cx="188967" cy="587078"/>
              </a:xfrm>
              <a:prstGeom prst="trapezoid">
                <a:avLst>
                  <a:gd name="adj" fmla="val 18722"/>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a:off x="5437469" y="2629922"/>
                <a:ext cx="379538" cy="670296"/>
              </a:xfrm>
              <a:prstGeom prst="trapezoid">
                <a:avLst>
                  <a:gd name="adj" fmla="val 12998"/>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p:cNvSpPr/>
              <p:nvPr/>
            </p:nvSpPr>
            <p:spPr>
              <a:xfrm rot="18564738">
                <a:off x="5602355" y="2572905"/>
                <a:ext cx="294437" cy="97341"/>
              </a:xfrm>
              <a:prstGeom prst="parallelogram">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arallelogram 28"/>
              <p:cNvSpPr/>
              <p:nvPr/>
            </p:nvSpPr>
            <p:spPr>
              <a:xfrm rot="2793246" flipH="1">
                <a:off x="5381819" y="2564791"/>
                <a:ext cx="302224" cy="98759"/>
              </a:xfrm>
              <a:prstGeom prst="parallelogram">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443019" y="2071342"/>
                <a:ext cx="369351" cy="55858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3"/>
              <p:cNvGrpSpPr/>
              <p:nvPr/>
            </p:nvGrpSpPr>
            <p:grpSpPr>
              <a:xfrm>
                <a:off x="5544391" y="2650916"/>
                <a:ext cx="130289" cy="388631"/>
                <a:chOff x="1463040" y="844062"/>
                <a:chExt cx="685800" cy="1957755"/>
              </a:xfrm>
              <a:solidFill>
                <a:schemeClr val="tx1"/>
              </a:solidFill>
            </p:grpSpPr>
            <p:sp>
              <p:nvSpPr>
                <p:cNvPr id="38" name="Pentagon 37"/>
                <p:cNvSpPr/>
                <p:nvPr/>
              </p:nvSpPr>
              <p:spPr>
                <a:xfrm rot="5400000">
                  <a:off x="1104900" y="1925516"/>
                  <a:ext cx="1371600" cy="381001"/>
                </a:xfrm>
                <a:prstGeom prst="homePlat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p:cNvSpPr/>
                <p:nvPr/>
              </p:nvSpPr>
              <p:spPr>
                <a:xfrm>
                  <a:off x="1463040" y="844062"/>
                  <a:ext cx="685800" cy="908538"/>
                </a:xfrm>
                <a:prstGeom prst="diamond">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rapezoid 31"/>
              <p:cNvSpPr/>
              <p:nvPr/>
            </p:nvSpPr>
            <p:spPr>
              <a:xfrm>
                <a:off x="5437469" y="3139930"/>
                <a:ext cx="379538" cy="160288"/>
              </a:xfrm>
              <a:prstGeom prst="trapezoid">
                <a:avLst>
                  <a:gd name="adj" fmla="val 12998"/>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511149">
                <a:off x="5181601" y="3014838"/>
                <a:ext cx="213129" cy="102582"/>
              </a:xfrm>
              <a:prstGeom prst="trapezoid">
                <a:avLst>
                  <a:gd name="adj" fmla="val 18722"/>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20822276">
                <a:off x="5815221" y="3052174"/>
                <a:ext cx="213129" cy="102582"/>
              </a:xfrm>
              <a:prstGeom prst="trapezoid">
                <a:avLst>
                  <a:gd name="adj" fmla="val 18722"/>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674680" y="2765924"/>
                <a:ext cx="94884" cy="53429"/>
              </a:xfrm>
              <a:prstGeom prst="rect">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p:cNvSpPr/>
              <p:nvPr/>
            </p:nvSpPr>
            <p:spPr>
              <a:xfrm rot="3437613">
                <a:off x="5376247" y="1991880"/>
                <a:ext cx="399895" cy="388028"/>
              </a:xfrm>
              <a:custGeom>
                <a:avLst/>
                <a:gdLst>
                  <a:gd name="connsiteX0" fmla="*/ 26240 w 399895"/>
                  <a:gd name="connsiteY0" fmla="*/ 138913 h 388028"/>
                  <a:gd name="connsiteX1" fmla="*/ 109682 w 399895"/>
                  <a:gd name="connsiteY1" fmla="*/ 79528 h 388028"/>
                  <a:gd name="connsiteX2" fmla="*/ 131863 w 399895"/>
                  <a:gd name="connsiteY2" fmla="*/ 79554 h 388028"/>
                  <a:gd name="connsiteX3" fmla="*/ 131189 w 399895"/>
                  <a:gd name="connsiteY3" fmla="*/ 77625 h 388028"/>
                  <a:gd name="connsiteX4" fmla="*/ 265542 w 399895"/>
                  <a:gd name="connsiteY4" fmla="*/ 0 h 388028"/>
                  <a:gd name="connsiteX5" fmla="*/ 399895 w 399895"/>
                  <a:gd name="connsiteY5" fmla="*/ 0 h 388028"/>
                  <a:gd name="connsiteX6" fmla="*/ 399895 w 399895"/>
                  <a:gd name="connsiteY6" fmla="*/ 77625 h 388028"/>
                  <a:gd name="connsiteX7" fmla="*/ 265542 w 399895"/>
                  <a:gd name="connsiteY7" fmla="*/ 155250 h 388028"/>
                  <a:gd name="connsiteX8" fmla="*/ 243803 w 399895"/>
                  <a:gd name="connsiteY8" fmla="*/ 152714 h 388028"/>
                  <a:gd name="connsiteX9" fmla="*/ 256501 w 399895"/>
                  <a:gd name="connsiteY9" fmla="*/ 191287 h 388028"/>
                  <a:gd name="connsiteX10" fmla="*/ 253924 w 399895"/>
                  <a:gd name="connsiteY10" fmla="*/ 248018 h 388028"/>
                  <a:gd name="connsiteX11" fmla="*/ 222079 w 399895"/>
                  <a:gd name="connsiteY11" fmla="*/ 388028 h 388028"/>
                  <a:gd name="connsiteX12" fmla="*/ 97129 w 399895"/>
                  <a:gd name="connsiteY12" fmla="*/ 359607 h 388028"/>
                  <a:gd name="connsiteX13" fmla="*/ 4025 w 399895"/>
                  <a:gd name="connsiteY13" fmla="*/ 191177 h 388028"/>
                  <a:gd name="connsiteX14" fmla="*/ 26240 w 399895"/>
                  <a:gd name="connsiteY14" fmla="*/ 138913 h 388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95" h="388028">
                    <a:moveTo>
                      <a:pt x="26240" y="138913"/>
                    </a:moveTo>
                    <a:cubicBezTo>
                      <a:pt x="46505" y="108288"/>
                      <a:pt x="76561" y="86897"/>
                      <a:pt x="109682" y="79528"/>
                    </a:cubicBezTo>
                    <a:lnTo>
                      <a:pt x="131863" y="79554"/>
                    </a:lnTo>
                    <a:lnTo>
                      <a:pt x="131189" y="77625"/>
                    </a:lnTo>
                    <a:cubicBezTo>
                      <a:pt x="131189" y="34754"/>
                      <a:pt x="191341" y="0"/>
                      <a:pt x="265542" y="0"/>
                    </a:cubicBezTo>
                    <a:lnTo>
                      <a:pt x="399895" y="0"/>
                    </a:lnTo>
                    <a:lnTo>
                      <a:pt x="399895" y="77625"/>
                    </a:lnTo>
                    <a:cubicBezTo>
                      <a:pt x="399895" y="120496"/>
                      <a:pt x="339743" y="155250"/>
                      <a:pt x="265542" y="155250"/>
                    </a:cubicBezTo>
                    <a:lnTo>
                      <a:pt x="243803" y="152714"/>
                    </a:lnTo>
                    <a:lnTo>
                      <a:pt x="256501" y="191287"/>
                    </a:lnTo>
                    <a:cubicBezTo>
                      <a:pt x="259014" y="209476"/>
                      <a:pt x="258321" y="228687"/>
                      <a:pt x="253924" y="248018"/>
                    </a:cubicBezTo>
                    <a:lnTo>
                      <a:pt x="222079" y="388028"/>
                    </a:lnTo>
                    <a:lnTo>
                      <a:pt x="97129" y="359607"/>
                    </a:lnTo>
                    <a:cubicBezTo>
                      <a:pt x="28122" y="343911"/>
                      <a:pt x="-13563" y="268502"/>
                      <a:pt x="4025" y="191177"/>
                    </a:cubicBezTo>
                    <a:cubicBezTo>
                      <a:pt x="8422" y="171846"/>
                      <a:pt x="16107" y="154225"/>
                      <a:pt x="26240" y="138913"/>
                    </a:cubicBezTo>
                    <a:close/>
                  </a:path>
                </a:pathLst>
              </a:cu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16" name="Rectangle 15"/>
          <p:cNvSpPr/>
          <p:nvPr/>
        </p:nvSpPr>
        <p:spPr>
          <a:xfrm>
            <a:off x="6829981" y="838207"/>
            <a:ext cx="4888872" cy="5632311"/>
          </a:xfrm>
          <a:prstGeom prst="rect">
            <a:avLst/>
          </a:prstGeom>
        </p:spPr>
        <p:txBody>
          <a:bodyPr wrap="square">
            <a:spAutoFit/>
          </a:bodyPr>
          <a:lstStyle/>
          <a:p>
            <a:r>
              <a:rPr lang="en-US" dirty="0">
                <a:solidFill>
                  <a:schemeClr val="bg1"/>
                </a:solidFill>
                <a:latin typeface="Open Sans"/>
              </a:rPr>
              <a:t>As of 2009:</a:t>
            </a:r>
          </a:p>
          <a:p>
            <a:r>
              <a:rPr lang="en-US" dirty="0">
                <a:solidFill>
                  <a:schemeClr val="bg1"/>
                </a:solidFill>
                <a:latin typeface="Open Sans"/>
              </a:rPr>
              <a:t>The Church has over 50,000 full-time missionaries serving around the world. </a:t>
            </a:r>
            <a:endParaRPr lang="en-US" i="1" dirty="0">
              <a:solidFill>
                <a:schemeClr val="bg1"/>
              </a:solidFill>
              <a:latin typeface="Open Sans"/>
            </a:endParaRPr>
          </a:p>
          <a:p>
            <a:endParaRPr lang="en-US" i="1" dirty="0">
              <a:solidFill>
                <a:schemeClr val="bg1"/>
              </a:solidFill>
              <a:latin typeface="Open Sans"/>
            </a:endParaRPr>
          </a:p>
          <a:p>
            <a:r>
              <a:rPr lang="en-US" dirty="0">
                <a:solidFill>
                  <a:schemeClr val="bg1"/>
                </a:solidFill>
                <a:latin typeface="Open Sans"/>
              </a:rPr>
              <a:t>Unfortunately most of our full-time missionaries spend more of their time trying to find people rather than teaching them. </a:t>
            </a:r>
          </a:p>
          <a:p>
            <a:endParaRPr lang="en-US" dirty="0">
              <a:solidFill>
                <a:schemeClr val="bg1"/>
              </a:solidFill>
              <a:latin typeface="Open Sans"/>
            </a:endParaRPr>
          </a:p>
          <a:p>
            <a:r>
              <a:rPr lang="en-US" dirty="0">
                <a:solidFill>
                  <a:schemeClr val="bg1"/>
                </a:solidFill>
                <a:latin typeface="Open Sans"/>
              </a:rPr>
              <a:t>I view our full-time missionaries as an underutilized teaching resource. </a:t>
            </a:r>
          </a:p>
          <a:p>
            <a:endParaRPr lang="en-US" dirty="0">
              <a:solidFill>
                <a:schemeClr val="bg1"/>
              </a:solidFill>
              <a:latin typeface="Open Sans"/>
            </a:endParaRPr>
          </a:p>
          <a:p>
            <a:r>
              <a:rPr lang="en-US" dirty="0">
                <a:solidFill>
                  <a:schemeClr val="bg1"/>
                </a:solidFill>
                <a:latin typeface="Open Sans"/>
              </a:rPr>
              <a:t>If you and I did more of the finding for the full-time missionaries and freed them up to spend more time teaching the people we find, great things would begin to happen. </a:t>
            </a:r>
          </a:p>
          <a:p>
            <a:endParaRPr lang="en-US" dirty="0">
              <a:solidFill>
                <a:schemeClr val="bg1"/>
              </a:solidFill>
              <a:latin typeface="Open Sans"/>
            </a:endParaRPr>
          </a:p>
          <a:p>
            <a:r>
              <a:rPr lang="en-US" dirty="0">
                <a:solidFill>
                  <a:schemeClr val="bg1"/>
                </a:solidFill>
                <a:latin typeface="Open Sans"/>
              </a:rPr>
              <a:t>We’re missing a golden opportunity to grow the Church when we wait for our full-time missionaries to warn our neighbors instead of doing it ourselves. (7)</a:t>
            </a:r>
            <a:endParaRPr lang="en-US" dirty="0">
              <a:solidFill>
                <a:schemeClr val="bg1"/>
              </a:solidFill>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9354" y="142380"/>
            <a:ext cx="878685" cy="927745"/>
          </a:xfrm>
          <a:prstGeom prst="rect">
            <a:avLst/>
          </a:prstGeom>
        </p:spPr>
      </p:pic>
    </p:spTree>
    <p:extLst>
      <p:ext uri="{BB962C8B-B14F-4D97-AF65-F5344CB8AC3E}">
        <p14:creationId xmlns:p14="http://schemas.microsoft.com/office/powerpoint/2010/main" val="370872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52027" t="58951" r="1365" b="12478"/>
          <a:stretch/>
        </p:blipFill>
        <p:spPr bwMode="auto">
          <a:xfrm>
            <a:off x="0" y="-1"/>
            <a:ext cx="12192000" cy="687084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6"/>
          <p:cNvGrpSpPr/>
          <p:nvPr/>
        </p:nvGrpSpPr>
        <p:grpSpPr>
          <a:xfrm>
            <a:off x="3505199" y="914400"/>
            <a:ext cx="4953000" cy="4953000"/>
            <a:chOff x="1981199" y="914400"/>
            <a:chExt cx="4953000" cy="4953000"/>
          </a:xfrm>
        </p:grpSpPr>
        <p:sp>
          <p:nvSpPr>
            <p:cNvPr id="5" name="Rounded Rectangle 4"/>
            <p:cNvSpPr/>
            <p:nvPr/>
          </p:nvSpPr>
          <p:spPr>
            <a:xfrm rot="18734934">
              <a:off x="1981199" y="914400"/>
              <a:ext cx="4953000" cy="4953000"/>
            </a:xfrm>
            <a:prstGeom prst="roundRect">
              <a:avLst>
                <a:gd name="adj" fmla="val 13004"/>
              </a:avLst>
            </a:prstGeom>
            <a:solidFill>
              <a:schemeClr val="tx1"/>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18734934">
              <a:off x="2179933" y="1117928"/>
              <a:ext cx="4589994" cy="4589994"/>
            </a:xfrm>
            <a:prstGeom prst="roundRect">
              <a:avLst>
                <a:gd name="adj" fmla="val 11754"/>
              </a:avLst>
            </a:prstGeom>
            <a:solidFill>
              <a:srgbClr val="FFC000"/>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4038600" y="2743201"/>
            <a:ext cx="3886200" cy="1323439"/>
          </a:xfrm>
          <a:prstGeom prst="rect">
            <a:avLst/>
          </a:prstGeom>
          <a:noFill/>
        </p:spPr>
        <p:txBody>
          <a:bodyPr wrap="square" rtlCol="0">
            <a:spAutoFit/>
          </a:bodyPr>
          <a:lstStyle/>
          <a:p>
            <a:pPr algn="ctr"/>
            <a:r>
              <a:rPr lang="en-US" sz="2000" dirty="0">
                <a:latin typeface="Arial Black" pitchFamily="34" charset="0"/>
              </a:rPr>
              <a:t>“Remember the worth of souls is great in the sight of God;”</a:t>
            </a:r>
          </a:p>
          <a:p>
            <a:pPr algn="ctr"/>
            <a:r>
              <a:rPr lang="en-US" sz="2000" dirty="0">
                <a:latin typeface="Arial Black" pitchFamily="34" charset="0"/>
              </a:rPr>
              <a:t>--D&amp;C 18-10</a:t>
            </a:r>
          </a:p>
        </p:txBody>
      </p:sp>
      <p:grpSp>
        <p:nvGrpSpPr>
          <p:cNvPr id="3" name="Group 32"/>
          <p:cNvGrpSpPr/>
          <p:nvPr/>
        </p:nvGrpSpPr>
        <p:grpSpPr>
          <a:xfrm>
            <a:off x="5029200" y="4343400"/>
            <a:ext cx="1905000" cy="990600"/>
            <a:chOff x="4267200" y="4343400"/>
            <a:chExt cx="3352800" cy="990600"/>
          </a:xfrm>
        </p:grpSpPr>
        <p:sp>
          <p:nvSpPr>
            <p:cNvPr id="10" name="Oval 9"/>
            <p:cNvSpPr/>
            <p:nvPr/>
          </p:nvSpPr>
          <p:spPr>
            <a:xfrm>
              <a:off x="4267200" y="4343400"/>
              <a:ext cx="15240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096000" y="4343400"/>
              <a:ext cx="15240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Block Arc 11"/>
            <p:cNvSpPr/>
            <p:nvPr/>
          </p:nvSpPr>
          <p:spPr>
            <a:xfrm>
              <a:off x="5715000" y="4572000"/>
              <a:ext cx="457200" cy="152400"/>
            </a:xfrm>
            <a:prstGeom prst="blockArc">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spTree>
    <p:extLst>
      <p:ext uri="{BB962C8B-B14F-4D97-AF65-F5344CB8AC3E}">
        <p14:creationId xmlns:p14="http://schemas.microsoft.com/office/powerpoint/2010/main" val="3186058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52027" t="58951" r="1365" b="12478"/>
          <a:stretch/>
        </p:blipFill>
        <p:spPr bwMode="auto">
          <a:xfrm>
            <a:off x="0" y="-1"/>
            <a:ext cx="12192000" cy="687084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6"/>
          <p:cNvGrpSpPr/>
          <p:nvPr/>
        </p:nvGrpSpPr>
        <p:grpSpPr>
          <a:xfrm>
            <a:off x="3505199" y="914400"/>
            <a:ext cx="4953000" cy="4953000"/>
            <a:chOff x="1981199" y="914400"/>
            <a:chExt cx="4953000" cy="4953000"/>
          </a:xfrm>
        </p:grpSpPr>
        <p:sp>
          <p:nvSpPr>
            <p:cNvPr id="5" name="Rounded Rectangle 4"/>
            <p:cNvSpPr/>
            <p:nvPr/>
          </p:nvSpPr>
          <p:spPr>
            <a:xfrm rot="18734934">
              <a:off x="1981199" y="914400"/>
              <a:ext cx="4953000" cy="4953000"/>
            </a:xfrm>
            <a:prstGeom prst="roundRect">
              <a:avLst>
                <a:gd name="adj" fmla="val 13004"/>
              </a:avLst>
            </a:prstGeom>
            <a:solidFill>
              <a:schemeClr val="tx1"/>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18734934">
              <a:off x="2179933" y="1117928"/>
              <a:ext cx="4589994" cy="4589994"/>
            </a:xfrm>
            <a:prstGeom prst="roundRect">
              <a:avLst>
                <a:gd name="adj" fmla="val 11754"/>
              </a:avLst>
            </a:prstGeom>
            <a:solidFill>
              <a:srgbClr val="FFC000"/>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4038600" y="2743200"/>
            <a:ext cx="3886200" cy="1938992"/>
          </a:xfrm>
          <a:prstGeom prst="rect">
            <a:avLst/>
          </a:prstGeom>
          <a:noFill/>
        </p:spPr>
        <p:txBody>
          <a:bodyPr wrap="square" rtlCol="0">
            <a:spAutoFit/>
          </a:bodyPr>
          <a:lstStyle/>
          <a:p>
            <a:pPr algn="ctr"/>
            <a:r>
              <a:rPr lang="en-US" sz="2000" dirty="0">
                <a:latin typeface="Arial Black" pitchFamily="34" charset="0"/>
              </a:rPr>
              <a:t>“…and bring, save it be one soul unto me, how great shall be your joy with him in the kingdom of my Father.”</a:t>
            </a:r>
          </a:p>
          <a:p>
            <a:pPr algn="ctr"/>
            <a:r>
              <a:rPr lang="en-US" sz="2000" dirty="0">
                <a:latin typeface="Arial Black" pitchFamily="34" charset="0"/>
              </a:rPr>
              <a:t>--D&amp;C 18:16</a:t>
            </a:r>
          </a:p>
        </p:txBody>
      </p:sp>
      <p:grpSp>
        <p:nvGrpSpPr>
          <p:cNvPr id="3" name="Group 7"/>
          <p:cNvGrpSpPr/>
          <p:nvPr/>
        </p:nvGrpSpPr>
        <p:grpSpPr>
          <a:xfrm>
            <a:off x="5257800" y="762000"/>
            <a:ext cx="1143000" cy="1771650"/>
            <a:chOff x="609600" y="2819400"/>
            <a:chExt cx="1524000" cy="2438400"/>
          </a:xfrm>
          <a:solidFill>
            <a:schemeClr val="tx1"/>
          </a:solidFill>
        </p:grpSpPr>
        <p:grpSp>
          <p:nvGrpSpPr>
            <p:cNvPr id="4" name="Group 25"/>
            <p:cNvGrpSpPr/>
            <p:nvPr/>
          </p:nvGrpSpPr>
          <p:grpSpPr>
            <a:xfrm>
              <a:off x="838200" y="2819400"/>
              <a:ext cx="1143000" cy="1143000"/>
              <a:chOff x="2919048" y="4343400"/>
              <a:chExt cx="1271952" cy="1395007"/>
            </a:xfrm>
            <a:grpFill/>
          </p:grpSpPr>
          <p:grpSp>
            <p:nvGrpSpPr>
              <p:cNvPr id="8" name="Group 19"/>
              <p:cNvGrpSpPr/>
              <p:nvPr/>
            </p:nvGrpSpPr>
            <p:grpSpPr>
              <a:xfrm>
                <a:off x="2919048" y="4366807"/>
                <a:ext cx="685800" cy="1371600"/>
                <a:chOff x="2919048" y="4366807"/>
                <a:chExt cx="685800" cy="1371600"/>
              </a:xfrm>
              <a:grpFill/>
            </p:grpSpPr>
            <p:sp>
              <p:nvSpPr>
                <p:cNvPr id="21" name="Donut 20"/>
                <p:cNvSpPr/>
                <p:nvPr/>
              </p:nvSpPr>
              <p:spPr>
                <a:xfrm rot="1458413">
                  <a:off x="2919048" y="5205007"/>
                  <a:ext cx="228600" cy="533400"/>
                </a:xfrm>
                <a:prstGeom prst="donu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21"/>
                <p:cNvSpPr/>
                <p:nvPr/>
              </p:nvSpPr>
              <p:spPr>
                <a:xfrm rot="1712548">
                  <a:off x="3048000" y="4953000"/>
                  <a:ext cx="228600" cy="533400"/>
                </a:xfrm>
                <a:prstGeom prst="donu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nut 22"/>
                <p:cNvSpPr/>
                <p:nvPr/>
              </p:nvSpPr>
              <p:spPr>
                <a:xfrm rot="1458413">
                  <a:off x="3223847" y="4671607"/>
                  <a:ext cx="228600" cy="533400"/>
                </a:xfrm>
                <a:prstGeom prst="donu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Donut 23"/>
                <p:cNvSpPr/>
                <p:nvPr/>
              </p:nvSpPr>
              <p:spPr>
                <a:xfrm rot="1458413">
                  <a:off x="3376248" y="4366807"/>
                  <a:ext cx="228600" cy="533400"/>
                </a:xfrm>
                <a:prstGeom prst="donu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20"/>
              <p:cNvGrpSpPr/>
              <p:nvPr/>
            </p:nvGrpSpPr>
            <p:grpSpPr>
              <a:xfrm flipH="1">
                <a:off x="3505200" y="4343400"/>
                <a:ext cx="685800" cy="1371600"/>
                <a:chOff x="2919048" y="4366807"/>
                <a:chExt cx="685800" cy="1371600"/>
              </a:xfrm>
              <a:grpFill/>
            </p:grpSpPr>
            <p:sp>
              <p:nvSpPr>
                <p:cNvPr id="17" name="Donut 16"/>
                <p:cNvSpPr/>
                <p:nvPr/>
              </p:nvSpPr>
              <p:spPr>
                <a:xfrm rot="1458413">
                  <a:off x="2919048" y="5205007"/>
                  <a:ext cx="228600" cy="533400"/>
                </a:xfrm>
                <a:prstGeom prst="donu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Donut 17"/>
                <p:cNvSpPr/>
                <p:nvPr/>
              </p:nvSpPr>
              <p:spPr>
                <a:xfrm rot="1712548">
                  <a:off x="3048000" y="4953000"/>
                  <a:ext cx="228600" cy="533400"/>
                </a:xfrm>
                <a:prstGeom prst="donu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onut 18"/>
                <p:cNvSpPr/>
                <p:nvPr/>
              </p:nvSpPr>
              <p:spPr>
                <a:xfrm rot="1458413">
                  <a:off x="3223847" y="4671607"/>
                  <a:ext cx="228600" cy="533400"/>
                </a:xfrm>
                <a:prstGeom prst="donu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Donut 19"/>
                <p:cNvSpPr/>
                <p:nvPr/>
              </p:nvSpPr>
              <p:spPr>
                <a:xfrm rot="1458413">
                  <a:off x="3376248" y="4366807"/>
                  <a:ext cx="228600" cy="533400"/>
                </a:xfrm>
                <a:prstGeom prst="donu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1" name="Donut 10"/>
            <p:cNvSpPr/>
            <p:nvPr/>
          </p:nvSpPr>
          <p:spPr>
            <a:xfrm>
              <a:off x="609600" y="3581400"/>
              <a:ext cx="1524000" cy="1676400"/>
            </a:xfrm>
            <a:prstGeom prst="donu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rapezoid 11"/>
            <p:cNvSpPr/>
            <p:nvPr/>
          </p:nvSpPr>
          <p:spPr>
            <a:xfrm rot="10800000">
              <a:off x="1143000" y="3581400"/>
              <a:ext cx="457200" cy="457200"/>
            </a:xfrm>
            <a:prstGeom prst="trapezoid">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7488471">
              <a:off x="1668018" y="4487418"/>
              <a:ext cx="457200" cy="457200"/>
            </a:xfrm>
            <a:prstGeom prst="trapezoid">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3227284">
              <a:off x="624294" y="4434294"/>
              <a:ext cx="457200" cy="457200"/>
            </a:xfrm>
            <a:prstGeom prst="trapezoid">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88098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52027" t="58951" r="1365" b="12478"/>
          <a:stretch/>
        </p:blipFill>
        <p:spPr bwMode="auto">
          <a:xfrm>
            <a:off x="0" y="-1"/>
            <a:ext cx="12192000" cy="687084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6"/>
          <p:cNvGrpSpPr/>
          <p:nvPr/>
        </p:nvGrpSpPr>
        <p:grpSpPr>
          <a:xfrm>
            <a:off x="3505199" y="851026"/>
            <a:ext cx="4953000" cy="4953000"/>
            <a:chOff x="1981199" y="914400"/>
            <a:chExt cx="4953000" cy="4953000"/>
          </a:xfrm>
        </p:grpSpPr>
        <p:sp>
          <p:nvSpPr>
            <p:cNvPr id="5" name="Rounded Rectangle 4"/>
            <p:cNvSpPr/>
            <p:nvPr/>
          </p:nvSpPr>
          <p:spPr>
            <a:xfrm rot="18734934">
              <a:off x="1981199" y="914400"/>
              <a:ext cx="4953000" cy="4953000"/>
            </a:xfrm>
            <a:prstGeom prst="roundRect">
              <a:avLst>
                <a:gd name="adj" fmla="val 13004"/>
              </a:avLst>
            </a:prstGeom>
            <a:solidFill>
              <a:schemeClr val="tx1"/>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18734934">
              <a:off x="2179933" y="1117928"/>
              <a:ext cx="4589994" cy="4589994"/>
            </a:xfrm>
            <a:prstGeom prst="roundRect">
              <a:avLst>
                <a:gd name="adj" fmla="val 11754"/>
              </a:avLst>
            </a:prstGeom>
            <a:solidFill>
              <a:srgbClr val="FFC000"/>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4047653" y="727295"/>
            <a:ext cx="3886200" cy="1938992"/>
          </a:xfrm>
          <a:prstGeom prst="rect">
            <a:avLst/>
          </a:prstGeom>
          <a:noFill/>
        </p:spPr>
        <p:txBody>
          <a:bodyPr wrap="square" rtlCol="0">
            <a:spAutoFit/>
          </a:bodyPr>
          <a:lstStyle/>
          <a:p>
            <a:pPr algn="ctr"/>
            <a:r>
              <a:rPr lang="en-US" sz="4000" dirty="0">
                <a:latin typeface="Arial Black" pitchFamily="34" charset="0"/>
              </a:rPr>
              <a:t>Every Member a Missionary</a:t>
            </a:r>
          </a:p>
        </p:txBody>
      </p:sp>
      <p:sp>
        <p:nvSpPr>
          <p:cNvPr id="8" name="Rectangle 7"/>
          <p:cNvSpPr/>
          <p:nvPr/>
        </p:nvSpPr>
        <p:spPr>
          <a:xfrm>
            <a:off x="3433526" y="2683598"/>
            <a:ext cx="2514600" cy="1371600"/>
          </a:xfrm>
          <a:prstGeom prst="rect">
            <a:avLst/>
          </a:prstGeom>
          <a:solidFill>
            <a:schemeClr val="tx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The Church of Jesus Christ of Latter-Day Saints</a:t>
            </a:r>
          </a:p>
          <a:p>
            <a:pPr algn="ctr"/>
            <a:endParaRPr lang="en-US" sz="1600" dirty="0">
              <a:solidFill>
                <a:schemeClr val="bg1"/>
              </a:solidFill>
            </a:endParaRPr>
          </a:p>
          <a:p>
            <a:pPr algn="ctr"/>
            <a:r>
              <a:rPr lang="en-US" sz="1600" dirty="0">
                <a:solidFill>
                  <a:schemeClr val="bg1"/>
                </a:solidFill>
              </a:rPr>
              <a:t>Brother ________________</a:t>
            </a:r>
          </a:p>
        </p:txBody>
      </p:sp>
      <p:sp>
        <p:nvSpPr>
          <p:cNvPr id="3" name="Rectangle 2"/>
          <p:cNvSpPr/>
          <p:nvPr/>
        </p:nvSpPr>
        <p:spPr>
          <a:xfrm>
            <a:off x="114677" y="314670"/>
            <a:ext cx="4040864" cy="1200329"/>
          </a:xfrm>
          <a:prstGeom prst="rect">
            <a:avLst/>
          </a:prstGeom>
        </p:spPr>
        <p:txBody>
          <a:bodyPr wrap="square">
            <a:spAutoFit/>
          </a:bodyPr>
          <a:lstStyle/>
          <a:p>
            <a:r>
              <a:rPr lang="en-US" dirty="0">
                <a:solidFill>
                  <a:schemeClr val="bg1"/>
                </a:solidFill>
                <a:latin typeface="Open Sans"/>
              </a:rPr>
              <a:t>Missionaries will continue to do the best they can, but wouldn’t it be better if you and I stepped up to do a job that is rightfully ours? (7)</a:t>
            </a:r>
            <a:endParaRPr lang="en-US" dirty="0">
              <a:solidFill>
                <a:schemeClr val="bg1"/>
              </a:solidFill>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1214" y="120005"/>
            <a:ext cx="1095375" cy="1156534"/>
          </a:xfrm>
          <a:prstGeom prst="rect">
            <a:avLst/>
          </a:prstGeom>
        </p:spPr>
      </p:pic>
      <p:sp>
        <p:nvSpPr>
          <p:cNvPr id="12" name="Rectangle 11"/>
          <p:cNvSpPr/>
          <p:nvPr/>
        </p:nvSpPr>
        <p:spPr>
          <a:xfrm>
            <a:off x="6030361" y="2691142"/>
            <a:ext cx="2514600" cy="1371600"/>
          </a:xfrm>
          <a:prstGeom prst="rect">
            <a:avLst/>
          </a:prstGeom>
          <a:solidFill>
            <a:schemeClr val="tx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The Church of Jesus Christ of Latter-Day Saints</a:t>
            </a:r>
          </a:p>
          <a:p>
            <a:pPr algn="ctr"/>
            <a:endParaRPr lang="en-US" sz="1600" dirty="0">
              <a:solidFill>
                <a:schemeClr val="bg1"/>
              </a:solidFill>
            </a:endParaRPr>
          </a:p>
          <a:p>
            <a:pPr algn="ctr"/>
            <a:r>
              <a:rPr lang="en-US" sz="1600" dirty="0">
                <a:solidFill>
                  <a:schemeClr val="bg1"/>
                </a:solidFill>
              </a:rPr>
              <a:t>Sister ________________</a:t>
            </a:r>
          </a:p>
        </p:txBody>
      </p:sp>
      <p:grpSp>
        <p:nvGrpSpPr>
          <p:cNvPr id="14" name="Group 13"/>
          <p:cNvGrpSpPr/>
          <p:nvPr/>
        </p:nvGrpSpPr>
        <p:grpSpPr>
          <a:xfrm>
            <a:off x="4981323" y="4355082"/>
            <a:ext cx="2110114" cy="821802"/>
            <a:chOff x="685800" y="2743200"/>
            <a:chExt cx="8129017" cy="3165915"/>
          </a:xfrm>
        </p:grpSpPr>
        <p:grpSp>
          <p:nvGrpSpPr>
            <p:cNvPr id="15" name="Group 15"/>
            <p:cNvGrpSpPr/>
            <p:nvPr/>
          </p:nvGrpSpPr>
          <p:grpSpPr>
            <a:xfrm>
              <a:off x="685800" y="2743200"/>
              <a:ext cx="1271017" cy="3165915"/>
              <a:chOff x="5891782" y="1905000"/>
              <a:chExt cx="1271017" cy="3165915"/>
            </a:xfrm>
            <a:solidFill>
              <a:schemeClr val="accent6">
                <a:lumMod val="75000"/>
              </a:schemeClr>
            </a:solidFill>
          </p:grpSpPr>
          <p:sp>
            <p:nvSpPr>
              <p:cNvPr id="46" name="Oval 9"/>
              <p:cNvSpPr/>
              <p:nvPr/>
            </p:nvSpPr>
            <p:spPr>
              <a:xfrm>
                <a:off x="6019800" y="19050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10"/>
              <p:cNvSpPr/>
              <p:nvPr/>
            </p:nvSpPr>
            <p:spPr>
              <a:xfrm rot="2423263">
                <a:off x="6044184" y="43851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11"/>
              <p:cNvSpPr/>
              <p:nvPr/>
            </p:nvSpPr>
            <p:spPr>
              <a:xfrm>
                <a:off x="6324600" y="2819400"/>
                <a:ext cx="381000" cy="1828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12"/>
              <p:cNvSpPr/>
              <p:nvPr/>
            </p:nvSpPr>
            <p:spPr>
              <a:xfrm rot="18657015">
                <a:off x="6600982" y="4350807"/>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13"/>
              <p:cNvSpPr/>
              <p:nvPr/>
            </p:nvSpPr>
            <p:spPr>
              <a:xfrm rot="5400000">
                <a:off x="6336791" y="2797105"/>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23"/>
            <p:cNvGrpSpPr/>
            <p:nvPr/>
          </p:nvGrpSpPr>
          <p:grpSpPr>
            <a:xfrm>
              <a:off x="2057400" y="2743200"/>
              <a:ext cx="1271017" cy="3165915"/>
              <a:chOff x="7162800" y="1828800"/>
              <a:chExt cx="1271017" cy="3165915"/>
            </a:xfrm>
            <a:solidFill>
              <a:srgbClr val="FFC000"/>
            </a:solidFill>
          </p:grpSpPr>
          <p:sp>
            <p:nvSpPr>
              <p:cNvPr id="41" name="Oval 4"/>
              <p:cNvSpPr/>
              <p:nvPr/>
            </p:nvSpPr>
            <p:spPr>
              <a:xfrm>
                <a:off x="7290818" y="1828800"/>
                <a:ext cx="1016000" cy="1066800"/>
              </a:xfrm>
              <a:prstGeom prst="ellipse">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5"/>
              <p:cNvSpPr/>
              <p:nvPr/>
            </p:nvSpPr>
            <p:spPr>
              <a:xfrm rot="2423263">
                <a:off x="7315202" y="4308915"/>
                <a:ext cx="381000" cy="685800"/>
              </a:xfrm>
              <a:prstGeom prst="round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6"/>
              <p:cNvSpPr/>
              <p:nvPr/>
            </p:nvSpPr>
            <p:spPr>
              <a:xfrm rot="18657015">
                <a:off x="7872000" y="4274607"/>
                <a:ext cx="381000" cy="685800"/>
              </a:xfrm>
              <a:prstGeom prst="round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7"/>
              <p:cNvSpPr/>
              <p:nvPr/>
            </p:nvSpPr>
            <p:spPr>
              <a:xfrm rot="5400000">
                <a:off x="7607809" y="2720905"/>
                <a:ext cx="381000" cy="1271017"/>
              </a:xfrm>
              <a:prstGeom prst="round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8"/>
              <p:cNvSpPr/>
              <p:nvPr/>
            </p:nvSpPr>
            <p:spPr>
              <a:xfrm>
                <a:off x="7315200" y="2743200"/>
                <a:ext cx="990600" cy="1828800"/>
              </a:xfrm>
              <a:prstGeom prst="trapezoid">
                <a:avLst>
                  <a:gd name="adj" fmla="val 33571"/>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5"/>
            <p:cNvGrpSpPr/>
            <p:nvPr/>
          </p:nvGrpSpPr>
          <p:grpSpPr>
            <a:xfrm>
              <a:off x="3429000" y="2743200"/>
              <a:ext cx="1271017" cy="3165915"/>
              <a:chOff x="5891782" y="1905000"/>
              <a:chExt cx="1271017" cy="3165915"/>
            </a:xfrm>
            <a:solidFill>
              <a:schemeClr val="tx2">
                <a:lumMod val="60000"/>
                <a:lumOff val="40000"/>
              </a:schemeClr>
            </a:solidFill>
          </p:grpSpPr>
          <p:sp>
            <p:nvSpPr>
              <p:cNvPr id="36" name="Oval 35"/>
              <p:cNvSpPr/>
              <p:nvPr/>
            </p:nvSpPr>
            <p:spPr>
              <a:xfrm>
                <a:off x="6019800" y="19050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125"/>
              <p:cNvSpPr/>
              <p:nvPr/>
            </p:nvSpPr>
            <p:spPr>
              <a:xfrm rot="2423263">
                <a:off x="6044184" y="43851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126"/>
              <p:cNvSpPr/>
              <p:nvPr/>
            </p:nvSpPr>
            <p:spPr>
              <a:xfrm>
                <a:off x="6324600" y="2819400"/>
                <a:ext cx="381000" cy="1828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127"/>
              <p:cNvSpPr/>
              <p:nvPr/>
            </p:nvSpPr>
            <p:spPr>
              <a:xfrm rot="18657015">
                <a:off x="6600982" y="43508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128"/>
              <p:cNvSpPr/>
              <p:nvPr/>
            </p:nvSpPr>
            <p:spPr>
              <a:xfrm rot="5400000">
                <a:off x="6336791" y="27971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23"/>
            <p:cNvGrpSpPr/>
            <p:nvPr/>
          </p:nvGrpSpPr>
          <p:grpSpPr>
            <a:xfrm>
              <a:off x="4800600" y="2743200"/>
              <a:ext cx="1271017" cy="3165915"/>
              <a:chOff x="7162800" y="1828800"/>
              <a:chExt cx="1271017" cy="3165915"/>
            </a:xfrm>
            <a:solidFill>
              <a:srgbClr val="FF0000"/>
            </a:solidFill>
          </p:grpSpPr>
          <p:sp>
            <p:nvSpPr>
              <p:cNvPr id="31" name="Oval 30"/>
              <p:cNvSpPr/>
              <p:nvPr/>
            </p:nvSpPr>
            <p:spPr>
              <a:xfrm>
                <a:off x="7290818" y="18288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120"/>
              <p:cNvSpPr/>
              <p:nvPr/>
            </p:nvSpPr>
            <p:spPr>
              <a:xfrm rot="2423263">
                <a:off x="7315202" y="43089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121"/>
              <p:cNvSpPr/>
              <p:nvPr/>
            </p:nvSpPr>
            <p:spPr>
              <a:xfrm rot="18657015">
                <a:off x="7872000" y="42746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122"/>
              <p:cNvSpPr/>
              <p:nvPr/>
            </p:nvSpPr>
            <p:spPr>
              <a:xfrm rot="5400000">
                <a:off x="7607809" y="27209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a:off x="7315200" y="2743200"/>
                <a:ext cx="990600" cy="1828800"/>
              </a:xfrm>
              <a:prstGeom prst="trapezoid">
                <a:avLst>
                  <a:gd name="adj" fmla="val 33571"/>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5"/>
            <p:cNvGrpSpPr/>
            <p:nvPr/>
          </p:nvGrpSpPr>
          <p:grpSpPr>
            <a:xfrm>
              <a:off x="6172200" y="2743200"/>
              <a:ext cx="1271017" cy="3165915"/>
              <a:chOff x="5891782" y="1905000"/>
              <a:chExt cx="1271017" cy="3165915"/>
            </a:xfrm>
            <a:solidFill>
              <a:srgbClr val="92D050"/>
            </a:solidFill>
          </p:grpSpPr>
          <p:sp>
            <p:nvSpPr>
              <p:cNvPr id="26" name="Oval 25"/>
              <p:cNvSpPr/>
              <p:nvPr/>
            </p:nvSpPr>
            <p:spPr>
              <a:xfrm>
                <a:off x="6019800" y="1905000"/>
                <a:ext cx="1016000" cy="10668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15"/>
              <p:cNvSpPr/>
              <p:nvPr/>
            </p:nvSpPr>
            <p:spPr>
              <a:xfrm rot="2423263">
                <a:off x="6044184" y="4385115"/>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16"/>
              <p:cNvSpPr/>
              <p:nvPr/>
            </p:nvSpPr>
            <p:spPr>
              <a:xfrm>
                <a:off x="6324600" y="2819400"/>
                <a:ext cx="381000" cy="1828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17"/>
              <p:cNvSpPr/>
              <p:nvPr/>
            </p:nvSpPr>
            <p:spPr>
              <a:xfrm rot="18657015">
                <a:off x="6600982" y="4350807"/>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118"/>
              <p:cNvSpPr/>
              <p:nvPr/>
            </p:nvSpPr>
            <p:spPr>
              <a:xfrm rot="5400000">
                <a:off x="6336791" y="2797105"/>
                <a:ext cx="381000" cy="1271017"/>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23"/>
            <p:cNvGrpSpPr/>
            <p:nvPr/>
          </p:nvGrpSpPr>
          <p:grpSpPr>
            <a:xfrm>
              <a:off x="7543800" y="2743200"/>
              <a:ext cx="1271017" cy="3165915"/>
              <a:chOff x="7162800" y="1828800"/>
              <a:chExt cx="1271017" cy="3165915"/>
            </a:xfrm>
            <a:solidFill>
              <a:srgbClr val="7030A0"/>
            </a:solidFill>
          </p:grpSpPr>
          <p:sp>
            <p:nvSpPr>
              <p:cNvPr id="21" name="Oval 20"/>
              <p:cNvSpPr/>
              <p:nvPr/>
            </p:nvSpPr>
            <p:spPr>
              <a:xfrm>
                <a:off x="7290818" y="1828800"/>
                <a:ext cx="1016000" cy="1066800"/>
              </a:xfrm>
              <a:prstGeom prst="ellipse">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10"/>
              <p:cNvSpPr/>
              <p:nvPr/>
            </p:nvSpPr>
            <p:spPr>
              <a:xfrm rot="2423263">
                <a:off x="7315202" y="4308915"/>
                <a:ext cx="381000" cy="685800"/>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11"/>
              <p:cNvSpPr/>
              <p:nvPr/>
            </p:nvSpPr>
            <p:spPr>
              <a:xfrm rot="18657015">
                <a:off x="7872000" y="4274607"/>
                <a:ext cx="381000" cy="685800"/>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2"/>
              <p:cNvSpPr/>
              <p:nvPr/>
            </p:nvSpPr>
            <p:spPr>
              <a:xfrm rot="5400000">
                <a:off x="7607809" y="2720905"/>
                <a:ext cx="381000" cy="1271017"/>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a:off x="7315200" y="2743200"/>
                <a:ext cx="990600" cy="1828800"/>
              </a:xfrm>
              <a:prstGeom prst="trapezoid">
                <a:avLst>
                  <a:gd name="adj" fmla="val 33571"/>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24990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53" presetClass="entr" presetSubtype="16"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500" fill="hold"/>
                                        <p:tgtEl>
                                          <p:spTgt spid="8"/>
                                        </p:tgtEl>
                                        <p:attrNameLst>
                                          <p:attrName>ppt_w</p:attrName>
                                        </p:attrNameLst>
                                      </p:cBhvr>
                                      <p:tavLst>
                                        <p:tav tm="0">
                                          <p:val>
                                            <p:fltVal val="0"/>
                                          </p:val>
                                        </p:tav>
                                        <p:tav tm="100000">
                                          <p:val>
                                            <p:strVal val="#ppt_w"/>
                                          </p:val>
                                        </p:tav>
                                      </p:tavLst>
                                    </p:anim>
                                    <p:anim calcmode="lin" valueType="num">
                                      <p:cBhvr>
                                        <p:cTn id="10" dur="500" fill="hold"/>
                                        <p:tgtEl>
                                          <p:spTgt spid="8"/>
                                        </p:tgtEl>
                                        <p:attrNameLst>
                                          <p:attrName>ppt_h</p:attrName>
                                        </p:attrNameLst>
                                      </p:cBhvr>
                                      <p:tavLst>
                                        <p:tav tm="0">
                                          <p:val>
                                            <p:fltVal val="0"/>
                                          </p:val>
                                        </p:tav>
                                        <p:tav tm="100000">
                                          <p:val>
                                            <p:strVal val="#ppt_h"/>
                                          </p:val>
                                        </p:tav>
                                      </p:tavLst>
                                    </p:anim>
                                    <p:animEffect transition="in" filter="fade">
                                      <p:cBhvr>
                                        <p:cTn id="11" dur="500"/>
                                        <p:tgtEl>
                                          <p:spTgt spid="8"/>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52027" t="58951" r="1365" b="12478"/>
          <a:stretch/>
        </p:blipFill>
        <p:spPr bwMode="auto">
          <a:xfrm>
            <a:off x="0" y="-1"/>
            <a:ext cx="12192000" cy="687084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6"/>
          <p:cNvGrpSpPr/>
          <p:nvPr/>
        </p:nvGrpSpPr>
        <p:grpSpPr>
          <a:xfrm>
            <a:off x="3505199" y="914400"/>
            <a:ext cx="4953000" cy="4953000"/>
            <a:chOff x="1981199" y="914400"/>
            <a:chExt cx="4953000" cy="4953000"/>
          </a:xfrm>
        </p:grpSpPr>
        <p:sp>
          <p:nvSpPr>
            <p:cNvPr id="5" name="Rounded Rectangle 4"/>
            <p:cNvSpPr/>
            <p:nvPr/>
          </p:nvSpPr>
          <p:spPr>
            <a:xfrm rot="18734934">
              <a:off x="1981199" y="914400"/>
              <a:ext cx="4953000" cy="4953000"/>
            </a:xfrm>
            <a:prstGeom prst="roundRect">
              <a:avLst>
                <a:gd name="adj" fmla="val 13004"/>
              </a:avLst>
            </a:prstGeom>
            <a:solidFill>
              <a:schemeClr val="tx1"/>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18734934">
              <a:off x="2179933" y="1117928"/>
              <a:ext cx="4589994" cy="4589994"/>
            </a:xfrm>
            <a:prstGeom prst="roundRect">
              <a:avLst>
                <a:gd name="adj" fmla="val 11754"/>
              </a:avLst>
            </a:prstGeom>
            <a:solidFill>
              <a:srgbClr val="FFC000"/>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4038600" y="1752601"/>
            <a:ext cx="3886200" cy="2246769"/>
          </a:xfrm>
          <a:prstGeom prst="rect">
            <a:avLst/>
          </a:prstGeom>
          <a:noFill/>
        </p:spPr>
        <p:txBody>
          <a:bodyPr wrap="square" rtlCol="0">
            <a:spAutoFit/>
          </a:bodyPr>
          <a:lstStyle/>
          <a:p>
            <a:pPr algn="ctr"/>
            <a:r>
              <a:rPr lang="en-US" sz="2800" dirty="0">
                <a:latin typeface="Arial Black" pitchFamily="34" charset="0"/>
              </a:rPr>
              <a:t>“…Go ye into the all the world, and preach the gospel to every creature.”</a:t>
            </a:r>
          </a:p>
          <a:p>
            <a:pPr algn="ctr"/>
            <a:r>
              <a:rPr lang="en-US" sz="2800" dirty="0">
                <a:latin typeface="Arial Black" pitchFamily="34" charset="0"/>
              </a:rPr>
              <a:t>--Mark 16:15</a:t>
            </a:r>
          </a:p>
        </p:txBody>
      </p:sp>
      <p:grpSp>
        <p:nvGrpSpPr>
          <p:cNvPr id="3" name="Group 9"/>
          <p:cNvGrpSpPr/>
          <p:nvPr/>
        </p:nvGrpSpPr>
        <p:grpSpPr>
          <a:xfrm>
            <a:off x="5334000" y="4114800"/>
            <a:ext cx="1604464" cy="1634972"/>
            <a:chOff x="6911993" y="3315227"/>
            <a:chExt cx="1604464" cy="1634972"/>
          </a:xfrm>
          <a:solidFill>
            <a:schemeClr val="tx1"/>
          </a:solidFill>
        </p:grpSpPr>
        <p:sp>
          <p:nvSpPr>
            <p:cNvPr id="11" name="Chord 10"/>
            <p:cNvSpPr/>
            <p:nvPr/>
          </p:nvSpPr>
          <p:spPr>
            <a:xfrm rot="6727858">
              <a:off x="6898103" y="3331846"/>
              <a:ext cx="1632243" cy="1604464"/>
            </a:xfrm>
            <a:prstGeom prst="chord">
              <a:avLst>
                <a:gd name="adj1" fmla="val 2700000"/>
                <a:gd name="adj2" fmla="val 2155092"/>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84"/>
            <p:cNvGrpSpPr/>
            <p:nvPr/>
          </p:nvGrpSpPr>
          <p:grpSpPr>
            <a:xfrm>
              <a:off x="7123631" y="3315227"/>
              <a:ext cx="1334569" cy="1485372"/>
              <a:chOff x="7123631" y="3315227"/>
              <a:chExt cx="1334569" cy="1485372"/>
            </a:xfrm>
            <a:grpFill/>
          </p:grpSpPr>
          <p:sp>
            <p:nvSpPr>
              <p:cNvPr id="13" name="Freeform 12"/>
              <p:cNvSpPr/>
              <p:nvPr/>
            </p:nvSpPr>
            <p:spPr>
              <a:xfrm>
                <a:off x="7950279" y="3658456"/>
                <a:ext cx="507921" cy="770778"/>
              </a:xfrm>
              <a:custGeom>
                <a:avLst/>
                <a:gdLst>
                  <a:gd name="connsiteX0" fmla="*/ 971550 w 1700212"/>
                  <a:gd name="connsiteY0" fmla="*/ 3244 h 2389256"/>
                  <a:gd name="connsiteX1" fmla="*/ 814387 w 1700212"/>
                  <a:gd name="connsiteY1" fmla="*/ 17531 h 2389256"/>
                  <a:gd name="connsiteX2" fmla="*/ 671512 w 1700212"/>
                  <a:gd name="connsiteY2" fmla="*/ 46106 h 2389256"/>
                  <a:gd name="connsiteX3" fmla="*/ 542925 w 1700212"/>
                  <a:gd name="connsiteY3" fmla="*/ 88969 h 2389256"/>
                  <a:gd name="connsiteX4" fmla="*/ 500062 w 1700212"/>
                  <a:gd name="connsiteY4" fmla="*/ 103256 h 2389256"/>
                  <a:gd name="connsiteX5" fmla="*/ 485775 w 1700212"/>
                  <a:gd name="connsiteY5" fmla="*/ 274706 h 2389256"/>
                  <a:gd name="connsiteX6" fmla="*/ 528637 w 1700212"/>
                  <a:gd name="connsiteY6" fmla="*/ 303281 h 2389256"/>
                  <a:gd name="connsiteX7" fmla="*/ 614362 w 1700212"/>
                  <a:gd name="connsiteY7" fmla="*/ 288994 h 2389256"/>
                  <a:gd name="connsiteX8" fmla="*/ 728662 w 1700212"/>
                  <a:gd name="connsiteY8" fmla="*/ 260419 h 2389256"/>
                  <a:gd name="connsiteX9" fmla="*/ 814387 w 1700212"/>
                  <a:gd name="connsiteY9" fmla="*/ 274706 h 2389256"/>
                  <a:gd name="connsiteX10" fmla="*/ 828675 w 1700212"/>
                  <a:gd name="connsiteY10" fmla="*/ 360431 h 2389256"/>
                  <a:gd name="connsiteX11" fmla="*/ 771525 w 1700212"/>
                  <a:gd name="connsiteY11" fmla="*/ 374719 h 2389256"/>
                  <a:gd name="connsiteX12" fmla="*/ 685800 w 1700212"/>
                  <a:gd name="connsiteY12" fmla="*/ 403294 h 2389256"/>
                  <a:gd name="connsiteX13" fmla="*/ 642937 w 1700212"/>
                  <a:gd name="connsiteY13" fmla="*/ 417581 h 2389256"/>
                  <a:gd name="connsiteX14" fmla="*/ 585787 w 1700212"/>
                  <a:gd name="connsiteY14" fmla="*/ 431869 h 2389256"/>
                  <a:gd name="connsiteX15" fmla="*/ 428625 w 1700212"/>
                  <a:gd name="connsiteY15" fmla="*/ 446156 h 2389256"/>
                  <a:gd name="connsiteX16" fmla="*/ 342900 w 1700212"/>
                  <a:gd name="connsiteY16" fmla="*/ 474731 h 2389256"/>
                  <a:gd name="connsiteX17" fmla="*/ 300037 w 1700212"/>
                  <a:gd name="connsiteY17" fmla="*/ 489019 h 2389256"/>
                  <a:gd name="connsiteX18" fmla="*/ 285750 w 1700212"/>
                  <a:gd name="connsiteY18" fmla="*/ 531881 h 2389256"/>
                  <a:gd name="connsiteX19" fmla="*/ 357187 w 1700212"/>
                  <a:gd name="connsiteY19" fmla="*/ 589031 h 2389256"/>
                  <a:gd name="connsiteX20" fmla="*/ 400050 w 1700212"/>
                  <a:gd name="connsiteY20" fmla="*/ 617606 h 2389256"/>
                  <a:gd name="connsiteX21" fmla="*/ 614362 w 1700212"/>
                  <a:gd name="connsiteY21" fmla="*/ 589031 h 2389256"/>
                  <a:gd name="connsiteX22" fmla="*/ 700087 w 1700212"/>
                  <a:gd name="connsiteY22" fmla="*/ 560456 h 2389256"/>
                  <a:gd name="connsiteX23" fmla="*/ 742950 w 1700212"/>
                  <a:gd name="connsiteY23" fmla="*/ 546169 h 2389256"/>
                  <a:gd name="connsiteX24" fmla="*/ 914400 w 1700212"/>
                  <a:gd name="connsiteY24" fmla="*/ 560456 h 2389256"/>
                  <a:gd name="connsiteX25" fmla="*/ 957262 w 1700212"/>
                  <a:gd name="connsiteY25" fmla="*/ 589031 h 2389256"/>
                  <a:gd name="connsiteX26" fmla="*/ 1000125 w 1700212"/>
                  <a:gd name="connsiteY26" fmla="*/ 603319 h 2389256"/>
                  <a:gd name="connsiteX27" fmla="*/ 1028700 w 1700212"/>
                  <a:gd name="connsiteY27" fmla="*/ 689044 h 2389256"/>
                  <a:gd name="connsiteX28" fmla="*/ 1014412 w 1700212"/>
                  <a:gd name="connsiteY28" fmla="*/ 746194 h 2389256"/>
                  <a:gd name="connsiteX29" fmla="*/ 928687 w 1700212"/>
                  <a:gd name="connsiteY29" fmla="*/ 831919 h 2389256"/>
                  <a:gd name="connsiteX30" fmla="*/ 885825 w 1700212"/>
                  <a:gd name="connsiteY30" fmla="*/ 846206 h 2389256"/>
                  <a:gd name="connsiteX31" fmla="*/ 828675 w 1700212"/>
                  <a:gd name="connsiteY31" fmla="*/ 874781 h 2389256"/>
                  <a:gd name="connsiteX32" fmla="*/ 742950 w 1700212"/>
                  <a:gd name="connsiteY32" fmla="*/ 903356 h 2389256"/>
                  <a:gd name="connsiteX33" fmla="*/ 571500 w 1700212"/>
                  <a:gd name="connsiteY33" fmla="*/ 889069 h 2389256"/>
                  <a:gd name="connsiteX34" fmla="*/ 428625 w 1700212"/>
                  <a:gd name="connsiteY34" fmla="*/ 874781 h 2389256"/>
                  <a:gd name="connsiteX35" fmla="*/ 142875 w 1700212"/>
                  <a:gd name="connsiteY35" fmla="*/ 889069 h 2389256"/>
                  <a:gd name="connsiteX36" fmla="*/ 100012 w 1700212"/>
                  <a:gd name="connsiteY36" fmla="*/ 903356 h 2389256"/>
                  <a:gd name="connsiteX37" fmla="*/ 42862 w 1700212"/>
                  <a:gd name="connsiteY37" fmla="*/ 989081 h 2389256"/>
                  <a:gd name="connsiteX38" fmla="*/ 14287 w 1700212"/>
                  <a:gd name="connsiteY38" fmla="*/ 1074806 h 2389256"/>
                  <a:gd name="connsiteX39" fmla="*/ 0 w 1700212"/>
                  <a:gd name="connsiteY39" fmla="*/ 1117669 h 2389256"/>
                  <a:gd name="connsiteX40" fmla="*/ 28575 w 1700212"/>
                  <a:gd name="connsiteY40" fmla="*/ 1217681 h 2389256"/>
                  <a:gd name="connsiteX41" fmla="*/ 57150 w 1700212"/>
                  <a:gd name="connsiteY41" fmla="*/ 1260544 h 2389256"/>
                  <a:gd name="connsiteX42" fmla="*/ 114300 w 1700212"/>
                  <a:gd name="connsiteY42" fmla="*/ 1274831 h 2389256"/>
                  <a:gd name="connsiteX43" fmla="*/ 157162 w 1700212"/>
                  <a:gd name="connsiteY43" fmla="*/ 1289119 h 2389256"/>
                  <a:gd name="connsiteX44" fmla="*/ 242887 w 1700212"/>
                  <a:gd name="connsiteY44" fmla="*/ 1346269 h 2389256"/>
                  <a:gd name="connsiteX45" fmla="*/ 285750 w 1700212"/>
                  <a:gd name="connsiteY45" fmla="*/ 1374844 h 2389256"/>
                  <a:gd name="connsiteX46" fmla="*/ 328612 w 1700212"/>
                  <a:gd name="connsiteY46" fmla="*/ 1389131 h 2389256"/>
                  <a:gd name="connsiteX47" fmla="*/ 414337 w 1700212"/>
                  <a:gd name="connsiteY47" fmla="*/ 1446281 h 2389256"/>
                  <a:gd name="connsiteX48" fmla="*/ 514350 w 1700212"/>
                  <a:gd name="connsiteY48" fmla="*/ 1560581 h 2389256"/>
                  <a:gd name="connsiteX49" fmla="*/ 542925 w 1700212"/>
                  <a:gd name="connsiteY49" fmla="*/ 1603444 h 2389256"/>
                  <a:gd name="connsiteX50" fmla="*/ 528637 w 1700212"/>
                  <a:gd name="connsiteY50" fmla="*/ 1717744 h 2389256"/>
                  <a:gd name="connsiteX51" fmla="*/ 471487 w 1700212"/>
                  <a:gd name="connsiteY51" fmla="*/ 1846331 h 2389256"/>
                  <a:gd name="connsiteX52" fmla="*/ 457200 w 1700212"/>
                  <a:gd name="connsiteY52" fmla="*/ 1889194 h 2389256"/>
                  <a:gd name="connsiteX53" fmla="*/ 385762 w 1700212"/>
                  <a:gd name="connsiteY53" fmla="*/ 1974919 h 2389256"/>
                  <a:gd name="connsiteX54" fmla="*/ 385762 w 1700212"/>
                  <a:gd name="connsiteY54" fmla="*/ 2203519 h 2389256"/>
                  <a:gd name="connsiteX55" fmla="*/ 400050 w 1700212"/>
                  <a:gd name="connsiteY55" fmla="*/ 2246381 h 2389256"/>
                  <a:gd name="connsiteX56" fmla="*/ 485775 w 1700212"/>
                  <a:gd name="connsiteY56" fmla="*/ 2289244 h 2389256"/>
                  <a:gd name="connsiteX57" fmla="*/ 528637 w 1700212"/>
                  <a:gd name="connsiteY57" fmla="*/ 2317819 h 2389256"/>
                  <a:gd name="connsiteX58" fmla="*/ 685800 w 1700212"/>
                  <a:gd name="connsiteY58" fmla="*/ 2360681 h 2389256"/>
                  <a:gd name="connsiteX59" fmla="*/ 771525 w 1700212"/>
                  <a:gd name="connsiteY59" fmla="*/ 2389256 h 2389256"/>
                  <a:gd name="connsiteX60" fmla="*/ 971550 w 1700212"/>
                  <a:gd name="connsiteY60" fmla="*/ 2374969 h 2389256"/>
                  <a:gd name="connsiteX61" fmla="*/ 1057275 w 1700212"/>
                  <a:gd name="connsiteY61" fmla="*/ 2346394 h 2389256"/>
                  <a:gd name="connsiteX62" fmla="*/ 1071562 w 1700212"/>
                  <a:gd name="connsiteY62" fmla="*/ 2303531 h 2389256"/>
                  <a:gd name="connsiteX63" fmla="*/ 1100137 w 1700212"/>
                  <a:gd name="connsiteY63" fmla="*/ 2260669 h 2389256"/>
                  <a:gd name="connsiteX64" fmla="*/ 1114425 w 1700212"/>
                  <a:gd name="connsiteY64" fmla="*/ 1917769 h 2389256"/>
                  <a:gd name="connsiteX65" fmla="*/ 1128712 w 1700212"/>
                  <a:gd name="connsiteY65" fmla="*/ 1874906 h 2389256"/>
                  <a:gd name="connsiteX66" fmla="*/ 1157287 w 1700212"/>
                  <a:gd name="connsiteY66" fmla="*/ 1832044 h 2389256"/>
                  <a:gd name="connsiteX67" fmla="*/ 1200150 w 1700212"/>
                  <a:gd name="connsiteY67" fmla="*/ 1803469 h 2389256"/>
                  <a:gd name="connsiteX68" fmla="*/ 1257300 w 1700212"/>
                  <a:gd name="connsiteY68" fmla="*/ 1732031 h 2389256"/>
                  <a:gd name="connsiteX69" fmla="*/ 1271587 w 1700212"/>
                  <a:gd name="connsiteY69" fmla="*/ 1689169 h 2389256"/>
                  <a:gd name="connsiteX70" fmla="*/ 1300162 w 1700212"/>
                  <a:gd name="connsiteY70" fmla="*/ 1646306 h 2389256"/>
                  <a:gd name="connsiteX71" fmla="*/ 1328737 w 1700212"/>
                  <a:gd name="connsiteY71" fmla="*/ 1560581 h 2389256"/>
                  <a:gd name="connsiteX72" fmla="*/ 1343025 w 1700212"/>
                  <a:gd name="connsiteY72" fmla="*/ 1360556 h 2389256"/>
                  <a:gd name="connsiteX73" fmla="*/ 1357312 w 1700212"/>
                  <a:gd name="connsiteY73" fmla="*/ 1317694 h 2389256"/>
                  <a:gd name="connsiteX74" fmla="*/ 1400175 w 1700212"/>
                  <a:gd name="connsiteY74" fmla="*/ 1174819 h 2389256"/>
                  <a:gd name="connsiteX75" fmla="*/ 1414462 w 1700212"/>
                  <a:gd name="connsiteY75" fmla="*/ 1131956 h 2389256"/>
                  <a:gd name="connsiteX76" fmla="*/ 1557337 w 1700212"/>
                  <a:gd name="connsiteY76" fmla="*/ 1060519 h 2389256"/>
                  <a:gd name="connsiteX77" fmla="*/ 1600200 w 1700212"/>
                  <a:gd name="connsiteY77" fmla="*/ 1031944 h 2389256"/>
                  <a:gd name="connsiteX78" fmla="*/ 1671637 w 1700212"/>
                  <a:gd name="connsiteY78" fmla="*/ 960506 h 2389256"/>
                  <a:gd name="connsiteX79" fmla="*/ 1685925 w 1700212"/>
                  <a:gd name="connsiteY79" fmla="*/ 889069 h 2389256"/>
                  <a:gd name="connsiteX80" fmla="*/ 1700212 w 1700212"/>
                  <a:gd name="connsiteY80" fmla="*/ 846206 h 2389256"/>
                  <a:gd name="connsiteX81" fmla="*/ 1657350 w 1700212"/>
                  <a:gd name="connsiteY81" fmla="*/ 717619 h 2389256"/>
                  <a:gd name="connsiteX82" fmla="*/ 1600200 w 1700212"/>
                  <a:gd name="connsiteY82" fmla="*/ 689044 h 2389256"/>
                  <a:gd name="connsiteX83" fmla="*/ 1557337 w 1700212"/>
                  <a:gd name="connsiteY83" fmla="*/ 660469 h 2389256"/>
                  <a:gd name="connsiteX84" fmla="*/ 1514475 w 1700212"/>
                  <a:gd name="connsiteY84" fmla="*/ 574744 h 2389256"/>
                  <a:gd name="connsiteX85" fmla="*/ 1485900 w 1700212"/>
                  <a:gd name="connsiteY85" fmla="*/ 489019 h 2389256"/>
                  <a:gd name="connsiteX86" fmla="*/ 1457325 w 1700212"/>
                  <a:gd name="connsiteY86" fmla="*/ 446156 h 2389256"/>
                  <a:gd name="connsiteX87" fmla="*/ 1443037 w 1700212"/>
                  <a:gd name="connsiteY87" fmla="*/ 403294 h 2389256"/>
                  <a:gd name="connsiteX88" fmla="*/ 1385887 w 1700212"/>
                  <a:gd name="connsiteY88" fmla="*/ 317569 h 2389256"/>
                  <a:gd name="connsiteX89" fmla="*/ 1357312 w 1700212"/>
                  <a:gd name="connsiteY89" fmla="*/ 231844 h 2389256"/>
                  <a:gd name="connsiteX90" fmla="*/ 1343025 w 1700212"/>
                  <a:gd name="connsiteY90" fmla="*/ 188981 h 2389256"/>
                  <a:gd name="connsiteX91" fmla="*/ 1300162 w 1700212"/>
                  <a:gd name="connsiteY91" fmla="*/ 174694 h 2389256"/>
                  <a:gd name="connsiteX92" fmla="*/ 1243012 w 1700212"/>
                  <a:gd name="connsiteY92" fmla="*/ 117544 h 2389256"/>
                  <a:gd name="connsiteX93" fmla="*/ 1228725 w 1700212"/>
                  <a:gd name="connsiteY93" fmla="*/ 74681 h 2389256"/>
                  <a:gd name="connsiteX94" fmla="*/ 1185862 w 1700212"/>
                  <a:gd name="connsiteY94" fmla="*/ 46106 h 2389256"/>
                  <a:gd name="connsiteX95" fmla="*/ 1000125 w 1700212"/>
                  <a:gd name="connsiteY95" fmla="*/ 3244 h 2389256"/>
                  <a:gd name="connsiteX96" fmla="*/ 785812 w 1700212"/>
                  <a:gd name="connsiteY96" fmla="*/ 3244 h 238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700212" h="2389256">
                    <a:moveTo>
                      <a:pt x="971550" y="3244"/>
                    </a:moveTo>
                    <a:cubicBezTo>
                      <a:pt x="919162" y="8006"/>
                      <a:pt x="866630" y="11385"/>
                      <a:pt x="814387" y="17531"/>
                    </a:cubicBezTo>
                    <a:cubicBezTo>
                      <a:pt x="772039" y="22513"/>
                      <a:pt x="714235" y="33289"/>
                      <a:pt x="671512" y="46106"/>
                    </a:cubicBezTo>
                    <a:cubicBezTo>
                      <a:pt x="671445" y="46126"/>
                      <a:pt x="564389" y="81814"/>
                      <a:pt x="542925" y="88969"/>
                    </a:cubicBezTo>
                    <a:lnTo>
                      <a:pt x="500062" y="103256"/>
                    </a:lnTo>
                    <a:cubicBezTo>
                      <a:pt x="457041" y="167788"/>
                      <a:pt x="445791" y="164752"/>
                      <a:pt x="485775" y="274706"/>
                    </a:cubicBezTo>
                    <a:cubicBezTo>
                      <a:pt x="491643" y="290843"/>
                      <a:pt x="514350" y="293756"/>
                      <a:pt x="528637" y="303281"/>
                    </a:cubicBezTo>
                    <a:cubicBezTo>
                      <a:pt x="557212" y="298519"/>
                      <a:pt x="586036" y="295064"/>
                      <a:pt x="614362" y="288994"/>
                    </a:cubicBezTo>
                    <a:cubicBezTo>
                      <a:pt x="652763" y="280765"/>
                      <a:pt x="728662" y="260419"/>
                      <a:pt x="728662" y="260419"/>
                    </a:cubicBezTo>
                    <a:cubicBezTo>
                      <a:pt x="757237" y="265181"/>
                      <a:pt x="788476" y="261751"/>
                      <a:pt x="814387" y="274706"/>
                    </a:cubicBezTo>
                    <a:cubicBezTo>
                      <a:pt x="841677" y="288351"/>
                      <a:pt x="856846" y="337894"/>
                      <a:pt x="828675" y="360431"/>
                    </a:cubicBezTo>
                    <a:cubicBezTo>
                      <a:pt x="813342" y="372698"/>
                      <a:pt x="790333" y="369076"/>
                      <a:pt x="771525" y="374719"/>
                    </a:cubicBezTo>
                    <a:cubicBezTo>
                      <a:pt x="742675" y="383374"/>
                      <a:pt x="714375" y="393769"/>
                      <a:pt x="685800" y="403294"/>
                    </a:cubicBezTo>
                    <a:cubicBezTo>
                      <a:pt x="671512" y="408056"/>
                      <a:pt x="657548" y="413928"/>
                      <a:pt x="642937" y="417581"/>
                    </a:cubicBezTo>
                    <a:cubicBezTo>
                      <a:pt x="623887" y="422344"/>
                      <a:pt x="605251" y="429274"/>
                      <a:pt x="585787" y="431869"/>
                    </a:cubicBezTo>
                    <a:cubicBezTo>
                      <a:pt x="533645" y="438821"/>
                      <a:pt x="481012" y="441394"/>
                      <a:pt x="428625" y="446156"/>
                    </a:cubicBezTo>
                    <a:lnTo>
                      <a:pt x="342900" y="474731"/>
                    </a:lnTo>
                    <a:lnTo>
                      <a:pt x="300037" y="489019"/>
                    </a:lnTo>
                    <a:cubicBezTo>
                      <a:pt x="295275" y="503306"/>
                      <a:pt x="283274" y="517026"/>
                      <a:pt x="285750" y="531881"/>
                    </a:cubicBezTo>
                    <a:cubicBezTo>
                      <a:pt x="293353" y="577500"/>
                      <a:pt x="323754" y="577887"/>
                      <a:pt x="357187" y="589031"/>
                    </a:cubicBezTo>
                    <a:cubicBezTo>
                      <a:pt x="371475" y="598556"/>
                      <a:pt x="382922" y="616383"/>
                      <a:pt x="400050" y="617606"/>
                    </a:cubicBezTo>
                    <a:cubicBezTo>
                      <a:pt x="460524" y="621926"/>
                      <a:pt x="549572" y="608468"/>
                      <a:pt x="614362" y="589031"/>
                    </a:cubicBezTo>
                    <a:cubicBezTo>
                      <a:pt x="643212" y="580376"/>
                      <a:pt x="671512" y="569981"/>
                      <a:pt x="700087" y="560456"/>
                    </a:cubicBezTo>
                    <a:lnTo>
                      <a:pt x="742950" y="546169"/>
                    </a:lnTo>
                    <a:cubicBezTo>
                      <a:pt x="800100" y="550931"/>
                      <a:pt x="858166" y="549209"/>
                      <a:pt x="914400" y="560456"/>
                    </a:cubicBezTo>
                    <a:cubicBezTo>
                      <a:pt x="931238" y="563824"/>
                      <a:pt x="941904" y="581352"/>
                      <a:pt x="957262" y="589031"/>
                    </a:cubicBezTo>
                    <a:cubicBezTo>
                      <a:pt x="970733" y="595766"/>
                      <a:pt x="985837" y="598556"/>
                      <a:pt x="1000125" y="603319"/>
                    </a:cubicBezTo>
                    <a:cubicBezTo>
                      <a:pt x="1009650" y="631894"/>
                      <a:pt x="1036006" y="659823"/>
                      <a:pt x="1028700" y="689044"/>
                    </a:cubicBezTo>
                    <a:cubicBezTo>
                      <a:pt x="1023937" y="708094"/>
                      <a:pt x="1022147" y="728145"/>
                      <a:pt x="1014412" y="746194"/>
                    </a:cubicBezTo>
                    <a:cubicBezTo>
                      <a:pt x="997572" y="785487"/>
                      <a:pt x="964983" y="811178"/>
                      <a:pt x="928687" y="831919"/>
                    </a:cubicBezTo>
                    <a:cubicBezTo>
                      <a:pt x="915611" y="839391"/>
                      <a:pt x="899667" y="840274"/>
                      <a:pt x="885825" y="846206"/>
                    </a:cubicBezTo>
                    <a:cubicBezTo>
                      <a:pt x="866249" y="854596"/>
                      <a:pt x="848450" y="866871"/>
                      <a:pt x="828675" y="874781"/>
                    </a:cubicBezTo>
                    <a:cubicBezTo>
                      <a:pt x="800709" y="885968"/>
                      <a:pt x="742950" y="903356"/>
                      <a:pt x="742950" y="903356"/>
                    </a:cubicBezTo>
                    <a:lnTo>
                      <a:pt x="571500" y="889069"/>
                    </a:lnTo>
                    <a:cubicBezTo>
                      <a:pt x="523834" y="884736"/>
                      <a:pt x="476488" y="874781"/>
                      <a:pt x="428625" y="874781"/>
                    </a:cubicBezTo>
                    <a:cubicBezTo>
                      <a:pt x="333256" y="874781"/>
                      <a:pt x="238125" y="884306"/>
                      <a:pt x="142875" y="889069"/>
                    </a:cubicBezTo>
                    <a:cubicBezTo>
                      <a:pt x="128587" y="893831"/>
                      <a:pt x="110661" y="892707"/>
                      <a:pt x="100012" y="903356"/>
                    </a:cubicBezTo>
                    <a:cubicBezTo>
                      <a:pt x="75728" y="927640"/>
                      <a:pt x="42862" y="989081"/>
                      <a:pt x="42862" y="989081"/>
                    </a:cubicBezTo>
                    <a:lnTo>
                      <a:pt x="14287" y="1074806"/>
                    </a:lnTo>
                    <a:lnTo>
                      <a:pt x="0" y="1117669"/>
                    </a:lnTo>
                    <a:cubicBezTo>
                      <a:pt x="4579" y="1135986"/>
                      <a:pt x="18324" y="1197179"/>
                      <a:pt x="28575" y="1217681"/>
                    </a:cubicBezTo>
                    <a:cubicBezTo>
                      <a:pt x="36254" y="1233040"/>
                      <a:pt x="42862" y="1251019"/>
                      <a:pt x="57150" y="1260544"/>
                    </a:cubicBezTo>
                    <a:cubicBezTo>
                      <a:pt x="73488" y="1271436"/>
                      <a:pt x="95419" y="1269436"/>
                      <a:pt x="114300" y="1274831"/>
                    </a:cubicBezTo>
                    <a:cubicBezTo>
                      <a:pt x="128781" y="1278968"/>
                      <a:pt x="143997" y="1281805"/>
                      <a:pt x="157162" y="1289119"/>
                    </a:cubicBezTo>
                    <a:cubicBezTo>
                      <a:pt x="187183" y="1305798"/>
                      <a:pt x="214312" y="1327219"/>
                      <a:pt x="242887" y="1346269"/>
                    </a:cubicBezTo>
                    <a:cubicBezTo>
                      <a:pt x="257175" y="1355794"/>
                      <a:pt x="269460" y="1369414"/>
                      <a:pt x="285750" y="1374844"/>
                    </a:cubicBezTo>
                    <a:lnTo>
                      <a:pt x="328612" y="1389131"/>
                    </a:lnTo>
                    <a:cubicBezTo>
                      <a:pt x="357187" y="1408181"/>
                      <a:pt x="395287" y="1417706"/>
                      <a:pt x="414337" y="1446281"/>
                    </a:cubicBezTo>
                    <a:cubicBezTo>
                      <a:pt x="481012" y="1546294"/>
                      <a:pt x="442912" y="1512956"/>
                      <a:pt x="514350" y="1560581"/>
                    </a:cubicBezTo>
                    <a:cubicBezTo>
                      <a:pt x="523875" y="1574869"/>
                      <a:pt x="541370" y="1586343"/>
                      <a:pt x="542925" y="1603444"/>
                    </a:cubicBezTo>
                    <a:cubicBezTo>
                      <a:pt x="546401" y="1641683"/>
                      <a:pt x="536682" y="1680200"/>
                      <a:pt x="528637" y="1717744"/>
                    </a:cubicBezTo>
                    <a:cubicBezTo>
                      <a:pt x="512529" y="1792914"/>
                      <a:pt x="506567" y="1793711"/>
                      <a:pt x="471487" y="1846331"/>
                    </a:cubicBezTo>
                    <a:cubicBezTo>
                      <a:pt x="466725" y="1860619"/>
                      <a:pt x="463935" y="1875723"/>
                      <a:pt x="457200" y="1889194"/>
                    </a:cubicBezTo>
                    <a:cubicBezTo>
                      <a:pt x="437310" y="1928975"/>
                      <a:pt x="417359" y="1943322"/>
                      <a:pt x="385762" y="1974919"/>
                    </a:cubicBezTo>
                    <a:cubicBezTo>
                      <a:pt x="359699" y="2079173"/>
                      <a:pt x="363615" y="2037418"/>
                      <a:pt x="385762" y="2203519"/>
                    </a:cubicBezTo>
                    <a:cubicBezTo>
                      <a:pt x="387752" y="2218447"/>
                      <a:pt x="390642" y="2234621"/>
                      <a:pt x="400050" y="2246381"/>
                    </a:cubicBezTo>
                    <a:cubicBezTo>
                      <a:pt x="427348" y="2280503"/>
                      <a:pt x="451264" y="2271988"/>
                      <a:pt x="485775" y="2289244"/>
                    </a:cubicBezTo>
                    <a:cubicBezTo>
                      <a:pt x="501133" y="2296923"/>
                      <a:pt x="512946" y="2310845"/>
                      <a:pt x="528637" y="2317819"/>
                    </a:cubicBezTo>
                    <a:cubicBezTo>
                      <a:pt x="620070" y="2358456"/>
                      <a:pt x="598798" y="2336954"/>
                      <a:pt x="685800" y="2360681"/>
                    </a:cubicBezTo>
                    <a:cubicBezTo>
                      <a:pt x="714859" y="2368606"/>
                      <a:pt x="771525" y="2389256"/>
                      <a:pt x="771525" y="2389256"/>
                    </a:cubicBezTo>
                    <a:cubicBezTo>
                      <a:pt x="838200" y="2384494"/>
                      <a:pt x="905445" y="2384885"/>
                      <a:pt x="971550" y="2374969"/>
                    </a:cubicBezTo>
                    <a:cubicBezTo>
                      <a:pt x="1001337" y="2370501"/>
                      <a:pt x="1057275" y="2346394"/>
                      <a:pt x="1057275" y="2346394"/>
                    </a:cubicBezTo>
                    <a:cubicBezTo>
                      <a:pt x="1062037" y="2332106"/>
                      <a:pt x="1064827" y="2317002"/>
                      <a:pt x="1071562" y="2303531"/>
                    </a:cubicBezTo>
                    <a:cubicBezTo>
                      <a:pt x="1079241" y="2288172"/>
                      <a:pt x="1098241" y="2277735"/>
                      <a:pt x="1100137" y="2260669"/>
                    </a:cubicBezTo>
                    <a:cubicBezTo>
                      <a:pt x="1112770" y="2146970"/>
                      <a:pt x="1105974" y="2031856"/>
                      <a:pt x="1114425" y="1917769"/>
                    </a:cubicBezTo>
                    <a:cubicBezTo>
                      <a:pt x="1115538" y="1902750"/>
                      <a:pt x="1121977" y="1888377"/>
                      <a:pt x="1128712" y="1874906"/>
                    </a:cubicBezTo>
                    <a:cubicBezTo>
                      <a:pt x="1136391" y="1859547"/>
                      <a:pt x="1145145" y="1844186"/>
                      <a:pt x="1157287" y="1832044"/>
                    </a:cubicBezTo>
                    <a:cubicBezTo>
                      <a:pt x="1169429" y="1819902"/>
                      <a:pt x="1185862" y="1812994"/>
                      <a:pt x="1200150" y="1803469"/>
                    </a:cubicBezTo>
                    <a:cubicBezTo>
                      <a:pt x="1236060" y="1695734"/>
                      <a:pt x="1183443" y="1824352"/>
                      <a:pt x="1257300" y="1732031"/>
                    </a:cubicBezTo>
                    <a:cubicBezTo>
                      <a:pt x="1266708" y="1720271"/>
                      <a:pt x="1264852" y="1702639"/>
                      <a:pt x="1271587" y="1689169"/>
                    </a:cubicBezTo>
                    <a:cubicBezTo>
                      <a:pt x="1279266" y="1673810"/>
                      <a:pt x="1293188" y="1661998"/>
                      <a:pt x="1300162" y="1646306"/>
                    </a:cubicBezTo>
                    <a:cubicBezTo>
                      <a:pt x="1312395" y="1618781"/>
                      <a:pt x="1328737" y="1560581"/>
                      <a:pt x="1328737" y="1560581"/>
                    </a:cubicBezTo>
                    <a:cubicBezTo>
                      <a:pt x="1333500" y="1493906"/>
                      <a:pt x="1335215" y="1426943"/>
                      <a:pt x="1343025" y="1360556"/>
                    </a:cubicBezTo>
                    <a:cubicBezTo>
                      <a:pt x="1344785" y="1345599"/>
                      <a:pt x="1353175" y="1332175"/>
                      <a:pt x="1357312" y="1317694"/>
                    </a:cubicBezTo>
                    <a:cubicBezTo>
                      <a:pt x="1400499" y="1166541"/>
                      <a:pt x="1332268" y="1378543"/>
                      <a:pt x="1400175" y="1174819"/>
                    </a:cubicBezTo>
                    <a:cubicBezTo>
                      <a:pt x="1404937" y="1160531"/>
                      <a:pt x="1401931" y="1140310"/>
                      <a:pt x="1414462" y="1131956"/>
                    </a:cubicBezTo>
                    <a:cubicBezTo>
                      <a:pt x="1516525" y="1063914"/>
                      <a:pt x="1466869" y="1083135"/>
                      <a:pt x="1557337" y="1060519"/>
                    </a:cubicBezTo>
                    <a:cubicBezTo>
                      <a:pt x="1571625" y="1050994"/>
                      <a:pt x="1588058" y="1044086"/>
                      <a:pt x="1600200" y="1031944"/>
                    </a:cubicBezTo>
                    <a:cubicBezTo>
                      <a:pt x="1695453" y="936691"/>
                      <a:pt x="1557335" y="1036708"/>
                      <a:pt x="1671637" y="960506"/>
                    </a:cubicBezTo>
                    <a:cubicBezTo>
                      <a:pt x="1676400" y="936694"/>
                      <a:pt x="1680035" y="912628"/>
                      <a:pt x="1685925" y="889069"/>
                    </a:cubicBezTo>
                    <a:cubicBezTo>
                      <a:pt x="1689578" y="874458"/>
                      <a:pt x="1700212" y="861266"/>
                      <a:pt x="1700212" y="846206"/>
                    </a:cubicBezTo>
                    <a:cubicBezTo>
                      <a:pt x="1700212" y="817310"/>
                      <a:pt x="1680591" y="740860"/>
                      <a:pt x="1657350" y="717619"/>
                    </a:cubicBezTo>
                    <a:cubicBezTo>
                      <a:pt x="1642290" y="702559"/>
                      <a:pt x="1618692" y="699611"/>
                      <a:pt x="1600200" y="689044"/>
                    </a:cubicBezTo>
                    <a:cubicBezTo>
                      <a:pt x="1585291" y="680525"/>
                      <a:pt x="1571625" y="669994"/>
                      <a:pt x="1557337" y="660469"/>
                    </a:cubicBezTo>
                    <a:cubicBezTo>
                      <a:pt x="1505237" y="504161"/>
                      <a:pt x="1588326" y="740909"/>
                      <a:pt x="1514475" y="574744"/>
                    </a:cubicBezTo>
                    <a:cubicBezTo>
                      <a:pt x="1502242" y="547219"/>
                      <a:pt x="1502608" y="514081"/>
                      <a:pt x="1485900" y="489019"/>
                    </a:cubicBezTo>
                    <a:cubicBezTo>
                      <a:pt x="1476375" y="474731"/>
                      <a:pt x="1465004" y="461515"/>
                      <a:pt x="1457325" y="446156"/>
                    </a:cubicBezTo>
                    <a:cubicBezTo>
                      <a:pt x="1450590" y="432686"/>
                      <a:pt x="1450351" y="416459"/>
                      <a:pt x="1443037" y="403294"/>
                    </a:cubicBezTo>
                    <a:cubicBezTo>
                      <a:pt x="1426358" y="373273"/>
                      <a:pt x="1385887" y="317569"/>
                      <a:pt x="1385887" y="317569"/>
                    </a:cubicBezTo>
                    <a:lnTo>
                      <a:pt x="1357312" y="231844"/>
                    </a:lnTo>
                    <a:cubicBezTo>
                      <a:pt x="1352550" y="217556"/>
                      <a:pt x="1357313" y="193743"/>
                      <a:pt x="1343025" y="188981"/>
                    </a:cubicBezTo>
                    <a:lnTo>
                      <a:pt x="1300162" y="174694"/>
                    </a:lnTo>
                    <a:cubicBezTo>
                      <a:pt x="1262063" y="60393"/>
                      <a:pt x="1319212" y="193744"/>
                      <a:pt x="1243012" y="117544"/>
                    </a:cubicBezTo>
                    <a:cubicBezTo>
                      <a:pt x="1232363" y="106895"/>
                      <a:pt x="1238133" y="86441"/>
                      <a:pt x="1228725" y="74681"/>
                    </a:cubicBezTo>
                    <a:cubicBezTo>
                      <a:pt x="1217998" y="61272"/>
                      <a:pt x="1201554" y="53080"/>
                      <a:pt x="1185862" y="46106"/>
                    </a:cubicBezTo>
                    <a:cubicBezTo>
                      <a:pt x="1129306" y="20970"/>
                      <a:pt x="1061625" y="6039"/>
                      <a:pt x="1000125" y="3244"/>
                    </a:cubicBezTo>
                    <a:cubicBezTo>
                      <a:pt x="928761" y="0"/>
                      <a:pt x="857250" y="3244"/>
                      <a:pt x="785812" y="3244"/>
                    </a:cubicBezTo>
                  </a:path>
                </a:pathLst>
              </a:custGeom>
              <a:grp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7123631" y="3578072"/>
                <a:ext cx="648769" cy="1222527"/>
              </a:xfrm>
              <a:custGeom>
                <a:avLst/>
                <a:gdLst>
                  <a:gd name="connsiteX0" fmla="*/ 46229 w 1417829"/>
                  <a:gd name="connsiteY0" fmla="*/ 114300 h 2757488"/>
                  <a:gd name="connsiteX1" fmla="*/ 31942 w 1417829"/>
                  <a:gd name="connsiteY1" fmla="*/ 414338 h 2757488"/>
                  <a:gd name="connsiteX2" fmla="*/ 3367 w 1417829"/>
                  <a:gd name="connsiteY2" fmla="*/ 457200 h 2757488"/>
                  <a:gd name="connsiteX3" fmla="*/ 46229 w 1417829"/>
                  <a:gd name="connsiteY3" fmla="*/ 485775 h 2757488"/>
                  <a:gd name="connsiteX4" fmla="*/ 160529 w 1417829"/>
                  <a:gd name="connsiteY4" fmla="*/ 514350 h 2757488"/>
                  <a:gd name="connsiteX5" fmla="*/ 203392 w 1417829"/>
                  <a:gd name="connsiteY5" fmla="*/ 528638 h 2757488"/>
                  <a:gd name="connsiteX6" fmla="*/ 246254 w 1417829"/>
                  <a:gd name="connsiteY6" fmla="*/ 614363 h 2757488"/>
                  <a:gd name="connsiteX7" fmla="*/ 217679 w 1417829"/>
                  <a:gd name="connsiteY7" fmla="*/ 900113 h 2757488"/>
                  <a:gd name="connsiteX8" fmla="*/ 189104 w 1417829"/>
                  <a:gd name="connsiteY8" fmla="*/ 985838 h 2757488"/>
                  <a:gd name="connsiteX9" fmla="*/ 174817 w 1417829"/>
                  <a:gd name="connsiteY9" fmla="*/ 1028700 h 2757488"/>
                  <a:gd name="connsiteX10" fmla="*/ 189104 w 1417829"/>
                  <a:gd name="connsiteY10" fmla="*/ 1328738 h 2757488"/>
                  <a:gd name="connsiteX11" fmla="*/ 203392 w 1417829"/>
                  <a:gd name="connsiteY11" fmla="*/ 1371600 h 2757488"/>
                  <a:gd name="connsiteX12" fmla="*/ 231967 w 1417829"/>
                  <a:gd name="connsiteY12" fmla="*/ 1414463 h 2757488"/>
                  <a:gd name="connsiteX13" fmla="*/ 274829 w 1417829"/>
                  <a:gd name="connsiteY13" fmla="*/ 1457325 h 2757488"/>
                  <a:gd name="connsiteX14" fmla="*/ 317692 w 1417829"/>
                  <a:gd name="connsiteY14" fmla="*/ 1485900 h 2757488"/>
                  <a:gd name="connsiteX15" fmla="*/ 346267 w 1417829"/>
                  <a:gd name="connsiteY15" fmla="*/ 1528763 h 2757488"/>
                  <a:gd name="connsiteX16" fmla="*/ 403417 w 1417829"/>
                  <a:gd name="connsiteY16" fmla="*/ 1543050 h 2757488"/>
                  <a:gd name="connsiteX17" fmla="*/ 446279 w 1417829"/>
                  <a:gd name="connsiteY17" fmla="*/ 1557338 h 2757488"/>
                  <a:gd name="connsiteX18" fmla="*/ 574867 w 1417829"/>
                  <a:gd name="connsiteY18" fmla="*/ 1628775 h 2757488"/>
                  <a:gd name="connsiteX19" fmla="*/ 603442 w 1417829"/>
                  <a:gd name="connsiteY19" fmla="*/ 1671638 h 2757488"/>
                  <a:gd name="connsiteX20" fmla="*/ 689167 w 1417829"/>
                  <a:gd name="connsiteY20" fmla="*/ 1700213 h 2757488"/>
                  <a:gd name="connsiteX21" fmla="*/ 732029 w 1417829"/>
                  <a:gd name="connsiteY21" fmla="*/ 1728788 h 2757488"/>
                  <a:gd name="connsiteX22" fmla="*/ 789179 w 1417829"/>
                  <a:gd name="connsiteY22" fmla="*/ 1814513 h 2757488"/>
                  <a:gd name="connsiteX23" fmla="*/ 817754 w 1417829"/>
                  <a:gd name="connsiteY23" fmla="*/ 1857375 h 2757488"/>
                  <a:gd name="connsiteX24" fmla="*/ 832042 w 1417829"/>
                  <a:gd name="connsiteY24" fmla="*/ 1900238 h 2757488"/>
                  <a:gd name="connsiteX25" fmla="*/ 817754 w 1417829"/>
                  <a:gd name="connsiteY25" fmla="*/ 1957388 h 2757488"/>
                  <a:gd name="connsiteX26" fmla="*/ 803467 w 1417829"/>
                  <a:gd name="connsiteY26" fmla="*/ 2000250 h 2757488"/>
                  <a:gd name="connsiteX27" fmla="*/ 717742 w 1417829"/>
                  <a:gd name="connsiteY27" fmla="*/ 2028825 h 2757488"/>
                  <a:gd name="connsiteX28" fmla="*/ 674879 w 1417829"/>
                  <a:gd name="connsiteY28" fmla="*/ 2043113 h 2757488"/>
                  <a:gd name="connsiteX29" fmla="*/ 560579 w 1417829"/>
                  <a:gd name="connsiteY29" fmla="*/ 2071688 h 2757488"/>
                  <a:gd name="connsiteX30" fmla="*/ 474854 w 1417829"/>
                  <a:gd name="connsiteY30" fmla="*/ 2100263 h 2757488"/>
                  <a:gd name="connsiteX31" fmla="*/ 403417 w 1417829"/>
                  <a:gd name="connsiteY31" fmla="*/ 2157413 h 2757488"/>
                  <a:gd name="connsiteX32" fmla="*/ 360554 w 1417829"/>
                  <a:gd name="connsiteY32" fmla="*/ 2243138 h 2757488"/>
                  <a:gd name="connsiteX33" fmla="*/ 331979 w 1417829"/>
                  <a:gd name="connsiteY33" fmla="*/ 2286000 h 2757488"/>
                  <a:gd name="connsiteX34" fmla="*/ 346267 w 1417829"/>
                  <a:gd name="connsiteY34" fmla="*/ 2386013 h 2757488"/>
                  <a:gd name="connsiteX35" fmla="*/ 417704 w 1417829"/>
                  <a:gd name="connsiteY35" fmla="*/ 2457450 h 2757488"/>
                  <a:gd name="connsiteX36" fmla="*/ 460567 w 1417829"/>
                  <a:gd name="connsiteY36" fmla="*/ 2471738 h 2757488"/>
                  <a:gd name="connsiteX37" fmla="*/ 503429 w 1417829"/>
                  <a:gd name="connsiteY37" fmla="*/ 2500313 h 2757488"/>
                  <a:gd name="connsiteX38" fmla="*/ 560579 w 1417829"/>
                  <a:gd name="connsiteY38" fmla="*/ 2628900 h 2757488"/>
                  <a:gd name="connsiteX39" fmla="*/ 603442 w 1417829"/>
                  <a:gd name="connsiteY39" fmla="*/ 2728913 h 2757488"/>
                  <a:gd name="connsiteX40" fmla="*/ 646304 w 1417829"/>
                  <a:gd name="connsiteY40" fmla="*/ 2757488 h 2757488"/>
                  <a:gd name="connsiteX41" fmla="*/ 803467 w 1417829"/>
                  <a:gd name="connsiteY41" fmla="*/ 2714625 h 2757488"/>
                  <a:gd name="connsiteX42" fmla="*/ 846329 w 1417829"/>
                  <a:gd name="connsiteY42" fmla="*/ 2700338 h 2757488"/>
                  <a:gd name="connsiteX43" fmla="*/ 974917 w 1417829"/>
                  <a:gd name="connsiteY43" fmla="*/ 2614613 h 2757488"/>
                  <a:gd name="connsiteX44" fmla="*/ 1017779 w 1417829"/>
                  <a:gd name="connsiteY44" fmla="*/ 2586038 h 2757488"/>
                  <a:gd name="connsiteX45" fmla="*/ 1060642 w 1417829"/>
                  <a:gd name="connsiteY45" fmla="*/ 2557463 h 2757488"/>
                  <a:gd name="connsiteX46" fmla="*/ 1089217 w 1417829"/>
                  <a:gd name="connsiteY46" fmla="*/ 2514600 h 2757488"/>
                  <a:gd name="connsiteX47" fmla="*/ 1132079 w 1417829"/>
                  <a:gd name="connsiteY47" fmla="*/ 2500313 h 2757488"/>
                  <a:gd name="connsiteX48" fmla="*/ 1174942 w 1417829"/>
                  <a:gd name="connsiteY48" fmla="*/ 2471738 h 2757488"/>
                  <a:gd name="connsiteX49" fmla="*/ 1203517 w 1417829"/>
                  <a:gd name="connsiteY49" fmla="*/ 2386013 h 2757488"/>
                  <a:gd name="connsiteX50" fmla="*/ 1174942 w 1417829"/>
                  <a:gd name="connsiteY50" fmla="*/ 2214563 h 2757488"/>
                  <a:gd name="connsiteX51" fmla="*/ 1103504 w 1417829"/>
                  <a:gd name="connsiteY51" fmla="*/ 2114550 h 2757488"/>
                  <a:gd name="connsiteX52" fmla="*/ 1046354 w 1417829"/>
                  <a:gd name="connsiteY52" fmla="*/ 1914525 h 2757488"/>
                  <a:gd name="connsiteX53" fmla="*/ 1017779 w 1417829"/>
                  <a:gd name="connsiteY53" fmla="*/ 1828800 h 2757488"/>
                  <a:gd name="connsiteX54" fmla="*/ 946342 w 1417829"/>
                  <a:gd name="connsiteY54" fmla="*/ 1743075 h 2757488"/>
                  <a:gd name="connsiteX55" fmla="*/ 917767 w 1417829"/>
                  <a:gd name="connsiteY55" fmla="*/ 1700213 h 2757488"/>
                  <a:gd name="connsiteX56" fmla="*/ 903479 w 1417829"/>
                  <a:gd name="connsiteY56" fmla="*/ 1657350 h 2757488"/>
                  <a:gd name="connsiteX57" fmla="*/ 860617 w 1417829"/>
                  <a:gd name="connsiteY57" fmla="*/ 1628775 h 2757488"/>
                  <a:gd name="connsiteX58" fmla="*/ 803467 w 1417829"/>
                  <a:gd name="connsiteY58" fmla="*/ 1543050 h 2757488"/>
                  <a:gd name="connsiteX59" fmla="*/ 760604 w 1417829"/>
                  <a:gd name="connsiteY59" fmla="*/ 1528763 h 2757488"/>
                  <a:gd name="connsiteX60" fmla="*/ 746317 w 1417829"/>
                  <a:gd name="connsiteY60" fmla="*/ 1485900 h 2757488"/>
                  <a:gd name="connsiteX61" fmla="*/ 717742 w 1417829"/>
                  <a:gd name="connsiteY61" fmla="*/ 1357313 h 2757488"/>
                  <a:gd name="connsiteX62" fmla="*/ 746317 w 1417829"/>
                  <a:gd name="connsiteY62" fmla="*/ 1314450 h 2757488"/>
                  <a:gd name="connsiteX63" fmla="*/ 832042 w 1417829"/>
                  <a:gd name="connsiteY63" fmla="*/ 1285875 h 2757488"/>
                  <a:gd name="connsiteX64" fmla="*/ 874904 w 1417829"/>
                  <a:gd name="connsiteY64" fmla="*/ 1371600 h 2757488"/>
                  <a:gd name="connsiteX65" fmla="*/ 889192 w 1417829"/>
                  <a:gd name="connsiteY65" fmla="*/ 1414463 h 2757488"/>
                  <a:gd name="connsiteX66" fmla="*/ 974917 w 1417829"/>
                  <a:gd name="connsiteY66" fmla="*/ 1457325 h 2757488"/>
                  <a:gd name="connsiteX67" fmla="*/ 1003492 w 1417829"/>
                  <a:gd name="connsiteY67" fmla="*/ 1414463 h 2757488"/>
                  <a:gd name="connsiteX68" fmla="*/ 974917 w 1417829"/>
                  <a:gd name="connsiteY68" fmla="*/ 1285875 h 2757488"/>
                  <a:gd name="connsiteX69" fmla="*/ 960629 w 1417829"/>
                  <a:gd name="connsiteY69" fmla="*/ 1214438 h 2757488"/>
                  <a:gd name="connsiteX70" fmla="*/ 974917 w 1417829"/>
                  <a:gd name="connsiteY70" fmla="*/ 928688 h 2757488"/>
                  <a:gd name="connsiteX71" fmla="*/ 989204 w 1417829"/>
                  <a:gd name="connsiteY71" fmla="*/ 885825 h 2757488"/>
                  <a:gd name="connsiteX72" fmla="*/ 1017779 w 1417829"/>
                  <a:gd name="connsiteY72" fmla="*/ 842963 h 2757488"/>
                  <a:gd name="connsiteX73" fmla="*/ 1146367 w 1417829"/>
                  <a:gd name="connsiteY73" fmla="*/ 785813 h 2757488"/>
                  <a:gd name="connsiteX74" fmla="*/ 1232092 w 1417829"/>
                  <a:gd name="connsiteY74" fmla="*/ 757238 h 2757488"/>
                  <a:gd name="connsiteX75" fmla="*/ 1274954 w 1417829"/>
                  <a:gd name="connsiteY75" fmla="*/ 742950 h 2757488"/>
                  <a:gd name="connsiteX76" fmla="*/ 1360679 w 1417829"/>
                  <a:gd name="connsiteY76" fmla="*/ 700088 h 2757488"/>
                  <a:gd name="connsiteX77" fmla="*/ 1403542 w 1417829"/>
                  <a:gd name="connsiteY77" fmla="*/ 571500 h 2757488"/>
                  <a:gd name="connsiteX78" fmla="*/ 1417829 w 1417829"/>
                  <a:gd name="connsiteY78" fmla="*/ 528638 h 2757488"/>
                  <a:gd name="connsiteX79" fmla="*/ 1389254 w 1417829"/>
                  <a:gd name="connsiteY79" fmla="*/ 414338 h 2757488"/>
                  <a:gd name="connsiteX80" fmla="*/ 1374967 w 1417829"/>
                  <a:gd name="connsiteY80" fmla="*/ 371475 h 2757488"/>
                  <a:gd name="connsiteX81" fmla="*/ 1332104 w 1417829"/>
                  <a:gd name="connsiteY81" fmla="*/ 342900 h 2757488"/>
                  <a:gd name="connsiteX82" fmla="*/ 1303529 w 1417829"/>
                  <a:gd name="connsiteY82" fmla="*/ 300038 h 2757488"/>
                  <a:gd name="connsiteX83" fmla="*/ 1260667 w 1417829"/>
                  <a:gd name="connsiteY83" fmla="*/ 271463 h 2757488"/>
                  <a:gd name="connsiteX84" fmla="*/ 746317 w 1417829"/>
                  <a:gd name="connsiteY84" fmla="*/ 228600 h 2757488"/>
                  <a:gd name="connsiteX85" fmla="*/ 660592 w 1417829"/>
                  <a:gd name="connsiteY85" fmla="*/ 185738 h 2757488"/>
                  <a:gd name="connsiteX86" fmla="*/ 646304 w 1417829"/>
                  <a:gd name="connsiteY86" fmla="*/ 142875 h 2757488"/>
                  <a:gd name="connsiteX87" fmla="*/ 560579 w 1417829"/>
                  <a:gd name="connsiteY87" fmla="*/ 85725 h 2757488"/>
                  <a:gd name="connsiteX88" fmla="*/ 503429 w 1417829"/>
                  <a:gd name="connsiteY88" fmla="*/ 57150 h 2757488"/>
                  <a:gd name="connsiteX89" fmla="*/ 417704 w 1417829"/>
                  <a:gd name="connsiteY89" fmla="*/ 28575 h 2757488"/>
                  <a:gd name="connsiteX90" fmla="*/ 360554 w 1417829"/>
                  <a:gd name="connsiteY90" fmla="*/ 0 h 2757488"/>
                  <a:gd name="connsiteX91" fmla="*/ 160529 w 1417829"/>
                  <a:gd name="connsiteY91" fmla="*/ 14288 h 2757488"/>
                  <a:gd name="connsiteX92" fmla="*/ 74804 w 1417829"/>
                  <a:gd name="connsiteY92" fmla="*/ 57150 h 2757488"/>
                  <a:gd name="connsiteX93" fmla="*/ 31942 w 1417829"/>
                  <a:gd name="connsiteY93" fmla="*/ 71438 h 2757488"/>
                  <a:gd name="connsiteX94" fmla="*/ 17654 w 1417829"/>
                  <a:gd name="connsiteY94" fmla="*/ 200025 h 275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417829" h="2757488">
                    <a:moveTo>
                      <a:pt x="46229" y="114300"/>
                    </a:moveTo>
                    <a:cubicBezTo>
                      <a:pt x="41467" y="214313"/>
                      <a:pt x="44361" y="314985"/>
                      <a:pt x="31942" y="414338"/>
                    </a:cubicBezTo>
                    <a:cubicBezTo>
                      <a:pt x="29812" y="431377"/>
                      <a:pt x="0" y="440362"/>
                      <a:pt x="3367" y="457200"/>
                    </a:cubicBezTo>
                    <a:cubicBezTo>
                      <a:pt x="6734" y="474038"/>
                      <a:pt x="30092" y="479907"/>
                      <a:pt x="46229" y="485775"/>
                    </a:cubicBezTo>
                    <a:cubicBezTo>
                      <a:pt x="83137" y="499196"/>
                      <a:pt x="122640" y="504017"/>
                      <a:pt x="160529" y="514350"/>
                    </a:cubicBezTo>
                    <a:cubicBezTo>
                      <a:pt x="175059" y="518313"/>
                      <a:pt x="189104" y="523875"/>
                      <a:pt x="203392" y="528638"/>
                    </a:cubicBezTo>
                    <a:cubicBezTo>
                      <a:pt x="217841" y="550311"/>
                      <a:pt x="246254" y="584785"/>
                      <a:pt x="246254" y="614363"/>
                    </a:cubicBezTo>
                    <a:cubicBezTo>
                      <a:pt x="246254" y="661237"/>
                      <a:pt x="235870" y="827348"/>
                      <a:pt x="217679" y="900113"/>
                    </a:cubicBezTo>
                    <a:cubicBezTo>
                      <a:pt x="210374" y="929334"/>
                      <a:pt x="198629" y="957263"/>
                      <a:pt x="189104" y="985838"/>
                    </a:cubicBezTo>
                    <a:lnTo>
                      <a:pt x="174817" y="1028700"/>
                    </a:lnTo>
                    <a:cubicBezTo>
                      <a:pt x="179579" y="1128713"/>
                      <a:pt x="180789" y="1228958"/>
                      <a:pt x="189104" y="1328738"/>
                    </a:cubicBezTo>
                    <a:cubicBezTo>
                      <a:pt x="190355" y="1343746"/>
                      <a:pt x="196657" y="1358130"/>
                      <a:pt x="203392" y="1371600"/>
                    </a:cubicBezTo>
                    <a:cubicBezTo>
                      <a:pt x="211071" y="1386959"/>
                      <a:pt x="220974" y="1401271"/>
                      <a:pt x="231967" y="1414463"/>
                    </a:cubicBezTo>
                    <a:cubicBezTo>
                      <a:pt x="244902" y="1429985"/>
                      <a:pt x="259307" y="1444390"/>
                      <a:pt x="274829" y="1457325"/>
                    </a:cubicBezTo>
                    <a:cubicBezTo>
                      <a:pt x="288021" y="1468318"/>
                      <a:pt x="303404" y="1476375"/>
                      <a:pt x="317692" y="1485900"/>
                    </a:cubicBezTo>
                    <a:cubicBezTo>
                      <a:pt x="327217" y="1500188"/>
                      <a:pt x="331979" y="1519238"/>
                      <a:pt x="346267" y="1528763"/>
                    </a:cubicBezTo>
                    <a:cubicBezTo>
                      <a:pt x="362605" y="1539655"/>
                      <a:pt x="384536" y="1537655"/>
                      <a:pt x="403417" y="1543050"/>
                    </a:cubicBezTo>
                    <a:cubicBezTo>
                      <a:pt x="417898" y="1547187"/>
                      <a:pt x="433114" y="1550024"/>
                      <a:pt x="446279" y="1557338"/>
                    </a:cubicBezTo>
                    <a:cubicBezTo>
                      <a:pt x="593656" y="1639215"/>
                      <a:pt x="477882" y="1596448"/>
                      <a:pt x="574867" y="1628775"/>
                    </a:cubicBezTo>
                    <a:cubicBezTo>
                      <a:pt x="584392" y="1643063"/>
                      <a:pt x="588881" y="1662537"/>
                      <a:pt x="603442" y="1671638"/>
                    </a:cubicBezTo>
                    <a:cubicBezTo>
                      <a:pt x="628984" y="1687602"/>
                      <a:pt x="664105" y="1683505"/>
                      <a:pt x="689167" y="1700213"/>
                    </a:cubicBezTo>
                    <a:lnTo>
                      <a:pt x="732029" y="1728788"/>
                    </a:lnTo>
                    <a:lnTo>
                      <a:pt x="789179" y="1814513"/>
                    </a:lnTo>
                    <a:cubicBezTo>
                      <a:pt x="798704" y="1828800"/>
                      <a:pt x="812324" y="1841085"/>
                      <a:pt x="817754" y="1857375"/>
                    </a:cubicBezTo>
                    <a:lnTo>
                      <a:pt x="832042" y="1900238"/>
                    </a:lnTo>
                    <a:cubicBezTo>
                      <a:pt x="827279" y="1919288"/>
                      <a:pt x="823149" y="1938507"/>
                      <a:pt x="817754" y="1957388"/>
                    </a:cubicBezTo>
                    <a:cubicBezTo>
                      <a:pt x="813617" y="1971869"/>
                      <a:pt x="815722" y="1991496"/>
                      <a:pt x="803467" y="2000250"/>
                    </a:cubicBezTo>
                    <a:cubicBezTo>
                      <a:pt x="778957" y="2017757"/>
                      <a:pt x="746317" y="2019300"/>
                      <a:pt x="717742" y="2028825"/>
                    </a:cubicBezTo>
                    <a:cubicBezTo>
                      <a:pt x="703454" y="2033588"/>
                      <a:pt x="689490" y="2039460"/>
                      <a:pt x="674879" y="2043113"/>
                    </a:cubicBezTo>
                    <a:cubicBezTo>
                      <a:pt x="636779" y="2052638"/>
                      <a:pt x="597836" y="2059269"/>
                      <a:pt x="560579" y="2071688"/>
                    </a:cubicBezTo>
                    <a:lnTo>
                      <a:pt x="474854" y="2100263"/>
                    </a:lnTo>
                    <a:cubicBezTo>
                      <a:pt x="392962" y="2223099"/>
                      <a:pt x="502004" y="2078543"/>
                      <a:pt x="403417" y="2157413"/>
                    </a:cubicBezTo>
                    <a:cubicBezTo>
                      <a:pt x="369295" y="2184711"/>
                      <a:pt x="377810" y="2208627"/>
                      <a:pt x="360554" y="2243138"/>
                    </a:cubicBezTo>
                    <a:cubicBezTo>
                      <a:pt x="352875" y="2258496"/>
                      <a:pt x="341504" y="2271713"/>
                      <a:pt x="331979" y="2286000"/>
                    </a:cubicBezTo>
                    <a:cubicBezTo>
                      <a:pt x="336742" y="2319338"/>
                      <a:pt x="336590" y="2353757"/>
                      <a:pt x="346267" y="2386013"/>
                    </a:cubicBezTo>
                    <a:cubicBezTo>
                      <a:pt x="356352" y="2419630"/>
                      <a:pt x="388570" y="2442883"/>
                      <a:pt x="417704" y="2457450"/>
                    </a:cubicBezTo>
                    <a:cubicBezTo>
                      <a:pt x="431175" y="2464185"/>
                      <a:pt x="447096" y="2465003"/>
                      <a:pt x="460567" y="2471738"/>
                    </a:cubicBezTo>
                    <a:cubicBezTo>
                      <a:pt x="475925" y="2479417"/>
                      <a:pt x="489142" y="2490788"/>
                      <a:pt x="503429" y="2500313"/>
                    </a:cubicBezTo>
                    <a:cubicBezTo>
                      <a:pt x="537434" y="2602328"/>
                      <a:pt x="515296" y="2560976"/>
                      <a:pt x="560579" y="2628900"/>
                    </a:cubicBezTo>
                    <a:cubicBezTo>
                      <a:pt x="571509" y="2672620"/>
                      <a:pt x="570553" y="2696024"/>
                      <a:pt x="603442" y="2728913"/>
                    </a:cubicBezTo>
                    <a:cubicBezTo>
                      <a:pt x="615584" y="2741055"/>
                      <a:pt x="632017" y="2747963"/>
                      <a:pt x="646304" y="2757488"/>
                    </a:cubicBezTo>
                    <a:cubicBezTo>
                      <a:pt x="747279" y="2737292"/>
                      <a:pt x="694702" y="2750880"/>
                      <a:pt x="803467" y="2714625"/>
                    </a:cubicBezTo>
                    <a:lnTo>
                      <a:pt x="846329" y="2700338"/>
                    </a:lnTo>
                    <a:lnTo>
                      <a:pt x="974917" y="2614613"/>
                    </a:lnTo>
                    <a:lnTo>
                      <a:pt x="1017779" y="2586038"/>
                    </a:lnTo>
                    <a:lnTo>
                      <a:pt x="1060642" y="2557463"/>
                    </a:lnTo>
                    <a:cubicBezTo>
                      <a:pt x="1070167" y="2543175"/>
                      <a:pt x="1075808" y="2525327"/>
                      <a:pt x="1089217" y="2514600"/>
                    </a:cubicBezTo>
                    <a:cubicBezTo>
                      <a:pt x="1100977" y="2505192"/>
                      <a:pt x="1118609" y="2507048"/>
                      <a:pt x="1132079" y="2500313"/>
                    </a:cubicBezTo>
                    <a:cubicBezTo>
                      <a:pt x="1147438" y="2492634"/>
                      <a:pt x="1160654" y="2481263"/>
                      <a:pt x="1174942" y="2471738"/>
                    </a:cubicBezTo>
                    <a:cubicBezTo>
                      <a:pt x="1184467" y="2443163"/>
                      <a:pt x="1207253" y="2415901"/>
                      <a:pt x="1203517" y="2386013"/>
                    </a:cubicBezTo>
                    <a:cubicBezTo>
                      <a:pt x="1193387" y="2304976"/>
                      <a:pt x="1195169" y="2281988"/>
                      <a:pt x="1174942" y="2214563"/>
                    </a:cubicBezTo>
                    <a:cubicBezTo>
                      <a:pt x="1145309" y="2115785"/>
                      <a:pt x="1173090" y="2137746"/>
                      <a:pt x="1103504" y="2114550"/>
                    </a:cubicBezTo>
                    <a:cubicBezTo>
                      <a:pt x="1067622" y="1971024"/>
                      <a:pt x="1087349" y="2037511"/>
                      <a:pt x="1046354" y="1914525"/>
                    </a:cubicBezTo>
                    <a:cubicBezTo>
                      <a:pt x="1046353" y="1914521"/>
                      <a:pt x="1017781" y="1828803"/>
                      <a:pt x="1017779" y="1828800"/>
                    </a:cubicBezTo>
                    <a:cubicBezTo>
                      <a:pt x="946833" y="1722382"/>
                      <a:pt x="1038015" y="1853084"/>
                      <a:pt x="946342" y="1743075"/>
                    </a:cubicBezTo>
                    <a:cubicBezTo>
                      <a:pt x="935349" y="1729884"/>
                      <a:pt x="925446" y="1715571"/>
                      <a:pt x="917767" y="1700213"/>
                    </a:cubicBezTo>
                    <a:cubicBezTo>
                      <a:pt x="911032" y="1686742"/>
                      <a:pt x="912887" y="1669110"/>
                      <a:pt x="903479" y="1657350"/>
                    </a:cubicBezTo>
                    <a:cubicBezTo>
                      <a:pt x="892752" y="1643941"/>
                      <a:pt x="874904" y="1638300"/>
                      <a:pt x="860617" y="1628775"/>
                    </a:cubicBezTo>
                    <a:cubicBezTo>
                      <a:pt x="845638" y="1583839"/>
                      <a:pt x="849333" y="1573627"/>
                      <a:pt x="803467" y="1543050"/>
                    </a:cubicBezTo>
                    <a:cubicBezTo>
                      <a:pt x="790936" y="1534696"/>
                      <a:pt x="774892" y="1533525"/>
                      <a:pt x="760604" y="1528763"/>
                    </a:cubicBezTo>
                    <a:cubicBezTo>
                      <a:pt x="755842" y="1514475"/>
                      <a:pt x="756966" y="1496549"/>
                      <a:pt x="746317" y="1485900"/>
                    </a:cubicBezTo>
                    <a:cubicBezTo>
                      <a:pt x="684239" y="1423822"/>
                      <a:pt x="657706" y="1577445"/>
                      <a:pt x="717742" y="1357313"/>
                    </a:cubicBezTo>
                    <a:cubicBezTo>
                      <a:pt x="722260" y="1340746"/>
                      <a:pt x="731756" y="1323551"/>
                      <a:pt x="746317" y="1314450"/>
                    </a:cubicBezTo>
                    <a:cubicBezTo>
                      <a:pt x="771859" y="1298486"/>
                      <a:pt x="832042" y="1285875"/>
                      <a:pt x="832042" y="1285875"/>
                    </a:cubicBezTo>
                    <a:cubicBezTo>
                      <a:pt x="867951" y="1393606"/>
                      <a:pt x="819514" y="1260820"/>
                      <a:pt x="874904" y="1371600"/>
                    </a:cubicBezTo>
                    <a:cubicBezTo>
                      <a:pt x="881639" y="1385071"/>
                      <a:pt x="879784" y="1402703"/>
                      <a:pt x="889192" y="1414463"/>
                    </a:cubicBezTo>
                    <a:cubicBezTo>
                      <a:pt x="909336" y="1439643"/>
                      <a:pt x="946680" y="1447913"/>
                      <a:pt x="974917" y="1457325"/>
                    </a:cubicBezTo>
                    <a:cubicBezTo>
                      <a:pt x="984442" y="1443038"/>
                      <a:pt x="1001596" y="1431529"/>
                      <a:pt x="1003492" y="1414463"/>
                    </a:cubicBezTo>
                    <a:cubicBezTo>
                      <a:pt x="1009540" y="1360033"/>
                      <a:pt x="986505" y="1332228"/>
                      <a:pt x="974917" y="1285875"/>
                    </a:cubicBezTo>
                    <a:cubicBezTo>
                      <a:pt x="969027" y="1262316"/>
                      <a:pt x="965392" y="1238250"/>
                      <a:pt x="960629" y="1214438"/>
                    </a:cubicBezTo>
                    <a:cubicBezTo>
                      <a:pt x="965392" y="1119188"/>
                      <a:pt x="966655" y="1023698"/>
                      <a:pt x="974917" y="928688"/>
                    </a:cubicBezTo>
                    <a:cubicBezTo>
                      <a:pt x="976222" y="913684"/>
                      <a:pt x="982469" y="899296"/>
                      <a:pt x="989204" y="885825"/>
                    </a:cubicBezTo>
                    <a:cubicBezTo>
                      <a:pt x="996883" y="870466"/>
                      <a:pt x="1005637" y="855105"/>
                      <a:pt x="1017779" y="842963"/>
                    </a:cubicBezTo>
                    <a:cubicBezTo>
                      <a:pt x="1051742" y="809001"/>
                      <a:pt x="1103925" y="799961"/>
                      <a:pt x="1146367" y="785813"/>
                    </a:cubicBezTo>
                    <a:lnTo>
                      <a:pt x="1232092" y="757238"/>
                    </a:lnTo>
                    <a:cubicBezTo>
                      <a:pt x="1246379" y="752476"/>
                      <a:pt x="1262423" y="751304"/>
                      <a:pt x="1274954" y="742950"/>
                    </a:cubicBezTo>
                    <a:cubicBezTo>
                      <a:pt x="1330348" y="706021"/>
                      <a:pt x="1301527" y="719805"/>
                      <a:pt x="1360679" y="700088"/>
                    </a:cubicBezTo>
                    <a:lnTo>
                      <a:pt x="1403542" y="571500"/>
                    </a:lnTo>
                    <a:lnTo>
                      <a:pt x="1417829" y="528638"/>
                    </a:lnTo>
                    <a:cubicBezTo>
                      <a:pt x="1408304" y="490538"/>
                      <a:pt x="1401673" y="451595"/>
                      <a:pt x="1389254" y="414338"/>
                    </a:cubicBezTo>
                    <a:cubicBezTo>
                      <a:pt x="1384492" y="400050"/>
                      <a:pt x="1384375" y="383235"/>
                      <a:pt x="1374967" y="371475"/>
                    </a:cubicBezTo>
                    <a:cubicBezTo>
                      <a:pt x="1364240" y="358066"/>
                      <a:pt x="1346392" y="352425"/>
                      <a:pt x="1332104" y="342900"/>
                    </a:cubicBezTo>
                    <a:cubicBezTo>
                      <a:pt x="1322579" y="328613"/>
                      <a:pt x="1315671" y="312180"/>
                      <a:pt x="1303529" y="300038"/>
                    </a:cubicBezTo>
                    <a:cubicBezTo>
                      <a:pt x="1291387" y="287896"/>
                      <a:pt x="1276358" y="278437"/>
                      <a:pt x="1260667" y="271463"/>
                    </a:cubicBezTo>
                    <a:cubicBezTo>
                      <a:pt x="1099147" y="199676"/>
                      <a:pt x="921121" y="234427"/>
                      <a:pt x="746317" y="228600"/>
                    </a:cubicBezTo>
                    <a:cubicBezTo>
                      <a:pt x="718080" y="219188"/>
                      <a:pt x="680736" y="210918"/>
                      <a:pt x="660592" y="185738"/>
                    </a:cubicBezTo>
                    <a:cubicBezTo>
                      <a:pt x="651184" y="173978"/>
                      <a:pt x="656953" y="153524"/>
                      <a:pt x="646304" y="142875"/>
                    </a:cubicBezTo>
                    <a:cubicBezTo>
                      <a:pt x="622020" y="118591"/>
                      <a:pt x="591296" y="101084"/>
                      <a:pt x="560579" y="85725"/>
                    </a:cubicBezTo>
                    <a:cubicBezTo>
                      <a:pt x="541529" y="76200"/>
                      <a:pt x="523204" y="65060"/>
                      <a:pt x="503429" y="57150"/>
                    </a:cubicBezTo>
                    <a:cubicBezTo>
                      <a:pt x="475463" y="45963"/>
                      <a:pt x="444645" y="42045"/>
                      <a:pt x="417704" y="28575"/>
                    </a:cubicBezTo>
                    <a:lnTo>
                      <a:pt x="360554" y="0"/>
                    </a:lnTo>
                    <a:cubicBezTo>
                      <a:pt x="293879" y="4763"/>
                      <a:pt x="226916" y="6478"/>
                      <a:pt x="160529" y="14288"/>
                    </a:cubicBezTo>
                    <a:cubicBezTo>
                      <a:pt x="113568" y="19813"/>
                      <a:pt x="116297" y="36403"/>
                      <a:pt x="74804" y="57150"/>
                    </a:cubicBezTo>
                    <a:cubicBezTo>
                      <a:pt x="61334" y="63885"/>
                      <a:pt x="46229" y="66675"/>
                      <a:pt x="31942" y="71438"/>
                    </a:cubicBezTo>
                    <a:cubicBezTo>
                      <a:pt x="16307" y="180879"/>
                      <a:pt x="17654" y="137774"/>
                      <a:pt x="17654" y="200025"/>
                    </a:cubicBezTo>
                  </a:path>
                </a:pathLst>
              </a:custGeom>
              <a:grp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7547183" y="3315227"/>
                <a:ext cx="389882" cy="192172"/>
              </a:xfrm>
              <a:custGeom>
                <a:avLst/>
                <a:gdLst>
                  <a:gd name="connsiteX0" fmla="*/ 7308 w 1264608"/>
                  <a:gd name="connsiteY0" fmla="*/ 81346 h 595696"/>
                  <a:gd name="connsiteX1" fmla="*/ 35883 w 1264608"/>
                  <a:gd name="connsiteY1" fmla="*/ 181359 h 595696"/>
                  <a:gd name="connsiteX2" fmla="*/ 50171 w 1264608"/>
                  <a:gd name="connsiteY2" fmla="*/ 224221 h 595696"/>
                  <a:gd name="connsiteX3" fmla="*/ 107321 w 1264608"/>
                  <a:gd name="connsiteY3" fmla="*/ 309946 h 595696"/>
                  <a:gd name="connsiteX4" fmla="*/ 135896 w 1264608"/>
                  <a:gd name="connsiteY4" fmla="*/ 352809 h 595696"/>
                  <a:gd name="connsiteX5" fmla="*/ 235908 w 1264608"/>
                  <a:gd name="connsiteY5" fmla="*/ 409959 h 595696"/>
                  <a:gd name="connsiteX6" fmla="*/ 278771 w 1264608"/>
                  <a:gd name="connsiteY6" fmla="*/ 424246 h 595696"/>
                  <a:gd name="connsiteX7" fmla="*/ 364496 w 1264608"/>
                  <a:gd name="connsiteY7" fmla="*/ 481396 h 595696"/>
                  <a:gd name="connsiteX8" fmla="*/ 450221 w 1264608"/>
                  <a:gd name="connsiteY8" fmla="*/ 509971 h 595696"/>
                  <a:gd name="connsiteX9" fmla="*/ 564521 w 1264608"/>
                  <a:gd name="connsiteY9" fmla="*/ 538546 h 595696"/>
                  <a:gd name="connsiteX10" fmla="*/ 693108 w 1264608"/>
                  <a:gd name="connsiteY10" fmla="*/ 581409 h 595696"/>
                  <a:gd name="connsiteX11" fmla="*/ 735971 w 1264608"/>
                  <a:gd name="connsiteY11" fmla="*/ 595696 h 595696"/>
                  <a:gd name="connsiteX12" fmla="*/ 878846 w 1264608"/>
                  <a:gd name="connsiteY12" fmla="*/ 581409 h 595696"/>
                  <a:gd name="connsiteX13" fmla="*/ 921708 w 1264608"/>
                  <a:gd name="connsiteY13" fmla="*/ 552834 h 595696"/>
                  <a:gd name="connsiteX14" fmla="*/ 1021721 w 1264608"/>
                  <a:gd name="connsiteY14" fmla="*/ 495684 h 595696"/>
                  <a:gd name="connsiteX15" fmla="*/ 1064583 w 1264608"/>
                  <a:gd name="connsiteY15" fmla="*/ 467109 h 595696"/>
                  <a:gd name="connsiteX16" fmla="*/ 1221746 w 1264608"/>
                  <a:gd name="connsiteY16" fmla="*/ 438534 h 595696"/>
                  <a:gd name="connsiteX17" fmla="*/ 1250321 w 1264608"/>
                  <a:gd name="connsiteY17" fmla="*/ 295659 h 595696"/>
                  <a:gd name="connsiteX18" fmla="*/ 1264608 w 1264608"/>
                  <a:gd name="connsiteY18" fmla="*/ 252796 h 595696"/>
                  <a:gd name="connsiteX19" fmla="*/ 1250321 w 1264608"/>
                  <a:gd name="connsiteY19" fmla="*/ 195646 h 595696"/>
                  <a:gd name="connsiteX20" fmla="*/ 1164596 w 1264608"/>
                  <a:gd name="connsiteY20" fmla="*/ 152784 h 595696"/>
                  <a:gd name="connsiteX21" fmla="*/ 1093158 w 1264608"/>
                  <a:gd name="connsiteY21" fmla="*/ 95634 h 595696"/>
                  <a:gd name="connsiteX22" fmla="*/ 1050296 w 1264608"/>
                  <a:gd name="connsiteY22" fmla="*/ 67059 h 595696"/>
                  <a:gd name="connsiteX23" fmla="*/ 1007433 w 1264608"/>
                  <a:gd name="connsiteY23" fmla="*/ 52771 h 595696"/>
                  <a:gd name="connsiteX24" fmla="*/ 578808 w 1264608"/>
                  <a:gd name="connsiteY24" fmla="*/ 38484 h 595696"/>
                  <a:gd name="connsiteX25" fmla="*/ 193046 w 1264608"/>
                  <a:gd name="connsiteY25" fmla="*/ 38484 h 595696"/>
                  <a:gd name="connsiteX26" fmla="*/ 78746 w 1264608"/>
                  <a:gd name="connsiteY26" fmla="*/ 67059 h 595696"/>
                  <a:gd name="connsiteX27" fmla="*/ 7308 w 1264608"/>
                  <a:gd name="connsiteY27" fmla="*/ 81346 h 5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64608" h="595696">
                    <a:moveTo>
                      <a:pt x="7308" y="81346"/>
                    </a:moveTo>
                    <a:cubicBezTo>
                      <a:pt x="164" y="100396"/>
                      <a:pt x="0" y="55769"/>
                      <a:pt x="35883" y="181359"/>
                    </a:cubicBezTo>
                    <a:cubicBezTo>
                      <a:pt x="40020" y="195840"/>
                      <a:pt x="42857" y="211056"/>
                      <a:pt x="50171" y="224221"/>
                    </a:cubicBezTo>
                    <a:cubicBezTo>
                      <a:pt x="66850" y="254242"/>
                      <a:pt x="88271" y="281371"/>
                      <a:pt x="107321" y="309946"/>
                    </a:cubicBezTo>
                    <a:cubicBezTo>
                      <a:pt x="116846" y="324234"/>
                      <a:pt x="121608" y="343284"/>
                      <a:pt x="135896" y="352809"/>
                    </a:cubicBezTo>
                    <a:cubicBezTo>
                      <a:pt x="178941" y="381506"/>
                      <a:pt x="185153" y="388207"/>
                      <a:pt x="235908" y="409959"/>
                    </a:cubicBezTo>
                    <a:cubicBezTo>
                      <a:pt x="249751" y="415892"/>
                      <a:pt x="264483" y="419484"/>
                      <a:pt x="278771" y="424246"/>
                    </a:cubicBezTo>
                    <a:cubicBezTo>
                      <a:pt x="307346" y="443296"/>
                      <a:pt x="331915" y="470536"/>
                      <a:pt x="364496" y="481396"/>
                    </a:cubicBezTo>
                    <a:cubicBezTo>
                      <a:pt x="393071" y="490921"/>
                      <a:pt x="421000" y="502666"/>
                      <a:pt x="450221" y="509971"/>
                    </a:cubicBezTo>
                    <a:cubicBezTo>
                      <a:pt x="488321" y="519496"/>
                      <a:pt x="527264" y="526127"/>
                      <a:pt x="564521" y="538546"/>
                    </a:cubicBezTo>
                    <a:lnTo>
                      <a:pt x="693108" y="581409"/>
                    </a:lnTo>
                    <a:lnTo>
                      <a:pt x="735971" y="595696"/>
                    </a:lnTo>
                    <a:cubicBezTo>
                      <a:pt x="783596" y="590934"/>
                      <a:pt x="832209" y="592171"/>
                      <a:pt x="878846" y="581409"/>
                    </a:cubicBezTo>
                    <a:cubicBezTo>
                      <a:pt x="895578" y="577548"/>
                      <a:pt x="907735" y="562815"/>
                      <a:pt x="921708" y="552834"/>
                    </a:cubicBezTo>
                    <a:cubicBezTo>
                      <a:pt x="997393" y="498772"/>
                      <a:pt x="952165" y="518868"/>
                      <a:pt x="1021721" y="495684"/>
                    </a:cubicBezTo>
                    <a:cubicBezTo>
                      <a:pt x="1036008" y="486159"/>
                      <a:pt x="1049225" y="474788"/>
                      <a:pt x="1064583" y="467109"/>
                    </a:cubicBezTo>
                    <a:cubicBezTo>
                      <a:pt x="1108634" y="445083"/>
                      <a:pt x="1182341" y="443460"/>
                      <a:pt x="1221746" y="438534"/>
                    </a:cubicBezTo>
                    <a:cubicBezTo>
                      <a:pt x="1254024" y="341696"/>
                      <a:pt x="1217486" y="459833"/>
                      <a:pt x="1250321" y="295659"/>
                    </a:cubicBezTo>
                    <a:cubicBezTo>
                      <a:pt x="1253275" y="280891"/>
                      <a:pt x="1259846" y="267084"/>
                      <a:pt x="1264608" y="252796"/>
                    </a:cubicBezTo>
                    <a:cubicBezTo>
                      <a:pt x="1259846" y="233746"/>
                      <a:pt x="1261213" y="211984"/>
                      <a:pt x="1250321" y="195646"/>
                    </a:cubicBezTo>
                    <a:cubicBezTo>
                      <a:pt x="1234494" y="171906"/>
                      <a:pt x="1189047" y="160934"/>
                      <a:pt x="1164596" y="152784"/>
                    </a:cubicBezTo>
                    <a:cubicBezTo>
                      <a:pt x="1116426" y="80528"/>
                      <a:pt x="1162171" y="130140"/>
                      <a:pt x="1093158" y="95634"/>
                    </a:cubicBezTo>
                    <a:cubicBezTo>
                      <a:pt x="1077799" y="87955"/>
                      <a:pt x="1065654" y="74738"/>
                      <a:pt x="1050296" y="67059"/>
                    </a:cubicBezTo>
                    <a:cubicBezTo>
                      <a:pt x="1036825" y="60324"/>
                      <a:pt x="1022466" y="53682"/>
                      <a:pt x="1007433" y="52771"/>
                    </a:cubicBezTo>
                    <a:cubicBezTo>
                      <a:pt x="864740" y="44123"/>
                      <a:pt x="721683" y="43246"/>
                      <a:pt x="578808" y="38484"/>
                    </a:cubicBezTo>
                    <a:cubicBezTo>
                      <a:pt x="424876" y="0"/>
                      <a:pt x="487758" y="9963"/>
                      <a:pt x="193046" y="38484"/>
                    </a:cubicBezTo>
                    <a:cubicBezTo>
                      <a:pt x="153956" y="42267"/>
                      <a:pt x="78746" y="67059"/>
                      <a:pt x="78746" y="67059"/>
                    </a:cubicBezTo>
                    <a:cubicBezTo>
                      <a:pt x="27022" y="101541"/>
                      <a:pt x="14452" y="62296"/>
                      <a:pt x="7308" y="81346"/>
                    </a:cubicBez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574496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52027" t="58951" r="1365" b="12478"/>
          <a:stretch/>
        </p:blipFill>
        <p:spPr bwMode="auto">
          <a:xfrm>
            <a:off x="0" y="-1"/>
            <a:ext cx="12192000" cy="687084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6"/>
          <p:cNvGrpSpPr/>
          <p:nvPr/>
        </p:nvGrpSpPr>
        <p:grpSpPr>
          <a:xfrm>
            <a:off x="3505199" y="914400"/>
            <a:ext cx="4953000" cy="4953000"/>
            <a:chOff x="1981199" y="914400"/>
            <a:chExt cx="4953000" cy="4953000"/>
          </a:xfrm>
        </p:grpSpPr>
        <p:sp>
          <p:nvSpPr>
            <p:cNvPr id="5" name="Rounded Rectangle 4"/>
            <p:cNvSpPr/>
            <p:nvPr/>
          </p:nvSpPr>
          <p:spPr>
            <a:xfrm rot="18734934">
              <a:off x="1981199" y="914400"/>
              <a:ext cx="4953000" cy="4953000"/>
            </a:xfrm>
            <a:prstGeom prst="roundRect">
              <a:avLst>
                <a:gd name="adj" fmla="val 13004"/>
              </a:avLst>
            </a:prstGeom>
            <a:solidFill>
              <a:schemeClr val="tx1"/>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18734934">
              <a:off x="2179933" y="1117928"/>
              <a:ext cx="4589994" cy="4589994"/>
            </a:xfrm>
            <a:prstGeom prst="roundRect">
              <a:avLst>
                <a:gd name="adj" fmla="val 11754"/>
              </a:avLst>
            </a:prstGeom>
            <a:solidFill>
              <a:srgbClr val="FFC000"/>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748135" y="2233189"/>
            <a:ext cx="4502590" cy="2554545"/>
          </a:xfrm>
          <a:prstGeom prst="rect">
            <a:avLst/>
          </a:prstGeom>
          <a:noFill/>
        </p:spPr>
        <p:txBody>
          <a:bodyPr wrap="square" rtlCol="0">
            <a:spAutoFit/>
          </a:bodyPr>
          <a:lstStyle/>
          <a:p>
            <a:pPr algn="ctr"/>
            <a:r>
              <a:rPr lang="en-US" sz="2000" dirty="0">
                <a:latin typeface="Arial Black" pitchFamily="34" charset="0"/>
              </a:rPr>
              <a:t>Besides Missionaries who receive glory and have joy in those they teach and convert, so can we as neighbors (friends) have joy in sharing the Gospel of Christ.</a:t>
            </a:r>
          </a:p>
          <a:p>
            <a:pPr algn="ctr"/>
            <a:endParaRPr lang="en-US" sz="2000" dirty="0">
              <a:latin typeface="Arial Black" pitchFamily="34" charset="0"/>
            </a:endParaRPr>
          </a:p>
          <a:p>
            <a:pPr algn="ctr"/>
            <a:r>
              <a:rPr lang="en-US" sz="2000" dirty="0">
                <a:latin typeface="Arial Black" pitchFamily="34" charset="0"/>
              </a:rPr>
              <a:t>1 Thessalonians 2:11-20</a:t>
            </a:r>
          </a:p>
        </p:txBody>
      </p:sp>
      <p:grpSp>
        <p:nvGrpSpPr>
          <p:cNvPr id="3" name="Group 7"/>
          <p:cNvGrpSpPr/>
          <p:nvPr/>
        </p:nvGrpSpPr>
        <p:grpSpPr>
          <a:xfrm rot="18666045">
            <a:off x="5186814" y="531286"/>
            <a:ext cx="1600200" cy="1752600"/>
            <a:chOff x="5930702" y="1532649"/>
            <a:chExt cx="2362200" cy="2531076"/>
          </a:xfrm>
          <a:solidFill>
            <a:schemeClr val="tx1"/>
          </a:solidFill>
        </p:grpSpPr>
        <p:grpSp>
          <p:nvGrpSpPr>
            <p:cNvPr id="4" name="Group 100"/>
            <p:cNvGrpSpPr/>
            <p:nvPr/>
          </p:nvGrpSpPr>
          <p:grpSpPr>
            <a:xfrm rot="8415335">
              <a:off x="6847159" y="1701525"/>
              <a:ext cx="694039" cy="2362200"/>
              <a:chOff x="6781800" y="1600200"/>
              <a:chExt cx="694039" cy="2362200"/>
            </a:xfrm>
            <a:grpFill/>
          </p:grpSpPr>
          <p:sp>
            <p:nvSpPr>
              <p:cNvPr id="18" name="Rectangle 17"/>
              <p:cNvSpPr/>
              <p:nvPr/>
            </p:nvSpPr>
            <p:spPr>
              <a:xfrm>
                <a:off x="6781800" y="1600200"/>
                <a:ext cx="694038" cy="23622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781801" y="1828800"/>
                <a:ext cx="694038" cy="184115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01"/>
            <p:cNvGrpSpPr/>
            <p:nvPr/>
          </p:nvGrpSpPr>
          <p:grpSpPr>
            <a:xfrm rot="7885312">
              <a:off x="6764782" y="1631502"/>
              <a:ext cx="694039" cy="2362200"/>
              <a:chOff x="6781800" y="1600200"/>
              <a:chExt cx="694039" cy="2362200"/>
            </a:xfrm>
            <a:grpFill/>
          </p:grpSpPr>
          <p:sp>
            <p:nvSpPr>
              <p:cNvPr id="16" name="Rectangle 15"/>
              <p:cNvSpPr/>
              <p:nvPr/>
            </p:nvSpPr>
            <p:spPr>
              <a:xfrm>
                <a:off x="6781800" y="1600200"/>
                <a:ext cx="694038" cy="23622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81801" y="1828800"/>
                <a:ext cx="694038" cy="184115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04"/>
            <p:cNvGrpSpPr/>
            <p:nvPr/>
          </p:nvGrpSpPr>
          <p:grpSpPr>
            <a:xfrm rot="10158825">
              <a:off x="6702997" y="1532649"/>
              <a:ext cx="694039" cy="2362200"/>
              <a:chOff x="6781800" y="1600200"/>
              <a:chExt cx="694039" cy="2362200"/>
            </a:xfrm>
            <a:grpFill/>
          </p:grpSpPr>
          <p:sp>
            <p:nvSpPr>
              <p:cNvPr id="14" name="Rectangle 13"/>
              <p:cNvSpPr/>
              <p:nvPr/>
            </p:nvSpPr>
            <p:spPr>
              <a:xfrm>
                <a:off x="6781800" y="1600200"/>
                <a:ext cx="694038" cy="23622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781801" y="1828800"/>
                <a:ext cx="694038" cy="184115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rot="4837565">
              <a:off x="6125501" y="2504325"/>
              <a:ext cx="1981200" cy="545204"/>
            </a:xfrm>
            <a:prstGeom prst="rect">
              <a:avLst/>
            </a:prstGeom>
            <a:noFill/>
            <a:ln>
              <a:noFill/>
            </a:ln>
          </p:spPr>
          <p:txBody>
            <a:bodyPr wrap="square" rtlCol="0">
              <a:spAutoFit/>
            </a:bodyPr>
            <a:lstStyle/>
            <a:p>
              <a:r>
                <a:rPr lang="en-US" dirty="0">
                  <a:solidFill>
                    <a:schemeClr val="bg1"/>
                  </a:solidFill>
                  <a:latin typeface="Gigi" pitchFamily="82" charset="0"/>
                </a:rPr>
                <a:t>Chewy Gum</a:t>
              </a:r>
            </a:p>
          </p:txBody>
        </p:sp>
      </p:grpSp>
    </p:spTree>
    <p:extLst>
      <p:ext uri="{BB962C8B-B14F-4D97-AF65-F5344CB8AC3E}">
        <p14:creationId xmlns:p14="http://schemas.microsoft.com/office/powerpoint/2010/main" val="2545012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52027" t="58951" r="1365" b="12478"/>
          <a:stretch/>
        </p:blipFill>
        <p:spPr bwMode="auto">
          <a:xfrm>
            <a:off x="0" y="-1"/>
            <a:ext cx="12192000" cy="687084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6"/>
          <p:cNvGrpSpPr/>
          <p:nvPr/>
        </p:nvGrpSpPr>
        <p:grpSpPr>
          <a:xfrm>
            <a:off x="3505199" y="914400"/>
            <a:ext cx="4953000" cy="4953000"/>
            <a:chOff x="1981199" y="914400"/>
            <a:chExt cx="4953000" cy="4953000"/>
          </a:xfrm>
        </p:grpSpPr>
        <p:sp>
          <p:nvSpPr>
            <p:cNvPr id="5" name="Rounded Rectangle 4"/>
            <p:cNvSpPr/>
            <p:nvPr/>
          </p:nvSpPr>
          <p:spPr>
            <a:xfrm rot="18734934">
              <a:off x="1981199" y="914400"/>
              <a:ext cx="4953000" cy="4953000"/>
            </a:xfrm>
            <a:prstGeom prst="roundRect">
              <a:avLst>
                <a:gd name="adj" fmla="val 13004"/>
              </a:avLst>
            </a:prstGeom>
            <a:solidFill>
              <a:schemeClr val="tx1"/>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18734934">
              <a:off x="2179933" y="1117928"/>
              <a:ext cx="4589994" cy="4589994"/>
            </a:xfrm>
            <a:prstGeom prst="roundRect">
              <a:avLst>
                <a:gd name="adj" fmla="val 11754"/>
              </a:avLst>
            </a:prstGeom>
            <a:solidFill>
              <a:srgbClr val="FFC000"/>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662410" y="956839"/>
            <a:ext cx="4502590" cy="400110"/>
          </a:xfrm>
          <a:prstGeom prst="rect">
            <a:avLst/>
          </a:prstGeom>
          <a:noFill/>
        </p:spPr>
        <p:txBody>
          <a:bodyPr wrap="square" rtlCol="0">
            <a:spAutoFit/>
          </a:bodyPr>
          <a:lstStyle/>
          <a:p>
            <a:pPr algn="ctr"/>
            <a:r>
              <a:rPr lang="en-US" sz="2000" dirty="0">
                <a:latin typeface="Arial Black" pitchFamily="34" charset="0"/>
              </a:rPr>
              <a:t>Ministering</a:t>
            </a:r>
          </a:p>
        </p:txBody>
      </p:sp>
      <p:sp>
        <p:nvSpPr>
          <p:cNvPr id="11" name="TextBox 10">
            <a:extLst>
              <a:ext uri="{FF2B5EF4-FFF2-40B4-BE49-F238E27FC236}">
                <a16:creationId xmlns:a16="http://schemas.microsoft.com/office/drawing/2014/main" id="{36275B14-CEFE-DFBD-1ACC-C00F10D153A5}"/>
              </a:ext>
            </a:extLst>
          </p:cNvPr>
          <p:cNvSpPr txBox="1"/>
          <p:nvPr/>
        </p:nvSpPr>
        <p:spPr>
          <a:xfrm>
            <a:off x="4026346" y="1643210"/>
            <a:ext cx="3945168" cy="3539430"/>
          </a:xfrm>
          <a:prstGeom prst="rect">
            <a:avLst/>
          </a:prstGeom>
          <a:noFill/>
        </p:spPr>
        <p:txBody>
          <a:bodyPr wrap="square">
            <a:spAutoFit/>
          </a:bodyPr>
          <a:lstStyle/>
          <a:p>
            <a:pPr algn="ctr" fontAlgn="base"/>
            <a:r>
              <a:rPr lang="en-US" sz="1600" b="1" i="0" dirty="0">
                <a:solidFill>
                  <a:srgbClr val="000000"/>
                </a:solidFill>
                <a:effectLst/>
              </a:rPr>
              <a:t>A person with a good heart can help someone fix a tire, take a roommate to the doctor, have lunch with someone who is sad, or smile and say hello to brighten a day.</a:t>
            </a:r>
          </a:p>
          <a:p>
            <a:pPr algn="ctr" fontAlgn="base"/>
            <a:endParaRPr lang="en-US" sz="1600" b="1" i="0" dirty="0">
              <a:solidFill>
                <a:srgbClr val="000000"/>
              </a:solidFill>
              <a:effectLst/>
            </a:endParaRPr>
          </a:p>
          <a:p>
            <a:pPr algn="ctr" fontAlgn="base"/>
            <a:r>
              <a:rPr lang="en-US" sz="1600" b="1" i="0" dirty="0">
                <a:solidFill>
                  <a:srgbClr val="000000"/>
                </a:solidFill>
                <a:effectLst/>
              </a:rPr>
              <a:t>But a follower of the first commandment [who loves God with all his heart] will naturally add to these important acts of service, [by] encouraging the person who is doing well in keeping the commandments and sharing wise counsel to strengthen the faith of someone who is slipping or who needs help in moving back onto the path he once traveled.</a:t>
            </a:r>
          </a:p>
        </p:txBody>
      </p:sp>
      <p:sp>
        <p:nvSpPr>
          <p:cNvPr id="12" name="TextBox 11">
            <a:extLst>
              <a:ext uri="{FF2B5EF4-FFF2-40B4-BE49-F238E27FC236}">
                <a16:creationId xmlns:a16="http://schemas.microsoft.com/office/drawing/2014/main" id="{B6A6378B-282E-4DCA-F3B2-F98A07CE7183}"/>
              </a:ext>
            </a:extLst>
          </p:cNvPr>
          <p:cNvSpPr txBox="1"/>
          <p:nvPr/>
        </p:nvSpPr>
        <p:spPr>
          <a:xfrm>
            <a:off x="10306050" y="6470135"/>
            <a:ext cx="1885950" cy="369332"/>
          </a:xfrm>
          <a:prstGeom prst="rect">
            <a:avLst/>
          </a:prstGeom>
          <a:noFill/>
        </p:spPr>
        <p:txBody>
          <a:bodyPr wrap="square" rtlCol="0">
            <a:spAutoFit/>
          </a:bodyPr>
          <a:lstStyle/>
          <a:p>
            <a:pPr algn="r"/>
            <a:r>
              <a:rPr lang="en-US" dirty="0">
                <a:solidFill>
                  <a:schemeClr val="bg1"/>
                </a:solidFill>
                <a:latin typeface="Abadi" panose="020B0604020104020204" pitchFamily="34" charset="0"/>
              </a:rPr>
              <a:t>(8)</a:t>
            </a:r>
          </a:p>
        </p:txBody>
      </p:sp>
      <p:pic>
        <p:nvPicPr>
          <p:cNvPr id="22" name="Picture 21" descr="A person wearing a suit and tie&#10;&#10;Description automatically generated with medium confidence">
            <a:extLst>
              <a:ext uri="{FF2B5EF4-FFF2-40B4-BE49-F238E27FC236}">
                <a16:creationId xmlns:a16="http://schemas.microsoft.com/office/drawing/2014/main" id="{E23547B9-DFF1-008B-3442-E5F1A6016A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6349" y="171049"/>
            <a:ext cx="1085850" cy="1447800"/>
          </a:xfrm>
          <a:prstGeom prst="rect">
            <a:avLst/>
          </a:prstGeom>
        </p:spPr>
      </p:pic>
    </p:spTree>
    <p:extLst>
      <p:ext uri="{BB962C8B-B14F-4D97-AF65-F5344CB8AC3E}">
        <p14:creationId xmlns:p14="http://schemas.microsoft.com/office/powerpoint/2010/main" val="1847620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4E45DE-0AD3-4420-9707-2576B3E475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1CF24016-CF39-4F6E-0A31-67EAA09B8D4A}"/>
              </a:ext>
            </a:extLst>
          </p:cNvPr>
          <p:cNvGrpSpPr/>
          <p:nvPr/>
        </p:nvGrpSpPr>
        <p:grpSpPr>
          <a:xfrm>
            <a:off x="848008" y="2239401"/>
            <a:ext cx="3050721" cy="2895600"/>
            <a:chOff x="848008" y="2239401"/>
            <a:chExt cx="3050721" cy="2895600"/>
          </a:xfrm>
        </p:grpSpPr>
        <p:pic>
          <p:nvPicPr>
            <p:cNvPr id="1028" name="Picture 4" descr="Image result for corinth ancient greec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651" t="1480" r="11692" b="-481"/>
            <a:stretch/>
          </p:blipFill>
          <p:spPr bwMode="auto">
            <a:xfrm>
              <a:off x="1000461" y="2409711"/>
              <a:ext cx="2735210" cy="2614110"/>
            </a:xfrm>
            <a:prstGeom prst="rect">
              <a:avLst/>
            </a:prstGeom>
            <a:noFill/>
            <a:extLst>
              <a:ext uri="{909E8E84-426E-40DD-AFC4-6F175D3DCCD1}">
                <a14:hiddenFill xmlns:a14="http://schemas.microsoft.com/office/drawing/2010/main">
                  <a:solidFill>
                    <a:srgbClr val="FFFFFF"/>
                  </a:solidFill>
                </a14:hiddenFill>
              </a:ext>
            </a:extLst>
          </p:spPr>
        </p:pic>
        <p:grpSp>
          <p:nvGrpSpPr>
            <p:cNvPr id="86" name="Group 85"/>
            <p:cNvGrpSpPr/>
            <p:nvPr/>
          </p:nvGrpSpPr>
          <p:grpSpPr>
            <a:xfrm>
              <a:off x="848008" y="2239401"/>
              <a:ext cx="3050721" cy="2895600"/>
              <a:chOff x="304800" y="3429000"/>
              <a:chExt cx="3050721" cy="2895600"/>
            </a:xfrm>
          </p:grpSpPr>
          <p:grpSp>
            <p:nvGrpSpPr>
              <p:cNvPr id="87" name="Group 86"/>
              <p:cNvGrpSpPr/>
              <p:nvPr/>
            </p:nvGrpSpPr>
            <p:grpSpPr>
              <a:xfrm rot="2107423">
                <a:off x="1281104" y="3790950"/>
                <a:ext cx="376315" cy="879933"/>
                <a:chOff x="7696200" y="914400"/>
                <a:chExt cx="685800" cy="2438400"/>
              </a:xfrm>
            </p:grpSpPr>
            <p:sp>
              <p:nvSpPr>
                <p:cNvPr id="135" name="Moon 134"/>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rot="19262140" flipH="1">
                <a:off x="1950772" y="3835879"/>
                <a:ext cx="376315" cy="801380"/>
                <a:chOff x="7696200" y="914400"/>
                <a:chExt cx="685800" cy="2438400"/>
              </a:xfrm>
            </p:grpSpPr>
            <p:sp>
              <p:nvSpPr>
                <p:cNvPr id="131" name="Moon 130"/>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rapezoid 88"/>
              <p:cNvSpPr/>
              <p:nvPr/>
            </p:nvSpPr>
            <p:spPr>
              <a:xfrm>
                <a:off x="1326235" y="4478277"/>
                <a:ext cx="983316" cy="1742909"/>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20431102">
                <a:off x="1854274" y="4700732"/>
                <a:ext cx="541243" cy="105024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1195734">
                <a:off x="1208420" y="4677609"/>
                <a:ext cx="541243" cy="105024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a:off x="1342034" y="4606667"/>
                <a:ext cx="925176" cy="1407690"/>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rot="218695">
                <a:off x="1362172" y="4662553"/>
                <a:ext cx="417597" cy="1300386"/>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21332773">
                <a:off x="1833573" y="4664733"/>
                <a:ext cx="417597" cy="130156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525932" y="4245837"/>
                <a:ext cx="526415" cy="72348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1395750" y="3908738"/>
                <a:ext cx="809529" cy="89081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loud 96"/>
              <p:cNvSpPr/>
              <p:nvPr/>
            </p:nvSpPr>
            <p:spPr>
              <a:xfrm>
                <a:off x="1549947" y="4539734"/>
                <a:ext cx="462588" cy="371175"/>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Delay 97"/>
              <p:cNvSpPr/>
              <p:nvPr/>
            </p:nvSpPr>
            <p:spPr>
              <a:xfrm rot="16200000">
                <a:off x="1636878" y="3657345"/>
                <a:ext cx="296939" cy="578236"/>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699119" y="4608751"/>
                <a:ext cx="148961" cy="9713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a:off x="718457" y="5704114"/>
                <a:ext cx="2223407" cy="51707"/>
              </a:xfrm>
              <a:prstGeom prst="roundRect">
                <a:avLst/>
              </a:prstGeom>
              <a:solidFill>
                <a:srgbClr val="9966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718457" y="5755821"/>
                <a:ext cx="2223407" cy="155121"/>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1"/>
              <p:cNvSpPr/>
              <p:nvPr/>
            </p:nvSpPr>
            <p:spPr>
              <a:xfrm>
                <a:off x="821871" y="5910943"/>
                <a:ext cx="155121" cy="36195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02"/>
              <p:cNvSpPr/>
              <p:nvPr/>
            </p:nvSpPr>
            <p:spPr>
              <a:xfrm>
                <a:off x="1028700" y="5910943"/>
                <a:ext cx="103414" cy="29408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03"/>
              <p:cNvSpPr/>
              <p:nvPr/>
            </p:nvSpPr>
            <p:spPr>
              <a:xfrm>
                <a:off x="2579914" y="5910943"/>
                <a:ext cx="155121" cy="36195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04"/>
              <p:cNvSpPr/>
              <p:nvPr/>
            </p:nvSpPr>
            <p:spPr>
              <a:xfrm>
                <a:off x="2786743" y="5910943"/>
                <a:ext cx="103414" cy="29408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1080407" y="5548993"/>
                <a:ext cx="259845" cy="17926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269671" y="5548993"/>
                <a:ext cx="259845" cy="17926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7"/>
              <p:cNvGrpSpPr/>
              <p:nvPr/>
            </p:nvGrpSpPr>
            <p:grpSpPr>
              <a:xfrm>
                <a:off x="2028864" y="5256478"/>
                <a:ext cx="248519" cy="434702"/>
                <a:chOff x="2438400" y="402137"/>
                <a:chExt cx="2514600" cy="4398463"/>
              </a:xfrm>
            </p:grpSpPr>
            <p:sp>
              <p:nvSpPr>
                <p:cNvPr id="127" name="Snip Same Side Corner Rectangle 110"/>
                <p:cNvSpPr/>
                <p:nvPr/>
              </p:nvSpPr>
              <p:spPr>
                <a:xfrm>
                  <a:off x="2438400" y="2590800"/>
                  <a:ext cx="2514600" cy="2209800"/>
                </a:xfrm>
                <a:prstGeom prst="snip2SameRect">
                  <a:avLst>
                    <a:gd name="adj1" fmla="val 22772"/>
                    <a:gd name="adj2" fmla="val 0"/>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607040" y="2286000"/>
                  <a:ext cx="2133600" cy="533400"/>
                </a:xfrm>
                <a:prstGeom prst="ellipse">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2744450" y="2333469"/>
                  <a:ext cx="1872521" cy="394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1691934">
                  <a:off x="3953023" y="402137"/>
                  <a:ext cx="368787" cy="23961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Wave 124"/>
              <p:cNvSpPr/>
              <p:nvPr/>
            </p:nvSpPr>
            <p:spPr>
              <a:xfrm>
                <a:off x="1338943" y="5600700"/>
                <a:ext cx="672193" cy="103414"/>
              </a:xfrm>
              <a:prstGeom prst="wave">
                <a:avLst>
                  <a:gd name="adj1" fmla="val 11429"/>
                  <a:gd name="adj2" fmla="val 0"/>
                </a:avLst>
              </a:prstGeom>
              <a:solidFill>
                <a:srgbClr val="F6E1A4"/>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ame 125"/>
              <p:cNvSpPr/>
              <p:nvPr/>
            </p:nvSpPr>
            <p:spPr>
              <a:xfrm>
                <a:off x="304800" y="3429000"/>
                <a:ext cx="3050721" cy="2895600"/>
              </a:xfrm>
              <a:prstGeom prst="frame">
                <a:avLst>
                  <a:gd name="adj1" fmla="val 7194"/>
                </a:avLst>
              </a:prstGeom>
              <a:solidFill>
                <a:srgbClr val="6633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 name="Group 3"/>
          <p:cNvGrpSpPr/>
          <p:nvPr/>
        </p:nvGrpSpPr>
        <p:grpSpPr>
          <a:xfrm>
            <a:off x="5905947" y="1315854"/>
            <a:ext cx="4219687" cy="4219687"/>
            <a:chOff x="3505200" y="914400"/>
            <a:chExt cx="4953000" cy="4953000"/>
          </a:xfrm>
        </p:grpSpPr>
        <p:grpSp>
          <p:nvGrpSpPr>
            <p:cNvPr id="139" name="Group 6"/>
            <p:cNvGrpSpPr/>
            <p:nvPr/>
          </p:nvGrpSpPr>
          <p:grpSpPr>
            <a:xfrm>
              <a:off x="3505200" y="914400"/>
              <a:ext cx="4953000" cy="4953000"/>
              <a:chOff x="1981199" y="914400"/>
              <a:chExt cx="4953000" cy="4953000"/>
            </a:xfrm>
          </p:grpSpPr>
          <p:sp>
            <p:nvSpPr>
              <p:cNvPr id="140" name="Rounded Rectangle 4"/>
              <p:cNvSpPr/>
              <p:nvPr/>
            </p:nvSpPr>
            <p:spPr>
              <a:xfrm rot="18734934">
                <a:off x="1981199" y="914400"/>
                <a:ext cx="4953000" cy="4953000"/>
              </a:xfrm>
              <a:prstGeom prst="roundRect">
                <a:avLst>
                  <a:gd name="adj" fmla="val 13004"/>
                </a:avLst>
              </a:prstGeom>
              <a:solidFill>
                <a:schemeClr val="tx1"/>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5"/>
              <p:cNvSpPr/>
              <p:nvPr/>
            </p:nvSpPr>
            <p:spPr>
              <a:xfrm rot="18734934">
                <a:off x="2179933" y="1117928"/>
                <a:ext cx="4589994" cy="4589994"/>
              </a:xfrm>
              <a:prstGeom prst="roundRect">
                <a:avLst>
                  <a:gd name="adj" fmla="val 11754"/>
                </a:avLst>
              </a:prstGeom>
              <a:solidFill>
                <a:srgbClr val="FFC000"/>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TextBox 141"/>
            <p:cNvSpPr txBox="1"/>
            <p:nvPr/>
          </p:nvSpPr>
          <p:spPr>
            <a:xfrm>
              <a:off x="3680667" y="2204609"/>
              <a:ext cx="4724400" cy="2275957"/>
            </a:xfrm>
            <a:prstGeom prst="rect">
              <a:avLst/>
            </a:prstGeom>
            <a:noFill/>
          </p:spPr>
          <p:txBody>
            <a:bodyPr wrap="square" rtlCol="0">
              <a:spAutoFit/>
            </a:bodyPr>
            <a:lstStyle/>
            <a:p>
              <a:pPr algn="ctr"/>
              <a:r>
                <a:rPr lang="en-US" sz="4800" dirty="0">
                  <a:latin typeface="Arial Black" pitchFamily="34" charset="0"/>
                </a:rPr>
                <a:t>The Joy of Sharing</a:t>
              </a:r>
            </a:p>
            <a:p>
              <a:pPr algn="ctr"/>
              <a:r>
                <a:rPr lang="en-US" sz="2400" dirty="0">
                  <a:latin typeface="Arial Black" pitchFamily="34" charset="0"/>
                </a:rPr>
                <a:t>1 Thessalonians 1-2 </a:t>
              </a:r>
            </a:p>
          </p:txBody>
        </p:sp>
      </p:grpSp>
      <p:pic>
        <p:nvPicPr>
          <p:cNvPr id="1030" name="Picture 6" descr="Image result for skitt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6557" y="1032095"/>
            <a:ext cx="1548897" cy="154889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082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descr="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52027" t="58951" r="1365" b="12478"/>
          <a:stretch/>
        </p:blipFill>
        <p:spPr bwMode="auto">
          <a:xfrm>
            <a:off x="0" y="-1"/>
            <a:ext cx="12192000" cy="68708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3139321"/>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pPr marL="342900" indent="-342900">
              <a:buFontTx/>
              <a:buAutoNum type="arabicPeriod"/>
            </a:pPr>
            <a:r>
              <a:rPr lang="en-US" dirty="0">
                <a:solidFill>
                  <a:schemeClr val="bg1"/>
                </a:solidFill>
              </a:rPr>
              <a:t>New Testament Institute Student Manual Chapter 45</a:t>
            </a:r>
          </a:p>
          <a:p>
            <a:pPr marL="342900" indent="-342900">
              <a:buFontTx/>
              <a:buAutoNum type="arabicPeriod"/>
            </a:pPr>
            <a:r>
              <a:rPr lang="en-US" dirty="0">
                <a:solidFill>
                  <a:schemeClr val="bg1"/>
                </a:solidFill>
              </a:rPr>
              <a:t>Elder Bruce R. McConkie (</a:t>
            </a:r>
            <a:r>
              <a:rPr lang="en-US" i="1" dirty="0">
                <a:solidFill>
                  <a:schemeClr val="bg1"/>
                </a:solidFill>
              </a:rPr>
              <a:t>Doctrinal New Testament Commentary,</a:t>
            </a:r>
            <a:r>
              <a:rPr lang="en-US" dirty="0">
                <a:solidFill>
                  <a:schemeClr val="bg1"/>
                </a:solidFill>
              </a:rPr>
              <a:t> 3 vols. [1965–73], 3:42–43).</a:t>
            </a:r>
          </a:p>
          <a:p>
            <a:pPr marL="342900" indent="-342900">
              <a:buFontTx/>
              <a:buAutoNum type="arabicPeriod"/>
            </a:pPr>
            <a:r>
              <a:rPr lang="en-US" dirty="0">
                <a:solidFill>
                  <a:schemeClr val="bg1"/>
                </a:solidFill>
              </a:rPr>
              <a:t>Elder Joseph B. Wirthlin (“There Am I in the Midst of Them,”</a:t>
            </a:r>
            <a:r>
              <a:rPr lang="en-US" i="1" dirty="0">
                <a:solidFill>
                  <a:schemeClr val="bg1"/>
                </a:solidFill>
              </a:rPr>
              <a:t> Ensign,</a:t>
            </a:r>
            <a:r>
              <a:rPr lang="en-US" dirty="0">
                <a:solidFill>
                  <a:schemeClr val="bg1"/>
                </a:solidFill>
              </a:rPr>
              <a:t> May 1976, 56–57).</a:t>
            </a:r>
          </a:p>
          <a:p>
            <a:pPr marL="342900" indent="-342900">
              <a:buFontTx/>
              <a:buAutoNum type="arabicPeriod"/>
            </a:pPr>
            <a:r>
              <a:rPr lang="en-US" dirty="0">
                <a:solidFill>
                  <a:schemeClr val="bg1"/>
                </a:solidFill>
              </a:rPr>
              <a:t>President Dieter F. Uchtdorf  (“Waiting on the Road to Damascus,”</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May 2011, 77).</a:t>
            </a:r>
          </a:p>
          <a:p>
            <a:pPr marL="342900" indent="-342900">
              <a:buFontTx/>
              <a:buAutoNum type="arabicPeriod"/>
            </a:pPr>
            <a:r>
              <a:rPr lang="en-US" dirty="0">
                <a:solidFill>
                  <a:schemeClr val="bg1"/>
                </a:solidFill>
              </a:rPr>
              <a:t>Ann M. </a:t>
            </a:r>
            <a:r>
              <a:rPr lang="en-US" dirty="0" err="1">
                <a:solidFill>
                  <a:schemeClr val="bg1"/>
                </a:solidFill>
              </a:rPr>
              <a:t>Dibb</a:t>
            </a:r>
            <a:r>
              <a:rPr lang="en-US" dirty="0">
                <a:solidFill>
                  <a:schemeClr val="bg1"/>
                </a:solidFill>
              </a:rPr>
              <a:t> “I know it. I live it. I Love it” 2010 October General Conference</a:t>
            </a:r>
          </a:p>
          <a:p>
            <a:pPr marL="342900" indent="-342900">
              <a:buFontTx/>
              <a:buAutoNum type="arabicPeriod"/>
            </a:pPr>
            <a:r>
              <a:rPr lang="en-US" dirty="0">
                <a:solidFill>
                  <a:schemeClr val="bg1"/>
                </a:solidFill>
              </a:rPr>
              <a:t>Elder Dean L. Larsen (in Conference Report, Oct. 1985, 85; or </a:t>
            </a:r>
            <a:r>
              <a:rPr lang="en-US" i="1" dirty="0">
                <a:solidFill>
                  <a:schemeClr val="bg1"/>
                </a:solidFill>
              </a:rPr>
              <a:t>Ensign,</a:t>
            </a:r>
            <a:r>
              <a:rPr lang="en-US" dirty="0">
                <a:solidFill>
                  <a:schemeClr val="bg1"/>
                </a:solidFill>
              </a:rPr>
              <a:t> Nov. 1985, 68).</a:t>
            </a:r>
          </a:p>
          <a:p>
            <a:pPr marL="342900" indent="-342900">
              <a:buAutoNum type="arabicPeriod" startAt="7"/>
            </a:pPr>
            <a:r>
              <a:rPr lang="en-US" dirty="0">
                <a:solidFill>
                  <a:schemeClr val="bg1"/>
                </a:solidFill>
              </a:rPr>
              <a:t>Elder L. Tom Perry “Bring Souls unto Me” April 2009 Gen. Conf.</a:t>
            </a:r>
          </a:p>
          <a:p>
            <a:pPr marL="342900" indent="-342900">
              <a:buAutoNum type="arabicPeriod" startAt="7"/>
            </a:pPr>
            <a:r>
              <a:rPr lang="en-US" b="1" i="0" dirty="0">
                <a:solidFill>
                  <a:schemeClr val="bg1"/>
                </a:solidFill>
                <a:effectLst/>
              </a:rPr>
              <a:t>Neil L. Andersen, “</a:t>
            </a:r>
            <a:r>
              <a:rPr lang="en-US" b="1" i="0" u="none" strike="noStrike" dirty="0">
                <a:solidFill>
                  <a:schemeClr val="bg1"/>
                </a:solidFill>
                <a:effectLst/>
              </a:rPr>
              <a:t>A Holier Approach to Ministering</a:t>
            </a:r>
            <a:r>
              <a:rPr lang="en-US" b="1" i="0" dirty="0">
                <a:solidFill>
                  <a:schemeClr val="bg1"/>
                </a:solidFill>
                <a:effectLst/>
              </a:rPr>
              <a:t>” [Brigham Young University devotional, Apr. 10, 2018], 3, speeches.byu.edu</a:t>
            </a:r>
            <a:endParaRPr lang="en-US" i="1" dirty="0">
              <a:solidFill>
                <a:schemeClr val="bg1"/>
              </a:solidFill>
            </a:endParaRPr>
          </a:p>
        </p:txBody>
      </p:sp>
    </p:spTree>
    <p:extLst>
      <p:ext uri="{BB962C8B-B14F-4D97-AF65-F5344CB8AC3E}">
        <p14:creationId xmlns:p14="http://schemas.microsoft.com/office/powerpoint/2010/main" val="446733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4058218" cy="1813560"/>
        </p:xfrm>
        <a:graphic>
          <a:graphicData uri="http://schemas.openxmlformats.org/drawingml/2006/table">
            <a:tbl>
              <a:tblPr firstRow="1" bandRow="1">
                <a:tableStyleId>{5940675A-B579-460E-94D1-54222C63F5DA}</a:tableStyleId>
              </a:tblPr>
              <a:tblGrid>
                <a:gridCol w="2927668">
                  <a:extLst>
                    <a:ext uri="{9D8B030D-6E8A-4147-A177-3AD203B41FA5}">
                      <a16:colId xmlns:a16="http://schemas.microsoft.com/office/drawing/2014/main" val="20000"/>
                    </a:ext>
                  </a:extLst>
                </a:gridCol>
                <a:gridCol w="1130550">
                  <a:extLst>
                    <a:ext uri="{9D8B030D-6E8A-4147-A177-3AD203B41FA5}">
                      <a16:colId xmlns:a16="http://schemas.microsoft.com/office/drawing/2014/main" val="20001"/>
                    </a:ext>
                  </a:extLst>
                </a:gridCol>
              </a:tblGrid>
              <a:tr h="294415">
                <a:tc gridSpan="2">
                  <a:txBody>
                    <a:bodyPr/>
                    <a:lstStyle/>
                    <a:p>
                      <a:pPr fontAlgn="base"/>
                      <a:r>
                        <a:rPr lang="en-US" sz="1200" b="0" i="0" kern="1200" cap="all" dirty="0">
                          <a:solidFill>
                            <a:schemeClr val="tx1"/>
                          </a:solidFill>
                          <a:effectLst/>
                          <a:latin typeface="+mn-lt"/>
                          <a:ea typeface="+mn-ea"/>
                          <a:cs typeface="+mn-cs"/>
                        </a:rPr>
                        <a:t>THE FIRST AND SECOND LETTERS OF PAUL TO THE SAINTS AT THESSALONICA, CA. A.D. 52–53</a:t>
                      </a:r>
                    </a:p>
                    <a:p>
                      <a:pPr fontAlgn="base"/>
                      <a:r>
                        <a:rPr lang="en-US" sz="1200" b="0" i="0" kern="1200" cap="all" dirty="0">
                          <a:solidFill>
                            <a:schemeClr val="tx1"/>
                          </a:solidFill>
                          <a:effectLst/>
                          <a:latin typeface="+mn-lt"/>
                          <a:ea typeface="+mn-ea"/>
                          <a:cs typeface="+mn-cs"/>
                        </a:rPr>
                        <a:t>WRITTEN FROM CORINTH DURING PAUL’S SECOND MISSIONARY JOURNEY (1 AND 2 THESSALONIANS)</a:t>
                      </a:r>
                    </a:p>
                  </a:txBody>
                  <a:tcPr marL="95250" marR="95250" marT="66675" marB="66675" anchor="b"/>
                </a:tc>
                <a:tc hMerge="1">
                  <a:txBody>
                    <a:bodyPr/>
                    <a:lstStyle/>
                    <a:p>
                      <a:endParaRPr lang="en-US"/>
                    </a:p>
                  </a:txBody>
                  <a:tcPr/>
                </a:tc>
                <a:extLst>
                  <a:ext uri="{0D108BD9-81ED-4DB2-BD59-A6C34878D82A}">
                    <a16:rowId xmlns:a16="http://schemas.microsoft.com/office/drawing/2014/main" val="10000"/>
                  </a:ext>
                </a:extLst>
              </a:tr>
              <a:tr h="228378">
                <a:tc>
                  <a:txBody>
                    <a:bodyPr/>
                    <a:lstStyle/>
                    <a:p>
                      <a:pPr algn="l" fontAlgn="base"/>
                      <a:r>
                        <a:rPr lang="en-US" sz="1200">
                          <a:solidFill>
                            <a:srgbClr val="434444"/>
                          </a:solidFill>
                          <a:effectLst/>
                        </a:rPr>
                        <a:t>Gospel Comes in Word and Power</a:t>
                      </a:r>
                    </a:p>
                  </a:txBody>
                  <a:tcPr marL="95250" marR="95250" marT="66675" marB="66675" anchor="ctr"/>
                </a:tc>
                <a:tc>
                  <a:txBody>
                    <a:bodyPr/>
                    <a:lstStyle/>
                    <a:p>
                      <a:pPr algn="l" fontAlgn="base"/>
                      <a:r>
                        <a:rPr lang="en-US" sz="1200">
                          <a:solidFill>
                            <a:srgbClr val="434444"/>
                          </a:solidFill>
                          <a:effectLst/>
                        </a:rPr>
                        <a:t>1:1–10</a:t>
                      </a:r>
                    </a:p>
                  </a:txBody>
                  <a:tcPr marL="95250" marR="95250" marT="66675" marB="66675" anchor="ctr"/>
                </a:tc>
                <a:extLst>
                  <a:ext uri="{0D108BD9-81ED-4DB2-BD59-A6C34878D82A}">
                    <a16:rowId xmlns:a16="http://schemas.microsoft.com/office/drawing/2014/main" val="10001"/>
                  </a:ext>
                </a:extLst>
              </a:tr>
              <a:tr h="228378">
                <a:tc>
                  <a:txBody>
                    <a:bodyPr/>
                    <a:lstStyle/>
                    <a:p>
                      <a:pPr algn="l" fontAlgn="base"/>
                      <a:r>
                        <a:rPr lang="en-US" sz="1200">
                          <a:solidFill>
                            <a:srgbClr val="434444"/>
                          </a:solidFill>
                          <a:effectLst/>
                        </a:rPr>
                        <a:t>Paul’s Example in Thessalonica</a:t>
                      </a:r>
                    </a:p>
                  </a:txBody>
                  <a:tcPr marL="95250" marR="95250" marT="66675" marB="66675" anchor="ctr"/>
                </a:tc>
                <a:tc>
                  <a:txBody>
                    <a:bodyPr/>
                    <a:lstStyle/>
                    <a:p>
                      <a:pPr algn="l" fontAlgn="base"/>
                      <a:r>
                        <a:rPr lang="en-US" sz="1200">
                          <a:solidFill>
                            <a:srgbClr val="434444"/>
                          </a:solidFill>
                          <a:effectLst/>
                        </a:rPr>
                        <a:t>2:1–12</a:t>
                      </a:r>
                    </a:p>
                  </a:txBody>
                  <a:tcPr marL="95250" marR="95250" marT="66675" marB="66675" anchor="ctr"/>
                </a:tc>
                <a:extLst>
                  <a:ext uri="{0D108BD9-81ED-4DB2-BD59-A6C34878D82A}">
                    <a16:rowId xmlns:a16="http://schemas.microsoft.com/office/drawing/2014/main" val="10002"/>
                  </a:ext>
                </a:extLst>
              </a:tr>
              <a:tr h="228378">
                <a:tc>
                  <a:txBody>
                    <a:bodyPr/>
                    <a:lstStyle/>
                    <a:p>
                      <a:pPr algn="l" fontAlgn="base"/>
                      <a:r>
                        <a:rPr lang="en-US" sz="1200">
                          <a:solidFill>
                            <a:srgbClr val="434444"/>
                          </a:solidFill>
                          <a:effectLst/>
                        </a:rPr>
                        <a:t>Faith and Patience of the Converts</a:t>
                      </a:r>
                    </a:p>
                  </a:txBody>
                  <a:tcPr marL="95250" marR="95250" marT="66675" marB="66675" anchor="ctr"/>
                </a:tc>
                <a:tc>
                  <a:txBody>
                    <a:bodyPr/>
                    <a:lstStyle/>
                    <a:p>
                      <a:pPr algn="l" fontAlgn="base"/>
                      <a:r>
                        <a:rPr lang="en-US" sz="1200" dirty="0">
                          <a:solidFill>
                            <a:srgbClr val="434444"/>
                          </a:solidFill>
                          <a:effectLst/>
                        </a:rPr>
                        <a:t>2:13–20</a:t>
                      </a:r>
                    </a:p>
                  </a:txBody>
                  <a:tcPr marL="95250" marR="95250" marT="66675" marB="66675" anchor="ctr"/>
                </a:tc>
                <a:extLst>
                  <a:ext uri="{0D108BD9-81ED-4DB2-BD59-A6C34878D82A}">
                    <a16:rowId xmlns:a16="http://schemas.microsoft.com/office/drawing/2014/main" val="10003"/>
                  </a:ext>
                </a:extLst>
              </a:tr>
            </a:tbl>
          </a:graphicData>
        </a:graphic>
      </p:graphicFrame>
      <p:sp>
        <p:nvSpPr>
          <p:cNvPr id="3" name="TextBox 2"/>
          <p:cNvSpPr txBox="1"/>
          <p:nvPr/>
        </p:nvSpPr>
        <p:spPr>
          <a:xfrm>
            <a:off x="0" y="1858322"/>
            <a:ext cx="5540721" cy="246221"/>
          </a:xfrm>
          <a:prstGeom prst="rect">
            <a:avLst/>
          </a:prstGeom>
          <a:noFill/>
        </p:spPr>
        <p:txBody>
          <a:bodyPr wrap="square" rtlCol="0">
            <a:spAutoFit/>
          </a:bodyPr>
          <a:lstStyle/>
          <a:p>
            <a:r>
              <a:rPr lang="en-US" sz="1000" dirty="0"/>
              <a:t>Life and Teachings of Jesus and His Apostles Chapter 33</a:t>
            </a:r>
          </a:p>
        </p:txBody>
      </p:sp>
      <p:sp>
        <p:nvSpPr>
          <p:cNvPr id="7" name="Rectangle 6"/>
          <p:cNvSpPr/>
          <p:nvPr/>
        </p:nvSpPr>
        <p:spPr>
          <a:xfrm>
            <a:off x="4074060" y="0"/>
            <a:ext cx="8117940" cy="2677656"/>
          </a:xfrm>
          <a:prstGeom prst="rect">
            <a:avLst/>
          </a:prstGeom>
          <a:ln>
            <a:solidFill>
              <a:schemeClr val="tx1"/>
            </a:solidFill>
          </a:ln>
        </p:spPr>
        <p:txBody>
          <a:bodyPr wrap="square">
            <a:spAutoFit/>
          </a:bodyPr>
          <a:lstStyle/>
          <a:p>
            <a:r>
              <a:rPr lang="en-US" sz="1200" b="1" dirty="0"/>
              <a:t>About the Red Background for the slides  January 23, 2017:</a:t>
            </a:r>
          </a:p>
          <a:p>
            <a:r>
              <a:rPr lang="en-US" sz="1200" dirty="0"/>
              <a:t>Thanks to a snafu during wet conditions, Skittles slid off a delivery truck and spilled all over the highway, where the Dodge County Sheriff’s Office came upon them and understandably felt perplexed. (Partly because all of them were the red color and had started to “disintegrate in the rain.”) The office later learned they were “intended to be feed for cattle,” confusing even more people. Now candy giant Mars says that it’s “investigating” why, exactly.</a:t>
            </a:r>
            <a:br>
              <a:rPr lang="en-US" sz="1200" dirty="0"/>
            </a:br>
            <a:endParaRPr lang="en-US" sz="1200" dirty="0"/>
          </a:p>
          <a:p>
            <a:r>
              <a:rPr lang="en-US" sz="1200" dirty="0"/>
              <a:t>A representative for Mars tells the AP this situation — cows being fed candy — actually happens a lot. Producers will buy unused candies, then “incorporate” them with other materials to make feed. The mystery is why </a:t>
            </a:r>
            <a:r>
              <a:rPr lang="en-US" sz="1200" i="1" dirty="0"/>
              <a:t>this</a:t>
            </a:r>
            <a:r>
              <a:rPr lang="en-US" sz="1200" dirty="0"/>
              <a:t> giant box, since the Skittles in question weren’t authorized for that purpose. “We don’t know how it ended up as it did,” the representative says, “and we are investigating.” She adds these candies in particular were defective and should’ve been destroyed, but the only thing “defective” about them was improper branding. “There’s no little ‘S’ on them,” as the local sheriff, Dale Schmidt, explained to WISN. He says the “distinct Skittles smell” was a dead giveaway, though. He’s also using this time in the limelight to crack bad jokes: He wrote on Facebook that since only the red were involved, it was “difficult to ‘Taste the Rainbow’ in its entirety,” and that in the end, “these Skittles are actually for the Birds” (</a:t>
            </a:r>
            <a:r>
              <a:rPr lang="en-US" sz="1200" i="1" dirty="0" err="1"/>
              <a:t>ba-dum</a:t>
            </a:r>
            <a:r>
              <a:rPr lang="en-US" sz="1200" i="1" dirty="0"/>
              <a:t> </a:t>
            </a:r>
            <a:r>
              <a:rPr lang="en-US" sz="1200" i="1" dirty="0" err="1"/>
              <a:t>chssh</a:t>
            </a:r>
            <a:r>
              <a:rPr lang="en-US" sz="1200" i="1" dirty="0"/>
              <a:t>!</a:t>
            </a:r>
            <a:r>
              <a:rPr lang="en-US" sz="1200" dirty="0"/>
              <a:t>). By Clint Rainey</a:t>
            </a:r>
          </a:p>
        </p:txBody>
      </p:sp>
      <p:sp>
        <p:nvSpPr>
          <p:cNvPr id="8" name="Rectangle 7"/>
          <p:cNvSpPr/>
          <p:nvPr/>
        </p:nvSpPr>
        <p:spPr>
          <a:xfrm>
            <a:off x="0" y="3709440"/>
            <a:ext cx="6096000" cy="1754326"/>
          </a:xfrm>
          <a:prstGeom prst="rect">
            <a:avLst/>
          </a:prstGeom>
          <a:ln>
            <a:solidFill>
              <a:schemeClr val="tx1"/>
            </a:solidFill>
          </a:ln>
        </p:spPr>
        <p:txBody>
          <a:bodyPr>
            <a:spAutoFit/>
          </a:bodyPr>
          <a:lstStyle/>
          <a:p>
            <a:r>
              <a:rPr lang="en-US" sz="1200" dirty="0" err="1"/>
              <a:t>Theslonike</a:t>
            </a:r>
            <a:r>
              <a:rPr lang="en-US" sz="1200" dirty="0"/>
              <a:t>; Thessaloniki:</a:t>
            </a:r>
          </a:p>
          <a:p>
            <a:r>
              <a:rPr lang="en-US" sz="1200" dirty="0"/>
              <a:t>An interesting Greek legend is the story of Alexander the Great’s younger sister, </a:t>
            </a:r>
            <a:r>
              <a:rPr lang="en-US" sz="1200" dirty="0" err="1"/>
              <a:t>Thesslonike</a:t>
            </a:r>
            <a:r>
              <a:rPr lang="en-US" sz="1200" dirty="0"/>
              <a:t>. When Alexander came home from one of his conquests, he brought water from the Fountain of Immortality which he used to wash his sister’s hair. When Alexander died, </a:t>
            </a:r>
            <a:r>
              <a:rPr lang="en-US" sz="1200" dirty="0" err="1"/>
              <a:t>Thesslonike</a:t>
            </a:r>
            <a:r>
              <a:rPr lang="en-US" sz="1200" dirty="0"/>
              <a:t> was so filled with grief that she attempted to end her life by jumping off of a cliff into the ocean. Instead of drowning, she was transformed into a mermaid.</a:t>
            </a:r>
          </a:p>
          <a:p>
            <a:r>
              <a:rPr lang="en-US" sz="1200" dirty="0"/>
              <a:t>According to the legend, sailors in the Aegean Sea were approached by </a:t>
            </a:r>
            <a:r>
              <a:rPr lang="en-US" sz="1200" dirty="0" err="1"/>
              <a:t>Thesslonike</a:t>
            </a:r>
            <a:r>
              <a:rPr lang="en-US" sz="1200" dirty="0"/>
              <a:t> who asked “Is Alexander was still alive?” If they said “yes,” all was well and they could sail on. If they answered “no,” she transformed into a sea monster, killed the sailors, and sank the ship.</a:t>
            </a:r>
          </a:p>
        </p:txBody>
      </p:sp>
      <p:pic>
        <p:nvPicPr>
          <p:cNvPr id="9" name="Picture 2" descr="Image result for thessaloniki sister of Alexander the great"/>
          <p:cNvPicPr>
            <a:picLocks noChangeAspect="1" noChangeArrowheads="1"/>
          </p:cNvPicPr>
          <p:nvPr/>
        </p:nvPicPr>
        <p:blipFill rotWithShape="1">
          <a:blip r:embed="rId2">
            <a:extLst>
              <a:ext uri="{28A0092B-C50C-407E-A947-70E740481C1C}">
                <a14:useLocalDpi xmlns:a14="http://schemas.microsoft.com/office/drawing/2010/main" val="0"/>
              </a:ext>
            </a:extLst>
          </a:blip>
          <a:srcRect t="1445" r="18301" b="46910"/>
          <a:stretch/>
        </p:blipFill>
        <p:spPr bwMode="auto">
          <a:xfrm>
            <a:off x="6181563" y="4227970"/>
            <a:ext cx="2474682" cy="208682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472520" y="2945784"/>
            <a:ext cx="2797413" cy="646331"/>
          </a:xfrm>
          <a:prstGeom prst="rect">
            <a:avLst/>
          </a:prstGeom>
          <a:noFill/>
        </p:spPr>
        <p:txBody>
          <a:bodyPr wrap="square" rtlCol="0">
            <a:spAutoFit/>
          </a:bodyPr>
          <a:lstStyle/>
          <a:p>
            <a:r>
              <a:rPr lang="en-US" dirty="0"/>
              <a:t>Just for Fun:</a:t>
            </a:r>
          </a:p>
          <a:p>
            <a:r>
              <a:rPr lang="en-US" dirty="0"/>
              <a:t>Something of Interest</a:t>
            </a:r>
          </a:p>
        </p:txBody>
      </p:sp>
      <p:pic>
        <p:nvPicPr>
          <p:cNvPr id="21506" name="Picture 2" descr="Image result for skittles for cat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4715" y="2773189"/>
            <a:ext cx="3377697" cy="242068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9948924" y="5208216"/>
            <a:ext cx="856260" cy="369332"/>
          </a:xfrm>
          <a:prstGeom prst="rect">
            <a:avLst/>
          </a:prstGeom>
        </p:spPr>
        <p:txBody>
          <a:bodyPr wrap="none">
            <a:spAutoFit/>
          </a:bodyPr>
          <a:lstStyle/>
          <a:p>
            <a:r>
              <a:rPr lang="en-US" dirty="0"/>
              <a:t>Skittles</a:t>
            </a:r>
          </a:p>
        </p:txBody>
      </p:sp>
    </p:spTree>
    <p:extLst>
      <p:ext uri="{BB962C8B-B14F-4D97-AF65-F5344CB8AC3E}">
        <p14:creationId xmlns:p14="http://schemas.microsoft.com/office/powerpoint/2010/main" val="1507604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21B7B0-76E5-4DE6-8F7C-0C57310C6C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82027" y="201440"/>
            <a:ext cx="10797766" cy="1754326"/>
          </a:xfrm>
          <a:prstGeom prst="rect">
            <a:avLst/>
          </a:prstGeom>
          <a:noFill/>
        </p:spPr>
        <p:txBody>
          <a:bodyPr wrap="square" rtlCol="0">
            <a:spAutoFit/>
          </a:bodyPr>
          <a:lstStyle/>
          <a:p>
            <a:pPr algn="ctr"/>
            <a:r>
              <a:rPr lang="en-US" sz="6000" dirty="0">
                <a:solidFill>
                  <a:schemeClr val="bg1"/>
                </a:solidFill>
                <a:latin typeface="Nyala" panose="02000504070300020003" pitchFamily="2" charset="0"/>
                <a:ea typeface="Wednesday" pitchFamily="2" charset="0"/>
              </a:rPr>
              <a:t>A Thief in the Night</a:t>
            </a:r>
          </a:p>
          <a:p>
            <a:pPr algn="ctr"/>
            <a:r>
              <a:rPr lang="en-US" sz="4800" dirty="0">
                <a:solidFill>
                  <a:schemeClr val="bg1"/>
                </a:solidFill>
                <a:latin typeface="Nyala" panose="02000504070300020003" pitchFamily="2" charset="0"/>
                <a:ea typeface="Wednesday" pitchFamily="2" charset="0"/>
              </a:rPr>
              <a:t>1 Thessalonians 3-5</a:t>
            </a:r>
          </a:p>
        </p:txBody>
      </p:sp>
      <p:sp>
        <p:nvSpPr>
          <p:cNvPr id="2" name="Rectangle 1"/>
          <p:cNvSpPr/>
          <p:nvPr/>
        </p:nvSpPr>
        <p:spPr>
          <a:xfrm>
            <a:off x="4318503" y="3206383"/>
            <a:ext cx="4363770" cy="2031325"/>
          </a:xfrm>
          <a:prstGeom prst="rect">
            <a:avLst/>
          </a:prstGeom>
        </p:spPr>
        <p:txBody>
          <a:bodyPr wrap="square">
            <a:spAutoFit/>
          </a:bodyPr>
          <a:lstStyle/>
          <a:p>
            <a:r>
              <a:rPr lang="en-US" i="1" dirty="0">
                <a:solidFill>
                  <a:schemeClr val="bg1"/>
                </a:solidFill>
                <a:latin typeface="Open Sans"/>
              </a:rPr>
              <a:t>“And again, verily I say unto you, the coming of the Lord </a:t>
            </a:r>
            <a:r>
              <a:rPr lang="en-US" i="1" dirty="0" err="1">
                <a:solidFill>
                  <a:schemeClr val="bg1"/>
                </a:solidFill>
                <a:latin typeface="Open Sans"/>
              </a:rPr>
              <a:t>draweth</a:t>
            </a:r>
            <a:r>
              <a:rPr lang="en-US" i="1" dirty="0">
                <a:solidFill>
                  <a:schemeClr val="bg1"/>
                </a:solidFill>
                <a:latin typeface="Open Sans"/>
              </a:rPr>
              <a:t> nigh, and it </a:t>
            </a:r>
            <a:r>
              <a:rPr lang="en-US" i="1" dirty="0" err="1">
                <a:solidFill>
                  <a:schemeClr val="bg1"/>
                </a:solidFill>
                <a:latin typeface="Open Sans"/>
              </a:rPr>
              <a:t>overtaketh</a:t>
            </a:r>
            <a:r>
              <a:rPr lang="en-US" i="1" dirty="0">
                <a:solidFill>
                  <a:schemeClr val="bg1"/>
                </a:solidFill>
                <a:latin typeface="Open Sans"/>
              </a:rPr>
              <a:t> the world as a thief in the night—therefore, gird up your loins, that you may be the children of light, and that day shall not overtake you as a thief.”</a:t>
            </a:r>
          </a:p>
          <a:p>
            <a:r>
              <a:rPr lang="en-US" i="1" dirty="0">
                <a:solidFill>
                  <a:schemeClr val="bg1"/>
                </a:solidFill>
                <a:latin typeface="Open Sans"/>
              </a:rPr>
              <a:t>D&amp;C 106:4–5</a:t>
            </a:r>
            <a:endParaRPr lang="en-US" i="1" dirty="0">
              <a:solidFill>
                <a:schemeClr val="bg1"/>
              </a:solidFill>
            </a:endParaRPr>
          </a:p>
        </p:txBody>
      </p:sp>
      <p:grpSp>
        <p:nvGrpSpPr>
          <p:cNvPr id="53" name="Group 52"/>
          <p:cNvGrpSpPr/>
          <p:nvPr/>
        </p:nvGrpSpPr>
        <p:grpSpPr>
          <a:xfrm>
            <a:off x="8996127" y="1842378"/>
            <a:ext cx="1632641" cy="5015622"/>
            <a:chOff x="893276" y="706169"/>
            <a:chExt cx="1632641" cy="5015622"/>
          </a:xfrm>
        </p:grpSpPr>
        <p:sp>
          <p:nvSpPr>
            <p:cNvPr id="54" name="Rectangle 53"/>
            <p:cNvSpPr/>
            <p:nvPr/>
          </p:nvSpPr>
          <p:spPr>
            <a:xfrm>
              <a:off x="1122630" y="1430448"/>
              <a:ext cx="1403287" cy="31687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783532" y="2082297"/>
              <a:ext cx="697117" cy="73333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3"/>
            <p:cNvSpPr/>
            <p:nvPr/>
          </p:nvSpPr>
          <p:spPr>
            <a:xfrm>
              <a:off x="893276" y="706169"/>
              <a:ext cx="1403287" cy="5015622"/>
            </a:xfrm>
            <a:custGeom>
              <a:avLst/>
              <a:gdLst>
                <a:gd name="connsiteX0" fmla="*/ 0 w 1403287"/>
                <a:gd name="connsiteY0" fmla="*/ 0 h 3864321"/>
                <a:gd name="connsiteX1" fmla="*/ 1403287 w 1403287"/>
                <a:gd name="connsiteY1" fmla="*/ 0 h 3864321"/>
                <a:gd name="connsiteX2" fmla="*/ 1403287 w 1403287"/>
                <a:gd name="connsiteY2" fmla="*/ 3864321 h 3864321"/>
                <a:gd name="connsiteX3" fmla="*/ 0 w 1403287"/>
                <a:gd name="connsiteY3" fmla="*/ 3864321 h 3864321"/>
                <a:gd name="connsiteX4" fmla="*/ 0 w 1403287"/>
                <a:gd name="connsiteY4" fmla="*/ 0 h 3864321"/>
                <a:gd name="connsiteX0" fmla="*/ 0 w 1403287"/>
                <a:gd name="connsiteY0" fmla="*/ 0 h 5050325"/>
                <a:gd name="connsiteX1" fmla="*/ 1403287 w 1403287"/>
                <a:gd name="connsiteY1" fmla="*/ 0 h 5050325"/>
                <a:gd name="connsiteX2" fmla="*/ 1403287 w 1403287"/>
                <a:gd name="connsiteY2" fmla="*/ 5050325 h 5050325"/>
                <a:gd name="connsiteX3" fmla="*/ 0 w 1403287"/>
                <a:gd name="connsiteY3" fmla="*/ 3864321 h 5050325"/>
                <a:gd name="connsiteX4" fmla="*/ 0 w 1403287"/>
                <a:gd name="connsiteY4" fmla="*/ 0 h 505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287" h="5050325">
                  <a:moveTo>
                    <a:pt x="0" y="0"/>
                  </a:moveTo>
                  <a:lnTo>
                    <a:pt x="1403287" y="0"/>
                  </a:lnTo>
                  <a:lnTo>
                    <a:pt x="1403287" y="5050325"/>
                  </a:lnTo>
                  <a:lnTo>
                    <a:pt x="0" y="3864321"/>
                  </a:lnTo>
                  <a:lnTo>
                    <a:pt x="0" y="0"/>
                  </a:lnTo>
                  <a:close/>
                </a:path>
              </a:pathLst>
            </a:custGeom>
            <a:solidFill>
              <a:schemeClr val="bg1"/>
            </a:solidFill>
            <a:ln>
              <a:solidFill>
                <a:schemeClr val="tx1"/>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1846904" y="3005751"/>
              <a:ext cx="289713" cy="289711"/>
              <a:chOff x="3241139" y="3512745"/>
              <a:chExt cx="751439" cy="588889"/>
            </a:xfrm>
          </p:grpSpPr>
          <p:sp>
            <p:nvSpPr>
              <p:cNvPr id="58" name="Rectangle: Rounded Corners 57"/>
              <p:cNvSpPr/>
              <p:nvPr/>
            </p:nvSpPr>
            <p:spPr>
              <a:xfrm>
                <a:off x="3241141" y="3512745"/>
                <a:ext cx="751437" cy="262550"/>
              </a:xfrm>
              <a:prstGeom prst="roundRect">
                <a:avLst>
                  <a:gd name="adj"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p:cNvSpPr/>
              <p:nvPr/>
            </p:nvSpPr>
            <p:spPr>
              <a:xfrm>
                <a:off x="3241139" y="3690614"/>
                <a:ext cx="751436" cy="262551"/>
              </a:xfrm>
              <a:prstGeom prst="roundRect">
                <a:avLst>
                  <a:gd name="adj"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p:cNvSpPr/>
              <p:nvPr/>
            </p:nvSpPr>
            <p:spPr>
              <a:xfrm>
                <a:off x="3241139" y="3839083"/>
                <a:ext cx="751436" cy="262551"/>
              </a:xfrm>
              <a:prstGeom prst="roundRect">
                <a:avLst>
                  <a:gd name="adj"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 name="Group 41">
            <a:extLst>
              <a:ext uri="{FF2B5EF4-FFF2-40B4-BE49-F238E27FC236}">
                <a16:creationId xmlns:a16="http://schemas.microsoft.com/office/drawing/2014/main" id="{15716E3F-0C9F-39AE-7DB9-4D451644B12C}"/>
              </a:ext>
            </a:extLst>
          </p:cNvPr>
          <p:cNvGrpSpPr/>
          <p:nvPr/>
        </p:nvGrpSpPr>
        <p:grpSpPr>
          <a:xfrm>
            <a:off x="929490" y="2520059"/>
            <a:ext cx="3050721" cy="2895600"/>
            <a:chOff x="1273520" y="3003488"/>
            <a:chExt cx="3050721" cy="2895600"/>
          </a:xfrm>
        </p:grpSpPr>
        <p:pic>
          <p:nvPicPr>
            <p:cNvPr id="43" name="Picture 2" descr="Image result for ancient rome">
              <a:extLst>
                <a:ext uri="{FF2B5EF4-FFF2-40B4-BE49-F238E27FC236}">
                  <a16:creationId xmlns:a16="http://schemas.microsoft.com/office/drawing/2014/main" id="{DAEC5759-C3B3-6912-4673-8A5924B88D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69" t="15992" r="62100" b="7228"/>
            <a:stretch/>
          </p:blipFill>
          <p:spPr bwMode="auto">
            <a:xfrm>
              <a:off x="1367073" y="3105339"/>
              <a:ext cx="2833735" cy="2634558"/>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Group 43">
              <a:extLst>
                <a:ext uri="{FF2B5EF4-FFF2-40B4-BE49-F238E27FC236}">
                  <a16:creationId xmlns:a16="http://schemas.microsoft.com/office/drawing/2014/main" id="{D9DBA4DD-6BC2-71AD-2DCE-1B6A3F406087}"/>
                </a:ext>
              </a:extLst>
            </p:cNvPr>
            <p:cNvGrpSpPr/>
            <p:nvPr/>
          </p:nvGrpSpPr>
          <p:grpSpPr>
            <a:xfrm>
              <a:off x="1273520" y="3003488"/>
              <a:ext cx="3050721" cy="2895600"/>
              <a:chOff x="304800" y="3429000"/>
              <a:chExt cx="3050721" cy="2895600"/>
            </a:xfrm>
          </p:grpSpPr>
          <p:grpSp>
            <p:nvGrpSpPr>
              <p:cNvPr id="45" name="Group 44">
                <a:extLst>
                  <a:ext uri="{FF2B5EF4-FFF2-40B4-BE49-F238E27FC236}">
                    <a16:creationId xmlns:a16="http://schemas.microsoft.com/office/drawing/2014/main" id="{EDE78356-5906-A37D-2A14-C02FFFBC0632}"/>
                  </a:ext>
                </a:extLst>
              </p:cNvPr>
              <p:cNvGrpSpPr/>
              <p:nvPr/>
            </p:nvGrpSpPr>
            <p:grpSpPr>
              <a:xfrm rot="2107423">
                <a:off x="1281104" y="3790950"/>
                <a:ext cx="376315" cy="879933"/>
                <a:chOff x="7696200" y="914400"/>
                <a:chExt cx="685800" cy="2438400"/>
              </a:xfrm>
            </p:grpSpPr>
            <p:sp>
              <p:nvSpPr>
                <p:cNvPr id="104" name="Moon 103">
                  <a:extLst>
                    <a:ext uri="{FF2B5EF4-FFF2-40B4-BE49-F238E27FC236}">
                      <a16:creationId xmlns:a16="http://schemas.microsoft.com/office/drawing/2014/main" id="{0A2282B4-45E4-CFB7-D1EE-912C893D1B58}"/>
                    </a:ext>
                  </a:extLst>
                </p:cNvPr>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104">
                  <a:extLst>
                    <a:ext uri="{FF2B5EF4-FFF2-40B4-BE49-F238E27FC236}">
                      <a16:creationId xmlns:a16="http://schemas.microsoft.com/office/drawing/2014/main" id="{9A547F1E-7594-0972-772A-7EEB1ECEE7FC}"/>
                    </a:ext>
                  </a:extLst>
                </p:cNvPr>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oon 105">
                  <a:extLst>
                    <a:ext uri="{FF2B5EF4-FFF2-40B4-BE49-F238E27FC236}">
                      <a16:creationId xmlns:a16="http://schemas.microsoft.com/office/drawing/2014/main" id="{D70C4E90-65F8-C50F-6373-2824EB580CDB}"/>
                    </a:ext>
                  </a:extLst>
                </p:cNvPr>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D450E203-FBEB-15FF-F0E6-AF21F4924913}"/>
                    </a:ext>
                  </a:extLst>
                </p:cNvPr>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8EF8EDC2-0467-6F5A-4D98-B1596613CDF0}"/>
                  </a:ext>
                </a:extLst>
              </p:cNvPr>
              <p:cNvGrpSpPr/>
              <p:nvPr/>
            </p:nvGrpSpPr>
            <p:grpSpPr>
              <a:xfrm rot="19262140" flipH="1">
                <a:off x="1950772" y="3835879"/>
                <a:ext cx="376315" cy="801380"/>
                <a:chOff x="7696200" y="914400"/>
                <a:chExt cx="685800" cy="2438400"/>
              </a:xfrm>
            </p:grpSpPr>
            <p:sp>
              <p:nvSpPr>
                <p:cNvPr id="82" name="Moon 81">
                  <a:extLst>
                    <a:ext uri="{FF2B5EF4-FFF2-40B4-BE49-F238E27FC236}">
                      <a16:creationId xmlns:a16="http://schemas.microsoft.com/office/drawing/2014/main" id="{334B088E-04DF-A6BE-4D7E-098C349729C7}"/>
                    </a:ext>
                  </a:extLst>
                </p:cNvPr>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a:extLst>
                    <a:ext uri="{FF2B5EF4-FFF2-40B4-BE49-F238E27FC236}">
                      <a16:creationId xmlns:a16="http://schemas.microsoft.com/office/drawing/2014/main" id="{CDA1C990-67AA-0CF5-A1FB-29B1DA059238}"/>
                    </a:ext>
                  </a:extLst>
                </p:cNvPr>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101">
                  <a:extLst>
                    <a:ext uri="{FF2B5EF4-FFF2-40B4-BE49-F238E27FC236}">
                      <a16:creationId xmlns:a16="http://schemas.microsoft.com/office/drawing/2014/main" id="{60E96FF2-2F0E-E729-8826-E52AAC785081}"/>
                    </a:ext>
                  </a:extLst>
                </p:cNvPr>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AC77DD39-59AD-0594-4CA8-5CD9A52C904F}"/>
                    </a:ext>
                  </a:extLst>
                </p:cNvPr>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rapezoid 46">
                <a:extLst>
                  <a:ext uri="{FF2B5EF4-FFF2-40B4-BE49-F238E27FC236}">
                    <a16:creationId xmlns:a16="http://schemas.microsoft.com/office/drawing/2014/main" id="{0EECA028-2141-B9EA-6E1F-1137D5968064}"/>
                  </a:ext>
                </a:extLst>
              </p:cNvPr>
              <p:cNvSpPr/>
              <p:nvPr/>
            </p:nvSpPr>
            <p:spPr>
              <a:xfrm>
                <a:off x="1326235" y="4478277"/>
                <a:ext cx="983316" cy="1742909"/>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a:extLst>
                  <a:ext uri="{FF2B5EF4-FFF2-40B4-BE49-F238E27FC236}">
                    <a16:creationId xmlns:a16="http://schemas.microsoft.com/office/drawing/2014/main" id="{3D764A16-D5AF-59B3-EAC1-A44BBC8A1960}"/>
                  </a:ext>
                </a:extLst>
              </p:cNvPr>
              <p:cNvSpPr/>
              <p:nvPr/>
            </p:nvSpPr>
            <p:spPr>
              <a:xfrm rot="20431102">
                <a:off x="1854274" y="4700732"/>
                <a:ext cx="541243" cy="105024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a:extLst>
                  <a:ext uri="{FF2B5EF4-FFF2-40B4-BE49-F238E27FC236}">
                    <a16:creationId xmlns:a16="http://schemas.microsoft.com/office/drawing/2014/main" id="{281E3747-7FAB-670B-4212-44E996C0A0B9}"/>
                  </a:ext>
                </a:extLst>
              </p:cNvPr>
              <p:cNvSpPr/>
              <p:nvPr/>
            </p:nvSpPr>
            <p:spPr>
              <a:xfrm rot="1195734">
                <a:off x="1208420" y="4677609"/>
                <a:ext cx="541243" cy="105024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a:extLst>
                  <a:ext uri="{FF2B5EF4-FFF2-40B4-BE49-F238E27FC236}">
                    <a16:creationId xmlns:a16="http://schemas.microsoft.com/office/drawing/2014/main" id="{76A63120-2E81-D1A9-A5ED-08A0A8322AE7}"/>
                  </a:ext>
                </a:extLst>
              </p:cNvPr>
              <p:cNvSpPr/>
              <p:nvPr/>
            </p:nvSpPr>
            <p:spPr>
              <a:xfrm>
                <a:off x="1342034" y="4606667"/>
                <a:ext cx="925176" cy="1407690"/>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a:extLst>
                  <a:ext uri="{FF2B5EF4-FFF2-40B4-BE49-F238E27FC236}">
                    <a16:creationId xmlns:a16="http://schemas.microsoft.com/office/drawing/2014/main" id="{BE6E6260-780A-4A99-0B2F-D088669F6BB5}"/>
                  </a:ext>
                </a:extLst>
              </p:cNvPr>
              <p:cNvSpPr/>
              <p:nvPr/>
            </p:nvSpPr>
            <p:spPr>
              <a:xfrm rot="218695">
                <a:off x="1362172" y="4662553"/>
                <a:ext cx="417597" cy="1300386"/>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a:extLst>
                  <a:ext uri="{FF2B5EF4-FFF2-40B4-BE49-F238E27FC236}">
                    <a16:creationId xmlns:a16="http://schemas.microsoft.com/office/drawing/2014/main" id="{94417896-9F33-1104-7C05-9EFA5A411195}"/>
                  </a:ext>
                </a:extLst>
              </p:cNvPr>
              <p:cNvSpPr/>
              <p:nvPr/>
            </p:nvSpPr>
            <p:spPr>
              <a:xfrm rot="21332773">
                <a:off x="1833573" y="4664733"/>
                <a:ext cx="417597" cy="130156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8626B883-1433-82B0-7070-1A435CB4C9E1}"/>
                  </a:ext>
                </a:extLst>
              </p:cNvPr>
              <p:cNvSpPr/>
              <p:nvPr/>
            </p:nvSpPr>
            <p:spPr>
              <a:xfrm>
                <a:off x="1525932" y="4245837"/>
                <a:ext cx="526415" cy="72348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2A602430-F7C1-2A14-001C-64F7DEF949BD}"/>
                  </a:ext>
                </a:extLst>
              </p:cNvPr>
              <p:cNvSpPr/>
              <p:nvPr/>
            </p:nvSpPr>
            <p:spPr>
              <a:xfrm>
                <a:off x="1395750" y="3908738"/>
                <a:ext cx="809529" cy="89081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loud 62">
                <a:extLst>
                  <a:ext uri="{FF2B5EF4-FFF2-40B4-BE49-F238E27FC236}">
                    <a16:creationId xmlns:a16="http://schemas.microsoft.com/office/drawing/2014/main" id="{651758DC-39C1-CE90-7A90-6E6BF437B52F}"/>
                  </a:ext>
                </a:extLst>
              </p:cNvPr>
              <p:cNvSpPr/>
              <p:nvPr/>
            </p:nvSpPr>
            <p:spPr>
              <a:xfrm>
                <a:off x="1549947" y="4539734"/>
                <a:ext cx="462588" cy="371175"/>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Delay 63">
                <a:extLst>
                  <a:ext uri="{FF2B5EF4-FFF2-40B4-BE49-F238E27FC236}">
                    <a16:creationId xmlns:a16="http://schemas.microsoft.com/office/drawing/2014/main" id="{792CC8FF-99BD-9A83-1320-B1AAEEC17F86}"/>
                  </a:ext>
                </a:extLst>
              </p:cNvPr>
              <p:cNvSpPr/>
              <p:nvPr/>
            </p:nvSpPr>
            <p:spPr>
              <a:xfrm rot="16200000">
                <a:off x="1636878" y="3657345"/>
                <a:ext cx="296939" cy="578236"/>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89F25805-DF2E-B263-3DB8-605D1BDDECF8}"/>
                  </a:ext>
                </a:extLst>
              </p:cNvPr>
              <p:cNvSpPr/>
              <p:nvPr/>
            </p:nvSpPr>
            <p:spPr>
              <a:xfrm>
                <a:off x="1699119" y="4608751"/>
                <a:ext cx="148961" cy="9713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99">
                <a:extLst>
                  <a:ext uri="{FF2B5EF4-FFF2-40B4-BE49-F238E27FC236}">
                    <a16:creationId xmlns:a16="http://schemas.microsoft.com/office/drawing/2014/main" id="{68162E52-47BA-3F92-3F06-6DCB8083B4EE}"/>
                  </a:ext>
                </a:extLst>
              </p:cNvPr>
              <p:cNvSpPr/>
              <p:nvPr/>
            </p:nvSpPr>
            <p:spPr>
              <a:xfrm>
                <a:off x="718457" y="5704114"/>
                <a:ext cx="2223407" cy="51707"/>
              </a:xfrm>
              <a:prstGeom prst="roundRect">
                <a:avLst/>
              </a:prstGeom>
              <a:solidFill>
                <a:srgbClr val="9966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100">
                <a:extLst>
                  <a:ext uri="{FF2B5EF4-FFF2-40B4-BE49-F238E27FC236}">
                    <a16:creationId xmlns:a16="http://schemas.microsoft.com/office/drawing/2014/main" id="{2EFD42F7-0866-4358-5F5E-2108A846CA6A}"/>
                  </a:ext>
                </a:extLst>
              </p:cNvPr>
              <p:cNvSpPr/>
              <p:nvPr/>
            </p:nvSpPr>
            <p:spPr>
              <a:xfrm>
                <a:off x="718457" y="5755821"/>
                <a:ext cx="2223407" cy="155121"/>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101">
                <a:extLst>
                  <a:ext uri="{FF2B5EF4-FFF2-40B4-BE49-F238E27FC236}">
                    <a16:creationId xmlns:a16="http://schemas.microsoft.com/office/drawing/2014/main" id="{2821DAE3-4BE6-899F-1BA6-3D836B0C3568}"/>
                  </a:ext>
                </a:extLst>
              </p:cNvPr>
              <p:cNvSpPr/>
              <p:nvPr/>
            </p:nvSpPr>
            <p:spPr>
              <a:xfrm>
                <a:off x="821871" y="5910943"/>
                <a:ext cx="155121" cy="36195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102">
                <a:extLst>
                  <a:ext uri="{FF2B5EF4-FFF2-40B4-BE49-F238E27FC236}">
                    <a16:creationId xmlns:a16="http://schemas.microsoft.com/office/drawing/2014/main" id="{E32C6234-034C-3DAE-AB14-B01AF361D230}"/>
                  </a:ext>
                </a:extLst>
              </p:cNvPr>
              <p:cNvSpPr/>
              <p:nvPr/>
            </p:nvSpPr>
            <p:spPr>
              <a:xfrm>
                <a:off x="1028700" y="5910943"/>
                <a:ext cx="103414" cy="29408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103">
                <a:extLst>
                  <a:ext uri="{FF2B5EF4-FFF2-40B4-BE49-F238E27FC236}">
                    <a16:creationId xmlns:a16="http://schemas.microsoft.com/office/drawing/2014/main" id="{DA502705-42B3-CDA0-F997-5EB440189C06}"/>
                  </a:ext>
                </a:extLst>
              </p:cNvPr>
              <p:cNvSpPr/>
              <p:nvPr/>
            </p:nvSpPr>
            <p:spPr>
              <a:xfrm>
                <a:off x="2579914" y="5910943"/>
                <a:ext cx="155121" cy="36195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104">
                <a:extLst>
                  <a:ext uri="{FF2B5EF4-FFF2-40B4-BE49-F238E27FC236}">
                    <a16:creationId xmlns:a16="http://schemas.microsoft.com/office/drawing/2014/main" id="{9858B299-6117-AEBB-F958-3F5057123880}"/>
                  </a:ext>
                </a:extLst>
              </p:cNvPr>
              <p:cNvSpPr/>
              <p:nvPr/>
            </p:nvSpPr>
            <p:spPr>
              <a:xfrm>
                <a:off x="2786743" y="5910943"/>
                <a:ext cx="103414" cy="29408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A9153283-EDA4-AE2B-ABA0-D0271CA40DA9}"/>
                  </a:ext>
                </a:extLst>
              </p:cNvPr>
              <p:cNvSpPr/>
              <p:nvPr/>
            </p:nvSpPr>
            <p:spPr>
              <a:xfrm>
                <a:off x="1080407" y="5548993"/>
                <a:ext cx="259845" cy="17926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96AC6630-0646-CB1C-6A83-D3ACF2C503D9}"/>
                  </a:ext>
                </a:extLst>
              </p:cNvPr>
              <p:cNvSpPr/>
              <p:nvPr/>
            </p:nvSpPr>
            <p:spPr>
              <a:xfrm>
                <a:off x="2269671" y="5548993"/>
                <a:ext cx="259845" cy="17926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
                <a:extLst>
                  <a:ext uri="{FF2B5EF4-FFF2-40B4-BE49-F238E27FC236}">
                    <a16:creationId xmlns:a16="http://schemas.microsoft.com/office/drawing/2014/main" id="{FFA44F22-0777-18B1-ABB3-52C332430F6C}"/>
                  </a:ext>
                </a:extLst>
              </p:cNvPr>
              <p:cNvGrpSpPr/>
              <p:nvPr/>
            </p:nvGrpSpPr>
            <p:grpSpPr>
              <a:xfrm>
                <a:off x="2028864" y="5256478"/>
                <a:ext cx="248519" cy="434702"/>
                <a:chOff x="2438400" y="402137"/>
                <a:chExt cx="2514600" cy="4398463"/>
              </a:xfrm>
            </p:grpSpPr>
            <p:sp>
              <p:nvSpPr>
                <p:cNvPr id="77" name="Snip Same Side Corner Rectangle 110">
                  <a:extLst>
                    <a:ext uri="{FF2B5EF4-FFF2-40B4-BE49-F238E27FC236}">
                      <a16:creationId xmlns:a16="http://schemas.microsoft.com/office/drawing/2014/main" id="{3EF9C7FB-5571-07E7-06C3-B514D85D6161}"/>
                    </a:ext>
                  </a:extLst>
                </p:cNvPr>
                <p:cNvSpPr/>
                <p:nvPr/>
              </p:nvSpPr>
              <p:spPr>
                <a:xfrm>
                  <a:off x="2438400" y="2590800"/>
                  <a:ext cx="2514600" cy="2209800"/>
                </a:xfrm>
                <a:prstGeom prst="snip2SameRect">
                  <a:avLst>
                    <a:gd name="adj1" fmla="val 22772"/>
                    <a:gd name="adj2" fmla="val 0"/>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9CB08464-FDA8-1D21-B3F9-BE915265DFE5}"/>
                    </a:ext>
                  </a:extLst>
                </p:cNvPr>
                <p:cNvSpPr/>
                <p:nvPr/>
              </p:nvSpPr>
              <p:spPr>
                <a:xfrm>
                  <a:off x="2607040" y="2286000"/>
                  <a:ext cx="2133600" cy="533400"/>
                </a:xfrm>
                <a:prstGeom prst="ellipse">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99E1C228-9FE9-899E-DFC4-F5059B23CEAB}"/>
                    </a:ext>
                  </a:extLst>
                </p:cNvPr>
                <p:cNvSpPr/>
                <p:nvPr/>
              </p:nvSpPr>
              <p:spPr>
                <a:xfrm>
                  <a:off x="2744450" y="2333469"/>
                  <a:ext cx="1872521" cy="394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a:extLst>
                    <a:ext uri="{FF2B5EF4-FFF2-40B4-BE49-F238E27FC236}">
                      <a16:creationId xmlns:a16="http://schemas.microsoft.com/office/drawing/2014/main" id="{C5AE2073-2740-D672-E316-D0927FB1D325}"/>
                    </a:ext>
                  </a:extLst>
                </p:cNvPr>
                <p:cNvSpPr/>
                <p:nvPr/>
              </p:nvSpPr>
              <p:spPr>
                <a:xfrm rot="1691934">
                  <a:off x="3953023" y="402137"/>
                  <a:ext cx="368787" cy="23961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Wave 74">
                <a:extLst>
                  <a:ext uri="{FF2B5EF4-FFF2-40B4-BE49-F238E27FC236}">
                    <a16:creationId xmlns:a16="http://schemas.microsoft.com/office/drawing/2014/main" id="{92AD772B-0852-6332-D6F2-F5193158B4C6}"/>
                  </a:ext>
                </a:extLst>
              </p:cNvPr>
              <p:cNvSpPr/>
              <p:nvPr/>
            </p:nvSpPr>
            <p:spPr>
              <a:xfrm>
                <a:off x="1338943" y="5600700"/>
                <a:ext cx="672193" cy="103414"/>
              </a:xfrm>
              <a:prstGeom prst="wave">
                <a:avLst>
                  <a:gd name="adj1" fmla="val 11429"/>
                  <a:gd name="adj2" fmla="val 0"/>
                </a:avLst>
              </a:prstGeom>
              <a:solidFill>
                <a:srgbClr val="F6E1A4"/>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ame 75">
                <a:extLst>
                  <a:ext uri="{FF2B5EF4-FFF2-40B4-BE49-F238E27FC236}">
                    <a16:creationId xmlns:a16="http://schemas.microsoft.com/office/drawing/2014/main" id="{9E3C647D-25AB-69F2-EEE4-AF9FCC3BF21E}"/>
                  </a:ext>
                </a:extLst>
              </p:cNvPr>
              <p:cNvSpPr/>
              <p:nvPr/>
            </p:nvSpPr>
            <p:spPr>
              <a:xfrm>
                <a:off x="304800" y="3429000"/>
                <a:ext cx="3050721" cy="2895600"/>
              </a:xfrm>
              <a:prstGeom prst="frame">
                <a:avLst>
                  <a:gd name="adj1" fmla="val 7194"/>
                </a:avLst>
              </a:prstGeom>
              <a:solidFill>
                <a:srgbClr val="6633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val="1014259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3920" y="0"/>
            <a:ext cx="10797766" cy="1015663"/>
          </a:xfrm>
          <a:prstGeom prst="rect">
            <a:avLst/>
          </a:prstGeom>
          <a:noFill/>
        </p:spPr>
        <p:txBody>
          <a:bodyPr wrap="square" rtlCol="0">
            <a:spAutoFit/>
          </a:bodyPr>
          <a:lstStyle/>
          <a:p>
            <a:pPr algn="ctr"/>
            <a:r>
              <a:rPr lang="en-US" sz="6000" dirty="0">
                <a:solidFill>
                  <a:schemeClr val="bg1"/>
                </a:solidFill>
                <a:latin typeface="Nyala" panose="02000504070300020003" pitchFamily="2" charset="0"/>
                <a:ea typeface="Wednesday" pitchFamily="2" charset="0"/>
              </a:rPr>
              <a:t>True or False</a:t>
            </a:r>
            <a:endParaRPr lang="en-US" sz="4800" dirty="0">
              <a:solidFill>
                <a:schemeClr val="bg1"/>
              </a:solidFill>
              <a:latin typeface="Nyala" panose="02000504070300020003" pitchFamily="2" charset="0"/>
              <a:ea typeface="Wednesday" pitchFamily="2" charset="0"/>
            </a:endParaRPr>
          </a:p>
        </p:txBody>
      </p:sp>
      <p:sp>
        <p:nvSpPr>
          <p:cNvPr id="2" name="Rectangle 1"/>
          <p:cNvSpPr/>
          <p:nvPr/>
        </p:nvSpPr>
        <p:spPr>
          <a:xfrm>
            <a:off x="277639" y="1105019"/>
            <a:ext cx="6992293" cy="1569660"/>
          </a:xfrm>
          <a:prstGeom prst="rect">
            <a:avLst/>
          </a:prstGeom>
        </p:spPr>
        <p:txBody>
          <a:bodyPr wrap="square">
            <a:spAutoFit/>
          </a:bodyPr>
          <a:lstStyle/>
          <a:p>
            <a:pPr fontAlgn="base"/>
            <a:r>
              <a:rPr lang="en-US" sz="3200" dirty="0">
                <a:solidFill>
                  <a:schemeClr val="bg1"/>
                </a:solidFill>
                <a:effectLst>
                  <a:glow rad="139700">
                    <a:schemeClr val="accent2">
                      <a:satMod val="175000"/>
                      <a:alpha val="40000"/>
                    </a:schemeClr>
                  </a:glow>
                </a:effectLst>
              </a:rPr>
              <a:t>1. The faithful Saints who die before the Second Coming will not be resurrected until the end of the Millennium.</a:t>
            </a:r>
          </a:p>
        </p:txBody>
      </p:sp>
      <p:sp>
        <p:nvSpPr>
          <p:cNvPr id="3" name="Rectangle 2"/>
          <p:cNvSpPr/>
          <p:nvPr/>
        </p:nvSpPr>
        <p:spPr>
          <a:xfrm>
            <a:off x="3376943" y="3024354"/>
            <a:ext cx="6844420" cy="1569660"/>
          </a:xfrm>
          <a:prstGeom prst="rect">
            <a:avLst/>
          </a:prstGeom>
        </p:spPr>
        <p:txBody>
          <a:bodyPr wrap="square">
            <a:spAutoFit/>
          </a:bodyPr>
          <a:lstStyle/>
          <a:p>
            <a:pPr fontAlgn="base"/>
            <a:r>
              <a:rPr lang="en-US" sz="3200" dirty="0">
                <a:solidFill>
                  <a:schemeClr val="bg1"/>
                </a:solidFill>
                <a:effectLst>
                  <a:glow rad="139700">
                    <a:schemeClr val="accent6">
                      <a:satMod val="175000"/>
                      <a:alpha val="40000"/>
                    </a:schemeClr>
                  </a:glow>
                </a:effectLst>
              </a:rPr>
              <a:t>2. The faithful Saints who are alive at the Second Coming will be caught up to meet Christ when He comes.</a:t>
            </a:r>
          </a:p>
        </p:txBody>
      </p:sp>
      <p:sp>
        <p:nvSpPr>
          <p:cNvPr id="4" name="Rectangle 3"/>
          <p:cNvSpPr/>
          <p:nvPr/>
        </p:nvSpPr>
        <p:spPr>
          <a:xfrm>
            <a:off x="5878717" y="5314881"/>
            <a:ext cx="6096000" cy="1077218"/>
          </a:xfrm>
          <a:prstGeom prst="rect">
            <a:avLst/>
          </a:prstGeom>
        </p:spPr>
        <p:txBody>
          <a:bodyPr>
            <a:spAutoFit/>
          </a:bodyPr>
          <a:lstStyle/>
          <a:p>
            <a:r>
              <a:rPr lang="en-US" sz="3200" dirty="0">
                <a:solidFill>
                  <a:schemeClr val="bg1"/>
                </a:solidFill>
                <a:effectLst>
                  <a:glow rad="101600">
                    <a:srgbClr val="92D050">
                      <a:alpha val="60000"/>
                    </a:srgbClr>
                  </a:glow>
                </a:effectLst>
              </a:rPr>
              <a:t>3. The Second Coming will surprise everyone as a thief in the night.</a:t>
            </a:r>
            <a:endParaRPr lang="en-US" sz="3200" dirty="0">
              <a:effectLst>
                <a:glow rad="101600">
                  <a:srgbClr val="92D050">
                    <a:alpha val="60000"/>
                  </a:srgbClr>
                </a:glow>
              </a:effectLst>
            </a:endParaRPr>
          </a:p>
        </p:txBody>
      </p:sp>
      <p:sp>
        <p:nvSpPr>
          <p:cNvPr id="6" name="Rectangle 5"/>
          <p:cNvSpPr/>
          <p:nvPr/>
        </p:nvSpPr>
        <p:spPr>
          <a:xfrm rot="20067334">
            <a:off x="1114233" y="2514662"/>
            <a:ext cx="9420336" cy="1569660"/>
          </a:xfrm>
          <a:prstGeom prst="rect">
            <a:avLst/>
          </a:prstGeom>
          <a:noFill/>
        </p:spPr>
        <p:txBody>
          <a:bodyPr wrap="none" lIns="91440" tIns="45720" rIns="91440" bIns="45720">
            <a:spAutoFit/>
          </a:bodyPr>
          <a:lstStyle/>
          <a:p>
            <a:pPr algn="ctr"/>
            <a:r>
              <a:rPr lang="en-US" sz="9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Don’t Answer Yet!</a:t>
            </a:r>
          </a:p>
        </p:txBody>
      </p:sp>
    </p:spTree>
    <p:extLst>
      <p:ext uri="{BB962C8B-B14F-4D97-AF65-F5344CB8AC3E}">
        <p14:creationId xmlns:p14="http://schemas.microsoft.com/office/powerpoint/2010/main" val="79436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3920" y="0"/>
            <a:ext cx="10797766" cy="1015663"/>
          </a:xfrm>
          <a:prstGeom prst="rect">
            <a:avLst/>
          </a:prstGeom>
          <a:noFill/>
        </p:spPr>
        <p:txBody>
          <a:bodyPr wrap="square" rtlCol="0">
            <a:spAutoFit/>
          </a:bodyPr>
          <a:lstStyle/>
          <a:p>
            <a:pPr algn="ctr"/>
            <a:r>
              <a:rPr lang="en-US" sz="6000" dirty="0">
                <a:solidFill>
                  <a:schemeClr val="bg1"/>
                </a:solidFill>
                <a:latin typeface="Nyala" panose="02000504070300020003" pitchFamily="2" charset="0"/>
                <a:ea typeface="Wednesday" pitchFamily="2" charset="0"/>
              </a:rPr>
              <a:t>Forced to Leave</a:t>
            </a:r>
            <a:endParaRPr lang="en-US" sz="4800" dirty="0">
              <a:solidFill>
                <a:schemeClr val="bg1"/>
              </a:solidFill>
              <a:latin typeface="Nyala" panose="02000504070300020003" pitchFamily="2" charset="0"/>
              <a:ea typeface="Wednesday" pitchFamily="2" charset="0"/>
            </a:endParaRPr>
          </a:p>
        </p:txBody>
      </p:sp>
      <p:sp>
        <p:nvSpPr>
          <p:cNvPr id="6" name="Rectangle 5"/>
          <p:cNvSpPr/>
          <p:nvPr/>
        </p:nvSpPr>
        <p:spPr>
          <a:xfrm>
            <a:off x="3220016" y="4039302"/>
            <a:ext cx="6096000" cy="2308324"/>
          </a:xfrm>
          <a:prstGeom prst="rect">
            <a:avLst/>
          </a:prstGeom>
        </p:spPr>
        <p:txBody>
          <a:bodyPr>
            <a:spAutoFit/>
          </a:bodyPr>
          <a:lstStyle/>
          <a:p>
            <a:r>
              <a:rPr lang="en-US" dirty="0">
                <a:solidFill>
                  <a:schemeClr val="bg1"/>
                </a:solidFill>
                <a:latin typeface="Open Sans"/>
              </a:rPr>
              <a:t>Timothy reported to Paul that the Saints had remained faithful despite experiencing persecution. </a:t>
            </a:r>
          </a:p>
          <a:p>
            <a:endParaRPr lang="en-US" dirty="0">
              <a:solidFill>
                <a:schemeClr val="bg1"/>
              </a:solidFill>
              <a:latin typeface="Open Sans"/>
            </a:endParaRPr>
          </a:p>
          <a:p>
            <a:r>
              <a:rPr lang="en-US" dirty="0">
                <a:solidFill>
                  <a:schemeClr val="bg1"/>
                </a:solidFill>
                <a:latin typeface="Open Sans"/>
              </a:rPr>
              <a:t>Timothy also likely reported that the Saints had many questions about the Second Coming of Jesus Christ. </a:t>
            </a:r>
          </a:p>
          <a:p>
            <a:endParaRPr lang="en-US" dirty="0">
              <a:solidFill>
                <a:schemeClr val="bg1"/>
              </a:solidFill>
              <a:latin typeface="Open Sans"/>
            </a:endParaRPr>
          </a:p>
          <a:p>
            <a:r>
              <a:rPr lang="en-US" dirty="0">
                <a:solidFill>
                  <a:schemeClr val="bg1"/>
                </a:solidFill>
                <a:latin typeface="Open Sans"/>
              </a:rPr>
              <a:t>Paul wrote his epistle to the Thessalonian Saints to answer their questions.</a:t>
            </a:r>
            <a:endParaRPr lang="en-US" dirty="0">
              <a:solidFill>
                <a:schemeClr val="bg1"/>
              </a:solidFill>
            </a:endParaRPr>
          </a:p>
        </p:txBody>
      </p:sp>
      <p:sp>
        <p:nvSpPr>
          <p:cNvPr id="7" name="Rectangle 6"/>
          <p:cNvSpPr/>
          <p:nvPr/>
        </p:nvSpPr>
        <p:spPr>
          <a:xfrm>
            <a:off x="6853474" y="1645529"/>
            <a:ext cx="4834550" cy="1107996"/>
          </a:xfrm>
          <a:prstGeom prst="rect">
            <a:avLst/>
          </a:prstGeom>
        </p:spPr>
        <p:txBody>
          <a:bodyPr wrap="square">
            <a:spAutoFit/>
          </a:bodyPr>
          <a:lstStyle/>
          <a:p>
            <a:r>
              <a:rPr lang="en-US" dirty="0">
                <a:solidFill>
                  <a:schemeClr val="bg1"/>
                </a:solidFill>
                <a:latin typeface="Open Sans"/>
              </a:rPr>
              <a:t>While preaching the gospel for a short time in Thessalonica, Paul, Silas, and Timothy were forced out of the city by Jewish leaders.</a:t>
            </a:r>
          </a:p>
          <a:p>
            <a:r>
              <a:rPr lang="en-US" sz="1200" dirty="0">
                <a:solidFill>
                  <a:schemeClr val="bg1"/>
                </a:solidFill>
                <a:latin typeface="Open Sans"/>
              </a:rPr>
              <a:t> Acts 17:5-15 </a:t>
            </a:r>
            <a:endParaRPr lang="en-US" sz="1200" dirty="0">
              <a:solidFill>
                <a:schemeClr val="bg1"/>
              </a:solidFill>
            </a:endParaRPr>
          </a:p>
        </p:txBody>
      </p:sp>
      <p:sp>
        <p:nvSpPr>
          <p:cNvPr id="168" name="Rectangle 167"/>
          <p:cNvSpPr/>
          <p:nvPr/>
        </p:nvSpPr>
        <p:spPr>
          <a:xfrm>
            <a:off x="0" y="6488668"/>
            <a:ext cx="4834550" cy="369332"/>
          </a:xfrm>
          <a:prstGeom prst="rect">
            <a:avLst/>
          </a:prstGeom>
        </p:spPr>
        <p:txBody>
          <a:bodyPr wrap="square">
            <a:spAutoFit/>
          </a:bodyPr>
          <a:lstStyle/>
          <a:p>
            <a:r>
              <a:rPr lang="en-US" dirty="0">
                <a:solidFill>
                  <a:schemeClr val="bg1"/>
                </a:solidFill>
                <a:latin typeface="Open Sans"/>
              </a:rPr>
              <a:t>1 Thessalonians 3:1-7</a:t>
            </a:r>
            <a:r>
              <a:rPr lang="en-US" sz="1200" dirty="0">
                <a:solidFill>
                  <a:schemeClr val="bg1"/>
                </a:solidFill>
                <a:latin typeface="Open Sans"/>
              </a:rPr>
              <a:t> </a:t>
            </a:r>
            <a:endParaRPr lang="en-US" sz="1200" dirty="0">
              <a:solidFill>
                <a:schemeClr val="bg1"/>
              </a:solidFill>
            </a:endParaRPr>
          </a:p>
        </p:txBody>
      </p:sp>
      <p:grpSp>
        <p:nvGrpSpPr>
          <p:cNvPr id="2" name="Group 94">
            <a:extLst>
              <a:ext uri="{FF2B5EF4-FFF2-40B4-BE49-F238E27FC236}">
                <a16:creationId xmlns:a16="http://schemas.microsoft.com/office/drawing/2014/main" id="{65459796-D3E2-964E-DD0D-63A402856AF5}"/>
              </a:ext>
            </a:extLst>
          </p:cNvPr>
          <p:cNvGrpSpPr/>
          <p:nvPr/>
        </p:nvGrpSpPr>
        <p:grpSpPr>
          <a:xfrm>
            <a:off x="5000023" y="1182734"/>
            <a:ext cx="1217085" cy="2651507"/>
            <a:chOff x="4405860" y="139189"/>
            <a:chExt cx="2861871" cy="6475262"/>
          </a:xfrm>
        </p:grpSpPr>
        <p:grpSp>
          <p:nvGrpSpPr>
            <p:cNvPr id="3" name="Group 86">
              <a:extLst>
                <a:ext uri="{FF2B5EF4-FFF2-40B4-BE49-F238E27FC236}">
                  <a16:creationId xmlns:a16="http://schemas.microsoft.com/office/drawing/2014/main" id="{F100FDD6-7ED5-15EA-5071-9832F8E07792}"/>
                </a:ext>
              </a:extLst>
            </p:cNvPr>
            <p:cNvGrpSpPr/>
            <p:nvPr/>
          </p:nvGrpSpPr>
          <p:grpSpPr>
            <a:xfrm rot="2107423">
              <a:off x="4802579" y="139189"/>
              <a:ext cx="743864" cy="1806453"/>
              <a:chOff x="7696200" y="914400"/>
              <a:chExt cx="685800" cy="2438400"/>
            </a:xfrm>
          </p:grpSpPr>
          <p:sp>
            <p:nvSpPr>
              <p:cNvPr id="1063" name="Moon 1062">
                <a:extLst>
                  <a:ext uri="{FF2B5EF4-FFF2-40B4-BE49-F238E27FC236}">
                    <a16:creationId xmlns:a16="http://schemas.microsoft.com/office/drawing/2014/main" id="{B3942E53-03B8-7084-EC47-98B8AA10AE01}"/>
                  </a:ext>
                </a:extLst>
              </p:cNvPr>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Moon 1063">
                <a:extLst>
                  <a:ext uri="{FF2B5EF4-FFF2-40B4-BE49-F238E27FC236}">
                    <a16:creationId xmlns:a16="http://schemas.microsoft.com/office/drawing/2014/main" id="{1A595C86-A8FC-C41A-3607-0AC162709347}"/>
                  </a:ext>
                </a:extLst>
              </p:cNvPr>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Moon 1064">
                <a:extLst>
                  <a:ext uri="{FF2B5EF4-FFF2-40B4-BE49-F238E27FC236}">
                    <a16:creationId xmlns:a16="http://schemas.microsoft.com/office/drawing/2014/main" id="{F5E538D9-762A-97F0-C9DD-97D70EC736DC}"/>
                  </a:ext>
                </a:extLst>
              </p:cNvPr>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Oval 1065">
                <a:extLst>
                  <a:ext uri="{FF2B5EF4-FFF2-40B4-BE49-F238E27FC236}">
                    <a16:creationId xmlns:a16="http://schemas.microsoft.com/office/drawing/2014/main" id="{9101775A-51BC-ABC7-5166-1E83A0159D57}"/>
                  </a:ext>
                </a:extLst>
              </p:cNvPr>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87">
              <a:extLst>
                <a:ext uri="{FF2B5EF4-FFF2-40B4-BE49-F238E27FC236}">
                  <a16:creationId xmlns:a16="http://schemas.microsoft.com/office/drawing/2014/main" id="{0752F8F0-8273-D48A-4BFD-8675E67A0413}"/>
                </a:ext>
              </a:extLst>
            </p:cNvPr>
            <p:cNvGrpSpPr/>
            <p:nvPr/>
          </p:nvGrpSpPr>
          <p:grpSpPr>
            <a:xfrm rot="19262140" flipH="1">
              <a:off x="6126313" y="231425"/>
              <a:ext cx="743864" cy="1645187"/>
              <a:chOff x="7696200" y="914400"/>
              <a:chExt cx="685800" cy="2438400"/>
            </a:xfrm>
          </p:grpSpPr>
          <p:sp>
            <p:nvSpPr>
              <p:cNvPr id="1059" name="Moon 1058">
                <a:extLst>
                  <a:ext uri="{FF2B5EF4-FFF2-40B4-BE49-F238E27FC236}">
                    <a16:creationId xmlns:a16="http://schemas.microsoft.com/office/drawing/2014/main" id="{9CC614CA-F7A6-59AE-5EE0-71B94FDDD729}"/>
                  </a:ext>
                </a:extLst>
              </p:cNvPr>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Moon 1059">
                <a:extLst>
                  <a:ext uri="{FF2B5EF4-FFF2-40B4-BE49-F238E27FC236}">
                    <a16:creationId xmlns:a16="http://schemas.microsoft.com/office/drawing/2014/main" id="{FE13D053-797F-E039-425B-630C73BE3371}"/>
                  </a:ext>
                </a:extLst>
              </p:cNvPr>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1" name="Moon 1060">
                <a:extLst>
                  <a:ext uri="{FF2B5EF4-FFF2-40B4-BE49-F238E27FC236}">
                    <a16:creationId xmlns:a16="http://schemas.microsoft.com/office/drawing/2014/main" id="{B91EB029-B972-E3EF-AFBE-B2BAF2FCD57F}"/>
                  </a:ext>
                </a:extLst>
              </p:cNvPr>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Oval 1061">
                <a:extLst>
                  <a:ext uri="{FF2B5EF4-FFF2-40B4-BE49-F238E27FC236}">
                    <a16:creationId xmlns:a16="http://schemas.microsoft.com/office/drawing/2014/main" id="{E897328E-AD36-7340-2B47-B3087714A933}"/>
                  </a:ext>
                </a:extLst>
              </p:cNvPr>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4" name="Group 47">
              <a:extLst>
                <a:ext uri="{FF2B5EF4-FFF2-40B4-BE49-F238E27FC236}">
                  <a16:creationId xmlns:a16="http://schemas.microsoft.com/office/drawing/2014/main" id="{887500A4-0AC7-4AF1-0113-26158C297E1B}"/>
                </a:ext>
              </a:extLst>
            </p:cNvPr>
            <p:cNvGrpSpPr/>
            <p:nvPr/>
          </p:nvGrpSpPr>
          <p:grpSpPr>
            <a:xfrm rot="562843">
              <a:off x="5697438" y="5840305"/>
              <a:ext cx="666047" cy="774146"/>
              <a:chOff x="6106804" y="4039302"/>
              <a:chExt cx="666047" cy="774146"/>
            </a:xfrm>
          </p:grpSpPr>
          <p:sp>
            <p:nvSpPr>
              <p:cNvPr id="1056" name="Oval 1055">
                <a:extLst>
                  <a:ext uri="{FF2B5EF4-FFF2-40B4-BE49-F238E27FC236}">
                    <a16:creationId xmlns:a16="http://schemas.microsoft.com/office/drawing/2014/main" id="{453FBD7A-5BDF-67FC-AF7D-7F82C30B5C1C}"/>
                  </a:ext>
                </a:extLst>
              </p:cNvPr>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Oval 1056">
                <a:extLst>
                  <a:ext uri="{FF2B5EF4-FFF2-40B4-BE49-F238E27FC236}">
                    <a16:creationId xmlns:a16="http://schemas.microsoft.com/office/drawing/2014/main" id="{8E8BB696-2D21-2426-A196-2BC038A295B3}"/>
                  </a:ext>
                </a:extLst>
              </p:cNvPr>
              <p:cNvSpPr/>
              <p:nvPr/>
            </p:nvSpPr>
            <p:spPr>
              <a:xfrm rot="20163506">
                <a:off x="6387712" y="4392141"/>
                <a:ext cx="362627" cy="31599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Oval 1057">
                <a:extLst>
                  <a:ext uri="{FF2B5EF4-FFF2-40B4-BE49-F238E27FC236}">
                    <a16:creationId xmlns:a16="http://schemas.microsoft.com/office/drawing/2014/main" id="{DA718D85-B442-AB1E-0564-3B2C3089A418}"/>
                  </a:ext>
                </a:extLst>
              </p:cNvPr>
              <p:cNvSpPr/>
              <p:nvPr/>
            </p:nvSpPr>
            <p:spPr>
              <a:xfrm rot="20163506">
                <a:off x="6106804" y="4062465"/>
                <a:ext cx="528885" cy="28430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5" name="Group 47">
              <a:extLst>
                <a:ext uri="{FF2B5EF4-FFF2-40B4-BE49-F238E27FC236}">
                  <a16:creationId xmlns:a16="http://schemas.microsoft.com/office/drawing/2014/main" id="{C5970412-981E-BAC0-5337-F9FD05A88686}"/>
                </a:ext>
              </a:extLst>
            </p:cNvPr>
            <p:cNvGrpSpPr/>
            <p:nvPr/>
          </p:nvGrpSpPr>
          <p:grpSpPr>
            <a:xfrm rot="2613352">
              <a:off x="5128037" y="5761712"/>
              <a:ext cx="666047" cy="774146"/>
              <a:chOff x="6106804" y="4039302"/>
              <a:chExt cx="666047" cy="774146"/>
            </a:xfrm>
          </p:grpSpPr>
          <p:sp>
            <p:nvSpPr>
              <p:cNvPr id="1053" name="Oval 1052">
                <a:extLst>
                  <a:ext uri="{FF2B5EF4-FFF2-40B4-BE49-F238E27FC236}">
                    <a16:creationId xmlns:a16="http://schemas.microsoft.com/office/drawing/2014/main" id="{375F4AFD-09B9-1074-E8B6-E51A069BA8DF}"/>
                  </a:ext>
                </a:extLst>
              </p:cNvPr>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Oval 1053">
                <a:extLst>
                  <a:ext uri="{FF2B5EF4-FFF2-40B4-BE49-F238E27FC236}">
                    <a16:creationId xmlns:a16="http://schemas.microsoft.com/office/drawing/2014/main" id="{8446688F-B665-C333-39DE-020E6B011FB5}"/>
                  </a:ext>
                </a:extLst>
              </p:cNvPr>
              <p:cNvSpPr/>
              <p:nvPr/>
            </p:nvSpPr>
            <p:spPr>
              <a:xfrm rot="20163506">
                <a:off x="6387712" y="4392141"/>
                <a:ext cx="362627" cy="31599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Oval 1054">
                <a:extLst>
                  <a:ext uri="{FF2B5EF4-FFF2-40B4-BE49-F238E27FC236}">
                    <a16:creationId xmlns:a16="http://schemas.microsoft.com/office/drawing/2014/main" id="{83335B5B-DC94-92A5-74D1-A5A77E3252E7}"/>
                  </a:ext>
                </a:extLst>
              </p:cNvPr>
              <p:cNvSpPr/>
              <p:nvPr/>
            </p:nvSpPr>
            <p:spPr>
              <a:xfrm rot="20163506">
                <a:off x="6106804" y="4062465"/>
                <a:ext cx="528885" cy="28430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6" name="Oval 1025">
              <a:extLst>
                <a:ext uri="{FF2B5EF4-FFF2-40B4-BE49-F238E27FC236}">
                  <a16:creationId xmlns:a16="http://schemas.microsoft.com/office/drawing/2014/main" id="{60937B49-23BC-6008-3D5F-41C5B251E8F2}"/>
                </a:ext>
              </a:extLst>
            </p:cNvPr>
            <p:cNvSpPr/>
            <p:nvPr/>
          </p:nvSpPr>
          <p:spPr>
            <a:xfrm>
              <a:off x="6651885" y="3632617"/>
              <a:ext cx="615846" cy="78448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Oval 1026">
              <a:extLst>
                <a:ext uri="{FF2B5EF4-FFF2-40B4-BE49-F238E27FC236}">
                  <a16:creationId xmlns:a16="http://schemas.microsoft.com/office/drawing/2014/main" id="{89A5681B-0864-C2D8-EE43-73F82B14706F}"/>
                </a:ext>
              </a:extLst>
            </p:cNvPr>
            <p:cNvSpPr/>
            <p:nvPr/>
          </p:nvSpPr>
          <p:spPr>
            <a:xfrm>
              <a:off x="4405860" y="3592643"/>
              <a:ext cx="615846" cy="78448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rapezoid 1028">
              <a:extLst>
                <a:ext uri="{FF2B5EF4-FFF2-40B4-BE49-F238E27FC236}">
                  <a16:creationId xmlns:a16="http://schemas.microsoft.com/office/drawing/2014/main" id="{6226A9BF-2093-22C5-3FA0-997CC23C3895}"/>
                </a:ext>
              </a:extLst>
            </p:cNvPr>
            <p:cNvSpPr/>
            <p:nvPr/>
          </p:nvSpPr>
          <p:spPr>
            <a:xfrm>
              <a:off x="4891789" y="1550232"/>
              <a:ext cx="1943725" cy="4469567"/>
            </a:xfrm>
            <a:prstGeom prst="trapezoid">
              <a:avLst>
                <a:gd name="adj" fmla="val 2090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0" name="Trapezoid 1029">
              <a:extLst>
                <a:ext uri="{FF2B5EF4-FFF2-40B4-BE49-F238E27FC236}">
                  <a16:creationId xmlns:a16="http://schemas.microsoft.com/office/drawing/2014/main" id="{FE1BC8CB-D367-A9D1-1B78-8917DDC625E3}"/>
                </a:ext>
              </a:extLst>
            </p:cNvPr>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Trapezoid 1030">
              <a:extLst>
                <a:ext uri="{FF2B5EF4-FFF2-40B4-BE49-F238E27FC236}">
                  <a16:creationId xmlns:a16="http://schemas.microsoft.com/office/drawing/2014/main" id="{CF82436F-FBE2-63CD-B0F8-0CA6664793B4}"/>
                </a:ext>
              </a:extLst>
            </p:cNvPr>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rapezoid 1031">
              <a:extLst>
                <a:ext uri="{FF2B5EF4-FFF2-40B4-BE49-F238E27FC236}">
                  <a16:creationId xmlns:a16="http://schemas.microsoft.com/office/drawing/2014/main" id="{044B3DDB-FE71-F4E1-DAB3-097BBB30AFCA}"/>
                </a:ext>
              </a:extLst>
            </p:cNvPr>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Trapezoid 1032">
              <a:extLst>
                <a:ext uri="{FF2B5EF4-FFF2-40B4-BE49-F238E27FC236}">
                  <a16:creationId xmlns:a16="http://schemas.microsoft.com/office/drawing/2014/main" id="{430E0845-973D-6228-B2C1-83858CCCDD2A}"/>
                </a:ext>
              </a:extLst>
            </p:cNvPr>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Trapezoid 1033">
              <a:extLst>
                <a:ext uri="{FF2B5EF4-FFF2-40B4-BE49-F238E27FC236}">
                  <a16:creationId xmlns:a16="http://schemas.microsoft.com/office/drawing/2014/main" id="{976ABF9D-6053-34CB-A8DC-D19EB67C958A}"/>
                </a:ext>
              </a:extLst>
            </p:cNvPr>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Oval 1034">
              <a:extLst>
                <a:ext uri="{FF2B5EF4-FFF2-40B4-BE49-F238E27FC236}">
                  <a16:creationId xmlns:a16="http://schemas.microsoft.com/office/drawing/2014/main" id="{EB369916-9C73-802E-04A7-54DFB9D8DF7D}"/>
                </a:ext>
              </a:extLst>
            </p:cNvPr>
            <p:cNvSpPr/>
            <p:nvPr/>
          </p:nvSpPr>
          <p:spPr>
            <a:xfrm>
              <a:off x="5286531" y="1073046"/>
              <a:ext cx="1040567" cy="148527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Oval 1035">
              <a:extLst>
                <a:ext uri="{FF2B5EF4-FFF2-40B4-BE49-F238E27FC236}">
                  <a16:creationId xmlns:a16="http://schemas.microsoft.com/office/drawing/2014/main" id="{9CF25A88-0C1B-7D17-4EAC-C8C35A826A56}"/>
                </a:ext>
              </a:extLst>
            </p:cNvPr>
            <p:cNvSpPr/>
            <p:nvPr/>
          </p:nvSpPr>
          <p:spPr>
            <a:xfrm>
              <a:off x="5029200" y="381000"/>
              <a:ext cx="1600200" cy="1828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7" name="Group 57">
              <a:extLst>
                <a:ext uri="{FF2B5EF4-FFF2-40B4-BE49-F238E27FC236}">
                  <a16:creationId xmlns:a16="http://schemas.microsoft.com/office/drawing/2014/main" id="{CB5FA6BB-7C1E-1351-730C-79B10A925FC1}"/>
                </a:ext>
              </a:extLst>
            </p:cNvPr>
            <p:cNvGrpSpPr/>
            <p:nvPr/>
          </p:nvGrpSpPr>
          <p:grpSpPr>
            <a:xfrm>
              <a:off x="4953000" y="5334000"/>
              <a:ext cx="1828800" cy="609600"/>
              <a:chOff x="1371600" y="3962400"/>
              <a:chExt cx="6705600" cy="2057400"/>
            </a:xfrm>
          </p:grpSpPr>
          <p:grpSp>
            <p:nvGrpSpPr>
              <p:cNvPr id="1041" name="Group 195">
                <a:extLst>
                  <a:ext uri="{FF2B5EF4-FFF2-40B4-BE49-F238E27FC236}">
                    <a16:creationId xmlns:a16="http://schemas.microsoft.com/office/drawing/2014/main" id="{04585A49-7CED-299E-42F4-4C8BDEDC91EC}"/>
                  </a:ext>
                </a:extLst>
              </p:cNvPr>
              <p:cNvGrpSpPr/>
              <p:nvPr/>
            </p:nvGrpSpPr>
            <p:grpSpPr>
              <a:xfrm>
                <a:off x="1371600" y="3962400"/>
                <a:ext cx="1676400" cy="2057400"/>
                <a:chOff x="1371600" y="3962400"/>
                <a:chExt cx="1676400" cy="2057400"/>
              </a:xfrm>
            </p:grpSpPr>
            <p:sp>
              <p:nvSpPr>
                <p:cNvPr id="1051" name="Right Arrow Callout 111">
                  <a:extLst>
                    <a:ext uri="{FF2B5EF4-FFF2-40B4-BE49-F238E27FC236}">
                      <a16:creationId xmlns:a16="http://schemas.microsoft.com/office/drawing/2014/main" id="{30E4F205-6BF0-DB5A-035D-AB9583A20BA3}"/>
                    </a:ext>
                  </a:extLst>
                </p:cNvPr>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Quad Arrow 112">
                  <a:extLst>
                    <a:ext uri="{FF2B5EF4-FFF2-40B4-BE49-F238E27FC236}">
                      <a16:creationId xmlns:a16="http://schemas.microsoft.com/office/drawing/2014/main" id="{D1C9CBBE-FCE3-A806-BBAA-EDF567AAC0F8}"/>
                    </a:ext>
                  </a:extLst>
                </p:cNvPr>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2" name="Group 196">
                <a:extLst>
                  <a:ext uri="{FF2B5EF4-FFF2-40B4-BE49-F238E27FC236}">
                    <a16:creationId xmlns:a16="http://schemas.microsoft.com/office/drawing/2014/main" id="{7D0B3AE2-283F-F463-C88D-ADFE4210DB0A}"/>
                  </a:ext>
                </a:extLst>
              </p:cNvPr>
              <p:cNvGrpSpPr/>
              <p:nvPr/>
            </p:nvGrpSpPr>
            <p:grpSpPr>
              <a:xfrm>
                <a:off x="3048000" y="3962400"/>
                <a:ext cx="1676400" cy="2057400"/>
                <a:chOff x="1371600" y="3962400"/>
                <a:chExt cx="1676400" cy="2057400"/>
              </a:xfrm>
            </p:grpSpPr>
            <p:sp>
              <p:nvSpPr>
                <p:cNvPr id="1049" name="Right Arrow Callout 109">
                  <a:extLst>
                    <a:ext uri="{FF2B5EF4-FFF2-40B4-BE49-F238E27FC236}">
                      <a16:creationId xmlns:a16="http://schemas.microsoft.com/office/drawing/2014/main" id="{D62D5B84-B841-023C-1E93-42F54420202F}"/>
                    </a:ext>
                  </a:extLst>
                </p:cNvPr>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Quad Arrow 110">
                  <a:extLst>
                    <a:ext uri="{FF2B5EF4-FFF2-40B4-BE49-F238E27FC236}">
                      <a16:creationId xmlns:a16="http://schemas.microsoft.com/office/drawing/2014/main" id="{C42AD7E6-84BE-94CE-58C3-2EBD8396D399}"/>
                    </a:ext>
                  </a:extLst>
                </p:cNvPr>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3" name="Group 199">
                <a:extLst>
                  <a:ext uri="{FF2B5EF4-FFF2-40B4-BE49-F238E27FC236}">
                    <a16:creationId xmlns:a16="http://schemas.microsoft.com/office/drawing/2014/main" id="{A8EDDB84-6A8E-0633-4EDA-5C037442A194}"/>
                  </a:ext>
                </a:extLst>
              </p:cNvPr>
              <p:cNvGrpSpPr/>
              <p:nvPr/>
            </p:nvGrpSpPr>
            <p:grpSpPr>
              <a:xfrm>
                <a:off x="4724400" y="3962400"/>
                <a:ext cx="1676400" cy="2057400"/>
                <a:chOff x="1371600" y="3962400"/>
                <a:chExt cx="1676400" cy="2057400"/>
              </a:xfrm>
            </p:grpSpPr>
            <p:sp>
              <p:nvSpPr>
                <p:cNvPr id="1047" name="Right Arrow Callout 107">
                  <a:extLst>
                    <a:ext uri="{FF2B5EF4-FFF2-40B4-BE49-F238E27FC236}">
                      <a16:creationId xmlns:a16="http://schemas.microsoft.com/office/drawing/2014/main" id="{BB5F3445-64AB-C14A-7581-2A8FF9679FFD}"/>
                    </a:ext>
                  </a:extLst>
                </p:cNvPr>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Quad Arrow 108">
                  <a:extLst>
                    <a:ext uri="{FF2B5EF4-FFF2-40B4-BE49-F238E27FC236}">
                      <a16:creationId xmlns:a16="http://schemas.microsoft.com/office/drawing/2014/main" id="{AF08DFD7-49D5-D1B7-FCA6-02C7E78A537F}"/>
                    </a:ext>
                  </a:extLst>
                </p:cNvPr>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4" name="Group 202">
                <a:extLst>
                  <a:ext uri="{FF2B5EF4-FFF2-40B4-BE49-F238E27FC236}">
                    <a16:creationId xmlns:a16="http://schemas.microsoft.com/office/drawing/2014/main" id="{AF51872F-6CEC-B27C-D502-6D07FAA14876}"/>
                  </a:ext>
                </a:extLst>
              </p:cNvPr>
              <p:cNvGrpSpPr/>
              <p:nvPr/>
            </p:nvGrpSpPr>
            <p:grpSpPr>
              <a:xfrm>
                <a:off x="6400800" y="3962400"/>
                <a:ext cx="1676400" cy="2057400"/>
                <a:chOff x="1371600" y="3962400"/>
                <a:chExt cx="1676400" cy="2057400"/>
              </a:xfrm>
            </p:grpSpPr>
            <p:sp>
              <p:nvSpPr>
                <p:cNvPr id="1045" name="Right Arrow Callout 105">
                  <a:extLst>
                    <a:ext uri="{FF2B5EF4-FFF2-40B4-BE49-F238E27FC236}">
                      <a16:creationId xmlns:a16="http://schemas.microsoft.com/office/drawing/2014/main" id="{A05CB8BE-525B-408A-EDBB-2DD5C3C2E0C8}"/>
                    </a:ext>
                  </a:extLst>
                </p:cNvPr>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Quad Arrow 106">
                  <a:extLst>
                    <a:ext uri="{FF2B5EF4-FFF2-40B4-BE49-F238E27FC236}">
                      <a16:creationId xmlns:a16="http://schemas.microsoft.com/office/drawing/2014/main" id="{5254C8C7-63E0-0517-F791-4E89D0B19A5B}"/>
                    </a:ext>
                  </a:extLst>
                </p:cNvPr>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8" name="Cloud 1037">
              <a:extLst>
                <a:ext uri="{FF2B5EF4-FFF2-40B4-BE49-F238E27FC236}">
                  <a16:creationId xmlns:a16="http://schemas.microsoft.com/office/drawing/2014/main" id="{9ADF2E66-D204-77CF-EADC-6224286D222D}"/>
                </a:ext>
              </a:extLst>
            </p:cNvPr>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Flowchart: Delay 1038">
              <a:extLst>
                <a:ext uri="{FF2B5EF4-FFF2-40B4-BE49-F238E27FC236}">
                  <a16:creationId xmlns:a16="http://schemas.microsoft.com/office/drawing/2014/main" id="{DAFB304A-CD34-0927-B054-69568C35B7B9}"/>
                </a:ext>
              </a:extLst>
            </p:cNvPr>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Oval 1039">
              <a:extLst>
                <a:ext uri="{FF2B5EF4-FFF2-40B4-BE49-F238E27FC236}">
                  <a16:creationId xmlns:a16="http://schemas.microsoft.com/office/drawing/2014/main" id="{A874DECE-1671-3812-C259-DD9033CE8DA8}"/>
                </a:ext>
              </a:extLst>
            </p:cNvPr>
            <p:cNvSpPr/>
            <p:nvPr/>
          </p:nvSpPr>
          <p:spPr>
            <a:xfrm>
              <a:off x="5628870" y="1818089"/>
              <a:ext cx="294451" cy="19941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7" name="Group 1066">
            <a:extLst>
              <a:ext uri="{FF2B5EF4-FFF2-40B4-BE49-F238E27FC236}">
                <a16:creationId xmlns:a16="http://schemas.microsoft.com/office/drawing/2014/main" id="{415ED8CA-E65E-9544-E71C-7434BE26078D}"/>
              </a:ext>
            </a:extLst>
          </p:cNvPr>
          <p:cNvGrpSpPr/>
          <p:nvPr/>
        </p:nvGrpSpPr>
        <p:grpSpPr>
          <a:xfrm>
            <a:off x="2912591" y="1261679"/>
            <a:ext cx="1329709" cy="2578829"/>
            <a:chOff x="4495800" y="1066801"/>
            <a:chExt cx="1600200" cy="3124198"/>
          </a:xfrm>
        </p:grpSpPr>
        <p:sp>
          <p:nvSpPr>
            <p:cNvPr id="1068" name="Cloud 1067">
              <a:extLst>
                <a:ext uri="{FF2B5EF4-FFF2-40B4-BE49-F238E27FC236}">
                  <a16:creationId xmlns:a16="http://schemas.microsoft.com/office/drawing/2014/main" id="{537FE040-5FF2-63A1-87AA-9720E00267A3}"/>
                </a:ext>
              </a:extLst>
            </p:cNvPr>
            <p:cNvSpPr/>
            <p:nvPr/>
          </p:nvSpPr>
          <p:spPr>
            <a:xfrm rot="365569">
              <a:off x="4755675" y="1390098"/>
              <a:ext cx="381000" cy="609600"/>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Oval 1068">
              <a:extLst>
                <a:ext uri="{FF2B5EF4-FFF2-40B4-BE49-F238E27FC236}">
                  <a16:creationId xmlns:a16="http://schemas.microsoft.com/office/drawing/2014/main" id="{F4A33FFA-2BAE-052F-1704-CF689C80DC63}"/>
                </a:ext>
              </a:extLst>
            </p:cNvPr>
            <p:cNvSpPr/>
            <p:nvPr/>
          </p:nvSpPr>
          <p:spPr>
            <a:xfrm rot="6128217">
              <a:off x="5396330" y="3876084"/>
              <a:ext cx="264049" cy="365782"/>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Oval 1069">
              <a:extLst>
                <a:ext uri="{FF2B5EF4-FFF2-40B4-BE49-F238E27FC236}">
                  <a16:creationId xmlns:a16="http://schemas.microsoft.com/office/drawing/2014/main" id="{8CFE7DE4-535E-A1C2-3292-F187C8A8A620}"/>
                </a:ext>
              </a:extLst>
            </p:cNvPr>
            <p:cNvSpPr/>
            <p:nvPr/>
          </p:nvSpPr>
          <p:spPr>
            <a:xfrm rot="4472555">
              <a:off x="5054505" y="3866306"/>
              <a:ext cx="241894" cy="384450"/>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Trapezoid 1070">
              <a:extLst>
                <a:ext uri="{FF2B5EF4-FFF2-40B4-BE49-F238E27FC236}">
                  <a16:creationId xmlns:a16="http://schemas.microsoft.com/office/drawing/2014/main" id="{CF4EB758-CF01-DD99-52D4-8C972256FDC5}"/>
                </a:ext>
              </a:extLst>
            </p:cNvPr>
            <p:cNvSpPr/>
            <p:nvPr/>
          </p:nvSpPr>
          <p:spPr>
            <a:xfrm>
              <a:off x="4772378" y="2276311"/>
              <a:ext cx="1177462" cy="1750807"/>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Trapezoid 1071">
              <a:extLst>
                <a:ext uri="{FF2B5EF4-FFF2-40B4-BE49-F238E27FC236}">
                  <a16:creationId xmlns:a16="http://schemas.microsoft.com/office/drawing/2014/main" id="{66C2FD7B-4B80-FE8A-F919-615BA6F72A5D}"/>
                </a:ext>
              </a:extLst>
            </p:cNvPr>
            <p:cNvSpPr/>
            <p:nvPr/>
          </p:nvSpPr>
          <p:spPr>
            <a:xfrm rot="610840">
              <a:off x="4879605" y="2223322"/>
              <a:ext cx="311919" cy="1783978"/>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Oval 1072">
              <a:extLst>
                <a:ext uri="{FF2B5EF4-FFF2-40B4-BE49-F238E27FC236}">
                  <a16:creationId xmlns:a16="http://schemas.microsoft.com/office/drawing/2014/main" id="{A8492549-6642-5838-81FF-C82DA8ABE29F}"/>
                </a:ext>
              </a:extLst>
            </p:cNvPr>
            <p:cNvSpPr/>
            <p:nvPr/>
          </p:nvSpPr>
          <p:spPr>
            <a:xfrm rot="2901859">
              <a:off x="4596296" y="2789417"/>
              <a:ext cx="221384" cy="42237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Oval 1073">
              <a:extLst>
                <a:ext uri="{FF2B5EF4-FFF2-40B4-BE49-F238E27FC236}">
                  <a16:creationId xmlns:a16="http://schemas.microsoft.com/office/drawing/2014/main" id="{BF678354-F711-FB14-0CF7-C90E5D35B98E}"/>
                </a:ext>
              </a:extLst>
            </p:cNvPr>
            <p:cNvSpPr/>
            <p:nvPr/>
          </p:nvSpPr>
          <p:spPr>
            <a:xfrm rot="20226769">
              <a:off x="5824278" y="2835214"/>
              <a:ext cx="271722" cy="34062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 name="Trapezoid 1074">
              <a:extLst>
                <a:ext uri="{FF2B5EF4-FFF2-40B4-BE49-F238E27FC236}">
                  <a16:creationId xmlns:a16="http://schemas.microsoft.com/office/drawing/2014/main" id="{EBD536FE-FCD7-A2E2-9396-86DD35ADDEED}"/>
                </a:ext>
              </a:extLst>
            </p:cNvPr>
            <p:cNvSpPr/>
            <p:nvPr/>
          </p:nvSpPr>
          <p:spPr>
            <a:xfrm rot="1442139">
              <a:off x="4730413" y="2171683"/>
              <a:ext cx="328386" cy="917340"/>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6" name="Trapezoid 1075">
              <a:extLst>
                <a:ext uri="{FF2B5EF4-FFF2-40B4-BE49-F238E27FC236}">
                  <a16:creationId xmlns:a16="http://schemas.microsoft.com/office/drawing/2014/main" id="{5F07CA18-AEFB-888E-E2D6-BE932FD4F2D8}"/>
                </a:ext>
              </a:extLst>
            </p:cNvPr>
            <p:cNvSpPr/>
            <p:nvPr/>
          </p:nvSpPr>
          <p:spPr>
            <a:xfrm rot="20249249">
              <a:off x="5625963" y="2172731"/>
              <a:ext cx="328386" cy="917340"/>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7" name="Group 41">
              <a:extLst>
                <a:ext uri="{FF2B5EF4-FFF2-40B4-BE49-F238E27FC236}">
                  <a16:creationId xmlns:a16="http://schemas.microsoft.com/office/drawing/2014/main" id="{29EC5259-251C-2496-BD99-6B35594EFDBB}"/>
                </a:ext>
              </a:extLst>
            </p:cNvPr>
            <p:cNvGrpSpPr/>
            <p:nvPr/>
          </p:nvGrpSpPr>
          <p:grpSpPr>
            <a:xfrm>
              <a:off x="4953000" y="2133599"/>
              <a:ext cx="851881" cy="1870857"/>
              <a:chOff x="6327583" y="3173375"/>
              <a:chExt cx="1142159" cy="1658222"/>
            </a:xfrm>
          </p:grpSpPr>
          <p:sp>
            <p:nvSpPr>
              <p:cNvPr id="1084" name="Trapezoid 1083">
                <a:extLst>
                  <a:ext uri="{FF2B5EF4-FFF2-40B4-BE49-F238E27FC236}">
                    <a16:creationId xmlns:a16="http://schemas.microsoft.com/office/drawing/2014/main" id="{9C6AEA32-8BB9-0510-85C0-A2EF01645CE8}"/>
                  </a:ext>
                </a:extLst>
              </p:cNvPr>
              <p:cNvSpPr/>
              <p:nvPr/>
            </p:nvSpPr>
            <p:spPr>
              <a:xfrm rot="21277925">
                <a:off x="7051537" y="3250380"/>
                <a:ext cx="418205" cy="1581217"/>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Moon 1084">
                <a:extLst>
                  <a:ext uri="{FF2B5EF4-FFF2-40B4-BE49-F238E27FC236}">
                    <a16:creationId xmlns:a16="http://schemas.microsoft.com/office/drawing/2014/main" id="{F84CD843-4208-AC66-F766-B4C027030AD9}"/>
                  </a:ext>
                </a:extLst>
              </p:cNvPr>
              <p:cNvSpPr/>
              <p:nvPr/>
            </p:nvSpPr>
            <p:spPr>
              <a:xfrm rot="15844898">
                <a:off x="6498264" y="3033745"/>
                <a:ext cx="711340" cy="990600"/>
              </a:xfrm>
              <a:prstGeom prst="moon">
                <a:avLst>
                  <a:gd name="adj" fmla="val 7097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Moon 1085">
                <a:extLst>
                  <a:ext uri="{FF2B5EF4-FFF2-40B4-BE49-F238E27FC236}">
                    <a16:creationId xmlns:a16="http://schemas.microsoft.com/office/drawing/2014/main" id="{27836DDF-C47A-BF4F-6DF0-8C7768F136FB}"/>
                  </a:ext>
                </a:extLst>
              </p:cNvPr>
              <p:cNvSpPr/>
              <p:nvPr/>
            </p:nvSpPr>
            <p:spPr>
              <a:xfrm rot="16400088">
                <a:off x="6556621" y="3146096"/>
                <a:ext cx="524331" cy="982407"/>
              </a:xfrm>
              <a:prstGeom prst="moon">
                <a:avLst>
                  <a:gd name="adj" fmla="val 7097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Moon 1086">
                <a:extLst>
                  <a:ext uri="{FF2B5EF4-FFF2-40B4-BE49-F238E27FC236}">
                    <a16:creationId xmlns:a16="http://schemas.microsoft.com/office/drawing/2014/main" id="{A183AE6E-D507-B7AA-6ACF-7B30ABEABB2D}"/>
                  </a:ext>
                </a:extLst>
              </p:cNvPr>
              <p:cNvSpPr/>
              <p:nvPr/>
            </p:nvSpPr>
            <p:spPr>
              <a:xfrm rot="16400088">
                <a:off x="6670250" y="3192443"/>
                <a:ext cx="298887" cy="970159"/>
              </a:xfrm>
              <a:prstGeom prst="moon">
                <a:avLst>
                  <a:gd name="adj" fmla="val 7097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8" name="Oval 1077">
              <a:extLst>
                <a:ext uri="{FF2B5EF4-FFF2-40B4-BE49-F238E27FC236}">
                  <a16:creationId xmlns:a16="http://schemas.microsoft.com/office/drawing/2014/main" id="{2990D4A0-7F9F-3583-B8E3-37BF1FDFAF4A}"/>
                </a:ext>
              </a:extLst>
            </p:cNvPr>
            <p:cNvSpPr/>
            <p:nvPr/>
          </p:nvSpPr>
          <p:spPr>
            <a:xfrm>
              <a:off x="4890452" y="1295400"/>
              <a:ext cx="860453" cy="117917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Cloud 1078">
              <a:extLst>
                <a:ext uri="{FF2B5EF4-FFF2-40B4-BE49-F238E27FC236}">
                  <a16:creationId xmlns:a16="http://schemas.microsoft.com/office/drawing/2014/main" id="{9E6AAB7E-E469-1DDC-D4FC-BDF9B3A5C826}"/>
                </a:ext>
              </a:extLst>
            </p:cNvPr>
            <p:cNvSpPr/>
            <p:nvPr/>
          </p:nvSpPr>
          <p:spPr>
            <a:xfrm rot="19570029">
              <a:off x="5562600" y="1371600"/>
              <a:ext cx="381000" cy="609600"/>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Rounded Rectangle 161">
              <a:extLst>
                <a:ext uri="{FF2B5EF4-FFF2-40B4-BE49-F238E27FC236}">
                  <a16:creationId xmlns:a16="http://schemas.microsoft.com/office/drawing/2014/main" id="{FA2D2258-32B3-FF07-E772-3CAE678EFC52}"/>
                </a:ext>
              </a:extLst>
            </p:cNvPr>
            <p:cNvSpPr/>
            <p:nvPr/>
          </p:nvSpPr>
          <p:spPr>
            <a:xfrm>
              <a:off x="4800600" y="1371600"/>
              <a:ext cx="996313" cy="170311"/>
            </a:xfrm>
            <a:prstGeom prst="roundRect">
              <a:avLst>
                <a:gd name="adj" fmla="val 50000"/>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Rounded Rectangle 162">
              <a:extLst>
                <a:ext uri="{FF2B5EF4-FFF2-40B4-BE49-F238E27FC236}">
                  <a16:creationId xmlns:a16="http://schemas.microsoft.com/office/drawing/2014/main" id="{00B26660-01B7-D003-FCAF-43ED9D478EDD}"/>
                </a:ext>
              </a:extLst>
            </p:cNvPr>
            <p:cNvSpPr/>
            <p:nvPr/>
          </p:nvSpPr>
          <p:spPr>
            <a:xfrm rot="5400000">
              <a:off x="5127346" y="740054"/>
              <a:ext cx="333136" cy="986629"/>
            </a:xfrm>
            <a:prstGeom prst="roundRect">
              <a:avLst>
                <a:gd name="adj" fmla="val 50000"/>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2" name="Cloud 1081">
              <a:extLst>
                <a:ext uri="{FF2B5EF4-FFF2-40B4-BE49-F238E27FC236}">
                  <a16:creationId xmlns:a16="http://schemas.microsoft.com/office/drawing/2014/main" id="{0F972EDB-DA98-64E2-01AB-4EDDC202FA2F}"/>
                </a:ext>
              </a:extLst>
            </p:cNvPr>
            <p:cNvSpPr/>
            <p:nvPr/>
          </p:nvSpPr>
          <p:spPr>
            <a:xfrm rot="15781698">
              <a:off x="5062944" y="1935243"/>
              <a:ext cx="478051" cy="644679"/>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3" name="Oval 1082">
              <a:extLst>
                <a:ext uri="{FF2B5EF4-FFF2-40B4-BE49-F238E27FC236}">
                  <a16:creationId xmlns:a16="http://schemas.microsoft.com/office/drawing/2014/main" id="{931F6A72-E793-A248-8AFC-F877A12B2606}"/>
                </a:ext>
              </a:extLst>
            </p:cNvPr>
            <p:cNvSpPr/>
            <p:nvPr/>
          </p:nvSpPr>
          <p:spPr>
            <a:xfrm>
              <a:off x="5196201" y="2116366"/>
              <a:ext cx="147723" cy="10439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281">
            <a:extLst>
              <a:ext uri="{FF2B5EF4-FFF2-40B4-BE49-F238E27FC236}">
                <a16:creationId xmlns:a16="http://schemas.microsoft.com/office/drawing/2014/main" id="{FA4CCC83-C095-A434-2E81-785DA0828F25}"/>
              </a:ext>
            </a:extLst>
          </p:cNvPr>
          <p:cNvGrpSpPr/>
          <p:nvPr/>
        </p:nvGrpSpPr>
        <p:grpSpPr>
          <a:xfrm>
            <a:off x="951372" y="1262947"/>
            <a:ext cx="1182465" cy="2626481"/>
            <a:chOff x="2013412" y="762000"/>
            <a:chExt cx="2482388" cy="4875375"/>
          </a:xfrm>
        </p:grpSpPr>
        <p:sp>
          <p:nvSpPr>
            <p:cNvPr id="169" name="Oval 168">
              <a:extLst>
                <a:ext uri="{FF2B5EF4-FFF2-40B4-BE49-F238E27FC236}">
                  <a16:creationId xmlns:a16="http://schemas.microsoft.com/office/drawing/2014/main" id="{1ECA4438-3AEC-290E-2F98-1D9A50D4436F}"/>
                </a:ext>
              </a:extLst>
            </p:cNvPr>
            <p:cNvSpPr/>
            <p:nvPr/>
          </p:nvSpPr>
          <p:spPr>
            <a:xfrm rot="4472555">
              <a:off x="2734024" y="4984353"/>
              <a:ext cx="412802" cy="839640"/>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C41D7791-B18E-3924-02DD-9F10AC6E1D9D}"/>
                </a:ext>
              </a:extLst>
            </p:cNvPr>
            <p:cNvSpPr/>
            <p:nvPr/>
          </p:nvSpPr>
          <p:spPr>
            <a:xfrm rot="6128217">
              <a:off x="3469797" y="5010870"/>
              <a:ext cx="465143" cy="787868"/>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 Diagonal Corner Rectangle 253">
              <a:extLst>
                <a:ext uri="{FF2B5EF4-FFF2-40B4-BE49-F238E27FC236}">
                  <a16:creationId xmlns:a16="http://schemas.microsoft.com/office/drawing/2014/main" id="{F1E2D18B-6DD1-FBCF-3A4C-4AF850F734B3}"/>
                </a:ext>
              </a:extLst>
            </p:cNvPr>
            <p:cNvSpPr/>
            <p:nvPr/>
          </p:nvSpPr>
          <p:spPr>
            <a:xfrm rot="16200000">
              <a:off x="2438400" y="1066800"/>
              <a:ext cx="1752600" cy="1600200"/>
            </a:xfrm>
            <a:prstGeom prst="round2DiagRect">
              <a:avLst>
                <a:gd name="adj1" fmla="val 16667"/>
                <a:gd name="adj2" fmla="val 20049"/>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a:extLst>
                <a:ext uri="{FF2B5EF4-FFF2-40B4-BE49-F238E27FC236}">
                  <a16:creationId xmlns:a16="http://schemas.microsoft.com/office/drawing/2014/main" id="{A7C7994F-714B-5EE6-C175-10681C22396A}"/>
                </a:ext>
              </a:extLst>
            </p:cNvPr>
            <p:cNvSpPr/>
            <p:nvPr/>
          </p:nvSpPr>
          <p:spPr>
            <a:xfrm>
              <a:off x="2415823" y="2573817"/>
              <a:ext cx="1850297" cy="2732969"/>
            </a:xfrm>
            <a:prstGeom prst="trapezoi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B0DB48B3-0888-FC2F-60BC-34A4167F7868}"/>
                </a:ext>
              </a:extLst>
            </p:cNvPr>
            <p:cNvSpPr/>
            <p:nvPr/>
          </p:nvSpPr>
          <p:spPr>
            <a:xfrm rot="2901859">
              <a:off x="2124008" y="3408792"/>
              <a:ext cx="442542" cy="66373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a:extLst>
                <a:ext uri="{FF2B5EF4-FFF2-40B4-BE49-F238E27FC236}">
                  <a16:creationId xmlns:a16="http://schemas.microsoft.com/office/drawing/2014/main" id="{CCC798C2-6DBC-ABD7-06BB-F702D32D1490}"/>
                </a:ext>
              </a:extLst>
            </p:cNvPr>
            <p:cNvSpPr/>
            <p:nvPr/>
          </p:nvSpPr>
          <p:spPr>
            <a:xfrm rot="20226769">
              <a:off x="4068808" y="3446251"/>
              <a:ext cx="426992" cy="531705"/>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rapezoid 174">
              <a:extLst>
                <a:ext uri="{FF2B5EF4-FFF2-40B4-BE49-F238E27FC236}">
                  <a16:creationId xmlns:a16="http://schemas.microsoft.com/office/drawing/2014/main" id="{F04334B3-F8F4-9042-5441-677C36AEBD55}"/>
                </a:ext>
              </a:extLst>
            </p:cNvPr>
            <p:cNvSpPr/>
            <p:nvPr/>
          </p:nvSpPr>
          <p:spPr>
            <a:xfrm rot="1442139">
              <a:off x="2342658" y="2444407"/>
              <a:ext cx="682555" cy="1431946"/>
            </a:xfrm>
            <a:prstGeom prst="trapezoi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rapezoid 175">
              <a:extLst>
                <a:ext uri="{FF2B5EF4-FFF2-40B4-BE49-F238E27FC236}">
                  <a16:creationId xmlns:a16="http://schemas.microsoft.com/office/drawing/2014/main" id="{E22333EE-BF4C-AE42-1807-5A49B5061511}"/>
                </a:ext>
              </a:extLst>
            </p:cNvPr>
            <p:cNvSpPr/>
            <p:nvPr/>
          </p:nvSpPr>
          <p:spPr>
            <a:xfrm rot="19602179">
              <a:off x="3612962" y="2358047"/>
              <a:ext cx="690675" cy="1431946"/>
            </a:xfrm>
            <a:prstGeom prst="trapezoi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1E1C0506-A10D-0C3E-1F53-4296D68FB248}"/>
                </a:ext>
              </a:extLst>
            </p:cNvPr>
            <p:cNvSpPr/>
            <p:nvPr/>
          </p:nvSpPr>
          <p:spPr>
            <a:xfrm>
              <a:off x="2438400" y="2438400"/>
              <a:ext cx="1676400" cy="838200"/>
            </a:xfrm>
            <a:prstGeom prst="ellips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57F308D0-CD20-4F25-8AAD-3E812686D7DA}"/>
                </a:ext>
              </a:extLst>
            </p:cNvPr>
            <p:cNvSpPr/>
            <p:nvPr/>
          </p:nvSpPr>
          <p:spPr>
            <a:xfrm>
              <a:off x="2601367" y="1042638"/>
              <a:ext cx="1352140" cy="184066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9" name="Group 57">
              <a:extLst>
                <a:ext uri="{FF2B5EF4-FFF2-40B4-BE49-F238E27FC236}">
                  <a16:creationId xmlns:a16="http://schemas.microsoft.com/office/drawing/2014/main" id="{09EF46BD-5840-4B3D-ADC6-D795AFCF95A8}"/>
                </a:ext>
              </a:extLst>
            </p:cNvPr>
            <p:cNvGrpSpPr/>
            <p:nvPr/>
          </p:nvGrpSpPr>
          <p:grpSpPr>
            <a:xfrm>
              <a:off x="2590800" y="3733800"/>
              <a:ext cx="1524000" cy="506039"/>
              <a:chOff x="6096000" y="1376597"/>
              <a:chExt cx="3810000" cy="1867525"/>
            </a:xfrm>
          </p:grpSpPr>
          <p:grpSp>
            <p:nvGrpSpPr>
              <p:cNvPr id="1098" name="Group 34">
                <a:extLst>
                  <a:ext uri="{FF2B5EF4-FFF2-40B4-BE49-F238E27FC236}">
                    <a16:creationId xmlns:a16="http://schemas.microsoft.com/office/drawing/2014/main" id="{5A796EA7-A111-3CBA-80FF-C50BE903104C}"/>
                  </a:ext>
                </a:extLst>
              </p:cNvPr>
              <p:cNvGrpSpPr/>
              <p:nvPr/>
            </p:nvGrpSpPr>
            <p:grpSpPr>
              <a:xfrm>
                <a:off x="6096000" y="1447800"/>
                <a:ext cx="3810000" cy="1752600"/>
                <a:chOff x="4800600" y="183630"/>
                <a:chExt cx="5791200" cy="1311639"/>
              </a:xfrm>
            </p:grpSpPr>
            <p:grpSp>
              <p:nvGrpSpPr>
                <p:cNvPr id="1109" name="Group 28">
                  <a:extLst>
                    <a:ext uri="{FF2B5EF4-FFF2-40B4-BE49-F238E27FC236}">
                      <a16:creationId xmlns:a16="http://schemas.microsoft.com/office/drawing/2014/main" id="{56282D8A-A1CD-6869-C04E-DB15DE99D969}"/>
                    </a:ext>
                  </a:extLst>
                </p:cNvPr>
                <p:cNvGrpSpPr/>
                <p:nvPr/>
              </p:nvGrpSpPr>
              <p:grpSpPr>
                <a:xfrm>
                  <a:off x="4800600" y="184879"/>
                  <a:ext cx="2895600" cy="1295400"/>
                  <a:chOff x="4800600" y="184879"/>
                  <a:chExt cx="2895600" cy="1295400"/>
                </a:xfrm>
              </p:grpSpPr>
              <p:sp>
                <p:nvSpPr>
                  <p:cNvPr id="1115" name="Flowchart: Decision 1114">
                    <a:extLst>
                      <a:ext uri="{FF2B5EF4-FFF2-40B4-BE49-F238E27FC236}">
                        <a16:creationId xmlns:a16="http://schemas.microsoft.com/office/drawing/2014/main" id="{50304E58-46C7-4E60-4111-8DD872EC6F52}"/>
                      </a:ext>
                    </a:extLst>
                  </p:cNvPr>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6" name="Flowchart: Decision 1115">
                    <a:extLst>
                      <a:ext uri="{FF2B5EF4-FFF2-40B4-BE49-F238E27FC236}">
                        <a16:creationId xmlns:a16="http://schemas.microsoft.com/office/drawing/2014/main" id="{2631ADB9-9342-85C5-A429-C7E87FB73ADE}"/>
                      </a:ext>
                    </a:extLst>
                  </p:cNvPr>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7" name="4-Point Star 305">
                    <a:extLst>
                      <a:ext uri="{FF2B5EF4-FFF2-40B4-BE49-F238E27FC236}">
                        <a16:creationId xmlns:a16="http://schemas.microsoft.com/office/drawing/2014/main" id="{2D516550-518A-B807-2B4A-A631E1131381}"/>
                      </a:ext>
                    </a:extLst>
                  </p:cNvPr>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0" name="Group 29">
                  <a:extLst>
                    <a:ext uri="{FF2B5EF4-FFF2-40B4-BE49-F238E27FC236}">
                      <a16:creationId xmlns:a16="http://schemas.microsoft.com/office/drawing/2014/main" id="{1F66FF64-D167-B83A-4D6D-BCC98561EB4C}"/>
                    </a:ext>
                  </a:extLst>
                </p:cNvPr>
                <p:cNvGrpSpPr/>
                <p:nvPr/>
              </p:nvGrpSpPr>
              <p:grpSpPr>
                <a:xfrm>
                  <a:off x="7696200" y="183630"/>
                  <a:ext cx="2895600" cy="1295400"/>
                  <a:chOff x="4800600" y="184879"/>
                  <a:chExt cx="2895600" cy="1295400"/>
                </a:xfrm>
              </p:grpSpPr>
              <p:sp>
                <p:nvSpPr>
                  <p:cNvPr id="1112" name="Flowchart: Decision 1111">
                    <a:extLst>
                      <a:ext uri="{FF2B5EF4-FFF2-40B4-BE49-F238E27FC236}">
                        <a16:creationId xmlns:a16="http://schemas.microsoft.com/office/drawing/2014/main" id="{D999F8AE-E743-64B9-43FD-9B732F41221E}"/>
                      </a:ext>
                    </a:extLst>
                  </p:cNvPr>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3" name="Flowchart: Decision 1112">
                    <a:extLst>
                      <a:ext uri="{FF2B5EF4-FFF2-40B4-BE49-F238E27FC236}">
                        <a16:creationId xmlns:a16="http://schemas.microsoft.com/office/drawing/2014/main" id="{5ED28857-8722-21D0-55EC-617EF445B140}"/>
                      </a:ext>
                    </a:extLst>
                  </p:cNvPr>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4" name="4-Point Star 302">
                    <a:extLst>
                      <a:ext uri="{FF2B5EF4-FFF2-40B4-BE49-F238E27FC236}">
                        <a16:creationId xmlns:a16="http://schemas.microsoft.com/office/drawing/2014/main" id="{9A363219-FD02-52CD-0836-D6194D96CF22}"/>
                      </a:ext>
                    </a:extLst>
                  </p:cNvPr>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1" name="4-Point Star 299">
                  <a:extLst>
                    <a:ext uri="{FF2B5EF4-FFF2-40B4-BE49-F238E27FC236}">
                      <a16:creationId xmlns:a16="http://schemas.microsoft.com/office/drawing/2014/main" id="{1290CDE3-04AB-A59C-33E8-21E0580EA12A}"/>
                    </a:ext>
                  </a:extLst>
                </p:cNvPr>
                <p:cNvSpPr/>
                <p:nvPr/>
              </p:nvSpPr>
              <p:spPr>
                <a:xfrm>
                  <a:off x="6961682" y="19986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9" name="Oval 1098">
                <a:extLst>
                  <a:ext uri="{FF2B5EF4-FFF2-40B4-BE49-F238E27FC236}">
                    <a16:creationId xmlns:a16="http://schemas.microsoft.com/office/drawing/2014/main" id="{FE232368-74CF-52F7-B7BC-A191F23990AB}"/>
                  </a:ext>
                </a:extLst>
              </p:cNvPr>
              <p:cNvSpPr/>
              <p:nvPr/>
            </p:nvSpPr>
            <p:spPr>
              <a:xfrm>
                <a:off x="6248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0" name="Oval 1099">
                <a:extLst>
                  <a:ext uri="{FF2B5EF4-FFF2-40B4-BE49-F238E27FC236}">
                    <a16:creationId xmlns:a16="http://schemas.microsoft.com/office/drawing/2014/main" id="{A6CF86F3-7F18-2563-59D9-F6599C8DF885}"/>
                  </a:ext>
                </a:extLst>
              </p:cNvPr>
              <p:cNvSpPr/>
              <p:nvPr/>
            </p:nvSpPr>
            <p:spPr>
              <a:xfrm>
                <a:off x="72390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1" name="Oval 1100">
                <a:extLst>
                  <a:ext uri="{FF2B5EF4-FFF2-40B4-BE49-F238E27FC236}">
                    <a16:creationId xmlns:a16="http://schemas.microsoft.com/office/drawing/2014/main" id="{A8DF9B81-8682-6C2F-8C59-7E572D56F7AE}"/>
                  </a:ext>
                </a:extLst>
              </p:cNvPr>
              <p:cNvSpPr/>
              <p:nvPr/>
            </p:nvSpPr>
            <p:spPr>
              <a:xfrm>
                <a:off x="8153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2" name="Oval 1101">
                <a:extLst>
                  <a:ext uri="{FF2B5EF4-FFF2-40B4-BE49-F238E27FC236}">
                    <a16:creationId xmlns:a16="http://schemas.microsoft.com/office/drawing/2014/main" id="{CB826B27-9C58-5925-1352-C594160314C9}"/>
                  </a:ext>
                </a:extLst>
              </p:cNvPr>
              <p:cNvSpPr/>
              <p:nvPr/>
            </p:nvSpPr>
            <p:spPr>
              <a:xfrm>
                <a:off x="9231443" y="20948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3" name="Oval 1102">
                <a:extLst>
                  <a:ext uri="{FF2B5EF4-FFF2-40B4-BE49-F238E27FC236}">
                    <a16:creationId xmlns:a16="http://schemas.microsoft.com/office/drawing/2014/main" id="{5692B672-3FA4-5400-77C0-32E98AEAFF0F}"/>
                  </a:ext>
                </a:extLst>
              </p:cNvPr>
              <p:cNvSpPr/>
              <p:nvPr/>
            </p:nvSpPr>
            <p:spPr>
              <a:xfrm>
                <a:off x="6785548" y="1376597"/>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4" name="Oval 1103">
                <a:extLst>
                  <a:ext uri="{FF2B5EF4-FFF2-40B4-BE49-F238E27FC236}">
                    <a16:creationId xmlns:a16="http://schemas.microsoft.com/office/drawing/2014/main" id="{0969A82A-A4F0-6B4C-FE34-07CFEA7AF4D0}"/>
                  </a:ext>
                </a:extLst>
              </p:cNvPr>
              <p:cNvSpPr/>
              <p:nvPr/>
            </p:nvSpPr>
            <p:spPr>
              <a:xfrm>
                <a:off x="774741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5" name="Oval 1104">
                <a:extLst>
                  <a:ext uri="{FF2B5EF4-FFF2-40B4-BE49-F238E27FC236}">
                    <a16:creationId xmlns:a16="http://schemas.microsoft.com/office/drawing/2014/main" id="{8D4DDAD9-A578-25F3-4944-0652AB570EFD}"/>
                  </a:ext>
                </a:extLst>
              </p:cNvPr>
              <p:cNvSpPr/>
              <p:nvPr/>
            </p:nvSpPr>
            <p:spPr>
              <a:xfrm>
                <a:off x="869179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6" name="Oval 1105">
                <a:extLst>
                  <a:ext uri="{FF2B5EF4-FFF2-40B4-BE49-F238E27FC236}">
                    <a16:creationId xmlns:a16="http://schemas.microsoft.com/office/drawing/2014/main" id="{54EA537C-B7F2-58CB-DCE6-2FD9BE69EC2B}"/>
                  </a:ext>
                </a:extLst>
              </p:cNvPr>
              <p:cNvSpPr/>
              <p:nvPr/>
            </p:nvSpPr>
            <p:spPr>
              <a:xfrm>
                <a:off x="6773056" y="2863122"/>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7" name="Oval 1106">
                <a:extLst>
                  <a:ext uri="{FF2B5EF4-FFF2-40B4-BE49-F238E27FC236}">
                    <a16:creationId xmlns:a16="http://schemas.microsoft.com/office/drawing/2014/main" id="{782E305C-2DD3-CBF7-CDBC-939CEDEB9E98}"/>
                  </a:ext>
                </a:extLst>
              </p:cNvPr>
              <p:cNvSpPr/>
              <p:nvPr/>
            </p:nvSpPr>
            <p:spPr>
              <a:xfrm>
                <a:off x="7762407" y="286312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8" name="Oval 1107">
                <a:extLst>
                  <a:ext uri="{FF2B5EF4-FFF2-40B4-BE49-F238E27FC236}">
                    <a16:creationId xmlns:a16="http://schemas.microsoft.com/office/drawing/2014/main" id="{D1AE6DDC-8DC1-CBBE-E7A6-EC8018F565E0}"/>
                  </a:ext>
                </a:extLst>
              </p:cNvPr>
              <p:cNvSpPr/>
              <p:nvPr/>
            </p:nvSpPr>
            <p:spPr>
              <a:xfrm>
                <a:off x="8706788" y="283314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0" name="Flowchart: Delay 179">
              <a:extLst>
                <a:ext uri="{FF2B5EF4-FFF2-40B4-BE49-F238E27FC236}">
                  <a16:creationId xmlns:a16="http://schemas.microsoft.com/office/drawing/2014/main" id="{16464DED-4E41-913C-10D1-006FB57D44E9}"/>
                </a:ext>
              </a:extLst>
            </p:cNvPr>
            <p:cNvSpPr/>
            <p:nvPr/>
          </p:nvSpPr>
          <p:spPr>
            <a:xfrm rot="16200000">
              <a:off x="3048000" y="228600"/>
              <a:ext cx="533400" cy="1600200"/>
            </a:xfrm>
            <a:prstGeom prst="flowChartDelay">
              <a:avLst/>
            </a:prstGeom>
            <a:solidFill>
              <a:srgbClr val="E4CE7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1" name="Group 58">
              <a:extLst>
                <a:ext uri="{FF2B5EF4-FFF2-40B4-BE49-F238E27FC236}">
                  <a16:creationId xmlns:a16="http://schemas.microsoft.com/office/drawing/2014/main" id="{C19783AC-28C1-596E-09D3-E56D23C1C736}"/>
                </a:ext>
              </a:extLst>
            </p:cNvPr>
            <p:cNvGrpSpPr/>
            <p:nvPr/>
          </p:nvGrpSpPr>
          <p:grpSpPr>
            <a:xfrm>
              <a:off x="2514600" y="1066800"/>
              <a:ext cx="1524000" cy="506039"/>
              <a:chOff x="6096000" y="1376597"/>
              <a:chExt cx="3810000" cy="1867525"/>
            </a:xfrm>
          </p:grpSpPr>
          <p:grpSp>
            <p:nvGrpSpPr>
              <p:cNvPr id="182" name="Group 34">
                <a:extLst>
                  <a:ext uri="{FF2B5EF4-FFF2-40B4-BE49-F238E27FC236}">
                    <a16:creationId xmlns:a16="http://schemas.microsoft.com/office/drawing/2014/main" id="{3E279326-BE08-6215-B1AE-949097EA852A}"/>
                  </a:ext>
                </a:extLst>
              </p:cNvPr>
              <p:cNvGrpSpPr/>
              <p:nvPr/>
            </p:nvGrpSpPr>
            <p:grpSpPr>
              <a:xfrm>
                <a:off x="6096000" y="1447800"/>
                <a:ext cx="3810000" cy="1752600"/>
                <a:chOff x="4800600" y="183630"/>
                <a:chExt cx="5791200" cy="1311639"/>
              </a:xfrm>
            </p:grpSpPr>
            <p:grpSp>
              <p:nvGrpSpPr>
                <p:cNvPr id="1089" name="Group 308">
                  <a:extLst>
                    <a:ext uri="{FF2B5EF4-FFF2-40B4-BE49-F238E27FC236}">
                      <a16:creationId xmlns:a16="http://schemas.microsoft.com/office/drawing/2014/main" id="{98A8106A-B317-B796-6869-C8F9C99493DF}"/>
                    </a:ext>
                  </a:extLst>
                </p:cNvPr>
                <p:cNvGrpSpPr/>
                <p:nvPr/>
              </p:nvGrpSpPr>
              <p:grpSpPr>
                <a:xfrm>
                  <a:off x="4800600" y="184879"/>
                  <a:ext cx="2895600" cy="1295400"/>
                  <a:chOff x="4800600" y="184879"/>
                  <a:chExt cx="2895600" cy="1295400"/>
                </a:xfrm>
              </p:grpSpPr>
              <p:sp>
                <p:nvSpPr>
                  <p:cNvPr id="1095" name="Flowchart: Decision 1094">
                    <a:extLst>
                      <a:ext uri="{FF2B5EF4-FFF2-40B4-BE49-F238E27FC236}">
                        <a16:creationId xmlns:a16="http://schemas.microsoft.com/office/drawing/2014/main" id="{B3E73C6F-5F14-A7D7-0A7E-66DBAD1C7164}"/>
                      </a:ext>
                    </a:extLst>
                  </p:cNvPr>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Flowchart: Decision 1095">
                    <a:extLst>
                      <a:ext uri="{FF2B5EF4-FFF2-40B4-BE49-F238E27FC236}">
                        <a16:creationId xmlns:a16="http://schemas.microsoft.com/office/drawing/2014/main" id="{324C5CEB-F5DE-70C0-3EEA-311662307E8B}"/>
                      </a:ext>
                    </a:extLst>
                  </p:cNvPr>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7" name="4-Point Star 285">
                    <a:extLst>
                      <a:ext uri="{FF2B5EF4-FFF2-40B4-BE49-F238E27FC236}">
                        <a16:creationId xmlns:a16="http://schemas.microsoft.com/office/drawing/2014/main" id="{BFED99DA-EC9F-B1F4-311B-492B36C44706}"/>
                      </a:ext>
                    </a:extLst>
                  </p:cNvPr>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0" name="Group 309">
                  <a:extLst>
                    <a:ext uri="{FF2B5EF4-FFF2-40B4-BE49-F238E27FC236}">
                      <a16:creationId xmlns:a16="http://schemas.microsoft.com/office/drawing/2014/main" id="{4B5335D8-99E4-3602-D4B5-E581CC372A88}"/>
                    </a:ext>
                  </a:extLst>
                </p:cNvPr>
                <p:cNvGrpSpPr/>
                <p:nvPr/>
              </p:nvGrpSpPr>
              <p:grpSpPr>
                <a:xfrm>
                  <a:off x="7696200" y="183630"/>
                  <a:ext cx="2895600" cy="1295400"/>
                  <a:chOff x="4800600" y="184879"/>
                  <a:chExt cx="2895600" cy="1295400"/>
                </a:xfrm>
              </p:grpSpPr>
              <p:sp>
                <p:nvSpPr>
                  <p:cNvPr id="1092" name="Flowchart: Decision 1091">
                    <a:extLst>
                      <a:ext uri="{FF2B5EF4-FFF2-40B4-BE49-F238E27FC236}">
                        <a16:creationId xmlns:a16="http://schemas.microsoft.com/office/drawing/2014/main" id="{4925C635-8204-B7E5-B369-049D761AF64D}"/>
                      </a:ext>
                    </a:extLst>
                  </p:cNvPr>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3" name="Flowchart: Decision 1092">
                    <a:extLst>
                      <a:ext uri="{FF2B5EF4-FFF2-40B4-BE49-F238E27FC236}">
                        <a16:creationId xmlns:a16="http://schemas.microsoft.com/office/drawing/2014/main" id="{3A4EB3C5-D596-AE88-5F60-54E88A93AF4F}"/>
                      </a:ext>
                    </a:extLst>
                  </p:cNvPr>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4-Point Star 282">
                    <a:extLst>
                      <a:ext uri="{FF2B5EF4-FFF2-40B4-BE49-F238E27FC236}">
                        <a16:creationId xmlns:a16="http://schemas.microsoft.com/office/drawing/2014/main" id="{E5405D84-8643-BE76-33FE-34560EA7B727}"/>
                      </a:ext>
                    </a:extLst>
                  </p:cNvPr>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1" name="4-Point Star 279">
                  <a:extLst>
                    <a:ext uri="{FF2B5EF4-FFF2-40B4-BE49-F238E27FC236}">
                      <a16:creationId xmlns:a16="http://schemas.microsoft.com/office/drawing/2014/main" id="{6F2BC330-CA19-69F4-E819-C4FF7BF1F5CE}"/>
                    </a:ext>
                  </a:extLst>
                </p:cNvPr>
                <p:cNvSpPr/>
                <p:nvPr/>
              </p:nvSpPr>
              <p:spPr>
                <a:xfrm>
                  <a:off x="6961682" y="19986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3" name="Oval 182">
                <a:extLst>
                  <a:ext uri="{FF2B5EF4-FFF2-40B4-BE49-F238E27FC236}">
                    <a16:creationId xmlns:a16="http://schemas.microsoft.com/office/drawing/2014/main" id="{CE698F62-F0AC-7AE2-5726-F927D6B6655D}"/>
                  </a:ext>
                </a:extLst>
              </p:cNvPr>
              <p:cNvSpPr/>
              <p:nvPr/>
            </p:nvSpPr>
            <p:spPr>
              <a:xfrm>
                <a:off x="6248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99DF2997-4C6A-AA35-F831-F7959C4BFB93}"/>
                  </a:ext>
                </a:extLst>
              </p:cNvPr>
              <p:cNvSpPr/>
              <p:nvPr/>
            </p:nvSpPr>
            <p:spPr>
              <a:xfrm>
                <a:off x="72390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69C351E9-95B3-2F92-6E3E-71CF7E82EF3F}"/>
                  </a:ext>
                </a:extLst>
              </p:cNvPr>
              <p:cNvSpPr/>
              <p:nvPr/>
            </p:nvSpPr>
            <p:spPr>
              <a:xfrm>
                <a:off x="8153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3C1FED9B-90D6-7915-1783-E799265CDF3D}"/>
                  </a:ext>
                </a:extLst>
              </p:cNvPr>
              <p:cNvSpPr/>
              <p:nvPr/>
            </p:nvSpPr>
            <p:spPr>
              <a:xfrm>
                <a:off x="9231443" y="20948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AA9F3D9F-87CD-8E30-F375-2B1A061FFBBB}"/>
                  </a:ext>
                </a:extLst>
              </p:cNvPr>
              <p:cNvSpPr/>
              <p:nvPr/>
            </p:nvSpPr>
            <p:spPr>
              <a:xfrm>
                <a:off x="6785548" y="1376597"/>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89FB71F4-BA9C-F454-011B-F63D96A8E63A}"/>
                  </a:ext>
                </a:extLst>
              </p:cNvPr>
              <p:cNvSpPr/>
              <p:nvPr/>
            </p:nvSpPr>
            <p:spPr>
              <a:xfrm>
                <a:off x="774741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41268A11-59C8-92F1-8F88-2A22FDAD92E1}"/>
                  </a:ext>
                </a:extLst>
              </p:cNvPr>
              <p:cNvSpPr/>
              <p:nvPr/>
            </p:nvSpPr>
            <p:spPr>
              <a:xfrm>
                <a:off x="869179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9A567527-B1C1-A79D-98BB-FC9725E35D70}"/>
                  </a:ext>
                </a:extLst>
              </p:cNvPr>
              <p:cNvSpPr/>
              <p:nvPr/>
            </p:nvSpPr>
            <p:spPr>
              <a:xfrm>
                <a:off x="6773056" y="2863122"/>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BCE8B541-B534-415A-7A3D-BC23995D2340}"/>
                  </a:ext>
                </a:extLst>
              </p:cNvPr>
              <p:cNvSpPr/>
              <p:nvPr/>
            </p:nvSpPr>
            <p:spPr>
              <a:xfrm>
                <a:off x="7762407" y="286312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8" name="Oval 1087">
                <a:extLst>
                  <a:ext uri="{FF2B5EF4-FFF2-40B4-BE49-F238E27FC236}">
                    <a16:creationId xmlns:a16="http://schemas.microsoft.com/office/drawing/2014/main" id="{1F57FDEE-FF65-A181-C127-A73B3E9B86E6}"/>
                  </a:ext>
                </a:extLst>
              </p:cNvPr>
              <p:cNvSpPr/>
              <p:nvPr/>
            </p:nvSpPr>
            <p:spPr>
              <a:xfrm>
                <a:off x="8706788" y="283314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18" name="Group 1117">
            <a:extLst>
              <a:ext uri="{FF2B5EF4-FFF2-40B4-BE49-F238E27FC236}">
                <a16:creationId xmlns:a16="http://schemas.microsoft.com/office/drawing/2014/main" id="{9A07532E-C284-1849-574E-13CE89D7B831}"/>
              </a:ext>
            </a:extLst>
          </p:cNvPr>
          <p:cNvGrpSpPr/>
          <p:nvPr/>
        </p:nvGrpSpPr>
        <p:grpSpPr>
          <a:xfrm>
            <a:off x="9411649" y="3924267"/>
            <a:ext cx="2297269" cy="2180459"/>
            <a:chOff x="1273520" y="3003488"/>
            <a:chExt cx="3050721" cy="2895600"/>
          </a:xfrm>
        </p:grpSpPr>
        <p:pic>
          <p:nvPicPr>
            <p:cNvPr id="1119" name="Picture 2" descr="Image result for ancient rome">
              <a:extLst>
                <a:ext uri="{FF2B5EF4-FFF2-40B4-BE49-F238E27FC236}">
                  <a16:creationId xmlns:a16="http://schemas.microsoft.com/office/drawing/2014/main" id="{BCC5F370-03C8-D948-84FD-2D9ACE0721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69" t="15992" r="62100" b="7228"/>
            <a:stretch/>
          </p:blipFill>
          <p:spPr bwMode="auto">
            <a:xfrm>
              <a:off x="1367073" y="3105339"/>
              <a:ext cx="2833735" cy="2634558"/>
            </a:xfrm>
            <a:prstGeom prst="rect">
              <a:avLst/>
            </a:prstGeom>
            <a:noFill/>
            <a:extLst>
              <a:ext uri="{909E8E84-426E-40DD-AFC4-6F175D3DCCD1}">
                <a14:hiddenFill xmlns:a14="http://schemas.microsoft.com/office/drawing/2010/main">
                  <a:solidFill>
                    <a:srgbClr val="FFFFFF"/>
                  </a:solidFill>
                </a14:hiddenFill>
              </a:ext>
            </a:extLst>
          </p:spPr>
        </p:pic>
        <p:grpSp>
          <p:nvGrpSpPr>
            <p:cNvPr id="1120" name="Group 1119">
              <a:extLst>
                <a:ext uri="{FF2B5EF4-FFF2-40B4-BE49-F238E27FC236}">
                  <a16:creationId xmlns:a16="http://schemas.microsoft.com/office/drawing/2014/main" id="{91F7749C-C00F-B793-22F6-C959AC3EEC94}"/>
                </a:ext>
              </a:extLst>
            </p:cNvPr>
            <p:cNvGrpSpPr/>
            <p:nvPr/>
          </p:nvGrpSpPr>
          <p:grpSpPr>
            <a:xfrm>
              <a:off x="1273520" y="3003488"/>
              <a:ext cx="3050721" cy="2895600"/>
              <a:chOff x="304800" y="3429000"/>
              <a:chExt cx="3050721" cy="2895600"/>
            </a:xfrm>
          </p:grpSpPr>
          <p:grpSp>
            <p:nvGrpSpPr>
              <p:cNvPr id="1121" name="Group 1120">
                <a:extLst>
                  <a:ext uri="{FF2B5EF4-FFF2-40B4-BE49-F238E27FC236}">
                    <a16:creationId xmlns:a16="http://schemas.microsoft.com/office/drawing/2014/main" id="{57240757-65D7-5C96-CDFF-D04007611DB8}"/>
                  </a:ext>
                </a:extLst>
              </p:cNvPr>
              <p:cNvGrpSpPr/>
              <p:nvPr/>
            </p:nvGrpSpPr>
            <p:grpSpPr>
              <a:xfrm rot="2107423">
                <a:off x="1281104" y="3790950"/>
                <a:ext cx="376315" cy="879933"/>
                <a:chOff x="7696200" y="914400"/>
                <a:chExt cx="685800" cy="2438400"/>
              </a:xfrm>
            </p:grpSpPr>
            <p:sp>
              <p:nvSpPr>
                <p:cNvPr id="1153" name="Moon 1152">
                  <a:extLst>
                    <a:ext uri="{FF2B5EF4-FFF2-40B4-BE49-F238E27FC236}">
                      <a16:creationId xmlns:a16="http://schemas.microsoft.com/office/drawing/2014/main" id="{70FF689C-CE23-A89E-407A-7F093C3CF248}"/>
                    </a:ext>
                  </a:extLst>
                </p:cNvPr>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4" name="Moon 1153">
                  <a:extLst>
                    <a:ext uri="{FF2B5EF4-FFF2-40B4-BE49-F238E27FC236}">
                      <a16:creationId xmlns:a16="http://schemas.microsoft.com/office/drawing/2014/main" id="{783C2EA5-51BB-BD4D-98FA-59669F66E312}"/>
                    </a:ext>
                  </a:extLst>
                </p:cNvPr>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5" name="Moon 1154">
                  <a:extLst>
                    <a:ext uri="{FF2B5EF4-FFF2-40B4-BE49-F238E27FC236}">
                      <a16:creationId xmlns:a16="http://schemas.microsoft.com/office/drawing/2014/main" id="{52CBAEE8-8DD5-483A-1BBC-81FB4EF5A5FA}"/>
                    </a:ext>
                  </a:extLst>
                </p:cNvPr>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6" name="Oval 1155">
                  <a:extLst>
                    <a:ext uri="{FF2B5EF4-FFF2-40B4-BE49-F238E27FC236}">
                      <a16:creationId xmlns:a16="http://schemas.microsoft.com/office/drawing/2014/main" id="{6A77D89B-02D8-DB9A-9797-094F1271B2EE}"/>
                    </a:ext>
                  </a:extLst>
                </p:cNvPr>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2" name="Group 1121">
                <a:extLst>
                  <a:ext uri="{FF2B5EF4-FFF2-40B4-BE49-F238E27FC236}">
                    <a16:creationId xmlns:a16="http://schemas.microsoft.com/office/drawing/2014/main" id="{C2C386F8-31C9-DE60-21F5-645951CADF52}"/>
                  </a:ext>
                </a:extLst>
              </p:cNvPr>
              <p:cNvGrpSpPr/>
              <p:nvPr/>
            </p:nvGrpSpPr>
            <p:grpSpPr>
              <a:xfrm rot="19262140" flipH="1">
                <a:off x="1950772" y="3835879"/>
                <a:ext cx="376315" cy="801380"/>
                <a:chOff x="7696200" y="914400"/>
                <a:chExt cx="685800" cy="2438400"/>
              </a:xfrm>
            </p:grpSpPr>
            <p:sp>
              <p:nvSpPr>
                <p:cNvPr id="1149" name="Moon 1148">
                  <a:extLst>
                    <a:ext uri="{FF2B5EF4-FFF2-40B4-BE49-F238E27FC236}">
                      <a16:creationId xmlns:a16="http://schemas.microsoft.com/office/drawing/2014/main" id="{09D5697D-352F-BF17-5E6F-AEEFBA974EB6}"/>
                    </a:ext>
                  </a:extLst>
                </p:cNvPr>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0" name="Moon 1149">
                  <a:extLst>
                    <a:ext uri="{FF2B5EF4-FFF2-40B4-BE49-F238E27FC236}">
                      <a16:creationId xmlns:a16="http://schemas.microsoft.com/office/drawing/2014/main" id="{742B5B14-9127-9EDA-555B-E4A8349B4201}"/>
                    </a:ext>
                  </a:extLst>
                </p:cNvPr>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1" name="Moon 1150">
                  <a:extLst>
                    <a:ext uri="{FF2B5EF4-FFF2-40B4-BE49-F238E27FC236}">
                      <a16:creationId xmlns:a16="http://schemas.microsoft.com/office/drawing/2014/main" id="{AF3CC3C0-D865-E967-7AA2-084E939A0758}"/>
                    </a:ext>
                  </a:extLst>
                </p:cNvPr>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2" name="Oval 1151">
                  <a:extLst>
                    <a:ext uri="{FF2B5EF4-FFF2-40B4-BE49-F238E27FC236}">
                      <a16:creationId xmlns:a16="http://schemas.microsoft.com/office/drawing/2014/main" id="{97C4818D-641D-E104-3EAF-7B897614CB33}"/>
                    </a:ext>
                  </a:extLst>
                </p:cNvPr>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3" name="Trapezoid 1122">
                <a:extLst>
                  <a:ext uri="{FF2B5EF4-FFF2-40B4-BE49-F238E27FC236}">
                    <a16:creationId xmlns:a16="http://schemas.microsoft.com/office/drawing/2014/main" id="{B2F8BDDA-3635-011E-9D1B-EA8B7D6A9CC5}"/>
                  </a:ext>
                </a:extLst>
              </p:cNvPr>
              <p:cNvSpPr/>
              <p:nvPr/>
            </p:nvSpPr>
            <p:spPr>
              <a:xfrm>
                <a:off x="1326235" y="4478277"/>
                <a:ext cx="983316" cy="1742909"/>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4" name="Trapezoid 1123">
                <a:extLst>
                  <a:ext uri="{FF2B5EF4-FFF2-40B4-BE49-F238E27FC236}">
                    <a16:creationId xmlns:a16="http://schemas.microsoft.com/office/drawing/2014/main" id="{AB39B861-FC94-E3D1-A8B4-22B4C2DD7A18}"/>
                  </a:ext>
                </a:extLst>
              </p:cNvPr>
              <p:cNvSpPr/>
              <p:nvPr/>
            </p:nvSpPr>
            <p:spPr>
              <a:xfrm rot="20431102">
                <a:off x="1854274" y="4700732"/>
                <a:ext cx="541243" cy="105024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5" name="Trapezoid 1124">
                <a:extLst>
                  <a:ext uri="{FF2B5EF4-FFF2-40B4-BE49-F238E27FC236}">
                    <a16:creationId xmlns:a16="http://schemas.microsoft.com/office/drawing/2014/main" id="{F3DDE45D-8991-FA8D-B3BB-6FD1508F8634}"/>
                  </a:ext>
                </a:extLst>
              </p:cNvPr>
              <p:cNvSpPr/>
              <p:nvPr/>
            </p:nvSpPr>
            <p:spPr>
              <a:xfrm rot="1195734">
                <a:off x="1208420" y="4677609"/>
                <a:ext cx="541243" cy="105024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 name="Trapezoid 1125">
                <a:extLst>
                  <a:ext uri="{FF2B5EF4-FFF2-40B4-BE49-F238E27FC236}">
                    <a16:creationId xmlns:a16="http://schemas.microsoft.com/office/drawing/2014/main" id="{49DC9853-D461-C3BB-63F0-9470B295F2FA}"/>
                  </a:ext>
                </a:extLst>
              </p:cNvPr>
              <p:cNvSpPr/>
              <p:nvPr/>
            </p:nvSpPr>
            <p:spPr>
              <a:xfrm>
                <a:off x="1342034" y="4606667"/>
                <a:ext cx="925176" cy="1407690"/>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 name="Trapezoid 1126">
                <a:extLst>
                  <a:ext uri="{FF2B5EF4-FFF2-40B4-BE49-F238E27FC236}">
                    <a16:creationId xmlns:a16="http://schemas.microsoft.com/office/drawing/2014/main" id="{7AA2518A-2497-C79D-C581-F7325EE405D3}"/>
                  </a:ext>
                </a:extLst>
              </p:cNvPr>
              <p:cNvSpPr/>
              <p:nvPr/>
            </p:nvSpPr>
            <p:spPr>
              <a:xfrm rot="218695">
                <a:off x="1362172" y="4662553"/>
                <a:ext cx="417597" cy="1300386"/>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 name="Trapezoid 1127">
                <a:extLst>
                  <a:ext uri="{FF2B5EF4-FFF2-40B4-BE49-F238E27FC236}">
                    <a16:creationId xmlns:a16="http://schemas.microsoft.com/office/drawing/2014/main" id="{FE19E3E8-2AF3-B57D-D5EC-B478F74A1E4A}"/>
                  </a:ext>
                </a:extLst>
              </p:cNvPr>
              <p:cNvSpPr/>
              <p:nvPr/>
            </p:nvSpPr>
            <p:spPr>
              <a:xfrm rot="21332773">
                <a:off x="1833573" y="4664733"/>
                <a:ext cx="417597" cy="130156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 name="Oval 1128">
                <a:extLst>
                  <a:ext uri="{FF2B5EF4-FFF2-40B4-BE49-F238E27FC236}">
                    <a16:creationId xmlns:a16="http://schemas.microsoft.com/office/drawing/2014/main" id="{F676E114-3566-9B7B-2CE3-5225A82D4C45}"/>
                  </a:ext>
                </a:extLst>
              </p:cNvPr>
              <p:cNvSpPr/>
              <p:nvPr/>
            </p:nvSpPr>
            <p:spPr>
              <a:xfrm>
                <a:off x="1525932" y="4245837"/>
                <a:ext cx="526415" cy="72348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 name="Oval 1129">
                <a:extLst>
                  <a:ext uri="{FF2B5EF4-FFF2-40B4-BE49-F238E27FC236}">
                    <a16:creationId xmlns:a16="http://schemas.microsoft.com/office/drawing/2014/main" id="{C31D0D24-CF9C-CB3D-3D3C-05886F993E9E}"/>
                  </a:ext>
                </a:extLst>
              </p:cNvPr>
              <p:cNvSpPr/>
              <p:nvPr/>
            </p:nvSpPr>
            <p:spPr>
              <a:xfrm>
                <a:off x="1395750" y="3908738"/>
                <a:ext cx="809529" cy="89081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 name="Cloud 1130">
                <a:extLst>
                  <a:ext uri="{FF2B5EF4-FFF2-40B4-BE49-F238E27FC236}">
                    <a16:creationId xmlns:a16="http://schemas.microsoft.com/office/drawing/2014/main" id="{53362E96-B728-90BC-EDA6-8C0F88A06BE5}"/>
                  </a:ext>
                </a:extLst>
              </p:cNvPr>
              <p:cNvSpPr/>
              <p:nvPr/>
            </p:nvSpPr>
            <p:spPr>
              <a:xfrm>
                <a:off x="1549947" y="4539734"/>
                <a:ext cx="462588" cy="371175"/>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 name="Flowchart: Delay 1131">
                <a:extLst>
                  <a:ext uri="{FF2B5EF4-FFF2-40B4-BE49-F238E27FC236}">
                    <a16:creationId xmlns:a16="http://schemas.microsoft.com/office/drawing/2014/main" id="{1D66D63D-6541-F744-E1CA-A9BDDC3CDD16}"/>
                  </a:ext>
                </a:extLst>
              </p:cNvPr>
              <p:cNvSpPr/>
              <p:nvPr/>
            </p:nvSpPr>
            <p:spPr>
              <a:xfrm rot="16200000">
                <a:off x="1636878" y="3657345"/>
                <a:ext cx="296939" cy="578236"/>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3" name="Oval 1132">
                <a:extLst>
                  <a:ext uri="{FF2B5EF4-FFF2-40B4-BE49-F238E27FC236}">
                    <a16:creationId xmlns:a16="http://schemas.microsoft.com/office/drawing/2014/main" id="{9F0B72EB-79C0-95F3-DC0C-A061D5439F62}"/>
                  </a:ext>
                </a:extLst>
              </p:cNvPr>
              <p:cNvSpPr/>
              <p:nvPr/>
            </p:nvSpPr>
            <p:spPr>
              <a:xfrm>
                <a:off x="1699119" y="4608751"/>
                <a:ext cx="148961" cy="9713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 name="Rounded Rectangle 99">
                <a:extLst>
                  <a:ext uri="{FF2B5EF4-FFF2-40B4-BE49-F238E27FC236}">
                    <a16:creationId xmlns:a16="http://schemas.microsoft.com/office/drawing/2014/main" id="{AE941B47-52A9-B4B7-93FD-35806AEBEB16}"/>
                  </a:ext>
                </a:extLst>
              </p:cNvPr>
              <p:cNvSpPr/>
              <p:nvPr/>
            </p:nvSpPr>
            <p:spPr>
              <a:xfrm>
                <a:off x="718457" y="5704114"/>
                <a:ext cx="2223407" cy="51707"/>
              </a:xfrm>
              <a:prstGeom prst="roundRect">
                <a:avLst/>
              </a:prstGeom>
              <a:solidFill>
                <a:srgbClr val="9966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5" name="Rounded Rectangle 100">
                <a:extLst>
                  <a:ext uri="{FF2B5EF4-FFF2-40B4-BE49-F238E27FC236}">
                    <a16:creationId xmlns:a16="http://schemas.microsoft.com/office/drawing/2014/main" id="{77EA064F-17DF-38F9-AEA1-BB1285A8A7C7}"/>
                  </a:ext>
                </a:extLst>
              </p:cNvPr>
              <p:cNvSpPr/>
              <p:nvPr/>
            </p:nvSpPr>
            <p:spPr>
              <a:xfrm>
                <a:off x="718457" y="5755821"/>
                <a:ext cx="2223407" cy="155121"/>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 name="Rounded Rectangle 101">
                <a:extLst>
                  <a:ext uri="{FF2B5EF4-FFF2-40B4-BE49-F238E27FC236}">
                    <a16:creationId xmlns:a16="http://schemas.microsoft.com/office/drawing/2014/main" id="{2912BA29-1063-9106-5A0C-56688CA19E88}"/>
                  </a:ext>
                </a:extLst>
              </p:cNvPr>
              <p:cNvSpPr/>
              <p:nvPr/>
            </p:nvSpPr>
            <p:spPr>
              <a:xfrm>
                <a:off x="821871" y="5910943"/>
                <a:ext cx="155121" cy="36195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7" name="Rounded Rectangle 102">
                <a:extLst>
                  <a:ext uri="{FF2B5EF4-FFF2-40B4-BE49-F238E27FC236}">
                    <a16:creationId xmlns:a16="http://schemas.microsoft.com/office/drawing/2014/main" id="{9C81CBDA-6FCB-AC17-5963-678FA3D296CB}"/>
                  </a:ext>
                </a:extLst>
              </p:cNvPr>
              <p:cNvSpPr/>
              <p:nvPr/>
            </p:nvSpPr>
            <p:spPr>
              <a:xfrm>
                <a:off x="1028700" y="5910943"/>
                <a:ext cx="103414" cy="29408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8" name="Rounded Rectangle 103">
                <a:extLst>
                  <a:ext uri="{FF2B5EF4-FFF2-40B4-BE49-F238E27FC236}">
                    <a16:creationId xmlns:a16="http://schemas.microsoft.com/office/drawing/2014/main" id="{A2D20CDA-9E86-5460-0DC9-B6CE5A84D87A}"/>
                  </a:ext>
                </a:extLst>
              </p:cNvPr>
              <p:cNvSpPr/>
              <p:nvPr/>
            </p:nvSpPr>
            <p:spPr>
              <a:xfrm>
                <a:off x="2579914" y="5910943"/>
                <a:ext cx="155121" cy="36195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9" name="Rounded Rectangle 104">
                <a:extLst>
                  <a:ext uri="{FF2B5EF4-FFF2-40B4-BE49-F238E27FC236}">
                    <a16:creationId xmlns:a16="http://schemas.microsoft.com/office/drawing/2014/main" id="{E3D50381-FA07-3145-31CF-AEF149CC749C}"/>
                  </a:ext>
                </a:extLst>
              </p:cNvPr>
              <p:cNvSpPr/>
              <p:nvPr/>
            </p:nvSpPr>
            <p:spPr>
              <a:xfrm>
                <a:off x="2786743" y="5910943"/>
                <a:ext cx="103414" cy="29408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0" name="Oval 1139">
                <a:extLst>
                  <a:ext uri="{FF2B5EF4-FFF2-40B4-BE49-F238E27FC236}">
                    <a16:creationId xmlns:a16="http://schemas.microsoft.com/office/drawing/2014/main" id="{F397E204-D329-FAA4-6207-CAEAC8B8F6B2}"/>
                  </a:ext>
                </a:extLst>
              </p:cNvPr>
              <p:cNvSpPr/>
              <p:nvPr/>
            </p:nvSpPr>
            <p:spPr>
              <a:xfrm>
                <a:off x="1080407" y="5548993"/>
                <a:ext cx="259845" cy="17926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1" name="Oval 1140">
                <a:extLst>
                  <a:ext uri="{FF2B5EF4-FFF2-40B4-BE49-F238E27FC236}">
                    <a16:creationId xmlns:a16="http://schemas.microsoft.com/office/drawing/2014/main" id="{C12586E2-BE85-0CE7-7EFA-9CF7B268097F}"/>
                  </a:ext>
                </a:extLst>
              </p:cNvPr>
              <p:cNvSpPr/>
              <p:nvPr/>
            </p:nvSpPr>
            <p:spPr>
              <a:xfrm>
                <a:off x="2269671" y="5548993"/>
                <a:ext cx="259845" cy="17926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2" name="Group 7">
                <a:extLst>
                  <a:ext uri="{FF2B5EF4-FFF2-40B4-BE49-F238E27FC236}">
                    <a16:creationId xmlns:a16="http://schemas.microsoft.com/office/drawing/2014/main" id="{C22BE963-7A60-5606-FEFA-4C8A0BC2C4D2}"/>
                  </a:ext>
                </a:extLst>
              </p:cNvPr>
              <p:cNvGrpSpPr/>
              <p:nvPr/>
            </p:nvGrpSpPr>
            <p:grpSpPr>
              <a:xfrm>
                <a:off x="2028864" y="5256478"/>
                <a:ext cx="248519" cy="434702"/>
                <a:chOff x="2438400" y="402137"/>
                <a:chExt cx="2514600" cy="4398463"/>
              </a:xfrm>
            </p:grpSpPr>
            <p:sp>
              <p:nvSpPr>
                <p:cNvPr id="1145" name="Snip Same Side Corner Rectangle 110">
                  <a:extLst>
                    <a:ext uri="{FF2B5EF4-FFF2-40B4-BE49-F238E27FC236}">
                      <a16:creationId xmlns:a16="http://schemas.microsoft.com/office/drawing/2014/main" id="{20C374B5-721D-7926-4B6C-B4A6232ADCC4}"/>
                    </a:ext>
                  </a:extLst>
                </p:cNvPr>
                <p:cNvSpPr/>
                <p:nvPr/>
              </p:nvSpPr>
              <p:spPr>
                <a:xfrm>
                  <a:off x="2438400" y="2590800"/>
                  <a:ext cx="2514600" cy="2209800"/>
                </a:xfrm>
                <a:prstGeom prst="snip2SameRect">
                  <a:avLst>
                    <a:gd name="adj1" fmla="val 22772"/>
                    <a:gd name="adj2" fmla="val 0"/>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6" name="Oval 1145">
                  <a:extLst>
                    <a:ext uri="{FF2B5EF4-FFF2-40B4-BE49-F238E27FC236}">
                      <a16:creationId xmlns:a16="http://schemas.microsoft.com/office/drawing/2014/main" id="{90EE0D2A-6BD8-B51F-957C-B787B3CA4F2D}"/>
                    </a:ext>
                  </a:extLst>
                </p:cNvPr>
                <p:cNvSpPr/>
                <p:nvPr/>
              </p:nvSpPr>
              <p:spPr>
                <a:xfrm>
                  <a:off x="2607040" y="2286000"/>
                  <a:ext cx="2133600" cy="533400"/>
                </a:xfrm>
                <a:prstGeom prst="ellipse">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7" name="Oval 1146">
                  <a:extLst>
                    <a:ext uri="{FF2B5EF4-FFF2-40B4-BE49-F238E27FC236}">
                      <a16:creationId xmlns:a16="http://schemas.microsoft.com/office/drawing/2014/main" id="{C3FDC59C-6DD0-FA3E-8C74-73997474F764}"/>
                    </a:ext>
                  </a:extLst>
                </p:cNvPr>
                <p:cNvSpPr/>
                <p:nvPr/>
              </p:nvSpPr>
              <p:spPr>
                <a:xfrm>
                  <a:off x="2744450" y="2333469"/>
                  <a:ext cx="1872521" cy="394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8" name="Moon 1147">
                  <a:extLst>
                    <a:ext uri="{FF2B5EF4-FFF2-40B4-BE49-F238E27FC236}">
                      <a16:creationId xmlns:a16="http://schemas.microsoft.com/office/drawing/2014/main" id="{2E1C4A8C-0F11-5811-5461-1C6615D3F220}"/>
                    </a:ext>
                  </a:extLst>
                </p:cNvPr>
                <p:cNvSpPr/>
                <p:nvPr/>
              </p:nvSpPr>
              <p:spPr>
                <a:xfrm rot="1691934">
                  <a:off x="3953023" y="402137"/>
                  <a:ext cx="368787" cy="23961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3" name="Wave 1142">
                <a:extLst>
                  <a:ext uri="{FF2B5EF4-FFF2-40B4-BE49-F238E27FC236}">
                    <a16:creationId xmlns:a16="http://schemas.microsoft.com/office/drawing/2014/main" id="{1F321FF3-26E2-E886-EA77-5DF1FB898DF7}"/>
                  </a:ext>
                </a:extLst>
              </p:cNvPr>
              <p:cNvSpPr/>
              <p:nvPr/>
            </p:nvSpPr>
            <p:spPr>
              <a:xfrm>
                <a:off x="1338943" y="5600700"/>
                <a:ext cx="672193" cy="103414"/>
              </a:xfrm>
              <a:prstGeom prst="wave">
                <a:avLst>
                  <a:gd name="adj1" fmla="val 11429"/>
                  <a:gd name="adj2" fmla="val 0"/>
                </a:avLst>
              </a:prstGeom>
              <a:solidFill>
                <a:srgbClr val="F6E1A4"/>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4" name="Frame 1143">
                <a:extLst>
                  <a:ext uri="{FF2B5EF4-FFF2-40B4-BE49-F238E27FC236}">
                    <a16:creationId xmlns:a16="http://schemas.microsoft.com/office/drawing/2014/main" id="{EFA48FEB-F746-F971-AC1D-47D9B3ABCD13}"/>
                  </a:ext>
                </a:extLst>
              </p:cNvPr>
              <p:cNvSpPr/>
              <p:nvPr/>
            </p:nvSpPr>
            <p:spPr>
              <a:xfrm>
                <a:off x="304800" y="3429000"/>
                <a:ext cx="3050721" cy="2895600"/>
              </a:xfrm>
              <a:prstGeom prst="frame">
                <a:avLst>
                  <a:gd name="adj1" fmla="val 7194"/>
                </a:avLst>
              </a:prstGeom>
              <a:solidFill>
                <a:srgbClr val="6633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val="163982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26"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par>
                                <p:cTn id="31" presetID="26" presetClass="entr" presetSubtype="0" fill="hold" nodeType="withEffect">
                                  <p:stCondLst>
                                    <p:cond delay="0"/>
                                  </p:stCondLst>
                                  <p:childTnLst>
                                    <p:set>
                                      <p:cBhvr>
                                        <p:cTn id="32" dur="1" fill="hold">
                                          <p:stCondLst>
                                            <p:cond delay="0"/>
                                          </p:stCondLst>
                                        </p:cTn>
                                        <p:tgtEl>
                                          <p:spTgt spid="1067"/>
                                        </p:tgtEl>
                                        <p:attrNameLst>
                                          <p:attrName>style.visibility</p:attrName>
                                        </p:attrNameLst>
                                      </p:cBhvr>
                                      <p:to>
                                        <p:strVal val="visible"/>
                                      </p:to>
                                    </p:set>
                                    <p:animEffect transition="in" filter="wipe(down)">
                                      <p:cBhvr>
                                        <p:cTn id="33" dur="580">
                                          <p:stCondLst>
                                            <p:cond delay="0"/>
                                          </p:stCondLst>
                                        </p:cTn>
                                        <p:tgtEl>
                                          <p:spTgt spid="1067"/>
                                        </p:tgtEl>
                                      </p:cBhvr>
                                    </p:animEffect>
                                    <p:anim calcmode="lin" valueType="num">
                                      <p:cBhvr>
                                        <p:cTn id="34" dur="1822" tmFilter="0,0; 0.14,0.36; 0.43,0.73; 0.71,0.91; 1.0,1.0">
                                          <p:stCondLst>
                                            <p:cond delay="0"/>
                                          </p:stCondLst>
                                        </p:cTn>
                                        <p:tgtEl>
                                          <p:spTgt spid="1067"/>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067"/>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067"/>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067"/>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067"/>
                                        </p:tgtEl>
                                        <p:attrNameLst>
                                          <p:attrName>ppt_y</p:attrName>
                                        </p:attrNameLst>
                                      </p:cBhvr>
                                      <p:tavLst>
                                        <p:tav tm="0" fmla="#ppt_y-sin(pi*$)/81">
                                          <p:val>
                                            <p:fltVal val="0"/>
                                          </p:val>
                                        </p:tav>
                                        <p:tav tm="100000">
                                          <p:val>
                                            <p:fltVal val="1"/>
                                          </p:val>
                                        </p:tav>
                                      </p:tavLst>
                                    </p:anim>
                                    <p:animScale>
                                      <p:cBhvr>
                                        <p:cTn id="39" dur="26">
                                          <p:stCondLst>
                                            <p:cond delay="650"/>
                                          </p:stCondLst>
                                        </p:cTn>
                                        <p:tgtEl>
                                          <p:spTgt spid="1067"/>
                                        </p:tgtEl>
                                      </p:cBhvr>
                                      <p:to x="100000" y="60000"/>
                                    </p:animScale>
                                    <p:animScale>
                                      <p:cBhvr>
                                        <p:cTn id="40" dur="166" decel="50000">
                                          <p:stCondLst>
                                            <p:cond delay="676"/>
                                          </p:stCondLst>
                                        </p:cTn>
                                        <p:tgtEl>
                                          <p:spTgt spid="1067"/>
                                        </p:tgtEl>
                                      </p:cBhvr>
                                      <p:to x="100000" y="100000"/>
                                    </p:animScale>
                                    <p:animScale>
                                      <p:cBhvr>
                                        <p:cTn id="41" dur="26">
                                          <p:stCondLst>
                                            <p:cond delay="1312"/>
                                          </p:stCondLst>
                                        </p:cTn>
                                        <p:tgtEl>
                                          <p:spTgt spid="1067"/>
                                        </p:tgtEl>
                                      </p:cBhvr>
                                      <p:to x="100000" y="80000"/>
                                    </p:animScale>
                                    <p:animScale>
                                      <p:cBhvr>
                                        <p:cTn id="42" dur="166" decel="50000">
                                          <p:stCondLst>
                                            <p:cond delay="1338"/>
                                          </p:stCondLst>
                                        </p:cTn>
                                        <p:tgtEl>
                                          <p:spTgt spid="1067"/>
                                        </p:tgtEl>
                                      </p:cBhvr>
                                      <p:to x="100000" y="100000"/>
                                    </p:animScale>
                                    <p:animScale>
                                      <p:cBhvr>
                                        <p:cTn id="43" dur="26">
                                          <p:stCondLst>
                                            <p:cond delay="1642"/>
                                          </p:stCondLst>
                                        </p:cTn>
                                        <p:tgtEl>
                                          <p:spTgt spid="1067"/>
                                        </p:tgtEl>
                                      </p:cBhvr>
                                      <p:to x="100000" y="90000"/>
                                    </p:animScale>
                                    <p:animScale>
                                      <p:cBhvr>
                                        <p:cTn id="44" dur="166" decel="50000">
                                          <p:stCondLst>
                                            <p:cond delay="1668"/>
                                          </p:stCondLst>
                                        </p:cTn>
                                        <p:tgtEl>
                                          <p:spTgt spid="1067"/>
                                        </p:tgtEl>
                                      </p:cBhvr>
                                      <p:to x="100000" y="100000"/>
                                    </p:animScale>
                                    <p:animScale>
                                      <p:cBhvr>
                                        <p:cTn id="45" dur="26">
                                          <p:stCondLst>
                                            <p:cond delay="1808"/>
                                          </p:stCondLst>
                                        </p:cTn>
                                        <p:tgtEl>
                                          <p:spTgt spid="1067"/>
                                        </p:tgtEl>
                                      </p:cBhvr>
                                      <p:to x="100000" y="95000"/>
                                    </p:animScale>
                                    <p:animScale>
                                      <p:cBhvr>
                                        <p:cTn id="46" dur="166" decel="50000">
                                          <p:stCondLst>
                                            <p:cond delay="1834"/>
                                          </p:stCondLst>
                                        </p:cTn>
                                        <p:tgtEl>
                                          <p:spTgt spid="1067"/>
                                        </p:tgtEl>
                                      </p:cBhvr>
                                      <p:to x="100000" y="100000"/>
                                    </p:animScale>
                                  </p:childTnLst>
                                </p:cTn>
                              </p:par>
                              <p:par>
                                <p:cTn id="47" presetID="26" presetClass="entr" presetSubtype="0" fill="hold" nodeType="withEffect">
                                  <p:stCondLst>
                                    <p:cond delay="0"/>
                                  </p:stCondLst>
                                  <p:childTnLst>
                                    <p:set>
                                      <p:cBhvr>
                                        <p:cTn id="48" dur="1" fill="hold">
                                          <p:stCondLst>
                                            <p:cond delay="0"/>
                                          </p:stCondLst>
                                        </p:cTn>
                                        <p:tgtEl>
                                          <p:spTgt spid="167"/>
                                        </p:tgtEl>
                                        <p:attrNameLst>
                                          <p:attrName>style.visibility</p:attrName>
                                        </p:attrNameLst>
                                      </p:cBhvr>
                                      <p:to>
                                        <p:strVal val="visible"/>
                                      </p:to>
                                    </p:set>
                                    <p:animEffect transition="in" filter="wipe(down)">
                                      <p:cBhvr>
                                        <p:cTn id="49" dur="580">
                                          <p:stCondLst>
                                            <p:cond delay="0"/>
                                          </p:stCondLst>
                                        </p:cTn>
                                        <p:tgtEl>
                                          <p:spTgt spid="167"/>
                                        </p:tgtEl>
                                      </p:cBhvr>
                                    </p:animEffect>
                                    <p:anim calcmode="lin" valueType="num">
                                      <p:cBhvr>
                                        <p:cTn id="50" dur="1822" tmFilter="0,0; 0.14,0.36; 0.43,0.73; 0.71,0.91; 1.0,1.0">
                                          <p:stCondLst>
                                            <p:cond delay="0"/>
                                          </p:stCondLst>
                                        </p:cTn>
                                        <p:tgtEl>
                                          <p:spTgt spid="167"/>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67"/>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67"/>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67"/>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67"/>
                                        </p:tgtEl>
                                        <p:attrNameLst>
                                          <p:attrName>ppt_y</p:attrName>
                                        </p:attrNameLst>
                                      </p:cBhvr>
                                      <p:tavLst>
                                        <p:tav tm="0" fmla="#ppt_y-sin(pi*$)/81">
                                          <p:val>
                                            <p:fltVal val="0"/>
                                          </p:val>
                                        </p:tav>
                                        <p:tav tm="100000">
                                          <p:val>
                                            <p:fltVal val="1"/>
                                          </p:val>
                                        </p:tav>
                                      </p:tavLst>
                                    </p:anim>
                                    <p:animScale>
                                      <p:cBhvr>
                                        <p:cTn id="55" dur="26">
                                          <p:stCondLst>
                                            <p:cond delay="650"/>
                                          </p:stCondLst>
                                        </p:cTn>
                                        <p:tgtEl>
                                          <p:spTgt spid="167"/>
                                        </p:tgtEl>
                                      </p:cBhvr>
                                      <p:to x="100000" y="60000"/>
                                    </p:animScale>
                                    <p:animScale>
                                      <p:cBhvr>
                                        <p:cTn id="56" dur="166" decel="50000">
                                          <p:stCondLst>
                                            <p:cond delay="676"/>
                                          </p:stCondLst>
                                        </p:cTn>
                                        <p:tgtEl>
                                          <p:spTgt spid="167"/>
                                        </p:tgtEl>
                                      </p:cBhvr>
                                      <p:to x="100000" y="100000"/>
                                    </p:animScale>
                                    <p:animScale>
                                      <p:cBhvr>
                                        <p:cTn id="57" dur="26">
                                          <p:stCondLst>
                                            <p:cond delay="1312"/>
                                          </p:stCondLst>
                                        </p:cTn>
                                        <p:tgtEl>
                                          <p:spTgt spid="167"/>
                                        </p:tgtEl>
                                      </p:cBhvr>
                                      <p:to x="100000" y="80000"/>
                                    </p:animScale>
                                    <p:animScale>
                                      <p:cBhvr>
                                        <p:cTn id="58" dur="166" decel="50000">
                                          <p:stCondLst>
                                            <p:cond delay="1338"/>
                                          </p:stCondLst>
                                        </p:cTn>
                                        <p:tgtEl>
                                          <p:spTgt spid="167"/>
                                        </p:tgtEl>
                                      </p:cBhvr>
                                      <p:to x="100000" y="100000"/>
                                    </p:animScale>
                                    <p:animScale>
                                      <p:cBhvr>
                                        <p:cTn id="59" dur="26">
                                          <p:stCondLst>
                                            <p:cond delay="1642"/>
                                          </p:stCondLst>
                                        </p:cTn>
                                        <p:tgtEl>
                                          <p:spTgt spid="167"/>
                                        </p:tgtEl>
                                      </p:cBhvr>
                                      <p:to x="100000" y="90000"/>
                                    </p:animScale>
                                    <p:animScale>
                                      <p:cBhvr>
                                        <p:cTn id="60" dur="166" decel="50000">
                                          <p:stCondLst>
                                            <p:cond delay="1668"/>
                                          </p:stCondLst>
                                        </p:cTn>
                                        <p:tgtEl>
                                          <p:spTgt spid="167"/>
                                        </p:tgtEl>
                                      </p:cBhvr>
                                      <p:to x="100000" y="100000"/>
                                    </p:animScale>
                                    <p:animScale>
                                      <p:cBhvr>
                                        <p:cTn id="61" dur="26">
                                          <p:stCondLst>
                                            <p:cond delay="1808"/>
                                          </p:stCondLst>
                                        </p:cTn>
                                        <p:tgtEl>
                                          <p:spTgt spid="167"/>
                                        </p:tgtEl>
                                      </p:cBhvr>
                                      <p:to x="100000" y="95000"/>
                                    </p:animScale>
                                    <p:animScale>
                                      <p:cBhvr>
                                        <p:cTn id="62" dur="166" decel="50000">
                                          <p:stCondLst>
                                            <p:cond delay="1834"/>
                                          </p:stCondLst>
                                        </p:cTn>
                                        <p:tgtEl>
                                          <p:spTgt spid="16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3920" y="0"/>
            <a:ext cx="10797766" cy="830997"/>
          </a:xfrm>
          <a:prstGeom prst="rect">
            <a:avLst/>
          </a:prstGeom>
          <a:noFill/>
        </p:spPr>
        <p:txBody>
          <a:bodyPr wrap="square" rtlCol="0">
            <a:spAutoFit/>
          </a:bodyPr>
          <a:lstStyle/>
          <a:p>
            <a:pPr algn="ctr"/>
            <a:r>
              <a:rPr lang="en-US" sz="4800" dirty="0">
                <a:solidFill>
                  <a:schemeClr val="bg1"/>
                </a:solidFill>
                <a:latin typeface="Nyala" panose="02000504070300020003" pitchFamily="2" charset="0"/>
                <a:ea typeface="Wednesday" pitchFamily="2" charset="0"/>
              </a:rPr>
              <a:t>To Strengthen the Saints</a:t>
            </a:r>
          </a:p>
        </p:txBody>
      </p:sp>
      <p:sp>
        <p:nvSpPr>
          <p:cNvPr id="6" name="Rectangle 5"/>
          <p:cNvSpPr/>
          <p:nvPr/>
        </p:nvSpPr>
        <p:spPr>
          <a:xfrm>
            <a:off x="838953" y="1622027"/>
            <a:ext cx="6086947" cy="1477328"/>
          </a:xfrm>
          <a:prstGeom prst="rect">
            <a:avLst/>
          </a:prstGeom>
        </p:spPr>
        <p:txBody>
          <a:bodyPr wrap="square">
            <a:spAutoFit/>
          </a:bodyPr>
          <a:lstStyle/>
          <a:p>
            <a:r>
              <a:rPr lang="en-US" dirty="0">
                <a:solidFill>
                  <a:schemeClr val="bg1"/>
                </a:solidFill>
              </a:rPr>
              <a:t>Paul reminded them that discipleship required consistent growth and improvement. He encouraged them to “increase and abound in love one toward another,” to “abound more and more” in their efforts to please God, and to “increase more and more” in love. (1)</a:t>
            </a:r>
          </a:p>
        </p:txBody>
      </p:sp>
      <p:sp>
        <p:nvSpPr>
          <p:cNvPr id="7" name="Rectangle 6"/>
          <p:cNvSpPr/>
          <p:nvPr/>
        </p:nvSpPr>
        <p:spPr>
          <a:xfrm>
            <a:off x="2634558" y="821664"/>
            <a:ext cx="6790099" cy="523220"/>
          </a:xfrm>
          <a:prstGeom prst="rect">
            <a:avLst/>
          </a:prstGeom>
        </p:spPr>
        <p:txBody>
          <a:bodyPr wrap="square">
            <a:spAutoFit/>
          </a:bodyPr>
          <a:lstStyle/>
          <a:p>
            <a:r>
              <a:rPr lang="en-US" sz="2800" dirty="0">
                <a:solidFill>
                  <a:schemeClr val="bg1"/>
                </a:solidFill>
                <a:effectLst>
                  <a:glow rad="101600">
                    <a:schemeClr val="accent2">
                      <a:satMod val="175000"/>
                      <a:alpha val="40000"/>
                    </a:schemeClr>
                  </a:glow>
                </a:effectLst>
              </a:rPr>
              <a:t>“perfect that which is lacking in your faith” </a:t>
            </a:r>
          </a:p>
        </p:txBody>
      </p:sp>
      <p:sp>
        <p:nvSpPr>
          <p:cNvPr id="168" name="Rectangle 167"/>
          <p:cNvSpPr/>
          <p:nvPr/>
        </p:nvSpPr>
        <p:spPr>
          <a:xfrm>
            <a:off x="0" y="6488668"/>
            <a:ext cx="4834550" cy="369332"/>
          </a:xfrm>
          <a:prstGeom prst="rect">
            <a:avLst/>
          </a:prstGeom>
        </p:spPr>
        <p:txBody>
          <a:bodyPr wrap="square">
            <a:spAutoFit/>
          </a:bodyPr>
          <a:lstStyle/>
          <a:p>
            <a:r>
              <a:rPr lang="en-US" dirty="0">
                <a:solidFill>
                  <a:schemeClr val="bg1"/>
                </a:solidFill>
                <a:latin typeface="Open Sans"/>
              </a:rPr>
              <a:t>1 Thessalonians 3:9-10; 12; 4:1, 10</a:t>
            </a:r>
            <a:r>
              <a:rPr lang="en-US" sz="1200" dirty="0">
                <a:solidFill>
                  <a:schemeClr val="bg1"/>
                </a:solidFill>
                <a:latin typeface="Open Sans"/>
              </a:rPr>
              <a:t> </a:t>
            </a:r>
            <a:endParaRPr lang="en-US" sz="1200" dirty="0">
              <a:solidFill>
                <a:schemeClr val="bg1"/>
              </a:solidFill>
            </a:endParaRPr>
          </a:p>
        </p:txBody>
      </p:sp>
      <p:grpSp>
        <p:nvGrpSpPr>
          <p:cNvPr id="8" name="Group 7"/>
          <p:cNvGrpSpPr/>
          <p:nvPr/>
        </p:nvGrpSpPr>
        <p:grpSpPr>
          <a:xfrm>
            <a:off x="2115255" y="3943350"/>
            <a:ext cx="9861398" cy="2677472"/>
            <a:chOff x="2050609" y="3925997"/>
            <a:chExt cx="9861398" cy="2677472"/>
          </a:xfrm>
        </p:grpSpPr>
        <p:sp>
          <p:nvSpPr>
            <p:cNvPr id="167" name="Rectangle 166"/>
            <p:cNvSpPr/>
            <p:nvPr/>
          </p:nvSpPr>
          <p:spPr>
            <a:xfrm>
              <a:off x="2050609" y="4671537"/>
              <a:ext cx="7138659" cy="1569660"/>
            </a:xfrm>
            <a:prstGeom prst="rect">
              <a:avLst/>
            </a:prstGeom>
          </p:spPr>
          <p:txBody>
            <a:bodyPr wrap="square">
              <a:spAutoFit/>
            </a:bodyPr>
            <a:lstStyle/>
            <a:p>
              <a:r>
                <a:rPr lang="en-US" sz="3200" dirty="0">
                  <a:solidFill>
                    <a:schemeClr val="bg1"/>
                  </a:solidFill>
                </a:rPr>
                <a:t>In order for them to grow and increase they needed to better understand  how to prepare for the Second Coming of Christ.</a:t>
              </a:r>
            </a:p>
          </p:txBody>
        </p:sp>
        <p:pic>
          <p:nvPicPr>
            <p:cNvPr id="169" name="Picture 4" descr="http://ubdavid.org/youthworld/ttt/tttgraphics/16_christ-return.jpg"/>
            <p:cNvPicPr>
              <a:picLocks noChangeAspect="1" noChangeArrowheads="1"/>
            </p:cNvPicPr>
            <p:nvPr/>
          </p:nvPicPr>
          <p:blipFill>
            <a:blip r:embed="rId3" cstate="print"/>
            <a:srcRect/>
            <a:stretch>
              <a:fillRect/>
            </a:stretch>
          </p:blipFill>
          <p:spPr bwMode="auto">
            <a:xfrm>
              <a:off x="9234535" y="3925997"/>
              <a:ext cx="2677472" cy="2677472"/>
            </a:xfrm>
            <a:prstGeom prst="rect">
              <a:avLst/>
            </a:prstGeom>
            <a:noFill/>
          </p:spPr>
        </p:pic>
      </p:grpSp>
      <p:grpSp>
        <p:nvGrpSpPr>
          <p:cNvPr id="4" name="Group 3"/>
          <p:cNvGrpSpPr/>
          <p:nvPr/>
        </p:nvGrpSpPr>
        <p:grpSpPr>
          <a:xfrm>
            <a:off x="262550" y="3526471"/>
            <a:ext cx="7740712" cy="1114428"/>
            <a:chOff x="262550" y="3526471"/>
            <a:chExt cx="7740712" cy="1114428"/>
          </a:xfrm>
        </p:grpSpPr>
        <p:sp>
          <p:nvSpPr>
            <p:cNvPr id="2" name="Rectangle 1"/>
            <p:cNvSpPr/>
            <p:nvPr/>
          </p:nvSpPr>
          <p:spPr>
            <a:xfrm>
              <a:off x="1098505" y="3823755"/>
              <a:ext cx="6904757" cy="523220"/>
            </a:xfrm>
            <a:prstGeom prst="rect">
              <a:avLst/>
            </a:prstGeom>
          </p:spPr>
          <p:txBody>
            <a:bodyPr wrap="square">
              <a:spAutoFit/>
            </a:bodyPr>
            <a:lstStyle/>
            <a:p>
              <a:r>
                <a:rPr lang="en-US" sz="2800" dirty="0">
                  <a:solidFill>
                    <a:schemeClr val="bg1"/>
                  </a:solidFill>
                  <a:effectLst>
                    <a:glow rad="139700">
                      <a:schemeClr val="accent2">
                        <a:satMod val="175000"/>
                        <a:alpha val="40000"/>
                      </a:schemeClr>
                    </a:glow>
                  </a:effectLst>
                  <a:latin typeface="Open Sans"/>
                </a:rPr>
                <a:t> “discipleship is to be lived </a:t>
              </a:r>
              <a:r>
                <a:rPr lang="en-US" sz="2800" i="1" dirty="0">
                  <a:solidFill>
                    <a:schemeClr val="bg1"/>
                  </a:solidFill>
                  <a:effectLst>
                    <a:glow rad="139700">
                      <a:schemeClr val="accent2">
                        <a:satMod val="175000"/>
                        <a:alpha val="40000"/>
                      </a:schemeClr>
                    </a:glow>
                  </a:effectLst>
                  <a:latin typeface="Open Sans"/>
                </a:rPr>
                <a:t>in crescendo</a:t>
              </a:r>
              <a:r>
                <a:rPr lang="en-US" sz="2800" dirty="0">
                  <a:solidFill>
                    <a:schemeClr val="bg1"/>
                  </a:solidFill>
                  <a:effectLst>
                    <a:glow rad="139700">
                      <a:schemeClr val="accent2">
                        <a:satMod val="175000"/>
                        <a:alpha val="40000"/>
                      </a:schemeClr>
                    </a:glow>
                  </a:effectLst>
                  <a:latin typeface="Open Sans"/>
                </a:rPr>
                <a:t>”</a:t>
              </a:r>
              <a:r>
                <a:rPr lang="en-US" sz="1400" dirty="0">
                  <a:solidFill>
                    <a:schemeClr val="bg1"/>
                  </a:solidFill>
                  <a:effectLst/>
                  <a:latin typeface="Open Sans"/>
                </a:rPr>
                <a:t>(2) </a:t>
              </a:r>
              <a:endParaRPr lang="en-US" sz="1400" dirty="0">
                <a:solidFill>
                  <a:schemeClr val="bg1"/>
                </a:solidFill>
                <a:effectLs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550" y="3526471"/>
              <a:ext cx="890476" cy="1114428"/>
            </a:xfrm>
            <a:prstGeom prst="rect">
              <a:avLst/>
            </a:prstGeom>
          </p:spPr>
        </p:pic>
      </p:grpSp>
      <p:pic>
        <p:nvPicPr>
          <p:cNvPr id="2050" name="Picture 2"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1291" y="1566250"/>
            <a:ext cx="1513783" cy="1826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25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3920" y="0"/>
            <a:ext cx="10797766" cy="1015663"/>
          </a:xfrm>
          <a:prstGeom prst="rect">
            <a:avLst/>
          </a:prstGeom>
          <a:noFill/>
        </p:spPr>
        <p:txBody>
          <a:bodyPr wrap="square" rtlCol="0">
            <a:spAutoFit/>
          </a:bodyPr>
          <a:lstStyle/>
          <a:p>
            <a:pPr algn="ctr"/>
            <a:r>
              <a:rPr lang="en-US" sz="6000" dirty="0">
                <a:solidFill>
                  <a:schemeClr val="bg1"/>
                </a:solidFill>
                <a:latin typeface="Nyala" panose="02000504070300020003" pitchFamily="2" charset="0"/>
                <a:ea typeface="Wednesday" pitchFamily="2" charset="0"/>
              </a:rPr>
              <a:t>To Prepare</a:t>
            </a:r>
            <a:endParaRPr lang="en-US" sz="4800" dirty="0">
              <a:solidFill>
                <a:schemeClr val="bg1"/>
              </a:solidFill>
              <a:latin typeface="Nyala" panose="02000504070300020003" pitchFamily="2" charset="0"/>
              <a:ea typeface="Wednesday" pitchFamily="2" charset="0"/>
            </a:endParaRPr>
          </a:p>
        </p:txBody>
      </p:sp>
      <p:sp>
        <p:nvSpPr>
          <p:cNvPr id="6" name="Rectangle 5"/>
          <p:cNvSpPr/>
          <p:nvPr/>
        </p:nvSpPr>
        <p:spPr>
          <a:xfrm>
            <a:off x="531340" y="445076"/>
            <a:ext cx="2690185" cy="369332"/>
          </a:xfrm>
          <a:prstGeom prst="rect">
            <a:avLst/>
          </a:prstGeom>
          <a:solidFill>
            <a:srgbClr val="FFFF00"/>
          </a:solidFill>
        </p:spPr>
        <p:txBody>
          <a:bodyPr wrap="square">
            <a:spAutoFit/>
          </a:bodyPr>
          <a:lstStyle/>
          <a:p>
            <a:pPr algn="ctr"/>
            <a:r>
              <a:rPr lang="en-US" dirty="0">
                <a:latin typeface="Open Sans"/>
              </a:rPr>
              <a:t>1 Thessalonians 4:2-5</a:t>
            </a:r>
            <a:endParaRPr lang="en-US" dirty="0"/>
          </a:p>
        </p:txBody>
      </p:sp>
      <p:sp>
        <p:nvSpPr>
          <p:cNvPr id="167" name="Rectangle 166"/>
          <p:cNvSpPr/>
          <p:nvPr/>
        </p:nvSpPr>
        <p:spPr>
          <a:xfrm>
            <a:off x="3752661" y="1032044"/>
            <a:ext cx="4965826" cy="523220"/>
          </a:xfrm>
          <a:prstGeom prst="rect">
            <a:avLst/>
          </a:prstGeom>
          <a:noFill/>
        </p:spPr>
        <p:txBody>
          <a:bodyPr wrap="square">
            <a:spAutoFit/>
          </a:bodyPr>
          <a:lstStyle/>
          <a:p>
            <a:pPr algn="ctr"/>
            <a:r>
              <a:rPr lang="en-US" sz="2800" dirty="0">
                <a:solidFill>
                  <a:schemeClr val="bg1"/>
                </a:solidFill>
                <a:effectLst>
                  <a:glow rad="228600">
                    <a:schemeClr val="accent5">
                      <a:satMod val="175000"/>
                      <a:alpha val="40000"/>
                    </a:schemeClr>
                  </a:glow>
                </a:effectLst>
                <a:latin typeface="Open Sans"/>
              </a:rPr>
              <a:t>Abstain from Fornication</a:t>
            </a:r>
            <a:endParaRPr lang="en-US" sz="2800" dirty="0">
              <a:solidFill>
                <a:schemeClr val="bg1"/>
              </a:solidFill>
              <a:effectLst>
                <a:glow rad="228600">
                  <a:schemeClr val="accent5">
                    <a:satMod val="175000"/>
                    <a:alpha val="40000"/>
                  </a:schemeClr>
                </a:glow>
              </a:effectLst>
            </a:endParaRPr>
          </a:p>
        </p:txBody>
      </p:sp>
      <p:sp>
        <p:nvSpPr>
          <p:cNvPr id="2" name="Rectangle 1"/>
          <p:cNvSpPr/>
          <p:nvPr/>
        </p:nvSpPr>
        <p:spPr>
          <a:xfrm>
            <a:off x="5370112" y="4663776"/>
            <a:ext cx="6096000" cy="1200329"/>
          </a:xfrm>
          <a:prstGeom prst="rect">
            <a:avLst/>
          </a:prstGeom>
        </p:spPr>
        <p:txBody>
          <a:bodyPr>
            <a:spAutoFit/>
          </a:bodyPr>
          <a:lstStyle/>
          <a:p>
            <a:r>
              <a:rPr lang="en-US" dirty="0">
                <a:solidFill>
                  <a:schemeClr val="bg1"/>
                </a:solidFill>
                <a:latin typeface="Abadi" panose="020B0604020104020204" pitchFamily="34" charset="0"/>
              </a:rPr>
              <a:t>"Wholesome family life with children was set up as the perfect way, thousands of years ago. If all the world should devise some other sort of relationship, it would be wrong even if the voting were 3 1/2 billion to one." (3)</a:t>
            </a:r>
            <a:endParaRPr lang="en-US" b="0" i="0" dirty="0">
              <a:solidFill>
                <a:schemeClr val="bg1"/>
              </a:solidFill>
              <a:effectLst/>
              <a:latin typeface="Abadi" panose="020B0604020104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4475" y="132392"/>
            <a:ext cx="920935" cy="1171307"/>
          </a:xfrm>
          <a:prstGeom prst="rect">
            <a:avLst/>
          </a:prstGeom>
        </p:spPr>
      </p:pic>
      <p:sp>
        <p:nvSpPr>
          <p:cNvPr id="4" name="Rectangle 3"/>
          <p:cNvSpPr/>
          <p:nvPr/>
        </p:nvSpPr>
        <p:spPr>
          <a:xfrm>
            <a:off x="757473" y="1998614"/>
            <a:ext cx="6096000" cy="923330"/>
          </a:xfrm>
          <a:prstGeom prst="rect">
            <a:avLst/>
          </a:prstGeom>
        </p:spPr>
        <p:txBody>
          <a:bodyPr>
            <a:spAutoFit/>
          </a:bodyPr>
          <a:lstStyle/>
          <a:p>
            <a:r>
              <a:rPr lang="en-US" dirty="0">
                <a:solidFill>
                  <a:schemeClr val="bg1"/>
                </a:solidFill>
                <a:latin typeface="Abadi" panose="020B0604020104020204" pitchFamily="34" charset="0"/>
              </a:rPr>
              <a:t>"The world may countenance premarital sex experiences, but the Lord and his church condemn in no uncertain terms any and every sex relationship outside of marriage.</a:t>
            </a:r>
          </a:p>
        </p:txBody>
      </p:sp>
      <p:grpSp>
        <p:nvGrpSpPr>
          <p:cNvPr id="9" name="Group 8"/>
          <p:cNvGrpSpPr/>
          <p:nvPr/>
        </p:nvGrpSpPr>
        <p:grpSpPr>
          <a:xfrm>
            <a:off x="7152238" y="1620570"/>
            <a:ext cx="2254313" cy="2534971"/>
            <a:chOff x="7152238" y="1620570"/>
            <a:chExt cx="2254313" cy="2534971"/>
          </a:xfrm>
        </p:grpSpPr>
        <p:sp>
          <p:nvSpPr>
            <p:cNvPr id="7" name="Rectangle 6"/>
            <p:cNvSpPr/>
            <p:nvPr/>
          </p:nvSpPr>
          <p:spPr>
            <a:xfrm>
              <a:off x="7152238" y="1620570"/>
              <a:ext cx="2254313" cy="253497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7287406" y="1700543"/>
              <a:ext cx="2037662" cy="2373517"/>
              <a:chOff x="922474" y="3511235"/>
              <a:chExt cx="2255291" cy="2627017"/>
            </a:xfrm>
          </p:grpSpPr>
          <p:grpSp>
            <p:nvGrpSpPr>
              <p:cNvPr id="14" name="Group 13"/>
              <p:cNvGrpSpPr/>
              <p:nvPr/>
            </p:nvGrpSpPr>
            <p:grpSpPr>
              <a:xfrm>
                <a:off x="922474" y="3684760"/>
                <a:ext cx="1049510" cy="2433876"/>
                <a:chOff x="922474" y="3684760"/>
                <a:chExt cx="1049510" cy="2433876"/>
              </a:xfrm>
            </p:grpSpPr>
            <p:sp>
              <p:nvSpPr>
                <p:cNvPr id="23" name="Oval 22"/>
                <p:cNvSpPr/>
                <p:nvPr/>
              </p:nvSpPr>
              <p:spPr>
                <a:xfrm>
                  <a:off x="1158844" y="3684760"/>
                  <a:ext cx="570368" cy="5703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p:cNvSpPr/>
                <p:nvPr/>
              </p:nvSpPr>
              <p:spPr>
                <a:xfrm>
                  <a:off x="1013988" y="4291344"/>
                  <a:ext cx="814812" cy="22633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a:off x="995882" y="4445252"/>
                  <a:ext cx="878186" cy="995881"/>
                </a:xfrm>
                <a:prstGeom prst="trapezoid">
                  <a:avLst>
                    <a:gd name="adj" fmla="val 2603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p:cNvSpPr/>
                <p:nvPr/>
              </p:nvSpPr>
              <p:spPr>
                <a:xfrm rot="3911839">
                  <a:off x="1520070" y="4612743"/>
                  <a:ext cx="706854" cy="19697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p:cNvSpPr/>
                <p:nvPr/>
              </p:nvSpPr>
              <p:spPr>
                <a:xfrm rot="6387792">
                  <a:off x="667535" y="4629341"/>
                  <a:ext cx="706854" cy="19697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p:cNvSpPr/>
                <p:nvPr/>
              </p:nvSpPr>
              <p:spPr>
                <a:xfrm rot="5400000">
                  <a:off x="1109348" y="5563656"/>
                  <a:ext cx="921877" cy="17299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p:cNvSpPr/>
                <p:nvPr/>
              </p:nvSpPr>
              <p:spPr>
                <a:xfrm rot="5400000">
                  <a:off x="836235" y="5571201"/>
                  <a:ext cx="921877" cy="17299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rot="10800000">
                  <a:off x="1358020" y="4291342"/>
                  <a:ext cx="126748" cy="8148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p:cNvSpPr/>
              <p:nvPr/>
            </p:nvSpPr>
            <p:spPr>
              <a:xfrm>
                <a:off x="2415767" y="3511235"/>
                <a:ext cx="570368" cy="5703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p:cNvSpPr/>
              <p:nvPr/>
            </p:nvSpPr>
            <p:spPr>
              <a:xfrm rot="5400000">
                <a:off x="2027255" y="5487193"/>
                <a:ext cx="1086347" cy="19766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p:cNvSpPr/>
              <p:nvPr/>
            </p:nvSpPr>
            <p:spPr>
              <a:xfrm rot="5400000">
                <a:off x="2325530" y="5485193"/>
                <a:ext cx="1086347" cy="2197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p:cNvSpPr/>
              <p:nvPr/>
            </p:nvSpPr>
            <p:spPr>
              <a:xfrm>
                <a:off x="2353902" y="4116610"/>
                <a:ext cx="778598" cy="27432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p:cNvSpPr/>
              <p:nvPr/>
            </p:nvSpPr>
            <p:spPr>
              <a:xfrm rot="7223141">
                <a:off x="1849081" y="4564031"/>
                <a:ext cx="875327" cy="2197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p:cNvSpPr/>
              <p:nvPr/>
            </p:nvSpPr>
            <p:spPr>
              <a:xfrm rot="5174172">
                <a:off x="2592677" y="4548229"/>
                <a:ext cx="998160" cy="17201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2471596" y="4217406"/>
                <a:ext cx="523592" cy="1060764"/>
              </a:xfrm>
              <a:prstGeom prst="trapezoid">
                <a:avLst>
                  <a:gd name="adj" fmla="val 105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p:cNvSpPr/>
              <p:nvPr/>
            </p:nvSpPr>
            <p:spPr>
              <a:xfrm>
                <a:off x="2634558" y="4087940"/>
                <a:ext cx="172016" cy="121921"/>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 name="Group 9"/>
          <p:cNvGrpSpPr/>
          <p:nvPr/>
        </p:nvGrpSpPr>
        <p:grpSpPr>
          <a:xfrm>
            <a:off x="914400" y="3223034"/>
            <a:ext cx="3748135" cy="2815628"/>
            <a:chOff x="914400" y="3223034"/>
            <a:chExt cx="3748135" cy="2815628"/>
          </a:xfrm>
        </p:grpSpPr>
        <p:sp>
          <p:nvSpPr>
            <p:cNvPr id="8" name="Rectangle 7"/>
            <p:cNvSpPr/>
            <p:nvPr/>
          </p:nvSpPr>
          <p:spPr>
            <a:xfrm>
              <a:off x="914400" y="3223034"/>
              <a:ext cx="3748135" cy="281562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1074742" y="3346763"/>
              <a:ext cx="3493432" cy="2627017"/>
              <a:chOff x="4234401" y="3283389"/>
              <a:chExt cx="3493432" cy="2627017"/>
            </a:xfrm>
          </p:grpSpPr>
          <p:grpSp>
            <p:nvGrpSpPr>
              <p:cNvPr id="32" name="Group 31"/>
              <p:cNvGrpSpPr/>
              <p:nvPr/>
            </p:nvGrpSpPr>
            <p:grpSpPr>
              <a:xfrm>
                <a:off x="4949757" y="3283389"/>
                <a:ext cx="2255291" cy="2627017"/>
                <a:chOff x="922474" y="3511235"/>
                <a:chExt cx="2255291" cy="2627017"/>
              </a:xfrm>
            </p:grpSpPr>
            <p:grpSp>
              <p:nvGrpSpPr>
                <p:cNvPr id="49" name="Group 48"/>
                <p:cNvGrpSpPr/>
                <p:nvPr/>
              </p:nvGrpSpPr>
              <p:grpSpPr>
                <a:xfrm>
                  <a:off x="922474" y="3684760"/>
                  <a:ext cx="1049510" cy="2433876"/>
                  <a:chOff x="922474" y="3684760"/>
                  <a:chExt cx="1049510" cy="2433876"/>
                </a:xfrm>
              </p:grpSpPr>
              <p:sp>
                <p:nvSpPr>
                  <p:cNvPr id="58" name="Oval 57"/>
                  <p:cNvSpPr/>
                  <p:nvPr/>
                </p:nvSpPr>
                <p:spPr>
                  <a:xfrm>
                    <a:off x="1158844" y="3684760"/>
                    <a:ext cx="570368" cy="5703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p:cNvSpPr/>
                  <p:nvPr/>
                </p:nvSpPr>
                <p:spPr>
                  <a:xfrm>
                    <a:off x="1013988" y="4291344"/>
                    <a:ext cx="814812" cy="22633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a:off x="995882" y="4445252"/>
                    <a:ext cx="878186" cy="995881"/>
                  </a:xfrm>
                  <a:prstGeom prst="trapezoid">
                    <a:avLst>
                      <a:gd name="adj" fmla="val 2603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p:cNvSpPr/>
                  <p:nvPr/>
                </p:nvSpPr>
                <p:spPr>
                  <a:xfrm rot="3911839">
                    <a:off x="1520070" y="4612743"/>
                    <a:ext cx="706854" cy="19697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p:cNvSpPr/>
                  <p:nvPr/>
                </p:nvSpPr>
                <p:spPr>
                  <a:xfrm rot="6387792">
                    <a:off x="667535" y="4629341"/>
                    <a:ext cx="706854" cy="19697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p:cNvSpPr/>
                  <p:nvPr/>
                </p:nvSpPr>
                <p:spPr>
                  <a:xfrm rot="5400000">
                    <a:off x="1109348" y="5563656"/>
                    <a:ext cx="921877" cy="17299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p:cNvSpPr/>
                  <p:nvPr/>
                </p:nvSpPr>
                <p:spPr>
                  <a:xfrm rot="5400000">
                    <a:off x="836235" y="5571201"/>
                    <a:ext cx="921877" cy="17299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Isosceles Triangle 64"/>
                  <p:cNvSpPr/>
                  <p:nvPr/>
                </p:nvSpPr>
                <p:spPr>
                  <a:xfrm rot="10800000">
                    <a:off x="1358020" y="4291342"/>
                    <a:ext cx="126748" cy="81482"/>
                  </a:xfrm>
                  <a:prstGeom prst="triangl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p:cNvSpPr/>
                <p:nvPr/>
              </p:nvSpPr>
              <p:spPr>
                <a:xfrm>
                  <a:off x="2415767" y="3511235"/>
                  <a:ext cx="570368" cy="5703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p:cNvSpPr/>
                <p:nvPr/>
              </p:nvSpPr>
              <p:spPr>
                <a:xfrm rot="5400000">
                  <a:off x="2027255" y="5487193"/>
                  <a:ext cx="1086347" cy="19766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Rounded Corners 51"/>
                <p:cNvSpPr/>
                <p:nvPr/>
              </p:nvSpPr>
              <p:spPr>
                <a:xfrm rot="5400000">
                  <a:off x="2325530" y="5485193"/>
                  <a:ext cx="1086347" cy="2197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p:cNvSpPr/>
                <p:nvPr/>
              </p:nvSpPr>
              <p:spPr>
                <a:xfrm>
                  <a:off x="2353902" y="4116610"/>
                  <a:ext cx="778598" cy="27432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p:cNvSpPr/>
                <p:nvPr/>
              </p:nvSpPr>
              <p:spPr>
                <a:xfrm rot="7223141">
                  <a:off x="1849081" y="4564031"/>
                  <a:ext cx="875327" cy="2197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Rounded Corners 54"/>
                <p:cNvSpPr/>
                <p:nvPr/>
              </p:nvSpPr>
              <p:spPr>
                <a:xfrm rot="5174172">
                  <a:off x="2592677" y="4548229"/>
                  <a:ext cx="998160" cy="17201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a:off x="2471596" y="4217406"/>
                  <a:ext cx="523592" cy="1060764"/>
                </a:xfrm>
                <a:prstGeom prst="trapezoid">
                  <a:avLst>
                    <a:gd name="adj" fmla="val 105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p:cNvSpPr/>
                <p:nvPr/>
              </p:nvSpPr>
              <p:spPr>
                <a:xfrm>
                  <a:off x="2634558" y="4102729"/>
                  <a:ext cx="164471" cy="89025"/>
                </a:xfrm>
                <a:prstGeom prst="roundRect">
                  <a:avLst>
                    <a:gd name="adj" fmla="val 50000"/>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114912" y="4516169"/>
                <a:ext cx="612921" cy="1322822"/>
                <a:chOff x="4480353" y="1537579"/>
                <a:chExt cx="612921" cy="1322822"/>
              </a:xfrm>
            </p:grpSpPr>
            <p:sp>
              <p:nvSpPr>
                <p:cNvPr id="42" name="Oval 41"/>
                <p:cNvSpPr/>
                <p:nvPr/>
              </p:nvSpPr>
              <p:spPr>
                <a:xfrm>
                  <a:off x="4615759" y="1537579"/>
                  <a:ext cx="345542" cy="34554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a:off x="4571999" y="1963094"/>
                  <a:ext cx="451165" cy="511630"/>
                </a:xfrm>
                <a:prstGeom prst="trapezoid">
                  <a:avLst>
                    <a:gd name="adj" fmla="val 2603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p:cNvSpPr/>
                <p:nvPr/>
              </p:nvSpPr>
              <p:spPr>
                <a:xfrm rot="7223141">
                  <a:off x="4323278" y="2125722"/>
                  <a:ext cx="421857" cy="10770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p:cNvSpPr/>
                <p:nvPr/>
              </p:nvSpPr>
              <p:spPr>
                <a:xfrm rot="3528859">
                  <a:off x="4825822" y="2108653"/>
                  <a:ext cx="428987" cy="10591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p:cNvSpPr/>
                <p:nvPr/>
              </p:nvSpPr>
              <p:spPr>
                <a:xfrm rot="10800000">
                  <a:off x="4571325" y="1918258"/>
                  <a:ext cx="426187" cy="118772"/>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p:cNvSpPr/>
                <p:nvPr/>
              </p:nvSpPr>
              <p:spPr>
                <a:xfrm rot="5400000">
                  <a:off x="4471738" y="2533896"/>
                  <a:ext cx="509899" cy="128022"/>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p:cNvSpPr/>
                <p:nvPr/>
              </p:nvSpPr>
              <p:spPr>
                <a:xfrm rot="5400000">
                  <a:off x="4642245" y="2541441"/>
                  <a:ext cx="509899" cy="128022"/>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4234401" y="4155540"/>
                <a:ext cx="708791" cy="1745318"/>
                <a:chOff x="7321633" y="4237022"/>
                <a:chExt cx="708791" cy="1745318"/>
              </a:xfrm>
            </p:grpSpPr>
            <p:sp>
              <p:nvSpPr>
                <p:cNvPr id="35" name="Oval 34"/>
                <p:cNvSpPr/>
                <p:nvPr/>
              </p:nvSpPr>
              <p:spPr>
                <a:xfrm>
                  <a:off x="7478219" y="4237022"/>
                  <a:ext cx="399590" cy="4346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a:off x="7496270" y="4772230"/>
                  <a:ext cx="353490" cy="750383"/>
                </a:xfrm>
                <a:prstGeom prst="trapezoid">
                  <a:avLst>
                    <a:gd name="adj" fmla="val 100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p:cNvSpPr/>
                <p:nvPr/>
              </p:nvSpPr>
              <p:spPr>
                <a:xfrm rot="7223141">
                  <a:off x="7118606" y="4982243"/>
                  <a:ext cx="530608" cy="12455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p:cNvSpPr/>
                <p:nvPr/>
              </p:nvSpPr>
              <p:spPr>
                <a:xfrm rot="3528859">
                  <a:off x="7699394" y="4960683"/>
                  <a:ext cx="539576" cy="12248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p:cNvSpPr/>
                <p:nvPr/>
              </p:nvSpPr>
              <p:spPr>
                <a:xfrm rot="10800000">
                  <a:off x="7426834" y="4715837"/>
                  <a:ext cx="492849" cy="14939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p:cNvSpPr/>
                <p:nvPr/>
              </p:nvSpPr>
              <p:spPr>
                <a:xfrm rot="5400000">
                  <a:off x="7249611" y="5578153"/>
                  <a:ext cx="641347" cy="14804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p:cNvSpPr/>
                <p:nvPr/>
              </p:nvSpPr>
              <p:spPr>
                <a:xfrm rot="5144943">
                  <a:off x="7473948" y="5587643"/>
                  <a:ext cx="641347" cy="14804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99918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3920" y="0"/>
            <a:ext cx="10797766" cy="1015663"/>
          </a:xfrm>
          <a:prstGeom prst="rect">
            <a:avLst/>
          </a:prstGeom>
          <a:noFill/>
        </p:spPr>
        <p:txBody>
          <a:bodyPr wrap="square" rtlCol="0">
            <a:spAutoFit/>
          </a:bodyPr>
          <a:lstStyle/>
          <a:p>
            <a:pPr algn="ctr"/>
            <a:r>
              <a:rPr lang="en-US" sz="6000" dirty="0">
                <a:solidFill>
                  <a:schemeClr val="bg1"/>
                </a:solidFill>
                <a:latin typeface="Nyala" panose="02000504070300020003" pitchFamily="2" charset="0"/>
                <a:ea typeface="Wednesday" pitchFamily="2" charset="0"/>
              </a:rPr>
              <a:t>To Prepare</a:t>
            </a:r>
            <a:endParaRPr lang="en-US" sz="4800" dirty="0">
              <a:solidFill>
                <a:schemeClr val="bg1"/>
              </a:solidFill>
              <a:latin typeface="Nyala" panose="02000504070300020003" pitchFamily="2" charset="0"/>
              <a:ea typeface="Wednesday" pitchFamily="2" charset="0"/>
            </a:endParaRPr>
          </a:p>
        </p:txBody>
      </p:sp>
      <p:sp>
        <p:nvSpPr>
          <p:cNvPr id="167" name="Rectangle 166"/>
          <p:cNvSpPr/>
          <p:nvPr/>
        </p:nvSpPr>
        <p:spPr>
          <a:xfrm>
            <a:off x="620162" y="660851"/>
            <a:ext cx="2474614" cy="369332"/>
          </a:xfrm>
          <a:prstGeom prst="rect">
            <a:avLst/>
          </a:prstGeom>
          <a:solidFill>
            <a:srgbClr val="FFFF00"/>
          </a:solidFill>
        </p:spPr>
        <p:txBody>
          <a:bodyPr wrap="square">
            <a:spAutoFit/>
          </a:bodyPr>
          <a:lstStyle/>
          <a:p>
            <a:r>
              <a:rPr lang="en-US" dirty="0">
                <a:latin typeface="Open Sans"/>
              </a:rPr>
              <a:t>1 Thessalonians 4:6-8</a:t>
            </a:r>
            <a:endParaRPr lang="en-US" dirty="0"/>
          </a:p>
        </p:txBody>
      </p:sp>
      <p:sp>
        <p:nvSpPr>
          <p:cNvPr id="3" name="Rectangle 2"/>
          <p:cNvSpPr/>
          <p:nvPr/>
        </p:nvSpPr>
        <p:spPr>
          <a:xfrm>
            <a:off x="2525917" y="1114072"/>
            <a:ext cx="7134130" cy="369332"/>
          </a:xfrm>
          <a:prstGeom prst="rect">
            <a:avLst/>
          </a:prstGeom>
        </p:spPr>
        <p:txBody>
          <a:bodyPr wrap="square">
            <a:spAutoFit/>
          </a:bodyPr>
          <a:lstStyle/>
          <a:p>
            <a:r>
              <a:rPr lang="en-US" b="1" dirty="0">
                <a:solidFill>
                  <a:schemeClr val="bg1"/>
                </a:solidFill>
                <a:effectLst>
                  <a:glow rad="228600">
                    <a:schemeClr val="accent6">
                      <a:satMod val="175000"/>
                      <a:alpha val="40000"/>
                    </a:schemeClr>
                  </a:glow>
                </a:effectLst>
                <a:latin typeface="Abadi" panose="020B0604020104020204" pitchFamily="34" charset="0"/>
              </a:rPr>
              <a:t>God hath not called us unto uncleanness, but unto holiness</a:t>
            </a:r>
            <a:endParaRPr lang="en-US" b="0" i="0" dirty="0">
              <a:solidFill>
                <a:schemeClr val="bg1"/>
              </a:solidFill>
              <a:effectLst>
                <a:glow rad="228600">
                  <a:schemeClr val="accent6">
                    <a:satMod val="175000"/>
                    <a:alpha val="40000"/>
                  </a:schemeClr>
                </a:glow>
              </a:effectLst>
              <a:latin typeface="Abadi" panose="020B0604020104020204" pitchFamily="34" charset="0"/>
            </a:endParaRPr>
          </a:p>
        </p:txBody>
      </p:sp>
      <p:sp>
        <p:nvSpPr>
          <p:cNvPr id="4" name="Rectangle 3"/>
          <p:cNvSpPr/>
          <p:nvPr/>
        </p:nvSpPr>
        <p:spPr>
          <a:xfrm>
            <a:off x="5836467" y="2400812"/>
            <a:ext cx="6096000" cy="3693319"/>
          </a:xfrm>
          <a:prstGeom prst="rect">
            <a:avLst/>
          </a:prstGeom>
        </p:spPr>
        <p:txBody>
          <a:bodyPr>
            <a:spAutoFit/>
          </a:bodyPr>
          <a:lstStyle/>
          <a:p>
            <a:r>
              <a:rPr lang="en-US" dirty="0">
                <a:solidFill>
                  <a:schemeClr val="bg1"/>
                </a:solidFill>
                <a:latin typeface="Abadi" panose="020B0604020104020204" pitchFamily="34" charset="0"/>
              </a:rPr>
              <a:t>"In our journey toward eternal life, purity must be our constant aim. To walk and talk with God, to serve with God, to follow his example and become as a god, we must attain perfection.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In his presence there can be no guile, no wickedness, no transgression. In numerous scriptures he has made it clear that all worldliness, evil and weakness must be dropped before we can ascend unto 'the hill of the Lord.'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The Psalmist asked: 'Who shall ascend into the hill of the Lord? or who shall stand in his holy place?'</a:t>
            </a:r>
          </a:p>
          <a:p>
            <a:r>
              <a:rPr lang="en-US" dirty="0">
                <a:solidFill>
                  <a:schemeClr val="bg1"/>
                </a:solidFill>
                <a:latin typeface="Abadi" panose="020B0604020104020204" pitchFamily="34" charset="0"/>
              </a:rPr>
              <a:t>(3)</a:t>
            </a:r>
            <a:endParaRPr lang="en-US" b="0" i="0" dirty="0">
              <a:solidFill>
                <a:schemeClr val="bg1"/>
              </a:solidFill>
              <a:effectLst/>
              <a:latin typeface="Abadi" panose="020B0604020104020204" pitchFamily="34" charset="0"/>
            </a:endParaRPr>
          </a:p>
        </p:txBody>
      </p:sp>
      <p:pic>
        <p:nvPicPr>
          <p:cNvPr id="171" name="Picture 1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4475" y="132392"/>
            <a:ext cx="920935" cy="1171307"/>
          </a:xfrm>
          <a:prstGeom prst="rect">
            <a:avLst/>
          </a:prstGeom>
        </p:spPr>
      </p:pic>
      <p:sp>
        <p:nvSpPr>
          <p:cNvPr id="1024" name="Rectangle 1023"/>
          <p:cNvSpPr/>
          <p:nvPr/>
        </p:nvSpPr>
        <p:spPr>
          <a:xfrm>
            <a:off x="1291627" y="4717351"/>
            <a:ext cx="3244159" cy="1477328"/>
          </a:xfrm>
          <a:prstGeom prst="rect">
            <a:avLst/>
          </a:prstGeom>
          <a:solidFill>
            <a:schemeClr val="accent6">
              <a:lumMod val="50000"/>
            </a:schemeClr>
          </a:solidFill>
        </p:spPr>
        <p:txBody>
          <a:bodyPr wrap="square">
            <a:spAutoFit/>
          </a:bodyPr>
          <a:lstStyle/>
          <a:p>
            <a:r>
              <a:rPr lang="en-US" i="1" dirty="0">
                <a:solidFill>
                  <a:srgbClr val="FFFF00"/>
                </a:solidFill>
              </a:rPr>
              <a:t>He that hath clean hands, and a pure heart; who hath not lifted up his soul unto vanity, nor sworn deceitfully.</a:t>
            </a:r>
          </a:p>
          <a:p>
            <a:r>
              <a:rPr lang="en-US" i="1" dirty="0">
                <a:solidFill>
                  <a:srgbClr val="FFFF00"/>
                </a:solidFill>
              </a:rPr>
              <a:t>Psalms 24:4</a:t>
            </a:r>
          </a:p>
        </p:txBody>
      </p:sp>
      <p:pic>
        <p:nvPicPr>
          <p:cNvPr id="173" name="Picture 2" descr="https://image.freepik.com/free-icon/man-climbing-stairs_318-46871.png"/>
          <p:cNvPicPr>
            <a:picLocks noChangeAspect="1" noChangeArrowheads="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143147" y="1940239"/>
            <a:ext cx="2470138" cy="2470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79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3920" y="0"/>
            <a:ext cx="10797766" cy="1015663"/>
          </a:xfrm>
          <a:prstGeom prst="rect">
            <a:avLst/>
          </a:prstGeom>
          <a:noFill/>
        </p:spPr>
        <p:txBody>
          <a:bodyPr wrap="square" rtlCol="0">
            <a:spAutoFit/>
          </a:bodyPr>
          <a:lstStyle/>
          <a:p>
            <a:pPr algn="ctr"/>
            <a:r>
              <a:rPr lang="en-US" sz="6000" dirty="0">
                <a:solidFill>
                  <a:schemeClr val="bg1"/>
                </a:solidFill>
                <a:latin typeface="Nyala" panose="02000504070300020003" pitchFamily="2" charset="0"/>
                <a:ea typeface="Wednesday" pitchFamily="2" charset="0"/>
              </a:rPr>
              <a:t>To Prepare</a:t>
            </a:r>
            <a:endParaRPr lang="en-US" sz="4800" dirty="0">
              <a:solidFill>
                <a:schemeClr val="bg1"/>
              </a:solidFill>
              <a:latin typeface="Nyala" panose="02000504070300020003" pitchFamily="2" charset="0"/>
              <a:ea typeface="Wednesday" pitchFamily="2" charset="0"/>
            </a:endParaRPr>
          </a:p>
        </p:txBody>
      </p:sp>
      <p:sp>
        <p:nvSpPr>
          <p:cNvPr id="169" name="Rectangle 168"/>
          <p:cNvSpPr/>
          <p:nvPr/>
        </p:nvSpPr>
        <p:spPr>
          <a:xfrm>
            <a:off x="556788" y="597476"/>
            <a:ext cx="2740210" cy="369332"/>
          </a:xfrm>
          <a:prstGeom prst="rect">
            <a:avLst/>
          </a:prstGeom>
          <a:solidFill>
            <a:srgbClr val="FFFF00"/>
          </a:solidFill>
        </p:spPr>
        <p:txBody>
          <a:bodyPr wrap="square">
            <a:spAutoFit/>
          </a:bodyPr>
          <a:lstStyle/>
          <a:p>
            <a:pPr algn="ctr"/>
            <a:r>
              <a:rPr lang="en-US" dirty="0">
                <a:latin typeface="Open Sans"/>
              </a:rPr>
              <a:t>1 Thessalonians 4:9-12</a:t>
            </a:r>
            <a:endParaRPr lang="en-US" dirty="0"/>
          </a:p>
        </p:txBody>
      </p:sp>
      <p:sp>
        <p:nvSpPr>
          <p:cNvPr id="8" name="Rectangle 7"/>
          <p:cNvSpPr/>
          <p:nvPr/>
        </p:nvSpPr>
        <p:spPr>
          <a:xfrm>
            <a:off x="2453489" y="905842"/>
            <a:ext cx="7134130" cy="954107"/>
          </a:xfrm>
          <a:prstGeom prst="rect">
            <a:avLst/>
          </a:prstGeom>
        </p:spPr>
        <p:txBody>
          <a:bodyPr wrap="square">
            <a:spAutoFit/>
          </a:bodyPr>
          <a:lstStyle/>
          <a:p>
            <a:pPr algn="ctr"/>
            <a:r>
              <a:rPr lang="en-US" sz="2800" b="1" dirty="0">
                <a:solidFill>
                  <a:schemeClr val="bg1"/>
                </a:solidFill>
                <a:effectLst>
                  <a:glow rad="101600">
                    <a:schemeClr val="accent3">
                      <a:satMod val="175000"/>
                      <a:alpha val="40000"/>
                    </a:schemeClr>
                  </a:glow>
                </a:effectLst>
                <a:latin typeface="Abadi" panose="020B0604020104020204" pitchFamily="34" charset="0"/>
              </a:rPr>
              <a:t>Increase In Love for One Another and Study to be Quiet</a:t>
            </a:r>
            <a:endParaRPr lang="en-US" sz="2800" b="0" i="0" dirty="0">
              <a:solidFill>
                <a:schemeClr val="bg1"/>
              </a:solidFill>
              <a:effectLst>
                <a:glow rad="101600">
                  <a:schemeClr val="accent3">
                    <a:satMod val="175000"/>
                    <a:alpha val="40000"/>
                  </a:schemeClr>
                </a:glow>
              </a:effectLst>
              <a:latin typeface="Abadi" panose="020B0604020104020204" pitchFamily="34" charset="0"/>
            </a:endParaRPr>
          </a:p>
        </p:txBody>
      </p:sp>
      <p:sp>
        <p:nvSpPr>
          <p:cNvPr id="3" name="Rectangle 2"/>
          <p:cNvSpPr/>
          <p:nvPr/>
        </p:nvSpPr>
        <p:spPr>
          <a:xfrm>
            <a:off x="5015621" y="2626962"/>
            <a:ext cx="5241954" cy="3046988"/>
          </a:xfrm>
          <a:prstGeom prst="rect">
            <a:avLst/>
          </a:prstGeom>
        </p:spPr>
        <p:txBody>
          <a:bodyPr wrap="square">
            <a:spAutoFit/>
          </a:bodyPr>
          <a:lstStyle/>
          <a:p>
            <a:r>
              <a:rPr lang="en-US" sz="2400" dirty="0">
                <a:solidFill>
                  <a:schemeClr val="bg1"/>
                </a:solidFill>
                <a:latin typeface="Open Sans"/>
              </a:rPr>
              <a:t>“Personal prayer, study, and pondering are vital to the building up of the kingdom within our own souls. </a:t>
            </a:r>
          </a:p>
          <a:p>
            <a:endParaRPr lang="en-US" sz="2400" dirty="0">
              <a:solidFill>
                <a:schemeClr val="bg1"/>
              </a:solidFill>
              <a:latin typeface="Open Sans"/>
            </a:endParaRPr>
          </a:p>
          <a:p>
            <a:r>
              <a:rPr lang="en-US" sz="2400" dirty="0">
                <a:solidFill>
                  <a:schemeClr val="bg1"/>
                </a:solidFill>
                <a:latin typeface="Open Sans"/>
              </a:rPr>
              <a:t>It is in quiet moments of contemplation and communion with the Almighty that we come to know and love Him as our Father” (4)</a:t>
            </a:r>
            <a:endParaRPr lang="en-US" sz="2400" dirty="0">
              <a:solidFill>
                <a:schemeClr val="bg1"/>
              </a:solidFill>
            </a:endParaRPr>
          </a:p>
        </p:txBody>
      </p:sp>
      <p:grpSp>
        <p:nvGrpSpPr>
          <p:cNvPr id="7" name="Group 6"/>
          <p:cNvGrpSpPr/>
          <p:nvPr/>
        </p:nvGrpSpPr>
        <p:grpSpPr>
          <a:xfrm>
            <a:off x="2136618" y="2743202"/>
            <a:ext cx="1575303" cy="3213980"/>
            <a:chOff x="1358020" y="3168714"/>
            <a:chExt cx="1575303" cy="3213980"/>
          </a:xfrm>
        </p:grpSpPr>
        <p:sp>
          <p:nvSpPr>
            <p:cNvPr id="4" name="Rectangle 3"/>
            <p:cNvSpPr/>
            <p:nvPr/>
          </p:nvSpPr>
          <p:spPr>
            <a:xfrm>
              <a:off x="1358020" y="3168714"/>
              <a:ext cx="1575303" cy="321398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flipH="1">
              <a:off x="1765425" y="3347746"/>
              <a:ext cx="769546" cy="2799556"/>
              <a:chOff x="9442764" y="1518947"/>
              <a:chExt cx="769546" cy="2799556"/>
            </a:xfrm>
          </p:grpSpPr>
          <p:sp>
            <p:nvSpPr>
              <p:cNvPr id="11" name="Oval 10"/>
              <p:cNvSpPr/>
              <p:nvPr/>
            </p:nvSpPr>
            <p:spPr>
              <a:xfrm>
                <a:off x="9632886" y="1518947"/>
                <a:ext cx="561316"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3"/>
              <p:cNvSpPr/>
              <p:nvPr/>
            </p:nvSpPr>
            <p:spPr>
              <a:xfrm>
                <a:off x="9742936" y="2294052"/>
                <a:ext cx="469374" cy="121869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4"/>
              <p:cNvSpPr/>
              <p:nvPr/>
            </p:nvSpPr>
            <p:spPr>
              <a:xfrm rot="15877894">
                <a:off x="9285286" y="2577266"/>
                <a:ext cx="561127" cy="2092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9"/>
              <p:cNvSpPr/>
              <p:nvPr/>
            </p:nvSpPr>
            <p:spPr>
              <a:xfrm rot="7935436">
                <a:off x="9459823" y="2579622"/>
                <a:ext cx="581918" cy="2588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9442764" y="2055137"/>
                <a:ext cx="206726" cy="525101"/>
                <a:chOff x="7849343" y="2479271"/>
                <a:chExt cx="804265" cy="761870"/>
              </a:xfrm>
            </p:grpSpPr>
            <p:sp>
              <p:nvSpPr>
                <p:cNvPr id="19" name="Rounded Rectangle 14"/>
                <p:cNvSpPr/>
                <p:nvPr/>
              </p:nvSpPr>
              <p:spPr>
                <a:xfrm rot="16200000">
                  <a:off x="7709087" y="2856426"/>
                  <a:ext cx="497810" cy="2172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4"/>
                <p:cNvSpPr/>
                <p:nvPr/>
              </p:nvSpPr>
              <p:spPr>
                <a:xfrm rot="16200000">
                  <a:off x="7906754" y="2863971"/>
                  <a:ext cx="497810" cy="2172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4"/>
                <p:cNvSpPr/>
                <p:nvPr/>
              </p:nvSpPr>
              <p:spPr>
                <a:xfrm rot="16200000">
                  <a:off x="8124037" y="2873024"/>
                  <a:ext cx="497810" cy="2172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4"/>
                <p:cNvSpPr/>
                <p:nvPr/>
              </p:nvSpPr>
              <p:spPr>
                <a:xfrm rot="16200000">
                  <a:off x="8164024" y="2751557"/>
                  <a:ext cx="761870" cy="2172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ounded Rectangle 13"/>
              <p:cNvSpPr/>
              <p:nvPr/>
            </p:nvSpPr>
            <p:spPr>
              <a:xfrm rot="362572">
                <a:off x="9967865" y="2364970"/>
                <a:ext cx="199176" cy="885223"/>
              </a:xfrm>
              <a:prstGeom prst="roundRect">
                <a:avLst>
                  <a:gd name="adj" fmla="val 50000"/>
                </a:avLst>
              </a:prstGeom>
              <a:solidFill>
                <a:schemeClr val="tx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3"/>
              <p:cNvSpPr/>
              <p:nvPr/>
            </p:nvSpPr>
            <p:spPr>
              <a:xfrm>
                <a:off x="9759536" y="3351797"/>
                <a:ext cx="181169" cy="96670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3"/>
              <p:cNvSpPr/>
              <p:nvPr/>
            </p:nvSpPr>
            <p:spPr>
              <a:xfrm>
                <a:off x="9966355" y="3379879"/>
                <a:ext cx="203100" cy="93049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3314" name="Picture 2" descr="Image result for Elder Bruce D. Por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9425" y="113876"/>
            <a:ext cx="1039216" cy="129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84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3920" y="0"/>
            <a:ext cx="10797766" cy="1015663"/>
          </a:xfrm>
          <a:prstGeom prst="rect">
            <a:avLst/>
          </a:prstGeom>
          <a:noFill/>
        </p:spPr>
        <p:txBody>
          <a:bodyPr wrap="square" rtlCol="0">
            <a:spAutoFit/>
          </a:bodyPr>
          <a:lstStyle/>
          <a:p>
            <a:pPr algn="ctr"/>
            <a:r>
              <a:rPr lang="en-US" sz="6000" dirty="0">
                <a:solidFill>
                  <a:schemeClr val="bg1"/>
                </a:solidFill>
                <a:latin typeface="Nyala" panose="02000504070300020003" pitchFamily="2" charset="0"/>
                <a:ea typeface="Wednesday" pitchFamily="2" charset="0"/>
              </a:rPr>
              <a:t>Resurrection </a:t>
            </a:r>
            <a:endParaRPr lang="en-US" sz="4800" dirty="0">
              <a:solidFill>
                <a:schemeClr val="bg1"/>
              </a:solidFill>
              <a:latin typeface="Nyala" panose="02000504070300020003" pitchFamily="2" charset="0"/>
              <a:ea typeface="Wednesday" pitchFamily="2" charset="0"/>
            </a:endParaRPr>
          </a:p>
        </p:txBody>
      </p:sp>
      <p:sp>
        <p:nvSpPr>
          <p:cNvPr id="169" name="Rectangle 168"/>
          <p:cNvSpPr/>
          <p:nvPr/>
        </p:nvSpPr>
        <p:spPr>
          <a:xfrm>
            <a:off x="0" y="6488668"/>
            <a:ext cx="3096285" cy="369332"/>
          </a:xfrm>
          <a:prstGeom prst="rect">
            <a:avLst/>
          </a:prstGeom>
          <a:noFill/>
        </p:spPr>
        <p:txBody>
          <a:bodyPr wrap="square">
            <a:spAutoFit/>
          </a:bodyPr>
          <a:lstStyle/>
          <a:p>
            <a:r>
              <a:rPr lang="en-US" dirty="0">
                <a:solidFill>
                  <a:schemeClr val="bg1"/>
                </a:solidFill>
                <a:latin typeface="Open Sans"/>
              </a:rPr>
              <a:t>1 Thessalonians 4:13-18</a:t>
            </a:r>
            <a:endParaRPr lang="en-US" dirty="0">
              <a:solidFill>
                <a:schemeClr val="bg1"/>
              </a:solidFill>
            </a:endParaRPr>
          </a:p>
        </p:txBody>
      </p:sp>
      <p:pic>
        <p:nvPicPr>
          <p:cNvPr id="15362" name="Picture 2" descr="The Second Com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091" y="1532015"/>
            <a:ext cx="2793417" cy="41730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59929" y="1018142"/>
            <a:ext cx="6096000" cy="1200329"/>
          </a:xfrm>
          <a:prstGeom prst="rect">
            <a:avLst/>
          </a:prstGeom>
        </p:spPr>
        <p:txBody>
          <a:bodyPr>
            <a:spAutoFit/>
          </a:bodyPr>
          <a:lstStyle/>
          <a:p>
            <a:r>
              <a:rPr lang="en-US" dirty="0">
                <a:solidFill>
                  <a:schemeClr val="bg1"/>
                </a:solidFill>
                <a:latin typeface="Open Sans"/>
              </a:rPr>
              <a:t>The Thessalonian Saints misunderstood certain aspects of the Second Coming. They worried that Church members in Thessalonica who had died would not be able to experience the blessings of the Second Coming.</a:t>
            </a:r>
            <a:endParaRPr lang="en-US" dirty="0">
              <a:solidFill>
                <a:schemeClr val="bg1"/>
              </a:solidFill>
            </a:endParaRPr>
          </a:p>
        </p:txBody>
      </p:sp>
      <p:sp>
        <p:nvSpPr>
          <p:cNvPr id="25" name="Rectangle 24"/>
          <p:cNvSpPr/>
          <p:nvPr/>
        </p:nvSpPr>
        <p:spPr>
          <a:xfrm>
            <a:off x="4161575" y="4807886"/>
            <a:ext cx="6992293" cy="1569660"/>
          </a:xfrm>
          <a:prstGeom prst="rect">
            <a:avLst/>
          </a:prstGeom>
        </p:spPr>
        <p:txBody>
          <a:bodyPr wrap="square">
            <a:spAutoFit/>
          </a:bodyPr>
          <a:lstStyle/>
          <a:p>
            <a:pPr fontAlgn="base"/>
            <a:r>
              <a:rPr lang="en-US" sz="3200" dirty="0">
                <a:solidFill>
                  <a:schemeClr val="bg1"/>
                </a:solidFill>
                <a:effectLst>
                  <a:glow rad="139700">
                    <a:schemeClr val="accent2">
                      <a:satMod val="175000"/>
                      <a:alpha val="40000"/>
                    </a:schemeClr>
                  </a:glow>
                </a:effectLst>
              </a:rPr>
              <a:t>1. The faithful Saints who die before the Second Coming will not be resurrected until the end of the Millennium.</a:t>
            </a:r>
          </a:p>
        </p:txBody>
      </p:sp>
      <p:grpSp>
        <p:nvGrpSpPr>
          <p:cNvPr id="26" name="Group 25"/>
          <p:cNvGrpSpPr/>
          <p:nvPr/>
        </p:nvGrpSpPr>
        <p:grpSpPr>
          <a:xfrm>
            <a:off x="7007723" y="2338616"/>
            <a:ext cx="3289208" cy="2390250"/>
            <a:chOff x="425854" y="4158361"/>
            <a:chExt cx="3289208" cy="2390250"/>
          </a:xfrm>
        </p:grpSpPr>
        <p:grpSp>
          <p:nvGrpSpPr>
            <p:cNvPr id="27" name="Group 26"/>
            <p:cNvGrpSpPr/>
            <p:nvPr/>
          </p:nvGrpSpPr>
          <p:grpSpPr>
            <a:xfrm>
              <a:off x="425854" y="4158361"/>
              <a:ext cx="3289208" cy="2390250"/>
              <a:chOff x="710158" y="833642"/>
              <a:chExt cx="7941747" cy="5771225"/>
            </a:xfrm>
          </p:grpSpPr>
          <p:grpSp>
            <p:nvGrpSpPr>
              <p:cNvPr id="29" name="Group 14"/>
              <p:cNvGrpSpPr/>
              <p:nvPr/>
            </p:nvGrpSpPr>
            <p:grpSpPr>
              <a:xfrm rot="10800000">
                <a:off x="7696200" y="5257800"/>
                <a:ext cx="621450" cy="1347067"/>
                <a:chOff x="7010400" y="381000"/>
                <a:chExt cx="762000" cy="2033666"/>
              </a:xfrm>
            </p:grpSpPr>
            <p:sp>
              <p:nvSpPr>
                <p:cNvPr id="42"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7010400" y="381000"/>
                  <a:ext cx="762000" cy="1219200"/>
                </a:xfrm>
                <a:prstGeom prst="ellipse">
                  <a:avLst/>
                </a:prstGeom>
                <a:solidFill>
                  <a:srgbClr val="CCB1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11"/>
              <p:cNvGrpSpPr/>
              <p:nvPr/>
            </p:nvGrpSpPr>
            <p:grpSpPr>
              <a:xfrm rot="10800000">
                <a:off x="1039799" y="4923502"/>
                <a:ext cx="621450" cy="1347067"/>
                <a:chOff x="6887096" y="381000"/>
                <a:chExt cx="762000" cy="2033666"/>
              </a:xfrm>
            </p:grpSpPr>
            <p:sp>
              <p:nvSpPr>
                <p:cNvPr id="40"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6887096" y="381000"/>
                  <a:ext cx="762000" cy="1219201"/>
                </a:xfrm>
                <a:prstGeom prst="ellipse">
                  <a:avLst/>
                </a:prstGeom>
                <a:solidFill>
                  <a:srgbClr val="CCB1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an 3"/>
              <p:cNvSpPr/>
              <p:nvPr/>
            </p:nvSpPr>
            <p:spPr>
              <a:xfrm>
                <a:off x="7415758" y="1981199"/>
                <a:ext cx="1236147" cy="3840520"/>
              </a:xfrm>
              <a:prstGeom prst="can">
                <a:avLst/>
              </a:prstGeom>
              <a:solidFill>
                <a:srgbClr val="CCB1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an 1"/>
              <p:cNvSpPr/>
              <p:nvPr/>
            </p:nvSpPr>
            <p:spPr>
              <a:xfrm>
                <a:off x="710158" y="1643060"/>
                <a:ext cx="1236147" cy="3840520"/>
              </a:xfrm>
              <a:prstGeom prst="can">
                <a:avLst/>
              </a:prstGeom>
              <a:solidFill>
                <a:srgbClr val="CCB1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1000018" y="833642"/>
                <a:ext cx="621450" cy="986197"/>
                <a:chOff x="7154502" y="834275"/>
                <a:chExt cx="762000" cy="1488861"/>
              </a:xfrm>
            </p:grpSpPr>
            <p:sp>
              <p:nvSpPr>
                <p:cNvPr id="38"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5"/>
                <p:cNvSpPr/>
                <p:nvPr/>
              </p:nvSpPr>
              <p:spPr>
                <a:xfrm>
                  <a:off x="7154502" y="834275"/>
                  <a:ext cx="762000" cy="1219200"/>
                </a:xfrm>
                <a:prstGeom prst="ellipse">
                  <a:avLst/>
                </a:prstGeom>
                <a:solidFill>
                  <a:srgbClr val="CCB1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7646520" y="1148254"/>
                <a:ext cx="621450" cy="1017899"/>
                <a:chOff x="7087348" y="824753"/>
                <a:chExt cx="762000" cy="1536722"/>
              </a:xfrm>
            </p:grpSpPr>
            <p:sp>
              <p:nvSpPr>
                <p:cNvPr id="36"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087348" y="824753"/>
                  <a:ext cx="762000" cy="1219200"/>
                </a:xfrm>
                <a:prstGeom prst="ellipse">
                  <a:avLst/>
                </a:prstGeom>
                <a:solidFill>
                  <a:srgbClr val="CCB1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Rectangle 27"/>
            <p:cNvSpPr/>
            <p:nvPr/>
          </p:nvSpPr>
          <p:spPr>
            <a:xfrm>
              <a:off x="913007" y="4643941"/>
              <a:ext cx="2364674" cy="1477328"/>
            </a:xfrm>
            <a:prstGeom prst="rect">
              <a:avLst/>
            </a:prstGeom>
          </p:spPr>
          <p:txBody>
            <a:bodyPr wrap="square">
              <a:spAutoFit/>
            </a:bodyPr>
            <a:lstStyle/>
            <a:p>
              <a:pPr algn="ctr"/>
              <a:r>
                <a:rPr lang="en-US" b="1" dirty="0"/>
                <a:t>Faithful Saints who die before the Second Coming will be resurrected when Christ comes again</a:t>
              </a:r>
              <a:endParaRPr lang="en-US" sz="1600" dirty="0"/>
            </a:p>
          </p:txBody>
        </p:sp>
      </p:grpSp>
      <p:sp>
        <p:nvSpPr>
          <p:cNvPr id="6" name="Rectangle 5"/>
          <p:cNvSpPr/>
          <p:nvPr/>
        </p:nvSpPr>
        <p:spPr>
          <a:xfrm rot="19752975">
            <a:off x="6239254" y="5029727"/>
            <a:ext cx="1904432" cy="1107996"/>
          </a:xfrm>
          <a:prstGeom prst="rect">
            <a:avLst/>
          </a:prstGeom>
          <a:noFill/>
        </p:spPr>
        <p:txBody>
          <a:bodyPr wrap="none" lIns="91440" tIns="45720" rIns="91440" bIns="45720">
            <a:spAutoFit/>
          </a:bodyPr>
          <a:lstStyle/>
          <a:p>
            <a:pPr algn="ctr"/>
            <a:r>
              <a:rPr lang="en-US" sz="6600"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False</a:t>
            </a:r>
          </a:p>
        </p:txBody>
      </p:sp>
    </p:spTree>
    <p:extLst>
      <p:ext uri="{BB962C8B-B14F-4D97-AF65-F5344CB8AC3E}">
        <p14:creationId xmlns:p14="http://schemas.microsoft.com/office/powerpoint/2010/main" val="361016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par>
                                <p:cTn id="14" presetID="10" presetClass="entr" presetSubtype="0" fill="hold" nodeType="withEffect">
                                  <p:stCondLst>
                                    <p:cond delay="0"/>
                                  </p:stCondLst>
                                  <p:childTnLst>
                                    <p:set>
                                      <p:cBhvr>
                                        <p:cTn id="15" dur="1" fill="hold">
                                          <p:stCondLst>
                                            <p:cond delay="0"/>
                                          </p:stCondLst>
                                        </p:cTn>
                                        <p:tgtEl>
                                          <p:spTgt spid="15362"/>
                                        </p:tgtEl>
                                        <p:attrNameLst>
                                          <p:attrName>style.visibility</p:attrName>
                                        </p:attrNameLst>
                                      </p:cBhvr>
                                      <p:to>
                                        <p:strVal val="visible"/>
                                      </p:to>
                                    </p:set>
                                    <p:animEffect transition="in" filter="fade">
                                      <p:cBhvr>
                                        <p:cTn id="16" dur="500"/>
                                        <p:tgtEl>
                                          <p:spTgt spid="1536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outVertical)">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52027" t="58951" r="1365" b="12478"/>
          <a:stretch/>
        </p:blipFill>
        <p:spPr bwMode="auto">
          <a:xfrm>
            <a:off x="0" y="-1"/>
            <a:ext cx="12192000" cy="68708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8089" y="0"/>
            <a:ext cx="10797766" cy="1015663"/>
          </a:xfrm>
          <a:prstGeom prst="rect">
            <a:avLst/>
          </a:prstGeom>
          <a:noFill/>
        </p:spPr>
        <p:txBody>
          <a:bodyPr wrap="square" rtlCol="0">
            <a:spAutoFit/>
          </a:bodyPr>
          <a:lstStyle/>
          <a:p>
            <a:pPr algn="ctr"/>
            <a:r>
              <a:rPr lang="en-US" sz="60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Thessalonica</a:t>
            </a:r>
          </a:p>
        </p:txBody>
      </p:sp>
      <p:grpSp>
        <p:nvGrpSpPr>
          <p:cNvPr id="44" name="Group 43"/>
          <p:cNvGrpSpPr/>
          <p:nvPr/>
        </p:nvGrpSpPr>
        <p:grpSpPr>
          <a:xfrm>
            <a:off x="171482" y="2658736"/>
            <a:ext cx="7079810" cy="4001632"/>
            <a:chOff x="117695" y="162962"/>
            <a:chExt cx="7079810" cy="4001632"/>
          </a:xfrm>
        </p:grpSpPr>
        <p:sp>
          <p:nvSpPr>
            <p:cNvPr id="45" name="Rectangle 44"/>
            <p:cNvSpPr/>
            <p:nvPr/>
          </p:nvSpPr>
          <p:spPr>
            <a:xfrm>
              <a:off x="144856" y="181069"/>
              <a:ext cx="6989275" cy="392920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1"/>
            <p:cNvSpPr/>
            <p:nvPr/>
          </p:nvSpPr>
          <p:spPr>
            <a:xfrm>
              <a:off x="162694" y="178357"/>
              <a:ext cx="1765694" cy="1912993"/>
            </a:xfrm>
            <a:custGeom>
              <a:avLst/>
              <a:gdLst>
                <a:gd name="connsiteX0" fmla="*/ 27429 w 1765694"/>
                <a:gd name="connsiteY0" fmla="*/ 201888 h 1912993"/>
                <a:gd name="connsiteX1" fmla="*/ 27429 w 1765694"/>
                <a:gd name="connsiteY1" fmla="*/ 201888 h 1912993"/>
                <a:gd name="connsiteX2" fmla="*/ 36482 w 1765694"/>
                <a:gd name="connsiteY2" fmla="*/ 283370 h 1912993"/>
                <a:gd name="connsiteX3" fmla="*/ 72696 w 1765694"/>
                <a:gd name="connsiteY3" fmla="*/ 337690 h 1912993"/>
                <a:gd name="connsiteX4" fmla="*/ 81750 w 1765694"/>
                <a:gd name="connsiteY4" fmla="*/ 364851 h 1912993"/>
                <a:gd name="connsiteX5" fmla="*/ 145124 w 1765694"/>
                <a:gd name="connsiteY5" fmla="*/ 428225 h 1912993"/>
                <a:gd name="connsiteX6" fmla="*/ 172284 w 1765694"/>
                <a:gd name="connsiteY6" fmla="*/ 455386 h 1912993"/>
                <a:gd name="connsiteX7" fmla="*/ 181338 w 1765694"/>
                <a:gd name="connsiteY7" fmla="*/ 482546 h 1912993"/>
                <a:gd name="connsiteX8" fmla="*/ 235659 w 1765694"/>
                <a:gd name="connsiteY8" fmla="*/ 536867 h 1912993"/>
                <a:gd name="connsiteX9" fmla="*/ 262819 w 1765694"/>
                <a:gd name="connsiteY9" fmla="*/ 564027 h 1912993"/>
                <a:gd name="connsiteX10" fmla="*/ 280926 w 1765694"/>
                <a:gd name="connsiteY10" fmla="*/ 591187 h 1912993"/>
                <a:gd name="connsiteX11" fmla="*/ 308086 w 1765694"/>
                <a:gd name="connsiteY11" fmla="*/ 609294 h 1912993"/>
                <a:gd name="connsiteX12" fmla="*/ 344300 w 1765694"/>
                <a:gd name="connsiteY12" fmla="*/ 663615 h 1912993"/>
                <a:gd name="connsiteX13" fmla="*/ 362407 w 1765694"/>
                <a:gd name="connsiteY13" fmla="*/ 690776 h 1912993"/>
                <a:gd name="connsiteX14" fmla="*/ 416728 w 1765694"/>
                <a:gd name="connsiteY14" fmla="*/ 726989 h 1912993"/>
                <a:gd name="connsiteX15" fmla="*/ 443888 w 1765694"/>
                <a:gd name="connsiteY15" fmla="*/ 745096 h 1912993"/>
                <a:gd name="connsiteX16" fmla="*/ 471049 w 1765694"/>
                <a:gd name="connsiteY16" fmla="*/ 754150 h 1912993"/>
                <a:gd name="connsiteX17" fmla="*/ 525370 w 1765694"/>
                <a:gd name="connsiteY17" fmla="*/ 781310 h 1912993"/>
                <a:gd name="connsiteX18" fmla="*/ 679278 w 1765694"/>
                <a:gd name="connsiteY18" fmla="*/ 799417 h 1912993"/>
                <a:gd name="connsiteX19" fmla="*/ 697385 w 1765694"/>
                <a:gd name="connsiteY19" fmla="*/ 908059 h 1912993"/>
                <a:gd name="connsiteX20" fmla="*/ 724546 w 1765694"/>
                <a:gd name="connsiteY20" fmla="*/ 926166 h 1912993"/>
                <a:gd name="connsiteX21" fmla="*/ 778867 w 1765694"/>
                <a:gd name="connsiteY21" fmla="*/ 944273 h 1912993"/>
                <a:gd name="connsiteX22" fmla="*/ 796974 w 1765694"/>
                <a:gd name="connsiteY22" fmla="*/ 971433 h 1912993"/>
                <a:gd name="connsiteX23" fmla="*/ 860348 w 1765694"/>
                <a:gd name="connsiteY23" fmla="*/ 989540 h 1912993"/>
                <a:gd name="connsiteX24" fmla="*/ 896562 w 1765694"/>
                <a:gd name="connsiteY24" fmla="*/ 1007647 h 1912993"/>
                <a:gd name="connsiteX25" fmla="*/ 923722 w 1765694"/>
                <a:gd name="connsiteY25" fmla="*/ 1061968 h 1912993"/>
                <a:gd name="connsiteX26" fmla="*/ 923722 w 1765694"/>
                <a:gd name="connsiteY26" fmla="*/ 1143449 h 1912993"/>
                <a:gd name="connsiteX27" fmla="*/ 950882 w 1765694"/>
                <a:gd name="connsiteY27" fmla="*/ 1152502 h 1912993"/>
                <a:gd name="connsiteX28" fmla="*/ 1068577 w 1765694"/>
                <a:gd name="connsiteY28" fmla="*/ 1197770 h 1912993"/>
                <a:gd name="connsiteX29" fmla="*/ 1077631 w 1765694"/>
                <a:gd name="connsiteY29" fmla="*/ 1224930 h 1912993"/>
                <a:gd name="connsiteX30" fmla="*/ 1095738 w 1765694"/>
                <a:gd name="connsiteY30" fmla="*/ 1252090 h 1912993"/>
                <a:gd name="connsiteX31" fmla="*/ 1104791 w 1765694"/>
                <a:gd name="connsiteY31" fmla="*/ 1288304 h 1912993"/>
                <a:gd name="connsiteX32" fmla="*/ 1141005 w 1765694"/>
                <a:gd name="connsiteY32" fmla="*/ 1387892 h 1912993"/>
                <a:gd name="connsiteX33" fmla="*/ 1168166 w 1765694"/>
                <a:gd name="connsiteY33" fmla="*/ 1487481 h 1912993"/>
                <a:gd name="connsiteX34" fmla="*/ 1177219 w 1765694"/>
                <a:gd name="connsiteY34" fmla="*/ 1605176 h 1912993"/>
                <a:gd name="connsiteX35" fmla="*/ 1168166 w 1765694"/>
                <a:gd name="connsiteY35" fmla="*/ 1650443 h 1912993"/>
                <a:gd name="connsiteX36" fmla="*/ 1122898 w 1765694"/>
                <a:gd name="connsiteY36" fmla="*/ 1659496 h 1912993"/>
                <a:gd name="connsiteX37" fmla="*/ 1113845 w 1765694"/>
                <a:gd name="connsiteY37" fmla="*/ 1695710 h 1912993"/>
                <a:gd name="connsiteX38" fmla="*/ 1086684 w 1765694"/>
                <a:gd name="connsiteY38" fmla="*/ 1750031 h 1912993"/>
                <a:gd name="connsiteX39" fmla="*/ 1059524 w 1765694"/>
                <a:gd name="connsiteY39" fmla="*/ 1768138 h 1912993"/>
                <a:gd name="connsiteX40" fmla="*/ 1014257 w 1765694"/>
                <a:gd name="connsiteY40" fmla="*/ 1849619 h 1912993"/>
                <a:gd name="connsiteX41" fmla="*/ 1023310 w 1765694"/>
                <a:gd name="connsiteY41" fmla="*/ 1885833 h 1912993"/>
                <a:gd name="connsiteX42" fmla="*/ 1077631 w 1765694"/>
                <a:gd name="connsiteY42" fmla="*/ 1912993 h 1912993"/>
                <a:gd name="connsiteX43" fmla="*/ 1168166 w 1765694"/>
                <a:gd name="connsiteY43" fmla="*/ 1894887 h 1912993"/>
                <a:gd name="connsiteX44" fmla="*/ 1177219 w 1765694"/>
                <a:gd name="connsiteY44" fmla="*/ 1849619 h 1912993"/>
                <a:gd name="connsiteX45" fmla="*/ 1222486 w 1765694"/>
                <a:gd name="connsiteY45" fmla="*/ 1804352 h 1912993"/>
                <a:gd name="connsiteX46" fmla="*/ 1240593 w 1765694"/>
                <a:gd name="connsiteY46" fmla="*/ 1750031 h 1912993"/>
                <a:gd name="connsiteX47" fmla="*/ 1249647 w 1765694"/>
                <a:gd name="connsiteY47" fmla="*/ 1722871 h 1912993"/>
                <a:gd name="connsiteX48" fmla="*/ 1294914 w 1765694"/>
                <a:gd name="connsiteY48" fmla="*/ 1641389 h 1912993"/>
                <a:gd name="connsiteX49" fmla="*/ 1322075 w 1765694"/>
                <a:gd name="connsiteY49" fmla="*/ 1632336 h 1912993"/>
                <a:gd name="connsiteX50" fmla="*/ 1376395 w 1765694"/>
                <a:gd name="connsiteY50" fmla="*/ 1596122 h 1912993"/>
                <a:gd name="connsiteX51" fmla="*/ 1394502 w 1765694"/>
                <a:gd name="connsiteY51" fmla="*/ 1559908 h 1912993"/>
                <a:gd name="connsiteX52" fmla="*/ 1421663 w 1765694"/>
                <a:gd name="connsiteY52" fmla="*/ 1505587 h 1912993"/>
                <a:gd name="connsiteX53" fmla="*/ 1385449 w 1765694"/>
                <a:gd name="connsiteY53" fmla="*/ 1396946 h 1912993"/>
                <a:gd name="connsiteX54" fmla="*/ 1358288 w 1765694"/>
                <a:gd name="connsiteY54" fmla="*/ 1378839 h 1912993"/>
                <a:gd name="connsiteX55" fmla="*/ 1340181 w 1765694"/>
                <a:gd name="connsiteY55" fmla="*/ 1351679 h 1912993"/>
                <a:gd name="connsiteX56" fmla="*/ 1285861 w 1765694"/>
                <a:gd name="connsiteY56" fmla="*/ 1315465 h 1912993"/>
                <a:gd name="connsiteX57" fmla="*/ 1276807 w 1765694"/>
                <a:gd name="connsiteY57" fmla="*/ 1288304 h 1912993"/>
                <a:gd name="connsiteX58" fmla="*/ 1258700 w 1765694"/>
                <a:gd name="connsiteY58" fmla="*/ 1261144 h 1912993"/>
                <a:gd name="connsiteX59" fmla="*/ 1276807 w 1765694"/>
                <a:gd name="connsiteY59" fmla="*/ 1179663 h 1912993"/>
                <a:gd name="connsiteX60" fmla="*/ 1303968 w 1765694"/>
                <a:gd name="connsiteY60" fmla="*/ 1152502 h 1912993"/>
                <a:gd name="connsiteX61" fmla="*/ 1322075 w 1765694"/>
                <a:gd name="connsiteY61" fmla="*/ 1125342 h 1912993"/>
                <a:gd name="connsiteX62" fmla="*/ 1376395 w 1765694"/>
                <a:gd name="connsiteY62" fmla="*/ 1080075 h 1912993"/>
                <a:gd name="connsiteX63" fmla="*/ 1421663 w 1765694"/>
                <a:gd name="connsiteY63" fmla="*/ 1071021 h 1912993"/>
                <a:gd name="connsiteX64" fmla="*/ 1503144 w 1765694"/>
                <a:gd name="connsiteY64" fmla="*/ 1080075 h 1912993"/>
                <a:gd name="connsiteX65" fmla="*/ 1530304 w 1765694"/>
                <a:gd name="connsiteY65" fmla="*/ 1107235 h 1912993"/>
                <a:gd name="connsiteX66" fmla="*/ 1557465 w 1765694"/>
                <a:gd name="connsiteY66" fmla="*/ 1125342 h 1912993"/>
                <a:gd name="connsiteX67" fmla="*/ 1611785 w 1765694"/>
                <a:gd name="connsiteY67" fmla="*/ 1134395 h 1912993"/>
                <a:gd name="connsiteX68" fmla="*/ 1647999 w 1765694"/>
                <a:gd name="connsiteY68" fmla="*/ 1188716 h 1912993"/>
                <a:gd name="connsiteX69" fmla="*/ 1693267 w 1765694"/>
                <a:gd name="connsiteY69" fmla="*/ 1243037 h 1912993"/>
                <a:gd name="connsiteX70" fmla="*/ 1729480 w 1765694"/>
                <a:gd name="connsiteY70" fmla="*/ 1288304 h 1912993"/>
                <a:gd name="connsiteX71" fmla="*/ 1765694 w 1765694"/>
                <a:gd name="connsiteY71" fmla="*/ 1270197 h 1912993"/>
                <a:gd name="connsiteX72" fmla="*/ 1756641 w 1765694"/>
                <a:gd name="connsiteY72" fmla="*/ 1179663 h 1912993"/>
                <a:gd name="connsiteX73" fmla="*/ 1747587 w 1765694"/>
                <a:gd name="connsiteY73" fmla="*/ 1152502 h 1912993"/>
                <a:gd name="connsiteX74" fmla="*/ 1729480 w 1765694"/>
                <a:gd name="connsiteY74" fmla="*/ 1080075 h 1912993"/>
                <a:gd name="connsiteX75" fmla="*/ 1711374 w 1765694"/>
                <a:gd name="connsiteY75" fmla="*/ 1052914 h 1912993"/>
                <a:gd name="connsiteX76" fmla="*/ 1702320 w 1765694"/>
                <a:gd name="connsiteY76" fmla="*/ 1025754 h 1912993"/>
                <a:gd name="connsiteX77" fmla="*/ 1657053 w 1765694"/>
                <a:gd name="connsiteY77" fmla="*/ 971433 h 1912993"/>
                <a:gd name="connsiteX78" fmla="*/ 1602732 w 1765694"/>
                <a:gd name="connsiteY78" fmla="*/ 953326 h 1912993"/>
                <a:gd name="connsiteX79" fmla="*/ 1575572 w 1765694"/>
                <a:gd name="connsiteY79" fmla="*/ 926166 h 1912993"/>
                <a:gd name="connsiteX80" fmla="*/ 1548411 w 1765694"/>
                <a:gd name="connsiteY80" fmla="*/ 908059 h 1912993"/>
                <a:gd name="connsiteX81" fmla="*/ 1530304 w 1765694"/>
                <a:gd name="connsiteY81" fmla="*/ 880898 h 1912993"/>
                <a:gd name="connsiteX82" fmla="*/ 1503144 w 1765694"/>
                <a:gd name="connsiteY82" fmla="*/ 853738 h 1912993"/>
                <a:gd name="connsiteX83" fmla="*/ 1457876 w 1765694"/>
                <a:gd name="connsiteY83" fmla="*/ 808471 h 1912993"/>
                <a:gd name="connsiteX84" fmla="*/ 1439770 w 1765694"/>
                <a:gd name="connsiteY84" fmla="*/ 781310 h 1912993"/>
                <a:gd name="connsiteX85" fmla="*/ 1376395 w 1765694"/>
                <a:gd name="connsiteY85" fmla="*/ 754150 h 1912993"/>
                <a:gd name="connsiteX86" fmla="*/ 1322075 w 1765694"/>
                <a:gd name="connsiteY86" fmla="*/ 726989 h 1912993"/>
                <a:gd name="connsiteX87" fmla="*/ 1294914 w 1765694"/>
                <a:gd name="connsiteY87" fmla="*/ 708883 h 1912993"/>
                <a:gd name="connsiteX88" fmla="*/ 1267754 w 1765694"/>
                <a:gd name="connsiteY88" fmla="*/ 699829 h 1912993"/>
                <a:gd name="connsiteX89" fmla="*/ 1240593 w 1765694"/>
                <a:gd name="connsiteY89" fmla="*/ 681722 h 1912993"/>
                <a:gd name="connsiteX90" fmla="*/ 1186273 w 1765694"/>
                <a:gd name="connsiteY90" fmla="*/ 663615 h 1912993"/>
                <a:gd name="connsiteX91" fmla="*/ 1159112 w 1765694"/>
                <a:gd name="connsiteY91" fmla="*/ 654562 h 1912993"/>
                <a:gd name="connsiteX92" fmla="*/ 1141005 w 1765694"/>
                <a:gd name="connsiteY92" fmla="*/ 627401 h 1912993"/>
                <a:gd name="connsiteX93" fmla="*/ 1195326 w 1765694"/>
                <a:gd name="connsiteY93" fmla="*/ 582134 h 1912993"/>
                <a:gd name="connsiteX94" fmla="*/ 1222486 w 1765694"/>
                <a:gd name="connsiteY94" fmla="*/ 554974 h 1912993"/>
                <a:gd name="connsiteX95" fmla="*/ 1213433 w 1765694"/>
                <a:gd name="connsiteY95" fmla="*/ 518760 h 1912993"/>
                <a:gd name="connsiteX96" fmla="*/ 1050471 w 1765694"/>
                <a:gd name="connsiteY96" fmla="*/ 491599 h 1912993"/>
                <a:gd name="connsiteX97" fmla="*/ 987096 w 1765694"/>
                <a:gd name="connsiteY97" fmla="*/ 482546 h 1912993"/>
                <a:gd name="connsiteX98" fmla="*/ 932776 w 1765694"/>
                <a:gd name="connsiteY98" fmla="*/ 446332 h 1912993"/>
                <a:gd name="connsiteX99" fmla="*/ 878455 w 1765694"/>
                <a:gd name="connsiteY99" fmla="*/ 410118 h 1912993"/>
                <a:gd name="connsiteX100" fmla="*/ 851294 w 1765694"/>
                <a:gd name="connsiteY100" fmla="*/ 382958 h 1912993"/>
                <a:gd name="connsiteX101" fmla="*/ 824134 w 1765694"/>
                <a:gd name="connsiteY101" fmla="*/ 364851 h 1912993"/>
                <a:gd name="connsiteX102" fmla="*/ 751706 w 1765694"/>
                <a:gd name="connsiteY102" fmla="*/ 283370 h 1912993"/>
                <a:gd name="connsiteX103" fmla="*/ 733599 w 1765694"/>
                <a:gd name="connsiteY103" fmla="*/ 229049 h 1912993"/>
                <a:gd name="connsiteX104" fmla="*/ 724546 w 1765694"/>
                <a:gd name="connsiteY104" fmla="*/ 201888 h 1912993"/>
                <a:gd name="connsiteX105" fmla="*/ 688332 w 1765694"/>
                <a:gd name="connsiteY105" fmla="*/ 147568 h 1912993"/>
                <a:gd name="connsiteX106" fmla="*/ 661172 w 1765694"/>
                <a:gd name="connsiteY106" fmla="*/ 84193 h 1912993"/>
                <a:gd name="connsiteX107" fmla="*/ 634011 w 1765694"/>
                <a:gd name="connsiteY107" fmla="*/ 29873 h 1912993"/>
                <a:gd name="connsiteX108" fmla="*/ 606851 w 1765694"/>
                <a:gd name="connsiteY108" fmla="*/ 11766 h 1912993"/>
                <a:gd name="connsiteX109" fmla="*/ 552530 w 1765694"/>
                <a:gd name="connsiteY109" fmla="*/ 20819 h 1912993"/>
                <a:gd name="connsiteX110" fmla="*/ 27429 w 1765694"/>
                <a:gd name="connsiteY110" fmla="*/ 29873 h 1912993"/>
                <a:gd name="connsiteX111" fmla="*/ 27429 w 1765694"/>
                <a:gd name="connsiteY111" fmla="*/ 201888 h 191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765694" h="1912993">
                  <a:moveTo>
                    <a:pt x="27429" y="201888"/>
                  </a:moveTo>
                  <a:lnTo>
                    <a:pt x="27429" y="201888"/>
                  </a:lnTo>
                  <a:cubicBezTo>
                    <a:pt x="30447" y="229049"/>
                    <a:pt x="27840" y="257445"/>
                    <a:pt x="36482" y="283370"/>
                  </a:cubicBezTo>
                  <a:cubicBezTo>
                    <a:pt x="43364" y="304015"/>
                    <a:pt x="65814" y="317045"/>
                    <a:pt x="72696" y="337690"/>
                  </a:cubicBezTo>
                  <a:cubicBezTo>
                    <a:pt x="75714" y="346744"/>
                    <a:pt x="75788" y="357399"/>
                    <a:pt x="81750" y="364851"/>
                  </a:cubicBezTo>
                  <a:cubicBezTo>
                    <a:pt x="100413" y="388179"/>
                    <a:pt x="123999" y="407100"/>
                    <a:pt x="145124" y="428225"/>
                  </a:cubicBezTo>
                  <a:lnTo>
                    <a:pt x="172284" y="455386"/>
                  </a:lnTo>
                  <a:cubicBezTo>
                    <a:pt x="175302" y="464439"/>
                    <a:pt x="175479" y="475013"/>
                    <a:pt x="181338" y="482546"/>
                  </a:cubicBezTo>
                  <a:cubicBezTo>
                    <a:pt x="197059" y="502759"/>
                    <a:pt x="217552" y="518760"/>
                    <a:pt x="235659" y="536867"/>
                  </a:cubicBezTo>
                  <a:cubicBezTo>
                    <a:pt x="244712" y="545920"/>
                    <a:pt x="255717" y="553374"/>
                    <a:pt x="262819" y="564027"/>
                  </a:cubicBezTo>
                  <a:cubicBezTo>
                    <a:pt x="268855" y="573080"/>
                    <a:pt x="273232" y="583493"/>
                    <a:pt x="280926" y="591187"/>
                  </a:cubicBezTo>
                  <a:cubicBezTo>
                    <a:pt x="288620" y="598881"/>
                    <a:pt x="299033" y="603258"/>
                    <a:pt x="308086" y="609294"/>
                  </a:cubicBezTo>
                  <a:lnTo>
                    <a:pt x="344300" y="663615"/>
                  </a:lnTo>
                  <a:cubicBezTo>
                    <a:pt x="350336" y="672669"/>
                    <a:pt x="353353" y="684740"/>
                    <a:pt x="362407" y="690776"/>
                  </a:cubicBezTo>
                  <a:lnTo>
                    <a:pt x="416728" y="726989"/>
                  </a:lnTo>
                  <a:cubicBezTo>
                    <a:pt x="425781" y="733025"/>
                    <a:pt x="433566" y="741655"/>
                    <a:pt x="443888" y="745096"/>
                  </a:cubicBezTo>
                  <a:cubicBezTo>
                    <a:pt x="452942" y="748114"/>
                    <a:pt x="462513" y="749882"/>
                    <a:pt x="471049" y="754150"/>
                  </a:cubicBezTo>
                  <a:cubicBezTo>
                    <a:pt x="500481" y="768866"/>
                    <a:pt x="492858" y="776433"/>
                    <a:pt x="525370" y="781310"/>
                  </a:cubicBezTo>
                  <a:cubicBezTo>
                    <a:pt x="576455" y="788973"/>
                    <a:pt x="627975" y="793381"/>
                    <a:pt x="679278" y="799417"/>
                  </a:cubicBezTo>
                  <a:cubicBezTo>
                    <a:pt x="685314" y="835631"/>
                    <a:pt x="666837" y="887694"/>
                    <a:pt x="697385" y="908059"/>
                  </a:cubicBezTo>
                  <a:cubicBezTo>
                    <a:pt x="706439" y="914095"/>
                    <a:pt x="714603" y="921747"/>
                    <a:pt x="724546" y="926166"/>
                  </a:cubicBezTo>
                  <a:cubicBezTo>
                    <a:pt x="741987" y="933918"/>
                    <a:pt x="778867" y="944273"/>
                    <a:pt x="778867" y="944273"/>
                  </a:cubicBezTo>
                  <a:cubicBezTo>
                    <a:pt x="784903" y="953326"/>
                    <a:pt x="788478" y="964636"/>
                    <a:pt x="796974" y="971433"/>
                  </a:cubicBezTo>
                  <a:cubicBezTo>
                    <a:pt x="802880" y="976158"/>
                    <a:pt x="857979" y="988948"/>
                    <a:pt x="860348" y="989540"/>
                  </a:cubicBezTo>
                  <a:cubicBezTo>
                    <a:pt x="872419" y="995576"/>
                    <a:pt x="886194" y="999007"/>
                    <a:pt x="896562" y="1007647"/>
                  </a:cubicBezTo>
                  <a:cubicBezTo>
                    <a:pt x="912763" y="1021148"/>
                    <a:pt x="917543" y="1043429"/>
                    <a:pt x="923722" y="1061968"/>
                  </a:cubicBezTo>
                  <a:cubicBezTo>
                    <a:pt x="913805" y="1091720"/>
                    <a:pt x="903596" y="1108228"/>
                    <a:pt x="923722" y="1143449"/>
                  </a:cubicBezTo>
                  <a:cubicBezTo>
                    <a:pt x="928457" y="1151735"/>
                    <a:pt x="941829" y="1149484"/>
                    <a:pt x="950882" y="1152502"/>
                  </a:cubicBezTo>
                  <a:cubicBezTo>
                    <a:pt x="1022958" y="1200553"/>
                    <a:pt x="983660" y="1185638"/>
                    <a:pt x="1068577" y="1197770"/>
                  </a:cubicBezTo>
                  <a:cubicBezTo>
                    <a:pt x="1071595" y="1206823"/>
                    <a:pt x="1073363" y="1216394"/>
                    <a:pt x="1077631" y="1224930"/>
                  </a:cubicBezTo>
                  <a:cubicBezTo>
                    <a:pt x="1082497" y="1234662"/>
                    <a:pt x="1091452" y="1242089"/>
                    <a:pt x="1095738" y="1252090"/>
                  </a:cubicBezTo>
                  <a:cubicBezTo>
                    <a:pt x="1100639" y="1263527"/>
                    <a:pt x="1100856" y="1276500"/>
                    <a:pt x="1104791" y="1288304"/>
                  </a:cubicBezTo>
                  <a:cubicBezTo>
                    <a:pt x="1122790" y="1342301"/>
                    <a:pt x="1126211" y="1328715"/>
                    <a:pt x="1141005" y="1387892"/>
                  </a:cubicBezTo>
                  <a:cubicBezTo>
                    <a:pt x="1161427" y="1469578"/>
                    <a:pt x="1151242" y="1436711"/>
                    <a:pt x="1168166" y="1487481"/>
                  </a:cubicBezTo>
                  <a:cubicBezTo>
                    <a:pt x="1171184" y="1526713"/>
                    <a:pt x="1177219" y="1565828"/>
                    <a:pt x="1177219" y="1605176"/>
                  </a:cubicBezTo>
                  <a:cubicBezTo>
                    <a:pt x="1177219" y="1620564"/>
                    <a:pt x="1179047" y="1639562"/>
                    <a:pt x="1168166" y="1650443"/>
                  </a:cubicBezTo>
                  <a:cubicBezTo>
                    <a:pt x="1157285" y="1661324"/>
                    <a:pt x="1137987" y="1656478"/>
                    <a:pt x="1122898" y="1659496"/>
                  </a:cubicBezTo>
                  <a:cubicBezTo>
                    <a:pt x="1119880" y="1671567"/>
                    <a:pt x="1117263" y="1683746"/>
                    <a:pt x="1113845" y="1695710"/>
                  </a:cubicBezTo>
                  <a:cubicBezTo>
                    <a:pt x="1107954" y="1716327"/>
                    <a:pt x="1102555" y="1734160"/>
                    <a:pt x="1086684" y="1750031"/>
                  </a:cubicBezTo>
                  <a:cubicBezTo>
                    <a:pt x="1078990" y="1757725"/>
                    <a:pt x="1068577" y="1762102"/>
                    <a:pt x="1059524" y="1768138"/>
                  </a:cubicBezTo>
                  <a:cubicBezTo>
                    <a:pt x="1018016" y="1830399"/>
                    <a:pt x="1030191" y="1801814"/>
                    <a:pt x="1014257" y="1849619"/>
                  </a:cubicBezTo>
                  <a:cubicBezTo>
                    <a:pt x="1017275" y="1861690"/>
                    <a:pt x="1016408" y="1875480"/>
                    <a:pt x="1023310" y="1885833"/>
                  </a:cubicBezTo>
                  <a:cubicBezTo>
                    <a:pt x="1033339" y="1900876"/>
                    <a:pt x="1062137" y="1907829"/>
                    <a:pt x="1077631" y="1912993"/>
                  </a:cubicBezTo>
                  <a:cubicBezTo>
                    <a:pt x="1107809" y="1906958"/>
                    <a:pt x="1142202" y="1911410"/>
                    <a:pt x="1168166" y="1894887"/>
                  </a:cubicBezTo>
                  <a:cubicBezTo>
                    <a:pt x="1181148" y="1886626"/>
                    <a:pt x="1171816" y="1864027"/>
                    <a:pt x="1177219" y="1849619"/>
                  </a:cubicBezTo>
                  <a:cubicBezTo>
                    <a:pt x="1187278" y="1822795"/>
                    <a:pt x="1200357" y="1819105"/>
                    <a:pt x="1222486" y="1804352"/>
                  </a:cubicBezTo>
                  <a:lnTo>
                    <a:pt x="1240593" y="1750031"/>
                  </a:lnTo>
                  <a:lnTo>
                    <a:pt x="1249647" y="1722871"/>
                  </a:lnTo>
                  <a:cubicBezTo>
                    <a:pt x="1257619" y="1698955"/>
                    <a:pt x="1271563" y="1649172"/>
                    <a:pt x="1294914" y="1641389"/>
                  </a:cubicBezTo>
                  <a:lnTo>
                    <a:pt x="1322075" y="1632336"/>
                  </a:lnTo>
                  <a:cubicBezTo>
                    <a:pt x="1343616" y="1567711"/>
                    <a:pt x="1309480" y="1643919"/>
                    <a:pt x="1376395" y="1596122"/>
                  </a:cubicBezTo>
                  <a:cubicBezTo>
                    <a:pt x="1387377" y="1588277"/>
                    <a:pt x="1387806" y="1571626"/>
                    <a:pt x="1394502" y="1559908"/>
                  </a:cubicBezTo>
                  <a:cubicBezTo>
                    <a:pt x="1422584" y="1510766"/>
                    <a:pt x="1405063" y="1555386"/>
                    <a:pt x="1421663" y="1505587"/>
                  </a:cubicBezTo>
                  <a:cubicBezTo>
                    <a:pt x="1408486" y="1360645"/>
                    <a:pt x="1445165" y="1426803"/>
                    <a:pt x="1385449" y="1396946"/>
                  </a:cubicBezTo>
                  <a:cubicBezTo>
                    <a:pt x="1375717" y="1392080"/>
                    <a:pt x="1367342" y="1384875"/>
                    <a:pt x="1358288" y="1378839"/>
                  </a:cubicBezTo>
                  <a:cubicBezTo>
                    <a:pt x="1352252" y="1369786"/>
                    <a:pt x="1348370" y="1358844"/>
                    <a:pt x="1340181" y="1351679"/>
                  </a:cubicBezTo>
                  <a:cubicBezTo>
                    <a:pt x="1323804" y="1337349"/>
                    <a:pt x="1285861" y="1315465"/>
                    <a:pt x="1285861" y="1315465"/>
                  </a:cubicBezTo>
                  <a:cubicBezTo>
                    <a:pt x="1282843" y="1306411"/>
                    <a:pt x="1281075" y="1296840"/>
                    <a:pt x="1276807" y="1288304"/>
                  </a:cubicBezTo>
                  <a:cubicBezTo>
                    <a:pt x="1271941" y="1278572"/>
                    <a:pt x="1259902" y="1271958"/>
                    <a:pt x="1258700" y="1261144"/>
                  </a:cubicBezTo>
                  <a:cubicBezTo>
                    <a:pt x="1258231" y="1256921"/>
                    <a:pt x="1267716" y="1193300"/>
                    <a:pt x="1276807" y="1179663"/>
                  </a:cubicBezTo>
                  <a:cubicBezTo>
                    <a:pt x="1283909" y="1169010"/>
                    <a:pt x="1295771" y="1162338"/>
                    <a:pt x="1303968" y="1152502"/>
                  </a:cubicBezTo>
                  <a:cubicBezTo>
                    <a:pt x="1310934" y="1144143"/>
                    <a:pt x="1315109" y="1133701"/>
                    <a:pt x="1322075" y="1125342"/>
                  </a:cubicBezTo>
                  <a:cubicBezTo>
                    <a:pt x="1332749" y="1112533"/>
                    <a:pt x="1359131" y="1086549"/>
                    <a:pt x="1376395" y="1080075"/>
                  </a:cubicBezTo>
                  <a:cubicBezTo>
                    <a:pt x="1390803" y="1074672"/>
                    <a:pt x="1406574" y="1074039"/>
                    <a:pt x="1421663" y="1071021"/>
                  </a:cubicBezTo>
                  <a:cubicBezTo>
                    <a:pt x="1448823" y="1074039"/>
                    <a:pt x="1477219" y="1071433"/>
                    <a:pt x="1503144" y="1080075"/>
                  </a:cubicBezTo>
                  <a:cubicBezTo>
                    <a:pt x="1515290" y="1084124"/>
                    <a:pt x="1520468" y="1099039"/>
                    <a:pt x="1530304" y="1107235"/>
                  </a:cubicBezTo>
                  <a:cubicBezTo>
                    <a:pt x="1538663" y="1114201"/>
                    <a:pt x="1547142" y="1121901"/>
                    <a:pt x="1557465" y="1125342"/>
                  </a:cubicBezTo>
                  <a:cubicBezTo>
                    <a:pt x="1574879" y="1131147"/>
                    <a:pt x="1593678" y="1131377"/>
                    <a:pt x="1611785" y="1134395"/>
                  </a:cubicBezTo>
                  <a:cubicBezTo>
                    <a:pt x="1659524" y="1166220"/>
                    <a:pt x="1624615" y="1134151"/>
                    <a:pt x="1647999" y="1188716"/>
                  </a:cubicBezTo>
                  <a:cubicBezTo>
                    <a:pt x="1657453" y="1210776"/>
                    <a:pt x="1676951" y="1226721"/>
                    <a:pt x="1693267" y="1243037"/>
                  </a:cubicBezTo>
                  <a:cubicBezTo>
                    <a:pt x="1698920" y="1259996"/>
                    <a:pt x="1702180" y="1288304"/>
                    <a:pt x="1729480" y="1288304"/>
                  </a:cubicBezTo>
                  <a:cubicBezTo>
                    <a:pt x="1742976" y="1288304"/>
                    <a:pt x="1753623" y="1276233"/>
                    <a:pt x="1765694" y="1270197"/>
                  </a:cubicBezTo>
                  <a:cubicBezTo>
                    <a:pt x="1762676" y="1240019"/>
                    <a:pt x="1761253" y="1209639"/>
                    <a:pt x="1756641" y="1179663"/>
                  </a:cubicBezTo>
                  <a:cubicBezTo>
                    <a:pt x="1755190" y="1170231"/>
                    <a:pt x="1749902" y="1161760"/>
                    <a:pt x="1747587" y="1152502"/>
                  </a:cubicBezTo>
                  <a:cubicBezTo>
                    <a:pt x="1742419" y="1131831"/>
                    <a:pt x="1739830" y="1100776"/>
                    <a:pt x="1729480" y="1080075"/>
                  </a:cubicBezTo>
                  <a:cubicBezTo>
                    <a:pt x="1724614" y="1070343"/>
                    <a:pt x="1716240" y="1062646"/>
                    <a:pt x="1711374" y="1052914"/>
                  </a:cubicBezTo>
                  <a:cubicBezTo>
                    <a:pt x="1707106" y="1044378"/>
                    <a:pt x="1706588" y="1034290"/>
                    <a:pt x="1702320" y="1025754"/>
                  </a:cubicBezTo>
                  <a:cubicBezTo>
                    <a:pt x="1694951" y="1011016"/>
                    <a:pt x="1670916" y="979135"/>
                    <a:pt x="1657053" y="971433"/>
                  </a:cubicBezTo>
                  <a:cubicBezTo>
                    <a:pt x="1640368" y="962164"/>
                    <a:pt x="1602732" y="953326"/>
                    <a:pt x="1602732" y="953326"/>
                  </a:cubicBezTo>
                  <a:cubicBezTo>
                    <a:pt x="1593679" y="944273"/>
                    <a:pt x="1585408" y="934362"/>
                    <a:pt x="1575572" y="926166"/>
                  </a:cubicBezTo>
                  <a:cubicBezTo>
                    <a:pt x="1567213" y="919200"/>
                    <a:pt x="1556105" y="915753"/>
                    <a:pt x="1548411" y="908059"/>
                  </a:cubicBezTo>
                  <a:cubicBezTo>
                    <a:pt x="1540717" y="900365"/>
                    <a:pt x="1537270" y="889257"/>
                    <a:pt x="1530304" y="880898"/>
                  </a:cubicBezTo>
                  <a:cubicBezTo>
                    <a:pt x="1522108" y="871062"/>
                    <a:pt x="1511341" y="863574"/>
                    <a:pt x="1503144" y="853738"/>
                  </a:cubicBezTo>
                  <a:cubicBezTo>
                    <a:pt x="1465422" y="808472"/>
                    <a:pt x="1507670" y="841667"/>
                    <a:pt x="1457876" y="808471"/>
                  </a:cubicBezTo>
                  <a:cubicBezTo>
                    <a:pt x="1451841" y="799417"/>
                    <a:pt x="1448129" y="788276"/>
                    <a:pt x="1439770" y="781310"/>
                  </a:cubicBezTo>
                  <a:cubicBezTo>
                    <a:pt x="1424853" y="768879"/>
                    <a:pt x="1395265" y="760439"/>
                    <a:pt x="1376395" y="754150"/>
                  </a:cubicBezTo>
                  <a:cubicBezTo>
                    <a:pt x="1298572" y="702267"/>
                    <a:pt x="1397027" y="764464"/>
                    <a:pt x="1322075" y="726989"/>
                  </a:cubicBezTo>
                  <a:cubicBezTo>
                    <a:pt x="1312343" y="722123"/>
                    <a:pt x="1304646" y="713749"/>
                    <a:pt x="1294914" y="708883"/>
                  </a:cubicBezTo>
                  <a:cubicBezTo>
                    <a:pt x="1286378" y="704615"/>
                    <a:pt x="1276290" y="704097"/>
                    <a:pt x="1267754" y="699829"/>
                  </a:cubicBezTo>
                  <a:cubicBezTo>
                    <a:pt x="1258022" y="694963"/>
                    <a:pt x="1250536" y="686141"/>
                    <a:pt x="1240593" y="681722"/>
                  </a:cubicBezTo>
                  <a:cubicBezTo>
                    <a:pt x="1223152" y="673970"/>
                    <a:pt x="1204380" y="669651"/>
                    <a:pt x="1186273" y="663615"/>
                  </a:cubicBezTo>
                  <a:lnTo>
                    <a:pt x="1159112" y="654562"/>
                  </a:lnTo>
                  <a:cubicBezTo>
                    <a:pt x="1153076" y="645508"/>
                    <a:pt x="1141005" y="638282"/>
                    <a:pt x="1141005" y="627401"/>
                  </a:cubicBezTo>
                  <a:cubicBezTo>
                    <a:pt x="1141005" y="585975"/>
                    <a:pt x="1167843" y="589004"/>
                    <a:pt x="1195326" y="582134"/>
                  </a:cubicBezTo>
                  <a:cubicBezTo>
                    <a:pt x="1204379" y="573081"/>
                    <a:pt x="1218969" y="567285"/>
                    <a:pt x="1222486" y="554974"/>
                  </a:cubicBezTo>
                  <a:cubicBezTo>
                    <a:pt x="1225904" y="543010"/>
                    <a:pt x="1222880" y="526858"/>
                    <a:pt x="1213433" y="518760"/>
                  </a:cubicBezTo>
                  <a:cubicBezTo>
                    <a:pt x="1184543" y="493997"/>
                    <a:pt x="1064076" y="493031"/>
                    <a:pt x="1050471" y="491599"/>
                  </a:cubicBezTo>
                  <a:cubicBezTo>
                    <a:pt x="1029249" y="489365"/>
                    <a:pt x="1008221" y="485564"/>
                    <a:pt x="987096" y="482546"/>
                  </a:cubicBezTo>
                  <a:cubicBezTo>
                    <a:pt x="935152" y="465230"/>
                    <a:pt x="983639" y="485892"/>
                    <a:pt x="932776" y="446332"/>
                  </a:cubicBezTo>
                  <a:cubicBezTo>
                    <a:pt x="915598" y="432971"/>
                    <a:pt x="893843" y="425506"/>
                    <a:pt x="878455" y="410118"/>
                  </a:cubicBezTo>
                  <a:cubicBezTo>
                    <a:pt x="869401" y="401065"/>
                    <a:pt x="861130" y="391155"/>
                    <a:pt x="851294" y="382958"/>
                  </a:cubicBezTo>
                  <a:cubicBezTo>
                    <a:pt x="842935" y="375992"/>
                    <a:pt x="832266" y="372080"/>
                    <a:pt x="824134" y="364851"/>
                  </a:cubicBezTo>
                  <a:cubicBezTo>
                    <a:pt x="773395" y="319749"/>
                    <a:pt x="779226" y="324650"/>
                    <a:pt x="751706" y="283370"/>
                  </a:cubicBezTo>
                  <a:lnTo>
                    <a:pt x="733599" y="229049"/>
                  </a:lnTo>
                  <a:cubicBezTo>
                    <a:pt x="730581" y="219995"/>
                    <a:pt x="729840" y="209828"/>
                    <a:pt x="724546" y="201888"/>
                  </a:cubicBezTo>
                  <a:lnTo>
                    <a:pt x="688332" y="147568"/>
                  </a:lnTo>
                  <a:cubicBezTo>
                    <a:pt x="669490" y="72202"/>
                    <a:pt x="692432" y="146713"/>
                    <a:pt x="661172" y="84193"/>
                  </a:cubicBezTo>
                  <a:cubicBezTo>
                    <a:pt x="646447" y="54742"/>
                    <a:pt x="659955" y="55817"/>
                    <a:pt x="634011" y="29873"/>
                  </a:cubicBezTo>
                  <a:cubicBezTo>
                    <a:pt x="626317" y="22179"/>
                    <a:pt x="615904" y="17802"/>
                    <a:pt x="606851" y="11766"/>
                  </a:cubicBezTo>
                  <a:cubicBezTo>
                    <a:pt x="588744" y="14784"/>
                    <a:pt x="570878" y="20246"/>
                    <a:pt x="552530" y="20819"/>
                  </a:cubicBezTo>
                  <a:cubicBezTo>
                    <a:pt x="377556" y="26287"/>
                    <a:pt x="190161" y="-34659"/>
                    <a:pt x="27429" y="29873"/>
                  </a:cubicBezTo>
                  <a:cubicBezTo>
                    <a:pt x="-34288" y="54347"/>
                    <a:pt x="27429" y="173219"/>
                    <a:pt x="27429" y="201888"/>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2"/>
            <p:cNvSpPr/>
            <p:nvPr/>
          </p:nvSpPr>
          <p:spPr>
            <a:xfrm>
              <a:off x="1602464" y="190123"/>
              <a:ext cx="3024559" cy="1991762"/>
            </a:xfrm>
            <a:custGeom>
              <a:avLst/>
              <a:gdLst>
                <a:gd name="connsiteX0" fmla="*/ 0 w 3024559"/>
                <a:gd name="connsiteY0" fmla="*/ 63374 h 1991762"/>
                <a:gd name="connsiteX1" fmla="*/ 0 w 3024559"/>
                <a:gd name="connsiteY1" fmla="*/ 63374 h 1991762"/>
                <a:gd name="connsiteX2" fmla="*/ 63374 w 3024559"/>
                <a:gd name="connsiteY2" fmla="*/ 108641 h 1991762"/>
                <a:gd name="connsiteX3" fmla="*/ 90534 w 3024559"/>
                <a:gd name="connsiteY3" fmla="*/ 117695 h 1991762"/>
                <a:gd name="connsiteX4" fmla="*/ 135802 w 3024559"/>
                <a:gd name="connsiteY4" fmla="*/ 162962 h 1991762"/>
                <a:gd name="connsiteX5" fmla="*/ 217283 w 3024559"/>
                <a:gd name="connsiteY5" fmla="*/ 208229 h 1991762"/>
                <a:gd name="connsiteX6" fmla="*/ 244443 w 3024559"/>
                <a:gd name="connsiteY6" fmla="*/ 235390 h 1991762"/>
                <a:gd name="connsiteX7" fmla="*/ 298764 w 3024559"/>
                <a:gd name="connsiteY7" fmla="*/ 271604 h 1991762"/>
                <a:gd name="connsiteX8" fmla="*/ 353085 w 3024559"/>
                <a:gd name="connsiteY8" fmla="*/ 307818 h 1991762"/>
                <a:gd name="connsiteX9" fmla="*/ 407406 w 3024559"/>
                <a:gd name="connsiteY9" fmla="*/ 362138 h 1991762"/>
                <a:gd name="connsiteX10" fmla="*/ 461726 w 3024559"/>
                <a:gd name="connsiteY10" fmla="*/ 407406 h 1991762"/>
                <a:gd name="connsiteX11" fmla="*/ 497940 w 3024559"/>
                <a:gd name="connsiteY11" fmla="*/ 461726 h 1991762"/>
                <a:gd name="connsiteX12" fmla="*/ 534154 w 3024559"/>
                <a:gd name="connsiteY12" fmla="*/ 497940 h 1991762"/>
                <a:gd name="connsiteX13" fmla="*/ 561314 w 3024559"/>
                <a:gd name="connsiteY13" fmla="*/ 561315 h 1991762"/>
                <a:gd name="connsiteX14" fmla="*/ 579421 w 3024559"/>
                <a:gd name="connsiteY14" fmla="*/ 588475 h 1991762"/>
                <a:gd name="connsiteX15" fmla="*/ 588475 w 3024559"/>
                <a:gd name="connsiteY15" fmla="*/ 615635 h 1991762"/>
                <a:gd name="connsiteX16" fmla="*/ 597528 w 3024559"/>
                <a:gd name="connsiteY16" fmla="*/ 1068309 h 1991762"/>
                <a:gd name="connsiteX17" fmla="*/ 606582 w 3024559"/>
                <a:gd name="connsiteY17" fmla="*/ 1095469 h 1991762"/>
                <a:gd name="connsiteX18" fmla="*/ 642796 w 3024559"/>
                <a:gd name="connsiteY18" fmla="*/ 1149790 h 1991762"/>
                <a:gd name="connsiteX19" fmla="*/ 688063 w 3024559"/>
                <a:gd name="connsiteY19" fmla="*/ 1204111 h 1991762"/>
                <a:gd name="connsiteX20" fmla="*/ 715223 w 3024559"/>
                <a:gd name="connsiteY20" fmla="*/ 1222218 h 1991762"/>
                <a:gd name="connsiteX21" fmla="*/ 751437 w 3024559"/>
                <a:gd name="connsiteY21" fmla="*/ 1276538 h 1991762"/>
                <a:gd name="connsiteX22" fmla="*/ 769544 w 3024559"/>
                <a:gd name="connsiteY22" fmla="*/ 1303699 h 1991762"/>
                <a:gd name="connsiteX23" fmla="*/ 778598 w 3024559"/>
                <a:gd name="connsiteY23" fmla="*/ 1330859 h 1991762"/>
                <a:gd name="connsiteX24" fmla="*/ 805758 w 3024559"/>
                <a:gd name="connsiteY24" fmla="*/ 1348966 h 1991762"/>
                <a:gd name="connsiteX25" fmla="*/ 832918 w 3024559"/>
                <a:gd name="connsiteY25" fmla="*/ 1403287 h 1991762"/>
                <a:gd name="connsiteX26" fmla="*/ 860079 w 3024559"/>
                <a:gd name="connsiteY26" fmla="*/ 1430447 h 1991762"/>
                <a:gd name="connsiteX27" fmla="*/ 878186 w 3024559"/>
                <a:gd name="connsiteY27" fmla="*/ 1457608 h 1991762"/>
                <a:gd name="connsiteX28" fmla="*/ 914400 w 3024559"/>
                <a:gd name="connsiteY28" fmla="*/ 1484768 h 1991762"/>
                <a:gd name="connsiteX29" fmla="*/ 968720 w 3024559"/>
                <a:gd name="connsiteY29" fmla="*/ 1520982 h 1991762"/>
                <a:gd name="connsiteX30" fmla="*/ 1023041 w 3024559"/>
                <a:gd name="connsiteY30" fmla="*/ 1557196 h 1991762"/>
                <a:gd name="connsiteX31" fmla="*/ 1050202 w 3024559"/>
                <a:gd name="connsiteY31" fmla="*/ 1575303 h 1991762"/>
                <a:gd name="connsiteX32" fmla="*/ 1077362 w 3024559"/>
                <a:gd name="connsiteY32" fmla="*/ 1584356 h 1991762"/>
                <a:gd name="connsiteX33" fmla="*/ 1104522 w 3024559"/>
                <a:gd name="connsiteY33" fmla="*/ 1602463 h 1991762"/>
                <a:gd name="connsiteX34" fmla="*/ 1077362 w 3024559"/>
                <a:gd name="connsiteY34" fmla="*/ 1611517 h 1991762"/>
                <a:gd name="connsiteX35" fmla="*/ 1023041 w 3024559"/>
                <a:gd name="connsiteY35" fmla="*/ 1593410 h 1991762"/>
                <a:gd name="connsiteX36" fmla="*/ 959667 w 3024559"/>
                <a:gd name="connsiteY36" fmla="*/ 1602463 h 1991762"/>
                <a:gd name="connsiteX37" fmla="*/ 941560 w 3024559"/>
                <a:gd name="connsiteY37" fmla="*/ 1683944 h 1991762"/>
                <a:gd name="connsiteX38" fmla="*/ 1004934 w 3024559"/>
                <a:gd name="connsiteY38" fmla="*/ 1692998 h 1991762"/>
                <a:gd name="connsiteX39" fmla="*/ 1041148 w 3024559"/>
                <a:gd name="connsiteY39" fmla="*/ 1738265 h 1991762"/>
                <a:gd name="connsiteX40" fmla="*/ 1077362 w 3024559"/>
                <a:gd name="connsiteY40" fmla="*/ 1756372 h 1991762"/>
                <a:gd name="connsiteX41" fmla="*/ 1385180 w 3024559"/>
                <a:gd name="connsiteY41" fmla="*/ 1774479 h 1991762"/>
                <a:gd name="connsiteX42" fmla="*/ 1457607 w 3024559"/>
                <a:gd name="connsiteY42" fmla="*/ 1801639 h 1991762"/>
                <a:gd name="connsiteX43" fmla="*/ 1484768 w 3024559"/>
                <a:gd name="connsiteY43" fmla="*/ 1819746 h 1991762"/>
                <a:gd name="connsiteX44" fmla="*/ 1539089 w 3024559"/>
                <a:gd name="connsiteY44" fmla="*/ 1837853 h 1991762"/>
                <a:gd name="connsiteX45" fmla="*/ 1611516 w 3024559"/>
                <a:gd name="connsiteY45" fmla="*/ 1855960 h 1991762"/>
                <a:gd name="connsiteX46" fmla="*/ 1520982 w 3024559"/>
                <a:gd name="connsiteY46" fmla="*/ 1865014 h 1991762"/>
                <a:gd name="connsiteX47" fmla="*/ 1539089 w 3024559"/>
                <a:gd name="connsiteY47" fmla="*/ 1910281 h 1991762"/>
                <a:gd name="connsiteX48" fmla="*/ 1575303 w 3024559"/>
                <a:gd name="connsiteY48" fmla="*/ 1928388 h 1991762"/>
                <a:gd name="connsiteX49" fmla="*/ 1602463 w 3024559"/>
                <a:gd name="connsiteY49" fmla="*/ 1946495 h 1991762"/>
                <a:gd name="connsiteX50" fmla="*/ 1638677 w 3024559"/>
                <a:gd name="connsiteY50" fmla="*/ 1937441 h 1991762"/>
                <a:gd name="connsiteX51" fmla="*/ 1692998 w 3024559"/>
                <a:gd name="connsiteY51" fmla="*/ 1919334 h 1991762"/>
                <a:gd name="connsiteX52" fmla="*/ 1747318 w 3024559"/>
                <a:gd name="connsiteY52" fmla="*/ 1928388 h 1991762"/>
                <a:gd name="connsiteX53" fmla="*/ 1810693 w 3024559"/>
                <a:gd name="connsiteY53" fmla="*/ 1991762 h 1991762"/>
                <a:gd name="connsiteX54" fmla="*/ 1837853 w 3024559"/>
                <a:gd name="connsiteY54" fmla="*/ 1901227 h 1991762"/>
                <a:gd name="connsiteX55" fmla="*/ 1810693 w 3024559"/>
                <a:gd name="connsiteY55" fmla="*/ 1874067 h 1991762"/>
                <a:gd name="connsiteX56" fmla="*/ 1792586 w 3024559"/>
                <a:gd name="connsiteY56" fmla="*/ 1846907 h 1991762"/>
                <a:gd name="connsiteX57" fmla="*/ 1765425 w 3024559"/>
                <a:gd name="connsiteY57" fmla="*/ 1828800 h 1991762"/>
                <a:gd name="connsiteX58" fmla="*/ 1738265 w 3024559"/>
                <a:gd name="connsiteY58" fmla="*/ 1801639 h 1991762"/>
                <a:gd name="connsiteX59" fmla="*/ 1683944 w 3024559"/>
                <a:gd name="connsiteY59" fmla="*/ 1774479 h 1991762"/>
                <a:gd name="connsiteX60" fmla="*/ 1629623 w 3024559"/>
                <a:gd name="connsiteY60" fmla="*/ 1729212 h 1991762"/>
                <a:gd name="connsiteX61" fmla="*/ 1602463 w 3024559"/>
                <a:gd name="connsiteY61" fmla="*/ 1720158 h 1991762"/>
                <a:gd name="connsiteX62" fmla="*/ 1520982 w 3024559"/>
                <a:gd name="connsiteY62" fmla="*/ 1674891 h 1991762"/>
                <a:gd name="connsiteX63" fmla="*/ 1511928 w 3024559"/>
                <a:gd name="connsiteY63" fmla="*/ 1593410 h 1991762"/>
                <a:gd name="connsiteX64" fmla="*/ 1539089 w 3024559"/>
                <a:gd name="connsiteY64" fmla="*/ 1584356 h 1991762"/>
                <a:gd name="connsiteX65" fmla="*/ 1530035 w 3024559"/>
                <a:gd name="connsiteY65" fmla="*/ 1539089 h 1991762"/>
                <a:gd name="connsiteX66" fmla="*/ 1484768 w 3024559"/>
                <a:gd name="connsiteY66" fmla="*/ 1484768 h 1991762"/>
                <a:gd name="connsiteX67" fmla="*/ 1466661 w 3024559"/>
                <a:gd name="connsiteY67" fmla="*/ 1457608 h 1991762"/>
                <a:gd name="connsiteX68" fmla="*/ 1493821 w 3024559"/>
                <a:gd name="connsiteY68" fmla="*/ 1448554 h 1991762"/>
                <a:gd name="connsiteX69" fmla="*/ 1602463 w 3024559"/>
                <a:gd name="connsiteY69" fmla="*/ 1457608 h 1991762"/>
                <a:gd name="connsiteX70" fmla="*/ 1593409 w 3024559"/>
                <a:gd name="connsiteY70" fmla="*/ 1376126 h 1991762"/>
                <a:gd name="connsiteX71" fmla="*/ 1502875 w 3024559"/>
                <a:gd name="connsiteY71" fmla="*/ 1285592 h 1991762"/>
                <a:gd name="connsiteX72" fmla="*/ 1448554 w 3024559"/>
                <a:gd name="connsiteY72" fmla="*/ 1249378 h 1991762"/>
                <a:gd name="connsiteX73" fmla="*/ 1421394 w 3024559"/>
                <a:gd name="connsiteY73" fmla="*/ 1231271 h 1991762"/>
                <a:gd name="connsiteX74" fmla="*/ 1394233 w 3024559"/>
                <a:gd name="connsiteY74" fmla="*/ 1176950 h 1991762"/>
                <a:gd name="connsiteX75" fmla="*/ 1421394 w 3024559"/>
                <a:gd name="connsiteY75" fmla="*/ 1013988 h 1991762"/>
                <a:gd name="connsiteX76" fmla="*/ 1448554 w 3024559"/>
                <a:gd name="connsiteY76" fmla="*/ 1004934 h 1991762"/>
                <a:gd name="connsiteX77" fmla="*/ 1539089 w 3024559"/>
                <a:gd name="connsiteY77" fmla="*/ 1023041 h 1991762"/>
                <a:gd name="connsiteX78" fmla="*/ 1575303 w 3024559"/>
                <a:gd name="connsiteY78" fmla="*/ 1077362 h 1991762"/>
                <a:gd name="connsiteX79" fmla="*/ 1620570 w 3024559"/>
                <a:gd name="connsiteY79" fmla="*/ 1195057 h 1991762"/>
                <a:gd name="connsiteX80" fmla="*/ 1647730 w 3024559"/>
                <a:gd name="connsiteY80" fmla="*/ 1213164 h 1991762"/>
                <a:gd name="connsiteX81" fmla="*/ 1656784 w 3024559"/>
                <a:gd name="connsiteY81" fmla="*/ 1113576 h 1991762"/>
                <a:gd name="connsiteX82" fmla="*/ 1711105 w 3024559"/>
                <a:gd name="connsiteY82" fmla="*/ 1131683 h 1991762"/>
                <a:gd name="connsiteX83" fmla="*/ 1747318 w 3024559"/>
                <a:gd name="connsiteY83" fmla="*/ 1186004 h 1991762"/>
                <a:gd name="connsiteX84" fmla="*/ 1729211 w 3024559"/>
                <a:gd name="connsiteY84" fmla="*/ 1122629 h 1991762"/>
                <a:gd name="connsiteX85" fmla="*/ 1702051 w 3024559"/>
                <a:gd name="connsiteY85" fmla="*/ 1113576 h 1991762"/>
                <a:gd name="connsiteX86" fmla="*/ 1729211 w 3024559"/>
                <a:gd name="connsiteY86" fmla="*/ 1104522 h 1991762"/>
                <a:gd name="connsiteX87" fmla="*/ 1846906 w 3024559"/>
                <a:gd name="connsiteY87" fmla="*/ 1095469 h 1991762"/>
                <a:gd name="connsiteX88" fmla="*/ 1783532 w 3024559"/>
                <a:gd name="connsiteY88" fmla="*/ 1004934 h 1991762"/>
                <a:gd name="connsiteX89" fmla="*/ 1756372 w 3024559"/>
                <a:gd name="connsiteY89" fmla="*/ 977774 h 1991762"/>
                <a:gd name="connsiteX90" fmla="*/ 1729211 w 3024559"/>
                <a:gd name="connsiteY90" fmla="*/ 959667 h 1991762"/>
                <a:gd name="connsiteX91" fmla="*/ 1747318 w 3024559"/>
                <a:gd name="connsiteY91" fmla="*/ 932507 h 1991762"/>
                <a:gd name="connsiteX92" fmla="*/ 1792586 w 3024559"/>
                <a:gd name="connsiteY92" fmla="*/ 923453 h 1991762"/>
                <a:gd name="connsiteX93" fmla="*/ 1855960 w 3024559"/>
                <a:gd name="connsiteY93" fmla="*/ 914400 h 1991762"/>
                <a:gd name="connsiteX94" fmla="*/ 1883120 w 3024559"/>
                <a:gd name="connsiteY94" fmla="*/ 896293 h 1991762"/>
                <a:gd name="connsiteX95" fmla="*/ 1910281 w 3024559"/>
                <a:gd name="connsiteY95" fmla="*/ 887239 h 1991762"/>
                <a:gd name="connsiteX96" fmla="*/ 1982708 w 3024559"/>
                <a:gd name="connsiteY96" fmla="*/ 851025 h 1991762"/>
                <a:gd name="connsiteX97" fmla="*/ 2009869 w 3024559"/>
                <a:gd name="connsiteY97" fmla="*/ 832919 h 1991762"/>
                <a:gd name="connsiteX98" fmla="*/ 2263366 w 3024559"/>
                <a:gd name="connsiteY98" fmla="*/ 841972 h 1991762"/>
                <a:gd name="connsiteX99" fmla="*/ 2344847 w 3024559"/>
                <a:gd name="connsiteY99" fmla="*/ 878186 h 1991762"/>
                <a:gd name="connsiteX100" fmla="*/ 2372007 w 3024559"/>
                <a:gd name="connsiteY100" fmla="*/ 905346 h 1991762"/>
                <a:gd name="connsiteX101" fmla="*/ 2426328 w 3024559"/>
                <a:gd name="connsiteY101" fmla="*/ 932507 h 1991762"/>
                <a:gd name="connsiteX102" fmla="*/ 2453489 w 3024559"/>
                <a:gd name="connsiteY102" fmla="*/ 923453 h 1991762"/>
                <a:gd name="connsiteX103" fmla="*/ 2616451 w 3024559"/>
                <a:gd name="connsiteY103" fmla="*/ 905346 h 1991762"/>
                <a:gd name="connsiteX104" fmla="*/ 2652665 w 3024559"/>
                <a:gd name="connsiteY104" fmla="*/ 860079 h 1991762"/>
                <a:gd name="connsiteX105" fmla="*/ 2670772 w 3024559"/>
                <a:gd name="connsiteY105" fmla="*/ 832919 h 1991762"/>
                <a:gd name="connsiteX106" fmla="*/ 2725093 w 3024559"/>
                <a:gd name="connsiteY106" fmla="*/ 796705 h 1991762"/>
                <a:gd name="connsiteX107" fmla="*/ 2752253 w 3024559"/>
                <a:gd name="connsiteY107" fmla="*/ 778598 h 1991762"/>
                <a:gd name="connsiteX108" fmla="*/ 2779413 w 3024559"/>
                <a:gd name="connsiteY108" fmla="*/ 769544 h 1991762"/>
                <a:gd name="connsiteX109" fmla="*/ 2806574 w 3024559"/>
                <a:gd name="connsiteY109" fmla="*/ 751437 h 1991762"/>
                <a:gd name="connsiteX110" fmla="*/ 2842788 w 3024559"/>
                <a:gd name="connsiteY110" fmla="*/ 742384 h 1991762"/>
                <a:gd name="connsiteX111" fmla="*/ 2906162 w 3024559"/>
                <a:gd name="connsiteY111" fmla="*/ 724277 h 1991762"/>
                <a:gd name="connsiteX112" fmla="*/ 3005750 w 3024559"/>
                <a:gd name="connsiteY112" fmla="*/ 715223 h 1991762"/>
                <a:gd name="connsiteX113" fmla="*/ 3023857 w 3024559"/>
                <a:gd name="connsiteY113" fmla="*/ 688063 h 1991762"/>
                <a:gd name="connsiteX114" fmla="*/ 3014804 w 3024559"/>
                <a:gd name="connsiteY114" fmla="*/ 633742 h 1991762"/>
                <a:gd name="connsiteX115" fmla="*/ 2978590 w 3024559"/>
                <a:gd name="connsiteY115" fmla="*/ 606582 h 1991762"/>
                <a:gd name="connsiteX116" fmla="*/ 2933322 w 3024559"/>
                <a:gd name="connsiteY116" fmla="*/ 588475 h 1991762"/>
                <a:gd name="connsiteX117" fmla="*/ 2869948 w 3024559"/>
                <a:gd name="connsiteY117" fmla="*/ 570368 h 1991762"/>
                <a:gd name="connsiteX118" fmla="*/ 2842788 w 3024559"/>
                <a:gd name="connsiteY118" fmla="*/ 543208 h 1991762"/>
                <a:gd name="connsiteX119" fmla="*/ 2815627 w 3024559"/>
                <a:gd name="connsiteY119" fmla="*/ 525101 h 1991762"/>
                <a:gd name="connsiteX120" fmla="*/ 2797520 w 3024559"/>
                <a:gd name="connsiteY120" fmla="*/ 497940 h 1991762"/>
                <a:gd name="connsiteX121" fmla="*/ 2761306 w 3024559"/>
                <a:gd name="connsiteY121" fmla="*/ 470780 h 1991762"/>
                <a:gd name="connsiteX122" fmla="*/ 2725093 w 3024559"/>
                <a:gd name="connsiteY122" fmla="*/ 425513 h 1991762"/>
                <a:gd name="connsiteX123" fmla="*/ 2697932 w 3024559"/>
                <a:gd name="connsiteY123" fmla="*/ 389299 h 1991762"/>
                <a:gd name="connsiteX124" fmla="*/ 2670772 w 3024559"/>
                <a:gd name="connsiteY124" fmla="*/ 371192 h 1991762"/>
                <a:gd name="connsiteX125" fmla="*/ 2643611 w 3024559"/>
                <a:gd name="connsiteY125" fmla="*/ 344031 h 1991762"/>
                <a:gd name="connsiteX126" fmla="*/ 2598344 w 3024559"/>
                <a:gd name="connsiteY126" fmla="*/ 253497 h 1991762"/>
                <a:gd name="connsiteX127" fmla="*/ 2589291 w 3024559"/>
                <a:gd name="connsiteY127" fmla="*/ 226336 h 1991762"/>
                <a:gd name="connsiteX128" fmla="*/ 2553077 w 3024559"/>
                <a:gd name="connsiteY128" fmla="*/ 172016 h 1991762"/>
                <a:gd name="connsiteX129" fmla="*/ 2534970 w 3024559"/>
                <a:gd name="connsiteY129" fmla="*/ 117695 h 1991762"/>
                <a:gd name="connsiteX130" fmla="*/ 2525916 w 3024559"/>
                <a:gd name="connsiteY130" fmla="*/ 90534 h 1991762"/>
                <a:gd name="connsiteX131" fmla="*/ 2498756 w 3024559"/>
                <a:gd name="connsiteY131" fmla="*/ 72427 h 1991762"/>
                <a:gd name="connsiteX132" fmla="*/ 2489703 w 3024559"/>
                <a:gd name="connsiteY132" fmla="*/ 45267 h 1991762"/>
                <a:gd name="connsiteX133" fmla="*/ 2435382 w 3024559"/>
                <a:gd name="connsiteY133" fmla="*/ 18107 h 1991762"/>
                <a:gd name="connsiteX134" fmla="*/ 1738265 w 3024559"/>
                <a:gd name="connsiteY134" fmla="*/ 9053 h 1991762"/>
                <a:gd name="connsiteX135" fmla="*/ 1303699 w 3024559"/>
                <a:gd name="connsiteY135" fmla="*/ 18107 h 1991762"/>
                <a:gd name="connsiteX136" fmla="*/ 1222217 w 3024559"/>
                <a:gd name="connsiteY136" fmla="*/ 27160 h 1991762"/>
                <a:gd name="connsiteX137" fmla="*/ 1122629 w 3024559"/>
                <a:gd name="connsiteY137" fmla="*/ 36214 h 1991762"/>
                <a:gd name="connsiteX138" fmla="*/ 371192 w 3024559"/>
                <a:gd name="connsiteY138" fmla="*/ 27160 h 1991762"/>
                <a:gd name="connsiteX139" fmla="*/ 208229 w 3024559"/>
                <a:gd name="connsiteY139" fmla="*/ 0 h 1991762"/>
                <a:gd name="connsiteX140" fmla="*/ 0 w 3024559"/>
                <a:gd name="connsiteY140" fmla="*/ 63374 h 199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024559" h="1991762">
                  <a:moveTo>
                    <a:pt x="0" y="63374"/>
                  </a:moveTo>
                  <a:lnTo>
                    <a:pt x="0" y="63374"/>
                  </a:lnTo>
                  <a:cubicBezTo>
                    <a:pt x="21125" y="78463"/>
                    <a:pt x="41113" y="95285"/>
                    <a:pt x="63374" y="108641"/>
                  </a:cubicBezTo>
                  <a:cubicBezTo>
                    <a:pt x="71557" y="113551"/>
                    <a:pt x="83082" y="111733"/>
                    <a:pt x="90534" y="117695"/>
                  </a:cubicBezTo>
                  <a:cubicBezTo>
                    <a:pt x="150891" y="165981"/>
                    <a:pt x="63372" y="126746"/>
                    <a:pt x="135802" y="162962"/>
                  </a:cubicBezTo>
                  <a:cubicBezTo>
                    <a:pt x="181335" y="185729"/>
                    <a:pt x="160202" y="151146"/>
                    <a:pt x="217283" y="208229"/>
                  </a:cubicBezTo>
                  <a:cubicBezTo>
                    <a:pt x="226336" y="217283"/>
                    <a:pt x="234337" y="227529"/>
                    <a:pt x="244443" y="235390"/>
                  </a:cubicBezTo>
                  <a:cubicBezTo>
                    <a:pt x="261621" y="248751"/>
                    <a:pt x="283376" y="256216"/>
                    <a:pt x="298764" y="271604"/>
                  </a:cubicBezTo>
                  <a:cubicBezTo>
                    <a:pt x="332672" y="305512"/>
                    <a:pt x="313778" y="294715"/>
                    <a:pt x="353085" y="307818"/>
                  </a:cubicBezTo>
                  <a:cubicBezTo>
                    <a:pt x="405135" y="377217"/>
                    <a:pt x="354449" y="318007"/>
                    <a:pt x="407406" y="362138"/>
                  </a:cubicBezTo>
                  <a:cubicBezTo>
                    <a:pt x="477120" y="420234"/>
                    <a:pt x="394288" y="362446"/>
                    <a:pt x="461726" y="407406"/>
                  </a:cubicBezTo>
                  <a:cubicBezTo>
                    <a:pt x="483255" y="471988"/>
                    <a:pt x="452728" y="393907"/>
                    <a:pt x="497940" y="461726"/>
                  </a:cubicBezTo>
                  <a:cubicBezTo>
                    <a:pt x="525532" y="503113"/>
                    <a:pt x="482421" y="480696"/>
                    <a:pt x="534154" y="497940"/>
                  </a:cubicBezTo>
                  <a:cubicBezTo>
                    <a:pt x="579614" y="566132"/>
                    <a:pt x="526235" y="479464"/>
                    <a:pt x="561314" y="561315"/>
                  </a:cubicBezTo>
                  <a:cubicBezTo>
                    <a:pt x="565600" y="571316"/>
                    <a:pt x="574555" y="578743"/>
                    <a:pt x="579421" y="588475"/>
                  </a:cubicBezTo>
                  <a:cubicBezTo>
                    <a:pt x="583689" y="597011"/>
                    <a:pt x="585457" y="606582"/>
                    <a:pt x="588475" y="615635"/>
                  </a:cubicBezTo>
                  <a:cubicBezTo>
                    <a:pt x="591493" y="766526"/>
                    <a:pt x="591837" y="917495"/>
                    <a:pt x="597528" y="1068309"/>
                  </a:cubicBezTo>
                  <a:cubicBezTo>
                    <a:pt x="597888" y="1077845"/>
                    <a:pt x="601947" y="1087127"/>
                    <a:pt x="606582" y="1095469"/>
                  </a:cubicBezTo>
                  <a:cubicBezTo>
                    <a:pt x="617151" y="1114492"/>
                    <a:pt x="630725" y="1131683"/>
                    <a:pt x="642796" y="1149790"/>
                  </a:cubicBezTo>
                  <a:cubicBezTo>
                    <a:pt x="660599" y="1176494"/>
                    <a:pt x="661925" y="1182328"/>
                    <a:pt x="688063" y="1204111"/>
                  </a:cubicBezTo>
                  <a:cubicBezTo>
                    <a:pt x="696422" y="1211077"/>
                    <a:pt x="706170" y="1216182"/>
                    <a:pt x="715223" y="1222218"/>
                  </a:cubicBezTo>
                  <a:lnTo>
                    <a:pt x="751437" y="1276538"/>
                  </a:lnTo>
                  <a:cubicBezTo>
                    <a:pt x="757473" y="1285592"/>
                    <a:pt x="766103" y="1293376"/>
                    <a:pt x="769544" y="1303699"/>
                  </a:cubicBezTo>
                  <a:cubicBezTo>
                    <a:pt x="772562" y="1312752"/>
                    <a:pt x="772636" y="1323407"/>
                    <a:pt x="778598" y="1330859"/>
                  </a:cubicBezTo>
                  <a:cubicBezTo>
                    <a:pt x="785395" y="1339355"/>
                    <a:pt x="796705" y="1342930"/>
                    <a:pt x="805758" y="1348966"/>
                  </a:cubicBezTo>
                  <a:cubicBezTo>
                    <a:pt x="814831" y="1376186"/>
                    <a:pt x="813418" y="1379887"/>
                    <a:pt x="832918" y="1403287"/>
                  </a:cubicBezTo>
                  <a:cubicBezTo>
                    <a:pt x="841115" y="1413123"/>
                    <a:pt x="851882" y="1420611"/>
                    <a:pt x="860079" y="1430447"/>
                  </a:cubicBezTo>
                  <a:cubicBezTo>
                    <a:pt x="867045" y="1438806"/>
                    <a:pt x="870492" y="1449914"/>
                    <a:pt x="878186" y="1457608"/>
                  </a:cubicBezTo>
                  <a:cubicBezTo>
                    <a:pt x="888856" y="1468278"/>
                    <a:pt x="902943" y="1474948"/>
                    <a:pt x="914400" y="1484768"/>
                  </a:cubicBezTo>
                  <a:cubicBezTo>
                    <a:pt x="957557" y="1521759"/>
                    <a:pt x="922520" y="1505581"/>
                    <a:pt x="968720" y="1520982"/>
                  </a:cubicBezTo>
                  <a:cubicBezTo>
                    <a:pt x="1000545" y="1568719"/>
                    <a:pt x="968476" y="1533811"/>
                    <a:pt x="1023041" y="1557196"/>
                  </a:cubicBezTo>
                  <a:cubicBezTo>
                    <a:pt x="1033042" y="1561482"/>
                    <a:pt x="1040470" y="1570437"/>
                    <a:pt x="1050202" y="1575303"/>
                  </a:cubicBezTo>
                  <a:cubicBezTo>
                    <a:pt x="1058738" y="1579571"/>
                    <a:pt x="1068309" y="1581338"/>
                    <a:pt x="1077362" y="1584356"/>
                  </a:cubicBezTo>
                  <a:cubicBezTo>
                    <a:pt x="1086415" y="1590392"/>
                    <a:pt x="1104522" y="1591582"/>
                    <a:pt x="1104522" y="1602463"/>
                  </a:cubicBezTo>
                  <a:cubicBezTo>
                    <a:pt x="1104522" y="1612006"/>
                    <a:pt x="1086847" y="1612571"/>
                    <a:pt x="1077362" y="1611517"/>
                  </a:cubicBezTo>
                  <a:cubicBezTo>
                    <a:pt x="1058392" y="1609409"/>
                    <a:pt x="1023041" y="1593410"/>
                    <a:pt x="1023041" y="1593410"/>
                  </a:cubicBezTo>
                  <a:cubicBezTo>
                    <a:pt x="1001916" y="1596428"/>
                    <a:pt x="979480" y="1594538"/>
                    <a:pt x="959667" y="1602463"/>
                  </a:cubicBezTo>
                  <a:cubicBezTo>
                    <a:pt x="931920" y="1613562"/>
                    <a:pt x="912631" y="1658631"/>
                    <a:pt x="941560" y="1683944"/>
                  </a:cubicBezTo>
                  <a:cubicBezTo>
                    <a:pt x="957619" y="1697996"/>
                    <a:pt x="983809" y="1689980"/>
                    <a:pt x="1004934" y="1692998"/>
                  </a:cubicBezTo>
                  <a:cubicBezTo>
                    <a:pt x="1125511" y="1773381"/>
                    <a:pt x="953690" y="1650807"/>
                    <a:pt x="1041148" y="1738265"/>
                  </a:cubicBezTo>
                  <a:cubicBezTo>
                    <a:pt x="1050691" y="1747808"/>
                    <a:pt x="1063940" y="1754959"/>
                    <a:pt x="1077362" y="1756372"/>
                  </a:cubicBezTo>
                  <a:cubicBezTo>
                    <a:pt x="1179581" y="1767132"/>
                    <a:pt x="1282574" y="1768443"/>
                    <a:pt x="1385180" y="1774479"/>
                  </a:cubicBezTo>
                  <a:cubicBezTo>
                    <a:pt x="1408689" y="1782315"/>
                    <a:pt x="1435952" y="1790812"/>
                    <a:pt x="1457607" y="1801639"/>
                  </a:cubicBezTo>
                  <a:cubicBezTo>
                    <a:pt x="1467339" y="1806505"/>
                    <a:pt x="1474825" y="1815327"/>
                    <a:pt x="1484768" y="1819746"/>
                  </a:cubicBezTo>
                  <a:cubicBezTo>
                    <a:pt x="1502209" y="1827498"/>
                    <a:pt x="1520982" y="1831817"/>
                    <a:pt x="1539089" y="1837853"/>
                  </a:cubicBezTo>
                  <a:cubicBezTo>
                    <a:pt x="1580852" y="1851774"/>
                    <a:pt x="1556883" y="1845034"/>
                    <a:pt x="1611516" y="1855960"/>
                  </a:cubicBezTo>
                  <a:cubicBezTo>
                    <a:pt x="1581338" y="1858978"/>
                    <a:pt x="1545245" y="1846817"/>
                    <a:pt x="1520982" y="1865014"/>
                  </a:cubicBezTo>
                  <a:cubicBezTo>
                    <a:pt x="1507981" y="1874765"/>
                    <a:pt x="1528513" y="1897942"/>
                    <a:pt x="1539089" y="1910281"/>
                  </a:cubicBezTo>
                  <a:cubicBezTo>
                    <a:pt x="1547872" y="1920528"/>
                    <a:pt x="1563585" y="1921692"/>
                    <a:pt x="1575303" y="1928388"/>
                  </a:cubicBezTo>
                  <a:cubicBezTo>
                    <a:pt x="1584750" y="1933786"/>
                    <a:pt x="1593410" y="1940459"/>
                    <a:pt x="1602463" y="1946495"/>
                  </a:cubicBezTo>
                  <a:cubicBezTo>
                    <a:pt x="1614534" y="1943477"/>
                    <a:pt x="1626759" y="1941016"/>
                    <a:pt x="1638677" y="1937441"/>
                  </a:cubicBezTo>
                  <a:cubicBezTo>
                    <a:pt x="1656958" y="1931956"/>
                    <a:pt x="1692998" y="1919334"/>
                    <a:pt x="1692998" y="1919334"/>
                  </a:cubicBezTo>
                  <a:cubicBezTo>
                    <a:pt x="1711105" y="1922352"/>
                    <a:pt x="1731685" y="1918767"/>
                    <a:pt x="1747318" y="1928388"/>
                  </a:cubicBezTo>
                  <a:cubicBezTo>
                    <a:pt x="1772761" y="1944045"/>
                    <a:pt x="1810693" y="1991762"/>
                    <a:pt x="1810693" y="1991762"/>
                  </a:cubicBezTo>
                  <a:cubicBezTo>
                    <a:pt x="1864653" y="1978272"/>
                    <a:pt x="1867531" y="1990263"/>
                    <a:pt x="1837853" y="1901227"/>
                  </a:cubicBezTo>
                  <a:cubicBezTo>
                    <a:pt x="1833804" y="1889081"/>
                    <a:pt x="1818890" y="1883903"/>
                    <a:pt x="1810693" y="1874067"/>
                  </a:cubicBezTo>
                  <a:cubicBezTo>
                    <a:pt x="1803727" y="1865708"/>
                    <a:pt x="1800280" y="1854601"/>
                    <a:pt x="1792586" y="1846907"/>
                  </a:cubicBezTo>
                  <a:cubicBezTo>
                    <a:pt x="1784892" y="1839213"/>
                    <a:pt x="1773784" y="1835766"/>
                    <a:pt x="1765425" y="1828800"/>
                  </a:cubicBezTo>
                  <a:cubicBezTo>
                    <a:pt x="1755589" y="1820603"/>
                    <a:pt x="1748101" y="1809836"/>
                    <a:pt x="1738265" y="1801639"/>
                  </a:cubicBezTo>
                  <a:cubicBezTo>
                    <a:pt x="1714864" y="1782138"/>
                    <a:pt x="1711166" y="1783552"/>
                    <a:pt x="1683944" y="1774479"/>
                  </a:cubicBezTo>
                  <a:cubicBezTo>
                    <a:pt x="1663920" y="1754455"/>
                    <a:pt x="1654834" y="1741818"/>
                    <a:pt x="1629623" y="1729212"/>
                  </a:cubicBezTo>
                  <a:cubicBezTo>
                    <a:pt x="1621087" y="1724944"/>
                    <a:pt x="1610805" y="1724793"/>
                    <a:pt x="1602463" y="1720158"/>
                  </a:cubicBezTo>
                  <a:cubicBezTo>
                    <a:pt x="1509077" y="1668276"/>
                    <a:pt x="1582436" y="1695375"/>
                    <a:pt x="1520982" y="1674891"/>
                  </a:cubicBezTo>
                  <a:cubicBezTo>
                    <a:pt x="1501097" y="1645063"/>
                    <a:pt x="1486908" y="1637195"/>
                    <a:pt x="1511928" y="1593410"/>
                  </a:cubicBezTo>
                  <a:cubicBezTo>
                    <a:pt x="1516663" y="1585124"/>
                    <a:pt x="1530035" y="1587374"/>
                    <a:pt x="1539089" y="1584356"/>
                  </a:cubicBezTo>
                  <a:cubicBezTo>
                    <a:pt x="1536071" y="1569267"/>
                    <a:pt x="1535438" y="1553497"/>
                    <a:pt x="1530035" y="1539089"/>
                  </a:cubicBezTo>
                  <a:cubicBezTo>
                    <a:pt x="1520839" y="1514566"/>
                    <a:pt x="1500781" y="1503983"/>
                    <a:pt x="1484768" y="1484768"/>
                  </a:cubicBezTo>
                  <a:cubicBezTo>
                    <a:pt x="1477802" y="1476409"/>
                    <a:pt x="1472697" y="1466661"/>
                    <a:pt x="1466661" y="1457608"/>
                  </a:cubicBezTo>
                  <a:cubicBezTo>
                    <a:pt x="1475714" y="1454590"/>
                    <a:pt x="1484278" y="1448554"/>
                    <a:pt x="1493821" y="1448554"/>
                  </a:cubicBezTo>
                  <a:cubicBezTo>
                    <a:pt x="1530161" y="1448554"/>
                    <a:pt x="1573074" y="1478982"/>
                    <a:pt x="1602463" y="1457608"/>
                  </a:cubicBezTo>
                  <a:cubicBezTo>
                    <a:pt x="1624564" y="1441534"/>
                    <a:pt x="1602051" y="1402051"/>
                    <a:pt x="1593409" y="1376126"/>
                  </a:cubicBezTo>
                  <a:cubicBezTo>
                    <a:pt x="1569267" y="1303699"/>
                    <a:pt x="1551160" y="1333877"/>
                    <a:pt x="1502875" y="1285592"/>
                  </a:cubicBezTo>
                  <a:cubicBezTo>
                    <a:pt x="1468966" y="1251683"/>
                    <a:pt x="1487861" y="1262480"/>
                    <a:pt x="1448554" y="1249378"/>
                  </a:cubicBezTo>
                  <a:cubicBezTo>
                    <a:pt x="1439501" y="1243342"/>
                    <a:pt x="1429088" y="1238965"/>
                    <a:pt x="1421394" y="1231271"/>
                  </a:cubicBezTo>
                  <a:cubicBezTo>
                    <a:pt x="1403843" y="1213720"/>
                    <a:pt x="1401597" y="1199041"/>
                    <a:pt x="1394233" y="1176950"/>
                  </a:cubicBezTo>
                  <a:cubicBezTo>
                    <a:pt x="1395116" y="1163699"/>
                    <a:pt x="1380254" y="1046900"/>
                    <a:pt x="1421394" y="1013988"/>
                  </a:cubicBezTo>
                  <a:cubicBezTo>
                    <a:pt x="1428846" y="1008026"/>
                    <a:pt x="1439501" y="1007952"/>
                    <a:pt x="1448554" y="1004934"/>
                  </a:cubicBezTo>
                  <a:cubicBezTo>
                    <a:pt x="1478732" y="1010970"/>
                    <a:pt x="1512368" y="1007772"/>
                    <a:pt x="1539089" y="1023041"/>
                  </a:cubicBezTo>
                  <a:cubicBezTo>
                    <a:pt x="1557984" y="1033838"/>
                    <a:pt x="1575303" y="1077362"/>
                    <a:pt x="1575303" y="1077362"/>
                  </a:cubicBezTo>
                  <a:cubicBezTo>
                    <a:pt x="1591217" y="1156937"/>
                    <a:pt x="1573603" y="1155918"/>
                    <a:pt x="1620570" y="1195057"/>
                  </a:cubicBezTo>
                  <a:cubicBezTo>
                    <a:pt x="1628929" y="1202023"/>
                    <a:pt x="1638677" y="1207128"/>
                    <a:pt x="1647730" y="1213164"/>
                  </a:cubicBezTo>
                  <a:cubicBezTo>
                    <a:pt x="1650748" y="1179968"/>
                    <a:pt x="1636319" y="1139887"/>
                    <a:pt x="1656784" y="1113576"/>
                  </a:cubicBezTo>
                  <a:cubicBezTo>
                    <a:pt x="1668502" y="1098510"/>
                    <a:pt x="1711105" y="1131683"/>
                    <a:pt x="1711105" y="1131683"/>
                  </a:cubicBezTo>
                  <a:cubicBezTo>
                    <a:pt x="1723176" y="1149790"/>
                    <a:pt x="1752596" y="1207116"/>
                    <a:pt x="1747318" y="1186004"/>
                  </a:cubicBezTo>
                  <a:cubicBezTo>
                    <a:pt x="1747239" y="1185688"/>
                    <a:pt x="1733542" y="1126960"/>
                    <a:pt x="1729211" y="1122629"/>
                  </a:cubicBezTo>
                  <a:cubicBezTo>
                    <a:pt x="1722463" y="1115881"/>
                    <a:pt x="1711104" y="1116594"/>
                    <a:pt x="1702051" y="1113576"/>
                  </a:cubicBezTo>
                  <a:cubicBezTo>
                    <a:pt x="1711104" y="1110558"/>
                    <a:pt x="1719742" y="1105706"/>
                    <a:pt x="1729211" y="1104522"/>
                  </a:cubicBezTo>
                  <a:cubicBezTo>
                    <a:pt x="1768255" y="1099642"/>
                    <a:pt x="1816453" y="1120385"/>
                    <a:pt x="1846906" y="1095469"/>
                  </a:cubicBezTo>
                  <a:cubicBezTo>
                    <a:pt x="1912066" y="1042157"/>
                    <a:pt x="1794955" y="1009503"/>
                    <a:pt x="1783532" y="1004934"/>
                  </a:cubicBezTo>
                  <a:cubicBezTo>
                    <a:pt x="1774479" y="995881"/>
                    <a:pt x="1766208" y="985970"/>
                    <a:pt x="1756372" y="977774"/>
                  </a:cubicBezTo>
                  <a:cubicBezTo>
                    <a:pt x="1748013" y="970808"/>
                    <a:pt x="1731345" y="970337"/>
                    <a:pt x="1729211" y="959667"/>
                  </a:cubicBezTo>
                  <a:cubicBezTo>
                    <a:pt x="1727077" y="948998"/>
                    <a:pt x="1737871" y="937905"/>
                    <a:pt x="1747318" y="932507"/>
                  </a:cubicBezTo>
                  <a:cubicBezTo>
                    <a:pt x="1760679" y="924872"/>
                    <a:pt x="1777407" y="925983"/>
                    <a:pt x="1792586" y="923453"/>
                  </a:cubicBezTo>
                  <a:cubicBezTo>
                    <a:pt x="1813635" y="919945"/>
                    <a:pt x="1834835" y="917418"/>
                    <a:pt x="1855960" y="914400"/>
                  </a:cubicBezTo>
                  <a:cubicBezTo>
                    <a:pt x="1865013" y="908364"/>
                    <a:pt x="1873388" y="901159"/>
                    <a:pt x="1883120" y="896293"/>
                  </a:cubicBezTo>
                  <a:cubicBezTo>
                    <a:pt x="1891656" y="892025"/>
                    <a:pt x="1902829" y="893201"/>
                    <a:pt x="1910281" y="887239"/>
                  </a:cubicBezTo>
                  <a:cubicBezTo>
                    <a:pt x="1969838" y="839594"/>
                    <a:pt x="1864905" y="870660"/>
                    <a:pt x="1982708" y="851025"/>
                  </a:cubicBezTo>
                  <a:cubicBezTo>
                    <a:pt x="1991762" y="844990"/>
                    <a:pt x="1998994" y="833270"/>
                    <a:pt x="2009869" y="832919"/>
                  </a:cubicBezTo>
                  <a:cubicBezTo>
                    <a:pt x="2094378" y="830193"/>
                    <a:pt x="2179140" y="834540"/>
                    <a:pt x="2263366" y="841972"/>
                  </a:cubicBezTo>
                  <a:cubicBezTo>
                    <a:pt x="2289858" y="844309"/>
                    <a:pt x="2323556" y="860443"/>
                    <a:pt x="2344847" y="878186"/>
                  </a:cubicBezTo>
                  <a:cubicBezTo>
                    <a:pt x="2354683" y="886383"/>
                    <a:pt x="2362171" y="897150"/>
                    <a:pt x="2372007" y="905346"/>
                  </a:cubicBezTo>
                  <a:cubicBezTo>
                    <a:pt x="2395407" y="924846"/>
                    <a:pt x="2399108" y="923433"/>
                    <a:pt x="2426328" y="932507"/>
                  </a:cubicBezTo>
                  <a:cubicBezTo>
                    <a:pt x="2435382" y="929489"/>
                    <a:pt x="2444004" y="924507"/>
                    <a:pt x="2453489" y="923453"/>
                  </a:cubicBezTo>
                  <a:cubicBezTo>
                    <a:pt x="2627877" y="904077"/>
                    <a:pt x="2540138" y="930786"/>
                    <a:pt x="2616451" y="905346"/>
                  </a:cubicBezTo>
                  <a:cubicBezTo>
                    <a:pt x="2634077" y="852471"/>
                    <a:pt x="2611714" y="901030"/>
                    <a:pt x="2652665" y="860079"/>
                  </a:cubicBezTo>
                  <a:cubicBezTo>
                    <a:pt x="2660359" y="852385"/>
                    <a:pt x="2662583" y="840084"/>
                    <a:pt x="2670772" y="832919"/>
                  </a:cubicBezTo>
                  <a:cubicBezTo>
                    <a:pt x="2687150" y="818589"/>
                    <a:pt x="2706986" y="808776"/>
                    <a:pt x="2725093" y="796705"/>
                  </a:cubicBezTo>
                  <a:cubicBezTo>
                    <a:pt x="2734146" y="790669"/>
                    <a:pt x="2741931" y="782039"/>
                    <a:pt x="2752253" y="778598"/>
                  </a:cubicBezTo>
                  <a:cubicBezTo>
                    <a:pt x="2761306" y="775580"/>
                    <a:pt x="2770877" y="773812"/>
                    <a:pt x="2779413" y="769544"/>
                  </a:cubicBezTo>
                  <a:cubicBezTo>
                    <a:pt x="2789145" y="764678"/>
                    <a:pt x="2796573" y="755723"/>
                    <a:pt x="2806574" y="751437"/>
                  </a:cubicBezTo>
                  <a:cubicBezTo>
                    <a:pt x="2818011" y="746536"/>
                    <a:pt x="2830824" y="745802"/>
                    <a:pt x="2842788" y="742384"/>
                  </a:cubicBezTo>
                  <a:cubicBezTo>
                    <a:pt x="2867236" y="735399"/>
                    <a:pt x="2879616" y="727816"/>
                    <a:pt x="2906162" y="724277"/>
                  </a:cubicBezTo>
                  <a:cubicBezTo>
                    <a:pt x="2939203" y="719872"/>
                    <a:pt x="2972554" y="718241"/>
                    <a:pt x="3005750" y="715223"/>
                  </a:cubicBezTo>
                  <a:cubicBezTo>
                    <a:pt x="3011786" y="706170"/>
                    <a:pt x="3022655" y="698877"/>
                    <a:pt x="3023857" y="688063"/>
                  </a:cubicBezTo>
                  <a:cubicBezTo>
                    <a:pt x="3025884" y="669819"/>
                    <a:pt x="3023719" y="649789"/>
                    <a:pt x="3014804" y="633742"/>
                  </a:cubicBezTo>
                  <a:cubicBezTo>
                    <a:pt x="3007476" y="620552"/>
                    <a:pt x="2991780" y="613910"/>
                    <a:pt x="2978590" y="606582"/>
                  </a:cubicBezTo>
                  <a:cubicBezTo>
                    <a:pt x="2964383" y="598690"/>
                    <a:pt x="2948539" y="594181"/>
                    <a:pt x="2933322" y="588475"/>
                  </a:cubicBezTo>
                  <a:cubicBezTo>
                    <a:pt x="2907338" y="578731"/>
                    <a:pt x="2898496" y="577505"/>
                    <a:pt x="2869948" y="570368"/>
                  </a:cubicBezTo>
                  <a:cubicBezTo>
                    <a:pt x="2860895" y="561315"/>
                    <a:pt x="2852624" y="551404"/>
                    <a:pt x="2842788" y="543208"/>
                  </a:cubicBezTo>
                  <a:cubicBezTo>
                    <a:pt x="2834429" y="536242"/>
                    <a:pt x="2823321" y="532795"/>
                    <a:pt x="2815627" y="525101"/>
                  </a:cubicBezTo>
                  <a:cubicBezTo>
                    <a:pt x="2807933" y="517407"/>
                    <a:pt x="2805214" y="505634"/>
                    <a:pt x="2797520" y="497940"/>
                  </a:cubicBezTo>
                  <a:cubicBezTo>
                    <a:pt x="2786850" y="487270"/>
                    <a:pt x="2773377" y="479833"/>
                    <a:pt x="2761306" y="470780"/>
                  </a:cubicBezTo>
                  <a:cubicBezTo>
                    <a:pt x="2743682" y="417906"/>
                    <a:pt x="2766043" y="466463"/>
                    <a:pt x="2725093" y="425513"/>
                  </a:cubicBezTo>
                  <a:cubicBezTo>
                    <a:pt x="2714423" y="414843"/>
                    <a:pt x="2708602" y="399969"/>
                    <a:pt x="2697932" y="389299"/>
                  </a:cubicBezTo>
                  <a:cubicBezTo>
                    <a:pt x="2690238" y="381605"/>
                    <a:pt x="2679131" y="378158"/>
                    <a:pt x="2670772" y="371192"/>
                  </a:cubicBezTo>
                  <a:cubicBezTo>
                    <a:pt x="2660936" y="362995"/>
                    <a:pt x="2652665" y="353085"/>
                    <a:pt x="2643611" y="344031"/>
                  </a:cubicBezTo>
                  <a:cubicBezTo>
                    <a:pt x="2620734" y="275396"/>
                    <a:pt x="2636957" y="304980"/>
                    <a:pt x="2598344" y="253497"/>
                  </a:cubicBezTo>
                  <a:cubicBezTo>
                    <a:pt x="2595326" y="244443"/>
                    <a:pt x="2593926" y="234678"/>
                    <a:pt x="2589291" y="226336"/>
                  </a:cubicBezTo>
                  <a:cubicBezTo>
                    <a:pt x="2578723" y="207313"/>
                    <a:pt x="2559959" y="192661"/>
                    <a:pt x="2553077" y="172016"/>
                  </a:cubicBezTo>
                  <a:lnTo>
                    <a:pt x="2534970" y="117695"/>
                  </a:lnTo>
                  <a:cubicBezTo>
                    <a:pt x="2531952" y="108641"/>
                    <a:pt x="2533857" y="95828"/>
                    <a:pt x="2525916" y="90534"/>
                  </a:cubicBezTo>
                  <a:lnTo>
                    <a:pt x="2498756" y="72427"/>
                  </a:lnTo>
                  <a:cubicBezTo>
                    <a:pt x="2495738" y="63374"/>
                    <a:pt x="2495665" y="52719"/>
                    <a:pt x="2489703" y="45267"/>
                  </a:cubicBezTo>
                  <a:cubicBezTo>
                    <a:pt x="2482074" y="35731"/>
                    <a:pt x="2448771" y="18442"/>
                    <a:pt x="2435382" y="18107"/>
                  </a:cubicBezTo>
                  <a:cubicBezTo>
                    <a:pt x="2203063" y="12299"/>
                    <a:pt x="1970637" y="12071"/>
                    <a:pt x="1738265" y="9053"/>
                  </a:cubicBezTo>
                  <a:lnTo>
                    <a:pt x="1303699" y="18107"/>
                  </a:lnTo>
                  <a:cubicBezTo>
                    <a:pt x="1276388" y="19065"/>
                    <a:pt x="1249409" y="24441"/>
                    <a:pt x="1222217" y="27160"/>
                  </a:cubicBezTo>
                  <a:lnTo>
                    <a:pt x="1122629" y="36214"/>
                  </a:lnTo>
                  <a:lnTo>
                    <a:pt x="371192" y="27160"/>
                  </a:lnTo>
                  <a:cubicBezTo>
                    <a:pt x="347561" y="26635"/>
                    <a:pt x="213161" y="897"/>
                    <a:pt x="208229" y="0"/>
                  </a:cubicBezTo>
                  <a:cubicBezTo>
                    <a:pt x="-33192" y="9285"/>
                    <a:pt x="34705" y="52812"/>
                    <a:pt x="0" y="63374"/>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3"/>
            <p:cNvSpPr/>
            <p:nvPr/>
          </p:nvSpPr>
          <p:spPr>
            <a:xfrm>
              <a:off x="316871" y="1946495"/>
              <a:ext cx="807089" cy="525101"/>
            </a:xfrm>
            <a:custGeom>
              <a:avLst/>
              <a:gdLst>
                <a:gd name="connsiteX0" fmla="*/ 769545 w 816473"/>
                <a:gd name="connsiteY0" fmla="*/ 0 h 525101"/>
                <a:gd name="connsiteX1" fmla="*/ 769545 w 816473"/>
                <a:gd name="connsiteY1" fmla="*/ 0 h 525101"/>
                <a:gd name="connsiteX2" fmla="*/ 688064 w 816473"/>
                <a:gd name="connsiteY2" fmla="*/ 9053 h 525101"/>
                <a:gd name="connsiteX3" fmla="*/ 660903 w 816473"/>
                <a:gd name="connsiteY3" fmla="*/ 36214 h 525101"/>
                <a:gd name="connsiteX4" fmla="*/ 633743 w 816473"/>
                <a:gd name="connsiteY4" fmla="*/ 54321 h 525101"/>
                <a:gd name="connsiteX5" fmla="*/ 570369 w 816473"/>
                <a:gd name="connsiteY5" fmla="*/ 63374 h 525101"/>
                <a:gd name="connsiteX6" fmla="*/ 534155 w 816473"/>
                <a:gd name="connsiteY6" fmla="*/ 72428 h 525101"/>
                <a:gd name="connsiteX7" fmla="*/ 244444 w 816473"/>
                <a:gd name="connsiteY7" fmla="*/ 99588 h 525101"/>
                <a:gd name="connsiteX8" fmla="*/ 235390 w 816473"/>
                <a:gd name="connsiteY8" fmla="*/ 72428 h 525101"/>
                <a:gd name="connsiteX9" fmla="*/ 181070 w 816473"/>
                <a:gd name="connsiteY9" fmla="*/ 27160 h 525101"/>
                <a:gd name="connsiteX10" fmla="*/ 9054 w 816473"/>
                <a:gd name="connsiteY10" fmla="*/ 45267 h 525101"/>
                <a:gd name="connsiteX11" fmla="*/ 0 w 816473"/>
                <a:gd name="connsiteY11" fmla="*/ 72428 h 525101"/>
                <a:gd name="connsiteX12" fmla="*/ 9054 w 816473"/>
                <a:gd name="connsiteY12" fmla="*/ 172016 h 525101"/>
                <a:gd name="connsiteX13" fmla="*/ 18107 w 816473"/>
                <a:gd name="connsiteY13" fmla="*/ 199176 h 525101"/>
                <a:gd name="connsiteX14" fmla="*/ 45268 w 816473"/>
                <a:gd name="connsiteY14" fmla="*/ 208230 h 525101"/>
                <a:gd name="connsiteX15" fmla="*/ 108642 w 816473"/>
                <a:gd name="connsiteY15" fmla="*/ 244444 h 525101"/>
                <a:gd name="connsiteX16" fmla="*/ 162963 w 816473"/>
                <a:gd name="connsiteY16" fmla="*/ 262550 h 525101"/>
                <a:gd name="connsiteX17" fmla="*/ 181070 w 816473"/>
                <a:gd name="connsiteY17" fmla="*/ 289711 h 525101"/>
                <a:gd name="connsiteX18" fmla="*/ 217283 w 816473"/>
                <a:gd name="connsiteY18" fmla="*/ 307818 h 525101"/>
                <a:gd name="connsiteX19" fmla="*/ 298765 w 816473"/>
                <a:gd name="connsiteY19" fmla="*/ 344032 h 525101"/>
                <a:gd name="connsiteX20" fmla="*/ 353085 w 816473"/>
                <a:gd name="connsiteY20" fmla="*/ 362139 h 525101"/>
                <a:gd name="connsiteX21" fmla="*/ 380246 w 816473"/>
                <a:gd name="connsiteY21" fmla="*/ 371192 h 525101"/>
                <a:gd name="connsiteX22" fmla="*/ 434567 w 816473"/>
                <a:gd name="connsiteY22" fmla="*/ 398352 h 525101"/>
                <a:gd name="connsiteX23" fmla="*/ 461727 w 816473"/>
                <a:gd name="connsiteY23" fmla="*/ 416459 h 525101"/>
                <a:gd name="connsiteX24" fmla="*/ 497941 w 816473"/>
                <a:gd name="connsiteY24" fmla="*/ 461727 h 525101"/>
                <a:gd name="connsiteX25" fmla="*/ 516048 w 816473"/>
                <a:gd name="connsiteY25" fmla="*/ 488887 h 525101"/>
                <a:gd name="connsiteX26" fmla="*/ 579422 w 816473"/>
                <a:gd name="connsiteY26" fmla="*/ 516048 h 525101"/>
                <a:gd name="connsiteX27" fmla="*/ 606582 w 816473"/>
                <a:gd name="connsiteY27" fmla="*/ 525101 h 525101"/>
                <a:gd name="connsiteX28" fmla="*/ 660903 w 816473"/>
                <a:gd name="connsiteY28" fmla="*/ 488887 h 525101"/>
                <a:gd name="connsiteX29" fmla="*/ 679010 w 816473"/>
                <a:gd name="connsiteY29" fmla="*/ 434566 h 525101"/>
                <a:gd name="connsiteX30" fmla="*/ 660903 w 816473"/>
                <a:gd name="connsiteY30" fmla="*/ 380246 h 525101"/>
                <a:gd name="connsiteX31" fmla="*/ 615636 w 816473"/>
                <a:gd name="connsiteY31" fmla="*/ 316871 h 525101"/>
                <a:gd name="connsiteX32" fmla="*/ 624689 w 816473"/>
                <a:gd name="connsiteY32" fmla="*/ 280657 h 525101"/>
                <a:gd name="connsiteX33" fmla="*/ 679010 w 816473"/>
                <a:gd name="connsiteY33" fmla="*/ 262550 h 525101"/>
                <a:gd name="connsiteX34" fmla="*/ 733331 w 816473"/>
                <a:gd name="connsiteY34" fmla="*/ 226337 h 525101"/>
                <a:gd name="connsiteX35" fmla="*/ 787652 w 816473"/>
                <a:gd name="connsiteY35" fmla="*/ 181069 h 525101"/>
                <a:gd name="connsiteX36" fmla="*/ 805759 w 816473"/>
                <a:gd name="connsiteY36" fmla="*/ 153909 h 525101"/>
                <a:gd name="connsiteX37" fmla="*/ 805759 w 816473"/>
                <a:gd name="connsiteY37" fmla="*/ 45267 h 525101"/>
                <a:gd name="connsiteX38" fmla="*/ 769545 w 816473"/>
                <a:gd name="connsiteY38" fmla="*/ 0 h 525101"/>
                <a:gd name="connsiteX0" fmla="*/ 769545 w 807089"/>
                <a:gd name="connsiteY0" fmla="*/ 0 h 525101"/>
                <a:gd name="connsiteX1" fmla="*/ 769545 w 807089"/>
                <a:gd name="connsiteY1" fmla="*/ 0 h 525101"/>
                <a:gd name="connsiteX2" fmla="*/ 688064 w 807089"/>
                <a:gd name="connsiteY2" fmla="*/ 9053 h 525101"/>
                <a:gd name="connsiteX3" fmla="*/ 660903 w 807089"/>
                <a:gd name="connsiteY3" fmla="*/ 36214 h 525101"/>
                <a:gd name="connsiteX4" fmla="*/ 633743 w 807089"/>
                <a:gd name="connsiteY4" fmla="*/ 54321 h 525101"/>
                <a:gd name="connsiteX5" fmla="*/ 570369 w 807089"/>
                <a:gd name="connsiteY5" fmla="*/ 63374 h 525101"/>
                <a:gd name="connsiteX6" fmla="*/ 534155 w 807089"/>
                <a:gd name="connsiteY6" fmla="*/ 72428 h 525101"/>
                <a:gd name="connsiteX7" fmla="*/ 244444 w 807089"/>
                <a:gd name="connsiteY7" fmla="*/ 99588 h 525101"/>
                <a:gd name="connsiteX8" fmla="*/ 235390 w 807089"/>
                <a:gd name="connsiteY8" fmla="*/ 72428 h 525101"/>
                <a:gd name="connsiteX9" fmla="*/ 181070 w 807089"/>
                <a:gd name="connsiteY9" fmla="*/ 27160 h 525101"/>
                <a:gd name="connsiteX10" fmla="*/ 9054 w 807089"/>
                <a:gd name="connsiteY10" fmla="*/ 45267 h 525101"/>
                <a:gd name="connsiteX11" fmla="*/ 0 w 807089"/>
                <a:gd name="connsiteY11" fmla="*/ 72428 h 525101"/>
                <a:gd name="connsiteX12" fmla="*/ 9054 w 807089"/>
                <a:gd name="connsiteY12" fmla="*/ 172016 h 525101"/>
                <a:gd name="connsiteX13" fmla="*/ 18107 w 807089"/>
                <a:gd name="connsiteY13" fmla="*/ 199176 h 525101"/>
                <a:gd name="connsiteX14" fmla="*/ 45268 w 807089"/>
                <a:gd name="connsiteY14" fmla="*/ 208230 h 525101"/>
                <a:gd name="connsiteX15" fmla="*/ 108642 w 807089"/>
                <a:gd name="connsiteY15" fmla="*/ 244444 h 525101"/>
                <a:gd name="connsiteX16" fmla="*/ 162963 w 807089"/>
                <a:gd name="connsiteY16" fmla="*/ 262550 h 525101"/>
                <a:gd name="connsiteX17" fmla="*/ 181070 w 807089"/>
                <a:gd name="connsiteY17" fmla="*/ 289711 h 525101"/>
                <a:gd name="connsiteX18" fmla="*/ 217283 w 807089"/>
                <a:gd name="connsiteY18" fmla="*/ 307818 h 525101"/>
                <a:gd name="connsiteX19" fmla="*/ 298765 w 807089"/>
                <a:gd name="connsiteY19" fmla="*/ 344032 h 525101"/>
                <a:gd name="connsiteX20" fmla="*/ 353085 w 807089"/>
                <a:gd name="connsiteY20" fmla="*/ 362139 h 525101"/>
                <a:gd name="connsiteX21" fmla="*/ 380246 w 807089"/>
                <a:gd name="connsiteY21" fmla="*/ 371192 h 525101"/>
                <a:gd name="connsiteX22" fmla="*/ 434567 w 807089"/>
                <a:gd name="connsiteY22" fmla="*/ 398352 h 525101"/>
                <a:gd name="connsiteX23" fmla="*/ 461727 w 807089"/>
                <a:gd name="connsiteY23" fmla="*/ 416459 h 525101"/>
                <a:gd name="connsiteX24" fmla="*/ 497941 w 807089"/>
                <a:gd name="connsiteY24" fmla="*/ 461727 h 525101"/>
                <a:gd name="connsiteX25" fmla="*/ 516048 w 807089"/>
                <a:gd name="connsiteY25" fmla="*/ 488887 h 525101"/>
                <a:gd name="connsiteX26" fmla="*/ 579422 w 807089"/>
                <a:gd name="connsiteY26" fmla="*/ 516048 h 525101"/>
                <a:gd name="connsiteX27" fmla="*/ 606582 w 807089"/>
                <a:gd name="connsiteY27" fmla="*/ 525101 h 525101"/>
                <a:gd name="connsiteX28" fmla="*/ 660903 w 807089"/>
                <a:gd name="connsiteY28" fmla="*/ 488887 h 525101"/>
                <a:gd name="connsiteX29" fmla="*/ 679010 w 807089"/>
                <a:gd name="connsiteY29" fmla="*/ 434566 h 525101"/>
                <a:gd name="connsiteX30" fmla="*/ 660903 w 807089"/>
                <a:gd name="connsiteY30" fmla="*/ 380246 h 525101"/>
                <a:gd name="connsiteX31" fmla="*/ 615636 w 807089"/>
                <a:gd name="connsiteY31" fmla="*/ 316871 h 525101"/>
                <a:gd name="connsiteX32" fmla="*/ 624689 w 807089"/>
                <a:gd name="connsiteY32" fmla="*/ 280657 h 525101"/>
                <a:gd name="connsiteX33" fmla="*/ 679010 w 807089"/>
                <a:gd name="connsiteY33" fmla="*/ 262550 h 525101"/>
                <a:gd name="connsiteX34" fmla="*/ 733331 w 807089"/>
                <a:gd name="connsiteY34" fmla="*/ 226337 h 525101"/>
                <a:gd name="connsiteX35" fmla="*/ 787652 w 807089"/>
                <a:gd name="connsiteY35" fmla="*/ 181069 h 525101"/>
                <a:gd name="connsiteX36" fmla="*/ 742385 w 807089"/>
                <a:gd name="connsiteY36" fmla="*/ 126749 h 525101"/>
                <a:gd name="connsiteX37" fmla="*/ 805759 w 807089"/>
                <a:gd name="connsiteY37" fmla="*/ 45267 h 525101"/>
                <a:gd name="connsiteX38" fmla="*/ 769545 w 807089"/>
                <a:gd name="connsiteY38" fmla="*/ 0 h 52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07089" h="525101">
                  <a:moveTo>
                    <a:pt x="769545" y="0"/>
                  </a:moveTo>
                  <a:lnTo>
                    <a:pt x="769545" y="0"/>
                  </a:lnTo>
                  <a:cubicBezTo>
                    <a:pt x="742385" y="3018"/>
                    <a:pt x="713989" y="411"/>
                    <a:pt x="688064" y="9053"/>
                  </a:cubicBezTo>
                  <a:cubicBezTo>
                    <a:pt x="675917" y="13102"/>
                    <a:pt x="670739" y="28017"/>
                    <a:pt x="660903" y="36214"/>
                  </a:cubicBezTo>
                  <a:cubicBezTo>
                    <a:pt x="652544" y="43180"/>
                    <a:pt x="644165" y="51194"/>
                    <a:pt x="633743" y="54321"/>
                  </a:cubicBezTo>
                  <a:cubicBezTo>
                    <a:pt x="613304" y="60453"/>
                    <a:pt x="591364" y="59557"/>
                    <a:pt x="570369" y="63374"/>
                  </a:cubicBezTo>
                  <a:cubicBezTo>
                    <a:pt x="558127" y="65600"/>
                    <a:pt x="546226" y="69410"/>
                    <a:pt x="534155" y="72428"/>
                  </a:cubicBezTo>
                  <a:cubicBezTo>
                    <a:pt x="414500" y="152198"/>
                    <a:pt x="501580" y="109478"/>
                    <a:pt x="244444" y="99588"/>
                  </a:cubicBezTo>
                  <a:cubicBezTo>
                    <a:pt x="241426" y="90535"/>
                    <a:pt x="240684" y="80368"/>
                    <a:pt x="235390" y="72428"/>
                  </a:cubicBezTo>
                  <a:cubicBezTo>
                    <a:pt x="221447" y="51514"/>
                    <a:pt x="201112" y="40522"/>
                    <a:pt x="181070" y="27160"/>
                  </a:cubicBezTo>
                  <a:cubicBezTo>
                    <a:pt x="123731" y="33196"/>
                    <a:pt x="64988" y="31283"/>
                    <a:pt x="9054" y="45267"/>
                  </a:cubicBezTo>
                  <a:cubicBezTo>
                    <a:pt x="-204" y="47582"/>
                    <a:pt x="0" y="62885"/>
                    <a:pt x="0" y="72428"/>
                  </a:cubicBezTo>
                  <a:cubicBezTo>
                    <a:pt x="0" y="105761"/>
                    <a:pt x="4340" y="139018"/>
                    <a:pt x="9054" y="172016"/>
                  </a:cubicBezTo>
                  <a:cubicBezTo>
                    <a:pt x="10404" y="181463"/>
                    <a:pt x="11359" y="192428"/>
                    <a:pt x="18107" y="199176"/>
                  </a:cubicBezTo>
                  <a:cubicBezTo>
                    <a:pt x="24855" y="205924"/>
                    <a:pt x="36214" y="205212"/>
                    <a:pt x="45268" y="208230"/>
                  </a:cubicBezTo>
                  <a:cubicBezTo>
                    <a:pt x="84800" y="247762"/>
                    <a:pt x="56534" y="228812"/>
                    <a:pt x="108642" y="244444"/>
                  </a:cubicBezTo>
                  <a:cubicBezTo>
                    <a:pt x="126923" y="249928"/>
                    <a:pt x="162963" y="262550"/>
                    <a:pt x="162963" y="262550"/>
                  </a:cubicBezTo>
                  <a:cubicBezTo>
                    <a:pt x="168999" y="271604"/>
                    <a:pt x="172711" y="282745"/>
                    <a:pt x="181070" y="289711"/>
                  </a:cubicBezTo>
                  <a:cubicBezTo>
                    <a:pt x="191438" y="298351"/>
                    <a:pt x="205565" y="301122"/>
                    <a:pt x="217283" y="307818"/>
                  </a:cubicBezTo>
                  <a:cubicBezTo>
                    <a:pt x="277537" y="342249"/>
                    <a:pt x="203929" y="312420"/>
                    <a:pt x="298765" y="344032"/>
                  </a:cubicBezTo>
                  <a:lnTo>
                    <a:pt x="353085" y="362139"/>
                  </a:lnTo>
                  <a:lnTo>
                    <a:pt x="380246" y="371192"/>
                  </a:lnTo>
                  <a:cubicBezTo>
                    <a:pt x="458082" y="423083"/>
                    <a:pt x="359601" y="360870"/>
                    <a:pt x="434567" y="398352"/>
                  </a:cubicBezTo>
                  <a:cubicBezTo>
                    <a:pt x="444299" y="403218"/>
                    <a:pt x="452674" y="410423"/>
                    <a:pt x="461727" y="416459"/>
                  </a:cubicBezTo>
                  <a:cubicBezTo>
                    <a:pt x="479351" y="469335"/>
                    <a:pt x="456990" y="420777"/>
                    <a:pt x="497941" y="461727"/>
                  </a:cubicBezTo>
                  <a:cubicBezTo>
                    <a:pt x="505635" y="469421"/>
                    <a:pt x="508354" y="481193"/>
                    <a:pt x="516048" y="488887"/>
                  </a:cubicBezTo>
                  <a:cubicBezTo>
                    <a:pt x="538100" y="510939"/>
                    <a:pt x="550333" y="507737"/>
                    <a:pt x="579422" y="516048"/>
                  </a:cubicBezTo>
                  <a:cubicBezTo>
                    <a:pt x="588598" y="518670"/>
                    <a:pt x="597529" y="522083"/>
                    <a:pt x="606582" y="525101"/>
                  </a:cubicBezTo>
                  <a:cubicBezTo>
                    <a:pt x="642628" y="516090"/>
                    <a:pt x="645272" y="524057"/>
                    <a:pt x="660903" y="488887"/>
                  </a:cubicBezTo>
                  <a:cubicBezTo>
                    <a:pt x="668655" y="471446"/>
                    <a:pt x="679010" y="434566"/>
                    <a:pt x="679010" y="434566"/>
                  </a:cubicBezTo>
                  <a:cubicBezTo>
                    <a:pt x="672974" y="416459"/>
                    <a:pt x="672355" y="395515"/>
                    <a:pt x="660903" y="380246"/>
                  </a:cubicBezTo>
                  <a:cubicBezTo>
                    <a:pt x="627214" y="335327"/>
                    <a:pt x="642113" y="356587"/>
                    <a:pt x="615636" y="316871"/>
                  </a:cubicBezTo>
                  <a:cubicBezTo>
                    <a:pt x="618654" y="304800"/>
                    <a:pt x="615242" y="288755"/>
                    <a:pt x="624689" y="280657"/>
                  </a:cubicBezTo>
                  <a:cubicBezTo>
                    <a:pt x="639180" y="268236"/>
                    <a:pt x="663129" y="273137"/>
                    <a:pt x="679010" y="262550"/>
                  </a:cubicBezTo>
                  <a:cubicBezTo>
                    <a:pt x="697117" y="250479"/>
                    <a:pt x="717943" y="241725"/>
                    <a:pt x="733331" y="226337"/>
                  </a:cubicBezTo>
                  <a:cubicBezTo>
                    <a:pt x="768185" y="191482"/>
                    <a:pt x="749838" y="206278"/>
                    <a:pt x="787652" y="181069"/>
                  </a:cubicBezTo>
                  <a:cubicBezTo>
                    <a:pt x="793688" y="172016"/>
                    <a:pt x="737519" y="136481"/>
                    <a:pt x="742385" y="126749"/>
                  </a:cubicBezTo>
                  <a:cubicBezTo>
                    <a:pt x="759880" y="91758"/>
                    <a:pt x="816436" y="84417"/>
                    <a:pt x="805759" y="45267"/>
                  </a:cubicBezTo>
                  <a:cubicBezTo>
                    <a:pt x="803513" y="37032"/>
                    <a:pt x="775581" y="7544"/>
                    <a:pt x="769545" y="0"/>
                  </a:cubicBezTo>
                  <a:close/>
                </a:path>
              </a:pathLst>
            </a:cu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
            <p:cNvSpPr/>
            <p:nvPr/>
          </p:nvSpPr>
          <p:spPr>
            <a:xfrm>
              <a:off x="2679826" y="2009869"/>
              <a:ext cx="534154" cy="570369"/>
            </a:xfrm>
            <a:custGeom>
              <a:avLst/>
              <a:gdLst>
                <a:gd name="connsiteX0" fmla="*/ 81481 w 534154"/>
                <a:gd name="connsiteY0" fmla="*/ 27161 h 570369"/>
                <a:gd name="connsiteX1" fmla="*/ 81481 w 534154"/>
                <a:gd name="connsiteY1" fmla="*/ 27161 h 570369"/>
                <a:gd name="connsiteX2" fmla="*/ 9053 w 534154"/>
                <a:gd name="connsiteY2" fmla="*/ 54321 h 570369"/>
                <a:gd name="connsiteX3" fmla="*/ 9053 w 534154"/>
                <a:gd name="connsiteY3" fmla="*/ 135802 h 570369"/>
                <a:gd name="connsiteX4" fmla="*/ 63374 w 534154"/>
                <a:gd name="connsiteY4" fmla="*/ 181070 h 570369"/>
                <a:gd name="connsiteX5" fmla="*/ 90535 w 534154"/>
                <a:gd name="connsiteY5" fmla="*/ 208230 h 570369"/>
                <a:gd name="connsiteX6" fmla="*/ 144855 w 534154"/>
                <a:gd name="connsiteY6" fmla="*/ 235390 h 570369"/>
                <a:gd name="connsiteX7" fmla="*/ 135802 w 534154"/>
                <a:gd name="connsiteY7" fmla="*/ 479834 h 570369"/>
                <a:gd name="connsiteX8" fmla="*/ 162962 w 534154"/>
                <a:gd name="connsiteY8" fmla="*/ 497941 h 570369"/>
                <a:gd name="connsiteX9" fmla="*/ 190123 w 534154"/>
                <a:gd name="connsiteY9" fmla="*/ 470780 h 570369"/>
                <a:gd name="connsiteX10" fmla="*/ 199176 w 534154"/>
                <a:gd name="connsiteY10" fmla="*/ 443620 h 570369"/>
                <a:gd name="connsiteX11" fmla="*/ 226337 w 534154"/>
                <a:gd name="connsiteY11" fmla="*/ 434567 h 570369"/>
                <a:gd name="connsiteX12" fmla="*/ 307818 w 534154"/>
                <a:gd name="connsiteY12" fmla="*/ 470780 h 570369"/>
                <a:gd name="connsiteX13" fmla="*/ 316871 w 534154"/>
                <a:gd name="connsiteY13" fmla="*/ 506994 h 570369"/>
                <a:gd name="connsiteX14" fmla="*/ 371192 w 534154"/>
                <a:gd name="connsiteY14" fmla="*/ 525101 h 570369"/>
                <a:gd name="connsiteX15" fmla="*/ 416459 w 534154"/>
                <a:gd name="connsiteY15" fmla="*/ 543208 h 570369"/>
                <a:gd name="connsiteX16" fmla="*/ 443620 w 534154"/>
                <a:gd name="connsiteY16" fmla="*/ 552262 h 570369"/>
                <a:gd name="connsiteX17" fmla="*/ 470780 w 534154"/>
                <a:gd name="connsiteY17" fmla="*/ 570369 h 570369"/>
                <a:gd name="connsiteX18" fmla="*/ 497941 w 534154"/>
                <a:gd name="connsiteY18" fmla="*/ 561315 h 570369"/>
                <a:gd name="connsiteX19" fmla="*/ 488887 w 534154"/>
                <a:gd name="connsiteY19" fmla="*/ 534155 h 570369"/>
                <a:gd name="connsiteX20" fmla="*/ 425513 w 534154"/>
                <a:gd name="connsiteY20" fmla="*/ 470780 h 570369"/>
                <a:gd name="connsiteX21" fmla="*/ 380245 w 534154"/>
                <a:gd name="connsiteY21" fmla="*/ 389299 h 570369"/>
                <a:gd name="connsiteX22" fmla="*/ 389299 w 534154"/>
                <a:gd name="connsiteY22" fmla="*/ 298765 h 570369"/>
                <a:gd name="connsiteX23" fmla="*/ 407406 w 534154"/>
                <a:gd name="connsiteY23" fmla="*/ 244444 h 570369"/>
                <a:gd name="connsiteX24" fmla="*/ 434566 w 534154"/>
                <a:gd name="connsiteY24" fmla="*/ 226337 h 570369"/>
                <a:gd name="connsiteX25" fmla="*/ 488887 w 534154"/>
                <a:gd name="connsiteY25" fmla="*/ 235390 h 570369"/>
                <a:gd name="connsiteX26" fmla="*/ 534154 w 534154"/>
                <a:gd name="connsiteY26" fmla="*/ 235390 h 570369"/>
                <a:gd name="connsiteX27" fmla="*/ 488887 w 534154"/>
                <a:gd name="connsiteY27" fmla="*/ 190123 h 570369"/>
                <a:gd name="connsiteX28" fmla="*/ 470780 w 534154"/>
                <a:gd name="connsiteY28" fmla="*/ 162963 h 570369"/>
                <a:gd name="connsiteX29" fmla="*/ 443620 w 534154"/>
                <a:gd name="connsiteY29" fmla="*/ 144856 h 570369"/>
                <a:gd name="connsiteX30" fmla="*/ 389299 w 534154"/>
                <a:gd name="connsiteY30" fmla="*/ 108642 h 570369"/>
                <a:gd name="connsiteX31" fmla="*/ 307818 w 534154"/>
                <a:gd name="connsiteY31" fmla="*/ 45268 h 570369"/>
                <a:gd name="connsiteX32" fmla="*/ 280657 w 534154"/>
                <a:gd name="connsiteY32" fmla="*/ 27161 h 570369"/>
                <a:gd name="connsiteX33" fmla="*/ 190123 w 534154"/>
                <a:gd name="connsiteY33" fmla="*/ 0 h 570369"/>
                <a:gd name="connsiteX34" fmla="*/ 81481 w 534154"/>
                <a:gd name="connsiteY34" fmla="*/ 27161 h 570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4154" h="570369">
                  <a:moveTo>
                    <a:pt x="81481" y="27161"/>
                  </a:moveTo>
                  <a:lnTo>
                    <a:pt x="81481" y="27161"/>
                  </a:lnTo>
                  <a:cubicBezTo>
                    <a:pt x="57338" y="36214"/>
                    <a:pt x="30507" y="40019"/>
                    <a:pt x="9053" y="54321"/>
                  </a:cubicBezTo>
                  <a:cubicBezTo>
                    <a:pt x="-10591" y="67417"/>
                    <a:pt x="7639" y="132620"/>
                    <a:pt x="9053" y="135802"/>
                  </a:cubicBezTo>
                  <a:cubicBezTo>
                    <a:pt x="18388" y="156805"/>
                    <a:pt x="47248" y="167632"/>
                    <a:pt x="63374" y="181070"/>
                  </a:cubicBezTo>
                  <a:cubicBezTo>
                    <a:pt x="73210" y="189267"/>
                    <a:pt x="80699" y="200033"/>
                    <a:pt x="90535" y="208230"/>
                  </a:cubicBezTo>
                  <a:cubicBezTo>
                    <a:pt x="113937" y="227731"/>
                    <a:pt x="117633" y="226316"/>
                    <a:pt x="144855" y="235390"/>
                  </a:cubicBezTo>
                  <a:cubicBezTo>
                    <a:pt x="141801" y="264407"/>
                    <a:pt x="112169" y="420752"/>
                    <a:pt x="135802" y="479834"/>
                  </a:cubicBezTo>
                  <a:cubicBezTo>
                    <a:pt x="139843" y="489937"/>
                    <a:pt x="153909" y="491905"/>
                    <a:pt x="162962" y="497941"/>
                  </a:cubicBezTo>
                  <a:cubicBezTo>
                    <a:pt x="172016" y="488887"/>
                    <a:pt x="183021" y="481433"/>
                    <a:pt x="190123" y="470780"/>
                  </a:cubicBezTo>
                  <a:cubicBezTo>
                    <a:pt x="195417" y="462840"/>
                    <a:pt x="192428" y="450368"/>
                    <a:pt x="199176" y="443620"/>
                  </a:cubicBezTo>
                  <a:cubicBezTo>
                    <a:pt x="205924" y="436872"/>
                    <a:pt x="217283" y="437585"/>
                    <a:pt x="226337" y="434567"/>
                  </a:cubicBezTo>
                  <a:cubicBezTo>
                    <a:pt x="278140" y="441967"/>
                    <a:pt x="289266" y="427492"/>
                    <a:pt x="307818" y="470780"/>
                  </a:cubicBezTo>
                  <a:cubicBezTo>
                    <a:pt x="312719" y="482217"/>
                    <a:pt x="307424" y="498896"/>
                    <a:pt x="316871" y="506994"/>
                  </a:cubicBezTo>
                  <a:cubicBezTo>
                    <a:pt x="331362" y="519415"/>
                    <a:pt x="353471" y="518012"/>
                    <a:pt x="371192" y="525101"/>
                  </a:cubicBezTo>
                  <a:cubicBezTo>
                    <a:pt x="386281" y="531137"/>
                    <a:pt x="401242" y="537502"/>
                    <a:pt x="416459" y="543208"/>
                  </a:cubicBezTo>
                  <a:cubicBezTo>
                    <a:pt x="425395" y="546559"/>
                    <a:pt x="435084" y="547994"/>
                    <a:pt x="443620" y="552262"/>
                  </a:cubicBezTo>
                  <a:cubicBezTo>
                    <a:pt x="453352" y="557128"/>
                    <a:pt x="461727" y="564333"/>
                    <a:pt x="470780" y="570369"/>
                  </a:cubicBezTo>
                  <a:cubicBezTo>
                    <a:pt x="479834" y="567351"/>
                    <a:pt x="493673" y="569851"/>
                    <a:pt x="497941" y="561315"/>
                  </a:cubicBezTo>
                  <a:cubicBezTo>
                    <a:pt x="502209" y="552779"/>
                    <a:pt x="494849" y="541607"/>
                    <a:pt x="488887" y="534155"/>
                  </a:cubicBezTo>
                  <a:cubicBezTo>
                    <a:pt x="470224" y="510827"/>
                    <a:pt x="442085" y="495637"/>
                    <a:pt x="425513" y="470780"/>
                  </a:cubicBezTo>
                  <a:cubicBezTo>
                    <a:pt x="384005" y="408519"/>
                    <a:pt x="396181" y="437105"/>
                    <a:pt x="380245" y="389299"/>
                  </a:cubicBezTo>
                  <a:cubicBezTo>
                    <a:pt x="383263" y="359121"/>
                    <a:pt x="383710" y="328574"/>
                    <a:pt x="389299" y="298765"/>
                  </a:cubicBezTo>
                  <a:cubicBezTo>
                    <a:pt x="392817" y="280005"/>
                    <a:pt x="391525" y="255031"/>
                    <a:pt x="407406" y="244444"/>
                  </a:cubicBezTo>
                  <a:lnTo>
                    <a:pt x="434566" y="226337"/>
                  </a:lnTo>
                  <a:cubicBezTo>
                    <a:pt x="452673" y="229355"/>
                    <a:pt x="472112" y="227935"/>
                    <a:pt x="488887" y="235390"/>
                  </a:cubicBezTo>
                  <a:cubicBezTo>
                    <a:pt x="533700" y="255307"/>
                    <a:pt x="500482" y="285900"/>
                    <a:pt x="534154" y="235390"/>
                  </a:cubicBezTo>
                  <a:cubicBezTo>
                    <a:pt x="485869" y="162963"/>
                    <a:pt x="549243" y="250479"/>
                    <a:pt x="488887" y="190123"/>
                  </a:cubicBezTo>
                  <a:cubicBezTo>
                    <a:pt x="481193" y="182429"/>
                    <a:pt x="478474" y="170657"/>
                    <a:pt x="470780" y="162963"/>
                  </a:cubicBezTo>
                  <a:cubicBezTo>
                    <a:pt x="463086" y="155269"/>
                    <a:pt x="451979" y="151822"/>
                    <a:pt x="443620" y="144856"/>
                  </a:cubicBezTo>
                  <a:cubicBezTo>
                    <a:pt x="398409" y="107180"/>
                    <a:pt x="437029" y="124552"/>
                    <a:pt x="389299" y="108642"/>
                  </a:cubicBezTo>
                  <a:cubicBezTo>
                    <a:pt x="346751" y="66093"/>
                    <a:pt x="372793" y="88583"/>
                    <a:pt x="307818" y="45268"/>
                  </a:cubicBezTo>
                  <a:cubicBezTo>
                    <a:pt x="298764" y="39232"/>
                    <a:pt x="290980" y="30602"/>
                    <a:pt x="280657" y="27161"/>
                  </a:cubicBezTo>
                  <a:cubicBezTo>
                    <a:pt x="214533" y="5119"/>
                    <a:pt x="244853" y="13683"/>
                    <a:pt x="190123" y="0"/>
                  </a:cubicBezTo>
                  <a:cubicBezTo>
                    <a:pt x="104400" y="9525"/>
                    <a:pt x="99588" y="22634"/>
                    <a:pt x="81481" y="27161"/>
                  </a:cubicBezTo>
                  <a:close/>
                </a:path>
              </a:pathLst>
            </a:cu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5"/>
            <p:cNvSpPr/>
            <p:nvPr/>
          </p:nvSpPr>
          <p:spPr>
            <a:xfrm>
              <a:off x="3924525" y="325925"/>
              <a:ext cx="3236766" cy="3816575"/>
            </a:xfrm>
            <a:custGeom>
              <a:avLst/>
              <a:gdLst>
                <a:gd name="connsiteX0" fmla="*/ 3200552 w 3236766"/>
                <a:gd name="connsiteY0" fmla="*/ 144855 h 3816575"/>
                <a:gd name="connsiteX1" fmla="*/ 3200552 w 3236766"/>
                <a:gd name="connsiteY1" fmla="*/ 144855 h 3816575"/>
                <a:gd name="connsiteX2" fmla="*/ 3119071 w 3236766"/>
                <a:gd name="connsiteY2" fmla="*/ 162962 h 3816575"/>
                <a:gd name="connsiteX3" fmla="*/ 3100964 w 3236766"/>
                <a:gd name="connsiteY3" fmla="*/ 190122 h 3816575"/>
                <a:gd name="connsiteX4" fmla="*/ 3037590 w 3236766"/>
                <a:gd name="connsiteY4" fmla="*/ 217283 h 3816575"/>
                <a:gd name="connsiteX5" fmla="*/ 2775040 w 3236766"/>
                <a:gd name="connsiteY5" fmla="*/ 208229 h 3816575"/>
                <a:gd name="connsiteX6" fmla="*/ 2747879 w 3236766"/>
                <a:gd name="connsiteY6" fmla="*/ 190122 h 3816575"/>
                <a:gd name="connsiteX7" fmla="*/ 2720719 w 3236766"/>
                <a:gd name="connsiteY7" fmla="*/ 181069 h 3816575"/>
                <a:gd name="connsiteX8" fmla="*/ 2476275 w 3236766"/>
                <a:gd name="connsiteY8" fmla="*/ 172016 h 3816575"/>
                <a:gd name="connsiteX9" fmla="*/ 2449115 w 3236766"/>
                <a:gd name="connsiteY9" fmla="*/ 144855 h 3816575"/>
                <a:gd name="connsiteX10" fmla="*/ 2431008 w 3236766"/>
                <a:gd name="connsiteY10" fmla="*/ 108641 h 3816575"/>
                <a:gd name="connsiteX11" fmla="*/ 2313313 w 3236766"/>
                <a:gd name="connsiteY11" fmla="*/ 99588 h 3816575"/>
                <a:gd name="connsiteX12" fmla="*/ 2249939 w 3236766"/>
                <a:gd name="connsiteY12" fmla="*/ 90534 h 3816575"/>
                <a:gd name="connsiteX13" fmla="*/ 2222778 w 3236766"/>
                <a:gd name="connsiteY13" fmla="*/ 63374 h 3816575"/>
                <a:gd name="connsiteX14" fmla="*/ 2186564 w 3236766"/>
                <a:gd name="connsiteY14" fmla="*/ 0 h 3816575"/>
                <a:gd name="connsiteX15" fmla="*/ 2132244 w 3236766"/>
                <a:gd name="connsiteY15" fmla="*/ 18107 h 3816575"/>
                <a:gd name="connsiteX16" fmla="*/ 2105083 w 3236766"/>
                <a:gd name="connsiteY16" fmla="*/ 45267 h 3816575"/>
                <a:gd name="connsiteX17" fmla="*/ 2059816 w 3236766"/>
                <a:gd name="connsiteY17" fmla="*/ 81481 h 3816575"/>
                <a:gd name="connsiteX18" fmla="*/ 1806319 w 3236766"/>
                <a:gd name="connsiteY18" fmla="*/ 90534 h 3816575"/>
                <a:gd name="connsiteX19" fmla="*/ 1779158 w 3236766"/>
                <a:gd name="connsiteY19" fmla="*/ 108641 h 3816575"/>
                <a:gd name="connsiteX20" fmla="*/ 1742945 w 3236766"/>
                <a:gd name="connsiteY20" fmla="*/ 162962 h 3816575"/>
                <a:gd name="connsiteX21" fmla="*/ 1715784 w 3236766"/>
                <a:gd name="connsiteY21" fmla="*/ 181069 h 3816575"/>
                <a:gd name="connsiteX22" fmla="*/ 1688624 w 3236766"/>
                <a:gd name="connsiteY22" fmla="*/ 208229 h 3816575"/>
                <a:gd name="connsiteX23" fmla="*/ 1598089 w 3236766"/>
                <a:gd name="connsiteY23" fmla="*/ 217283 h 3816575"/>
                <a:gd name="connsiteX24" fmla="*/ 1543768 w 3236766"/>
                <a:gd name="connsiteY24" fmla="*/ 235390 h 3816575"/>
                <a:gd name="connsiteX25" fmla="*/ 1489447 w 3236766"/>
                <a:gd name="connsiteY25" fmla="*/ 262550 h 3816575"/>
                <a:gd name="connsiteX26" fmla="*/ 1444180 w 3236766"/>
                <a:gd name="connsiteY26" fmla="*/ 307818 h 3816575"/>
                <a:gd name="connsiteX27" fmla="*/ 1417020 w 3236766"/>
                <a:gd name="connsiteY27" fmla="*/ 325924 h 3816575"/>
                <a:gd name="connsiteX28" fmla="*/ 1407966 w 3236766"/>
                <a:gd name="connsiteY28" fmla="*/ 353085 h 3816575"/>
                <a:gd name="connsiteX29" fmla="*/ 1380806 w 3236766"/>
                <a:gd name="connsiteY29" fmla="*/ 362138 h 3816575"/>
                <a:gd name="connsiteX30" fmla="*/ 1353645 w 3236766"/>
                <a:gd name="connsiteY30" fmla="*/ 380245 h 3816575"/>
                <a:gd name="connsiteX31" fmla="*/ 1335539 w 3236766"/>
                <a:gd name="connsiteY31" fmla="*/ 407406 h 3816575"/>
                <a:gd name="connsiteX32" fmla="*/ 1254057 w 3236766"/>
                <a:gd name="connsiteY32" fmla="*/ 425513 h 3816575"/>
                <a:gd name="connsiteX33" fmla="*/ 1190683 w 3236766"/>
                <a:gd name="connsiteY33" fmla="*/ 452673 h 3816575"/>
                <a:gd name="connsiteX34" fmla="*/ 1163523 w 3236766"/>
                <a:gd name="connsiteY34" fmla="*/ 461726 h 3816575"/>
                <a:gd name="connsiteX35" fmla="*/ 910026 w 3236766"/>
                <a:gd name="connsiteY35" fmla="*/ 479833 h 3816575"/>
                <a:gd name="connsiteX36" fmla="*/ 855705 w 3236766"/>
                <a:gd name="connsiteY36" fmla="*/ 497940 h 3816575"/>
                <a:gd name="connsiteX37" fmla="*/ 828545 w 3236766"/>
                <a:gd name="connsiteY37" fmla="*/ 506994 h 3816575"/>
                <a:gd name="connsiteX38" fmla="*/ 774224 w 3236766"/>
                <a:gd name="connsiteY38" fmla="*/ 543208 h 3816575"/>
                <a:gd name="connsiteX39" fmla="*/ 765170 w 3236766"/>
                <a:gd name="connsiteY39" fmla="*/ 570368 h 3816575"/>
                <a:gd name="connsiteX40" fmla="*/ 792331 w 3236766"/>
                <a:gd name="connsiteY40" fmla="*/ 597528 h 3816575"/>
                <a:gd name="connsiteX41" fmla="*/ 864758 w 3236766"/>
                <a:gd name="connsiteY41" fmla="*/ 615635 h 3816575"/>
                <a:gd name="connsiteX42" fmla="*/ 855705 w 3236766"/>
                <a:gd name="connsiteY42" fmla="*/ 642796 h 3816575"/>
                <a:gd name="connsiteX43" fmla="*/ 801384 w 3236766"/>
                <a:gd name="connsiteY43" fmla="*/ 660903 h 3816575"/>
                <a:gd name="connsiteX44" fmla="*/ 783277 w 3236766"/>
                <a:gd name="connsiteY44" fmla="*/ 688063 h 3816575"/>
                <a:gd name="connsiteX45" fmla="*/ 738010 w 3236766"/>
                <a:gd name="connsiteY45" fmla="*/ 733330 h 3816575"/>
                <a:gd name="connsiteX46" fmla="*/ 747063 w 3236766"/>
                <a:gd name="connsiteY46" fmla="*/ 787651 h 3816575"/>
                <a:gd name="connsiteX47" fmla="*/ 719903 w 3236766"/>
                <a:gd name="connsiteY47" fmla="*/ 805758 h 3816575"/>
                <a:gd name="connsiteX48" fmla="*/ 176695 w 3236766"/>
                <a:gd name="connsiteY48" fmla="*/ 814812 h 3816575"/>
                <a:gd name="connsiteX49" fmla="*/ 149535 w 3236766"/>
                <a:gd name="connsiteY49" fmla="*/ 832919 h 3816575"/>
                <a:gd name="connsiteX50" fmla="*/ 95214 w 3236766"/>
                <a:gd name="connsiteY50" fmla="*/ 860079 h 3816575"/>
                <a:gd name="connsiteX51" fmla="*/ 77107 w 3236766"/>
                <a:gd name="connsiteY51" fmla="*/ 887239 h 3816575"/>
                <a:gd name="connsiteX52" fmla="*/ 49946 w 3236766"/>
                <a:gd name="connsiteY52" fmla="*/ 905346 h 3816575"/>
                <a:gd name="connsiteX53" fmla="*/ 31840 w 3236766"/>
                <a:gd name="connsiteY53" fmla="*/ 959667 h 3816575"/>
                <a:gd name="connsiteX54" fmla="*/ 13733 w 3236766"/>
                <a:gd name="connsiteY54" fmla="*/ 1023041 h 3816575"/>
                <a:gd name="connsiteX55" fmla="*/ 4679 w 3236766"/>
                <a:gd name="connsiteY55" fmla="*/ 1077362 h 3816575"/>
                <a:gd name="connsiteX56" fmla="*/ 13733 w 3236766"/>
                <a:gd name="connsiteY56" fmla="*/ 1176950 h 3816575"/>
                <a:gd name="connsiteX57" fmla="*/ 122374 w 3236766"/>
                <a:gd name="connsiteY57" fmla="*/ 1167897 h 3816575"/>
                <a:gd name="connsiteX58" fmla="*/ 158588 w 3236766"/>
                <a:gd name="connsiteY58" fmla="*/ 1176950 h 3816575"/>
                <a:gd name="connsiteX59" fmla="*/ 158588 w 3236766"/>
                <a:gd name="connsiteY59" fmla="*/ 1267485 h 3816575"/>
                <a:gd name="connsiteX60" fmla="*/ 185748 w 3236766"/>
                <a:gd name="connsiteY60" fmla="*/ 1285592 h 3816575"/>
                <a:gd name="connsiteX61" fmla="*/ 231016 w 3236766"/>
                <a:gd name="connsiteY61" fmla="*/ 1475715 h 3816575"/>
                <a:gd name="connsiteX62" fmla="*/ 249123 w 3236766"/>
                <a:gd name="connsiteY62" fmla="*/ 1530035 h 3816575"/>
                <a:gd name="connsiteX63" fmla="*/ 240069 w 3236766"/>
                <a:gd name="connsiteY63" fmla="*/ 1557196 h 3816575"/>
                <a:gd name="connsiteX64" fmla="*/ 185748 w 3236766"/>
                <a:gd name="connsiteY64" fmla="*/ 1530035 h 3816575"/>
                <a:gd name="connsiteX65" fmla="*/ 176695 w 3236766"/>
                <a:gd name="connsiteY65" fmla="*/ 1502875 h 3816575"/>
                <a:gd name="connsiteX66" fmla="*/ 158588 w 3236766"/>
                <a:gd name="connsiteY66" fmla="*/ 1530035 h 3816575"/>
                <a:gd name="connsiteX67" fmla="*/ 167642 w 3236766"/>
                <a:gd name="connsiteY67" fmla="*/ 1602463 h 3816575"/>
                <a:gd name="connsiteX68" fmla="*/ 276283 w 3236766"/>
                <a:gd name="connsiteY68" fmla="*/ 1629623 h 3816575"/>
                <a:gd name="connsiteX69" fmla="*/ 303444 w 3236766"/>
                <a:gd name="connsiteY69" fmla="*/ 1647730 h 3816575"/>
                <a:gd name="connsiteX70" fmla="*/ 330604 w 3236766"/>
                <a:gd name="connsiteY70" fmla="*/ 1702051 h 3816575"/>
                <a:gd name="connsiteX71" fmla="*/ 330604 w 3236766"/>
                <a:gd name="connsiteY71" fmla="*/ 1865014 h 3816575"/>
                <a:gd name="connsiteX72" fmla="*/ 348711 w 3236766"/>
                <a:gd name="connsiteY72" fmla="*/ 1901227 h 3816575"/>
                <a:gd name="connsiteX73" fmla="*/ 375871 w 3236766"/>
                <a:gd name="connsiteY73" fmla="*/ 1910281 h 3816575"/>
                <a:gd name="connsiteX74" fmla="*/ 403032 w 3236766"/>
                <a:gd name="connsiteY74" fmla="*/ 1928388 h 3816575"/>
                <a:gd name="connsiteX75" fmla="*/ 403032 w 3236766"/>
                <a:gd name="connsiteY75" fmla="*/ 1982709 h 3816575"/>
                <a:gd name="connsiteX76" fmla="*/ 375871 w 3236766"/>
                <a:gd name="connsiteY76" fmla="*/ 1991762 h 3816575"/>
                <a:gd name="connsiteX77" fmla="*/ 403032 w 3236766"/>
                <a:gd name="connsiteY77" fmla="*/ 2009869 h 3816575"/>
                <a:gd name="connsiteX78" fmla="*/ 484513 w 3236766"/>
                <a:gd name="connsiteY78" fmla="*/ 1982709 h 3816575"/>
                <a:gd name="connsiteX79" fmla="*/ 547887 w 3236766"/>
                <a:gd name="connsiteY79" fmla="*/ 1973655 h 3816575"/>
                <a:gd name="connsiteX80" fmla="*/ 584101 w 3236766"/>
                <a:gd name="connsiteY80" fmla="*/ 1964602 h 3816575"/>
                <a:gd name="connsiteX81" fmla="*/ 701796 w 3236766"/>
                <a:gd name="connsiteY81" fmla="*/ 1973655 h 3816575"/>
                <a:gd name="connsiteX82" fmla="*/ 710849 w 3236766"/>
                <a:gd name="connsiteY82" fmla="*/ 2027976 h 3816575"/>
                <a:gd name="connsiteX83" fmla="*/ 665582 w 3236766"/>
                <a:gd name="connsiteY83" fmla="*/ 2037029 h 3816575"/>
                <a:gd name="connsiteX84" fmla="*/ 602208 w 3236766"/>
                <a:gd name="connsiteY84" fmla="*/ 2055136 h 3816575"/>
                <a:gd name="connsiteX85" fmla="*/ 538834 w 3236766"/>
                <a:gd name="connsiteY85" fmla="*/ 2064190 h 3816575"/>
                <a:gd name="connsiteX86" fmla="*/ 520727 w 3236766"/>
                <a:gd name="connsiteY86" fmla="*/ 2091350 h 3816575"/>
                <a:gd name="connsiteX87" fmla="*/ 547887 w 3236766"/>
                <a:gd name="connsiteY87" fmla="*/ 2109457 h 3816575"/>
                <a:gd name="connsiteX88" fmla="*/ 674636 w 3236766"/>
                <a:gd name="connsiteY88" fmla="*/ 2100404 h 3816575"/>
                <a:gd name="connsiteX89" fmla="*/ 837598 w 3236766"/>
                <a:gd name="connsiteY89" fmla="*/ 2109457 h 3816575"/>
                <a:gd name="connsiteX90" fmla="*/ 855705 w 3236766"/>
                <a:gd name="connsiteY90" fmla="*/ 2136618 h 3816575"/>
                <a:gd name="connsiteX91" fmla="*/ 882865 w 3236766"/>
                <a:gd name="connsiteY91" fmla="*/ 2163778 h 3816575"/>
                <a:gd name="connsiteX92" fmla="*/ 900972 w 3236766"/>
                <a:gd name="connsiteY92" fmla="*/ 2190938 h 3816575"/>
                <a:gd name="connsiteX93" fmla="*/ 928133 w 3236766"/>
                <a:gd name="connsiteY93" fmla="*/ 2199992 h 3816575"/>
                <a:gd name="connsiteX94" fmla="*/ 946240 w 3236766"/>
                <a:gd name="connsiteY94" fmla="*/ 2227152 h 3816575"/>
                <a:gd name="connsiteX95" fmla="*/ 982453 w 3236766"/>
                <a:gd name="connsiteY95" fmla="*/ 2236206 h 3816575"/>
                <a:gd name="connsiteX96" fmla="*/ 1127309 w 3236766"/>
                <a:gd name="connsiteY96" fmla="*/ 2227152 h 3816575"/>
                <a:gd name="connsiteX97" fmla="*/ 1163523 w 3236766"/>
                <a:gd name="connsiteY97" fmla="*/ 2181885 h 3816575"/>
                <a:gd name="connsiteX98" fmla="*/ 1245004 w 3236766"/>
                <a:gd name="connsiteY98" fmla="*/ 2118511 h 3816575"/>
                <a:gd name="connsiteX99" fmla="*/ 1272164 w 3236766"/>
                <a:gd name="connsiteY99" fmla="*/ 2100404 h 3816575"/>
                <a:gd name="connsiteX100" fmla="*/ 1308378 w 3236766"/>
                <a:gd name="connsiteY100" fmla="*/ 2064190 h 3816575"/>
                <a:gd name="connsiteX101" fmla="*/ 1326485 w 3236766"/>
                <a:gd name="connsiteY101" fmla="*/ 2037029 h 3816575"/>
                <a:gd name="connsiteX102" fmla="*/ 1380806 w 3236766"/>
                <a:gd name="connsiteY102" fmla="*/ 2009869 h 3816575"/>
                <a:gd name="connsiteX103" fmla="*/ 1579982 w 3236766"/>
                <a:gd name="connsiteY103" fmla="*/ 2018922 h 3816575"/>
                <a:gd name="connsiteX104" fmla="*/ 1607143 w 3236766"/>
                <a:gd name="connsiteY104" fmla="*/ 2037029 h 3816575"/>
                <a:gd name="connsiteX105" fmla="*/ 1643356 w 3236766"/>
                <a:gd name="connsiteY105" fmla="*/ 2055136 h 3816575"/>
                <a:gd name="connsiteX106" fmla="*/ 1688624 w 3236766"/>
                <a:gd name="connsiteY106" fmla="*/ 2100404 h 3816575"/>
                <a:gd name="connsiteX107" fmla="*/ 1715784 w 3236766"/>
                <a:gd name="connsiteY107" fmla="*/ 2136618 h 3816575"/>
                <a:gd name="connsiteX108" fmla="*/ 1770105 w 3236766"/>
                <a:gd name="connsiteY108" fmla="*/ 2154724 h 3816575"/>
                <a:gd name="connsiteX109" fmla="*/ 1797265 w 3236766"/>
                <a:gd name="connsiteY109" fmla="*/ 2172831 h 3816575"/>
                <a:gd name="connsiteX110" fmla="*/ 1933067 w 3236766"/>
                <a:gd name="connsiteY110" fmla="*/ 2190938 h 3816575"/>
                <a:gd name="connsiteX111" fmla="*/ 1996442 w 3236766"/>
                <a:gd name="connsiteY111" fmla="*/ 2181885 h 3816575"/>
                <a:gd name="connsiteX112" fmla="*/ 2077923 w 3236766"/>
                <a:gd name="connsiteY112" fmla="*/ 2118511 h 3816575"/>
                <a:gd name="connsiteX113" fmla="*/ 2105083 w 3236766"/>
                <a:gd name="connsiteY113" fmla="*/ 2109457 h 3816575"/>
                <a:gd name="connsiteX114" fmla="*/ 2159404 w 3236766"/>
                <a:gd name="connsiteY114" fmla="*/ 2082297 h 3816575"/>
                <a:gd name="connsiteX115" fmla="*/ 2222778 w 3236766"/>
                <a:gd name="connsiteY115" fmla="*/ 2009869 h 3816575"/>
                <a:gd name="connsiteX116" fmla="*/ 2240885 w 3236766"/>
                <a:gd name="connsiteY116" fmla="*/ 1982709 h 3816575"/>
                <a:gd name="connsiteX117" fmla="*/ 2249939 w 3236766"/>
                <a:gd name="connsiteY117" fmla="*/ 1955548 h 3816575"/>
                <a:gd name="connsiteX118" fmla="*/ 2304259 w 3236766"/>
                <a:gd name="connsiteY118" fmla="*/ 1919334 h 3816575"/>
                <a:gd name="connsiteX119" fmla="*/ 2340473 w 3236766"/>
                <a:gd name="connsiteY119" fmla="*/ 1883120 h 3816575"/>
                <a:gd name="connsiteX120" fmla="*/ 2367634 w 3236766"/>
                <a:gd name="connsiteY120" fmla="*/ 1855960 h 3816575"/>
                <a:gd name="connsiteX121" fmla="*/ 2467222 w 3236766"/>
                <a:gd name="connsiteY121" fmla="*/ 1801639 h 3816575"/>
                <a:gd name="connsiteX122" fmla="*/ 2693558 w 3236766"/>
                <a:gd name="connsiteY122" fmla="*/ 1801639 h 3816575"/>
                <a:gd name="connsiteX123" fmla="*/ 2720719 w 3236766"/>
                <a:gd name="connsiteY123" fmla="*/ 1783532 h 3816575"/>
                <a:gd name="connsiteX124" fmla="*/ 2747879 w 3236766"/>
                <a:gd name="connsiteY124" fmla="*/ 1774479 h 3816575"/>
                <a:gd name="connsiteX125" fmla="*/ 2784093 w 3236766"/>
                <a:gd name="connsiteY125" fmla="*/ 1729212 h 3816575"/>
                <a:gd name="connsiteX126" fmla="*/ 2811253 w 3236766"/>
                <a:gd name="connsiteY126" fmla="*/ 1738265 h 3816575"/>
                <a:gd name="connsiteX127" fmla="*/ 2793146 w 3236766"/>
                <a:gd name="connsiteY127" fmla="*/ 1810693 h 3816575"/>
                <a:gd name="connsiteX128" fmla="*/ 2756933 w 3236766"/>
                <a:gd name="connsiteY128" fmla="*/ 1874067 h 3816575"/>
                <a:gd name="connsiteX129" fmla="*/ 2747879 w 3236766"/>
                <a:gd name="connsiteY129" fmla="*/ 1901227 h 3816575"/>
                <a:gd name="connsiteX130" fmla="*/ 2765986 w 3236766"/>
                <a:gd name="connsiteY130" fmla="*/ 2091350 h 3816575"/>
                <a:gd name="connsiteX131" fmla="*/ 2784093 w 3236766"/>
                <a:gd name="connsiteY131" fmla="*/ 2118511 h 3816575"/>
                <a:gd name="connsiteX132" fmla="*/ 2802200 w 3236766"/>
                <a:gd name="connsiteY132" fmla="*/ 2172831 h 3816575"/>
                <a:gd name="connsiteX133" fmla="*/ 2793146 w 3236766"/>
                <a:gd name="connsiteY133" fmla="*/ 2670772 h 3816575"/>
                <a:gd name="connsiteX134" fmla="*/ 2747879 w 3236766"/>
                <a:gd name="connsiteY134" fmla="*/ 2752253 h 3816575"/>
                <a:gd name="connsiteX135" fmla="*/ 2729772 w 3236766"/>
                <a:gd name="connsiteY135" fmla="*/ 2788467 h 3816575"/>
                <a:gd name="connsiteX136" fmla="*/ 2702612 w 3236766"/>
                <a:gd name="connsiteY136" fmla="*/ 2879002 h 3816575"/>
                <a:gd name="connsiteX137" fmla="*/ 2684505 w 3236766"/>
                <a:gd name="connsiteY137" fmla="*/ 3032911 h 3816575"/>
                <a:gd name="connsiteX138" fmla="*/ 2675451 w 3236766"/>
                <a:gd name="connsiteY138" fmla="*/ 3060071 h 3816575"/>
                <a:gd name="connsiteX139" fmla="*/ 2657345 w 3236766"/>
                <a:gd name="connsiteY139" fmla="*/ 3150606 h 3816575"/>
                <a:gd name="connsiteX140" fmla="*/ 2639238 w 3236766"/>
                <a:gd name="connsiteY140" fmla="*/ 3177766 h 3816575"/>
                <a:gd name="connsiteX141" fmla="*/ 2612077 w 3236766"/>
                <a:gd name="connsiteY141" fmla="*/ 3232087 h 3816575"/>
                <a:gd name="connsiteX142" fmla="*/ 2603024 w 3236766"/>
                <a:gd name="connsiteY142" fmla="*/ 3422210 h 3816575"/>
                <a:gd name="connsiteX143" fmla="*/ 2584917 w 3236766"/>
                <a:gd name="connsiteY143" fmla="*/ 3494637 h 3816575"/>
                <a:gd name="connsiteX144" fmla="*/ 2530596 w 3236766"/>
                <a:gd name="connsiteY144" fmla="*/ 3576119 h 3816575"/>
                <a:gd name="connsiteX145" fmla="*/ 2512489 w 3236766"/>
                <a:gd name="connsiteY145" fmla="*/ 3603279 h 3816575"/>
                <a:gd name="connsiteX146" fmla="*/ 2485329 w 3236766"/>
                <a:gd name="connsiteY146" fmla="*/ 3657600 h 3816575"/>
                <a:gd name="connsiteX147" fmla="*/ 2458168 w 3236766"/>
                <a:gd name="connsiteY147" fmla="*/ 3711920 h 3816575"/>
                <a:gd name="connsiteX148" fmla="*/ 2449115 w 3236766"/>
                <a:gd name="connsiteY148" fmla="*/ 3739081 h 3816575"/>
                <a:gd name="connsiteX149" fmla="*/ 2412901 w 3236766"/>
                <a:gd name="connsiteY149" fmla="*/ 3793402 h 3816575"/>
                <a:gd name="connsiteX150" fmla="*/ 3019483 w 3236766"/>
                <a:gd name="connsiteY150" fmla="*/ 3793402 h 3816575"/>
                <a:gd name="connsiteX151" fmla="*/ 3046644 w 3236766"/>
                <a:gd name="connsiteY151" fmla="*/ 3775295 h 3816575"/>
                <a:gd name="connsiteX152" fmla="*/ 3200552 w 3236766"/>
                <a:gd name="connsiteY152" fmla="*/ 3766241 h 3816575"/>
                <a:gd name="connsiteX153" fmla="*/ 3227713 w 3236766"/>
                <a:gd name="connsiteY153" fmla="*/ 3684760 h 3816575"/>
                <a:gd name="connsiteX154" fmla="*/ 3236766 w 3236766"/>
                <a:gd name="connsiteY154" fmla="*/ 3657600 h 3816575"/>
                <a:gd name="connsiteX155" fmla="*/ 3227713 w 3236766"/>
                <a:gd name="connsiteY155" fmla="*/ 3195873 h 3816575"/>
                <a:gd name="connsiteX156" fmla="*/ 3218659 w 3236766"/>
                <a:gd name="connsiteY156" fmla="*/ 3168713 h 3816575"/>
                <a:gd name="connsiteX157" fmla="*/ 3236766 w 3236766"/>
                <a:gd name="connsiteY157" fmla="*/ 2381061 h 3816575"/>
                <a:gd name="connsiteX158" fmla="*/ 3227713 w 3236766"/>
                <a:gd name="connsiteY158" fmla="*/ 2037029 h 3816575"/>
                <a:gd name="connsiteX159" fmla="*/ 3218659 w 3236766"/>
                <a:gd name="connsiteY159" fmla="*/ 1991762 h 3816575"/>
                <a:gd name="connsiteX160" fmla="*/ 3191499 w 3236766"/>
                <a:gd name="connsiteY160" fmla="*/ 1874067 h 3816575"/>
                <a:gd name="connsiteX161" fmla="*/ 3173392 w 3236766"/>
                <a:gd name="connsiteY161" fmla="*/ 1846907 h 3816575"/>
                <a:gd name="connsiteX162" fmla="*/ 3182445 w 3236766"/>
                <a:gd name="connsiteY162" fmla="*/ 543208 h 3816575"/>
                <a:gd name="connsiteX163" fmla="*/ 3200552 w 3236766"/>
                <a:gd name="connsiteY163" fmla="*/ 144855 h 381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3236766" h="3816575">
                  <a:moveTo>
                    <a:pt x="3200552" y="144855"/>
                  </a:moveTo>
                  <a:lnTo>
                    <a:pt x="3200552" y="144855"/>
                  </a:lnTo>
                  <a:cubicBezTo>
                    <a:pt x="3173392" y="150891"/>
                    <a:pt x="3144400" y="151449"/>
                    <a:pt x="3119071" y="162962"/>
                  </a:cubicBezTo>
                  <a:cubicBezTo>
                    <a:pt x="3109165" y="167464"/>
                    <a:pt x="3108658" y="182428"/>
                    <a:pt x="3100964" y="190122"/>
                  </a:cubicBezTo>
                  <a:cubicBezTo>
                    <a:pt x="3080123" y="210963"/>
                    <a:pt x="3065294" y="210357"/>
                    <a:pt x="3037590" y="217283"/>
                  </a:cubicBezTo>
                  <a:cubicBezTo>
                    <a:pt x="2950073" y="214265"/>
                    <a:pt x="2862226" y="216403"/>
                    <a:pt x="2775040" y="208229"/>
                  </a:cubicBezTo>
                  <a:cubicBezTo>
                    <a:pt x="2764206" y="207213"/>
                    <a:pt x="2757611" y="194988"/>
                    <a:pt x="2747879" y="190122"/>
                  </a:cubicBezTo>
                  <a:cubicBezTo>
                    <a:pt x="2739343" y="185854"/>
                    <a:pt x="2730241" y="181704"/>
                    <a:pt x="2720719" y="181069"/>
                  </a:cubicBezTo>
                  <a:cubicBezTo>
                    <a:pt x="2639362" y="175646"/>
                    <a:pt x="2557756" y="175034"/>
                    <a:pt x="2476275" y="172016"/>
                  </a:cubicBezTo>
                  <a:cubicBezTo>
                    <a:pt x="2467222" y="162962"/>
                    <a:pt x="2456557" y="155274"/>
                    <a:pt x="2449115" y="144855"/>
                  </a:cubicBezTo>
                  <a:cubicBezTo>
                    <a:pt x="2441271" y="133873"/>
                    <a:pt x="2443812" y="112909"/>
                    <a:pt x="2431008" y="108641"/>
                  </a:cubicBezTo>
                  <a:cubicBezTo>
                    <a:pt x="2393680" y="96198"/>
                    <a:pt x="2352465" y="103503"/>
                    <a:pt x="2313313" y="99588"/>
                  </a:cubicBezTo>
                  <a:cubicBezTo>
                    <a:pt x="2292080" y="97465"/>
                    <a:pt x="2271064" y="93552"/>
                    <a:pt x="2249939" y="90534"/>
                  </a:cubicBezTo>
                  <a:cubicBezTo>
                    <a:pt x="2240885" y="81481"/>
                    <a:pt x="2228504" y="74826"/>
                    <a:pt x="2222778" y="63374"/>
                  </a:cubicBezTo>
                  <a:cubicBezTo>
                    <a:pt x="2186418" y="-9344"/>
                    <a:pt x="2244329" y="38509"/>
                    <a:pt x="2186564" y="0"/>
                  </a:cubicBezTo>
                  <a:cubicBezTo>
                    <a:pt x="2168457" y="6036"/>
                    <a:pt x="2145740" y="4611"/>
                    <a:pt x="2132244" y="18107"/>
                  </a:cubicBezTo>
                  <a:cubicBezTo>
                    <a:pt x="2123190" y="27160"/>
                    <a:pt x="2113280" y="35431"/>
                    <a:pt x="2105083" y="45267"/>
                  </a:cubicBezTo>
                  <a:cubicBezTo>
                    <a:pt x="2085618" y="68624"/>
                    <a:pt x="2093846" y="79285"/>
                    <a:pt x="2059816" y="81481"/>
                  </a:cubicBezTo>
                  <a:cubicBezTo>
                    <a:pt x="1975439" y="86925"/>
                    <a:pt x="1890818" y="87516"/>
                    <a:pt x="1806319" y="90534"/>
                  </a:cubicBezTo>
                  <a:cubicBezTo>
                    <a:pt x="1797265" y="96570"/>
                    <a:pt x="1786323" y="100452"/>
                    <a:pt x="1779158" y="108641"/>
                  </a:cubicBezTo>
                  <a:cubicBezTo>
                    <a:pt x="1764828" y="125018"/>
                    <a:pt x="1761052" y="150891"/>
                    <a:pt x="1742945" y="162962"/>
                  </a:cubicBezTo>
                  <a:cubicBezTo>
                    <a:pt x="1733891" y="168998"/>
                    <a:pt x="1724143" y="174103"/>
                    <a:pt x="1715784" y="181069"/>
                  </a:cubicBezTo>
                  <a:cubicBezTo>
                    <a:pt x="1705948" y="189265"/>
                    <a:pt x="1700861" y="204464"/>
                    <a:pt x="1688624" y="208229"/>
                  </a:cubicBezTo>
                  <a:cubicBezTo>
                    <a:pt x="1659636" y="217148"/>
                    <a:pt x="1628267" y="214265"/>
                    <a:pt x="1598089" y="217283"/>
                  </a:cubicBezTo>
                  <a:cubicBezTo>
                    <a:pt x="1579982" y="223319"/>
                    <a:pt x="1559649" y="224803"/>
                    <a:pt x="1543768" y="235390"/>
                  </a:cubicBezTo>
                  <a:cubicBezTo>
                    <a:pt x="1508668" y="258791"/>
                    <a:pt x="1526931" y="250056"/>
                    <a:pt x="1489447" y="262550"/>
                  </a:cubicBezTo>
                  <a:cubicBezTo>
                    <a:pt x="1417017" y="310837"/>
                    <a:pt x="1504540" y="247458"/>
                    <a:pt x="1444180" y="307818"/>
                  </a:cubicBezTo>
                  <a:cubicBezTo>
                    <a:pt x="1436486" y="315512"/>
                    <a:pt x="1426073" y="319889"/>
                    <a:pt x="1417020" y="325924"/>
                  </a:cubicBezTo>
                  <a:cubicBezTo>
                    <a:pt x="1414002" y="334978"/>
                    <a:pt x="1414714" y="346337"/>
                    <a:pt x="1407966" y="353085"/>
                  </a:cubicBezTo>
                  <a:cubicBezTo>
                    <a:pt x="1401218" y="359833"/>
                    <a:pt x="1389342" y="357870"/>
                    <a:pt x="1380806" y="362138"/>
                  </a:cubicBezTo>
                  <a:cubicBezTo>
                    <a:pt x="1371074" y="367004"/>
                    <a:pt x="1362699" y="374209"/>
                    <a:pt x="1353645" y="380245"/>
                  </a:cubicBezTo>
                  <a:cubicBezTo>
                    <a:pt x="1347610" y="389299"/>
                    <a:pt x="1344036" y="400609"/>
                    <a:pt x="1335539" y="407406"/>
                  </a:cubicBezTo>
                  <a:cubicBezTo>
                    <a:pt x="1323811" y="416789"/>
                    <a:pt x="1254608" y="425421"/>
                    <a:pt x="1254057" y="425513"/>
                  </a:cubicBezTo>
                  <a:cubicBezTo>
                    <a:pt x="1212711" y="453076"/>
                    <a:pt x="1241836" y="438058"/>
                    <a:pt x="1190683" y="452673"/>
                  </a:cubicBezTo>
                  <a:cubicBezTo>
                    <a:pt x="1181507" y="455295"/>
                    <a:pt x="1172781" y="459411"/>
                    <a:pt x="1163523" y="461726"/>
                  </a:cubicBezTo>
                  <a:cubicBezTo>
                    <a:pt x="1077577" y="483212"/>
                    <a:pt x="1009705" y="475499"/>
                    <a:pt x="910026" y="479833"/>
                  </a:cubicBezTo>
                  <a:lnTo>
                    <a:pt x="855705" y="497940"/>
                  </a:lnTo>
                  <a:cubicBezTo>
                    <a:pt x="846652" y="500958"/>
                    <a:pt x="836485" y="501700"/>
                    <a:pt x="828545" y="506994"/>
                  </a:cubicBezTo>
                  <a:lnTo>
                    <a:pt x="774224" y="543208"/>
                  </a:lnTo>
                  <a:cubicBezTo>
                    <a:pt x="771206" y="552261"/>
                    <a:pt x="762152" y="561315"/>
                    <a:pt x="765170" y="570368"/>
                  </a:cubicBezTo>
                  <a:cubicBezTo>
                    <a:pt x="769219" y="582515"/>
                    <a:pt x="781678" y="590426"/>
                    <a:pt x="792331" y="597528"/>
                  </a:cubicBezTo>
                  <a:cubicBezTo>
                    <a:pt x="804265" y="605484"/>
                    <a:pt x="858224" y="614328"/>
                    <a:pt x="864758" y="615635"/>
                  </a:cubicBezTo>
                  <a:cubicBezTo>
                    <a:pt x="861740" y="624689"/>
                    <a:pt x="863471" y="637249"/>
                    <a:pt x="855705" y="642796"/>
                  </a:cubicBezTo>
                  <a:cubicBezTo>
                    <a:pt x="840174" y="653890"/>
                    <a:pt x="801384" y="660903"/>
                    <a:pt x="801384" y="660903"/>
                  </a:cubicBezTo>
                  <a:cubicBezTo>
                    <a:pt x="795348" y="669956"/>
                    <a:pt x="790971" y="680369"/>
                    <a:pt x="783277" y="688063"/>
                  </a:cubicBezTo>
                  <a:cubicBezTo>
                    <a:pt x="722921" y="748419"/>
                    <a:pt x="786295" y="660903"/>
                    <a:pt x="738010" y="733330"/>
                  </a:cubicBezTo>
                  <a:cubicBezTo>
                    <a:pt x="741028" y="751437"/>
                    <a:pt x="751515" y="769842"/>
                    <a:pt x="747063" y="787651"/>
                  </a:cubicBezTo>
                  <a:cubicBezTo>
                    <a:pt x="744424" y="798207"/>
                    <a:pt x="730771" y="805240"/>
                    <a:pt x="719903" y="805758"/>
                  </a:cubicBezTo>
                  <a:cubicBezTo>
                    <a:pt x="539014" y="814372"/>
                    <a:pt x="357764" y="811794"/>
                    <a:pt x="176695" y="814812"/>
                  </a:cubicBezTo>
                  <a:cubicBezTo>
                    <a:pt x="167642" y="820848"/>
                    <a:pt x="159267" y="828053"/>
                    <a:pt x="149535" y="832919"/>
                  </a:cubicBezTo>
                  <a:cubicBezTo>
                    <a:pt x="74569" y="870401"/>
                    <a:pt x="173050" y="808188"/>
                    <a:pt x="95214" y="860079"/>
                  </a:cubicBezTo>
                  <a:cubicBezTo>
                    <a:pt x="89178" y="869132"/>
                    <a:pt x="84801" y="879545"/>
                    <a:pt x="77107" y="887239"/>
                  </a:cubicBezTo>
                  <a:cubicBezTo>
                    <a:pt x="69413" y="894933"/>
                    <a:pt x="55713" y="896119"/>
                    <a:pt x="49946" y="905346"/>
                  </a:cubicBezTo>
                  <a:cubicBezTo>
                    <a:pt x="39830" y="921531"/>
                    <a:pt x="37876" y="941560"/>
                    <a:pt x="31840" y="959667"/>
                  </a:cubicBezTo>
                  <a:cubicBezTo>
                    <a:pt x="23208" y="985565"/>
                    <a:pt x="19420" y="994606"/>
                    <a:pt x="13733" y="1023041"/>
                  </a:cubicBezTo>
                  <a:cubicBezTo>
                    <a:pt x="10133" y="1041041"/>
                    <a:pt x="7697" y="1059255"/>
                    <a:pt x="4679" y="1077362"/>
                  </a:cubicBezTo>
                  <a:cubicBezTo>
                    <a:pt x="7697" y="1110558"/>
                    <a:pt x="-12687" y="1156627"/>
                    <a:pt x="13733" y="1176950"/>
                  </a:cubicBezTo>
                  <a:cubicBezTo>
                    <a:pt x="42536" y="1199106"/>
                    <a:pt x="86035" y="1167897"/>
                    <a:pt x="122374" y="1167897"/>
                  </a:cubicBezTo>
                  <a:cubicBezTo>
                    <a:pt x="134817" y="1167897"/>
                    <a:pt x="146517" y="1173932"/>
                    <a:pt x="158588" y="1176950"/>
                  </a:cubicBezTo>
                  <a:cubicBezTo>
                    <a:pt x="150098" y="1210910"/>
                    <a:pt x="140090" y="1230489"/>
                    <a:pt x="158588" y="1267485"/>
                  </a:cubicBezTo>
                  <a:cubicBezTo>
                    <a:pt x="163454" y="1277217"/>
                    <a:pt x="176695" y="1279556"/>
                    <a:pt x="185748" y="1285592"/>
                  </a:cubicBezTo>
                  <a:cubicBezTo>
                    <a:pt x="254454" y="1388651"/>
                    <a:pt x="205240" y="1295288"/>
                    <a:pt x="231016" y="1475715"/>
                  </a:cubicBezTo>
                  <a:cubicBezTo>
                    <a:pt x="233715" y="1494609"/>
                    <a:pt x="249123" y="1530035"/>
                    <a:pt x="249123" y="1530035"/>
                  </a:cubicBezTo>
                  <a:cubicBezTo>
                    <a:pt x="246105" y="1539089"/>
                    <a:pt x="248605" y="1552928"/>
                    <a:pt x="240069" y="1557196"/>
                  </a:cubicBezTo>
                  <a:cubicBezTo>
                    <a:pt x="229361" y="1562550"/>
                    <a:pt x="190321" y="1533084"/>
                    <a:pt x="185748" y="1530035"/>
                  </a:cubicBezTo>
                  <a:cubicBezTo>
                    <a:pt x="182730" y="1520982"/>
                    <a:pt x="186238" y="1502875"/>
                    <a:pt x="176695" y="1502875"/>
                  </a:cubicBezTo>
                  <a:cubicBezTo>
                    <a:pt x="165814" y="1502875"/>
                    <a:pt x="159573" y="1519199"/>
                    <a:pt x="158588" y="1530035"/>
                  </a:cubicBezTo>
                  <a:cubicBezTo>
                    <a:pt x="156385" y="1554266"/>
                    <a:pt x="153689" y="1582531"/>
                    <a:pt x="167642" y="1602463"/>
                  </a:cubicBezTo>
                  <a:cubicBezTo>
                    <a:pt x="177117" y="1615999"/>
                    <a:pt x="263016" y="1627412"/>
                    <a:pt x="276283" y="1629623"/>
                  </a:cubicBezTo>
                  <a:cubicBezTo>
                    <a:pt x="285337" y="1635659"/>
                    <a:pt x="295750" y="1640036"/>
                    <a:pt x="303444" y="1647730"/>
                  </a:cubicBezTo>
                  <a:cubicBezTo>
                    <a:pt x="320992" y="1665278"/>
                    <a:pt x="323241" y="1679964"/>
                    <a:pt x="330604" y="1702051"/>
                  </a:cubicBezTo>
                  <a:cubicBezTo>
                    <a:pt x="320352" y="1773810"/>
                    <a:pt x="314125" y="1782621"/>
                    <a:pt x="330604" y="1865014"/>
                  </a:cubicBezTo>
                  <a:cubicBezTo>
                    <a:pt x="333251" y="1878248"/>
                    <a:pt x="339168" y="1891684"/>
                    <a:pt x="348711" y="1901227"/>
                  </a:cubicBezTo>
                  <a:cubicBezTo>
                    <a:pt x="355459" y="1907975"/>
                    <a:pt x="367335" y="1906013"/>
                    <a:pt x="375871" y="1910281"/>
                  </a:cubicBezTo>
                  <a:cubicBezTo>
                    <a:pt x="385603" y="1915147"/>
                    <a:pt x="393978" y="1922352"/>
                    <a:pt x="403032" y="1928388"/>
                  </a:cubicBezTo>
                  <a:cubicBezTo>
                    <a:pt x="409067" y="1946494"/>
                    <a:pt x="421138" y="1964603"/>
                    <a:pt x="403032" y="1982709"/>
                  </a:cubicBezTo>
                  <a:cubicBezTo>
                    <a:pt x="396284" y="1989457"/>
                    <a:pt x="384925" y="1988744"/>
                    <a:pt x="375871" y="1991762"/>
                  </a:cubicBezTo>
                  <a:cubicBezTo>
                    <a:pt x="384925" y="1997798"/>
                    <a:pt x="392235" y="2008519"/>
                    <a:pt x="403032" y="2009869"/>
                  </a:cubicBezTo>
                  <a:cubicBezTo>
                    <a:pt x="446290" y="2015277"/>
                    <a:pt x="447905" y="1992693"/>
                    <a:pt x="484513" y="1982709"/>
                  </a:cubicBezTo>
                  <a:cubicBezTo>
                    <a:pt x="505100" y="1977094"/>
                    <a:pt x="526892" y="1977472"/>
                    <a:pt x="547887" y="1973655"/>
                  </a:cubicBezTo>
                  <a:cubicBezTo>
                    <a:pt x="560129" y="1971429"/>
                    <a:pt x="572030" y="1967620"/>
                    <a:pt x="584101" y="1964602"/>
                  </a:cubicBezTo>
                  <a:cubicBezTo>
                    <a:pt x="623333" y="1967620"/>
                    <a:pt x="663777" y="1963517"/>
                    <a:pt x="701796" y="1973655"/>
                  </a:cubicBezTo>
                  <a:cubicBezTo>
                    <a:pt x="720505" y="1978644"/>
                    <a:pt x="727459" y="2016903"/>
                    <a:pt x="710849" y="2027976"/>
                  </a:cubicBezTo>
                  <a:cubicBezTo>
                    <a:pt x="698045" y="2036511"/>
                    <a:pt x="680510" y="2033297"/>
                    <a:pt x="665582" y="2037029"/>
                  </a:cubicBezTo>
                  <a:cubicBezTo>
                    <a:pt x="613851" y="2049962"/>
                    <a:pt x="664326" y="2043842"/>
                    <a:pt x="602208" y="2055136"/>
                  </a:cubicBezTo>
                  <a:cubicBezTo>
                    <a:pt x="581213" y="2058953"/>
                    <a:pt x="559959" y="2061172"/>
                    <a:pt x="538834" y="2064190"/>
                  </a:cubicBezTo>
                  <a:cubicBezTo>
                    <a:pt x="532798" y="2073243"/>
                    <a:pt x="518593" y="2080680"/>
                    <a:pt x="520727" y="2091350"/>
                  </a:cubicBezTo>
                  <a:cubicBezTo>
                    <a:pt x="522861" y="2102020"/>
                    <a:pt x="537025" y="2108818"/>
                    <a:pt x="547887" y="2109457"/>
                  </a:cubicBezTo>
                  <a:cubicBezTo>
                    <a:pt x="590171" y="2111944"/>
                    <a:pt x="632386" y="2103422"/>
                    <a:pt x="674636" y="2100404"/>
                  </a:cubicBezTo>
                  <a:cubicBezTo>
                    <a:pt x="728957" y="2103422"/>
                    <a:pt x="784250" y="2098787"/>
                    <a:pt x="837598" y="2109457"/>
                  </a:cubicBezTo>
                  <a:cubicBezTo>
                    <a:pt x="848268" y="2111591"/>
                    <a:pt x="848739" y="2128259"/>
                    <a:pt x="855705" y="2136618"/>
                  </a:cubicBezTo>
                  <a:cubicBezTo>
                    <a:pt x="863901" y="2146454"/>
                    <a:pt x="874668" y="2153942"/>
                    <a:pt x="882865" y="2163778"/>
                  </a:cubicBezTo>
                  <a:cubicBezTo>
                    <a:pt x="889831" y="2172137"/>
                    <a:pt x="892475" y="2184141"/>
                    <a:pt x="900972" y="2190938"/>
                  </a:cubicBezTo>
                  <a:cubicBezTo>
                    <a:pt x="908424" y="2196900"/>
                    <a:pt x="919079" y="2196974"/>
                    <a:pt x="928133" y="2199992"/>
                  </a:cubicBezTo>
                  <a:cubicBezTo>
                    <a:pt x="934169" y="2209045"/>
                    <a:pt x="937187" y="2221116"/>
                    <a:pt x="946240" y="2227152"/>
                  </a:cubicBezTo>
                  <a:cubicBezTo>
                    <a:pt x="956593" y="2234054"/>
                    <a:pt x="970010" y="2236206"/>
                    <a:pt x="982453" y="2236206"/>
                  </a:cubicBezTo>
                  <a:cubicBezTo>
                    <a:pt x="1030833" y="2236206"/>
                    <a:pt x="1079024" y="2230170"/>
                    <a:pt x="1127309" y="2227152"/>
                  </a:cubicBezTo>
                  <a:cubicBezTo>
                    <a:pt x="1201858" y="2177451"/>
                    <a:pt x="1116429" y="2242434"/>
                    <a:pt x="1163523" y="2181885"/>
                  </a:cubicBezTo>
                  <a:cubicBezTo>
                    <a:pt x="1206272" y="2126922"/>
                    <a:pt x="1200378" y="2133386"/>
                    <a:pt x="1245004" y="2118511"/>
                  </a:cubicBezTo>
                  <a:cubicBezTo>
                    <a:pt x="1254057" y="2112475"/>
                    <a:pt x="1265367" y="2108901"/>
                    <a:pt x="1272164" y="2100404"/>
                  </a:cubicBezTo>
                  <a:cubicBezTo>
                    <a:pt x="1307280" y="2056509"/>
                    <a:pt x="1249121" y="2083942"/>
                    <a:pt x="1308378" y="2064190"/>
                  </a:cubicBezTo>
                  <a:cubicBezTo>
                    <a:pt x="1314414" y="2055136"/>
                    <a:pt x="1318791" y="2044723"/>
                    <a:pt x="1326485" y="2037029"/>
                  </a:cubicBezTo>
                  <a:cubicBezTo>
                    <a:pt x="1344036" y="2019478"/>
                    <a:pt x="1358715" y="2017232"/>
                    <a:pt x="1380806" y="2009869"/>
                  </a:cubicBezTo>
                  <a:cubicBezTo>
                    <a:pt x="1447198" y="2012887"/>
                    <a:pt x="1513995" y="2011004"/>
                    <a:pt x="1579982" y="2018922"/>
                  </a:cubicBezTo>
                  <a:cubicBezTo>
                    <a:pt x="1590786" y="2020218"/>
                    <a:pt x="1597696" y="2031630"/>
                    <a:pt x="1607143" y="2037029"/>
                  </a:cubicBezTo>
                  <a:cubicBezTo>
                    <a:pt x="1618861" y="2043725"/>
                    <a:pt x="1631285" y="2049100"/>
                    <a:pt x="1643356" y="2055136"/>
                  </a:cubicBezTo>
                  <a:cubicBezTo>
                    <a:pt x="1691641" y="2127565"/>
                    <a:pt x="1628267" y="2040047"/>
                    <a:pt x="1688624" y="2100404"/>
                  </a:cubicBezTo>
                  <a:cubicBezTo>
                    <a:pt x="1699294" y="2111074"/>
                    <a:pt x="1703229" y="2128248"/>
                    <a:pt x="1715784" y="2136618"/>
                  </a:cubicBezTo>
                  <a:cubicBezTo>
                    <a:pt x="1731665" y="2147205"/>
                    <a:pt x="1770105" y="2154724"/>
                    <a:pt x="1770105" y="2154724"/>
                  </a:cubicBezTo>
                  <a:cubicBezTo>
                    <a:pt x="1779158" y="2160760"/>
                    <a:pt x="1787077" y="2169010"/>
                    <a:pt x="1797265" y="2172831"/>
                  </a:cubicBezTo>
                  <a:cubicBezTo>
                    <a:pt x="1824543" y="2183060"/>
                    <a:pt x="1921291" y="2189760"/>
                    <a:pt x="1933067" y="2190938"/>
                  </a:cubicBezTo>
                  <a:cubicBezTo>
                    <a:pt x="1954192" y="2187920"/>
                    <a:pt x="1976525" y="2189545"/>
                    <a:pt x="1996442" y="2181885"/>
                  </a:cubicBezTo>
                  <a:cubicBezTo>
                    <a:pt x="2081896" y="2149018"/>
                    <a:pt x="2023324" y="2154911"/>
                    <a:pt x="2077923" y="2118511"/>
                  </a:cubicBezTo>
                  <a:cubicBezTo>
                    <a:pt x="2085863" y="2113217"/>
                    <a:pt x="2096547" y="2113725"/>
                    <a:pt x="2105083" y="2109457"/>
                  </a:cubicBezTo>
                  <a:cubicBezTo>
                    <a:pt x="2175277" y="2074360"/>
                    <a:pt x="2091144" y="2105049"/>
                    <a:pt x="2159404" y="2082297"/>
                  </a:cubicBezTo>
                  <a:cubicBezTo>
                    <a:pt x="2204671" y="2052118"/>
                    <a:pt x="2180528" y="2073244"/>
                    <a:pt x="2222778" y="2009869"/>
                  </a:cubicBezTo>
                  <a:cubicBezTo>
                    <a:pt x="2228814" y="2000816"/>
                    <a:pt x="2237444" y="1993031"/>
                    <a:pt x="2240885" y="1982709"/>
                  </a:cubicBezTo>
                  <a:cubicBezTo>
                    <a:pt x="2243903" y="1973655"/>
                    <a:pt x="2243191" y="1962296"/>
                    <a:pt x="2249939" y="1955548"/>
                  </a:cubicBezTo>
                  <a:cubicBezTo>
                    <a:pt x="2265327" y="1940160"/>
                    <a:pt x="2304259" y="1919334"/>
                    <a:pt x="2304259" y="1919334"/>
                  </a:cubicBezTo>
                  <a:cubicBezTo>
                    <a:pt x="2321504" y="1867601"/>
                    <a:pt x="2299086" y="1910711"/>
                    <a:pt x="2340473" y="1883120"/>
                  </a:cubicBezTo>
                  <a:cubicBezTo>
                    <a:pt x="2351126" y="1876018"/>
                    <a:pt x="2357527" y="1863821"/>
                    <a:pt x="2367634" y="1855960"/>
                  </a:cubicBezTo>
                  <a:cubicBezTo>
                    <a:pt x="2415525" y="1818711"/>
                    <a:pt x="2416648" y="1821868"/>
                    <a:pt x="2467222" y="1801639"/>
                  </a:cubicBezTo>
                  <a:cubicBezTo>
                    <a:pt x="2549429" y="1807511"/>
                    <a:pt x="2613004" y="1818901"/>
                    <a:pt x="2693558" y="1801639"/>
                  </a:cubicBezTo>
                  <a:cubicBezTo>
                    <a:pt x="2704198" y="1799359"/>
                    <a:pt x="2710987" y="1788398"/>
                    <a:pt x="2720719" y="1783532"/>
                  </a:cubicBezTo>
                  <a:cubicBezTo>
                    <a:pt x="2729255" y="1779264"/>
                    <a:pt x="2738826" y="1777497"/>
                    <a:pt x="2747879" y="1774479"/>
                  </a:cubicBezTo>
                  <a:cubicBezTo>
                    <a:pt x="2754941" y="1753295"/>
                    <a:pt x="2755187" y="1734030"/>
                    <a:pt x="2784093" y="1729212"/>
                  </a:cubicBezTo>
                  <a:cubicBezTo>
                    <a:pt x="2793506" y="1727643"/>
                    <a:pt x="2802200" y="1735247"/>
                    <a:pt x="2811253" y="1738265"/>
                  </a:cubicBezTo>
                  <a:cubicBezTo>
                    <a:pt x="2805938" y="1764842"/>
                    <a:pt x="2803587" y="1786329"/>
                    <a:pt x="2793146" y="1810693"/>
                  </a:cubicBezTo>
                  <a:cubicBezTo>
                    <a:pt x="2745540" y="1921777"/>
                    <a:pt x="2802387" y="1783162"/>
                    <a:pt x="2756933" y="1874067"/>
                  </a:cubicBezTo>
                  <a:cubicBezTo>
                    <a:pt x="2752665" y="1882603"/>
                    <a:pt x="2750897" y="1892174"/>
                    <a:pt x="2747879" y="1901227"/>
                  </a:cubicBezTo>
                  <a:cubicBezTo>
                    <a:pt x="2753915" y="1964601"/>
                    <a:pt x="2755520" y="2028555"/>
                    <a:pt x="2765986" y="2091350"/>
                  </a:cubicBezTo>
                  <a:cubicBezTo>
                    <a:pt x="2767775" y="2102083"/>
                    <a:pt x="2779674" y="2108568"/>
                    <a:pt x="2784093" y="2118511"/>
                  </a:cubicBezTo>
                  <a:cubicBezTo>
                    <a:pt x="2791845" y="2135952"/>
                    <a:pt x="2802200" y="2172831"/>
                    <a:pt x="2802200" y="2172831"/>
                  </a:cubicBezTo>
                  <a:cubicBezTo>
                    <a:pt x="2799182" y="2338811"/>
                    <a:pt x="2798867" y="2504863"/>
                    <a:pt x="2793146" y="2670772"/>
                  </a:cubicBezTo>
                  <a:cubicBezTo>
                    <a:pt x="2792219" y="2697664"/>
                    <a:pt x="2755164" y="2737683"/>
                    <a:pt x="2747879" y="2752253"/>
                  </a:cubicBezTo>
                  <a:cubicBezTo>
                    <a:pt x="2741843" y="2764324"/>
                    <a:pt x="2734784" y="2775936"/>
                    <a:pt x="2729772" y="2788467"/>
                  </a:cubicBezTo>
                  <a:cubicBezTo>
                    <a:pt x="2715076" y="2825206"/>
                    <a:pt x="2711505" y="2843429"/>
                    <a:pt x="2702612" y="2879002"/>
                  </a:cubicBezTo>
                  <a:cubicBezTo>
                    <a:pt x="2699022" y="2914900"/>
                    <a:pt x="2692508" y="2992895"/>
                    <a:pt x="2684505" y="3032911"/>
                  </a:cubicBezTo>
                  <a:cubicBezTo>
                    <a:pt x="2682633" y="3042269"/>
                    <a:pt x="2678469" y="3051018"/>
                    <a:pt x="2675451" y="3060071"/>
                  </a:cubicBezTo>
                  <a:cubicBezTo>
                    <a:pt x="2673409" y="3072323"/>
                    <a:pt x="2664711" y="3133418"/>
                    <a:pt x="2657345" y="3150606"/>
                  </a:cubicBezTo>
                  <a:cubicBezTo>
                    <a:pt x="2653059" y="3160607"/>
                    <a:pt x="2644104" y="3168034"/>
                    <a:pt x="2639238" y="3177766"/>
                  </a:cubicBezTo>
                  <a:cubicBezTo>
                    <a:pt x="2601751" y="3252737"/>
                    <a:pt x="2663973" y="3154242"/>
                    <a:pt x="2612077" y="3232087"/>
                  </a:cubicBezTo>
                  <a:cubicBezTo>
                    <a:pt x="2609059" y="3295461"/>
                    <a:pt x="2609552" y="3359101"/>
                    <a:pt x="2603024" y="3422210"/>
                  </a:cubicBezTo>
                  <a:cubicBezTo>
                    <a:pt x="2600463" y="3446963"/>
                    <a:pt x="2598721" y="3473931"/>
                    <a:pt x="2584917" y="3494637"/>
                  </a:cubicBezTo>
                  <a:lnTo>
                    <a:pt x="2530596" y="3576119"/>
                  </a:lnTo>
                  <a:lnTo>
                    <a:pt x="2512489" y="3603279"/>
                  </a:lnTo>
                  <a:cubicBezTo>
                    <a:pt x="2489737" y="3671539"/>
                    <a:pt x="2520426" y="3587406"/>
                    <a:pt x="2485329" y="3657600"/>
                  </a:cubicBezTo>
                  <a:cubicBezTo>
                    <a:pt x="2447848" y="3732561"/>
                    <a:pt x="2510057" y="3634088"/>
                    <a:pt x="2458168" y="3711920"/>
                  </a:cubicBezTo>
                  <a:cubicBezTo>
                    <a:pt x="2455150" y="3720974"/>
                    <a:pt x="2453750" y="3730739"/>
                    <a:pt x="2449115" y="3739081"/>
                  </a:cubicBezTo>
                  <a:cubicBezTo>
                    <a:pt x="2438547" y="3758104"/>
                    <a:pt x="2412901" y="3793402"/>
                    <a:pt x="2412901" y="3793402"/>
                  </a:cubicBezTo>
                  <a:cubicBezTo>
                    <a:pt x="2640708" y="3831368"/>
                    <a:pt x="2530323" y="3816331"/>
                    <a:pt x="3019483" y="3793402"/>
                  </a:cubicBezTo>
                  <a:cubicBezTo>
                    <a:pt x="3030352" y="3792893"/>
                    <a:pt x="3035883" y="3776909"/>
                    <a:pt x="3046644" y="3775295"/>
                  </a:cubicBezTo>
                  <a:cubicBezTo>
                    <a:pt x="3097467" y="3767671"/>
                    <a:pt x="3149249" y="3769259"/>
                    <a:pt x="3200552" y="3766241"/>
                  </a:cubicBezTo>
                  <a:lnTo>
                    <a:pt x="3227713" y="3684760"/>
                  </a:lnTo>
                  <a:lnTo>
                    <a:pt x="3236766" y="3657600"/>
                  </a:lnTo>
                  <a:cubicBezTo>
                    <a:pt x="3233748" y="3503691"/>
                    <a:pt x="3233411" y="3349706"/>
                    <a:pt x="3227713" y="3195873"/>
                  </a:cubicBezTo>
                  <a:cubicBezTo>
                    <a:pt x="3227360" y="3186336"/>
                    <a:pt x="3218659" y="3178256"/>
                    <a:pt x="3218659" y="3168713"/>
                  </a:cubicBezTo>
                  <a:cubicBezTo>
                    <a:pt x="3218659" y="2488346"/>
                    <a:pt x="3194393" y="2677687"/>
                    <a:pt x="3236766" y="2381061"/>
                  </a:cubicBezTo>
                  <a:cubicBezTo>
                    <a:pt x="3233748" y="2266384"/>
                    <a:pt x="3233043" y="2151622"/>
                    <a:pt x="3227713" y="2037029"/>
                  </a:cubicBezTo>
                  <a:cubicBezTo>
                    <a:pt x="3226998" y="2021658"/>
                    <a:pt x="3221189" y="2006940"/>
                    <a:pt x="3218659" y="1991762"/>
                  </a:cubicBezTo>
                  <a:cubicBezTo>
                    <a:pt x="3213557" y="1961152"/>
                    <a:pt x="3210406" y="1902426"/>
                    <a:pt x="3191499" y="1874067"/>
                  </a:cubicBezTo>
                  <a:lnTo>
                    <a:pt x="3173392" y="1846907"/>
                  </a:lnTo>
                  <a:cubicBezTo>
                    <a:pt x="3111964" y="1416887"/>
                    <a:pt x="3076840" y="965639"/>
                    <a:pt x="3182445" y="543208"/>
                  </a:cubicBezTo>
                  <a:cubicBezTo>
                    <a:pt x="3193115" y="244473"/>
                    <a:pt x="3197534" y="211247"/>
                    <a:pt x="3200552" y="144855"/>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6"/>
            <p:cNvSpPr/>
            <p:nvPr/>
          </p:nvSpPr>
          <p:spPr>
            <a:xfrm>
              <a:off x="5757834" y="2553077"/>
              <a:ext cx="480004" cy="408548"/>
            </a:xfrm>
            <a:custGeom>
              <a:avLst/>
              <a:gdLst>
                <a:gd name="connsiteX0" fmla="*/ 480004 w 480004"/>
                <a:gd name="connsiteY0" fmla="*/ 0 h 408548"/>
                <a:gd name="connsiteX1" fmla="*/ 480004 w 480004"/>
                <a:gd name="connsiteY1" fmla="*/ 0 h 408548"/>
                <a:gd name="connsiteX2" fmla="*/ 353255 w 480004"/>
                <a:gd name="connsiteY2" fmla="*/ 108642 h 408548"/>
                <a:gd name="connsiteX3" fmla="*/ 317041 w 480004"/>
                <a:gd name="connsiteY3" fmla="*/ 117695 h 408548"/>
                <a:gd name="connsiteX4" fmla="*/ 217453 w 480004"/>
                <a:gd name="connsiteY4" fmla="*/ 135802 h 408548"/>
                <a:gd name="connsiteX5" fmla="*/ 163133 w 480004"/>
                <a:gd name="connsiteY5" fmla="*/ 153909 h 408548"/>
                <a:gd name="connsiteX6" fmla="*/ 135972 w 480004"/>
                <a:gd name="connsiteY6" fmla="*/ 172016 h 408548"/>
                <a:gd name="connsiteX7" fmla="*/ 126919 w 480004"/>
                <a:gd name="connsiteY7" fmla="*/ 244444 h 408548"/>
                <a:gd name="connsiteX8" fmla="*/ 36384 w 480004"/>
                <a:gd name="connsiteY8" fmla="*/ 253497 h 408548"/>
                <a:gd name="connsiteX9" fmla="*/ 9224 w 480004"/>
                <a:gd name="connsiteY9" fmla="*/ 262551 h 408548"/>
                <a:gd name="connsiteX10" fmla="*/ 9224 w 480004"/>
                <a:gd name="connsiteY10" fmla="*/ 344032 h 408548"/>
                <a:gd name="connsiteX11" fmla="*/ 108812 w 480004"/>
                <a:gd name="connsiteY11" fmla="*/ 371192 h 408548"/>
                <a:gd name="connsiteX12" fmla="*/ 135972 w 480004"/>
                <a:gd name="connsiteY12" fmla="*/ 380246 h 408548"/>
                <a:gd name="connsiteX13" fmla="*/ 163133 w 480004"/>
                <a:gd name="connsiteY13" fmla="*/ 407406 h 408548"/>
                <a:gd name="connsiteX14" fmla="*/ 253667 w 480004"/>
                <a:gd name="connsiteY14" fmla="*/ 398353 h 408548"/>
                <a:gd name="connsiteX15" fmla="*/ 280828 w 480004"/>
                <a:gd name="connsiteY15" fmla="*/ 371192 h 408548"/>
                <a:gd name="connsiteX16" fmla="*/ 317041 w 480004"/>
                <a:gd name="connsiteY16" fmla="*/ 353085 h 408548"/>
                <a:gd name="connsiteX17" fmla="*/ 353255 w 480004"/>
                <a:gd name="connsiteY17" fmla="*/ 298765 h 408548"/>
                <a:gd name="connsiteX18" fmla="*/ 362309 w 480004"/>
                <a:gd name="connsiteY18" fmla="*/ 271604 h 408548"/>
                <a:gd name="connsiteX19" fmla="*/ 416630 w 480004"/>
                <a:gd name="connsiteY19" fmla="*/ 253497 h 408548"/>
                <a:gd name="connsiteX20" fmla="*/ 452843 w 480004"/>
                <a:gd name="connsiteY20" fmla="*/ 235390 h 408548"/>
                <a:gd name="connsiteX21" fmla="*/ 443790 w 480004"/>
                <a:gd name="connsiteY21" fmla="*/ 208230 h 408548"/>
                <a:gd name="connsiteX22" fmla="*/ 407576 w 480004"/>
                <a:gd name="connsiteY22" fmla="*/ 153909 h 408548"/>
                <a:gd name="connsiteX23" fmla="*/ 434736 w 480004"/>
                <a:gd name="connsiteY23" fmla="*/ 81481 h 408548"/>
                <a:gd name="connsiteX24" fmla="*/ 461897 w 480004"/>
                <a:gd name="connsiteY24" fmla="*/ 72428 h 408548"/>
                <a:gd name="connsiteX25" fmla="*/ 480004 w 480004"/>
                <a:gd name="connsiteY25" fmla="*/ 0 h 40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0004" h="408548">
                  <a:moveTo>
                    <a:pt x="480004" y="0"/>
                  </a:moveTo>
                  <a:lnTo>
                    <a:pt x="480004" y="0"/>
                  </a:lnTo>
                  <a:cubicBezTo>
                    <a:pt x="426974" y="53030"/>
                    <a:pt x="412764" y="86327"/>
                    <a:pt x="353255" y="108642"/>
                  </a:cubicBezTo>
                  <a:cubicBezTo>
                    <a:pt x="341604" y="113011"/>
                    <a:pt x="329283" y="115469"/>
                    <a:pt x="317041" y="117695"/>
                  </a:cubicBezTo>
                  <a:cubicBezTo>
                    <a:pt x="257708" y="128483"/>
                    <a:pt x="264831" y="121589"/>
                    <a:pt x="217453" y="135802"/>
                  </a:cubicBezTo>
                  <a:cubicBezTo>
                    <a:pt x="199172" y="141286"/>
                    <a:pt x="163133" y="153909"/>
                    <a:pt x="163133" y="153909"/>
                  </a:cubicBezTo>
                  <a:cubicBezTo>
                    <a:pt x="154079" y="159945"/>
                    <a:pt x="140013" y="161913"/>
                    <a:pt x="135972" y="172016"/>
                  </a:cubicBezTo>
                  <a:cubicBezTo>
                    <a:pt x="126936" y="194606"/>
                    <a:pt x="145750" y="229037"/>
                    <a:pt x="126919" y="244444"/>
                  </a:cubicBezTo>
                  <a:cubicBezTo>
                    <a:pt x="103446" y="263649"/>
                    <a:pt x="66562" y="250479"/>
                    <a:pt x="36384" y="253497"/>
                  </a:cubicBezTo>
                  <a:cubicBezTo>
                    <a:pt x="27331" y="256515"/>
                    <a:pt x="15972" y="255803"/>
                    <a:pt x="9224" y="262551"/>
                  </a:cubicBezTo>
                  <a:cubicBezTo>
                    <a:pt x="-7719" y="279494"/>
                    <a:pt x="2609" y="333449"/>
                    <a:pt x="9224" y="344032"/>
                  </a:cubicBezTo>
                  <a:cubicBezTo>
                    <a:pt x="22778" y="365719"/>
                    <a:pt x="98083" y="369659"/>
                    <a:pt x="108812" y="371192"/>
                  </a:cubicBezTo>
                  <a:cubicBezTo>
                    <a:pt x="117865" y="374210"/>
                    <a:pt x="128032" y="374952"/>
                    <a:pt x="135972" y="380246"/>
                  </a:cubicBezTo>
                  <a:cubicBezTo>
                    <a:pt x="146625" y="387348"/>
                    <a:pt x="150478" y="405459"/>
                    <a:pt x="163133" y="407406"/>
                  </a:cubicBezTo>
                  <a:cubicBezTo>
                    <a:pt x="193109" y="412018"/>
                    <a:pt x="223489" y="401371"/>
                    <a:pt x="253667" y="398353"/>
                  </a:cubicBezTo>
                  <a:cubicBezTo>
                    <a:pt x="262721" y="389299"/>
                    <a:pt x="270409" y="378634"/>
                    <a:pt x="280828" y="371192"/>
                  </a:cubicBezTo>
                  <a:cubicBezTo>
                    <a:pt x="291810" y="363348"/>
                    <a:pt x="307498" y="362628"/>
                    <a:pt x="317041" y="353085"/>
                  </a:cubicBezTo>
                  <a:cubicBezTo>
                    <a:pt x="332429" y="337697"/>
                    <a:pt x="346373" y="319410"/>
                    <a:pt x="353255" y="298765"/>
                  </a:cubicBezTo>
                  <a:cubicBezTo>
                    <a:pt x="356273" y="289711"/>
                    <a:pt x="354543" y="277151"/>
                    <a:pt x="362309" y="271604"/>
                  </a:cubicBezTo>
                  <a:cubicBezTo>
                    <a:pt x="377840" y="260510"/>
                    <a:pt x="399559" y="262033"/>
                    <a:pt x="416630" y="253497"/>
                  </a:cubicBezTo>
                  <a:lnTo>
                    <a:pt x="452843" y="235390"/>
                  </a:lnTo>
                  <a:cubicBezTo>
                    <a:pt x="449825" y="226337"/>
                    <a:pt x="448424" y="216572"/>
                    <a:pt x="443790" y="208230"/>
                  </a:cubicBezTo>
                  <a:cubicBezTo>
                    <a:pt x="433222" y="189207"/>
                    <a:pt x="407576" y="153909"/>
                    <a:pt x="407576" y="153909"/>
                  </a:cubicBezTo>
                  <a:cubicBezTo>
                    <a:pt x="412483" y="129374"/>
                    <a:pt x="412536" y="99241"/>
                    <a:pt x="434736" y="81481"/>
                  </a:cubicBezTo>
                  <a:cubicBezTo>
                    <a:pt x="442188" y="75519"/>
                    <a:pt x="452843" y="75446"/>
                    <a:pt x="461897" y="72428"/>
                  </a:cubicBezTo>
                  <a:cubicBezTo>
                    <a:pt x="473084" y="38865"/>
                    <a:pt x="476986" y="12071"/>
                    <a:pt x="480004" y="0"/>
                  </a:cubicBezTo>
                  <a:close/>
                </a:path>
              </a:pathLst>
            </a:cu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7"/>
            <p:cNvSpPr/>
            <p:nvPr/>
          </p:nvSpPr>
          <p:spPr>
            <a:xfrm>
              <a:off x="3292238" y="2815628"/>
              <a:ext cx="772768" cy="262550"/>
            </a:xfrm>
            <a:custGeom>
              <a:avLst/>
              <a:gdLst>
                <a:gd name="connsiteX0" fmla="*/ 157132 w 772768"/>
                <a:gd name="connsiteY0" fmla="*/ 0 h 262550"/>
                <a:gd name="connsiteX1" fmla="*/ 157132 w 772768"/>
                <a:gd name="connsiteY1" fmla="*/ 0 h 262550"/>
                <a:gd name="connsiteX2" fmla="*/ 229560 w 772768"/>
                <a:gd name="connsiteY2" fmla="*/ 36214 h 262550"/>
                <a:gd name="connsiteX3" fmla="*/ 256721 w 772768"/>
                <a:gd name="connsiteY3" fmla="*/ 63374 h 262550"/>
                <a:gd name="connsiteX4" fmla="*/ 283881 w 772768"/>
                <a:gd name="connsiteY4" fmla="*/ 81481 h 262550"/>
                <a:gd name="connsiteX5" fmla="*/ 311041 w 772768"/>
                <a:gd name="connsiteY5" fmla="*/ 72427 h 262550"/>
                <a:gd name="connsiteX6" fmla="*/ 338202 w 772768"/>
                <a:gd name="connsiteY6" fmla="*/ 54320 h 262550"/>
                <a:gd name="connsiteX7" fmla="*/ 446843 w 772768"/>
                <a:gd name="connsiteY7" fmla="*/ 63374 h 262550"/>
                <a:gd name="connsiteX8" fmla="*/ 564538 w 772768"/>
                <a:gd name="connsiteY8" fmla="*/ 90534 h 262550"/>
                <a:gd name="connsiteX9" fmla="*/ 618859 w 772768"/>
                <a:gd name="connsiteY9" fmla="*/ 126748 h 262550"/>
                <a:gd name="connsiteX10" fmla="*/ 772768 w 772768"/>
                <a:gd name="connsiteY10" fmla="*/ 135802 h 262550"/>
                <a:gd name="connsiteX11" fmla="*/ 745608 w 772768"/>
                <a:gd name="connsiteY11" fmla="*/ 153909 h 262550"/>
                <a:gd name="connsiteX12" fmla="*/ 691287 w 772768"/>
                <a:gd name="connsiteY12" fmla="*/ 172016 h 262550"/>
                <a:gd name="connsiteX13" fmla="*/ 664127 w 772768"/>
                <a:gd name="connsiteY13" fmla="*/ 181069 h 262550"/>
                <a:gd name="connsiteX14" fmla="*/ 600752 w 772768"/>
                <a:gd name="connsiteY14" fmla="*/ 190122 h 262550"/>
                <a:gd name="connsiteX15" fmla="*/ 555485 w 772768"/>
                <a:gd name="connsiteY15" fmla="*/ 226336 h 262550"/>
                <a:gd name="connsiteX16" fmla="*/ 546432 w 772768"/>
                <a:gd name="connsiteY16" fmla="*/ 253497 h 262550"/>
                <a:gd name="connsiteX17" fmla="*/ 519271 w 772768"/>
                <a:gd name="connsiteY17" fmla="*/ 262550 h 262550"/>
                <a:gd name="connsiteX18" fmla="*/ 401576 w 772768"/>
                <a:gd name="connsiteY18" fmla="*/ 253497 h 262550"/>
                <a:gd name="connsiteX19" fmla="*/ 392523 w 772768"/>
                <a:gd name="connsiteY19" fmla="*/ 226336 h 262550"/>
                <a:gd name="connsiteX20" fmla="*/ 365362 w 772768"/>
                <a:gd name="connsiteY20" fmla="*/ 208229 h 262550"/>
                <a:gd name="connsiteX21" fmla="*/ 329148 w 772768"/>
                <a:gd name="connsiteY21" fmla="*/ 199176 h 262550"/>
                <a:gd name="connsiteX22" fmla="*/ 283881 w 772768"/>
                <a:gd name="connsiteY22" fmla="*/ 181069 h 262550"/>
                <a:gd name="connsiteX23" fmla="*/ 129972 w 772768"/>
                <a:gd name="connsiteY23" fmla="*/ 162962 h 262550"/>
                <a:gd name="connsiteX24" fmla="*/ 93758 w 772768"/>
                <a:gd name="connsiteY24" fmla="*/ 153909 h 262550"/>
                <a:gd name="connsiteX25" fmla="*/ 12277 w 772768"/>
                <a:gd name="connsiteY25" fmla="*/ 144855 h 262550"/>
                <a:gd name="connsiteX26" fmla="*/ 3224 w 772768"/>
                <a:gd name="connsiteY26" fmla="*/ 117695 h 262550"/>
                <a:gd name="connsiteX27" fmla="*/ 12277 w 772768"/>
                <a:gd name="connsiteY27" fmla="*/ 9053 h 262550"/>
                <a:gd name="connsiteX28" fmla="*/ 84705 w 772768"/>
                <a:gd name="connsiteY28" fmla="*/ 18107 h 262550"/>
                <a:gd name="connsiteX29" fmla="*/ 111865 w 772768"/>
                <a:gd name="connsiteY29" fmla="*/ 36214 h 262550"/>
                <a:gd name="connsiteX30" fmla="*/ 157132 w 772768"/>
                <a:gd name="connsiteY30" fmla="*/ 0 h 26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72768" h="262550">
                  <a:moveTo>
                    <a:pt x="157132" y="0"/>
                  </a:moveTo>
                  <a:lnTo>
                    <a:pt x="157132" y="0"/>
                  </a:lnTo>
                  <a:cubicBezTo>
                    <a:pt x="181275" y="12071"/>
                    <a:pt x="206788" y="21723"/>
                    <a:pt x="229560" y="36214"/>
                  </a:cubicBezTo>
                  <a:cubicBezTo>
                    <a:pt x="240362" y="43088"/>
                    <a:pt x="246885" y="55177"/>
                    <a:pt x="256721" y="63374"/>
                  </a:cubicBezTo>
                  <a:cubicBezTo>
                    <a:pt x="265080" y="70340"/>
                    <a:pt x="274828" y="75445"/>
                    <a:pt x="283881" y="81481"/>
                  </a:cubicBezTo>
                  <a:cubicBezTo>
                    <a:pt x="292934" y="78463"/>
                    <a:pt x="302505" y="76695"/>
                    <a:pt x="311041" y="72427"/>
                  </a:cubicBezTo>
                  <a:cubicBezTo>
                    <a:pt x="320773" y="67561"/>
                    <a:pt x="327345" y="55044"/>
                    <a:pt x="338202" y="54320"/>
                  </a:cubicBezTo>
                  <a:cubicBezTo>
                    <a:pt x="374461" y="51903"/>
                    <a:pt x="410629" y="60356"/>
                    <a:pt x="446843" y="63374"/>
                  </a:cubicBezTo>
                  <a:cubicBezTo>
                    <a:pt x="521059" y="112851"/>
                    <a:pt x="402357" y="39853"/>
                    <a:pt x="564538" y="90534"/>
                  </a:cubicBezTo>
                  <a:cubicBezTo>
                    <a:pt x="585309" y="97025"/>
                    <a:pt x="600752" y="114677"/>
                    <a:pt x="618859" y="126748"/>
                  </a:cubicBezTo>
                  <a:cubicBezTo>
                    <a:pt x="661619" y="155255"/>
                    <a:pt x="721465" y="132784"/>
                    <a:pt x="772768" y="135802"/>
                  </a:cubicBezTo>
                  <a:cubicBezTo>
                    <a:pt x="763715" y="141838"/>
                    <a:pt x="755551" y="149490"/>
                    <a:pt x="745608" y="153909"/>
                  </a:cubicBezTo>
                  <a:cubicBezTo>
                    <a:pt x="728167" y="161661"/>
                    <a:pt x="709394" y="165980"/>
                    <a:pt x="691287" y="172016"/>
                  </a:cubicBezTo>
                  <a:cubicBezTo>
                    <a:pt x="682234" y="175034"/>
                    <a:pt x="673574" y="179719"/>
                    <a:pt x="664127" y="181069"/>
                  </a:cubicBezTo>
                  <a:lnTo>
                    <a:pt x="600752" y="190122"/>
                  </a:lnTo>
                  <a:cubicBezTo>
                    <a:pt x="569428" y="200564"/>
                    <a:pt x="571865" y="193576"/>
                    <a:pt x="555485" y="226336"/>
                  </a:cubicBezTo>
                  <a:cubicBezTo>
                    <a:pt x="551217" y="234872"/>
                    <a:pt x="553180" y="246749"/>
                    <a:pt x="546432" y="253497"/>
                  </a:cubicBezTo>
                  <a:cubicBezTo>
                    <a:pt x="539684" y="260245"/>
                    <a:pt x="528325" y="259532"/>
                    <a:pt x="519271" y="262550"/>
                  </a:cubicBezTo>
                  <a:cubicBezTo>
                    <a:pt x="480039" y="259532"/>
                    <a:pt x="439410" y="264307"/>
                    <a:pt x="401576" y="253497"/>
                  </a:cubicBezTo>
                  <a:cubicBezTo>
                    <a:pt x="392400" y="250875"/>
                    <a:pt x="398485" y="233788"/>
                    <a:pt x="392523" y="226336"/>
                  </a:cubicBezTo>
                  <a:cubicBezTo>
                    <a:pt x="385726" y="217839"/>
                    <a:pt x="375363" y="212515"/>
                    <a:pt x="365362" y="208229"/>
                  </a:cubicBezTo>
                  <a:cubicBezTo>
                    <a:pt x="353925" y="203328"/>
                    <a:pt x="340952" y="203111"/>
                    <a:pt x="329148" y="199176"/>
                  </a:cubicBezTo>
                  <a:cubicBezTo>
                    <a:pt x="313731" y="194037"/>
                    <a:pt x="299298" y="186208"/>
                    <a:pt x="283881" y="181069"/>
                  </a:cubicBezTo>
                  <a:cubicBezTo>
                    <a:pt x="233673" y="164333"/>
                    <a:pt x="183611" y="167088"/>
                    <a:pt x="129972" y="162962"/>
                  </a:cubicBezTo>
                  <a:cubicBezTo>
                    <a:pt x="117901" y="159944"/>
                    <a:pt x="106056" y="155801"/>
                    <a:pt x="93758" y="153909"/>
                  </a:cubicBezTo>
                  <a:cubicBezTo>
                    <a:pt x="66748" y="149754"/>
                    <a:pt x="37650" y="155004"/>
                    <a:pt x="12277" y="144855"/>
                  </a:cubicBezTo>
                  <a:cubicBezTo>
                    <a:pt x="3417" y="141311"/>
                    <a:pt x="6242" y="126748"/>
                    <a:pt x="3224" y="117695"/>
                  </a:cubicBezTo>
                  <a:cubicBezTo>
                    <a:pt x="6242" y="81481"/>
                    <a:pt x="-10735" y="37178"/>
                    <a:pt x="12277" y="9053"/>
                  </a:cubicBezTo>
                  <a:cubicBezTo>
                    <a:pt x="27684" y="-9778"/>
                    <a:pt x="61232" y="11705"/>
                    <a:pt x="84705" y="18107"/>
                  </a:cubicBezTo>
                  <a:cubicBezTo>
                    <a:pt x="95202" y="20970"/>
                    <a:pt x="102133" y="31348"/>
                    <a:pt x="111865" y="36214"/>
                  </a:cubicBezTo>
                  <a:cubicBezTo>
                    <a:pt x="133788" y="47175"/>
                    <a:pt x="149588" y="6036"/>
                    <a:pt x="157132" y="0"/>
                  </a:cubicBezTo>
                  <a:close/>
                </a:path>
              </a:pathLst>
            </a:cu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10"/>
            <p:cNvSpPr/>
            <p:nvPr/>
          </p:nvSpPr>
          <p:spPr>
            <a:xfrm>
              <a:off x="3177767" y="1738080"/>
              <a:ext cx="353085" cy="317057"/>
            </a:xfrm>
            <a:custGeom>
              <a:avLst/>
              <a:gdLst>
                <a:gd name="connsiteX0" fmla="*/ 72427 w 353085"/>
                <a:gd name="connsiteY0" fmla="*/ 45453 h 317057"/>
                <a:gd name="connsiteX1" fmla="*/ 72427 w 353085"/>
                <a:gd name="connsiteY1" fmla="*/ 45453 h 317057"/>
                <a:gd name="connsiteX2" fmla="*/ 9053 w 353085"/>
                <a:gd name="connsiteY2" fmla="*/ 185 h 317057"/>
                <a:gd name="connsiteX3" fmla="*/ 0 w 353085"/>
                <a:gd name="connsiteY3" fmla="*/ 27346 h 317057"/>
                <a:gd name="connsiteX4" fmla="*/ 9053 w 353085"/>
                <a:gd name="connsiteY4" fmla="*/ 54506 h 317057"/>
                <a:gd name="connsiteX5" fmla="*/ 63374 w 353085"/>
                <a:gd name="connsiteY5" fmla="*/ 81666 h 317057"/>
                <a:gd name="connsiteX6" fmla="*/ 117695 w 353085"/>
                <a:gd name="connsiteY6" fmla="*/ 126934 h 317057"/>
                <a:gd name="connsiteX7" fmla="*/ 135802 w 353085"/>
                <a:gd name="connsiteY7" fmla="*/ 181255 h 317057"/>
                <a:gd name="connsiteX8" fmla="*/ 253497 w 353085"/>
                <a:gd name="connsiteY8" fmla="*/ 199362 h 317057"/>
                <a:gd name="connsiteX9" fmla="*/ 271603 w 353085"/>
                <a:gd name="connsiteY9" fmla="*/ 253682 h 317057"/>
                <a:gd name="connsiteX10" fmla="*/ 353085 w 353085"/>
                <a:gd name="connsiteY10" fmla="*/ 317057 h 317057"/>
                <a:gd name="connsiteX11" fmla="*/ 344031 w 353085"/>
                <a:gd name="connsiteY11" fmla="*/ 262736 h 317057"/>
                <a:gd name="connsiteX12" fmla="*/ 316871 w 353085"/>
                <a:gd name="connsiteY12" fmla="*/ 253682 h 317057"/>
                <a:gd name="connsiteX13" fmla="*/ 298764 w 353085"/>
                <a:gd name="connsiteY13" fmla="*/ 226522 h 317057"/>
                <a:gd name="connsiteX14" fmla="*/ 289710 w 353085"/>
                <a:gd name="connsiteY14" fmla="*/ 163148 h 317057"/>
                <a:gd name="connsiteX15" fmla="*/ 280657 w 353085"/>
                <a:gd name="connsiteY15" fmla="*/ 135987 h 317057"/>
                <a:gd name="connsiteX16" fmla="*/ 199176 w 353085"/>
                <a:gd name="connsiteY16" fmla="*/ 108827 h 317057"/>
                <a:gd name="connsiteX17" fmla="*/ 135802 w 353085"/>
                <a:gd name="connsiteY17" fmla="*/ 90720 h 317057"/>
                <a:gd name="connsiteX18" fmla="*/ 117695 w 353085"/>
                <a:gd name="connsiteY18" fmla="*/ 63560 h 317057"/>
                <a:gd name="connsiteX19" fmla="*/ 72427 w 353085"/>
                <a:gd name="connsiteY19" fmla="*/ 45453 h 31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3085" h="317057">
                  <a:moveTo>
                    <a:pt x="72427" y="45453"/>
                  </a:moveTo>
                  <a:lnTo>
                    <a:pt x="72427" y="45453"/>
                  </a:lnTo>
                  <a:cubicBezTo>
                    <a:pt x="51302" y="30364"/>
                    <a:pt x="34238" y="6481"/>
                    <a:pt x="9053" y="185"/>
                  </a:cubicBezTo>
                  <a:cubicBezTo>
                    <a:pt x="-205" y="-2130"/>
                    <a:pt x="0" y="17803"/>
                    <a:pt x="0" y="27346"/>
                  </a:cubicBezTo>
                  <a:cubicBezTo>
                    <a:pt x="0" y="36889"/>
                    <a:pt x="3092" y="47054"/>
                    <a:pt x="9053" y="54506"/>
                  </a:cubicBezTo>
                  <a:cubicBezTo>
                    <a:pt x="21818" y="70462"/>
                    <a:pt x="45481" y="75702"/>
                    <a:pt x="63374" y="81666"/>
                  </a:cubicBezTo>
                  <a:cubicBezTo>
                    <a:pt x="80279" y="92936"/>
                    <a:pt x="107444" y="108482"/>
                    <a:pt x="117695" y="126934"/>
                  </a:cubicBezTo>
                  <a:cubicBezTo>
                    <a:pt x="126964" y="143619"/>
                    <a:pt x="117695" y="175220"/>
                    <a:pt x="135802" y="181255"/>
                  </a:cubicBezTo>
                  <a:cubicBezTo>
                    <a:pt x="191735" y="199899"/>
                    <a:pt x="153466" y="189358"/>
                    <a:pt x="253497" y="199362"/>
                  </a:cubicBezTo>
                  <a:cubicBezTo>
                    <a:pt x="259532" y="217469"/>
                    <a:pt x="258107" y="240186"/>
                    <a:pt x="271603" y="253682"/>
                  </a:cubicBezTo>
                  <a:cubicBezTo>
                    <a:pt x="332672" y="314751"/>
                    <a:pt x="301631" y="299905"/>
                    <a:pt x="353085" y="317057"/>
                  </a:cubicBezTo>
                  <a:cubicBezTo>
                    <a:pt x="350067" y="298950"/>
                    <a:pt x="353138" y="278674"/>
                    <a:pt x="344031" y="262736"/>
                  </a:cubicBezTo>
                  <a:cubicBezTo>
                    <a:pt x="339296" y="254450"/>
                    <a:pt x="324323" y="259644"/>
                    <a:pt x="316871" y="253682"/>
                  </a:cubicBezTo>
                  <a:cubicBezTo>
                    <a:pt x="308375" y="246885"/>
                    <a:pt x="304800" y="235575"/>
                    <a:pt x="298764" y="226522"/>
                  </a:cubicBezTo>
                  <a:cubicBezTo>
                    <a:pt x="295746" y="205397"/>
                    <a:pt x="293895" y="184073"/>
                    <a:pt x="289710" y="163148"/>
                  </a:cubicBezTo>
                  <a:cubicBezTo>
                    <a:pt x="287838" y="153790"/>
                    <a:pt x="286619" y="143439"/>
                    <a:pt x="280657" y="135987"/>
                  </a:cubicBezTo>
                  <a:cubicBezTo>
                    <a:pt x="260574" y="110882"/>
                    <a:pt x="226523" y="114296"/>
                    <a:pt x="199176" y="108827"/>
                  </a:cubicBezTo>
                  <a:cubicBezTo>
                    <a:pt x="170762" y="103144"/>
                    <a:pt x="161684" y="99347"/>
                    <a:pt x="135802" y="90720"/>
                  </a:cubicBezTo>
                  <a:cubicBezTo>
                    <a:pt x="129766" y="81667"/>
                    <a:pt x="126192" y="70357"/>
                    <a:pt x="117695" y="63560"/>
                  </a:cubicBezTo>
                  <a:cubicBezTo>
                    <a:pt x="110243" y="57598"/>
                    <a:pt x="79972" y="48471"/>
                    <a:pt x="72427" y="45453"/>
                  </a:cubicBezTo>
                  <a:close/>
                </a:path>
              </a:pathLst>
            </a:cu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11"/>
            <p:cNvSpPr/>
            <p:nvPr/>
          </p:nvSpPr>
          <p:spPr>
            <a:xfrm>
              <a:off x="171427" y="3702867"/>
              <a:ext cx="745531" cy="416892"/>
            </a:xfrm>
            <a:custGeom>
              <a:avLst/>
              <a:gdLst>
                <a:gd name="connsiteX0" fmla="*/ 18696 w 745531"/>
                <a:gd name="connsiteY0" fmla="*/ 0 h 416892"/>
                <a:gd name="connsiteX1" fmla="*/ 18696 w 745531"/>
                <a:gd name="connsiteY1" fmla="*/ 0 h 416892"/>
                <a:gd name="connsiteX2" fmla="*/ 100177 w 745531"/>
                <a:gd name="connsiteY2" fmla="*/ 9054 h 416892"/>
                <a:gd name="connsiteX3" fmla="*/ 281246 w 745531"/>
                <a:gd name="connsiteY3" fmla="*/ 36214 h 416892"/>
                <a:gd name="connsiteX4" fmla="*/ 335567 w 745531"/>
                <a:gd name="connsiteY4" fmla="*/ 63375 h 416892"/>
                <a:gd name="connsiteX5" fmla="*/ 362728 w 745531"/>
                <a:gd name="connsiteY5" fmla="*/ 90535 h 416892"/>
                <a:gd name="connsiteX6" fmla="*/ 398942 w 745531"/>
                <a:gd name="connsiteY6" fmla="*/ 99588 h 416892"/>
                <a:gd name="connsiteX7" fmla="*/ 435155 w 745531"/>
                <a:gd name="connsiteY7" fmla="*/ 126749 h 416892"/>
                <a:gd name="connsiteX8" fmla="*/ 570957 w 745531"/>
                <a:gd name="connsiteY8" fmla="*/ 153909 h 416892"/>
                <a:gd name="connsiteX9" fmla="*/ 616225 w 745531"/>
                <a:gd name="connsiteY9" fmla="*/ 162963 h 416892"/>
                <a:gd name="connsiteX10" fmla="*/ 679599 w 745531"/>
                <a:gd name="connsiteY10" fmla="*/ 208230 h 416892"/>
                <a:gd name="connsiteX11" fmla="*/ 733920 w 745531"/>
                <a:gd name="connsiteY11" fmla="*/ 253497 h 416892"/>
                <a:gd name="connsiteX12" fmla="*/ 733920 w 745531"/>
                <a:gd name="connsiteY12" fmla="*/ 416460 h 416892"/>
                <a:gd name="connsiteX13" fmla="*/ 27749 w 745531"/>
                <a:gd name="connsiteY13" fmla="*/ 398353 h 416892"/>
                <a:gd name="connsiteX14" fmla="*/ 36803 w 745531"/>
                <a:gd name="connsiteY14" fmla="*/ 280658 h 416892"/>
                <a:gd name="connsiteX15" fmla="*/ 45856 w 745531"/>
                <a:gd name="connsiteY15" fmla="*/ 253497 h 416892"/>
                <a:gd name="connsiteX16" fmla="*/ 36803 w 745531"/>
                <a:gd name="connsiteY16" fmla="*/ 126749 h 416892"/>
                <a:gd name="connsiteX17" fmla="*/ 589 w 745531"/>
                <a:gd name="connsiteY17" fmla="*/ 36214 h 416892"/>
                <a:gd name="connsiteX18" fmla="*/ 18696 w 745531"/>
                <a:gd name="connsiteY18" fmla="*/ 0 h 41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45531" h="416892">
                  <a:moveTo>
                    <a:pt x="18696" y="0"/>
                  </a:moveTo>
                  <a:lnTo>
                    <a:pt x="18696" y="0"/>
                  </a:lnTo>
                  <a:lnTo>
                    <a:pt x="100177" y="9054"/>
                  </a:lnTo>
                  <a:cubicBezTo>
                    <a:pt x="182308" y="18910"/>
                    <a:pt x="217020" y="17864"/>
                    <a:pt x="281246" y="36214"/>
                  </a:cubicBezTo>
                  <a:cubicBezTo>
                    <a:pt x="306100" y="43315"/>
                    <a:pt x="314865" y="46124"/>
                    <a:pt x="335567" y="63375"/>
                  </a:cubicBezTo>
                  <a:cubicBezTo>
                    <a:pt x="345403" y="71572"/>
                    <a:pt x="351611" y="84183"/>
                    <a:pt x="362728" y="90535"/>
                  </a:cubicBezTo>
                  <a:cubicBezTo>
                    <a:pt x="373531" y="96708"/>
                    <a:pt x="386871" y="96570"/>
                    <a:pt x="398942" y="99588"/>
                  </a:cubicBezTo>
                  <a:cubicBezTo>
                    <a:pt x="411013" y="108642"/>
                    <a:pt x="421659" y="120001"/>
                    <a:pt x="435155" y="126749"/>
                  </a:cubicBezTo>
                  <a:cubicBezTo>
                    <a:pt x="484189" y="151266"/>
                    <a:pt x="515195" y="145943"/>
                    <a:pt x="570957" y="153909"/>
                  </a:cubicBezTo>
                  <a:cubicBezTo>
                    <a:pt x="586191" y="156085"/>
                    <a:pt x="601136" y="159945"/>
                    <a:pt x="616225" y="162963"/>
                  </a:cubicBezTo>
                  <a:cubicBezTo>
                    <a:pt x="637717" y="177291"/>
                    <a:pt x="659951" y="191389"/>
                    <a:pt x="679599" y="208230"/>
                  </a:cubicBezTo>
                  <a:cubicBezTo>
                    <a:pt x="740595" y="260512"/>
                    <a:pt x="673889" y="213477"/>
                    <a:pt x="733920" y="253497"/>
                  </a:cubicBezTo>
                  <a:cubicBezTo>
                    <a:pt x="735723" y="267924"/>
                    <a:pt x="759120" y="411530"/>
                    <a:pt x="733920" y="416460"/>
                  </a:cubicBezTo>
                  <a:cubicBezTo>
                    <a:pt x="715794" y="420006"/>
                    <a:pt x="103691" y="400654"/>
                    <a:pt x="27749" y="398353"/>
                  </a:cubicBezTo>
                  <a:cubicBezTo>
                    <a:pt x="30767" y="359121"/>
                    <a:pt x="31923" y="319702"/>
                    <a:pt x="36803" y="280658"/>
                  </a:cubicBezTo>
                  <a:cubicBezTo>
                    <a:pt x="37987" y="271188"/>
                    <a:pt x="45856" y="263040"/>
                    <a:pt x="45856" y="253497"/>
                  </a:cubicBezTo>
                  <a:cubicBezTo>
                    <a:pt x="45856" y="211140"/>
                    <a:pt x="43086" y="168637"/>
                    <a:pt x="36803" y="126749"/>
                  </a:cubicBezTo>
                  <a:cubicBezTo>
                    <a:pt x="26527" y="58243"/>
                    <a:pt x="18676" y="90476"/>
                    <a:pt x="589" y="36214"/>
                  </a:cubicBezTo>
                  <a:cubicBezTo>
                    <a:pt x="-1320" y="30488"/>
                    <a:pt x="589" y="24143"/>
                    <a:pt x="18696" y="0"/>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12"/>
            <p:cNvSpPr/>
            <p:nvPr/>
          </p:nvSpPr>
          <p:spPr>
            <a:xfrm>
              <a:off x="2254313" y="3802456"/>
              <a:ext cx="1171350" cy="325924"/>
            </a:xfrm>
            <a:custGeom>
              <a:avLst/>
              <a:gdLst>
                <a:gd name="connsiteX0" fmla="*/ 0 w 1171350"/>
                <a:gd name="connsiteY0" fmla="*/ 253497 h 289711"/>
                <a:gd name="connsiteX1" fmla="*/ 0 w 1171350"/>
                <a:gd name="connsiteY1" fmla="*/ 253497 h 289711"/>
                <a:gd name="connsiteX2" fmla="*/ 54321 w 1171350"/>
                <a:gd name="connsiteY2" fmla="*/ 190122 h 289711"/>
                <a:gd name="connsiteX3" fmla="*/ 108642 w 1171350"/>
                <a:gd name="connsiteY3" fmla="*/ 144855 h 289711"/>
                <a:gd name="connsiteX4" fmla="*/ 135802 w 1171350"/>
                <a:gd name="connsiteY4" fmla="*/ 135802 h 289711"/>
                <a:gd name="connsiteX5" fmla="*/ 217283 w 1171350"/>
                <a:gd name="connsiteY5" fmla="*/ 108641 h 289711"/>
                <a:gd name="connsiteX6" fmla="*/ 244444 w 1171350"/>
                <a:gd name="connsiteY6" fmla="*/ 90534 h 289711"/>
                <a:gd name="connsiteX7" fmla="*/ 271604 w 1171350"/>
                <a:gd name="connsiteY7" fmla="*/ 81481 h 289711"/>
                <a:gd name="connsiteX8" fmla="*/ 298764 w 1171350"/>
                <a:gd name="connsiteY8" fmla="*/ 63374 h 289711"/>
                <a:gd name="connsiteX9" fmla="*/ 334978 w 1171350"/>
                <a:gd name="connsiteY9" fmla="*/ 54321 h 289711"/>
                <a:gd name="connsiteX10" fmla="*/ 479834 w 1171350"/>
                <a:gd name="connsiteY10" fmla="*/ 45267 h 289711"/>
                <a:gd name="connsiteX11" fmla="*/ 506994 w 1171350"/>
                <a:gd name="connsiteY11" fmla="*/ 27160 h 289711"/>
                <a:gd name="connsiteX12" fmla="*/ 588475 w 1171350"/>
                <a:gd name="connsiteY12" fmla="*/ 9053 h 289711"/>
                <a:gd name="connsiteX13" fmla="*/ 615636 w 1171350"/>
                <a:gd name="connsiteY13" fmla="*/ 0 h 289711"/>
                <a:gd name="connsiteX14" fmla="*/ 697117 w 1171350"/>
                <a:gd name="connsiteY14" fmla="*/ 9053 h 289711"/>
                <a:gd name="connsiteX15" fmla="*/ 724277 w 1171350"/>
                <a:gd name="connsiteY15" fmla="*/ 27160 h 289711"/>
                <a:gd name="connsiteX16" fmla="*/ 778598 w 1171350"/>
                <a:gd name="connsiteY16" fmla="*/ 45267 h 289711"/>
                <a:gd name="connsiteX17" fmla="*/ 805758 w 1171350"/>
                <a:gd name="connsiteY17" fmla="*/ 54321 h 289711"/>
                <a:gd name="connsiteX18" fmla="*/ 823865 w 1171350"/>
                <a:gd name="connsiteY18" fmla="*/ 81481 h 289711"/>
                <a:gd name="connsiteX19" fmla="*/ 851026 w 1171350"/>
                <a:gd name="connsiteY19" fmla="*/ 90534 h 289711"/>
                <a:gd name="connsiteX20" fmla="*/ 878186 w 1171350"/>
                <a:gd name="connsiteY20" fmla="*/ 117695 h 289711"/>
                <a:gd name="connsiteX21" fmla="*/ 905347 w 1171350"/>
                <a:gd name="connsiteY21" fmla="*/ 172016 h 289711"/>
                <a:gd name="connsiteX22" fmla="*/ 941560 w 1171350"/>
                <a:gd name="connsiteY22" fmla="*/ 199176 h 289711"/>
                <a:gd name="connsiteX23" fmla="*/ 959667 w 1171350"/>
                <a:gd name="connsiteY23" fmla="*/ 226336 h 289711"/>
                <a:gd name="connsiteX24" fmla="*/ 995881 w 1171350"/>
                <a:gd name="connsiteY24" fmla="*/ 235390 h 289711"/>
                <a:gd name="connsiteX25" fmla="*/ 1131683 w 1171350"/>
                <a:gd name="connsiteY25" fmla="*/ 244443 h 289711"/>
                <a:gd name="connsiteX26" fmla="*/ 1158844 w 1171350"/>
                <a:gd name="connsiteY26" fmla="*/ 262550 h 289711"/>
                <a:gd name="connsiteX27" fmla="*/ 1167897 w 1171350"/>
                <a:gd name="connsiteY27" fmla="*/ 289711 h 289711"/>
                <a:gd name="connsiteX28" fmla="*/ 1032095 w 1171350"/>
                <a:gd name="connsiteY28" fmla="*/ 262550 h 289711"/>
                <a:gd name="connsiteX29" fmla="*/ 1004935 w 1171350"/>
                <a:gd name="connsiteY29" fmla="*/ 253497 h 289711"/>
                <a:gd name="connsiteX30" fmla="*/ 0 w 1171350"/>
                <a:gd name="connsiteY30" fmla="*/ 253497 h 28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71350" h="289711">
                  <a:moveTo>
                    <a:pt x="0" y="253497"/>
                  </a:moveTo>
                  <a:lnTo>
                    <a:pt x="0" y="253497"/>
                  </a:lnTo>
                  <a:cubicBezTo>
                    <a:pt x="18107" y="232372"/>
                    <a:pt x="35708" y="210803"/>
                    <a:pt x="54321" y="190122"/>
                  </a:cubicBezTo>
                  <a:cubicBezTo>
                    <a:pt x="70703" y="171919"/>
                    <a:pt x="86526" y="155913"/>
                    <a:pt x="108642" y="144855"/>
                  </a:cubicBezTo>
                  <a:cubicBezTo>
                    <a:pt x="117178" y="140587"/>
                    <a:pt x="126749" y="138820"/>
                    <a:pt x="135802" y="135802"/>
                  </a:cubicBezTo>
                  <a:cubicBezTo>
                    <a:pt x="197515" y="94659"/>
                    <a:pt x="119704" y="141168"/>
                    <a:pt x="217283" y="108641"/>
                  </a:cubicBezTo>
                  <a:cubicBezTo>
                    <a:pt x="227606" y="105200"/>
                    <a:pt x="234712" y="95400"/>
                    <a:pt x="244444" y="90534"/>
                  </a:cubicBezTo>
                  <a:cubicBezTo>
                    <a:pt x="252980" y="86266"/>
                    <a:pt x="262551" y="84499"/>
                    <a:pt x="271604" y="81481"/>
                  </a:cubicBezTo>
                  <a:cubicBezTo>
                    <a:pt x="280657" y="75445"/>
                    <a:pt x="288763" y="67660"/>
                    <a:pt x="298764" y="63374"/>
                  </a:cubicBezTo>
                  <a:cubicBezTo>
                    <a:pt x="310201" y="58473"/>
                    <a:pt x="322597" y="55559"/>
                    <a:pt x="334978" y="54321"/>
                  </a:cubicBezTo>
                  <a:cubicBezTo>
                    <a:pt x="383117" y="49507"/>
                    <a:pt x="431549" y="48285"/>
                    <a:pt x="479834" y="45267"/>
                  </a:cubicBezTo>
                  <a:cubicBezTo>
                    <a:pt x="488887" y="39231"/>
                    <a:pt x="497262" y="32026"/>
                    <a:pt x="506994" y="27160"/>
                  </a:cubicBezTo>
                  <a:cubicBezTo>
                    <a:pt x="531447" y="14933"/>
                    <a:pt x="563446" y="14615"/>
                    <a:pt x="588475" y="9053"/>
                  </a:cubicBezTo>
                  <a:cubicBezTo>
                    <a:pt x="597791" y="6983"/>
                    <a:pt x="606582" y="3018"/>
                    <a:pt x="615636" y="0"/>
                  </a:cubicBezTo>
                  <a:cubicBezTo>
                    <a:pt x="642796" y="3018"/>
                    <a:pt x="670605" y="2425"/>
                    <a:pt x="697117" y="9053"/>
                  </a:cubicBezTo>
                  <a:cubicBezTo>
                    <a:pt x="707673" y="11692"/>
                    <a:pt x="714334" y="22741"/>
                    <a:pt x="724277" y="27160"/>
                  </a:cubicBezTo>
                  <a:cubicBezTo>
                    <a:pt x="741718" y="34912"/>
                    <a:pt x="760491" y="39231"/>
                    <a:pt x="778598" y="45267"/>
                  </a:cubicBezTo>
                  <a:lnTo>
                    <a:pt x="805758" y="54321"/>
                  </a:lnTo>
                  <a:cubicBezTo>
                    <a:pt x="811794" y="63374"/>
                    <a:pt x="815368" y="74684"/>
                    <a:pt x="823865" y="81481"/>
                  </a:cubicBezTo>
                  <a:cubicBezTo>
                    <a:pt x="831317" y="87443"/>
                    <a:pt x="843085" y="85240"/>
                    <a:pt x="851026" y="90534"/>
                  </a:cubicBezTo>
                  <a:cubicBezTo>
                    <a:pt x="861679" y="97636"/>
                    <a:pt x="869133" y="108641"/>
                    <a:pt x="878186" y="117695"/>
                  </a:cubicBezTo>
                  <a:cubicBezTo>
                    <a:pt x="885550" y="139784"/>
                    <a:pt x="887797" y="154466"/>
                    <a:pt x="905347" y="172016"/>
                  </a:cubicBezTo>
                  <a:cubicBezTo>
                    <a:pt x="916016" y="182685"/>
                    <a:pt x="930891" y="188507"/>
                    <a:pt x="941560" y="199176"/>
                  </a:cubicBezTo>
                  <a:cubicBezTo>
                    <a:pt x="949254" y="206870"/>
                    <a:pt x="950614" y="220300"/>
                    <a:pt x="959667" y="226336"/>
                  </a:cubicBezTo>
                  <a:cubicBezTo>
                    <a:pt x="970020" y="233238"/>
                    <a:pt x="983506" y="234087"/>
                    <a:pt x="995881" y="235390"/>
                  </a:cubicBezTo>
                  <a:cubicBezTo>
                    <a:pt x="1041000" y="240139"/>
                    <a:pt x="1086416" y="241425"/>
                    <a:pt x="1131683" y="244443"/>
                  </a:cubicBezTo>
                  <a:cubicBezTo>
                    <a:pt x="1140737" y="250479"/>
                    <a:pt x="1152047" y="254053"/>
                    <a:pt x="1158844" y="262550"/>
                  </a:cubicBezTo>
                  <a:cubicBezTo>
                    <a:pt x="1164806" y="270002"/>
                    <a:pt x="1177440" y="289711"/>
                    <a:pt x="1167897" y="289711"/>
                  </a:cubicBezTo>
                  <a:cubicBezTo>
                    <a:pt x="1121733" y="289711"/>
                    <a:pt x="1075890" y="277148"/>
                    <a:pt x="1032095" y="262550"/>
                  </a:cubicBezTo>
                  <a:cubicBezTo>
                    <a:pt x="1023042" y="259532"/>
                    <a:pt x="1014478" y="253583"/>
                    <a:pt x="1004935" y="253497"/>
                  </a:cubicBezTo>
                  <a:lnTo>
                    <a:pt x="0" y="253497"/>
                  </a:ln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ame 55"/>
            <p:cNvSpPr/>
            <p:nvPr/>
          </p:nvSpPr>
          <p:spPr>
            <a:xfrm>
              <a:off x="117695" y="162962"/>
              <a:ext cx="7079810" cy="4001632"/>
            </a:xfrm>
            <a:prstGeom prst="frame">
              <a:avLst>
                <a:gd name="adj1" fmla="val 3903"/>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TextBox 56"/>
            <p:cNvSpPr txBox="1"/>
            <p:nvPr/>
          </p:nvSpPr>
          <p:spPr>
            <a:xfrm>
              <a:off x="4562947" y="316871"/>
              <a:ext cx="1403287"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Black Sea</a:t>
              </a:r>
            </a:p>
          </p:txBody>
        </p:sp>
        <p:sp>
          <p:nvSpPr>
            <p:cNvPr id="58" name="TextBox 57"/>
            <p:cNvSpPr txBox="1"/>
            <p:nvPr/>
          </p:nvSpPr>
          <p:spPr>
            <a:xfrm>
              <a:off x="1990254" y="3121936"/>
              <a:ext cx="2101913" cy="369332"/>
            </a:xfrm>
            <a:prstGeom prst="rect">
              <a:avLst/>
            </a:prstGeom>
            <a:noFill/>
          </p:spPr>
          <p:txBody>
            <a:bodyPr wrap="square" rtlCol="0">
              <a:spAutoFit/>
            </a:bodyPr>
            <a:lstStyle/>
            <a:p>
              <a:r>
                <a:rPr lang="en-US" i="1" dirty="0">
                  <a:effectLst>
                    <a:glow rad="63500">
                      <a:schemeClr val="accent2">
                        <a:satMod val="175000"/>
                        <a:alpha val="40000"/>
                      </a:schemeClr>
                    </a:glow>
                  </a:effectLst>
                </a:rPr>
                <a:t>Mediterranean Sea</a:t>
              </a:r>
            </a:p>
          </p:txBody>
        </p:sp>
        <p:sp>
          <p:nvSpPr>
            <p:cNvPr id="59" name="TextBox 58"/>
            <p:cNvSpPr txBox="1"/>
            <p:nvPr/>
          </p:nvSpPr>
          <p:spPr>
            <a:xfrm rot="2941801">
              <a:off x="1193549" y="740875"/>
              <a:ext cx="1403287"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Adriatic Sea</a:t>
              </a:r>
            </a:p>
          </p:txBody>
        </p:sp>
        <p:grpSp>
          <p:nvGrpSpPr>
            <p:cNvPr id="60" name="Group 59"/>
            <p:cNvGrpSpPr/>
            <p:nvPr/>
          </p:nvGrpSpPr>
          <p:grpSpPr>
            <a:xfrm>
              <a:off x="225366" y="476707"/>
              <a:ext cx="607553" cy="341122"/>
              <a:chOff x="2515892" y="1363947"/>
              <a:chExt cx="607553" cy="341122"/>
            </a:xfrm>
          </p:grpSpPr>
          <p:sp>
            <p:nvSpPr>
              <p:cNvPr id="69" name="TextBox 68"/>
              <p:cNvSpPr txBox="1"/>
              <p:nvPr/>
            </p:nvSpPr>
            <p:spPr>
              <a:xfrm>
                <a:off x="2515892" y="1363947"/>
                <a:ext cx="607553" cy="276999"/>
              </a:xfrm>
              <a:prstGeom prst="rect">
                <a:avLst/>
              </a:prstGeom>
              <a:noFill/>
            </p:spPr>
            <p:txBody>
              <a:bodyPr wrap="square" rtlCol="0">
                <a:spAutoFit/>
              </a:bodyPr>
              <a:lstStyle/>
              <a:p>
                <a:r>
                  <a:rPr lang="en-US" sz="1200" dirty="0"/>
                  <a:t>Rome</a:t>
                </a:r>
              </a:p>
            </p:txBody>
          </p:sp>
          <p:sp>
            <p:nvSpPr>
              <p:cNvPr id="70" name="5-Point Star 20"/>
              <p:cNvSpPr/>
              <p:nvPr/>
            </p:nvSpPr>
            <p:spPr>
              <a:xfrm>
                <a:off x="2786958" y="1574440"/>
                <a:ext cx="141514" cy="13062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786144" y="677501"/>
              <a:ext cx="752946"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Italy</a:t>
              </a:r>
            </a:p>
          </p:txBody>
        </p:sp>
        <p:sp>
          <p:nvSpPr>
            <p:cNvPr id="62" name="TextBox 61"/>
            <p:cNvSpPr txBox="1"/>
            <p:nvPr/>
          </p:nvSpPr>
          <p:spPr>
            <a:xfrm>
              <a:off x="2550060" y="440602"/>
              <a:ext cx="1514945"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Macedonia</a:t>
              </a:r>
            </a:p>
          </p:txBody>
        </p:sp>
        <p:sp>
          <p:nvSpPr>
            <p:cNvPr id="63" name="TextBox 62"/>
            <p:cNvSpPr txBox="1"/>
            <p:nvPr/>
          </p:nvSpPr>
          <p:spPr>
            <a:xfrm>
              <a:off x="4152524" y="1246361"/>
              <a:ext cx="752946" cy="307777"/>
            </a:xfrm>
            <a:prstGeom prst="rect">
              <a:avLst/>
            </a:prstGeom>
            <a:noFill/>
          </p:spPr>
          <p:txBody>
            <a:bodyPr wrap="square" rtlCol="0">
              <a:spAutoFit/>
            </a:bodyPr>
            <a:lstStyle/>
            <a:p>
              <a:r>
                <a:rPr lang="en-US" sz="1400" i="1" dirty="0" err="1">
                  <a:effectLst>
                    <a:glow rad="63500">
                      <a:schemeClr val="accent2">
                        <a:satMod val="175000"/>
                        <a:alpha val="40000"/>
                      </a:schemeClr>
                    </a:glow>
                  </a:effectLst>
                </a:rPr>
                <a:t>Mysia</a:t>
              </a:r>
              <a:endParaRPr lang="en-US" sz="1400" i="1" dirty="0">
                <a:effectLst>
                  <a:glow rad="63500">
                    <a:schemeClr val="accent2">
                      <a:satMod val="175000"/>
                      <a:alpha val="40000"/>
                    </a:schemeClr>
                  </a:glow>
                </a:effectLst>
              </a:endParaRPr>
            </a:p>
          </p:txBody>
        </p:sp>
        <p:sp>
          <p:nvSpPr>
            <p:cNvPr id="64" name="TextBox 63"/>
            <p:cNvSpPr txBox="1"/>
            <p:nvPr/>
          </p:nvSpPr>
          <p:spPr>
            <a:xfrm>
              <a:off x="377229" y="1988744"/>
              <a:ext cx="752946" cy="261610"/>
            </a:xfrm>
            <a:prstGeom prst="rect">
              <a:avLst/>
            </a:prstGeom>
            <a:noFill/>
          </p:spPr>
          <p:txBody>
            <a:bodyPr wrap="square" rtlCol="0">
              <a:spAutoFit/>
            </a:bodyPr>
            <a:lstStyle/>
            <a:p>
              <a:r>
                <a:rPr lang="en-US" sz="1100" i="1" dirty="0">
                  <a:effectLst>
                    <a:glow rad="63500">
                      <a:schemeClr val="accent2">
                        <a:satMod val="175000"/>
                        <a:alpha val="40000"/>
                      </a:schemeClr>
                    </a:glow>
                  </a:effectLst>
                </a:rPr>
                <a:t>Sicily</a:t>
              </a:r>
            </a:p>
          </p:txBody>
        </p:sp>
        <p:sp>
          <p:nvSpPr>
            <p:cNvPr id="65" name="TextBox 64"/>
            <p:cNvSpPr txBox="1"/>
            <p:nvPr/>
          </p:nvSpPr>
          <p:spPr>
            <a:xfrm>
              <a:off x="3355820" y="2595326"/>
              <a:ext cx="752946"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Crete</a:t>
              </a:r>
            </a:p>
          </p:txBody>
        </p:sp>
        <p:sp>
          <p:nvSpPr>
            <p:cNvPr id="66" name="TextBox 65"/>
            <p:cNvSpPr txBox="1"/>
            <p:nvPr/>
          </p:nvSpPr>
          <p:spPr>
            <a:xfrm>
              <a:off x="2491803" y="884734"/>
              <a:ext cx="1337920" cy="261610"/>
            </a:xfrm>
            <a:prstGeom prst="rect">
              <a:avLst/>
            </a:prstGeom>
            <a:noFill/>
          </p:spPr>
          <p:txBody>
            <a:bodyPr wrap="square" rtlCol="0">
              <a:spAutoFit/>
            </a:bodyPr>
            <a:lstStyle/>
            <a:p>
              <a:r>
                <a:rPr lang="en-US" sz="1100" dirty="0"/>
                <a:t>Thessalonica</a:t>
              </a:r>
            </a:p>
          </p:txBody>
        </p:sp>
        <p:sp>
          <p:nvSpPr>
            <p:cNvPr id="67" name="Freeform 21"/>
            <p:cNvSpPr/>
            <p:nvPr/>
          </p:nvSpPr>
          <p:spPr>
            <a:xfrm>
              <a:off x="6753318" y="3684760"/>
              <a:ext cx="88768" cy="280658"/>
            </a:xfrm>
            <a:custGeom>
              <a:avLst/>
              <a:gdLst>
                <a:gd name="connsiteX0" fmla="*/ 9621 w 88768"/>
                <a:gd name="connsiteY0" fmla="*/ 280658 h 280658"/>
                <a:gd name="connsiteX1" fmla="*/ 9621 w 88768"/>
                <a:gd name="connsiteY1" fmla="*/ 280658 h 280658"/>
                <a:gd name="connsiteX2" fmla="*/ 9621 w 88768"/>
                <a:gd name="connsiteY2" fmla="*/ 81482 h 280658"/>
                <a:gd name="connsiteX3" fmla="*/ 18674 w 88768"/>
                <a:gd name="connsiteY3" fmla="*/ 54321 h 280658"/>
                <a:gd name="connsiteX4" fmla="*/ 72995 w 88768"/>
                <a:gd name="connsiteY4" fmla="*/ 0 h 280658"/>
                <a:gd name="connsiteX5" fmla="*/ 72995 w 88768"/>
                <a:gd name="connsiteY5" fmla="*/ 199177 h 280658"/>
                <a:gd name="connsiteX6" fmla="*/ 63942 w 88768"/>
                <a:gd name="connsiteY6" fmla="*/ 226337 h 280658"/>
                <a:gd name="connsiteX7" fmla="*/ 36781 w 88768"/>
                <a:gd name="connsiteY7" fmla="*/ 253497 h 280658"/>
                <a:gd name="connsiteX8" fmla="*/ 9621 w 88768"/>
                <a:gd name="connsiteY8" fmla="*/ 280658 h 28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68" h="280658">
                  <a:moveTo>
                    <a:pt x="9621" y="280658"/>
                  </a:moveTo>
                  <a:lnTo>
                    <a:pt x="9621" y="280658"/>
                  </a:lnTo>
                  <a:cubicBezTo>
                    <a:pt x="-1501" y="180565"/>
                    <a:pt x="-4808" y="196915"/>
                    <a:pt x="9621" y="81482"/>
                  </a:cubicBezTo>
                  <a:cubicBezTo>
                    <a:pt x="10805" y="72012"/>
                    <a:pt x="12815" y="61854"/>
                    <a:pt x="18674" y="54321"/>
                  </a:cubicBezTo>
                  <a:cubicBezTo>
                    <a:pt x="34395" y="34108"/>
                    <a:pt x="72995" y="0"/>
                    <a:pt x="72995" y="0"/>
                  </a:cubicBezTo>
                  <a:cubicBezTo>
                    <a:pt x="99299" y="78910"/>
                    <a:pt x="88010" y="34009"/>
                    <a:pt x="72995" y="199177"/>
                  </a:cubicBezTo>
                  <a:cubicBezTo>
                    <a:pt x="72131" y="208681"/>
                    <a:pt x="69236" y="218397"/>
                    <a:pt x="63942" y="226337"/>
                  </a:cubicBezTo>
                  <a:cubicBezTo>
                    <a:pt x="56840" y="236990"/>
                    <a:pt x="45835" y="244443"/>
                    <a:pt x="36781" y="253497"/>
                  </a:cubicBezTo>
                  <a:lnTo>
                    <a:pt x="9621" y="280658"/>
                  </a:lnTo>
                  <a:close/>
                </a:path>
              </a:pathLst>
            </a:cu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5-Point Star 38"/>
            <p:cNvSpPr/>
            <p:nvPr/>
          </p:nvSpPr>
          <p:spPr>
            <a:xfrm flipV="1">
              <a:off x="3035644" y="1075765"/>
              <a:ext cx="277712" cy="223432"/>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19953" y="1075339"/>
            <a:ext cx="6096000" cy="1477328"/>
          </a:xfrm>
          <a:prstGeom prst="rect">
            <a:avLst/>
          </a:prstGeom>
        </p:spPr>
        <p:txBody>
          <a:bodyPr>
            <a:spAutoFit/>
          </a:bodyPr>
          <a:lstStyle/>
          <a:p>
            <a:r>
              <a:rPr lang="en-US" b="1" dirty="0">
                <a:solidFill>
                  <a:schemeClr val="bg1"/>
                </a:solidFill>
              </a:rPr>
              <a:t>Many believe it to be his earliest Epistle and the oldest book in the New Testament around A.D. 52-53.</a:t>
            </a:r>
          </a:p>
          <a:p>
            <a:endParaRPr lang="en-US" b="1" dirty="0">
              <a:solidFill>
                <a:schemeClr val="bg1"/>
              </a:solidFill>
            </a:endParaRPr>
          </a:p>
          <a:p>
            <a:r>
              <a:rPr lang="en-US" b="1" dirty="0">
                <a:solidFill>
                  <a:schemeClr val="bg1"/>
                </a:solidFill>
              </a:rPr>
              <a:t>Thessalonica was a major port city and trade center on the Aegean Sea.</a:t>
            </a:r>
          </a:p>
        </p:txBody>
      </p:sp>
      <p:sp>
        <p:nvSpPr>
          <p:cNvPr id="3" name="Rectangle 2"/>
          <p:cNvSpPr/>
          <p:nvPr/>
        </p:nvSpPr>
        <p:spPr>
          <a:xfrm>
            <a:off x="7876696" y="4138388"/>
            <a:ext cx="3801038" cy="1477328"/>
          </a:xfrm>
          <a:prstGeom prst="rect">
            <a:avLst/>
          </a:prstGeom>
        </p:spPr>
        <p:txBody>
          <a:bodyPr wrap="square">
            <a:spAutoFit/>
          </a:bodyPr>
          <a:lstStyle/>
          <a:p>
            <a:r>
              <a:rPr lang="en-US" b="1" dirty="0">
                <a:solidFill>
                  <a:schemeClr val="bg1"/>
                </a:solidFill>
                <a:latin typeface="Open Sans"/>
              </a:rPr>
              <a:t>Thessaloniki:</a:t>
            </a:r>
          </a:p>
          <a:p>
            <a:r>
              <a:rPr lang="en-US" b="1" dirty="0">
                <a:solidFill>
                  <a:schemeClr val="bg1"/>
                </a:solidFill>
                <a:latin typeface="Open Sans"/>
              </a:rPr>
              <a:t>The city was named in honor of Thessalonica, sister of Alexander the Great and wife of the Greek military leader </a:t>
            </a:r>
            <a:r>
              <a:rPr lang="en-US" b="1" dirty="0" err="1">
                <a:solidFill>
                  <a:schemeClr val="bg1"/>
                </a:solidFill>
                <a:latin typeface="Open Sans"/>
              </a:rPr>
              <a:t>Cassander</a:t>
            </a:r>
            <a:r>
              <a:rPr lang="en-US" b="1" dirty="0">
                <a:solidFill>
                  <a:schemeClr val="bg1"/>
                </a:solidFill>
                <a:latin typeface="Open Sans"/>
              </a:rPr>
              <a:t>.</a:t>
            </a:r>
            <a:endParaRPr lang="en-US" b="1" dirty="0">
              <a:solidFill>
                <a:schemeClr val="bg1"/>
              </a:solidFill>
            </a:endParaRPr>
          </a:p>
        </p:txBody>
      </p:sp>
      <p:pic>
        <p:nvPicPr>
          <p:cNvPr id="2052" name="Picture 4" descr="Image result for thessaloniki sister of Alexander the grea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73601" y="1242284"/>
            <a:ext cx="2420670" cy="2727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90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fade">
                                      <p:cBhvr>
                                        <p:cTn id="11" dur="500"/>
                                        <p:tgtEl>
                                          <p:spTgt spid="205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3920" y="0"/>
            <a:ext cx="10797766" cy="1015663"/>
          </a:xfrm>
          <a:prstGeom prst="rect">
            <a:avLst/>
          </a:prstGeom>
          <a:noFill/>
        </p:spPr>
        <p:txBody>
          <a:bodyPr wrap="square" rtlCol="0">
            <a:spAutoFit/>
          </a:bodyPr>
          <a:lstStyle/>
          <a:p>
            <a:pPr algn="ctr"/>
            <a:r>
              <a:rPr lang="en-US" sz="6000" dirty="0">
                <a:solidFill>
                  <a:schemeClr val="bg1"/>
                </a:solidFill>
                <a:latin typeface="Nyala" panose="02000504070300020003" pitchFamily="2" charset="0"/>
                <a:ea typeface="Wednesday" pitchFamily="2" charset="0"/>
              </a:rPr>
              <a:t>Asleep</a:t>
            </a:r>
            <a:endParaRPr lang="en-US" sz="4800" dirty="0">
              <a:solidFill>
                <a:schemeClr val="bg1"/>
              </a:solidFill>
              <a:latin typeface="Nyala" panose="02000504070300020003" pitchFamily="2" charset="0"/>
              <a:ea typeface="Wednesday" pitchFamily="2" charset="0"/>
            </a:endParaRPr>
          </a:p>
        </p:txBody>
      </p:sp>
      <p:sp>
        <p:nvSpPr>
          <p:cNvPr id="3" name="Rectangle 2"/>
          <p:cNvSpPr/>
          <p:nvPr/>
        </p:nvSpPr>
        <p:spPr>
          <a:xfrm>
            <a:off x="144857" y="997338"/>
            <a:ext cx="5241954" cy="923330"/>
          </a:xfrm>
          <a:prstGeom prst="rect">
            <a:avLst/>
          </a:prstGeom>
        </p:spPr>
        <p:txBody>
          <a:bodyPr wrap="square">
            <a:spAutoFit/>
          </a:bodyPr>
          <a:lstStyle/>
          <a:p>
            <a:r>
              <a:rPr lang="en-US" dirty="0">
                <a:solidFill>
                  <a:schemeClr val="bg1"/>
                </a:solidFill>
              </a:rPr>
              <a:t>The faithful Saints who are resurrected at the Second Coming will be caught up to meet Jesus Christ and will descend with Him in glory.</a:t>
            </a:r>
            <a:endParaRPr lang="en-US" sz="2400" dirty="0">
              <a:solidFill>
                <a:schemeClr val="bg1"/>
              </a:solidFill>
            </a:endParaRPr>
          </a:p>
        </p:txBody>
      </p:sp>
      <p:sp>
        <p:nvSpPr>
          <p:cNvPr id="23" name="Rectangle 22"/>
          <p:cNvSpPr/>
          <p:nvPr/>
        </p:nvSpPr>
        <p:spPr>
          <a:xfrm>
            <a:off x="0" y="6488668"/>
            <a:ext cx="3657600" cy="369332"/>
          </a:xfrm>
          <a:prstGeom prst="rect">
            <a:avLst/>
          </a:prstGeom>
          <a:noFill/>
        </p:spPr>
        <p:txBody>
          <a:bodyPr wrap="square">
            <a:spAutoFit/>
          </a:bodyPr>
          <a:lstStyle/>
          <a:p>
            <a:r>
              <a:rPr lang="en-US" dirty="0">
                <a:solidFill>
                  <a:schemeClr val="bg1"/>
                </a:solidFill>
                <a:latin typeface="Open Sans"/>
              </a:rPr>
              <a:t>1 Thessalonians 4:13-14, 16</a:t>
            </a:r>
            <a:endParaRPr lang="en-US" dirty="0">
              <a:solidFill>
                <a:schemeClr val="bg1"/>
              </a:solidFill>
            </a:endParaRPr>
          </a:p>
        </p:txBody>
      </p:sp>
      <p:pic>
        <p:nvPicPr>
          <p:cNvPr id="24" name="Picture 4" descr="http://www.indiavision.com/news/images/articles/2011_10/238510/u2_Christian-tombs-Israel-Police.jpg"/>
          <p:cNvPicPr>
            <a:picLocks noChangeAspect="1" noChangeArrowheads="1"/>
          </p:cNvPicPr>
          <p:nvPr/>
        </p:nvPicPr>
        <p:blipFill>
          <a:blip r:embed="rId3" cstate="print"/>
          <a:srcRect/>
          <a:stretch>
            <a:fillRect/>
          </a:stretch>
        </p:blipFill>
        <p:spPr bwMode="auto">
          <a:xfrm>
            <a:off x="239917" y="3521799"/>
            <a:ext cx="3761500" cy="2375120"/>
          </a:xfrm>
          <a:prstGeom prst="rect">
            <a:avLst/>
          </a:prstGeom>
          <a:noFill/>
        </p:spPr>
      </p:pic>
      <p:sp>
        <p:nvSpPr>
          <p:cNvPr id="2" name="Rectangle 1"/>
          <p:cNvSpPr/>
          <p:nvPr/>
        </p:nvSpPr>
        <p:spPr>
          <a:xfrm>
            <a:off x="7088863" y="1185725"/>
            <a:ext cx="4255129" cy="1477328"/>
          </a:xfrm>
          <a:prstGeom prst="rect">
            <a:avLst/>
          </a:prstGeom>
        </p:spPr>
        <p:txBody>
          <a:bodyPr wrap="square">
            <a:spAutoFit/>
          </a:bodyPr>
          <a:lstStyle/>
          <a:p>
            <a:pPr fontAlgn="base"/>
            <a:r>
              <a:rPr lang="en-US" b="1" i="1" dirty="0">
                <a:solidFill>
                  <a:srgbClr val="FFFF00"/>
                </a:solidFill>
              </a:rPr>
              <a:t>And they who have slept in their graves shall come forth, for their graves shall be opened; and they also shall be caught up to meet him in the midst of the pillar of heaven—</a:t>
            </a:r>
          </a:p>
        </p:txBody>
      </p:sp>
      <p:pic>
        <p:nvPicPr>
          <p:cNvPr id="2050" name="Picture 2" descr="Image result for resurrected sai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6047" y="1840446"/>
            <a:ext cx="2743200" cy="21812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resurrected sain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7706" y="2519127"/>
            <a:ext cx="2695386" cy="25170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23714" y="5163389"/>
            <a:ext cx="7269934" cy="1477328"/>
          </a:xfrm>
          <a:prstGeom prst="rect">
            <a:avLst/>
          </a:prstGeom>
        </p:spPr>
        <p:txBody>
          <a:bodyPr wrap="square">
            <a:spAutoFit/>
          </a:bodyPr>
          <a:lstStyle/>
          <a:p>
            <a:pPr fontAlgn="base"/>
            <a:r>
              <a:rPr lang="en-US" b="1" i="1" dirty="0">
                <a:solidFill>
                  <a:srgbClr val="FFFF00"/>
                </a:solidFill>
              </a:rPr>
              <a:t>They are Christ’s, the first fruits, they who shall descend with him first, and they who are on the earth and in their graves, who are first caught up to meet him; and all this by the voice of the sounding of the trump of the angel of God.</a:t>
            </a:r>
          </a:p>
          <a:p>
            <a:pPr fontAlgn="base"/>
            <a:r>
              <a:rPr lang="en-US" b="1" i="1" dirty="0">
                <a:solidFill>
                  <a:srgbClr val="FFFF00"/>
                </a:solidFill>
              </a:rPr>
              <a:t>D&amp;C 88:97-98</a:t>
            </a:r>
          </a:p>
        </p:txBody>
      </p:sp>
    </p:spTree>
    <p:extLst>
      <p:ext uri="{BB962C8B-B14F-4D97-AF65-F5344CB8AC3E}">
        <p14:creationId xmlns:p14="http://schemas.microsoft.com/office/powerpoint/2010/main" val="9027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6488668"/>
            <a:ext cx="3810000" cy="369332"/>
          </a:xfrm>
          <a:prstGeom prst="rect">
            <a:avLst/>
          </a:prstGeom>
          <a:noFill/>
        </p:spPr>
        <p:txBody>
          <a:bodyPr wrap="square" rtlCol="0">
            <a:spAutoFit/>
          </a:bodyPr>
          <a:lstStyle/>
          <a:p>
            <a:r>
              <a:rPr lang="en-US" dirty="0">
                <a:solidFill>
                  <a:schemeClr val="bg1"/>
                </a:solidFill>
              </a:rPr>
              <a:t>1 Thessalonians 4:15-17</a:t>
            </a:r>
          </a:p>
        </p:txBody>
      </p:sp>
      <p:sp>
        <p:nvSpPr>
          <p:cNvPr id="11" name="TextBox 10"/>
          <p:cNvSpPr txBox="1"/>
          <p:nvPr/>
        </p:nvSpPr>
        <p:spPr>
          <a:xfrm>
            <a:off x="663920" y="0"/>
            <a:ext cx="10797766" cy="1015663"/>
          </a:xfrm>
          <a:prstGeom prst="rect">
            <a:avLst/>
          </a:prstGeom>
          <a:noFill/>
        </p:spPr>
        <p:txBody>
          <a:bodyPr wrap="square" rtlCol="0">
            <a:spAutoFit/>
          </a:bodyPr>
          <a:lstStyle/>
          <a:p>
            <a:pPr algn="ctr"/>
            <a:r>
              <a:rPr lang="en-US" sz="6000" dirty="0">
                <a:solidFill>
                  <a:schemeClr val="bg1"/>
                </a:solidFill>
                <a:latin typeface="Nyala" panose="02000504070300020003" pitchFamily="2" charset="0"/>
                <a:ea typeface="Wednesday" pitchFamily="2" charset="0"/>
              </a:rPr>
              <a:t>Caught Up</a:t>
            </a:r>
            <a:endParaRPr lang="en-US" sz="4800" dirty="0">
              <a:solidFill>
                <a:schemeClr val="bg1"/>
              </a:solidFill>
              <a:latin typeface="Nyala" panose="02000504070300020003" pitchFamily="2" charset="0"/>
              <a:ea typeface="Wednesday" pitchFamily="2" charset="0"/>
            </a:endParaRPr>
          </a:p>
        </p:txBody>
      </p:sp>
      <p:sp>
        <p:nvSpPr>
          <p:cNvPr id="12" name="Rectangle 11"/>
          <p:cNvSpPr/>
          <p:nvPr/>
        </p:nvSpPr>
        <p:spPr>
          <a:xfrm>
            <a:off x="3965418" y="4844101"/>
            <a:ext cx="6844420" cy="1569660"/>
          </a:xfrm>
          <a:prstGeom prst="rect">
            <a:avLst/>
          </a:prstGeom>
        </p:spPr>
        <p:txBody>
          <a:bodyPr wrap="square">
            <a:spAutoFit/>
          </a:bodyPr>
          <a:lstStyle/>
          <a:p>
            <a:pPr fontAlgn="base"/>
            <a:r>
              <a:rPr lang="en-US" sz="3200" dirty="0">
                <a:solidFill>
                  <a:schemeClr val="bg1"/>
                </a:solidFill>
                <a:effectLst>
                  <a:glow rad="139700">
                    <a:schemeClr val="accent6">
                      <a:satMod val="175000"/>
                      <a:alpha val="40000"/>
                    </a:schemeClr>
                  </a:glow>
                </a:effectLst>
              </a:rPr>
              <a:t>2. The faithful Saints who are alive at the Second Coming will be caught up to meet Christ when He comes.</a:t>
            </a:r>
          </a:p>
        </p:txBody>
      </p:sp>
      <p:grpSp>
        <p:nvGrpSpPr>
          <p:cNvPr id="13" name="Group 12"/>
          <p:cNvGrpSpPr/>
          <p:nvPr/>
        </p:nvGrpSpPr>
        <p:grpSpPr>
          <a:xfrm>
            <a:off x="8215453" y="980595"/>
            <a:ext cx="3289208" cy="2390250"/>
            <a:chOff x="384206" y="4158361"/>
            <a:chExt cx="3289208" cy="2390250"/>
          </a:xfrm>
        </p:grpSpPr>
        <p:grpSp>
          <p:nvGrpSpPr>
            <p:cNvPr id="14" name="Group 13"/>
            <p:cNvGrpSpPr/>
            <p:nvPr/>
          </p:nvGrpSpPr>
          <p:grpSpPr>
            <a:xfrm>
              <a:off x="384206" y="4158361"/>
              <a:ext cx="3289208" cy="2390250"/>
              <a:chOff x="609599" y="833642"/>
              <a:chExt cx="7941747" cy="5771225"/>
            </a:xfrm>
          </p:grpSpPr>
          <p:grpSp>
            <p:nvGrpSpPr>
              <p:cNvPr id="16" name="Group 14"/>
              <p:cNvGrpSpPr/>
              <p:nvPr/>
            </p:nvGrpSpPr>
            <p:grpSpPr>
              <a:xfrm rot="10800000">
                <a:off x="7696200" y="5257800"/>
                <a:ext cx="621450" cy="1347067"/>
                <a:chOff x="7010400" y="381000"/>
                <a:chExt cx="762000" cy="2033666"/>
              </a:xfrm>
            </p:grpSpPr>
            <p:sp>
              <p:nvSpPr>
                <p:cNvPr id="29"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010400" y="381000"/>
                  <a:ext cx="762000" cy="1219200"/>
                </a:xfrm>
                <a:prstGeom prst="ellipse">
                  <a:avLst/>
                </a:prstGeom>
                <a:solidFill>
                  <a:srgbClr val="CCB1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1"/>
              <p:cNvGrpSpPr/>
              <p:nvPr/>
            </p:nvGrpSpPr>
            <p:grpSpPr>
              <a:xfrm rot="10800000">
                <a:off x="939238" y="4923502"/>
                <a:ext cx="621450" cy="1347067"/>
                <a:chOff x="7010400" y="381000"/>
                <a:chExt cx="762000" cy="2033666"/>
              </a:xfrm>
            </p:grpSpPr>
            <p:sp>
              <p:nvSpPr>
                <p:cNvPr id="27"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10400" y="381000"/>
                  <a:ext cx="762000" cy="1219200"/>
                </a:xfrm>
                <a:prstGeom prst="ellipse">
                  <a:avLst/>
                </a:prstGeom>
                <a:solidFill>
                  <a:srgbClr val="CCB1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3"/>
              <p:cNvSpPr/>
              <p:nvPr/>
            </p:nvSpPr>
            <p:spPr>
              <a:xfrm>
                <a:off x="7315200" y="1981200"/>
                <a:ext cx="1236146" cy="3840519"/>
              </a:xfrm>
              <a:prstGeom prst="can">
                <a:avLst/>
              </a:prstGeom>
              <a:solidFill>
                <a:srgbClr val="CCB1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n 1"/>
              <p:cNvSpPr/>
              <p:nvPr/>
            </p:nvSpPr>
            <p:spPr>
              <a:xfrm>
                <a:off x="609599" y="1643059"/>
                <a:ext cx="1236146" cy="3840519"/>
              </a:xfrm>
              <a:prstGeom prst="can">
                <a:avLst/>
              </a:prstGeom>
              <a:solidFill>
                <a:srgbClr val="CCB1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p:cNvGrpSpPr/>
              <p:nvPr/>
            </p:nvGrpSpPr>
            <p:grpSpPr>
              <a:xfrm>
                <a:off x="899460" y="833642"/>
                <a:ext cx="621450" cy="986197"/>
                <a:chOff x="7031201" y="834275"/>
                <a:chExt cx="762000" cy="1488861"/>
              </a:xfrm>
            </p:grpSpPr>
            <p:sp>
              <p:nvSpPr>
                <p:cNvPr id="25"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5"/>
                <p:cNvSpPr/>
                <p:nvPr/>
              </p:nvSpPr>
              <p:spPr>
                <a:xfrm>
                  <a:off x="7031201" y="834275"/>
                  <a:ext cx="762000" cy="1219200"/>
                </a:xfrm>
                <a:prstGeom prst="ellipse">
                  <a:avLst/>
                </a:prstGeom>
                <a:solidFill>
                  <a:srgbClr val="CCB1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7646520" y="1148254"/>
                <a:ext cx="621450" cy="1017899"/>
                <a:chOff x="7087348" y="824753"/>
                <a:chExt cx="762000" cy="1536722"/>
              </a:xfrm>
            </p:grpSpPr>
            <p:sp>
              <p:nvSpPr>
                <p:cNvPr id="23"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87348" y="824753"/>
                  <a:ext cx="762000" cy="1219200"/>
                </a:xfrm>
                <a:prstGeom prst="ellipse">
                  <a:avLst/>
                </a:prstGeom>
                <a:solidFill>
                  <a:srgbClr val="CCB1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Rectangle 14"/>
            <p:cNvSpPr/>
            <p:nvPr/>
          </p:nvSpPr>
          <p:spPr>
            <a:xfrm>
              <a:off x="810599" y="4652993"/>
              <a:ext cx="2437759" cy="1477328"/>
            </a:xfrm>
            <a:prstGeom prst="rect">
              <a:avLst/>
            </a:prstGeom>
          </p:spPr>
          <p:txBody>
            <a:bodyPr wrap="square">
              <a:spAutoFit/>
            </a:bodyPr>
            <a:lstStyle/>
            <a:p>
              <a:pPr algn="ctr"/>
              <a:r>
                <a:rPr lang="en-US" b="1" dirty="0"/>
                <a:t>Faithful Saints who are alive at the Second Coming will be caught up to meet Jesus Christ when He comes</a:t>
              </a:r>
              <a:endParaRPr lang="en-US" sz="1600" dirty="0"/>
            </a:p>
          </p:txBody>
        </p:sp>
      </p:grpSp>
      <p:sp>
        <p:nvSpPr>
          <p:cNvPr id="2" name="Rectangle 1"/>
          <p:cNvSpPr/>
          <p:nvPr/>
        </p:nvSpPr>
        <p:spPr>
          <a:xfrm>
            <a:off x="271604" y="1075162"/>
            <a:ext cx="7849354" cy="646331"/>
          </a:xfrm>
          <a:prstGeom prst="rect">
            <a:avLst/>
          </a:prstGeom>
        </p:spPr>
        <p:txBody>
          <a:bodyPr wrap="square">
            <a:spAutoFit/>
          </a:bodyPr>
          <a:lstStyle/>
          <a:p>
            <a:r>
              <a:rPr lang="en-US" dirty="0">
                <a:solidFill>
                  <a:schemeClr val="bg1"/>
                </a:solidFill>
                <a:latin typeface="Open Sans"/>
              </a:rPr>
              <a:t>The Joseph Smith Translation replaces </a:t>
            </a:r>
            <a:r>
              <a:rPr lang="en-US" i="1" dirty="0">
                <a:solidFill>
                  <a:schemeClr val="bg1"/>
                </a:solidFill>
                <a:latin typeface="Open Sans"/>
              </a:rPr>
              <a:t>we</a:t>
            </a:r>
            <a:r>
              <a:rPr lang="en-US" dirty="0">
                <a:solidFill>
                  <a:schemeClr val="bg1"/>
                </a:solidFill>
                <a:latin typeface="Open Sans"/>
              </a:rPr>
              <a:t> in these verses with </a:t>
            </a:r>
            <a:r>
              <a:rPr lang="en-US" i="1" dirty="0">
                <a:solidFill>
                  <a:schemeClr val="bg1"/>
                </a:solidFill>
                <a:latin typeface="Open Sans"/>
              </a:rPr>
              <a:t>they,</a:t>
            </a:r>
            <a:r>
              <a:rPr lang="en-US" dirty="0">
                <a:solidFill>
                  <a:schemeClr val="bg1"/>
                </a:solidFill>
                <a:latin typeface="Open Sans"/>
              </a:rPr>
              <a:t> reflecting that the Second Coming would not occur in Paul’s day.</a:t>
            </a:r>
            <a:endParaRPr lang="en-US" dirty="0">
              <a:solidFill>
                <a:schemeClr val="bg1"/>
              </a:solidFill>
            </a:endParaRPr>
          </a:p>
        </p:txBody>
      </p:sp>
      <p:sp>
        <p:nvSpPr>
          <p:cNvPr id="3" name="Rectangle 2"/>
          <p:cNvSpPr/>
          <p:nvPr/>
        </p:nvSpPr>
        <p:spPr>
          <a:xfrm>
            <a:off x="1300682" y="1935239"/>
            <a:ext cx="6096000" cy="1200329"/>
          </a:xfrm>
          <a:prstGeom prst="rect">
            <a:avLst/>
          </a:prstGeom>
        </p:spPr>
        <p:txBody>
          <a:bodyPr>
            <a:spAutoFit/>
          </a:bodyPr>
          <a:lstStyle/>
          <a:p>
            <a:pPr algn="just"/>
            <a:r>
              <a:rPr lang="en-US" dirty="0">
                <a:solidFill>
                  <a:srgbClr val="FFFF00"/>
                </a:solidFill>
                <a:latin typeface="Open Sans"/>
              </a:rPr>
              <a:t> “Then </a:t>
            </a:r>
            <a:r>
              <a:rPr lang="en-US" i="1" dirty="0">
                <a:solidFill>
                  <a:srgbClr val="FFFF00"/>
                </a:solidFill>
                <a:effectLst>
                  <a:glow rad="139700">
                    <a:schemeClr val="accent2">
                      <a:satMod val="175000"/>
                      <a:alpha val="40000"/>
                    </a:schemeClr>
                  </a:glow>
                </a:effectLst>
                <a:latin typeface="Open Sans"/>
              </a:rPr>
              <a:t>they who</a:t>
            </a:r>
            <a:r>
              <a:rPr lang="en-US" dirty="0">
                <a:solidFill>
                  <a:srgbClr val="FFFF00"/>
                </a:solidFill>
                <a:latin typeface="Open Sans"/>
              </a:rPr>
              <a:t> are alive, shall be caught up together </a:t>
            </a:r>
            <a:r>
              <a:rPr lang="en-US" i="1" dirty="0">
                <a:solidFill>
                  <a:srgbClr val="FFFF00"/>
                </a:solidFill>
                <a:latin typeface="Open Sans"/>
              </a:rPr>
              <a:t>into</a:t>
            </a:r>
            <a:r>
              <a:rPr lang="en-US" dirty="0">
                <a:solidFill>
                  <a:srgbClr val="FFFF00"/>
                </a:solidFill>
                <a:latin typeface="Open Sans"/>
              </a:rPr>
              <a:t> the clouds </a:t>
            </a:r>
            <a:r>
              <a:rPr lang="en-US" i="1" dirty="0">
                <a:solidFill>
                  <a:srgbClr val="FFFF00"/>
                </a:solidFill>
                <a:latin typeface="Open Sans"/>
              </a:rPr>
              <a:t>with </a:t>
            </a:r>
            <a:r>
              <a:rPr lang="en-US" i="1" dirty="0">
                <a:solidFill>
                  <a:srgbClr val="FFFF00"/>
                </a:solidFill>
                <a:effectLst>
                  <a:glow rad="101600">
                    <a:schemeClr val="accent2">
                      <a:satMod val="175000"/>
                      <a:alpha val="40000"/>
                    </a:schemeClr>
                  </a:glow>
                </a:effectLst>
                <a:latin typeface="Open Sans"/>
              </a:rPr>
              <a:t>them</a:t>
            </a:r>
            <a:r>
              <a:rPr lang="en-US" i="1" dirty="0">
                <a:solidFill>
                  <a:srgbClr val="FFFF00"/>
                </a:solidFill>
                <a:latin typeface="Open Sans"/>
              </a:rPr>
              <a:t> who remain,</a:t>
            </a:r>
            <a:r>
              <a:rPr lang="en-US" dirty="0">
                <a:solidFill>
                  <a:srgbClr val="FFFF00"/>
                </a:solidFill>
                <a:latin typeface="Open Sans"/>
              </a:rPr>
              <a:t> to meet the Lord in the air; and so shall we be ever with the Lord” </a:t>
            </a:r>
            <a:r>
              <a:rPr lang="en-US" i="1" dirty="0">
                <a:solidFill>
                  <a:srgbClr val="FFFF00"/>
                </a:solidFill>
                <a:latin typeface="Open Sans"/>
              </a:rPr>
              <a:t>JST 1 Thessalonians 4:17 footnote a </a:t>
            </a:r>
            <a:endParaRPr lang="en-US" i="1" dirty="0">
              <a:solidFill>
                <a:srgbClr val="FFFF00"/>
              </a:solidFill>
            </a:endParaRPr>
          </a:p>
        </p:txBody>
      </p:sp>
      <p:sp>
        <p:nvSpPr>
          <p:cNvPr id="4" name="Rectangle 3"/>
          <p:cNvSpPr/>
          <p:nvPr/>
        </p:nvSpPr>
        <p:spPr>
          <a:xfrm>
            <a:off x="5374741" y="3308670"/>
            <a:ext cx="6096000" cy="1200329"/>
          </a:xfrm>
          <a:prstGeom prst="rect">
            <a:avLst/>
          </a:prstGeom>
        </p:spPr>
        <p:txBody>
          <a:bodyPr>
            <a:spAutoFit/>
          </a:bodyPr>
          <a:lstStyle/>
          <a:p>
            <a:r>
              <a:rPr lang="en-US" dirty="0">
                <a:solidFill>
                  <a:schemeClr val="bg1"/>
                </a:solidFill>
                <a:latin typeface="Open Sans"/>
              </a:rPr>
              <a:t>Many Christians use the word </a:t>
            </a:r>
            <a:r>
              <a:rPr lang="en-US" i="1" dirty="0">
                <a:solidFill>
                  <a:schemeClr val="bg1"/>
                </a:solidFill>
                <a:latin typeface="Open Sans"/>
              </a:rPr>
              <a:t>rapture</a:t>
            </a:r>
            <a:r>
              <a:rPr lang="en-US" dirty="0">
                <a:solidFill>
                  <a:schemeClr val="bg1"/>
                </a:solidFill>
                <a:latin typeface="Open Sans"/>
              </a:rPr>
              <a:t> (from a Latin term meaning “caught up”) when referring to the time when the righteous will be caught up to meet the Savior at His coming. (1)</a:t>
            </a:r>
            <a:endParaRPr lang="en-US" dirty="0">
              <a:solidFill>
                <a:schemeClr val="bg1"/>
              </a:solidFill>
            </a:endParaRPr>
          </a:p>
        </p:txBody>
      </p:sp>
      <p:sp>
        <p:nvSpPr>
          <p:cNvPr id="32" name="Rectangle 31"/>
          <p:cNvSpPr/>
          <p:nvPr/>
        </p:nvSpPr>
        <p:spPr>
          <a:xfrm rot="19752975">
            <a:off x="6339122" y="5029727"/>
            <a:ext cx="1704697" cy="1107996"/>
          </a:xfrm>
          <a:prstGeom prst="rect">
            <a:avLst/>
          </a:prstGeom>
          <a:noFill/>
        </p:spPr>
        <p:txBody>
          <a:bodyPr wrap="none" lIns="91440" tIns="45720" rIns="91440" bIns="45720">
            <a:spAutoFit/>
          </a:bodyPr>
          <a:lstStyle/>
          <a:p>
            <a:pPr algn="ctr"/>
            <a:r>
              <a:rPr lang="en-US" sz="6600"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True</a:t>
            </a:r>
          </a:p>
        </p:txBody>
      </p:sp>
      <p:grpSp>
        <p:nvGrpSpPr>
          <p:cNvPr id="34" name="Group 33"/>
          <p:cNvGrpSpPr/>
          <p:nvPr/>
        </p:nvGrpSpPr>
        <p:grpSpPr>
          <a:xfrm>
            <a:off x="868480" y="3532361"/>
            <a:ext cx="2619621" cy="2134645"/>
            <a:chOff x="397700" y="3333184"/>
            <a:chExt cx="2619621" cy="2134645"/>
          </a:xfrm>
        </p:grpSpPr>
        <p:pic>
          <p:nvPicPr>
            <p:cNvPr id="31" name="Picture 6" descr="http://4.bp.blogspot.com/-PN8o_5FKMgU/Td0WsFvwrbI/AAAAAAAAAIs/6BeAT32bF5s/s1600/the-rapture.jpg"/>
            <p:cNvPicPr>
              <a:picLocks noChangeAspect="1" noChangeArrowheads="1"/>
            </p:cNvPicPr>
            <p:nvPr/>
          </p:nvPicPr>
          <p:blipFill>
            <a:blip r:embed="rId3" cstate="print"/>
            <a:srcRect/>
            <a:stretch>
              <a:fillRect/>
            </a:stretch>
          </p:blipFill>
          <p:spPr bwMode="auto">
            <a:xfrm>
              <a:off x="484363" y="3333184"/>
              <a:ext cx="2532958" cy="1899719"/>
            </a:xfrm>
            <a:prstGeom prst="rect">
              <a:avLst/>
            </a:prstGeom>
            <a:noFill/>
          </p:spPr>
        </p:pic>
        <p:sp>
          <p:nvSpPr>
            <p:cNvPr id="33" name="Rectangle 32"/>
            <p:cNvSpPr/>
            <p:nvPr/>
          </p:nvSpPr>
          <p:spPr>
            <a:xfrm>
              <a:off x="397700" y="5190830"/>
              <a:ext cx="671081" cy="276999"/>
            </a:xfrm>
            <a:prstGeom prst="rect">
              <a:avLst/>
            </a:prstGeom>
          </p:spPr>
          <p:txBody>
            <a:bodyPr wrap="none">
              <a:spAutoFit/>
            </a:bodyPr>
            <a:lstStyle/>
            <a:p>
              <a:r>
                <a:rPr lang="en-US" sz="1200" i="1" dirty="0">
                  <a:solidFill>
                    <a:schemeClr val="bg1"/>
                  </a:solidFill>
                  <a:latin typeface="Open Sans"/>
                </a:rPr>
                <a:t>rapture</a:t>
              </a:r>
              <a:endParaRPr lang="en-US" sz="1200" dirty="0"/>
            </a:p>
          </p:txBody>
        </p:sp>
      </p:grpSp>
    </p:spTree>
    <p:extLst>
      <p:ext uri="{BB962C8B-B14F-4D97-AF65-F5344CB8AC3E}">
        <p14:creationId xmlns:p14="http://schemas.microsoft.com/office/powerpoint/2010/main" val="350036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0" presetClass="exit" presetSubtype="0" fill="hold" grpId="1" nodeType="withEffect">
                                  <p:stCondLst>
                                    <p:cond delay="0"/>
                                  </p:stCondLst>
                                  <p:childTnLst>
                                    <p:animEffect transition="out" filter="fade">
                                      <p:cBhvr>
                                        <p:cTn id="34" dur="500"/>
                                        <p:tgtEl>
                                          <p:spTgt spid="2"/>
                                        </p:tgtEl>
                                      </p:cBhvr>
                                    </p:animEffect>
                                    <p:set>
                                      <p:cBhvr>
                                        <p:cTn id="35" dur="1" fill="hold">
                                          <p:stCondLst>
                                            <p:cond delay="499"/>
                                          </p:stCondLst>
                                        </p:cTn>
                                        <p:tgtEl>
                                          <p:spTgt spid="2"/>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3"/>
                                        </p:tgtEl>
                                      </p:cBhvr>
                                    </p:animEffect>
                                    <p:set>
                                      <p:cBhvr>
                                        <p:cTn id="38" dur="1" fill="hold">
                                          <p:stCondLst>
                                            <p:cond delay="499"/>
                                          </p:stCondLst>
                                        </p:cTn>
                                        <p:tgtEl>
                                          <p:spTgt spid="3"/>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4"/>
                                        </p:tgtEl>
                                      </p:cBhvr>
                                    </p:animEffect>
                                    <p:set>
                                      <p:cBhvr>
                                        <p:cTn id="41" dur="1" fill="hold">
                                          <p:stCondLst>
                                            <p:cond delay="499"/>
                                          </p:stCondLst>
                                        </p:cTn>
                                        <p:tgtEl>
                                          <p:spTgt spid="4"/>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34"/>
                                        </p:tgtEl>
                                      </p:cBhvr>
                                    </p:animEffect>
                                    <p:set>
                                      <p:cBhvr>
                                        <p:cTn id="44" dur="1" fill="hold">
                                          <p:stCondLst>
                                            <p:cond delay="499"/>
                                          </p:stCondLst>
                                        </p:cTn>
                                        <p:tgtEl>
                                          <p:spTgt spid="3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p:cTn id="49" dur="1000" fill="hold"/>
                                        <p:tgtEl>
                                          <p:spTgt spid="32"/>
                                        </p:tgtEl>
                                        <p:attrNameLst>
                                          <p:attrName>ppt_w</p:attrName>
                                        </p:attrNameLst>
                                      </p:cBhvr>
                                      <p:tavLst>
                                        <p:tav tm="0">
                                          <p:val>
                                            <p:fltVal val="0"/>
                                          </p:val>
                                        </p:tav>
                                        <p:tav tm="100000">
                                          <p:val>
                                            <p:strVal val="#ppt_w"/>
                                          </p:val>
                                        </p:tav>
                                      </p:tavLst>
                                    </p:anim>
                                    <p:anim calcmode="lin" valueType="num">
                                      <p:cBhvr>
                                        <p:cTn id="50" dur="1000" fill="hold"/>
                                        <p:tgtEl>
                                          <p:spTgt spid="32"/>
                                        </p:tgtEl>
                                        <p:attrNameLst>
                                          <p:attrName>ppt_h</p:attrName>
                                        </p:attrNameLst>
                                      </p:cBhvr>
                                      <p:tavLst>
                                        <p:tav tm="0">
                                          <p:val>
                                            <p:fltVal val="0"/>
                                          </p:val>
                                        </p:tav>
                                        <p:tav tm="100000">
                                          <p:val>
                                            <p:strVal val="#ppt_h"/>
                                          </p:val>
                                        </p:tav>
                                      </p:tavLst>
                                    </p:anim>
                                    <p:anim calcmode="lin" valueType="num">
                                      <p:cBhvr>
                                        <p:cTn id="51" dur="1000" fill="hold"/>
                                        <p:tgtEl>
                                          <p:spTgt spid="32"/>
                                        </p:tgtEl>
                                        <p:attrNameLst>
                                          <p:attrName>style.rotation</p:attrName>
                                        </p:attrNameLst>
                                      </p:cBhvr>
                                      <p:tavLst>
                                        <p:tav tm="0">
                                          <p:val>
                                            <p:fltVal val="90"/>
                                          </p:val>
                                        </p:tav>
                                        <p:tav tm="100000">
                                          <p:val>
                                            <p:fltVal val="0"/>
                                          </p:val>
                                        </p:tav>
                                      </p:tavLst>
                                    </p:anim>
                                    <p:animEffect transition="in" filter="fade">
                                      <p:cBhvr>
                                        <p:cTn id="52" dur="10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37"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outVertical)">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2" grpId="1"/>
      <p:bldP spid="3" grpId="0"/>
      <p:bldP spid="3" grpId="1"/>
      <p:bldP spid="4" grpId="0"/>
      <p:bldP spid="4" grpId="1"/>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25513" y="2253559"/>
            <a:ext cx="3810000" cy="923330"/>
          </a:xfrm>
          <a:prstGeom prst="rect">
            <a:avLst/>
          </a:prstGeom>
          <a:noFill/>
        </p:spPr>
        <p:txBody>
          <a:bodyPr wrap="square" rtlCol="0">
            <a:spAutoFit/>
          </a:bodyPr>
          <a:lstStyle/>
          <a:p>
            <a:r>
              <a:rPr lang="en-US" i="1" dirty="0">
                <a:solidFill>
                  <a:srgbClr val="FFFF00"/>
                </a:solidFill>
              </a:rPr>
              <a:t>And the saints that are upon the earth, who are alive, shall be quickened and be caught up to meet him. D&amp;C 88:96</a:t>
            </a:r>
            <a:endParaRPr lang="en-US" sz="3200" i="1" dirty="0">
              <a:solidFill>
                <a:srgbClr val="FFFF00"/>
              </a:solidFill>
            </a:endParaRPr>
          </a:p>
        </p:txBody>
      </p:sp>
      <p:sp>
        <p:nvSpPr>
          <p:cNvPr id="8" name="TextBox 7"/>
          <p:cNvSpPr txBox="1"/>
          <p:nvPr/>
        </p:nvSpPr>
        <p:spPr>
          <a:xfrm>
            <a:off x="4637638" y="2652665"/>
            <a:ext cx="5149158" cy="2031325"/>
          </a:xfrm>
          <a:prstGeom prst="rect">
            <a:avLst/>
          </a:prstGeom>
          <a:noFill/>
        </p:spPr>
        <p:txBody>
          <a:bodyPr wrap="square" rtlCol="0">
            <a:spAutoFit/>
          </a:bodyPr>
          <a:lstStyle/>
          <a:p>
            <a:r>
              <a:rPr lang="en-US" i="1" dirty="0">
                <a:solidFill>
                  <a:srgbClr val="FFFF00"/>
                </a:solidFill>
              </a:rPr>
              <a:t>And take the helmet of salvation, and the sword of my Spirit, which I will pour out upon you, and my word which I reveal unto you, and be agreed as touching all things whatsoever ye ask of me, and be faithful until I come, and ye shall be caught up, that where I am ye shall be also. Amen.</a:t>
            </a:r>
          </a:p>
          <a:p>
            <a:r>
              <a:rPr lang="en-US" i="1" dirty="0">
                <a:solidFill>
                  <a:srgbClr val="FFFF00"/>
                </a:solidFill>
              </a:rPr>
              <a:t>D&amp;C 27:18</a:t>
            </a:r>
          </a:p>
        </p:txBody>
      </p:sp>
      <p:pic>
        <p:nvPicPr>
          <p:cNvPr id="10" name="Picture 4" descr="http://secondcomingherald.com/wp-content/uploads/2012/01/Christs-return.jpg">
            <a:hlinkClick r:id="rId3"/>
          </p:cNvPr>
          <p:cNvPicPr>
            <a:picLocks noChangeAspect="1" noChangeArrowheads="1"/>
          </p:cNvPicPr>
          <p:nvPr/>
        </p:nvPicPr>
        <p:blipFill>
          <a:blip r:embed="rId4" cstate="print"/>
          <a:srcRect/>
          <a:stretch>
            <a:fillRect/>
          </a:stretch>
        </p:blipFill>
        <p:spPr bwMode="auto">
          <a:xfrm>
            <a:off x="9605474" y="1217690"/>
            <a:ext cx="2251296" cy="1688472"/>
          </a:xfrm>
          <a:prstGeom prst="rect">
            <a:avLst/>
          </a:prstGeom>
          <a:noFill/>
        </p:spPr>
      </p:pic>
      <p:pic>
        <p:nvPicPr>
          <p:cNvPr id="12" name="Picture 2" descr="http://3.bp.blogspot.com/-0jQBRwtLbJM/UF6fjBvD6qI/AAAAAAAAI54/GPCyS0Xvajs/s1600/jesus+is+coming+soon+be+ready.jpg">
            <a:hlinkClick r:id="rId5"/>
          </p:cNvPr>
          <p:cNvPicPr>
            <a:picLocks noChangeAspect="1" noChangeArrowheads="1"/>
          </p:cNvPicPr>
          <p:nvPr/>
        </p:nvPicPr>
        <p:blipFill>
          <a:blip r:embed="rId6" cstate="print"/>
          <a:srcRect/>
          <a:stretch>
            <a:fillRect/>
          </a:stretch>
        </p:blipFill>
        <p:spPr bwMode="auto">
          <a:xfrm>
            <a:off x="427022" y="3370908"/>
            <a:ext cx="3505200" cy="2628900"/>
          </a:xfrm>
          <a:prstGeom prst="rect">
            <a:avLst/>
          </a:prstGeom>
          <a:noFill/>
        </p:spPr>
      </p:pic>
      <p:sp>
        <p:nvSpPr>
          <p:cNvPr id="2" name="Rectangle 1"/>
          <p:cNvSpPr/>
          <p:nvPr/>
        </p:nvSpPr>
        <p:spPr>
          <a:xfrm>
            <a:off x="5356634" y="5420824"/>
            <a:ext cx="6096000" cy="923330"/>
          </a:xfrm>
          <a:prstGeom prst="rect">
            <a:avLst/>
          </a:prstGeom>
        </p:spPr>
        <p:txBody>
          <a:bodyPr>
            <a:spAutoFit/>
          </a:bodyPr>
          <a:lstStyle/>
          <a:p>
            <a:r>
              <a:rPr lang="en-US" i="1" dirty="0">
                <a:solidFill>
                  <a:srgbClr val="FFFF00"/>
                </a:solidFill>
              </a:rPr>
              <a:t>Last of all, these all are they who will not be gathered with the saints, to be caught up unto the church of the Firstborn, and received into the cloud. D&amp;C 76:104</a:t>
            </a:r>
          </a:p>
        </p:txBody>
      </p:sp>
      <p:sp>
        <p:nvSpPr>
          <p:cNvPr id="3" name="Rectangle 2"/>
          <p:cNvSpPr/>
          <p:nvPr/>
        </p:nvSpPr>
        <p:spPr>
          <a:xfrm>
            <a:off x="3681742" y="846127"/>
            <a:ext cx="6096000" cy="1200329"/>
          </a:xfrm>
          <a:prstGeom prst="rect">
            <a:avLst/>
          </a:prstGeom>
        </p:spPr>
        <p:txBody>
          <a:bodyPr>
            <a:spAutoFit/>
          </a:bodyPr>
          <a:lstStyle/>
          <a:p>
            <a:r>
              <a:rPr lang="en-US" i="1" dirty="0">
                <a:solidFill>
                  <a:srgbClr val="FFFF00"/>
                </a:solidFill>
              </a:rPr>
              <a:t>And then they shall look for me, and, behold, I will come; and they shall see me in the clouds of heaven, clothed with power and great glory; with all the holy angels; and he that watches not for me shall be cut off. D&amp;C 45:44</a:t>
            </a:r>
          </a:p>
        </p:txBody>
      </p:sp>
      <p:sp>
        <p:nvSpPr>
          <p:cNvPr id="13" name="TextBox 12"/>
          <p:cNvSpPr txBox="1"/>
          <p:nvPr/>
        </p:nvSpPr>
        <p:spPr>
          <a:xfrm>
            <a:off x="663920" y="0"/>
            <a:ext cx="10797766" cy="830997"/>
          </a:xfrm>
          <a:prstGeom prst="rect">
            <a:avLst/>
          </a:prstGeom>
          <a:noFill/>
        </p:spPr>
        <p:txBody>
          <a:bodyPr wrap="square" rtlCol="0">
            <a:spAutoFit/>
          </a:bodyPr>
          <a:lstStyle/>
          <a:p>
            <a:pPr algn="ctr"/>
            <a:r>
              <a:rPr lang="en-US" sz="4800" dirty="0">
                <a:solidFill>
                  <a:schemeClr val="bg1"/>
                </a:solidFill>
                <a:latin typeface="Nyala" panose="02000504070300020003" pitchFamily="2" charset="0"/>
                <a:ea typeface="Wednesday" pitchFamily="2" charset="0"/>
              </a:rPr>
              <a:t>Doctrine and Covenants</a:t>
            </a:r>
          </a:p>
        </p:txBody>
      </p:sp>
    </p:spTree>
    <p:extLst>
      <p:ext uri="{BB962C8B-B14F-4D97-AF65-F5344CB8AC3E}">
        <p14:creationId xmlns:p14="http://schemas.microsoft.com/office/powerpoint/2010/main" val="322624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56784" y="73182"/>
            <a:ext cx="8839200" cy="523220"/>
          </a:xfrm>
          <a:prstGeom prst="rect">
            <a:avLst/>
          </a:prstGeom>
          <a:noFill/>
        </p:spPr>
        <p:txBody>
          <a:bodyPr wrap="square" rtlCol="0">
            <a:spAutoFit/>
          </a:bodyPr>
          <a:lstStyle/>
          <a:p>
            <a:pPr algn="ctr"/>
            <a:r>
              <a:rPr lang="en-US" sz="2800" dirty="0">
                <a:solidFill>
                  <a:schemeClr val="bg1"/>
                </a:solidFill>
                <a:latin typeface="Nyala" panose="02000504070300020003" pitchFamily="2" charset="0"/>
              </a:rPr>
              <a:t>The Second Coming---Read D&amp;C 45:47-59</a:t>
            </a:r>
          </a:p>
        </p:txBody>
      </p:sp>
      <p:grpSp>
        <p:nvGrpSpPr>
          <p:cNvPr id="2" name="Group 1"/>
          <p:cNvGrpSpPr/>
          <p:nvPr/>
        </p:nvGrpSpPr>
        <p:grpSpPr>
          <a:xfrm>
            <a:off x="202194" y="594511"/>
            <a:ext cx="2286000" cy="2428220"/>
            <a:chOff x="202194" y="594511"/>
            <a:chExt cx="2286000" cy="2428220"/>
          </a:xfrm>
        </p:grpSpPr>
        <p:pic>
          <p:nvPicPr>
            <p:cNvPr id="2056" name="Picture 8" descr="http://alcestemisbegotten.files.wordpress.com/2012/12/wpid-450px-ninthavstoneswesternwall.jpg?w=225&amp;h=300"/>
            <p:cNvPicPr>
              <a:picLocks noChangeAspect="1" noChangeArrowheads="1"/>
            </p:cNvPicPr>
            <p:nvPr/>
          </p:nvPicPr>
          <p:blipFill>
            <a:blip r:embed="rId3" cstate="print"/>
            <a:srcRect/>
            <a:stretch>
              <a:fillRect/>
            </a:stretch>
          </p:blipFill>
          <p:spPr bwMode="auto">
            <a:xfrm>
              <a:off x="606582" y="594511"/>
              <a:ext cx="1447800" cy="1930400"/>
            </a:xfrm>
            <a:prstGeom prst="rect">
              <a:avLst/>
            </a:prstGeom>
            <a:noFill/>
          </p:spPr>
        </p:pic>
        <p:sp>
          <p:nvSpPr>
            <p:cNvPr id="12" name="TextBox 11"/>
            <p:cNvSpPr txBox="1"/>
            <p:nvPr/>
          </p:nvSpPr>
          <p:spPr>
            <a:xfrm>
              <a:off x="202194" y="2499511"/>
              <a:ext cx="2286000" cy="523220"/>
            </a:xfrm>
            <a:prstGeom prst="rect">
              <a:avLst/>
            </a:prstGeom>
            <a:noFill/>
          </p:spPr>
          <p:txBody>
            <a:bodyPr wrap="square" rtlCol="0">
              <a:spAutoFit/>
            </a:bodyPr>
            <a:lstStyle/>
            <a:p>
              <a:pPr algn="ctr"/>
              <a:r>
                <a:rPr lang="en-US" sz="2800" dirty="0">
                  <a:solidFill>
                    <a:schemeClr val="bg1"/>
                  </a:solidFill>
                </a:rPr>
                <a:t>v.48</a:t>
              </a:r>
            </a:p>
          </p:txBody>
        </p:sp>
      </p:grpSp>
      <p:grpSp>
        <p:nvGrpSpPr>
          <p:cNvPr id="3" name="Group 2"/>
          <p:cNvGrpSpPr/>
          <p:nvPr/>
        </p:nvGrpSpPr>
        <p:grpSpPr>
          <a:xfrm>
            <a:off x="2748481" y="1303699"/>
            <a:ext cx="2286000" cy="2047220"/>
            <a:chOff x="3581400" y="914400"/>
            <a:chExt cx="2286000" cy="2047220"/>
          </a:xfrm>
        </p:grpSpPr>
        <p:pic>
          <p:nvPicPr>
            <p:cNvPr id="2054" name="Picture 6" descr="http://i1.wp.com/listverse.com/wp-content/uploads/2012/06/the-lake-of-fire-revelations-20-verse-15.jpg?resize=550%2C412"/>
            <p:cNvPicPr>
              <a:picLocks noChangeAspect="1" noChangeArrowheads="1"/>
            </p:cNvPicPr>
            <p:nvPr/>
          </p:nvPicPr>
          <p:blipFill>
            <a:blip r:embed="rId4" cstate="print"/>
            <a:srcRect/>
            <a:stretch>
              <a:fillRect/>
            </a:stretch>
          </p:blipFill>
          <p:spPr bwMode="auto">
            <a:xfrm>
              <a:off x="3581401" y="914400"/>
              <a:ext cx="2136189" cy="1600200"/>
            </a:xfrm>
            <a:prstGeom prst="rect">
              <a:avLst/>
            </a:prstGeom>
            <a:noFill/>
          </p:spPr>
        </p:pic>
        <p:sp>
          <p:nvSpPr>
            <p:cNvPr id="13" name="TextBox 12"/>
            <p:cNvSpPr txBox="1"/>
            <p:nvPr/>
          </p:nvSpPr>
          <p:spPr>
            <a:xfrm>
              <a:off x="3581400" y="2438400"/>
              <a:ext cx="2286000" cy="523220"/>
            </a:xfrm>
            <a:prstGeom prst="rect">
              <a:avLst/>
            </a:prstGeom>
            <a:noFill/>
          </p:spPr>
          <p:txBody>
            <a:bodyPr wrap="square" rtlCol="0">
              <a:spAutoFit/>
            </a:bodyPr>
            <a:lstStyle/>
            <a:p>
              <a:pPr algn="ctr"/>
              <a:r>
                <a:rPr lang="en-US" sz="2800" dirty="0">
                  <a:solidFill>
                    <a:schemeClr val="bg1"/>
                  </a:solidFill>
                </a:rPr>
                <a:t>v. 50</a:t>
              </a:r>
            </a:p>
          </p:txBody>
        </p:sp>
      </p:grpSp>
      <p:grpSp>
        <p:nvGrpSpPr>
          <p:cNvPr id="6" name="Group 5"/>
          <p:cNvGrpSpPr/>
          <p:nvPr/>
        </p:nvGrpSpPr>
        <p:grpSpPr>
          <a:xfrm>
            <a:off x="948602" y="4055953"/>
            <a:ext cx="2360441" cy="2246397"/>
            <a:chOff x="5140355" y="697116"/>
            <a:chExt cx="2360441" cy="2246397"/>
          </a:xfrm>
        </p:grpSpPr>
        <p:pic>
          <p:nvPicPr>
            <p:cNvPr id="2050" name="Picture 2" descr="http://farm2.staticflickr.com/1175/569974184_ac8a712fb5_z.jpg"/>
            <p:cNvPicPr>
              <a:picLocks noChangeAspect="1" noChangeArrowheads="1"/>
            </p:cNvPicPr>
            <p:nvPr/>
          </p:nvPicPr>
          <p:blipFill>
            <a:blip r:embed="rId5" cstate="print"/>
            <a:srcRect/>
            <a:stretch>
              <a:fillRect/>
            </a:stretch>
          </p:blipFill>
          <p:spPr bwMode="auto">
            <a:xfrm>
              <a:off x="5140355" y="697116"/>
              <a:ext cx="2360441" cy="1770331"/>
            </a:xfrm>
            <a:prstGeom prst="rect">
              <a:avLst/>
            </a:prstGeom>
            <a:noFill/>
          </p:spPr>
        </p:pic>
        <p:sp>
          <p:nvSpPr>
            <p:cNvPr id="14" name="TextBox 13"/>
            <p:cNvSpPr txBox="1"/>
            <p:nvPr/>
          </p:nvSpPr>
          <p:spPr>
            <a:xfrm>
              <a:off x="5188390" y="2420293"/>
              <a:ext cx="2286000" cy="523220"/>
            </a:xfrm>
            <a:prstGeom prst="rect">
              <a:avLst/>
            </a:prstGeom>
            <a:noFill/>
          </p:spPr>
          <p:txBody>
            <a:bodyPr wrap="square" rtlCol="0">
              <a:spAutoFit/>
            </a:bodyPr>
            <a:lstStyle/>
            <a:p>
              <a:pPr algn="ctr"/>
              <a:r>
                <a:rPr lang="en-US" sz="2800" dirty="0">
                  <a:solidFill>
                    <a:schemeClr val="bg1"/>
                  </a:solidFill>
                </a:rPr>
                <a:t>v.55</a:t>
              </a:r>
            </a:p>
          </p:txBody>
        </p:sp>
      </p:grpSp>
      <p:grpSp>
        <p:nvGrpSpPr>
          <p:cNvPr id="4" name="Group 3"/>
          <p:cNvGrpSpPr/>
          <p:nvPr/>
        </p:nvGrpSpPr>
        <p:grpSpPr>
          <a:xfrm>
            <a:off x="5585988" y="1001163"/>
            <a:ext cx="2438400" cy="2362200"/>
            <a:chOff x="1828800" y="4495800"/>
            <a:chExt cx="2438400" cy="2362200"/>
          </a:xfrm>
        </p:grpSpPr>
        <p:pic>
          <p:nvPicPr>
            <p:cNvPr id="2060" name="Picture 12" descr="http://deskofbrian.com/wp-content/uploads/Jesus-resurrected.jpg"/>
            <p:cNvPicPr>
              <a:picLocks noChangeAspect="1" noChangeArrowheads="1"/>
            </p:cNvPicPr>
            <p:nvPr/>
          </p:nvPicPr>
          <p:blipFill>
            <a:blip r:embed="rId6" cstate="print"/>
            <a:srcRect/>
            <a:stretch>
              <a:fillRect/>
            </a:stretch>
          </p:blipFill>
          <p:spPr bwMode="auto">
            <a:xfrm>
              <a:off x="1828800" y="4495800"/>
              <a:ext cx="2438400" cy="1828800"/>
            </a:xfrm>
            <a:prstGeom prst="rect">
              <a:avLst/>
            </a:prstGeom>
            <a:noFill/>
          </p:spPr>
        </p:pic>
        <p:sp>
          <p:nvSpPr>
            <p:cNvPr id="16" name="TextBox 15"/>
            <p:cNvSpPr txBox="1"/>
            <p:nvPr/>
          </p:nvSpPr>
          <p:spPr>
            <a:xfrm>
              <a:off x="1905000" y="6334780"/>
              <a:ext cx="2286000" cy="523220"/>
            </a:xfrm>
            <a:prstGeom prst="rect">
              <a:avLst/>
            </a:prstGeom>
            <a:noFill/>
          </p:spPr>
          <p:txBody>
            <a:bodyPr wrap="square" rtlCol="0">
              <a:spAutoFit/>
            </a:bodyPr>
            <a:lstStyle/>
            <a:p>
              <a:pPr algn="ctr"/>
              <a:r>
                <a:rPr lang="en-US" sz="2800" dirty="0">
                  <a:solidFill>
                    <a:schemeClr val="bg1"/>
                  </a:solidFill>
                </a:rPr>
                <a:t>v. 51-54</a:t>
              </a:r>
            </a:p>
          </p:txBody>
        </p:sp>
      </p:grpSp>
      <p:grpSp>
        <p:nvGrpSpPr>
          <p:cNvPr id="8" name="Group 7"/>
          <p:cNvGrpSpPr/>
          <p:nvPr/>
        </p:nvGrpSpPr>
        <p:grpSpPr>
          <a:xfrm>
            <a:off x="8968967" y="994371"/>
            <a:ext cx="2304107" cy="2722076"/>
            <a:chOff x="4876800" y="3810000"/>
            <a:chExt cx="2304107" cy="2722076"/>
          </a:xfrm>
        </p:grpSpPr>
        <p:pic>
          <p:nvPicPr>
            <p:cNvPr id="2058" name="Picture 10" descr="http://devterms.co.za/wp-content/uploads/2011/03/Earthhhh.gif"/>
            <p:cNvPicPr>
              <a:picLocks noChangeAspect="1" noChangeArrowheads="1"/>
            </p:cNvPicPr>
            <p:nvPr/>
          </p:nvPicPr>
          <p:blipFill>
            <a:blip r:embed="rId7" cstate="print"/>
            <a:srcRect/>
            <a:stretch>
              <a:fillRect/>
            </a:stretch>
          </p:blipFill>
          <p:spPr bwMode="auto">
            <a:xfrm>
              <a:off x="4876800" y="3810000"/>
              <a:ext cx="2286000" cy="2286000"/>
            </a:xfrm>
            <a:prstGeom prst="rect">
              <a:avLst/>
            </a:prstGeom>
            <a:noFill/>
          </p:spPr>
        </p:pic>
        <p:sp>
          <p:nvSpPr>
            <p:cNvPr id="17" name="TextBox 16"/>
            <p:cNvSpPr txBox="1"/>
            <p:nvPr/>
          </p:nvSpPr>
          <p:spPr>
            <a:xfrm>
              <a:off x="4894907" y="6008856"/>
              <a:ext cx="2286000" cy="523220"/>
            </a:xfrm>
            <a:prstGeom prst="rect">
              <a:avLst/>
            </a:prstGeom>
            <a:noFill/>
          </p:spPr>
          <p:txBody>
            <a:bodyPr wrap="square" rtlCol="0">
              <a:spAutoFit/>
            </a:bodyPr>
            <a:lstStyle/>
            <a:p>
              <a:pPr algn="ctr"/>
              <a:r>
                <a:rPr lang="en-US" sz="2800" dirty="0">
                  <a:solidFill>
                    <a:schemeClr val="bg1"/>
                  </a:solidFill>
                </a:rPr>
                <a:t>V. 58</a:t>
              </a:r>
            </a:p>
          </p:txBody>
        </p:sp>
      </p:grpSp>
      <p:grpSp>
        <p:nvGrpSpPr>
          <p:cNvPr id="7" name="Group 6"/>
          <p:cNvGrpSpPr/>
          <p:nvPr/>
        </p:nvGrpSpPr>
        <p:grpSpPr>
          <a:xfrm>
            <a:off x="4257646" y="3845204"/>
            <a:ext cx="4086501" cy="2648316"/>
            <a:chOff x="7363028" y="1142450"/>
            <a:chExt cx="4086501" cy="2648316"/>
          </a:xfrm>
        </p:grpSpPr>
        <p:sp>
          <p:nvSpPr>
            <p:cNvPr id="19" name="TextBox 18"/>
            <p:cNvSpPr txBox="1"/>
            <p:nvPr/>
          </p:nvSpPr>
          <p:spPr>
            <a:xfrm>
              <a:off x="8142083" y="3267546"/>
              <a:ext cx="2286000" cy="523220"/>
            </a:xfrm>
            <a:prstGeom prst="rect">
              <a:avLst/>
            </a:prstGeom>
            <a:noFill/>
          </p:spPr>
          <p:txBody>
            <a:bodyPr wrap="square" rtlCol="0">
              <a:spAutoFit/>
            </a:bodyPr>
            <a:lstStyle/>
            <a:p>
              <a:pPr algn="ctr"/>
              <a:r>
                <a:rPr lang="en-US" sz="2800" dirty="0">
                  <a:solidFill>
                    <a:schemeClr val="bg1"/>
                  </a:solidFill>
                </a:rPr>
                <a:t>V. 56</a:t>
              </a:r>
            </a:p>
          </p:txBody>
        </p:sp>
        <p:pic>
          <p:nvPicPr>
            <p:cNvPr id="2062" name="Picture 14" descr="http://1.bp.blogspot.com/-zBUT6B-z488/T0dcrIrsHjI/AAAAAAAAAUE/jqH30pENB7Q/s1600/10virgins.JPG"/>
            <p:cNvPicPr>
              <a:picLocks noChangeAspect="1" noChangeArrowheads="1"/>
            </p:cNvPicPr>
            <p:nvPr/>
          </p:nvPicPr>
          <p:blipFill>
            <a:blip r:embed="rId8" cstate="print"/>
            <a:srcRect/>
            <a:stretch>
              <a:fillRect/>
            </a:stretch>
          </p:blipFill>
          <p:spPr bwMode="auto">
            <a:xfrm>
              <a:off x="7363028" y="1142450"/>
              <a:ext cx="4086501" cy="1962898"/>
            </a:xfrm>
            <a:prstGeom prst="rect">
              <a:avLst/>
            </a:prstGeom>
            <a:noFill/>
          </p:spPr>
        </p:pic>
      </p:grpSp>
      <p:grpSp>
        <p:nvGrpSpPr>
          <p:cNvPr id="9" name="Group 8"/>
          <p:cNvGrpSpPr/>
          <p:nvPr/>
        </p:nvGrpSpPr>
        <p:grpSpPr>
          <a:xfrm>
            <a:off x="8798459" y="4360753"/>
            <a:ext cx="2438400" cy="2307124"/>
            <a:chOff x="8110395" y="4550876"/>
            <a:chExt cx="2438400" cy="2307124"/>
          </a:xfrm>
        </p:grpSpPr>
        <p:sp>
          <p:nvSpPr>
            <p:cNvPr id="18" name="TextBox 17"/>
            <p:cNvSpPr txBox="1"/>
            <p:nvPr/>
          </p:nvSpPr>
          <p:spPr>
            <a:xfrm>
              <a:off x="8229600" y="6334780"/>
              <a:ext cx="2286000" cy="523220"/>
            </a:xfrm>
            <a:prstGeom prst="rect">
              <a:avLst/>
            </a:prstGeom>
            <a:noFill/>
          </p:spPr>
          <p:txBody>
            <a:bodyPr wrap="square" rtlCol="0">
              <a:spAutoFit/>
            </a:bodyPr>
            <a:lstStyle/>
            <a:p>
              <a:pPr algn="ctr"/>
              <a:r>
                <a:rPr lang="en-US" sz="2800" dirty="0">
                  <a:solidFill>
                    <a:schemeClr val="bg1"/>
                  </a:solidFill>
                </a:rPr>
                <a:t>V. 59</a:t>
              </a:r>
            </a:p>
          </p:txBody>
        </p:sp>
        <p:pic>
          <p:nvPicPr>
            <p:cNvPr id="24" name="Picture 10" descr="http://media-cache-ec3.pinterest.com/192x/89/8d/00/898d00321f9fd46af159f284d81bf6f9.jpg"/>
            <p:cNvPicPr>
              <a:picLocks noChangeAspect="1" noChangeArrowheads="1"/>
            </p:cNvPicPr>
            <p:nvPr/>
          </p:nvPicPr>
          <p:blipFill>
            <a:blip r:embed="rId9" cstate="print"/>
            <a:srcRect/>
            <a:stretch>
              <a:fillRect/>
            </a:stretch>
          </p:blipFill>
          <p:spPr bwMode="auto">
            <a:xfrm>
              <a:off x="8110395" y="4550876"/>
              <a:ext cx="2438400" cy="1828801"/>
            </a:xfrm>
            <a:prstGeom prst="rect">
              <a:avLst/>
            </a:prstGeom>
            <a:noFill/>
          </p:spPr>
        </p:pic>
      </p:grpSp>
    </p:spTree>
    <p:extLst>
      <p:ext uri="{BB962C8B-B14F-4D97-AF65-F5344CB8AC3E}">
        <p14:creationId xmlns:p14="http://schemas.microsoft.com/office/powerpoint/2010/main" val="39112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23446" y="768790"/>
            <a:ext cx="7215612" cy="523220"/>
          </a:xfrm>
          <a:prstGeom prst="rect">
            <a:avLst/>
          </a:prstGeom>
          <a:noFill/>
        </p:spPr>
        <p:txBody>
          <a:bodyPr wrap="square" rtlCol="0">
            <a:spAutoFit/>
          </a:bodyPr>
          <a:lstStyle/>
          <a:p>
            <a:r>
              <a:rPr lang="en-US" sz="2800" dirty="0">
                <a:solidFill>
                  <a:schemeClr val="bg1"/>
                </a:solidFill>
                <a:effectLst>
                  <a:glow rad="139700">
                    <a:schemeClr val="accent6">
                      <a:satMod val="175000"/>
                      <a:alpha val="40000"/>
                    </a:schemeClr>
                  </a:glow>
                </a:effectLst>
              </a:rPr>
              <a:t>“unexpectedly and without warning” </a:t>
            </a:r>
          </a:p>
        </p:txBody>
      </p:sp>
      <p:sp>
        <p:nvSpPr>
          <p:cNvPr id="7" name="TextBox 6"/>
          <p:cNvSpPr txBox="1"/>
          <p:nvPr/>
        </p:nvSpPr>
        <p:spPr>
          <a:xfrm>
            <a:off x="0" y="6488668"/>
            <a:ext cx="3810000" cy="369332"/>
          </a:xfrm>
          <a:prstGeom prst="rect">
            <a:avLst/>
          </a:prstGeom>
          <a:noFill/>
        </p:spPr>
        <p:txBody>
          <a:bodyPr wrap="square" rtlCol="0">
            <a:spAutoFit/>
          </a:bodyPr>
          <a:lstStyle/>
          <a:p>
            <a:r>
              <a:rPr lang="en-US" dirty="0">
                <a:solidFill>
                  <a:schemeClr val="bg1"/>
                </a:solidFill>
              </a:rPr>
              <a:t>1 Thessalonians 5:2</a:t>
            </a:r>
          </a:p>
        </p:txBody>
      </p:sp>
      <p:sp>
        <p:nvSpPr>
          <p:cNvPr id="11" name="TextBox 10"/>
          <p:cNvSpPr txBox="1"/>
          <p:nvPr/>
        </p:nvSpPr>
        <p:spPr>
          <a:xfrm>
            <a:off x="663920" y="0"/>
            <a:ext cx="10797766" cy="830997"/>
          </a:xfrm>
          <a:prstGeom prst="rect">
            <a:avLst/>
          </a:prstGeom>
          <a:noFill/>
        </p:spPr>
        <p:txBody>
          <a:bodyPr wrap="square" rtlCol="0">
            <a:spAutoFit/>
          </a:bodyPr>
          <a:lstStyle/>
          <a:p>
            <a:pPr algn="ctr"/>
            <a:r>
              <a:rPr lang="en-US" sz="4800" dirty="0">
                <a:solidFill>
                  <a:schemeClr val="bg1"/>
                </a:solidFill>
                <a:latin typeface="Nyala" panose="02000504070300020003" pitchFamily="2" charset="0"/>
                <a:ea typeface="Wednesday" pitchFamily="2" charset="0"/>
              </a:rPr>
              <a:t>A Thief in the Night</a:t>
            </a:r>
          </a:p>
        </p:txBody>
      </p:sp>
      <p:sp>
        <p:nvSpPr>
          <p:cNvPr id="3" name="Rectangle 2"/>
          <p:cNvSpPr/>
          <p:nvPr/>
        </p:nvSpPr>
        <p:spPr>
          <a:xfrm>
            <a:off x="497940" y="1240822"/>
            <a:ext cx="7306147" cy="646331"/>
          </a:xfrm>
          <a:prstGeom prst="rect">
            <a:avLst/>
          </a:prstGeom>
        </p:spPr>
        <p:txBody>
          <a:bodyPr wrap="square">
            <a:spAutoFit/>
          </a:bodyPr>
          <a:lstStyle/>
          <a:p>
            <a:r>
              <a:rPr lang="en-US" dirty="0">
                <a:solidFill>
                  <a:schemeClr val="bg1"/>
                </a:solidFill>
                <a:latin typeface="Open Sans"/>
              </a:rPr>
              <a:t>Paul taught that if the followers of Jesus Christ “are not in darkness” they will not be caught off guard by the Lord’s return. </a:t>
            </a:r>
            <a:endParaRPr lang="en-US" dirty="0">
              <a:solidFill>
                <a:schemeClr val="bg1"/>
              </a:solidFill>
            </a:endParaRPr>
          </a:p>
        </p:txBody>
      </p:sp>
      <p:sp>
        <p:nvSpPr>
          <p:cNvPr id="4" name="Rectangle 3"/>
          <p:cNvSpPr/>
          <p:nvPr/>
        </p:nvSpPr>
        <p:spPr>
          <a:xfrm>
            <a:off x="2803554" y="5428642"/>
            <a:ext cx="7843321" cy="923330"/>
          </a:xfrm>
          <a:prstGeom prst="rect">
            <a:avLst/>
          </a:prstGeom>
          <a:solidFill>
            <a:srgbClr val="FF0000"/>
          </a:solidFill>
        </p:spPr>
        <p:txBody>
          <a:bodyPr wrap="square">
            <a:spAutoFit/>
          </a:bodyPr>
          <a:lstStyle/>
          <a:p>
            <a:r>
              <a:rPr lang="en-US" dirty="0">
                <a:solidFill>
                  <a:srgbClr val="FFFF00"/>
                </a:solidFill>
              </a:rPr>
              <a:t>I, the Lord God, have spoken it; but the hour and the day no man </a:t>
            </a:r>
            <a:r>
              <a:rPr lang="en-US" dirty="0" err="1">
                <a:solidFill>
                  <a:srgbClr val="FFFF00"/>
                </a:solidFill>
              </a:rPr>
              <a:t>knoweth</a:t>
            </a:r>
            <a:r>
              <a:rPr lang="en-US" dirty="0">
                <a:solidFill>
                  <a:srgbClr val="FFFF00"/>
                </a:solidFill>
              </a:rPr>
              <a:t>, neither the angels in heaven, nor shall they know until he comes.</a:t>
            </a:r>
          </a:p>
          <a:p>
            <a:r>
              <a:rPr lang="en-US" dirty="0">
                <a:solidFill>
                  <a:srgbClr val="FFFF00"/>
                </a:solidFill>
              </a:rPr>
              <a:t>D&amp;C 49:7</a:t>
            </a:r>
          </a:p>
        </p:txBody>
      </p:sp>
      <p:grpSp>
        <p:nvGrpSpPr>
          <p:cNvPr id="14" name="Group 13"/>
          <p:cNvGrpSpPr/>
          <p:nvPr/>
        </p:nvGrpSpPr>
        <p:grpSpPr>
          <a:xfrm>
            <a:off x="558298" y="1842378"/>
            <a:ext cx="1632641" cy="5015622"/>
            <a:chOff x="893276" y="706169"/>
            <a:chExt cx="1632641" cy="5015622"/>
          </a:xfrm>
        </p:grpSpPr>
        <p:sp>
          <p:nvSpPr>
            <p:cNvPr id="15" name="Rectangle 14"/>
            <p:cNvSpPr/>
            <p:nvPr/>
          </p:nvSpPr>
          <p:spPr>
            <a:xfrm>
              <a:off x="1122630" y="1430448"/>
              <a:ext cx="1403287" cy="31687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783532" y="2082297"/>
              <a:ext cx="697117" cy="73333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3"/>
            <p:cNvSpPr/>
            <p:nvPr/>
          </p:nvSpPr>
          <p:spPr>
            <a:xfrm>
              <a:off x="893276" y="706169"/>
              <a:ext cx="1403287" cy="5015622"/>
            </a:xfrm>
            <a:custGeom>
              <a:avLst/>
              <a:gdLst>
                <a:gd name="connsiteX0" fmla="*/ 0 w 1403287"/>
                <a:gd name="connsiteY0" fmla="*/ 0 h 3864321"/>
                <a:gd name="connsiteX1" fmla="*/ 1403287 w 1403287"/>
                <a:gd name="connsiteY1" fmla="*/ 0 h 3864321"/>
                <a:gd name="connsiteX2" fmla="*/ 1403287 w 1403287"/>
                <a:gd name="connsiteY2" fmla="*/ 3864321 h 3864321"/>
                <a:gd name="connsiteX3" fmla="*/ 0 w 1403287"/>
                <a:gd name="connsiteY3" fmla="*/ 3864321 h 3864321"/>
                <a:gd name="connsiteX4" fmla="*/ 0 w 1403287"/>
                <a:gd name="connsiteY4" fmla="*/ 0 h 3864321"/>
                <a:gd name="connsiteX0" fmla="*/ 0 w 1403287"/>
                <a:gd name="connsiteY0" fmla="*/ 0 h 5050325"/>
                <a:gd name="connsiteX1" fmla="*/ 1403287 w 1403287"/>
                <a:gd name="connsiteY1" fmla="*/ 0 h 5050325"/>
                <a:gd name="connsiteX2" fmla="*/ 1403287 w 1403287"/>
                <a:gd name="connsiteY2" fmla="*/ 5050325 h 5050325"/>
                <a:gd name="connsiteX3" fmla="*/ 0 w 1403287"/>
                <a:gd name="connsiteY3" fmla="*/ 3864321 h 5050325"/>
                <a:gd name="connsiteX4" fmla="*/ 0 w 1403287"/>
                <a:gd name="connsiteY4" fmla="*/ 0 h 505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287" h="5050325">
                  <a:moveTo>
                    <a:pt x="0" y="0"/>
                  </a:moveTo>
                  <a:lnTo>
                    <a:pt x="1403287" y="0"/>
                  </a:lnTo>
                  <a:lnTo>
                    <a:pt x="1403287" y="5050325"/>
                  </a:lnTo>
                  <a:lnTo>
                    <a:pt x="0" y="3864321"/>
                  </a:lnTo>
                  <a:lnTo>
                    <a:pt x="0" y="0"/>
                  </a:lnTo>
                  <a:close/>
                </a:path>
              </a:pathLst>
            </a:custGeom>
            <a:solidFill>
              <a:schemeClr val="bg1"/>
            </a:solidFill>
            <a:ln>
              <a:solidFill>
                <a:schemeClr val="tx1"/>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846904" y="3005751"/>
              <a:ext cx="289713" cy="289711"/>
              <a:chOff x="3241139" y="3512745"/>
              <a:chExt cx="751439" cy="588889"/>
            </a:xfrm>
          </p:grpSpPr>
          <p:sp>
            <p:nvSpPr>
              <p:cNvPr id="19" name="Rectangle: Rounded Corners 18"/>
              <p:cNvSpPr/>
              <p:nvPr/>
            </p:nvSpPr>
            <p:spPr>
              <a:xfrm>
                <a:off x="3241141" y="3512745"/>
                <a:ext cx="751437" cy="262550"/>
              </a:xfrm>
              <a:prstGeom prst="roundRect">
                <a:avLst>
                  <a:gd name="adj"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p:cNvSpPr/>
              <p:nvPr/>
            </p:nvSpPr>
            <p:spPr>
              <a:xfrm>
                <a:off x="3241139" y="3690614"/>
                <a:ext cx="751436" cy="262551"/>
              </a:xfrm>
              <a:prstGeom prst="roundRect">
                <a:avLst>
                  <a:gd name="adj"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p:cNvSpPr/>
              <p:nvPr/>
            </p:nvSpPr>
            <p:spPr>
              <a:xfrm>
                <a:off x="3241139" y="3839083"/>
                <a:ext cx="751436" cy="262551"/>
              </a:xfrm>
              <a:prstGeom prst="roundRect">
                <a:avLst>
                  <a:gd name="adj"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21"/>
          <p:cNvSpPr/>
          <p:nvPr/>
        </p:nvSpPr>
        <p:spPr>
          <a:xfrm>
            <a:off x="2234696" y="2117498"/>
            <a:ext cx="7306147" cy="1200329"/>
          </a:xfrm>
          <a:prstGeom prst="rect">
            <a:avLst/>
          </a:prstGeom>
        </p:spPr>
        <p:txBody>
          <a:bodyPr wrap="square">
            <a:spAutoFit/>
          </a:bodyPr>
          <a:lstStyle/>
          <a:p>
            <a:r>
              <a:rPr lang="en-US" dirty="0">
                <a:solidFill>
                  <a:schemeClr val="bg1"/>
                </a:solidFill>
                <a:latin typeface="Open Sans"/>
              </a:rPr>
              <a:t>Children of the Night = </a:t>
            </a:r>
            <a:r>
              <a:rPr lang="en-US" i="1" dirty="0">
                <a:solidFill>
                  <a:schemeClr val="bg1"/>
                </a:solidFill>
                <a:latin typeface="Open Sans"/>
              </a:rPr>
              <a:t>These are the people of the world who dwell in darkness. Therefore they will not “see” the signs which herald the approach of this great event. The “day of the Lord” shall be a dreadful day for them. </a:t>
            </a:r>
            <a:endParaRPr lang="en-US" dirty="0">
              <a:solidFill>
                <a:schemeClr val="bg1"/>
              </a:solidFill>
            </a:endParaRPr>
          </a:p>
        </p:txBody>
      </p:sp>
      <p:sp>
        <p:nvSpPr>
          <p:cNvPr id="23" name="Rectangle 22"/>
          <p:cNvSpPr/>
          <p:nvPr/>
        </p:nvSpPr>
        <p:spPr>
          <a:xfrm>
            <a:off x="2866929" y="3818041"/>
            <a:ext cx="7306147" cy="1477328"/>
          </a:xfrm>
          <a:prstGeom prst="rect">
            <a:avLst/>
          </a:prstGeom>
        </p:spPr>
        <p:txBody>
          <a:bodyPr wrap="square">
            <a:spAutoFit/>
          </a:bodyPr>
          <a:lstStyle/>
          <a:p>
            <a:r>
              <a:rPr lang="en-US" dirty="0">
                <a:solidFill>
                  <a:schemeClr val="bg1"/>
                </a:solidFill>
                <a:latin typeface="Open Sans"/>
              </a:rPr>
              <a:t>Children of the Day = </a:t>
            </a:r>
            <a:r>
              <a:rPr lang="en-US" i="1" dirty="0">
                <a:solidFill>
                  <a:schemeClr val="bg1"/>
                </a:solidFill>
                <a:latin typeface="Open Sans"/>
              </a:rPr>
              <a:t>These are those who dwell in light and truth. They “see” the warning signs and therefore are spiritually prepared for the coming of Jesus. For them, the “day of the Lord” shall be a great day.</a:t>
            </a:r>
          </a:p>
          <a:p>
            <a:r>
              <a:rPr lang="en-US" dirty="0">
                <a:solidFill>
                  <a:schemeClr val="bg1"/>
                </a:solidFill>
                <a:latin typeface="Open Sans"/>
              </a:rPr>
              <a:t> </a:t>
            </a:r>
            <a:endParaRPr lang="en-US" i="1" dirty="0">
              <a:solidFill>
                <a:schemeClr val="bg1"/>
              </a:solidFill>
              <a:latin typeface="Open Sans"/>
            </a:endParaRPr>
          </a:p>
          <a:p>
            <a:r>
              <a:rPr lang="en-US" dirty="0">
                <a:solidFill>
                  <a:schemeClr val="bg1"/>
                </a:solidFill>
                <a:latin typeface="Open Sans"/>
              </a:rPr>
              <a:t> </a:t>
            </a:r>
            <a:endParaRPr lang="en-US" dirty="0">
              <a:solidFill>
                <a:schemeClr val="bg1"/>
              </a:solidFill>
            </a:endParaRPr>
          </a:p>
        </p:txBody>
      </p:sp>
      <p:grpSp>
        <p:nvGrpSpPr>
          <p:cNvPr id="48" name="Group 47"/>
          <p:cNvGrpSpPr/>
          <p:nvPr/>
        </p:nvGrpSpPr>
        <p:grpSpPr>
          <a:xfrm>
            <a:off x="10198729" y="528117"/>
            <a:ext cx="1614535" cy="5015622"/>
            <a:chOff x="4830024" y="310834"/>
            <a:chExt cx="1614535" cy="5015622"/>
          </a:xfrm>
        </p:grpSpPr>
        <p:sp>
          <p:nvSpPr>
            <p:cNvPr id="49" name="Rectangle 48"/>
            <p:cNvSpPr/>
            <p:nvPr/>
          </p:nvSpPr>
          <p:spPr>
            <a:xfrm flipH="1">
              <a:off x="4830024" y="1424412"/>
              <a:ext cx="1403287" cy="31687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flipH="1">
              <a:off x="4875292" y="2076261"/>
              <a:ext cx="697117" cy="73333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3"/>
            <p:cNvSpPr/>
            <p:nvPr/>
          </p:nvSpPr>
          <p:spPr>
            <a:xfrm flipH="1" flipV="1">
              <a:off x="5041272" y="310834"/>
              <a:ext cx="1403287" cy="5015622"/>
            </a:xfrm>
            <a:custGeom>
              <a:avLst/>
              <a:gdLst>
                <a:gd name="connsiteX0" fmla="*/ 0 w 1403287"/>
                <a:gd name="connsiteY0" fmla="*/ 0 h 3864321"/>
                <a:gd name="connsiteX1" fmla="*/ 1403287 w 1403287"/>
                <a:gd name="connsiteY1" fmla="*/ 0 h 3864321"/>
                <a:gd name="connsiteX2" fmla="*/ 1403287 w 1403287"/>
                <a:gd name="connsiteY2" fmla="*/ 3864321 h 3864321"/>
                <a:gd name="connsiteX3" fmla="*/ 0 w 1403287"/>
                <a:gd name="connsiteY3" fmla="*/ 3864321 h 3864321"/>
                <a:gd name="connsiteX4" fmla="*/ 0 w 1403287"/>
                <a:gd name="connsiteY4" fmla="*/ 0 h 3864321"/>
                <a:gd name="connsiteX0" fmla="*/ 0 w 1403287"/>
                <a:gd name="connsiteY0" fmla="*/ 0 h 5050325"/>
                <a:gd name="connsiteX1" fmla="*/ 1403287 w 1403287"/>
                <a:gd name="connsiteY1" fmla="*/ 0 h 5050325"/>
                <a:gd name="connsiteX2" fmla="*/ 1403287 w 1403287"/>
                <a:gd name="connsiteY2" fmla="*/ 5050325 h 5050325"/>
                <a:gd name="connsiteX3" fmla="*/ 0 w 1403287"/>
                <a:gd name="connsiteY3" fmla="*/ 3864321 h 5050325"/>
                <a:gd name="connsiteX4" fmla="*/ 0 w 1403287"/>
                <a:gd name="connsiteY4" fmla="*/ 0 h 505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287" h="5050325">
                  <a:moveTo>
                    <a:pt x="0" y="0"/>
                  </a:moveTo>
                  <a:lnTo>
                    <a:pt x="1403287" y="0"/>
                  </a:lnTo>
                  <a:lnTo>
                    <a:pt x="1403287" y="5050325"/>
                  </a:lnTo>
                  <a:lnTo>
                    <a:pt x="0" y="3864321"/>
                  </a:lnTo>
                  <a:lnTo>
                    <a:pt x="0" y="0"/>
                  </a:lnTo>
                  <a:close/>
                </a:path>
              </a:pathLst>
            </a:custGeom>
            <a:solidFill>
              <a:schemeClr val="tx1"/>
            </a:solidFill>
            <a:ln>
              <a:solidFill>
                <a:schemeClr val="tx1"/>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p:nvGrpSpPr>
          <p:grpSpPr>
            <a:xfrm flipH="1">
              <a:off x="5219324" y="2999715"/>
              <a:ext cx="289713" cy="289711"/>
              <a:chOff x="3241139" y="3512745"/>
              <a:chExt cx="751439" cy="588889"/>
            </a:xfrm>
          </p:grpSpPr>
          <p:sp>
            <p:nvSpPr>
              <p:cNvPr id="53" name="Rectangle: Rounded Corners 52"/>
              <p:cNvSpPr/>
              <p:nvPr/>
            </p:nvSpPr>
            <p:spPr>
              <a:xfrm>
                <a:off x="3241141" y="3512745"/>
                <a:ext cx="751437" cy="262550"/>
              </a:xfrm>
              <a:prstGeom prst="roundRect">
                <a:avLst>
                  <a:gd name="adj"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p:cNvSpPr/>
              <p:nvPr/>
            </p:nvSpPr>
            <p:spPr>
              <a:xfrm>
                <a:off x="3241139" y="3690614"/>
                <a:ext cx="751436" cy="262551"/>
              </a:xfrm>
              <a:prstGeom prst="roundRect">
                <a:avLst>
                  <a:gd name="adj"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Rounded Corners 54"/>
              <p:cNvSpPr/>
              <p:nvPr/>
            </p:nvSpPr>
            <p:spPr>
              <a:xfrm>
                <a:off x="3241139" y="3839083"/>
                <a:ext cx="751436" cy="262551"/>
              </a:xfrm>
              <a:prstGeom prst="roundRect">
                <a:avLst>
                  <a:gd name="adj"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6" name="Rectangle 55"/>
          <p:cNvSpPr/>
          <p:nvPr/>
        </p:nvSpPr>
        <p:spPr>
          <a:xfrm>
            <a:off x="11741236" y="6422100"/>
            <a:ext cx="450764" cy="369332"/>
          </a:xfrm>
          <a:prstGeom prst="rect">
            <a:avLst/>
          </a:prstGeom>
        </p:spPr>
        <p:txBody>
          <a:bodyPr wrap="none">
            <a:spAutoFit/>
          </a:bodyPr>
          <a:lstStyle/>
          <a:p>
            <a:r>
              <a:rPr lang="en-US" dirty="0">
                <a:solidFill>
                  <a:schemeClr val="bg1"/>
                </a:solidFill>
                <a:latin typeface="Open Sans"/>
              </a:rPr>
              <a:t>(8)</a:t>
            </a:r>
          </a:p>
        </p:txBody>
      </p:sp>
    </p:spTree>
    <p:extLst>
      <p:ext uri="{BB962C8B-B14F-4D97-AF65-F5344CB8AC3E}">
        <p14:creationId xmlns:p14="http://schemas.microsoft.com/office/powerpoint/2010/main" val="151916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22" grpId="0"/>
      <p:bldP spid="2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23446" y="768790"/>
            <a:ext cx="7215612" cy="523220"/>
          </a:xfrm>
          <a:prstGeom prst="rect">
            <a:avLst/>
          </a:prstGeom>
          <a:noFill/>
        </p:spPr>
        <p:txBody>
          <a:bodyPr wrap="square" rtlCol="0">
            <a:spAutoFit/>
          </a:bodyPr>
          <a:lstStyle/>
          <a:p>
            <a:r>
              <a:rPr lang="en-US" sz="2800" dirty="0">
                <a:solidFill>
                  <a:schemeClr val="bg1"/>
                </a:solidFill>
                <a:effectLst>
                  <a:glow rad="139700">
                    <a:schemeClr val="accent6">
                      <a:satMod val="175000"/>
                      <a:alpha val="40000"/>
                    </a:schemeClr>
                  </a:glow>
                </a:effectLst>
              </a:rPr>
              <a:t> </a:t>
            </a:r>
          </a:p>
        </p:txBody>
      </p:sp>
      <p:sp>
        <p:nvSpPr>
          <p:cNvPr id="7" name="TextBox 6"/>
          <p:cNvSpPr txBox="1"/>
          <p:nvPr/>
        </p:nvSpPr>
        <p:spPr>
          <a:xfrm>
            <a:off x="-1" y="6488668"/>
            <a:ext cx="5024673" cy="369332"/>
          </a:xfrm>
          <a:prstGeom prst="rect">
            <a:avLst/>
          </a:prstGeom>
          <a:noFill/>
        </p:spPr>
        <p:txBody>
          <a:bodyPr wrap="square" rtlCol="0">
            <a:spAutoFit/>
          </a:bodyPr>
          <a:lstStyle/>
          <a:p>
            <a:r>
              <a:rPr lang="en-US" dirty="0">
                <a:solidFill>
                  <a:schemeClr val="bg1"/>
                </a:solidFill>
              </a:rPr>
              <a:t>1 Thessalonians 5:2; Matthew 24:36-37</a:t>
            </a:r>
          </a:p>
        </p:txBody>
      </p:sp>
      <p:sp>
        <p:nvSpPr>
          <p:cNvPr id="11" name="TextBox 10"/>
          <p:cNvSpPr txBox="1"/>
          <p:nvPr/>
        </p:nvSpPr>
        <p:spPr>
          <a:xfrm>
            <a:off x="663920" y="0"/>
            <a:ext cx="10797766" cy="830997"/>
          </a:xfrm>
          <a:prstGeom prst="rect">
            <a:avLst/>
          </a:prstGeom>
          <a:noFill/>
        </p:spPr>
        <p:txBody>
          <a:bodyPr wrap="square" rtlCol="0">
            <a:spAutoFit/>
          </a:bodyPr>
          <a:lstStyle/>
          <a:p>
            <a:pPr algn="ctr"/>
            <a:r>
              <a:rPr lang="en-US" sz="4800" dirty="0">
                <a:solidFill>
                  <a:schemeClr val="bg1"/>
                </a:solidFill>
                <a:latin typeface="Nyala" panose="02000504070300020003" pitchFamily="2" charset="0"/>
                <a:ea typeface="Wednesday" pitchFamily="2" charset="0"/>
              </a:rPr>
              <a:t>We Do Not Know…</a:t>
            </a:r>
          </a:p>
        </p:txBody>
      </p:sp>
      <p:grpSp>
        <p:nvGrpSpPr>
          <p:cNvPr id="8" name="Group 7"/>
          <p:cNvGrpSpPr/>
          <p:nvPr/>
        </p:nvGrpSpPr>
        <p:grpSpPr>
          <a:xfrm>
            <a:off x="199177" y="222563"/>
            <a:ext cx="5109926" cy="5593154"/>
            <a:chOff x="199177" y="222563"/>
            <a:chExt cx="5109926" cy="5593154"/>
          </a:xfrm>
        </p:grpSpPr>
        <p:sp>
          <p:nvSpPr>
            <p:cNvPr id="6" name="TextBox 5"/>
            <p:cNvSpPr txBox="1"/>
            <p:nvPr/>
          </p:nvSpPr>
          <p:spPr>
            <a:xfrm>
              <a:off x="199177" y="1845399"/>
              <a:ext cx="5109926" cy="3970318"/>
            </a:xfrm>
            <a:prstGeom prst="rect">
              <a:avLst/>
            </a:prstGeom>
            <a:noFill/>
          </p:spPr>
          <p:txBody>
            <a:bodyPr wrap="square" rtlCol="0">
              <a:spAutoFit/>
            </a:bodyPr>
            <a:lstStyle/>
            <a:p>
              <a:r>
                <a:rPr lang="en-US" dirty="0">
                  <a:solidFill>
                    <a:schemeClr val="bg1"/>
                  </a:solidFill>
                </a:rPr>
                <a:t>"I am called as one of the Apostles to be a special witness of Christ in these exciting, trying times, and I do not know when He is going to come again. As far as I know, none of my brethren in the Council of the Twelve or even in the First Presidency knows. And I would humbly suggest to you, my young brothers and sisters, that if we do not know, then </a:t>
              </a:r>
              <a:r>
                <a:rPr lang="en-US" i="1" dirty="0">
                  <a:solidFill>
                    <a:schemeClr val="bg1"/>
                  </a:solidFill>
                </a:rPr>
                <a:t>nobody</a:t>
              </a:r>
              <a:r>
                <a:rPr lang="en-US" dirty="0">
                  <a:solidFill>
                    <a:schemeClr val="bg1"/>
                  </a:solidFill>
                </a:rPr>
                <a:t> knows, no matter how compelling their arguments or how reasonable their calculations. . . . </a:t>
              </a:r>
            </a:p>
            <a:p>
              <a:endParaRPr lang="en-US" dirty="0">
                <a:solidFill>
                  <a:schemeClr val="bg1"/>
                </a:solidFill>
              </a:endParaRPr>
            </a:p>
            <a:p>
              <a:r>
                <a:rPr lang="en-US" dirty="0">
                  <a:solidFill>
                    <a:schemeClr val="bg1"/>
                  </a:solidFill>
                </a:rPr>
                <a:t>I believe when the Lord says 'no man' knows, it really means that no man knows. You should be extremely wary of anyone who claims to be an exception to divine decree." (5)</a:t>
              </a:r>
              <a:endParaRPr lang="en-US" sz="24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818" y="222563"/>
              <a:ext cx="1219200" cy="1524000"/>
            </a:xfrm>
            <a:prstGeom prst="rect">
              <a:avLst/>
            </a:prstGeom>
          </p:spPr>
        </p:pic>
      </p:grpSp>
      <p:grpSp>
        <p:nvGrpSpPr>
          <p:cNvPr id="14" name="Group 13"/>
          <p:cNvGrpSpPr/>
          <p:nvPr/>
        </p:nvGrpSpPr>
        <p:grpSpPr>
          <a:xfrm>
            <a:off x="6518494" y="185155"/>
            <a:ext cx="5432569" cy="6145139"/>
            <a:chOff x="6518494" y="185155"/>
            <a:chExt cx="5432569" cy="6145139"/>
          </a:xfrm>
        </p:grpSpPr>
        <p:sp>
          <p:nvSpPr>
            <p:cNvPr id="3" name="Rectangle 2"/>
            <p:cNvSpPr/>
            <p:nvPr/>
          </p:nvSpPr>
          <p:spPr>
            <a:xfrm>
              <a:off x="6518494" y="1805979"/>
              <a:ext cx="5368705" cy="4524315"/>
            </a:xfrm>
            <a:prstGeom prst="rect">
              <a:avLst/>
            </a:prstGeom>
          </p:spPr>
          <p:txBody>
            <a:bodyPr wrap="square">
              <a:spAutoFit/>
            </a:bodyPr>
            <a:lstStyle/>
            <a:p>
              <a:r>
                <a:rPr lang="en-US" dirty="0">
                  <a:solidFill>
                    <a:schemeClr val="bg1"/>
                  </a:solidFill>
                  <a:latin typeface="Open Sans"/>
                </a:rPr>
                <a:t> “I do not know when he is going to come. No man knows. Even the angels of heaven are in the dark in regard to that great truth.</a:t>
              </a:r>
            </a:p>
            <a:p>
              <a:endParaRPr lang="en-US" dirty="0">
                <a:solidFill>
                  <a:schemeClr val="bg1"/>
                </a:solidFill>
                <a:latin typeface="Open Sans"/>
              </a:endParaRPr>
            </a:p>
            <a:p>
              <a:r>
                <a:rPr lang="en-US" dirty="0">
                  <a:solidFill>
                    <a:schemeClr val="bg1"/>
                  </a:solidFill>
                  <a:latin typeface="Open Sans"/>
                </a:rPr>
                <a:t>But this I know, that </a:t>
              </a:r>
              <a:r>
                <a:rPr lang="en-US" i="1" dirty="0">
                  <a:solidFill>
                    <a:schemeClr val="bg1"/>
                  </a:solidFill>
                  <a:latin typeface="Open Sans"/>
                </a:rPr>
                <a:t>the signs that have been pointed out are here.</a:t>
              </a:r>
              <a:r>
                <a:rPr lang="en-US" dirty="0">
                  <a:solidFill>
                    <a:schemeClr val="bg1"/>
                  </a:solidFill>
                  <a:latin typeface="Open Sans"/>
                </a:rPr>
                <a:t> The earth is full of calamity, of trouble. The hearts of men are failing them. </a:t>
              </a:r>
            </a:p>
            <a:p>
              <a:endParaRPr lang="en-US" dirty="0">
                <a:solidFill>
                  <a:schemeClr val="bg1"/>
                </a:solidFill>
                <a:latin typeface="Open Sans"/>
              </a:endParaRPr>
            </a:p>
            <a:p>
              <a:r>
                <a:rPr lang="en-US" dirty="0">
                  <a:solidFill>
                    <a:schemeClr val="bg1"/>
                  </a:solidFill>
                  <a:latin typeface="Open Sans"/>
                </a:rPr>
                <a:t>We see the signs as we see the fig tree putting forth her leaves; and knowing this time is near, it behooves me and it behooves you, and all men upon the face of the earth, to </a:t>
              </a:r>
              <a:r>
                <a:rPr lang="en-US" i="1" dirty="0">
                  <a:solidFill>
                    <a:schemeClr val="bg1"/>
                  </a:solidFill>
                  <a:latin typeface="Open Sans"/>
                </a:rPr>
                <a:t>pay heed to the words of Christ, to his apostles and watch,</a:t>
              </a:r>
              <a:r>
                <a:rPr lang="en-US" dirty="0">
                  <a:solidFill>
                    <a:schemeClr val="bg1"/>
                  </a:solidFill>
                  <a:latin typeface="Open Sans"/>
                </a:rPr>
                <a:t> for we know not the day nor the hour. But I tell you this, it shall come as a thief in the night, when </a:t>
              </a:r>
              <a:r>
                <a:rPr lang="en-US" i="1" dirty="0">
                  <a:solidFill>
                    <a:schemeClr val="bg1"/>
                  </a:solidFill>
                  <a:latin typeface="Open Sans"/>
                </a:rPr>
                <a:t>many of us will not be ready for it.</a:t>
              </a:r>
              <a:r>
                <a:rPr lang="en-US" dirty="0">
                  <a:solidFill>
                    <a:schemeClr val="bg1"/>
                  </a:solidFill>
                  <a:latin typeface="Open Sans"/>
                </a:rPr>
                <a:t>” (6)</a:t>
              </a:r>
              <a:endParaRPr lang="en-US" dirty="0">
                <a:solidFill>
                  <a:schemeClr val="bg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6244" y="185155"/>
              <a:ext cx="1144819" cy="1444470"/>
            </a:xfrm>
            <a:prstGeom prst="rect">
              <a:avLst/>
            </a:prstGeom>
          </p:spPr>
        </p:pic>
      </p:grpSp>
      <p:grpSp>
        <p:nvGrpSpPr>
          <p:cNvPr id="10" name="Group 9"/>
          <p:cNvGrpSpPr/>
          <p:nvPr/>
        </p:nvGrpSpPr>
        <p:grpSpPr>
          <a:xfrm>
            <a:off x="5341544" y="833296"/>
            <a:ext cx="1176951" cy="1203733"/>
            <a:chOff x="3962400" y="4762499"/>
            <a:chExt cx="2095500" cy="2095501"/>
          </a:xfrm>
        </p:grpSpPr>
        <p:pic>
          <p:nvPicPr>
            <p:cNvPr id="12" name="Picture 4" descr="http://content.presentermedia.com/files/animsp/00005000/5562/question_mark_serious_thinker_md_wm_v2.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2400" y="4762499"/>
              <a:ext cx="2095500" cy="209550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4038601" y="6553201"/>
              <a:ext cx="1742694"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2132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981384" y="1374619"/>
            <a:ext cx="3810000" cy="2308324"/>
          </a:xfrm>
          <a:prstGeom prst="rect">
            <a:avLst/>
          </a:prstGeom>
          <a:noFill/>
        </p:spPr>
        <p:txBody>
          <a:bodyPr wrap="square" rtlCol="0">
            <a:spAutoFit/>
          </a:bodyPr>
          <a:lstStyle/>
          <a:p>
            <a:r>
              <a:rPr lang="en-US" dirty="0">
                <a:solidFill>
                  <a:schemeClr val="bg1"/>
                </a:solidFill>
              </a:rPr>
              <a:t>Based on this analogy, we might also consider how trials preceding the Second Coming are similar to labor pains. </a:t>
            </a:r>
          </a:p>
          <a:p>
            <a:endParaRPr lang="en-US" dirty="0">
              <a:solidFill>
                <a:schemeClr val="bg1"/>
              </a:solidFill>
            </a:endParaRPr>
          </a:p>
          <a:p>
            <a:r>
              <a:rPr lang="en-US" dirty="0">
                <a:solidFill>
                  <a:schemeClr val="bg1"/>
                </a:solidFill>
              </a:rPr>
              <a:t>But just as the arrival of a baby is wonderful, so will the Second Coming be wonderful to the righteous.</a:t>
            </a:r>
            <a:endParaRPr lang="en-US" sz="2400" dirty="0">
              <a:solidFill>
                <a:schemeClr val="bg1"/>
              </a:solidFill>
            </a:endParaRPr>
          </a:p>
        </p:txBody>
      </p:sp>
      <p:sp>
        <p:nvSpPr>
          <p:cNvPr id="7" name="TextBox 6"/>
          <p:cNvSpPr txBox="1"/>
          <p:nvPr/>
        </p:nvSpPr>
        <p:spPr>
          <a:xfrm>
            <a:off x="0" y="6488668"/>
            <a:ext cx="3810000" cy="369332"/>
          </a:xfrm>
          <a:prstGeom prst="rect">
            <a:avLst/>
          </a:prstGeom>
          <a:noFill/>
        </p:spPr>
        <p:txBody>
          <a:bodyPr wrap="square" rtlCol="0">
            <a:spAutoFit/>
          </a:bodyPr>
          <a:lstStyle/>
          <a:p>
            <a:r>
              <a:rPr lang="en-US" dirty="0">
                <a:solidFill>
                  <a:schemeClr val="bg1"/>
                </a:solidFill>
              </a:rPr>
              <a:t>1 Thessalonians 5:3</a:t>
            </a:r>
          </a:p>
        </p:txBody>
      </p:sp>
      <p:sp>
        <p:nvSpPr>
          <p:cNvPr id="11" name="TextBox 10"/>
          <p:cNvSpPr txBox="1"/>
          <p:nvPr/>
        </p:nvSpPr>
        <p:spPr>
          <a:xfrm>
            <a:off x="663920" y="0"/>
            <a:ext cx="10797766" cy="830997"/>
          </a:xfrm>
          <a:prstGeom prst="rect">
            <a:avLst/>
          </a:prstGeom>
          <a:noFill/>
        </p:spPr>
        <p:txBody>
          <a:bodyPr wrap="square" rtlCol="0">
            <a:spAutoFit/>
          </a:bodyPr>
          <a:lstStyle/>
          <a:p>
            <a:pPr algn="ctr"/>
            <a:r>
              <a:rPr lang="en-US" sz="4800" dirty="0">
                <a:solidFill>
                  <a:schemeClr val="bg1"/>
                </a:solidFill>
                <a:latin typeface="Nyala" panose="02000504070300020003" pitchFamily="2" charset="0"/>
                <a:ea typeface="Wednesday" pitchFamily="2" charset="0"/>
              </a:rPr>
              <a:t>A Woman With Child</a:t>
            </a:r>
          </a:p>
        </p:txBody>
      </p:sp>
      <p:sp>
        <p:nvSpPr>
          <p:cNvPr id="12" name="Rectangle 11"/>
          <p:cNvSpPr/>
          <p:nvPr/>
        </p:nvSpPr>
        <p:spPr>
          <a:xfrm>
            <a:off x="5344563" y="4853154"/>
            <a:ext cx="6096000" cy="1077218"/>
          </a:xfrm>
          <a:prstGeom prst="rect">
            <a:avLst/>
          </a:prstGeom>
        </p:spPr>
        <p:txBody>
          <a:bodyPr>
            <a:spAutoFit/>
          </a:bodyPr>
          <a:lstStyle/>
          <a:p>
            <a:r>
              <a:rPr lang="en-US" sz="3200" dirty="0">
                <a:solidFill>
                  <a:schemeClr val="bg1"/>
                </a:solidFill>
                <a:effectLst>
                  <a:glow rad="101600">
                    <a:srgbClr val="92D050">
                      <a:alpha val="60000"/>
                    </a:srgbClr>
                  </a:glow>
                </a:effectLst>
              </a:rPr>
              <a:t>3. The Second Coming will surprise everyone as a thief in the night.</a:t>
            </a:r>
            <a:endParaRPr lang="en-US" sz="3200" dirty="0">
              <a:effectLst>
                <a:glow rad="101600">
                  <a:srgbClr val="92D050">
                    <a:alpha val="60000"/>
                  </a:srgbClr>
                </a:glow>
              </a:effectLst>
            </a:endParaRPr>
          </a:p>
        </p:txBody>
      </p:sp>
      <p:grpSp>
        <p:nvGrpSpPr>
          <p:cNvPr id="13" name="Group 12"/>
          <p:cNvGrpSpPr/>
          <p:nvPr/>
        </p:nvGrpSpPr>
        <p:grpSpPr>
          <a:xfrm>
            <a:off x="655808" y="3159645"/>
            <a:ext cx="3499731" cy="2670786"/>
            <a:chOff x="384206" y="4122896"/>
            <a:chExt cx="3289208" cy="2425715"/>
          </a:xfrm>
        </p:grpSpPr>
        <p:grpSp>
          <p:nvGrpSpPr>
            <p:cNvPr id="14" name="Group 13"/>
            <p:cNvGrpSpPr/>
            <p:nvPr/>
          </p:nvGrpSpPr>
          <p:grpSpPr>
            <a:xfrm>
              <a:off x="384206" y="4122896"/>
              <a:ext cx="3289208" cy="2425715"/>
              <a:chOff x="609599" y="748013"/>
              <a:chExt cx="7941747" cy="5856854"/>
            </a:xfrm>
          </p:grpSpPr>
          <p:grpSp>
            <p:nvGrpSpPr>
              <p:cNvPr id="16" name="Group 14"/>
              <p:cNvGrpSpPr/>
              <p:nvPr/>
            </p:nvGrpSpPr>
            <p:grpSpPr>
              <a:xfrm rot="10800000">
                <a:off x="7696200" y="5257800"/>
                <a:ext cx="621450" cy="1347067"/>
                <a:chOff x="7010400" y="381000"/>
                <a:chExt cx="762000" cy="2033666"/>
              </a:xfrm>
            </p:grpSpPr>
            <p:sp>
              <p:nvSpPr>
                <p:cNvPr id="29"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010400" y="381000"/>
                  <a:ext cx="762000" cy="1219200"/>
                </a:xfrm>
                <a:prstGeom prst="ellipse">
                  <a:avLst/>
                </a:prstGeom>
                <a:solidFill>
                  <a:srgbClr val="CCB1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1"/>
              <p:cNvGrpSpPr/>
              <p:nvPr/>
            </p:nvGrpSpPr>
            <p:grpSpPr>
              <a:xfrm rot="10800000">
                <a:off x="939238" y="4923502"/>
                <a:ext cx="621450" cy="1261437"/>
                <a:chOff x="7010400" y="510275"/>
                <a:chExt cx="762000" cy="1904391"/>
              </a:xfrm>
            </p:grpSpPr>
            <p:sp>
              <p:nvSpPr>
                <p:cNvPr id="27"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10400" y="510275"/>
                  <a:ext cx="762000" cy="1219201"/>
                </a:xfrm>
                <a:prstGeom prst="ellipse">
                  <a:avLst/>
                </a:prstGeom>
                <a:solidFill>
                  <a:srgbClr val="CCB1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3"/>
              <p:cNvSpPr/>
              <p:nvPr/>
            </p:nvSpPr>
            <p:spPr>
              <a:xfrm>
                <a:off x="7315200" y="1895570"/>
                <a:ext cx="1236146" cy="3840518"/>
              </a:xfrm>
              <a:prstGeom prst="can">
                <a:avLst/>
              </a:prstGeom>
              <a:solidFill>
                <a:srgbClr val="CCB1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n 1"/>
              <p:cNvSpPr/>
              <p:nvPr/>
            </p:nvSpPr>
            <p:spPr>
              <a:xfrm>
                <a:off x="609599" y="1557428"/>
                <a:ext cx="1236146" cy="3840519"/>
              </a:xfrm>
              <a:prstGeom prst="can">
                <a:avLst/>
              </a:prstGeom>
              <a:solidFill>
                <a:srgbClr val="CCB1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899460" y="748013"/>
                <a:ext cx="621450" cy="1071827"/>
                <a:chOff x="7031201" y="705000"/>
                <a:chExt cx="762000" cy="1618136"/>
              </a:xfrm>
            </p:grpSpPr>
            <p:sp>
              <p:nvSpPr>
                <p:cNvPr id="25"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5"/>
                <p:cNvSpPr/>
                <p:nvPr/>
              </p:nvSpPr>
              <p:spPr>
                <a:xfrm>
                  <a:off x="7031201" y="705000"/>
                  <a:ext cx="762000" cy="1219200"/>
                </a:xfrm>
                <a:prstGeom prst="ellipse">
                  <a:avLst/>
                </a:prstGeom>
                <a:solidFill>
                  <a:srgbClr val="CCB1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7646520" y="1148254"/>
                <a:ext cx="621450" cy="1017899"/>
                <a:chOff x="7087348" y="824753"/>
                <a:chExt cx="762000" cy="1536722"/>
              </a:xfrm>
            </p:grpSpPr>
            <p:sp>
              <p:nvSpPr>
                <p:cNvPr id="23"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87348" y="824753"/>
                  <a:ext cx="762000" cy="1219200"/>
                </a:xfrm>
                <a:prstGeom prst="ellipse">
                  <a:avLst/>
                </a:prstGeom>
                <a:solidFill>
                  <a:srgbClr val="CCB1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Rectangle 14"/>
            <p:cNvSpPr/>
            <p:nvPr/>
          </p:nvSpPr>
          <p:spPr>
            <a:xfrm>
              <a:off x="810599" y="4652993"/>
              <a:ext cx="2250178" cy="1425628"/>
            </a:xfrm>
            <a:prstGeom prst="rect">
              <a:avLst/>
            </a:prstGeom>
          </p:spPr>
          <p:txBody>
            <a:bodyPr wrap="square">
              <a:spAutoFit/>
            </a:bodyPr>
            <a:lstStyle/>
            <a:p>
              <a:pPr algn="ctr"/>
              <a:r>
                <a:rPr lang="en-US" sz="1600" b="1" dirty="0"/>
                <a:t>If we are faithful and watch for the signs preceding the Second Coming of Jesus Christ, then we will be prepared when He comes again</a:t>
              </a:r>
              <a:endParaRPr lang="en-US" sz="1600" dirty="0"/>
            </a:p>
          </p:txBody>
        </p:sp>
      </p:grpSp>
      <p:sp>
        <p:nvSpPr>
          <p:cNvPr id="31" name="Rectangle 30"/>
          <p:cNvSpPr/>
          <p:nvPr/>
        </p:nvSpPr>
        <p:spPr>
          <a:xfrm rot="19752975">
            <a:off x="7026907" y="4776230"/>
            <a:ext cx="1904432" cy="1107996"/>
          </a:xfrm>
          <a:prstGeom prst="rect">
            <a:avLst/>
          </a:prstGeom>
          <a:noFill/>
        </p:spPr>
        <p:txBody>
          <a:bodyPr wrap="none" lIns="91440" tIns="45720" rIns="91440" bIns="45720">
            <a:spAutoFit/>
          </a:bodyPr>
          <a:lstStyle/>
          <a:p>
            <a:pPr algn="ctr"/>
            <a:r>
              <a:rPr lang="en-US" sz="6600"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False</a:t>
            </a:r>
          </a:p>
        </p:txBody>
      </p:sp>
      <p:grpSp>
        <p:nvGrpSpPr>
          <p:cNvPr id="32" name="Group 31"/>
          <p:cNvGrpSpPr/>
          <p:nvPr/>
        </p:nvGrpSpPr>
        <p:grpSpPr>
          <a:xfrm>
            <a:off x="579422" y="995881"/>
            <a:ext cx="7306146" cy="2673159"/>
            <a:chOff x="579422" y="995881"/>
            <a:chExt cx="7306146" cy="2673159"/>
          </a:xfrm>
        </p:grpSpPr>
        <p:sp>
          <p:nvSpPr>
            <p:cNvPr id="5" name="TextBox 4"/>
            <p:cNvSpPr txBox="1"/>
            <p:nvPr/>
          </p:nvSpPr>
          <p:spPr>
            <a:xfrm>
              <a:off x="579422" y="1094715"/>
              <a:ext cx="3810000" cy="923330"/>
            </a:xfrm>
            <a:prstGeom prst="rect">
              <a:avLst/>
            </a:prstGeom>
            <a:noFill/>
          </p:spPr>
          <p:txBody>
            <a:bodyPr wrap="square" rtlCol="0">
              <a:spAutoFit/>
            </a:bodyPr>
            <a:lstStyle/>
            <a:p>
              <a:r>
                <a:rPr lang="en-US" dirty="0">
                  <a:solidFill>
                    <a:schemeClr val="bg1"/>
                  </a:solidFill>
                </a:rPr>
                <a:t>“She does not know the hour or the minute of the child’s arrival, but she does know the approximate time.” (6)</a:t>
              </a:r>
              <a:endParaRPr lang="en-US" sz="2400" dirty="0">
                <a:solidFill>
                  <a:schemeClr val="bg1"/>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0404" t="3564" r="14855" b="25545"/>
            <a:stretch/>
          </p:blipFill>
          <p:spPr>
            <a:xfrm>
              <a:off x="6337426" y="995881"/>
              <a:ext cx="1548142" cy="2673159"/>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20351" t="9241" r="17457" b="28713"/>
            <a:stretch/>
          </p:blipFill>
          <p:spPr>
            <a:xfrm>
              <a:off x="4372823" y="1059255"/>
              <a:ext cx="1430448" cy="2537021"/>
            </a:xfrm>
            <a:prstGeom prst="rect">
              <a:avLst/>
            </a:prstGeom>
          </p:spPr>
        </p:pic>
      </p:grpSp>
    </p:spTree>
    <p:extLst>
      <p:ext uri="{BB962C8B-B14F-4D97-AF65-F5344CB8AC3E}">
        <p14:creationId xmlns:p14="http://schemas.microsoft.com/office/powerpoint/2010/main" val="376537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0" presetClass="exit" presetSubtype="0" fill="hold" nodeType="withEffect">
                                  <p:stCondLst>
                                    <p:cond delay="0"/>
                                  </p:stCondLst>
                                  <p:childTnLst>
                                    <p:animEffect transition="out" filter="fade">
                                      <p:cBhvr>
                                        <p:cTn id="20" dur="500"/>
                                        <p:tgtEl>
                                          <p:spTgt spid="32"/>
                                        </p:tgtEl>
                                      </p:cBhvr>
                                    </p:animEffect>
                                    <p:set>
                                      <p:cBhvr>
                                        <p:cTn id="21" dur="1" fill="hold">
                                          <p:stCondLst>
                                            <p:cond delay="499"/>
                                          </p:stCondLst>
                                        </p:cTn>
                                        <p:tgtEl>
                                          <p:spTgt spid="32"/>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6">
                                            <p:txEl>
                                              <p:pRg st="0" end="0"/>
                                            </p:txEl>
                                          </p:spTgt>
                                        </p:tgtEl>
                                      </p:cBhvr>
                                    </p:animEffect>
                                    <p:set>
                                      <p:cBhvr>
                                        <p:cTn id="24" dur="1" fill="hold">
                                          <p:stCondLst>
                                            <p:cond delay="499"/>
                                          </p:stCondLst>
                                        </p:cTn>
                                        <p:tgtEl>
                                          <p:spTgt spid="6">
                                            <p:txEl>
                                              <p:pRg st="0" end="0"/>
                                            </p:txEl>
                                          </p:spTgt>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6">
                                            <p:txEl>
                                              <p:pRg st="2" end="2"/>
                                            </p:txEl>
                                          </p:spTgt>
                                        </p:tgtEl>
                                      </p:cBhvr>
                                    </p:animEffect>
                                    <p:set>
                                      <p:cBhvr>
                                        <p:cTn id="27" dur="1" fill="hold">
                                          <p:stCondLst>
                                            <p:cond delay="499"/>
                                          </p:stCondLst>
                                        </p:cTn>
                                        <p:tgtEl>
                                          <p:spTgt spid="6">
                                            <p:txEl>
                                              <p:pRg st="2" end="2"/>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1000" fill="hold"/>
                                        <p:tgtEl>
                                          <p:spTgt spid="31"/>
                                        </p:tgtEl>
                                        <p:attrNameLst>
                                          <p:attrName>ppt_w</p:attrName>
                                        </p:attrNameLst>
                                      </p:cBhvr>
                                      <p:tavLst>
                                        <p:tav tm="0">
                                          <p:val>
                                            <p:fltVal val="0"/>
                                          </p:val>
                                        </p:tav>
                                        <p:tav tm="100000">
                                          <p:val>
                                            <p:strVal val="#ppt_w"/>
                                          </p:val>
                                        </p:tav>
                                      </p:tavLst>
                                    </p:anim>
                                    <p:anim calcmode="lin" valueType="num">
                                      <p:cBhvr>
                                        <p:cTn id="33" dur="1000" fill="hold"/>
                                        <p:tgtEl>
                                          <p:spTgt spid="31"/>
                                        </p:tgtEl>
                                        <p:attrNameLst>
                                          <p:attrName>ppt_h</p:attrName>
                                        </p:attrNameLst>
                                      </p:cBhvr>
                                      <p:tavLst>
                                        <p:tav tm="0">
                                          <p:val>
                                            <p:fltVal val="0"/>
                                          </p:val>
                                        </p:tav>
                                        <p:tav tm="100000">
                                          <p:val>
                                            <p:strVal val="#ppt_h"/>
                                          </p:val>
                                        </p:tav>
                                      </p:tavLst>
                                    </p:anim>
                                    <p:anim calcmode="lin" valueType="num">
                                      <p:cBhvr>
                                        <p:cTn id="34" dur="1000" fill="hold"/>
                                        <p:tgtEl>
                                          <p:spTgt spid="31"/>
                                        </p:tgtEl>
                                        <p:attrNameLst>
                                          <p:attrName>style.rotation</p:attrName>
                                        </p:attrNameLst>
                                      </p:cBhvr>
                                      <p:tavLst>
                                        <p:tav tm="0">
                                          <p:val>
                                            <p:fltVal val="90"/>
                                          </p:val>
                                        </p:tav>
                                        <p:tav tm="100000">
                                          <p:val>
                                            <p:fltVal val="0"/>
                                          </p:val>
                                        </p:tav>
                                      </p:tavLst>
                                    </p:anim>
                                    <p:animEffect transition="in" filter="fade">
                                      <p:cBhvr>
                                        <p:cTn id="35" dur="10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37"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outVertical)">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12"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16452" y="824620"/>
            <a:ext cx="7260879" cy="830997"/>
          </a:xfrm>
          <a:prstGeom prst="rect">
            <a:avLst/>
          </a:prstGeom>
          <a:noFill/>
        </p:spPr>
        <p:txBody>
          <a:bodyPr wrap="square" rtlCol="0">
            <a:spAutoFit/>
          </a:bodyPr>
          <a:lstStyle/>
          <a:p>
            <a:pPr algn="ctr"/>
            <a:r>
              <a:rPr lang="en-US" sz="2400" dirty="0">
                <a:solidFill>
                  <a:schemeClr val="bg1"/>
                </a:solidFill>
                <a:effectLst>
                  <a:glow rad="139700">
                    <a:schemeClr val="accent5">
                      <a:satMod val="175000"/>
                      <a:alpha val="40000"/>
                    </a:schemeClr>
                  </a:glow>
                </a:effectLst>
              </a:rPr>
              <a:t> To not extinguish or stifle the influence of the Holy Ghost in one’s own life </a:t>
            </a:r>
          </a:p>
        </p:txBody>
      </p:sp>
      <p:sp>
        <p:nvSpPr>
          <p:cNvPr id="13" name="TextBox 12"/>
          <p:cNvSpPr txBox="1"/>
          <p:nvPr/>
        </p:nvSpPr>
        <p:spPr>
          <a:xfrm>
            <a:off x="663920" y="0"/>
            <a:ext cx="10797766" cy="830997"/>
          </a:xfrm>
          <a:prstGeom prst="rect">
            <a:avLst/>
          </a:prstGeom>
          <a:noFill/>
        </p:spPr>
        <p:txBody>
          <a:bodyPr wrap="square" rtlCol="0">
            <a:spAutoFit/>
          </a:bodyPr>
          <a:lstStyle/>
          <a:p>
            <a:pPr algn="ctr"/>
            <a:r>
              <a:rPr lang="en-US" sz="4800" dirty="0">
                <a:solidFill>
                  <a:schemeClr val="bg1"/>
                </a:solidFill>
                <a:latin typeface="Nyala" panose="02000504070300020003" pitchFamily="2" charset="0"/>
                <a:ea typeface="Wednesday" pitchFamily="2" charset="0"/>
              </a:rPr>
              <a:t>Quench Not The Spirit</a:t>
            </a:r>
          </a:p>
        </p:txBody>
      </p:sp>
      <p:sp>
        <p:nvSpPr>
          <p:cNvPr id="2" name="Rectangle 1"/>
          <p:cNvSpPr/>
          <p:nvPr/>
        </p:nvSpPr>
        <p:spPr>
          <a:xfrm>
            <a:off x="78464" y="6410350"/>
            <a:ext cx="6096000" cy="369332"/>
          </a:xfrm>
          <a:prstGeom prst="rect">
            <a:avLst/>
          </a:prstGeom>
        </p:spPr>
        <p:txBody>
          <a:bodyPr>
            <a:spAutoFit/>
          </a:bodyPr>
          <a:lstStyle/>
          <a:p>
            <a:r>
              <a:rPr lang="en-US" dirty="0">
                <a:solidFill>
                  <a:schemeClr val="bg1"/>
                </a:solidFill>
              </a:rPr>
              <a:t>1 Thessalonians 5:19</a:t>
            </a:r>
            <a:endParaRPr lang="en-US" dirty="0"/>
          </a:p>
        </p:txBody>
      </p:sp>
      <p:sp>
        <p:nvSpPr>
          <p:cNvPr id="3" name="Rectangle 2"/>
          <p:cNvSpPr/>
          <p:nvPr/>
        </p:nvSpPr>
        <p:spPr>
          <a:xfrm>
            <a:off x="603564" y="1898251"/>
            <a:ext cx="6096000" cy="3693319"/>
          </a:xfrm>
          <a:prstGeom prst="rect">
            <a:avLst/>
          </a:prstGeom>
        </p:spPr>
        <p:txBody>
          <a:bodyPr>
            <a:spAutoFit/>
          </a:bodyPr>
          <a:lstStyle/>
          <a:p>
            <a:r>
              <a:rPr lang="en-US" dirty="0">
                <a:solidFill>
                  <a:schemeClr val="bg1"/>
                </a:solidFill>
                <a:latin typeface="Open Sans"/>
              </a:rPr>
              <a:t>“If something we think, see, hear, or do distances us from the Holy Ghost, then we should stop thinking, seeing, hearing, or doing that thing. </a:t>
            </a:r>
          </a:p>
          <a:p>
            <a:endParaRPr lang="en-US" dirty="0">
              <a:solidFill>
                <a:schemeClr val="bg1"/>
              </a:solidFill>
              <a:latin typeface="Open Sans"/>
            </a:endParaRPr>
          </a:p>
          <a:p>
            <a:r>
              <a:rPr lang="en-US" dirty="0">
                <a:solidFill>
                  <a:schemeClr val="bg1"/>
                </a:solidFill>
                <a:latin typeface="Open Sans"/>
              </a:rPr>
              <a:t>If that which is intended to entertain, for example, alienates us from the Holy Spirit, then certainly that type of entertainment is not for us. </a:t>
            </a:r>
          </a:p>
          <a:p>
            <a:endParaRPr lang="en-US" dirty="0">
              <a:solidFill>
                <a:schemeClr val="bg1"/>
              </a:solidFill>
              <a:latin typeface="Open Sans"/>
            </a:endParaRPr>
          </a:p>
          <a:p>
            <a:r>
              <a:rPr lang="en-US" dirty="0">
                <a:solidFill>
                  <a:schemeClr val="bg1"/>
                </a:solidFill>
                <a:latin typeface="Open Sans"/>
              </a:rPr>
              <a:t>Because the Spirit cannot abide that which is vulgar, crude, or immodest, then clearly such things are not for us. Because we estrange the Spirit of the Lord when we engage in activities we know we should shun, then such things definitely are not for us…</a:t>
            </a:r>
            <a:endParaRPr lang="en-US" dirty="0">
              <a:solidFill>
                <a:schemeClr val="bg1"/>
              </a:solidFill>
            </a:endParaRPr>
          </a:p>
        </p:txBody>
      </p:sp>
      <p:sp>
        <p:nvSpPr>
          <p:cNvPr id="4" name="Rectangle 3"/>
          <p:cNvSpPr/>
          <p:nvPr/>
        </p:nvSpPr>
        <p:spPr>
          <a:xfrm>
            <a:off x="6808205" y="4896685"/>
            <a:ext cx="5196689" cy="1477328"/>
          </a:xfrm>
          <a:prstGeom prst="rect">
            <a:avLst/>
          </a:prstGeom>
        </p:spPr>
        <p:txBody>
          <a:bodyPr wrap="square">
            <a:spAutoFit/>
          </a:bodyPr>
          <a:lstStyle/>
          <a:p>
            <a:r>
              <a:rPr lang="en-US" dirty="0">
                <a:solidFill>
                  <a:schemeClr val="bg1"/>
                </a:solidFill>
                <a:latin typeface="Open Sans"/>
              </a:rPr>
              <a:t>“… As we become ever more immersed in the Spirit of the Lord, we should strive to recognize impressions when they come and the influences or events that cause us to withdraw ourselves from the Holy Ghost.” </a:t>
            </a:r>
            <a:endParaRPr lang="en-US" dirty="0">
              <a:solidFill>
                <a:schemeClr val="bg1"/>
              </a:solidFill>
            </a:endParaRPr>
          </a:p>
        </p:txBody>
      </p:sp>
      <p:sp>
        <p:nvSpPr>
          <p:cNvPr id="6" name="Rectangle 5"/>
          <p:cNvSpPr/>
          <p:nvPr/>
        </p:nvSpPr>
        <p:spPr>
          <a:xfrm>
            <a:off x="6096000" y="6401791"/>
            <a:ext cx="6096000" cy="369332"/>
          </a:xfrm>
          <a:prstGeom prst="rect">
            <a:avLst/>
          </a:prstGeom>
        </p:spPr>
        <p:txBody>
          <a:bodyPr>
            <a:spAutoFit/>
          </a:bodyPr>
          <a:lstStyle/>
          <a:p>
            <a:pPr algn="r"/>
            <a:r>
              <a:rPr lang="en-US" dirty="0">
                <a:solidFill>
                  <a:schemeClr val="bg1"/>
                </a:solidFill>
                <a:latin typeface="Open Sans"/>
              </a:rPr>
              <a:t>(9)</a:t>
            </a:r>
            <a:endParaRPr lang="en-US"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811" y="354311"/>
            <a:ext cx="1050225" cy="1320580"/>
          </a:xfrm>
          <a:prstGeom prst="rect">
            <a:avLst/>
          </a:prstGeom>
        </p:spPr>
      </p:pic>
      <p:pic>
        <p:nvPicPr>
          <p:cNvPr id="8" name="Picture 7">
            <a:extLst>
              <a:ext uri="{FF2B5EF4-FFF2-40B4-BE49-F238E27FC236}">
                <a16:creationId xmlns:a16="http://schemas.microsoft.com/office/drawing/2014/main" id="{B6D0E507-11B7-4AB3-BA66-F09040666A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7399" y="1641218"/>
            <a:ext cx="2419350" cy="3067050"/>
          </a:xfrm>
          <a:prstGeom prst="rect">
            <a:avLst/>
          </a:prstGeom>
        </p:spPr>
      </p:pic>
    </p:spTree>
    <p:extLst>
      <p:ext uri="{BB962C8B-B14F-4D97-AF65-F5344CB8AC3E}">
        <p14:creationId xmlns:p14="http://schemas.microsoft.com/office/powerpoint/2010/main" val="68541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63920" y="0"/>
            <a:ext cx="10797766" cy="769441"/>
          </a:xfrm>
          <a:prstGeom prst="rect">
            <a:avLst/>
          </a:prstGeom>
          <a:noFill/>
        </p:spPr>
        <p:txBody>
          <a:bodyPr wrap="square" rtlCol="0">
            <a:spAutoFit/>
          </a:bodyPr>
          <a:lstStyle/>
          <a:p>
            <a:pPr algn="ctr"/>
            <a:r>
              <a:rPr lang="en-US" sz="4400" dirty="0">
                <a:solidFill>
                  <a:schemeClr val="bg1"/>
                </a:solidFill>
                <a:latin typeface="Nyala" panose="02000504070300020003" pitchFamily="2" charset="0"/>
                <a:ea typeface="Wednesday" pitchFamily="2" charset="0"/>
              </a:rPr>
              <a:t>Hold Fast To That Which is Good</a:t>
            </a:r>
          </a:p>
        </p:txBody>
      </p:sp>
      <p:sp>
        <p:nvSpPr>
          <p:cNvPr id="2" name="Rectangle 1"/>
          <p:cNvSpPr/>
          <p:nvPr/>
        </p:nvSpPr>
        <p:spPr>
          <a:xfrm>
            <a:off x="78464" y="6410350"/>
            <a:ext cx="6096000" cy="369332"/>
          </a:xfrm>
          <a:prstGeom prst="rect">
            <a:avLst/>
          </a:prstGeom>
        </p:spPr>
        <p:txBody>
          <a:bodyPr>
            <a:spAutoFit/>
          </a:bodyPr>
          <a:lstStyle/>
          <a:p>
            <a:r>
              <a:rPr lang="en-US" dirty="0">
                <a:solidFill>
                  <a:schemeClr val="bg1"/>
                </a:solidFill>
              </a:rPr>
              <a:t>1 Thessalonians 5:16-21</a:t>
            </a:r>
            <a:endParaRPr lang="en-US" dirty="0"/>
          </a:p>
        </p:txBody>
      </p:sp>
      <p:sp>
        <p:nvSpPr>
          <p:cNvPr id="3" name="Rectangle 2"/>
          <p:cNvSpPr/>
          <p:nvPr/>
        </p:nvSpPr>
        <p:spPr>
          <a:xfrm>
            <a:off x="1581338" y="1237348"/>
            <a:ext cx="6096000" cy="1477328"/>
          </a:xfrm>
          <a:prstGeom prst="rect">
            <a:avLst/>
          </a:prstGeom>
        </p:spPr>
        <p:txBody>
          <a:bodyPr>
            <a:spAutoFit/>
          </a:bodyPr>
          <a:lstStyle/>
          <a:p>
            <a:r>
              <a:rPr lang="en-US" dirty="0">
                <a:solidFill>
                  <a:schemeClr val="bg1"/>
                </a:solidFill>
              </a:rPr>
              <a:t>Paul Speaking to the Thessalonians:</a:t>
            </a:r>
          </a:p>
          <a:p>
            <a:r>
              <a:rPr lang="en-US" dirty="0">
                <a:solidFill>
                  <a:schemeClr val="bg1"/>
                </a:solidFill>
              </a:rPr>
              <a:t>‘Now that you are members of the Church, that you have come in at the gate of repentance and baptism, press forward to the end and do the things that will enable you to be saved in the everlasting kingdom of the Father’” (</a:t>
            </a:r>
            <a:r>
              <a:rPr lang="en-US" i="1" dirty="0">
                <a:solidFill>
                  <a:schemeClr val="bg1"/>
                </a:solidFill>
              </a:rPr>
              <a:t>6)</a:t>
            </a:r>
            <a:endParaRPr lang="en-US" dirty="0">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612" y="1156769"/>
            <a:ext cx="1019799" cy="1423469"/>
          </a:xfrm>
          <a:prstGeom prst="rect">
            <a:avLst/>
          </a:prstGeom>
        </p:spPr>
      </p:pic>
      <p:grpSp>
        <p:nvGrpSpPr>
          <p:cNvPr id="36" name="Group 35"/>
          <p:cNvGrpSpPr/>
          <p:nvPr/>
        </p:nvGrpSpPr>
        <p:grpSpPr>
          <a:xfrm>
            <a:off x="4932629" y="2904654"/>
            <a:ext cx="5078994" cy="2701276"/>
            <a:chOff x="3493128" y="2850333"/>
            <a:chExt cx="5078994" cy="2701276"/>
          </a:xfrm>
        </p:grpSpPr>
        <p:grpSp>
          <p:nvGrpSpPr>
            <p:cNvPr id="12" name="Group 11"/>
            <p:cNvGrpSpPr/>
            <p:nvPr/>
          </p:nvGrpSpPr>
          <p:grpSpPr>
            <a:xfrm>
              <a:off x="3847723" y="2850333"/>
              <a:ext cx="4128380" cy="2701276"/>
              <a:chOff x="-107133" y="3974472"/>
              <a:chExt cx="4128380" cy="2701276"/>
            </a:xfrm>
          </p:grpSpPr>
          <p:sp>
            <p:nvSpPr>
              <p:cNvPr id="15" name="Rectangle: Rounded Corners 14"/>
              <p:cNvSpPr/>
              <p:nvPr/>
            </p:nvSpPr>
            <p:spPr>
              <a:xfrm rot="1746613">
                <a:off x="1679400" y="5803509"/>
                <a:ext cx="231322" cy="87223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p:cNvSpPr/>
              <p:nvPr/>
            </p:nvSpPr>
            <p:spPr>
              <a:xfrm rot="20224037">
                <a:off x="2103404" y="5783893"/>
                <a:ext cx="231322" cy="87223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7133" y="3974472"/>
                <a:ext cx="4128380" cy="2055135"/>
                <a:chOff x="-107133" y="3974472"/>
                <a:chExt cx="4128380" cy="2055135"/>
              </a:xfrm>
            </p:grpSpPr>
            <p:sp>
              <p:nvSpPr>
                <p:cNvPr id="18" name="Oval 17"/>
                <p:cNvSpPr/>
                <p:nvPr/>
              </p:nvSpPr>
              <p:spPr>
                <a:xfrm>
                  <a:off x="1702052" y="3974472"/>
                  <a:ext cx="715223" cy="7242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p:cNvSpPr/>
                <p:nvPr/>
              </p:nvSpPr>
              <p:spPr>
                <a:xfrm>
                  <a:off x="1846907" y="4753069"/>
                  <a:ext cx="389299" cy="127653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p:cNvSpPr/>
                <p:nvPr/>
              </p:nvSpPr>
              <p:spPr>
                <a:xfrm rot="5400000">
                  <a:off x="1940735" y="4272260"/>
                  <a:ext cx="231322" cy="119757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p:cNvSpPr/>
                <p:nvPr/>
              </p:nvSpPr>
              <p:spPr>
                <a:xfrm>
                  <a:off x="1442500" y="4081842"/>
                  <a:ext cx="231322" cy="87223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p:cNvSpPr/>
                <p:nvPr/>
              </p:nvSpPr>
              <p:spPr>
                <a:xfrm>
                  <a:off x="2436872" y="4098440"/>
                  <a:ext cx="231322" cy="87223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cxnSpLocks/>
                </p:cNvCxnSpPr>
                <p:nvPr/>
              </p:nvCxnSpPr>
              <p:spPr>
                <a:xfrm flipV="1">
                  <a:off x="-107133" y="4202317"/>
                  <a:ext cx="4128380" cy="181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27" name="Straight Connector 26"/>
            <p:cNvCxnSpPr>
              <a:cxnSpLocks/>
              <a:stCxn id="25" idx="0"/>
            </p:cNvCxnSpPr>
            <p:nvPr/>
          </p:nvCxnSpPr>
          <p:spPr>
            <a:xfrm flipV="1">
              <a:off x="4316994" y="3096285"/>
              <a:ext cx="1509" cy="11120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p:nvCxnSpPr>
          <p:spPr>
            <a:xfrm flipH="1" flipV="1">
              <a:off x="7766365" y="3112883"/>
              <a:ext cx="1508" cy="11512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94637" y="3621387"/>
              <a:ext cx="1647731" cy="369332"/>
            </a:xfrm>
            <a:prstGeom prst="rect">
              <a:avLst/>
            </a:prstGeom>
            <a:solidFill>
              <a:srgbClr val="FFFF00"/>
            </a:solidFill>
          </p:spPr>
          <p:txBody>
            <a:bodyPr wrap="square" rtlCol="0">
              <a:spAutoFit/>
            </a:bodyPr>
            <a:lstStyle/>
            <a:p>
              <a:pPr algn="ctr"/>
              <a:r>
                <a:rPr lang="en-US" dirty="0"/>
                <a:t>Pray always</a:t>
              </a:r>
            </a:p>
          </p:txBody>
        </p:sp>
        <p:sp>
          <p:nvSpPr>
            <p:cNvPr id="24" name="TextBox 23"/>
            <p:cNvSpPr txBox="1"/>
            <p:nvPr/>
          </p:nvSpPr>
          <p:spPr>
            <a:xfrm>
              <a:off x="6924391" y="3619878"/>
              <a:ext cx="1647731" cy="369332"/>
            </a:xfrm>
            <a:prstGeom prst="rect">
              <a:avLst/>
            </a:prstGeom>
            <a:solidFill>
              <a:srgbClr val="FFFF00"/>
            </a:solidFill>
          </p:spPr>
          <p:txBody>
            <a:bodyPr wrap="square" rtlCol="0">
              <a:spAutoFit/>
            </a:bodyPr>
            <a:lstStyle/>
            <a:p>
              <a:pPr algn="ctr"/>
              <a:r>
                <a:rPr lang="en-US" dirty="0"/>
                <a:t>Give Thanks</a:t>
              </a:r>
            </a:p>
          </p:txBody>
        </p:sp>
        <p:sp>
          <p:nvSpPr>
            <p:cNvPr id="25" name="TextBox 24"/>
            <p:cNvSpPr txBox="1"/>
            <p:nvPr/>
          </p:nvSpPr>
          <p:spPr>
            <a:xfrm>
              <a:off x="3493128" y="4208353"/>
              <a:ext cx="1647731" cy="646331"/>
            </a:xfrm>
            <a:prstGeom prst="rect">
              <a:avLst/>
            </a:prstGeom>
            <a:solidFill>
              <a:srgbClr val="FFFF00"/>
            </a:solidFill>
          </p:spPr>
          <p:txBody>
            <a:bodyPr wrap="square" rtlCol="0">
              <a:spAutoFit/>
            </a:bodyPr>
            <a:lstStyle/>
            <a:p>
              <a:pPr algn="ctr"/>
              <a:r>
                <a:rPr lang="en-US" dirty="0"/>
                <a:t>Utilize the Holy Ghost</a:t>
              </a:r>
            </a:p>
          </p:txBody>
        </p:sp>
        <p:sp>
          <p:nvSpPr>
            <p:cNvPr id="26" name="TextBox 25"/>
            <p:cNvSpPr txBox="1"/>
            <p:nvPr/>
          </p:nvSpPr>
          <p:spPr>
            <a:xfrm>
              <a:off x="6915338" y="4271727"/>
              <a:ext cx="1647731" cy="923330"/>
            </a:xfrm>
            <a:prstGeom prst="rect">
              <a:avLst/>
            </a:prstGeom>
            <a:solidFill>
              <a:srgbClr val="FFFF00"/>
            </a:solidFill>
          </p:spPr>
          <p:txBody>
            <a:bodyPr wrap="square" rtlCol="0">
              <a:spAutoFit/>
            </a:bodyPr>
            <a:lstStyle/>
            <a:p>
              <a:pPr algn="ctr"/>
              <a:r>
                <a:rPr lang="en-US" dirty="0"/>
                <a:t>Take advice from the Prophets</a:t>
              </a:r>
            </a:p>
          </p:txBody>
        </p:sp>
      </p:grpSp>
    </p:spTree>
    <p:extLst>
      <p:ext uri="{BB962C8B-B14F-4D97-AF65-F5344CB8AC3E}">
        <p14:creationId xmlns:p14="http://schemas.microsoft.com/office/powerpoint/2010/main" val="305558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Related image">
            <a:extLst>
              <a:ext uri="{FF2B5EF4-FFF2-40B4-BE49-F238E27FC236}">
                <a16:creationId xmlns:a16="http://schemas.microsoft.com/office/drawing/2014/main" id="{2C9E5DAB-0770-8AB9-8E95-062A2C674E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DE9A956-21B3-C120-7E4E-33E8EBA40804}"/>
              </a:ext>
            </a:extLst>
          </p:cNvPr>
          <p:cNvSpPr txBox="1"/>
          <p:nvPr/>
        </p:nvSpPr>
        <p:spPr>
          <a:xfrm>
            <a:off x="663920" y="0"/>
            <a:ext cx="10797766" cy="769441"/>
          </a:xfrm>
          <a:prstGeom prst="rect">
            <a:avLst/>
          </a:prstGeom>
          <a:noFill/>
        </p:spPr>
        <p:txBody>
          <a:bodyPr wrap="square" rtlCol="0">
            <a:spAutoFit/>
          </a:bodyPr>
          <a:lstStyle/>
          <a:p>
            <a:pPr algn="ctr"/>
            <a:r>
              <a:rPr lang="en-US" sz="4400" dirty="0">
                <a:solidFill>
                  <a:schemeClr val="bg1"/>
                </a:solidFill>
                <a:latin typeface="Nyala" panose="02000504070300020003" pitchFamily="2" charset="0"/>
                <a:ea typeface="Wednesday" pitchFamily="2" charset="0"/>
              </a:rPr>
              <a:t>Prove All Things</a:t>
            </a:r>
          </a:p>
        </p:txBody>
      </p:sp>
      <p:sp>
        <p:nvSpPr>
          <p:cNvPr id="4" name="Rectangle 3">
            <a:extLst>
              <a:ext uri="{FF2B5EF4-FFF2-40B4-BE49-F238E27FC236}">
                <a16:creationId xmlns:a16="http://schemas.microsoft.com/office/drawing/2014/main" id="{64DDDE0E-26A7-8EB5-2D03-2B348DE07ACE}"/>
              </a:ext>
            </a:extLst>
          </p:cNvPr>
          <p:cNvSpPr/>
          <p:nvPr/>
        </p:nvSpPr>
        <p:spPr>
          <a:xfrm>
            <a:off x="78464" y="6410350"/>
            <a:ext cx="6096000" cy="369332"/>
          </a:xfrm>
          <a:prstGeom prst="rect">
            <a:avLst/>
          </a:prstGeom>
        </p:spPr>
        <p:txBody>
          <a:bodyPr>
            <a:spAutoFit/>
          </a:bodyPr>
          <a:lstStyle/>
          <a:p>
            <a:r>
              <a:rPr lang="en-US" dirty="0">
                <a:solidFill>
                  <a:schemeClr val="bg1"/>
                </a:solidFill>
              </a:rPr>
              <a:t>1 Thessalonians 5:21; 3 Nephi 17:3</a:t>
            </a:r>
            <a:endParaRPr lang="en-US" dirty="0"/>
          </a:p>
        </p:txBody>
      </p:sp>
      <p:sp>
        <p:nvSpPr>
          <p:cNvPr id="6" name="TextBox 5">
            <a:extLst>
              <a:ext uri="{FF2B5EF4-FFF2-40B4-BE49-F238E27FC236}">
                <a16:creationId xmlns:a16="http://schemas.microsoft.com/office/drawing/2014/main" id="{7F35B0F2-CB9A-5858-5406-06471ECC902F}"/>
              </a:ext>
            </a:extLst>
          </p:cNvPr>
          <p:cNvSpPr txBox="1"/>
          <p:nvPr/>
        </p:nvSpPr>
        <p:spPr>
          <a:xfrm>
            <a:off x="3047999" y="769441"/>
            <a:ext cx="6096000" cy="523220"/>
          </a:xfrm>
          <a:prstGeom prst="rect">
            <a:avLst/>
          </a:prstGeom>
          <a:noFill/>
        </p:spPr>
        <p:txBody>
          <a:bodyPr wrap="square">
            <a:spAutoFit/>
          </a:bodyPr>
          <a:lstStyle/>
          <a:p>
            <a:pPr algn="ctr"/>
            <a:r>
              <a:rPr lang="en-US" sz="2800" dirty="0">
                <a:solidFill>
                  <a:schemeClr val="bg1"/>
                </a:solidFill>
              </a:rPr>
              <a:t>T</a:t>
            </a:r>
            <a:r>
              <a:rPr lang="en-US" sz="2800" b="0" i="0" dirty="0">
                <a:solidFill>
                  <a:schemeClr val="bg1"/>
                </a:solidFill>
                <a:effectLst/>
              </a:rPr>
              <a:t>o examine or test</a:t>
            </a:r>
            <a:endParaRPr lang="en-US" sz="2800" dirty="0">
              <a:solidFill>
                <a:schemeClr val="bg1"/>
              </a:solidFill>
            </a:endParaRPr>
          </a:p>
        </p:txBody>
      </p:sp>
      <p:sp>
        <p:nvSpPr>
          <p:cNvPr id="8" name="TextBox 7">
            <a:extLst>
              <a:ext uri="{FF2B5EF4-FFF2-40B4-BE49-F238E27FC236}">
                <a16:creationId xmlns:a16="http://schemas.microsoft.com/office/drawing/2014/main" id="{422E5C5E-F1FE-F643-78D4-3742B383746A}"/>
              </a:ext>
            </a:extLst>
          </p:cNvPr>
          <p:cNvSpPr txBox="1"/>
          <p:nvPr/>
        </p:nvSpPr>
        <p:spPr>
          <a:xfrm>
            <a:off x="1323975" y="2923222"/>
            <a:ext cx="3048000" cy="1477328"/>
          </a:xfrm>
          <a:prstGeom prst="rect">
            <a:avLst/>
          </a:prstGeom>
          <a:noFill/>
        </p:spPr>
        <p:txBody>
          <a:bodyPr wrap="square">
            <a:spAutoFit/>
          </a:bodyPr>
          <a:lstStyle/>
          <a:p>
            <a:r>
              <a:rPr lang="en-US" b="0" i="0" dirty="0">
                <a:solidFill>
                  <a:schemeClr val="bg1"/>
                </a:solidFill>
                <a:effectLst/>
              </a:rPr>
              <a:t>As members of the Church, we are taught not only to learn the gospel, but to ponder, pray about, and ultimately understand it.</a:t>
            </a:r>
            <a:endParaRPr lang="en-US" dirty="0">
              <a:solidFill>
                <a:schemeClr val="bg1"/>
              </a:solidFill>
            </a:endParaRPr>
          </a:p>
        </p:txBody>
      </p:sp>
      <p:sp>
        <p:nvSpPr>
          <p:cNvPr id="10" name="TextBox 9">
            <a:extLst>
              <a:ext uri="{FF2B5EF4-FFF2-40B4-BE49-F238E27FC236}">
                <a16:creationId xmlns:a16="http://schemas.microsoft.com/office/drawing/2014/main" id="{AE46E842-1AA4-D385-6736-48F992B9F0A5}"/>
              </a:ext>
            </a:extLst>
          </p:cNvPr>
          <p:cNvSpPr txBox="1"/>
          <p:nvPr/>
        </p:nvSpPr>
        <p:spPr>
          <a:xfrm>
            <a:off x="7500703" y="3079118"/>
            <a:ext cx="4419600" cy="1477328"/>
          </a:xfrm>
          <a:prstGeom prst="rect">
            <a:avLst/>
          </a:prstGeom>
          <a:noFill/>
        </p:spPr>
        <p:txBody>
          <a:bodyPr wrap="square">
            <a:spAutoFit/>
          </a:bodyPr>
          <a:lstStyle/>
          <a:p>
            <a:r>
              <a:rPr lang="en-US" b="1" i="1" dirty="0">
                <a:solidFill>
                  <a:srgbClr val="FFFF00"/>
                </a:solidFill>
                <a:effectLst/>
              </a:rPr>
              <a:t>Therefore, go ye unto your homes, and ponder upon the things which I have said, and ask of the Father, in my name, that ye may understand, and prepare your minds for the morrow, and I come unto you again.</a:t>
            </a:r>
            <a:endParaRPr lang="en-US" b="1" i="1" dirty="0">
              <a:solidFill>
                <a:srgbClr val="FFFF00"/>
              </a:solidFill>
            </a:endParaRPr>
          </a:p>
        </p:txBody>
      </p:sp>
      <p:pic>
        <p:nvPicPr>
          <p:cNvPr id="14" name="Picture 13" descr="A picture containing window&#10;&#10;Description automatically generated">
            <a:extLst>
              <a:ext uri="{FF2B5EF4-FFF2-40B4-BE49-F238E27FC236}">
                <a16:creationId xmlns:a16="http://schemas.microsoft.com/office/drawing/2014/main" id="{E70DB6D8-318C-F8DE-9D9A-4C4161FDD2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5432" y="1937378"/>
            <a:ext cx="2541814" cy="3367904"/>
          </a:xfrm>
          <a:prstGeom prst="rect">
            <a:avLst/>
          </a:prstGeom>
        </p:spPr>
      </p:pic>
    </p:spTree>
    <p:extLst>
      <p:ext uri="{BB962C8B-B14F-4D97-AF65-F5344CB8AC3E}">
        <p14:creationId xmlns:p14="http://schemas.microsoft.com/office/powerpoint/2010/main" val="211756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52027" t="58951" r="1365" b="12478"/>
          <a:stretch/>
        </p:blipFill>
        <p:spPr bwMode="auto">
          <a:xfrm>
            <a:off x="0" y="-1"/>
            <a:ext cx="12192000" cy="68708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8089" y="0"/>
            <a:ext cx="10797766" cy="1015663"/>
          </a:xfrm>
          <a:prstGeom prst="rect">
            <a:avLst/>
          </a:prstGeom>
          <a:noFill/>
        </p:spPr>
        <p:txBody>
          <a:bodyPr wrap="square" rtlCol="0">
            <a:spAutoFit/>
          </a:bodyPr>
          <a:lstStyle/>
          <a:p>
            <a:pPr algn="ctr"/>
            <a:r>
              <a:rPr lang="en-US" sz="60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Paul’s Epistles</a:t>
            </a:r>
          </a:p>
        </p:txBody>
      </p:sp>
      <p:sp>
        <p:nvSpPr>
          <p:cNvPr id="79" name="TextBox 78"/>
          <p:cNvSpPr txBox="1"/>
          <p:nvPr/>
        </p:nvSpPr>
        <p:spPr>
          <a:xfrm>
            <a:off x="0" y="6488668"/>
            <a:ext cx="2286000" cy="369332"/>
          </a:xfrm>
          <a:prstGeom prst="rect">
            <a:avLst/>
          </a:prstGeom>
          <a:noFill/>
        </p:spPr>
        <p:txBody>
          <a:bodyPr wrap="square" rtlCol="0">
            <a:spAutoFit/>
          </a:bodyPr>
          <a:lstStyle/>
          <a:p>
            <a:r>
              <a:rPr lang="en-US" dirty="0">
                <a:solidFill>
                  <a:schemeClr val="bg1"/>
                </a:solidFill>
              </a:rPr>
              <a:t>Bible Dictionary</a:t>
            </a:r>
          </a:p>
        </p:txBody>
      </p:sp>
      <p:sp>
        <p:nvSpPr>
          <p:cNvPr id="2" name="Rectangle 1"/>
          <p:cNvSpPr/>
          <p:nvPr/>
        </p:nvSpPr>
        <p:spPr>
          <a:xfrm>
            <a:off x="4066391" y="1537918"/>
            <a:ext cx="3582297" cy="4524315"/>
          </a:xfrm>
          <a:prstGeom prst="rect">
            <a:avLst/>
          </a:prstGeom>
        </p:spPr>
        <p:txBody>
          <a:bodyPr wrap="square">
            <a:spAutoFit/>
          </a:bodyPr>
          <a:lstStyle/>
          <a:p>
            <a:r>
              <a:rPr lang="en-US" b="1" dirty="0">
                <a:solidFill>
                  <a:schemeClr val="bg1"/>
                </a:solidFill>
              </a:rPr>
              <a:t>The church had its beginnings during Paul’s second missionary journey soon after leaving Philippi.</a:t>
            </a:r>
          </a:p>
          <a:p>
            <a:endParaRPr lang="en-US" b="1" dirty="0">
              <a:solidFill>
                <a:schemeClr val="bg1"/>
              </a:solidFill>
            </a:endParaRPr>
          </a:p>
          <a:p>
            <a:r>
              <a:rPr lang="en-US" b="1" dirty="0">
                <a:solidFill>
                  <a:schemeClr val="bg1"/>
                </a:solidFill>
              </a:rPr>
              <a:t>He had 3 successful Sabbath Days preaching the gospel of Jesus Christ in the Jewish synagogues. However, some unbelievers gathered a hostile crowd.</a:t>
            </a:r>
          </a:p>
          <a:p>
            <a:endParaRPr lang="en-US" b="1" dirty="0">
              <a:solidFill>
                <a:schemeClr val="bg1"/>
              </a:solidFill>
            </a:endParaRPr>
          </a:p>
          <a:p>
            <a:r>
              <a:rPr lang="en-US" b="1" dirty="0">
                <a:solidFill>
                  <a:schemeClr val="bg1"/>
                </a:solidFill>
              </a:rPr>
              <a:t>Concerned for the Saints safety Paul and other companions left. Later he sent Timothy back to strengthen the young church.</a:t>
            </a:r>
          </a:p>
          <a:p>
            <a:pPr>
              <a:buFont typeface="Arial" charset="0"/>
              <a:buChar char="•"/>
            </a:pPr>
            <a:endParaRPr lang="en-US" b="1" dirty="0">
              <a:solidFill>
                <a:schemeClr val="bg1"/>
              </a:solidFill>
            </a:endParaRPr>
          </a:p>
          <a:p>
            <a:r>
              <a:rPr lang="en-US" b="1" dirty="0">
                <a:solidFill>
                  <a:schemeClr val="bg1"/>
                </a:solidFill>
              </a:rPr>
              <a:t>Paul wrote the letter from Corinth.</a:t>
            </a:r>
          </a:p>
        </p:txBody>
      </p:sp>
      <p:grpSp>
        <p:nvGrpSpPr>
          <p:cNvPr id="4" name="Group 3"/>
          <p:cNvGrpSpPr/>
          <p:nvPr/>
        </p:nvGrpSpPr>
        <p:grpSpPr>
          <a:xfrm>
            <a:off x="207981" y="1144402"/>
            <a:ext cx="3804621" cy="2836374"/>
            <a:chOff x="207981" y="1144402"/>
            <a:chExt cx="3804621" cy="2836374"/>
          </a:xfrm>
        </p:grpSpPr>
        <p:pic>
          <p:nvPicPr>
            <p:cNvPr id="4100" name="Picture 4" descr="greece09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644" y="1144402"/>
              <a:ext cx="3767958" cy="251319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07981" y="3611444"/>
              <a:ext cx="1470212" cy="369332"/>
            </a:xfrm>
            <a:prstGeom prst="rect">
              <a:avLst/>
            </a:prstGeom>
          </p:spPr>
          <p:txBody>
            <a:bodyPr wrap="square">
              <a:spAutoFit/>
            </a:bodyPr>
            <a:lstStyle/>
            <a:p>
              <a:r>
                <a:rPr lang="en-US" b="1" dirty="0">
                  <a:solidFill>
                    <a:schemeClr val="bg1"/>
                  </a:solidFill>
                </a:rPr>
                <a:t>Thessalonica</a:t>
              </a:r>
            </a:p>
          </p:txBody>
        </p:sp>
      </p:grpSp>
      <p:grpSp>
        <p:nvGrpSpPr>
          <p:cNvPr id="6" name="Group 5"/>
          <p:cNvGrpSpPr/>
          <p:nvPr/>
        </p:nvGrpSpPr>
        <p:grpSpPr>
          <a:xfrm>
            <a:off x="7745992" y="3581458"/>
            <a:ext cx="3744295" cy="3112038"/>
            <a:chOff x="7745992" y="3581458"/>
            <a:chExt cx="3744295" cy="3112038"/>
          </a:xfrm>
        </p:grpSpPr>
        <p:pic>
          <p:nvPicPr>
            <p:cNvPr id="4098" name="Picture 2" descr="Image result for corinth ancient gree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6263" y="3581458"/>
              <a:ext cx="3734024" cy="2800518"/>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p:cNvSpPr/>
            <p:nvPr/>
          </p:nvSpPr>
          <p:spPr>
            <a:xfrm>
              <a:off x="7745992" y="6324164"/>
              <a:ext cx="2194074" cy="369332"/>
            </a:xfrm>
            <a:prstGeom prst="rect">
              <a:avLst/>
            </a:prstGeom>
          </p:spPr>
          <p:txBody>
            <a:bodyPr wrap="square">
              <a:spAutoFit/>
            </a:bodyPr>
            <a:lstStyle/>
            <a:p>
              <a:r>
                <a:rPr lang="en-US" b="1" dirty="0">
                  <a:solidFill>
                    <a:schemeClr val="bg1"/>
                  </a:solidFill>
                </a:rPr>
                <a:t>Corinth</a:t>
              </a:r>
            </a:p>
          </p:txBody>
        </p:sp>
      </p:grpSp>
      <p:grpSp>
        <p:nvGrpSpPr>
          <p:cNvPr id="7" name="Group 6"/>
          <p:cNvGrpSpPr/>
          <p:nvPr/>
        </p:nvGrpSpPr>
        <p:grpSpPr>
          <a:xfrm>
            <a:off x="7793915" y="972280"/>
            <a:ext cx="3555401" cy="2612256"/>
            <a:chOff x="7793915" y="972280"/>
            <a:chExt cx="3555401" cy="2612256"/>
          </a:xfrm>
        </p:grpSpPr>
        <p:pic>
          <p:nvPicPr>
            <p:cNvPr id="4102" name="Picture 6" descr="greece06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3929" y="972280"/>
              <a:ext cx="3445387" cy="2298046"/>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p:cNvSpPr/>
            <p:nvPr/>
          </p:nvSpPr>
          <p:spPr>
            <a:xfrm>
              <a:off x="7793915" y="3215204"/>
              <a:ext cx="1470212" cy="369332"/>
            </a:xfrm>
            <a:prstGeom prst="rect">
              <a:avLst/>
            </a:prstGeom>
          </p:spPr>
          <p:txBody>
            <a:bodyPr wrap="square">
              <a:spAutoFit/>
            </a:bodyPr>
            <a:lstStyle/>
            <a:p>
              <a:r>
                <a:rPr lang="en-US" b="1" dirty="0" err="1">
                  <a:solidFill>
                    <a:schemeClr val="bg1"/>
                  </a:solidFill>
                </a:rPr>
                <a:t>Philipi</a:t>
              </a:r>
              <a:endParaRPr lang="en-US" b="1" dirty="0">
                <a:solidFill>
                  <a:schemeClr val="bg1"/>
                </a:solidFill>
              </a:endParaRPr>
            </a:p>
          </p:txBody>
        </p:sp>
      </p:grpSp>
    </p:spTree>
    <p:extLst>
      <p:ext uri="{BB962C8B-B14F-4D97-AF65-F5344CB8AC3E}">
        <p14:creationId xmlns:p14="http://schemas.microsoft.com/office/powerpoint/2010/main" val="326674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63920" y="0"/>
            <a:ext cx="10797766" cy="646331"/>
          </a:xfrm>
          <a:prstGeom prst="rect">
            <a:avLst/>
          </a:prstGeom>
          <a:noFill/>
        </p:spPr>
        <p:txBody>
          <a:bodyPr wrap="square" rtlCol="0">
            <a:spAutoFit/>
          </a:bodyPr>
          <a:lstStyle/>
          <a:p>
            <a:pPr algn="ctr"/>
            <a:r>
              <a:rPr lang="en-US" sz="3600" dirty="0">
                <a:solidFill>
                  <a:schemeClr val="bg1"/>
                </a:solidFill>
                <a:latin typeface="Nyala" panose="02000504070300020003" pitchFamily="2" charset="0"/>
                <a:ea typeface="Wednesday" pitchFamily="2" charset="0"/>
              </a:rPr>
              <a:t>Abstain From the Appearance of Evil</a:t>
            </a:r>
          </a:p>
        </p:txBody>
      </p:sp>
      <p:sp>
        <p:nvSpPr>
          <p:cNvPr id="2" name="Rectangle 1"/>
          <p:cNvSpPr/>
          <p:nvPr/>
        </p:nvSpPr>
        <p:spPr>
          <a:xfrm>
            <a:off x="78464" y="6410350"/>
            <a:ext cx="6096000" cy="369332"/>
          </a:xfrm>
          <a:prstGeom prst="rect">
            <a:avLst/>
          </a:prstGeom>
        </p:spPr>
        <p:txBody>
          <a:bodyPr>
            <a:spAutoFit/>
          </a:bodyPr>
          <a:lstStyle/>
          <a:p>
            <a:r>
              <a:rPr lang="en-US" dirty="0">
                <a:solidFill>
                  <a:schemeClr val="bg1"/>
                </a:solidFill>
              </a:rPr>
              <a:t>1 Thessalonians 5:22</a:t>
            </a:r>
            <a:endParaRPr lang="en-US" dirty="0"/>
          </a:p>
        </p:txBody>
      </p:sp>
      <p:sp>
        <p:nvSpPr>
          <p:cNvPr id="3" name="Rectangle 2"/>
          <p:cNvSpPr/>
          <p:nvPr/>
        </p:nvSpPr>
        <p:spPr>
          <a:xfrm>
            <a:off x="2088332" y="2079321"/>
            <a:ext cx="6096000" cy="2862322"/>
          </a:xfrm>
          <a:prstGeom prst="rect">
            <a:avLst/>
          </a:prstGeom>
        </p:spPr>
        <p:txBody>
          <a:bodyPr>
            <a:spAutoFit/>
          </a:bodyPr>
          <a:lstStyle/>
          <a:p>
            <a:r>
              <a:rPr lang="en-US" dirty="0">
                <a:solidFill>
                  <a:schemeClr val="bg1"/>
                </a:solidFill>
              </a:rPr>
              <a:t>“I strongly urge you that if there is any question in your minds or hearts about whether your personal conduct is right or wrong, don’t do it. </a:t>
            </a:r>
          </a:p>
          <a:p>
            <a:endParaRPr lang="en-US" dirty="0">
              <a:solidFill>
                <a:schemeClr val="bg1"/>
              </a:solidFill>
            </a:endParaRPr>
          </a:p>
          <a:p>
            <a:r>
              <a:rPr lang="en-US" dirty="0">
                <a:solidFill>
                  <a:schemeClr val="bg1"/>
                </a:solidFill>
              </a:rPr>
              <a:t>It is the responsibility of the prophets of God to teach the word of God, not to spell out every jot and tittle of human conduct. </a:t>
            </a:r>
          </a:p>
          <a:p>
            <a:endParaRPr lang="en-US" dirty="0">
              <a:solidFill>
                <a:schemeClr val="bg1"/>
              </a:solidFill>
            </a:endParaRPr>
          </a:p>
          <a:p>
            <a:r>
              <a:rPr lang="en-US" dirty="0">
                <a:solidFill>
                  <a:schemeClr val="bg1"/>
                </a:solidFill>
              </a:rPr>
              <a:t>If we are conscientiously trying to avoid not only evil but the very appearance of evil, we will act for ourselves and not be acted upon.” (10)</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767" y="955518"/>
            <a:ext cx="1581150" cy="1905000"/>
          </a:xfrm>
          <a:prstGeom prst="rect">
            <a:avLst/>
          </a:prstGeom>
        </p:spPr>
      </p:pic>
      <p:grpSp>
        <p:nvGrpSpPr>
          <p:cNvPr id="9" name="Group 8"/>
          <p:cNvGrpSpPr/>
          <p:nvPr/>
        </p:nvGrpSpPr>
        <p:grpSpPr>
          <a:xfrm>
            <a:off x="8716224" y="1124139"/>
            <a:ext cx="2209800" cy="2590742"/>
            <a:chOff x="4648200" y="3505200"/>
            <a:chExt cx="2209800" cy="2590742"/>
          </a:xfrm>
        </p:grpSpPr>
        <p:grpSp>
          <p:nvGrpSpPr>
            <p:cNvPr id="10" name="Group 9"/>
            <p:cNvGrpSpPr/>
            <p:nvPr/>
          </p:nvGrpSpPr>
          <p:grpSpPr>
            <a:xfrm>
              <a:off x="4648200" y="3505200"/>
              <a:ext cx="2209800" cy="2209800"/>
              <a:chOff x="4648200" y="3505200"/>
              <a:chExt cx="2209800" cy="2209800"/>
            </a:xfrm>
          </p:grpSpPr>
          <p:sp>
            <p:nvSpPr>
              <p:cNvPr id="14" name="Oval 13"/>
              <p:cNvSpPr/>
              <p:nvPr/>
            </p:nvSpPr>
            <p:spPr>
              <a:xfrm>
                <a:off x="4648200" y="3505200"/>
                <a:ext cx="2209800" cy="2209800"/>
              </a:xfrm>
              <a:prstGeom prst="ellipse">
                <a:avLst/>
              </a:prstGeom>
              <a:solidFill>
                <a:srgbClr val="AFDC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876800" y="3886200"/>
                <a:ext cx="838200" cy="5987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791200" y="3886200"/>
                <a:ext cx="838200" cy="5987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p:cNvSpPr/>
              <p:nvPr/>
            </p:nvSpPr>
            <p:spPr>
              <a:xfrm rot="19201365">
                <a:off x="5155529" y="4132949"/>
                <a:ext cx="1149531" cy="1048593"/>
              </a:xfrm>
              <a:prstGeom prst="arc">
                <a:avLst>
                  <a:gd name="adj1" fmla="val 15259645"/>
                  <a:gd name="adj2" fmla="val 400596"/>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 name="Arc 11"/>
            <p:cNvSpPr/>
            <p:nvPr/>
          </p:nvSpPr>
          <p:spPr>
            <a:xfrm rot="19201365">
              <a:off x="5307929" y="5047349"/>
              <a:ext cx="1149531" cy="1048593"/>
            </a:xfrm>
            <a:prstGeom prst="arc">
              <a:avLst>
                <a:gd name="adj1" fmla="val 15259645"/>
                <a:gd name="adj2" fmla="val 400596"/>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 name="Group 5"/>
          <p:cNvGrpSpPr/>
          <p:nvPr/>
        </p:nvGrpSpPr>
        <p:grpSpPr>
          <a:xfrm>
            <a:off x="8769036" y="3739083"/>
            <a:ext cx="2209800" cy="2209800"/>
            <a:chOff x="8769036" y="3521799"/>
            <a:chExt cx="2209800" cy="2209800"/>
          </a:xfrm>
        </p:grpSpPr>
        <p:grpSp>
          <p:nvGrpSpPr>
            <p:cNvPr id="19" name="Group 18"/>
            <p:cNvGrpSpPr/>
            <p:nvPr/>
          </p:nvGrpSpPr>
          <p:grpSpPr>
            <a:xfrm>
              <a:off x="8769036" y="3521799"/>
              <a:ext cx="2209800" cy="2209800"/>
              <a:chOff x="4648200" y="3505200"/>
              <a:chExt cx="2209800" cy="2209800"/>
            </a:xfrm>
          </p:grpSpPr>
          <p:sp>
            <p:nvSpPr>
              <p:cNvPr id="21" name="Oval 20"/>
              <p:cNvSpPr/>
              <p:nvPr/>
            </p:nvSpPr>
            <p:spPr>
              <a:xfrm>
                <a:off x="4648200" y="3505200"/>
                <a:ext cx="2209800" cy="2209800"/>
              </a:xfrm>
              <a:prstGeom prst="ellipse">
                <a:avLst/>
              </a:prstGeom>
              <a:solidFill>
                <a:srgbClr val="AFDC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876800" y="3886200"/>
                <a:ext cx="838200" cy="598714"/>
              </a:xfrm>
              <a:prstGeom prst="ellipse">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791200" y="3886200"/>
                <a:ext cx="838200" cy="598714"/>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c 23"/>
              <p:cNvSpPr/>
              <p:nvPr/>
            </p:nvSpPr>
            <p:spPr>
              <a:xfrm rot="19201365">
                <a:off x="5155529" y="4132949"/>
                <a:ext cx="1149531" cy="1048593"/>
              </a:xfrm>
              <a:prstGeom prst="arc">
                <a:avLst>
                  <a:gd name="adj1" fmla="val 15259645"/>
                  <a:gd name="adj2" fmla="val 400596"/>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 name="Arc 19"/>
            <p:cNvSpPr/>
            <p:nvPr/>
          </p:nvSpPr>
          <p:spPr>
            <a:xfrm rot="2398635" flipV="1">
              <a:off x="9292963" y="4203867"/>
              <a:ext cx="1149531" cy="1048593"/>
            </a:xfrm>
            <a:prstGeom prst="arc">
              <a:avLst>
                <a:gd name="adj1" fmla="val 15259645"/>
                <a:gd name="adj2" fmla="val 400596"/>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80518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26"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par>
                                <p:cTn id="27" presetID="26" presetClass="exit" presetSubtype="0" fill="hold" nodeType="withEffect">
                                  <p:stCondLst>
                                    <p:cond delay="0"/>
                                  </p:stCondLst>
                                  <p:childTnLst>
                                    <p:animEffect transition="out" filter="wipe(down)">
                                      <p:cBhvr>
                                        <p:cTn id="28" dur="180" accel="50000">
                                          <p:stCondLst>
                                            <p:cond delay="1820"/>
                                          </p:stCondLst>
                                        </p:cTn>
                                        <p:tgtEl>
                                          <p:spTgt spid="9"/>
                                        </p:tgtEl>
                                      </p:cBhvr>
                                    </p:animEffect>
                                    <p:anim calcmode="lin" valueType="num">
                                      <p:cBhvr>
                                        <p:cTn id="29" dur="1822" tmFilter="0,0; 0.14,0.31; 0.43,0.73; 0.71,0.91; 1.0,1.0">
                                          <p:stCondLst>
                                            <p:cond delay="0"/>
                                          </p:stCondLst>
                                        </p:cTn>
                                        <p:tgtEl>
                                          <p:spTgt spid="9"/>
                                        </p:tgtEl>
                                        <p:attrNameLst>
                                          <p:attrName>ppt_x</p:attrName>
                                        </p:attrNameLst>
                                      </p:cBhvr>
                                      <p:tavLst>
                                        <p:tav tm="0">
                                          <p:val>
                                            <p:strVal val="ppt_x"/>
                                          </p:val>
                                        </p:tav>
                                        <p:tav tm="100000">
                                          <p:val>
                                            <p:strVal val="#ppt_x+0.25"/>
                                          </p:val>
                                        </p:tav>
                                      </p:tavLst>
                                    </p:anim>
                                    <p:anim calcmode="lin" valueType="num">
                                      <p:cBhvr>
                                        <p:cTn id="30" dur="178">
                                          <p:stCondLst>
                                            <p:cond delay="1822"/>
                                          </p:stCondLst>
                                        </p:cTn>
                                        <p:tgtEl>
                                          <p:spTgt spid="9"/>
                                        </p:tgtEl>
                                        <p:attrNameLst>
                                          <p:attrName>ppt_x</p:attrName>
                                        </p:attrNameLst>
                                      </p:cBhvr>
                                      <p:tavLst>
                                        <p:tav tm="0">
                                          <p:val>
                                            <p:strVal val="ppt_x"/>
                                          </p:val>
                                        </p:tav>
                                        <p:tav tm="100000">
                                          <p:val>
                                            <p:strVal val="ppt_x"/>
                                          </p:val>
                                        </p:tav>
                                      </p:tavLst>
                                    </p:anim>
                                    <p:anim calcmode="lin" valueType="num">
                                      <p:cBhvr>
                                        <p:cTn id="31" dur="664" tmFilter="0.0,0.0;0.25,0.07;0.50,0.2;0.75,0.467;1.0,1.0">
                                          <p:stCondLst>
                                            <p:cond delay="0"/>
                                          </p:stCondLst>
                                        </p:cTn>
                                        <p:tgtEl>
                                          <p:spTgt spid="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2" dur="664" tmFilter="0, 0; 0.125,0.2665; 0.25,0.4; 0.375,0.465; 0.5,0.5;  0.625,0.535; 0.75,0.6; 0.875,0.7335; 1,1">
                                          <p:stCondLst>
                                            <p:cond delay="664"/>
                                          </p:stCondLst>
                                        </p:cTn>
                                        <p:tgtEl>
                                          <p:spTgt spid="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3" dur="332" tmFilter="0, 0; 0.125,0.2665; 0.25,0.4; 0.375,0.465; 0.5,0.5;  0.625,0.535; 0.75,0.6; 0.875,0.7335; 1,1">
                                          <p:stCondLst>
                                            <p:cond delay="1324"/>
                                          </p:stCondLst>
                                        </p:cTn>
                                        <p:tgtEl>
                                          <p:spTgt spid="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4" dur="164" tmFilter="0, 0; 0.125,0.2665; 0.25,0.4; 0.375,0.465; 0.5,0.5;  0.625,0.535; 0.75,0.6; 0.875,0.7335; 1,1">
                                          <p:stCondLst>
                                            <p:cond delay="1656"/>
                                          </p:stCondLst>
                                        </p:cTn>
                                        <p:tgtEl>
                                          <p:spTgt spid="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5" dur="180" accel="50000">
                                          <p:stCondLst>
                                            <p:cond delay="1820"/>
                                          </p:stCondLst>
                                        </p:cTn>
                                        <p:tgtEl>
                                          <p:spTgt spid="9"/>
                                        </p:tgtEl>
                                        <p:attrNameLst>
                                          <p:attrName>ppt_y</p:attrName>
                                        </p:attrNameLst>
                                      </p:cBhvr>
                                      <p:tavLst>
                                        <p:tav tm="0">
                                          <p:val>
                                            <p:strVal val="ppt_y"/>
                                          </p:val>
                                        </p:tav>
                                        <p:tav tm="100000">
                                          <p:val>
                                            <p:strVal val="ppt_y+ppt_h"/>
                                          </p:val>
                                        </p:tav>
                                      </p:tavLst>
                                    </p:anim>
                                    <p:animScale>
                                      <p:cBhvr>
                                        <p:cTn id="36" dur="26">
                                          <p:stCondLst>
                                            <p:cond delay="620"/>
                                          </p:stCondLst>
                                        </p:cTn>
                                        <p:tgtEl>
                                          <p:spTgt spid="9"/>
                                        </p:tgtEl>
                                      </p:cBhvr>
                                      <p:to x="100000" y="60000"/>
                                    </p:animScale>
                                    <p:animScale>
                                      <p:cBhvr>
                                        <p:cTn id="37" dur="166" decel="50000">
                                          <p:stCondLst>
                                            <p:cond delay="646"/>
                                          </p:stCondLst>
                                        </p:cTn>
                                        <p:tgtEl>
                                          <p:spTgt spid="9"/>
                                        </p:tgtEl>
                                      </p:cBhvr>
                                      <p:to x="100000" y="100000"/>
                                    </p:animScale>
                                    <p:animScale>
                                      <p:cBhvr>
                                        <p:cTn id="38" dur="26">
                                          <p:stCondLst>
                                            <p:cond delay="1312"/>
                                          </p:stCondLst>
                                        </p:cTn>
                                        <p:tgtEl>
                                          <p:spTgt spid="9"/>
                                        </p:tgtEl>
                                      </p:cBhvr>
                                      <p:to x="100000" y="80000"/>
                                    </p:animScale>
                                    <p:animScale>
                                      <p:cBhvr>
                                        <p:cTn id="39" dur="166" decel="50000">
                                          <p:stCondLst>
                                            <p:cond delay="1338"/>
                                          </p:stCondLst>
                                        </p:cTn>
                                        <p:tgtEl>
                                          <p:spTgt spid="9"/>
                                        </p:tgtEl>
                                      </p:cBhvr>
                                      <p:to x="100000" y="100000"/>
                                    </p:animScale>
                                    <p:animScale>
                                      <p:cBhvr>
                                        <p:cTn id="40" dur="26">
                                          <p:stCondLst>
                                            <p:cond delay="1642"/>
                                          </p:stCondLst>
                                        </p:cTn>
                                        <p:tgtEl>
                                          <p:spTgt spid="9"/>
                                        </p:tgtEl>
                                      </p:cBhvr>
                                      <p:to x="100000" y="90000"/>
                                    </p:animScale>
                                    <p:animScale>
                                      <p:cBhvr>
                                        <p:cTn id="41" dur="166" decel="50000">
                                          <p:stCondLst>
                                            <p:cond delay="1668"/>
                                          </p:stCondLst>
                                        </p:cTn>
                                        <p:tgtEl>
                                          <p:spTgt spid="9"/>
                                        </p:tgtEl>
                                      </p:cBhvr>
                                      <p:to x="100000" y="100000"/>
                                    </p:animScale>
                                    <p:animScale>
                                      <p:cBhvr>
                                        <p:cTn id="42" dur="26">
                                          <p:stCondLst>
                                            <p:cond delay="1808"/>
                                          </p:stCondLst>
                                        </p:cTn>
                                        <p:tgtEl>
                                          <p:spTgt spid="9"/>
                                        </p:tgtEl>
                                      </p:cBhvr>
                                      <p:to x="100000" y="95000"/>
                                    </p:animScale>
                                    <p:animScale>
                                      <p:cBhvr>
                                        <p:cTn id="43" dur="166" decel="50000">
                                          <p:stCondLst>
                                            <p:cond delay="1834"/>
                                          </p:stCondLst>
                                        </p:cTn>
                                        <p:tgtEl>
                                          <p:spTgt spid="9"/>
                                        </p:tgtEl>
                                      </p:cBhvr>
                                      <p:to x="100000" y="100000"/>
                                    </p:animScale>
                                    <p:set>
                                      <p:cBhvr>
                                        <p:cTn id="44"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8464" y="6410350"/>
            <a:ext cx="6096000" cy="369332"/>
          </a:xfrm>
          <a:prstGeom prst="rect">
            <a:avLst/>
          </a:prstGeom>
        </p:spPr>
        <p:txBody>
          <a:bodyPr>
            <a:spAutoFit/>
          </a:bodyPr>
          <a:lstStyle/>
          <a:p>
            <a:r>
              <a:rPr lang="en-US" dirty="0">
                <a:solidFill>
                  <a:schemeClr val="bg1"/>
                </a:solidFill>
              </a:rPr>
              <a:t>1 Thessalonians 5:23</a:t>
            </a:r>
            <a:endParaRPr lang="en-US" dirty="0"/>
          </a:p>
        </p:txBody>
      </p:sp>
      <p:sp>
        <p:nvSpPr>
          <p:cNvPr id="3" name="Rectangle 2"/>
          <p:cNvSpPr/>
          <p:nvPr/>
        </p:nvSpPr>
        <p:spPr>
          <a:xfrm>
            <a:off x="4626319" y="1273562"/>
            <a:ext cx="6580397" cy="3539430"/>
          </a:xfrm>
          <a:prstGeom prst="rect">
            <a:avLst/>
          </a:prstGeom>
        </p:spPr>
        <p:txBody>
          <a:bodyPr wrap="square">
            <a:spAutoFit/>
          </a:bodyPr>
          <a:lstStyle/>
          <a:p>
            <a:r>
              <a:rPr lang="en-US" sz="3200" i="1" dirty="0">
                <a:solidFill>
                  <a:schemeClr val="bg1"/>
                </a:solidFill>
                <a:latin typeface="Open Sans"/>
              </a:rPr>
              <a:t>Paul’s promise is that if we do this, then God will sanctify us. Such sanctification, or cleansing, then makes it possible for our “whole spirit and soul and body [to] be preserved blameless unto the coming of our Lord Jesus Christ.” </a:t>
            </a:r>
            <a:endParaRPr lang="en-US" sz="3200" dirty="0">
              <a:solidFill>
                <a:schemeClr val="bg1"/>
              </a:solidFill>
            </a:endParaRPr>
          </a:p>
        </p:txBody>
      </p:sp>
      <p:sp>
        <p:nvSpPr>
          <p:cNvPr id="25" name="Rectangle 24"/>
          <p:cNvSpPr/>
          <p:nvPr/>
        </p:nvSpPr>
        <p:spPr>
          <a:xfrm>
            <a:off x="6025082" y="6488668"/>
            <a:ext cx="6096000" cy="369332"/>
          </a:xfrm>
          <a:prstGeom prst="rect">
            <a:avLst/>
          </a:prstGeom>
        </p:spPr>
        <p:txBody>
          <a:bodyPr>
            <a:spAutoFit/>
          </a:bodyPr>
          <a:lstStyle/>
          <a:p>
            <a:pPr algn="r"/>
            <a:r>
              <a:rPr lang="en-US" dirty="0">
                <a:solidFill>
                  <a:schemeClr val="bg1"/>
                </a:solidFill>
              </a:rPr>
              <a:t>(8)</a:t>
            </a:r>
            <a:endParaRPr lang="en-US" dirty="0"/>
          </a:p>
        </p:txBody>
      </p:sp>
      <p:grpSp>
        <p:nvGrpSpPr>
          <p:cNvPr id="4" name="Group 3">
            <a:extLst>
              <a:ext uri="{FF2B5EF4-FFF2-40B4-BE49-F238E27FC236}">
                <a16:creationId xmlns:a16="http://schemas.microsoft.com/office/drawing/2014/main" id="{D04FA638-8F05-A04E-6003-1FAE435538A7}"/>
              </a:ext>
            </a:extLst>
          </p:cNvPr>
          <p:cNvGrpSpPr/>
          <p:nvPr/>
        </p:nvGrpSpPr>
        <p:grpSpPr>
          <a:xfrm>
            <a:off x="985284" y="1415159"/>
            <a:ext cx="3050721" cy="2895600"/>
            <a:chOff x="1273520" y="3003488"/>
            <a:chExt cx="3050721" cy="2895600"/>
          </a:xfrm>
        </p:grpSpPr>
        <p:pic>
          <p:nvPicPr>
            <p:cNvPr id="5" name="Picture 2" descr="Image result for ancient rome">
              <a:extLst>
                <a:ext uri="{FF2B5EF4-FFF2-40B4-BE49-F238E27FC236}">
                  <a16:creationId xmlns:a16="http://schemas.microsoft.com/office/drawing/2014/main" id="{63640DF1-92CB-7D70-95D1-7338741C10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69" t="15992" r="62100" b="7228"/>
            <a:stretch/>
          </p:blipFill>
          <p:spPr bwMode="auto">
            <a:xfrm>
              <a:off x="1367073" y="3105339"/>
              <a:ext cx="2833735" cy="263455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54B3B46B-DEE6-05B4-B3C9-14E992A9028C}"/>
                </a:ext>
              </a:extLst>
            </p:cNvPr>
            <p:cNvGrpSpPr/>
            <p:nvPr/>
          </p:nvGrpSpPr>
          <p:grpSpPr>
            <a:xfrm>
              <a:off x="1273520" y="3003488"/>
              <a:ext cx="3050721" cy="2895600"/>
              <a:chOff x="304800" y="3429000"/>
              <a:chExt cx="3050721" cy="2895600"/>
            </a:xfrm>
          </p:grpSpPr>
          <p:grpSp>
            <p:nvGrpSpPr>
              <p:cNvPr id="7" name="Group 6">
                <a:extLst>
                  <a:ext uri="{FF2B5EF4-FFF2-40B4-BE49-F238E27FC236}">
                    <a16:creationId xmlns:a16="http://schemas.microsoft.com/office/drawing/2014/main" id="{80C5C7EC-9758-C026-D82A-11D26B760EF5}"/>
                  </a:ext>
                </a:extLst>
              </p:cNvPr>
              <p:cNvGrpSpPr/>
              <p:nvPr/>
            </p:nvGrpSpPr>
            <p:grpSpPr>
              <a:xfrm rot="2107423">
                <a:off x="1281104" y="3790950"/>
                <a:ext cx="376315" cy="879933"/>
                <a:chOff x="7696200" y="914400"/>
                <a:chExt cx="685800" cy="2438400"/>
              </a:xfrm>
            </p:grpSpPr>
            <p:sp>
              <p:nvSpPr>
                <p:cNvPr id="80" name="Moon 79">
                  <a:extLst>
                    <a:ext uri="{FF2B5EF4-FFF2-40B4-BE49-F238E27FC236}">
                      <a16:creationId xmlns:a16="http://schemas.microsoft.com/office/drawing/2014/main" id="{E988C6A7-8491-264A-448E-0D347D2D6F05}"/>
                    </a:ext>
                  </a:extLst>
                </p:cNvPr>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a:extLst>
                    <a:ext uri="{FF2B5EF4-FFF2-40B4-BE49-F238E27FC236}">
                      <a16:creationId xmlns:a16="http://schemas.microsoft.com/office/drawing/2014/main" id="{609BCDD9-7975-7FCA-C6A1-FF105F54357A}"/>
                    </a:ext>
                  </a:extLst>
                </p:cNvPr>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a:extLst>
                    <a:ext uri="{FF2B5EF4-FFF2-40B4-BE49-F238E27FC236}">
                      <a16:creationId xmlns:a16="http://schemas.microsoft.com/office/drawing/2014/main" id="{B6D175AE-12E0-F386-0FFE-0757EAE65BD3}"/>
                    </a:ext>
                  </a:extLst>
                </p:cNvPr>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61771D1F-E8DD-1A72-2373-C3012D2A5A5B}"/>
                    </a:ext>
                  </a:extLst>
                </p:cNvPr>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AE29B029-826D-2B83-5379-5C893FABE143}"/>
                  </a:ext>
                </a:extLst>
              </p:cNvPr>
              <p:cNvGrpSpPr/>
              <p:nvPr/>
            </p:nvGrpSpPr>
            <p:grpSpPr>
              <a:xfrm rot="19262140" flipH="1">
                <a:off x="1950772" y="3835879"/>
                <a:ext cx="376315" cy="801380"/>
                <a:chOff x="7696200" y="914400"/>
                <a:chExt cx="685800" cy="2438400"/>
              </a:xfrm>
            </p:grpSpPr>
            <p:sp>
              <p:nvSpPr>
                <p:cNvPr id="76" name="Moon 75">
                  <a:extLst>
                    <a:ext uri="{FF2B5EF4-FFF2-40B4-BE49-F238E27FC236}">
                      <a16:creationId xmlns:a16="http://schemas.microsoft.com/office/drawing/2014/main" id="{11AA3801-B5CE-FA9E-C712-CE1B82B909B9}"/>
                    </a:ext>
                  </a:extLst>
                </p:cNvPr>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76">
                  <a:extLst>
                    <a:ext uri="{FF2B5EF4-FFF2-40B4-BE49-F238E27FC236}">
                      <a16:creationId xmlns:a16="http://schemas.microsoft.com/office/drawing/2014/main" id="{CCE4A745-9085-1AB5-EEAF-717D37A30E14}"/>
                    </a:ext>
                  </a:extLst>
                </p:cNvPr>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a:extLst>
                    <a:ext uri="{FF2B5EF4-FFF2-40B4-BE49-F238E27FC236}">
                      <a16:creationId xmlns:a16="http://schemas.microsoft.com/office/drawing/2014/main" id="{1E6623A9-A93A-3045-0A3C-C2A79BEF957A}"/>
                    </a:ext>
                  </a:extLst>
                </p:cNvPr>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FBA7EEF-71B7-E491-E9A7-2F37BC44972C}"/>
                    </a:ext>
                  </a:extLst>
                </p:cNvPr>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rapezoid 8">
                <a:extLst>
                  <a:ext uri="{FF2B5EF4-FFF2-40B4-BE49-F238E27FC236}">
                    <a16:creationId xmlns:a16="http://schemas.microsoft.com/office/drawing/2014/main" id="{5AB341F9-CAFB-2075-0E3E-C478C87F5EF5}"/>
                  </a:ext>
                </a:extLst>
              </p:cNvPr>
              <p:cNvSpPr/>
              <p:nvPr/>
            </p:nvSpPr>
            <p:spPr>
              <a:xfrm>
                <a:off x="1326235" y="4478277"/>
                <a:ext cx="983316" cy="1742909"/>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a:extLst>
                  <a:ext uri="{FF2B5EF4-FFF2-40B4-BE49-F238E27FC236}">
                    <a16:creationId xmlns:a16="http://schemas.microsoft.com/office/drawing/2014/main" id="{B9A35E56-02BD-C1A4-DA51-998C1331CD65}"/>
                  </a:ext>
                </a:extLst>
              </p:cNvPr>
              <p:cNvSpPr/>
              <p:nvPr/>
            </p:nvSpPr>
            <p:spPr>
              <a:xfrm rot="20431102">
                <a:off x="1854274" y="4700732"/>
                <a:ext cx="541243" cy="105024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444BBE1C-A992-0A0F-C610-30E25EC8AC7C}"/>
                  </a:ext>
                </a:extLst>
              </p:cNvPr>
              <p:cNvSpPr/>
              <p:nvPr/>
            </p:nvSpPr>
            <p:spPr>
              <a:xfrm rot="1195734">
                <a:off x="1208420" y="4677609"/>
                <a:ext cx="541243" cy="105024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4D3CD10F-AA3C-2F8D-EADC-AFEACEEA7ED7}"/>
                  </a:ext>
                </a:extLst>
              </p:cNvPr>
              <p:cNvSpPr/>
              <p:nvPr/>
            </p:nvSpPr>
            <p:spPr>
              <a:xfrm>
                <a:off x="1342034" y="4606667"/>
                <a:ext cx="925176" cy="1407690"/>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7B0D1E57-B329-B83B-8F5D-4737DEF9F224}"/>
                  </a:ext>
                </a:extLst>
              </p:cNvPr>
              <p:cNvSpPr/>
              <p:nvPr/>
            </p:nvSpPr>
            <p:spPr>
              <a:xfrm rot="218695">
                <a:off x="1362172" y="4662553"/>
                <a:ext cx="417597" cy="1300386"/>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95DC1383-FB4D-C2D5-3A6B-4E0E8A3F414D}"/>
                  </a:ext>
                </a:extLst>
              </p:cNvPr>
              <p:cNvSpPr/>
              <p:nvPr/>
            </p:nvSpPr>
            <p:spPr>
              <a:xfrm rot="21332773">
                <a:off x="1833573" y="4664733"/>
                <a:ext cx="417597" cy="130156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90AC916-BB9D-3D41-CF3C-ADC65B23715D}"/>
                  </a:ext>
                </a:extLst>
              </p:cNvPr>
              <p:cNvSpPr/>
              <p:nvPr/>
            </p:nvSpPr>
            <p:spPr>
              <a:xfrm>
                <a:off x="1525932" y="4245837"/>
                <a:ext cx="526415" cy="72348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56D6436-DAD9-DE57-D7EF-17753539208D}"/>
                  </a:ext>
                </a:extLst>
              </p:cNvPr>
              <p:cNvSpPr/>
              <p:nvPr/>
            </p:nvSpPr>
            <p:spPr>
              <a:xfrm>
                <a:off x="1395750" y="3908738"/>
                <a:ext cx="809529" cy="89081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a:extLst>
                  <a:ext uri="{FF2B5EF4-FFF2-40B4-BE49-F238E27FC236}">
                    <a16:creationId xmlns:a16="http://schemas.microsoft.com/office/drawing/2014/main" id="{23101957-4313-C666-CB6F-1C2D6489DFBD}"/>
                  </a:ext>
                </a:extLst>
              </p:cNvPr>
              <p:cNvSpPr/>
              <p:nvPr/>
            </p:nvSpPr>
            <p:spPr>
              <a:xfrm>
                <a:off x="1549947" y="4539734"/>
                <a:ext cx="462588" cy="371175"/>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elay 18">
                <a:extLst>
                  <a:ext uri="{FF2B5EF4-FFF2-40B4-BE49-F238E27FC236}">
                    <a16:creationId xmlns:a16="http://schemas.microsoft.com/office/drawing/2014/main" id="{5E0AF46D-2135-F441-5406-B43FFAD3F12D}"/>
                  </a:ext>
                </a:extLst>
              </p:cNvPr>
              <p:cNvSpPr/>
              <p:nvPr/>
            </p:nvSpPr>
            <p:spPr>
              <a:xfrm rot="16200000">
                <a:off x="1636878" y="3657345"/>
                <a:ext cx="296939" cy="578236"/>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B4D90B7-7D97-C073-83F6-5828CCFC238B}"/>
                  </a:ext>
                </a:extLst>
              </p:cNvPr>
              <p:cNvSpPr/>
              <p:nvPr/>
            </p:nvSpPr>
            <p:spPr>
              <a:xfrm>
                <a:off x="1699119" y="4608751"/>
                <a:ext cx="148961" cy="9713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9">
                <a:extLst>
                  <a:ext uri="{FF2B5EF4-FFF2-40B4-BE49-F238E27FC236}">
                    <a16:creationId xmlns:a16="http://schemas.microsoft.com/office/drawing/2014/main" id="{1FAAB6C7-35DD-6765-4A9F-CFD9C0C22303}"/>
                  </a:ext>
                </a:extLst>
              </p:cNvPr>
              <p:cNvSpPr/>
              <p:nvPr/>
            </p:nvSpPr>
            <p:spPr>
              <a:xfrm>
                <a:off x="718457" y="5704114"/>
                <a:ext cx="2223407" cy="51707"/>
              </a:xfrm>
              <a:prstGeom prst="roundRect">
                <a:avLst/>
              </a:prstGeom>
              <a:solidFill>
                <a:srgbClr val="9966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00">
                <a:extLst>
                  <a:ext uri="{FF2B5EF4-FFF2-40B4-BE49-F238E27FC236}">
                    <a16:creationId xmlns:a16="http://schemas.microsoft.com/office/drawing/2014/main" id="{8B67D3A0-0F54-6DB4-8FB6-264B6CB035BA}"/>
                  </a:ext>
                </a:extLst>
              </p:cNvPr>
              <p:cNvSpPr/>
              <p:nvPr/>
            </p:nvSpPr>
            <p:spPr>
              <a:xfrm>
                <a:off x="718457" y="5755821"/>
                <a:ext cx="2223407" cy="155121"/>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1">
                <a:extLst>
                  <a:ext uri="{FF2B5EF4-FFF2-40B4-BE49-F238E27FC236}">
                    <a16:creationId xmlns:a16="http://schemas.microsoft.com/office/drawing/2014/main" id="{6127BE29-A8FF-790D-C4A8-C8BAB24411B2}"/>
                  </a:ext>
                </a:extLst>
              </p:cNvPr>
              <p:cNvSpPr/>
              <p:nvPr/>
            </p:nvSpPr>
            <p:spPr>
              <a:xfrm>
                <a:off x="821871" y="5910943"/>
                <a:ext cx="155121" cy="36195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02">
                <a:extLst>
                  <a:ext uri="{FF2B5EF4-FFF2-40B4-BE49-F238E27FC236}">
                    <a16:creationId xmlns:a16="http://schemas.microsoft.com/office/drawing/2014/main" id="{FD7F70BE-0E36-B71F-9EC7-F998514F4502}"/>
                  </a:ext>
                </a:extLst>
              </p:cNvPr>
              <p:cNvSpPr/>
              <p:nvPr/>
            </p:nvSpPr>
            <p:spPr>
              <a:xfrm>
                <a:off x="1028700" y="5910943"/>
                <a:ext cx="103414" cy="29408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103">
                <a:extLst>
                  <a:ext uri="{FF2B5EF4-FFF2-40B4-BE49-F238E27FC236}">
                    <a16:creationId xmlns:a16="http://schemas.microsoft.com/office/drawing/2014/main" id="{5BC83F48-FC66-5D05-F38B-46A4AD152384}"/>
                  </a:ext>
                </a:extLst>
              </p:cNvPr>
              <p:cNvSpPr/>
              <p:nvPr/>
            </p:nvSpPr>
            <p:spPr>
              <a:xfrm>
                <a:off x="2579914" y="5910943"/>
                <a:ext cx="155121" cy="36195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104">
                <a:extLst>
                  <a:ext uri="{FF2B5EF4-FFF2-40B4-BE49-F238E27FC236}">
                    <a16:creationId xmlns:a16="http://schemas.microsoft.com/office/drawing/2014/main" id="{22EA1D12-92A7-7989-CBEB-A0A6B083D82A}"/>
                  </a:ext>
                </a:extLst>
              </p:cNvPr>
              <p:cNvSpPr/>
              <p:nvPr/>
            </p:nvSpPr>
            <p:spPr>
              <a:xfrm>
                <a:off x="2786743" y="5910943"/>
                <a:ext cx="103414" cy="29408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8E642E40-76EE-09EC-C0C4-7494D9462C07}"/>
                  </a:ext>
                </a:extLst>
              </p:cNvPr>
              <p:cNvSpPr/>
              <p:nvPr/>
            </p:nvSpPr>
            <p:spPr>
              <a:xfrm>
                <a:off x="1080407" y="5548993"/>
                <a:ext cx="259845" cy="17926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88AC3C0E-FD22-69FA-801F-07C374F80DEB}"/>
                  </a:ext>
                </a:extLst>
              </p:cNvPr>
              <p:cNvSpPr/>
              <p:nvPr/>
            </p:nvSpPr>
            <p:spPr>
              <a:xfrm>
                <a:off x="2269671" y="5548993"/>
                <a:ext cx="259845" cy="17926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7">
                <a:extLst>
                  <a:ext uri="{FF2B5EF4-FFF2-40B4-BE49-F238E27FC236}">
                    <a16:creationId xmlns:a16="http://schemas.microsoft.com/office/drawing/2014/main" id="{AC0CFD90-1C18-0BBE-F155-C0885F09BA36}"/>
                  </a:ext>
                </a:extLst>
              </p:cNvPr>
              <p:cNvGrpSpPr/>
              <p:nvPr/>
            </p:nvGrpSpPr>
            <p:grpSpPr>
              <a:xfrm>
                <a:off x="2028864" y="5256478"/>
                <a:ext cx="248519" cy="434702"/>
                <a:chOff x="2438400" y="402137"/>
                <a:chExt cx="2514600" cy="4398463"/>
              </a:xfrm>
            </p:grpSpPr>
            <p:sp>
              <p:nvSpPr>
                <p:cNvPr id="72" name="Snip Same Side Corner Rectangle 110">
                  <a:extLst>
                    <a:ext uri="{FF2B5EF4-FFF2-40B4-BE49-F238E27FC236}">
                      <a16:creationId xmlns:a16="http://schemas.microsoft.com/office/drawing/2014/main" id="{2D10529A-E5F9-A78B-CB79-378BFF9EB009}"/>
                    </a:ext>
                  </a:extLst>
                </p:cNvPr>
                <p:cNvSpPr/>
                <p:nvPr/>
              </p:nvSpPr>
              <p:spPr>
                <a:xfrm>
                  <a:off x="2438400" y="2590800"/>
                  <a:ext cx="2514600" cy="2209800"/>
                </a:xfrm>
                <a:prstGeom prst="snip2SameRect">
                  <a:avLst>
                    <a:gd name="adj1" fmla="val 22772"/>
                    <a:gd name="adj2" fmla="val 0"/>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882BC280-EA49-4971-CCAA-A4E505E03A22}"/>
                    </a:ext>
                  </a:extLst>
                </p:cNvPr>
                <p:cNvSpPr/>
                <p:nvPr/>
              </p:nvSpPr>
              <p:spPr>
                <a:xfrm>
                  <a:off x="2607040" y="2286000"/>
                  <a:ext cx="2133600" cy="533400"/>
                </a:xfrm>
                <a:prstGeom prst="ellipse">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A373C3BE-90A4-8C73-7116-10CA1D6562E5}"/>
                    </a:ext>
                  </a:extLst>
                </p:cNvPr>
                <p:cNvSpPr/>
                <p:nvPr/>
              </p:nvSpPr>
              <p:spPr>
                <a:xfrm>
                  <a:off x="2744450" y="2333469"/>
                  <a:ext cx="1872521" cy="394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a:extLst>
                    <a:ext uri="{FF2B5EF4-FFF2-40B4-BE49-F238E27FC236}">
                      <a16:creationId xmlns:a16="http://schemas.microsoft.com/office/drawing/2014/main" id="{44075916-4911-8659-FDD8-7305AE1A7942}"/>
                    </a:ext>
                  </a:extLst>
                </p:cNvPr>
                <p:cNvSpPr/>
                <p:nvPr/>
              </p:nvSpPr>
              <p:spPr>
                <a:xfrm rot="1691934">
                  <a:off x="3953023" y="402137"/>
                  <a:ext cx="368787" cy="23961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Wave 69">
                <a:extLst>
                  <a:ext uri="{FF2B5EF4-FFF2-40B4-BE49-F238E27FC236}">
                    <a16:creationId xmlns:a16="http://schemas.microsoft.com/office/drawing/2014/main" id="{FBA7EC45-9CB2-27AC-3B81-2642E7DFD504}"/>
                  </a:ext>
                </a:extLst>
              </p:cNvPr>
              <p:cNvSpPr/>
              <p:nvPr/>
            </p:nvSpPr>
            <p:spPr>
              <a:xfrm>
                <a:off x="1338943" y="5600700"/>
                <a:ext cx="672193" cy="103414"/>
              </a:xfrm>
              <a:prstGeom prst="wave">
                <a:avLst>
                  <a:gd name="adj1" fmla="val 11429"/>
                  <a:gd name="adj2" fmla="val 0"/>
                </a:avLst>
              </a:prstGeom>
              <a:solidFill>
                <a:srgbClr val="F6E1A4"/>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ame 70">
                <a:extLst>
                  <a:ext uri="{FF2B5EF4-FFF2-40B4-BE49-F238E27FC236}">
                    <a16:creationId xmlns:a16="http://schemas.microsoft.com/office/drawing/2014/main" id="{F37F7674-1A68-4D84-39BA-7B4CEF132DB1}"/>
                  </a:ext>
                </a:extLst>
              </p:cNvPr>
              <p:cNvSpPr/>
              <p:nvPr/>
            </p:nvSpPr>
            <p:spPr>
              <a:xfrm>
                <a:off x="304800" y="3429000"/>
                <a:ext cx="3050721" cy="2895600"/>
              </a:xfrm>
              <a:prstGeom prst="frame">
                <a:avLst>
                  <a:gd name="adj1" fmla="val 7194"/>
                </a:avLst>
              </a:prstGeom>
              <a:solidFill>
                <a:srgbClr val="6633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val="1984776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4524315"/>
          </a:xfrm>
          <a:prstGeom prst="rect">
            <a:avLst/>
          </a:prstGeom>
          <a:noFill/>
        </p:spPr>
        <p:txBody>
          <a:bodyPr wrap="square" rtlCol="0">
            <a:spAutoFit/>
          </a:bodyPr>
          <a:lstStyle/>
          <a:p>
            <a:r>
              <a:rPr lang="en-US" dirty="0">
                <a:solidFill>
                  <a:schemeClr val="bg1"/>
                </a:solidFill>
              </a:rPr>
              <a:t>Sources:</a:t>
            </a: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46</a:t>
            </a:r>
          </a:p>
          <a:p>
            <a:pPr marL="342900" indent="-342900">
              <a:buFontTx/>
              <a:buAutoNum type="arabicPeriod"/>
            </a:pPr>
            <a:r>
              <a:rPr lang="en-US" dirty="0">
                <a:solidFill>
                  <a:schemeClr val="bg1"/>
                </a:solidFill>
              </a:rPr>
              <a:t>Elder Neal A. Maxwell (“</a:t>
            </a:r>
            <a:r>
              <a:rPr lang="en-US" dirty="0" err="1">
                <a:solidFill>
                  <a:schemeClr val="bg1"/>
                </a:solidFill>
              </a:rPr>
              <a:t>Premortality</a:t>
            </a:r>
            <a:r>
              <a:rPr lang="en-US" dirty="0">
                <a:solidFill>
                  <a:schemeClr val="bg1"/>
                </a:solidFill>
              </a:rPr>
              <a:t>, a Glorious Reality,”</a:t>
            </a:r>
            <a:r>
              <a:rPr lang="en-US" i="1" dirty="0">
                <a:solidFill>
                  <a:schemeClr val="bg1"/>
                </a:solidFill>
              </a:rPr>
              <a:t> Ensign,</a:t>
            </a:r>
            <a:r>
              <a:rPr lang="en-US" dirty="0">
                <a:solidFill>
                  <a:schemeClr val="bg1"/>
                </a:solidFill>
              </a:rPr>
              <a:t> Nov. 1985, 15).</a:t>
            </a:r>
          </a:p>
          <a:p>
            <a:pPr marL="342900" indent="-342900">
              <a:buFontTx/>
              <a:buAutoNum type="arabicPeriod"/>
            </a:pPr>
            <a:r>
              <a:rPr lang="en-US" dirty="0">
                <a:solidFill>
                  <a:schemeClr val="bg1"/>
                </a:solidFill>
              </a:rPr>
              <a:t>President Spencer W. Kimball (</a:t>
            </a:r>
            <a:r>
              <a:rPr lang="en-US" i="1" dirty="0">
                <a:solidFill>
                  <a:schemeClr val="bg1"/>
                </a:solidFill>
              </a:rPr>
              <a:t>The Teachings of Spencer W. Kimball, </a:t>
            </a:r>
            <a:r>
              <a:rPr lang="en-US" dirty="0">
                <a:solidFill>
                  <a:schemeClr val="bg1"/>
                </a:solidFill>
              </a:rPr>
              <a:t>edited by Edward L. Kimball [Salt Lake City: </a:t>
            </a:r>
            <a:r>
              <a:rPr lang="en-US" dirty="0" err="1">
                <a:solidFill>
                  <a:schemeClr val="bg1"/>
                </a:solidFill>
              </a:rPr>
              <a:t>Bookcraft</a:t>
            </a:r>
            <a:r>
              <a:rPr lang="en-US" dirty="0">
                <a:solidFill>
                  <a:schemeClr val="bg1"/>
                </a:solidFill>
              </a:rPr>
              <a:t>, 1982], 265.); (</a:t>
            </a:r>
            <a:r>
              <a:rPr lang="en-US" i="1" dirty="0">
                <a:solidFill>
                  <a:schemeClr val="bg1"/>
                </a:solidFill>
              </a:rPr>
              <a:t>Miracle of Forgiveness</a:t>
            </a:r>
            <a:r>
              <a:rPr lang="en-US" dirty="0">
                <a:solidFill>
                  <a:schemeClr val="bg1"/>
                </a:solidFill>
              </a:rPr>
              <a:t>, chap. 2)</a:t>
            </a:r>
          </a:p>
          <a:p>
            <a:pPr marL="342900" indent="-342900">
              <a:buFontTx/>
              <a:buAutoNum type="arabicPeriod"/>
            </a:pPr>
            <a:r>
              <a:rPr lang="en-US" dirty="0">
                <a:solidFill>
                  <a:schemeClr val="bg1"/>
                </a:solidFill>
              </a:rPr>
              <a:t>Elder Bruce D. Porter (“Building the Kingdom,”</a:t>
            </a:r>
            <a:r>
              <a:rPr lang="en-US" i="1" dirty="0">
                <a:solidFill>
                  <a:schemeClr val="bg1"/>
                </a:solidFill>
              </a:rPr>
              <a:t> Ensign,</a:t>
            </a:r>
            <a:r>
              <a:rPr lang="en-US" dirty="0">
                <a:solidFill>
                  <a:schemeClr val="bg1"/>
                </a:solidFill>
              </a:rPr>
              <a:t> May 2001, 81).</a:t>
            </a:r>
          </a:p>
          <a:p>
            <a:pPr marL="342900" indent="-342900">
              <a:buFontTx/>
              <a:buAutoNum type="arabicPeriod"/>
            </a:pPr>
            <a:r>
              <a:rPr lang="en-US" dirty="0">
                <a:solidFill>
                  <a:schemeClr val="bg1"/>
                </a:solidFill>
              </a:rPr>
              <a:t>Elder M. Russell Ballard (Leon R. Hartshorn, Dennis A. Wright, and Craig J. </a:t>
            </a:r>
            <a:r>
              <a:rPr lang="en-US" dirty="0" err="1">
                <a:solidFill>
                  <a:schemeClr val="bg1"/>
                </a:solidFill>
              </a:rPr>
              <a:t>Ostler</a:t>
            </a:r>
            <a:r>
              <a:rPr lang="en-US" dirty="0">
                <a:solidFill>
                  <a:schemeClr val="bg1"/>
                </a:solidFill>
              </a:rPr>
              <a:t>, eds., </a:t>
            </a:r>
            <a:r>
              <a:rPr lang="en-US" i="1" dirty="0">
                <a:solidFill>
                  <a:schemeClr val="bg1"/>
                </a:solidFill>
              </a:rPr>
              <a:t>The Doctrine and Covenants, a Book of Answers: The 25th Annual Sidney B. Sperry Symposium </a:t>
            </a:r>
            <a:r>
              <a:rPr lang="en-US" dirty="0">
                <a:solidFill>
                  <a:schemeClr val="bg1"/>
                </a:solidFill>
              </a:rPr>
              <a:t>[Salt Lake City: Deseret Book Co., 1996], 207-208.)</a:t>
            </a:r>
          </a:p>
          <a:p>
            <a:pPr marL="342900" indent="-342900">
              <a:buFontTx/>
              <a:buAutoNum type="arabicPeriod"/>
            </a:pPr>
            <a:r>
              <a:rPr lang="en-US" dirty="0">
                <a:solidFill>
                  <a:schemeClr val="bg1"/>
                </a:solidFill>
              </a:rPr>
              <a:t>Elder Bruce R. McConkie (</a:t>
            </a:r>
            <a:r>
              <a:rPr lang="en-US" i="1" dirty="0">
                <a:solidFill>
                  <a:schemeClr val="bg1"/>
                </a:solidFill>
              </a:rPr>
              <a:t>Doctrinal New Testament Commentary,</a:t>
            </a:r>
            <a:r>
              <a:rPr lang="en-US" dirty="0">
                <a:solidFill>
                  <a:schemeClr val="bg1"/>
                </a:solidFill>
              </a:rPr>
              <a:t> 3:54). </a:t>
            </a:r>
            <a:r>
              <a:rPr lang="en-US" i="1" dirty="0">
                <a:solidFill>
                  <a:schemeClr val="bg1"/>
                </a:solidFill>
              </a:rPr>
              <a:t>Doctrines of the Restoration: Sermons and Writings of Bruce R. McConkie,</a:t>
            </a:r>
            <a:r>
              <a:rPr lang="en-US" dirty="0">
                <a:solidFill>
                  <a:schemeClr val="bg1"/>
                </a:solidFill>
              </a:rPr>
              <a:t> ed. Mark L. McConkie [1989], 347</a:t>
            </a:r>
          </a:p>
          <a:p>
            <a:pPr marL="342900" indent="-342900">
              <a:buFontTx/>
              <a:buAutoNum type="arabicPeriod"/>
            </a:pPr>
            <a:r>
              <a:rPr lang="en-US" dirty="0">
                <a:solidFill>
                  <a:schemeClr val="bg1"/>
                </a:solidFill>
              </a:rPr>
              <a:t>President Joseph Fielding Smith (</a:t>
            </a:r>
            <a:r>
              <a:rPr lang="en-US" i="1" dirty="0">
                <a:solidFill>
                  <a:schemeClr val="bg1"/>
                </a:solidFill>
              </a:rPr>
              <a:t>Doctrines of Salvation,</a:t>
            </a:r>
            <a:r>
              <a:rPr lang="en-US" dirty="0">
                <a:solidFill>
                  <a:schemeClr val="bg1"/>
                </a:solidFill>
              </a:rPr>
              <a:t> comp. Bruce R. McConkie, 3 vols. [1954–56], 3:52–53).</a:t>
            </a:r>
          </a:p>
          <a:p>
            <a:pPr marL="342900" indent="-342900">
              <a:buFontTx/>
              <a:buAutoNum type="arabicPeriod"/>
            </a:pPr>
            <a:r>
              <a:rPr lang="en-US" i="1" dirty="0">
                <a:solidFill>
                  <a:schemeClr val="bg1"/>
                </a:solidFill>
              </a:rPr>
              <a:t>Life and Teachings of Jesus Christ and His Disciples </a:t>
            </a:r>
            <a:r>
              <a:rPr lang="en-US" dirty="0">
                <a:solidFill>
                  <a:schemeClr val="bg1"/>
                </a:solidFill>
              </a:rPr>
              <a:t>Chapter 33</a:t>
            </a:r>
          </a:p>
          <a:p>
            <a:pPr marL="342900" indent="-342900">
              <a:buFontTx/>
              <a:buAutoNum type="arabicPeriod"/>
            </a:pPr>
            <a:r>
              <a:rPr lang="en-US" dirty="0">
                <a:solidFill>
                  <a:schemeClr val="bg1"/>
                </a:solidFill>
                <a:latin typeface="Open Sans"/>
              </a:rPr>
              <a:t>Elder David A. Bednar (“That We May Always Have His Spirit to Be with Us,”</a:t>
            </a:r>
            <a:r>
              <a:rPr lang="en-US" i="1" dirty="0">
                <a:solidFill>
                  <a:schemeClr val="bg1"/>
                </a:solidFill>
                <a:latin typeface="Open Sans"/>
              </a:rPr>
              <a:t> Ensign</a:t>
            </a:r>
            <a:r>
              <a:rPr lang="en-US" dirty="0">
                <a:solidFill>
                  <a:schemeClr val="bg1"/>
                </a:solidFill>
                <a:latin typeface="Open Sans"/>
              </a:rPr>
              <a:t> or </a:t>
            </a:r>
            <a:r>
              <a:rPr lang="en-US" i="1" dirty="0">
                <a:solidFill>
                  <a:schemeClr val="bg1"/>
                </a:solidFill>
                <a:latin typeface="Open Sans"/>
              </a:rPr>
              <a:t>Liahona,</a:t>
            </a:r>
            <a:r>
              <a:rPr lang="en-US" dirty="0">
                <a:solidFill>
                  <a:schemeClr val="bg1"/>
                </a:solidFill>
                <a:latin typeface="Open Sans"/>
              </a:rPr>
              <a:t> May 2006, 30).</a:t>
            </a:r>
          </a:p>
          <a:p>
            <a:pPr marL="342900" indent="-342900">
              <a:buFontTx/>
              <a:buAutoNum type="arabicPeriod"/>
            </a:pPr>
            <a:r>
              <a:rPr lang="en-US" dirty="0">
                <a:solidFill>
                  <a:schemeClr val="bg1"/>
                </a:solidFill>
              </a:rPr>
              <a:t>President James E. Faust (“The Devil’s Throat,”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May 2003, 51). Paul offered similar counsel in 1 Corinthians 8:9–13.</a:t>
            </a:r>
            <a:endParaRPr lang="en-US" i="1" dirty="0">
              <a:solidFill>
                <a:schemeClr val="bg1"/>
              </a:solidFill>
            </a:endParaRPr>
          </a:p>
        </p:txBody>
      </p:sp>
      <p:sp>
        <p:nvSpPr>
          <p:cNvPr id="13" name="Footer Placeholder 14">
            <a:extLst>
              <a:ext uri="{FF2B5EF4-FFF2-40B4-BE49-F238E27FC236}">
                <a16:creationId xmlns:a16="http://schemas.microsoft.com/office/drawing/2014/main" id="{20144A1B-9D47-45DF-AD48-62DFF2071B50}"/>
              </a:ext>
            </a:extLst>
          </p:cNvPr>
          <p:cNvSpPr>
            <a:spLocks noGrp="1"/>
          </p:cNvSpPr>
          <p:nvPr/>
        </p:nvSpPr>
        <p:spPr>
          <a:xfrm>
            <a:off x="150619" y="6405933"/>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2682815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 y="0"/>
          <a:ext cx="4861711" cy="2446020"/>
        </p:xfrm>
        <a:graphic>
          <a:graphicData uri="http://schemas.openxmlformats.org/drawingml/2006/table">
            <a:tbl>
              <a:tblPr firstRow="1" bandRow="1">
                <a:tableStyleId>{5940675A-B579-460E-94D1-54222C63F5DA}</a:tableStyleId>
              </a:tblPr>
              <a:tblGrid>
                <a:gridCol w="3507322">
                  <a:extLst>
                    <a:ext uri="{9D8B030D-6E8A-4147-A177-3AD203B41FA5}">
                      <a16:colId xmlns:a16="http://schemas.microsoft.com/office/drawing/2014/main" val="20000"/>
                    </a:ext>
                  </a:extLst>
                </a:gridCol>
                <a:gridCol w="1354389">
                  <a:extLst>
                    <a:ext uri="{9D8B030D-6E8A-4147-A177-3AD203B41FA5}">
                      <a16:colId xmlns:a16="http://schemas.microsoft.com/office/drawing/2014/main" val="20001"/>
                    </a:ext>
                  </a:extLst>
                </a:gridCol>
              </a:tblGrid>
              <a:tr h="294415">
                <a:tc gridSpan="2">
                  <a:txBody>
                    <a:bodyPr/>
                    <a:lstStyle/>
                    <a:p>
                      <a:pPr algn="ctr" fontAlgn="base"/>
                      <a:r>
                        <a:rPr lang="en-US" sz="1200" b="0" i="0" kern="1200" cap="all" dirty="0">
                          <a:solidFill>
                            <a:schemeClr val="tx1"/>
                          </a:solidFill>
                          <a:effectLst/>
                          <a:latin typeface="+mn-lt"/>
                          <a:ea typeface="+mn-ea"/>
                          <a:cs typeface="+mn-cs"/>
                        </a:rPr>
                        <a:t>THE FIRST AND SECOND LETTERS OF PAUL TO THE SAINTS AT THESSALONICA, CA. A.D. 52–53</a:t>
                      </a:r>
                    </a:p>
                    <a:p>
                      <a:pPr algn="ctr" fontAlgn="base"/>
                      <a:r>
                        <a:rPr lang="en-US" sz="1200" b="0" i="0" kern="1200" cap="all" dirty="0">
                          <a:solidFill>
                            <a:schemeClr val="tx1"/>
                          </a:solidFill>
                          <a:effectLst/>
                          <a:latin typeface="+mn-lt"/>
                          <a:ea typeface="+mn-ea"/>
                          <a:cs typeface="+mn-cs"/>
                        </a:rPr>
                        <a:t>WRITTEN FROM CORINTH DURING PAUL’S SECOND MISSIONARY JOURNEY (1 THESSALONIANS)</a:t>
                      </a:r>
                    </a:p>
                  </a:txBody>
                  <a:tcPr marL="95250" marR="95250" marT="66675" marB="66675" anchor="b"/>
                </a:tc>
                <a:tc hMerge="1">
                  <a:txBody>
                    <a:bodyPr/>
                    <a:lstStyle/>
                    <a:p>
                      <a:endParaRPr lang="en-US"/>
                    </a:p>
                  </a:txBody>
                  <a:tcPr/>
                </a:tc>
                <a:extLst>
                  <a:ext uri="{0D108BD9-81ED-4DB2-BD59-A6C34878D82A}">
                    <a16:rowId xmlns:a16="http://schemas.microsoft.com/office/drawing/2014/main" val="10000"/>
                  </a:ext>
                </a:extLst>
              </a:tr>
              <a:tr h="228378">
                <a:tc>
                  <a:txBody>
                    <a:bodyPr/>
                    <a:lstStyle/>
                    <a:p>
                      <a:pPr algn="l" fontAlgn="base"/>
                      <a:r>
                        <a:rPr lang="en-US" sz="1200">
                          <a:solidFill>
                            <a:srgbClr val="434444"/>
                          </a:solidFill>
                          <a:effectLst/>
                        </a:rPr>
                        <a:t>Timothy’s Mission to Thessalonica</a:t>
                      </a:r>
                    </a:p>
                  </a:txBody>
                  <a:tcPr marL="95250" marR="95250" marT="66675" marB="66675" anchor="ctr"/>
                </a:tc>
                <a:tc>
                  <a:txBody>
                    <a:bodyPr/>
                    <a:lstStyle/>
                    <a:p>
                      <a:pPr algn="l" fontAlgn="base"/>
                      <a:r>
                        <a:rPr lang="en-US" sz="1200">
                          <a:solidFill>
                            <a:srgbClr val="434444"/>
                          </a:solidFill>
                          <a:effectLst/>
                        </a:rPr>
                        <a:t>3:1–13</a:t>
                      </a:r>
                    </a:p>
                  </a:txBody>
                  <a:tcPr marL="95250" marR="95250" marT="66675" marB="66675" anchor="ctr"/>
                </a:tc>
                <a:extLst>
                  <a:ext uri="{0D108BD9-81ED-4DB2-BD59-A6C34878D82A}">
                    <a16:rowId xmlns:a16="http://schemas.microsoft.com/office/drawing/2014/main" val="10001"/>
                  </a:ext>
                </a:extLst>
              </a:tr>
              <a:tr h="228378">
                <a:tc>
                  <a:txBody>
                    <a:bodyPr/>
                    <a:lstStyle/>
                    <a:p>
                      <a:pPr algn="l" fontAlgn="base"/>
                      <a:r>
                        <a:rPr lang="en-US" sz="1200" dirty="0">
                          <a:solidFill>
                            <a:srgbClr val="434444"/>
                          </a:solidFill>
                          <a:effectLst/>
                        </a:rPr>
                        <a:t>Live in Holiness and Charity</a:t>
                      </a:r>
                    </a:p>
                  </a:txBody>
                  <a:tcPr marL="95250" marR="95250" marT="66675" marB="66675" anchor="ctr"/>
                </a:tc>
                <a:tc>
                  <a:txBody>
                    <a:bodyPr/>
                    <a:lstStyle/>
                    <a:p>
                      <a:pPr algn="l" fontAlgn="base"/>
                      <a:r>
                        <a:rPr lang="en-US" sz="1200" dirty="0">
                          <a:solidFill>
                            <a:srgbClr val="434444"/>
                          </a:solidFill>
                          <a:effectLst/>
                        </a:rPr>
                        <a:t>4:1–12</a:t>
                      </a:r>
                    </a:p>
                  </a:txBody>
                  <a:tcPr marL="95250" marR="95250" marT="66675" marB="66675" anchor="ctr"/>
                </a:tc>
                <a:extLst>
                  <a:ext uri="{0D108BD9-81ED-4DB2-BD59-A6C34878D82A}">
                    <a16:rowId xmlns:a16="http://schemas.microsoft.com/office/drawing/2014/main" val="10002"/>
                  </a:ext>
                </a:extLst>
              </a:tr>
              <a:tr h="228378">
                <a:tc>
                  <a:txBody>
                    <a:bodyPr/>
                    <a:lstStyle/>
                    <a:p>
                      <a:pPr algn="l" fontAlgn="base"/>
                      <a:r>
                        <a:rPr lang="en-US" sz="1200">
                          <a:solidFill>
                            <a:srgbClr val="434444"/>
                          </a:solidFill>
                          <a:effectLst/>
                        </a:rPr>
                        <a:t>The Saints Saved at Second Coming</a:t>
                      </a:r>
                    </a:p>
                  </a:txBody>
                  <a:tcPr marL="95250" marR="95250" marT="66675" marB="66675" anchor="ctr"/>
                </a:tc>
                <a:tc>
                  <a:txBody>
                    <a:bodyPr/>
                    <a:lstStyle/>
                    <a:p>
                      <a:pPr algn="l" fontAlgn="base"/>
                      <a:r>
                        <a:rPr lang="en-US" sz="1200">
                          <a:solidFill>
                            <a:srgbClr val="434444"/>
                          </a:solidFill>
                          <a:effectLst/>
                        </a:rPr>
                        <a:t>4:13–18</a:t>
                      </a:r>
                    </a:p>
                  </a:txBody>
                  <a:tcPr marL="95250" marR="95250" marT="66675" marB="66675" anchor="ctr"/>
                </a:tc>
                <a:extLst>
                  <a:ext uri="{0D108BD9-81ED-4DB2-BD59-A6C34878D82A}">
                    <a16:rowId xmlns:a16="http://schemas.microsoft.com/office/drawing/2014/main" val="10003"/>
                  </a:ext>
                </a:extLst>
              </a:tr>
              <a:tr h="228378">
                <a:tc>
                  <a:txBody>
                    <a:bodyPr/>
                    <a:lstStyle/>
                    <a:p>
                      <a:pPr algn="l" fontAlgn="base"/>
                      <a:r>
                        <a:rPr lang="en-US" sz="1200">
                          <a:solidFill>
                            <a:srgbClr val="434444"/>
                          </a:solidFill>
                          <a:effectLst/>
                        </a:rPr>
                        <a:t>Saints Know Season of Second Coming</a:t>
                      </a:r>
                    </a:p>
                  </a:txBody>
                  <a:tcPr marL="95250" marR="95250" marT="66675" marB="66675" anchor="ctr"/>
                </a:tc>
                <a:tc>
                  <a:txBody>
                    <a:bodyPr/>
                    <a:lstStyle/>
                    <a:p>
                      <a:pPr algn="l" fontAlgn="base"/>
                      <a:r>
                        <a:rPr lang="en-US" sz="1200">
                          <a:solidFill>
                            <a:srgbClr val="434444"/>
                          </a:solidFill>
                          <a:effectLst/>
                        </a:rPr>
                        <a:t>5:1–11</a:t>
                      </a:r>
                    </a:p>
                  </a:txBody>
                  <a:tcPr marL="95250" marR="95250" marT="66675" marB="66675" anchor="ctr"/>
                </a:tc>
                <a:extLst>
                  <a:ext uri="{0D108BD9-81ED-4DB2-BD59-A6C34878D82A}">
                    <a16:rowId xmlns:a16="http://schemas.microsoft.com/office/drawing/2014/main" val="10004"/>
                  </a:ext>
                </a:extLst>
              </a:tr>
              <a:tr h="228378">
                <a:tc>
                  <a:txBody>
                    <a:bodyPr/>
                    <a:lstStyle/>
                    <a:p>
                      <a:pPr algn="l" fontAlgn="base"/>
                      <a:r>
                        <a:rPr lang="en-US" sz="1200">
                          <a:solidFill>
                            <a:srgbClr val="434444"/>
                          </a:solidFill>
                          <a:effectLst/>
                        </a:rPr>
                        <a:t>Be Considerate Saints</a:t>
                      </a:r>
                    </a:p>
                  </a:txBody>
                  <a:tcPr marL="95250" marR="95250" marT="66675" marB="66675" anchor="ctr"/>
                </a:tc>
                <a:tc>
                  <a:txBody>
                    <a:bodyPr/>
                    <a:lstStyle/>
                    <a:p>
                      <a:pPr algn="l" fontAlgn="base"/>
                      <a:r>
                        <a:rPr lang="en-US" sz="1200" dirty="0">
                          <a:solidFill>
                            <a:srgbClr val="434444"/>
                          </a:solidFill>
                          <a:effectLst/>
                        </a:rPr>
                        <a:t>5:12–28</a:t>
                      </a:r>
                    </a:p>
                  </a:txBody>
                  <a:tcPr marL="95250" marR="95250" marT="66675" marB="66675" anchor="ctr"/>
                </a:tc>
                <a:extLst>
                  <a:ext uri="{0D108BD9-81ED-4DB2-BD59-A6C34878D82A}">
                    <a16:rowId xmlns:a16="http://schemas.microsoft.com/office/drawing/2014/main" val="3692654622"/>
                  </a:ext>
                </a:extLst>
              </a:tr>
            </a:tbl>
          </a:graphicData>
        </a:graphic>
      </p:graphicFrame>
      <p:sp>
        <p:nvSpPr>
          <p:cNvPr id="3" name="TextBox 2"/>
          <p:cNvSpPr txBox="1"/>
          <p:nvPr/>
        </p:nvSpPr>
        <p:spPr>
          <a:xfrm>
            <a:off x="0" y="2441022"/>
            <a:ext cx="4046899" cy="246221"/>
          </a:xfrm>
          <a:prstGeom prst="rect">
            <a:avLst/>
          </a:prstGeom>
          <a:noFill/>
        </p:spPr>
        <p:txBody>
          <a:bodyPr wrap="square" rtlCol="0">
            <a:spAutoFit/>
          </a:bodyPr>
          <a:lstStyle/>
          <a:p>
            <a:r>
              <a:rPr lang="en-US" sz="1000" dirty="0"/>
              <a:t>Life and Teachings of Jesus and His Apostles Chapter 33</a:t>
            </a:r>
          </a:p>
        </p:txBody>
      </p:sp>
      <p:sp>
        <p:nvSpPr>
          <p:cNvPr id="4" name="Rectangle 3"/>
          <p:cNvSpPr/>
          <p:nvPr/>
        </p:nvSpPr>
        <p:spPr>
          <a:xfrm>
            <a:off x="0" y="2753462"/>
            <a:ext cx="4852658" cy="1384995"/>
          </a:xfrm>
          <a:prstGeom prst="rect">
            <a:avLst/>
          </a:prstGeom>
          <a:ln>
            <a:solidFill>
              <a:schemeClr val="tx1"/>
            </a:solidFill>
          </a:ln>
        </p:spPr>
        <p:txBody>
          <a:bodyPr wrap="square">
            <a:spAutoFit/>
          </a:bodyPr>
          <a:lstStyle/>
          <a:p>
            <a:r>
              <a:rPr lang="en-US" sz="1200" b="1" dirty="0">
                <a:solidFill>
                  <a:srgbClr val="333333"/>
                </a:solidFill>
              </a:rPr>
              <a:t>Increase 1 Thessalonians 3:12 </a:t>
            </a:r>
          </a:p>
          <a:p>
            <a:r>
              <a:rPr lang="en-US" sz="1200" dirty="0"/>
              <a:t> “As the forces around us increase in intensity, whatever spiritual strength was once sufficient will not be enough. And whatever growth in spiritual strength we once thought was possible, greater growth will be made available to us. Both the need for spiritual strength and the opportunity to acquire it will increase at rates which we underestimate at our peril” President Henry B. Eyring  (“Always,”</a:t>
            </a:r>
            <a:r>
              <a:rPr lang="en-US" sz="1200" i="1" dirty="0"/>
              <a:t> Ensign,</a:t>
            </a:r>
            <a:r>
              <a:rPr lang="en-US" sz="1200" dirty="0"/>
              <a:t> Oct. 1999, 9).</a:t>
            </a:r>
          </a:p>
        </p:txBody>
      </p:sp>
      <p:sp>
        <p:nvSpPr>
          <p:cNvPr id="5" name="Rectangle 4"/>
          <p:cNvSpPr/>
          <p:nvPr/>
        </p:nvSpPr>
        <p:spPr>
          <a:xfrm>
            <a:off x="0" y="4154920"/>
            <a:ext cx="4861711" cy="2677656"/>
          </a:xfrm>
          <a:prstGeom prst="rect">
            <a:avLst/>
          </a:prstGeom>
          <a:ln>
            <a:solidFill>
              <a:schemeClr val="tx1"/>
            </a:solidFill>
          </a:ln>
        </p:spPr>
        <p:txBody>
          <a:bodyPr wrap="square">
            <a:spAutoFit/>
          </a:bodyPr>
          <a:lstStyle/>
          <a:p>
            <a:pPr fontAlgn="base"/>
            <a:r>
              <a:rPr lang="en-US" sz="1200" b="1" dirty="0"/>
              <a:t>Vessel 1 Thessalonians 4:3-4:</a:t>
            </a:r>
          </a:p>
          <a:p>
            <a:pPr fontAlgn="base"/>
            <a:r>
              <a:rPr lang="en-US" sz="1200" dirty="0"/>
              <a:t>The word </a:t>
            </a:r>
            <a:r>
              <a:rPr lang="en-US" sz="1200" i="1" dirty="0"/>
              <a:t>vessel</a:t>
            </a:r>
            <a:r>
              <a:rPr lang="en-US" sz="1200" dirty="0"/>
              <a:t> in this passage has been interpreted to mean “body.” Men and women are to control their bodies, to respect their bodies as temples of God, and to treat them with honor. They are not to use them as instruments for lustful self-gratification.</a:t>
            </a:r>
          </a:p>
          <a:p>
            <a:pPr fontAlgn="base"/>
            <a:r>
              <a:rPr lang="en-US" sz="1200" dirty="0"/>
              <a:t>“To be sanctified is to become clean, pure, and spotless; to be freed from the blood and sins of the world; to become a new creature of the Holy Ghost, one whose body has been renewed by the rebirth of the Spirit. Sanctification is a state of saintliness, a state attained only by conformity to the laws and ordinances of the gospel. The plan of salvation is the system and means provided whereby men may sanctify their souls and thereby become worthy of a celestial inheritance.” (McConkie, </a:t>
            </a:r>
            <a:r>
              <a:rPr lang="en-US" sz="1200" i="1" dirty="0"/>
              <a:t>Mormon Doctrine,</a:t>
            </a:r>
            <a:r>
              <a:rPr lang="en-US" sz="1200" dirty="0"/>
              <a:t> p. 675.)</a:t>
            </a:r>
          </a:p>
          <a:p>
            <a:endParaRPr lang="en-US" sz="1200" dirty="0"/>
          </a:p>
        </p:txBody>
      </p:sp>
      <p:sp>
        <p:nvSpPr>
          <p:cNvPr id="8" name="Rectangle 7"/>
          <p:cNvSpPr/>
          <p:nvPr/>
        </p:nvSpPr>
        <p:spPr>
          <a:xfrm>
            <a:off x="4858694" y="0"/>
            <a:ext cx="7333306" cy="1754326"/>
          </a:xfrm>
          <a:prstGeom prst="rect">
            <a:avLst/>
          </a:prstGeom>
          <a:ln>
            <a:solidFill>
              <a:schemeClr val="tx1"/>
            </a:solidFill>
          </a:ln>
        </p:spPr>
        <p:txBody>
          <a:bodyPr wrap="square">
            <a:spAutoFit/>
          </a:bodyPr>
          <a:lstStyle/>
          <a:p>
            <a:r>
              <a:rPr lang="en-US" sz="1200" b="1" dirty="0"/>
              <a:t>Being Chaste 1 Thessalonians 4:3-5:</a:t>
            </a:r>
          </a:p>
          <a:p>
            <a:r>
              <a:rPr lang="en-US" sz="1200" dirty="0"/>
              <a:t>“The Church of Jesus Christ of Latter-day Saints has a single, undeviating standard of sexual morality: intimate relations are proper only between a man and a woman in the marriage relationship prescribed in God’s plan. Such relations are not merely a curiosity to be explored, an appetite to be satisfied, or a type of recreation or entertainment to be pursued selfishly. They are not a conquest to be achieved or simply an act to be performed. Rather, they are in mortality one of the ultimate expressions of our divine nature and potential and a way of strengthening emotional and spiritual bonds between husband and wife. We are agents blessed with moral agency and are defined by our divine heritage as children of God—and not by sexual behaviors, contemporary attitudes, or secular philosophies” Elder David A. Bednar (“We Believe in Being Chaste,”</a:t>
            </a:r>
            <a:r>
              <a:rPr lang="en-US" sz="1200" i="1" dirty="0"/>
              <a:t> Ensign</a:t>
            </a:r>
            <a:r>
              <a:rPr lang="en-US" sz="1200" dirty="0"/>
              <a:t> or </a:t>
            </a:r>
            <a:r>
              <a:rPr lang="en-US" sz="1200" i="1" dirty="0"/>
              <a:t>Liahona,</a:t>
            </a:r>
            <a:r>
              <a:rPr lang="en-US" sz="1200" dirty="0"/>
              <a:t> May 2013, 42).</a:t>
            </a:r>
          </a:p>
        </p:txBody>
      </p:sp>
      <p:sp>
        <p:nvSpPr>
          <p:cNvPr id="9" name="Rectangle 8"/>
          <p:cNvSpPr/>
          <p:nvPr/>
        </p:nvSpPr>
        <p:spPr>
          <a:xfrm>
            <a:off x="4858694" y="1763917"/>
            <a:ext cx="7333306" cy="830997"/>
          </a:xfrm>
          <a:prstGeom prst="rect">
            <a:avLst/>
          </a:prstGeom>
          <a:ln>
            <a:solidFill>
              <a:schemeClr val="tx1"/>
            </a:solidFill>
          </a:ln>
        </p:spPr>
        <p:txBody>
          <a:bodyPr wrap="square">
            <a:spAutoFit/>
          </a:bodyPr>
          <a:lstStyle/>
          <a:p>
            <a:r>
              <a:rPr lang="en-US" sz="1200" b="1" dirty="0"/>
              <a:t>Holiness 1 Thessalonians 4:5-7:</a:t>
            </a:r>
          </a:p>
          <a:p>
            <a:r>
              <a:rPr lang="en-US" sz="1200" dirty="0"/>
              <a:t>“Holiness … comes by faith and through obedience to God’s laws and ordinances. God then purifies the heart by faith, and the heart becomes purged from that which is profane and unworthy.” President James E. Faust (“Standing in Holy Places,”</a:t>
            </a:r>
            <a:r>
              <a:rPr lang="en-US" sz="1200" i="1" dirty="0"/>
              <a:t> Ensign</a:t>
            </a:r>
            <a:r>
              <a:rPr lang="en-US" sz="1200" dirty="0"/>
              <a:t> or </a:t>
            </a:r>
            <a:r>
              <a:rPr lang="en-US" sz="1200" i="1" dirty="0"/>
              <a:t>Liahona,</a:t>
            </a:r>
            <a:r>
              <a:rPr lang="en-US" sz="1200" dirty="0"/>
              <a:t> May 2005, 62).</a:t>
            </a:r>
          </a:p>
        </p:txBody>
      </p:sp>
      <p:sp>
        <p:nvSpPr>
          <p:cNvPr id="10" name="Rectangle 9"/>
          <p:cNvSpPr/>
          <p:nvPr/>
        </p:nvSpPr>
        <p:spPr>
          <a:xfrm>
            <a:off x="4858694" y="2595327"/>
            <a:ext cx="7333306" cy="4154984"/>
          </a:xfrm>
          <a:prstGeom prst="rect">
            <a:avLst/>
          </a:prstGeom>
          <a:ln>
            <a:solidFill>
              <a:schemeClr val="tx1"/>
            </a:solidFill>
          </a:ln>
        </p:spPr>
        <p:txBody>
          <a:bodyPr wrap="square">
            <a:spAutoFit/>
          </a:bodyPr>
          <a:lstStyle/>
          <a:p>
            <a:pPr fontAlgn="base"/>
            <a:r>
              <a:rPr lang="en-US" sz="1200" b="1" dirty="0">
                <a:solidFill>
                  <a:srgbClr val="444444"/>
                </a:solidFill>
              </a:rPr>
              <a:t>Caught Up 1 Thessalonians 4: 16-17:</a:t>
            </a:r>
          </a:p>
          <a:p>
            <a:pPr fontAlgn="base"/>
            <a:r>
              <a:rPr lang="en-US" sz="1200" dirty="0">
                <a:solidFill>
                  <a:srgbClr val="444444"/>
                </a:solidFill>
              </a:rPr>
              <a:t>The Second Coming of Christ will not be complete until Jesus gathers to himself a celestial gathering. This grand meeting amidst the clouds will involve three different groups of saints. The first group are described as 'all the holy angels' (DC 45:44). They are those who were resurrected at the time of Christ (Matt 27:52-53, 3 Ne. 23:19-13). They are not an assembly of angels which do not belong to this earth, for 'there are no angels who minister to this earth but those who do belong or have belonged to it' (DC 130:5). The second group are those saints who have died since the resurrection of Christ. This group was a concern to the Thessalonian saints (v. 13-14), but Paul promised that they would be caught up as well. The third group are those mortals who are worthy of a celestial glory. The scriptures clearly promise that these three groups will be part of the heavenly throng: </a:t>
            </a:r>
          </a:p>
          <a:p>
            <a:r>
              <a:rPr lang="en-US" sz="1200" dirty="0"/>
              <a:t>'...behold, I will come; and they shall see me in the clouds of heaven, clothed with power and great glory; with all the holy angels; and he that watches not for me shall be cut off.</a:t>
            </a:r>
          </a:p>
          <a:p>
            <a:r>
              <a:rPr lang="en-US" sz="1200" dirty="0"/>
              <a:t>But before the arm of the Lord shall fall, an angel shall sound his trump, and the saints that have slept shall come forth to meet me in the cloud.</a:t>
            </a:r>
          </a:p>
          <a:p>
            <a:r>
              <a:rPr lang="en-US" sz="1200" dirty="0"/>
              <a:t>Wherefore, if ye have slept in peace blessed are you; for as you now behold me and know that I am, even so shall ye come unto me and your souls shall live, and your redemption shall be perfected; and the saints shall come forth from the four quarters of the earth.' (DC 45:44-46)</a:t>
            </a:r>
          </a:p>
          <a:p>
            <a:r>
              <a:rPr lang="en-US" sz="1200" dirty="0"/>
              <a:t> </a:t>
            </a:r>
          </a:p>
          <a:p>
            <a:r>
              <a:rPr lang="en-US" sz="1200" dirty="0"/>
              <a:t>'And the saints that are upon the earth, who are alive, shall be quickened and be caught up to meet him.</a:t>
            </a:r>
          </a:p>
          <a:p>
            <a:r>
              <a:rPr lang="en-US" sz="1200" dirty="0"/>
              <a:t>And they who have slept in their graves shall come forth, for their graves shall be opened; and they also shall be caught up to meet him in the midst of the pillar of heaven-</a:t>
            </a:r>
          </a:p>
          <a:p>
            <a:r>
              <a:rPr lang="en-US" sz="1200" dirty="0"/>
              <a:t>They are Christ's, the first fruits, they who shall descend with him...' (DC 88:96-98)</a:t>
            </a:r>
          </a:p>
          <a:p>
            <a:pPr fontAlgn="base"/>
            <a:r>
              <a:rPr lang="en-US" sz="1200" dirty="0">
                <a:solidFill>
                  <a:srgbClr val="444444"/>
                </a:solidFill>
              </a:rPr>
              <a:t>gospeldoctrine.com</a:t>
            </a:r>
            <a:endParaRPr lang="en-US" sz="1200" dirty="0"/>
          </a:p>
        </p:txBody>
      </p:sp>
    </p:spTree>
    <p:extLst>
      <p:ext uri="{BB962C8B-B14F-4D97-AF65-F5344CB8AC3E}">
        <p14:creationId xmlns:p14="http://schemas.microsoft.com/office/powerpoint/2010/main" val="33986114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83400" y="567864"/>
            <a:ext cx="11863057" cy="5078313"/>
          </a:xfrm>
          <a:prstGeom prst="rect">
            <a:avLst/>
          </a:prstGeom>
          <a:ln>
            <a:solidFill>
              <a:schemeClr val="tx1"/>
            </a:solidFill>
          </a:ln>
        </p:spPr>
        <p:txBody>
          <a:bodyPr wrap="square">
            <a:spAutoFit/>
          </a:bodyPr>
          <a:lstStyle/>
          <a:p>
            <a:pPr fontAlgn="base"/>
            <a:r>
              <a:rPr lang="en-US" sz="1200" b="1" dirty="0"/>
              <a:t>“When Christ appears again, will people actually be ‘caught up’ to meet him, actually lifted up from the earth like the people in the city of Enoch?” 1 Thessalonians 4:16-17:</a:t>
            </a:r>
          </a:p>
          <a:p>
            <a:pPr fontAlgn="base"/>
            <a:r>
              <a:rPr lang="en-US" sz="1200" dirty="0"/>
              <a:t>The answer to this question is a simple yes. Let me illustrate it with a few citations from scripture. In the Doctrine and Covenants, in a context dealing with our Lord’s second advent, notice these words:</a:t>
            </a:r>
          </a:p>
          <a:p>
            <a:pPr fontAlgn="base"/>
            <a:r>
              <a:rPr lang="en-US" sz="1200" dirty="0"/>
              <a:t>“And the saints that are upon the earth, who are alive, shall be quickened and be </a:t>
            </a:r>
            <a:r>
              <a:rPr lang="en-US" sz="1200" i="1" dirty="0"/>
              <a:t>caught up </a:t>
            </a:r>
            <a:r>
              <a:rPr lang="en-US" sz="1200" dirty="0"/>
              <a:t>to meet him.” (D&amp;C 88:96. Italics added.)</a:t>
            </a:r>
          </a:p>
          <a:p>
            <a:pPr fontAlgn="base"/>
            <a:r>
              <a:rPr lang="en-US" sz="1200" dirty="0"/>
              <a:t>Notice also these words in Doctrine and Covenants 27:18:</a:t>
            </a:r>
          </a:p>
          <a:p>
            <a:pPr fontAlgn="base"/>
            <a:r>
              <a:rPr lang="en-US" sz="1200" dirty="0"/>
              <a:t>“… and be faithful until I come, and ye shall be </a:t>
            </a:r>
            <a:r>
              <a:rPr lang="en-US" sz="1200" i="1" dirty="0"/>
              <a:t>caught up, </a:t>
            </a:r>
            <a:r>
              <a:rPr lang="en-US" sz="1200" dirty="0"/>
              <a:t>that where I am ye shall be also.” [D&amp;C 27:18] (Italics added.)</a:t>
            </a:r>
          </a:p>
          <a:p>
            <a:pPr fontAlgn="base"/>
            <a:r>
              <a:rPr lang="en-US" sz="1200" dirty="0"/>
              <a:t>In another passage of scripture, in some respects even more remarkable for its clarity, the Apostle Paul makes this observation concerning the second coming of the Savior:</a:t>
            </a:r>
          </a:p>
          <a:p>
            <a:pPr fontAlgn="base"/>
            <a:r>
              <a:rPr lang="en-US" sz="1200" dirty="0"/>
              <a:t>“For the Lord himself shall descend from heaven with a shout, with the voice of the archangel, and with the trump of God: and the dead in Christ shall rise first:</a:t>
            </a:r>
          </a:p>
          <a:p>
            <a:pPr fontAlgn="base"/>
            <a:r>
              <a:rPr lang="en-US" sz="1200" dirty="0"/>
              <a:t>“Then we which are alive and remain </a:t>
            </a:r>
            <a:r>
              <a:rPr lang="en-US" sz="1200" i="1" dirty="0"/>
              <a:t>shall be caught up together with them in the clouds, to meet the Lord in the air; </a:t>
            </a:r>
            <a:r>
              <a:rPr lang="en-US" sz="1200" dirty="0"/>
              <a:t>and so shall we ever be with the Lord.” (1 </a:t>
            </a:r>
            <a:r>
              <a:rPr lang="en-US" sz="1200" dirty="0" err="1"/>
              <a:t>Thes</a:t>
            </a:r>
            <a:r>
              <a:rPr lang="en-US" sz="1200" dirty="0"/>
              <a:t>. 4:16–17. Italics added.)</a:t>
            </a:r>
          </a:p>
          <a:p>
            <a:pPr fontAlgn="base"/>
            <a:r>
              <a:rPr lang="en-US" sz="1200" dirty="0"/>
              <a:t>Although it thus appears perfectly clear that there will be people literally “caught up” to meet the Lord at his coming, it does not follow that all people on the rolls of the Church will have this blessed privilege. Even as those who are heirs of telestial glory “will not be gathered with the saints, to be caught up unto the church of the Firstborn, and received into the cloud” (D&amp;C 76:102), so a large proportion of Church members will not be “caught up.” Such is my opinion and for the following reasons. First of all, notice these scriptures:</a:t>
            </a:r>
          </a:p>
          <a:p>
            <a:pPr fontAlgn="base"/>
            <a:r>
              <a:rPr lang="en-US" sz="1200" dirty="0"/>
              <a:t>“And at that day, when I shall come in my glory, shall the parable be fulfilled which I </a:t>
            </a:r>
            <a:r>
              <a:rPr lang="en-US" sz="1200" dirty="0" err="1"/>
              <a:t>spake</a:t>
            </a:r>
            <a:r>
              <a:rPr lang="en-US" sz="1200" dirty="0"/>
              <a:t> concerning the ten virgins.</a:t>
            </a:r>
          </a:p>
          <a:p>
            <a:pPr fontAlgn="base"/>
            <a:r>
              <a:rPr lang="en-US" sz="1200" dirty="0"/>
              <a:t>“For they that are wise and have received the truth, </a:t>
            </a:r>
            <a:r>
              <a:rPr lang="en-US" sz="1200" i="1" dirty="0"/>
              <a:t>and have taken the Holy Spirit for their guide, and have not been deceived—</a:t>
            </a:r>
            <a:r>
              <a:rPr lang="en-US" sz="1200" dirty="0"/>
              <a:t>verily I say unto you, they shall not be hewn down and cast into the fire, but shall abide the day.” (D&amp;C 45:56–57. Italics added.)</a:t>
            </a:r>
          </a:p>
          <a:p>
            <a:pPr fontAlgn="base"/>
            <a:r>
              <a:rPr lang="en-US" sz="1200" dirty="0"/>
              <a:t>“… in the day of the coming of the Son of Man.</a:t>
            </a:r>
          </a:p>
          <a:p>
            <a:pPr fontAlgn="base"/>
            <a:r>
              <a:rPr lang="en-US" sz="1200" dirty="0"/>
              <a:t>“And until that hour there will be foolish virgins among the wise; and at that hour cometh an entire separation of the righteous and the wicked.” (D&amp;C 63:53–54.)</a:t>
            </a:r>
          </a:p>
          <a:p>
            <a:pPr fontAlgn="base"/>
            <a:r>
              <a:rPr lang="en-US" sz="1200" dirty="0"/>
              <a:t>As the parable of the Ten Virgins (Matt. 25) makes clear, many members on the rolls of the Church will have no oil (or very little) in their lamps when the bridegroom comes, and they will not be in a spiritual condition suitable to be caught up to meet him.</a:t>
            </a:r>
          </a:p>
          <a:p>
            <a:pPr fontAlgn="base"/>
            <a:r>
              <a:rPr lang="en-US" sz="1200" dirty="0"/>
              <a:t>Finally, it should be noticed that the Lord says that those who are of the Church of the Firstborn (D&amp;C 76:54) are “they whom he shall bring with him, when he shall come in the clouds of heaven to reign on the earth over his people” (D&amp;C 76:63). Isn’t it therefore reasonable to believe that only the most spiritual and righteous of the Saints on earth will be worthy to be caught up into the heavens and return to the earth with the Lord’s Church of the Firstborn? As a matter of fact, relatively few Saints have been sealed up unto eternal life, thus to become members of the Church of the Firstborn. Nevertheless, there are many who are keeping holy covenants made with the Lord, Saints who, if they remain faithful, will eventually become members of it. The Lord may permit a goodly number of these to be caught up to meet him. Our knowledge is incomplete in this respect.</a:t>
            </a:r>
          </a:p>
          <a:p>
            <a:pPr fontAlgn="base"/>
            <a:r>
              <a:rPr lang="en-US" sz="1200" dirty="0"/>
              <a:t>Sidney B. Sperry Professor Emeritus of Old Testament Languages and Literature Brigham Young University</a:t>
            </a:r>
          </a:p>
          <a:p>
            <a:pPr fontAlgn="base"/>
            <a:r>
              <a:rPr lang="en-US" sz="1200" dirty="0"/>
              <a:t>Questions and Answers: May 1973 New Era</a:t>
            </a:r>
          </a:p>
          <a:p>
            <a:pPr fontAlgn="base"/>
            <a:endParaRPr lang="en-US" sz="1200" dirty="0"/>
          </a:p>
        </p:txBody>
      </p:sp>
    </p:spTree>
    <p:extLst>
      <p:ext uri="{BB962C8B-B14F-4D97-AF65-F5344CB8AC3E}">
        <p14:creationId xmlns:p14="http://schemas.microsoft.com/office/powerpoint/2010/main" val="2791406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52027" t="58951" r="1365" b="12478"/>
          <a:stretch/>
        </p:blipFill>
        <p:spPr bwMode="auto">
          <a:xfrm>
            <a:off x="0" y="-1"/>
            <a:ext cx="12192000" cy="68708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8089" y="0"/>
            <a:ext cx="10797766" cy="1015663"/>
          </a:xfrm>
          <a:prstGeom prst="rect">
            <a:avLst/>
          </a:prstGeom>
          <a:noFill/>
        </p:spPr>
        <p:txBody>
          <a:bodyPr wrap="square" rtlCol="0">
            <a:spAutoFit/>
          </a:bodyPr>
          <a:lstStyle/>
          <a:p>
            <a:pPr algn="ctr"/>
            <a:r>
              <a:rPr lang="en-US" sz="60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The Saints in Thessalonica</a:t>
            </a:r>
          </a:p>
        </p:txBody>
      </p:sp>
      <p:sp>
        <p:nvSpPr>
          <p:cNvPr id="79" name="TextBox 78"/>
          <p:cNvSpPr txBox="1"/>
          <p:nvPr/>
        </p:nvSpPr>
        <p:spPr>
          <a:xfrm>
            <a:off x="0" y="6488668"/>
            <a:ext cx="3765176" cy="369332"/>
          </a:xfrm>
          <a:prstGeom prst="rect">
            <a:avLst/>
          </a:prstGeom>
          <a:noFill/>
        </p:spPr>
        <p:txBody>
          <a:bodyPr wrap="square" rtlCol="0">
            <a:spAutoFit/>
          </a:bodyPr>
          <a:lstStyle/>
          <a:p>
            <a:r>
              <a:rPr lang="en-US" dirty="0">
                <a:solidFill>
                  <a:schemeClr val="bg1"/>
                </a:solidFill>
              </a:rPr>
              <a:t>Thessalonians 1:1; Acts 17:5-15</a:t>
            </a:r>
          </a:p>
        </p:txBody>
      </p:sp>
      <p:sp>
        <p:nvSpPr>
          <p:cNvPr id="2" name="Rectangle 1"/>
          <p:cNvSpPr/>
          <p:nvPr/>
        </p:nvSpPr>
        <p:spPr>
          <a:xfrm>
            <a:off x="516368" y="1365795"/>
            <a:ext cx="3582297" cy="4801314"/>
          </a:xfrm>
          <a:prstGeom prst="rect">
            <a:avLst/>
          </a:prstGeom>
        </p:spPr>
        <p:txBody>
          <a:bodyPr wrap="square">
            <a:spAutoFit/>
          </a:bodyPr>
          <a:lstStyle/>
          <a:p>
            <a:r>
              <a:rPr lang="en-US" b="1" dirty="0">
                <a:solidFill>
                  <a:schemeClr val="bg1"/>
                </a:solidFill>
              </a:rPr>
              <a:t>The Saints in Thessalonica were some of the earliest European converts to the Church. </a:t>
            </a:r>
          </a:p>
          <a:p>
            <a:endParaRPr lang="en-US" b="1" dirty="0">
              <a:solidFill>
                <a:schemeClr val="bg1"/>
              </a:solidFill>
            </a:endParaRPr>
          </a:p>
          <a:p>
            <a:r>
              <a:rPr lang="en-US" b="1" dirty="0">
                <a:solidFill>
                  <a:schemeClr val="bg1"/>
                </a:solidFill>
              </a:rPr>
              <a:t>Paul, Silas, and Timothy had first preached there during Paul’s second missionary journey but were driven out of the city by some of the Jewish leaders.</a:t>
            </a:r>
          </a:p>
          <a:p>
            <a:endParaRPr lang="en-US" b="1" dirty="0">
              <a:solidFill>
                <a:schemeClr val="bg1"/>
              </a:solidFill>
            </a:endParaRPr>
          </a:p>
          <a:p>
            <a:r>
              <a:rPr lang="en-US" b="1" dirty="0">
                <a:solidFill>
                  <a:schemeClr val="bg1"/>
                </a:solidFill>
              </a:rPr>
              <a:t>The Thessalonian Saints continued to be persecuted even after Paul and his companions left. </a:t>
            </a:r>
          </a:p>
          <a:p>
            <a:endParaRPr lang="en-US" b="1" dirty="0">
              <a:solidFill>
                <a:schemeClr val="bg1"/>
              </a:solidFill>
            </a:endParaRPr>
          </a:p>
          <a:p>
            <a:r>
              <a:rPr lang="en-US" b="1" dirty="0">
                <a:solidFill>
                  <a:schemeClr val="bg1"/>
                </a:solidFill>
              </a:rPr>
              <a:t>Paul later wrote his epistle to the Saints to encourage them as they faced persecution.</a:t>
            </a:r>
          </a:p>
        </p:txBody>
      </p:sp>
      <p:grpSp>
        <p:nvGrpSpPr>
          <p:cNvPr id="15" name="Group 94"/>
          <p:cNvGrpSpPr/>
          <p:nvPr/>
        </p:nvGrpSpPr>
        <p:grpSpPr>
          <a:xfrm>
            <a:off x="4724400" y="1600200"/>
            <a:ext cx="2133600" cy="4648200"/>
            <a:chOff x="4405860" y="139189"/>
            <a:chExt cx="2861871" cy="6475262"/>
          </a:xfrm>
        </p:grpSpPr>
        <p:grpSp>
          <p:nvGrpSpPr>
            <p:cNvPr id="16" name="Group 86"/>
            <p:cNvGrpSpPr/>
            <p:nvPr/>
          </p:nvGrpSpPr>
          <p:grpSpPr>
            <a:xfrm rot="2107423">
              <a:off x="4802579" y="139189"/>
              <a:ext cx="743864" cy="1806453"/>
              <a:chOff x="7696200" y="914400"/>
              <a:chExt cx="685800" cy="2438400"/>
            </a:xfrm>
          </p:grpSpPr>
          <p:sp>
            <p:nvSpPr>
              <p:cNvPr id="58" name="Moon 57"/>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59"/>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87"/>
            <p:cNvGrpSpPr/>
            <p:nvPr/>
          </p:nvGrpSpPr>
          <p:grpSpPr>
            <a:xfrm rot="19262140" flipH="1">
              <a:off x="6126313" y="231425"/>
              <a:ext cx="743864" cy="1645187"/>
              <a:chOff x="7696200" y="914400"/>
              <a:chExt cx="685800" cy="2438400"/>
            </a:xfrm>
          </p:grpSpPr>
          <p:sp>
            <p:nvSpPr>
              <p:cNvPr id="54" name="Moon 53"/>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47"/>
            <p:cNvGrpSpPr/>
            <p:nvPr/>
          </p:nvGrpSpPr>
          <p:grpSpPr>
            <a:xfrm rot="562843">
              <a:off x="5697438" y="5840305"/>
              <a:ext cx="666047" cy="774146"/>
              <a:chOff x="6106804" y="4039302"/>
              <a:chExt cx="666047" cy="774146"/>
            </a:xfrm>
          </p:grpSpPr>
          <p:sp>
            <p:nvSpPr>
              <p:cNvPr id="51" name="Oval 50"/>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20163506">
                <a:off x="6387712" y="4392141"/>
                <a:ext cx="362627" cy="31599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20163506">
                <a:off x="6106804" y="4062465"/>
                <a:ext cx="528885" cy="28430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47"/>
            <p:cNvGrpSpPr/>
            <p:nvPr/>
          </p:nvGrpSpPr>
          <p:grpSpPr>
            <a:xfrm rot="2613352">
              <a:off x="5128037" y="5761712"/>
              <a:ext cx="666047" cy="774146"/>
              <a:chOff x="6106804" y="4039302"/>
              <a:chExt cx="666047" cy="774146"/>
            </a:xfrm>
          </p:grpSpPr>
          <p:sp>
            <p:nvSpPr>
              <p:cNvPr id="48" name="Oval 47"/>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20163506">
                <a:off x="6387712" y="4392141"/>
                <a:ext cx="362627" cy="31599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20163506">
                <a:off x="6106804" y="4062465"/>
                <a:ext cx="528885" cy="28430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a:off x="6651885" y="3632617"/>
              <a:ext cx="615846" cy="78448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405860" y="3592643"/>
              <a:ext cx="615846" cy="78448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4891789" y="1550232"/>
              <a:ext cx="1943725" cy="4469567"/>
            </a:xfrm>
            <a:prstGeom prst="trapezoid">
              <a:avLst>
                <a:gd name="adj" fmla="val 2090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apezoid 22"/>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286531" y="1073046"/>
              <a:ext cx="1040567" cy="148527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029200" y="381000"/>
              <a:ext cx="1600200" cy="1828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57"/>
            <p:cNvGrpSpPr/>
            <p:nvPr/>
          </p:nvGrpSpPr>
          <p:grpSpPr>
            <a:xfrm>
              <a:off x="4953000" y="5334000"/>
              <a:ext cx="1828800" cy="609600"/>
              <a:chOff x="1371600" y="3962400"/>
              <a:chExt cx="6705600" cy="2057400"/>
            </a:xfrm>
          </p:grpSpPr>
          <p:grpSp>
            <p:nvGrpSpPr>
              <p:cNvPr id="34" name="Group 195"/>
              <p:cNvGrpSpPr/>
              <p:nvPr/>
            </p:nvGrpSpPr>
            <p:grpSpPr>
              <a:xfrm>
                <a:off x="1371600" y="3962400"/>
                <a:ext cx="1676400" cy="2057400"/>
                <a:chOff x="1371600" y="3962400"/>
                <a:chExt cx="1676400" cy="2057400"/>
              </a:xfrm>
            </p:grpSpPr>
            <p:sp>
              <p:nvSpPr>
                <p:cNvPr id="46" name="Right Arrow Callout 111"/>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Quad Arrow 112"/>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196"/>
              <p:cNvGrpSpPr/>
              <p:nvPr/>
            </p:nvGrpSpPr>
            <p:grpSpPr>
              <a:xfrm>
                <a:off x="3048000" y="3962400"/>
                <a:ext cx="1676400" cy="2057400"/>
                <a:chOff x="1371600" y="3962400"/>
                <a:chExt cx="1676400" cy="2057400"/>
              </a:xfrm>
            </p:grpSpPr>
            <p:sp>
              <p:nvSpPr>
                <p:cNvPr id="44" name="Right Arrow Callout 109"/>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Quad Arrow 110"/>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199"/>
              <p:cNvGrpSpPr/>
              <p:nvPr/>
            </p:nvGrpSpPr>
            <p:grpSpPr>
              <a:xfrm>
                <a:off x="4724400" y="3962400"/>
                <a:ext cx="1676400" cy="2057400"/>
                <a:chOff x="1371600" y="3962400"/>
                <a:chExt cx="1676400" cy="2057400"/>
              </a:xfrm>
            </p:grpSpPr>
            <p:sp>
              <p:nvSpPr>
                <p:cNvPr id="42" name="Right Arrow Callout 107"/>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Quad Arrow 108"/>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202"/>
              <p:cNvGrpSpPr/>
              <p:nvPr/>
            </p:nvGrpSpPr>
            <p:grpSpPr>
              <a:xfrm>
                <a:off x="6400800" y="3962400"/>
                <a:ext cx="1676400" cy="2057400"/>
                <a:chOff x="1371600" y="3962400"/>
                <a:chExt cx="1676400" cy="2057400"/>
              </a:xfrm>
            </p:grpSpPr>
            <p:sp>
              <p:nvSpPr>
                <p:cNvPr id="39" name="Right Arrow Callout 105"/>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Quad Arrow 106"/>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1" name="Cloud 30"/>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Delay 31"/>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628870" y="1818089"/>
              <a:ext cx="294451" cy="19941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7465807" y="2063675"/>
            <a:ext cx="1845833" cy="3579797"/>
            <a:chOff x="4495800" y="1066801"/>
            <a:chExt cx="1600200" cy="3124198"/>
          </a:xfrm>
        </p:grpSpPr>
        <p:sp>
          <p:nvSpPr>
            <p:cNvPr id="63" name="Cloud 62"/>
            <p:cNvSpPr/>
            <p:nvPr/>
          </p:nvSpPr>
          <p:spPr>
            <a:xfrm rot="365569">
              <a:off x="4755675" y="1390098"/>
              <a:ext cx="381000" cy="609600"/>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6128217">
              <a:off x="5396330" y="3876084"/>
              <a:ext cx="264049" cy="365782"/>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4472555">
              <a:off x="5054505" y="3866306"/>
              <a:ext cx="241894" cy="384450"/>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a:off x="4772378" y="2276311"/>
              <a:ext cx="1177462" cy="1750807"/>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rot="610840">
              <a:off x="4879605" y="2223322"/>
              <a:ext cx="311919" cy="1783978"/>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2901859">
              <a:off x="4596296" y="2789417"/>
              <a:ext cx="221384" cy="42237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20226769">
              <a:off x="5824278" y="2835214"/>
              <a:ext cx="271722" cy="34062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rot="1442139">
              <a:off x="4730413" y="2171683"/>
              <a:ext cx="328386" cy="917340"/>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rot="20249249">
              <a:off x="5625963" y="2172731"/>
              <a:ext cx="328386" cy="917340"/>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41"/>
            <p:cNvGrpSpPr/>
            <p:nvPr/>
          </p:nvGrpSpPr>
          <p:grpSpPr>
            <a:xfrm>
              <a:off x="4953000" y="2133599"/>
              <a:ext cx="851881" cy="1870857"/>
              <a:chOff x="6327583" y="3173375"/>
              <a:chExt cx="1142159" cy="1658222"/>
            </a:xfrm>
          </p:grpSpPr>
          <p:sp>
            <p:nvSpPr>
              <p:cNvPr id="80" name="Trapezoid 79"/>
              <p:cNvSpPr/>
              <p:nvPr/>
            </p:nvSpPr>
            <p:spPr>
              <a:xfrm rot="21277925">
                <a:off x="7051537" y="3250380"/>
                <a:ext cx="418205" cy="1581217"/>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rot="15844898">
                <a:off x="6498264" y="3033745"/>
                <a:ext cx="711340" cy="990600"/>
              </a:xfrm>
              <a:prstGeom prst="moon">
                <a:avLst>
                  <a:gd name="adj" fmla="val 7097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rot="16400088">
                <a:off x="6556621" y="3146096"/>
                <a:ext cx="524331" cy="982407"/>
              </a:xfrm>
              <a:prstGeom prst="moon">
                <a:avLst>
                  <a:gd name="adj" fmla="val 7097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p:cNvSpPr/>
              <p:nvPr/>
            </p:nvSpPr>
            <p:spPr>
              <a:xfrm rot="16400088">
                <a:off x="6670250" y="3192443"/>
                <a:ext cx="298887" cy="970159"/>
              </a:xfrm>
              <a:prstGeom prst="moon">
                <a:avLst>
                  <a:gd name="adj" fmla="val 7097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Oval 72"/>
            <p:cNvSpPr/>
            <p:nvPr/>
          </p:nvSpPr>
          <p:spPr>
            <a:xfrm>
              <a:off x="4890452" y="1295400"/>
              <a:ext cx="860453" cy="117917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loud 73"/>
            <p:cNvSpPr/>
            <p:nvPr/>
          </p:nvSpPr>
          <p:spPr>
            <a:xfrm rot="19570029">
              <a:off x="5562600" y="1371600"/>
              <a:ext cx="381000" cy="609600"/>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161"/>
            <p:cNvSpPr/>
            <p:nvPr/>
          </p:nvSpPr>
          <p:spPr>
            <a:xfrm>
              <a:off x="4800600" y="1371600"/>
              <a:ext cx="996313" cy="170311"/>
            </a:xfrm>
            <a:prstGeom prst="roundRect">
              <a:avLst>
                <a:gd name="adj" fmla="val 50000"/>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162"/>
            <p:cNvSpPr/>
            <p:nvPr/>
          </p:nvSpPr>
          <p:spPr>
            <a:xfrm rot="5400000">
              <a:off x="5127346" y="740054"/>
              <a:ext cx="333136" cy="986629"/>
            </a:xfrm>
            <a:prstGeom prst="roundRect">
              <a:avLst>
                <a:gd name="adj" fmla="val 50000"/>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loud 76"/>
            <p:cNvSpPr/>
            <p:nvPr/>
          </p:nvSpPr>
          <p:spPr>
            <a:xfrm rot="15781698">
              <a:off x="5062944" y="1935243"/>
              <a:ext cx="478051" cy="644679"/>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5196201" y="2116366"/>
              <a:ext cx="147723" cy="10439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281"/>
          <p:cNvGrpSpPr/>
          <p:nvPr/>
        </p:nvGrpSpPr>
        <p:grpSpPr>
          <a:xfrm>
            <a:off x="9757186" y="1904104"/>
            <a:ext cx="1641437" cy="3645945"/>
            <a:chOff x="2013412" y="762000"/>
            <a:chExt cx="2482388" cy="4875375"/>
          </a:xfrm>
        </p:grpSpPr>
        <p:sp>
          <p:nvSpPr>
            <p:cNvPr id="85" name="Oval 84"/>
            <p:cNvSpPr/>
            <p:nvPr/>
          </p:nvSpPr>
          <p:spPr>
            <a:xfrm rot="4472555">
              <a:off x="2734024" y="4984353"/>
              <a:ext cx="412802" cy="839640"/>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6128217">
              <a:off x="3469797" y="5010870"/>
              <a:ext cx="465143" cy="787868"/>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 Diagonal Corner Rectangle 253"/>
            <p:cNvSpPr/>
            <p:nvPr/>
          </p:nvSpPr>
          <p:spPr>
            <a:xfrm rot="16200000">
              <a:off x="2438400" y="1066800"/>
              <a:ext cx="1752600" cy="1600200"/>
            </a:xfrm>
            <a:prstGeom prst="round2DiagRect">
              <a:avLst>
                <a:gd name="adj1" fmla="val 16667"/>
                <a:gd name="adj2" fmla="val 20049"/>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a:off x="2415823" y="2573817"/>
              <a:ext cx="1850297" cy="2732969"/>
            </a:xfrm>
            <a:prstGeom prst="trapezoi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2901859">
              <a:off x="2124008" y="3408792"/>
              <a:ext cx="442542" cy="66373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20226769">
              <a:off x="4068808" y="3446251"/>
              <a:ext cx="426992" cy="531705"/>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1442139">
              <a:off x="2342658" y="2444407"/>
              <a:ext cx="682555" cy="1431946"/>
            </a:xfrm>
            <a:prstGeom prst="trapezoi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rot="19602179">
              <a:off x="3612962" y="2358047"/>
              <a:ext cx="690675" cy="1431946"/>
            </a:xfrm>
            <a:prstGeom prst="trapezoi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2438400" y="2438400"/>
              <a:ext cx="1676400" cy="838200"/>
            </a:xfrm>
            <a:prstGeom prst="ellips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2601367" y="1042638"/>
              <a:ext cx="1352140" cy="184066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57"/>
            <p:cNvGrpSpPr/>
            <p:nvPr/>
          </p:nvGrpSpPr>
          <p:grpSpPr>
            <a:xfrm>
              <a:off x="2590800" y="3733800"/>
              <a:ext cx="1524000" cy="506039"/>
              <a:chOff x="6096000" y="1376597"/>
              <a:chExt cx="3810000" cy="1867525"/>
            </a:xfrm>
          </p:grpSpPr>
          <p:grpSp>
            <p:nvGrpSpPr>
              <p:cNvPr id="120" name="Group 34"/>
              <p:cNvGrpSpPr/>
              <p:nvPr/>
            </p:nvGrpSpPr>
            <p:grpSpPr>
              <a:xfrm>
                <a:off x="6096000" y="1447800"/>
                <a:ext cx="3810000" cy="1752600"/>
                <a:chOff x="4800600" y="183630"/>
                <a:chExt cx="5791200" cy="1311639"/>
              </a:xfrm>
            </p:grpSpPr>
            <p:grpSp>
              <p:nvGrpSpPr>
                <p:cNvPr id="131" name="Group 28"/>
                <p:cNvGrpSpPr/>
                <p:nvPr/>
              </p:nvGrpSpPr>
              <p:grpSpPr>
                <a:xfrm>
                  <a:off x="4800600" y="184879"/>
                  <a:ext cx="2895600" cy="1295400"/>
                  <a:chOff x="4800600" y="184879"/>
                  <a:chExt cx="2895600" cy="1295400"/>
                </a:xfrm>
              </p:grpSpPr>
              <p:sp>
                <p:nvSpPr>
                  <p:cNvPr id="137" name="Flowchart: Decision 136"/>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Decision 137"/>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4-Point Star 305"/>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29"/>
                <p:cNvGrpSpPr/>
                <p:nvPr/>
              </p:nvGrpSpPr>
              <p:grpSpPr>
                <a:xfrm>
                  <a:off x="7696200" y="183630"/>
                  <a:ext cx="2895600" cy="1295400"/>
                  <a:chOff x="4800600" y="184879"/>
                  <a:chExt cx="2895600" cy="1295400"/>
                </a:xfrm>
              </p:grpSpPr>
              <p:sp>
                <p:nvSpPr>
                  <p:cNvPr id="134" name="Flowchart: Decision 133"/>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lowchart: Decision 134"/>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4-Point Star 302"/>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4-Point Star 299"/>
                <p:cNvSpPr/>
                <p:nvPr/>
              </p:nvSpPr>
              <p:spPr>
                <a:xfrm>
                  <a:off x="6961682" y="19986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 name="Oval 120"/>
              <p:cNvSpPr/>
              <p:nvPr/>
            </p:nvSpPr>
            <p:spPr>
              <a:xfrm>
                <a:off x="6248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72390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8153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9231443" y="20948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6785548" y="1376597"/>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774741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869179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6773056" y="2863122"/>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7762407" y="286312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8706788" y="283314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Flowchart: Delay 95"/>
            <p:cNvSpPr/>
            <p:nvPr/>
          </p:nvSpPr>
          <p:spPr>
            <a:xfrm rot="16200000">
              <a:off x="3048000" y="228600"/>
              <a:ext cx="533400" cy="1600200"/>
            </a:xfrm>
            <a:prstGeom prst="flowChartDelay">
              <a:avLst/>
            </a:prstGeom>
            <a:solidFill>
              <a:srgbClr val="E4CE7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58"/>
            <p:cNvGrpSpPr/>
            <p:nvPr/>
          </p:nvGrpSpPr>
          <p:grpSpPr>
            <a:xfrm>
              <a:off x="2514600" y="1066800"/>
              <a:ext cx="1524000" cy="506039"/>
              <a:chOff x="6096000" y="1376597"/>
              <a:chExt cx="3810000" cy="1867525"/>
            </a:xfrm>
          </p:grpSpPr>
          <p:grpSp>
            <p:nvGrpSpPr>
              <p:cNvPr id="100" name="Group 34"/>
              <p:cNvGrpSpPr/>
              <p:nvPr/>
            </p:nvGrpSpPr>
            <p:grpSpPr>
              <a:xfrm>
                <a:off x="6096000" y="1447800"/>
                <a:ext cx="3810000" cy="1752600"/>
                <a:chOff x="4800600" y="183630"/>
                <a:chExt cx="5791200" cy="1311639"/>
              </a:xfrm>
            </p:grpSpPr>
            <p:grpSp>
              <p:nvGrpSpPr>
                <p:cNvPr id="111" name="Group 308"/>
                <p:cNvGrpSpPr/>
                <p:nvPr/>
              </p:nvGrpSpPr>
              <p:grpSpPr>
                <a:xfrm>
                  <a:off x="4800600" y="184879"/>
                  <a:ext cx="2895600" cy="1295400"/>
                  <a:chOff x="4800600" y="184879"/>
                  <a:chExt cx="2895600" cy="1295400"/>
                </a:xfrm>
              </p:grpSpPr>
              <p:sp>
                <p:nvSpPr>
                  <p:cNvPr id="117" name="Flowchart: Decision 116"/>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Decision 117"/>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4-Point Star 285"/>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309"/>
                <p:cNvGrpSpPr/>
                <p:nvPr/>
              </p:nvGrpSpPr>
              <p:grpSpPr>
                <a:xfrm>
                  <a:off x="7696200" y="183630"/>
                  <a:ext cx="2895600" cy="1295400"/>
                  <a:chOff x="4800600" y="184879"/>
                  <a:chExt cx="2895600" cy="1295400"/>
                </a:xfrm>
              </p:grpSpPr>
              <p:sp>
                <p:nvSpPr>
                  <p:cNvPr id="114" name="Flowchart: Decision 113"/>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lowchart: Decision 114"/>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4-Point Star 282"/>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4-Point Star 279"/>
                <p:cNvSpPr/>
                <p:nvPr/>
              </p:nvSpPr>
              <p:spPr>
                <a:xfrm>
                  <a:off x="6961682" y="19986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Oval 100"/>
              <p:cNvSpPr/>
              <p:nvPr/>
            </p:nvSpPr>
            <p:spPr>
              <a:xfrm>
                <a:off x="6248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72390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8153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9231443" y="20948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6785548" y="1376597"/>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774741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869179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6773056" y="2863122"/>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7762407" y="286312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8706788" y="283314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 name="Rectangle 7"/>
          <p:cNvSpPr/>
          <p:nvPr/>
        </p:nvSpPr>
        <p:spPr>
          <a:xfrm>
            <a:off x="7531853" y="5783138"/>
            <a:ext cx="1624163" cy="369332"/>
          </a:xfrm>
          <a:prstGeom prst="rect">
            <a:avLst/>
          </a:prstGeom>
        </p:spPr>
        <p:txBody>
          <a:bodyPr wrap="none">
            <a:spAutoFit/>
          </a:bodyPr>
          <a:lstStyle/>
          <a:p>
            <a:r>
              <a:rPr lang="en-US" b="1" i="1" dirty="0">
                <a:solidFill>
                  <a:schemeClr val="bg1"/>
                </a:solidFill>
              </a:rPr>
              <a:t>Silvanus = Silas</a:t>
            </a:r>
            <a:endParaRPr lang="en-US" b="1" dirty="0">
              <a:solidFill>
                <a:schemeClr val="bg1"/>
              </a:solidFill>
            </a:endParaRPr>
          </a:p>
        </p:txBody>
      </p:sp>
      <p:sp>
        <p:nvSpPr>
          <p:cNvPr id="9" name="Rectangle 8"/>
          <p:cNvSpPr/>
          <p:nvPr/>
        </p:nvSpPr>
        <p:spPr>
          <a:xfrm>
            <a:off x="9801529" y="5772381"/>
            <a:ext cx="2144754" cy="369332"/>
          </a:xfrm>
          <a:prstGeom prst="rect">
            <a:avLst/>
          </a:prstGeom>
        </p:spPr>
        <p:txBody>
          <a:bodyPr wrap="none">
            <a:spAutoFit/>
          </a:bodyPr>
          <a:lstStyle/>
          <a:p>
            <a:r>
              <a:rPr lang="en-US" b="1" i="1" dirty="0">
                <a:solidFill>
                  <a:schemeClr val="bg1"/>
                </a:solidFill>
              </a:rPr>
              <a:t>Timotheus= Timothy</a:t>
            </a:r>
          </a:p>
        </p:txBody>
      </p:sp>
    </p:spTree>
    <p:extLst>
      <p:ext uri="{BB962C8B-B14F-4D97-AF65-F5344CB8AC3E}">
        <p14:creationId xmlns:p14="http://schemas.microsoft.com/office/powerpoint/2010/main" val="149693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wipe(down)">
                                      <p:cBhvr>
                                        <p:cTn id="9" dur="580">
                                          <p:stCondLst>
                                            <p:cond delay="0"/>
                                          </p:stCondLst>
                                        </p:cTn>
                                        <p:tgtEl>
                                          <p:spTgt spid="15"/>
                                        </p:tgtEl>
                                      </p:cBhvr>
                                    </p:animEffect>
                                    <p:anim calcmode="lin" valueType="num">
                                      <p:cBhvr>
                                        <p:cTn id="1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5" dur="26">
                                          <p:stCondLst>
                                            <p:cond delay="650"/>
                                          </p:stCondLst>
                                        </p:cTn>
                                        <p:tgtEl>
                                          <p:spTgt spid="15"/>
                                        </p:tgtEl>
                                      </p:cBhvr>
                                      <p:to x="100000" y="60000"/>
                                    </p:animScale>
                                    <p:animScale>
                                      <p:cBhvr>
                                        <p:cTn id="16" dur="166" decel="50000">
                                          <p:stCondLst>
                                            <p:cond delay="676"/>
                                          </p:stCondLst>
                                        </p:cTn>
                                        <p:tgtEl>
                                          <p:spTgt spid="15"/>
                                        </p:tgtEl>
                                      </p:cBhvr>
                                      <p:to x="100000" y="100000"/>
                                    </p:animScale>
                                    <p:animScale>
                                      <p:cBhvr>
                                        <p:cTn id="17" dur="26">
                                          <p:stCondLst>
                                            <p:cond delay="1312"/>
                                          </p:stCondLst>
                                        </p:cTn>
                                        <p:tgtEl>
                                          <p:spTgt spid="15"/>
                                        </p:tgtEl>
                                      </p:cBhvr>
                                      <p:to x="100000" y="80000"/>
                                    </p:animScale>
                                    <p:animScale>
                                      <p:cBhvr>
                                        <p:cTn id="18" dur="166" decel="50000">
                                          <p:stCondLst>
                                            <p:cond delay="1338"/>
                                          </p:stCondLst>
                                        </p:cTn>
                                        <p:tgtEl>
                                          <p:spTgt spid="15"/>
                                        </p:tgtEl>
                                      </p:cBhvr>
                                      <p:to x="100000" y="100000"/>
                                    </p:animScale>
                                    <p:animScale>
                                      <p:cBhvr>
                                        <p:cTn id="19" dur="26">
                                          <p:stCondLst>
                                            <p:cond delay="1642"/>
                                          </p:stCondLst>
                                        </p:cTn>
                                        <p:tgtEl>
                                          <p:spTgt spid="15"/>
                                        </p:tgtEl>
                                      </p:cBhvr>
                                      <p:to x="100000" y="90000"/>
                                    </p:animScale>
                                    <p:animScale>
                                      <p:cBhvr>
                                        <p:cTn id="20" dur="166" decel="50000">
                                          <p:stCondLst>
                                            <p:cond delay="1668"/>
                                          </p:stCondLst>
                                        </p:cTn>
                                        <p:tgtEl>
                                          <p:spTgt spid="15"/>
                                        </p:tgtEl>
                                      </p:cBhvr>
                                      <p:to x="100000" y="100000"/>
                                    </p:animScale>
                                    <p:animScale>
                                      <p:cBhvr>
                                        <p:cTn id="21" dur="26">
                                          <p:stCondLst>
                                            <p:cond delay="1808"/>
                                          </p:stCondLst>
                                        </p:cTn>
                                        <p:tgtEl>
                                          <p:spTgt spid="15"/>
                                        </p:tgtEl>
                                      </p:cBhvr>
                                      <p:to x="100000" y="95000"/>
                                    </p:animScale>
                                    <p:animScale>
                                      <p:cBhvr>
                                        <p:cTn id="22" dur="166" decel="50000">
                                          <p:stCondLst>
                                            <p:cond delay="1834"/>
                                          </p:stCondLst>
                                        </p:cTn>
                                        <p:tgtEl>
                                          <p:spTgt spid="15"/>
                                        </p:tgtEl>
                                      </p:cBhvr>
                                      <p:to x="100000" y="100000"/>
                                    </p:animScale>
                                  </p:childTnLst>
                                </p:cTn>
                              </p:par>
                              <p:par>
                                <p:cTn id="23" presetID="26" presetClass="entr" presetSubtype="0"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down)">
                                      <p:cBhvr>
                                        <p:cTn id="25" dur="580">
                                          <p:stCondLst>
                                            <p:cond delay="0"/>
                                          </p:stCondLst>
                                        </p:cTn>
                                        <p:tgtEl>
                                          <p:spTgt spid="62"/>
                                        </p:tgtEl>
                                      </p:cBhvr>
                                    </p:animEffect>
                                    <p:anim calcmode="lin" valueType="num">
                                      <p:cBhvr>
                                        <p:cTn id="26"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31" dur="26">
                                          <p:stCondLst>
                                            <p:cond delay="650"/>
                                          </p:stCondLst>
                                        </p:cTn>
                                        <p:tgtEl>
                                          <p:spTgt spid="62"/>
                                        </p:tgtEl>
                                      </p:cBhvr>
                                      <p:to x="100000" y="60000"/>
                                    </p:animScale>
                                    <p:animScale>
                                      <p:cBhvr>
                                        <p:cTn id="32" dur="166" decel="50000">
                                          <p:stCondLst>
                                            <p:cond delay="676"/>
                                          </p:stCondLst>
                                        </p:cTn>
                                        <p:tgtEl>
                                          <p:spTgt spid="62"/>
                                        </p:tgtEl>
                                      </p:cBhvr>
                                      <p:to x="100000" y="100000"/>
                                    </p:animScale>
                                    <p:animScale>
                                      <p:cBhvr>
                                        <p:cTn id="33" dur="26">
                                          <p:stCondLst>
                                            <p:cond delay="1312"/>
                                          </p:stCondLst>
                                        </p:cTn>
                                        <p:tgtEl>
                                          <p:spTgt spid="62"/>
                                        </p:tgtEl>
                                      </p:cBhvr>
                                      <p:to x="100000" y="80000"/>
                                    </p:animScale>
                                    <p:animScale>
                                      <p:cBhvr>
                                        <p:cTn id="34" dur="166" decel="50000">
                                          <p:stCondLst>
                                            <p:cond delay="1338"/>
                                          </p:stCondLst>
                                        </p:cTn>
                                        <p:tgtEl>
                                          <p:spTgt spid="62"/>
                                        </p:tgtEl>
                                      </p:cBhvr>
                                      <p:to x="100000" y="100000"/>
                                    </p:animScale>
                                    <p:animScale>
                                      <p:cBhvr>
                                        <p:cTn id="35" dur="26">
                                          <p:stCondLst>
                                            <p:cond delay="1642"/>
                                          </p:stCondLst>
                                        </p:cTn>
                                        <p:tgtEl>
                                          <p:spTgt spid="62"/>
                                        </p:tgtEl>
                                      </p:cBhvr>
                                      <p:to x="100000" y="90000"/>
                                    </p:animScale>
                                    <p:animScale>
                                      <p:cBhvr>
                                        <p:cTn id="36" dur="166" decel="50000">
                                          <p:stCondLst>
                                            <p:cond delay="1668"/>
                                          </p:stCondLst>
                                        </p:cTn>
                                        <p:tgtEl>
                                          <p:spTgt spid="62"/>
                                        </p:tgtEl>
                                      </p:cBhvr>
                                      <p:to x="100000" y="100000"/>
                                    </p:animScale>
                                    <p:animScale>
                                      <p:cBhvr>
                                        <p:cTn id="37" dur="26">
                                          <p:stCondLst>
                                            <p:cond delay="1808"/>
                                          </p:stCondLst>
                                        </p:cTn>
                                        <p:tgtEl>
                                          <p:spTgt spid="62"/>
                                        </p:tgtEl>
                                      </p:cBhvr>
                                      <p:to x="100000" y="95000"/>
                                    </p:animScale>
                                    <p:animScale>
                                      <p:cBhvr>
                                        <p:cTn id="38" dur="166" decel="50000">
                                          <p:stCondLst>
                                            <p:cond delay="1834"/>
                                          </p:stCondLst>
                                        </p:cTn>
                                        <p:tgtEl>
                                          <p:spTgt spid="62"/>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80">
                                          <p:stCondLst>
                                            <p:cond delay="0"/>
                                          </p:stCondLst>
                                        </p:cTn>
                                        <p:tgtEl>
                                          <p:spTgt spid="8"/>
                                        </p:tgtEl>
                                      </p:cBhvr>
                                    </p:animEffect>
                                    <p:anim calcmode="lin" valueType="num">
                                      <p:cBhvr>
                                        <p:cTn id="4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gtEl>
                                      </p:cBhvr>
                                      <p:to x="100000" y="60000"/>
                                    </p:animScale>
                                    <p:animScale>
                                      <p:cBhvr>
                                        <p:cTn id="48" dur="166" decel="50000">
                                          <p:stCondLst>
                                            <p:cond delay="676"/>
                                          </p:stCondLst>
                                        </p:cTn>
                                        <p:tgtEl>
                                          <p:spTgt spid="8"/>
                                        </p:tgtEl>
                                      </p:cBhvr>
                                      <p:to x="100000" y="100000"/>
                                    </p:animScale>
                                    <p:animScale>
                                      <p:cBhvr>
                                        <p:cTn id="49" dur="26">
                                          <p:stCondLst>
                                            <p:cond delay="1312"/>
                                          </p:stCondLst>
                                        </p:cTn>
                                        <p:tgtEl>
                                          <p:spTgt spid="8"/>
                                        </p:tgtEl>
                                      </p:cBhvr>
                                      <p:to x="100000" y="80000"/>
                                    </p:animScale>
                                    <p:animScale>
                                      <p:cBhvr>
                                        <p:cTn id="50" dur="166" decel="50000">
                                          <p:stCondLst>
                                            <p:cond delay="1338"/>
                                          </p:stCondLst>
                                        </p:cTn>
                                        <p:tgtEl>
                                          <p:spTgt spid="8"/>
                                        </p:tgtEl>
                                      </p:cBhvr>
                                      <p:to x="100000" y="100000"/>
                                    </p:animScale>
                                    <p:animScale>
                                      <p:cBhvr>
                                        <p:cTn id="51" dur="26">
                                          <p:stCondLst>
                                            <p:cond delay="1642"/>
                                          </p:stCondLst>
                                        </p:cTn>
                                        <p:tgtEl>
                                          <p:spTgt spid="8"/>
                                        </p:tgtEl>
                                      </p:cBhvr>
                                      <p:to x="100000" y="90000"/>
                                    </p:animScale>
                                    <p:animScale>
                                      <p:cBhvr>
                                        <p:cTn id="52" dur="166" decel="50000">
                                          <p:stCondLst>
                                            <p:cond delay="1668"/>
                                          </p:stCondLst>
                                        </p:cTn>
                                        <p:tgtEl>
                                          <p:spTgt spid="8"/>
                                        </p:tgtEl>
                                      </p:cBhvr>
                                      <p:to x="100000" y="100000"/>
                                    </p:animScale>
                                    <p:animScale>
                                      <p:cBhvr>
                                        <p:cTn id="53" dur="26">
                                          <p:stCondLst>
                                            <p:cond delay="1808"/>
                                          </p:stCondLst>
                                        </p:cTn>
                                        <p:tgtEl>
                                          <p:spTgt spid="8"/>
                                        </p:tgtEl>
                                      </p:cBhvr>
                                      <p:to x="100000" y="95000"/>
                                    </p:animScale>
                                    <p:animScale>
                                      <p:cBhvr>
                                        <p:cTn id="54" dur="166" decel="50000">
                                          <p:stCondLst>
                                            <p:cond delay="1834"/>
                                          </p:stCondLst>
                                        </p:cTn>
                                        <p:tgtEl>
                                          <p:spTgt spid="8"/>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80">
                                          <p:stCondLst>
                                            <p:cond delay="0"/>
                                          </p:stCondLst>
                                        </p:cTn>
                                        <p:tgtEl>
                                          <p:spTgt spid="9"/>
                                        </p:tgtEl>
                                      </p:cBhvr>
                                    </p:animEffect>
                                    <p:anim calcmode="lin" valueType="num">
                                      <p:cBhvr>
                                        <p:cTn id="5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3" dur="26">
                                          <p:stCondLst>
                                            <p:cond delay="650"/>
                                          </p:stCondLst>
                                        </p:cTn>
                                        <p:tgtEl>
                                          <p:spTgt spid="9"/>
                                        </p:tgtEl>
                                      </p:cBhvr>
                                      <p:to x="100000" y="60000"/>
                                    </p:animScale>
                                    <p:animScale>
                                      <p:cBhvr>
                                        <p:cTn id="64" dur="166" decel="50000">
                                          <p:stCondLst>
                                            <p:cond delay="676"/>
                                          </p:stCondLst>
                                        </p:cTn>
                                        <p:tgtEl>
                                          <p:spTgt spid="9"/>
                                        </p:tgtEl>
                                      </p:cBhvr>
                                      <p:to x="100000" y="100000"/>
                                    </p:animScale>
                                    <p:animScale>
                                      <p:cBhvr>
                                        <p:cTn id="65" dur="26">
                                          <p:stCondLst>
                                            <p:cond delay="1312"/>
                                          </p:stCondLst>
                                        </p:cTn>
                                        <p:tgtEl>
                                          <p:spTgt spid="9"/>
                                        </p:tgtEl>
                                      </p:cBhvr>
                                      <p:to x="100000" y="80000"/>
                                    </p:animScale>
                                    <p:animScale>
                                      <p:cBhvr>
                                        <p:cTn id="66" dur="166" decel="50000">
                                          <p:stCondLst>
                                            <p:cond delay="1338"/>
                                          </p:stCondLst>
                                        </p:cTn>
                                        <p:tgtEl>
                                          <p:spTgt spid="9"/>
                                        </p:tgtEl>
                                      </p:cBhvr>
                                      <p:to x="100000" y="100000"/>
                                    </p:animScale>
                                    <p:animScale>
                                      <p:cBhvr>
                                        <p:cTn id="67" dur="26">
                                          <p:stCondLst>
                                            <p:cond delay="1642"/>
                                          </p:stCondLst>
                                        </p:cTn>
                                        <p:tgtEl>
                                          <p:spTgt spid="9"/>
                                        </p:tgtEl>
                                      </p:cBhvr>
                                      <p:to x="100000" y="90000"/>
                                    </p:animScale>
                                    <p:animScale>
                                      <p:cBhvr>
                                        <p:cTn id="68" dur="166" decel="50000">
                                          <p:stCondLst>
                                            <p:cond delay="1668"/>
                                          </p:stCondLst>
                                        </p:cTn>
                                        <p:tgtEl>
                                          <p:spTgt spid="9"/>
                                        </p:tgtEl>
                                      </p:cBhvr>
                                      <p:to x="100000" y="100000"/>
                                    </p:animScale>
                                    <p:animScale>
                                      <p:cBhvr>
                                        <p:cTn id="69" dur="26">
                                          <p:stCondLst>
                                            <p:cond delay="1808"/>
                                          </p:stCondLst>
                                        </p:cTn>
                                        <p:tgtEl>
                                          <p:spTgt spid="9"/>
                                        </p:tgtEl>
                                      </p:cBhvr>
                                      <p:to x="100000" y="95000"/>
                                    </p:animScale>
                                    <p:animScale>
                                      <p:cBhvr>
                                        <p:cTn id="70" dur="166" decel="50000">
                                          <p:stCondLst>
                                            <p:cond delay="1834"/>
                                          </p:stCondLst>
                                        </p:cTn>
                                        <p:tgtEl>
                                          <p:spTgt spid="9"/>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84"/>
                                        </p:tgtEl>
                                        <p:attrNameLst>
                                          <p:attrName>style.visibility</p:attrName>
                                        </p:attrNameLst>
                                      </p:cBhvr>
                                      <p:to>
                                        <p:strVal val="visible"/>
                                      </p:to>
                                    </p:set>
                                    <p:animEffect transition="in" filter="wipe(down)">
                                      <p:cBhvr>
                                        <p:cTn id="73" dur="580">
                                          <p:stCondLst>
                                            <p:cond delay="0"/>
                                          </p:stCondLst>
                                        </p:cTn>
                                        <p:tgtEl>
                                          <p:spTgt spid="84"/>
                                        </p:tgtEl>
                                      </p:cBhvr>
                                    </p:animEffect>
                                    <p:anim calcmode="lin" valueType="num">
                                      <p:cBhvr>
                                        <p:cTn id="7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9" dur="26">
                                          <p:stCondLst>
                                            <p:cond delay="650"/>
                                          </p:stCondLst>
                                        </p:cTn>
                                        <p:tgtEl>
                                          <p:spTgt spid="84"/>
                                        </p:tgtEl>
                                      </p:cBhvr>
                                      <p:to x="100000" y="60000"/>
                                    </p:animScale>
                                    <p:animScale>
                                      <p:cBhvr>
                                        <p:cTn id="80" dur="166" decel="50000">
                                          <p:stCondLst>
                                            <p:cond delay="676"/>
                                          </p:stCondLst>
                                        </p:cTn>
                                        <p:tgtEl>
                                          <p:spTgt spid="84"/>
                                        </p:tgtEl>
                                      </p:cBhvr>
                                      <p:to x="100000" y="100000"/>
                                    </p:animScale>
                                    <p:animScale>
                                      <p:cBhvr>
                                        <p:cTn id="81" dur="26">
                                          <p:stCondLst>
                                            <p:cond delay="1312"/>
                                          </p:stCondLst>
                                        </p:cTn>
                                        <p:tgtEl>
                                          <p:spTgt spid="84"/>
                                        </p:tgtEl>
                                      </p:cBhvr>
                                      <p:to x="100000" y="80000"/>
                                    </p:animScale>
                                    <p:animScale>
                                      <p:cBhvr>
                                        <p:cTn id="82" dur="166" decel="50000">
                                          <p:stCondLst>
                                            <p:cond delay="1338"/>
                                          </p:stCondLst>
                                        </p:cTn>
                                        <p:tgtEl>
                                          <p:spTgt spid="84"/>
                                        </p:tgtEl>
                                      </p:cBhvr>
                                      <p:to x="100000" y="100000"/>
                                    </p:animScale>
                                    <p:animScale>
                                      <p:cBhvr>
                                        <p:cTn id="83" dur="26">
                                          <p:stCondLst>
                                            <p:cond delay="1642"/>
                                          </p:stCondLst>
                                        </p:cTn>
                                        <p:tgtEl>
                                          <p:spTgt spid="84"/>
                                        </p:tgtEl>
                                      </p:cBhvr>
                                      <p:to x="100000" y="90000"/>
                                    </p:animScale>
                                    <p:animScale>
                                      <p:cBhvr>
                                        <p:cTn id="84" dur="166" decel="50000">
                                          <p:stCondLst>
                                            <p:cond delay="1668"/>
                                          </p:stCondLst>
                                        </p:cTn>
                                        <p:tgtEl>
                                          <p:spTgt spid="84"/>
                                        </p:tgtEl>
                                      </p:cBhvr>
                                      <p:to x="100000" y="100000"/>
                                    </p:animScale>
                                    <p:animScale>
                                      <p:cBhvr>
                                        <p:cTn id="85" dur="26">
                                          <p:stCondLst>
                                            <p:cond delay="1808"/>
                                          </p:stCondLst>
                                        </p:cTn>
                                        <p:tgtEl>
                                          <p:spTgt spid="84"/>
                                        </p:tgtEl>
                                      </p:cBhvr>
                                      <p:to x="100000" y="95000"/>
                                    </p:animScale>
                                    <p:animScale>
                                      <p:cBhvr>
                                        <p:cTn id="86" dur="166" decel="50000">
                                          <p:stCondLst>
                                            <p:cond delay="1834"/>
                                          </p:stCondLst>
                                        </p:cTn>
                                        <p:tgtEl>
                                          <p:spTgt spid="84"/>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52027" t="58951" r="1365" b="12478"/>
          <a:stretch/>
        </p:blipFill>
        <p:spPr bwMode="auto">
          <a:xfrm>
            <a:off x="0" y="-1"/>
            <a:ext cx="12192000" cy="68708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8089" y="0"/>
            <a:ext cx="10797766" cy="1015663"/>
          </a:xfrm>
          <a:prstGeom prst="rect">
            <a:avLst/>
          </a:prstGeom>
          <a:noFill/>
        </p:spPr>
        <p:txBody>
          <a:bodyPr wrap="square" rtlCol="0">
            <a:spAutoFit/>
          </a:bodyPr>
          <a:lstStyle/>
          <a:p>
            <a:pPr algn="ctr"/>
            <a:r>
              <a:rPr lang="en-US" sz="60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Preaching With Power</a:t>
            </a:r>
          </a:p>
        </p:txBody>
      </p:sp>
      <p:sp>
        <p:nvSpPr>
          <p:cNvPr id="79" name="TextBox 78"/>
          <p:cNvSpPr txBox="1"/>
          <p:nvPr/>
        </p:nvSpPr>
        <p:spPr>
          <a:xfrm>
            <a:off x="0" y="6488668"/>
            <a:ext cx="2286000" cy="369332"/>
          </a:xfrm>
          <a:prstGeom prst="rect">
            <a:avLst/>
          </a:prstGeom>
          <a:noFill/>
        </p:spPr>
        <p:txBody>
          <a:bodyPr wrap="square" rtlCol="0">
            <a:spAutoFit/>
          </a:bodyPr>
          <a:lstStyle/>
          <a:p>
            <a:r>
              <a:rPr lang="en-US" dirty="0">
                <a:solidFill>
                  <a:schemeClr val="bg1"/>
                </a:solidFill>
              </a:rPr>
              <a:t>Thessalonians 1:5-6</a:t>
            </a:r>
          </a:p>
        </p:txBody>
      </p:sp>
      <p:sp>
        <p:nvSpPr>
          <p:cNvPr id="2" name="Rectangle 1"/>
          <p:cNvSpPr/>
          <p:nvPr/>
        </p:nvSpPr>
        <p:spPr>
          <a:xfrm>
            <a:off x="344246" y="1161400"/>
            <a:ext cx="3582297" cy="4801314"/>
          </a:xfrm>
          <a:prstGeom prst="rect">
            <a:avLst/>
          </a:prstGeom>
          <a:solidFill>
            <a:schemeClr val="tx1"/>
          </a:solidFill>
        </p:spPr>
        <p:txBody>
          <a:bodyPr wrap="square">
            <a:spAutoFit/>
          </a:bodyPr>
          <a:lstStyle/>
          <a:p>
            <a:pPr fontAlgn="base"/>
            <a:r>
              <a:rPr lang="en-US" b="1" dirty="0">
                <a:solidFill>
                  <a:schemeClr val="bg1"/>
                </a:solidFill>
              </a:rPr>
              <a:t>“The true gospel consists of two things: </a:t>
            </a:r>
          </a:p>
          <a:p>
            <a:pPr fontAlgn="base"/>
            <a:r>
              <a:rPr lang="en-US" b="1" dirty="0">
                <a:solidFill>
                  <a:schemeClr val="bg1"/>
                </a:solidFill>
              </a:rPr>
              <a:t>The Word, and The Power. </a:t>
            </a:r>
          </a:p>
          <a:p>
            <a:pPr fontAlgn="base"/>
            <a:endParaRPr lang="en-US" b="1" dirty="0">
              <a:solidFill>
                <a:schemeClr val="bg1"/>
              </a:solidFill>
            </a:endParaRPr>
          </a:p>
          <a:p>
            <a:pPr fontAlgn="base"/>
            <a:r>
              <a:rPr lang="en-US" b="1" dirty="0">
                <a:solidFill>
                  <a:schemeClr val="bg1"/>
                </a:solidFill>
              </a:rPr>
              <a:t>Anyone can have the word; the books in which it is written are universally available. </a:t>
            </a:r>
          </a:p>
          <a:p>
            <a:pPr fontAlgn="base"/>
            <a:endParaRPr lang="en-US" b="1" dirty="0">
              <a:solidFill>
                <a:schemeClr val="bg1"/>
              </a:solidFill>
            </a:endParaRPr>
          </a:p>
          <a:p>
            <a:pPr fontAlgn="base"/>
            <a:r>
              <a:rPr lang="en-US" b="1" dirty="0">
                <a:solidFill>
                  <a:schemeClr val="bg1"/>
                </a:solidFill>
              </a:rPr>
              <a:t>But the power must come from God; it is and must be dispensed according to his mind and his will to those who abide the law entitling them to receive it.</a:t>
            </a:r>
          </a:p>
          <a:p>
            <a:pPr fontAlgn="base"/>
            <a:endParaRPr lang="en-US" b="1" dirty="0">
              <a:solidFill>
                <a:schemeClr val="bg1"/>
              </a:solidFill>
            </a:endParaRPr>
          </a:p>
          <a:p>
            <a:pPr fontAlgn="base"/>
            <a:r>
              <a:rPr lang="en-US" b="1" dirty="0">
                <a:solidFill>
                  <a:schemeClr val="bg1"/>
                </a:solidFill>
              </a:rPr>
              <a:t>“The word of the gospel is the spoken or written account of what men must do to be saved. …</a:t>
            </a:r>
          </a:p>
        </p:txBody>
      </p:sp>
      <p:sp>
        <p:nvSpPr>
          <p:cNvPr id="3" name="Rectangle 2"/>
          <p:cNvSpPr/>
          <p:nvPr/>
        </p:nvSpPr>
        <p:spPr>
          <a:xfrm>
            <a:off x="4779980" y="5442943"/>
            <a:ext cx="6719944" cy="923330"/>
          </a:xfrm>
          <a:prstGeom prst="rect">
            <a:avLst/>
          </a:prstGeom>
          <a:solidFill>
            <a:schemeClr val="tx1"/>
          </a:solidFill>
        </p:spPr>
        <p:txBody>
          <a:bodyPr wrap="square">
            <a:spAutoFit/>
          </a:bodyPr>
          <a:lstStyle/>
          <a:p>
            <a:r>
              <a:rPr lang="en-US" b="1" dirty="0">
                <a:solidFill>
                  <a:schemeClr val="bg1"/>
                </a:solidFill>
                <a:latin typeface="Open Sans"/>
              </a:rPr>
              <a:t>“But actual salvation comes only when the power of God is received and used; and this power is the power of the priesthood and the power of the Holy Ghost.” (2)</a:t>
            </a:r>
            <a:endParaRPr lang="en-US" b="1" dirty="0">
              <a:solidFill>
                <a:schemeClr val="bg1"/>
              </a:solidFill>
            </a:endParaRPr>
          </a:p>
        </p:txBody>
      </p:sp>
      <p:grpSp>
        <p:nvGrpSpPr>
          <p:cNvPr id="6" name="Group 5"/>
          <p:cNvGrpSpPr/>
          <p:nvPr/>
        </p:nvGrpSpPr>
        <p:grpSpPr>
          <a:xfrm>
            <a:off x="4980792" y="1172585"/>
            <a:ext cx="5787614" cy="3872752"/>
            <a:chOff x="4980792" y="1172585"/>
            <a:chExt cx="5787614" cy="3872752"/>
          </a:xfrm>
        </p:grpSpPr>
        <p:pic>
          <p:nvPicPr>
            <p:cNvPr id="6146" name="Picture 2" descr="Related imag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24269" y="1227549"/>
              <a:ext cx="5715000" cy="3800475"/>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4980792" y="1172585"/>
              <a:ext cx="5787614" cy="3872752"/>
            </a:xfrm>
            <a:prstGeom prst="frame">
              <a:avLst>
                <a:gd name="adj1" fmla="val 229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34164" y="216274"/>
            <a:ext cx="749449" cy="1046105"/>
          </a:xfrm>
          <a:prstGeom prst="rect">
            <a:avLst/>
          </a:prstGeom>
        </p:spPr>
      </p:pic>
    </p:spTree>
    <p:extLst>
      <p:ext uri="{BB962C8B-B14F-4D97-AF65-F5344CB8AC3E}">
        <p14:creationId xmlns:p14="http://schemas.microsoft.com/office/powerpoint/2010/main" val="257862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52027" t="58951" r="1365" b="12478"/>
          <a:stretch/>
        </p:blipFill>
        <p:spPr bwMode="auto">
          <a:xfrm>
            <a:off x="0" y="-1"/>
            <a:ext cx="12192000" cy="68708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94437" y="0"/>
            <a:ext cx="4971417" cy="1446550"/>
          </a:xfrm>
          <a:prstGeom prst="rect">
            <a:avLst/>
          </a:prstGeom>
          <a:noFill/>
        </p:spPr>
        <p:txBody>
          <a:bodyPr wrap="square" rtlCol="0">
            <a:spAutoFit/>
          </a:bodyPr>
          <a:lstStyle/>
          <a:p>
            <a:pPr algn="ctr"/>
            <a:r>
              <a:rPr lang="en-US" sz="44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Following and Sharing</a:t>
            </a:r>
          </a:p>
        </p:txBody>
      </p:sp>
      <p:sp>
        <p:nvSpPr>
          <p:cNvPr id="79" name="TextBox 78"/>
          <p:cNvSpPr txBox="1"/>
          <p:nvPr/>
        </p:nvSpPr>
        <p:spPr>
          <a:xfrm>
            <a:off x="0" y="6488668"/>
            <a:ext cx="2286000" cy="369332"/>
          </a:xfrm>
          <a:prstGeom prst="rect">
            <a:avLst/>
          </a:prstGeom>
          <a:noFill/>
        </p:spPr>
        <p:txBody>
          <a:bodyPr wrap="square" rtlCol="0">
            <a:spAutoFit/>
          </a:bodyPr>
          <a:lstStyle/>
          <a:p>
            <a:r>
              <a:rPr lang="en-US" dirty="0">
                <a:solidFill>
                  <a:schemeClr val="bg1"/>
                </a:solidFill>
              </a:rPr>
              <a:t>Thessalonians 1:5-9</a:t>
            </a:r>
          </a:p>
        </p:txBody>
      </p:sp>
      <p:sp>
        <p:nvSpPr>
          <p:cNvPr id="15" name="TextBox 14"/>
          <p:cNvSpPr txBox="1"/>
          <p:nvPr/>
        </p:nvSpPr>
        <p:spPr>
          <a:xfrm>
            <a:off x="5562600" y="-152400"/>
            <a:ext cx="762000" cy="3170099"/>
          </a:xfrm>
          <a:prstGeom prst="rect">
            <a:avLst/>
          </a:prstGeom>
          <a:noFill/>
        </p:spPr>
        <p:txBody>
          <a:bodyPr wrap="square" rtlCol="0">
            <a:spAutoFit/>
          </a:bodyPr>
          <a:lstStyle/>
          <a:p>
            <a:endParaRPr lang="en-US" sz="20000" dirty="0">
              <a:latin typeface="AR JULIAN" pitchFamily="2" charset="0"/>
            </a:endParaRPr>
          </a:p>
        </p:txBody>
      </p:sp>
      <p:grpSp>
        <p:nvGrpSpPr>
          <p:cNvPr id="9" name="Group 8"/>
          <p:cNvGrpSpPr/>
          <p:nvPr/>
        </p:nvGrpSpPr>
        <p:grpSpPr>
          <a:xfrm>
            <a:off x="480425" y="474070"/>
            <a:ext cx="2799678" cy="2799678"/>
            <a:chOff x="946672" y="1828800"/>
            <a:chExt cx="2799678" cy="2799678"/>
          </a:xfrm>
        </p:grpSpPr>
        <p:grpSp>
          <p:nvGrpSpPr>
            <p:cNvPr id="11" name="Group 6"/>
            <p:cNvGrpSpPr/>
            <p:nvPr/>
          </p:nvGrpSpPr>
          <p:grpSpPr>
            <a:xfrm>
              <a:off x="946672" y="1828800"/>
              <a:ext cx="2799678" cy="2799678"/>
              <a:chOff x="1981199" y="914400"/>
              <a:chExt cx="4953000" cy="4953000"/>
            </a:xfrm>
          </p:grpSpPr>
          <p:sp>
            <p:nvSpPr>
              <p:cNvPr id="12" name="Rounded Rectangle 4"/>
              <p:cNvSpPr/>
              <p:nvPr/>
            </p:nvSpPr>
            <p:spPr>
              <a:xfrm rot="18734934">
                <a:off x="1981199" y="914400"/>
                <a:ext cx="4953000" cy="4953000"/>
              </a:xfrm>
              <a:prstGeom prst="roundRect">
                <a:avLst>
                  <a:gd name="adj" fmla="val 13004"/>
                </a:avLst>
              </a:prstGeom>
              <a:solidFill>
                <a:schemeClr val="tx1"/>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5"/>
              <p:cNvSpPr/>
              <p:nvPr/>
            </p:nvSpPr>
            <p:spPr>
              <a:xfrm rot="18734934">
                <a:off x="2179933" y="1117928"/>
                <a:ext cx="4589994" cy="4589994"/>
              </a:xfrm>
              <a:prstGeom prst="roundRect">
                <a:avLst>
                  <a:gd name="adj" fmla="val 11754"/>
                </a:avLst>
              </a:prstGeom>
              <a:solidFill>
                <a:srgbClr val="FFC000"/>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1025563" y="2203542"/>
              <a:ext cx="2707341" cy="2031325"/>
            </a:xfrm>
            <a:prstGeom prst="rect">
              <a:avLst/>
            </a:prstGeom>
          </p:spPr>
          <p:txBody>
            <a:bodyPr wrap="square">
              <a:spAutoFit/>
            </a:bodyPr>
            <a:lstStyle/>
            <a:p>
              <a:pPr algn="ctr"/>
              <a:r>
                <a:rPr lang="en-US" dirty="0">
                  <a:solidFill>
                    <a:srgbClr val="333333"/>
                  </a:solidFill>
                  <a:latin typeface="Open Sans"/>
                </a:rPr>
                <a:t> </a:t>
              </a:r>
              <a:r>
                <a:rPr lang="en-US" b="1" dirty="0">
                  <a:solidFill>
                    <a:srgbClr val="333333"/>
                  </a:solidFill>
                  <a:latin typeface="Open Sans"/>
                </a:rPr>
                <a:t>As we teach the gospel of </a:t>
              </a:r>
              <a:r>
                <a:rPr lang="en-US" b="1" dirty="0">
                  <a:solidFill>
                    <a:srgbClr val="2F393A"/>
                  </a:solidFill>
                  <a:latin typeface="Open Sans"/>
                </a:rPr>
                <a:t>Jesus Christ</a:t>
              </a:r>
              <a:r>
                <a:rPr lang="en-US" b="1" dirty="0">
                  <a:solidFill>
                    <a:srgbClr val="333333"/>
                  </a:solidFill>
                  <a:latin typeface="Open Sans"/>
                </a:rPr>
                <a:t> by the word and power of God, we can help others become followers of the Lord and His servants.</a:t>
              </a:r>
              <a:endParaRPr lang="en-US" dirty="0"/>
            </a:p>
          </p:txBody>
        </p:sp>
      </p:grpSp>
      <p:grpSp>
        <p:nvGrpSpPr>
          <p:cNvPr id="18" name="Group 17"/>
          <p:cNvGrpSpPr/>
          <p:nvPr/>
        </p:nvGrpSpPr>
        <p:grpSpPr>
          <a:xfrm>
            <a:off x="8737002" y="3594847"/>
            <a:ext cx="2850777" cy="2799678"/>
            <a:chOff x="946672" y="1828800"/>
            <a:chExt cx="2850777" cy="2799678"/>
          </a:xfrm>
        </p:grpSpPr>
        <p:grpSp>
          <p:nvGrpSpPr>
            <p:cNvPr id="19" name="Group 6"/>
            <p:cNvGrpSpPr/>
            <p:nvPr/>
          </p:nvGrpSpPr>
          <p:grpSpPr>
            <a:xfrm>
              <a:off x="946672" y="1828800"/>
              <a:ext cx="2799678" cy="2799678"/>
              <a:chOff x="1981199" y="914400"/>
              <a:chExt cx="4953000" cy="4953000"/>
            </a:xfrm>
          </p:grpSpPr>
          <p:sp>
            <p:nvSpPr>
              <p:cNvPr id="21" name="Rounded Rectangle 4"/>
              <p:cNvSpPr/>
              <p:nvPr/>
            </p:nvSpPr>
            <p:spPr>
              <a:xfrm rot="18734934">
                <a:off x="1981199" y="914400"/>
                <a:ext cx="4953000" cy="4953000"/>
              </a:xfrm>
              <a:prstGeom prst="roundRect">
                <a:avLst>
                  <a:gd name="adj" fmla="val 13004"/>
                </a:avLst>
              </a:prstGeom>
              <a:solidFill>
                <a:schemeClr val="tx1"/>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5"/>
              <p:cNvSpPr/>
              <p:nvPr/>
            </p:nvSpPr>
            <p:spPr>
              <a:xfrm rot="18734934">
                <a:off x="2179933" y="1117928"/>
                <a:ext cx="4589994" cy="4589994"/>
              </a:xfrm>
              <a:prstGeom prst="roundRect">
                <a:avLst>
                  <a:gd name="adj" fmla="val 11754"/>
                </a:avLst>
              </a:prstGeom>
              <a:solidFill>
                <a:srgbClr val="FFC000"/>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p:cNvSpPr/>
            <p:nvPr/>
          </p:nvSpPr>
          <p:spPr>
            <a:xfrm>
              <a:off x="1090108" y="2687636"/>
              <a:ext cx="2707341" cy="1200329"/>
            </a:xfrm>
            <a:prstGeom prst="rect">
              <a:avLst/>
            </a:prstGeom>
          </p:spPr>
          <p:txBody>
            <a:bodyPr wrap="square">
              <a:spAutoFit/>
            </a:bodyPr>
            <a:lstStyle/>
            <a:p>
              <a:pPr algn="ctr"/>
              <a:r>
                <a:rPr lang="en-US" sz="2400" dirty="0">
                  <a:solidFill>
                    <a:srgbClr val="333333"/>
                  </a:solidFill>
                  <a:latin typeface="Open Sans"/>
                </a:rPr>
                <a:t> </a:t>
              </a:r>
              <a:r>
                <a:rPr lang="en-US" sz="2400" b="1" dirty="0"/>
                <a:t>We can share the gospel through our example</a:t>
              </a:r>
              <a:endParaRPr lang="en-US" sz="2400" dirty="0"/>
            </a:p>
          </p:txBody>
        </p:sp>
      </p:grpSp>
      <p:grpSp>
        <p:nvGrpSpPr>
          <p:cNvPr id="23" name="Group 6"/>
          <p:cNvGrpSpPr/>
          <p:nvPr/>
        </p:nvGrpSpPr>
        <p:grpSpPr>
          <a:xfrm>
            <a:off x="3505199" y="914400"/>
            <a:ext cx="4953000" cy="4953000"/>
            <a:chOff x="1981199" y="914400"/>
            <a:chExt cx="4953000" cy="4953000"/>
          </a:xfrm>
        </p:grpSpPr>
        <p:sp>
          <p:nvSpPr>
            <p:cNvPr id="24" name="Rounded Rectangle 4"/>
            <p:cNvSpPr/>
            <p:nvPr/>
          </p:nvSpPr>
          <p:spPr>
            <a:xfrm rot="18734934">
              <a:off x="1981199" y="914400"/>
              <a:ext cx="4953000" cy="4953000"/>
            </a:xfrm>
            <a:prstGeom prst="roundRect">
              <a:avLst>
                <a:gd name="adj" fmla="val 13004"/>
              </a:avLst>
            </a:prstGeom>
            <a:solidFill>
              <a:schemeClr val="tx1"/>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5"/>
            <p:cNvSpPr/>
            <p:nvPr/>
          </p:nvSpPr>
          <p:spPr>
            <a:xfrm rot="18734934">
              <a:off x="2179933" y="1117928"/>
              <a:ext cx="4589994" cy="4589994"/>
            </a:xfrm>
            <a:prstGeom prst="roundRect">
              <a:avLst>
                <a:gd name="adj" fmla="val 11754"/>
              </a:avLst>
            </a:prstGeom>
            <a:solidFill>
              <a:srgbClr val="FFC000"/>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68"/>
          <p:cNvGrpSpPr/>
          <p:nvPr/>
        </p:nvGrpSpPr>
        <p:grpSpPr>
          <a:xfrm rot="20671793">
            <a:off x="5405058" y="4153240"/>
            <a:ext cx="1689685" cy="1905000"/>
            <a:chOff x="4495800" y="1665661"/>
            <a:chExt cx="2577847" cy="2906339"/>
          </a:xfrm>
        </p:grpSpPr>
        <p:pic>
          <p:nvPicPr>
            <p:cNvPr id="27" name="Picture 3" descr="C:\Users\Brad\AppData\Local\Microsoft\Windows\Temporary Internet Files\Content.IE5\3ME8SV6W\MCj04160140000[1].wmf"/>
            <p:cNvPicPr>
              <a:picLocks noChangeAspect="1" noChangeArrowheads="1"/>
            </p:cNvPicPr>
            <p:nvPr/>
          </p:nvPicPr>
          <p:blipFill>
            <a:blip r:embed="rId4" cstate="print"/>
            <a:srcRect l="2582" t="19639" r="54795" b="-1408"/>
            <a:stretch>
              <a:fillRect/>
            </a:stretch>
          </p:blipFill>
          <p:spPr bwMode="auto">
            <a:xfrm rot="3275699" flipH="1">
              <a:off x="4825687" y="3480113"/>
              <a:ext cx="762000" cy="1421774"/>
            </a:xfrm>
            <a:prstGeom prst="rect">
              <a:avLst/>
            </a:prstGeom>
            <a:noFill/>
          </p:spPr>
        </p:pic>
        <p:pic>
          <p:nvPicPr>
            <p:cNvPr id="28" name="Picture 3" descr="C:\Users\Brad\AppData\Local\Microsoft\Windows\Temporary Internet Files\Content.IE5\3ME8SV6W\MCj04160140000[1].wmf"/>
            <p:cNvPicPr>
              <a:picLocks noChangeAspect="1" noChangeArrowheads="1"/>
            </p:cNvPicPr>
            <p:nvPr/>
          </p:nvPicPr>
          <p:blipFill>
            <a:blip r:embed="rId4" cstate="print"/>
            <a:srcRect l="2582" t="19639" r="54795" b="-1408"/>
            <a:stretch>
              <a:fillRect/>
            </a:stretch>
          </p:blipFill>
          <p:spPr bwMode="auto">
            <a:xfrm rot="13435076" flipH="1" flipV="1">
              <a:off x="4806138" y="2732462"/>
              <a:ext cx="762000" cy="1421774"/>
            </a:xfrm>
            <a:prstGeom prst="rect">
              <a:avLst/>
            </a:prstGeom>
            <a:noFill/>
          </p:spPr>
        </p:pic>
        <p:pic>
          <p:nvPicPr>
            <p:cNvPr id="29" name="Picture 3" descr="C:\Users\Brad\AppData\Local\Microsoft\Windows\Temporary Internet Files\Content.IE5\3ME8SV6W\MCj04160140000[1].wmf"/>
            <p:cNvPicPr>
              <a:picLocks noChangeAspect="1" noChangeArrowheads="1"/>
            </p:cNvPicPr>
            <p:nvPr/>
          </p:nvPicPr>
          <p:blipFill>
            <a:blip r:embed="rId4" cstate="print"/>
            <a:srcRect l="2582" t="19639" r="54795" b="-1408"/>
            <a:stretch>
              <a:fillRect/>
            </a:stretch>
          </p:blipFill>
          <p:spPr bwMode="auto">
            <a:xfrm rot="3275699" flipH="1">
              <a:off x="5981760" y="2449911"/>
              <a:ext cx="762000" cy="1421774"/>
            </a:xfrm>
            <a:prstGeom prst="rect">
              <a:avLst/>
            </a:prstGeom>
            <a:noFill/>
          </p:spPr>
        </p:pic>
        <p:pic>
          <p:nvPicPr>
            <p:cNvPr id="30" name="Picture 3" descr="C:\Users\Brad\AppData\Local\Microsoft\Windows\Temporary Internet Files\Content.IE5\3ME8SV6W\MCj04160140000[1].wmf"/>
            <p:cNvPicPr>
              <a:picLocks noChangeAspect="1" noChangeArrowheads="1"/>
            </p:cNvPicPr>
            <p:nvPr/>
          </p:nvPicPr>
          <p:blipFill>
            <a:blip r:embed="rId4" cstate="print"/>
            <a:srcRect l="2582" t="19639" r="54795" b="-1408"/>
            <a:stretch>
              <a:fillRect/>
            </a:stretch>
          </p:blipFill>
          <p:spPr bwMode="auto">
            <a:xfrm rot="13435076" flipH="1" flipV="1">
              <a:off x="6177738" y="1665661"/>
              <a:ext cx="762000" cy="1421774"/>
            </a:xfrm>
            <a:prstGeom prst="rect">
              <a:avLst/>
            </a:prstGeom>
            <a:noFill/>
          </p:spPr>
        </p:pic>
      </p:grpSp>
      <p:sp>
        <p:nvSpPr>
          <p:cNvPr id="31" name="TextBox 30"/>
          <p:cNvSpPr txBox="1"/>
          <p:nvPr/>
        </p:nvSpPr>
        <p:spPr>
          <a:xfrm>
            <a:off x="3962400" y="2209800"/>
            <a:ext cx="4191000" cy="1938992"/>
          </a:xfrm>
          <a:prstGeom prst="rect">
            <a:avLst/>
          </a:prstGeom>
          <a:noFill/>
        </p:spPr>
        <p:txBody>
          <a:bodyPr wrap="square" rtlCol="0">
            <a:spAutoFit/>
          </a:bodyPr>
          <a:lstStyle/>
          <a:p>
            <a:pPr algn="ctr"/>
            <a:r>
              <a:rPr lang="en-US" sz="2000" dirty="0">
                <a:latin typeface="Arial Black" pitchFamily="34" charset="0"/>
              </a:rPr>
              <a:t>“And ye became followers of us, and of the Lord, having received the word in much affliction, with joy of the Holy Ghost:”—</a:t>
            </a:r>
          </a:p>
          <a:p>
            <a:pPr algn="ctr"/>
            <a:r>
              <a:rPr lang="en-US" sz="2000" dirty="0">
                <a:latin typeface="Arial Black" pitchFamily="34" charset="0"/>
              </a:rPr>
              <a:t>1 Thessalonians 1:6</a:t>
            </a:r>
          </a:p>
        </p:txBody>
      </p:sp>
    </p:spTree>
    <p:extLst>
      <p:ext uri="{BB962C8B-B14F-4D97-AF65-F5344CB8AC3E}">
        <p14:creationId xmlns:p14="http://schemas.microsoft.com/office/powerpoint/2010/main" val="291009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52027" t="58951" r="1365" b="12478"/>
          <a:stretch/>
        </p:blipFill>
        <p:spPr bwMode="auto">
          <a:xfrm>
            <a:off x="0" y="-1"/>
            <a:ext cx="12192000" cy="687084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1020183" y="935915"/>
            <a:ext cx="4953000" cy="4953000"/>
            <a:chOff x="3505199" y="914400"/>
            <a:chExt cx="4953000" cy="4953000"/>
          </a:xfrm>
        </p:grpSpPr>
        <p:grpSp>
          <p:nvGrpSpPr>
            <p:cNvPr id="2" name="Group 6"/>
            <p:cNvGrpSpPr/>
            <p:nvPr/>
          </p:nvGrpSpPr>
          <p:grpSpPr>
            <a:xfrm>
              <a:off x="3505199" y="914400"/>
              <a:ext cx="4953000" cy="4953000"/>
              <a:chOff x="1981199" y="914400"/>
              <a:chExt cx="4953000" cy="4953000"/>
            </a:xfrm>
          </p:grpSpPr>
          <p:sp>
            <p:nvSpPr>
              <p:cNvPr id="5" name="Rounded Rectangle 4"/>
              <p:cNvSpPr/>
              <p:nvPr/>
            </p:nvSpPr>
            <p:spPr>
              <a:xfrm rot="18734934">
                <a:off x="1981199" y="914400"/>
                <a:ext cx="4953000" cy="4953000"/>
              </a:xfrm>
              <a:prstGeom prst="roundRect">
                <a:avLst>
                  <a:gd name="adj" fmla="val 13004"/>
                </a:avLst>
              </a:prstGeom>
              <a:solidFill>
                <a:schemeClr val="tx1"/>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6" name="Rounded Rectangle 5"/>
              <p:cNvSpPr/>
              <p:nvPr/>
            </p:nvSpPr>
            <p:spPr>
              <a:xfrm rot="18734934">
                <a:off x="2179933" y="1117928"/>
                <a:ext cx="4589994" cy="4589994"/>
              </a:xfrm>
              <a:prstGeom prst="roundRect">
                <a:avLst>
                  <a:gd name="adj" fmla="val 11754"/>
                </a:avLst>
              </a:prstGeom>
              <a:solidFill>
                <a:srgbClr val="FFC000"/>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4114800" y="2362201"/>
              <a:ext cx="3962400" cy="2246769"/>
            </a:xfrm>
            <a:prstGeom prst="rect">
              <a:avLst/>
            </a:prstGeom>
            <a:noFill/>
          </p:spPr>
          <p:txBody>
            <a:bodyPr wrap="square" rtlCol="0">
              <a:spAutoFit/>
            </a:bodyPr>
            <a:lstStyle/>
            <a:p>
              <a:pPr algn="ctr"/>
              <a:r>
                <a:rPr lang="en-US" sz="2000" dirty="0">
                  <a:latin typeface="Arial Black" pitchFamily="34" charset="0"/>
                </a:rPr>
                <a:t>“Behold, I sent you out to testify and warn the people, and it </a:t>
              </a:r>
              <a:r>
                <a:rPr lang="en-US" sz="2000" dirty="0" err="1">
                  <a:latin typeface="Arial Black" pitchFamily="34" charset="0"/>
                </a:rPr>
                <a:t>becometh</a:t>
              </a:r>
              <a:r>
                <a:rPr lang="en-US" sz="2000" dirty="0">
                  <a:latin typeface="Arial Black" pitchFamily="34" charset="0"/>
                </a:rPr>
                <a:t> every man who hath been warned to warn his neighbor.”—</a:t>
              </a:r>
            </a:p>
            <a:p>
              <a:pPr algn="ctr"/>
              <a:r>
                <a:rPr lang="en-US" sz="2000" dirty="0">
                  <a:latin typeface="Arial Black" pitchFamily="34" charset="0"/>
                </a:rPr>
                <a:t>D&amp;C 88:81</a:t>
              </a:r>
            </a:p>
          </p:txBody>
        </p:sp>
        <p:sp>
          <p:nvSpPr>
            <p:cNvPr id="18" name="Rectangle 17"/>
            <p:cNvSpPr/>
            <p:nvPr/>
          </p:nvSpPr>
          <p:spPr>
            <a:xfrm>
              <a:off x="5486400" y="1524000"/>
              <a:ext cx="914400" cy="76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5410200" y="990600"/>
              <a:ext cx="1066800" cy="533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7164592" y="1802852"/>
            <a:ext cx="4496697" cy="4093428"/>
          </a:xfrm>
          <a:prstGeom prst="rect">
            <a:avLst/>
          </a:prstGeom>
        </p:spPr>
        <p:txBody>
          <a:bodyPr wrap="square">
            <a:spAutoFit/>
          </a:bodyPr>
          <a:lstStyle/>
          <a:p>
            <a:r>
              <a:rPr lang="en-US" sz="2000" b="1" dirty="0">
                <a:solidFill>
                  <a:schemeClr val="bg1"/>
                </a:solidFill>
                <a:latin typeface="Open Sans"/>
              </a:rPr>
              <a:t>…[Paul] noted what must have been their crowning achievement—that they were inspiring examples to all their neighbors and that from them the word of the Lord had extended to others everywhere, far beyond their boundaries. </a:t>
            </a:r>
          </a:p>
          <a:p>
            <a:endParaRPr lang="en-US" sz="2000" b="1" dirty="0">
              <a:solidFill>
                <a:schemeClr val="bg1"/>
              </a:solidFill>
              <a:latin typeface="Open Sans"/>
            </a:endParaRPr>
          </a:p>
          <a:p>
            <a:r>
              <a:rPr lang="en-US" sz="2000" b="1" dirty="0">
                <a:solidFill>
                  <a:schemeClr val="bg1"/>
                </a:solidFill>
                <a:latin typeface="Open Sans"/>
              </a:rPr>
              <a:t>Paul paid tribute to them when he told them that wherever he traveled, he found people telling him about their remarkable good works and faith in God.” (3)</a:t>
            </a:r>
            <a:endParaRPr lang="en-US" sz="2000" b="1" dirty="0">
              <a:solidFill>
                <a:schemeClr val="bg1"/>
              </a:solidFill>
            </a:endParaRPr>
          </a:p>
        </p:txBody>
      </p:sp>
      <p:sp>
        <p:nvSpPr>
          <p:cNvPr id="11" name="TextBox 10"/>
          <p:cNvSpPr txBox="1"/>
          <p:nvPr/>
        </p:nvSpPr>
        <p:spPr>
          <a:xfrm>
            <a:off x="0" y="6488668"/>
            <a:ext cx="2286000" cy="369332"/>
          </a:xfrm>
          <a:prstGeom prst="rect">
            <a:avLst/>
          </a:prstGeom>
          <a:noFill/>
        </p:spPr>
        <p:txBody>
          <a:bodyPr wrap="square" rtlCol="0">
            <a:spAutoFit/>
          </a:bodyPr>
          <a:lstStyle/>
          <a:p>
            <a:r>
              <a:rPr lang="en-US" dirty="0">
                <a:solidFill>
                  <a:schemeClr val="bg1"/>
                </a:solidFill>
              </a:rPr>
              <a:t>Thessalonians 1:5-6</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7647" y="102647"/>
            <a:ext cx="1116329" cy="1408292"/>
          </a:xfrm>
          <a:prstGeom prst="rect">
            <a:avLst/>
          </a:prstGeom>
        </p:spPr>
      </p:pic>
    </p:spTree>
    <p:extLst>
      <p:ext uri="{BB962C8B-B14F-4D97-AF65-F5344CB8AC3E}">
        <p14:creationId xmlns:p14="http://schemas.microsoft.com/office/powerpoint/2010/main" val="121686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 descr="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52027" t="58951" r="1365" b="12478"/>
          <a:stretch/>
        </p:blipFill>
        <p:spPr bwMode="auto">
          <a:xfrm>
            <a:off x="0" y="-1"/>
            <a:ext cx="12192000" cy="6870847"/>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p:cNvGrpSpPr/>
          <p:nvPr/>
        </p:nvGrpSpPr>
        <p:grpSpPr>
          <a:xfrm>
            <a:off x="6183853" y="828339"/>
            <a:ext cx="4953000" cy="4953000"/>
            <a:chOff x="3505199" y="914400"/>
            <a:chExt cx="4953000" cy="4953000"/>
          </a:xfrm>
        </p:grpSpPr>
        <p:grpSp>
          <p:nvGrpSpPr>
            <p:cNvPr id="2" name="Group 6"/>
            <p:cNvGrpSpPr/>
            <p:nvPr/>
          </p:nvGrpSpPr>
          <p:grpSpPr>
            <a:xfrm>
              <a:off x="3505199" y="914400"/>
              <a:ext cx="4953000" cy="4953000"/>
              <a:chOff x="1981199" y="914400"/>
              <a:chExt cx="4953000" cy="4953000"/>
            </a:xfrm>
          </p:grpSpPr>
          <p:sp>
            <p:nvSpPr>
              <p:cNvPr id="5" name="Rounded Rectangle 4"/>
              <p:cNvSpPr/>
              <p:nvPr/>
            </p:nvSpPr>
            <p:spPr>
              <a:xfrm rot="18734934">
                <a:off x="1981199" y="914400"/>
                <a:ext cx="4953000" cy="4953000"/>
              </a:xfrm>
              <a:prstGeom prst="roundRect">
                <a:avLst>
                  <a:gd name="adj" fmla="val 13004"/>
                </a:avLst>
              </a:prstGeom>
              <a:solidFill>
                <a:schemeClr val="tx1"/>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18734934">
                <a:off x="2179933" y="1117928"/>
                <a:ext cx="4589994" cy="4589994"/>
              </a:xfrm>
              <a:prstGeom prst="roundRect">
                <a:avLst>
                  <a:gd name="adj" fmla="val 11754"/>
                </a:avLst>
              </a:prstGeom>
              <a:solidFill>
                <a:srgbClr val="FFC000"/>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886200" y="1905000"/>
              <a:ext cx="4191000" cy="1631216"/>
            </a:xfrm>
            <a:prstGeom prst="rect">
              <a:avLst/>
            </a:prstGeom>
            <a:noFill/>
          </p:spPr>
          <p:txBody>
            <a:bodyPr wrap="square" rtlCol="0">
              <a:spAutoFit/>
            </a:bodyPr>
            <a:lstStyle/>
            <a:p>
              <a:pPr algn="ctr"/>
              <a:r>
                <a:rPr lang="en-US" sz="2000" dirty="0">
                  <a:latin typeface="Arial Black" pitchFamily="34" charset="0"/>
                </a:rPr>
                <a:t>Others need to see you being an example, a representative of The Church of Jesus Christ of Latter-day Saints.</a:t>
              </a:r>
            </a:p>
          </p:txBody>
        </p:sp>
        <p:grpSp>
          <p:nvGrpSpPr>
            <p:cNvPr id="3" name="Group 136"/>
            <p:cNvGrpSpPr/>
            <p:nvPr/>
          </p:nvGrpSpPr>
          <p:grpSpPr>
            <a:xfrm>
              <a:off x="5257800" y="3581400"/>
              <a:ext cx="1600200" cy="2286000"/>
              <a:chOff x="4051318" y="457200"/>
              <a:chExt cx="2140871" cy="2886734"/>
            </a:xfrm>
            <a:solidFill>
              <a:schemeClr val="tx1"/>
            </a:solidFill>
          </p:grpSpPr>
          <p:sp>
            <p:nvSpPr>
              <p:cNvPr id="11" name="Oval 10"/>
              <p:cNvSpPr/>
              <p:nvPr/>
            </p:nvSpPr>
            <p:spPr>
              <a:xfrm rot="6783942">
                <a:off x="4541776" y="1389739"/>
                <a:ext cx="376927" cy="10116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0213681">
                <a:off x="4109778" y="774274"/>
                <a:ext cx="310259" cy="7153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1148156">
                <a:off x="4298926" y="915260"/>
                <a:ext cx="212023" cy="3867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4902966">
                <a:off x="4203846" y="1254128"/>
                <a:ext cx="269736" cy="38757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041918" y="1515134"/>
                <a:ext cx="914400" cy="15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9657155">
                <a:off x="4796630" y="2227398"/>
                <a:ext cx="354002" cy="609600"/>
              </a:xfrm>
              <a:prstGeom prst="trapezoid">
                <a:avLst>
                  <a:gd name="adj" fmla="val 3214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4279918" y="2200934"/>
                <a:ext cx="762000" cy="1143000"/>
              </a:xfrm>
              <a:prstGeom prst="trapezoid">
                <a:avLst>
                  <a:gd name="adj" fmla="val 3214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erge 17"/>
              <p:cNvSpPr/>
              <p:nvPr/>
            </p:nvSpPr>
            <p:spPr>
              <a:xfrm>
                <a:off x="4356118" y="1972334"/>
                <a:ext cx="609600" cy="6096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9"/>
              <p:cNvGrpSpPr/>
              <p:nvPr/>
            </p:nvGrpSpPr>
            <p:grpSpPr>
              <a:xfrm>
                <a:off x="5118118" y="1286534"/>
                <a:ext cx="762000" cy="1295400"/>
                <a:chOff x="6073889" y="2761019"/>
                <a:chExt cx="872936" cy="1506181"/>
              </a:xfrm>
              <a:grpFill/>
            </p:grpSpPr>
            <p:grpSp>
              <p:nvGrpSpPr>
                <p:cNvPr id="8" name="Group 13"/>
                <p:cNvGrpSpPr/>
                <p:nvPr/>
              </p:nvGrpSpPr>
              <p:grpSpPr>
                <a:xfrm>
                  <a:off x="6324600" y="3200400"/>
                  <a:ext cx="381000" cy="1066800"/>
                  <a:chOff x="1463040" y="844062"/>
                  <a:chExt cx="685800" cy="1957755"/>
                </a:xfrm>
                <a:grpFill/>
              </p:grpSpPr>
              <p:sp>
                <p:nvSpPr>
                  <p:cNvPr id="40" name="Pentagon 39"/>
                  <p:cNvSpPr/>
                  <p:nvPr/>
                </p:nvSpPr>
                <p:spPr>
                  <a:xfrm rot="5400000">
                    <a:off x="1104900" y="1925516"/>
                    <a:ext cx="1371600" cy="381001"/>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p:cNvSpPr/>
                  <p:nvPr/>
                </p:nvSpPr>
                <p:spPr>
                  <a:xfrm>
                    <a:off x="1463040" y="844062"/>
                    <a:ext cx="685800" cy="90853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Parallelogram 37"/>
                <p:cNvSpPr/>
                <p:nvPr/>
              </p:nvSpPr>
              <p:spPr>
                <a:xfrm rot="18360858">
                  <a:off x="6443457" y="2994345"/>
                  <a:ext cx="721939" cy="284797"/>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allelogram 38"/>
                <p:cNvSpPr/>
                <p:nvPr/>
              </p:nvSpPr>
              <p:spPr>
                <a:xfrm rot="3239142" flipH="1">
                  <a:off x="5860561" y="2974347"/>
                  <a:ext cx="721939" cy="295284"/>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a:off x="5041918" y="524534"/>
                <a:ext cx="914400" cy="1219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p:cNvSpPr/>
              <p:nvPr/>
            </p:nvSpPr>
            <p:spPr>
              <a:xfrm rot="13665137">
                <a:off x="5132161" y="381000"/>
                <a:ext cx="533400" cy="6858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ardrop 21"/>
              <p:cNvSpPr/>
              <p:nvPr/>
            </p:nvSpPr>
            <p:spPr>
              <a:xfrm rot="17431144">
                <a:off x="5534113" y="589147"/>
                <a:ext cx="509012" cy="535031"/>
              </a:xfrm>
              <a:prstGeom prst="teardrop">
                <a:avLst>
                  <a:gd name="adj" fmla="val 12703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21046149">
                <a:off x="5815262" y="1526450"/>
                <a:ext cx="376927" cy="10116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4863074">
                <a:off x="5381906" y="2036195"/>
                <a:ext cx="368763" cy="10020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1539158">
                <a:off x="4178909" y="2228040"/>
                <a:ext cx="419235" cy="601755"/>
              </a:xfrm>
              <a:prstGeom prst="trapezoid">
                <a:avLst>
                  <a:gd name="adj" fmla="val 3214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356118" y="1515134"/>
                <a:ext cx="609600" cy="838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p:cNvSpPr/>
              <p:nvPr/>
            </p:nvSpPr>
            <p:spPr>
              <a:xfrm rot="13665137">
                <a:off x="4303141" y="1355725"/>
                <a:ext cx="412152" cy="508791"/>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ardrop 27"/>
              <p:cNvSpPr/>
              <p:nvPr/>
            </p:nvSpPr>
            <p:spPr>
              <a:xfrm rot="16200000">
                <a:off x="4670166" y="1582086"/>
                <a:ext cx="437314" cy="303410"/>
              </a:xfrm>
              <a:prstGeom prst="teardrop">
                <a:avLst>
                  <a:gd name="adj" fmla="val 12703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5972603">
                <a:off x="4364509" y="2449257"/>
                <a:ext cx="209050" cy="6706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2309058">
                <a:off x="4617924" y="2393625"/>
                <a:ext cx="280046" cy="4054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5629544">
                <a:off x="4655259" y="2399505"/>
                <a:ext cx="346099" cy="5073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22"/>
              <p:cNvSpPr/>
              <p:nvPr/>
            </p:nvSpPr>
            <p:spPr>
              <a:xfrm rot="21135956">
                <a:off x="4989614" y="2445986"/>
                <a:ext cx="269736" cy="37336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4051318" y="2658134"/>
                <a:ext cx="381000" cy="304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4203718" y="2581934"/>
                <a:ext cx="152400" cy="2286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5956318" y="2277134"/>
                <a:ext cx="152400" cy="2286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1148156">
                <a:off x="4214611" y="1069238"/>
                <a:ext cx="235133" cy="2274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Rectangle 9"/>
          <p:cNvSpPr/>
          <p:nvPr/>
        </p:nvSpPr>
        <p:spPr>
          <a:xfrm>
            <a:off x="217204" y="2044425"/>
            <a:ext cx="5471439" cy="4524315"/>
          </a:xfrm>
          <a:prstGeom prst="rect">
            <a:avLst/>
          </a:prstGeom>
        </p:spPr>
        <p:txBody>
          <a:bodyPr wrap="square">
            <a:spAutoFit/>
          </a:bodyPr>
          <a:lstStyle/>
          <a:p>
            <a:r>
              <a:rPr lang="en-US" sz="2400" b="1" dirty="0">
                <a:solidFill>
                  <a:schemeClr val="bg1"/>
                </a:solidFill>
                <a:latin typeface="Open Sans"/>
              </a:rPr>
              <a:t>“The most effective way to preach the gospel is through example. </a:t>
            </a:r>
          </a:p>
          <a:p>
            <a:endParaRPr lang="en-US" sz="2400" b="1" dirty="0">
              <a:solidFill>
                <a:schemeClr val="bg1"/>
              </a:solidFill>
              <a:latin typeface="Open Sans"/>
            </a:endParaRPr>
          </a:p>
          <a:p>
            <a:r>
              <a:rPr lang="en-US" sz="2400" b="1" dirty="0">
                <a:solidFill>
                  <a:schemeClr val="bg1"/>
                </a:solidFill>
                <a:latin typeface="Open Sans"/>
              </a:rPr>
              <a:t>If we live according to our beliefs, people will notice. </a:t>
            </a:r>
          </a:p>
          <a:p>
            <a:endParaRPr lang="en-US" sz="2400" b="1" dirty="0">
              <a:solidFill>
                <a:schemeClr val="bg1"/>
              </a:solidFill>
              <a:latin typeface="Open Sans"/>
            </a:endParaRPr>
          </a:p>
          <a:p>
            <a:r>
              <a:rPr lang="en-US" sz="2400" b="1" dirty="0">
                <a:solidFill>
                  <a:schemeClr val="bg1"/>
                </a:solidFill>
                <a:latin typeface="Open Sans"/>
              </a:rPr>
              <a:t>If the countenance of Jesus Christ shines in our lives.</a:t>
            </a:r>
          </a:p>
          <a:p>
            <a:endParaRPr lang="en-US" sz="2400" b="1" dirty="0">
              <a:solidFill>
                <a:schemeClr val="bg1"/>
              </a:solidFill>
              <a:latin typeface="Open Sans"/>
            </a:endParaRPr>
          </a:p>
          <a:p>
            <a:r>
              <a:rPr lang="en-US" sz="2400" b="1" dirty="0">
                <a:solidFill>
                  <a:schemeClr val="bg1"/>
                </a:solidFill>
                <a:latin typeface="Open Sans"/>
              </a:rPr>
              <a:t>If we are joyful and at peace with the world, people will want to know why. (4)</a:t>
            </a:r>
            <a:endParaRPr lang="en-US" sz="2400" b="1" dirty="0">
              <a:solidFill>
                <a:schemeClr val="bg1"/>
              </a:solidFill>
            </a:endParaRPr>
          </a:p>
        </p:txBody>
      </p:sp>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561" y="211208"/>
            <a:ext cx="1243436" cy="1553046"/>
          </a:xfrm>
          <a:prstGeom prst="rect">
            <a:avLst/>
          </a:prstGeom>
        </p:spPr>
      </p:pic>
    </p:spTree>
    <p:extLst>
      <p:ext uri="{BB962C8B-B14F-4D97-AF65-F5344CB8AC3E}">
        <p14:creationId xmlns:p14="http://schemas.microsoft.com/office/powerpoint/2010/main" val="144154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animEffect transition="in" filter="fade">
                                      <p:cBhvr>
                                        <p:cTn id="9" dur="500"/>
                                        <p:tgtEl>
                                          <p:spTgt spid="3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6299</Words>
  <Application>Microsoft Office PowerPoint</Application>
  <PresentationFormat>Widescreen</PresentationFormat>
  <Paragraphs>366</Paragraphs>
  <Slides>44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Nyala</vt:lpstr>
      <vt:lpstr>Abadi</vt:lpstr>
      <vt:lpstr>Open Sans</vt:lpstr>
      <vt:lpstr>Arial Black</vt:lpstr>
      <vt:lpstr>Calibri</vt:lpstr>
      <vt:lpstr>Comic Sans MS</vt:lpstr>
      <vt:lpstr>Gigi</vt:lpstr>
      <vt:lpstr>Segoe UI Black</vt:lpstr>
      <vt:lpstr>Calibri Light</vt:lpstr>
      <vt:lpstr>AR JULIAN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Blau</dc:creator>
  <cp:lastModifiedBy>Brad Blau</cp:lastModifiedBy>
  <cp:revision>1</cp:revision>
  <dcterms:created xsi:type="dcterms:W3CDTF">2023-03-20T16:14:56Z</dcterms:created>
  <dcterms:modified xsi:type="dcterms:W3CDTF">2023-03-20T16:58:30Z</dcterms:modified>
</cp:coreProperties>
</file>