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410" r:id="rId2"/>
    <p:sldId id="296" r:id="rId3"/>
    <p:sldId id="313" r:id="rId4"/>
    <p:sldId id="314" r:id="rId5"/>
    <p:sldId id="315" r:id="rId6"/>
    <p:sldId id="316" r:id="rId7"/>
    <p:sldId id="317" r:id="rId8"/>
    <p:sldId id="320" r:id="rId9"/>
    <p:sldId id="321" r:id="rId10"/>
    <p:sldId id="322" r:id="rId11"/>
    <p:sldId id="323" r:id="rId12"/>
    <p:sldId id="324" r:id="rId13"/>
    <p:sldId id="297" r:id="rId14"/>
    <p:sldId id="298" r:id="rId15"/>
    <p:sldId id="308" r:id="rId16"/>
    <p:sldId id="304" r:id="rId17"/>
    <p:sldId id="299" r:id="rId18"/>
    <p:sldId id="404" r:id="rId19"/>
    <p:sldId id="405" r:id="rId20"/>
    <p:sldId id="300" r:id="rId21"/>
    <p:sldId id="301" r:id="rId22"/>
    <p:sldId id="335" r:id="rId23"/>
    <p:sldId id="311" r:id="rId24"/>
    <p:sldId id="310" r:id="rId25"/>
    <p:sldId id="336" r:id="rId26"/>
    <p:sldId id="337" r:id="rId27"/>
    <p:sldId id="338" r:id="rId28"/>
    <p:sldId id="339" r:id="rId29"/>
    <p:sldId id="340" r:id="rId30"/>
    <p:sldId id="341" r:id="rId31"/>
    <p:sldId id="342" r:id="rId32"/>
    <p:sldId id="284" r:id="rId33"/>
    <p:sldId id="286" r:id="rId34"/>
    <p:sldId id="318" r:id="rId35"/>
    <p:sldId id="330" r:id="rId36"/>
    <p:sldId id="343" r:id="rId37"/>
    <p:sldId id="344" r:id="rId38"/>
    <p:sldId id="407" r:id="rId39"/>
    <p:sldId id="345" r:id="rId40"/>
    <p:sldId id="346" r:id="rId41"/>
    <p:sldId id="347" r:id="rId42"/>
    <p:sldId id="303" r:id="rId43"/>
    <p:sldId id="348" r:id="rId44"/>
    <p:sldId id="306" r:id="rId45"/>
    <p:sldId id="307" r:id="rId46"/>
    <p:sldId id="408" r:id="rId47"/>
    <p:sldId id="352" r:id="rId48"/>
    <p:sldId id="326" r:id="rId49"/>
    <p:sldId id="309" r:id="rId50"/>
    <p:sldId id="349" r:id="rId51"/>
    <p:sldId id="350" r:id="rId52"/>
    <p:sldId id="312" r:id="rId53"/>
    <p:sldId id="351" r:id="rId54"/>
    <p:sldId id="353" r:id="rId55"/>
    <p:sldId id="327" r:id="rId56"/>
    <p:sldId id="328" r:id="rId57"/>
    <p:sldId id="329" r:id="rId58"/>
    <p:sldId id="319" r:id="rId59"/>
    <p:sldId id="354" r:id="rId60"/>
    <p:sldId id="331" r:id="rId61"/>
    <p:sldId id="355" r:id="rId62"/>
    <p:sldId id="332" r:id="rId63"/>
    <p:sldId id="333" r:id="rId64"/>
    <p:sldId id="409" r:id="rId65"/>
    <p:sldId id="356" r:id="rId66"/>
    <p:sldId id="357" r:id="rId67"/>
    <p:sldId id="325" r:id="rId68"/>
    <p:sldId id="358" r:id="rId69"/>
    <p:sldId id="359" r:id="rId70"/>
    <p:sldId id="360" r:id="rId71"/>
    <p:sldId id="361" r:id="rId72"/>
    <p:sldId id="362" r:id="rId73"/>
    <p:sldId id="406" r:id="rId74"/>
    <p:sldId id="363" r:id="rId75"/>
    <p:sldId id="364" r:id="rId76"/>
    <p:sldId id="365" r:id="rId77"/>
    <p:sldId id="366" r:id="rId78"/>
    <p:sldId id="367" r:id="rId79"/>
    <p:sldId id="368" r:id="rId80"/>
    <p:sldId id="369" r:id="rId81"/>
    <p:sldId id="370" r:id="rId82"/>
    <p:sldId id="371" r:id="rId83"/>
    <p:sldId id="372" r:id="rId84"/>
    <p:sldId id="373" r:id="rId85"/>
    <p:sldId id="374" r:id="rId86"/>
    <p:sldId id="375" r:id="rId87"/>
    <p:sldId id="376" r:id="rId88"/>
    <p:sldId id="377" r:id="rId89"/>
    <p:sldId id="378" r:id="rId90"/>
    <p:sldId id="379" r:id="rId91"/>
    <p:sldId id="380" r:id="rId92"/>
    <p:sldId id="381" r:id="rId93"/>
    <p:sldId id="382" r:id="rId94"/>
    <p:sldId id="383" r:id="rId95"/>
    <p:sldId id="384" r:id="rId96"/>
    <p:sldId id="385" r:id="rId97"/>
    <p:sldId id="386" r:id="rId98"/>
    <p:sldId id="387" r:id="rId99"/>
    <p:sldId id="388" r:id="rId100"/>
    <p:sldId id="305" r:id="rId101"/>
    <p:sldId id="389" r:id="rId102"/>
    <p:sldId id="390" r:id="rId103"/>
    <p:sldId id="391" r:id="rId104"/>
    <p:sldId id="392" r:id="rId105"/>
    <p:sldId id="393" r:id="rId106"/>
    <p:sldId id="394" r:id="rId107"/>
    <p:sldId id="395" r:id="rId108"/>
    <p:sldId id="396" r:id="rId109"/>
    <p:sldId id="397" r:id="rId110"/>
    <p:sldId id="398" r:id="rId111"/>
    <p:sldId id="399" r:id="rId112"/>
    <p:sldId id="400" r:id="rId113"/>
    <p:sldId id="401" r:id="rId114"/>
    <p:sldId id="402" r:id="rId115"/>
  </p:sldIdLst>
  <p:sldSz cx="12192000" cy="6858000"/>
  <p:notesSz cx="6858000" cy="9144000"/>
  <p:embeddedFontLst>
    <p:embeddedFont>
      <p:font typeface="Abadi" panose="020B0604020104020204" pitchFamily="34" charset="0"/>
      <p:regular r:id="rId116"/>
    </p:embeddedFont>
    <p:embeddedFont>
      <p:font typeface="Calibri" panose="020F0502020204030204" pitchFamily="34" charset="0"/>
      <p:regular r:id="rId117"/>
      <p:bold r:id="rId118"/>
      <p:italic r:id="rId119"/>
      <p:boldItalic r:id="rId120"/>
    </p:embeddedFont>
    <p:embeddedFont>
      <p:font typeface="Calibri Light" panose="020F0302020204030204" pitchFamily="34" charset="0"/>
      <p:regular r:id="rId121"/>
      <p:italic r:id="rId122"/>
    </p:embeddedFont>
    <p:embeddedFont>
      <p:font typeface="Californian FB" panose="0207040306080B030204" pitchFamily="18" charset="0"/>
      <p:regular r:id="rId123"/>
      <p:bold r:id="rId124"/>
      <p:italic r:id="rId125"/>
    </p:embeddedFont>
    <p:embeddedFont>
      <p:font typeface="Castellar" panose="020A0402060406010301" pitchFamily="18" charset="0"/>
      <p:regular r:id="rId126"/>
    </p:embeddedFont>
    <p:embeddedFont>
      <p:font typeface="Colonna MT" panose="04020805060202030203" pitchFamily="82" charset="0"/>
      <p:regular r:id="rId127"/>
    </p:embeddedFont>
    <p:embeddedFont>
      <p:font typeface="Comic Sans MS" panose="030F0702030302020204" pitchFamily="66" charset="0"/>
      <p:regular r:id="rId128"/>
      <p:bold r:id="rId129"/>
      <p:italic r:id="rId130"/>
      <p:boldItalic r:id="rId131"/>
    </p:embeddedFont>
    <p:embeddedFont>
      <p:font typeface="Georgia" panose="02040502050405020303" pitchFamily="18" charset="0"/>
      <p:regular r:id="rId132"/>
      <p:bold r:id="rId133"/>
      <p:italic r:id="rId134"/>
      <p:boldItalic r:id="rId135"/>
    </p:embeddedFont>
    <p:embeddedFont>
      <p:font typeface="Morris Roman Alternate" pitchFamily="2" charset="0"/>
      <p:bold r:id="rId136"/>
    </p:embeddedFont>
    <p:embeddedFont>
      <p:font typeface="MV Boli" panose="02000500030200090000" pitchFamily="2" charset="0"/>
      <p:regular r:id="rId137"/>
    </p:embeddedFont>
    <p:embeddedFont>
      <p:font typeface="Palatino" pitchFamily="2" charset="0"/>
      <p:regular r:id="rId138"/>
    </p:embeddedFont>
    <p:embeddedFont>
      <p:font typeface="Rockwell Extra Bold" panose="02060903040505020403" pitchFamily="18" charset="0"/>
      <p:bold r:id="rId139"/>
    </p:embeddedFont>
    <p:embeddedFont>
      <p:font typeface="Waltograph UI" panose="03080602000000000000" pitchFamily="66" charset="0"/>
      <p:bold r:id="rId1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9A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38" y="4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2.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8.fntdata"/><Relationship Id="rId138" Type="http://schemas.openxmlformats.org/officeDocument/2006/relationships/font" Target="fonts/font23.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8.fntdata"/><Relationship Id="rId128" Type="http://schemas.openxmlformats.org/officeDocument/2006/relationships/font" Target="fonts/font13.fntdata"/><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font" Target="fonts/font3.fntdata"/><Relationship Id="rId134" Type="http://schemas.openxmlformats.org/officeDocument/2006/relationships/font" Target="fonts/font19.fntdata"/><Relationship Id="rId139"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6.fntdata"/><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font" Target="fonts/font1.fntdata"/><Relationship Id="rId124" Type="http://schemas.openxmlformats.org/officeDocument/2006/relationships/font" Target="fonts/font9.fntdata"/><Relationship Id="rId129" Type="http://schemas.openxmlformats.org/officeDocument/2006/relationships/font" Target="fonts/font14.fntdata"/><Relationship Id="rId13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17.fntdata"/><Relationship Id="rId140"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font" Target="fonts/font4.fntdata"/><Relationship Id="rId12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7.fntdata"/><Relationship Id="rId130" Type="http://schemas.openxmlformats.org/officeDocument/2006/relationships/font" Target="fonts/font15.fntdata"/><Relationship Id="rId135" Type="http://schemas.openxmlformats.org/officeDocument/2006/relationships/font" Target="fonts/font20.fntdata"/><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5.fntdata"/><Relationship Id="rId125" Type="http://schemas.openxmlformats.org/officeDocument/2006/relationships/font" Target="fonts/font10.fntdata"/><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6.fntdata"/><Relationship Id="rId136" Type="http://schemas.openxmlformats.org/officeDocument/2006/relationships/font" Target="fonts/font2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2601A-858C-0033-467F-1B869A7BCD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A46131-86FA-C3E3-348F-57030B1D4C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72BE7C-CF62-9995-C4D3-2866F16F98F7}"/>
              </a:ext>
            </a:extLst>
          </p:cNvPr>
          <p:cNvSpPr>
            <a:spLocks noGrp="1"/>
          </p:cNvSpPr>
          <p:nvPr>
            <p:ph type="dt" sz="half" idx="10"/>
          </p:nvPr>
        </p:nvSpPr>
        <p:spPr/>
        <p:txBody>
          <a:bodyPr/>
          <a:lstStyle/>
          <a:p>
            <a:fld id="{E5DF861B-A530-43A6-A59D-CED3C11E81F8}" type="datetimeFigureOut">
              <a:rPr lang="en-US" smtClean="0"/>
              <a:t>3/27/2023</a:t>
            </a:fld>
            <a:endParaRPr lang="en-US"/>
          </a:p>
        </p:txBody>
      </p:sp>
      <p:sp>
        <p:nvSpPr>
          <p:cNvPr id="5" name="Footer Placeholder 4">
            <a:extLst>
              <a:ext uri="{FF2B5EF4-FFF2-40B4-BE49-F238E27FC236}">
                <a16:creationId xmlns:a16="http://schemas.microsoft.com/office/drawing/2014/main" id="{20B25571-15B1-C38C-4D41-CAF05C0260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B8A25-962B-BB7F-64A2-6AEDFF62E019}"/>
              </a:ext>
            </a:extLst>
          </p:cNvPr>
          <p:cNvSpPr>
            <a:spLocks noGrp="1"/>
          </p:cNvSpPr>
          <p:nvPr>
            <p:ph type="sldNum" sz="quarter" idx="12"/>
          </p:nvPr>
        </p:nvSpPr>
        <p:spPr/>
        <p:txBody>
          <a:bodyPr/>
          <a:lstStyle/>
          <a:p>
            <a:fld id="{F60A86AF-5B86-4A6E-A1DA-E9154C73A20B}" type="slidenum">
              <a:rPr lang="en-US" smtClean="0"/>
              <a:t>‹#›</a:t>
            </a:fld>
            <a:endParaRPr lang="en-US"/>
          </a:p>
        </p:txBody>
      </p:sp>
    </p:spTree>
    <p:extLst>
      <p:ext uri="{BB962C8B-B14F-4D97-AF65-F5344CB8AC3E}">
        <p14:creationId xmlns:p14="http://schemas.microsoft.com/office/powerpoint/2010/main" val="441883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D42B3-2B60-7A0D-027C-F4DCA29908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B6BC56-29BF-9BF7-B7D4-1947418761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1AD910-401A-BFAD-D49A-EC698BC7FF72}"/>
              </a:ext>
            </a:extLst>
          </p:cNvPr>
          <p:cNvSpPr>
            <a:spLocks noGrp="1"/>
          </p:cNvSpPr>
          <p:nvPr>
            <p:ph type="dt" sz="half" idx="10"/>
          </p:nvPr>
        </p:nvSpPr>
        <p:spPr/>
        <p:txBody>
          <a:bodyPr/>
          <a:lstStyle/>
          <a:p>
            <a:fld id="{E5DF861B-A530-43A6-A59D-CED3C11E81F8}" type="datetimeFigureOut">
              <a:rPr lang="en-US" smtClean="0"/>
              <a:t>3/27/2023</a:t>
            </a:fld>
            <a:endParaRPr lang="en-US"/>
          </a:p>
        </p:txBody>
      </p:sp>
      <p:sp>
        <p:nvSpPr>
          <p:cNvPr id="5" name="Footer Placeholder 4">
            <a:extLst>
              <a:ext uri="{FF2B5EF4-FFF2-40B4-BE49-F238E27FC236}">
                <a16:creationId xmlns:a16="http://schemas.microsoft.com/office/drawing/2014/main" id="{896ED77D-D784-43A7-50D3-174BE8922E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18E724-FA5D-DB80-BFD6-474397DE04BE}"/>
              </a:ext>
            </a:extLst>
          </p:cNvPr>
          <p:cNvSpPr>
            <a:spLocks noGrp="1"/>
          </p:cNvSpPr>
          <p:nvPr>
            <p:ph type="sldNum" sz="quarter" idx="12"/>
          </p:nvPr>
        </p:nvSpPr>
        <p:spPr/>
        <p:txBody>
          <a:bodyPr/>
          <a:lstStyle/>
          <a:p>
            <a:fld id="{F60A86AF-5B86-4A6E-A1DA-E9154C73A20B}" type="slidenum">
              <a:rPr lang="en-US" smtClean="0"/>
              <a:t>‹#›</a:t>
            </a:fld>
            <a:endParaRPr lang="en-US"/>
          </a:p>
        </p:txBody>
      </p:sp>
    </p:spTree>
    <p:extLst>
      <p:ext uri="{BB962C8B-B14F-4D97-AF65-F5344CB8AC3E}">
        <p14:creationId xmlns:p14="http://schemas.microsoft.com/office/powerpoint/2010/main" val="4241216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855D57-8726-56F0-EFD2-4929FE3D8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924583-9DAF-ED79-1FE5-6CD0BDF45E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D2476A-7C87-8333-5079-500A09BD5BEE}"/>
              </a:ext>
            </a:extLst>
          </p:cNvPr>
          <p:cNvSpPr>
            <a:spLocks noGrp="1"/>
          </p:cNvSpPr>
          <p:nvPr>
            <p:ph type="dt" sz="half" idx="10"/>
          </p:nvPr>
        </p:nvSpPr>
        <p:spPr/>
        <p:txBody>
          <a:bodyPr/>
          <a:lstStyle/>
          <a:p>
            <a:fld id="{E5DF861B-A530-43A6-A59D-CED3C11E81F8}" type="datetimeFigureOut">
              <a:rPr lang="en-US" smtClean="0"/>
              <a:t>3/27/2023</a:t>
            </a:fld>
            <a:endParaRPr lang="en-US"/>
          </a:p>
        </p:txBody>
      </p:sp>
      <p:sp>
        <p:nvSpPr>
          <p:cNvPr id="5" name="Footer Placeholder 4">
            <a:extLst>
              <a:ext uri="{FF2B5EF4-FFF2-40B4-BE49-F238E27FC236}">
                <a16:creationId xmlns:a16="http://schemas.microsoft.com/office/drawing/2014/main" id="{9FC77896-8A5D-CD46-3B81-2D4CBACE4A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429B8-2220-E3E9-ADE8-B56D84BD4D02}"/>
              </a:ext>
            </a:extLst>
          </p:cNvPr>
          <p:cNvSpPr>
            <a:spLocks noGrp="1"/>
          </p:cNvSpPr>
          <p:nvPr>
            <p:ph type="sldNum" sz="quarter" idx="12"/>
          </p:nvPr>
        </p:nvSpPr>
        <p:spPr/>
        <p:txBody>
          <a:bodyPr/>
          <a:lstStyle/>
          <a:p>
            <a:fld id="{F60A86AF-5B86-4A6E-A1DA-E9154C73A20B}" type="slidenum">
              <a:rPr lang="en-US" smtClean="0"/>
              <a:t>‹#›</a:t>
            </a:fld>
            <a:endParaRPr lang="en-US"/>
          </a:p>
        </p:txBody>
      </p:sp>
    </p:spTree>
    <p:extLst>
      <p:ext uri="{BB962C8B-B14F-4D97-AF65-F5344CB8AC3E}">
        <p14:creationId xmlns:p14="http://schemas.microsoft.com/office/powerpoint/2010/main" val="2450342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B35A7-98C1-BBD6-65CF-920586152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9500EA-534F-2689-158E-C066DD5D06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C96A88-2444-B660-E92E-B98A5DFD24DF}"/>
              </a:ext>
            </a:extLst>
          </p:cNvPr>
          <p:cNvSpPr>
            <a:spLocks noGrp="1"/>
          </p:cNvSpPr>
          <p:nvPr>
            <p:ph type="dt" sz="half" idx="10"/>
          </p:nvPr>
        </p:nvSpPr>
        <p:spPr/>
        <p:txBody>
          <a:bodyPr/>
          <a:lstStyle/>
          <a:p>
            <a:fld id="{E5DF861B-A530-43A6-A59D-CED3C11E81F8}" type="datetimeFigureOut">
              <a:rPr lang="en-US" smtClean="0"/>
              <a:t>3/27/2023</a:t>
            </a:fld>
            <a:endParaRPr lang="en-US"/>
          </a:p>
        </p:txBody>
      </p:sp>
      <p:sp>
        <p:nvSpPr>
          <p:cNvPr id="5" name="Footer Placeholder 4">
            <a:extLst>
              <a:ext uri="{FF2B5EF4-FFF2-40B4-BE49-F238E27FC236}">
                <a16:creationId xmlns:a16="http://schemas.microsoft.com/office/drawing/2014/main" id="{3961FB5E-BCBA-8088-71F0-09D069216C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7E4228-DEAD-1BB5-61F5-B8EE1ECC3763}"/>
              </a:ext>
            </a:extLst>
          </p:cNvPr>
          <p:cNvSpPr>
            <a:spLocks noGrp="1"/>
          </p:cNvSpPr>
          <p:nvPr>
            <p:ph type="sldNum" sz="quarter" idx="12"/>
          </p:nvPr>
        </p:nvSpPr>
        <p:spPr/>
        <p:txBody>
          <a:bodyPr/>
          <a:lstStyle/>
          <a:p>
            <a:fld id="{F60A86AF-5B86-4A6E-A1DA-E9154C73A20B}" type="slidenum">
              <a:rPr lang="en-US" smtClean="0"/>
              <a:t>‹#›</a:t>
            </a:fld>
            <a:endParaRPr lang="en-US"/>
          </a:p>
        </p:txBody>
      </p:sp>
    </p:spTree>
    <p:extLst>
      <p:ext uri="{BB962C8B-B14F-4D97-AF65-F5344CB8AC3E}">
        <p14:creationId xmlns:p14="http://schemas.microsoft.com/office/powerpoint/2010/main" val="1604093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ABE21-AAD9-26C2-FF6A-668CC9DD9B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65F0BB-DA3B-9C60-00A0-7F5F192956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4CE32A-6DB9-71E7-FDBF-D012F73BD2FE}"/>
              </a:ext>
            </a:extLst>
          </p:cNvPr>
          <p:cNvSpPr>
            <a:spLocks noGrp="1"/>
          </p:cNvSpPr>
          <p:nvPr>
            <p:ph type="dt" sz="half" idx="10"/>
          </p:nvPr>
        </p:nvSpPr>
        <p:spPr/>
        <p:txBody>
          <a:bodyPr/>
          <a:lstStyle/>
          <a:p>
            <a:fld id="{E5DF861B-A530-43A6-A59D-CED3C11E81F8}" type="datetimeFigureOut">
              <a:rPr lang="en-US" smtClean="0"/>
              <a:t>3/27/2023</a:t>
            </a:fld>
            <a:endParaRPr lang="en-US"/>
          </a:p>
        </p:txBody>
      </p:sp>
      <p:sp>
        <p:nvSpPr>
          <p:cNvPr id="5" name="Footer Placeholder 4">
            <a:extLst>
              <a:ext uri="{FF2B5EF4-FFF2-40B4-BE49-F238E27FC236}">
                <a16:creationId xmlns:a16="http://schemas.microsoft.com/office/drawing/2014/main" id="{CDB3B8E5-C321-F0E7-1A0C-68D9A3746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DB56-2481-A50E-3087-3B5F66174F3A}"/>
              </a:ext>
            </a:extLst>
          </p:cNvPr>
          <p:cNvSpPr>
            <a:spLocks noGrp="1"/>
          </p:cNvSpPr>
          <p:nvPr>
            <p:ph type="sldNum" sz="quarter" idx="12"/>
          </p:nvPr>
        </p:nvSpPr>
        <p:spPr/>
        <p:txBody>
          <a:bodyPr/>
          <a:lstStyle/>
          <a:p>
            <a:fld id="{F60A86AF-5B86-4A6E-A1DA-E9154C73A20B}" type="slidenum">
              <a:rPr lang="en-US" smtClean="0"/>
              <a:t>‹#›</a:t>
            </a:fld>
            <a:endParaRPr lang="en-US"/>
          </a:p>
        </p:txBody>
      </p:sp>
    </p:spTree>
    <p:extLst>
      <p:ext uri="{BB962C8B-B14F-4D97-AF65-F5344CB8AC3E}">
        <p14:creationId xmlns:p14="http://schemas.microsoft.com/office/powerpoint/2010/main" val="1316032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DD05-3E00-EF21-A5EF-18A1155BD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8C801D-8B22-6494-4294-096B9027E7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FD18D4-F826-0752-3145-DD0A119828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DB4102-4871-6076-8716-3E35034841C1}"/>
              </a:ext>
            </a:extLst>
          </p:cNvPr>
          <p:cNvSpPr>
            <a:spLocks noGrp="1"/>
          </p:cNvSpPr>
          <p:nvPr>
            <p:ph type="dt" sz="half" idx="10"/>
          </p:nvPr>
        </p:nvSpPr>
        <p:spPr/>
        <p:txBody>
          <a:bodyPr/>
          <a:lstStyle/>
          <a:p>
            <a:fld id="{E5DF861B-A530-43A6-A59D-CED3C11E81F8}" type="datetimeFigureOut">
              <a:rPr lang="en-US" smtClean="0"/>
              <a:t>3/27/2023</a:t>
            </a:fld>
            <a:endParaRPr lang="en-US"/>
          </a:p>
        </p:txBody>
      </p:sp>
      <p:sp>
        <p:nvSpPr>
          <p:cNvPr id="6" name="Footer Placeholder 5">
            <a:extLst>
              <a:ext uri="{FF2B5EF4-FFF2-40B4-BE49-F238E27FC236}">
                <a16:creationId xmlns:a16="http://schemas.microsoft.com/office/drawing/2014/main" id="{1FFC26EC-A045-CE57-2CB4-7410FB1798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34B1D7-7645-D653-68EB-9799C004AD26}"/>
              </a:ext>
            </a:extLst>
          </p:cNvPr>
          <p:cNvSpPr>
            <a:spLocks noGrp="1"/>
          </p:cNvSpPr>
          <p:nvPr>
            <p:ph type="sldNum" sz="quarter" idx="12"/>
          </p:nvPr>
        </p:nvSpPr>
        <p:spPr/>
        <p:txBody>
          <a:bodyPr/>
          <a:lstStyle/>
          <a:p>
            <a:fld id="{F60A86AF-5B86-4A6E-A1DA-E9154C73A20B}" type="slidenum">
              <a:rPr lang="en-US" smtClean="0"/>
              <a:t>‹#›</a:t>
            </a:fld>
            <a:endParaRPr lang="en-US"/>
          </a:p>
        </p:txBody>
      </p:sp>
    </p:spTree>
    <p:extLst>
      <p:ext uri="{BB962C8B-B14F-4D97-AF65-F5344CB8AC3E}">
        <p14:creationId xmlns:p14="http://schemas.microsoft.com/office/powerpoint/2010/main" val="404973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45A89-C278-2D32-280D-11A8190EAA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5A899D-0F30-9D46-DDC5-68EC49D109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07B2F0-86BF-A1B9-0BA5-25F52570A0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495A6E-FB36-2E20-1D2C-B8FACD84CF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FD0A07-09AD-1AAB-27F5-930D768E85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F08869-7A81-8597-78B0-BED73C78C195}"/>
              </a:ext>
            </a:extLst>
          </p:cNvPr>
          <p:cNvSpPr>
            <a:spLocks noGrp="1"/>
          </p:cNvSpPr>
          <p:nvPr>
            <p:ph type="dt" sz="half" idx="10"/>
          </p:nvPr>
        </p:nvSpPr>
        <p:spPr/>
        <p:txBody>
          <a:bodyPr/>
          <a:lstStyle/>
          <a:p>
            <a:fld id="{E5DF861B-A530-43A6-A59D-CED3C11E81F8}" type="datetimeFigureOut">
              <a:rPr lang="en-US" smtClean="0"/>
              <a:t>3/27/2023</a:t>
            </a:fld>
            <a:endParaRPr lang="en-US"/>
          </a:p>
        </p:txBody>
      </p:sp>
      <p:sp>
        <p:nvSpPr>
          <p:cNvPr id="8" name="Footer Placeholder 7">
            <a:extLst>
              <a:ext uri="{FF2B5EF4-FFF2-40B4-BE49-F238E27FC236}">
                <a16:creationId xmlns:a16="http://schemas.microsoft.com/office/drawing/2014/main" id="{E7618143-19B0-A83F-1887-A17864C445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E89625-880B-903A-48F9-1D9219A00C24}"/>
              </a:ext>
            </a:extLst>
          </p:cNvPr>
          <p:cNvSpPr>
            <a:spLocks noGrp="1"/>
          </p:cNvSpPr>
          <p:nvPr>
            <p:ph type="sldNum" sz="quarter" idx="12"/>
          </p:nvPr>
        </p:nvSpPr>
        <p:spPr/>
        <p:txBody>
          <a:bodyPr/>
          <a:lstStyle/>
          <a:p>
            <a:fld id="{F60A86AF-5B86-4A6E-A1DA-E9154C73A20B}" type="slidenum">
              <a:rPr lang="en-US" smtClean="0"/>
              <a:t>‹#›</a:t>
            </a:fld>
            <a:endParaRPr lang="en-US"/>
          </a:p>
        </p:txBody>
      </p:sp>
    </p:spTree>
    <p:extLst>
      <p:ext uri="{BB962C8B-B14F-4D97-AF65-F5344CB8AC3E}">
        <p14:creationId xmlns:p14="http://schemas.microsoft.com/office/powerpoint/2010/main" val="4270067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1481-AA46-F9CD-32BC-DB32251596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AFA9D5-D076-1D41-11D3-4BC8FA62FA95}"/>
              </a:ext>
            </a:extLst>
          </p:cNvPr>
          <p:cNvSpPr>
            <a:spLocks noGrp="1"/>
          </p:cNvSpPr>
          <p:nvPr>
            <p:ph type="dt" sz="half" idx="10"/>
          </p:nvPr>
        </p:nvSpPr>
        <p:spPr/>
        <p:txBody>
          <a:bodyPr/>
          <a:lstStyle/>
          <a:p>
            <a:fld id="{E5DF861B-A530-43A6-A59D-CED3C11E81F8}" type="datetimeFigureOut">
              <a:rPr lang="en-US" smtClean="0"/>
              <a:t>3/27/2023</a:t>
            </a:fld>
            <a:endParaRPr lang="en-US"/>
          </a:p>
        </p:txBody>
      </p:sp>
      <p:sp>
        <p:nvSpPr>
          <p:cNvPr id="4" name="Footer Placeholder 3">
            <a:extLst>
              <a:ext uri="{FF2B5EF4-FFF2-40B4-BE49-F238E27FC236}">
                <a16:creationId xmlns:a16="http://schemas.microsoft.com/office/drawing/2014/main" id="{EE782BA4-AAE1-D0F8-76D6-183CBF541E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70DC0F-C308-0319-69E3-7885A5F6A073}"/>
              </a:ext>
            </a:extLst>
          </p:cNvPr>
          <p:cNvSpPr>
            <a:spLocks noGrp="1"/>
          </p:cNvSpPr>
          <p:nvPr>
            <p:ph type="sldNum" sz="quarter" idx="12"/>
          </p:nvPr>
        </p:nvSpPr>
        <p:spPr/>
        <p:txBody>
          <a:bodyPr/>
          <a:lstStyle/>
          <a:p>
            <a:fld id="{F60A86AF-5B86-4A6E-A1DA-E9154C73A20B}" type="slidenum">
              <a:rPr lang="en-US" smtClean="0"/>
              <a:t>‹#›</a:t>
            </a:fld>
            <a:endParaRPr lang="en-US"/>
          </a:p>
        </p:txBody>
      </p:sp>
    </p:spTree>
    <p:extLst>
      <p:ext uri="{BB962C8B-B14F-4D97-AF65-F5344CB8AC3E}">
        <p14:creationId xmlns:p14="http://schemas.microsoft.com/office/powerpoint/2010/main" val="4206741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96ACA3-9CE0-AF50-6581-02945D0FDCF4}"/>
              </a:ext>
            </a:extLst>
          </p:cNvPr>
          <p:cNvSpPr>
            <a:spLocks noGrp="1"/>
          </p:cNvSpPr>
          <p:nvPr>
            <p:ph type="dt" sz="half" idx="10"/>
          </p:nvPr>
        </p:nvSpPr>
        <p:spPr/>
        <p:txBody>
          <a:bodyPr/>
          <a:lstStyle/>
          <a:p>
            <a:fld id="{E5DF861B-A530-43A6-A59D-CED3C11E81F8}" type="datetimeFigureOut">
              <a:rPr lang="en-US" smtClean="0"/>
              <a:t>3/27/2023</a:t>
            </a:fld>
            <a:endParaRPr lang="en-US"/>
          </a:p>
        </p:txBody>
      </p:sp>
      <p:sp>
        <p:nvSpPr>
          <p:cNvPr id="3" name="Footer Placeholder 2">
            <a:extLst>
              <a:ext uri="{FF2B5EF4-FFF2-40B4-BE49-F238E27FC236}">
                <a16:creationId xmlns:a16="http://schemas.microsoft.com/office/drawing/2014/main" id="{A21B9179-12BE-5A93-CBCC-379B9BA265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7723AE-CD88-E7AC-0759-312142CF88A9}"/>
              </a:ext>
            </a:extLst>
          </p:cNvPr>
          <p:cNvSpPr>
            <a:spLocks noGrp="1"/>
          </p:cNvSpPr>
          <p:nvPr>
            <p:ph type="sldNum" sz="quarter" idx="12"/>
          </p:nvPr>
        </p:nvSpPr>
        <p:spPr/>
        <p:txBody>
          <a:bodyPr/>
          <a:lstStyle/>
          <a:p>
            <a:fld id="{F60A86AF-5B86-4A6E-A1DA-E9154C73A20B}" type="slidenum">
              <a:rPr lang="en-US" smtClean="0"/>
              <a:t>‹#›</a:t>
            </a:fld>
            <a:endParaRPr lang="en-US"/>
          </a:p>
        </p:txBody>
      </p:sp>
    </p:spTree>
    <p:extLst>
      <p:ext uri="{BB962C8B-B14F-4D97-AF65-F5344CB8AC3E}">
        <p14:creationId xmlns:p14="http://schemas.microsoft.com/office/powerpoint/2010/main" val="1836261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7105-1267-4AE0-0244-B9CEC8B639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7B84C3-9A3E-DE55-4AE2-791EF293F3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E664A0-BA34-3C87-4E47-94AE9CFF1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2D6CD1-AE9D-F96F-75EA-E6733B097F77}"/>
              </a:ext>
            </a:extLst>
          </p:cNvPr>
          <p:cNvSpPr>
            <a:spLocks noGrp="1"/>
          </p:cNvSpPr>
          <p:nvPr>
            <p:ph type="dt" sz="half" idx="10"/>
          </p:nvPr>
        </p:nvSpPr>
        <p:spPr/>
        <p:txBody>
          <a:bodyPr/>
          <a:lstStyle/>
          <a:p>
            <a:fld id="{E5DF861B-A530-43A6-A59D-CED3C11E81F8}" type="datetimeFigureOut">
              <a:rPr lang="en-US" smtClean="0"/>
              <a:t>3/27/2023</a:t>
            </a:fld>
            <a:endParaRPr lang="en-US"/>
          </a:p>
        </p:txBody>
      </p:sp>
      <p:sp>
        <p:nvSpPr>
          <p:cNvPr id="6" name="Footer Placeholder 5">
            <a:extLst>
              <a:ext uri="{FF2B5EF4-FFF2-40B4-BE49-F238E27FC236}">
                <a16:creationId xmlns:a16="http://schemas.microsoft.com/office/drawing/2014/main" id="{A8752BD7-9E13-81B1-019F-4F421C29FE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EB9AD3-98F0-055D-A778-BF6B54AAF4EE}"/>
              </a:ext>
            </a:extLst>
          </p:cNvPr>
          <p:cNvSpPr>
            <a:spLocks noGrp="1"/>
          </p:cNvSpPr>
          <p:nvPr>
            <p:ph type="sldNum" sz="quarter" idx="12"/>
          </p:nvPr>
        </p:nvSpPr>
        <p:spPr/>
        <p:txBody>
          <a:bodyPr/>
          <a:lstStyle/>
          <a:p>
            <a:fld id="{F60A86AF-5B86-4A6E-A1DA-E9154C73A20B}" type="slidenum">
              <a:rPr lang="en-US" smtClean="0"/>
              <a:t>‹#›</a:t>
            </a:fld>
            <a:endParaRPr lang="en-US"/>
          </a:p>
        </p:txBody>
      </p:sp>
    </p:spTree>
    <p:extLst>
      <p:ext uri="{BB962C8B-B14F-4D97-AF65-F5344CB8AC3E}">
        <p14:creationId xmlns:p14="http://schemas.microsoft.com/office/powerpoint/2010/main" val="540233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392FB-F718-D32E-11F7-A4A6F9B70A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8E8BD7-9E84-1202-85E5-7B8290137D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7211F3-4A56-C711-A0CE-29504224F7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3CAAA1-8B09-ECF1-CA49-40D5B7CE6DFF}"/>
              </a:ext>
            </a:extLst>
          </p:cNvPr>
          <p:cNvSpPr>
            <a:spLocks noGrp="1"/>
          </p:cNvSpPr>
          <p:nvPr>
            <p:ph type="dt" sz="half" idx="10"/>
          </p:nvPr>
        </p:nvSpPr>
        <p:spPr/>
        <p:txBody>
          <a:bodyPr/>
          <a:lstStyle/>
          <a:p>
            <a:fld id="{E5DF861B-A530-43A6-A59D-CED3C11E81F8}" type="datetimeFigureOut">
              <a:rPr lang="en-US" smtClean="0"/>
              <a:t>3/27/2023</a:t>
            </a:fld>
            <a:endParaRPr lang="en-US"/>
          </a:p>
        </p:txBody>
      </p:sp>
      <p:sp>
        <p:nvSpPr>
          <p:cNvPr id="6" name="Footer Placeholder 5">
            <a:extLst>
              <a:ext uri="{FF2B5EF4-FFF2-40B4-BE49-F238E27FC236}">
                <a16:creationId xmlns:a16="http://schemas.microsoft.com/office/drawing/2014/main" id="{AF880F0C-30D6-0D5D-A739-257E109FCF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9B243E-88C3-1410-4447-8D652D91881E}"/>
              </a:ext>
            </a:extLst>
          </p:cNvPr>
          <p:cNvSpPr>
            <a:spLocks noGrp="1"/>
          </p:cNvSpPr>
          <p:nvPr>
            <p:ph type="sldNum" sz="quarter" idx="12"/>
          </p:nvPr>
        </p:nvSpPr>
        <p:spPr/>
        <p:txBody>
          <a:bodyPr/>
          <a:lstStyle/>
          <a:p>
            <a:fld id="{F60A86AF-5B86-4A6E-A1DA-E9154C73A20B}" type="slidenum">
              <a:rPr lang="en-US" smtClean="0"/>
              <a:t>‹#›</a:t>
            </a:fld>
            <a:endParaRPr lang="en-US"/>
          </a:p>
        </p:txBody>
      </p:sp>
    </p:spTree>
    <p:extLst>
      <p:ext uri="{BB962C8B-B14F-4D97-AF65-F5344CB8AC3E}">
        <p14:creationId xmlns:p14="http://schemas.microsoft.com/office/powerpoint/2010/main" val="2510252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560894-D4C8-0295-46D2-C73E10764C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7C87B6-4ABC-C064-5CBF-0F6FFE8641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E7BA1F-27F1-3EE0-99B4-C0F9AACB24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DF861B-A530-43A6-A59D-CED3C11E81F8}" type="datetimeFigureOut">
              <a:rPr lang="en-US" smtClean="0"/>
              <a:t>3/27/2023</a:t>
            </a:fld>
            <a:endParaRPr lang="en-US"/>
          </a:p>
        </p:txBody>
      </p:sp>
      <p:sp>
        <p:nvSpPr>
          <p:cNvPr id="5" name="Footer Placeholder 4">
            <a:extLst>
              <a:ext uri="{FF2B5EF4-FFF2-40B4-BE49-F238E27FC236}">
                <a16:creationId xmlns:a16="http://schemas.microsoft.com/office/drawing/2014/main" id="{4907A60E-5FE5-3B67-A13B-4CD16DA80E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74FFF8-6BD4-B66F-B539-90B803DC0A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0A86AF-5B86-4A6E-A1DA-E9154C73A20B}" type="slidenum">
              <a:rPr lang="en-US" smtClean="0"/>
              <a:t>‹#›</a:t>
            </a:fld>
            <a:endParaRPr lang="en-US"/>
          </a:p>
        </p:txBody>
      </p:sp>
    </p:spTree>
    <p:extLst>
      <p:ext uri="{BB962C8B-B14F-4D97-AF65-F5344CB8AC3E}">
        <p14:creationId xmlns:p14="http://schemas.microsoft.com/office/powerpoint/2010/main" val="3096907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0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8.gif"/></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gif"/></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2.jpg"/></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58.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61.xml.rels><?xml version="1.0" encoding="UTF-8" standalone="yes"?>
<Relationships xmlns="http://schemas.openxmlformats.org/package/2006/relationships"><Relationship Id="rId3" Type="http://schemas.openxmlformats.org/officeDocument/2006/relationships/image" Target="../media/image77.gif"/><Relationship Id="rId7"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jpeg"/></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hyperlink" Target="http://www.google.com/url?sa=i&amp;rct=j&amp;q=&amp;esrc=s&amp;frm=1&amp;source=images&amp;cd=&amp;cad=rja&amp;docid=TSvnFf5QWLcN2M&amp;tbnid=d5qT_JWNkDng0M:&amp;ved=0CAUQjRw&amp;url=http://nearemmaus.com/2012/08/page/2/&amp;ei=U25QUdLxJoeg2QXk_IDgDQ&amp;psig=AFQjCNFgrOlSp6WwZ57d1hJWKF-lYDPOow&amp;ust=1364311965977819" TargetMode="External"/><Relationship Id="rId4" Type="http://schemas.openxmlformats.org/officeDocument/2006/relationships/image" Target="../media/image83.gif"/></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6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0.jpg"/><Relationship Id="rId5" Type="http://schemas.openxmlformats.org/officeDocument/2006/relationships/image" Target="../media/image89.png"/><Relationship Id="rId4" Type="http://schemas.openxmlformats.org/officeDocument/2006/relationships/image" Target="../media/image88.jpg"/></Relationships>
</file>

<file path=ppt/slides/_rels/slide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7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jpg"/></Relationships>
</file>

<file path=ppt/slides/_rels/slide8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16.jpg"/></Relationships>
</file>

<file path=ppt/slides/_rels/slide8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90.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n background">
            <a:extLst>
              <a:ext uri="{FF2B5EF4-FFF2-40B4-BE49-F238E27FC236}">
                <a16:creationId xmlns:a16="http://schemas.microsoft.com/office/drawing/2014/main" id="{748F7FF1-CA05-C58D-8B47-89DA4EE509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31DE63-EA43-D884-FF1B-AC2EDB4E7D2B}"/>
              </a:ext>
            </a:extLst>
          </p:cNvPr>
          <p:cNvSpPr txBox="1"/>
          <p:nvPr/>
        </p:nvSpPr>
        <p:spPr>
          <a:xfrm>
            <a:off x="403210" y="1320833"/>
            <a:ext cx="11242430" cy="707886"/>
          </a:xfrm>
          <a:prstGeom prst="rect">
            <a:avLst/>
          </a:prstGeom>
          <a:noFill/>
        </p:spPr>
        <p:txBody>
          <a:bodyPr wrap="square">
            <a:spAutoFit/>
          </a:bodyPr>
          <a:lstStyle/>
          <a:p>
            <a:pPr algn="ctr" fontAlgn="base"/>
            <a:r>
              <a:rPr lang="en-US" sz="4000" b="1" i="0" dirty="0">
                <a:solidFill>
                  <a:srgbClr val="000000"/>
                </a:solidFill>
                <a:effectLst/>
                <a:latin typeface="MV Boli" panose="02000500030200090000" pitchFamily="2" charset="0"/>
                <a:cs typeface="MV Boli" panose="02000500030200090000" pitchFamily="2" charset="0"/>
              </a:rPr>
              <a:t>1–2 Timothy; Titus; Philemon</a:t>
            </a:r>
          </a:p>
        </p:txBody>
      </p:sp>
      <p:grpSp>
        <p:nvGrpSpPr>
          <p:cNvPr id="5" name="Group 281">
            <a:extLst>
              <a:ext uri="{FF2B5EF4-FFF2-40B4-BE49-F238E27FC236}">
                <a16:creationId xmlns:a16="http://schemas.microsoft.com/office/drawing/2014/main" id="{8B588C90-74DC-6FC7-7069-77AB9A9EF093}"/>
              </a:ext>
            </a:extLst>
          </p:cNvPr>
          <p:cNvGrpSpPr/>
          <p:nvPr/>
        </p:nvGrpSpPr>
        <p:grpSpPr>
          <a:xfrm>
            <a:off x="1764280" y="2182036"/>
            <a:ext cx="1951801" cy="3903602"/>
            <a:chOff x="2013412" y="762000"/>
            <a:chExt cx="2482388" cy="4875375"/>
          </a:xfrm>
        </p:grpSpPr>
        <p:sp>
          <p:nvSpPr>
            <p:cNvPr id="6" name="Oval 5">
              <a:extLst>
                <a:ext uri="{FF2B5EF4-FFF2-40B4-BE49-F238E27FC236}">
                  <a16:creationId xmlns:a16="http://schemas.microsoft.com/office/drawing/2014/main" id="{8B658B41-B935-0730-4BD1-8AA9D20BE88E}"/>
                </a:ext>
              </a:extLst>
            </p:cNvPr>
            <p:cNvSpPr/>
            <p:nvPr/>
          </p:nvSpPr>
          <p:spPr>
            <a:xfrm rot="4472555">
              <a:off x="2734024" y="4984353"/>
              <a:ext cx="412802" cy="839640"/>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4FBC833-FD05-50BC-9BC4-695B5851A95E}"/>
                </a:ext>
              </a:extLst>
            </p:cNvPr>
            <p:cNvSpPr/>
            <p:nvPr/>
          </p:nvSpPr>
          <p:spPr>
            <a:xfrm rot="6128217">
              <a:off x="3469797" y="5010870"/>
              <a:ext cx="465143" cy="787868"/>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253">
              <a:extLst>
                <a:ext uri="{FF2B5EF4-FFF2-40B4-BE49-F238E27FC236}">
                  <a16:creationId xmlns:a16="http://schemas.microsoft.com/office/drawing/2014/main" id="{A06A4247-31ED-A290-ECFC-D12F628C0E2E}"/>
                </a:ext>
              </a:extLst>
            </p:cNvPr>
            <p:cNvSpPr/>
            <p:nvPr/>
          </p:nvSpPr>
          <p:spPr>
            <a:xfrm rot="16200000">
              <a:off x="2438400" y="1066800"/>
              <a:ext cx="1752600" cy="1600200"/>
            </a:xfrm>
            <a:prstGeom prst="round2DiagRect">
              <a:avLst>
                <a:gd name="adj1" fmla="val 16667"/>
                <a:gd name="adj2" fmla="val 20049"/>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apezoid 8">
              <a:extLst>
                <a:ext uri="{FF2B5EF4-FFF2-40B4-BE49-F238E27FC236}">
                  <a16:creationId xmlns:a16="http://schemas.microsoft.com/office/drawing/2014/main" id="{C67FC5A7-B0A4-BCCB-0A1D-B271B4FD0FE7}"/>
                </a:ext>
              </a:extLst>
            </p:cNvPr>
            <p:cNvSpPr/>
            <p:nvPr/>
          </p:nvSpPr>
          <p:spPr>
            <a:xfrm>
              <a:off x="2415823" y="2573817"/>
              <a:ext cx="1850297" cy="2732969"/>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A7D91B0-2E06-5810-EB2A-BF5D9FEEA9FB}"/>
                </a:ext>
              </a:extLst>
            </p:cNvPr>
            <p:cNvSpPr/>
            <p:nvPr/>
          </p:nvSpPr>
          <p:spPr>
            <a:xfrm rot="2901859">
              <a:off x="2124008" y="3408792"/>
              <a:ext cx="442542" cy="66373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2DC01A7-EDAB-477C-372B-A039E3382095}"/>
                </a:ext>
              </a:extLst>
            </p:cNvPr>
            <p:cNvSpPr/>
            <p:nvPr/>
          </p:nvSpPr>
          <p:spPr>
            <a:xfrm rot="20226769">
              <a:off x="4068808" y="3446251"/>
              <a:ext cx="426992" cy="53170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5799EBFE-04FA-DCBD-CD59-A03480E1B631}"/>
                </a:ext>
              </a:extLst>
            </p:cNvPr>
            <p:cNvSpPr/>
            <p:nvPr/>
          </p:nvSpPr>
          <p:spPr>
            <a:xfrm rot="1442139">
              <a:off x="2342658" y="2444407"/>
              <a:ext cx="682555" cy="1431946"/>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0098B4EA-ECBD-CA6A-7479-3E4A2BDB2596}"/>
                </a:ext>
              </a:extLst>
            </p:cNvPr>
            <p:cNvSpPr/>
            <p:nvPr/>
          </p:nvSpPr>
          <p:spPr>
            <a:xfrm rot="19602179">
              <a:off x="3612962" y="2358047"/>
              <a:ext cx="690675" cy="1431946"/>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D53BB6C-F3D1-64AB-D8CE-02E76D6F4BAA}"/>
                </a:ext>
              </a:extLst>
            </p:cNvPr>
            <p:cNvSpPr/>
            <p:nvPr/>
          </p:nvSpPr>
          <p:spPr>
            <a:xfrm>
              <a:off x="2438400" y="2438400"/>
              <a:ext cx="1676400" cy="838200"/>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EB2BD5D-C1C1-525F-4806-05168DC77141}"/>
                </a:ext>
              </a:extLst>
            </p:cNvPr>
            <p:cNvSpPr/>
            <p:nvPr/>
          </p:nvSpPr>
          <p:spPr>
            <a:xfrm>
              <a:off x="2601367" y="1042638"/>
              <a:ext cx="1352140" cy="18406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57">
              <a:extLst>
                <a:ext uri="{FF2B5EF4-FFF2-40B4-BE49-F238E27FC236}">
                  <a16:creationId xmlns:a16="http://schemas.microsoft.com/office/drawing/2014/main" id="{BE91A882-075C-6E96-DB54-147BF7DD0E65}"/>
                </a:ext>
              </a:extLst>
            </p:cNvPr>
            <p:cNvGrpSpPr/>
            <p:nvPr/>
          </p:nvGrpSpPr>
          <p:grpSpPr>
            <a:xfrm>
              <a:off x="2590800" y="3733800"/>
              <a:ext cx="1524000" cy="506039"/>
              <a:chOff x="6096000" y="1376597"/>
              <a:chExt cx="3810000" cy="1867525"/>
            </a:xfrm>
          </p:grpSpPr>
          <p:grpSp>
            <p:nvGrpSpPr>
              <p:cNvPr id="41" name="Group 34">
                <a:extLst>
                  <a:ext uri="{FF2B5EF4-FFF2-40B4-BE49-F238E27FC236}">
                    <a16:creationId xmlns:a16="http://schemas.microsoft.com/office/drawing/2014/main" id="{CE5CBED5-B899-1038-31E6-876E03A7D5F5}"/>
                  </a:ext>
                </a:extLst>
              </p:cNvPr>
              <p:cNvGrpSpPr/>
              <p:nvPr/>
            </p:nvGrpSpPr>
            <p:grpSpPr>
              <a:xfrm>
                <a:off x="6096000" y="1447800"/>
                <a:ext cx="3810000" cy="1752600"/>
                <a:chOff x="4800600" y="183630"/>
                <a:chExt cx="5791200" cy="1311639"/>
              </a:xfrm>
            </p:grpSpPr>
            <p:grpSp>
              <p:nvGrpSpPr>
                <p:cNvPr id="52" name="Group 28">
                  <a:extLst>
                    <a:ext uri="{FF2B5EF4-FFF2-40B4-BE49-F238E27FC236}">
                      <a16:creationId xmlns:a16="http://schemas.microsoft.com/office/drawing/2014/main" id="{FBD5695D-E528-9B9C-B390-473A9D0AE8AB}"/>
                    </a:ext>
                  </a:extLst>
                </p:cNvPr>
                <p:cNvGrpSpPr/>
                <p:nvPr/>
              </p:nvGrpSpPr>
              <p:grpSpPr>
                <a:xfrm>
                  <a:off x="4800600" y="184879"/>
                  <a:ext cx="2895600" cy="1295400"/>
                  <a:chOff x="4800600" y="184879"/>
                  <a:chExt cx="2895600" cy="1295400"/>
                </a:xfrm>
              </p:grpSpPr>
              <p:sp>
                <p:nvSpPr>
                  <p:cNvPr id="58" name="Flowchart: Decision 57">
                    <a:extLst>
                      <a:ext uri="{FF2B5EF4-FFF2-40B4-BE49-F238E27FC236}">
                        <a16:creationId xmlns:a16="http://schemas.microsoft.com/office/drawing/2014/main" id="{E583647C-A965-EDBD-D197-DCBD116C7E19}"/>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Decision 58">
                    <a:extLst>
                      <a:ext uri="{FF2B5EF4-FFF2-40B4-BE49-F238E27FC236}">
                        <a16:creationId xmlns:a16="http://schemas.microsoft.com/office/drawing/2014/main" id="{690C4FC8-8B95-0AA6-BA95-0E86E545CF16}"/>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4-Point Star 305">
                    <a:extLst>
                      <a:ext uri="{FF2B5EF4-FFF2-40B4-BE49-F238E27FC236}">
                        <a16:creationId xmlns:a16="http://schemas.microsoft.com/office/drawing/2014/main" id="{83C14E30-1288-EAFC-7901-C6B89533EC37}"/>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29">
                  <a:extLst>
                    <a:ext uri="{FF2B5EF4-FFF2-40B4-BE49-F238E27FC236}">
                      <a16:creationId xmlns:a16="http://schemas.microsoft.com/office/drawing/2014/main" id="{CF3714F1-ED2F-EBA2-58DF-EC49DCA34484}"/>
                    </a:ext>
                  </a:extLst>
                </p:cNvPr>
                <p:cNvGrpSpPr/>
                <p:nvPr/>
              </p:nvGrpSpPr>
              <p:grpSpPr>
                <a:xfrm>
                  <a:off x="7696200" y="183630"/>
                  <a:ext cx="2895600" cy="1295400"/>
                  <a:chOff x="4800600" y="184879"/>
                  <a:chExt cx="2895600" cy="1295400"/>
                </a:xfrm>
              </p:grpSpPr>
              <p:sp>
                <p:nvSpPr>
                  <p:cNvPr id="55" name="Flowchart: Decision 54">
                    <a:extLst>
                      <a:ext uri="{FF2B5EF4-FFF2-40B4-BE49-F238E27FC236}">
                        <a16:creationId xmlns:a16="http://schemas.microsoft.com/office/drawing/2014/main" id="{C0141B05-4233-C9E4-7E26-F9185F92DC39}"/>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Decision 55">
                    <a:extLst>
                      <a:ext uri="{FF2B5EF4-FFF2-40B4-BE49-F238E27FC236}">
                        <a16:creationId xmlns:a16="http://schemas.microsoft.com/office/drawing/2014/main" id="{B1B6D0C2-BAFE-4B29-D6B5-5D4D97E69AC3}"/>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4-Point Star 302">
                    <a:extLst>
                      <a:ext uri="{FF2B5EF4-FFF2-40B4-BE49-F238E27FC236}">
                        <a16:creationId xmlns:a16="http://schemas.microsoft.com/office/drawing/2014/main" id="{722EEABB-5862-8D47-10B8-E5A0742985AF}"/>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4-Point Star 299">
                  <a:extLst>
                    <a:ext uri="{FF2B5EF4-FFF2-40B4-BE49-F238E27FC236}">
                      <a16:creationId xmlns:a16="http://schemas.microsoft.com/office/drawing/2014/main" id="{95CA888E-5A34-C3D4-8786-93390F007C4C}"/>
                    </a:ext>
                  </a:extLst>
                </p:cNvPr>
                <p:cNvSpPr/>
                <p:nvPr/>
              </p:nvSpPr>
              <p:spPr>
                <a:xfrm>
                  <a:off x="6961682" y="19986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Oval 41">
                <a:extLst>
                  <a:ext uri="{FF2B5EF4-FFF2-40B4-BE49-F238E27FC236}">
                    <a16:creationId xmlns:a16="http://schemas.microsoft.com/office/drawing/2014/main" id="{01D01A96-56EC-D05E-EAF4-9F3C0AADE1DB}"/>
                  </a:ext>
                </a:extLst>
              </p:cNvPr>
              <p:cNvSpPr/>
              <p:nvPr/>
            </p:nvSpPr>
            <p:spPr>
              <a:xfrm>
                <a:off x="6248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C36FEE41-2DC1-FC6D-0015-EED6C453FF28}"/>
                  </a:ext>
                </a:extLst>
              </p:cNvPr>
              <p:cNvSpPr/>
              <p:nvPr/>
            </p:nvSpPr>
            <p:spPr>
              <a:xfrm>
                <a:off x="72390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5D4BBCA-B396-BCF6-966A-ED8FCD8A80B3}"/>
                  </a:ext>
                </a:extLst>
              </p:cNvPr>
              <p:cNvSpPr/>
              <p:nvPr/>
            </p:nvSpPr>
            <p:spPr>
              <a:xfrm>
                <a:off x="8153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B740443-7A1D-4F80-7D40-B26A45E04D49}"/>
                  </a:ext>
                </a:extLst>
              </p:cNvPr>
              <p:cNvSpPr/>
              <p:nvPr/>
            </p:nvSpPr>
            <p:spPr>
              <a:xfrm>
                <a:off x="9231443" y="20948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4084D2D-A784-D581-30E1-DD908408553E}"/>
                  </a:ext>
                </a:extLst>
              </p:cNvPr>
              <p:cNvSpPr/>
              <p:nvPr/>
            </p:nvSpPr>
            <p:spPr>
              <a:xfrm>
                <a:off x="6785548" y="1376597"/>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75532CD-EFE8-8CCF-FC2A-0A0907A3CF8B}"/>
                  </a:ext>
                </a:extLst>
              </p:cNvPr>
              <p:cNvSpPr/>
              <p:nvPr/>
            </p:nvSpPr>
            <p:spPr>
              <a:xfrm>
                <a:off x="774741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54984048-6AB9-1958-7AAE-2747315D8CE6}"/>
                  </a:ext>
                </a:extLst>
              </p:cNvPr>
              <p:cNvSpPr/>
              <p:nvPr/>
            </p:nvSpPr>
            <p:spPr>
              <a:xfrm>
                <a:off x="869179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EA91256F-2706-C0A1-E1D5-02F4976FE05F}"/>
                  </a:ext>
                </a:extLst>
              </p:cNvPr>
              <p:cNvSpPr/>
              <p:nvPr/>
            </p:nvSpPr>
            <p:spPr>
              <a:xfrm>
                <a:off x="6773056" y="2863122"/>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5C5AFD3-F1E7-0337-E609-E7818661ED12}"/>
                  </a:ext>
                </a:extLst>
              </p:cNvPr>
              <p:cNvSpPr/>
              <p:nvPr/>
            </p:nvSpPr>
            <p:spPr>
              <a:xfrm>
                <a:off x="7762407" y="286312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7A15E16E-70C0-FCC0-6EED-72DEBD378AE2}"/>
                  </a:ext>
                </a:extLst>
              </p:cNvPr>
              <p:cNvSpPr/>
              <p:nvPr/>
            </p:nvSpPr>
            <p:spPr>
              <a:xfrm>
                <a:off x="8706788" y="283314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lowchart: Delay 16">
              <a:extLst>
                <a:ext uri="{FF2B5EF4-FFF2-40B4-BE49-F238E27FC236}">
                  <a16:creationId xmlns:a16="http://schemas.microsoft.com/office/drawing/2014/main" id="{FEB99814-889B-16BD-C479-4EC84663B6A4}"/>
                </a:ext>
              </a:extLst>
            </p:cNvPr>
            <p:cNvSpPr/>
            <p:nvPr/>
          </p:nvSpPr>
          <p:spPr>
            <a:xfrm rot="16200000">
              <a:off x="3048000" y="228600"/>
              <a:ext cx="533400" cy="1600200"/>
            </a:xfrm>
            <a:prstGeom prst="flowChartDelay">
              <a:avLst/>
            </a:prstGeom>
            <a:solidFill>
              <a:srgbClr val="E4CE7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58">
              <a:extLst>
                <a:ext uri="{FF2B5EF4-FFF2-40B4-BE49-F238E27FC236}">
                  <a16:creationId xmlns:a16="http://schemas.microsoft.com/office/drawing/2014/main" id="{16DC2F62-1436-4796-2745-98EB5CD76CFE}"/>
                </a:ext>
              </a:extLst>
            </p:cNvPr>
            <p:cNvGrpSpPr/>
            <p:nvPr/>
          </p:nvGrpSpPr>
          <p:grpSpPr>
            <a:xfrm>
              <a:off x="2514600" y="1066800"/>
              <a:ext cx="1524000" cy="506039"/>
              <a:chOff x="6096000" y="1376597"/>
              <a:chExt cx="3810000" cy="1867525"/>
            </a:xfrm>
          </p:grpSpPr>
          <p:grpSp>
            <p:nvGrpSpPr>
              <p:cNvPr id="21" name="Group 34">
                <a:extLst>
                  <a:ext uri="{FF2B5EF4-FFF2-40B4-BE49-F238E27FC236}">
                    <a16:creationId xmlns:a16="http://schemas.microsoft.com/office/drawing/2014/main" id="{CC806F2F-1890-0882-A5CA-214A13400E72}"/>
                  </a:ext>
                </a:extLst>
              </p:cNvPr>
              <p:cNvGrpSpPr/>
              <p:nvPr/>
            </p:nvGrpSpPr>
            <p:grpSpPr>
              <a:xfrm>
                <a:off x="6096000" y="1447800"/>
                <a:ext cx="3810000" cy="1752600"/>
                <a:chOff x="4800600" y="183630"/>
                <a:chExt cx="5791200" cy="1311639"/>
              </a:xfrm>
            </p:grpSpPr>
            <p:grpSp>
              <p:nvGrpSpPr>
                <p:cNvPr id="32" name="Group 308">
                  <a:extLst>
                    <a:ext uri="{FF2B5EF4-FFF2-40B4-BE49-F238E27FC236}">
                      <a16:creationId xmlns:a16="http://schemas.microsoft.com/office/drawing/2014/main" id="{C8AFD05D-3CAC-5345-3A83-BDEE6B6D6F7A}"/>
                    </a:ext>
                  </a:extLst>
                </p:cNvPr>
                <p:cNvGrpSpPr/>
                <p:nvPr/>
              </p:nvGrpSpPr>
              <p:grpSpPr>
                <a:xfrm>
                  <a:off x="4800600" y="184879"/>
                  <a:ext cx="2895600" cy="1295400"/>
                  <a:chOff x="4800600" y="184879"/>
                  <a:chExt cx="2895600" cy="1295400"/>
                </a:xfrm>
              </p:grpSpPr>
              <p:sp>
                <p:nvSpPr>
                  <p:cNvPr id="38" name="Flowchart: Decision 37">
                    <a:extLst>
                      <a:ext uri="{FF2B5EF4-FFF2-40B4-BE49-F238E27FC236}">
                        <a16:creationId xmlns:a16="http://schemas.microsoft.com/office/drawing/2014/main" id="{0699293A-4125-CCD6-48AF-6B8CE977696A}"/>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Decision 38">
                    <a:extLst>
                      <a:ext uri="{FF2B5EF4-FFF2-40B4-BE49-F238E27FC236}">
                        <a16:creationId xmlns:a16="http://schemas.microsoft.com/office/drawing/2014/main" id="{D01124AC-D5D3-B98B-F33B-8A699D9C0BD2}"/>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4-Point Star 285">
                    <a:extLst>
                      <a:ext uri="{FF2B5EF4-FFF2-40B4-BE49-F238E27FC236}">
                        <a16:creationId xmlns:a16="http://schemas.microsoft.com/office/drawing/2014/main" id="{6A5F9DCF-CF06-63AC-DA08-F73CB83B932C}"/>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09">
                  <a:extLst>
                    <a:ext uri="{FF2B5EF4-FFF2-40B4-BE49-F238E27FC236}">
                      <a16:creationId xmlns:a16="http://schemas.microsoft.com/office/drawing/2014/main" id="{5EE0C818-A089-1072-D7C9-C60B6FB4EC23}"/>
                    </a:ext>
                  </a:extLst>
                </p:cNvPr>
                <p:cNvGrpSpPr/>
                <p:nvPr/>
              </p:nvGrpSpPr>
              <p:grpSpPr>
                <a:xfrm>
                  <a:off x="7696200" y="183630"/>
                  <a:ext cx="2895600" cy="1295400"/>
                  <a:chOff x="4800600" y="184879"/>
                  <a:chExt cx="2895600" cy="1295400"/>
                </a:xfrm>
              </p:grpSpPr>
              <p:sp>
                <p:nvSpPr>
                  <p:cNvPr id="35" name="Flowchart: Decision 34">
                    <a:extLst>
                      <a:ext uri="{FF2B5EF4-FFF2-40B4-BE49-F238E27FC236}">
                        <a16:creationId xmlns:a16="http://schemas.microsoft.com/office/drawing/2014/main" id="{A5FFBED4-B478-B4A8-0A5E-07541DB4E4A1}"/>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ecision 35">
                    <a:extLst>
                      <a:ext uri="{FF2B5EF4-FFF2-40B4-BE49-F238E27FC236}">
                        <a16:creationId xmlns:a16="http://schemas.microsoft.com/office/drawing/2014/main" id="{C8F0CEE0-B143-823F-2DF5-EA2A313C7A9C}"/>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4-Point Star 282">
                    <a:extLst>
                      <a:ext uri="{FF2B5EF4-FFF2-40B4-BE49-F238E27FC236}">
                        <a16:creationId xmlns:a16="http://schemas.microsoft.com/office/drawing/2014/main" id="{A642A6E3-8DA1-8956-1AE2-6A9FAF930E3E}"/>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4-Point Star 279">
                  <a:extLst>
                    <a:ext uri="{FF2B5EF4-FFF2-40B4-BE49-F238E27FC236}">
                      <a16:creationId xmlns:a16="http://schemas.microsoft.com/office/drawing/2014/main" id="{8121994D-B813-8515-B487-A5B6F00E1AB1}"/>
                    </a:ext>
                  </a:extLst>
                </p:cNvPr>
                <p:cNvSpPr/>
                <p:nvPr/>
              </p:nvSpPr>
              <p:spPr>
                <a:xfrm>
                  <a:off x="6961682" y="19986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F8ED4A01-78DF-6832-D4B9-9CEC1E42979E}"/>
                  </a:ext>
                </a:extLst>
              </p:cNvPr>
              <p:cNvSpPr/>
              <p:nvPr/>
            </p:nvSpPr>
            <p:spPr>
              <a:xfrm>
                <a:off x="6248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5CCAA78-A27F-99A8-90A8-0BFFEAE4BD01}"/>
                  </a:ext>
                </a:extLst>
              </p:cNvPr>
              <p:cNvSpPr/>
              <p:nvPr/>
            </p:nvSpPr>
            <p:spPr>
              <a:xfrm>
                <a:off x="72390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987C760-2F6F-FAB1-20BB-638C44D7C685}"/>
                  </a:ext>
                </a:extLst>
              </p:cNvPr>
              <p:cNvSpPr/>
              <p:nvPr/>
            </p:nvSpPr>
            <p:spPr>
              <a:xfrm>
                <a:off x="8153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F8EB9EC-FD32-EA28-FC80-055381E9A980}"/>
                  </a:ext>
                </a:extLst>
              </p:cNvPr>
              <p:cNvSpPr/>
              <p:nvPr/>
            </p:nvSpPr>
            <p:spPr>
              <a:xfrm>
                <a:off x="9231443" y="20948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BACAE31-5EBF-23ED-A32B-A77858300E2F}"/>
                  </a:ext>
                </a:extLst>
              </p:cNvPr>
              <p:cNvSpPr/>
              <p:nvPr/>
            </p:nvSpPr>
            <p:spPr>
              <a:xfrm>
                <a:off x="6785548" y="1376597"/>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2BFE154-BD7B-7E75-3BF0-012FB9F93A35}"/>
                  </a:ext>
                </a:extLst>
              </p:cNvPr>
              <p:cNvSpPr/>
              <p:nvPr/>
            </p:nvSpPr>
            <p:spPr>
              <a:xfrm>
                <a:off x="774741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865E7CE-5CE0-92A5-B3F3-299D6363E42F}"/>
                  </a:ext>
                </a:extLst>
              </p:cNvPr>
              <p:cNvSpPr/>
              <p:nvPr/>
            </p:nvSpPr>
            <p:spPr>
              <a:xfrm>
                <a:off x="869179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9F52C2F-5FA9-0772-AF8B-0B9FA85A1CA3}"/>
                  </a:ext>
                </a:extLst>
              </p:cNvPr>
              <p:cNvSpPr/>
              <p:nvPr/>
            </p:nvSpPr>
            <p:spPr>
              <a:xfrm>
                <a:off x="6773056" y="2863122"/>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B6D14C2-ECCB-CB1A-D2DE-31F418E8AD81}"/>
                  </a:ext>
                </a:extLst>
              </p:cNvPr>
              <p:cNvSpPr/>
              <p:nvPr/>
            </p:nvSpPr>
            <p:spPr>
              <a:xfrm>
                <a:off x="7762407" y="286312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52096FC-1AE8-65F8-AACF-B634DAFFB383}"/>
                  </a:ext>
                </a:extLst>
              </p:cNvPr>
              <p:cNvSpPr/>
              <p:nvPr/>
            </p:nvSpPr>
            <p:spPr>
              <a:xfrm>
                <a:off x="8706788" y="283314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ound Diagonal Corner Rectangle 264">
              <a:extLst>
                <a:ext uri="{FF2B5EF4-FFF2-40B4-BE49-F238E27FC236}">
                  <a16:creationId xmlns:a16="http://schemas.microsoft.com/office/drawing/2014/main" id="{D7146190-F683-CA7A-8CB3-2BBFD2C09F0F}"/>
                </a:ext>
              </a:extLst>
            </p:cNvPr>
            <p:cNvSpPr/>
            <p:nvPr/>
          </p:nvSpPr>
          <p:spPr>
            <a:xfrm rot="18262111">
              <a:off x="2971800" y="2362200"/>
              <a:ext cx="685800" cy="685800"/>
            </a:xfrm>
            <a:prstGeom prst="round2DiagRect">
              <a:avLst>
                <a:gd name="adj1" fmla="val 50000"/>
                <a:gd name="adj2" fmla="val 20049"/>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64444C2-B85F-2328-848C-C419758FA67D}"/>
                </a:ext>
              </a:extLst>
            </p:cNvPr>
            <p:cNvSpPr/>
            <p:nvPr/>
          </p:nvSpPr>
          <p:spPr>
            <a:xfrm>
              <a:off x="3124200" y="2438400"/>
              <a:ext cx="381000" cy="228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181">
            <a:extLst>
              <a:ext uri="{FF2B5EF4-FFF2-40B4-BE49-F238E27FC236}">
                <a16:creationId xmlns:a16="http://schemas.microsoft.com/office/drawing/2014/main" id="{F69C84D5-D2EC-F7A6-60A7-A994CEF5F0B2}"/>
              </a:ext>
            </a:extLst>
          </p:cNvPr>
          <p:cNvGrpSpPr/>
          <p:nvPr/>
        </p:nvGrpSpPr>
        <p:grpSpPr>
          <a:xfrm>
            <a:off x="4945380" y="2280402"/>
            <a:ext cx="2034542" cy="4061369"/>
            <a:chOff x="5595895" y="762000"/>
            <a:chExt cx="2528052" cy="4495800"/>
          </a:xfrm>
        </p:grpSpPr>
        <p:grpSp>
          <p:nvGrpSpPr>
            <p:cNvPr id="62" name="Group 124">
              <a:extLst>
                <a:ext uri="{FF2B5EF4-FFF2-40B4-BE49-F238E27FC236}">
                  <a16:creationId xmlns:a16="http://schemas.microsoft.com/office/drawing/2014/main" id="{7A0574B8-944D-40AA-E00E-EAFABE84AC61}"/>
                </a:ext>
              </a:extLst>
            </p:cNvPr>
            <p:cNvGrpSpPr/>
            <p:nvPr/>
          </p:nvGrpSpPr>
          <p:grpSpPr>
            <a:xfrm>
              <a:off x="5595895" y="762000"/>
              <a:ext cx="2528052" cy="4495800"/>
              <a:chOff x="7133737" y="2590801"/>
              <a:chExt cx="1712552" cy="2895598"/>
            </a:xfrm>
          </p:grpSpPr>
          <p:sp>
            <p:nvSpPr>
              <p:cNvPr id="103" name="Oval 102">
                <a:extLst>
                  <a:ext uri="{FF2B5EF4-FFF2-40B4-BE49-F238E27FC236}">
                    <a16:creationId xmlns:a16="http://schemas.microsoft.com/office/drawing/2014/main" id="{B6B3B193-102B-0E15-F2DD-32D58CAE61D5}"/>
                  </a:ext>
                </a:extLst>
              </p:cNvPr>
              <p:cNvSpPr/>
              <p:nvPr/>
            </p:nvSpPr>
            <p:spPr>
              <a:xfrm rot="2901859">
                <a:off x="7234233" y="4355598"/>
                <a:ext cx="221384" cy="4223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F92B7E6E-A522-8E68-201B-880867598E43}"/>
                  </a:ext>
                </a:extLst>
              </p:cNvPr>
              <p:cNvSpPr/>
              <p:nvPr/>
            </p:nvSpPr>
            <p:spPr>
              <a:xfrm rot="20226769">
                <a:off x="8574567" y="4363799"/>
                <a:ext cx="271722" cy="3516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a:extLst>
                  <a:ext uri="{FF2B5EF4-FFF2-40B4-BE49-F238E27FC236}">
                    <a16:creationId xmlns:a16="http://schemas.microsoft.com/office/drawing/2014/main" id="{8129B9C7-985B-42CF-018A-66D49843B1A9}"/>
                  </a:ext>
                </a:extLst>
              </p:cNvPr>
              <p:cNvSpPr/>
              <p:nvPr/>
            </p:nvSpPr>
            <p:spPr>
              <a:xfrm rot="1442139">
                <a:off x="7343351" y="3488429"/>
                <a:ext cx="500842" cy="1111095"/>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a:extLst>
                  <a:ext uri="{FF2B5EF4-FFF2-40B4-BE49-F238E27FC236}">
                    <a16:creationId xmlns:a16="http://schemas.microsoft.com/office/drawing/2014/main" id="{15C4FB03-B117-91A3-984F-BC3074730A69}"/>
                  </a:ext>
                </a:extLst>
              </p:cNvPr>
              <p:cNvSpPr/>
              <p:nvPr/>
            </p:nvSpPr>
            <p:spPr>
              <a:xfrm rot="20249249">
                <a:off x="8229949" y="3478753"/>
                <a:ext cx="446858" cy="1142732"/>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239">
                <a:extLst>
                  <a:ext uri="{FF2B5EF4-FFF2-40B4-BE49-F238E27FC236}">
                    <a16:creationId xmlns:a16="http://schemas.microsoft.com/office/drawing/2014/main" id="{7B6EDCD4-FF2F-EFCE-72A9-540DCAC16873}"/>
                  </a:ext>
                </a:extLst>
              </p:cNvPr>
              <p:cNvSpPr/>
              <p:nvPr/>
            </p:nvSpPr>
            <p:spPr>
              <a:xfrm rot="20345433" flipH="1">
                <a:off x="8167040" y="2776567"/>
                <a:ext cx="460427" cy="932782"/>
              </a:xfrm>
              <a:prstGeom prst="roundRect">
                <a:avLst>
                  <a:gd name="adj"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240">
                <a:extLst>
                  <a:ext uri="{FF2B5EF4-FFF2-40B4-BE49-F238E27FC236}">
                    <a16:creationId xmlns:a16="http://schemas.microsoft.com/office/drawing/2014/main" id="{0E4D7A58-1D72-1285-F35F-E05F09612844}"/>
                  </a:ext>
                </a:extLst>
              </p:cNvPr>
              <p:cNvSpPr/>
              <p:nvPr/>
            </p:nvSpPr>
            <p:spPr>
              <a:xfrm rot="1254567">
                <a:off x="7377738" y="2776566"/>
                <a:ext cx="460427" cy="932782"/>
              </a:xfrm>
              <a:prstGeom prst="roundRect">
                <a:avLst>
                  <a:gd name="adj"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751F3B1B-62E0-D7E3-5740-EAB9F7FDBC4D}"/>
                  </a:ext>
                </a:extLst>
              </p:cNvPr>
              <p:cNvSpPr/>
              <p:nvPr/>
            </p:nvSpPr>
            <p:spPr>
              <a:xfrm rot="6128217">
                <a:off x="8063330" y="5171484"/>
                <a:ext cx="264049" cy="365782"/>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D93EA97C-E31A-2EBC-D0AF-142BBB384268}"/>
                  </a:ext>
                </a:extLst>
              </p:cNvPr>
              <p:cNvSpPr/>
              <p:nvPr/>
            </p:nvSpPr>
            <p:spPr>
              <a:xfrm rot="4472555">
                <a:off x="7721505" y="5161706"/>
                <a:ext cx="241894" cy="38445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110">
                <a:extLst>
                  <a:ext uri="{FF2B5EF4-FFF2-40B4-BE49-F238E27FC236}">
                    <a16:creationId xmlns:a16="http://schemas.microsoft.com/office/drawing/2014/main" id="{BE855C2D-7912-37D5-F6F4-2988B04714C6}"/>
                  </a:ext>
                </a:extLst>
              </p:cNvPr>
              <p:cNvSpPr/>
              <p:nvPr/>
            </p:nvSpPr>
            <p:spPr>
              <a:xfrm>
                <a:off x="7439378" y="3571711"/>
                <a:ext cx="1177462" cy="1750807"/>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248">
                <a:extLst>
                  <a:ext uri="{FF2B5EF4-FFF2-40B4-BE49-F238E27FC236}">
                    <a16:creationId xmlns:a16="http://schemas.microsoft.com/office/drawing/2014/main" id="{232E3AF7-14EC-18CF-F15C-B091F462F9E7}"/>
                  </a:ext>
                </a:extLst>
              </p:cNvPr>
              <p:cNvSpPr/>
              <p:nvPr/>
            </p:nvSpPr>
            <p:spPr>
              <a:xfrm rot="5400000">
                <a:off x="7818423" y="2264054"/>
                <a:ext cx="333136" cy="986629"/>
              </a:xfrm>
              <a:prstGeom prst="roundRect">
                <a:avLst>
                  <a:gd name="adj"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F07DCDDF-8EA8-27A0-0737-A0C41E52F4E3}"/>
                  </a:ext>
                </a:extLst>
              </p:cNvPr>
              <p:cNvSpPr/>
              <p:nvPr/>
            </p:nvSpPr>
            <p:spPr>
              <a:xfrm>
                <a:off x="7557452" y="2790682"/>
                <a:ext cx="860453" cy="979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250">
                <a:extLst>
                  <a:ext uri="{FF2B5EF4-FFF2-40B4-BE49-F238E27FC236}">
                    <a16:creationId xmlns:a16="http://schemas.microsoft.com/office/drawing/2014/main" id="{E899FAA1-72D8-2011-6783-3AD47ECEB336}"/>
                  </a:ext>
                </a:extLst>
              </p:cNvPr>
              <p:cNvSpPr/>
              <p:nvPr/>
            </p:nvSpPr>
            <p:spPr>
              <a:xfrm>
                <a:off x="7491676" y="2790682"/>
                <a:ext cx="996313" cy="170311"/>
              </a:xfrm>
              <a:prstGeom prst="roundRect">
                <a:avLst>
                  <a:gd name="adj" fmla="val 50000"/>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FAEC0AF2-FAB6-B2FB-8935-300CB6E0522C}"/>
                  </a:ext>
                </a:extLst>
              </p:cNvPr>
              <p:cNvSpPr/>
              <p:nvPr/>
            </p:nvSpPr>
            <p:spPr>
              <a:xfrm>
                <a:off x="7589590" y="4261511"/>
                <a:ext cx="860453" cy="174354"/>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141">
              <a:extLst>
                <a:ext uri="{FF2B5EF4-FFF2-40B4-BE49-F238E27FC236}">
                  <a16:creationId xmlns:a16="http://schemas.microsoft.com/office/drawing/2014/main" id="{1F2E4B48-B907-84DC-4AF1-0D2E1D87308C}"/>
                </a:ext>
              </a:extLst>
            </p:cNvPr>
            <p:cNvGrpSpPr/>
            <p:nvPr/>
          </p:nvGrpSpPr>
          <p:grpSpPr>
            <a:xfrm>
              <a:off x="6096000" y="4267200"/>
              <a:ext cx="1600200" cy="381000"/>
              <a:chOff x="4800600" y="1267918"/>
              <a:chExt cx="5502838" cy="1399082"/>
            </a:xfrm>
          </p:grpSpPr>
          <p:grpSp>
            <p:nvGrpSpPr>
              <p:cNvPr id="84" name="Group 250">
                <a:extLst>
                  <a:ext uri="{FF2B5EF4-FFF2-40B4-BE49-F238E27FC236}">
                    <a16:creationId xmlns:a16="http://schemas.microsoft.com/office/drawing/2014/main" id="{36A9AF4C-C164-0B7D-4E97-5DC75B23D62C}"/>
                  </a:ext>
                </a:extLst>
              </p:cNvPr>
              <p:cNvGrpSpPr/>
              <p:nvPr/>
            </p:nvGrpSpPr>
            <p:grpSpPr>
              <a:xfrm>
                <a:off x="4800600" y="1295400"/>
                <a:ext cx="2362200" cy="1371600"/>
                <a:chOff x="4800600" y="1295400"/>
                <a:chExt cx="2362200" cy="1371600"/>
              </a:xfrm>
            </p:grpSpPr>
            <p:sp>
              <p:nvSpPr>
                <p:cNvPr id="97" name="Trapezoid 96">
                  <a:extLst>
                    <a:ext uri="{FF2B5EF4-FFF2-40B4-BE49-F238E27FC236}">
                      <a16:creationId xmlns:a16="http://schemas.microsoft.com/office/drawing/2014/main" id="{D32871D7-4F9F-B97A-0658-B21231A567B0}"/>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97">
                  <a:extLst>
                    <a:ext uri="{FF2B5EF4-FFF2-40B4-BE49-F238E27FC236}">
                      <a16:creationId xmlns:a16="http://schemas.microsoft.com/office/drawing/2014/main" id="{662B7A51-0C8D-0A2D-3596-04B9DF6203D2}"/>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Quad Arrow 235">
                  <a:extLst>
                    <a:ext uri="{FF2B5EF4-FFF2-40B4-BE49-F238E27FC236}">
                      <a16:creationId xmlns:a16="http://schemas.microsoft.com/office/drawing/2014/main" id="{0C56A1BC-6040-0B56-DC5A-045A9C3DA775}"/>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6414B326-3570-30CF-AA33-5D91D0B28C23}"/>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Equal 237">
                  <a:extLst>
                    <a:ext uri="{FF2B5EF4-FFF2-40B4-BE49-F238E27FC236}">
                      <a16:creationId xmlns:a16="http://schemas.microsoft.com/office/drawing/2014/main" id="{993B0295-3E25-74C0-30B1-66263A5DE5C9}"/>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Oval 101">
                  <a:extLst>
                    <a:ext uri="{FF2B5EF4-FFF2-40B4-BE49-F238E27FC236}">
                      <a16:creationId xmlns:a16="http://schemas.microsoft.com/office/drawing/2014/main" id="{F36A1C6E-7987-AF1F-CBEE-CF9FB8A005D1}"/>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251">
                <a:extLst>
                  <a:ext uri="{FF2B5EF4-FFF2-40B4-BE49-F238E27FC236}">
                    <a16:creationId xmlns:a16="http://schemas.microsoft.com/office/drawing/2014/main" id="{DE2CE3F5-0024-95C8-40B5-D1836869E867}"/>
                  </a:ext>
                </a:extLst>
              </p:cNvPr>
              <p:cNvGrpSpPr/>
              <p:nvPr/>
            </p:nvGrpSpPr>
            <p:grpSpPr>
              <a:xfrm>
                <a:off x="6877987" y="1267918"/>
                <a:ext cx="2362200" cy="1371600"/>
                <a:chOff x="4800600" y="1295400"/>
                <a:chExt cx="2362200" cy="1371600"/>
              </a:xfrm>
            </p:grpSpPr>
            <p:sp>
              <p:nvSpPr>
                <p:cNvPr id="91" name="Trapezoid 90">
                  <a:extLst>
                    <a:ext uri="{FF2B5EF4-FFF2-40B4-BE49-F238E27FC236}">
                      <a16:creationId xmlns:a16="http://schemas.microsoft.com/office/drawing/2014/main" id="{42FFAF13-DA17-E439-6F61-83776E872D6B}"/>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a:extLst>
                    <a:ext uri="{FF2B5EF4-FFF2-40B4-BE49-F238E27FC236}">
                      <a16:creationId xmlns:a16="http://schemas.microsoft.com/office/drawing/2014/main" id="{29172563-F68E-6CCF-4CB6-6D29E741B454}"/>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Quad Arrow 229">
                  <a:extLst>
                    <a:ext uri="{FF2B5EF4-FFF2-40B4-BE49-F238E27FC236}">
                      <a16:creationId xmlns:a16="http://schemas.microsoft.com/office/drawing/2014/main" id="{AF30B01A-BD7B-E790-55A7-E13168ECEC74}"/>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07FBC550-B0B5-E729-60ED-DABEBB3A5C2F}"/>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Equal 231">
                  <a:extLst>
                    <a:ext uri="{FF2B5EF4-FFF2-40B4-BE49-F238E27FC236}">
                      <a16:creationId xmlns:a16="http://schemas.microsoft.com/office/drawing/2014/main" id="{625DEF0C-8546-EC78-6769-C305EE8B09E2}"/>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Oval 95">
                  <a:extLst>
                    <a:ext uri="{FF2B5EF4-FFF2-40B4-BE49-F238E27FC236}">
                      <a16:creationId xmlns:a16="http://schemas.microsoft.com/office/drawing/2014/main" id="{C25923FA-1A37-F4F6-F132-847BA2D7A598}"/>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258">
                <a:extLst>
                  <a:ext uri="{FF2B5EF4-FFF2-40B4-BE49-F238E27FC236}">
                    <a16:creationId xmlns:a16="http://schemas.microsoft.com/office/drawing/2014/main" id="{38F3B720-9FF3-E256-DEEC-0DCC7649E26C}"/>
                  </a:ext>
                </a:extLst>
              </p:cNvPr>
              <p:cNvGrpSpPr/>
              <p:nvPr/>
            </p:nvGrpSpPr>
            <p:grpSpPr>
              <a:xfrm>
                <a:off x="8979108" y="1270416"/>
                <a:ext cx="1324330" cy="1295400"/>
                <a:chOff x="4800600" y="1295400"/>
                <a:chExt cx="1324330" cy="1295400"/>
              </a:xfrm>
            </p:grpSpPr>
            <p:sp>
              <p:nvSpPr>
                <p:cNvPr id="87" name="Trapezoid 86">
                  <a:extLst>
                    <a:ext uri="{FF2B5EF4-FFF2-40B4-BE49-F238E27FC236}">
                      <a16:creationId xmlns:a16="http://schemas.microsoft.com/office/drawing/2014/main" id="{5EB2A506-0A7E-29BE-5DBD-EA4467FF5F71}"/>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87">
                  <a:extLst>
                    <a:ext uri="{FF2B5EF4-FFF2-40B4-BE49-F238E27FC236}">
                      <a16:creationId xmlns:a16="http://schemas.microsoft.com/office/drawing/2014/main" id="{DE3F803B-22A6-FA18-1EA1-4C6D77A84AF4}"/>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Equal 225">
                  <a:extLst>
                    <a:ext uri="{FF2B5EF4-FFF2-40B4-BE49-F238E27FC236}">
                      <a16:creationId xmlns:a16="http://schemas.microsoft.com/office/drawing/2014/main" id="{DDC04E20-525D-C09A-6ACC-655EFD6E32EC}"/>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Oval 89">
                  <a:extLst>
                    <a:ext uri="{FF2B5EF4-FFF2-40B4-BE49-F238E27FC236}">
                      <a16:creationId xmlns:a16="http://schemas.microsoft.com/office/drawing/2014/main" id="{B98684DF-4BE4-2CF1-F967-810F00FBF804}"/>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 name="Group 161">
              <a:extLst>
                <a:ext uri="{FF2B5EF4-FFF2-40B4-BE49-F238E27FC236}">
                  <a16:creationId xmlns:a16="http://schemas.microsoft.com/office/drawing/2014/main" id="{BC11F36A-90C2-900D-32E9-653F709135AB}"/>
                </a:ext>
              </a:extLst>
            </p:cNvPr>
            <p:cNvGrpSpPr/>
            <p:nvPr/>
          </p:nvGrpSpPr>
          <p:grpSpPr>
            <a:xfrm>
              <a:off x="6096000" y="1143000"/>
              <a:ext cx="1371600" cy="152400"/>
              <a:chOff x="4800600" y="1267918"/>
              <a:chExt cx="5502838" cy="1399082"/>
            </a:xfrm>
          </p:grpSpPr>
          <p:grpSp>
            <p:nvGrpSpPr>
              <p:cNvPr id="65" name="Group 250">
                <a:extLst>
                  <a:ext uri="{FF2B5EF4-FFF2-40B4-BE49-F238E27FC236}">
                    <a16:creationId xmlns:a16="http://schemas.microsoft.com/office/drawing/2014/main" id="{C39490AF-7011-FA09-8086-D4FFA8077320}"/>
                  </a:ext>
                </a:extLst>
              </p:cNvPr>
              <p:cNvGrpSpPr/>
              <p:nvPr/>
            </p:nvGrpSpPr>
            <p:grpSpPr>
              <a:xfrm>
                <a:off x="4800600" y="1295400"/>
                <a:ext cx="2362200" cy="1371600"/>
                <a:chOff x="4800600" y="1295400"/>
                <a:chExt cx="2362200" cy="1371600"/>
              </a:xfrm>
            </p:grpSpPr>
            <p:sp>
              <p:nvSpPr>
                <p:cNvPr id="78" name="Trapezoid 77">
                  <a:extLst>
                    <a:ext uri="{FF2B5EF4-FFF2-40B4-BE49-F238E27FC236}">
                      <a16:creationId xmlns:a16="http://schemas.microsoft.com/office/drawing/2014/main" id="{DE0CCA71-5F9A-9E6E-72F2-EA6C48CDD8A5}"/>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a:extLst>
                    <a:ext uri="{FF2B5EF4-FFF2-40B4-BE49-F238E27FC236}">
                      <a16:creationId xmlns:a16="http://schemas.microsoft.com/office/drawing/2014/main" id="{5D25868D-828B-E5CF-1117-DF94C061E9C6}"/>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Quad Arrow 216">
                  <a:extLst>
                    <a:ext uri="{FF2B5EF4-FFF2-40B4-BE49-F238E27FC236}">
                      <a16:creationId xmlns:a16="http://schemas.microsoft.com/office/drawing/2014/main" id="{1AD753B3-4279-6749-7A58-103D372BC230}"/>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0731E958-84B6-F26A-7465-5A901055CC07}"/>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Equal 218">
                  <a:extLst>
                    <a:ext uri="{FF2B5EF4-FFF2-40B4-BE49-F238E27FC236}">
                      <a16:creationId xmlns:a16="http://schemas.microsoft.com/office/drawing/2014/main" id="{E0054BFD-9A4B-4660-6E40-FC2199069D94}"/>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Oval 82">
                  <a:extLst>
                    <a:ext uri="{FF2B5EF4-FFF2-40B4-BE49-F238E27FC236}">
                      <a16:creationId xmlns:a16="http://schemas.microsoft.com/office/drawing/2014/main" id="{AC7B8768-EF99-1C69-3F33-EDB377FF5A3A}"/>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251">
                <a:extLst>
                  <a:ext uri="{FF2B5EF4-FFF2-40B4-BE49-F238E27FC236}">
                    <a16:creationId xmlns:a16="http://schemas.microsoft.com/office/drawing/2014/main" id="{C52A94D0-30CB-72B7-C3D2-D4B12058C3D3}"/>
                  </a:ext>
                </a:extLst>
              </p:cNvPr>
              <p:cNvGrpSpPr/>
              <p:nvPr/>
            </p:nvGrpSpPr>
            <p:grpSpPr>
              <a:xfrm>
                <a:off x="6877987" y="1267918"/>
                <a:ext cx="2362200" cy="1371600"/>
                <a:chOff x="4800600" y="1295400"/>
                <a:chExt cx="2362200" cy="1371600"/>
              </a:xfrm>
            </p:grpSpPr>
            <p:sp>
              <p:nvSpPr>
                <p:cNvPr id="72" name="Trapezoid 71">
                  <a:extLst>
                    <a:ext uri="{FF2B5EF4-FFF2-40B4-BE49-F238E27FC236}">
                      <a16:creationId xmlns:a16="http://schemas.microsoft.com/office/drawing/2014/main" id="{DCEE90E1-97D7-5A52-B166-AA0F1D910152}"/>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a:extLst>
                    <a:ext uri="{FF2B5EF4-FFF2-40B4-BE49-F238E27FC236}">
                      <a16:creationId xmlns:a16="http://schemas.microsoft.com/office/drawing/2014/main" id="{CDADE47D-5D6D-2DD8-68C0-7544BF3EC137}"/>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Quad Arrow 210">
                  <a:extLst>
                    <a:ext uri="{FF2B5EF4-FFF2-40B4-BE49-F238E27FC236}">
                      <a16:creationId xmlns:a16="http://schemas.microsoft.com/office/drawing/2014/main" id="{86629898-5BBF-8CE5-DAB9-77E03A1FA570}"/>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C23BEEBF-0BAC-94D3-C7A2-5FF49223FEA1}"/>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Equal 212">
                  <a:extLst>
                    <a:ext uri="{FF2B5EF4-FFF2-40B4-BE49-F238E27FC236}">
                      <a16:creationId xmlns:a16="http://schemas.microsoft.com/office/drawing/2014/main" id="{6FBEA508-96C7-3D2F-0FA4-25AC4499C5FC}"/>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Oval 76">
                  <a:extLst>
                    <a:ext uri="{FF2B5EF4-FFF2-40B4-BE49-F238E27FC236}">
                      <a16:creationId xmlns:a16="http://schemas.microsoft.com/office/drawing/2014/main" id="{6526E021-4141-A3CF-9711-6F78B2D48738}"/>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258">
                <a:extLst>
                  <a:ext uri="{FF2B5EF4-FFF2-40B4-BE49-F238E27FC236}">
                    <a16:creationId xmlns:a16="http://schemas.microsoft.com/office/drawing/2014/main" id="{2B8F524F-DE1B-A22B-5C41-9EE47487B8F9}"/>
                  </a:ext>
                </a:extLst>
              </p:cNvPr>
              <p:cNvGrpSpPr/>
              <p:nvPr/>
            </p:nvGrpSpPr>
            <p:grpSpPr>
              <a:xfrm>
                <a:off x="8979108" y="1270416"/>
                <a:ext cx="1324330" cy="1295400"/>
                <a:chOff x="4800600" y="1295400"/>
                <a:chExt cx="1324330" cy="1295400"/>
              </a:xfrm>
            </p:grpSpPr>
            <p:sp>
              <p:nvSpPr>
                <p:cNvPr id="68" name="Trapezoid 67">
                  <a:extLst>
                    <a:ext uri="{FF2B5EF4-FFF2-40B4-BE49-F238E27FC236}">
                      <a16:creationId xmlns:a16="http://schemas.microsoft.com/office/drawing/2014/main" id="{C96DDEBB-5C13-333C-AF97-7FF43E5C58E3}"/>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B3387B8B-D515-3AB2-F89C-E118EA391BFF}"/>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Equal 206">
                  <a:extLst>
                    <a:ext uri="{FF2B5EF4-FFF2-40B4-BE49-F238E27FC236}">
                      <a16:creationId xmlns:a16="http://schemas.microsoft.com/office/drawing/2014/main" id="{21855043-6AC3-1AD4-2FB0-4566CCBDECCF}"/>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Oval 70">
                  <a:extLst>
                    <a:ext uri="{FF2B5EF4-FFF2-40B4-BE49-F238E27FC236}">
                      <a16:creationId xmlns:a16="http://schemas.microsoft.com/office/drawing/2014/main" id="{ACA1070C-8618-BF0C-2CCC-07F89084B33A}"/>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16" name="Group 115">
            <a:extLst>
              <a:ext uri="{FF2B5EF4-FFF2-40B4-BE49-F238E27FC236}">
                <a16:creationId xmlns:a16="http://schemas.microsoft.com/office/drawing/2014/main" id="{619691C2-0C98-FFF0-F691-5703CB6F2507}"/>
              </a:ext>
            </a:extLst>
          </p:cNvPr>
          <p:cNvGrpSpPr/>
          <p:nvPr/>
        </p:nvGrpSpPr>
        <p:grpSpPr>
          <a:xfrm>
            <a:off x="8039425" y="2215251"/>
            <a:ext cx="2165805" cy="3912361"/>
            <a:chOff x="81594" y="922284"/>
            <a:chExt cx="3090980" cy="5583621"/>
          </a:xfrm>
        </p:grpSpPr>
        <p:sp>
          <p:nvSpPr>
            <p:cNvPr id="117" name="Cloud 116">
              <a:extLst>
                <a:ext uri="{FF2B5EF4-FFF2-40B4-BE49-F238E27FC236}">
                  <a16:creationId xmlns:a16="http://schemas.microsoft.com/office/drawing/2014/main" id="{00D6764B-7A3D-E9E6-772F-6C86370DBDB2}"/>
                </a:ext>
              </a:extLst>
            </p:cNvPr>
            <p:cNvSpPr/>
            <p:nvPr/>
          </p:nvSpPr>
          <p:spPr>
            <a:xfrm>
              <a:off x="2043254" y="1494198"/>
              <a:ext cx="806064" cy="1455058"/>
            </a:xfrm>
            <a:prstGeom prst="cloud">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loud 117">
              <a:extLst>
                <a:ext uri="{FF2B5EF4-FFF2-40B4-BE49-F238E27FC236}">
                  <a16:creationId xmlns:a16="http://schemas.microsoft.com/office/drawing/2014/main" id="{BF8CA8EF-2721-9FC0-9CAB-631AC9FBCD84}"/>
                </a:ext>
              </a:extLst>
            </p:cNvPr>
            <p:cNvSpPr/>
            <p:nvPr/>
          </p:nvSpPr>
          <p:spPr>
            <a:xfrm>
              <a:off x="460661" y="1504306"/>
              <a:ext cx="625964" cy="1455058"/>
            </a:xfrm>
            <a:prstGeom prst="cloud">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3813B51D-2DEB-6233-4619-088681751149}"/>
                </a:ext>
              </a:extLst>
            </p:cNvPr>
            <p:cNvSpPr/>
            <p:nvPr/>
          </p:nvSpPr>
          <p:spPr>
            <a:xfrm rot="6128217">
              <a:off x="1958883" y="5741631"/>
              <a:ext cx="535301" cy="993247"/>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FF1165B8-9820-C5B0-AB0E-712A7EB4D021}"/>
                </a:ext>
              </a:extLst>
            </p:cNvPr>
            <p:cNvSpPr/>
            <p:nvPr/>
          </p:nvSpPr>
          <p:spPr>
            <a:xfrm rot="4472555">
              <a:off x="1005956" y="5687494"/>
              <a:ext cx="463005" cy="1100138"/>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A301494D-3D2E-1ECE-1655-DC9C64020DDD}"/>
                </a:ext>
              </a:extLst>
            </p:cNvPr>
            <p:cNvSpPr/>
            <p:nvPr/>
          </p:nvSpPr>
          <p:spPr>
            <a:xfrm rot="2901859">
              <a:off x="266522" y="4169990"/>
              <a:ext cx="530673" cy="9005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B95EFEBE-8645-724F-D07F-56C43529A9E0}"/>
                </a:ext>
              </a:extLst>
            </p:cNvPr>
            <p:cNvSpPr/>
            <p:nvPr/>
          </p:nvSpPr>
          <p:spPr>
            <a:xfrm rot="20226769">
              <a:off x="2645754" y="4115245"/>
              <a:ext cx="526820" cy="7898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rapezoid 122">
              <a:extLst>
                <a:ext uri="{FF2B5EF4-FFF2-40B4-BE49-F238E27FC236}">
                  <a16:creationId xmlns:a16="http://schemas.microsoft.com/office/drawing/2014/main" id="{411C60FF-C298-7899-D279-DC50CAAE9602}"/>
                </a:ext>
              </a:extLst>
            </p:cNvPr>
            <p:cNvSpPr/>
            <p:nvPr/>
          </p:nvSpPr>
          <p:spPr>
            <a:xfrm>
              <a:off x="559193" y="2795356"/>
              <a:ext cx="2418140" cy="3343209"/>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rapezoid 123">
              <a:extLst>
                <a:ext uri="{FF2B5EF4-FFF2-40B4-BE49-F238E27FC236}">
                  <a16:creationId xmlns:a16="http://schemas.microsoft.com/office/drawing/2014/main" id="{34927764-1684-C042-D783-DE7E40116424}"/>
                </a:ext>
              </a:extLst>
            </p:cNvPr>
            <p:cNvSpPr/>
            <p:nvPr/>
          </p:nvSpPr>
          <p:spPr>
            <a:xfrm rot="1442139">
              <a:off x="402271" y="2664101"/>
              <a:ext cx="674402" cy="2095736"/>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rapezoid 124">
              <a:extLst>
                <a:ext uri="{FF2B5EF4-FFF2-40B4-BE49-F238E27FC236}">
                  <a16:creationId xmlns:a16="http://schemas.microsoft.com/office/drawing/2014/main" id="{9F2C92FF-EECE-F6E8-3267-04352C20EFF5}"/>
                </a:ext>
              </a:extLst>
            </p:cNvPr>
            <p:cNvSpPr/>
            <p:nvPr/>
          </p:nvSpPr>
          <p:spPr>
            <a:xfrm rot="20249249">
              <a:off x="2211751" y="2666945"/>
              <a:ext cx="674402" cy="1887687"/>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218">
              <a:extLst>
                <a:ext uri="{FF2B5EF4-FFF2-40B4-BE49-F238E27FC236}">
                  <a16:creationId xmlns:a16="http://schemas.microsoft.com/office/drawing/2014/main" id="{D8AF3E35-7462-4B59-3B5F-212F51E56C8C}"/>
                </a:ext>
              </a:extLst>
            </p:cNvPr>
            <p:cNvSpPr/>
            <p:nvPr/>
          </p:nvSpPr>
          <p:spPr>
            <a:xfrm rot="5400000">
              <a:off x="1361646" y="227235"/>
              <a:ext cx="636132" cy="2026230"/>
            </a:xfrm>
            <a:prstGeom prst="roundRect">
              <a:avLst>
                <a:gd name="adj" fmla="val 50000"/>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126">
              <a:extLst>
                <a:ext uri="{FF2B5EF4-FFF2-40B4-BE49-F238E27FC236}">
                  <a16:creationId xmlns:a16="http://schemas.microsoft.com/office/drawing/2014/main" id="{B9817C12-0B02-A065-0C5B-F8D1D6035371}"/>
                </a:ext>
              </a:extLst>
            </p:cNvPr>
            <p:cNvSpPr/>
            <p:nvPr/>
          </p:nvSpPr>
          <p:spPr>
            <a:xfrm>
              <a:off x="304170" y="3104868"/>
              <a:ext cx="2816840" cy="3037022"/>
            </a:xfrm>
            <a:prstGeom prst="trapezoid">
              <a:avLst>
                <a:gd name="adj" fmla="val 42843"/>
              </a:avLst>
            </a:prstGeom>
            <a:solidFill>
              <a:srgbClr val="E4D6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27">
              <a:extLst>
                <a:ext uri="{FF2B5EF4-FFF2-40B4-BE49-F238E27FC236}">
                  <a16:creationId xmlns:a16="http://schemas.microsoft.com/office/drawing/2014/main" id="{3169190A-1833-1136-B637-C30804B31CD4}"/>
                </a:ext>
              </a:extLst>
            </p:cNvPr>
            <p:cNvSpPr/>
            <p:nvPr/>
          </p:nvSpPr>
          <p:spPr>
            <a:xfrm>
              <a:off x="304170" y="2813857"/>
              <a:ext cx="1721402" cy="3201127"/>
            </a:xfrm>
            <a:prstGeom prst="trapezoid">
              <a:avLst>
                <a:gd name="adj" fmla="val 42843"/>
              </a:avLst>
            </a:prstGeom>
            <a:solidFill>
              <a:srgbClr val="DB92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E27DD88A-EE29-41E2-F559-083DF34D3C21}"/>
                </a:ext>
              </a:extLst>
            </p:cNvPr>
            <p:cNvSpPr/>
            <p:nvPr/>
          </p:nvSpPr>
          <p:spPr>
            <a:xfrm>
              <a:off x="1243117" y="2377341"/>
              <a:ext cx="915338" cy="11034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205">
              <a:extLst>
                <a:ext uri="{FF2B5EF4-FFF2-40B4-BE49-F238E27FC236}">
                  <a16:creationId xmlns:a16="http://schemas.microsoft.com/office/drawing/2014/main" id="{42C76308-208D-A8D3-B15B-ECA58FAB3955}"/>
                </a:ext>
              </a:extLst>
            </p:cNvPr>
            <p:cNvGrpSpPr/>
            <p:nvPr/>
          </p:nvGrpSpPr>
          <p:grpSpPr>
            <a:xfrm rot="4345229">
              <a:off x="203625" y="4292256"/>
              <a:ext cx="2448524" cy="544709"/>
              <a:chOff x="1447800" y="3003029"/>
              <a:chExt cx="3795010" cy="1873771"/>
            </a:xfrm>
          </p:grpSpPr>
          <p:grpSp>
            <p:nvGrpSpPr>
              <p:cNvPr id="153" name="Group 184">
                <a:extLst>
                  <a:ext uri="{FF2B5EF4-FFF2-40B4-BE49-F238E27FC236}">
                    <a16:creationId xmlns:a16="http://schemas.microsoft.com/office/drawing/2014/main" id="{850ABD07-2266-7C63-3A85-902B0F5DC068}"/>
                  </a:ext>
                </a:extLst>
              </p:cNvPr>
              <p:cNvGrpSpPr/>
              <p:nvPr/>
            </p:nvGrpSpPr>
            <p:grpSpPr>
              <a:xfrm>
                <a:off x="1447800" y="3048000"/>
                <a:ext cx="1905000" cy="1828800"/>
                <a:chOff x="1447800" y="3048000"/>
                <a:chExt cx="1905000" cy="1828800"/>
              </a:xfrm>
            </p:grpSpPr>
            <p:grpSp>
              <p:nvGrpSpPr>
                <p:cNvPr id="161" name="Group 180">
                  <a:extLst>
                    <a:ext uri="{FF2B5EF4-FFF2-40B4-BE49-F238E27FC236}">
                      <a16:creationId xmlns:a16="http://schemas.microsoft.com/office/drawing/2014/main" id="{17D9366A-22DC-72B0-4A34-A673D2A40007}"/>
                    </a:ext>
                  </a:extLst>
                </p:cNvPr>
                <p:cNvGrpSpPr/>
                <p:nvPr/>
              </p:nvGrpSpPr>
              <p:grpSpPr>
                <a:xfrm>
                  <a:off x="1447800" y="3048000"/>
                  <a:ext cx="990600" cy="1752600"/>
                  <a:chOff x="1447800" y="3048000"/>
                  <a:chExt cx="990600" cy="1752600"/>
                </a:xfrm>
              </p:grpSpPr>
              <p:sp>
                <p:nvSpPr>
                  <p:cNvPr id="165" name="Flowchart: Stored Data 164">
                    <a:extLst>
                      <a:ext uri="{FF2B5EF4-FFF2-40B4-BE49-F238E27FC236}">
                        <a16:creationId xmlns:a16="http://schemas.microsoft.com/office/drawing/2014/main" id="{BC909C59-5F9D-1548-80E7-4B1697764B94}"/>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a:extLst>
                      <a:ext uri="{FF2B5EF4-FFF2-40B4-BE49-F238E27FC236}">
                        <a16:creationId xmlns:a16="http://schemas.microsoft.com/office/drawing/2014/main" id="{3B987163-417E-C63B-DD53-46F06F1F86F1}"/>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81">
                  <a:extLst>
                    <a:ext uri="{FF2B5EF4-FFF2-40B4-BE49-F238E27FC236}">
                      <a16:creationId xmlns:a16="http://schemas.microsoft.com/office/drawing/2014/main" id="{C29E2FA4-C23E-2636-59FE-680E48277810}"/>
                    </a:ext>
                  </a:extLst>
                </p:cNvPr>
                <p:cNvGrpSpPr/>
                <p:nvPr/>
              </p:nvGrpSpPr>
              <p:grpSpPr>
                <a:xfrm rot="10800000">
                  <a:off x="2362200" y="3124200"/>
                  <a:ext cx="990600" cy="1752600"/>
                  <a:chOff x="1447800" y="3048000"/>
                  <a:chExt cx="990600" cy="1752600"/>
                </a:xfrm>
              </p:grpSpPr>
              <p:sp>
                <p:nvSpPr>
                  <p:cNvPr id="163" name="Flowchart: Stored Data 162">
                    <a:extLst>
                      <a:ext uri="{FF2B5EF4-FFF2-40B4-BE49-F238E27FC236}">
                        <a16:creationId xmlns:a16="http://schemas.microsoft.com/office/drawing/2014/main" id="{AE17097C-990E-60DB-B143-0B5CBFF77BCC}"/>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Diamond 163">
                    <a:extLst>
                      <a:ext uri="{FF2B5EF4-FFF2-40B4-BE49-F238E27FC236}">
                        <a16:creationId xmlns:a16="http://schemas.microsoft.com/office/drawing/2014/main" id="{4A819FEE-DC9C-8870-5F04-4639723B72EE}"/>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4" name="Group 185">
                <a:extLst>
                  <a:ext uri="{FF2B5EF4-FFF2-40B4-BE49-F238E27FC236}">
                    <a16:creationId xmlns:a16="http://schemas.microsoft.com/office/drawing/2014/main" id="{3EA9C6D9-1E1D-EE23-86C7-D01729245867}"/>
                  </a:ext>
                </a:extLst>
              </p:cNvPr>
              <p:cNvGrpSpPr/>
              <p:nvPr/>
            </p:nvGrpSpPr>
            <p:grpSpPr>
              <a:xfrm>
                <a:off x="3337810" y="3003029"/>
                <a:ext cx="1905000" cy="1828800"/>
                <a:chOff x="1447800" y="3048000"/>
                <a:chExt cx="1905000" cy="1828800"/>
              </a:xfrm>
            </p:grpSpPr>
            <p:grpSp>
              <p:nvGrpSpPr>
                <p:cNvPr id="155" name="Group 180">
                  <a:extLst>
                    <a:ext uri="{FF2B5EF4-FFF2-40B4-BE49-F238E27FC236}">
                      <a16:creationId xmlns:a16="http://schemas.microsoft.com/office/drawing/2014/main" id="{4F57D01C-5A8E-6585-0962-875798DD3C6F}"/>
                    </a:ext>
                  </a:extLst>
                </p:cNvPr>
                <p:cNvGrpSpPr/>
                <p:nvPr/>
              </p:nvGrpSpPr>
              <p:grpSpPr>
                <a:xfrm>
                  <a:off x="1447800" y="3048000"/>
                  <a:ext cx="990600" cy="1752600"/>
                  <a:chOff x="1447800" y="3048000"/>
                  <a:chExt cx="990600" cy="1752600"/>
                </a:xfrm>
              </p:grpSpPr>
              <p:sp>
                <p:nvSpPr>
                  <p:cNvPr id="159" name="Flowchart: Stored Data 158">
                    <a:extLst>
                      <a:ext uri="{FF2B5EF4-FFF2-40B4-BE49-F238E27FC236}">
                        <a16:creationId xmlns:a16="http://schemas.microsoft.com/office/drawing/2014/main" id="{FD9A2648-F62E-C62C-F399-2978B33D3D7E}"/>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Diamond 159">
                    <a:extLst>
                      <a:ext uri="{FF2B5EF4-FFF2-40B4-BE49-F238E27FC236}">
                        <a16:creationId xmlns:a16="http://schemas.microsoft.com/office/drawing/2014/main" id="{A1E46B85-B185-A186-BA70-95EF7E763749}"/>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81">
                  <a:extLst>
                    <a:ext uri="{FF2B5EF4-FFF2-40B4-BE49-F238E27FC236}">
                      <a16:creationId xmlns:a16="http://schemas.microsoft.com/office/drawing/2014/main" id="{CF1D35D4-BEC8-05A6-9268-0297E8B8ED02}"/>
                    </a:ext>
                  </a:extLst>
                </p:cNvPr>
                <p:cNvGrpSpPr/>
                <p:nvPr/>
              </p:nvGrpSpPr>
              <p:grpSpPr>
                <a:xfrm rot="10800000">
                  <a:off x="2362200" y="3124200"/>
                  <a:ext cx="990600" cy="1752600"/>
                  <a:chOff x="1447800" y="3048000"/>
                  <a:chExt cx="990600" cy="1752600"/>
                </a:xfrm>
              </p:grpSpPr>
              <p:sp>
                <p:nvSpPr>
                  <p:cNvPr id="157" name="Flowchart: Stored Data 156">
                    <a:extLst>
                      <a:ext uri="{FF2B5EF4-FFF2-40B4-BE49-F238E27FC236}">
                        <a16:creationId xmlns:a16="http://schemas.microsoft.com/office/drawing/2014/main" id="{8370ECCC-E34F-FD07-2781-52D726583EC6}"/>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iamond 157">
                    <a:extLst>
                      <a:ext uri="{FF2B5EF4-FFF2-40B4-BE49-F238E27FC236}">
                        <a16:creationId xmlns:a16="http://schemas.microsoft.com/office/drawing/2014/main" id="{74BF5CFC-F0CD-C994-7198-F7E88B481260}"/>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31" name="Trapezoid 130">
              <a:extLst>
                <a:ext uri="{FF2B5EF4-FFF2-40B4-BE49-F238E27FC236}">
                  <a16:creationId xmlns:a16="http://schemas.microsoft.com/office/drawing/2014/main" id="{FF3426C4-E4B2-1F4E-C5D9-28B14BFE65F8}"/>
                </a:ext>
              </a:extLst>
            </p:cNvPr>
            <p:cNvSpPr/>
            <p:nvPr/>
          </p:nvSpPr>
          <p:spPr>
            <a:xfrm>
              <a:off x="1399608" y="2813857"/>
              <a:ext cx="1721402" cy="3201127"/>
            </a:xfrm>
            <a:prstGeom prst="trapezoid">
              <a:avLst>
                <a:gd name="adj" fmla="val 42843"/>
              </a:avLst>
            </a:prstGeom>
            <a:solidFill>
              <a:srgbClr val="DB92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220">
              <a:extLst>
                <a:ext uri="{FF2B5EF4-FFF2-40B4-BE49-F238E27FC236}">
                  <a16:creationId xmlns:a16="http://schemas.microsoft.com/office/drawing/2014/main" id="{A096564B-54AF-2E63-7779-87378C701802}"/>
                </a:ext>
              </a:extLst>
            </p:cNvPr>
            <p:cNvGrpSpPr/>
            <p:nvPr/>
          </p:nvGrpSpPr>
          <p:grpSpPr>
            <a:xfrm rot="6243463">
              <a:off x="837292" y="4466814"/>
              <a:ext cx="2331263" cy="562063"/>
              <a:chOff x="1447800" y="3003029"/>
              <a:chExt cx="3795010" cy="1873771"/>
            </a:xfrm>
          </p:grpSpPr>
          <p:grpSp>
            <p:nvGrpSpPr>
              <p:cNvPr id="139" name="Group 184">
                <a:extLst>
                  <a:ext uri="{FF2B5EF4-FFF2-40B4-BE49-F238E27FC236}">
                    <a16:creationId xmlns:a16="http://schemas.microsoft.com/office/drawing/2014/main" id="{9394EE77-F0C3-7EB3-4C76-D275803E2ECB}"/>
                  </a:ext>
                </a:extLst>
              </p:cNvPr>
              <p:cNvGrpSpPr/>
              <p:nvPr/>
            </p:nvGrpSpPr>
            <p:grpSpPr>
              <a:xfrm>
                <a:off x="1447800" y="3048000"/>
                <a:ext cx="1905000" cy="1828800"/>
                <a:chOff x="1447800" y="3048000"/>
                <a:chExt cx="1905000" cy="1828800"/>
              </a:xfrm>
            </p:grpSpPr>
            <p:grpSp>
              <p:nvGrpSpPr>
                <p:cNvPr id="147" name="Group 180">
                  <a:extLst>
                    <a:ext uri="{FF2B5EF4-FFF2-40B4-BE49-F238E27FC236}">
                      <a16:creationId xmlns:a16="http://schemas.microsoft.com/office/drawing/2014/main" id="{EAF3ECC9-2B7B-8637-CFB1-A4ED43E65B48}"/>
                    </a:ext>
                  </a:extLst>
                </p:cNvPr>
                <p:cNvGrpSpPr/>
                <p:nvPr/>
              </p:nvGrpSpPr>
              <p:grpSpPr>
                <a:xfrm>
                  <a:off x="1447800" y="3048000"/>
                  <a:ext cx="990600" cy="1752600"/>
                  <a:chOff x="1447800" y="3048000"/>
                  <a:chExt cx="990600" cy="1752600"/>
                </a:xfrm>
              </p:grpSpPr>
              <p:sp>
                <p:nvSpPr>
                  <p:cNvPr id="151" name="Flowchart: Stored Data 150">
                    <a:extLst>
                      <a:ext uri="{FF2B5EF4-FFF2-40B4-BE49-F238E27FC236}">
                        <a16:creationId xmlns:a16="http://schemas.microsoft.com/office/drawing/2014/main" id="{BAA65CEC-C9C3-81E0-5371-2D56B4213A01}"/>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iamond 151">
                    <a:extLst>
                      <a:ext uri="{FF2B5EF4-FFF2-40B4-BE49-F238E27FC236}">
                        <a16:creationId xmlns:a16="http://schemas.microsoft.com/office/drawing/2014/main" id="{823C7862-68CF-5CE7-FB4D-E41AE6818F60}"/>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81">
                  <a:extLst>
                    <a:ext uri="{FF2B5EF4-FFF2-40B4-BE49-F238E27FC236}">
                      <a16:creationId xmlns:a16="http://schemas.microsoft.com/office/drawing/2014/main" id="{C22F07B7-11DB-B333-0160-1958CE688E7A}"/>
                    </a:ext>
                  </a:extLst>
                </p:cNvPr>
                <p:cNvGrpSpPr/>
                <p:nvPr/>
              </p:nvGrpSpPr>
              <p:grpSpPr>
                <a:xfrm rot="10800000">
                  <a:off x="2362200" y="3124200"/>
                  <a:ext cx="990600" cy="1752600"/>
                  <a:chOff x="1447800" y="3048000"/>
                  <a:chExt cx="990600" cy="1752600"/>
                </a:xfrm>
              </p:grpSpPr>
              <p:sp>
                <p:nvSpPr>
                  <p:cNvPr id="149" name="Flowchart: Stored Data 148">
                    <a:extLst>
                      <a:ext uri="{FF2B5EF4-FFF2-40B4-BE49-F238E27FC236}">
                        <a16:creationId xmlns:a16="http://schemas.microsoft.com/office/drawing/2014/main" id="{2BE4AB4E-C0BA-A240-286D-D752850ABBA2}"/>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Diamond 149">
                    <a:extLst>
                      <a:ext uri="{FF2B5EF4-FFF2-40B4-BE49-F238E27FC236}">
                        <a16:creationId xmlns:a16="http://schemas.microsoft.com/office/drawing/2014/main" id="{614F1346-2A63-7786-77DC-C2403C46E37B}"/>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0" name="Group 185">
                <a:extLst>
                  <a:ext uri="{FF2B5EF4-FFF2-40B4-BE49-F238E27FC236}">
                    <a16:creationId xmlns:a16="http://schemas.microsoft.com/office/drawing/2014/main" id="{F6CF7B0C-BB5A-44FB-337C-C31B00501D24}"/>
                  </a:ext>
                </a:extLst>
              </p:cNvPr>
              <p:cNvGrpSpPr/>
              <p:nvPr/>
            </p:nvGrpSpPr>
            <p:grpSpPr>
              <a:xfrm>
                <a:off x="3337810" y="3003029"/>
                <a:ext cx="1905000" cy="1828800"/>
                <a:chOff x="1447800" y="3048000"/>
                <a:chExt cx="1905000" cy="1828800"/>
              </a:xfrm>
            </p:grpSpPr>
            <p:grpSp>
              <p:nvGrpSpPr>
                <p:cNvPr id="141" name="Group 180">
                  <a:extLst>
                    <a:ext uri="{FF2B5EF4-FFF2-40B4-BE49-F238E27FC236}">
                      <a16:creationId xmlns:a16="http://schemas.microsoft.com/office/drawing/2014/main" id="{603E1988-3108-D270-71C9-2576AAA364D8}"/>
                    </a:ext>
                  </a:extLst>
                </p:cNvPr>
                <p:cNvGrpSpPr/>
                <p:nvPr/>
              </p:nvGrpSpPr>
              <p:grpSpPr>
                <a:xfrm>
                  <a:off x="1447800" y="3048000"/>
                  <a:ext cx="990600" cy="1752600"/>
                  <a:chOff x="1447800" y="3048000"/>
                  <a:chExt cx="990600" cy="1752600"/>
                </a:xfrm>
              </p:grpSpPr>
              <p:sp>
                <p:nvSpPr>
                  <p:cNvPr id="145" name="Flowchart: Stored Data 144">
                    <a:extLst>
                      <a:ext uri="{FF2B5EF4-FFF2-40B4-BE49-F238E27FC236}">
                        <a16:creationId xmlns:a16="http://schemas.microsoft.com/office/drawing/2014/main" id="{504E42EE-DB82-205B-6659-996348C73E1D}"/>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iamond 145">
                    <a:extLst>
                      <a:ext uri="{FF2B5EF4-FFF2-40B4-BE49-F238E27FC236}">
                        <a16:creationId xmlns:a16="http://schemas.microsoft.com/office/drawing/2014/main" id="{D6AED124-B7B5-4EA3-99CB-AEAFF9E120AA}"/>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81">
                  <a:extLst>
                    <a:ext uri="{FF2B5EF4-FFF2-40B4-BE49-F238E27FC236}">
                      <a16:creationId xmlns:a16="http://schemas.microsoft.com/office/drawing/2014/main" id="{F8FE72C7-BCFD-FB1D-999C-A133D66EDF2E}"/>
                    </a:ext>
                  </a:extLst>
                </p:cNvPr>
                <p:cNvGrpSpPr/>
                <p:nvPr/>
              </p:nvGrpSpPr>
              <p:grpSpPr>
                <a:xfrm rot="10800000">
                  <a:off x="2362200" y="3124200"/>
                  <a:ext cx="990600" cy="1752600"/>
                  <a:chOff x="1447800" y="3048000"/>
                  <a:chExt cx="990600" cy="1752600"/>
                </a:xfrm>
              </p:grpSpPr>
              <p:sp>
                <p:nvSpPr>
                  <p:cNvPr id="143" name="Flowchart: Stored Data 142">
                    <a:extLst>
                      <a:ext uri="{FF2B5EF4-FFF2-40B4-BE49-F238E27FC236}">
                        <a16:creationId xmlns:a16="http://schemas.microsoft.com/office/drawing/2014/main" id="{E5EA104A-8D96-5C61-E2F0-3D34305F1EE7}"/>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Diamond 143">
                    <a:extLst>
                      <a:ext uri="{FF2B5EF4-FFF2-40B4-BE49-F238E27FC236}">
                        <a16:creationId xmlns:a16="http://schemas.microsoft.com/office/drawing/2014/main" id="{124669C8-8F07-CC7F-3AD1-5A03738D732D}"/>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33" name="Group 47">
              <a:extLst>
                <a:ext uri="{FF2B5EF4-FFF2-40B4-BE49-F238E27FC236}">
                  <a16:creationId xmlns:a16="http://schemas.microsoft.com/office/drawing/2014/main" id="{7F938028-2A06-AE58-ED62-AEC8C9AFA783}"/>
                </a:ext>
              </a:extLst>
            </p:cNvPr>
            <p:cNvGrpSpPr/>
            <p:nvPr/>
          </p:nvGrpSpPr>
          <p:grpSpPr>
            <a:xfrm>
              <a:off x="798496" y="2787569"/>
              <a:ext cx="1524289" cy="1270014"/>
              <a:chOff x="2740941" y="2281860"/>
              <a:chExt cx="1407245" cy="1686082"/>
            </a:xfrm>
            <a:solidFill>
              <a:schemeClr val="accent1">
                <a:lumMod val="20000"/>
                <a:lumOff val="80000"/>
              </a:schemeClr>
            </a:solidFill>
          </p:grpSpPr>
          <p:sp>
            <p:nvSpPr>
              <p:cNvPr id="137" name="Moon 3">
                <a:extLst>
                  <a:ext uri="{FF2B5EF4-FFF2-40B4-BE49-F238E27FC236}">
                    <a16:creationId xmlns:a16="http://schemas.microsoft.com/office/drawing/2014/main" id="{B33D8645-2E18-31DB-F3B2-95B2B9DA66C5}"/>
                  </a:ext>
                </a:extLst>
              </p:cNvPr>
              <p:cNvSpPr/>
              <p:nvPr/>
            </p:nvSpPr>
            <p:spPr>
              <a:xfrm rot="16200000">
                <a:off x="2728320" y="2548076"/>
                <a:ext cx="1432487" cy="1407245"/>
              </a:xfrm>
              <a:prstGeom prst="moon">
                <a:avLst>
                  <a:gd name="adj" fmla="val 67712"/>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Moon 137">
                <a:extLst>
                  <a:ext uri="{FF2B5EF4-FFF2-40B4-BE49-F238E27FC236}">
                    <a16:creationId xmlns:a16="http://schemas.microsoft.com/office/drawing/2014/main" id="{287D63AA-B674-4815-7D58-9E33286DCA68}"/>
                  </a:ext>
                </a:extLst>
              </p:cNvPr>
              <p:cNvSpPr/>
              <p:nvPr/>
            </p:nvSpPr>
            <p:spPr>
              <a:xfrm rot="16475209">
                <a:off x="2917036" y="2221460"/>
                <a:ext cx="1155409" cy="1276209"/>
              </a:xfrm>
              <a:prstGeom prst="moon">
                <a:avLst>
                  <a:gd name="adj" fmla="val 67712"/>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Oval 133">
              <a:extLst>
                <a:ext uri="{FF2B5EF4-FFF2-40B4-BE49-F238E27FC236}">
                  <a16:creationId xmlns:a16="http://schemas.microsoft.com/office/drawing/2014/main" id="{AB7EFC19-713A-039B-D125-8BCCE60E1B7F}"/>
                </a:ext>
              </a:extLst>
            </p:cNvPr>
            <p:cNvSpPr/>
            <p:nvPr/>
          </p:nvSpPr>
          <p:spPr>
            <a:xfrm>
              <a:off x="801681" y="1303962"/>
              <a:ext cx="1767102" cy="18699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227">
              <a:extLst>
                <a:ext uri="{FF2B5EF4-FFF2-40B4-BE49-F238E27FC236}">
                  <a16:creationId xmlns:a16="http://schemas.microsoft.com/office/drawing/2014/main" id="{F06E17C8-1E53-FBFD-CC57-A15E8301A0CD}"/>
                </a:ext>
              </a:extLst>
            </p:cNvPr>
            <p:cNvSpPr/>
            <p:nvPr/>
          </p:nvSpPr>
          <p:spPr>
            <a:xfrm>
              <a:off x="666596" y="1303962"/>
              <a:ext cx="2046117" cy="325213"/>
            </a:xfrm>
            <a:prstGeom prst="roundRect">
              <a:avLst>
                <a:gd name="adj" fmla="val 50000"/>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5C58F316-16DE-80E2-36EE-26915BDCAEA0}"/>
                </a:ext>
              </a:extLst>
            </p:cNvPr>
            <p:cNvSpPr/>
            <p:nvPr/>
          </p:nvSpPr>
          <p:spPr>
            <a:xfrm>
              <a:off x="651952" y="2764127"/>
              <a:ext cx="467633" cy="467633"/>
            </a:xfrm>
            <a:prstGeom prst="ellipse">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08937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3920" y="0"/>
            <a:ext cx="10797766" cy="830997"/>
          </a:xfrm>
          <a:prstGeom prst="rect">
            <a:avLst/>
          </a:prstGeom>
          <a:noFill/>
        </p:spPr>
        <p:txBody>
          <a:bodyPr wrap="square" rtlCol="0">
            <a:spAutoFit/>
          </a:bodyPr>
          <a:lstStyle/>
          <a:p>
            <a:pPr algn="ctr"/>
            <a:r>
              <a:rPr lang="en-US" sz="4800" dirty="0">
                <a:latin typeface="MV Boli" panose="02000500030200090000" pitchFamily="2" charset="0"/>
                <a:ea typeface="Wednesday" pitchFamily="2" charset="0"/>
                <a:cs typeface="MV Boli" panose="02000500030200090000" pitchFamily="2" charset="0"/>
              </a:rPr>
              <a:t>The Law</a:t>
            </a:r>
          </a:p>
        </p:txBody>
      </p:sp>
      <p:sp>
        <p:nvSpPr>
          <p:cNvPr id="3" name="Rectangle 2"/>
          <p:cNvSpPr/>
          <p:nvPr/>
        </p:nvSpPr>
        <p:spPr>
          <a:xfrm>
            <a:off x="0" y="6488668"/>
            <a:ext cx="3078180" cy="369332"/>
          </a:xfrm>
          <a:prstGeom prst="rect">
            <a:avLst/>
          </a:prstGeom>
        </p:spPr>
        <p:txBody>
          <a:bodyPr wrap="square">
            <a:spAutoFit/>
          </a:bodyPr>
          <a:lstStyle/>
          <a:p>
            <a:r>
              <a:rPr lang="en-US" dirty="0">
                <a:latin typeface="Abadi" panose="020B0604020104020204" pitchFamily="34" charset="0"/>
              </a:rPr>
              <a:t>1 Timothy 1:3-7</a:t>
            </a:r>
            <a:endParaRPr lang="en-US" dirty="0"/>
          </a:p>
        </p:txBody>
      </p:sp>
      <p:sp>
        <p:nvSpPr>
          <p:cNvPr id="7" name="Rectangle 6"/>
          <p:cNvSpPr/>
          <p:nvPr/>
        </p:nvSpPr>
        <p:spPr>
          <a:xfrm>
            <a:off x="1443058" y="126791"/>
            <a:ext cx="3172486" cy="2308324"/>
          </a:xfrm>
          <a:prstGeom prst="rect">
            <a:avLst/>
          </a:prstGeom>
        </p:spPr>
        <p:txBody>
          <a:bodyPr wrap="square">
            <a:spAutoFit/>
          </a:bodyPr>
          <a:lstStyle/>
          <a:p>
            <a:r>
              <a:rPr lang="en-US" dirty="0"/>
              <a:t>“The Church is not a debating society; it is not searching for a system of salvation; it is not a forum for social or political philosophies. It is, rather, the Lord’s kingdom with a commission to teach his truths for the salvation of men” (6)</a:t>
            </a:r>
          </a:p>
        </p:txBody>
      </p:sp>
      <p:sp>
        <p:nvSpPr>
          <p:cNvPr id="2" name="Rectangle 1"/>
          <p:cNvSpPr/>
          <p:nvPr/>
        </p:nvSpPr>
        <p:spPr>
          <a:xfrm>
            <a:off x="5551713" y="819834"/>
            <a:ext cx="6096000" cy="646331"/>
          </a:xfrm>
          <a:prstGeom prst="rect">
            <a:avLst/>
          </a:prstGeom>
        </p:spPr>
        <p:txBody>
          <a:bodyPr>
            <a:spAutoFit/>
          </a:bodyPr>
          <a:lstStyle/>
          <a:p>
            <a:r>
              <a:rPr lang="en-US" dirty="0">
                <a:latin typeface="Abadi" panose="020B0604020104020204" pitchFamily="34" charset="0"/>
              </a:rPr>
              <a:t>Paul warned against those who desired to be teachers of God’s law but did not have a correct understanding of it.</a:t>
            </a:r>
            <a:endParaRPr lang="en-US" dirty="0"/>
          </a:p>
        </p:txBody>
      </p:sp>
      <p:sp>
        <p:nvSpPr>
          <p:cNvPr id="4" name="Rectangle 3"/>
          <p:cNvSpPr/>
          <p:nvPr/>
        </p:nvSpPr>
        <p:spPr>
          <a:xfrm>
            <a:off x="4985657" y="3568398"/>
            <a:ext cx="6096000" cy="2585323"/>
          </a:xfrm>
          <a:prstGeom prst="rect">
            <a:avLst/>
          </a:prstGeom>
        </p:spPr>
        <p:txBody>
          <a:bodyPr>
            <a:spAutoFit/>
          </a:bodyPr>
          <a:lstStyle/>
          <a:p>
            <a:r>
              <a:rPr lang="en-US" dirty="0"/>
              <a:t>Without law all must certainly fall into chaos... [It is] for this reason, that law is beneficial to promote peace and happiness among men. And as before remarked, God is the source from whence proceeds all good; and if man is benefited by law, then certainly, law is good; and if law is good, then law, or the principle of it emanated from God; for God is </a:t>
            </a:r>
          </a:p>
          <a:p>
            <a:r>
              <a:rPr lang="en-US" dirty="0"/>
              <a:t>the source of all good; consequently, then, </a:t>
            </a:r>
          </a:p>
          <a:p>
            <a:r>
              <a:rPr lang="en-US" dirty="0"/>
              <a:t>he was the first Author of law, or the principle </a:t>
            </a:r>
          </a:p>
          <a:p>
            <a:r>
              <a:rPr lang="en-US" dirty="0"/>
              <a:t>of it, to mankind. (7)</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41" y="312964"/>
            <a:ext cx="984588" cy="137432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2426" y="5088419"/>
            <a:ext cx="1324713" cy="1606295"/>
          </a:xfrm>
          <a:prstGeom prst="rect">
            <a:avLst/>
          </a:prstGeom>
        </p:spPr>
      </p:pic>
      <p:grpSp>
        <p:nvGrpSpPr>
          <p:cNvPr id="31" name="Group 30"/>
          <p:cNvGrpSpPr/>
          <p:nvPr/>
        </p:nvGrpSpPr>
        <p:grpSpPr>
          <a:xfrm>
            <a:off x="925286" y="3287486"/>
            <a:ext cx="3507299" cy="2465203"/>
            <a:chOff x="2597905" y="990600"/>
            <a:chExt cx="4280882" cy="3008937"/>
          </a:xfrm>
        </p:grpSpPr>
        <p:grpSp>
          <p:nvGrpSpPr>
            <p:cNvPr id="32" name="Group 31"/>
            <p:cNvGrpSpPr/>
            <p:nvPr/>
          </p:nvGrpSpPr>
          <p:grpSpPr>
            <a:xfrm>
              <a:off x="3810000" y="990600"/>
              <a:ext cx="1881778" cy="2381349"/>
              <a:chOff x="2819400" y="3657600"/>
              <a:chExt cx="1447800" cy="2121932"/>
            </a:xfrm>
          </p:grpSpPr>
          <p:sp>
            <p:nvSpPr>
              <p:cNvPr id="54" name="TextBox 53"/>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55" name="Rectangle 54"/>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C000"/>
                    </a:solidFill>
                    <a:latin typeface="Colonna MT" pitchFamily="82" charset="0"/>
                  </a:rPr>
                  <a:t> Holy Bible</a:t>
                </a:r>
              </a:p>
            </p:txBody>
          </p:sp>
          <p:sp>
            <p:nvSpPr>
              <p:cNvPr id="58" name="Rectangle 57"/>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rot="1664940">
              <a:off x="4920625" y="2018337"/>
              <a:ext cx="1958162" cy="1981200"/>
              <a:chOff x="685801" y="3352800"/>
              <a:chExt cx="1958162" cy="1981200"/>
            </a:xfrm>
          </p:grpSpPr>
          <p:grpSp>
            <p:nvGrpSpPr>
              <p:cNvPr id="44" name="Group 32"/>
              <p:cNvGrpSpPr/>
              <p:nvPr/>
            </p:nvGrpSpPr>
            <p:grpSpPr>
              <a:xfrm>
                <a:off x="685801" y="3352800"/>
                <a:ext cx="1958162" cy="1981200"/>
                <a:chOff x="2494858" y="2667000"/>
                <a:chExt cx="3886200" cy="3931920"/>
              </a:xfrm>
            </p:grpSpPr>
            <p:grpSp>
              <p:nvGrpSpPr>
                <p:cNvPr id="47" name="Group 13"/>
                <p:cNvGrpSpPr/>
                <p:nvPr/>
              </p:nvGrpSpPr>
              <p:grpSpPr>
                <a:xfrm>
                  <a:off x="3048000" y="2667000"/>
                  <a:ext cx="2971800" cy="3931920"/>
                  <a:chOff x="152400" y="152400"/>
                  <a:chExt cx="4953000" cy="6553200"/>
                </a:xfrm>
              </p:grpSpPr>
              <p:sp>
                <p:nvSpPr>
                  <p:cNvPr id="51" name="Rounded Rectangle 15"/>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16"/>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17"/>
                  <p:cNvSpPr/>
                  <p:nvPr/>
                </p:nvSpPr>
                <p:spPr>
                  <a:xfrm>
                    <a:off x="152400" y="152400"/>
                    <a:ext cx="4648199"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p:cNvSpPr txBox="1"/>
                <p:nvPr/>
              </p:nvSpPr>
              <p:spPr>
                <a:xfrm>
                  <a:off x="2494858" y="3544738"/>
                  <a:ext cx="3886200" cy="1341976"/>
                </a:xfrm>
                <a:prstGeom prst="rect">
                  <a:avLst/>
                </a:prstGeom>
                <a:noFill/>
              </p:spPr>
              <p:txBody>
                <a:bodyPr wrap="square" rtlCol="0">
                  <a:spAutoFit/>
                </a:bodyPr>
                <a:lstStyle/>
                <a:p>
                  <a:pPr algn="ctr"/>
                  <a:r>
                    <a:rPr lang="en-US" sz="1000" dirty="0">
                      <a:solidFill>
                        <a:srgbClr val="FFC000"/>
                      </a:solidFill>
                      <a:latin typeface="Californian FB" pitchFamily="18" charset="0"/>
                    </a:rPr>
                    <a:t>Doctrine</a:t>
                  </a:r>
                </a:p>
                <a:p>
                  <a:pPr algn="ctr"/>
                  <a:r>
                    <a:rPr lang="en-US" sz="1000" dirty="0">
                      <a:solidFill>
                        <a:srgbClr val="FFC000"/>
                      </a:solidFill>
                      <a:latin typeface="Californian FB" pitchFamily="18" charset="0"/>
                    </a:rPr>
                    <a:t>And</a:t>
                  </a:r>
                </a:p>
                <a:p>
                  <a:pPr algn="ctr"/>
                  <a:r>
                    <a:rPr lang="en-US" sz="1000" dirty="0">
                      <a:solidFill>
                        <a:srgbClr val="FFC000"/>
                      </a:solidFill>
                      <a:latin typeface="Californian FB" pitchFamily="18" charset="0"/>
                    </a:rPr>
                    <a:t>Covenants</a:t>
                  </a:r>
                </a:p>
              </p:txBody>
            </p:sp>
            <p:sp>
              <p:nvSpPr>
                <p:cNvPr id="49" name="TextBox 48"/>
                <p:cNvSpPr txBox="1"/>
                <p:nvPr/>
              </p:nvSpPr>
              <p:spPr>
                <a:xfrm>
                  <a:off x="3124200" y="5257800"/>
                  <a:ext cx="2667000" cy="33855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50" name="Straight Connector 49"/>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p:cNvCxnSpPr/>
              <p:nvPr/>
            </p:nvCxnSpPr>
            <p:spPr>
              <a:xfrm>
                <a:off x="1138517" y="3810000"/>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02659" y="4473389"/>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rot="20047769">
              <a:off x="2597905" y="1765695"/>
              <a:ext cx="2038882" cy="2040119"/>
              <a:chOff x="2698685" y="2667000"/>
              <a:chExt cx="3886200" cy="3931920"/>
            </a:xfrm>
          </p:grpSpPr>
          <p:grpSp>
            <p:nvGrpSpPr>
              <p:cNvPr id="35" name="Group 13"/>
              <p:cNvGrpSpPr/>
              <p:nvPr/>
            </p:nvGrpSpPr>
            <p:grpSpPr>
              <a:xfrm>
                <a:off x="3048000" y="2667000"/>
                <a:ext cx="2971800" cy="3931920"/>
                <a:chOff x="152400" y="152400"/>
                <a:chExt cx="4953000" cy="6553200"/>
              </a:xfrm>
            </p:grpSpPr>
            <p:sp>
              <p:nvSpPr>
                <p:cNvPr id="41" name="Rounded Rectangle 25"/>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26"/>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27"/>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a:off x="2698685" y="3135122"/>
                <a:ext cx="3886200" cy="1665224"/>
              </a:xfrm>
              <a:prstGeom prst="rect">
                <a:avLst/>
              </a:prstGeom>
              <a:noFill/>
            </p:spPr>
            <p:txBody>
              <a:bodyPr wrap="square" rtlCol="0">
                <a:spAutoFit/>
              </a:bodyPr>
              <a:lstStyle/>
              <a:p>
                <a:pPr algn="ctr"/>
                <a:r>
                  <a:rPr lang="en-US" sz="1000" dirty="0">
                    <a:solidFill>
                      <a:srgbClr val="FFC000"/>
                    </a:solidFill>
                    <a:latin typeface="Californian FB" pitchFamily="18" charset="0"/>
                  </a:rPr>
                  <a:t>The </a:t>
                </a:r>
              </a:p>
              <a:p>
                <a:pPr algn="ctr"/>
                <a:r>
                  <a:rPr lang="en-US" sz="1000" dirty="0">
                    <a:solidFill>
                      <a:srgbClr val="FFC000"/>
                    </a:solidFill>
                    <a:latin typeface="Californian FB" pitchFamily="18" charset="0"/>
                  </a:rPr>
                  <a:t>Book</a:t>
                </a:r>
              </a:p>
              <a:p>
                <a:pPr algn="ctr"/>
                <a:r>
                  <a:rPr lang="en-US" sz="1000" dirty="0">
                    <a:solidFill>
                      <a:srgbClr val="FFC000"/>
                    </a:solidFill>
                    <a:latin typeface="Californian FB" pitchFamily="18" charset="0"/>
                  </a:rPr>
                  <a:t> of </a:t>
                </a:r>
              </a:p>
              <a:p>
                <a:pPr algn="ctr"/>
                <a:r>
                  <a:rPr lang="en-US" sz="1000" dirty="0">
                    <a:solidFill>
                      <a:srgbClr val="FFC000"/>
                    </a:solidFill>
                    <a:latin typeface="Californian FB" pitchFamily="18" charset="0"/>
                  </a:rPr>
                  <a:t>Mormon</a:t>
                </a:r>
              </a:p>
            </p:txBody>
          </p:sp>
          <p:sp>
            <p:nvSpPr>
              <p:cNvPr id="37" name="TextBox 36"/>
              <p:cNvSpPr txBox="1"/>
              <p:nvPr/>
            </p:nvSpPr>
            <p:spPr>
              <a:xfrm>
                <a:off x="3124199" y="5164303"/>
                <a:ext cx="2667001" cy="651610"/>
              </a:xfrm>
              <a:prstGeom prst="rect">
                <a:avLst/>
              </a:prstGeom>
              <a:noFill/>
            </p:spPr>
            <p:txBody>
              <a:bodyPr wrap="square" rtlCol="0">
                <a:spAutoFit/>
              </a:bodyPr>
              <a:lstStyle/>
              <a:p>
                <a:pPr algn="ctr"/>
                <a:r>
                  <a:rPr lang="en-US" sz="600" dirty="0">
                    <a:solidFill>
                      <a:srgbClr val="FFC000"/>
                    </a:solidFill>
                    <a:latin typeface="Californian FB" pitchFamily="18" charset="0"/>
                  </a:rPr>
                  <a:t>ANOTHER TESTAMENT </a:t>
                </a:r>
              </a:p>
              <a:p>
                <a:pPr algn="ctr"/>
                <a:r>
                  <a:rPr lang="en-US" sz="600" dirty="0">
                    <a:solidFill>
                      <a:srgbClr val="FFC000"/>
                    </a:solidFill>
                    <a:latin typeface="Californian FB" pitchFamily="18" charset="0"/>
                  </a:rPr>
                  <a:t>OF JESUS CHRIST</a:t>
                </a:r>
              </a:p>
            </p:txBody>
          </p:sp>
          <p:cxnSp>
            <p:nvCxnSpPr>
              <p:cNvPr id="38" name="Straight Connector 37"/>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65428" y="5130892"/>
                <a:ext cx="213360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p:cNvGrpSpPr/>
          <p:nvPr/>
        </p:nvGrpSpPr>
        <p:grpSpPr>
          <a:xfrm>
            <a:off x="6868886" y="1291926"/>
            <a:ext cx="3254451" cy="2048860"/>
            <a:chOff x="6868886" y="1291926"/>
            <a:chExt cx="3254451" cy="2048860"/>
          </a:xfrm>
        </p:grpSpPr>
        <p:grpSp>
          <p:nvGrpSpPr>
            <p:cNvPr id="59" name="Group 58"/>
            <p:cNvGrpSpPr/>
            <p:nvPr/>
          </p:nvGrpSpPr>
          <p:grpSpPr>
            <a:xfrm>
              <a:off x="9231085" y="1291926"/>
              <a:ext cx="892252" cy="2048860"/>
              <a:chOff x="8036233" y="453313"/>
              <a:chExt cx="2354749" cy="5407161"/>
            </a:xfrm>
          </p:grpSpPr>
          <p:grpSp>
            <p:nvGrpSpPr>
              <p:cNvPr id="60" name="Group 59"/>
              <p:cNvGrpSpPr/>
              <p:nvPr/>
            </p:nvGrpSpPr>
            <p:grpSpPr>
              <a:xfrm>
                <a:off x="8036233" y="2010964"/>
                <a:ext cx="1541680" cy="3849510"/>
                <a:chOff x="1662848" y="914400"/>
                <a:chExt cx="2158158" cy="5388829"/>
              </a:xfrm>
            </p:grpSpPr>
            <p:sp>
              <p:nvSpPr>
                <p:cNvPr id="63" name="Rounded Rectangle 44"/>
                <p:cNvSpPr/>
                <p:nvPr/>
              </p:nvSpPr>
              <p:spPr>
                <a:xfrm>
                  <a:off x="2483556" y="1862667"/>
                  <a:ext cx="756355" cy="2833511"/>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2286000" y="914400"/>
                  <a:ext cx="1174045" cy="11740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46"/>
                <p:cNvSpPr/>
                <p:nvPr/>
              </p:nvSpPr>
              <p:spPr>
                <a:xfrm rot="458940">
                  <a:off x="2347875" y="4004959"/>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47"/>
                <p:cNvSpPr/>
                <p:nvPr/>
              </p:nvSpPr>
              <p:spPr>
                <a:xfrm rot="21054099">
                  <a:off x="2850231" y="4044469"/>
                  <a:ext cx="521292" cy="225876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48"/>
                <p:cNvSpPr/>
                <p:nvPr/>
              </p:nvSpPr>
              <p:spPr>
                <a:xfrm rot="13702551">
                  <a:off x="2083759" y="1895715"/>
                  <a:ext cx="333947" cy="1175769"/>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49"/>
                <p:cNvSpPr/>
                <p:nvPr/>
              </p:nvSpPr>
              <p:spPr>
                <a:xfrm rot="8271028">
                  <a:off x="2168397" y="2602420"/>
                  <a:ext cx="356166" cy="1139738"/>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50"/>
                <p:cNvSpPr/>
                <p:nvPr/>
              </p:nvSpPr>
              <p:spPr>
                <a:xfrm rot="3015473">
                  <a:off x="3189516" y="1811448"/>
                  <a:ext cx="333171" cy="929808"/>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Rounded Rectangle 51"/>
              <p:cNvSpPr/>
              <p:nvPr/>
            </p:nvSpPr>
            <p:spPr>
              <a:xfrm rot="20575826">
                <a:off x="9247646" y="2093450"/>
                <a:ext cx="238001" cy="866420"/>
              </a:xfrm>
              <a:prstGeom prst="roundRect">
                <a:avLst>
                  <a:gd name="adj" fmla="val 4683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9885714" y="453313"/>
                <a:ext cx="505268" cy="923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grpSp>
        <p:grpSp>
          <p:nvGrpSpPr>
            <p:cNvPr id="71" name="Group 18"/>
            <p:cNvGrpSpPr/>
            <p:nvPr/>
          </p:nvGrpSpPr>
          <p:grpSpPr>
            <a:xfrm>
              <a:off x="6868886" y="1698171"/>
              <a:ext cx="2177143" cy="1273629"/>
              <a:chOff x="965200" y="2286000"/>
              <a:chExt cx="7302500" cy="2743200"/>
            </a:xfrm>
          </p:grpSpPr>
          <p:sp>
            <p:nvSpPr>
              <p:cNvPr id="73" name="Rectangle 72"/>
              <p:cNvSpPr/>
              <p:nvPr/>
            </p:nvSpPr>
            <p:spPr>
              <a:xfrm>
                <a:off x="1014606" y="2286000"/>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4" idx="1"/>
                <a:endCxn id="74"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0" name="Oval 9"/>
            <p:cNvSpPr/>
            <p:nvPr/>
          </p:nvSpPr>
          <p:spPr>
            <a:xfrm>
              <a:off x="7053943" y="1981200"/>
              <a:ext cx="337457" cy="33745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7630886" y="2133600"/>
              <a:ext cx="522514" cy="522514"/>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8338458" y="1839686"/>
              <a:ext cx="337457" cy="337457"/>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3866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icture 4" descr="Related image"/>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 y="0"/>
            <a:ext cx="12192001" cy="68661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0"/>
          <p:cNvGrpSpPr/>
          <p:nvPr/>
        </p:nvGrpSpPr>
        <p:grpSpPr>
          <a:xfrm>
            <a:off x="1897712" y="59652"/>
            <a:ext cx="8506667" cy="1154211"/>
            <a:chOff x="373711" y="59651"/>
            <a:chExt cx="8506667" cy="1154211"/>
          </a:xfrm>
        </p:grpSpPr>
        <p:sp>
          <p:nvSpPr>
            <p:cNvPr id="22" name="Donut 21"/>
            <p:cNvSpPr/>
            <p:nvPr/>
          </p:nvSpPr>
          <p:spPr>
            <a:xfrm rot="19777625">
              <a:off x="373711" y="263975"/>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rot="328297">
              <a:off x="1184179"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rot="328297">
              <a:off x="20223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nut 24"/>
            <p:cNvSpPr/>
            <p:nvPr/>
          </p:nvSpPr>
          <p:spPr>
            <a:xfrm rot="328297">
              <a:off x="29367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25"/>
            <p:cNvSpPr/>
            <p:nvPr/>
          </p:nvSpPr>
          <p:spPr>
            <a:xfrm rot="328297">
              <a:off x="3927378"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26"/>
            <p:cNvSpPr/>
            <p:nvPr/>
          </p:nvSpPr>
          <p:spPr>
            <a:xfrm rot="328297">
              <a:off x="4841778" y="2120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rot="328297">
              <a:off x="5832380"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28"/>
            <p:cNvSpPr/>
            <p:nvPr/>
          </p:nvSpPr>
          <p:spPr>
            <a:xfrm rot="328297">
              <a:off x="6746778"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29"/>
            <p:cNvSpPr/>
            <p:nvPr/>
          </p:nvSpPr>
          <p:spPr>
            <a:xfrm rot="328297">
              <a:off x="7584978"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 name="Group 31"/>
          <p:cNvGrpSpPr/>
          <p:nvPr/>
        </p:nvGrpSpPr>
        <p:grpSpPr>
          <a:xfrm flipH="1">
            <a:off x="1752601" y="5562601"/>
            <a:ext cx="6857999" cy="1154211"/>
            <a:chOff x="2022379" y="59651"/>
            <a:chExt cx="6857999" cy="1154211"/>
          </a:xfrm>
        </p:grpSpPr>
        <p:sp>
          <p:nvSpPr>
            <p:cNvPr id="35" name="Donut 34"/>
            <p:cNvSpPr/>
            <p:nvPr/>
          </p:nvSpPr>
          <p:spPr>
            <a:xfrm rot="328297">
              <a:off x="20223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p:cNvSpPr/>
            <p:nvPr/>
          </p:nvSpPr>
          <p:spPr>
            <a:xfrm rot="328297">
              <a:off x="29367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36"/>
            <p:cNvSpPr/>
            <p:nvPr/>
          </p:nvSpPr>
          <p:spPr>
            <a:xfrm rot="328297">
              <a:off x="3927378"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onut 37"/>
            <p:cNvSpPr/>
            <p:nvPr/>
          </p:nvSpPr>
          <p:spPr>
            <a:xfrm rot="328297">
              <a:off x="4841778" y="2120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nut 38"/>
            <p:cNvSpPr/>
            <p:nvPr/>
          </p:nvSpPr>
          <p:spPr>
            <a:xfrm rot="328297">
              <a:off x="5832380"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onut 39"/>
            <p:cNvSpPr/>
            <p:nvPr/>
          </p:nvSpPr>
          <p:spPr>
            <a:xfrm rot="328297">
              <a:off x="6746778"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onut 40"/>
            <p:cNvSpPr/>
            <p:nvPr/>
          </p:nvSpPr>
          <p:spPr>
            <a:xfrm rot="328297">
              <a:off x="7584978"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3" name="TextBox 152"/>
          <p:cNvSpPr txBox="1"/>
          <p:nvPr/>
        </p:nvSpPr>
        <p:spPr>
          <a:xfrm>
            <a:off x="1905000" y="2057401"/>
            <a:ext cx="7924800" cy="830997"/>
          </a:xfrm>
          <a:prstGeom prst="rect">
            <a:avLst/>
          </a:prstGeom>
          <a:noFill/>
        </p:spPr>
        <p:txBody>
          <a:bodyPr wrap="square" rtlCol="0">
            <a:spAutoFit/>
          </a:bodyPr>
          <a:lstStyle/>
          <a:p>
            <a:r>
              <a:rPr lang="en-US" sz="2400" dirty="0">
                <a:solidFill>
                  <a:schemeClr val="bg1"/>
                </a:solidFill>
              </a:rPr>
              <a:t>Slaves did not have the rights or protection such as he enjoyed under the Hebrew legislation. </a:t>
            </a:r>
          </a:p>
        </p:txBody>
      </p:sp>
      <p:sp>
        <p:nvSpPr>
          <p:cNvPr id="155" name="TextBox 154"/>
          <p:cNvSpPr txBox="1"/>
          <p:nvPr/>
        </p:nvSpPr>
        <p:spPr>
          <a:xfrm>
            <a:off x="1524000" y="838201"/>
            <a:ext cx="8991600" cy="830997"/>
          </a:xfrm>
          <a:prstGeom prst="rect">
            <a:avLst/>
          </a:prstGeom>
          <a:noFill/>
        </p:spPr>
        <p:txBody>
          <a:bodyPr wrap="square" rtlCol="0">
            <a:spAutoFit/>
          </a:bodyPr>
          <a:lstStyle/>
          <a:p>
            <a:pPr algn="ctr"/>
            <a:r>
              <a:rPr lang="en-US" sz="4800" dirty="0">
                <a:solidFill>
                  <a:schemeClr val="bg1"/>
                </a:solidFill>
                <a:latin typeface="Morris Roman Alternate" pitchFamily="2" charset="0"/>
              </a:rPr>
              <a:t>Roman Law</a:t>
            </a:r>
          </a:p>
        </p:txBody>
      </p:sp>
      <p:sp>
        <p:nvSpPr>
          <p:cNvPr id="32" name="TextBox 31"/>
          <p:cNvSpPr txBox="1"/>
          <p:nvPr/>
        </p:nvSpPr>
        <p:spPr>
          <a:xfrm>
            <a:off x="1929245" y="3224646"/>
            <a:ext cx="5978236" cy="1569660"/>
          </a:xfrm>
          <a:prstGeom prst="rect">
            <a:avLst/>
          </a:prstGeom>
          <a:noFill/>
        </p:spPr>
        <p:txBody>
          <a:bodyPr wrap="square" rtlCol="0">
            <a:spAutoFit/>
          </a:bodyPr>
          <a:lstStyle/>
          <a:p>
            <a:r>
              <a:rPr lang="en-US" sz="2400" dirty="0">
                <a:solidFill>
                  <a:schemeClr val="bg1"/>
                </a:solidFill>
              </a:rPr>
              <a:t>“The attitude of the law toward the slave was expressed in the formula:</a:t>
            </a:r>
          </a:p>
          <a:p>
            <a:r>
              <a:rPr lang="en-US" sz="2400" dirty="0">
                <a:solidFill>
                  <a:schemeClr val="bg1"/>
                </a:solidFill>
              </a:rPr>
              <a:t> </a:t>
            </a:r>
            <a:r>
              <a:rPr lang="en-US" sz="2400" i="1" dirty="0">
                <a:solidFill>
                  <a:schemeClr val="bg1"/>
                </a:solidFill>
              </a:rPr>
              <a:t>servile caput </a:t>
            </a:r>
            <a:r>
              <a:rPr lang="en-US" sz="2400" i="1" dirty="0" err="1">
                <a:solidFill>
                  <a:schemeClr val="bg1"/>
                </a:solidFill>
              </a:rPr>
              <a:t>nullum</a:t>
            </a:r>
            <a:r>
              <a:rPr lang="en-US" sz="2400" i="1" dirty="0">
                <a:solidFill>
                  <a:schemeClr val="bg1"/>
                </a:solidFill>
              </a:rPr>
              <a:t> jus </a:t>
            </a:r>
            <a:r>
              <a:rPr lang="en-US" sz="2400" i="1" dirty="0" err="1">
                <a:solidFill>
                  <a:schemeClr val="bg1"/>
                </a:solidFill>
              </a:rPr>
              <a:t>habet</a:t>
            </a:r>
            <a:r>
              <a:rPr lang="en-US" sz="2400" dirty="0">
                <a:solidFill>
                  <a:schemeClr val="bg1"/>
                </a:solidFill>
              </a:rPr>
              <a:t>; in other words: the slave has no right... </a:t>
            </a:r>
          </a:p>
        </p:txBody>
      </p:sp>
      <p:sp>
        <p:nvSpPr>
          <p:cNvPr id="265" name="Donut 264"/>
          <p:cNvSpPr/>
          <p:nvPr/>
        </p:nvSpPr>
        <p:spPr>
          <a:xfrm rot="2034480" flipH="1">
            <a:off x="8225230" y="564977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 name="Group 265"/>
          <p:cNvGrpSpPr/>
          <p:nvPr/>
        </p:nvGrpSpPr>
        <p:grpSpPr>
          <a:xfrm>
            <a:off x="8129156" y="3290455"/>
            <a:ext cx="2552075" cy="1881198"/>
            <a:chOff x="914400" y="304800"/>
            <a:chExt cx="6743075" cy="4970489"/>
          </a:xfrm>
        </p:grpSpPr>
        <p:grpSp>
          <p:nvGrpSpPr>
            <p:cNvPr id="6" name="Group 5"/>
            <p:cNvGrpSpPr/>
            <p:nvPr/>
          </p:nvGrpSpPr>
          <p:grpSpPr>
            <a:xfrm>
              <a:off x="1447800" y="4483308"/>
              <a:ext cx="5797446" cy="776991"/>
              <a:chOff x="1447800" y="4483308"/>
              <a:chExt cx="5797446" cy="776991"/>
            </a:xfrm>
            <a:solidFill>
              <a:schemeClr val="bg1">
                <a:lumMod val="85000"/>
              </a:schemeClr>
            </a:solidFill>
          </p:grpSpPr>
          <p:sp>
            <p:nvSpPr>
              <p:cNvPr id="371" name="Rounded Rectangle 1"/>
              <p:cNvSpPr/>
              <p:nvPr/>
            </p:nvSpPr>
            <p:spPr>
              <a:xfrm>
                <a:off x="1447800" y="4495800"/>
                <a:ext cx="14478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ounded Rectangle 2"/>
              <p:cNvSpPr/>
              <p:nvPr/>
            </p:nvSpPr>
            <p:spPr>
              <a:xfrm>
                <a:off x="2925580" y="4490803"/>
                <a:ext cx="14478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ounded Rectangle 3"/>
              <p:cNvSpPr/>
              <p:nvPr/>
            </p:nvSpPr>
            <p:spPr>
              <a:xfrm>
                <a:off x="4343400" y="4498299"/>
                <a:ext cx="14478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ounded Rectangle 4"/>
              <p:cNvSpPr/>
              <p:nvPr/>
            </p:nvSpPr>
            <p:spPr>
              <a:xfrm>
                <a:off x="5797446" y="4483308"/>
                <a:ext cx="14478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1974954" y="3728803"/>
              <a:ext cx="4343400" cy="769496"/>
              <a:chOff x="1447800" y="4490803"/>
              <a:chExt cx="4343400" cy="769496"/>
            </a:xfrm>
            <a:solidFill>
              <a:schemeClr val="bg1">
                <a:lumMod val="85000"/>
              </a:schemeClr>
            </a:solidFill>
          </p:grpSpPr>
          <p:sp>
            <p:nvSpPr>
              <p:cNvPr id="368" name="Rounded Rectangle 7"/>
              <p:cNvSpPr/>
              <p:nvPr/>
            </p:nvSpPr>
            <p:spPr>
              <a:xfrm>
                <a:off x="1447800" y="4495800"/>
                <a:ext cx="14478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ounded Rectangle 8"/>
              <p:cNvSpPr/>
              <p:nvPr/>
            </p:nvSpPr>
            <p:spPr>
              <a:xfrm>
                <a:off x="2925580" y="4490803"/>
                <a:ext cx="14478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ounded Rectangle 9"/>
              <p:cNvSpPr/>
              <p:nvPr/>
            </p:nvSpPr>
            <p:spPr>
              <a:xfrm>
                <a:off x="4343400" y="4498299"/>
                <a:ext cx="14478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11"/>
            <p:cNvGrpSpPr/>
            <p:nvPr/>
          </p:nvGrpSpPr>
          <p:grpSpPr>
            <a:xfrm>
              <a:off x="1417819" y="2971800"/>
              <a:ext cx="5797446" cy="776991"/>
              <a:chOff x="1447800" y="4483308"/>
              <a:chExt cx="5797446" cy="776991"/>
            </a:xfrm>
            <a:solidFill>
              <a:schemeClr val="bg1">
                <a:lumMod val="85000"/>
              </a:schemeClr>
            </a:solidFill>
          </p:grpSpPr>
          <p:sp>
            <p:nvSpPr>
              <p:cNvPr id="364" name="Rounded Rectangle 12"/>
              <p:cNvSpPr/>
              <p:nvPr/>
            </p:nvSpPr>
            <p:spPr>
              <a:xfrm>
                <a:off x="1447800" y="4495800"/>
                <a:ext cx="14478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ounded Rectangle 13"/>
              <p:cNvSpPr/>
              <p:nvPr/>
            </p:nvSpPr>
            <p:spPr>
              <a:xfrm>
                <a:off x="2925580" y="4490803"/>
                <a:ext cx="14478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ounded Rectangle 14"/>
              <p:cNvSpPr/>
              <p:nvPr/>
            </p:nvSpPr>
            <p:spPr>
              <a:xfrm>
                <a:off x="4343400" y="4498299"/>
                <a:ext cx="14478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ounded Rectangle 15"/>
              <p:cNvSpPr/>
              <p:nvPr/>
            </p:nvSpPr>
            <p:spPr>
              <a:xfrm>
                <a:off x="5797446" y="4483308"/>
                <a:ext cx="14478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6"/>
            <p:cNvGrpSpPr/>
            <p:nvPr/>
          </p:nvGrpSpPr>
          <p:grpSpPr>
            <a:xfrm>
              <a:off x="1989945" y="2184817"/>
              <a:ext cx="4343400" cy="769496"/>
              <a:chOff x="1447800" y="4490803"/>
              <a:chExt cx="4343400" cy="769496"/>
            </a:xfrm>
            <a:solidFill>
              <a:schemeClr val="bg1">
                <a:lumMod val="85000"/>
              </a:schemeClr>
            </a:solidFill>
          </p:grpSpPr>
          <p:sp>
            <p:nvSpPr>
              <p:cNvPr id="361" name="Rounded Rectangle 360"/>
              <p:cNvSpPr/>
              <p:nvPr/>
            </p:nvSpPr>
            <p:spPr>
              <a:xfrm>
                <a:off x="1447800" y="4495800"/>
                <a:ext cx="14478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ounded Rectangle 18"/>
              <p:cNvSpPr/>
              <p:nvPr/>
            </p:nvSpPr>
            <p:spPr>
              <a:xfrm>
                <a:off x="2925580" y="4490803"/>
                <a:ext cx="14478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ounded Rectangle 19"/>
              <p:cNvSpPr/>
              <p:nvPr/>
            </p:nvSpPr>
            <p:spPr>
              <a:xfrm>
                <a:off x="4343400" y="4498299"/>
                <a:ext cx="14478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21"/>
            <p:cNvGrpSpPr/>
            <p:nvPr/>
          </p:nvGrpSpPr>
          <p:grpSpPr>
            <a:xfrm>
              <a:off x="1375348" y="1412823"/>
              <a:ext cx="5797446" cy="776991"/>
              <a:chOff x="1447800" y="4483308"/>
              <a:chExt cx="5797446" cy="776991"/>
            </a:xfrm>
            <a:solidFill>
              <a:schemeClr val="bg1">
                <a:lumMod val="85000"/>
              </a:schemeClr>
            </a:solidFill>
          </p:grpSpPr>
          <p:sp>
            <p:nvSpPr>
              <p:cNvPr id="357" name="Rounded Rectangle 356"/>
              <p:cNvSpPr/>
              <p:nvPr/>
            </p:nvSpPr>
            <p:spPr>
              <a:xfrm>
                <a:off x="1447800" y="4495800"/>
                <a:ext cx="14478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ounded Rectangle 357"/>
              <p:cNvSpPr/>
              <p:nvPr/>
            </p:nvSpPr>
            <p:spPr>
              <a:xfrm>
                <a:off x="2925580" y="4490803"/>
                <a:ext cx="14478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ounded Rectangle 358"/>
              <p:cNvSpPr/>
              <p:nvPr/>
            </p:nvSpPr>
            <p:spPr>
              <a:xfrm>
                <a:off x="4343400" y="4498299"/>
                <a:ext cx="14478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ounded Rectangle 359"/>
              <p:cNvSpPr/>
              <p:nvPr/>
            </p:nvSpPr>
            <p:spPr>
              <a:xfrm>
                <a:off x="5797446" y="4483308"/>
                <a:ext cx="1447800" cy="7620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2" name="Rounded Rectangle 271"/>
            <p:cNvSpPr/>
            <p:nvPr/>
          </p:nvSpPr>
          <p:spPr>
            <a:xfrm>
              <a:off x="6324600" y="2194811"/>
              <a:ext cx="873177" cy="7620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ounded Rectangle 272"/>
            <p:cNvSpPr/>
            <p:nvPr/>
          </p:nvSpPr>
          <p:spPr>
            <a:xfrm>
              <a:off x="6327098" y="3696326"/>
              <a:ext cx="873177" cy="7620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Flowchart: Delay 273"/>
            <p:cNvSpPr/>
            <p:nvPr/>
          </p:nvSpPr>
          <p:spPr>
            <a:xfrm rot="16200000">
              <a:off x="2843296" y="2456972"/>
              <a:ext cx="2881537" cy="2667001"/>
            </a:xfrm>
            <a:prstGeom prst="flowChartDelay">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Isosceles Triangle 280"/>
            <p:cNvSpPr/>
            <p:nvPr/>
          </p:nvSpPr>
          <p:spPr>
            <a:xfrm>
              <a:off x="1143000" y="304800"/>
              <a:ext cx="5943600" cy="1066800"/>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Isosceles Triangle 281"/>
            <p:cNvSpPr/>
            <p:nvPr/>
          </p:nvSpPr>
          <p:spPr>
            <a:xfrm>
              <a:off x="1580213" y="457200"/>
              <a:ext cx="5060430" cy="936885"/>
            </a:xfrm>
            <a:prstGeom prst="triangl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73"/>
            <p:cNvGrpSpPr/>
            <p:nvPr/>
          </p:nvGrpSpPr>
          <p:grpSpPr>
            <a:xfrm>
              <a:off x="914400" y="1425315"/>
              <a:ext cx="1561475" cy="3849974"/>
              <a:chOff x="914400" y="1425315"/>
              <a:chExt cx="1561475" cy="3849974"/>
            </a:xfrm>
          </p:grpSpPr>
          <p:sp>
            <p:nvSpPr>
              <p:cNvPr id="321" name="Rounded Rectangle 320"/>
              <p:cNvSpPr/>
              <p:nvPr/>
            </p:nvSpPr>
            <p:spPr>
              <a:xfrm>
                <a:off x="1407827" y="2192312"/>
                <a:ext cx="690796" cy="762000"/>
              </a:xfrm>
              <a:prstGeom prst="roundRect">
                <a:avLst/>
              </a:prstGeom>
              <a:solidFill>
                <a:srgbClr val="EAD2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ounded Rectangle 321"/>
              <p:cNvSpPr/>
              <p:nvPr/>
            </p:nvSpPr>
            <p:spPr>
              <a:xfrm>
                <a:off x="1440306" y="3723807"/>
                <a:ext cx="690796" cy="7620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ounded Rectangle 37"/>
              <p:cNvSpPr/>
              <p:nvPr/>
            </p:nvSpPr>
            <p:spPr>
              <a:xfrm>
                <a:off x="1295400" y="1600200"/>
                <a:ext cx="762000" cy="36576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ounded Rectangle 38"/>
              <p:cNvSpPr/>
              <p:nvPr/>
            </p:nvSpPr>
            <p:spPr>
              <a:xfrm>
                <a:off x="946879" y="1425315"/>
                <a:ext cx="1447800" cy="7620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5" name="Rounded Rectangle 39"/>
              <p:cNvSpPr/>
              <p:nvPr/>
            </p:nvSpPr>
            <p:spPr>
              <a:xfrm>
                <a:off x="966866" y="4513289"/>
                <a:ext cx="1447800" cy="7620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6" name="Rectangle 40"/>
              <p:cNvSpPr/>
              <p:nvPr/>
            </p:nvSpPr>
            <p:spPr>
              <a:xfrm>
                <a:off x="1409076" y="2444646"/>
                <a:ext cx="76200" cy="1676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41"/>
              <p:cNvSpPr/>
              <p:nvPr/>
            </p:nvSpPr>
            <p:spPr>
              <a:xfrm>
                <a:off x="1621436" y="2462134"/>
                <a:ext cx="76200" cy="1676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ectangle 327"/>
              <p:cNvSpPr/>
              <p:nvPr/>
            </p:nvSpPr>
            <p:spPr>
              <a:xfrm>
                <a:off x="1831298" y="2447144"/>
                <a:ext cx="76200" cy="1676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45"/>
              <p:cNvGrpSpPr/>
              <p:nvPr/>
            </p:nvGrpSpPr>
            <p:grpSpPr>
              <a:xfrm>
                <a:off x="914400" y="1447800"/>
                <a:ext cx="1528997" cy="695793"/>
                <a:chOff x="4953000" y="1968708"/>
                <a:chExt cx="5056682" cy="1751350"/>
              </a:xfrm>
            </p:grpSpPr>
            <p:grpSp>
              <p:nvGrpSpPr>
                <p:cNvPr id="13" name="Group 268"/>
                <p:cNvGrpSpPr/>
                <p:nvPr/>
              </p:nvGrpSpPr>
              <p:grpSpPr>
                <a:xfrm>
                  <a:off x="4953000" y="1981200"/>
                  <a:ext cx="1681397" cy="1721370"/>
                  <a:chOff x="4953000" y="1981200"/>
                  <a:chExt cx="1681397" cy="1721370"/>
                </a:xfrm>
              </p:grpSpPr>
              <p:sp>
                <p:nvSpPr>
                  <p:cNvPr id="355" name="Quad Arrow 354"/>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Diamond 355"/>
                  <p:cNvSpPr/>
                  <p:nvPr/>
                </p:nvSpPr>
                <p:spPr>
                  <a:xfrm>
                    <a:off x="5486400" y="2362200"/>
                    <a:ext cx="609600" cy="914400"/>
                  </a:xfrm>
                  <a:prstGeom prst="diamon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269"/>
                <p:cNvGrpSpPr/>
                <p:nvPr/>
              </p:nvGrpSpPr>
              <p:grpSpPr>
                <a:xfrm>
                  <a:off x="6634397" y="1968708"/>
                  <a:ext cx="1681397" cy="1721370"/>
                  <a:chOff x="4953000" y="1981200"/>
                  <a:chExt cx="1681397" cy="1721370"/>
                </a:xfrm>
              </p:grpSpPr>
              <p:sp>
                <p:nvSpPr>
                  <p:cNvPr id="353" name="Quad Arrow 352"/>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Diamond 353"/>
                  <p:cNvSpPr/>
                  <p:nvPr/>
                </p:nvSpPr>
                <p:spPr>
                  <a:xfrm>
                    <a:off x="5486400" y="2362200"/>
                    <a:ext cx="609600" cy="914400"/>
                  </a:xfrm>
                  <a:prstGeom prst="diamon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272"/>
                <p:cNvGrpSpPr/>
                <p:nvPr/>
              </p:nvGrpSpPr>
              <p:grpSpPr>
                <a:xfrm>
                  <a:off x="8328285" y="1998688"/>
                  <a:ext cx="1681397" cy="1721370"/>
                  <a:chOff x="4953000" y="1981200"/>
                  <a:chExt cx="1681397" cy="1721370"/>
                </a:xfrm>
              </p:grpSpPr>
              <p:sp>
                <p:nvSpPr>
                  <p:cNvPr id="351" name="Quad Arrow 350"/>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Diamond 351"/>
                  <p:cNvSpPr/>
                  <p:nvPr/>
                </p:nvSpPr>
                <p:spPr>
                  <a:xfrm>
                    <a:off x="5486400" y="2362200"/>
                    <a:ext cx="609600" cy="914400"/>
                  </a:xfrm>
                  <a:prstGeom prst="diamon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7" name="Isosceles Triangle 346"/>
                <p:cNvSpPr/>
                <p:nvPr/>
              </p:nvSpPr>
              <p:spPr>
                <a:xfrm rot="10800000">
                  <a:off x="6096000" y="2133600"/>
                  <a:ext cx="1066800" cy="4572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Isosceles Triangle 347"/>
                <p:cNvSpPr/>
                <p:nvPr/>
              </p:nvSpPr>
              <p:spPr>
                <a:xfrm rot="10800000">
                  <a:off x="7816121" y="2111115"/>
                  <a:ext cx="1066800" cy="4572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Isosceles Triangle 348"/>
                <p:cNvSpPr/>
                <p:nvPr/>
              </p:nvSpPr>
              <p:spPr>
                <a:xfrm>
                  <a:off x="6107243" y="3069236"/>
                  <a:ext cx="1066800" cy="4572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Isosceles Triangle 349"/>
                <p:cNvSpPr/>
                <p:nvPr/>
              </p:nvSpPr>
              <p:spPr>
                <a:xfrm>
                  <a:off x="7803630" y="3086725"/>
                  <a:ext cx="1066800" cy="4572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59"/>
              <p:cNvGrpSpPr/>
              <p:nvPr/>
            </p:nvGrpSpPr>
            <p:grpSpPr>
              <a:xfrm>
                <a:off x="946878" y="4553262"/>
                <a:ext cx="1528997" cy="695793"/>
                <a:chOff x="4953000" y="1968708"/>
                <a:chExt cx="5056682" cy="1751350"/>
              </a:xfrm>
            </p:grpSpPr>
            <p:grpSp>
              <p:nvGrpSpPr>
                <p:cNvPr id="17" name="Group 268"/>
                <p:cNvGrpSpPr/>
                <p:nvPr/>
              </p:nvGrpSpPr>
              <p:grpSpPr>
                <a:xfrm>
                  <a:off x="4953000" y="1981200"/>
                  <a:ext cx="1681397" cy="1721370"/>
                  <a:chOff x="4953000" y="1981200"/>
                  <a:chExt cx="1681397" cy="1721370"/>
                </a:xfrm>
              </p:grpSpPr>
              <p:sp>
                <p:nvSpPr>
                  <p:cNvPr id="342" name="Quad Arrow 341"/>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Diamond 342"/>
                  <p:cNvSpPr/>
                  <p:nvPr/>
                </p:nvSpPr>
                <p:spPr>
                  <a:xfrm>
                    <a:off x="5486400" y="2362200"/>
                    <a:ext cx="609600" cy="914400"/>
                  </a:xfrm>
                  <a:prstGeom prst="diamon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269"/>
                <p:cNvGrpSpPr/>
                <p:nvPr/>
              </p:nvGrpSpPr>
              <p:grpSpPr>
                <a:xfrm>
                  <a:off x="6634397" y="1968708"/>
                  <a:ext cx="1681397" cy="1721370"/>
                  <a:chOff x="4953000" y="1981200"/>
                  <a:chExt cx="1681397" cy="1721370"/>
                </a:xfrm>
              </p:grpSpPr>
              <p:sp>
                <p:nvSpPr>
                  <p:cNvPr id="340" name="Quad Arrow 339"/>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Diamond 340"/>
                  <p:cNvSpPr/>
                  <p:nvPr/>
                </p:nvSpPr>
                <p:spPr>
                  <a:xfrm>
                    <a:off x="5486400" y="2362200"/>
                    <a:ext cx="609600" cy="914400"/>
                  </a:xfrm>
                  <a:prstGeom prst="diamon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272"/>
                <p:cNvGrpSpPr/>
                <p:nvPr/>
              </p:nvGrpSpPr>
              <p:grpSpPr>
                <a:xfrm>
                  <a:off x="8328285" y="1998688"/>
                  <a:ext cx="1681397" cy="1721370"/>
                  <a:chOff x="4953000" y="1981200"/>
                  <a:chExt cx="1681397" cy="1721370"/>
                </a:xfrm>
              </p:grpSpPr>
              <p:sp>
                <p:nvSpPr>
                  <p:cNvPr id="338" name="Quad Arrow 67"/>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Diamond 68"/>
                  <p:cNvSpPr/>
                  <p:nvPr/>
                </p:nvSpPr>
                <p:spPr>
                  <a:xfrm>
                    <a:off x="5486400" y="2362200"/>
                    <a:ext cx="609600" cy="914400"/>
                  </a:xfrm>
                  <a:prstGeom prst="diamon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4" name="Isosceles Triangle 333"/>
                <p:cNvSpPr/>
                <p:nvPr/>
              </p:nvSpPr>
              <p:spPr>
                <a:xfrm rot="10800000">
                  <a:off x="6096000" y="2133600"/>
                  <a:ext cx="1066800" cy="4572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Isosceles Triangle 64"/>
                <p:cNvSpPr/>
                <p:nvPr/>
              </p:nvSpPr>
              <p:spPr>
                <a:xfrm rot="10800000">
                  <a:off x="7816121" y="2111115"/>
                  <a:ext cx="1066800" cy="4572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Isosceles Triangle 65"/>
                <p:cNvSpPr/>
                <p:nvPr/>
              </p:nvSpPr>
              <p:spPr>
                <a:xfrm>
                  <a:off x="6107243" y="3069236"/>
                  <a:ext cx="1066800" cy="4572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Isosceles Triangle 66"/>
                <p:cNvSpPr/>
                <p:nvPr/>
              </p:nvSpPr>
              <p:spPr>
                <a:xfrm>
                  <a:off x="7803630" y="3086725"/>
                  <a:ext cx="1066800" cy="4572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74"/>
            <p:cNvGrpSpPr/>
            <p:nvPr/>
          </p:nvGrpSpPr>
          <p:grpSpPr>
            <a:xfrm>
              <a:off x="6096000" y="1371600"/>
              <a:ext cx="1561475" cy="3849974"/>
              <a:chOff x="914400" y="1425315"/>
              <a:chExt cx="1561475" cy="3849974"/>
            </a:xfrm>
          </p:grpSpPr>
          <p:sp>
            <p:nvSpPr>
              <p:cNvPr id="285" name="Rounded Rectangle 284"/>
              <p:cNvSpPr/>
              <p:nvPr/>
            </p:nvSpPr>
            <p:spPr>
              <a:xfrm>
                <a:off x="1407827" y="2192312"/>
                <a:ext cx="690796" cy="762000"/>
              </a:xfrm>
              <a:prstGeom prst="roundRect">
                <a:avLst/>
              </a:prstGeom>
              <a:solidFill>
                <a:srgbClr val="EAD2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ounded Rectangle 285"/>
              <p:cNvSpPr/>
              <p:nvPr/>
            </p:nvSpPr>
            <p:spPr>
              <a:xfrm>
                <a:off x="1440306" y="3723807"/>
                <a:ext cx="690796" cy="7620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ounded Rectangle 286"/>
              <p:cNvSpPr/>
              <p:nvPr/>
            </p:nvSpPr>
            <p:spPr>
              <a:xfrm>
                <a:off x="1295400" y="1600200"/>
                <a:ext cx="762000" cy="36576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ounded Rectangle 287"/>
              <p:cNvSpPr/>
              <p:nvPr/>
            </p:nvSpPr>
            <p:spPr>
              <a:xfrm>
                <a:off x="946879" y="1425315"/>
                <a:ext cx="1447800" cy="7620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9" name="Rounded Rectangle 288"/>
              <p:cNvSpPr/>
              <p:nvPr/>
            </p:nvSpPr>
            <p:spPr>
              <a:xfrm>
                <a:off x="966866" y="4513289"/>
                <a:ext cx="1447800" cy="7620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0" name="Rectangle 289"/>
              <p:cNvSpPr/>
              <p:nvPr/>
            </p:nvSpPr>
            <p:spPr>
              <a:xfrm>
                <a:off x="1409076" y="2444646"/>
                <a:ext cx="76200" cy="1676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p:cNvSpPr/>
              <p:nvPr/>
            </p:nvSpPr>
            <p:spPr>
              <a:xfrm>
                <a:off x="1621436" y="2462134"/>
                <a:ext cx="76200" cy="1676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p:cNvSpPr/>
              <p:nvPr/>
            </p:nvSpPr>
            <p:spPr>
              <a:xfrm>
                <a:off x="1831298" y="2447144"/>
                <a:ext cx="76200" cy="1676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45"/>
              <p:cNvGrpSpPr/>
              <p:nvPr/>
            </p:nvGrpSpPr>
            <p:grpSpPr>
              <a:xfrm>
                <a:off x="914400" y="1447800"/>
                <a:ext cx="1528997" cy="695793"/>
                <a:chOff x="4953000" y="1968708"/>
                <a:chExt cx="5056682" cy="1751350"/>
              </a:xfrm>
            </p:grpSpPr>
            <p:grpSp>
              <p:nvGrpSpPr>
                <p:cNvPr id="31" name="Group 268"/>
                <p:cNvGrpSpPr/>
                <p:nvPr/>
              </p:nvGrpSpPr>
              <p:grpSpPr>
                <a:xfrm>
                  <a:off x="4953000" y="1981200"/>
                  <a:ext cx="1681397" cy="1721370"/>
                  <a:chOff x="4953000" y="1981200"/>
                  <a:chExt cx="1681397" cy="1721370"/>
                </a:xfrm>
              </p:grpSpPr>
              <p:sp>
                <p:nvSpPr>
                  <p:cNvPr id="319" name="Quad Arrow 318"/>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Diamond 319"/>
                  <p:cNvSpPr/>
                  <p:nvPr/>
                </p:nvSpPr>
                <p:spPr>
                  <a:xfrm>
                    <a:off x="5486400" y="2362200"/>
                    <a:ext cx="609600" cy="914400"/>
                  </a:xfrm>
                  <a:prstGeom prst="diamon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269"/>
                <p:cNvGrpSpPr/>
                <p:nvPr/>
              </p:nvGrpSpPr>
              <p:grpSpPr>
                <a:xfrm>
                  <a:off x="6634397" y="1968708"/>
                  <a:ext cx="1681397" cy="1721370"/>
                  <a:chOff x="4953000" y="1981200"/>
                  <a:chExt cx="1681397" cy="1721370"/>
                </a:xfrm>
              </p:grpSpPr>
              <p:sp>
                <p:nvSpPr>
                  <p:cNvPr id="317" name="Quad Arrow 316"/>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Diamond 317"/>
                  <p:cNvSpPr/>
                  <p:nvPr/>
                </p:nvSpPr>
                <p:spPr>
                  <a:xfrm>
                    <a:off x="5486400" y="2362200"/>
                    <a:ext cx="609600" cy="914400"/>
                  </a:xfrm>
                  <a:prstGeom prst="diamon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272"/>
                <p:cNvGrpSpPr/>
                <p:nvPr/>
              </p:nvGrpSpPr>
              <p:grpSpPr>
                <a:xfrm>
                  <a:off x="8328285" y="1998688"/>
                  <a:ext cx="1681397" cy="1721370"/>
                  <a:chOff x="4953000" y="1981200"/>
                  <a:chExt cx="1681397" cy="1721370"/>
                </a:xfrm>
              </p:grpSpPr>
              <p:sp>
                <p:nvSpPr>
                  <p:cNvPr id="315" name="Quad Arrow 314"/>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Diamond 315"/>
                  <p:cNvSpPr/>
                  <p:nvPr/>
                </p:nvSpPr>
                <p:spPr>
                  <a:xfrm>
                    <a:off x="5486400" y="2362200"/>
                    <a:ext cx="609600" cy="914400"/>
                  </a:xfrm>
                  <a:prstGeom prst="diamon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1" name="Isosceles Triangle 310"/>
                <p:cNvSpPr/>
                <p:nvPr/>
              </p:nvSpPr>
              <p:spPr>
                <a:xfrm rot="10800000">
                  <a:off x="6096000" y="2133600"/>
                  <a:ext cx="1066800" cy="4572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Isosceles Triangle 311"/>
                <p:cNvSpPr/>
                <p:nvPr/>
              </p:nvSpPr>
              <p:spPr>
                <a:xfrm rot="10800000">
                  <a:off x="7816121" y="2111115"/>
                  <a:ext cx="1066800" cy="4572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Isosceles Triangle 312"/>
                <p:cNvSpPr/>
                <p:nvPr/>
              </p:nvSpPr>
              <p:spPr>
                <a:xfrm>
                  <a:off x="6107243" y="3069236"/>
                  <a:ext cx="1066800" cy="4572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Isosceles Triangle 313"/>
                <p:cNvSpPr/>
                <p:nvPr/>
              </p:nvSpPr>
              <p:spPr>
                <a:xfrm>
                  <a:off x="7803630" y="3086725"/>
                  <a:ext cx="1066800" cy="4572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59"/>
              <p:cNvGrpSpPr/>
              <p:nvPr/>
            </p:nvGrpSpPr>
            <p:grpSpPr>
              <a:xfrm>
                <a:off x="946878" y="4553262"/>
                <a:ext cx="1528997" cy="695793"/>
                <a:chOff x="4953000" y="1968708"/>
                <a:chExt cx="5056682" cy="1751350"/>
              </a:xfrm>
            </p:grpSpPr>
            <p:grpSp>
              <p:nvGrpSpPr>
                <p:cNvPr id="43" name="Group 268"/>
                <p:cNvGrpSpPr/>
                <p:nvPr/>
              </p:nvGrpSpPr>
              <p:grpSpPr>
                <a:xfrm>
                  <a:off x="4953000" y="1981200"/>
                  <a:ext cx="1681397" cy="1721370"/>
                  <a:chOff x="4953000" y="1981200"/>
                  <a:chExt cx="1681397" cy="1721370"/>
                </a:xfrm>
              </p:grpSpPr>
              <p:sp>
                <p:nvSpPr>
                  <p:cNvPr id="306" name="Quad Arrow 305"/>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Diamond 306"/>
                  <p:cNvSpPr/>
                  <p:nvPr/>
                </p:nvSpPr>
                <p:spPr>
                  <a:xfrm>
                    <a:off x="5486400" y="2362200"/>
                    <a:ext cx="609600" cy="914400"/>
                  </a:xfrm>
                  <a:prstGeom prst="diamon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269"/>
                <p:cNvGrpSpPr/>
                <p:nvPr/>
              </p:nvGrpSpPr>
              <p:grpSpPr>
                <a:xfrm>
                  <a:off x="6634397" y="1968708"/>
                  <a:ext cx="1681397" cy="1721370"/>
                  <a:chOff x="4953000" y="1981200"/>
                  <a:chExt cx="1681397" cy="1721370"/>
                </a:xfrm>
              </p:grpSpPr>
              <p:sp>
                <p:nvSpPr>
                  <p:cNvPr id="304" name="Quad Arrow 303"/>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Diamond 304"/>
                  <p:cNvSpPr/>
                  <p:nvPr/>
                </p:nvSpPr>
                <p:spPr>
                  <a:xfrm>
                    <a:off x="5486400" y="2362200"/>
                    <a:ext cx="609600" cy="914400"/>
                  </a:xfrm>
                  <a:prstGeom prst="diamon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272"/>
                <p:cNvGrpSpPr/>
                <p:nvPr/>
              </p:nvGrpSpPr>
              <p:grpSpPr>
                <a:xfrm>
                  <a:off x="8328285" y="1998688"/>
                  <a:ext cx="1681397" cy="1721370"/>
                  <a:chOff x="4953000" y="1981200"/>
                  <a:chExt cx="1681397" cy="1721370"/>
                </a:xfrm>
              </p:grpSpPr>
              <p:sp>
                <p:nvSpPr>
                  <p:cNvPr id="302" name="Quad Arrow 301"/>
                  <p:cNvSpPr/>
                  <p:nvPr/>
                </p:nvSpPr>
                <p:spPr>
                  <a:xfrm>
                    <a:off x="4953000" y="1981200"/>
                    <a:ext cx="1681397" cy="1721370"/>
                  </a:xfrm>
                  <a:prstGeom prst="quadArrow">
                    <a:avLst>
                      <a:gd name="adj1" fmla="val 43217"/>
                      <a:gd name="adj2" fmla="val 22500"/>
                      <a:gd name="adj3" fmla="val 22500"/>
                    </a:avLst>
                  </a:prstGeom>
                  <a:solidFill>
                    <a:srgbClr val="F4AAF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Diamond 302"/>
                  <p:cNvSpPr/>
                  <p:nvPr/>
                </p:nvSpPr>
                <p:spPr>
                  <a:xfrm>
                    <a:off x="5486400" y="2362200"/>
                    <a:ext cx="609600" cy="914400"/>
                  </a:xfrm>
                  <a:prstGeom prst="diamond">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8" name="Isosceles Triangle 297"/>
                <p:cNvSpPr/>
                <p:nvPr/>
              </p:nvSpPr>
              <p:spPr>
                <a:xfrm rot="10800000">
                  <a:off x="6096000" y="2133600"/>
                  <a:ext cx="1066800" cy="4572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Isosceles Triangle 298"/>
                <p:cNvSpPr/>
                <p:nvPr/>
              </p:nvSpPr>
              <p:spPr>
                <a:xfrm rot="10800000">
                  <a:off x="7816121" y="2111115"/>
                  <a:ext cx="1066800" cy="4572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Isosceles Triangle 299"/>
                <p:cNvSpPr/>
                <p:nvPr/>
              </p:nvSpPr>
              <p:spPr>
                <a:xfrm>
                  <a:off x="6107243" y="3069236"/>
                  <a:ext cx="1066800" cy="4572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Isosceles Triangle 300"/>
                <p:cNvSpPr/>
                <p:nvPr/>
              </p:nvSpPr>
              <p:spPr>
                <a:xfrm>
                  <a:off x="7803630" y="3086725"/>
                  <a:ext cx="1066800" cy="4572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38085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Picture 4" descr="Related image"/>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 y="0"/>
            <a:ext cx="12192001" cy="68661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0"/>
          <p:cNvGrpSpPr/>
          <p:nvPr/>
        </p:nvGrpSpPr>
        <p:grpSpPr>
          <a:xfrm>
            <a:off x="1897712" y="59652"/>
            <a:ext cx="8506667" cy="1154211"/>
            <a:chOff x="373711" y="59651"/>
            <a:chExt cx="8506667" cy="1154211"/>
          </a:xfrm>
        </p:grpSpPr>
        <p:sp>
          <p:nvSpPr>
            <p:cNvPr id="22" name="Donut 21"/>
            <p:cNvSpPr/>
            <p:nvPr/>
          </p:nvSpPr>
          <p:spPr>
            <a:xfrm rot="19777625">
              <a:off x="373711" y="263975"/>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rot="328297">
              <a:off x="1184179"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rot="328297">
              <a:off x="20223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nut 24"/>
            <p:cNvSpPr/>
            <p:nvPr/>
          </p:nvSpPr>
          <p:spPr>
            <a:xfrm rot="328297">
              <a:off x="29367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25"/>
            <p:cNvSpPr/>
            <p:nvPr/>
          </p:nvSpPr>
          <p:spPr>
            <a:xfrm rot="328297">
              <a:off x="3927378"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26"/>
            <p:cNvSpPr/>
            <p:nvPr/>
          </p:nvSpPr>
          <p:spPr>
            <a:xfrm rot="328297">
              <a:off x="4841778" y="2120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rot="328297">
              <a:off x="5832380"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28"/>
            <p:cNvSpPr/>
            <p:nvPr/>
          </p:nvSpPr>
          <p:spPr>
            <a:xfrm rot="328297">
              <a:off x="6746778"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29"/>
            <p:cNvSpPr/>
            <p:nvPr/>
          </p:nvSpPr>
          <p:spPr>
            <a:xfrm rot="328297">
              <a:off x="7584978"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0" name="TextBox 129"/>
          <p:cNvSpPr txBox="1"/>
          <p:nvPr/>
        </p:nvSpPr>
        <p:spPr>
          <a:xfrm>
            <a:off x="1752600" y="1371600"/>
            <a:ext cx="8686800" cy="830997"/>
          </a:xfrm>
          <a:prstGeom prst="rect">
            <a:avLst/>
          </a:prstGeom>
          <a:noFill/>
        </p:spPr>
        <p:txBody>
          <a:bodyPr wrap="square" rtlCol="0">
            <a:spAutoFit/>
          </a:bodyPr>
          <a:lstStyle/>
          <a:p>
            <a:r>
              <a:rPr lang="en-US" sz="2400" dirty="0">
                <a:solidFill>
                  <a:schemeClr val="bg1"/>
                </a:solidFill>
              </a:rPr>
              <a:t>…The master’s power was unlimited. He might mutilate, torture, or kill the slave at his pleasure…</a:t>
            </a:r>
          </a:p>
        </p:txBody>
      </p:sp>
      <p:sp>
        <p:nvSpPr>
          <p:cNvPr id="131" name="TextBox 130"/>
          <p:cNvSpPr txBox="1"/>
          <p:nvPr/>
        </p:nvSpPr>
        <p:spPr>
          <a:xfrm>
            <a:off x="1905000" y="2438400"/>
            <a:ext cx="7924800" cy="461665"/>
          </a:xfrm>
          <a:prstGeom prst="rect">
            <a:avLst/>
          </a:prstGeom>
          <a:noFill/>
        </p:spPr>
        <p:txBody>
          <a:bodyPr wrap="square" rtlCol="0">
            <a:spAutoFit/>
          </a:bodyPr>
          <a:lstStyle/>
          <a:p>
            <a:r>
              <a:rPr lang="en-US" sz="2400" dirty="0">
                <a:solidFill>
                  <a:schemeClr val="bg1"/>
                </a:solidFill>
              </a:rPr>
              <a:t>Augustus Caesar had 30,000 slaves crucified during his reign.</a:t>
            </a:r>
          </a:p>
        </p:txBody>
      </p:sp>
      <p:grpSp>
        <p:nvGrpSpPr>
          <p:cNvPr id="15" name="Group 94"/>
          <p:cNvGrpSpPr/>
          <p:nvPr/>
        </p:nvGrpSpPr>
        <p:grpSpPr>
          <a:xfrm>
            <a:off x="9365673" y="1600199"/>
            <a:ext cx="1993791" cy="3787913"/>
            <a:chOff x="228600" y="108679"/>
            <a:chExt cx="2514600" cy="5758721"/>
          </a:xfrm>
        </p:grpSpPr>
        <p:grpSp>
          <p:nvGrpSpPr>
            <p:cNvPr id="16" name="Group 90"/>
            <p:cNvGrpSpPr/>
            <p:nvPr/>
          </p:nvGrpSpPr>
          <p:grpSpPr>
            <a:xfrm>
              <a:off x="1524000" y="4953000"/>
              <a:ext cx="618673" cy="914400"/>
              <a:chOff x="5453023" y="2955884"/>
              <a:chExt cx="1438353" cy="2125890"/>
            </a:xfrm>
          </p:grpSpPr>
          <p:sp>
            <p:nvSpPr>
              <p:cNvPr id="383" name="Oval 382"/>
              <p:cNvSpPr/>
              <p:nvPr/>
            </p:nvSpPr>
            <p:spPr>
              <a:xfrm rot="19336703">
                <a:off x="5453023" y="2955884"/>
                <a:ext cx="1438353" cy="21258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4" name="Oval 383"/>
              <p:cNvSpPr/>
              <p:nvPr/>
            </p:nvSpPr>
            <p:spPr>
              <a:xfrm rot="20226233">
                <a:off x="5698093" y="3198045"/>
                <a:ext cx="1008155" cy="14825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7" name="Group 91"/>
            <p:cNvGrpSpPr/>
            <p:nvPr/>
          </p:nvGrpSpPr>
          <p:grpSpPr>
            <a:xfrm rot="3910182">
              <a:off x="826505" y="4899147"/>
              <a:ext cx="702129" cy="914400"/>
              <a:chOff x="5232196" y="2839328"/>
              <a:chExt cx="1632381" cy="2125890"/>
            </a:xfrm>
          </p:grpSpPr>
          <p:sp>
            <p:nvSpPr>
              <p:cNvPr id="381" name="Oval 380"/>
              <p:cNvSpPr/>
              <p:nvPr/>
            </p:nvSpPr>
            <p:spPr>
              <a:xfrm rot="19336703">
                <a:off x="5232196" y="2839328"/>
                <a:ext cx="1632381" cy="21258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82" name="Oval 381"/>
              <p:cNvSpPr/>
              <p:nvPr/>
            </p:nvSpPr>
            <p:spPr>
              <a:xfrm rot="19685640">
                <a:off x="5426593" y="3190013"/>
                <a:ext cx="1213946" cy="14825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321" name="Oval 320"/>
            <p:cNvSpPr/>
            <p:nvPr/>
          </p:nvSpPr>
          <p:spPr>
            <a:xfrm>
              <a:off x="1916243" y="390994"/>
              <a:ext cx="367259" cy="42846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p:cNvSpPr/>
            <p:nvPr/>
          </p:nvSpPr>
          <p:spPr>
            <a:xfrm>
              <a:off x="804472" y="343525"/>
              <a:ext cx="367259" cy="42846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p:cNvSpPr/>
            <p:nvPr/>
          </p:nvSpPr>
          <p:spPr>
            <a:xfrm>
              <a:off x="1249180" y="108679"/>
              <a:ext cx="551187" cy="71902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Trapezoid 323"/>
            <p:cNvSpPr/>
            <p:nvPr/>
          </p:nvSpPr>
          <p:spPr>
            <a:xfrm>
              <a:off x="609600" y="2493777"/>
              <a:ext cx="1905000" cy="2840223"/>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5" name="Oval 324"/>
            <p:cNvSpPr/>
            <p:nvPr/>
          </p:nvSpPr>
          <p:spPr>
            <a:xfrm>
              <a:off x="2309649" y="3278669"/>
              <a:ext cx="433551" cy="5232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6" name="Oval 325"/>
            <p:cNvSpPr/>
            <p:nvPr/>
          </p:nvSpPr>
          <p:spPr>
            <a:xfrm>
              <a:off x="228600" y="3191460"/>
              <a:ext cx="433551" cy="5232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7" name="Trapezoid 326"/>
            <p:cNvSpPr/>
            <p:nvPr/>
          </p:nvSpPr>
          <p:spPr>
            <a:xfrm rot="19984891">
              <a:off x="1577519" y="2098596"/>
              <a:ext cx="923325" cy="1593132"/>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8" name="Trapezoid 327"/>
            <p:cNvSpPr/>
            <p:nvPr/>
          </p:nvSpPr>
          <p:spPr>
            <a:xfrm rot="2090544">
              <a:off x="512165" y="2163816"/>
              <a:ext cx="883006" cy="1509439"/>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9" name="Trapezoid 328"/>
            <p:cNvSpPr/>
            <p:nvPr/>
          </p:nvSpPr>
          <p:spPr>
            <a:xfrm>
              <a:off x="815340" y="2197704"/>
              <a:ext cx="1699260" cy="2983896"/>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330" name="Isosceles Triangle 329"/>
            <p:cNvSpPr/>
            <p:nvPr/>
          </p:nvSpPr>
          <p:spPr>
            <a:xfrm rot="10800000">
              <a:off x="1269124" y="2232144"/>
              <a:ext cx="520263" cy="3488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1" name="Oval 330"/>
            <p:cNvSpPr/>
            <p:nvPr/>
          </p:nvSpPr>
          <p:spPr>
            <a:xfrm>
              <a:off x="922283" y="836777"/>
              <a:ext cx="1213945" cy="148257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2" name="Hexagon 331"/>
            <p:cNvSpPr/>
            <p:nvPr/>
          </p:nvSpPr>
          <p:spPr>
            <a:xfrm>
              <a:off x="866681" y="483748"/>
              <a:ext cx="222252" cy="237293"/>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333" name="Hexagon 332"/>
            <p:cNvSpPr/>
            <p:nvPr/>
          </p:nvSpPr>
          <p:spPr>
            <a:xfrm>
              <a:off x="1988820" y="541210"/>
              <a:ext cx="222252" cy="237293"/>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334" name="Hexagon 333"/>
            <p:cNvSpPr/>
            <p:nvPr/>
          </p:nvSpPr>
          <p:spPr>
            <a:xfrm>
              <a:off x="1391587" y="342275"/>
              <a:ext cx="251460" cy="358019"/>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nvGrpSpPr>
            <p:cNvPr id="18" name="Group 39"/>
            <p:cNvGrpSpPr/>
            <p:nvPr/>
          </p:nvGrpSpPr>
          <p:grpSpPr>
            <a:xfrm>
              <a:off x="824459" y="4724400"/>
              <a:ext cx="1613941" cy="388799"/>
              <a:chOff x="398489" y="1371600"/>
              <a:chExt cx="9752350" cy="1937478"/>
            </a:xfrm>
          </p:grpSpPr>
          <p:grpSp>
            <p:nvGrpSpPr>
              <p:cNvPr id="19" name="Group 8"/>
              <p:cNvGrpSpPr/>
              <p:nvPr/>
            </p:nvGrpSpPr>
            <p:grpSpPr>
              <a:xfrm>
                <a:off x="7864839" y="1372849"/>
                <a:ext cx="2286000" cy="1905000"/>
                <a:chOff x="1295400" y="2209800"/>
                <a:chExt cx="2286000" cy="1905000"/>
              </a:xfrm>
            </p:grpSpPr>
            <p:sp>
              <p:nvSpPr>
                <p:cNvPr id="374" name="Rectangle 373"/>
                <p:cNvSpPr/>
                <p:nvPr/>
              </p:nvSpPr>
              <p:spPr>
                <a:xfrm>
                  <a:off x="1295400" y="3886200"/>
                  <a:ext cx="2286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2"/>
                <p:cNvSpPr/>
                <p:nvPr/>
              </p:nvSpPr>
              <p:spPr>
                <a:xfrm rot="5400000">
                  <a:off x="533400" y="2971800"/>
                  <a:ext cx="1752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
                <p:cNvSpPr/>
                <p:nvPr/>
              </p:nvSpPr>
              <p:spPr>
                <a:xfrm rot="5400000">
                  <a:off x="2514600" y="3048000"/>
                  <a:ext cx="1905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4"/>
                <p:cNvSpPr/>
                <p:nvPr/>
              </p:nvSpPr>
              <p:spPr>
                <a:xfrm>
                  <a:off x="1905000" y="2209800"/>
                  <a:ext cx="1676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5"/>
                <p:cNvSpPr/>
                <p:nvPr/>
              </p:nvSpPr>
              <p:spPr>
                <a:xfrm rot="5400000">
                  <a:off x="1333500" y="2781300"/>
                  <a:ext cx="1371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6"/>
                <p:cNvSpPr/>
                <p:nvPr/>
              </p:nvSpPr>
              <p:spPr>
                <a:xfrm>
                  <a:off x="1981200" y="3352800"/>
                  <a:ext cx="10668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7"/>
                <p:cNvSpPr/>
                <p:nvPr/>
              </p:nvSpPr>
              <p:spPr>
                <a:xfrm rot="5400000">
                  <a:off x="2476500" y="3009900"/>
                  <a:ext cx="914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9"/>
              <p:cNvGrpSpPr/>
              <p:nvPr/>
            </p:nvGrpSpPr>
            <p:grpSpPr>
              <a:xfrm>
                <a:off x="2895600" y="1371600"/>
                <a:ext cx="2286000" cy="1905000"/>
                <a:chOff x="1295400" y="2209800"/>
                <a:chExt cx="2286000" cy="1905000"/>
              </a:xfrm>
            </p:grpSpPr>
            <p:sp>
              <p:nvSpPr>
                <p:cNvPr id="367" name="Rectangle 366"/>
                <p:cNvSpPr/>
                <p:nvPr/>
              </p:nvSpPr>
              <p:spPr>
                <a:xfrm>
                  <a:off x="1295400" y="3886200"/>
                  <a:ext cx="2286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rot="5400000">
                  <a:off x="533400" y="2971800"/>
                  <a:ext cx="1752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rot="5400000">
                  <a:off x="2514600" y="3048000"/>
                  <a:ext cx="1905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1905000" y="2209800"/>
                  <a:ext cx="1676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p:cNvSpPr/>
                <p:nvPr/>
              </p:nvSpPr>
              <p:spPr>
                <a:xfrm rot="5400000">
                  <a:off x="1333500" y="2781300"/>
                  <a:ext cx="1371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p:cNvSpPr/>
                <p:nvPr/>
              </p:nvSpPr>
              <p:spPr>
                <a:xfrm>
                  <a:off x="1981200" y="3352800"/>
                  <a:ext cx="10668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p:cNvSpPr/>
                <p:nvPr/>
              </p:nvSpPr>
              <p:spPr>
                <a:xfrm rot="5400000">
                  <a:off x="2476500" y="3009900"/>
                  <a:ext cx="914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17"/>
              <p:cNvGrpSpPr/>
              <p:nvPr/>
            </p:nvGrpSpPr>
            <p:grpSpPr>
              <a:xfrm>
                <a:off x="5410200" y="1371600"/>
                <a:ext cx="2286000" cy="1905000"/>
                <a:chOff x="1295400" y="2209800"/>
                <a:chExt cx="2286000" cy="1905000"/>
              </a:xfrm>
            </p:grpSpPr>
            <p:sp>
              <p:nvSpPr>
                <p:cNvPr id="360" name="Rectangle 359"/>
                <p:cNvSpPr/>
                <p:nvPr/>
              </p:nvSpPr>
              <p:spPr>
                <a:xfrm>
                  <a:off x="1295400" y="3886200"/>
                  <a:ext cx="2286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p:cNvSpPr/>
                <p:nvPr/>
              </p:nvSpPr>
              <p:spPr>
                <a:xfrm rot="5400000">
                  <a:off x="533400" y="2971800"/>
                  <a:ext cx="1752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p:cNvSpPr/>
                <p:nvPr/>
              </p:nvSpPr>
              <p:spPr>
                <a:xfrm rot="5400000">
                  <a:off x="2514600" y="3048000"/>
                  <a:ext cx="1905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p:cNvSpPr/>
                <p:nvPr/>
              </p:nvSpPr>
              <p:spPr>
                <a:xfrm>
                  <a:off x="1905000" y="2209800"/>
                  <a:ext cx="1676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ectangle 363"/>
                <p:cNvSpPr/>
                <p:nvPr/>
              </p:nvSpPr>
              <p:spPr>
                <a:xfrm rot="5400000">
                  <a:off x="1333500" y="2781300"/>
                  <a:ext cx="1371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p:cNvSpPr/>
                <p:nvPr/>
              </p:nvSpPr>
              <p:spPr>
                <a:xfrm>
                  <a:off x="1981200" y="3352800"/>
                  <a:ext cx="10668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p:cNvSpPr/>
                <p:nvPr/>
              </p:nvSpPr>
              <p:spPr>
                <a:xfrm rot="5400000">
                  <a:off x="2476500" y="3009900"/>
                  <a:ext cx="914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25"/>
              <p:cNvGrpSpPr/>
              <p:nvPr/>
            </p:nvGrpSpPr>
            <p:grpSpPr>
              <a:xfrm>
                <a:off x="398489" y="1404078"/>
                <a:ext cx="2286000" cy="1905000"/>
                <a:chOff x="1295400" y="2209800"/>
                <a:chExt cx="2286000" cy="1905000"/>
              </a:xfrm>
            </p:grpSpPr>
            <p:sp>
              <p:nvSpPr>
                <p:cNvPr id="353" name="Rectangle 352"/>
                <p:cNvSpPr/>
                <p:nvPr/>
              </p:nvSpPr>
              <p:spPr>
                <a:xfrm>
                  <a:off x="1295400" y="3886200"/>
                  <a:ext cx="2286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p:cNvSpPr/>
                <p:nvPr/>
              </p:nvSpPr>
              <p:spPr>
                <a:xfrm rot="5400000">
                  <a:off x="533400" y="2971800"/>
                  <a:ext cx="1752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p:cNvSpPr/>
                <p:nvPr/>
              </p:nvSpPr>
              <p:spPr>
                <a:xfrm rot="5400000">
                  <a:off x="2514600" y="3048000"/>
                  <a:ext cx="1905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p:cNvSpPr/>
                <p:nvPr/>
              </p:nvSpPr>
              <p:spPr>
                <a:xfrm>
                  <a:off x="1905000" y="2209800"/>
                  <a:ext cx="1676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p:cNvSpPr/>
                <p:nvPr/>
              </p:nvSpPr>
              <p:spPr>
                <a:xfrm rot="5400000">
                  <a:off x="1333500" y="2781300"/>
                  <a:ext cx="1371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1981200" y="3352800"/>
                  <a:ext cx="10668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p:cNvSpPr/>
                <p:nvPr/>
              </p:nvSpPr>
              <p:spPr>
                <a:xfrm rot="5400000">
                  <a:off x="2476500" y="3009900"/>
                  <a:ext cx="914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6" name="Rounded Rectangle 335"/>
            <p:cNvSpPr/>
            <p:nvPr/>
          </p:nvSpPr>
          <p:spPr>
            <a:xfrm>
              <a:off x="914400" y="990600"/>
              <a:ext cx="1219200" cy="3048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ounded Rectangle 336"/>
            <p:cNvSpPr/>
            <p:nvPr/>
          </p:nvSpPr>
          <p:spPr>
            <a:xfrm rot="5400000">
              <a:off x="457200" y="1219200"/>
              <a:ext cx="838200" cy="2286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Rounded Rectangle 337"/>
            <p:cNvSpPr/>
            <p:nvPr/>
          </p:nvSpPr>
          <p:spPr>
            <a:xfrm rot="5400000">
              <a:off x="1828800" y="1219200"/>
              <a:ext cx="838200" cy="2286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ounded Rectangle 338"/>
            <p:cNvSpPr/>
            <p:nvPr/>
          </p:nvSpPr>
          <p:spPr>
            <a:xfrm>
              <a:off x="662151" y="810616"/>
              <a:ext cx="1820917" cy="28779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32" name="Group 88"/>
            <p:cNvGrpSpPr/>
            <p:nvPr/>
          </p:nvGrpSpPr>
          <p:grpSpPr>
            <a:xfrm>
              <a:off x="685800" y="1981200"/>
              <a:ext cx="1486894" cy="3451290"/>
              <a:chOff x="5855457" y="1828800"/>
              <a:chExt cx="1486894" cy="3451290"/>
            </a:xfrm>
          </p:grpSpPr>
          <p:sp>
            <p:nvSpPr>
              <p:cNvPr id="341" name="Double Wave 340"/>
              <p:cNvSpPr/>
              <p:nvPr/>
            </p:nvSpPr>
            <p:spPr>
              <a:xfrm rot="16200000">
                <a:off x="5519182" y="3514148"/>
                <a:ext cx="2933438" cy="598446"/>
              </a:xfrm>
              <a:prstGeom prst="doubleWave">
                <a:avLst>
                  <a:gd name="adj1" fmla="val 125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Double Wave 341"/>
              <p:cNvSpPr/>
              <p:nvPr/>
            </p:nvSpPr>
            <p:spPr>
              <a:xfrm rot="16635546">
                <a:off x="5101609" y="3348140"/>
                <a:ext cx="2987081" cy="838200"/>
              </a:xfrm>
              <a:prstGeom prst="doubleWave">
                <a:avLst>
                  <a:gd name="adj1" fmla="val 125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Double Wave 342"/>
              <p:cNvSpPr/>
              <p:nvPr/>
            </p:nvSpPr>
            <p:spPr>
              <a:xfrm rot="17120326">
                <a:off x="4870573" y="3147935"/>
                <a:ext cx="2807968" cy="838200"/>
              </a:xfrm>
              <a:prstGeom prst="doubleWave">
                <a:avLst>
                  <a:gd name="adj1" fmla="val 125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80"/>
              <p:cNvGrpSpPr/>
              <p:nvPr/>
            </p:nvGrpSpPr>
            <p:grpSpPr>
              <a:xfrm>
                <a:off x="6248400" y="1828800"/>
                <a:ext cx="1093951" cy="1143000"/>
                <a:chOff x="2624682" y="2226017"/>
                <a:chExt cx="1981200" cy="2070031"/>
              </a:xfrm>
              <a:solidFill>
                <a:schemeClr val="bg1"/>
              </a:solidFill>
            </p:grpSpPr>
            <p:sp>
              <p:nvSpPr>
                <p:cNvPr id="345" name="Pie 344"/>
                <p:cNvSpPr/>
                <p:nvPr/>
              </p:nvSpPr>
              <p:spPr>
                <a:xfrm rot="18695073">
                  <a:off x="2580266" y="2270433"/>
                  <a:ext cx="2070031" cy="1981200"/>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3" name="Group 5"/>
                <p:cNvGrpSpPr/>
                <p:nvPr/>
              </p:nvGrpSpPr>
              <p:grpSpPr>
                <a:xfrm>
                  <a:off x="2741461" y="2551417"/>
                  <a:ext cx="1683225" cy="1354094"/>
                  <a:chOff x="2739199" y="2551417"/>
                  <a:chExt cx="1683225" cy="1354094"/>
                </a:xfrm>
                <a:grpFill/>
              </p:grpSpPr>
              <p:sp>
                <p:nvSpPr>
                  <p:cNvPr id="347" name="Moon 3"/>
                  <p:cNvSpPr/>
                  <p:nvPr/>
                </p:nvSpPr>
                <p:spPr>
                  <a:xfrm rot="16200000">
                    <a:off x="2903765" y="2386851"/>
                    <a:ext cx="1354094" cy="168322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Moon 347"/>
                  <p:cNvSpPr/>
                  <p:nvPr/>
                </p:nvSpPr>
                <p:spPr>
                  <a:xfrm rot="16200000">
                    <a:off x="3174384" y="2470686"/>
                    <a:ext cx="731442" cy="1109359"/>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463" name="Group 462">
            <a:extLst>
              <a:ext uri="{FF2B5EF4-FFF2-40B4-BE49-F238E27FC236}">
                <a16:creationId xmlns:a16="http://schemas.microsoft.com/office/drawing/2014/main" id="{6C4EC660-42B9-5B40-2762-F6545C34A58D}"/>
              </a:ext>
            </a:extLst>
          </p:cNvPr>
          <p:cNvGrpSpPr/>
          <p:nvPr/>
        </p:nvGrpSpPr>
        <p:grpSpPr>
          <a:xfrm>
            <a:off x="2098578" y="3854310"/>
            <a:ext cx="7135812" cy="2859646"/>
            <a:chOff x="2098578" y="3854310"/>
            <a:chExt cx="7135812" cy="2859646"/>
          </a:xfrm>
        </p:grpSpPr>
        <p:grpSp>
          <p:nvGrpSpPr>
            <p:cNvPr id="4" name="Group 91">
              <a:extLst>
                <a:ext uri="{FF2B5EF4-FFF2-40B4-BE49-F238E27FC236}">
                  <a16:creationId xmlns:a16="http://schemas.microsoft.com/office/drawing/2014/main" id="{A9308F4F-5EF2-20C2-E57D-462DE0E785F8}"/>
                </a:ext>
              </a:extLst>
            </p:cNvPr>
            <p:cNvGrpSpPr/>
            <p:nvPr/>
          </p:nvGrpSpPr>
          <p:grpSpPr>
            <a:xfrm>
              <a:off x="2098578" y="3854310"/>
              <a:ext cx="990600" cy="2438400"/>
              <a:chOff x="4038600" y="2362200"/>
              <a:chExt cx="1380536" cy="3344532"/>
            </a:xfrm>
          </p:grpSpPr>
          <p:sp>
            <p:nvSpPr>
              <p:cNvPr id="44" name="Round Diagonal Corner Rectangle 56">
                <a:extLst>
                  <a:ext uri="{FF2B5EF4-FFF2-40B4-BE49-F238E27FC236}">
                    <a16:creationId xmlns:a16="http://schemas.microsoft.com/office/drawing/2014/main" id="{3A58BC7C-9A62-81F1-8199-5FC9F0096E98}"/>
                  </a:ext>
                </a:extLst>
              </p:cNvPr>
              <p:cNvSpPr/>
              <p:nvPr/>
            </p:nvSpPr>
            <p:spPr>
              <a:xfrm rot="19527262">
                <a:off x="4778338" y="2692626"/>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 Diagonal Corner Rectangle 57">
                <a:extLst>
                  <a:ext uri="{FF2B5EF4-FFF2-40B4-BE49-F238E27FC236}">
                    <a16:creationId xmlns:a16="http://schemas.microsoft.com/office/drawing/2014/main" id="{B3FFA2D9-5165-7CB2-4BA6-36B69BF52F55}"/>
                  </a:ext>
                </a:extLst>
              </p:cNvPr>
              <p:cNvSpPr/>
              <p:nvPr/>
            </p:nvSpPr>
            <p:spPr>
              <a:xfrm rot="19527262">
                <a:off x="4092538" y="2768827"/>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AF0535D-E7E7-B471-835F-4DCB46E3CBAF}"/>
                  </a:ext>
                </a:extLst>
              </p:cNvPr>
              <p:cNvSpPr/>
              <p:nvPr/>
            </p:nvSpPr>
            <p:spPr>
              <a:xfrm rot="19671902">
                <a:off x="5030448" y="4064673"/>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2C1B36A-0162-0374-74D9-B65359AFA0F0}"/>
                  </a:ext>
                </a:extLst>
              </p:cNvPr>
              <p:cNvSpPr/>
              <p:nvPr/>
            </p:nvSpPr>
            <p:spPr>
              <a:xfrm rot="2647766">
                <a:off x="4038600" y="4017204"/>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4DAEE4D-6F37-06CE-BF2B-1FD92B463C0B}"/>
                  </a:ext>
                </a:extLst>
              </p:cNvPr>
              <p:cNvSpPr/>
              <p:nvPr/>
            </p:nvSpPr>
            <p:spPr>
              <a:xfrm rot="19352409">
                <a:off x="4803886" y="5123365"/>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46DE215-CD4C-C037-D9C0-3D2908DC77E9}"/>
                  </a:ext>
                </a:extLst>
              </p:cNvPr>
              <p:cNvSpPr/>
              <p:nvPr/>
            </p:nvSpPr>
            <p:spPr>
              <a:xfrm rot="2647766">
                <a:off x="4515409" y="5111826"/>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a:extLst>
                  <a:ext uri="{FF2B5EF4-FFF2-40B4-BE49-F238E27FC236}">
                    <a16:creationId xmlns:a16="http://schemas.microsoft.com/office/drawing/2014/main" id="{EA8CF60F-479C-A887-754A-255D4F1489A3}"/>
                  </a:ext>
                </a:extLst>
              </p:cNvPr>
              <p:cNvSpPr/>
              <p:nvPr/>
            </p:nvSpPr>
            <p:spPr>
              <a:xfrm rot="20169292">
                <a:off x="4774824" y="3376848"/>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a:extLst>
                  <a:ext uri="{FF2B5EF4-FFF2-40B4-BE49-F238E27FC236}">
                    <a16:creationId xmlns:a16="http://schemas.microsoft.com/office/drawing/2014/main" id="{F0729C72-421E-0F6C-704C-CC72358FD26A}"/>
                  </a:ext>
                </a:extLst>
              </p:cNvPr>
              <p:cNvSpPr/>
              <p:nvPr/>
            </p:nvSpPr>
            <p:spPr>
              <a:xfrm rot="1790291">
                <a:off x="4189904" y="3342754"/>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a:extLst>
                  <a:ext uri="{FF2B5EF4-FFF2-40B4-BE49-F238E27FC236}">
                    <a16:creationId xmlns:a16="http://schemas.microsoft.com/office/drawing/2014/main" id="{0FA80157-45A8-F66C-C921-934381D8AC2E}"/>
                  </a:ext>
                </a:extLst>
              </p:cNvPr>
              <p:cNvSpPr/>
              <p:nvPr/>
            </p:nvSpPr>
            <p:spPr>
              <a:xfrm>
                <a:off x="4347556" y="3510754"/>
                <a:ext cx="799476" cy="1901253"/>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A7A9AD5-7038-28A2-3076-E3454F2CBB61}"/>
                  </a:ext>
                </a:extLst>
              </p:cNvPr>
              <p:cNvSpPr/>
              <p:nvPr/>
            </p:nvSpPr>
            <p:spPr>
              <a:xfrm>
                <a:off x="4529936" y="3185969"/>
                <a:ext cx="393492" cy="5733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202305D-4A8E-A166-0985-E2AA898CB721}"/>
                  </a:ext>
                </a:extLst>
              </p:cNvPr>
              <p:cNvSpPr/>
              <p:nvPr/>
            </p:nvSpPr>
            <p:spPr>
              <a:xfrm>
                <a:off x="4347556" y="2516408"/>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 Diagonal Corner Rectangle 67">
                <a:extLst>
                  <a:ext uri="{FF2B5EF4-FFF2-40B4-BE49-F238E27FC236}">
                    <a16:creationId xmlns:a16="http://schemas.microsoft.com/office/drawing/2014/main" id="{83A02498-8DC1-8805-5622-AF3DB5F9FAEB}"/>
                  </a:ext>
                </a:extLst>
              </p:cNvPr>
              <p:cNvSpPr/>
              <p:nvPr/>
            </p:nvSpPr>
            <p:spPr>
              <a:xfrm rot="1236535">
                <a:off x="4309319" y="2362200"/>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 Diagonal Corner Rectangle 68">
                <a:extLst>
                  <a:ext uri="{FF2B5EF4-FFF2-40B4-BE49-F238E27FC236}">
                    <a16:creationId xmlns:a16="http://schemas.microsoft.com/office/drawing/2014/main" id="{085C1B7D-4E09-1ECC-17C4-361F74D3F16F}"/>
                  </a:ext>
                </a:extLst>
              </p:cNvPr>
              <p:cNvSpPr/>
              <p:nvPr/>
            </p:nvSpPr>
            <p:spPr>
              <a:xfrm rot="5076663">
                <a:off x="4705111" y="2429527"/>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2D1601E-6CF6-E9E4-9121-5082DA887FB1}"/>
                  </a:ext>
                </a:extLst>
              </p:cNvPr>
              <p:cNvSpPr/>
              <p:nvPr/>
            </p:nvSpPr>
            <p:spPr>
              <a:xfrm>
                <a:off x="4499956" y="2440208"/>
                <a:ext cx="381000" cy="381000"/>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 Diagonal Corner Rectangle 70">
                <a:extLst>
                  <a:ext uri="{FF2B5EF4-FFF2-40B4-BE49-F238E27FC236}">
                    <a16:creationId xmlns:a16="http://schemas.microsoft.com/office/drawing/2014/main" id="{251F09F6-5028-BFEA-1A05-DC055A1853AB}"/>
                  </a:ext>
                </a:extLst>
              </p:cNvPr>
              <p:cNvSpPr/>
              <p:nvPr/>
            </p:nvSpPr>
            <p:spPr>
              <a:xfrm rot="10563253">
                <a:off x="4538336" y="3334510"/>
                <a:ext cx="362829" cy="493781"/>
              </a:xfrm>
              <a:prstGeom prst="round2DiagRect">
                <a:avLst>
                  <a:gd name="adj1" fmla="val 50000"/>
                  <a:gd name="adj2" fmla="val 33772"/>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C7B7E8A-7318-A8B0-61F3-F618CC0BAC56}"/>
                  </a:ext>
                </a:extLst>
              </p:cNvPr>
              <p:cNvSpPr/>
              <p:nvPr/>
            </p:nvSpPr>
            <p:spPr>
              <a:xfrm>
                <a:off x="4649505" y="3359448"/>
                <a:ext cx="158436" cy="1827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91">
              <a:extLst>
                <a:ext uri="{FF2B5EF4-FFF2-40B4-BE49-F238E27FC236}">
                  <a16:creationId xmlns:a16="http://schemas.microsoft.com/office/drawing/2014/main" id="{7E428AC3-FA5D-BF1A-6C06-BD9B155BADC6}"/>
                </a:ext>
              </a:extLst>
            </p:cNvPr>
            <p:cNvGrpSpPr/>
            <p:nvPr/>
          </p:nvGrpSpPr>
          <p:grpSpPr>
            <a:xfrm>
              <a:off x="2829123" y="3959430"/>
              <a:ext cx="990600" cy="2438400"/>
              <a:chOff x="4038600" y="2362200"/>
              <a:chExt cx="1380536" cy="3344532"/>
            </a:xfrm>
          </p:grpSpPr>
          <p:sp>
            <p:nvSpPr>
              <p:cNvPr id="61" name="Round Diagonal Corner Rectangle 56">
                <a:extLst>
                  <a:ext uri="{FF2B5EF4-FFF2-40B4-BE49-F238E27FC236}">
                    <a16:creationId xmlns:a16="http://schemas.microsoft.com/office/drawing/2014/main" id="{E82559C4-4A86-9469-F5D8-B98E09098AE7}"/>
                  </a:ext>
                </a:extLst>
              </p:cNvPr>
              <p:cNvSpPr/>
              <p:nvPr/>
            </p:nvSpPr>
            <p:spPr>
              <a:xfrm rot="19527262">
                <a:off x="4778338" y="2692626"/>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 Diagonal Corner Rectangle 57">
                <a:extLst>
                  <a:ext uri="{FF2B5EF4-FFF2-40B4-BE49-F238E27FC236}">
                    <a16:creationId xmlns:a16="http://schemas.microsoft.com/office/drawing/2014/main" id="{465555A2-87D0-3834-6818-D35394066964}"/>
                  </a:ext>
                </a:extLst>
              </p:cNvPr>
              <p:cNvSpPr/>
              <p:nvPr/>
            </p:nvSpPr>
            <p:spPr>
              <a:xfrm rot="19527262">
                <a:off x="4092538" y="2768827"/>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04F55041-1788-A89F-4660-E524ED7601F6}"/>
                  </a:ext>
                </a:extLst>
              </p:cNvPr>
              <p:cNvSpPr/>
              <p:nvPr/>
            </p:nvSpPr>
            <p:spPr>
              <a:xfrm rot="19671902">
                <a:off x="5030448" y="4064673"/>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CE94C243-2763-9073-6D5F-98BB2231DEC3}"/>
                  </a:ext>
                </a:extLst>
              </p:cNvPr>
              <p:cNvSpPr/>
              <p:nvPr/>
            </p:nvSpPr>
            <p:spPr>
              <a:xfrm rot="2647766">
                <a:off x="4038600" y="4017204"/>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958AB822-6E89-F0ED-AC2F-C3A0A4600856}"/>
                  </a:ext>
                </a:extLst>
              </p:cNvPr>
              <p:cNvSpPr/>
              <p:nvPr/>
            </p:nvSpPr>
            <p:spPr>
              <a:xfrm rot="19352409">
                <a:off x="4803886" y="5123365"/>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501E0FDB-36B2-6290-C3CD-5D6469994CE1}"/>
                  </a:ext>
                </a:extLst>
              </p:cNvPr>
              <p:cNvSpPr/>
              <p:nvPr/>
            </p:nvSpPr>
            <p:spPr>
              <a:xfrm rot="2647766">
                <a:off x="4515409" y="5111826"/>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Trapezoid 339">
                <a:extLst>
                  <a:ext uri="{FF2B5EF4-FFF2-40B4-BE49-F238E27FC236}">
                    <a16:creationId xmlns:a16="http://schemas.microsoft.com/office/drawing/2014/main" id="{90271263-9758-0E4D-478D-2E2728EACCB1}"/>
                  </a:ext>
                </a:extLst>
              </p:cNvPr>
              <p:cNvSpPr/>
              <p:nvPr/>
            </p:nvSpPr>
            <p:spPr>
              <a:xfrm rot="20169292">
                <a:off x="4774824" y="3376848"/>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Trapezoid 343">
                <a:extLst>
                  <a:ext uri="{FF2B5EF4-FFF2-40B4-BE49-F238E27FC236}">
                    <a16:creationId xmlns:a16="http://schemas.microsoft.com/office/drawing/2014/main" id="{641CD395-301C-4802-28B0-A80E200F4D97}"/>
                  </a:ext>
                </a:extLst>
              </p:cNvPr>
              <p:cNvSpPr/>
              <p:nvPr/>
            </p:nvSpPr>
            <p:spPr>
              <a:xfrm rot="1790291">
                <a:off x="4189904" y="3342754"/>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Trapezoid 345">
                <a:extLst>
                  <a:ext uri="{FF2B5EF4-FFF2-40B4-BE49-F238E27FC236}">
                    <a16:creationId xmlns:a16="http://schemas.microsoft.com/office/drawing/2014/main" id="{56B130BB-CABD-5258-09FA-F2A5DE0C7E8B}"/>
                  </a:ext>
                </a:extLst>
              </p:cNvPr>
              <p:cNvSpPr/>
              <p:nvPr/>
            </p:nvSpPr>
            <p:spPr>
              <a:xfrm>
                <a:off x="4347556" y="3510754"/>
                <a:ext cx="799476" cy="1901253"/>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430B8F51-FA78-B37C-F273-768929A000F3}"/>
                  </a:ext>
                </a:extLst>
              </p:cNvPr>
              <p:cNvSpPr/>
              <p:nvPr/>
            </p:nvSpPr>
            <p:spPr>
              <a:xfrm>
                <a:off x="4529936" y="3185969"/>
                <a:ext cx="393492" cy="5733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DB84C6D8-1BD7-E414-B9C0-13F41DF6EB18}"/>
                  </a:ext>
                </a:extLst>
              </p:cNvPr>
              <p:cNvSpPr/>
              <p:nvPr/>
            </p:nvSpPr>
            <p:spPr>
              <a:xfrm>
                <a:off x="4347556" y="2516408"/>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ound Diagonal Corner Rectangle 67">
                <a:extLst>
                  <a:ext uri="{FF2B5EF4-FFF2-40B4-BE49-F238E27FC236}">
                    <a16:creationId xmlns:a16="http://schemas.microsoft.com/office/drawing/2014/main" id="{B46083A9-20AD-8CB7-7369-343B8E692112}"/>
                  </a:ext>
                </a:extLst>
              </p:cNvPr>
              <p:cNvSpPr/>
              <p:nvPr/>
            </p:nvSpPr>
            <p:spPr>
              <a:xfrm rot="1236535">
                <a:off x="4309319" y="2362200"/>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 Diagonal Corner Rectangle 68">
                <a:extLst>
                  <a:ext uri="{FF2B5EF4-FFF2-40B4-BE49-F238E27FC236}">
                    <a16:creationId xmlns:a16="http://schemas.microsoft.com/office/drawing/2014/main" id="{8358100F-67EF-085D-FC69-B2BED32B4A46}"/>
                  </a:ext>
                </a:extLst>
              </p:cNvPr>
              <p:cNvSpPr/>
              <p:nvPr/>
            </p:nvSpPr>
            <p:spPr>
              <a:xfrm rot="5076663">
                <a:off x="4705111" y="2429527"/>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413728E2-B238-2E33-3C08-1D8CAACE2EAA}"/>
                  </a:ext>
                </a:extLst>
              </p:cNvPr>
              <p:cNvSpPr/>
              <p:nvPr/>
            </p:nvSpPr>
            <p:spPr>
              <a:xfrm>
                <a:off x="4499956" y="2440208"/>
                <a:ext cx="381000" cy="381000"/>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 Diagonal Corner Rectangle 70">
                <a:extLst>
                  <a:ext uri="{FF2B5EF4-FFF2-40B4-BE49-F238E27FC236}">
                    <a16:creationId xmlns:a16="http://schemas.microsoft.com/office/drawing/2014/main" id="{1F6CED82-54E7-7220-BCE7-E9DFDBCBDD66}"/>
                  </a:ext>
                </a:extLst>
              </p:cNvPr>
              <p:cNvSpPr/>
              <p:nvPr/>
            </p:nvSpPr>
            <p:spPr>
              <a:xfrm rot="10563253">
                <a:off x="4538336" y="3334510"/>
                <a:ext cx="362829" cy="493781"/>
              </a:xfrm>
              <a:prstGeom prst="round2DiagRect">
                <a:avLst>
                  <a:gd name="adj1" fmla="val 50000"/>
                  <a:gd name="adj2" fmla="val 33772"/>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6DFC9AB0-68FC-10B3-8767-C662A09EDE09}"/>
                  </a:ext>
                </a:extLst>
              </p:cNvPr>
              <p:cNvSpPr/>
              <p:nvPr/>
            </p:nvSpPr>
            <p:spPr>
              <a:xfrm>
                <a:off x="4649505" y="3359448"/>
                <a:ext cx="158436" cy="1827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4" name="Group 91">
              <a:extLst>
                <a:ext uri="{FF2B5EF4-FFF2-40B4-BE49-F238E27FC236}">
                  <a16:creationId xmlns:a16="http://schemas.microsoft.com/office/drawing/2014/main" id="{4B47663B-6992-FCBE-126A-82BF5FC90CFB}"/>
                </a:ext>
              </a:extLst>
            </p:cNvPr>
            <p:cNvGrpSpPr/>
            <p:nvPr/>
          </p:nvGrpSpPr>
          <p:grpSpPr>
            <a:xfrm>
              <a:off x="3684467" y="3854310"/>
              <a:ext cx="990600" cy="2438400"/>
              <a:chOff x="4038600" y="2362200"/>
              <a:chExt cx="1380536" cy="3344532"/>
            </a:xfrm>
          </p:grpSpPr>
          <p:sp>
            <p:nvSpPr>
              <p:cNvPr id="135" name="Round Diagonal Corner Rectangle 56">
                <a:extLst>
                  <a:ext uri="{FF2B5EF4-FFF2-40B4-BE49-F238E27FC236}">
                    <a16:creationId xmlns:a16="http://schemas.microsoft.com/office/drawing/2014/main" id="{5DBB26F0-86E0-B6FC-5D18-6D213DB724C9}"/>
                  </a:ext>
                </a:extLst>
              </p:cNvPr>
              <p:cNvSpPr/>
              <p:nvPr/>
            </p:nvSpPr>
            <p:spPr>
              <a:xfrm rot="19527262">
                <a:off x="4778338" y="2692626"/>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 Diagonal Corner Rectangle 57">
                <a:extLst>
                  <a:ext uri="{FF2B5EF4-FFF2-40B4-BE49-F238E27FC236}">
                    <a16:creationId xmlns:a16="http://schemas.microsoft.com/office/drawing/2014/main" id="{65F1E8D2-3D9C-3AFE-B927-124BC7F3AD6B}"/>
                  </a:ext>
                </a:extLst>
              </p:cNvPr>
              <p:cNvSpPr/>
              <p:nvPr/>
            </p:nvSpPr>
            <p:spPr>
              <a:xfrm rot="19527262">
                <a:off x="4092538" y="2768827"/>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D7BDA04D-CF00-9A42-4BEC-4238CF86E096}"/>
                  </a:ext>
                </a:extLst>
              </p:cNvPr>
              <p:cNvSpPr/>
              <p:nvPr/>
            </p:nvSpPr>
            <p:spPr>
              <a:xfrm rot="19671902">
                <a:off x="5030448" y="4064673"/>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1794B24A-06A3-0CC2-80BA-6F508A0CBFFE}"/>
                  </a:ext>
                </a:extLst>
              </p:cNvPr>
              <p:cNvSpPr/>
              <p:nvPr/>
            </p:nvSpPr>
            <p:spPr>
              <a:xfrm rot="2647766">
                <a:off x="4038600" y="4017204"/>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0EC139A2-06F9-247B-420A-0ADC7CD52CC9}"/>
                  </a:ext>
                </a:extLst>
              </p:cNvPr>
              <p:cNvSpPr/>
              <p:nvPr/>
            </p:nvSpPr>
            <p:spPr>
              <a:xfrm rot="19352409">
                <a:off x="4803886" y="5123365"/>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3303E123-FCF8-6B27-38DD-5D21F403927D}"/>
                  </a:ext>
                </a:extLst>
              </p:cNvPr>
              <p:cNvSpPr/>
              <p:nvPr/>
            </p:nvSpPr>
            <p:spPr>
              <a:xfrm rot="2647766">
                <a:off x="4515409" y="5111826"/>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apezoid 140">
                <a:extLst>
                  <a:ext uri="{FF2B5EF4-FFF2-40B4-BE49-F238E27FC236}">
                    <a16:creationId xmlns:a16="http://schemas.microsoft.com/office/drawing/2014/main" id="{0B776BA6-DA81-E03A-B4F9-DB3FD8433E43}"/>
                  </a:ext>
                </a:extLst>
              </p:cNvPr>
              <p:cNvSpPr/>
              <p:nvPr/>
            </p:nvSpPr>
            <p:spPr>
              <a:xfrm rot="20169292">
                <a:off x="4774824" y="3376848"/>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141">
                <a:extLst>
                  <a:ext uri="{FF2B5EF4-FFF2-40B4-BE49-F238E27FC236}">
                    <a16:creationId xmlns:a16="http://schemas.microsoft.com/office/drawing/2014/main" id="{8F83BA9D-B7CA-DA0E-9A65-07205DEB30A6}"/>
                  </a:ext>
                </a:extLst>
              </p:cNvPr>
              <p:cNvSpPr/>
              <p:nvPr/>
            </p:nvSpPr>
            <p:spPr>
              <a:xfrm rot="1790291">
                <a:off x="4189904" y="3342754"/>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apezoid 142">
                <a:extLst>
                  <a:ext uri="{FF2B5EF4-FFF2-40B4-BE49-F238E27FC236}">
                    <a16:creationId xmlns:a16="http://schemas.microsoft.com/office/drawing/2014/main" id="{600E8F9C-9FF2-91B3-1EEE-A13CD4DF3C67}"/>
                  </a:ext>
                </a:extLst>
              </p:cNvPr>
              <p:cNvSpPr/>
              <p:nvPr/>
            </p:nvSpPr>
            <p:spPr>
              <a:xfrm>
                <a:off x="4347556" y="3510754"/>
                <a:ext cx="799476" cy="1901253"/>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222C05C2-99BB-B776-1EB4-AF3630203863}"/>
                  </a:ext>
                </a:extLst>
              </p:cNvPr>
              <p:cNvSpPr/>
              <p:nvPr/>
            </p:nvSpPr>
            <p:spPr>
              <a:xfrm>
                <a:off x="4529936" y="3185969"/>
                <a:ext cx="393492" cy="5733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BF1A291D-7977-3151-7E44-B0FAF9679E5E}"/>
                  </a:ext>
                </a:extLst>
              </p:cNvPr>
              <p:cNvSpPr/>
              <p:nvPr/>
            </p:nvSpPr>
            <p:spPr>
              <a:xfrm>
                <a:off x="4347556" y="2516408"/>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 Diagonal Corner Rectangle 67">
                <a:extLst>
                  <a:ext uri="{FF2B5EF4-FFF2-40B4-BE49-F238E27FC236}">
                    <a16:creationId xmlns:a16="http://schemas.microsoft.com/office/drawing/2014/main" id="{754DB129-08E5-33B1-B65F-18ED7CF97412}"/>
                  </a:ext>
                </a:extLst>
              </p:cNvPr>
              <p:cNvSpPr/>
              <p:nvPr/>
            </p:nvSpPr>
            <p:spPr>
              <a:xfrm rot="1236535">
                <a:off x="4309319" y="2362200"/>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ound Diagonal Corner Rectangle 68">
                <a:extLst>
                  <a:ext uri="{FF2B5EF4-FFF2-40B4-BE49-F238E27FC236}">
                    <a16:creationId xmlns:a16="http://schemas.microsoft.com/office/drawing/2014/main" id="{9F64B76E-72FC-AFF8-057F-3DFA62F089AC}"/>
                  </a:ext>
                </a:extLst>
              </p:cNvPr>
              <p:cNvSpPr/>
              <p:nvPr/>
            </p:nvSpPr>
            <p:spPr>
              <a:xfrm rot="5076663">
                <a:off x="4705111" y="2429527"/>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E39FEE26-AA88-CCEB-8AF5-E9E75823E5D3}"/>
                  </a:ext>
                </a:extLst>
              </p:cNvPr>
              <p:cNvSpPr/>
              <p:nvPr/>
            </p:nvSpPr>
            <p:spPr>
              <a:xfrm>
                <a:off x="4499956" y="2440208"/>
                <a:ext cx="381000" cy="381000"/>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 Diagonal Corner Rectangle 70">
                <a:extLst>
                  <a:ext uri="{FF2B5EF4-FFF2-40B4-BE49-F238E27FC236}">
                    <a16:creationId xmlns:a16="http://schemas.microsoft.com/office/drawing/2014/main" id="{FA0D0541-8419-BAC2-6B70-6B815F6121D3}"/>
                  </a:ext>
                </a:extLst>
              </p:cNvPr>
              <p:cNvSpPr/>
              <p:nvPr/>
            </p:nvSpPr>
            <p:spPr>
              <a:xfrm rot="10563253">
                <a:off x="4538336" y="3334510"/>
                <a:ext cx="362829" cy="493781"/>
              </a:xfrm>
              <a:prstGeom prst="round2DiagRect">
                <a:avLst>
                  <a:gd name="adj1" fmla="val 50000"/>
                  <a:gd name="adj2" fmla="val 33772"/>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1945726A-1A06-6353-2D21-BB96D4D6AE91}"/>
                  </a:ext>
                </a:extLst>
              </p:cNvPr>
              <p:cNvSpPr/>
              <p:nvPr/>
            </p:nvSpPr>
            <p:spPr>
              <a:xfrm>
                <a:off x="4649505" y="3359448"/>
                <a:ext cx="158436" cy="1827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1" name="Group 91">
              <a:extLst>
                <a:ext uri="{FF2B5EF4-FFF2-40B4-BE49-F238E27FC236}">
                  <a16:creationId xmlns:a16="http://schemas.microsoft.com/office/drawing/2014/main" id="{E0221657-A17B-F0CE-026C-3BC49900AF05}"/>
                </a:ext>
              </a:extLst>
            </p:cNvPr>
            <p:cNvGrpSpPr/>
            <p:nvPr/>
          </p:nvGrpSpPr>
          <p:grpSpPr>
            <a:xfrm>
              <a:off x="4364969" y="4054383"/>
              <a:ext cx="990600" cy="2438400"/>
              <a:chOff x="4038600" y="2362200"/>
              <a:chExt cx="1380536" cy="3344532"/>
            </a:xfrm>
          </p:grpSpPr>
          <p:sp>
            <p:nvSpPr>
              <p:cNvPr id="152" name="Round Diagonal Corner Rectangle 56">
                <a:extLst>
                  <a:ext uri="{FF2B5EF4-FFF2-40B4-BE49-F238E27FC236}">
                    <a16:creationId xmlns:a16="http://schemas.microsoft.com/office/drawing/2014/main" id="{34B4B28A-055B-676C-0DCC-817138304989}"/>
                  </a:ext>
                </a:extLst>
              </p:cNvPr>
              <p:cNvSpPr/>
              <p:nvPr/>
            </p:nvSpPr>
            <p:spPr>
              <a:xfrm rot="19527262">
                <a:off x="4778338" y="2692626"/>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ound Diagonal Corner Rectangle 57">
                <a:extLst>
                  <a:ext uri="{FF2B5EF4-FFF2-40B4-BE49-F238E27FC236}">
                    <a16:creationId xmlns:a16="http://schemas.microsoft.com/office/drawing/2014/main" id="{CB519FAE-72F9-9607-A8B2-1FB13BA8E23D}"/>
                  </a:ext>
                </a:extLst>
              </p:cNvPr>
              <p:cNvSpPr/>
              <p:nvPr/>
            </p:nvSpPr>
            <p:spPr>
              <a:xfrm rot="19527262">
                <a:off x="4092538" y="2768827"/>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BA3D6994-7983-BF5A-CADF-945A7279204B}"/>
                  </a:ext>
                </a:extLst>
              </p:cNvPr>
              <p:cNvSpPr/>
              <p:nvPr/>
            </p:nvSpPr>
            <p:spPr>
              <a:xfrm rot="19671902">
                <a:off x="5030448" y="4064673"/>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801B094F-8633-F755-D2B4-07A7B9CFBC9F}"/>
                  </a:ext>
                </a:extLst>
              </p:cNvPr>
              <p:cNvSpPr/>
              <p:nvPr/>
            </p:nvSpPr>
            <p:spPr>
              <a:xfrm rot="2647766">
                <a:off x="4038600" y="4017204"/>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C88B3AEE-2261-36B2-67D1-31A553EA84ED}"/>
                  </a:ext>
                </a:extLst>
              </p:cNvPr>
              <p:cNvSpPr/>
              <p:nvPr/>
            </p:nvSpPr>
            <p:spPr>
              <a:xfrm rot="19352409">
                <a:off x="4803886" y="5123365"/>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0FC7EF0C-9E61-DE0F-0BA5-BACB94455F22}"/>
                  </a:ext>
                </a:extLst>
              </p:cNvPr>
              <p:cNvSpPr/>
              <p:nvPr/>
            </p:nvSpPr>
            <p:spPr>
              <a:xfrm rot="2647766">
                <a:off x="4515409" y="5111826"/>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rapezoid 157">
                <a:extLst>
                  <a:ext uri="{FF2B5EF4-FFF2-40B4-BE49-F238E27FC236}">
                    <a16:creationId xmlns:a16="http://schemas.microsoft.com/office/drawing/2014/main" id="{4B8EF6C6-2242-274A-2E4E-0ABC35EA7531}"/>
                  </a:ext>
                </a:extLst>
              </p:cNvPr>
              <p:cNvSpPr/>
              <p:nvPr/>
            </p:nvSpPr>
            <p:spPr>
              <a:xfrm rot="20169292">
                <a:off x="4774824" y="3376848"/>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rapezoid 158">
                <a:extLst>
                  <a:ext uri="{FF2B5EF4-FFF2-40B4-BE49-F238E27FC236}">
                    <a16:creationId xmlns:a16="http://schemas.microsoft.com/office/drawing/2014/main" id="{CB4AF664-D7EA-7DAD-A659-C5C77D1C839D}"/>
                  </a:ext>
                </a:extLst>
              </p:cNvPr>
              <p:cNvSpPr/>
              <p:nvPr/>
            </p:nvSpPr>
            <p:spPr>
              <a:xfrm rot="1790291">
                <a:off x="4189904" y="3342754"/>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rapezoid 351">
                <a:extLst>
                  <a:ext uri="{FF2B5EF4-FFF2-40B4-BE49-F238E27FC236}">
                    <a16:creationId xmlns:a16="http://schemas.microsoft.com/office/drawing/2014/main" id="{2E18CB77-051E-47BF-79B9-7F7B9596D850}"/>
                  </a:ext>
                </a:extLst>
              </p:cNvPr>
              <p:cNvSpPr/>
              <p:nvPr/>
            </p:nvSpPr>
            <p:spPr>
              <a:xfrm>
                <a:off x="4347556" y="3510754"/>
                <a:ext cx="799476" cy="1901253"/>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9598758D-F342-9C10-B506-D1404E077872}"/>
                  </a:ext>
                </a:extLst>
              </p:cNvPr>
              <p:cNvSpPr/>
              <p:nvPr/>
            </p:nvSpPr>
            <p:spPr>
              <a:xfrm>
                <a:off x="4529936" y="3185969"/>
                <a:ext cx="393492" cy="5733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E443D2A9-28C1-223D-8690-420B4EFC745E}"/>
                  </a:ext>
                </a:extLst>
              </p:cNvPr>
              <p:cNvSpPr/>
              <p:nvPr/>
            </p:nvSpPr>
            <p:spPr>
              <a:xfrm>
                <a:off x="4347556" y="2516408"/>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 Diagonal Corner Rectangle 67">
                <a:extLst>
                  <a:ext uri="{FF2B5EF4-FFF2-40B4-BE49-F238E27FC236}">
                    <a16:creationId xmlns:a16="http://schemas.microsoft.com/office/drawing/2014/main" id="{B1545E8E-DA67-B198-C19E-93B6D9AAB968}"/>
                  </a:ext>
                </a:extLst>
              </p:cNvPr>
              <p:cNvSpPr/>
              <p:nvPr/>
            </p:nvSpPr>
            <p:spPr>
              <a:xfrm rot="1236535">
                <a:off x="4309319" y="2362200"/>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ound Diagonal Corner Rectangle 68">
                <a:extLst>
                  <a:ext uri="{FF2B5EF4-FFF2-40B4-BE49-F238E27FC236}">
                    <a16:creationId xmlns:a16="http://schemas.microsoft.com/office/drawing/2014/main" id="{4FB86992-42C4-CFE3-0F2D-22EEDB8D05C1}"/>
                  </a:ext>
                </a:extLst>
              </p:cNvPr>
              <p:cNvSpPr/>
              <p:nvPr/>
            </p:nvSpPr>
            <p:spPr>
              <a:xfrm rot="5076663">
                <a:off x="4705111" y="2429527"/>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7F57E31C-E28E-F1D9-4C8E-0FE14F7B2DC7}"/>
                  </a:ext>
                </a:extLst>
              </p:cNvPr>
              <p:cNvSpPr/>
              <p:nvPr/>
            </p:nvSpPr>
            <p:spPr>
              <a:xfrm>
                <a:off x="4499956" y="2440208"/>
                <a:ext cx="381000" cy="381000"/>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 Diagonal Corner Rectangle 70">
                <a:extLst>
                  <a:ext uri="{FF2B5EF4-FFF2-40B4-BE49-F238E27FC236}">
                    <a16:creationId xmlns:a16="http://schemas.microsoft.com/office/drawing/2014/main" id="{947864AC-BC84-1BD3-C533-DBD447BB3D1A}"/>
                  </a:ext>
                </a:extLst>
              </p:cNvPr>
              <p:cNvSpPr/>
              <p:nvPr/>
            </p:nvSpPr>
            <p:spPr>
              <a:xfrm rot="10563253">
                <a:off x="4538336" y="3334510"/>
                <a:ext cx="362829" cy="493781"/>
              </a:xfrm>
              <a:prstGeom prst="round2DiagRect">
                <a:avLst>
                  <a:gd name="adj1" fmla="val 50000"/>
                  <a:gd name="adj2" fmla="val 33772"/>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C625168A-8955-F4DB-57B9-DC505DA362CB}"/>
                  </a:ext>
                </a:extLst>
              </p:cNvPr>
              <p:cNvSpPr/>
              <p:nvPr/>
            </p:nvSpPr>
            <p:spPr>
              <a:xfrm>
                <a:off x="4649505" y="3359448"/>
                <a:ext cx="158436" cy="1827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7" name="Group 91">
              <a:extLst>
                <a:ext uri="{FF2B5EF4-FFF2-40B4-BE49-F238E27FC236}">
                  <a16:creationId xmlns:a16="http://schemas.microsoft.com/office/drawing/2014/main" id="{0AB75736-4F93-AD59-74C9-1AE06E2A52C0}"/>
                </a:ext>
              </a:extLst>
            </p:cNvPr>
            <p:cNvGrpSpPr/>
            <p:nvPr/>
          </p:nvGrpSpPr>
          <p:grpSpPr>
            <a:xfrm>
              <a:off x="5362062" y="4133863"/>
              <a:ext cx="990600" cy="2438400"/>
              <a:chOff x="4038600" y="2362200"/>
              <a:chExt cx="1380536" cy="3344532"/>
            </a:xfrm>
          </p:grpSpPr>
          <p:sp>
            <p:nvSpPr>
              <p:cNvPr id="168" name="Round Diagonal Corner Rectangle 56">
                <a:extLst>
                  <a:ext uri="{FF2B5EF4-FFF2-40B4-BE49-F238E27FC236}">
                    <a16:creationId xmlns:a16="http://schemas.microsoft.com/office/drawing/2014/main" id="{2FF50412-D127-52FB-70D3-86D5BA61700B}"/>
                  </a:ext>
                </a:extLst>
              </p:cNvPr>
              <p:cNvSpPr/>
              <p:nvPr/>
            </p:nvSpPr>
            <p:spPr>
              <a:xfrm rot="19527262">
                <a:off x="4778338" y="2692626"/>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ound Diagonal Corner Rectangle 57">
                <a:extLst>
                  <a:ext uri="{FF2B5EF4-FFF2-40B4-BE49-F238E27FC236}">
                    <a16:creationId xmlns:a16="http://schemas.microsoft.com/office/drawing/2014/main" id="{C91A9715-4617-B5DA-49B6-0706AF18FE47}"/>
                  </a:ext>
                </a:extLst>
              </p:cNvPr>
              <p:cNvSpPr/>
              <p:nvPr/>
            </p:nvSpPr>
            <p:spPr>
              <a:xfrm rot="19527262">
                <a:off x="4092538" y="2768827"/>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315AB6B5-95B1-78E5-B407-316A4195BC2F}"/>
                  </a:ext>
                </a:extLst>
              </p:cNvPr>
              <p:cNvSpPr/>
              <p:nvPr/>
            </p:nvSpPr>
            <p:spPr>
              <a:xfrm rot="19671902">
                <a:off x="5030448" y="4064673"/>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59CCAA63-F5C7-E40F-4C6B-C34EDFE6FD6C}"/>
                  </a:ext>
                </a:extLst>
              </p:cNvPr>
              <p:cNvSpPr/>
              <p:nvPr/>
            </p:nvSpPr>
            <p:spPr>
              <a:xfrm rot="2647766">
                <a:off x="4038600" y="4017204"/>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725C2133-D9B7-D1B9-D528-6AF9EB558127}"/>
                  </a:ext>
                </a:extLst>
              </p:cNvPr>
              <p:cNvSpPr/>
              <p:nvPr/>
            </p:nvSpPr>
            <p:spPr>
              <a:xfrm rot="19352409">
                <a:off x="4803886" y="5123365"/>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857C24CE-DBFA-07E5-2966-E3195B773C59}"/>
                  </a:ext>
                </a:extLst>
              </p:cNvPr>
              <p:cNvSpPr/>
              <p:nvPr/>
            </p:nvSpPr>
            <p:spPr>
              <a:xfrm rot="2647766">
                <a:off x="4515409" y="5111826"/>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Trapezoid 384">
                <a:extLst>
                  <a:ext uri="{FF2B5EF4-FFF2-40B4-BE49-F238E27FC236}">
                    <a16:creationId xmlns:a16="http://schemas.microsoft.com/office/drawing/2014/main" id="{0DD251F6-4633-A881-2F38-140D2C19DCFF}"/>
                  </a:ext>
                </a:extLst>
              </p:cNvPr>
              <p:cNvSpPr/>
              <p:nvPr/>
            </p:nvSpPr>
            <p:spPr>
              <a:xfrm rot="20169292">
                <a:off x="4774824" y="3376848"/>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Trapezoid 385">
                <a:extLst>
                  <a:ext uri="{FF2B5EF4-FFF2-40B4-BE49-F238E27FC236}">
                    <a16:creationId xmlns:a16="http://schemas.microsoft.com/office/drawing/2014/main" id="{E5C19635-6CC0-7C98-CD25-E9157DB4707A}"/>
                  </a:ext>
                </a:extLst>
              </p:cNvPr>
              <p:cNvSpPr/>
              <p:nvPr/>
            </p:nvSpPr>
            <p:spPr>
              <a:xfrm rot="1790291">
                <a:off x="4189904" y="3342754"/>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Trapezoid 386">
                <a:extLst>
                  <a:ext uri="{FF2B5EF4-FFF2-40B4-BE49-F238E27FC236}">
                    <a16:creationId xmlns:a16="http://schemas.microsoft.com/office/drawing/2014/main" id="{33B8D94F-A69D-4B49-8CB1-1C59BF944902}"/>
                  </a:ext>
                </a:extLst>
              </p:cNvPr>
              <p:cNvSpPr/>
              <p:nvPr/>
            </p:nvSpPr>
            <p:spPr>
              <a:xfrm>
                <a:off x="4347556" y="3510754"/>
                <a:ext cx="799476" cy="1901253"/>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11256EC6-5F7F-3AD0-9FDE-F07A7DBDA534}"/>
                  </a:ext>
                </a:extLst>
              </p:cNvPr>
              <p:cNvSpPr/>
              <p:nvPr/>
            </p:nvSpPr>
            <p:spPr>
              <a:xfrm>
                <a:off x="4529936" y="3185969"/>
                <a:ext cx="393492" cy="5733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a:extLst>
                  <a:ext uri="{FF2B5EF4-FFF2-40B4-BE49-F238E27FC236}">
                    <a16:creationId xmlns:a16="http://schemas.microsoft.com/office/drawing/2014/main" id="{5163C531-AB29-55D0-56BB-899D751A7E6E}"/>
                  </a:ext>
                </a:extLst>
              </p:cNvPr>
              <p:cNvSpPr/>
              <p:nvPr/>
            </p:nvSpPr>
            <p:spPr>
              <a:xfrm>
                <a:off x="4347556" y="2516408"/>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ound Diagonal Corner Rectangle 67">
                <a:extLst>
                  <a:ext uri="{FF2B5EF4-FFF2-40B4-BE49-F238E27FC236}">
                    <a16:creationId xmlns:a16="http://schemas.microsoft.com/office/drawing/2014/main" id="{2034174E-D84E-6ADE-246A-1024967C5AA6}"/>
                  </a:ext>
                </a:extLst>
              </p:cNvPr>
              <p:cNvSpPr/>
              <p:nvPr/>
            </p:nvSpPr>
            <p:spPr>
              <a:xfrm rot="1236535">
                <a:off x="4309319" y="2362200"/>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ound Diagonal Corner Rectangle 68">
                <a:extLst>
                  <a:ext uri="{FF2B5EF4-FFF2-40B4-BE49-F238E27FC236}">
                    <a16:creationId xmlns:a16="http://schemas.microsoft.com/office/drawing/2014/main" id="{19460710-4857-F922-74AE-D85BDEDEC503}"/>
                  </a:ext>
                </a:extLst>
              </p:cNvPr>
              <p:cNvSpPr/>
              <p:nvPr/>
            </p:nvSpPr>
            <p:spPr>
              <a:xfrm rot="5076663">
                <a:off x="4705111" y="2429527"/>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628E5524-4ECB-03B9-D649-4BABEC383936}"/>
                  </a:ext>
                </a:extLst>
              </p:cNvPr>
              <p:cNvSpPr/>
              <p:nvPr/>
            </p:nvSpPr>
            <p:spPr>
              <a:xfrm>
                <a:off x="4499956" y="2440208"/>
                <a:ext cx="381000" cy="381000"/>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Round Diagonal Corner Rectangle 70">
                <a:extLst>
                  <a:ext uri="{FF2B5EF4-FFF2-40B4-BE49-F238E27FC236}">
                    <a16:creationId xmlns:a16="http://schemas.microsoft.com/office/drawing/2014/main" id="{540802CE-7E5B-6CFA-B530-51DEC9C3225A}"/>
                  </a:ext>
                </a:extLst>
              </p:cNvPr>
              <p:cNvSpPr/>
              <p:nvPr/>
            </p:nvSpPr>
            <p:spPr>
              <a:xfrm rot="10563253">
                <a:off x="4538336" y="3334510"/>
                <a:ext cx="362829" cy="493781"/>
              </a:xfrm>
              <a:prstGeom prst="round2DiagRect">
                <a:avLst>
                  <a:gd name="adj1" fmla="val 50000"/>
                  <a:gd name="adj2" fmla="val 33772"/>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336B34D7-4F7E-A093-3067-4A44F7C71D36}"/>
                  </a:ext>
                </a:extLst>
              </p:cNvPr>
              <p:cNvSpPr/>
              <p:nvPr/>
            </p:nvSpPr>
            <p:spPr>
              <a:xfrm>
                <a:off x="4649505" y="3359448"/>
                <a:ext cx="158436" cy="1827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5" name="Group 91">
              <a:extLst>
                <a:ext uri="{FF2B5EF4-FFF2-40B4-BE49-F238E27FC236}">
                  <a16:creationId xmlns:a16="http://schemas.microsoft.com/office/drawing/2014/main" id="{93B2AC46-BA33-95BC-B7FC-6AB729CC2626}"/>
                </a:ext>
              </a:extLst>
            </p:cNvPr>
            <p:cNvGrpSpPr/>
            <p:nvPr/>
          </p:nvGrpSpPr>
          <p:grpSpPr>
            <a:xfrm>
              <a:off x="6041652" y="4148493"/>
              <a:ext cx="990600" cy="2438400"/>
              <a:chOff x="4038600" y="2362200"/>
              <a:chExt cx="1380536" cy="3344532"/>
            </a:xfrm>
          </p:grpSpPr>
          <p:sp>
            <p:nvSpPr>
              <p:cNvPr id="396" name="Round Diagonal Corner Rectangle 56">
                <a:extLst>
                  <a:ext uri="{FF2B5EF4-FFF2-40B4-BE49-F238E27FC236}">
                    <a16:creationId xmlns:a16="http://schemas.microsoft.com/office/drawing/2014/main" id="{BDD3DBDA-8B00-C158-BB98-96D3193B5BB4}"/>
                  </a:ext>
                </a:extLst>
              </p:cNvPr>
              <p:cNvSpPr/>
              <p:nvPr/>
            </p:nvSpPr>
            <p:spPr>
              <a:xfrm rot="19527262">
                <a:off x="4778338" y="2692626"/>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ound Diagonal Corner Rectangle 57">
                <a:extLst>
                  <a:ext uri="{FF2B5EF4-FFF2-40B4-BE49-F238E27FC236}">
                    <a16:creationId xmlns:a16="http://schemas.microsoft.com/office/drawing/2014/main" id="{9AC24CD3-1864-D0F6-4451-24231B5F8A4C}"/>
                  </a:ext>
                </a:extLst>
              </p:cNvPr>
              <p:cNvSpPr/>
              <p:nvPr/>
            </p:nvSpPr>
            <p:spPr>
              <a:xfrm rot="19527262">
                <a:off x="4092538" y="2768827"/>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1BB9E178-843D-64EE-EB22-EFA9F7A6EBC8}"/>
                  </a:ext>
                </a:extLst>
              </p:cNvPr>
              <p:cNvSpPr/>
              <p:nvPr/>
            </p:nvSpPr>
            <p:spPr>
              <a:xfrm rot="19671902">
                <a:off x="5030448" y="4064673"/>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08F62227-09E5-3AB0-E402-99D577AD8AC0}"/>
                  </a:ext>
                </a:extLst>
              </p:cNvPr>
              <p:cNvSpPr/>
              <p:nvPr/>
            </p:nvSpPr>
            <p:spPr>
              <a:xfrm rot="2647766">
                <a:off x="4038600" y="4017204"/>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a:extLst>
                  <a:ext uri="{FF2B5EF4-FFF2-40B4-BE49-F238E27FC236}">
                    <a16:creationId xmlns:a16="http://schemas.microsoft.com/office/drawing/2014/main" id="{A16AE4D4-F2F6-D6B3-801C-210823B91CEB}"/>
                  </a:ext>
                </a:extLst>
              </p:cNvPr>
              <p:cNvSpPr/>
              <p:nvPr/>
            </p:nvSpPr>
            <p:spPr>
              <a:xfrm rot="19352409">
                <a:off x="4803886" y="5123365"/>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a:extLst>
                  <a:ext uri="{FF2B5EF4-FFF2-40B4-BE49-F238E27FC236}">
                    <a16:creationId xmlns:a16="http://schemas.microsoft.com/office/drawing/2014/main" id="{235819E6-351D-CEDE-3A3A-054B0455C3A6}"/>
                  </a:ext>
                </a:extLst>
              </p:cNvPr>
              <p:cNvSpPr/>
              <p:nvPr/>
            </p:nvSpPr>
            <p:spPr>
              <a:xfrm rot="2647766">
                <a:off x="4515409" y="5111826"/>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Trapezoid 401">
                <a:extLst>
                  <a:ext uri="{FF2B5EF4-FFF2-40B4-BE49-F238E27FC236}">
                    <a16:creationId xmlns:a16="http://schemas.microsoft.com/office/drawing/2014/main" id="{705C54D6-9B36-26B5-CB25-0DF9E2CA9C72}"/>
                  </a:ext>
                </a:extLst>
              </p:cNvPr>
              <p:cNvSpPr/>
              <p:nvPr/>
            </p:nvSpPr>
            <p:spPr>
              <a:xfrm rot="20169292">
                <a:off x="4774824" y="3376848"/>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Trapezoid 402">
                <a:extLst>
                  <a:ext uri="{FF2B5EF4-FFF2-40B4-BE49-F238E27FC236}">
                    <a16:creationId xmlns:a16="http://schemas.microsoft.com/office/drawing/2014/main" id="{934A0CA2-CCB8-0CB7-547D-5D535F4A6F90}"/>
                  </a:ext>
                </a:extLst>
              </p:cNvPr>
              <p:cNvSpPr/>
              <p:nvPr/>
            </p:nvSpPr>
            <p:spPr>
              <a:xfrm rot="1790291">
                <a:off x="4189904" y="3342754"/>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Trapezoid 403">
                <a:extLst>
                  <a:ext uri="{FF2B5EF4-FFF2-40B4-BE49-F238E27FC236}">
                    <a16:creationId xmlns:a16="http://schemas.microsoft.com/office/drawing/2014/main" id="{D5401C18-5DA7-BE13-8ECA-3BC0A49E1B72}"/>
                  </a:ext>
                </a:extLst>
              </p:cNvPr>
              <p:cNvSpPr/>
              <p:nvPr/>
            </p:nvSpPr>
            <p:spPr>
              <a:xfrm>
                <a:off x="4347556" y="3510754"/>
                <a:ext cx="799476" cy="1901253"/>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a:extLst>
                  <a:ext uri="{FF2B5EF4-FFF2-40B4-BE49-F238E27FC236}">
                    <a16:creationId xmlns:a16="http://schemas.microsoft.com/office/drawing/2014/main" id="{C1ABA2D5-1E8A-8A89-4DB1-959A49E702B1}"/>
                  </a:ext>
                </a:extLst>
              </p:cNvPr>
              <p:cNvSpPr/>
              <p:nvPr/>
            </p:nvSpPr>
            <p:spPr>
              <a:xfrm>
                <a:off x="4529936" y="3185969"/>
                <a:ext cx="393492" cy="5733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E2EE5FCC-DB2D-2EF0-563F-382994C494D7}"/>
                  </a:ext>
                </a:extLst>
              </p:cNvPr>
              <p:cNvSpPr/>
              <p:nvPr/>
            </p:nvSpPr>
            <p:spPr>
              <a:xfrm>
                <a:off x="4347556" y="2516408"/>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Round Diagonal Corner Rectangle 67">
                <a:extLst>
                  <a:ext uri="{FF2B5EF4-FFF2-40B4-BE49-F238E27FC236}">
                    <a16:creationId xmlns:a16="http://schemas.microsoft.com/office/drawing/2014/main" id="{D626C39E-02B7-B981-776C-7B5AEB4EAB2B}"/>
                  </a:ext>
                </a:extLst>
              </p:cNvPr>
              <p:cNvSpPr/>
              <p:nvPr/>
            </p:nvSpPr>
            <p:spPr>
              <a:xfrm rot="1236535">
                <a:off x="4309319" y="2362200"/>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Round Diagonal Corner Rectangle 68">
                <a:extLst>
                  <a:ext uri="{FF2B5EF4-FFF2-40B4-BE49-F238E27FC236}">
                    <a16:creationId xmlns:a16="http://schemas.microsoft.com/office/drawing/2014/main" id="{1D179C8A-068D-B445-1CEA-720E1E9855F0}"/>
                  </a:ext>
                </a:extLst>
              </p:cNvPr>
              <p:cNvSpPr/>
              <p:nvPr/>
            </p:nvSpPr>
            <p:spPr>
              <a:xfrm rot="5076663">
                <a:off x="4705111" y="2429527"/>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DFA1223D-2B8B-BB2F-9A7B-8642108C8419}"/>
                  </a:ext>
                </a:extLst>
              </p:cNvPr>
              <p:cNvSpPr/>
              <p:nvPr/>
            </p:nvSpPr>
            <p:spPr>
              <a:xfrm>
                <a:off x="4499956" y="2440208"/>
                <a:ext cx="381000" cy="381000"/>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Round Diagonal Corner Rectangle 70">
                <a:extLst>
                  <a:ext uri="{FF2B5EF4-FFF2-40B4-BE49-F238E27FC236}">
                    <a16:creationId xmlns:a16="http://schemas.microsoft.com/office/drawing/2014/main" id="{086234EA-425F-27E5-28D6-778F218B0545}"/>
                  </a:ext>
                </a:extLst>
              </p:cNvPr>
              <p:cNvSpPr/>
              <p:nvPr/>
            </p:nvSpPr>
            <p:spPr>
              <a:xfrm rot="10563253">
                <a:off x="4538336" y="3334510"/>
                <a:ext cx="362829" cy="493781"/>
              </a:xfrm>
              <a:prstGeom prst="round2DiagRect">
                <a:avLst>
                  <a:gd name="adj1" fmla="val 50000"/>
                  <a:gd name="adj2" fmla="val 33772"/>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42B9D612-16D3-AC81-EE29-C7CB046EE8BE}"/>
                  </a:ext>
                </a:extLst>
              </p:cNvPr>
              <p:cNvSpPr/>
              <p:nvPr/>
            </p:nvSpPr>
            <p:spPr>
              <a:xfrm>
                <a:off x="4649505" y="3359448"/>
                <a:ext cx="158436" cy="1827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2" name="Group 91">
              <a:extLst>
                <a:ext uri="{FF2B5EF4-FFF2-40B4-BE49-F238E27FC236}">
                  <a16:creationId xmlns:a16="http://schemas.microsoft.com/office/drawing/2014/main" id="{22B705B6-1508-2E95-5862-51B898991826}"/>
                </a:ext>
              </a:extLst>
            </p:cNvPr>
            <p:cNvGrpSpPr/>
            <p:nvPr/>
          </p:nvGrpSpPr>
          <p:grpSpPr>
            <a:xfrm>
              <a:off x="6957010" y="4020404"/>
              <a:ext cx="990600" cy="2438400"/>
              <a:chOff x="4038600" y="2362200"/>
              <a:chExt cx="1380536" cy="3344532"/>
            </a:xfrm>
          </p:grpSpPr>
          <p:sp>
            <p:nvSpPr>
              <p:cNvPr id="413" name="Round Diagonal Corner Rectangle 56">
                <a:extLst>
                  <a:ext uri="{FF2B5EF4-FFF2-40B4-BE49-F238E27FC236}">
                    <a16:creationId xmlns:a16="http://schemas.microsoft.com/office/drawing/2014/main" id="{62EB6736-5E83-7F7D-65E6-01744F4C21CA}"/>
                  </a:ext>
                </a:extLst>
              </p:cNvPr>
              <p:cNvSpPr/>
              <p:nvPr/>
            </p:nvSpPr>
            <p:spPr>
              <a:xfrm rot="19527262">
                <a:off x="4778338" y="2692626"/>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ound Diagonal Corner Rectangle 57">
                <a:extLst>
                  <a:ext uri="{FF2B5EF4-FFF2-40B4-BE49-F238E27FC236}">
                    <a16:creationId xmlns:a16="http://schemas.microsoft.com/office/drawing/2014/main" id="{6B19E222-6767-61E8-F04A-48C12AC7B863}"/>
                  </a:ext>
                </a:extLst>
              </p:cNvPr>
              <p:cNvSpPr/>
              <p:nvPr/>
            </p:nvSpPr>
            <p:spPr>
              <a:xfrm rot="19527262">
                <a:off x="4092538" y="2768827"/>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a:extLst>
                  <a:ext uri="{FF2B5EF4-FFF2-40B4-BE49-F238E27FC236}">
                    <a16:creationId xmlns:a16="http://schemas.microsoft.com/office/drawing/2014/main" id="{109011CC-93B4-FD5D-0E03-E262CB553C50}"/>
                  </a:ext>
                </a:extLst>
              </p:cNvPr>
              <p:cNvSpPr/>
              <p:nvPr/>
            </p:nvSpPr>
            <p:spPr>
              <a:xfrm rot="19671902">
                <a:off x="5030448" y="4064673"/>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69E2EC95-B244-3483-E490-81D5387907C4}"/>
                  </a:ext>
                </a:extLst>
              </p:cNvPr>
              <p:cNvSpPr/>
              <p:nvPr/>
            </p:nvSpPr>
            <p:spPr>
              <a:xfrm rot="2647766">
                <a:off x="4038600" y="4017204"/>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51057C85-2889-B815-BDF7-0CD7FAB3DCE7}"/>
                  </a:ext>
                </a:extLst>
              </p:cNvPr>
              <p:cNvSpPr/>
              <p:nvPr/>
            </p:nvSpPr>
            <p:spPr>
              <a:xfrm rot="19352409">
                <a:off x="4803886" y="5123365"/>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417">
                <a:extLst>
                  <a:ext uri="{FF2B5EF4-FFF2-40B4-BE49-F238E27FC236}">
                    <a16:creationId xmlns:a16="http://schemas.microsoft.com/office/drawing/2014/main" id="{2E16F4A8-EF01-A5B6-5C18-D8ACC148339E}"/>
                  </a:ext>
                </a:extLst>
              </p:cNvPr>
              <p:cNvSpPr/>
              <p:nvPr/>
            </p:nvSpPr>
            <p:spPr>
              <a:xfrm rot="2647766">
                <a:off x="4515409" y="5111826"/>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Trapezoid 418">
                <a:extLst>
                  <a:ext uri="{FF2B5EF4-FFF2-40B4-BE49-F238E27FC236}">
                    <a16:creationId xmlns:a16="http://schemas.microsoft.com/office/drawing/2014/main" id="{42F528AD-6041-E9E5-61BA-48AF0BB48AF3}"/>
                  </a:ext>
                </a:extLst>
              </p:cNvPr>
              <p:cNvSpPr/>
              <p:nvPr/>
            </p:nvSpPr>
            <p:spPr>
              <a:xfrm rot="20169292">
                <a:off x="4774824" y="3376848"/>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Trapezoid 419">
                <a:extLst>
                  <a:ext uri="{FF2B5EF4-FFF2-40B4-BE49-F238E27FC236}">
                    <a16:creationId xmlns:a16="http://schemas.microsoft.com/office/drawing/2014/main" id="{8ABC2AA2-0F7E-5EBE-6185-B506F348DF05}"/>
                  </a:ext>
                </a:extLst>
              </p:cNvPr>
              <p:cNvSpPr/>
              <p:nvPr/>
            </p:nvSpPr>
            <p:spPr>
              <a:xfrm rot="1790291">
                <a:off x="4189904" y="3342754"/>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Trapezoid 420">
                <a:extLst>
                  <a:ext uri="{FF2B5EF4-FFF2-40B4-BE49-F238E27FC236}">
                    <a16:creationId xmlns:a16="http://schemas.microsoft.com/office/drawing/2014/main" id="{1A80B7A1-B1A3-8058-C699-D72CFA089BC5}"/>
                  </a:ext>
                </a:extLst>
              </p:cNvPr>
              <p:cNvSpPr/>
              <p:nvPr/>
            </p:nvSpPr>
            <p:spPr>
              <a:xfrm>
                <a:off x="4347556" y="3510754"/>
                <a:ext cx="799476" cy="1901253"/>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8DC85035-D0B9-518C-90DA-3CD41BC3F27B}"/>
                  </a:ext>
                </a:extLst>
              </p:cNvPr>
              <p:cNvSpPr/>
              <p:nvPr/>
            </p:nvSpPr>
            <p:spPr>
              <a:xfrm>
                <a:off x="4529936" y="3185969"/>
                <a:ext cx="393492" cy="5733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E5B6B6BA-4789-9ECD-7777-BE42CEA15048}"/>
                  </a:ext>
                </a:extLst>
              </p:cNvPr>
              <p:cNvSpPr/>
              <p:nvPr/>
            </p:nvSpPr>
            <p:spPr>
              <a:xfrm>
                <a:off x="4347556" y="2516408"/>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Round Diagonal Corner Rectangle 67">
                <a:extLst>
                  <a:ext uri="{FF2B5EF4-FFF2-40B4-BE49-F238E27FC236}">
                    <a16:creationId xmlns:a16="http://schemas.microsoft.com/office/drawing/2014/main" id="{14A4D4A9-615D-2A27-F57B-671865B67BB8}"/>
                  </a:ext>
                </a:extLst>
              </p:cNvPr>
              <p:cNvSpPr/>
              <p:nvPr/>
            </p:nvSpPr>
            <p:spPr>
              <a:xfrm rot="1236535">
                <a:off x="4309319" y="2362200"/>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Round Diagonal Corner Rectangle 68">
                <a:extLst>
                  <a:ext uri="{FF2B5EF4-FFF2-40B4-BE49-F238E27FC236}">
                    <a16:creationId xmlns:a16="http://schemas.microsoft.com/office/drawing/2014/main" id="{5A4089C1-7AFB-BF8E-CD34-C04011F8C286}"/>
                  </a:ext>
                </a:extLst>
              </p:cNvPr>
              <p:cNvSpPr/>
              <p:nvPr/>
            </p:nvSpPr>
            <p:spPr>
              <a:xfrm rot="5076663">
                <a:off x="4705111" y="2429527"/>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4680E104-85BB-1CD6-EA41-CB33E57B6D21}"/>
                  </a:ext>
                </a:extLst>
              </p:cNvPr>
              <p:cNvSpPr/>
              <p:nvPr/>
            </p:nvSpPr>
            <p:spPr>
              <a:xfrm>
                <a:off x="4499956" y="2440208"/>
                <a:ext cx="381000" cy="381000"/>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Round Diagonal Corner Rectangle 70">
                <a:extLst>
                  <a:ext uri="{FF2B5EF4-FFF2-40B4-BE49-F238E27FC236}">
                    <a16:creationId xmlns:a16="http://schemas.microsoft.com/office/drawing/2014/main" id="{2E8D94F9-1FDA-91C0-5C8C-B20A255F4A8B}"/>
                  </a:ext>
                </a:extLst>
              </p:cNvPr>
              <p:cNvSpPr/>
              <p:nvPr/>
            </p:nvSpPr>
            <p:spPr>
              <a:xfrm rot="10563253">
                <a:off x="4538336" y="3334510"/>
                <a:ext cx="362829" cy="493781"/>
              </a:xfrm>
              <a:prstGeom prst="round2DiagRect">
                <a:avLst>
                  <a:gd name="adj1" fmla="val 50000"/>
                  <a:gd name="adj2" fmla="val 33772"/>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Oval 427">
                <a:extLst>
                  <a:ext uri="{FF2B5EF4-FFF2-40B4-BE49-F238E27FC236}">
                    <a16:creationId xmlns:a16="http://schemas.microsoft.com/office/drawing/2014/main" id="{1BDC9004-B606-F36E-D8C8-734D8435FA89}"/>
                  </a:ext>
                </a:extLst>
              </p:cNvPr>
              <p:cNvSpPr/>
              <p:nvPr/>
            </p:nvSpPr>
            <p:spPr>
              <a:xfrm>
                <a:off x="4649505" y="3359448"/>
                <a:ext cx="158436" cy="1827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9" name="Group 91">
              <a:extLst>
                <a:ext uri="{FF2B5EF4-FFF2-40B4-BE49-F238E27FC236}">
                  <a16:creationId xmlns:a16="http://schemas.microsoft.com/office/drawing/2014/main" id="{05FB140D-DDD9-06C2-FAA5-1B0AEB53D547}"/>
                </a:ext>
              </a:extLst>
            </p:cNvPr>
            <p:cNvGrpSpPr/>
            <p:nvPr/>
          </p:nvGrpSpPr>
          <p:grpSpPr>
            <a:xfrm>
              <a:off x="7694626" y="3867097"/>
              <a:ext cx="990600" cy="2438400"/>
              <a:chOff x="4038600" y="2362200"/>
              <a:chExt cx="1380536" cy="3344532"/>
            </a:xfrm>
          </p:grpSpPr>
          <p:sp>
            <p:nvSpPr>
              <p:cNvPr id="430" name="Round Diagonal Corner Rectangle 56">
                <a:extLst>
                  <a:ext uri="{FF2B5EF4-FFF2-40B4-BE49-F238E27FC236}">
                    <a16:creationId xmlns:a16="http://schemas.microsoft.com/office/drawing/2014/main" id="{4E12E691-965F-B053-8119-21E79AA1808E}"/>
                  </a:ext>
                </a:extLst>
              </p:cNvPr>
              <p:cNvSpPr/>
              <p:nvPr/>
            </p:nvSpPr>
            <p:spPr>
              <a:xfrm rot="19527262">
                <a:off x="4778338" y="2692626"/>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Round Diagonal Corner Rectangle 57">
                <a:extLst>
                  <a:ext uri="{FF2B5EF4-FFF2-40B4-BE49-F238E27FC236}">
                    <a16:creationId xmlns:a16="http://schemas.microsoft.com/office/drawing/2014/main" id="{8548A526-5C89-7728-9FFE-4F4655C2288C}"/>
                  </a:ext>
                </a:extLst>
              </p:cNvPr>
              <p:cNvSpPr/>
              <p:nvPr/>
            </p:nvSpPr>
            <p:spPr>
              <a:xfrm rot="19527262">
                <a:off x="4092538" y="2768827"/>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9D11B31E-1950-B581-F29C-39C295941FD5}"/>
                  </a:ext>
                </a:extLst>
              </p:cNvPr>
              <p:cNvSpPr/>
              <p:nvPr/>
            </p:nvSpPr>
            <p:spPr>
              <a:xfrm rot="19671902">
                <a:off x="5030448" y="4064673"/>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E8FB346A-0986-4BD1-F2F6-D2C13544DAF1}"/>
                  </a:ext>
                </a:extLst>
              </p:cNvPr>
              <p:cNvSpPr/>
              <p:nvPr/>
            </p:nvSpPr>
            <p:spPr>
              <a:xfrm rot="2647766">
                <a:off x="4038600" y="4017204"/>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A986E133-12FD-32E1-5677-843AEFDD4E50}"/>
                  </a:ext>
                </a:extLst>
              </p:cNvPr>
              <p:cNvSpPr/>
              <p:nvPr/>
            </p:nvSpPr>
            <p:spPr>
              <a:xfrm rot="19352409">
                <a:off x="4803886" y="5123365"/>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C7651CA5-BE75-E71A-9ECC-1DC89BAEB822}"/>
                  </a:ext>
                </a:extLst>
              </p:cNvPr>
              <p:cNvSpPr/>
              <p:nvPr/>
            </p:nvSpPr>
            <p:spPr>
              <a:xfrm rot="2647766">
                <a:off x="4515409" y="5111826"/>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Trapezoid 435">
                <a:extLst>
                  <a:ext uri="{FF2B5EF4-FFF2-40B4-BE49-F238E27FC236}">
                    <a16:creationId xmlns:a16="http://schemas.microsoft.com/office/drawing/2014/main" id="{91D22397-5B74-E17E-759C-4BF301980068}"/>
                  </a:ext>
                </a:extLst>
              </p:cNvPr>
              <p:cNvSpPr/>
              <p:nvPr/>
            </p:nvSpPr>
            <p:spPr>
              <a:xfrm rot="20169292">
                <a:off x="4774824" y="3376848"/>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Trapezoid 436">
                <a:extLst>
                  <a:ext uri="{FF2B5EF4-FFF2-40B4-BE49-F238E27FC236}">
                    <a16:creationId xmlns:a16="http://schemas.microsoft.com/office/drawing/2014/main" id="{7CCB050E-7118-9904-9AE6-BE8F574D0D8C}"/>
                  </a:ext>
                </a:extLst>
              </p:cNvPr>
              <p:cNvSpPr/>
              <p:nvPr/>
            </p:nvSpPr>
            <p:spPr>
              <a:xfrm rot="1790291">
                <a:off x="4189904" y="3342754"/>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Trapezoid 437">
                <a:extLst>
                  <a:ext uri="{FF2B5EF4-FFF2-40B4-BE49-F238E27FC236}">
                    <a16:creationId xmlns:a16="http://schemas.microsoft.com/office/drawing/2014/main" id="{7E41ACAE-CCF0-3BD3-C9B1-8CD0BD3C8290}"/>
                  </a:ext>
                </a:extLst>
              </p:cNvPr>
              <p:cNvSpPr/>
              <p:nvPr/>
            </p:nvSpPr>
            <p:spPr>
              <a:xfrm>
                <a:off x="4347556" y="3510754"/>
                <a:ext cx="799476" cy="1901253"/>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83CC5E41-5276-411F-DFF8-EA03B3948953}"/>
                  </a:ext>
                </a:extLst>
              </p:cNvPr>
              <p:cNvSpPr/>
              <p:nvPr/>
            </p:nvSpPr>
            <p:spPr>
              <a:xfrm>
                <a:off x="4529936" y="3185969"/>
                <a:ext cx="393492" cy="5733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Oval 439">
                <a:extLst>
                  <a:ext uri="{FF2B5EF4-FFF2-40B4-BE49-F238E27FC236}">
                    <a16:creationId xmlns:a16="http://schemas.microsoft.com/office/drawing/2014/main" id="{8612B23A-B65E-299C-B5AB-3648C1F85C1E}"/>
                  </a:ext>
                </a:extLst>
              </p:cNvPr>
              <p:cNvSpPr/>
              <p:nvPr/>
            </p:nvSpPr>
            <p:spPr>
              <a:xfrm>
                <a:off x="4347556" y="2516408"/>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Round Diagonal Corner Rectangle 67">
                <a:extLst>
                  <a:ext uri="{FF2B5EF4-FFF2-40B4-BE49-F238E27FC236}">
                    <a16:creationId xmlns:a16="http://schemas.microsoft.com/office/drawing/2014/main" id="{2673D425-DE9E-1EA2-2DB0-6383B7E7511A}"/>
                  </a:ext>
                </a:extLst>
              </p:cNvPr>
              <p:cNvSpPr/>
              <p:nvPr/>
            </p:nvSpPr>
            <p:spPr>
              <a:xfrm rot="1236535">
                <a:off x="4309319" y="2362200"/>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Round Diagonal Corner Rectangle 68">
                <a:extLst>
                  <a:ext uri="{FF2B5EF4-FFF2-40B4-BE49-F238E27FC236}">
                    <a16:creationId xmlns:a16="http://schemas.microsoft.com/office/drawing/2014/main" id="{290D9244-9385-AF29-0AAF-BF0B08360995}"/>
                  </a:ext>
                </a:extLst>
              </p:cNvPr>
              <p:cNvSpPr/>
              <p:nvPr/>
            </p:nvSpPr>
            <p:spPr>
              <a:xfrm rot="5076663">
                <a:off x="4705111" y="2429527"/>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555A0076-941F-ECE3-9D61-697CC9AC2C09}"/>
                  </a:ext>
                </a:extLst>
              </p:cNvPr>
              <p:cNvSpPr/>
              <p:nvPr/>
            </p:nvSpPr>
            <p:spPr>
              <a:xfrm>
                <a:off x="4499956" y="2440208"/>
                <a:ext cx="381000" cy="381000"/>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Round Diagonal Corner Rectangle 70">
                <a:extLst>
                  <a:ext uri="{FF2B5EF4-FFF2-40B4-BE49-F238E27FC236}">
                    <a16:creationId xmlns:a16="http://schemas.microsoft.com/office/drawing/2014/main" id="{3ED0BE56-8455-F7B2-224C-41CBC4C01FB8}"/>
                  </a:ext>
                </a:extLst>
              </p:cNvPr>
              <p:cNvSpPr/>
              <p:nvPr/>
            </p:nvSpPr>
            <p:spPr>
              <a:xfrm rot="10563253">
                <a:off x="4538336" y="3334510"/>
                <a:ext cx="362829" cy="493781"/>
              </a:xfrm>
              <a:prstGeom prst="round2DiagRect">
                <a:avLst>
                  <a:gd name="adj1" fmla="val 50000"/>
                  <a:gd name="adj2" fmla="val 33772"/>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Oval 444">
                <a:extLst>
                  <a:ext uri="{FF2B5EF4-FFF2-40B4-BE49-F238E27FC236}">
                    <a16:creationId xmlns:a16="http://schemas.microsoft.com/office/drawing/2014/main" id="{2EA9A135-40FC-2B23-72D6-9E13D85647AD}"/>
                  </a:ext>
                </a:extLst>
              </p:cNvPr>
              <p:cNvSpPr/>
              <p:nvPr/>
            </p:nvSpPr>
            <p:spPr>
              <a:xfrm>
                <a:off x="4649505" y="3359448"/>
                <a:ext cx="158436" cy="1827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6" name="Group 91">
              <a:extLst>
                <a:ext uri="{FF2B5EF4-FFF2-40B4-BE49-F238E27FC236}">
                  <a16:creationId xmlns:a16="http://schemas.microsoft.com/office/drawing/2014/main" id="{9E99C5D3-7AB9-EBA6-054C-E8072830D656}"/>
                </a:ext>
              </a:extLst>
            </p:cNvPr>
            <p:cNvGrpSpPr/>
            <p:nvPr/>
          </p:nvGrpSpPr>
          <p:grpSpPr>
            <a:xfrm>
              <a:off x="8243790" y="4275556"/>
              <a:ext cx="990600" cy="2438400"/>
              <a:chOff x="4038600" y="2362200"/>
              <a:chExt cx="1380536" cy="3344532"/>
            </a:xfrm>
          </p:grpSpPr>
          <p:sp>
            <p:nvSpPr>
              <p:cNvPr id="447" name="Round Diagonal Corner Rectangle 56">
                <a:extLst>
                  <a:ext uri="{FF2B5EF4-FFF2-40B4-BE49-F238E27FC236}">
                    <a16:creationId xmlns:a16="http://schemas.microsoft.com/office/drawing/2014/main" id="{8DB530AE-0DA2-0E28-1C72-BE3C63FD7A93}"/>
                  </a:ext>
                </a:extLst>
              </p:cNvPr>
              <p:cNvSpPr/>
              <p:nvPr/>
            </p:nvSpPr>
            <p:spPr>
              <a:xfrm rot="19527262">
                <a:off x="4778338" y="2692626"/>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Round Diagonal Corner Rectangle 57">
                <a:extLst>
                  <a:ext uri="{FF2B5EF4-FFF2-40B4-BE49-F238E27FC236}">
                    <a16:creationId xmlns:a16="http://schemas.microsoft.com/office/drawing/2014/main" id="{77D807BF-6B86-7CB2-46E1-6D427C411CF2}"/>
                  </a:ext>
                </a:extLst>
              </p:cNvPr>
              <p:cNvSpPr/>
              <p:nvPr/>
            </p:nvSpPr>
            <p:spPr>
              <a:xfrm rot="19527262">
                <a:off x="4092538" y="2768827"/>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5B5D275A-E5ED-E98B-375C-C8E441B820E4}"/>
                  </a:ext>
                </a:extLst>
              </p:cNvPr>
              <p:cNvSpPr/>
              <p:nvPr/>
            </p:nvSpPr>
            <p:spPr>
              <a:xfrm rot="19671902">
                <a:off x="5030448" y="4064673"/>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118C653C-EB60-D049-B422-EB53DA12D600}"/>
                  </a:ext>
                </a:extLst>
              </p:cNvPr>
              <p:cNvSpPr/>
              <p:nvPr/>
            </p:nvSpPr>
            <p:spPr>
              <a:xfrm rot="2647766">
                <a:off x="4038600" y="4017204"/>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FF29BFAE-1681-8C07-8889-CA743CEE01B6}"/>
                  </a:ext>
                </a:extLst>
              </p:cNvPr>
              <p:cNvSpPr/>
              <p:nvPr/>
            </p:nvSpPr>
            <p:spPr>
              <a:xfrm rot="19352409">
                <a:off x="4803886" y="5123365"/>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3298A88E-71D7-3381-AB7D-16D1E53C5431}"/>
                  </a:ext>
                </a:extLst>
              </p:cNvPr>
              <p:cNvSpPr/>
              <p:nvPr/>
            </p:nvSpPr>
            <p:spPr>
              <a:xfrm rot="2647766">
                <a:off x="4515409" y="5111826"/>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Trapezoid 452">
                <a:extLst>
                  <a:ext uri="{FF2B5EF4-FFF2-40B4-BE49-F238E27FC236}">
                    <a16:creationId xmlns:a16="http://schemas.microsoft.com/office/drawing/2014/main" id="{6041CADC-4622-22B7-E339-31309635C508}"/>
                  </a:ext>
                </a:extLst>
              </p:cNvPr>
              <p:cNvSpPr/>
              <p:nvPr/>
            </p:nvSpPr>
            <p:spPr>
              <a:xfrm rot="20169292">
                <a:off x="4774824" y="3376848"/>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Trapezoid 453">
                <a:extLst>
                  <a:ext uri="{FF2B5EF4-FFF2-40B4-BE49-F238E27FC236}">
                    <a16:creationId xmlns:a16="http://schemas.microsoft.com/office/drawing/2014/main" id="{79A290C5-78A4-DC9F-5539-5B0D469B8263}"/>
                  </a:ext>
                </a:extLst>
              </p:cNvPr>
              <p:cNvSpPr/>
              <p:nvPr/>
            </p:nvSpPr>
            <p:spPr>
              <a:xfrm rot="1790291">
                <a:off x="4189904" y="3342754"/>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Trapezoid 454">
                <a:extLst>
                  <a:ext uri="{FF2B5EF4-FFF2-40B4-BE49-F238E27FC236}">
                    <a16:creationId xmlns:a16="http://schemas.microsoft.com/office/drawing/2014/main" id="{0E0A76E9-BB6E-ABC9-23F0-034DD6CC2E39}"/>
                  </a:ext>
                </a:extLst>
              </p:cNvPr>
              <p:cNvSpPr/>
              <p:nvPr/>
            </p:nvSpPr>
            <p:spPr>
              <a:xfrm>
                <a:off x="4347556" y="3510754"/>
                <a:ext cx="799476" cy="1901253"/>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296042CD-3A85-2A0D-19C5-B4956F31AE31}"/>
                  </a:ext>
                </a:extLst>
              </p:cNvPr>
              <p:cNvSpPr/>
              <p:nvPr/>
            </p:nvSpPr>
            <p:spPr>
              <a:xfrm>
                <a:off x="4529936" y="3185969"/>
                <a:ext cx="393492" cy="5733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89728B51-590A-44AA-C52F-969DA4EA7AC5}"/>
                  </a:ext>
                </a:extLst>
              </p:cNvPr>
              <p:cNvSpPr/>
              <p:nvPr/>
            </p:nvSpPr>
            <p:spPr>
              <a:xfrm>
                <a:off x="4347556" y="2516408"/>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ound Diagonal Corner Rectangle 67">
                <a:extLst>
                  <a:ext uri="{FF2B5EF4-FFF2-40B4-BE49-F238E27FC236}">
                    <a16:creationId xmlns:a16="http://schemas.microsoft.com/office/drawing/2014/main" id="{E57063DB-5034-3904-3CD7-9D2CA1CDE2AD}"/>
                  </a:ext>
                </a:extLst>
              </p:cNvPr>
              <p:cNvSpPr/>
              <p:nvPr/>
            </p:nvSpPr>
            <p:spPr>
              <a:xfrm rot="1236535">
                <a:off x="4309319" y="2362200"/>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ound Diagonal Corner Rectangle 68">
                <a:extLst>
                  <a:ext uri="{FF2B5EF4-FFF2-40B4-BE49-F238E27FC236}">
                    <a16:creationId xmlns:a16="http://schemas.microsoft.com/office/drawing/2014/main" id="{B31C3284-6F35-DFAD-9CF5-9D891395CA5F}"/>
                  </a:ext>
                </a:extLst>
              </p:cNvPr>
              <p:cNvSpPr/>
              <p:nvPr/>
            </p:nvSpPr>
            <p:spPr>
              <a:xfrm rot="5076663">
                <a:off x="4705111" y="2429527"/>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781FF00B-F212-87F8-0A90-B4D83DE823E7}"/>
                  </a:ext>
                </a:extLst>
              </p:cNvPr>
              <p:cNvSpPr/>
              <p:nvPr/>
            </p:nvSpPr>
            <p:spPr>
              <a:xfrm>
                <a:off x="4499956" y="2440208"/>
                <a:ext cx="381000" cy="381000"/>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ound Diagonal Corner Rectangle 70">
                <a:extLst>
                  <a:ext uri="{FF2B5EF4-FFF2-40B4-BE49-F238E27FC236}">
                    <a16:creationId xmlns:a16="http://schemas.microsoft.com/office/drawing/2014/main" id="{E8D2CFC9-BEFF-C4F2-4BC3-4B6C88CDC5DE}"/>
                  </a:ext>
                </a:extLst>
              </p:cNvPr>
              <p:cNvSpPr/>
              <p:nvPr/>
            </p:nvSpPr>
            <p:spPr>
              <a:xfrm rot="10563253">
                <a:off x="4538336" y="3334510"/>
                <a:ext cx="362829" cy="493781"/>
              </a:xfrm>
              <a:prstGeom prst="round2DiagRect">
                <a:avLst>
                  <a:gd name="adj1" fmla="val 50000"/>
                  <a:gd name="adj2" fmla="val 33772"/>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a:extLst>
                  <a:ext uri="{FF2B5EF4-FFF2-40B4-BE49-F238E27FC236}">
                    <a16:creationId xmlns:a16="http://schemas.microsoft.com/office/drawing/2014/main" id="{D0B9E496-E033-9D14-0EDE-BD34CE84DAB0}"/>
                  </a:ext>
                </a:extLst>
              </p:cNvPr>
              <p:cNvSpPr/>
              <p:nvPr/>
            </p:nvSpPr>
            <p:spPr>
              <a:xfrm>
                <a:off x="4649505" y="3359448"/>
                <a:ext cx="158436" cy="1827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 name="Group 31"/>
          <p:cNvGrpSpPr/>
          <p:nvPr/>
        </p:nvGrpSpPr>
        <p:grpSpPr>
          <a:xfrm flipH="1">
            <a:off x="1752601" y="5562601"/>
            <a:ext cx="8506667" cy="1154211"/>
            <a:chOff x="373711" y="59651"/>
            <a:chExt cx="8506667" cy="1154211"/>
          </a:xfrm>
        </p:grpSpPr>
        <p:sp>
          <p:nvSpPr>
            <p:cNvPr id="33" name="Donut 32"/>
            <p:cNvSpPr/>
            <p:nvPr/>
          </p:nvSpPr>
          <p:spPr>
            <a:xfrm rot="19777625">
              <a:off x="373711" y="263975"/>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p:cNvSpPr/>
            <p:nvPr/>
          </p:nvSpPr>
          <p:spPr>
            <a:xfrm rot="328297">
              <a:off x="1184179"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p:cNvSpPr/>
            <p:nvPr/>
          </p:nvSpPr>
          <p:spPr>
            <a:xfrm rot="328297">
              <a:off x="20223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p:cNvSpPr/>
            <p:nvPr/>
          </p:nvSpPr>
          <p:spPr>
            <a:xfrm rot="328297">
              <a:off x="29367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36"/>
            <p:cNvSpPr/>
            <p:nvPr/>
          </p:nvSpPr>
          <p:spPr>
            <a:xfrm rot="328297">
              <a:off x="3927378"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onut 37"/>
            <p:cNvSpPr/>
            <p:nvPr/>
          </p:nvSpPr>
          <p:spPr>
            <a:xfrm rot="328297">
              <a:off x="4841778" y="2120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nut 38"/>
            <p:cNvSpPr/>
            <p:nvPr/>
          </p:nvSpPr>
          <p:spPr>
            <a:xfrm rot="328297">
              <a:off x="5832380"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onut 39"/>
            <p:cNvSpPr/>
            <p:nvPr/>
          </p:nvSpPr>
          <p:spPr>
            <a:xfrm rot="328297">
              <a:off x="6746778"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onut 40"/>
            <p:cNvSpPr/>
            <p:nvPr/>
          </p:nvSpPr>
          <p:spPr>
            <a:xfrm rot="328297">
              <a:off x="7584978"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26508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2" presetClass="entr" presetSubtype="8" fill="hold" nodeType="withEffect">
                                  <p:stCondLst>
                                    <p:cond delay="0"/>
                                  </p:stCondLst>
                                  <p:childTnLst>
                                    <p:set>
                                      <p:cBhvr>
                                        <p:cTn id="14" dur="1" fill="hold">
                                          <p:stCondLst>
                                            <p:cond delay="0"/>
                                          </p:stCondLst>
                                        </p:cTn>
                                        <p:tgtEl>
                                          <p:spTgt spid="463"/>
                                        </p:tgtEl>
                                        <p:attrNameLst>
                                          <p:attrName>style.visibility</p:attrName>
                                        </p:attrNameLst>
                                      </p:cBhvr>
                                      <p:to>
                                        <p:strVal val="visible"/>
                                      </p:to>
                                    </p:set>
                                    <p:anim calcmode="lin" valueType="num">
                                      <p:cBhvr additive="base">
                                        <p:cTn id="15" dur="1250" fill="hold"/>
                                        <p:tgtEl>
                                          <p:spTgt spid="463"/>
                                        </p:tgtEl>
                                        <p:attrNameLst>
                                          <p:attrName>ppt_x</p:attrName>
                                        </p:attrNameLst>
                                      </p:cBhvr>
                                      <p:tavLst>
                                        <p:tav tm="0">
                                          <p:val>
                                            <p:strVal val="0-#ppt_w/2"/>
                                          </p:val>
                                        </p:tav>
                                        <p:tav tm="100000">
                                          <p:val>
                                            <p:strVal val="#ppt_x"/>
                                          </p:val>
                                        </p:tav>
                                      </p:tavLst>
                                    </p:anim>
                                    <p:anim calcmode="lin" valueType="num">
                                      <p:cBhvr additive="base">
                                        <p:cTn id="16" dur="1250" fill="hold"/>
                                        <p:tgtEl>
                                          <p:spTgt spid="4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31"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Picture 4" descr="Related image"/>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 y="0"/>
            <a:ext cx="12192001" cy="68661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0"/>
          <p:cNvGrpSpPr/>
          <p:nvPr/>
        </p:nvGrpSpPr>
        <p:grpSpPr>
          <a:xfrm>
            <a:off x="1897712" y="59652"/>
            <a:ext cx="8506667" cy="1154211"/>
            <a:chOff x="373711" y="59651"/>
            <a:chExt cx="8506667" cy="1154211"/>
          </a:xfrm>
        </p:grpSpPr>
        <p:sp>
          <p:nvSpPr>
            <p:cNvPr id="22" name="Donut 21"/>
            <p:cNvSpPr/>
            <p:nvPr/>
          </p:nvSpPr>
          <p:spPr>
            <a:xfrm rot="19777625">
              <a:off x="373711" y="263975"/>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rot="328297">
              <a:off x="1184179"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rot="328297">
              <a:off x="20223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nut 24"/>
            <p:cNvSpPr/>
            <p:nvPr/>
          </p:nvSpPr>
          <p:spPr>
            <a:xfrm rot="328297">
              <a:off x="29367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25"/>
            <p:cNvSpPr/>
            <p:nvPr/>
          </p:nvSpPr>
          <p:spPr>
            <a:xfrm rot="328297">
              <a:off x="3927378"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26"/>
            <p:cNvSpPr/>
            <p:nvPr/>
          </p:nvSpPr>
          <p:spPr>
            <a:xfrm rot="328297">
              <a:off x="4841778" y="2120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rot="328297">
              <a:off x="5832380"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28"/>
            <p:cNvSpPr/>
            <p:nvPr/>
          </p:nvSpPr>
          <p:spPr>
            <a:xfrm rot="328297">
              <a:off x="6746778"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29"/>
            <p:cNvSpPr/>
            <p:nvPr/>
          </p:nvSpPr>
          <p:spPr>
            <a:xfrm rot="328297">
              <a:off x="7584978"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 name="Group 138"/>
          <p:cNvGrpSpPr/>
          <p:nvPr/>
        </p:nvGrpSpPr>
        <p:grpSpPr>
          <a:xfrm>
            <a:off x="7772400" y="4240437"/>
            <a:ext cx="1219200" cy="2236565"/>
            <a:chOff x="1524000" y="566493"/>
            <a:chExt cx="1447800" cy="3555551"/>
          </a:xfrm>
        </p:grpSpPr>
        <p:sp>
          <p:nvSpPr>
            <p:cNvPr id="140" name="Cloud 139"/>
            <p:cNvSpPr/>
            <p:nvPr/>
          </p:nvSpPr>
          <p:spPr>
            <a:xfrm rot="16200000">
              <a:off x="1239436" y="969803"/>
              <a:ext cx="1981759" cy="1260231"/>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rot="2195474">
              <a:off x="2018224" y="3377605"/>
              <a:ext cx="329359" cy="744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rot="19214189">
              <a:off x="2182135" y="3369410"/>
              <a:ext cx="321156" cy="744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1524000" y="2729476"/>
              <a:ext cx="293967" cy="5498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2699870" y="2729476"/>
              <a:ext cx="271930" cy="4732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rapezoid 144"/>
            <p:cNvSpPr/>
            <p:nvPr/>
          </p:nvSpPr>
          <p:spPr>
            <a:xfrm rot="1697115">
              <a:off x="1683216" y="1928089"/>
              <a:ext cx="500869" cy="1268818"/>
            </a:xfrm>
            <a:prstGeom prst="trapezoid">
              <a:avLst>
                <a:gd name="adj" fmla="val 35984"/>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rapezoid 145"/>
            <p:cNvSpPr/>
            <p:nvPr/>
          </p:nvSpPr>
          <p:spPr>
            <a:xfrm rot="19932635">
              <a:off x="2289117" y="1992713"/>
              <a:ext cx="540132" cy="1165561"/>
            </a:xfrm>
            <a:prstGeom prst="trapezoid">
              <a:avLst>
                <a:gd name="adj" fmla="val 35984"/>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rapezoid 146"/>
            <p:cNvSpPr/>
            <p:nvPr/>
          </p:nvSpPr>
          <p:spPr>
            <a:xfrm>
              <a:off x="1830626" y="1908532"/>
              <a:ext cx="869242" cy="1977668"/>
            </a:xfrm>
            <a:prstGeom prst="trapezoid">
              <a:avLst>
                <a:gd name="adj" fmla="val 35984"/>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2133600" y="1600200"/>
              <a:ext cx="205010" cy="8351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1817967" y="783118"/>
              <a:ext cx="785791" cy="136245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Cloud 149"/>
            <p:cNvSpPr/>
            <p:nvPr/>
          </p:nvSpPr>
          <p:spPr>
            <a:xfrm>
              <a:off x="1981200" y="1752600"/>
              <a:ext cx="533400" cy="4572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2209800" y="1828800"/>
              <a:ext cx="176191" cy="152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loud 151"/>
            <p:cNvSpPr/>
            <p:nvPr/>
          </p:nvSpPr>
          <p:spPr>
            <a:xfrm>
              <a:off x="1858108" y="566493"/>
              <a:ext cx="668215" cy="576507"/>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106"/>
          <p:cNvGrpSpPr/>
          <p:nvPr/>
        </p:nvGrpSpPr>
        <p:grpSpPr>
          <a:xfrm>
            <a:off x="1752600" y="4419600"/>
            <a:ext cx="990600" cy="2209800"/>
            <a:chOff x="3581400" y="381000"/>
            <a:chExt cx="2286000" cy="4953000"/>
          </a:xfrm>
        </p:grpSpPr>
        <p:sp>
          <p:nvSpPr>
            <p:cNvPr id="74" name="Cloud 73"/>
            <p:cNvSpPr/>
            <p:nvPr/>
          </p:nvSpPr>
          <p:spPr>
            <a:xfrm>
              <a:off x="3657600" y="381000"/>
              <a:ext cx="1905000" cy="25146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rot="19671902">
              <a:off x="5223780" y="2902234"/>
              <a:ext cx="64362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rot="2647766">
              <a:off x="3581400" y="2831936"/>
              <a:ext cx="64362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rot="19352409">
              <a:off x="4848621" y="4470077"/>
              <a:ext cx="41551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rot="2647766">
              <a:off x="4370938" y="4452989"/>
              <a:ext cx="413521"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p:cNvSpPr/>
            <p:nvPr/>
          </p:nvSpPr>
          <p:spPr>
            <a:xfrm rot="20169292">
              <a:off x="4800498" y="1883617"/>
              <a:ext cx="887382" cy="154100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79"/>
            <p:cNvSpPr/>
            <p:nvPr/>
          </p:nvSpPr>
          <p:spPr>
            <a:xfrm rot="1790291">
              <a:off x="3831941" y="1833127"/>
              <a:ext cx="887382" cy="154100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80"/>
            <p:cNvSpPr/>
            <p:nvPr/>
          </p:nvSpPr>
          <p:spPr>
            <a:xfrm>
              <a:off x="4092994" y="2081922"/>
              <a:ext cx="1323835" cy="2815613"/>
            </a:xfrm>
            <a:prstGeom prst="trapezoid">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4394993" y="1600940"/>
              <a:ext cx="651575" cy="84912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092994" y="609370"/>
              <a:ext cx="1261779"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loud 83"/>
            <p:cNvSpPr/>
            <p:nvPr/>
          </p:nvSpPr>
          <p:spPr>
            <a:xfrm>
              <a:off x="4114800" y="381000"/>
              <a:ext cx="990600" cy="762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loud 84"/>
            <p:cNvSpPr/>
            <p:nvPr/>
          </p:nvSpPr>
          <p:spPr>
            <a:xfrm>
              <a:off x="4191000" y="1600201"/>
              <a:ext cx="990600" cy="1155292"/>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419600" y="1721674"/>
              <a:ext cx="616170" cy="22194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TextBox 128"/>
          <p:cNvSpPr txBox="1"/>
          <p:nvPr/>
        </p:nvSpPr>
        <p:spPr>
          <a:xfrm>
            <a:off x="1828800" y="1524001"/>
            <a:ext cx="8686800" cy="1938992"/>
          </a:xfrm>
          <a:prstGeom prst="rect">
            <a:avLst/>
          </a:prstGeom>
          <a:noFill/>
        </p:spPr>
        <p:txBody>
          <a:bodyPr wrap="square" rtlCol="0">
            <a:spAutoFit/>
          </a:bodyPr>
          <a:lstStyle/>
          <a:p>
            <a:r>
              <a:rPr lang="en-US" sz="2400" dirty="0">
                <a:solidFill>
                  <a:schemeClr val="bg1"/>
                </a:solidFill>
              </a:rPr>
              <a:t>…Tracking fugitive slaves was a trade. Recovered  runaway slaves were branded on the forehead with the letters:</a:t>
            </a:r>
          </a:p>
          <a:p>
            <a:endParaRPr lang="en-US" sz="2400" dirty="0">
              <a:solidFill>
                <a:schemeClr val="bg1"/>
              </a:solidFill>
            </a:endParaRPr>
          </a:p>
          <a:p>
            <a:r>
              <a:rPr lang="en-US" sz="2400" dirty="0">
                <a:solidFill>
                  <a:schemeClr val="bg1"/>
                </a:solidFill>
              </a:rPr>
              <a:t> C.F. representing “Cave </a:t>
            </a:r>
            <a:r>
              <a:rPr lang="en-US" sz="2400" dirty="0" err="1">
                <a:solidFill>
                  <a:schemeClr val="bg1"/>
                </a:solidFill>
              </a:rPr>
              <a:t>furem</a:t>
            </a:r>
            <a:r>
              <a:rPr lang="en-US" sz="2400" dirty="0">
                <a:solidFill>
                  <a:schemeClr val="bg1"/>
                </a:solidFill>
              </a:rPr>
              <a:t>” meaning:</a:t>
            </a:r>
          </a:p>
          <a:p>
            <a:endParaRPr lang="en-US" sz="2400" dirty="0">
              <a:solidFill>
                <a:schemeClr val="bg1"/>
              </a:solidFill>
            </a:endParaRPr>
          </a:p>
        </p:txBody>
      </p:sp>
      <p:grpSp>
        <p:nvGrpSpPr>
          <p:cNvPr id="12" name="Group 135"/>
          <p:cNvGrpSpPr/>
          <p:nvPr/>
        </p:nvGrpSpPr>
        <p:grpSpPr>
          <a:xfrm>
            <a:off x="7079673" y="2382983"/>
            <a:ext cx="1762835" cy="1769043"/>
            <a:chOff x="2227692" y="1143000"/>
            <a:chExt cx="3421343" cy="3433392"/>
          </a:xfrm>
        </p:grpSpPr>
        <p:sp>
          <p:nvSpPr>
            <p:cNvPr id="137" name="Oval 136"/>
            <p:cNvSpPr/>
            <p:nvPr/>
          </p:nvSpPr>
          <p:spPr>
            <a:xfrm>
              <a:off x="2362200" y="1143000"/>
              <a:ext cx="3124200" cy="29718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1"/>
            <p:cNvGrpSpPr/>
            <p:nvPr/>
          </p:nvGrpSpPr>
          <p:grpSpPr>
            <a:xfrm rot="20637638">
              <a:off x="4472200" y="2255020"/>
              <a:ext cx="1176835" cy="2114594"/>
              <a:chOff x="5715000" y="3200400"/>
              <a:chExt cx="1143000" cy="2286000"/>
            </a:xfrm>
          </p:grpSpPr>
          <p:grpSp>
            <p:nvGrpSpPr>
              <p:cNvPr id="14" name="Group 10"/>
              <p:cNvGrpSpPr/>
              <p:nvPr/>
            </p:nvGrpSpPr>
            <p:grpSpPr>
              <a:xfrm>
                <a:off x="5867400" y="3200400"/>
                <a:ext cx="990600" cy="2286000"/>
                <a:chOff x="5867400" y="3200400"/>
                <a:chExt cx="990600" cy="2286000"/>
              </a:xfrm>
            </p:grpSpPr>
            <p:sp>
              <p:nvSpPr>
                <p:cNvPr id="162" name="Moon 161"/>
                <p:cNvSpPr/>
                <p:nvPr/>
              </p:nvSpPr>
              <p:spPr>
                <a:xfrm>
                  <a:off x="5867400" y="3200400"/>
                  <a:ext cx="762000" cy="2286000"/>
                </a:xfrm>
                <a:prstGeom prst="moon">
                  <a:avLst>
                    <a:gd name="adj" fmla="val 7666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Moon 7"/>
                <p:cNvSpPr/>
                <p:nvPr/>
              </p:nvSpPr>
              <p:spPr>
                <a:xfrm rot="21041451">
                  <a:off x="6096000" y="3200400"/>
                  <a:ext cx="762000" cy="2286000"/>
                </a:xfrm>
                <a:prstGeom prst="moon">
                  <a:avLst>
                    <a:gd name="adj" fmla="val 7666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Moon 8"/>
                <p:cNvSpPr/>
                <p:nvPr/>
              </p:nvSpPr>
              <p:spPr>
                <a:xfrm>
                  <a:off x="6096000" y="3200400"/>
                  <a:ext cx="457200" cy="1600200"/>
                </a:xfrm>
                <a:prstGeom prst="moon">
                  <a:avLst>
                    <a:gd name="adj" fmla="val 7666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1" name="Moon 160"/>
              <p:cNvSpPr/>
              <p:nvPr/>
            </p:nvSpPr>
            <p:spPr>
              <a:xfrm>
                <a:off x="5715000" y="3200400"/>
                <a:ext cx="762000" cy="2286000"/>
              </a:xfrm>
              <a:prstGeom prst="moon">
                <a:avLst>
                  <a:gd name="adj" fmla="val 7666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3"/>
            <p:cNvGrpSpPr/>
            <p:nvPr/>
          </p:nvGrpSpPr>
          <p:grpSpPr>
            <a:xfrm rot="929054" flipH="1">
              <a:off x="2227692" y="2564354"/>
              <a:ext cx="1217123" cy="2012038"/>
              <a:chOff x="5715000" y="3200400"/>
              <a:chExt cx="1143000" cy="2286000"/>
            </a:xfrm>
          </p:grpSpPr>
          <p:grpSp>
            <p:nvGrpSpPr>
              <p:cNvPr id="16" name="Group 10"/>
              <p:cNvGrpSpPr/>
              <p:nvPr/>
            </p:nvGrpSpPr>
            <p:grpSpPr>
              <a:xfrm>
                <a:off x="5867400" y="3200400"/>
                <a:ext cx="990600" cy="2286000"/>
                <a:chOff x="5867400" y="3200400"/>
                <a:chExt cx="990600" cy="2286000"/>
              </a:xfrm>
            </p:grpSpPr>
            <p:sp>
              <p:nvSpPr>
                <p:cNvPr id="157" name="Moon 156"/>
                <p:cNvSpPr/>
                <p:nvPr/>
              </p:nvSpPr>
              <p:spPr>
                <a:xfrm>
                  <a:off x="5867400" y="3200400"/>
                  <a:ext cx="762000" cy="2286000"/>
                </a:xfrm>
                <a:prstGeom prst="moon">
                  <a:avLst>
                    <a:gd name="adj" fmla="val 7666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Moon 157"/>
                <p:cNvSpPr/>
                <p:nvPr/>
              </p:nvSpPr>
              <p:spPr>
                <a:xfrm rot="21041451">
                  <a:off x="6096000" y="3200400"/>
                  <a:ext cx="762000" cy="2286000"/>
                </a:xfrm>
                <a:prstGeom prst="moon">
                  <a:avLst>
                    <a:gd name="adj" fmla="val 7666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Moon 158"/>
                <p:cNvSpPr/>
                <p:nvPr/>
              </p:nvSpPr>
              <p:spPr>
                <a:xfrm>
                  <a:off x="6096000" y="3200400"/>
                  <a:ext cx="457200" cy="1600200"/>
                </a:xfrm>
                <a:prstGeom prst="moon">
                  <a:avLst>
                    <a:gd name="adj" fmla="val 7666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6" name="Moon 155"/>
              <p:cNvSpPr/>
              <p:nvPr/>
            </p:nvSpPr>
            <p:spPr>
              <a:xfrm>
                <a:off x="5715000" y="3200400"/>
                <a:ext cx="762000" cy="2286000"/>
              </a:xfrm>
              <a:prstGeom prst="moon">
                <a:avLst>
                  <a:gd name="adj" fmla="val 7666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3" name="Oval 152"/>
            <p:cNvSpPr/>
            <p:nvPr/>
          </p:nvSpPr>
          <p:spPr>
            <a:xfrm>
              <a:off x="2590800" y="1600200"/>
              <a:ext cx="2819400" cy="2667000"/>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3"/>
            <p:cNvSpPr/>
            <p:nvPr/>
          </p:nvSpPr>
          <p:spPr>
            <a:xfrm>
              <a:off x="2743200" y="1905000"/>
              <a:ext cx="2590800" cy="2667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5" name="TextBox 164"/>
          <p:cNvSpPr txBox="1"/>
          <p:nvPr/>
        </p:nvSpPr>
        <p:spPr>
          <a:xfrm>
            <a:off x="7698395" y="2753592"/>
            <a:ext cx="838200" cy="461665"/>
          </a:xfrm>
          <a:prstGeom prst="rect">
            <a:avLst/>
          </a:prstGeom>
          <a:noFill/>
        </p:spPr>
        <p:txBody>
          <a:bodyPr wrap="square" rtlCol="0">
            <a:spAutoFit/>
          </a:bodyPr>
          <a:lstStyle/>
          <a:p>
            <a:r>
              <a:rPr lang="en-US" sz="2400" dirty="0">
                <a:latin typeface="Calibri" panose="020F0502020204030204" pitchFamily="34" charset="0"/>
              </a:rPr>
              <a:t>C.F.</a:t>
            </a:r>
          </a:p>
        </p:txBody>
      </p:sp>
      <p:grpSp>
        <p:nvGrpSpPr>
          <p:cNvPr id="19" name="Group 18"/>
          <p:cNvGrpSpPr/>
          <p:nvPr/>
        </p:nvGrpSpPr>
        <p:grpSpPr>
          <a:xfrm rot="1432370">
            <a:off x="9175173" y="2150919"/>
            <a:ext cx="1465118" cy="1804554"/>
            <a:chOff x="10287000" y="1641764"/>
            <a:chExt cx="1465118" cy="1804554"/>
          </a:xfrm>
        </p:grpSpPr>
        <p:sp>
          <p:nvSpPr>
            <p:cNvPr id="17" name="Rectangle 16"/>
            <p:cNvSpPr/>
            <p:nvPr/>
          </p:nvSpPr>
          <p:spPr>
            <a:xfrm>
              <a:off x="10287000" y="1641764"/>
              <a:ext cx="1465118" cy="904009"/>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p:nvPr/>
          </p:nvSpPr>
          <p:spPr>
            <a:xfrm>
              <a:off x="10844646" y="2542309"/>
              <a:ext cx="325582" cy="904009"/>
            </a:xfrm>
            <a:prstGeom prst="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0380518" y="1735282"/>
              <a:ext cx="1298864" cy="707886"/>
            </a:xfrm>
            <a:prstGeom prst="rect">
              <a:avLst/>
            </a:prstGeom>
            <a:noFill/>
          </p:spPr>
          <p:txBody>
            <a:bodyPr wrap="square" rtlCol="0">
              <a:spAutoFit/>
            </a:bodyPr>
            <a:lstStyle/>
            <a:p>
              <a:pPr algn="ctr"/>
              <a:r>
                <a:rPr lang="en-US" sz="2000" dirty="0">
                  <a:effectLst>
                    <a:glow rad="63500">
                      <a:schemeClr val="accent2">
                        <a:satMod val="175000"/>
                        <a:alpha val="40000"/>
                      </a:schemeClr>
                    </a:glow>
                  </a:effectLst>
                </a:rPr>
                <a:t>Beware the thief </a:t>
              </a:r>
            </a:p>
          </p:txBody>
        </p:sp>
      </p:grpSp>
      <p:grpSp>
        <p:nvGrpSpPr>
          <p:cNvPr id="4" name="Group 131">
            <a:extLst>
              <a:ext uri="{FF2B5EF4-FFF2-40B4-BE49-F238E27FC236}">
                <a16:creationId xmlns:a16="http://schemas.microsoft.com/office/drawing/2014/main" id="{0CDDA478-6B20-78D4-EB77-FF4B47FBC691}"/>
              </a:ext>
            </a:extLst>
          </p:cNvPr>
          <p:cNvGrpSpPr/>
          <p:nvPr/>
        </p:nvGrpSpPr>
        <p:grpSpPr>
          <a:xfrm flipH="1">
            <a:off x="2978673" y="4569619"/>
            <a:ext cx="1207812" cy="2023031"/>
            <a:chOff x="3604364" y="381000"/>
            <a:chExt cx="2217821" cy="4953000"/>
          </a:xfrm>
        </p:grpSpPr>
        <p:sp>
          <p:nvSpPr>
            <p:cNvPr id="20" name="Cloud 19">
              <a:extLst>
                <a:ext uri="{FF2B5EF4-FFF2-40B4-BE49-F238E27FC236}">
                  <a16:creationId xmlns:a16="http://schemas.microsoft.com/office/drawing/2014/main" id="{26FF7625-7F0E-E681-D1A9-8B1BC4D9316F}"/>
                </a:ext>
              </a:extLst>
            </p:cNvPr>
            <p:cNvSpPr/>
            <p:nvPr/>
          </p:nvSpPr>
          <p:spPr>
            <a:xfrm>
              <a:off x="3657601" y="381000"/>
              <a:ext cx="2034242" cy="2514600"/>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AAF8C78-B26A-789A-5CC0-EE7617264A8F}"/>
                </a:ext>
              </a:extLst>
            </p:cNvPr>
            <p:cNvSpPr/>
            <p:nvPr/>
          </p:nvSpPr>
          <p:spPr>
            <a:xfrm rot="19671902">
              <a:off x="5294767" y="2893493"/>
              <a:ext cx="527418"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11DD47B-99BE-F534-FD8C-2625D1880719}"/>
                </a:ext>
              </a:extLst>
            </p:cNvPr>
            <p:cNvSpPr/>
            <p:nvPr/>
          </p:nvSpPr>
          <p:spPr>
            <a:xfrm rot="2647766">
              <a:off x="3604364" y="2775284"/>
              <a:ext cx="48089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E7B5702-9E45-AC5F-AEBF-BF87A5E371AF}"/>
                </a:ext>
              </a:extLst>
            </p:cNvPr>
            <p:cNvSpPr/>
            <p:nvPr/>
          </p:nvSpPr>
          <p:spPr>
            <a:xfrm rot="19352409">
              <a:off x="4848621" y="4470077"/>
              <a:ext cx="41551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3974056-D9CD-6EF0-CCE2-001EB3D2EC91}"/>
                </a:ext>
              </a:extLst>
            </p:cNvPr>
            <p:cNvSpPr/>
            <p:nvPr/>
          </p:nvSpPr>
          <p:spPr>
            <a:xfrm rot="2647766">
              <a:off x="4370938" y="4452989"/>
              <a:ext cx="413521"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a:extLst>
                <a:ext uri="{FF2B5EF4-FFF2-40B4-BE49-F238E27FC236}">
                  <a16:creationId xmlns:a16="http://schemas.microsoft.com/office/drawing/2014/main" id="{D7F45993-FA01-9908-0BD7-E7CBD1B37ABA}"/>
                </a:ext>
              </a:extLst>
            </p:cNvPr>
            <p:cNvSpPr/>
            <p:nvPr/>
          </p:nvSpPr>
          <p:spPr>
            <a:xfrm rot="20169292">
              <a:off x="4800498" y="1883617"/>
              <a:ext cx="887382" cy="1541003"/>
            </a:xfrm>
            <a:prstGeom prst="trapezoid">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a:extLst>
                <a:ext uri="{FF2B5EF4-FFF2-40B4-BE49-F238E27FC236}">
                  <a16:creationId xmlns:a16="http://schemas.microsoft.com/office/drawing/2014/main" id="{BCDE2604-44DE-B872-CDB3-2F022F2547DE}"/>
                </a:ext>
              </a:extLst>
            </p:cNvPr>
            <p:cNvSpPr/>
            <p:nvPr/>
          </p:nvSpPr>
          <p:spPr>
            <a:xfrm rot="1790291">
              <a:off x="3831941" y="1833127"/>
              <a:ext cx="887382" cy="1541003"/>
            </a:xfrm>
            <a:prstGeom prst="trapezoid">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a:extLst>
                <a:ext uri="{FF2B5EF4-FFF2-40B4-BE49-F238E27FC236}">
                  <a16:creationId xmlns:a16="http://schemas.microsoft.com/office/drawing/2014/main" id="{13FF32FD-B353-AE01-3376-814B97FD74B4}"/>
                </a:ext>
              </a:extLst>
            </p:cNvPr>
            <p:cNvSpPr/>
            <p:nvPr/>
          </p:nvSpPr>
          <p:spPr>
            <a:xfrm>
              <a:off x="4107324" y="2205789"/>
              <a:ext cx="1323835" cy="2815614"/>
            </a:xfrm>
            <a:prstGeom prst="trapezoid">
              <a:avLst/>
            </a:prstGeom>
            <a:solidFill>
              <a:srgbClr val="CEB4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B26CD229-AFC6-F541-2AB5-BD00E97D5BE9}"/>
                </a:ext>
              </a:extLst>
            </p:cNvPr>
            <p:cNvSpPr/>
            <p:nvPr/>
          </p:nvSpPr>
          <p:spPr>
            <a:xfrm>
              <a:off x="4394993" y="1600940"/>
              <a:ext cx="651575" cy="84912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C4C7DBC-D8DE-CC99-88B8-E9C56FDBD11C}"/>
                </a:ext>
              </a:extLst>
            </p:cNvPr>
            <p:cNvSpPr/>
            <p:nvPr/>
          </p:nvSpPr>
          <p:spPr>
            <a:xfrm>
              <a:off x="4092994" y="609370"/>
              <a:ext cx="1261779"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Cloud 114">
              <a:extLst>
                <a:ext uri="{FF2B5EF4-FFF2-40B4-BE49-F238E27FC236}">
                  <a16:creationId xmlns:a16="http://schemas.microsoft.com/office/drawing/2014/main" id="{F8A4A7E9-15CF-3C85-7984-B50E6EF4952A}"/>
                </a:ext>
              </a:extLst>
            </p:cNvPr>
            <p:cNvSpPr/>
            <p:nvPr/>
          </p:nvSpPr>
          <p:spPr>
            <a:xfrm>
              <a:off x="4114800" y="381000"/>
              <a:ext cx="990600" cy="762000"/>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loud 129">
              <a:extLst>
                <a:ext uri="{FF2B5EF4-FFF2-40B4-BE49-F238E27FC236}">
                  <a16:creationId xmlns:a16="http://schemas.microsoft.com/office/drawing/2014/main" id="{5D4354BD-9F64-55DB-D3B0-A8EB16CADBA4}"/>
                </a:ext>
              </a:extLst>
            </p:cNvPr>
            <p:cNvSpPr/>
            <p:nvPr/>
          </p:nvSpPr>
          <p:spPr>
            <a:xfrm>
              <a:off x="4191000" y="1600200"/>
              <a:ext cx="990600" cy="1066800"/>
            </a:xfrm>
            <a:prstGeom prst="clou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72EEF6A1-0F88-C9B5-7C77-A1669F5DE8FA}"/>
                </a:ext>
              </a:extLst>
            </p:cNvPr>
            <p:cNvSpPr/>
            <p:nvPr/>
          </p:nvSpPr>
          <p:spPr>
            <a:xfrm>
              <a:off x="4534321" y="1752600"/>
              <a:ext cx="342789" cy="3856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74">
            <a:extLst>
              <a:ext uri="{FF2B5EF4-FFF2-40B4-BE49-F238E27FC236}">
                <a16:creationId xmlns:a16="http://schemas.microsoft.com/office/drawing/2014/main" id="{CF0BD5A3-5629-366F-4650-762A97FC849F}"/>
              </a:ext>
            </a:extLst>
          </p:cNvPr>
          <p:cNvGrpSpPr/>
          <p:nvPr/>
        </p:nvGrpSpPr>
        <p:grpSpPr>
          <a:xfrm>
            <a:off x="9226315" y="4518798"/>
            <a:ext cx="1247524" cy="2057400"/>
            <a:chOff x="4114800" y="533400"/>
            <a:chExt cx="2217821" cy="4876800"/>
          </a:xfrm>
        </p:grpSpPr>
        <p:sp>
          <p:nvSpPr>
            <p:cNvPr id="133" name="Oval 132">
              <a:extLst>
                <a:ext uri="{FF2B5EF4-FFF2-40B4-BE49-F238E27FC236}">
                  <a16:creationId xmlns:a16="http://schemas.microsoft.com/office/drawing/2014/main" id="{5EBEF377-4235-C1B6-3E58-2827322ECE91}"/>
                </a:ext>
              </a:extLst>
            </p:cNvPr>
            <p:cNvSpPr/>
            <p:nvPr/>
          </p:nvSpPr>
          <p:spPr>
            <a:xfrm>
              <a:off x="4191000" y="533400"/>
              <a:ext cx="2057400" cy="2743200"/>
            </a:xfrm>
            <a:prstGeom prst="ellipse">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655C331A-20E7-C4D0-86A5-C5F1761E6AB8}"/>
                </a:ext>
              </a:extLst>
            </p:cNvPr>
            <p:cNvSpPr/>
            <p:nvPr/>
          </p:nvSpPr>
          <p:spPr>
            <a:xfrm rot="19671902">
              <a:off x="5805203" y="2969693"/>
              <a:ext cx="527418"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72DD81DC-7826-1268-4E1B-A18F717309A5}"/>
                </a:ext>
              </a:extLst>
            </p:cNvPr>
            <p:cNvSpPr/>
            <p:nvPr/>
          </p:nvSpPr>
          <p:spPr>
            <a:xfrm rot="2647766">
              <a:off x="4114800" y="2851484"/>
              <a:ext cx="48089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539D9153-3BFE-EFDA-D17C-9FE13168F2EC}"/>
                </a:ext>
              </a:extLst>
            </p:cNvPr>
            <p:cNvSpPr/>
            <p:nvPr/>
          </p:nvSpPr>
          <p:spPr>
            <a:xfrm rot="19352409">
              <a:off x="5359057" y="4546277"/>
              <a:ext cx="41551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C2236138-68CF-9F21-6112-34443FDA5E75}"/>
                </a:ext>
              </a:extLst>
            </p:cNvPr>
            <p:cNvSpPr/>
            <p:nvPr/>
          </p:nvSpPr>
          <p:spPr>
            <a:xfrm rot="2647766">
              <a:off x="4881374" y="4529189"/>
              <a:ext cx="413521"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apezoid 138">
              <a:extLst>
                <a:ext uri="{FF2B5EF4-FFF2-40B4-BE49-F238E27FC236}">
                  <a16:creationId xmlns:a16="http://schemas.microsoft.com/office/drawing/2014/main" id="{89932B83-A09B-48A2-DDA9-9CF50D27C4BE}"/>
                </a:ext>
              </a:extLst>
            </p:cNvPr>
            <p:cNvSpPr/>
            <p:nvPr/>
          </p:nvSpPr>
          <p:spPr>
            <a:xfrm rot="20169292">
              <a:off x="5310934" y="1959817"/>
              <a:ext cx="887382" cy="1541003"/>
            </a:xfrm>
            <a:prstGeom prst="trapezoi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65">
              <a:extLst>
                <a:ext uri="{FF2B5EF4-FFF2-40B4-BE49-F238E27FC236}">
                  <a16:creationId xmlns:a16="http://schemas.microsoft.com/office/drawing/2014/main" id="{36EA9012-04BD-ADD5-E28A-507944AF91B2}"/>
                </a:ext>
              </a:extLst>
            </p:cNvPr>
            <p:cNvSpPr/>
            <p:nvPr/>
          </p:nvSpPr>
          <p:spPr>
            <a:xfrm rot="1790291">
              <a:off x="4342377" y="1909327"/>
              <a:ext cx="887382" cy="1541003"/>
            </a:xfrm>
            <a:prstGeom prst="trapezoi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rapezoid 166">
              <a:extLst>
                <a:ext uri="{FF2B5EF4-FFF2-40B4-BE49-F238E27FC236}">
                  <a16:creationId xmlns:a16="http://schemas.microsoft.com/office/drawing/2014/main" id="{AF344C7E-F023-74D5-01AB-139348FAA6C9}"/>
                </a:ext>
              </a:extLst>
            </p:cNvPr>
            <p:cNvSpPr/>
            <p:nvPr/>
          </p:nvSpPr>
          <p:spPr>
            <a:xfrm>
              <a:off x="4603430" y="2158122"/>
              <a:ext cx="1323835" cy="2815613"/>
            </a:xfrm>
            <a:prstGeom prst="trapezoi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C4618382-5314-E97A-9D04-DA139AF6CDF9}"/>
                </a:ext>
              </a:extLst>
            </p:cNvPr>
            <p:cNvSpPr/>
            <p:nvPr/>
          </p:nvSpPr>
          <p:spPr>
            <a:xfrm>
              <a:off x="4905429" y="1677140"/>
              <a:ext cx="651575" cy="8491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EAB0F30D-FE19-81FA-977D-3C8B4592C63C}"/>
                </a:ext>
              </a:extLst>
            </p:cNvPr>
            <p:cNvSpPr/>
            <p:nvPr/>
          </p:nvSpPr>
          <p:spPr>
            <a:xfrm>
              <a:off x="4603430" y="685570"/>
              <a:ext cx="1261779"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ound Diagonal Corner Rectangle 377">
              <a:extLst>
                <a:ext uri="{FF2B5EF4-FFF2-40B4-BE49-F238E27FC236}">
                  <a16:creationId xmlns:a16="http://schemas.microsoft.com/office/drawing/2014/main" id="{447AB788-E351-CF9C-66D4-7573EC299BC6}"/>
                </a:ext>
              </a:extLst>
            </p:cNvPr>
            <p:cNvSpPr/>
            <p:nvPr/>
          </p:nvSpPr>
          <p:spPr>
            <a:xfrm rot="5773116">
              <a:off x="5105400" y="533400"/>
              <a:ext cx="914400" cy="914400"/>
            </a:xfrm>
            <a:prstGeom prst="round2DiagRect">
              <a:avLst>
                <a:gd name="adj1" fmla="val 50000"/>
                <a:gd name="adj2" fmla="val 0"/>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ound Diagonal Corner Rectangle 378">
              <a:extLst>
                <a:ext uri="{FF2B5EF4-FFF2-40B4-BE49-F238E27FC236}">
                  <a16:creationId xmlns:a16="http://schemas.microsoft.com/office/drawing/2014/main" id="{D766495B-29B1-93CD-08B5-CBCCC8DB34AA}"/>
                </a:ext>
              </a:extLst>
            </p:cNvPr>
            <p:cNvSpPr/>
            <p:nvPr/>
          </p:nvSpPr>
          <p:spPr>
            <a:xfrm rot="20435048">
              <a:off x="4400769" y="590770"/>
              <a:ext cx="914400" cy="914400"/>
            </a:xfrm>
            <a:prstGeom prst="round2DiagRect">
              <a:avLst>
                <a:gd name="adj1" fmla="val 50000"/>
                <a:gd name="adj2" fmla="val 0"/>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EF242C8E-B907-F328-772F-478BEDCEC2B5}"/>
                </a:ext>
              </a:extLst>
            </p:cNvPr>
            <p:cNvSpPr/>
            <p:nvPr/>
          </p:nvSpPr>
          <p:spPr>
            <a:xfrm>
              <a:off x="4648200" y="533400"/>
              <a:ext cx="1066800" cy="685800"/>
            </a:xfrm>
            <a:prstGeom prst="ellipse">
              <a:avLst/>
            </a:prstGeom>
            <a:solidFill>
              <a:srgbClr val="A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61">
            <a:extLst>
              <a:ext uri="{FF2B5EF4-FFF2-40B4-BE49-F238E27FC236}">
                <a16:creationId xmlns:a16="http://schemas.microsoft.com/office/drawing/2014/main" id="{F9CD9D13-71A1-24B8-4E8F-95AA49228611}"/>
              </a:ext>
            </a:extLst>
          </p:cNvPr>
          <p:cNvGrpSpPr/>
          <p:nvPr/>
        </p:nvGrpSpPr>
        <p:grpSpPr>
          <a:xfrm>
            <a:off x="6884598" y="4501282"/>
            <a:ext cx="884249" cy="1855725"/>
            <a:chOff x="4796444" y="836392"/>
            <a:chExt cx="1380536" cy="3344532"/>
          </a:xfrm>
        </p:grpSpPr>
        <p:sp>
          <p:nvSpPr>
            <p:cNvPr id="174" name="Oval 173">
              <a:extLst>
                <a:ext uri="{FF2B5EF4-FFF2-40B4-BE49-F238E27FC236}">
                  <a16:creationId xmlns:a16="http://schemas.microsoft.com/office/drawing/2014/main" id="{C25DF4F0-9E8F-E50A-882E-9509A55FE036}"/>
                </a:ext>
              </a:extLst>
            </p:cNvPr>
            <p:cNvSpPr/>
            <p:nvPr/>
          </p:nvSpPr>
          <p:spPr>
            <a:xfrm rot="19671902">
              <a:off x="5788292" y="2538865"/>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2E7C0AC5-7F21-373F-96BB-13ED04E2DBBF}"/>
                </a:ext>
              </a:extLst>
            </p:cNvPr>
            <p:cNvSpPr/>
            <p:nvPr/>
          </p:nvSpPr>
          <p:spPr>
            <a:xfrm rot="2647766">
              <a:off x="4796444" y="2491396"/>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6AF5F56E-274E-1071-480E-7FD09406D07C}"/>
                </a:ext>
              </a:extLst>
            </p:cNvPr>
            <p:cNvSpPr/>
            <p:nvPr/>
          </p:nvSpPr>
          <p:spPr>
            <a:xfrm rot="19352409">
              <a:off x="5561730" y="3597557"/>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43C9D5A1-0235-80B6-33FF-BD780C26B2B5}"/>
                </a:ext>
              </a:extLst>
            </p:cNvPr>
            <p:cNvSpPr/>
            <p:nvPr/>
          </p:nvSpPr>
          <p:spPr>
            <a:xfrm rot="2647766">
              <a:off x="5273253" y="3586018"/>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rapezoid 177">
              <a:extLst>
                <a:ext uri="{FF2B5EF4-FFF2-40B4-BE49-F238E27FC236}">
                  <a16:creationId xmlns:a16="http://schemas.microsoft.com/office/drawing/2014/main" id="{4011E461-EFEF-5C1E-389D-A622BF4BBA8D}"/>
                </a:ext>
              </a:extLst>
            </p:cNvPr>
            <p:cNvSpPr/>
            <p:nvPr/>
          </p:nvSpPr>
          <p:spPr>
            <a:xfrm rot="20169292">
              <a:off x="5532668" y="1851040"/>
              <a:ext cx="535898" cy="1040568"/>
            </a:xfrm>
            <a:prstGeom prst="trapezoi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rapezoid 178">
              <a:extLst>
                <a:ext uri="{FF2B5EF4-FFF2-40B4-BE49-F238E27FC236}">
                  <a16:creationId xmlns:a16="http://schemas.microsoft.com/office/drawing/2014/main" id="{51CA8FF5-0D11-3DA0-AE2D-AC7BD77BF723}"/>
                </a:ext>
              </a:extLst>
            </p:cNvPr>
            <p:cNvSpPr/>
            <p:nvPr/>
          </p:nvSpPr>
          <p:spPr>
            <a:xfrm rot="1790291">
              <a:off x="4947748" y="1816946"/>
              <a:ext cx="535898" cy="1040568"/>
            </a:xfrm>
            <a:prstGeom prst="trapezoi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rapezoid 179">
              <a:extLst>
                <a:ext uri="{FF2B5EF4-FFF2-40B4-BE49-F238E27FC236}">
                  <a16:creationId xmlns:a16="http://schemas.microsoft.com/office/drawing/2014/main" id="{94DB46DB-92A0-1535-0423-87037BC796E8}"/>
                </a:ext>
              </a:extLst>
            </p:cNvPr>
            <p:cNvSpPr/>
            <p:nvPr/>
          </p:nvSpPr>
          <p:spPr>
            <a:xfrm>
              <a:off x="5105400" y="1984946"/>
              <a:ext cx="799476" cy="1901253"/>
            </a:xfrm>
            <a:prstGeom prst="trapezoi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E236E862-E105-84FB-2F7A-EFAC02135D3D}"/>
                </a:ext>
              </a:extLst>
            </p:cNvPr>
            <p:cNvSpPr/>
            <p:nvPr/>
          </p:nvSpPr>
          <p:spPr>
            <a:xfrm>
              <a:off x="5287780" y="1660161"/>
              <a:ext cx="393492" cy="57337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8B16AE0A-5535-DF4D-FF73-2EEBAB3443BD}"/>
                </a:ext>
              </a:extLst>
            </p:cNvPr>
            <p:cNvSpPr/>
            <p:nvPr/>
          </p:nvSpPr>
          <p:spPr>
            <a:xfrm>
              <a:off x="5105400" y="990600"/>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ound Diagonal Corner Rectangle 230">
              <a:extLst>
                <a:ext uri="{FF2B5EF4-FFF2-40B4-BE49-F238E27FC236}">
                  <a16:creationId xmlns:a16="http://schemas.microsoft.com/office/drawing/2014/main" id="{6966D103-28FB-B5B2-F557-E2F0A5B48539}"/>
                </a:ext>
              </a:extLst>
            </p:cNvPr>
            <p:cNvSpPr/>
            <p:nvPr/>
          </p:nvSpPr>
          <p:spPr>
            <a:xfrm rot="1236535">
              <a:off x="5067163" y="836392"/>
              <a:ext cx="436755" cy="503473"/>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ound Diagonal Corner Rectangle 231">
              <a:extLst>
                <a:ext uri="{FF2B5EF4-FFF2-40B4-BE49-F238E27FC236}">
                  <a16:creationId xmlns:a16="http://schemas.microsoft.com/office/drawing/2014/main" id="{EB86A6CD-88D0-2AD4-CF89-AB49E306B8F8}"/>
                </a:ext>
              </a:extLst>
            </p:cNvPr>
            <p:cNvSpPr/>
            <p:nvPr/>
          </p:nvSpPr>
          <p:spPr>
            <a:xfrm rot="5076663">
              <a:off x="5462955" y="903719"/>
              <a:ext cx="436755" cy="503473"/>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F4849D70-3281-F3F1-BB64-0B4FE225E85F}"/>
                </a:ext>
              </a:extLst>
            </p:cNvPr>
            <p:cNvSpPr/>
            <p:nvPr/>
          </p:nvSpPr>
          <p:spPr>
            <a:xfrm>
              <a:off x="5257800" y="914400"/>
              <a:ext cx="381000" cy="3810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45">
            <a:extLst>
              <a:ext uri="{FF2B5EF4-FFF2-40B4-BE49-F238E27FC236}">
                <a16:creationId xmlns:a16="http://schemas.microsoft.com/office/drawing/2014/main" id="{8F66B108-BCAC-8272-61BD-36B1556D2789}"/>
              </a:ext>
            </a:extLst>
          </p:cNvPr>
          <p:cNvGrpSpPr/>
          <p:nvPr/>
        </p:nvGrpSpPr>
        <p:grpSpPr>
          <a:xfrm>
            <a:off x="5654817" y="4109747"/>
            <a:ext cx="1124875" cy="2366842"/>
            <a:chOff x="634635" y="609600"/>
            <a:chExt cx="2404519" cy="4953000"/>
          </a:xfrm>
        </p:grpSpPr>
        <p:sp>
          <p:nvSpPr>
            <p:cNvPr id="187" name="Rounded Rectangle 338">
              <a:extLst>
                <a:ext uri="{FF2B5EF4-FFF2-40B4-BE49-F238E27FC236}">
                  <a16:creationId xmlns:a16="http://schemas.microsoft.com/office/drawing/2014/main" id="{AFAA9B11-7002-7F60-DDB0-2358C6FF5E3F}"/>
                </a:ext>
              </a:extLst>
            </p:cNvPr>
            <p:cNvSpPr/>
            <p:nvPr/>
          </p:nvSpPr>
          <p:spPr>
            <a:xfrm>
              <a:off x="990600" y="609600"/>
              <a:ext cx="1676400" cy="2438400"/>
            </a:xfrm>
            <a:prstGeom prst="roundRect">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D8130D0-753E-6A10-5060-51C175CAF258}"/>
                </a:ext>
              </a:extLst>
            </p:cNvPr>
            <p:cNvSpPr/>
            <p:nvPr/>
          </p:nvSpPr>
          <p:spPr>
            <a:xfrm rot="19671902">
              <a:off x="2468091" y="3062714"/>
              <a:ext cx="571063"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39B8C114-802A-47DF-FCC8-BF60B9B26F89}"/>
                </a:ext>
              </a:extLst>
            </p:cNvPr>
            <p:cNvSpPr/>
            <p:nvPr/>
          </p:nvSpPr>
          <p:spPr>
            <a:xfrm rot="2647766">
              <a:off x="634635" y="2960280"/>
              <a:ext cx="50912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679C3ECB-8F5D-4C35-023B-D06841BF6710}"/>
                </a:ext>
              </a:extLst>
            </p:cNvPr>
            <p:cNvSpPr/>
            <p:nvPr/>
          </p:nvSpPr>
          <p:spPr>
            <a:xfrm rot="19352409">
              <a:off x="1961302" y="4685386"/>
              <a:ext cx="44321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72513404-8C9D-89D2-587E-652E91B807FE}"/>
                </a:ext>
              </a:extLst>
            </p:cNvPr>
            <p:cNvSpPr/>
            <p:nvPr/>
          </p:nvSpPr>
          <p:spPr>
            <a:xfrm rot="2647766">
              <a:off x="1451774" y="4668035"/>
              <a:ext cx="44108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rapezoid 191">
              <a:extLst>
                <a:ext uri="{FF2B5EF4-FFF2-40B4-BE49-F238E27FC236}">
                  <a16:creationId xmlns:a16="http://schemas.microsoft.com/office/drawing/2014/main" id="{66DB012F-82A8-1A52-19DC-FC9A6C875100}"/>
                </a:ext>
              </a:extLst>
            </p:cNvPr>
            <p:cNvSpPr/>
            <p:nvPr/>
          </p:nvSpPr>
          <p:spPr>
            <a:xfrm rot="20169292">
              <a:off x="1909971" y="2059134"/>
              <a:ext cx="946541" cy="1564711"/>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rapezoid 192">
              <a:extLst>
                <a:ext uri="{FF2B5EF4-FFF2-40B4-BE49-F238E27FC236}">
                  <a16:creationId xmlns:a16="http://schemas.microsoft.com/office/drawing/2014/main" id="{7FB3CD8E-75A6-5FDD-7B61-195F7705D457}"/>
                </a:ext>
              </a:extLst>
            </p:cNvPr>
            <p:cNvSpPr/>
            <p:nvPr/>
          </p:nvSpPr>
          <p:spPr>
            <a:xfrm rot="1790291">
              <a:off x="876844" y="2007867"/>
              <a:ext cx="946541" cy="1564711"/>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rapezoid 193">
              <a:extLst>
                <a:ext uri="{FF2B5EF4-FFF2-40B4-BE49-F238E27FC236}">
                  <a16:creationId xmlns:a16="http://schemas.microsoft.com/office/drawing/2014/main" id="{B1DD826B-8DBD-2B3C-956D-81EB9590B157}"/>
                </a:ext>
              </a:extLst>
            </p:cNvPr>
            <p:cNvSpPr/>
            <p:nvPr/>
          </p:nvSpPr>
          <p:spPr>
            <a:xfrm>
              <a:off x="1155300" y="2260490"/>
              <a:ext cx="1412091" cy="285893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B2922F0C-2714-F203-12D3-3398058B9CA3}"/>
                </a:ext>
              </a:extLst>
            </p:cNvPr>
            <p:cNvSpPr/>
            <p:nvPr/>
          </p:nvSpPr>
          <p:spPr>
            <a:xfrm>
              <a:off x="1477432" y="1772108"/>
              <a:ext cx="695013" cy="8621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E494C419-473C-4615-B065-E50F0D122CAD}"/>
                </a:ext>
              </a:extLst>
            </p:cNvPr>
            <p:cNvSpPr/>
            <p:nvPr/>
          </p:nvSpPr>
          <p:spPr>
            <a:xfrm>
              <a:off x="1155300" y="765284"/>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loud 196">
              <a:extLst>
                <a:ext uri="{FF2B5EF4-FFF2-40B4-BE49-F238E27FC236}">
                  <a16:creationId xmlns:a16="http://schemas.microsoft.com/office/drawing/2014/main" id="{1A0FAC87-46F3-FB00-BD7E-A02D2BE814C2}"/>
                </a:ext>
              </a:extLst>
            </p:cNvPr>
            <p:cNvSpPr/>
            <p:nvPr/>
          </p:nvSpPr>
          <p:spPr>
            <a:xfrm>
              <a:off x="1143000" y="1143000"/>
              <a:ext cx="1295400" cy="3810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ounded Rectangle 349">
              <a:extLst>
                <a:ext uri="{FF2B5EF4-FFF2-40B4-BE49-F238E27FC236}">
                  <a16:creationId xmlns:a16="http://schemas.microsoft.com/office/drawing/2014/main" id="{BA01F3FB-318C-34C7-4EA2-5369C24A073F}"/>
                </a:ext>
              </a:extLst>
            </p:cNvPr>
            <p:cNvSpPr/>
            <p:nvPr/>
          </p:nvSpPr>
          <p:spPr>
            <a:xfrm>
              <a:off x="1143000" y="838200"/>
              <a:ext cx="1447800" cy="533400"/>
            </a:xfrm>
            <a:prstGeom prst="roundRect">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ounded Rectangle 350">
              <a:extLst>
                <a:ext uri="{FF2B5EF4-FFF2-40B4-BE49-F238E27FC236}">
                  <a16:creationId xmlns:a16="http://schemas.microsoft.com/office/drawing/2014/main" id="{7274FC6F-D24A-1004-19A9-8867C2399AAD}"/>
                </a:ext>
              </a:extLst>
            </p:cNvPr>
            <p:cNvSpPr/>
            <p:nvPr/>
          </p:nvSpPr>
          <p:spPr>
            <a:xfrm>
              <a:off x="1066800" y="685800"/>
              <a:ext cx="1600200" cy="533400"/>
            </a:xfrm>
            <a:prstGeom prst="roundRect">
              <a:avLst/>
            </a:prstGeom>
            <a:solidFill>
              <a:srgbClr val="E7C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91">
            <a:extLst>
              <a:ext uri="{FF2B5EF4-FFF2-40B4-BE49-F238E27FC236}">
                <a16:creationId xmlns:a16="http://schemas.microsoft.com/office/drawing/2014/main" id="{9B3A8DF5-0FB4-7108-B678-F4A5B8022D7D}"/>
              </a:ext>
            </a:extLst>
          </p:cNvPr>
          <p:cNvGrpSpPr/>
          <p:nvPr/>
        </p:nvGrpSpPr>
        <p:grpSpPr>
          <a:xfrm>
            <a:off x="4517324" y="4053123"/>
            <a:ext cx="990600" cy="2438400"/>
            <a:chOff x="4038600" y="2362200"/>
            <a:chExt cx="1380536" cy="3344532"/>
          </a:xfrm>
        </p:grpSpPr>
        <p:sp>
          <p:nvSpPr>
            <p:cNvPr id="201" name="Round Diagonal Corner Rectangle 56">
              <a:extLst>
                <a:ext uri="{FF2B5EF4-FFF2-40B4-BE49-F238E27FC236}">
                  <a16:creationId xmlns:a16="http://schemas.microsoft.com/office/drawing/2014/main" id="{11B94C48-C3D2-3F8D-403D-7674265A5227}"/>
                </a:ext>
              </a:extLst>
            </p:cNvPr>
            <p:cNvSpPr/>
            <p:nvPr/>
          </p:nvSpPr>
          <p:spPr>
            <a:xfrm rot="19527262">
              <a:off x="4778338" y="2692626"/>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ound Diagonal Corner Rectangle 57">
              <a:extLst>
                <a:ext uri="{FF2B5EF4-FFF2-40B4-BE49-F238E27FC236}">
                  <a16:creationId xmlns:a16="http://schemas.microsoft.com/office/drawing/2014/main" id="{0757CB0E-2B4F-EB9B-2FAF-1911950B8EB3}"/>
                </a:ext>
              </a:extLst>
            </p:cNvPr>
            <p:cNvSpPr/>
            <p:nvPr/>
          </p:nvSpPr>
          <p:spPr>
            <a:xfrm rot="19527262">
              <a:off x="4092538" y="2768827"/>
              <a:ext cx="555573" cy="63174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6AECBFD5-685C-6E4A-1023-B606A05FF564}"/>
                </a:ext>
              </a:extLst>
            </p:cNvPr>
            <p:cNvSpPr/>
            <p:nvPr/>
          </p:nvSpPr>
          <p:spPr>
            <a:xfrm rot="19671902">
              <a:off x="5030448" y="4064673"/>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0DA77430-AAEE-8F7D-6878-BCCEFF21461E}"/>
                </a:ext>
              </a:extLst>
            </p:cNvPr>
            <p:cNvSpPr/>
            <p:nvPr/>
          </p:nvSpPr>
          <p:spPr>
            <a:xfrm rot="2647766">
              <a:off x="4038600" y="4017204"/>
              <a:ext cx="388688"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F2CFD303-68BF-1B33-0BAB-8954D42A78F5}"/>
                </a:ext>
              </a:extLst>
            </p:cNvPr>
            <p:cNvSpPr/>
            <p:nvPr/>
          </p:nvSpPr>
          <p:spPr>
            <a:xfrm rot="19352409">
              <a:off x="4803886" y="5123365"/>
              <a:ext cx="250930"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753324B7-73EA-7448-4598-19F61A2B7BF3}"/>
                </a:ext>
              </a:extLst>
            </p:cNvPr>
            <p:cNvSpPr/>
            <p:nvPr/>
          </p:nvSpPr>
          <p:spPr>
            <a:xfrm rot="2647766">
              <a:off x="4515409" y="5111826"/>
              <a:ext cx="249729" cy="5833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rapezoid 206">
              <a:extLst>
                <a:ext uri="{FF2B5EF4-FFF2-40B4-BE49-F238E27FC236}">
                  <a16:creationId xmlns:a16="http://schemas.microsoft.com/office/drawing/2014/main" id="{B33130F7-5C9C-CD91-4890-BDFEADC3AA1D}"/>
                </a:ext>
              </a:extLst>
            </p:cNvPr>
            <p:cNvSpPr/>
            <p:nvPr/>
          </p:nvSpPr>
          <p:spPr>
            <a:xfrm rot="20169292">
              <a:off x="4774824" y="3376848"/>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rapezoid 207">
              <a:extLst>
                <a:ext uri="{FF2B5EF4-FFF2-40B4-BE49-F238E27FC236}">
                  <a16:creationId xmlns:a16="http://schemas.microsoft.com/office/drawing/2014/main" id="{F1F57927-1C71-E30E-5314-0CD81807C436}"/>
                </a:ext>
              </a:extLst>
            </p:cNvPr>
            <p:cNvSpPr/>
            <p:nvPr/>
          </p:nvSpPr>
          <p:spPr>
            <a:xfrm rot="1790291">
              <a:off x="4189904" y="3342754"/>
              <a:ext cx="535898" cy="1040568"/>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Trapezoid 208">
              <a:extLst>
                <a:ext uri="{FF2B5EF4-FFF2-40B4-BE49-F238E27FC236}">
                  <a16:creationId xmlns:a16="http://schemas.microsoft.com/office/drawing/2014/main" id="{33F174F6-EAFD-1449-31DE-7B8AF36E137D}"/>
                </a:ext>
              </a:extLst>
            </p:cNvPr>
            <p:cNvSpPr/>
            <p:nvPr/>
          </p:nvSpPr>
          <p:spPr>
            <a:xfrm>
              <a:off x="4347556" y="3510754"/>
              <a:ext cx="799476" cy="1901253"/>
            </a:xfrm>
            <a:prstGeom prst="trapezoid">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A87000F2-D422-4D65-9CCD-16D63BC8F8AF}"/>
                </a:ext>
              </a:extLst>
            </p:cNvPr>
            <p:cNvSpPr/>
            <p:nvPr/>
          </p:nvSpPr>
          <p:spPr>
            <a:xfrm>
              <a:off x="4529936" y="3185969"/>
              <a:ext cx="393492" cy="5733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08D745D5-0907-AE3D-8663-B48DCE02AD3B}"/>
                </a:ext>
              </a:extLst>
            </p:cNvPr>
            <p:cNvSpPr/>
            <p:nvPr/>
          </p:nvSpPr>
          <p:spPr>
            <a:xfrm>
              <a:off x="4347556" y="2516408"/>
              <a:ext cx="762000" cy="1090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ound Diagonal Corner Rectangle 67">
              <a:extLst>
                <a:ext uri="{FF2B5EF4-FFF2-40B4-BE49-F238E27FC236}">
                  <a16:creationId xmlns:a16="http://schemas.microsoft.com/office/drawing/2014/main" id="{6CBF19DC-4CE3-5ED2-0FE2-A01B86A613F8}"/>
                </a:ext>
              </a:extLst>
            </p:cNvPr>
            <p:cNvSpPr/>
            <p:nvPr/>
          </p:nvSpPr>
          <p:spPr>
            <a:xfrm rot="1236535">
              <a:off x="4309319" y="2362200"/>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ound Diagonal Corner Rectangle 68">
              <a:extLst>
                <a:ext uri="{FF2B5EF4-FFF2-40B4-BE49-F238E27FC236}">
                  <a16:creationId xmlns:a16="http://schemas.microsoft.com/office/drawing/2014/main" id="{452535ED-EE4C-7191-C858-45BA4C7F55A4}"/>
                </a:ext>
              </a:extLst>
            </p:cNvPr>
            <p:cNvSpPr/>
            <p:nvPr/>
          </p:nvSpPr>
          <p:spPr>
            <a:xfrm rot="5076663">
              <a:off x="4705111" y="2429527"/>
              <a:ext cx="436755" cy="503473"/>
            </a:xfrm>
            <a:prstGeom prst="round2DiagRect">
              <a:avLst>
                <a:gd name="adj1" fmla="val 50000"/>
                <a:gd name="adj2" fmla="val 0"/>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4C1D5095-44BC-6604-67BF-0ACFB2C7973C}"/>
                </a:ext>
              </a:extLst>
            </p:cNvPr>
            <p:cNvSpPr/>
            <p:nvPr/>
          </p:nvSpPr>
          <p:spPr>
            <a:xfrm>
              <a:off x="4499956" y="2440208"/>
              <a:ext cx="381000" cy="381000"/>
            </a:xfrm>
            <a:prstGeom prst="ellipse">
              <a:avLst/>
            </a:prstGeom>
            <a:solidFill>
              <a:srgbClr val="713605"/>
            </a:solidFill>
            <a:ln>
              <a:solidFill>
                <a:srgbClr val="7136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ound Diagonal Corner Rectangle 70">
              <a:extLst>
                <a:ext uri="{FF2B5EF4-FFF2-40B4-BE49-F238E27FC236}">
                  <a16:creationId xmlns:a16="http://schemas.microsoft.com/office/drawing/2014/main" id="{CDC4B2C9-2A7B-FD4E-C16F-C68B9BB78FF1}"/>
                </a:ext>
              </a:extLst>
            </p:cNvPr>
            <p:cNvSpPr/>
            <p:nvPr/>
          </p:nvSpPr>
          <p:spPr>
            <a:xfrm rot="10563253">
              <a:off x="4538336" y="3334510"/>
              <a:ext cx="362829" cy="493781"/>
            </a:xfrm>
            <a:prstGeom prst="round2DiagRect">
              <a:avLst>
                <a:gd name="adj1" fmla="val 50000"/>
                <a:gd name="adj2" fmla="val 33772"/>
              </a:avLst>
            </a:prstGeom>
            <a:solidFill>
              <a:srgbClr val="7136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712D02E9-1139-94DD-6342-9684EEEE1FD2}"/>
                </a:ext>
              </a:extLst>
            </p:cNvPr>
            <p:cNvSpPr/>
            <p:nvPr/>
          </p:nvSpPr>
          <p:spPr>
            <a:xfrm>
              <a:off x="4649505" y="3359448"/>
              <a:ext cx="158436" cy="1827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1"/>
          <p:cNvGrpSpPr/>
          <p:nvPr/>
        </p:nvGrpSpPr>
        <p:grpSpPr>
          <a:xfrm flipH="1">
            <a:off x="1752601" y="5562601"/>
            <a:ext cx="8506667" cy="1154211"/>
            <a:chOff x="373711" y="59651"/>
            <a:chExt cx="8506667" cy="1154211"/>
          </a:xfrm>
        </p:grpSpPr>
        <p:sp>
          <p:nvSpPr>
            <p:cNvPr id="33" name="Donut 32"/>
            <p:cNvSpPr/>
            <p:nvPr/>
          </p:nvSpPr>
          <p:spPr>
            <a:xfrm rot="19777625">
              <a:off x="373711" y="263975"/>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p:cNvSpPr/>
            <p:nvPr/>
          </p:nvSpPr>
          <p:spPr>
            <a:xfrm rot="328297">
              <a:off x="1184179"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p:cNvSpPr/>
            <p:nvPr/>
          </p:nvSpPr>
          <p:spPr>
            <a:xfrm rot="328297">
              <a:off x="20223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p:cNvSpPr/>
            <p:nvPr/>
          </p:nvSpPr>
          <p:spPr>
            <a:xfrm rot="328297">
              <a:off x="29367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36"/>
            <p:cNvSpPr/>
            <p:nvPr/>
          </p:nvSpPr>
          <p:spPr>
            <a:xfrm rot="328297">
              <a:off x="3927378"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onut 37"/>
            <p:cNvSpPr/>
            <p:nvPr/>
          </p:nvSpPr>
          <p:spPr>
            <a:xfrm rot="328297">
              <a:off x="4841778" y="2120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nut 38"/>
            <p:cNvSpPr/>
            <p:nvPr/>
          </p:nvSpPr>
          <p:spPr>
            <a:xfrm rot="328297">
              <a:off x="5832380"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onut 39"/>
            <p:cNvSpPr/>
            <p:nvPr/>
          </p:nvSpPr>
          <p:spPr>
            <a:xfrm rot="328297">
              <a:off x="6746778"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onut 40"/>
            <p:cNvSpPr/>
            <p:nvPr/>
          </p:nvSpPr>
          <p:spPr>
            <a:xfrm rot="328297">
              <a:off x="7584978"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436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5"/>
                                        </p:tgtEl>
                                        <p:attrNameLst>
                                          <p:attrName>style.visibility</p:attrName>
                                        </p:attrNameLst>
                                      </p:cBhvr>
                                      <p:to>
                                        <p:strVal val="visible"/>
                                      </p:to>
                                    </p:set>
                                    <p:animEffect transition="in" filter="fade">
                                      <p:cBhvr>
                                        <p:cTn id="16" dur="500"/>
                                        <p:tgtEl>
                                          <p:spTgt spid="16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 calcmode="lin" valueType="num">
                                      <p:cBhvr>
                                        <p:cTn id="23" dur="1000" fill="hold"/>
                                        <p:tgtEl>
                                          <p:spTgt spid="19"/>
                                        </p:tgtEl>
                                        <p:attrNameLst>
                                          <p:attrName>style.rotation</p:attrName>
                                        </p:attrNameLst>
                                      </p:cBhvr>
                                      <p:tavLst>
                                        <p:tav tm="0">
                                          <p:val>
                                            <p:fltVal val="90"/>
                                          </p:val>
                                        </p:tav>
                                        <p:tav tm="100000">
                                          <p:val>
                                            <p:fltVal val="0"/>
                                          </p:val>
                                        </p:tav>
                                      </p:tavLst>
                                    </p:anim>
                                    <p:animEffect transition="in" filter="fade">
                                      <p:cBhvr>
                                        <p:cTn id="24" dur="1000"/>
                                        <p:tgtEl>
                                          <p:spTgt spid="19"/>
                                        </p:tgtEl>
                                      </p:cBhvr>
                                    </p:animEffect>
                                  </p:childTnLst>
                                </p:cTn>
                              </p:par>
                              <p:par>
                                <p:cTn id="25" presetID="21" presetClass="entr" presetSubtype="1"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par>
                                <p:cTn id="28" presetID="20" presetClass="entr" presetSubtype="0" fill="hold" nodeType="withEffect">
                                  <p:stCondLst>
                                    <p:cond delay="0"/>
                                  </p:stCondLst>
                                  <p:childTnLst>
                                    <p:set>
                                      <p:cBhvr>
                                        <p:cTn id="29" dur="1" fill="hold">
                                          <p:stCondLst>
                                            <p:cond delay="0"/>
                                          </p:stCondLst>
                                        </p:cTn>
                                        <p:tgtEl>
                                          <p:spTgt spid="132"/>
                                        </p:tgtEl>
                                        <p:attrNameLst>
                                          <p:attrName>style.visibility</p:attrName>
                                        </p:attrNameLst>
                                      </p:cBhvr>
                                      <p:to>
                                        <p:strVal val="visible"/>
                                      </p:to>
                                    </p:set>
                                    <p:animEffect transition="in" filter="wedge">
                                      <p:cBhvr>
                                        <p:cTn id="30" dur="2000"/>
                                        <p:tgtEl>
                                          <p:spTgt spid="132"/>
                                        </p:tgtEl>
                                      </p:cBhvr>
                                    </p:animEffect>
                                  </p:childTnLst>
                                </p:cTn>
                              </p:par>
                              <p:par>
                                <p:cTn id="31" presetID="20" presetClass="entr" presetSubtype="0" fill="hold" nodeType="withEffect">
                                  <p:stCondLst>
                                    <p:cond delay="0"/>
                                  </p:stCondLst>
                                  <p:childTnLst>
                                    <p:set>
                                      <p:cBhvr>
                                        <p:cTn id="32" dur="1" fill="hold">
                                          <p:stCondLst>
                                            <p:cond delay="0"/>
                                          </p:stCondLst>
                                        </p:cTn>
                                        <p:tgtEl>
                                          <p:spTgt spid="173"/>
                                        </p:tgtEl>
                                        <p:attrNameLst>
                                          <p:attrName>style.visibility</p:attrName>
                                        </p:attrNameLst>
                                      </p:cBhvr>
                                      <p:to>
                                        <p:strVal val="visible"/>
                                      </p:to>
                                    </p:set>
                                    <p:animEffect transition="in" filter="wedge">
                                      <p:cBhvr>
                                        <p:cTn id="33" dur="2000"/>
                                        <p:tgtEl>
                                          <p:spTgt spid="173"/>
                                        </p:tgtEl>
                                      </p:cBhvr>
                                    </p:animEffect>
                                  </p:childTnLst>
                                </p:cTn>
                              </p:par>
                              <p:par>
                                <p:cTn id="34" presetID="20" presetClass="entr" presetSubtype="0" fill="hold" nodeType="withEffect">
                                  <p:stCondLst>
                                    <p:cond delay="0"/>
                                  </p:stCondLst>
                                  <p:childTnLst>
                                    <p:set>
                                      <p:cBhvr>
                                        <p:cTn id="35" dur="1" fill="hold">
                                          <p:stCondLst>
                                            <p:cond delay="0"/>
                                          </p:stCondLst>
                                        </p:cTn>
                                        <p:tgtEl>
                                          <p:spTgt spid="186"/>
                                        </p:tgtEl>
                                        <p:attrNameLst>
                                          <p:attrName>style.visibility</p:attrName>
                                        </p:attrNameLst>
                                      </p:cBhvr>
                                      <p:to>
                                        <p:strVal val="visible"/>
                                      </p:to>
                                    </p:set>
                                    <p:animEffect transition="in" filter="wedge">
                                      <p:cBhvr>
                                        <p:cTn id="36" dur="20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Picture 4" descr="Related image"/>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 y="0"/>
            <a:ext cx="12192001" cy="68661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0"/>
          <p:cNvGrpSpPr/>
          <p:nvPr/>
        </p:nvGrpSpPr>
        <p:grpSpPr>
          <a:xfrm>
            <a:off x="1897712" y="59652"/>
            <a:ext cx="8506667" cy="1154211"/>
            <a:chOff x="373711" y="59651"/>
            <a:chExt cx="8506667" cy="1154211"/>
          </a:xfrm>
        </p:grpSpPr>
        <p:sp>
          <p:nvSpPr>
            <p:cNvPr id="22" name="Donut 21"/>
            <p:cNvSpPr/>
            <p:nvPr/>
          </p:nvSpPr>
          <p:spPr>
            <a:xfrm rot="19777625">
              <a:off x="373711" y="263975"/>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rot="328297">
              <a:off x="1184179"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rot="328297">
              <a:off x="20223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nut 24"/>
            <p:cNvSpPr/>
            <p:nvPr/>
          </p:nvSpPr>
          <p:spPr>
            <a:xfrm rot="328297">
              <a:off x="29367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25"/>
            <p:cNvSpPr/>
            <p:nvPr/>
          </p:nvSpPr>
          <p:spPr>
            <a:xfrm rot="328297">
              <a:off x="3927378"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26"/>
            <p:cNvSpPr/>
            <p:nvPr/>
          </p:nvSpPr>
          <p:spPr>
            <a:xfrm rot="328297">
              <a:off x="4841778" y="2120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rot="328297">
              <a:off x="5832380"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28"/>
            <p:cNvSpPr/>
            <p:nvPr/>
          </p:nvSpPr>
          <p:spPr>
            <a:xfrm rot="328297">
              <a:off x="6746778"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29"/>
            <p:cNvSpPr/>
            <p:nvPr/>
          </p:nvSpPr>
          <p:spPr>
            <a:xfrm rot="328297">
              <a:off x="7584978"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 name="Group 31"/>
          <p:cNvGrpSpPr/>
          <p:nvPr/>
        </p:nvGrpSpPr>
        <p:grpSpPr>
          <a:xfrm flipH="1">
            <a:off x="1752601" y="5562601"/>
            <a:ext cx="8506667" cy="1154211"/>
            <a:chOff x="373711" y="59651"/>
            <a:chExt cx="8506667" cy="1154211"/>
          </a:xfrm>
        </p:grpSpPr>
        <p:sp>
          <p:nvSpPr>
            <p:cNvPr id="33" name="Donut 32"/>
            <p:cNvSpPr/>
            <p:nvPr/>
          </p:nvSpPr>
          <p:spPr>
            <a:xfrm rot="19777625">
              <a:off x="373711" y="263975"/>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p:cNvSpPr/>
            <p:nvPr/>
          </p:nvSpPr>
          <p:spPr>
            <a:xfrm rot="328297">
              <a:off x="1184179"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p:cNvSpPr/>
            <p:nvPr/>
          </p:nvSpPr>
          <p:spPr>
            <a:xfrm rot="328297">
              <a:off x="20223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p:cNvSpPr/>
            <p:nvPr/>
          </p:nvSpPr>
          <p:spPr>
            <a:xfrm rot="328297">
              <a:off x="29367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36"/>
            <p:cNvSpPr/>
            <p:nvPr/>
          </p:nvSpPr>
          <p:spPr>
            <a:xfrm rot="328297">
              <a:off x="3927378"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onut 37"/>
            <p:cNvSpPr/>
            <p:nvPr/>
          </p:nvSpPr>
          <p:spPr>
            <a:xfrm rot="328297">
              <a:off x="4841778" y="2120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nut 38"/>
            <p:cNvSpPr/>
            <p:nvPr/>
          </p:nvSpPr>
          <p:spPr>
            <a:xfrm rot="328297">
              <a:off x="5832380"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onut 39"/>
            <p:cNvSpPr/>
            <p:nvPr/>
          </p:nvSpPr>
          <p:spPr>
            <a:xfrm rot="328297">
              <a:off x="6746778"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onut 40"/>
            <p:cNvSpPr/>
            <p:nvPr/>
          </p:nvSpPr>
          <p:spPr>
            <a:xfrm rot="328297">
              <a:off x="7584978"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9" name="TextBox 128"/>
          <p:cNvSpPr txBox="1"/>
          <p:nvPr/>
        </p:nvSpPr>
        <p:spPr>
          <a:xfrm>
            <a:off x="1828800" y="1524000"/>
            <a:ext cx="8686800" cy="830997"/>
          </a:xfrm>
          <a:prstGeom prst="rect">
            <a:avLst/>
          </a:prstGeom>
          <a:noFill/>
        </p:spPr>
        <p:txBody>
          <a:bodyPr wrap="square" rtlCol="0">
            <a:spAutoFit/>
          </a:bodyPr>
          <a:lstStyle/>
          <a:p>
            <a:r>
              <a:rPr lang="en-US" sz="2400" dirty="0">
                <a:solidFill>
                  <a:schemeClr val="bg1"/>
                </a:solidFill>
              </a:rPr>
              <a:t>The Law allowed that the slave could be reinstated with mercy, through the intercession of a special friend of the master.</a:t>
            </a:r>
          </a:p>
        </p:txBody>
      </p:sp>
      <p:grpSp>
        <p:nvGrpSpPr>
          <p:cNvPr id="4" name="Group 3">
            <a:extLst>
              <a:ext uri="{FF2B5EF4-FFF2-40B4-BE49-F238E27FC236}">
                <a16:creationId xmlns:a16="http://schemas.microsoft.com/office/drawing/2014/main" id="{60518658-2FB9-8E67-A766-CEDA286F41DF}"/>
              </a:ext>
            </a:extLst>
          </p:cNvPr>
          <p:cNvGrpSpPr/>
          <p:nvPr/>
        </p:nvGrpSpPr>
        <p:grpSpPr>
          <a:xfrm>
            <a:off x="8274918" y="3156274"/>
            <a:ext cx="1725308" cy="3116638"/>
            <a:chOff x="81594" y="922284"/>
            <a:chExt cx="3090980" cy="5583621"/>
          </a:xfrm>
        </p:grpSpPr>
        <p:sp>
          <p:nvSpPr>
            <p:cNvPr id="6" name="Cloud 5">
              <a:extLst>
                <a:ext uri="{FF2B5EF4-FFF2-40B4-BE49-F238E27FC236}">
                  <a16:creationId xmlns:a16="http://schemas.microsoft.com/office/drawing/2014/main" id="{17421524-4ECE-ED33-100E-AF36D574E2F0}"/>
                </a:ext>
              </a:extLst>
            </p:cNvPr>
            <p:cNvSpPr/>
            <p:nvPr/>
          </p:nvSpPr>
          <p:spPr>
            <a:xfrm>
              <a:off x="2043254" y="1494198"/>
              <a:ext cx="806064" cy="1455058"/>
            </a:xfrm>
            <a:prstGeom prst="cloud">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extLst>
                <a:ext uri="{FF2B5EF4-FFF2-40B4-BE49-F238E27FC236}">
                  <a16:creationId xmlns:a16="http://schemas.microsoft.com/office/drawing/2014/main" id="{DC1D9BAF-4D5E-BCA0-9F34-A186C506679C}"/>
                </a:ext>
              </a:extLst>
            </p:cNvPr>
            <p:cNvSpPr/>
            <p:nvPr/>
          </p:nvSpPr>
          <p:spPr>
            <a:xfrm>
              <a:off x="460661" y="1504306"/>
              <a:ext cx="625964" cy="1455058"/>
            </a:xfrm>
            <a:prstGeom prst="cloud">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DDE5005-A9DB-B635-9879-C8FA1A6856AD}"/>
                </a:ext>
              </a:extLst>
            </p:cNvPr>
            <p:cNvSpPr/>
            <p:nvPr/>
          </p:nvSpPr>
          <p:spPr>
            <a:xfrm rot="6128217">
              <a:off x="1958883" y="5741631"/>
              <a:ext cx="535301" cy="993247"/>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E3D712A-0ED5-DDAD-0E10-EC09AB5CC1AC}"/>
                </a:ext>
              </a:extLst>
            </p:cNvPr>
            <p:cNvSpPr/>
            <p:nvPr/>
          </p:nvSpPr>
          <p:spPr>
            <a:xfrm rot="4472555">
              <a:off x="1005956" y="5687494"/>
              <a:ext cx="463005" cy="1100138"/>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8861DC-C93C-86C0-0ABC-11D1049D6E2F}"/>
                </a:ext>
              </a:extLst>
            </p:cNvPr>
            <p:cNvSpPr/>
            <p:nvPr/>
          </p:nvSpPr>
          <p:spPr>
            <a:xfrm rot="2901859">
              <a:off x="266522" y="4169990"/>
              <a:ext cx="530673" cy="9005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1D1F91F-DD44-6155-1727-E8BE04C99A21}"/>
                </a:ext>
              </a:extLst>
            </p:cNvPr>
            <p:cNvSpPr/>
            <p:nvPr/>
          </p:nvSpPr>
          <p:spPr>
            <a:xfrm rot="20226769">
              <a:off x="2645754" y="4115245"/>
              <a:ext cx="526820" cy="7898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D8D495E9-89EB-2E68-A035-445C0173ED1A}"/>
                </a:ext>
              </a:extLst>
            </p:cNvPr>
            <p:cNvSpPr/>
            <p:nvPr/>
          </p:nvSpPr>
          <p:spPr>
            <a:xfrm>
              <a:off x="559193" y="2795356"/>
              <a:ext cx="2418140" cy="3343209"/>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B49D1CF1-2196-229E-6228-7E71573C3DB1}"/>
                </a:ext>
              </a:extLst>
            </p:cNvPr>
            <p:cNvSpPr/>
            <p:nvPr/>
          </p:nvSpPr>
          <p:spPr>
            <a:xfrm rot="1442139">
              <a:off x="402271" y="2664101"/>
              <a:ext cx="674402" cy="2095736"/>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3731E36A-8C42-B029-7603-BDBB609E825F}"/>
                </a:ext>
              </a:extLst>
            </p:cNvPr>
            <p:cNvSpPr/>
            <p:nvPr/>
          </p:nvSpPr>
          <p:spPr>
            <a:xfrm rot="20249249">
              <a:off x="2211751" y="2666945"/>
              <a:ext cx="674402" cy="1887687"/>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18">
              <a:extLst>
                <a:ext uri="{FF2B5EF4-FFF2-40B4-BE49-F238E27FC236}">
                  <a16:creationId xmlns:a16="http://schemas.microsoft.com/office/drawing/2014/main" id="{15633BD4-B65F-C881-B3AD-07CD74E78414}"/>
                </a:ext>
              </a:extLst>
            </p:cNvPr>
            <p:cNvSpPr/>
            <p:nvPr/>
          </p:nvSpPr>
          <p:spPr>
            <a:xfrm rot="5400000">
              <a:off x="1361646" y="227235"/>
              <a:ext cx="636132" cy="2026230"/>
            </a:xfrm>
            <a:prstGeom prst="roundRect">
              <a:avLst>
                <a:gd name="adj" fmla="val 50000"/>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a:extLst>
                <a:ext uri="{FF2B5EF4-FFF2-40B4-BE49-F238E27FC236}">
                  <a16:creationId xmlns:a16="http://schemas.microsoft.com/office/drawing/2014/main" id="{8EEC924D-A7B3-311E-8929-0A1D8433A667}"/>
                </a:ext>
              </a:extLst>
            </p:cNvPr>
            <p:cNvSpPr/>
            <p:nvPr/>
          </p:nvSpPr>
          <p:spPr>
            <a:xfrm>
              <a:off x="304170" y="3104868"/>
              <a:ext cx="2816840" cy="3037022"/>
            </a:xfrm>
            <a:prstGeom prst="trapezoid">
              <a:avLst>
                <a:gd name="adj" fmla="val 42843"/>
              </a:avLst>
            </a:prstGeom>
            <a:solidFill>
              <a:srgbClr val="E4D6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a:extLst>
                <a:ext uri="{FF2B5EF4-FFF2-40B4-BE49-F238E27FC236}">
                  <a16:creationId xmlns:a16="http://schemas.microsoft.com/office/drawing/2014/main" id="{482D87E9-079D-1720-E516-62F475FA6FAF}"/>
                </a:ext>
              </a:extLst>
            </p:cNvPr>
            <p:cNvSpPr/>
            <p:nvPr/>
          </p:nvSpPr>
          <p:spPr>
            <a:xfrm>
              <a:off x="304170" y="2813857"/>
              <a:ext cx="1721402" cy="3201127"/>
            </a:xfrm>
            <a:prstGeom prst="trapezoid">
              <a:avLst>
                <a:gd name="adj" fmla="val 42843"/>
              </a:avLst>
            </a:prstGeom>
            <a:solidFill>
              <a:srgbClr val="DB92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55FDC79-3721-D384-2875-CFCF88A71B1C}"/>
                </a:ext>
              </a:extLst>
            </p:cNvPr>
            <p:cNvSpPr/>
            <p:nvPr/>
          </p:nvSpPr>
          <p:spPr>
            <a:xfrm>
              <a:off x="1243117" y="2377341"/>
              <a:ext cx="915338" cy="11034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205">
              <a:extLst>
                <a:ext uri="{FF2B5EF4-FFF2-40B4-BE49-F238E27FC236}">
                  <a16:creationId xmlns:a16="http://schemas.microsoft.com/office/drawing/2014/main" id="{76C69896-FC5A-4A3C-117A-6DA5E7BC7738}"/>
                </a:ext>
              </a:extLst>
            </p:cNvPr>
            <p:cNvGrpSpPr/>
            <p:nvPr/>
          </p:nvGrpSpPr>
          <p:grpSpPr>
            <a:xfrm rot="4345229">
              <a:off x="203625" y="4292256"/>
              <a:ext cx="2448524" cy="544709"/>
              <a:chOff x="1447800" y="3003029"/>
              <a:chExt cx="3795010" cy="1873771"/>
            </a:xfrm>
          </p:grpSpPr>
          <p:grpSp>
            <p:nvGrpSpPr>
              <p:cNvPr id="275" name="Group 184">
                <a:extLst>
                  <a:ext uri="{FF2B5EF4-FFF2-40B4-BE49-F238E27FC236}">
                    <a16:creationId xmlns:a16="http://schemas.microsoft.com/office/drawing/2014/main" id="{0A1C549A-3173-D5C0-AC1E-72891E004D5D}"/>
                  </a:ext>
                </a:extLst>
              </p:cNvPr>
              <p:cNvGrpSpPr/>
              <p:nvPr/>
            </p:nvGrpSpPr>
            <p:grpSpPr>
              <a:xfrm>
                <a:off x="1447800" y="3048000"/>
                <a:ext cx="1905000" cy="1828800"/>
                <a:chOff x="1447800" y="3048000"/>
                <a:chExt cx="1905000" cy="1828800"/>
              </a:xfrm>
            </p:grpSpPr>
            <p:grpSp>
              <p:nvGrpSpPr>
                <p:cNvPr id="283" name="Group 180">
                  <a:extLst>
                    <a:ext uri="{FF2B5EF4-FFF2-40B4-BE49-F238E27FC236}">
                      <a16:creationId xmlns:a16="http://schemas.microsoft.com/office/drawing/2014/main" id="{068B70A0-4684-D3E4-9ED8-57227828A691}"/>
                    </a:ext>
                  </a:extLst>
                </p:cNvPr>
                <p:cNvGrpSpPr/>
                <p:nvPr/>
              </p:nvGrpSpPr>
              <p:grpSpPr>
                <a:xfrm>
                  <a:off x="1447800" y="3048000"/>
                  <a:ext cx="990600" cy="1752600"/>
                  <a:chOff x="1447800" y="3048000"/>
                  <a:chExt cx="990600" cy="1752600"/>
                </a:xfrm>
              </p:grpSpPr>
              <p:sp>
                <p:nvSpPr>
                  <p:cNvPr id="287" name="Flowchart: Stored Data 286">
                    <a:extLst>
                      <a:ext uri="{FF2B5EF4-FFF2-40B4-BE49-F238E27FC236}">
                        <a16:creationId xmlns:a16="http://schemas.microsoft.com/office/drawing/2014/main" id="{18486965-921D-53A8-8684-847C0AC11798}"/>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a:extLst>
                      <a:ext uri="{FF2B5EF4-FFF2-40B4-BE49-F238E27FC236}">
                        <a16:creationId xmlns:a16="http://schemas.microsoft.com/office/drawing/2014/main" id="{734CF46A-608E-CA53-AB4A-8FB7AB3CA80F}"/>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4" name="Group 181">
                  <a:extLst>
                    <a:ext uri="{FF2B5EF4-FFF2-40B4-BE49-F238E27FC236}">
                      <a16:creationId xmlns:a16="http://schemas.microsoft.com/office/drawing/2014/main" id="{1A4D86E6-A8B4-7FF0-B2D3-B013BF3AD68C}"/>
                    </a:ext>
                  </a:extLst>
                </p:cNvPr>
                <p:cNvGrpSpPr/>
                <p:nvPr/>
              </p:nvGrpSpPr>
              <p:grpSpPr>
                <a:xfrm rot="10800000">
                  <a:off x="2362200" y="3124200"/>
                  <a:ext cx="990600" cy="1752600"/>
                  <a:chOff x="1447800" y="3048000"/>
                  <a:chExt cx="990600" cy="1752600"/>
                </a:xfrm>
              </p:grpSpPr>
              <p:sp>
                <p:nvSpPr>
                  <p:cNvPr id="285" name="Flowchart: Stored Data 284">
                    <a:extLst>
                      <a:ext uri="{FF2B5EF4-FFF2-40B4-BE49-F238E27FC236}">
                        <a16:creationId xmlns:a16="http://schemas.microsoft.com/office/drawing/2014/main" id="{40EE8304-F584-25F4-0720-228FB194B9FA}"/>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Diamond 285">
                    <a:extLst>
                      <a:ext uri="{FF2B5EF4-FFF2-40B4-BE49-F238E27FC236}">
                        <a16:creationId xmlns:a16="http://schemas.microsoft.com/office/drawing/2014/main" id="{EBC58FAD-9CD5-202B-99DF-0A067A2FC515}"/>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6" name="Group 185">
                <a:extLst>
                  <a:ext uri="{FF2B5EF4-FFF2-40B4-BE49-F238E27FC236}">
                    <a16:creationId xmlns:a16="http://schemas.microsoft.com/office/drawing/2014/main" id="{2EA7704A-1F90-1F8D-ADEB-3F4FCC8149B3}"/>
                  </a:ext>
                </a:extLst>
              </p:cNvPr>
              <p:cNvGrpSpPr/>
              <p:nvPr/>
            </p:nvGrpSpPr>
            <p:grpSpPr>
              <a:xfrm>
                <a:off x="3337810" y="3003029"/>
                <a:ext cx="1905000" cy="1828800"/>
                <a:chOff x="1447800" y="3048000"/>
                <a:chExt cx="1905000" cy="1828800"/>
              </a:xfrm>
            </p:grpSpPr>
            <p:grpSp>
              <p:nvGrpSpPr>
                <p:cNvPr id="277" name="Group 180">
                  <a:extLst>
                    <a:ext uri="{FF2B5EF4-FFF2-40B4-BE49-F238E27FC236}">
                      <a16:creationId xmlns:a16="http://schemas.microsoft.com/office/drawing/2014/main" id="{E99B3D62-6ED3-4193-07B4-EBA3BA51D146}"/>
                    </a:ext>
                  </a:extLst>
                </p:cNvPr>
                <p:cNvGrpSpPr/>
                <p:nvPr/>
              </p:nvGrpSpPr>
              <p:grpSpPr>
                <a:xfrm>
                  <a:off x="1447800" y="3048000"/>
                  <a:ext cx="990600" cy="1752600"/>
                  <a:chOff x="1447800" y="3048000"/>
                  <a:chExt cx="990600" cy="1752600"/>
                </a:xfrm>
              </p:grpSpPr>
              <p:sp>
                <p:nvSpPr>
                  <p:cNvPr id="281" name="Flowchart: Stored Data 280">
                    <a:extLst>
                      <a:ext uri="{FF2B5EF4-FFF2-40B4-BE49-F238E27FC236}">
                        <a16:creationId xmlns:a16="http://schemas.microsoft.com/office/drawing/2014/main" id="{BD32C0E4-4483-453C-5396-E21A977CB80B}"/>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Diamond 281">
                    <a:extLst>
                      <a:ext uri="{FF2B5EF4-FFF2-40B4-BE49-F238E27FC236}">
                        <a16:creationId xmlns:a16="http://schemas.microsoft.com/office/drawing/2014/main" id="{6A75F23C-5B60-F1AE-3C4D-732ADF5D9649}"/>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Group 181">
                  <a:extLst>
                    <a:ext uri="{FF2B5EF4-FFF2-40B4-BE49-F238E27FC236}">
                      <a16:creationId xmlns:a16="http://schemas.microsoft.com/office/drawing/2014/main" id="{705F1AFE-0A2E-F3F0-DC13-D74F636008A2}"/>
                    </a:ext>
                  </a:extLst>
                </p:cNvPr>
                <p:cNvGrpSpPr/>
                <p:nvPr/>
              </p:nvGrpSpPr>
              <p:grpSpPr>
                <a:xfrm rot="10800000">
                  <a:off x="2362200" y="3124200"/>
                  <a:ext cx="990600" cy="1752600"/>
                  <a:chOff x="1447800" y="3048000"/>
                  <a:chExt cx="990600" cy="1752600"/>
                </a:xfrm>
              </p:grpSpPr>
              <p:sp>
                <p:nvSpPr>
                  <p:cNvPr id="279" name="Flowchart: Stored Data 278">
                    <a:extLst>
                      <a:ext uri="{FF2B5EF4-FFF2-40B4-BE49-F238E27FC236}">
                        <a16:creationId xmlns:a16="http://schemas.microsoft.com/office/drawing/2014/main" id="{1E600B03-F906-8F81-063B-4DEFB4A4C72C}"/>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Diamond 279">
                    <a:extLst>
                      <a:ext uri="{FF2B5EF4-FFF2-40B4-BE49-F238E27FC236}">
                        <a16:creationId xmlns:a16="http://schemas.microsoft.com/office/drawing/2014/main" id="{E8A9B8D9-77B1-230D-7C22-B9C6522CC9A7}"/>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5" name="Trapezoid 44">
              <a:extLst>
                <a:ext uri="{FF2B5EF4-FFF2-40B4-BE49-F238E27FC236}">
                  <a16:creationId xmlns:a16="http://schemas.microsoft.com/office/drawing/2014/main" id="{D166BF78-9EF4-40E5-C2F2-EA8C98CDD05D}"/>
                </a:ext>
              </a:extLst>
            </p:cNvPr>
            <p:cNvSpPr/>
            <p:nvPr/>
          </p:nvSpPr>
          <p:spPr>
            <a:xfrm>
              <a:off x="1399608" y="2813857"/>
              <a:ext cx="1721402" cy="3201127"/>
            </a:xfrm>
            <a:prstGeom prst="trapezoid">
              <a:avLst>
                <a:gd name="adj" fmla="val 42843"/>
              </a:avLst>
            </a:prstGeom>
            <a:solidFill>
              <a:srgbClr val="DB92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220">
              <a:extLst>
                <a:ext uri="{FF2B5EF4-FFF2-40B4-BE49-F238E27FC236}">
                  <a16:creationId xmlns:a16="http://schemas.microsoft.com/office/drawing/2014/main" id="{DE6FBF1C-D65E-C1DA-26D3-8B3BFA6224FF}"/>
                </a:ext>
              </a:extLst>
            </p:cNvPr>
            <p:cNvGrpSpPr/>
            <p:nvPr/>
          </p:nvGrpSpPr>
          <p:grpSpPr>
            <a:xfrm rot="6243463">
              <a:off x="837292" y="4466814"/>
              <a:ext cx="2331263" cy="562063"/>
              <a:chOff x="1447800" y="3003029"/>
              <a:chExt cx="3795010" cy="1873771"/>
            </a:xfrm>
          </p:grpSpPr>
          <p:grpSp>
            <p:nvGrpSpPr>
              <p:cNvPr id="53" name="Group 184">
                <a:extLst>
                  <a:ext uri="{FF2B5EF4-FFF2-40B4-BE49-F238E27FC236}">
                    <a16:creationId xmlns:a16="http://schemas.microsoft.com/office/drawing/2014/main" id="{9FAD949B-4633-59A2-40C2-E40C983D65FE}"/>
                  </a:ext>
                </a:extLst>
              </p:cNvPr>
              <p:cNvGrpSpPr/>
              <p:nvPr/>
            </p:nvGrpSpPr>
            <p:grpSpPr>
              <a:xfrm>
                <a:off x="1447800" y="3048000"/>
                <a:ext cx="1905000" cy="1828800"/>
                <a:chOff x="1447800" y="3048000"/>
                <a:chExt cx="1905000" cy="1828800"/>
              </a:xfrm>
            </p:grpSpPr>
            <p:grpSp>
              <p:nvGrpSpPr>
                <p:cNvPr id="61" name="Group 180">
                  <a:extLst>
                    <a:ext uri="{FF2B5EF4-FFF2-40B4-BE49-F238E27FC236}">
                      <a16:creationId xmlns:a16="http://schemas.microsoft.com/office/drawing/2014/main" id="{A05E3786-E90E-F1CF-F1FD-D01B4BDD50C9}"/>
                    </a:ext>
                  </a:extLst>
                </p:cNvPr>
                <p:cNvGrpSpPr/>
                <p:nvPr/>
              </p:nvGrpSpPr>
              <p:grpSpPr>
                <a:xfrm>
                  <a:off x="1447800" y="3048000"/>
                  <a:ext cx="990600" cy="1752600"/>
                  <a:chOff x="1447800" y="3048000"/>
                  <a:chExt cx="990600" cy="1752600"/>
                </a:xfrm>
              </p:grpSpPr>
              <p:sp>
                <p:nvSpPr>
                  <p:cNvPr id="273" name="Flowchart: Stored Data 272">
                    <a:extLst>
                      <a:ext uri="{FF2B5EF4-FFF2-40B4-BE49-F238E27FC236}">
                        <a16:creationId xmlns:a16="http://schemas.microsoft.com/office/drawing/2014/main" id="{5AE7A41E-4BD7-BCD9-6A43-CB0B51E9CFD5}"/>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Diamond 273">
                    <a:extLst>
                      <a:ext uri="{FF2B5EF4-FFF2-40B4-BE49-F238E27FC236}">
                        <a16:creationId xmlns:a16="http://schemas.microsoft.com/office/drawing/2014/main" id="{E264297D-3E00-9710-2871-636E27C90236}"/>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181">
                  <a:extLst>
                    <a:ext uri="{FF2B5EF4-FFF2-40B4-BE49-F238E27FC236}">
                      <a16:creationId xmlns:a16="http://schemas.microsoft.com/office/drawing/2014/main" id="{D2CCDA0D-52F9-3DDC-A793-634E8C1FA6B6}"/>
                    </a:ext>
                  </a:extLst>
                </p:cNvPr>
                <p:cNvGrpSpPr/>
                <p:nvPr/>
              </p:nvGrpSpPr>
              <p:grpSpPr>
                <a:xfrm rot="10800000">
                  <a:off x="2362200" y="3124200"/>
                  <a:ext cx="990600" cy="1752600"/>
                  <a:chOff x="1447800" y="3048000"/>
                  <a:chExt cx="990600" cy="1752600"/>
                </a:xfrm>
              </p:grpSpPr>
              <p:sp>
                <p:nvSpPr>
                  <p:cNvPr id="63" name="Flowchart: Stored Data 62">
                    <a:extLst>
                      <a:ext uri="{FF2B5EF4-FFF2-40B4-BE49-F238E27FC236}">
                        <a16:creationId xmlns:a16="http://schemas.microsoft.com/office/drawing/2014/main" id="{76A473F4-BC91-BC58-A187-88FCA9684EB7}"/>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Diamond 271">
                    <a:extLst>
                      <a:ext uri="{FF2B5EF4-FFF2-40B4-BE49-F238E27FC236}">
                        <a16:creationId xmlns:a16="http://schemas.microsoft.com/office/drawing/2014/main" id="{2A1416E7-5EC6-E94B-9F50-197627FCCE15}"/>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 name="Group 185">
                <a:extLst>
                  <a:ext uri="{FF2B5EF4-FFF2-40B4-BE49-F238E27FC236}">
                    <a16:creationId xmlns:a16="http://schemas.microsoft.com/office/drawing/2014/main" id="{002FEAB8-DEE1-F61B-34CF-71F08423CF12}"/>
                  </a:ext>
                </a:extLst>
              </p:cNvPr>
              <p:cNvGrpSpPr/>
              <p:nvPr/>
            </p:nvGrpSpPr>
            <p:grpSpPr>
              <a:xfrm>
                <a:off x="3337810" y="3003029"/>
                <a:ext cx="1905000" cy="1828800"/>
                <a:chOff x="1447800" y="3048000"/>
                <a:chExt cx="1905000" cy="1828800"/>
              </a:xfrm>
            </p:grpSpPr>
            <p:grpSp>
              <p:nvGrpSpPr>
                <p:cNvPr id="55" name="Group 180">
                  <a:extLst>
                    <a:ext uri="{FF2B5EF4-FFF2-40B4-BE49-F238E27FC236}">
                      <a16:creationId xmlns:a16="http://schemas.microsoft.com/office/drawing/2014/main" id="{8A3FB1F0-107C-8ADD-F6BF-4BB014B6361C}"/>
                    </a:ext>
                  </a:extLst>
                </p:cNvPr>
                <p:cNvGrpSpPr/>
                <p:nvPr/>
              </p:nvGrpSpPr>
              <p:grpSpPr>
                <a:xfrm>
                  <a:off x="1447800" y="3048000"/>
                  <a:ext cx="990600" cy="1752600"/>
                  <a:chOff x="1447800" y="3048000"/>
                  <a:chExt cx="990600" cy="1752600"/>
                </a:xfrm>
              </p:grpSpPr>
              <p:sp>
                <p:nvSpPr>
                  <p:cNvPr id="59" name="Flowchart: Stored Data 58">
                    <a:extLst>
                      <a:ext uri="{FF2B5EF4-FFF2-40B4-BE49-F238E27FC236}">
                        <a16:creationId xmlns:a16="http://schemas.microsoft.com/office/drawing/2014/main" id="{E8241813-93C4-F2D9-6CC3-2412AD85122D}"/>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ACCF5BFF-BEB3-E8CA-0804-868B964A4E80}"/>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181">
                  <a:extLst>
                    <a:ext uri="{FF2B5EF4-FFF2-40B4-BE49-F238E27FC236}">
                      <a16:creationId xmlns:a16="http://schemas.microsoft.com/office/drawing/2014/main" id="{6B0F4252-06A1-67A4-C4ED-CD78AEE614A0}"/>
                    </a:ext>
                  </a:extLst>
                </p:cNvPr>
                <p:cNvGrpSpPr/>
                <p:nvPr/>
              </p:nvGrpSpPr>
              <p:grpSpPr>
                <a:xfrm rot="10800000">
                  <a:off x="2362200" y="3124200"/>
                  <a:ext cx="990600" cy="1752600"/>
                  <a:chOff x="1447800" y="3048000"/>
                  <a:chExt cx="990600" cy="1752600"/>
                </a:xfrm>
              </p:grpSpPr>
              <p:sp>
                <p:nvSpPr>
                  <p:cNvPr id="57" name="Flowchart: Stored Data 56">
                    <a:extLst>
                      <a:ext uri="{FF2B5EF4-FFF2-40B4-BE49-F238E27FC236}">
                        <a16:creationId xmlns:a16="http://schemas.microsoft.com/office/drawing/2014/main" id="{A8A06546-A8C8-5C9F-289E-23D96219199F}"/>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a:extLst>
                      <a:ext uri="{FF2B5EF4-FFF2-40B4-BE49-F238E27FC236}">
                        <a16:creationId xmlns:a16="http://schemas.microsoft.com/office/drawing/2014/main" id="{E95145B4-32F1-20CC-9EC9-2504B2B47151}"/>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7" name="Group 47">
              <a:extLst>
                <a:ext uri="{FF2B5EF4-FFF2-40B4-BE49-F238E27FC236}">
                  <a16:creationId xmlns:a16="http://schemas.microsoft.com/office/drawing/2014/main" id="{A3D6E075-C449-7D83-8550-684F3EB91236}"/>
                </a:ext>
              </a:extLst>
            </p:cNvPr>
            <p:cNvGrpSpPr/>
            <p:nvPr/>
          </p:nvGrpSpPr>
          <p:grpSpPr>
            <a:xfrm>
              <a:off x="798496" y="2787569"/>
              <a:ext cx="1524289" cy="1270014"/>
              <a:chOff x="2740941" y="2281860"/>
              <a:chExt cx="1407245" cy="1686082"/>
            </a:xfrm>
            <a:solidFill>
              <a:schemeClr val="accent1">
                <a:lumMod val="20000"/>
                <a:lumOff val="80000"/>
              </a:schemeClr>
            </a:solidFill>
          </p:grpSpPr>
          <p:sp>
            <p:nvSpPr>
              <p:cNvPr id="51" name="Moon 3">
                <a:extLst>
                  <a:ext uri="{FF2B5EF4-FFF2-40B4-BE49-F238E27FC236}">
                    <a16:creationId xmlns:a16="http://schemas.microsoft.com/office/drawing/2014/main" id="{1B9159C6-6F30-EEF5-F38C-7D258E5B99F4}"/>
                  </a:ext>
                </a:extLst>
              </p:cNvPr>
              <p:cNvSpPr/>
              <p:nvPr/>
            </p:nvSpPr>
            <p:spPr>
              <a:xfrm rot="16200000">
                <a:off x="2728320" y="2548076"/>
                <a:ext cx="1432487" cy="1407245"/>
              </a:xfrm>
              <a:prstGeom prst="moon">
                <a:avLst>
                  <a:gd name="adj" fmla="val 67712"/>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oon 51">
                <a:extLst>
                  <a:ext uri="{FF2B5EF4-FFF2-40B4-BE49-F238E27FC236}">
                    <a16:creationId xmlns:a16="http://schemas.microsoft.com/office/drawing/2014/main" id="{0DCD9E30-AF81-E7D7-4B05-6124FCC10AE7}"/>
                  </a:ext>
                </a:extLst>
              </p:cNvPr>
              <p:cNvSpPr/>
              <p:nvPr/>
            </p:nvSpPr>
            <p:spPr>
              <a:xfrm rot="16475209">
                <a:off x="2917036" y="2221460"/>
                <a:ext cx="1155409" cy="1276209"/>
              </a:xfrm>
              <a:prstGeom prst="moon">
                <a:avLst>
                  <a:gd name="adj" fmla="val 67712"/>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Oval 47">
              <a:extLst>
                <a:ext uri="{FF2B5EF4-FFF2-40B4-BE49-F238E27FC236}">
                  <a16:creationId xmlns:a16="http://schemas.microsoft.com/office/drawing/2014/main" id="{1C4C1A02-1531-B9BC-D94E-1EA96EC027AC}"/>
                </a:ext>
              </a:extLst>
            </p:cNvPr>
            <p:cNvSpPr/>
            <p:nvPr/>
          </p:nvSpPr>
          <p:spPr>
            <a:xfrm>
              <a:off x="801681" y="1303962"/>
              <a:ext cx="1767102" cy="18699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227">
              <a:extLst>
                <a:ext uri="{FF2B5EF4-FFF2-40B4-BE49-F238E27FC236}">
                  <a16:creationId xmlns:a16="http://schemas.microsoft.com/office/drawing/2014/main" id="{6EFD84FF-FBA2-1643-DC0C-5FEB3DCBDE5A}"/>
                </a:ext>
              </a:extLst>
            </p:cNvPr>
            <p:cNvSpPr/>
            <p:nvPr/>
          </p:nvSpPr>
          <p:spPr>
            <a:xfrm>
              <a:off x="666596" y="1303962"/>
              <a:ext cx="2046117" cy="325213"/>
            </a:xfrm>
            <a:prstGeom prst="roundRect">
              <a:avLst>
                <a:gd name="adj" fmla="val 50000"/>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3AA71FF-B71B-B2C6-BED1-DB86948C786D}"/>
                </a:ext>
              </a:extLst>
            </p:cNvPr>
            <p:cNvSpPr/>
            <p:nvPr/>
          </p:nvSpPr>
          <p:spPr>
            <a:xfrm>
              <a:off x="651952" y="2764127"/>
              <a:ext cx="467633" cy="467633"/>
            </a:xfrm>
            <a:prstGeom prst="ellipse">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94">
            <a:extLst>
              <a:ext uri="{FF2B5EF4-FFF2-40B4-BE49-F238E27FC236}">
                <a16:creationId xmlns:a16="http://schemas.microsoft.com/office/drawing/2014/main" id="{2DF72DC2-3330-3FFC-87C7-1E8846B1C5A3}"/>
              </a:ext>
            </a:extLst>
          </p:cNvPr>
          <p:cNvGrpSpPr/>
          <p:nvPr/>
        </p:nvGrpSpPr>
        <p:grpSpPr>
          <a:xfrm>
            <a:off x="5049540" y="2332589"/>
            <a:ext cx="1568059" cy="3416129"/>
            <a:chOff x="4405860" y="139189"/>
            <a:chExt cx="2861871" cy="6475262"/>
          </a:xfrm>
        </p:grpSpPr>
        <p:grpSp>
          <p:nvGrpSpPr>
            <p:cNvPr id="131" name="Group 86">
              <a:extLst>
                <a:ext uri="{FF2B5EF4-FFF2-40B4-BE49-F238E27FC236}">
                  <a16:creationId xmlns:a16="http://schemas.microsoft.com/office/drawing/2014/main" id="{E5BB373A-4EF1-FDC9-DD4E-83176B4A8D84}"/>
                </a:ext>
              </a:extLst>
            </p:cNvPr>
            <p:cNvGrpSpPr/>
            <p:nvPr/>
          </p:nvGrpSpPr>
          <p:grpSpPr>
            <a:xfrm rot="2107423">
              <a:off x="4802579" y="139189"/>
              <a:ext cx="743864" cy="1806453"/>
              <a:chOff x="7696200" y="914400"/>
              <a:chExt cx="685800" cy="2438400"/>
            </a:xfrm>
          </p:grpSpPr>
          <p:sp>
            <p:nvSpPr>
              <p:cNvPr id="290" name="Moon 289">
                <a:extLst>
                  <a:ext uri="{FF2B5EF4-FFF2-40B4-BE49-F238E27FC236}">
                    <a16:creationId xmlns:a16="http://schemas.microsoft.com/office/drawing/2014/main" id="{A2AF2153-367A-DA66-6640-E3988E6FF3E7}"/>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Moon 290">
                <a:extLst>
                  <a:ext uri="{FF2B5EF4-FFF2-40B4-BE49-F238E27FC236}">
                    <a16:creationId xmlns:a16="http://schemas.microsoft.com/office/drawing/2014/main" id="{9E88E9A9-1F6E-6B99-7AA6-03E93264E20D}"/>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Moon 291">
                <a:extLst>
                  <a:ext uri="{FF2B5EF4-FFF2-40B4-BE49-F238E27FC236}">
                    <a16:creationId xmlns:a16="http://schemas.microsoft.com/office/drawing/2014/main" id="{6F04489B-CC1A-1D0A-0BEA-381E1AB38901}"/>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D981D25C-9C55-ACA6-C525-DB667A933F19}"/>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87">
              <a:extLst>
                <a:ext uri="{FF2B5EF4-FFF2-40B4-BE49-F238E27FC236}">
                  <a16:creationId xmlns:a16="http://schemas.microsoft.com/office/drawing/2014/main" id="{EA158B91-2EFB-C126-E57A-DE6726B1C5BB}"/>
                </a:ext>
              </a:extLst>
            </p:cNvPr>
            <p:cNvGrpSpPr/>
            <p:nvPr/>
          </p:nvGrpSpPr>
          <p:grpSpPr>
            <a:xfrm rot="19262140" flipH="1">
              <a:off x="6126313" y="231425"/>
              <a:ext cx="743864" cy="1645187"/>
              <a:chOff x="7696200" y="914400"/>
              <a:chExt cx="685800" cy="2438400"/>
            </a:xfrm>
          </p:grpSpPr>
          <p:sp>
            <p:nvSpPr>
              <p:cNvPr id="207" name="Moon 206">
                <a:extLst>
                  <a:ext uri="{FF2B5EF4-FFF2-40B4-BE49-F238E27FC236}">
                    <a16:creationId xmlns:a16="http://schemas.microsoft.com/office/drawing/2014/main" id="{6D2C46AD-8A46-936D-4852-7F1AE50CE0D7}"/>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Moon 207">
                <a:extLst>
                  <a:ext uri="{FF2B5EF4-FFF2-40B4-BE49-F238E27FC236}">
                    <a16:creationId xmlns:a16="http://schemas.microsoft.com/office/drawing/2014/main" id="{F711529F-2C95-5409-893B-1260093B73E7}"/>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Moon 287">
                <a:extLst>
                  <a:ext uri="{FF2B5EF4-FFF2-40B4-BE49-F238E27FC236}">
                    <a16:creationId xmlns:a16="http://schemas.microsoft.com/office/drawing/2014/main" id="{F713E96E-1626-F5CC-8943-2046E81EED59}"/>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43EFD9B2-3130-8CAA-373D-ED9A60576187}"/>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47">
              <a:extLst>
                <a:ext uri="{FF2B5EF4-FFF2-40B4-BE49-F238E27FC236}">
                  <a16:creationId xmlns:a16="http://schemas.microsoft.com/office/drawing/2014/main" id="{8BF3F715-BE27-433A-C436-569A9B25DFDB}"/>
                </a:ext>
              </a:extLst>
            </p:cNvPr>
            <p:cNvGrpSpPr/>
            <p:nvPr/>
          </p:nvGrpSpPr>
          <p:grpSpPr>
            <a:xfrm rot="562843">
              <a:off x="5697438" y="5840305"/>
              <a:ext cx="666047" cy="774146"/>
              <a:chOff x="6106804" y="4039302"/>
              <a:chExt cx="666047" cy="774146"/>
            </a:xfrm>
          </p:grpSpPr>
          <p:sp>
            <p:nvSpPr>
              <p:cNvPr id="204" name="Oval 203">
                <a:extLst>
                  <a:ext uri="{FF2B5EF4-FFF2-40B4-BE49-F238E27FC236}">
                    <a16:creationId xmlns:a16="http://schemas.microsoft.com/office/drawing/2014/main" id="{5D25300B-AEAF-A4F5-3182-8E6C38C56C6A}"/>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C200328C-587A-1888-C831-00DCD9DE983E}"/>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E838D00C-2A6F-E8E7-8DC0-062FEB16F4AF}"/>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47">
              <a:extLst>
                <a:ext uri="{FF2B5EF4-FFF2-40B4-BE49-F238E27FC236}">
                  <a16:creationId xmlns:a16="http://schemas.microsoft.com/office/drawing/2014/main" id="{AC97045D-392F-D600-F178-1C2FEA211012}"/>
                </a:ext>
              </a:extLst>
            </p:cNvPr>
            <p:cNvGrpSpPr/>
            <p:nvPr/>
          </p:nvGrpSpPr>
          <p:grpSpPr>
            <a:xfrm rot="2613352">
              <a:off x="5128037" y="5761712"/>
              <a:ext cx="666047" cy="774146"/>
              <a:chOff x="6106804" y="4039302"/>
              <a:chExt cx="666047" cy="774146"/>
            </a:xfrm>
          </p:grpSpPr>
          <p:sp>
            <p:nvSpPr>
              <p:cNvPr id="201" name="Oval 200">
                <a:extLst>
                  <a:ext uri="{FF2B5EF4-FFF2-40B4-BE49-F238E27FC236}">
                    <a16:creationId xmlns:a16="http://schemas.microsoft.com/office/drawing/2014/main" id="{CE433959-A534-4565-6C13-4CE0E7FFE635}"/>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1D536A34-F84B-429F-B263-A42EBFE34056}"/>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a:extLst>
                  <a:ext uri="{FF2B5EF4-FFF2-40B4-BE49-F238E27FC236}">
                    <a16:creationId xmlns:a16="http://schemas.microsoft.com/office/drawing/2014/main" id="{FF6B5401-F981-2B0E-A1B7-4B784AA7F95B}"/>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0" name="Oval 169">
              <a:extLst>
                <a:ext uri="{FF2B5EF4-FFF2-40B4-BE49-F238E27FC236}">
                  <a16:creationId xmlns:a16="http://schemas.microsoft.com/office/drawing/2014/main" id="{A6A1CB18-424C-D7B7-5742-829ADB1046C6}"/>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C1C27F3F-8D78-7C75-249C-51E17BF67668}"/>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rapezoid 171">
              <a:extLst>
                <a:ext uri="{FF2B5EF4-FFF2-40B4-BE49-F238E27FC236}">
                  <a16:creationId xmlns:a16="http://schemas.microsoft.com/office/drawing/2014/main" id="{C4F5E9AA-49EF-810C-6C1E-1FDB5FDF0E93}"/>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rapezoid 172">
              <a:extLst>
                <a:ext uri="{FF2B5EF4-FFF2-40B4-BE49-F238E27FC236}">
                  <a16:creationId xmlns:a16="http://schemas.microsoft.com/office/drawing/2014/main" id="{90A9EEF5-73CB-9A0E-489E-39EE7C45B89F}"/>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rapezoid 173">
              <a:extLst>
                <a:ext uri="{FF2B5EF4-FFF2-40B4-BE49-F238E27FC236}">
                  <a16:creationId xmlns:a16="http://schemas.microsoft.com/office/drawing/2014/main" id="{0B30DA09-FCB3-DA4E-450F-16469122143D}"/>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Trapezoid 174">
              <a:extLst>
                <a:ext uri="{FF2B5EF4-FFF2-40B4-BE49-F238E27FC236}">
                  <a16:creationId xmlns:a16="http://schemas.microsoft.com/office/drawing/2014/main" id="{F30019AD-D902-A07B-1F47-22E473635C18}"/>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rapezoid 175">
              <a:extLst>
                <a:ext uri="{FF2B5EF4-FFF2-40B4-BE49-F238E27FC236}">
                  <a16:creationId xmlns:a16="http://schemas.microsoft.com/office/drawing/2014/main" id="{282D20E1-771C-F033-92D7-04C725ACF046}"/>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rapezoid 176">
              <a:extLst>
                <a:ext uri="{FF2B5EF4-FFF2-40B4-BE49-F238E27FC236}">
                  <a16:creationId xmlns:a16="http://schemas.microsoft.com/office/drawing/2014/main" id="{5EBA5C21-8357-E321-13AE-135128BDD325}"/>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76A75FB9-EF19-6331-C338-02CBBE7595ED}"/>
                </a:ext>
              </a:extLst>
            </p:cNvPr>
            <p:cNvSpPr/>
            <p:nvPr/>
          </p:nvSpPr>
          <p:spPr>
            <a:xfrm>
              <a:off x="5286532" y="1073046"/>
              <a:ext cx="972113"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182E4AD3-553E-93D7-D433-5B1C7E61D408}"/>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57">
              <a:extLst>
                <a:ext uri="{FF2B5EF4-FFF2-40B4-BE49-F238E27FC236}">
                  <a16:creationId xmlns:a16="http://schemas.microsoft.com/office/drawing/2014/main" id="{0792AEEE-DE92-8257-BBBA-7B8B07421271}"/>
                </a:ext>
              </a:extLst>
            </p:cNvPr>
            <p:cNvGrpSpPr/>
            <p:nvPr/>
          </p:nvGrpSpPr>
          <p:grpSpPr>
            <a:xfrm>
              <a:off x="4953000" y="5334000"/>
              <a:ext cx="1828800" cy="609600"/>
              <a:chOff x="1371600" y="3962400"/>
              <a:chExt cx="6705600" cy="2057400"/>
            </a:xfrm>
          </p:grpSpPr>
          <p:grpSp>
            <p:nvGrpSpPr>
              <p:cNvPr id="189" name="Group 195">
                <a:extLst>
                  <a:ext uri="{FF2B5EF4-FFF2-40B4-BE49-F238E27FC236}">
                    <a16:creationId xmlns:a16="http://schemas.microsoft.com/office/drawing/2014/main" id="{E1A997F0-5827-34AB-7E9E-480F043F31BA}"/>
                  </a:ext>
                </a:extLst>
              </p:cNvPr>
              <p:cNvGrpSpPr/>
              <p:nvPr/>
            </p:nvGrpSpPr>
            <p:grpSpPr>
              <a:xfrm>
                <a:off x="1371600" y="3962400"/>
                <a:ext cx="1676400" cy="2057400"/>
                <a:chOff x="1371600" y="3962400"/>
                <a:chExt cx="1676400" cy="2057400"/>
              </a:xfrm>
            </p:grpSpPr>
            <p:sp>
              <p:nvSpPr>
                <p:cNvPr id="199" name="Right Arrow Callout 111">
                  <a:extLst>
                    <a:ext uri="{FF2B5EF4-FFF2-40B4-BE49-F238E27FC236}">
                      <a16:creationId xmlns:a16="http://schemas.microsoft.com/office/drawing/2014/main" id="{6F880E42-2F94-2222-8A45-13B3A87D1255}"/>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Quad Arrow 112">
                  <a:extLst>
                    <a:ext uri="{FF2B5EF4-FFF2-40B4-BE49-F238E27FC236}">
                      <a16:creationId xmlns:a16="http://schemas.microsoft.com/office/drawing/2014/main" id="{F7C6B1DA-6AD0-54A9-7061-7F0BEC42DBDC}"/>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96">
                <a:extLst>
                  <a:ext uri="{FF2B5EF4-FFF2-40B4-BE49-F238E27FC236}">
                    <a16:creationId xmlns:a16="http://schemas.microsoft.com/office/drawing/2014/main" id="{E236863E-D56E-30E4-E18E-32DA351DECBE}"/>
                  </a:ext>
                </a:extLst>
              </p:cNvPr>
              <p:cNvGrpSpPr/>
              <p:nvPr/>
            </p:nvGrpSpPr>
            <p:grpSpPr>
              <a:xfrm>
                <a:off x="3048000" y="3962400"/>
                <a:ext cx="1676400" cy="2057400"/>
                <a:chOff x="1371600" y="3962400"/>
                <a:chExt cx="1676400" cy="2057400"/>
              </a:xfrm>
            </p:grpSpPr>
            <p:sp>
              <p:nvSpPr>
                <p:cNvPr id="197" name="Right Arrow Callout 109">
                  <a:extLst>
                    <a:ext uri="{FF2B5EF4-FFF2-40B4-BE49-F238E27FC236}">
                      <a16:creationId xmlns:a16="http://schemas.microsoft.com/office/drawing/2014/main" id="{035CC8EC-CB9D-E5A4-3EFB-0C4D788E3693}"/>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Quad Arrow 110">
                  <a:extLst>
                    <a:ext uri="{FF2B5EF4-FFF2-40B4-BE49-F238E27FC236}">
                      <a16:creationId xmlns:a16="http://schemas.microsoft.com/office/drawing/2014/main" id="{7A0DE526-0565-7BC4-8F1C-32E667A23EF9}"/>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1" name="Group 199">
                <a:extLst>
                  <a:ext uri="{FF2B5EF4-FFF2-40B4-BE49-F238E27FC236}">
                    <a16:creationId xmlns:a16="http://schemas.microsoft.com/office/drawing/2014/main" id="{FEADA0BD-226D-A58F-C4E4-9969ACB31EC7}"/>
                  </a:ext>
                </a:extLst>
              </p:cNvPr>
              <p:cNvGrpSpPr/>
              <p:nvPr/>
            </p:nvGrpSpPr>
            <p:grpSpPr>
              <a:xfrm>
                <a:off x="4724400" y="3962400"/>
                <a:ext cx="1676400" cy="2057400"/>
                <a:chOff x="1371600" y="3962400"/>
                <a:chExt cx="1676400" cy="2057400"/>
              </a:xfrm>
            </p:grpSpPr>
            <p:sp>
              <p:nvSpPr>
                <p:cNvPr id="195" name="Right Arrow Callout 107">
                  <a:extLst>
                    <a:ext uri="{FF2B5EF4-FFF2-40B4-BE49-F238E27FC236}">
                      <a16:creationId xmlns:a16="http://schemas.microsoft.com/office/drawing/2014/main" id="{692079A1-F409-8C62-C8ED-BB461C525E29}"/>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Quad Arrow 108">
                  <a:extLst>
                    <a:ext uri="{FF2B5EF4-FFF2-40B4-BE49-F238E27FC236}">
                      <a16:creationId xmlns:a16="http://schemas.microsoft.com/office/drawing/2014/main" id="{8DB6E2E7-694B-9A80-B27C-88B5C4A14476}"/>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202">
                <a:extLst>
                  <a:ext uri="{FF2B5EF4-FFF2-40B4-BE49-F238E27FC236}">
                    <a16:creationId xmlns:a16="http://schemas.microsoft.com/office/drawing/2014/main" id="{D1143113-EB9A-9812-686D-3AA0D413DD2D}"/>
                  </a:ext>
                </a:extLst>
              </p:cNvPr>
              <p:cNvGrpSpPr/>
              <p:nvPr/>
            </p:nvGrpSpPr>
            <p:grpSpPr>
              <a:xfrm>
                <a:off x="6400800" y="3962400"/>
                <a:ext cx="1676400" cy="2057400"/>
                <a:chOff x="1371600" y="3962400"/>
                <a:chExt cx="1676400" cy="2057400"/>
              </a:xfrm>
            </p:grpSpPr>
            <p:sp>
              <p:nvSpPr>
                <p:cNvPr id="193" name="Right Arrow Callout 105">
                  <a:extLst>
                    <a:ext uri="{FF2B5EF4-FFF2-40B4-BE49-F238E27FC236}">
                      <a16:creationId xmlns:a16="http://schemas.microsoft.com/office/drawing/2014/main" id="{07CC06F8-1A4C-C06E-3296-57CA9C094A26}"/>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Quad Arrow 106">
                  <a:extLst>
                    <a:ext uri="{FF2B5EF4-FFF2-40B4-BE49-F238E27FC236}">
                      <a16:creationId xmlns:a16="http://schemas.microsoft.com/office/drawing/2014/main" id="{5E5CB1E7-93A3-F5FC-C7F2-20C3F31AA817}"/>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2" name="Cloud 181">
              <a:extLst>
                <a:ext uri="{FF2B5EF4-FFF2-40B4-BE49-F238E27FC236}">
                  <a16:creationId xmlns:a16="http://schemas.microsoft.com/office/drawing/2014/main" id="{4BFDD062-DD6D-53EA-BFF3-36E744111FD6}"/>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lowchart: Delay 186">
              <a:extLst>
                <a:ext uri="{FF2B5EF4-FFF2-40B4-BE49-F238E27FC236}">
                  <a16:creationId xmlns:a16="http://schemas.microsoft.com/office/drawing/2014/main" id="{FD593C9A-F430-3A50-C5A8-4E254E5CAA55}"/>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52C8A2A3-034F-526B-B794-CBCC056B4AA5}"/>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4" name="Group 138">
            <a:extLst>
              <a:ext uri="{FF2B5EF4-FFF2-40B4-BE49-F238E27FC236}">
                <a16:creationId xmlns:a16="http://schemas.microsoft.com/office/drawing/2014/main" id="{E002C088-EE1A-BDF7-D3AF-E705CB778DFD}"/>
              </a:ext>
            </a:extLst>
          </p:cNvPr>
          <p:cNvGrpSpPr/>
          <p:nvPr/>
        </p:nvGrpSpPr>
        <p:grpSpPr>
          <a:xfrm>
            <a:off x="2071903" y="2431198"/>
            <a:ext cx="1594396" cy="2790936"/>
            <a:chOff x="1524000" y="566493"/>
            <a:chExt cx="1447800" cy="3555551"/>
          </a:xfrm>
        </p:grpSpPr>
        <p:sp>
          <p:nvSpPr>
            <p:cNvPr id="295" name="Cloud 294">
              <a:extLst>
                <a:ext uri="{FF2B5EF4-FFF2-40B4-BE49-F238E27FC236}">
                  <a16:creationId xmlns:a16="http://schemas.microsoft.com/office/drawing/2014/main" id="{5CF54A64-533A-9237-2C41-F2E28C496ECE}"/>
                </a:ext>
              </a:extLst>
            </p:cNvPr>
            <p:cNvSpPr/>
            <p:nvPr/>
          </p:nvSpPr>
          <p:spPr>
            <a:xfrm rot="16200000">
              <a:off x="1239436" y="969803"/>
              <a:ext cx="1981759" cy="1260231"/>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34C7FD7E-BDC7-B0BC-8451-EE7FCF555DE3}"/>
                </a:ext>
              </a:extLst>
            </p:cNvPr>
            <p:cNvSpPr/>
            <p:nvPr/>
          </p:nvSpPr>
          <p:spPr>
            <a:xfrm rot="2195474">
              <a:off x="2018224" y="3377605"/>
              <a:ext cx="329359" cy="744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E7709EB5-9B25-4C7E-866E-14E4D48C603A}"/>
                </a:ext>
              </a:extLst>
            </p:cNvPr>
            <p:cNvSpPr/>
            <p:nvPr/>
          </p:nvSpPr>
          <p:spPr>
            <a:xfrm rot="19214189">
              <a:off x="2182135" y="3369410"/>
              <a:ext cx="321156" cy="744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5C97C8B0-5695-D2DA-1511-A3FA03B38D4F}"/>
                </a:ext>
              </a:extLst>
            </p:cNvPr>
            <p:cNvSpPr/>
            <p:nvPr/>
          </p:nvSpPr>
          <p:spPr>
            <a:xfrm>
              <a:off x="1524000" y="2729476"/>
              <a:ext cx="293967" cy="5498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95005B7D-8E65-C10A-A103-C0BE48D839B4}"/>
                </a:ext>
              </a:extLst>
            </p:cNvPr>
            <p:cNvSpPr/>
            <p:nvPr/>
          </p:nvSpPr>
          <p:spPr>
            <a:xfrm>
              <a:off x="2699870" y="2729476"/>
              <a:ext cx="271930" cy="4732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Trapezoid 299">
              <a:extLst>
                <a:ext uri="{FF2B5EF4-FFF2-40B4-BE49-F238E27FC236}">
                  <a16:creationId xmlns:a16="http://schemas.microsoft.com/office/drawing/2014/main" id="{BFF83CA8-276C-8E53-2CF1-BD3426A7B672}"/>
                </a:ext>
              </a:extLst>
            </p:cNvPr>
            <p:cNvSpPr/>
            <p:nvPr/>
          </p:nvSpPr>
          <p:spPr>
            <a:xfrm rot="1697115">
              <a:off x="1683216" y="1928089"/>
              <a:ext cx="500869" cy="1268818"/>
            </a:xfrm>
            <a:prstGeom prst="trapezoid">
              <a:avLst>
                <a:gd name="adj" fmla="val 35984"/>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Trapezoid 300">
              <a:extLst>
                <a:ext uri="{FF2B5EF4-FFF2-40B4-BE49-F238E27FC236}">
                  <a16:creationId xmlns:a16="http://schemas.microsoft.com/office/drawing/2014/main" id="{B1F27DA3-EE8D-FC73-3532-0431E598A57B}"/>
                </a:ext>
              </a:extLst>
            </p:cNvPr>
            <p:cNvSpPr/>
            <p:nvPr/>
          </p:nvSpPr>
          <p:spPr>
            <a:xfrm rot="19932635">
              <a:off x="2289117" y="1992713"/>
              <a:ext cx="540132" cy="1165561"/>
            </a:xfrm>
            <a:prstGeom prst="trapezoid">
              <a:avLst>
                <a:gd name="adj" fmla="val 35984"/>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Trapezoid 301">
              <a:extLst>
                <a:ext uri="{FF2B5EF4-FFF2-40B4-BE49-F238E27FC236}">
                  <a16:creationId xmlns:a16="http://schemas.microsoft.com/office/drawing/2014/main" id="{CE6C3196-BFFC-3B0F-C81F-8A723C6CE786}"/>
                </a:ext>
              </a:extLst>
            </p:cNvPr>
            <p:cNvSpPr/>
            <p:nvPr/>
          </p:nvSpPr>
          <p:spPr>
            <a:xfrm>
              <a:off x="1830626" y="1908532"/>
              <a:ext cx="869242" cy="1977668"/>
            </a:xfrm>
            <a:prstGeom prst="trapezoid">
              <a:avLst>
                <a:gd name="adj" fmla="val 35984"/>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2FA7B5D4-1BED-6A65-40A2-AB0956263C6C}"/>
                </a:ext>
              </a:extLst>
            </p:cNvPr>
            <p:cNvSpPr/>
            <p:nvPr/>
          </p:nvSpPr>
          <p:spPr>
            <a:xfrm>
              <a:off x="2133600" y="1600200"/>
              <a:ext cx="205010" cy="8351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DBCB0178-6525-FF49-61A0-FC3269B0B672}"/>
                </a:ext>
              </a:extLst>
            </p:cNvPr>
            <p:cNvSpPr/>
            <p:nvPr/>
          </p:nvSpPr>
          <p:spPr>
            <a:xfrm>
              <a:off x="1817967" y="783118"/>
              <a:ext cx="785791" cy="136245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Cloud 304">
              <a:extLst>
                <a:ext uri="{FF2B5EF4-FFF2-40B4-BE49-F238E27FC236}">
                  <a16:creationId xmlns:a16="http://schemas.microsoft.com/office/drawing/2014/main" id="{95A466FB-436E-70AB-14A4-2CECB807E6F7}"/>
                </a:ext>
              </a:extLst>
            </p:cNvPr>
            <p:cNvSpPr/>
            <p:nvPr/>
          </p:nvSpPr>
          <p:spPr>
            <a:xfrm>
              <a:off x="1981200" y="1752600"/>
              <a:ext cx="533400" cy="4572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58C9684A-51F6-8A25-8157-8F3BF99655D7}"/>
                </a:ext>
              </a:extLst>
            </p:cNvPr>
            <p:cNvSpPr/>
            <p:nvPr/>
          </p:nvSpPr>
          <p:spPr>
            <a:xfrm>
              <a:off x="2209800" y="1828800"/>
              <a:ext cx="176191" cy="152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Cloud 306">
              <a:extLst>
                <a:ext uri="{FF2B5EF4-FFF2-40B4-BE49-F238E27FC236}">
                  <a16:creationId xmlns:a16="http://schemas.microsoft.com/office/drawing/2014/main" id="{527DDEB2-789B-BF67-D934-BA3AC10C6A44}"/>
                </a:ext>
              </a:extLst>
            </p:cNvPr>
            <p:cNvSpPr/>
            <p:nvPr/>
          </p:nvSpPr>
          <p:spPr>
            <a:xfrm>
              <a:off x="1858108" y="566493"/>
              <a:ext cx="668215" cy="576507"/>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456253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4" descr="Related image"/>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 y="0"/>
            <a:ext cx="12192001" cy="6866123"/>
          </a:xfrm>
          <a:prstGeom prst="rect">
            <a:avLst/>
          </a:prstGeom>
          <a:noFill/>
          <a:extLst>
            <a:ext uri="{909E8E84-426E-40DD-AFC4-6F175D3DCCD1}">
              <a14:hiddenFill xmlns:a14="http://schemas.microsoft.com/office/drawing/2010/main">
                <a:solidFill>
                  <a:srgbClr val="FFFFFF"/>
                </a:solidFill>
              </a14:hiddenFill>
            </a:ext>
          </a:extLst>
        </p:spPr>
      </p:pic>
      <p:sp>
        <p:nvSpPr>
          <p:cNvPr id="22" name="Donut 21"/>
          <p:cNvSpPr/>
          <p:nvPr/>
        </p:nvSpPr>
        <p:spPr>
          <a:xfrm rot="19777625">
            <a:off x="1897711" y="263976"/>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rot="328297">
            <a:off x="2708179" y="59653"/>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rot="328297">
            <a:off x="3546379"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nut 24"/>
          <p:cNvSpPr/>
          <p:nvPr/>
        </p:nvSpPr>
        <p:spPr>
          <a:xfrm rot="328297">
            <a:off x="4460779"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25"/>
          <p:cNvSpPr/>
          <p:nvPr/>
        </p:nvSpPr>
        <p:spPr>
          <a:xfrm rot="328297">
            <a:off x="5451378"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26"/>
          <p:cNvSpPr/>
          <p:nvPr/>
        </p:nvSpPr>
        <p:spPr>
          <a:xfrm rot="328297">
            <a:off x="6365778" y="2120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rot="328297">
            <a:off x="7356380" y="2882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28"/>
          <p:cNvSpPr/>
          <p:nvPr/>
        </p:nvSpPr>
        <p:spPr>
          <a:xfrm rot="328297">
            <a:off x="8270778" y="2882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29"/>
          <p:cNvSpPr/>
          <p:nvPr/>
        </p:nvSpPr>
        <p:spPr>
          <a:xfrm rot="328297">
            <a:off x="9108978" y="59653"/>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32"/>
          <p:cNvSpPr/>
          <p:nvPr/>
        </p:nvSpPr>
        <p:spPr>
          <a:xfrm rot="1822375" flipH="1">
            <a:off x="8963867" y="5766925"/>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p:cNvSpPr/>
          <p:nvPr/>
        </p:nvSpPr>
        <p:spPr>
          <a:xfrm rot="21271703" flipH="1">
            <a:off x="8153399" y="556260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p:cNvSpPr/>
          <p:nvPr/>
        </p:nvSpPr>
        <p:spPr>
          <a:xfrm rot="21271703" flipH="1">
            <a:off x="7315199" y="556260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p:cNvSpPr/>
          <p:nvPr/>
        </p:nvSpPr>
        <p:spPr>
          <a:xfrm rot="21271703" flipH="1">
            <a:off x="6400799" y="556260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36"/>
          <p:cNvSpPr/>
          <p:nvPr/>
        </p:nvSpPr>
        <p:spPr>
          <a:xfrm rot="21271703" flipH="1">
            <a:off x="5410200" y="556260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onut 37"/>
          <p:cNvSpPr/>
          <p:nvPr/>
        </p:nvSpPr>
        <p:spPr>
          <a:xfrm rot="21271703" flipH="1">
            <a:off x="4495800" y="571500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nut 38"/>
          <p:cNvSpPr/>
          <p:nvPr/>
        </p:nvSpPr>
        <p:spPr>
          <a:xfrm rot="21271703" flipH="1">
            <a:off x="3505198" y="579120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onut 39"/>
          <p:cNvSpPr/>
          <p:nvPr/>
        </p:nvSpPr>
        <p:spPr>
          <a:xfrm rot="21271703" flipH="1">
            <a:off x="2590800" y="579120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onut 40"/>
          <p:cNvSpPr/>
          <p:nvPr/>
        </p:nvSpPr>
        <p:spPr>
          <a:xfrm rot="21271703" flipH="1">
            <a:off x="1752600" y="556260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Horizontal Scroll 124"/>
          <p:cNvSpPr/>
          <p:nvPr/>
        </p:nvSpPr>
        <p:spPr>
          <a:xfrm>
            <a:off x="3429000" y="1295400"/>
            <a:ext cx="6858000" cy="4876800"/>
          </a:xfrm>
          <a:prstGeom prst="horizontalScroll">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p:cNvSpPr txBox="1"/>
          <p:nvPr/>
        </p:nvSpPr>
        <p:spPr>
          <a:xfrm>
            <a:off x="4114800" y="2133601"/>
            <a:ext cx="6019800" cy="3139321"/>
          </a:xfrm>
          <a:prstGeom prst="rect">
            <a:avLst/>
          </a:prstGeom>
          <a:noFill/>
        </p:spPr>
        <p:txBody>
          <a:bodyPr wrap="square" rtlCol="0">
            <a:spAutoFit/>
          </a:bodyPr>
          <a:lstStyle/>
          <a:p>
            <a:r>
              <a:rPr lang="en-US" dirty="0"/>
              <a:t>10.I beseech thee for my son </a:t>
            </a:r>
            <a:r>
              <a:rPr lang="en-US" dirty="0" err="1"/>
              <a:t>Onesimus</a:t>
            </a:r>
            <a:r>
              <a:rPr lang="en-US" dirty="0"/>
              <a:t>, whom I have begotten in my bonds;”</a:t>
            </a:r>
          </a:p>
          <a:p>
            <a:endParaRPr lang="en-US" dirty="0"/>
          </a:p>
          <a:p>
            <a:r>
              <a:rPr lang="en-US" dirty="0"/>
              <a:t>11. Which in time past was to thee unprofitable, but now profitable to thee and to me:</a:t>
            </a:r>
          </a:p>
          <a:p>
            <a:endParaRPr lang="en-US" dirty="0"/>
          </a:p>
          <a:p>
            <a:r>
              <a:rPr lang="en-US" dirty="0"/>
              <a:t>12. Whom I have sent again: thou therefore receive him, that is, mine own bowels:</a:t>
            </a:r>
          </a:p>
          <a:p>
            <a:endParaRPr lang="en-US" dirty="0"/>
          </a:p>
          <a:p>
            <a:r>
              <a:rPr lang="en-US" dirty="0"/>
              <a:t>13. Whom I would have retained with me, that in thy stead he might have ministered unto me in the bonds of the gospel:</a:t>
            </a:r>
          </a:p>
        </p:txBody>
      </p:sp>
      <p:sp>
        <p:nvSpPr>
          <p:cNvPr id="42" name="TextBox 41"/>
          <p:cNvSpPr txBox="1"/>
          <p:nvPr/>
        </p:nvSpPr>
        <p:spPr>
          <a:xfrm>
            <a:off x="1524000" y="914401"/>
            <a:ext cx="8991600" cy="830997"/>
          </a:xfrm>
          <a:prstGeom prst="rect">
            <a:avLst/>
          </a:prstGeom>
          <a:noFill/>
        </p:spPr>
        <p:txBody>
          <a:bodyPr wrap="square" rtlCol="0">
            <a:spAutoFit/>
          </a:bodyPr>
          <a:lstStyle/>
          <a:p>
            <a:pPr algn="ctr"/>
            <a:r>
              <a:rPr lang="en-US" sz="4800" dirty="0">
                <a:solidFill>
                  <a:schemeClr val="bg1"/>
                </a:solidFill>
                <a:latin typeface="Morris Roman Alternate" pitchFamily="2" charset="0"/>
              </a:rPr>
              <a:t>Paul Writes to Philemon</a:t>
            </a:r>
          </a:p>
        </p:txBody>
      </p:sp>
      <p:grpSp>
        <p:nvGrpSpPr>
          <p:cNvPr id="89" name="Group 7"/>
          <p:cNvGrpSpPr/>
          <p:nvPr/>
        </p:nvGrpSpPr>
        <p:grpSpPr>
          <a:xfrm>
            <a:off x="744931" y="1504487"/>
            <a:ext cx="1852795" cy="3240855"/>
            <a:chOff x="2438400" y="402137"/>
            <a:chExt cx="2514600" cy="4398463"/>
          </a:xfrm>
        </p:grpSpPr>
        <p:sp>
          <p:nvSpPr>
            <p:cNvPr id="90" name="Snip Same Side Corner Rectangle 109"/>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Moon 92"/>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239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xEl>
                                              <p:pRg st="0" end="0"/>
                                            </p:txEl>
                                          </p:spTgt>
                                        </p:tgtEl>
                                        <p:attrNameLst>
                                          <p:attrName>style.visibility</p:attrName>
                                        </p:attrNameLst>
                                      </p:cBhvr>
                                      <p:to>
                                        <p:strVal val="visible"/>
                                      </p:to>
                                    </p:set>
                                    <p:animEffect transition="in" filter="fade">
                                      <p:cBhvr>
                                        <p:cTn id="7" dur="2000"/>
                                        <p:tgtEl>
                                          <p:spTgt spid="134">
                                            <p:txEl>
                                              <p:pRg st="0" end="0"/>
                                            </p:txEl>
                                          </p:spTgt>
                                        </p:tgtEl>
                                      </p:cBhvr>
                                    </p:animEffect>
                                  </p:childTnLst>
                                </p:cTn>
                              </p:par>
                              <p:par>
                                <p:cTn id="8" presetID="9" presetClass="exit" presetSubtype="0" fill="hold" grpId="0" nodeType="withEffect">
                                  <p:stCondLst>
                                    <p:cond delay="0"/>
                                  </p:stCondLst>
                                  <p:childTnLst>
                                    <p:animEffect transition="out" filter="dissolve">
                                      <p:cBhvr>
                                        <p:cTn id="9" dur="500"/>
                                        <p:tgtEl>
                                          <p:spTgt spid="30"/>
                                        </p:tgtEl>
                                      </p:cBhvr>
                                    </p:animEffect>
                                    <p:set>
                                      <p:cBhvr>
                                        <p:cTn id="10" dur="1" fill="hold">
                                          <p:stCondLst>
                                            <p:cond delay="499"/>
                                          </p:stCondLst>
                                        </p:cTn>
                                        <p:tgtEl>
                                          <p:spTgt spid="30"/>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4">
                                            <p:txEl>
                                              <p:pRg st="2" end="2"/>
                                            </p:txEl>
                                          </p:spTgt>
                                        </p:tgtEl>
                                        <p:attrNameLst>
                                          <p:attrName>style.visibility</p:attrName>
                                        </p:attrNameLst>
                                      </p:cBhvr>
                                      <p:to>
                                        <p:strVal val="visible"/>
                                      </p:to>
                                    </p:set>
                                    <p:animEffect transition="in" filter="fade">
                                      <p:cBhvr>
                                        <p:cTn id="18" dur="2000"/>
                                        <p:tgtEl>
                                          <p:spTgt spid="134">
                                            <p:txEl>
                                              <p:pRg st="2" end="2"/>
                                            </p:txEl>
                                          </p:spTgt>
                                        </p:tgtEl>
                                      </p:cBhvr>
                                    </p:animEffect>
                                  </p:childTnLst>
                                </p:cTn>
                              </p:par>
                              <p:par>
                                <p:cTn id="19" presetID="9" presetClass="exit" presetSubtype="0" fill="hold" grpId="0" nodeType="withEffect">
                                  <p:stCondLst>
                                    <p:cond delay="0"/>
                                  </p:stCondLst>
                                  <p:childTnLst>
                                    <p:animEffect transition="out" filter="dissolv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par>
                                <p:cTn id="22" presetID="9" presetClass="exit" presetSubtype="0" fill="hold" grpId="0" nodeType="withEffect">
                                  <p:stCondLst>
                                    <p:cond delay="0"/>
                                  </p:stCondLst>
                                  <p:childTnLst>
                                    <p:animEffect transition="out" filter="dissolve">
                                      <p:cBhvr>
                                        <p:cTn id="23" dur="500"/>
                                        <p:tgtEl>
                                          <p:spTgt spid="29"/>
                                        </p:tgtEl>
                                      </p:cBhvr>
                                    </p:animEffect>
                                    <p:set>
                                      <p:cBhvr>
                                        <p:cTn id="24" dur="1" fill="hold">
                                          <p:stCondLst>
                                            <p:cond delay="499"/>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4">
                                            <p:txEl>
                                              <p:pRg st="4" end="4"/>
                                            </p:txEl>
                                          </p:spTgt>
                                        </p:tgtEl>
                                        <p:attrNameLst>
                                          <p:attrName>style.visibility</p:attrName>
                                        </p:attrNameLst>
                                      </p:cBhvr>
                                      <p:to>
                                        <p:strVal val="visible"/>
                                      </p:to>
                                    </p:set>
                                    <p:animEffect transition="in" filter="fade">
                                      <p:cBhvr>
                                        <p:cTn id="29" dur="2000"/>
                                        <p:tgtEl>
                                          <p:spTgt spid="134">
                                            <p:txEl>
                                              <p:pRg st="4" end="4"/>
                                            </p:txEl>
                                          </p:spTgt>
                                        </p:tgtEl>
                                      </p:cBhvr>
                                    </p:animEffect>
                                  </p:childTnLst>
                                </p:cTn>
                              </p:par>
                              <p:par>
                                <p:cTn id="30" presetID="9" presetClass="exit" presetSubtype="0" fill="hold" grpId="0" nodeType="withEffect">
                                  <p:stCondLst>
                                    <p:cond delay="0"/>
                                  </p:stCondLst>
                                  <p:childTnLst>
                                    <p:animEffect transition="out" filter="dissolve">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par>
                                <p:cTn id="33" presetID="9" presetClass="exit" presetSubtype="0" fill="hold" grpId="0" nodeType="withEffect">
                                  <p:stCondLst>
                                    <p:cond delay="0"/>
                                  </p:stCondLst>
                                  <p:childTnLst>
                                    <p:animEffect transition="out" filter="dissolv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4">
                                            <p:txEl>
                                              <p:pRg st="6" end="6"/>
                                            </p:txEl>
                                          </p:spTgt>
                                        </p:tgtEl>
                                        <p:attrNameLst>
                                          <p:attrName>style.visibility</p:attrName>
                                        </p:attrNameLst>
                                      </p:cBhvr>
                                      <p:to>
                                        <p:strVal val="visible"/>
                                      </p:to>
                                    </p:set>
                                    <p:animEffect transition="in" filter="fade">
                                      <p:cBhvr>
                                        <p:cTn id="40" dur="2000"/>
                                        <p:tgtEl>
                                          <p:spTgt spid="134">
                                            <p:txEl>
                                              <p:pRg st="6" end="6"/>
                                            </p:txEl>
                                          </p:spTgt>
                                        </p:tgtEl>
                                      </p:cBhvr>
                                    </p:animEffect>
                                  </p:childTnLst>
                                </p:cTn>
                              </p:par>
                              <p:par>
                                <p:cTn id="41" presetID="9" presetClass="exit" presetSubtype="0" fill="hold" grpId="0" nodeType="withEffect">
                                  <p:stCondLst>
                                    <p:cond delay="0"/>
                                  </p:stCondLst>
                                  <p:childTnLst>
                                    <p:animEffect transition="out" filter="dissolv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par>
                                <p:cTn id="44" presetID="9" presetClass="exit" presetSubtype="0" fill="hold" grpId="0" nodeType="withEffect">
                                  <p:stCondLst>
                                    <p:cond delay="0"/>
                                  </p:stCondLst>
                                  <p:childTnLst>
                                    <p:animEffect transition="out" filter="dissolv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par>
                                <p:cTn id="47" presetID="9" presetClass="exit" presetSubtype="0" fill="hold" grpId="0" nodeType="withEffect">
                                  <p:stCondLst>
                                    <p:cond delay="0"/>
                                  </p:stCondLst>
                                  <p:childTnLst>
                                    <p:animEffect transition="out" filter="dissolve">
                                      <p:cBhvr>
                                        <p:cTn id="48" dur="500"/>
                                        <p:tgtEl>
                                          <p:spTgt spid="28"/>
                                        </p:tgtEl>
                                      </p:cBhvr>
                                    </p:animEffect>
                                    <p:set>
                                      <p:cBhvr>
                                        <p:cTn id="49"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4" descr="Related image"/>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 y="0"/>
            <a:ext cx="12192001" cy="6866123"/>
          </a:xfrm>
          <a:prstGeom prst="rect">
            <a:avLst/>
          </a:prstGeom>
          <a:noFill/>
          <a:extLst>
            <a:ext uri="{909E8E84-426E-40DD-AFC4-6F175D3DCCD1}">
              <a14:hiddenFill xmlns:a14="http://schemas.microsoft.com/office/drawing/2010/main">
                <a:solidFill>
                  <a:srgbClr val="FFFFFF"/>
                </a:solidFill>
              </a14:hiddenFill>
            </a:ext>
          </a:extLst>
        </p:spPr>
      </p:pic>
      <p:sp>
        <p:nvSpPr>
          <p:cNvPr id="33" name="Donut 32"/>
          <p:cNvSpPr/>
          <p:nvPr/>
        </p:nvSpPr>
        <p:spPr>
          <a:xfrm rot="1822375" flipH="1">
            <a:off x="8963867" y="5766925"/>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p:cNvSpPr/>
          <p:nvPr/>
        </p:nvSpPr>
        <p:spPr>
          <a:xfrm rot="21271703" flipH="1">
            <a:off x="8153399" y="556260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p:cNvSpPr/>
          <p:nvPr/>
        </p:nvSpPr>
        <p:spPr>
          <a:xfrm rot="21271703" flipH="1">
            <a:off x="7315199" y="556260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p:cNvSpPr/>
          <p:nvPr/>
        </p:nvSpPr>
        <p:spPr>
          <a:xfrm rot="21271703" flipH="1">
            <a:off x="6400799" y="556260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36"/>
          <p:cNvSpPr/>
          <p:nvPr/>
        </p:nvSpPr>
        <p:spPr>
          <a:xfrm rot="21271703" flipH="1">
            <a:off x="5410200" y="556260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onut 37"/>
          <p:cNvSpPr/>
          <p:nvPr/>
        </p:nvSpPr>
        <p:spPr>
          <a:xfrm rot="21271703" flipH="1">
            <a:off x="4495800" y="571500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nut 38"/>
          <p:cNvSpPr/>
          <p:nvPr/>
        </p:nvSpPr>
        <p:spPr>
          <a:xfrm rot="21271703" flipH="1">
            <a:off x="3505198" y="579120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onut 39"/>
          <p:cNvSpPr/>
          <p:nvPr/>
        </p:nvSpPr>
        <p:spPr>
          <a:xfrm rot="21271703" flipH="1">
            <a:off x="2590800" y="579120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onut 40"/>
          <p:cNvSpPr/>
          <p:nvPr/>
        </p:nvSpPr>
        <p:spPr>
          <a:xfrm rot="21271703" flipH="1">
            <a:off x="1752600" y="556260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p:cNvSpPr txBox="1"/>
          <p:nvPr/>
        </p:nvSpPr>
        <p:spPr>
          <a:xfrm>
            <a:off x="1512903" y="1"/>
            <a:ext cx="8991600" cy="830997"/>
          </a:xfrm>
          <a:prstGeom prst="rect">
            <a:avLst/>
          </a:prstGeom>
          <a:noFill/>
        </p:spPr>
        <p:txBody>
          <a:bodyPr wrap="square" rtlCol="0">
            <a:spAutoFit/>
          </a:bodyPr>
          <a:lstStyle/>
          <a:p>
            <a:pPr algn="ctr"/>
            <a:r>
              <a:rPr lang="en-US" sz="4800" dirty="0">
                <a:solidFill>
                  <a:schemeClr val="bg1"/>
                </a:solidFill>
                <a:latin typeface="Morris Roman Alternate" pitchFamily="2" charset="0"/>
              </a:rPr>
              <a:t>Paul Asks Philemon to Forgive</a:t>
            </a:r>
          </a:p>
        </p:txBody>
      </p:sp>
      <p:sp>
        <p:nvSpPr>
          <p:cNvPr id="125" name="Horizontal Scroll 124"/>
          <p:cNvSpPr/>
          <p:nvPr/>
        </p:nvSpPr>
        <p:spPr>
          <a:xfrm>
            <a:off x="2878281" y="671945"/>
            <a:ext cx="6858000" cy="4876800"/>
          </a:xfrm>
          <a:prstGeom prst="horizontalScroll">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p:cNvSpPr txBox="1"/>
          <p:nvPr/>
        </p:nvSpPr>
        <p:spPr>
          <a:xfrm>
            <a:off x="3564081" y="1510145"/>
            <a:ext cx="6019800" cy="3416320"/>
          </a:xfrm>
          <a:prstGeom prst="rect">
            <a:avLst/>
          </a:prstGeom>
          <a:noFill/>
        </p:spPr>
        <p:txBody>
          <a:bodyPr wrap="square" rtlCol="0">
            <a:spAutoFit/>
          </a:bodyPr>
          <a:lstStyle/>
          <a:p>
            <a:r>
              <a:rPr lang="en-US" dirty="0"/>
              <a:t>14. But without thy mind would I do nothing; that thy benefit should not be as it were of necessity, but willingly. </a:t>
            </a:r>
          </a:p>
          <a:p>
            <a:endParaRPr lang="en-US" dirty="0"/>
          </a:p>
          <a:p>
            <a:r>
              <a:rPr lang="en-US" dirty="0"/>
              <a:t>15. For perhaps he therefore departed for a season, that thou </a:t>
            </a:r>
            <a:r>
              <a:rPr lang="en-US" dirty="0" err="1"/>
              <a:t>shouldest</a:t>
            </a:r>
            <a:r>
              <a:rPr lang="en-US" dirty="0"/>
              <a:t> receive him for ever;</a:t>
            </a:r>
          </a:p>
          <a:p>
            <a:endParaRPr lang="en-US" dirty="0"/>
          </a:p>
          <a:p>
            <a:r>
              <a:rPr lang="en-US" dirty="0"/>
              <a:t>16. Not now as a servant, but above a servant, a brother beloved, specially to me, but how much more unto thee, both in the flesh, and in the Lord?</a:t>
            </a:r>
          </a:p>
          <a:p>
            <a:endParaRPr lang="en-US" dirty="0"/>
          </a:p>
          <a:p>
            <a:r>
              <a:rPr lang="en-US" dirty="0"/>
              <a:t>17. If thou count me therefore a partner, receive him as myself.</a:t>
            </a:r>
          </a:p>
        </p:txBody>
      </p:sp>
    </p:spTree>
    <p:extLst>
      <p:ext uri="{BB962C8B-B14F-4D97-AF65-F5344CB8AC3E}">
        <p14:creationId xmlns:p14="http://schemas.microsoft.com/office/powerpoint/2010/main" val="53616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xEl>
                                              <p:pRg st="0" end="0"/>
                                            </p:txEl>
                                          </p:spTgt>
                                        </p:tgtEl>
                                        <p:attrNameLst>
                                          <p:attrName>style.visibility</p:attrName>
                                        </p:attrNameLst>
                                      </p:cBhvr>
                                      <p:to>
                                        <p:strVal val="visible"/>
                                      </p:to>
                                    </p:set>
                                    <p:animEffect transition="in" filter="fade">
                                      <p:cBhvr>
                                        <p:cTn id="7" dur="2000"/>
                                        <p:tgtEl>
                                          <p:spTgt spid="134">
                                            <p:txEl>
                                              <p:pRg st="0" end="0"/>
                                            </p:txEl>
                                          </p:spTgt>
                                        </p:tgtEl>
                                      </p:cBhvr>
                                    </p:animEffect>
                                  </p:childTnLst>
                                </p:cTn>
                              </p:par>
                              <p:par>
                                <p:cTn id="8" presetID="9" presetClass="exit" presetSubtype="0" fill="hold" grpId="0" nodeType="withEffect">
                                  <p:stCondLst>
                                    <p:cond delay="0"/>
                                  </p:stCondLst>
                                  <p:childTnLst>
                                    <p:animEffect transition="out" filter="dissolve">
                                      <p:cBhvr>
                                        <p:cTn id="9" dur="500"/>
                                        <p:tgtEl>
                                          <p:spTgt spid="41"/>
                                        </p:tgtEl>
                                      </p:cBhvr>
                                    </p:animEffect>
                                    <p:set>
                                      <p:cBhvr>
                                        <p:cTn id="10" dur="1" fill="hold">
                                          <p:stCondLst>
                                            <p:cond delay="499"/>
                                          </p:stCondLst>
                                        </p:cTn>
                                        <p:tgtEl>
                                          <p:spTgt spid="4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4">
                                            <p:txEl>
                                              <p:pRg st="2" end="2"/>
                                            </p:txEl>
                                          </p:spTgt>
                                        </p:tgtEl>
                                        <p:attrNameLst>
                                          <p:attrName>style.visibility</p:attrName>
                                        </p:attrNameLst>
                                      </p:cBhvr>
                                      <p:to>
                                        <p:strVal val="visible"/>
                                      </p:to>
                                    </p:set>
                                    <p:animEffect transition="in" filter="fade">
                                      <p:cBhvr>
                                        <p:cTn id="15" dur="2000"/>
                                        <p:tgtEl>
                                          <p:spTgt spid="134">
                                            <p:txEl>
                                              <p:pRg st="2" end="2"/>
                                            </p:txEl>
                                          </p:spTgt>
                                        </p:tgtEl>
                                      </p:cBhvr>
                                    </p:animEffect>
                                  </p:childTnLst>
                                </p:cTn>
                              </p:par>
                              <p:par>
                                <p:cTn id="16" presetID="9" presetClass="exit" presetSubtype="0" fill="hold" grpId="0" nodeType="withEffect">
                                  <p:stCondLst>
                                    <p:cond delay="0"/>
                                  </p:stCondLst>
                                  <p:childTnLst>
                                    <p:animEffect transition="out" filter="dissolve">
                                      <p:cBhvr>
                                        <p:cTn id="17" dur="500"/>
                                        <p:tgtEl>
                                          <p:spTgt spid="40"/>
                                        </p:tgtEl>
                                      </p:cBhvr>
                                    </p:animEffect>
                                    <p:set>
                                      <p:cBhvr>
                                        <p:cTn id="18" dur="1" fill="hold">
                                          <p:stCondLst>
                                            <p:cond delay="499"/>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4">
                                            <p:txEl>
                                              <p:pRg st="4" end="4"/>
                                            </p:txEl>
                                          </p:spTgt>
                                        </p:tgtEl>
                                        <p:attrNameLst>
                                          <p:attrName>style.visibility</p:attrName>
                                        </p:attrNameLst>
                                      </p:cBhvr>
                                      <p:to>
                                        <p:strVal val="visible"/>
                                      </p:to>
                                    </p:set>
                                    <p:animEffect transition="in" filter="fade">
                                      <p:cBhvr>
                                        <p:cTn id="23" dur="2000"/>
                                        <p:tgtEl>
                                          <p:spTgt spid="134">
                                            <p:txEl>
                                              <p:pRg st="4" end="4"/>
                                            </p:txEl>
                                          </p:spTgt>
                                        </p:tgtEl>
                                      </p:cBhvr>
                                    </p:animEffect>
                                  </p:childTnLst>
                                </p:cTn>
                              </p:par>
                              <p:par>
                                <p:cTn id="24" presetID="9" presetClass="exit" presetSubtype="0" fill="hold" grpId="0" nodeType="withEffect">
                                  <p:stCondLst>
                                    <p:cond delay="0"/>
                                  </p:stCondLst>
                                  <p:childTnLst>
                                    <p:animEffect transition="out" filter="dissolve">
                                      <p:cBhvr>
                                        <p:cTn id="25" dur="500"/>
                                        <p:tgtEl>
                                          <p:spTgt spid="39"/>
                                        </p:tgtEl>
                                      </p:cBhvr>
                                    </p:animEffect>
                                    <p:set>
                                      <p:cBhvr>
                                        <p:cTn id="26" dur="1" fill="hold">
                                          <p:stCondLst>
                                            <p:cond delay="499"/>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4">
                                            <p:txEl>
                                              <p:pRg st="6" end="6"/>
                                            </p:txEl>
                                          </p:spTgt>
                                        </p:tgtEl>
                                        <p:attrNameLst>
                                          <p:attrName>style.visibility</p:attrName>
                                        </p:attrNameLst>
                                      </p:cBhvr>
                                      <p:to>
                                        <p:strVal val="visible"/>
                                      </p:to>
                                    </p:set>
                                    <p:animEffect transition="in" filter="fade">
                                      <p:cBhvr>
                                        <p:cTn id="31" dur="2000"/>
                                        <p:tgtEl>
                                          <p:spTgt spid="134">
                                            <p:txEl>
                                              <p:pRg st="6" end="6"/>
                                            </p:txEl>
                                          </p:spTgt>
                                        </p:tgtEl>
                                      </p:cBhvr>
                                    </p:animEffect>
                                  </p:childTnLst>
                                </p:cTn>
                              </p:par>
                              <p:par>
                                <p:cTn id="32" presetID="9" presetClass="exit" presetSubtype="0" fill="hold" grpId="0" nodeType="withEffect">
                                  <p:stCondLst>
                                    <p:cond delay="0"/>
                                  </p:stCondLst>
                                  <p:childTnLst>
                                    <p:animEffect transition="out" filter="dissolve">
                                      <p:cBhvr>
                                        <p:cTn id="33" dur="500"/>
                                        <p:tgtEl>
                                          <p:spTgt spid="38"/>
                                        </p:tgtEl>
                                      </p:cBhvr>
                                    </p:animEffect>
                                    <p:set>
                                      <p:cBhvr>
                                        <p:cTn id="34" dur="1" fill="hold">
                                          <p:stCondLst>
                                            <p:cond delay="499"/>
                                          </p:stCondLst>
                                        </p:cTn>
                                        <p:tgtEl>
                                          <p:spTgt spid="38"/>
                                        </p:tgtEl>
                                        <p:attrNameLst>
                                          <p:attrName>style.visibility</p:attrName>
                                        </p:attrNameLst>
                                      </p:cBhvr>
                                      <p:to>
                                        <p:strVal val="hidden"/>
                                      </p:to>
                                    </p:set>
                                  </p:childTnLst>
                                </p:cTn>
                              </p:par>
                              <p:par>
                                <p:cTn id="35" presetID="9" presetClass="exit" presetSubtype="0" fill="hold" grpId="0" nodeType="withEffect">
                                  <p:stCondLst>
                                    <p:cond delay="0"/>
                                  </p:stCondLst>
                                  <p:childTnLst>
                                    <p:animEffect transition="out" filter="dissolv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4" descr="Related image"/>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 y="0"/>
            <a:ext cx="12192001" cy="6866123"/>
          </a:xfrm>
          <a:prstGeom prst="rect">
            <a:avLst/>
          </a:prstGeom>
          <a:noFill/>
          <a:extLst>
            <a:ext uri="{909E8E84-426E-40DD-AFC4-6F175D3DCCD1}">
              <a14:hiddenFill xmlns:a14="http://schemas.microsoft.com/office/drawing/2010/main">
                <a:solidFill>
                  <a:srgbClr val="FFFFFF"/>
                </a:solidFill>
              </a14:hiddenFill>
            </a:ext>
          </a:extLst>
        </p:spPr>
      </p:pic>
      <p:sp>
        <p:nvSpPr>
          <p:cNvPr id="33" name="Donut 32"/>
          <p:cNvSpPr/>
          <p:nvPr/>
        </p:nvSpPr>
        <p:spPr>
          <a:xfrm rot="1822375" flipH="1">
            <a:off x="8963867" y="5766925"/>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p:cNvSpPr/>
          <p:nvPr/>
        </p:nvSpPr>
        <p:spPr>
          <a:xfrm rot="21271703" flipH="1">
            <a:off x="8153399" y="556260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p:cNvSpPr/>
          <p:nvPr/>
        </p:nvSpPr>
        <p:spPr>
          <a:xfrm rot="21271703" flipH="1">
            <a:off x="7315199" y="556260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p:cNvSpPr/>
          <p:nvPr/>
        </p:nvSpPr>
        <p:spPr>
          <a:xfrm rot="21271703" flipH="1">
            <a:off x="6400799" y="556260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p:cNvSpPr txBox="1"/>
          <p:nvPr/>
        </p:nvSpPr>
        <p:spPr>
          <a:xfrm>
            <a:off x="1546934" y="1"/>
            <a:ext cx="8991600" cy="830997"/>
          </a:xfrm>
          <a:prstGeom prst="rect">
            <a:avLst/>
          </a:prstGeom>
          <a:noFill/>
        </p:spPr>
        <p:txBody>
          <a:bodyPr wrap="square" rtlCol="0">
            <a:spAutoFit/>
          </a:bodyPr>
          <a:lstStyle/>
          <a:p>
            <a:pPr algn="ctr"/>
            <a:r>
              <a:rPr lang="en-US" sz="4800" dirty="0">
                <a:solidFill>
                  <a:schemeClr val="bg1"/>
                </a:solidFill>
                <a:latin typeface="Morris Roman Alternate" pitchFamily="2" charset="0"/>
              </a:rPr>
              <a:t>Paul Will ‘repay it’</a:t>
            </a:r>
          </a:p>
        </p:txBody>
      </p:sp>
      <p:sp>
        <p:nvSpPr>
          <p:cNvPr id="125" name="Horizontal Scroll 124"/>
          <p:cNvSpPr/>
          <p:nvPr/>
        </p:nvSpPr>
        <p:spPr>
          <a:xfrm>
            <a:off x="2753591" y="807027"/>
            <a:ext cx="6858000" cy="4648200"/>
          </a:xfrm>
          <a:prstGeom prst="horizontalScroll">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p:cNvSpPr txBox="1"/>
          <p:nvPr/>
        </p:nvSpPr>
        <p:spPr>
          <a:xfrm>
            <a:off x="3439391" y="1721428"/>
            <a:ext cx="6019800" cy="2585323"/>
          </a:xfrm>
          <a:prstGeom prst="rect">
            <a:avLst/>
          </a:prstGeom>
          <a:noFill/>
        </p:spPr>
        <p:txBody>
          <a:bodyPr wrap="square" rtlCol="0">
            <a:spAutoFit/>
          </a:bodyPr>
          <a:lstStyle/>
          <a:p>
            <a:r>
              <a:rPr lang="en-US" dirty="0"/>
              <a:t>18. If he hath wronged thee, or </a:t>
            </a:r>
            <a:r>
              <a:rPr lang="en-US" dirty="0" err="1"/>
              <a:t>oweth</a:t>
            </a:r>
            <a:r>
              <a:rPr lang="en-US" dirty="0"/>
              <a:t> thee ought, put that on mine account;</a:t>
            </a:r>
          </a:p>
          <a:p>
            <a:endParaRPr lang="en-US" dirty="0"/>
          </a:p>
          <a:p>
            <a:r>
              <a:rPr lang="en-US" dirty="0"/>
              <a:t>19. I Paul have written it with mine own hand, I will repay it: albeit I do not say to thee how thou </a:t>
            </a:r>
            <a:r>
              <a:rPr lang="en-US" dirty="0" err="1"/>
              <a:t>owest</a:t>
            </a:r>
            <a:r>
              <a:rPr lang="en-US" dirty="0"/>
              <a:t> unto me even </a:t>
            </a:r>
            <a:r>
              <a:rPr lang="en-US" dirty="0" err="1"/>
              <a:t>thine</a:t>
            </a:r>
            <a:r>
              <a:rPr lang="en-US" dirty="0"/>
              <a:t> own self besides.</a:t>
            </a:r>
          </a:p>
          <a:p>
            <a:endParaRPr lang="en-US" dirty="0"/>
          </a:p>
          <a:p>
            <a:r>
              <a:rPr lang="en-US" dirty="0"/>
              <a:t>20. Yea, brother, let me have joy of thee in the Lord: refresh my bowels in the Lord. </a:t>
            </a:r>
          </a:p>
        </p:txBody>
      </p:sp>
    </p:spTree>
    <p:extLst>
      <p:ext uri="{BB962C8B-B14F-4D97-AF65-F5344CB8AC3E}">
        <p14:creationId xmlns:p14="http://schemas.microsoft.com/office/powerpoint/2010/main" val="190217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xEl>
                                              <p:pRg st="0" end="0"/>
                                            </p:txEl>
                                          </p:spTgt>
                                        </p:tgtEl>
                                        <p:attrNameLst>
                                          <p:attrName>style.visibility</p:attrName>
                                        </p:attrNameLst>
                                      </p:cBhvr>
                                      <p:to>
                                        <p:strVal val="visible"/>
                                      </p:to>
                                    </p:set>
                                    <p:animEffect transition="in" filter="fade">
                                      <p:cBhvr>
                                        <p:cTn id="7" dur="2000"/>
                                        <p:tgtEl>
                                          <p:spTgt spid="134">
                                            <p:txEl>
                                              <p:pRg st="0" end="0"/>
                                            </p:txEl>
                                          </p:spTgt>
                                        </p:tgtEl>
                                      </p:cBhvr>
                                    </p:animEffect>
                                  </p:childTnLst>
                                </p:cTn>
                              </p:par>
                              <p:par>
                                <p:cTn id="8" presetID="9" presetClass="exit" presetSubtype="0" fill="hold" grpId="0" nodeType="withEffect">
                                  <p:stCondLst>
                                    <p:cond delay="0"/>
                                  </p:stCondLst>
                                  <p:childTnLst>
                                    <p:animEffect transition="out" filter="dissolve">
                                      <p:cBhvr>
                                        <p:cTn id="9" dur="500"/>
                                        <p:tgtEl>
                                          <p:spTgt spid="36"/>
                                        </p:tgtEl>
                                      </p:cBhvr>
                                    </p:animEffect>
                                    <p:set>
                                      <p:cBhvr>
                                        <p:cTn id="10" dur="1" fill="hold">
                                          <p:stCondLst>
                                            <p:cond delay="499"/>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4">
                                            <p:txEl>
                                              <p:pRg st="2" end="2"/>
                                            </p:txEl>
                                          </p:spTgt>
                                        </p:tgtEl>
                                        <p:attrNameLst>
                                          <p:attrName>style.visibility</p:attrName>
                                        </p:attrNameLst>
                                      </p:cBhvr>
                                      <p:to>
                                        <p:strVal val="visible"/>
                                      </p:to>
                                    </p:set>
                                    <p:animEffect transition="in" filter="fade">
                                      <p:cBhvr>
                                        <p:cTn id="15" dur="2000"/>
                                        <p:tgtEl>
                                          <p:spTgt spid="134">
                                            <p:txEl>
                                              <p:pRg st="2" end="2"/>
                                            </p:txEl>
                                          </p:spTgt>
                                        </p:tgtEl>
                                      </p:cBhvr>
                                    </p:animEffect>
                                  </p:childTnLst>
                                </p:cTn>
                              </p:par>
                              <p:par>
                                <p:cTn id="16" presetID="9" presetClass="exit" presetSubtype="0" fill="hold" grpId="0" nodeType="withEffect">
                                  <p:stCondLst>
                                    <p:cond delay="0"/>
                                  </p:stCondLst>
                                  <p:childTnLst>
                                    <p:animEffect transition="out" filter="dissolve">
                                      <p:cBhvr>
                                        <p:cTn id="17" dur="500"/>
                                        <p:tgtEl>
                                          <p:spTgt spid="35"/>
                                        </p:tgtEl>
                                      </p:cBhvr>
                                    </p:animEffect>
                                    <p:set>
                                      <p:cBhvr>
                                        <p:cTn id="18" dur="1" fill="hold">
                                          <p:stCondLst>
                                            <p:cond delay="499"/>
                                          </p:stCondLst>
                                        </p:cTn>
                                        <p:tgtEl>
                                          <p:spTgt spid="35"/>
                                        </p:tgtEl>
                                        <p:attrNameLst>
                                          <p:attrName>style.visibility</p:attrName>
                                        </p:attrNameLst>
                                      </p:cBhvr>
                                      <p:to>
                                        <p:strVal val="hidden"/>
                                      </p:to>
                                    </p:set>
                                  </p:childTnLst>
                                </p:cTn>
                              </p:par>
                              <p:par>
                                <p:cTn id="19" presetID="9" presetClass="exit" presetSubtype="0" fill="hold" grpId="0" nodeType="withEffect">
                                  <p:stCondLst>
                                    <p:cond delay="0"/>
                                  </p:stCondLst>
                                  <p:childTnLst>
                                    <p:animEffect transition="out" filter="dissolve">
                                      <p:cBhvr>
                                        <p:cTn id="20" dur="500"/>
                                        <p:tgtEl>
                                          <p:spTgt spid="34"/>
                                        </p:tgtEl>
                                      </p:cBhvr>
                                    </p:animEffect>
                                    <p:set>
                                      <p:cBhvr>
                                        <p:cTn id="21" dur="1" fill="hold">
                                          <p:stCondLst>
                                            <p:cond delay="499"/>
                                          </p:stCondLst>
                                        </p:cTn>
                                        <p:tgtEl>
                                          <p:spTgt spid="3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4">
                                            <p:txEl>
                                              <p:pRg st="4" end="4"/>
                                            </p:txEl>
                                          </p:spTgt>
                                        </p:tgtEl>
                                        <p:attrNameLst>
                                          <p:attrName>style.visibility</p:attrName>
                                        </p:attrNameLst>
                                      </p:cBhvr>
                                      <p:to>
                                        <p:strVal val="visible"/>
                                      </p:to>
                                    </p:set>
                                    <p:animEffect transition="in" filter="fade">
                                      <p:cBhvr>
                                        <p:cTn id="26" dur="2000"/>
                                        <p:tgtEl>
                                          <p:spTgt spid="134">
                                            <p:txEl>
                                              <p:pRg st="4" end="4"/>
                                            </p:txEl>
                                          </p:spTgt>
                                        </p:tgtEl>
                                      </p:cBhvr>
                                    </p:animEffect>
                                  </p:childTnLst>
                                </p:cTn>
                              </p:par>
                              <p:par>
                                <p:cTn id="27" presetID="9" presetClass="exit" presetSubtype="0" fill="hold" grpId="0" nodeType="withEffect">
                                  <p:stCondLst>
                                    <p:cond delay="0"/>
                                  </p:stCondLst>
                                  <p:childTnLst>
                                    <p:animEffect transition="out" filter="dissolv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Related image"/>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 y="0"/>
            <a:ext cx="12192001" cy="68661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0"/>
          <p:cNvGrpSpPr/>
          <p:nvPr/>
        </p:nvGrpSpPr>
        <p:grpSpPr>
          <a:xfrm>
            <a:off x="1897712" y="59652"/>
            <a:ext cx="8506667" cy="1154211"/>
            <a:chOff x="373711" y="59651"/>
            <a:chExt cx="8506667" cy="1154211"/>
          </a:xfrm>
        </p:grpSpPr>
        <p:sp>
          <p:nvSpPr>
            <p:cNvPr id="22" name="Donut 21"/>
            <p:cNvSpPr/>
            <p:nvPr/>
          </p:nvSpPr>
          <p:spPr>
            <a:xfrm rot="19777625">
              <a:off x="373711" y="263975"/>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rot="328297">
              <a:off x="1184179"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rot="328297">
              <a:off x="20223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nut 24"/>
            <p:cNvSpPr/>
            <p:nvPr/>
          </p:nvSpPr>
          <p:spPr>
            <a:xfrm rot="328297">
              <a:off x="29367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25"/>
            <p:cNvSpPr/>
            <p:nvPr/>
          </p:nvSpPr>
          <p:spPr>
            <a:xfrm rot="328297">
              <a:off x="3927378"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26"/>
            <p:cNvSpPr/>
            <p:nvPr/>
          </p:nvSpPr>
          <p:spPr>
            <a:xfrm rot="328297">
              <a:off x="4841778" y="2120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rot="328297">
              <a:off x="5832380"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28"/>
            <p:cNvSpPr/>
            <p:nvPr/>
          </p:nvSpPr>
          <p:spPr>
            <a:xfrm rot="328297">
              <a:off x="6746778"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29"/>
            <p:cNvSpPr/>
            <p:nvPr/>
          </p:nvSpPr>
          <p:spPr>
            <a:xfrm rot="328297">
              <a:off x="7584978"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 name="Group 31"/>
          <p:cNvGrpSpPr/>
          <p:nvPr/>
        </p:nvGrpSpPr>
        <p:grpSpPr>
          <a:xfrm flipH="1">
            <a:off x="1752601" y="5562601"/>
            <a:ext cx="8506667" cy="1154211"/>
            <a:chOff x="373711" y="59651"/>
            <a:chExt cx="8506667" cy="1154211"/>
          </a:xfrm>
        </p:grpSpPr>
        <p:sp>
          <p:nvSpPr>
            <p:cNvPr id="33" name="Donut 32"/>
            <p:cNvSpPr/>
            <p:nvPr/>
          </p:nvSpPr>
          <p:spPr>
            <a:xfrm rot="19777625">
              <a:off x="373711" y="263975"/>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p:cNvSpPr/>
            <p:nvPr/>
          </p:nvSpPr>
          <p:spPr>
            <a:xfrm rot="328297">
              <a:off x="1184179"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p:cNvSpPr/>
            <p:nvPr/>
          </p:nvSpPr>
          <p:spPr>
            <a:xfrm rot="328297">
              <a:off x="20223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p:cNvSpPr/>
            <p:nvPr/>
          </p:nvSpPr>
          <p:spPr>
            <a:xfrm rot="328297">
              <a:off x="29367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36"/>
            <p:cNvSpPr/>
            <p:nvPr/>
          </p:nvSpPr>
          <p:spPr>
            <a:xfrm rot="328297">
              <a:off x="3927378"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onut 37"/>
            <p:cNvSpPr/>
            <p:nvPr/>
          </p:nvSpPr>
          <p:spPr>
            <a:xfrm rot="328297">
              <a:off x="4841778" y="2120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nut 38"/>
            <p:cNvSpPr/>
            <p:nvPr/>
          </p:nvSpPr>
          <p:spPr>
            <a:xfrm rot="328297">
              <a:off x="5832380"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onut 39"/>
            <p:cNvSpPr/>
            <p:nvPr/>
          </p:nvSpPr>
          <p:spPr>
            <a:xfrm rot="328297">
              <a:off x="6746778"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onut 40"/>
            <p:cNvSpPr/>
            <p:nvPr/>
          </p:nvSpPr>
          <p:spPr>
            <a:xfrm rot="328297">
              <a:off x="7584978"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5" name="Horizontal Scroll 124"/>
          <p:cNvSpPr/>
          <p:nvPr/>
        </p:nvSpPr>
        <p:spPr>
          <a:xfrm>
            <a:off x="2895600" y="1066800"/>
            <a:ext cx="6858000" cy="4648200"/>
          </a:xfrm>
          <a:prstGeom prst="horizontalScroll">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p:cNvSpPr txBox="1"/>
          <p:nvPr/>
        </p:nvSpPr>
        <p:spPr>
          <a:xfrm>
            <a:off x="3505200" y="1981201"/>
            <a:ext cx="6019800" cy="3108543"/>
          </a:xfrm>
          <a:prstGeom prst="rect">
            <a:avLst/>
          </a:prstGeom>
          <a:noFill/>
        </p:spPr>
        <p:txBody>
          <a:bodyPr wrap="square" rtlCol="0">
            <a:spAutoFit/>
          </a:bodyPr>
          <a:lstStyle/>
          <a:p>
            <a:r>
              <a:rPr lang="en-US" sz="2800" dirty="0"/>
              <a:t>“Wherefore, I say unto you, that ye ought to forgive one another; for he that </a:t>
            </a:r>
            <a:r>
              <a:rPr lang="en-US" sz="2800" dirty="0" err="1"/>
              <a:t>forgiveth</a:t>
            </a:r>
            <a:r>
              <a:rPr lang="en-US" sz="2800" dirty="0"/>
              <a:t> not his brother his trespasses </a:t>
            </a:r>
            <a:r>
              <a:rPr lang="en-US" sz="2800" dirty="0" err="1"/>
              <a:t>standeth</a:t>
            </a:r>
            <a:r>
              <a:rPr lang="en-US" sz="2800" dirty="0"/>
              <a:t> condemned before  the Lord; for there </a:t>
            </a:r>
            <a:r>
              <a:rPr lang="en-US" sz="2800" dirty="0" err="1"/>
              <a:t>remaineth</a:t>
            </a:r>
            <a:r>
              <a:rPr lang="en-US" sz="2800" dirty="0"/>
              <a:t> in him the greater sin.”—D&amp;C 64:9</a:t>
            </a:r>
          </a:p>
          <a:p>
            <a:r>
              <a:rPr lang="en-US" sz="2800" dirty="0"/>
              <a:t>             </a:t>
            </a:r>
            <a:r>
              <a:rPr lang="en-US" sz="2800" dirty="0">
                <a:effectLst>
                  <a:glow rad="139700">
                    <a:schemeClr val="accent6">
                      <a:satMod val="175000"/>
                      <a:alpha val="40000"/>
                    </a:schemeClr>
                  </a:glow>
                </a:effectLst>
              </a:rPr>
              <a:t>Read D&amp;C 64:10-11</a:t>
            </a:r>
          </a:p>
        </p:txBody>
      </p:sp>
    </p:spTree>
    <p:extLst>
      <p:ext uri="{BB962C8B-B14F-4D97-AF65-F5344CB8AC3E}">
        <p14:creationId xmlns:p14="http://schemas.microsoft.com/office/powerpoint/2010/main" val="8813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0"/>
                                        <p:tgtEl>
                                          <p:spTgt spid="2"/>
                                        </p:tgtEl>
                                      </p:cBhvr>
                                    </p:animEffect>
                                    <p:set>
                                      <p:cBhvr>
                                        <p:cTn id="7" dur="1" fill="hold">
                                          <p:stCondLst>
                                            <p:cond delay="4999"/>
                                          </p:stCondLst>
                                        </p:cTn>
                                        <p:tgtEl>
                                          <p:spTgt spid="2"/>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0"/>
                                        <p:tgtEl>
                                          <p:spTgt spid="3"/>
                                        </p:tgtEl>
                                      </p:cBhvr>
                                    </p:animEffect>
                                    <p:set>
                                      <p:cBhvr>
                                        <p:cTn id="10" dur="1" fill="hold">
                                          <p:stCondLst>
                                            <p:cond delay="4999"/>
                                          </p:stCondLst>
                                        </p:cTn>
                                        <p:tgtEl>
                                          <p:spTgt spid="3"/>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34">
                                            <p:txEl>
                                              <p:pRg st="0" end="0"/>
                                            </p:txEl>
                                          </p:spTgt>
                                        </p:tgtEl>
                                        <p:attrNameLst>
                                          <p:attrName>style.visibility</p:attrName>
                                        </p:attrNameLst>
                                      </p:cBhvr>
                                      <p:to>
                                        <p:strVal val="visible"/>
                                      </p:to>
                                    </p:set>
                                    <p:animEffect transition="in" filter="fade">
                                      <p:cBhvr>
                                        <p:cTn id="13" dur="2000"/>
                                        <p:tgtEl>
                                          <p:spTgt spid="134">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4">
                                            <p:txEl>
                                              <p:pRg st="1" end="1"/>
                                            </p:txEl>
                                          </p:spTgt>
                                        </p:tgtEl>
                                        <p:attrNameLst>
                                          <p:attrName>style.visibility</p:attrName>
                                        </p:attrNameLst>
                                      </p:cBhvr>
                                      <p:to>
                                        <p:strVal val="visible"/>
                                      </p:to>
                                    </p:set>
                                    <p:animEffect transition="in" filter="fade">
                                      <p:cBhvr>
                                        <p:cTn id="16" dur="2000"/>
                                        <p:tgtEl>
                                          <p:spTgt spid="1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Related image"/>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 y="0"/>
            <a:ext cx="12192001" cy="6866123"/>
          </a:xfrm>
          <a:prstGeom prst="rect">
            <a:avLst/>
          </a:prstGeom>
          <a:noFill/>
          <a:extLst>
            <a:ext uri="{909E8E84-426E-40DD-AFC4-6F175D3DCCD1}">
              <a14:hiddenFill xmlns:a14="http://schemas.microsoft.com/office/drawing/2010/main">
                <a:solidFill>
                  <a:srgbClr val="FFFFFF"/>
                </a:solidFill>
              </a14:hiddenFill>
            </a:ext>
          </a:extLst>
        </p:spPr>
      </p:pic>
      <p:sp>
        <p:nvSpPr>
          <p:cNvPr id="125" name="Horizontal Scroll 124"/>
          <p:cNvSpPr/>
          <p:nvPr/>
        </p:nvSpPr>
        <p:spPr>
          <a:xfrm>
            <a:off x="2819400" y="1524000"/>
            <a:ext cx="6858000" cy="4648200"/>
          </a:xfrm>
          <a:prstGeom prst="horizontalScroll">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p:cNvSpPr txBox="1"/>
          <p:nvPr/>
        </p:nvSpPr>
        <p:spPr>
          <a:xfrm>
            <a:off x="3581400" y="2362201"/>
            <a:ext cx="6019800" cy="3108543"/>
          </a:xfrm>
          <a:prstGeom prst="rect">
            <a:avLst/>
          </a:prstGeom>
          <a:noFill/>
        </p:spPr>
        <p:txBody>
          <a:bodyPr wrap="square" rtlCol="0">
            <a:spAutoFit/>
          </a:bodyPr>
          <a:lstStyle/>
          <a:p>
            <a:r>
              <a:rPr lang="en-US" sz="2800" dirty="0"/>
              <a:t>“…for the preacher was no better than the hearer, neither was the teacher any better than the learner; and thus they were all equal…”</a:t>
            </a:r>
          </a:p>
          <a:p>
            <a:endParaRPr lang="en-US" sz="2800" dirty="0"/>
          </a:p>
          <a:p>
            <a:r>
              <a:rPr lang="en-US" sz="2800" dirty="0"/>
              <a:t>Alma 1:26</a:t>
            </a:r>
          </a:p>
          <a:p>
            <a:r>
              <a:rPr lang="en-US" sz="2800" dirty="0"/>
              <a:t>		</a:t>
            </a:r>
            <a:r>
              <a:rPr lang="en-US" sz="2800" dirty="0">
                <a:effectLst>
                  <a:glow rad="228600">
                    <a:schemeClr val="accent2">
                      <a:satMod val="175000"/>
                      <a:alpha val="40000"/>
                    </a:schemeClr>
                  </a:glow>
                </a:effectLst>
              </a:rPr>
              <a:t>Read D&amp;C 88:107</a:t>
            </a:r>
          </a:p>
        </p:txBody>
      </p:sp>
      <p:sp>
        <p:nvSpPr>
          <p:cNvPr id="31" name="TextBox 30"/>
          <p:cNvSpPr txBox="1"/>
          <p:nvPr/>
        </p:nvSpPr>
        <p:spPr>
          <a:xfrm>
            <a:off x="1676400" y="12578"/>
            <a:ext cx="8991600" cy="1015663"/>
          </a:xfrm>
          <a:prstGeom prst="rect">
            <a:avLst/>
          </a:prstGeom>
          <a:noFill/>
        </p:spPr>
        <p:txBody>
          <a:bodyPr wrap="square" rtlCol="0">
            <a:spAutoFit/>
          </a:bodyPr>
          <a:lstStyle/>
          <a:p>
            <a:pPr algn="ctr"/>
            <a:r>
              <a:rPr lang="en-US" sz="6000" dirty="0">
                <a:solidFill>
                  <a:schemeClr val="bg1"/>
                </a:solidFill>
                <a:latin typeface="Morris Roman Alternate" pitchFamily="2" charset="0"/>
              </a:rPr>
              <a:t>Equality</a:t>
            </a:r>
          </a:p>
        </p:txBody>
      </p:sp>
      <p:sp>
        <p:nvSpPr>
          <p:cNvPr id="2" name="Rectangle 1"/>
          <p:cNvSpPr/>
          <p:nvPr/>
        </p:nvSpPr>
        <p:spPr>
          <a:xfrm>
            <a:off x="2744263" y="1010289"/>
            <a:ext cx="6482865" cy="523220"/>
          </a:xfrm>
          <a:prstGeom prst="rect">
            <a:avLst/>
          </a:prstGeom>
        </p:spPr>
        <p:txBody>
          <a:bodyPr wrap="none">
            <a:spAutoFit/>
          </a:bodyPr>
          <a:lstStyle/>
          <a:p>
            <a:r>
              <a:rPr lang="en-US" sz="2800" b="1" dirty="0">
                <a:solidFill>
                  <a:schemeClr val="bg1"/>
                </a:solidFill>
                <a:effectLst>
                  <a:glow rad="101600">
                    <a:schemeClr val="accent3">
                      <a:satMod val="175000"/>
                      <a:alpha val="40000"/>
                    </a:schemeClr>
                  </a:glow>
                </a:effectLst>
                <a:latin typeface="Abadi" panose="020B0604020104020204" pitchFamily="34" charset="0"/>
              </a:rPr>
              <a:t>We are brothers and sisters in the gospel.</a:t>
            </a:r>
            <a:endParaRPr lang="en-US" sz="2800" dirty="0">
              <a:solidFill>
                <a:schemeClr val="bg1"/>
              </a:solidFill>
              <a:effectLst>
                <a:glow rad="101600">
                  <a:schemeClr val="accent3">
                    <a:satMod val="175000"/>
                    <a:alpha val="40000"/>
                  </a:schemeClr>
                </a:glow>
              </a:effectLst>
            </a:endParaRPr>
          </a:p>
        </p:txBody>
      </p:sp>
    </p:spTree>
    <p:extLst>
      <p:ext uri="{BB962C8B-B14F-4D97-AF65-F5344CB8AC3E}">
        <p14:creationId xmlns:p14="http://schemas.microsoft.com/office/powerpoint/2010/main" val="297300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barn(outVertical)">
                                      <p:cBhvr>
                                        <p:cTn id="7" dur="500"/>
                                        <p:tgtEl>
                                          <p:spTgt spid="12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barn(outVertical)">
                                      <p:cBhvr>
                                        <p:cTn id="10"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3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Related image"/>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 y="0"/>
            <a:ext cx="12192001" cy="68661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40082" y="851698"/>
            <a:ext cx="6657110" cy="5632311"/>
          </a:xfrm>
          <a:prstGeom prst="rect">
            <a:avLst/>
          </a:prstGeom>
        </p:spPr>
        <p:txBody>
          <a:bodyPr wrap="square">
            <a:spAutoFit/>
          </a:bodyPr>
          <a:lstStyle/>
          <a:p>
            <a:pPr fontAlgn="base"/>
            <a:r>
              <a:rPr lang="en-US" dirty="0">
                <a:solidFill>
                  <a:schemeClr val="bg1"/>
                </a:solidFill>
                <a:latin typeface="Abadi" panose="020B0604020104020204" pitchFamily="34" charset="0"/>
              </a:rPr>
              <a:t>“I have always been uplifted by reading the short epistle of Paul to Philemon; it teaches us a principle and a spirit concerning gospel brotherhood. …</a:t>
            </a:r>
          </a:p>
          <a:p>
            <a:pPr fontAlgn="base"/>
            <a:endParaRPr lang="en-US" dirty="0">
              <a:solidFill>
                <a:schemeClr val="bg1"/>
              </a:solidFill>
              <a:latin typeface="Abadi" panose="020B0604020104020204" pitchFamily="34" charset="0"/>
            </a:endParaRPr>
          </a:p>
          <a:p>
            <a:pPr fontAlgn="base"/>
            <a:endParaRPr lang="en-US" dirty="0">
              <a:solidFill>
                <a:schemeClr val="bg1"/>
              </a:solidFill>
              <a:latin typeface="Abadi" panose="020B0604020104020204" pitchFamily="34" charset="0"/>
            </a:endParaRPr>
          </a:p>
          <a:p>
            <a:pPr fontAlgn="base"/>
            <a:r>
              <a:rPr lang="en-US" dirty="0">
                <a:solidFill>
                  <a:schemeClr val="bg1"/>
                </a:solidFill>
                <a:latin typeface="Abadi" panose="020B0604020104020204" pitchFamily="34" charset="0"/>
              </a:rPr>
              <a:t>“It is an inspiration and joy to see this same spirit at work throughout the Church, to see the Saints embrace and help and assist and pray for those who daily enter the kingdom of our Lord. Continue to reach out to each other—and the many more who will enter the Church.</a:t>
            </a:r>
          </a:p>
          <a:p>
            <a:pPr fontAlgn="base"/>
            <a:endParaRPr lang="en-US" dirty="0">
              <a:solidFill>
                <a:schemeClr val="bg1"/>
              </a:solidFill>
              <a:latin typeface="Abadi" panose="020B0604020104020204" pitchFamily="34" charset="0"/>
            </a:endParaRPr>
          </a:p>
          <a:p>
            <a:pPr fontAlgn="base"/>
            <a:r>
              <a:rPr lang="en-US" dirty="0">
                <a:solidFill>
                  <a:schemeClr val="bg1"/>
                </a:solidFill>
                <a:latin typeface="Abadi" panose="020B0604020104020204" pitchFamily="34" charset="0"/>
              </a:rPr>
              <a:t>Welcome them and love and fellowship them.</a:t>
            </a:r>
          </a:p>
          <a:p>
            <a:pPr fontAlgn="base"/>
            <a:endParaRPr lang="en-US" dirty="0">
              <a:solidFill>
                <a:schemeClr val="bg1"/>
              </a:solidFill>
              <a:latin typeface="Abadi" panose="020B0604020104020204" pitchFamily="34" charset="0"/>
            </a:endParaRPr>
          </a:p>
          <a:p>
            <a:pPr fontAlgn="base"/>
            <a:r>
              <a:rPr lang="en-US" dirty="0">
                <a:solidFill>
                  <a:schemeClr val="bg1"/>
                </a:solidFill>
                <a:latin typeface="Abadi" panose="020B0604020104020204" pitchFamily="34" charset="0"/>
              </a:rPr>
              <a:t>“Sadly, there have been occasional incidents where some among us have not done so, accounts of some who have rejected those whom the Lord has accepted by baptism. </a:t>
            </a:r>
          </a:p>
          <a:p>
            <a:pPr fontAlgn="base"/>
            <a:endParaRPr lang="en-US" dirty="0">
              <a:solidFill>
                <a:schemeClr val="bg1"/>
              </a:solidFill>
              <a:latin typeface="Abadi" panose="020B0604020104020204" pitchFamily="34" charset="0"/>
            </a:endParaRPr>
          </a:p>
          <a:p>
            <a:pPr fontAlgn="base"/>
            <a:r>
              <a:rPr lang="en-US" dirty="0">
                <a:solidFill>
                  <a:schemeClr val="bg1"/>
                </a:solidFill>
                <a:latin typeface="Abadi" panose="020B0604020104020204" pitchFamily="34" charset="0"/>
              </a:rPr>
              <a:t>If the Lord was ‘not ashamed to call them brethren’ (Heb. 2:11), let us, therefore, … take our brothers and sisters by the hand and lift them up into our circles of concern and love.”</a:t>
            </a:r>
            <a:endParaRPr lang="en-US" b="0" i="0" dirty="0">
              <a:solidFill>
                <a:schemeClr val="bg1"/>
              </a:solidFill>
              <a:effectLst/>
              <a:latin typeface="Abadi" panose="020B0604020104020204" pitchFamily="34" charset="0"/>
            </a:endParaRPr>
          </a:p>
        </p:txBody>
      </p:sp>
      <p:sp>
        <p:nvSpPr>
          <p:cNvPr id="4" name="Rectangle 3"/>
          <p:cNvSpPr/>
          <p:nvPr/>
        </p:nvSpPr>
        <p:spPr>
          <a:xfrm>
            <a:off x="11608003" y="6371997"/>
            <a:ext cx="447558" cy="369332"/>
          </a:xfrm>
          <a:prstGeom prst="rect">
            <a:avLst/>
          </a:prstGeom>
        </p:spPr>
        <p:txBody>
          <a:bodyPr wrap="none">
            <a:spAutoFit/>
          </a:bodyPr>
          <a:lstStyle/>
          <a:p>
            <a:r>
              <a:rPr lang="en-US" dirty="0">
                <a:solidFill>
                  <a:schemeClr val="bg1"/>
                </a:solidFill>
                <a:latin typeface="Abadi" panose="020B0604020104020204" pitchFamily="34" charset="0"/>
              </a:rPr>
              <a:t>(4)</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062" y="223058"/>
            <a:ext cx="1353312" cy="1798320"/>
          </a:xfrm>
          <a:prstGeom prst="rect">
            <a:avLst/>
          </a:prstGeom>
        </p:spPr>
      </p:pic>
      <p:grpSp>
        <p:nvGrpSpPr>
          <p:cNvPr id="10" name="Group 9"/>
          <p:cNvGrpSpPr/>
          <p:nvPr/>
        </p:nvGrpSpPr>
        <p:grpSpPr>
          <a:xfrm>
            <a:off x="8789843" y="639131"/>
            <a:ext cx="459082" cy="1761170"/>
            <a:chOff x="3729193" y="976912"/>
            <a:chExt cx="1003199" cy="3848561"/>
          </a:xfrm>
          <a:solidFill>
            <a:srgbClr val="FFFF00"/>
          </a:solidFill>
        </p:grpSpPr>
        <p:sp>
          <p:nvSpPr>
            <p:cNvPr id="11" name="Rounded Rectangle 22"/>
            <p:cNvSpPr/>
            <p:nvPr/>
          </p:nvSpPr>
          <p:spPr>
            <a:xfrm>
              <a:off x="3969136" y="1851513"/>
              <a:ext cx="473009" cy="180480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4"/>
            <p:cNvSpPr/>
            <p:nvPr/>
          </p:nvSpPr>
          <p:spPr>
            <a:xfrm rot="19769779">
              <a:off x="4468757" y="1811105"/>
              <a:ext cx="263635" cy="1488011"/>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34"/>
            <p:cNvSpPr/>
            <p:nvPr/>
          </p:nvSpPr>
          <p:spPr>
            <a:xfrm rot="1069183">
              <a:off x="3771165" y="3357495"/>
              <a:ext cx="310163" cy="146797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35"/>
            <p:cNvSpPr/>
            <p:nvPr/>
          </p:nvSpPr>
          <p:spPr>
            <a:xfrm rot="9815699">
              <a:off x="4320769" y="3397833"/>
              <a:ext cx="308310" cy="137069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774774" y="976912"/>
              <a:ext cx="808212" cy="808286"/>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37"/>
            <p:cNvSpPr/>
            <p:nvPr/>
          </p:nvSpPr>
          <p:spPr>
            <a:xfrm rot="7027031">
              <a:off x="3113315" y="2417911"/>
              <a:ext cx="1490836" cy="259079"/>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9967887" y="479804"/>
            <a:ext cx="537322" cy="1761170"/>
            <a:chOff x="10442864" y="1851403"/>
            <a:chExt cx="1174172" cy="3848561"/>
          </a:xfrm>
        </p:grpSpPr>
        <p:grpSp>
          <p:nvGrpSpPr>
            <p:cNvPr id="17" name="Group 16"/>
            <p:cNvGrpSpPr/>
            <p:nvPr/>
          </p:nvGrpSpPr>
          <p:grpSpPr>
            <a:xfrm>
              <a:off x="10580218" y="1851403"/>
              <a:ext cx="1003199" cy="3848561"/>
              <a:chOff x="3729193" y="976912"/>
              <a:chExt cx="1003199" cy="3848561"/>
            </a:xfrm>
            <a:solidFill>
              <a:srgbClr val="FFFF00"/>
            </a:solidFill>
          </p:grpSpPr>
          <p:sp>
            <p:nvSpPr>
              <p:cNvPr id="18" name="Rounded Rectangle 22"/>
              <p:cNvSpPr/>
              <p:nvPr/>
            </p:nvSpPr>
            <p:spPr>
              <a:xfrm>
                <a:off x="3969136" y="1851513"/>
                <a:ext cx="473009" cy="180480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24"/>
              <p:cNvSpPr/>
              <p:nvPr/>
            </p:nvSpPr>
            <p:spPr>
              <a:xfrm rot="19769779">
                <a:off x="4468757" y="1811105"/>
                <a:ext cx="263635" cy="1488011"/>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34"/>
              <p:cNvSpPr/>
              <p:nvPr/>
            </p:nvSpPr>
            <p:spPr>
              <a:xfrm rot="1069183">
                <a:off x="3771165" y="3357495"/>
                <a:ext cx="310163" cy="146797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35"/>
              <p:cNvSpPr/>
              <p:nvPr/>
            </p:nvSpPr>
            <p:spPr>
              <a:xfrm rot="9815699">
                <a:off x="4320769" y="3397833"/>
                <a:ext cx="308310" cy="137069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774774" y="976912"/>
                <a:ext cx="808212" cy="808286"/>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37"/>
              <p:cNvSpPr/>
              <p:nvPr/>
            </p:nvSpPr>
            <p:spPr>
              <a:xfrm rot="7027031">
                <a:off x="3113315" y="2417911"/>
                <a:ext cx="1490836" cy="259079"/>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Isosceles Triangle 6"/>
            <p:cNvSpPr/>
            <p:nvPr/>
          </p:nvSpPr>
          <p:spPr>
            <a:xfrm>
              <a:off x="10442864" y="3335482"/>
              <a:ext cx="1174172" cy="1517073"/>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9513743" y="2370950"/>
            <a:ext cx="459082" cy="1761170"/>
            <a:chOff x="3729193" y="976912"/>
            <a:chExt cx="1003199" cy="3848561"/>
          </a:xfrm>
          <a:solidFill>
            <a:srgbClr val="FFFF00"/>
          </a:solidFill>
        </p:grpSpPr>
        <p:sp>
          <p:nvSpPr>
            <p:cNvPr id="27" name="Rounded Rectangle 22"/>
            <p:cNvSpPr/>
            <p:nvPr/>
          </p:nvSpPr>
          <p:spPr>
            <a:xfrm>
              <a:off x="3969136" y="1851513"/>
              <a:ext cx="473009" cy="180480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4"/>
            <p:cNvSpPr/>
            <p:nvPr/>
          </p:nvSpPr>
          <p:spPr>
            <a:xfrm rot="19769779">
              <a:off x="4468757" y="1811105"/>
              <a:ext cx="263635" cy="1488011"/>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34"/>
            <p:cNvSpPr/>
            <p:nvPr/>
          </p:nvSpPr>
          <p:spPr>
            <a:xfrm rot="1069183">
              <a:off x="3771165" y="3357495"/>
              <a:ext cx="310163" cy="146797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35"/>
            <p:cNvSpPr/>
            <p:nvPr/>
          </p:nvSpPr>
          <p:spPr>
            <a:xfrm rot="9815699">
              <a:off x="4320769" y="3397833"/>
              <a:ext cx="308310" cy="137069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774774" y="976912"/>
              <a:ext cx="808212" cy="808286"/>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7"/>
            <p:cNvSpPr/>
            <p:nvPr/>
          </p:nvSpPr>
          <p:spPr>
            <a:xfrm rot="7027031">
              <a:off x="3113315" y="2417911"/>
              <a:ext cx="1490836" cy="259079"/>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10407361" y="3908803"/>
            <a:ext cx="459082" cy="1761170"/>
            <a:chOff x="3729193" y="976912"/>
            <a:chExt cx="1003199" cy="3848561"/>
          </a:xfrm>
          <a:solidFill>
            <a:srgbClr val="FFFF00"/>
          </a:solidFill>
        </p:grpSpPr>
        <p:sp>
          <p:nvSpPr>
            <p:cNvPr id="35" name="Rounded Rectangle 22"/>
            <p:cNvSpPr/>
            <p:nvPr/>
          </p:nvSpPr>
          <p:spPr>
            <a:xfrm>
              <a:off x="3969136" y="1851513"/>
              <a:ext cx="473009" cy="180480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4"/>
            <p:cNvSpPr/>
            <p:nvPr/>
          </p:nvSpPr>
          <p:spPr>
            <a:xfrm rot="19769779">
              <a:off x="4468757" y="1811105"/>
              <a:ext cx="263635" cy="1488011"/>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4"/>
            <p:cNvSpPr/>
            <p:nvPr/>
          </p:nvSpPr>
          <p:spPr>
            <a:xfrm rot="1069183">
              <a:off x="3771165" y="3357495"/>
              <a:ext cx="310163" cy="146797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5"/>
            <p:cNvSpPr/>
            <p:nvPr/>
          </p:nvSpPr>
          <p:spPr>
            <a:xfrm rot="9815699">
              <a:off x="4320769" y="3397833"/>
              <a:ext cx="308310" cy="137069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774774" y="976912"/>
              <a:ext cx="808212" cy="808286"/>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7"/>
            <p:cNvSpPr/>
            <p:nvPr/>
          </p:nvSpPr>
          <p:spPr>
            <a:xfrm rot="7027031">
              <a:off x="3113315" y="2417911"/>
              <a:ext cx="1490836" cy="259079"/>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11097032" y="1723250"/>
            <a:ext cx="537322" cy="1761170"/>
            <a:chOff x="10442864" y="1851403"/>
            <a:chExt cx="1174172" cy="3848561"/>
          </a:xfrm>
        </p:grpSpPr>
        <p:grpSp>
          <p:nvGrpSpPr>
            <p:cNvPr id="42" name="Group 41"/>
            <p:cNvGrpSpPr/>
            <p:nvPr/>
          </p:nvGrpSpPr>
          <p:grpSpPr>
            <a:xfrm>
              <a:off x="10580218" y="1851403"/>
              <a:ext cx="1003199" cy="3848561"/>
              <a:chOff x="3729193" y="976912"/>
              <a:chExt cx="1003199" cy="3848561"/>
            </a:xfrm>
            <a:solidFill>
              <a:srgbClr val="FFFF00"/>
            </a:solidFill>
          </p:grpSpPr>
          <p:sp>
            <p:nvSpPr>
              <p:cNvPr id="44" name="Rounded Rectangle 22"/>
              <p:cNvSpPr/>
              <p:nvPr/>
            </p:nvSpPr>
            <p:spPr>
              <a:xfrm>
                <a:off x="3969136" y="1851513"/>
                <a:ext cx="473009" cy="180480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24"/>
              <p:cNvSpPr/>
              <p:nvPr/>
            </p:nvSpPr>
            <p:spPr>
              <a:xfrm rot="19769779">
                <a:off x="4468757" y="1811105"/>
                <a:ext cx="263635" cy="1488011"/>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34"/>
              <p:cNvSpPr/>
              <p:nvPr/>
            </p:nvSpPr>
            <p:spPr>
              <a:xfrm rot="1069183">
                <a:off x="3771165" y="3357495"/>
                <a:ext cx="310163" cy="146797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35"/>
              <p:cNvSpPr/>
              <p:nvPr/>
            </p:nvSpPr>
            <p:spPr>
              <a:xfrm rot="9815699">
                <a:off x="4320769" y="3397833"/>
                <a:ext cx="308310" cy="137069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774774" y="976912"/>
                <a:ext cx="808212" cy="808286"/>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37"/>
              <p:cNvSpPr/>
              <p:nvPr/>
            </p:nvSpPr>
            <p:spPr>
              <a:xfrm rot="7027031">
                <a:off x="3113315" y="2417911"/>
                <a:ext cx="1490836" cy="259079"/>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Isosceles Triangle 42"/>
            <p:cNvSpPr/>
            <p:nvPr/>
          </p:nvSpPr>
          <p:spPr>
            <a:xfrm>
              <a:off x="10442864" y="3335482"/>
              <a:ext cx="1174172" cy="1517073"/>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9018851" y="4539186"/>
            <a:ext cx="537322" cy="1761170"/>
            <a:chOff x="10442864" y="1851403"/>
            <a:chExt cx="1174172" cy="3848561"/>
          </a:xfrm>
        </p:grpSpPr>
        <p:grpSp>
          <p:nvGrpSpPr>
            <p:cNvPr id="51" name="Group 50"/>
            <p:cNvGrpSpPr/>
            <p:nvPr/>
          </p:nvGrpSpPr>
          <p:grpSpPr>
            <a:xfrm>
              <a:off x="10580218" y="1851403"/>
              <a:ext cx="1003199" cy="3848561"/>
              <a:chOff x="3729193" y="976912"/>
              <a:chExt cx="1003199" cy="3848561"/>
            </a:xfrm>
            <a:solidFill>
              <a:srgbClr val="FFFF00"/>
            </a:solidFill>
          </p:grpSpPr>
          <p:sp>
            <p:nvSpPr>
              <p:cNvPr id="53" name="Rounded Rectangle 22"/>
              <p:cNvSpPr/>
              <p:nvPr/>
            </p:nvSpPr>
            <p:spPr>
              <a:xfrm>
                <a:off x="3969136" y="1851513"/>
                <a:ext cx="473009" cy="180480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24"/>
              <p:cNvSpPr/>
              <p:nvPr/>
            </p:nvSpPr>
            <p:spPr>
              <a:xfrm rot="19769779">
                <a:off x="4468757" y="1811105"/>
                <a:ext cx="263635" cy="1488011"/>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34"/>
              <p:cNvSpPr/>
              <p:nvPr/>
            </p:nvSpPr>
            <p:spPr>
              <a:xfrm rot="1069183">
                <a:off x="3771165" y="3357495"/>
                <a:ext cx="310163" cy="146797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35"/>
              <p:cNvSpPr/>
              <p:nvPr/>
            </p:nvSpPr>
            <p:spPr>
              <a:xfrm rot="9815699">
                <a:off x="4320769" y="3397833"/>
                <a:ext cx="308310" cy="1370698"/>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3774774" y="976912"/>
                <a:ext cx="808212" cy="808286"/>
              </a:xfrm>
              <a:prstGeom prst="ellipse">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37"/>
              <p:cNvSpPr/>
              <p:nvPr/>
            </p:nvSpPr>
            <p:spPr>
              <a:xfrm rot="7027031">
                <a:off x="3113315" y="2417911"/>
                <a:ext cx="1490836" cy="259079"/>
              </a:xfrm>
              <a:prstGeom prst="roundRect">
                <a:avLst>
                  <a:gd name="adj" fmla="val 50000"/>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Isosceles Triangle 51"/>
            <p:cNvSpPr/>
            <p:nvPr/>
          </p:nvSpPr>
          <p:spPr>
            <a:xfrm>
              <a:off x="10442864" y="3335482"/>
              <a:ext cx="1174172" cy="1517073"/>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779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0" presetClass="exit" presetSubtype="0" fill="hold"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3920" y="0"/>
            <a:ext cx="10797766" cy="830997"/>
          </a:xfrm>
          <a:prstGeom prst="rect">
            <a:avLst/>
          </a:prstGeom>
          <a:noFill/>
        </p:spPr>
        <p:txBody>
          <a:bodyPr wrap="square" rtlCol="0">
            <a:spAutoFit/>
          </a:bodyPr>
          <a:lstStyle/>
          <a:p>
            <a:pPr algn="ctr"/>
            <a:r>
              <a:rPr lang="en-US" sz="4800" dirty="0">
                <a:latin typeface="MV Boli" panose="02000500030200090000" pitchFamily="2" charset="0"/>
                <a:ea typeface="Wednesday" pitchFamily="2" charset="0"/>
                <a:cs typeface="MV Boli" panose="02000500030200090000" pitchFamily="2" charset="0"/>
              </a:rPr>
              <a:t>Sinning In Ignorance</a:t>
            </a:r>
          </a:p>
        </p:txBody>
      </p:sp>
      <p:sp>
        <p:nvSpPr>
          <p:cNvPr id="3" name="Rectangle 2"/>
          <p:cNvSpPr/>
          <p:nvPr/>
        </p:nvSpPr>
        <p:spPr>
          <a:xfrm>
            <a:off x="0" y="6488668"/>
            <a:ext cx="3078180" cy="369332"/>
          </a:xfrm>
          <a:prstGeom prst="rect">
            <a:avLst/>
          </a:prstGeom>
        </p:spPr>
        <p:txBody>
          <a:bodyPr wrap="square">
            <a:spAutoFit/>
          </a:bodyPr>
          <a:lstStyle/>
          <a:p>
            <a:r>
              <a:rPr lang="en-US" dirty="0">
                <a:latin typeface="Abadi" panose="020B0604020104020204" pitchFamily="34" charset="0"/>
              </a:rPr>
              <a:t>1 Timothy 1:13-16</a:t>
            </a:r>
            <a:endParaRPr lang="en-US" dirty="0"/>
          </a:p>
        </p:txBody>
      </p:sp>
      <p:sp>
        <p:nvSpPr>
          <p:cNvPr id="4" name="Rectangle 3"/>
          <p:cNvSpPr/>
          <p:nvPr/>
        </p:nvSpPr>
        <p:spPr>
          <a:xfrm>
            <a:off x="195943" y="944940"/>
            <a:ext cx="3755571" cy="1015663"/>
          </a:xfrm>
          <a:prstGeom prst="rect">
            <a:avLst/>
          </a:prstGeom>
        </p:spPr>
        <p:txBody>
          <a:bodyPr wrap="square">
            <a:spAutoFit/>
          </a:bodyPr>
          <a:lstStyle/>
          <a:p>
            <a:r>
              <a:rPr lang="en-US" sz="2000" dirty="0"/>
              <a:t>Paul taught that he had obtained mercy from Jesus Christ because he had acted in ignorance. </a:t>
            </a:r>
          </a:p>
        </p:txBody>
      </p:sp>
      <p:sp>
        <p:nvSpPr>
          <p:cNvPr id="70" name="Rectangle 69"/>
          <p:cNvSpPr/>
          <p:nvPr/>
        </p:nvSpPr>
        <p:spPr>
          <a:xfrm>
            <a:off x="6096000" y="6488668"/>
            <a:ext cx="6096000" cy="369332"/>
          </a:xfrm>
          <a:prstGeom prst="rect">
            <a:avLst/>
          </a:prstGeom>
        </p:spPr>
        <p:txBody>
          <a:bodyPr>
            <a:spAutoFit/>
          </a:bodyPr>
          <a:lstStyle/>
          <a:p>
            <a:pPr algn="r"/>
            <a:r>
              <a:rPr lang="en-US" dirty="0"/>
              <a:t>(1)</a:t>
            </a:r>
          </a:p>
        </p:txBody>
      </p:sp>
      <p:sp>
        <p:nvSpPr>
          <p:cNvPr id="12" name="Rectangle 11"/>
          <p:cNvSpPr/>
          <p:nvPr/>
        </p:nvSpPr>
        <p:spPr>
          <a:xfrm>
            <a:off x="4474029" y="1595735"/>
            <a:ext cx="6768402" cy="707886"/>
          </a:xfrm>
          <a:prstGeom prst="rect">
            <a:avLst/>
          </a:prstGeom>
        </p:spPr>
        <p:txBody>
          <a:bodyPr wrap="square">
            <a:spAutoFit/>
          </a:bodyPr>
          <a:lstStyle/>
          <a:p>
            <a:r>
              <a:rPr lang="en-US" sz="2000" dirty="0">
                <a:solidFill>
                  <a:srgbClr val="333333"/>
                </a:solidFill>
              </a:rPr>
              <a:t>One of the gospel’s great eternal truths is that the Lord will not hold anyone accountable for sins committed in ignorance.</a:t>
            </a:r>
            <a:endParaRPr lang="en-US" sz="2000" dirty="0"/>
          </a:p>
        </p:txBody>
      </p:sp>
      <p:sp>
        <p:nvSpPr>
          <p:cNvPr id="14" name="Rectangle 13"/>
          <p:cNvSpPr/>
          <p:nvPr/>
        </p:nvSpPr>
        <p:spPr>
          <a:xfrm>
            <a:off x="511628" y="4575406"/>
            <a:ext cx="6096000" cy="646331"/>
          </a:xfrm>
          <a:prstGeom prst="rect">
            <a:avLst/>
          </a:prstGeom>
        </p:spPr>
        <p:txBody>
          <a:bodyPr>
            <a:spAutoFit/>
          </a:bodyPr>
          <a:lstStyle/>
          <a:p>
            <a:r>
              <a:rPr lang="en-US" dirty="0">
                <a:latin typeface="Abadi" panose="020B0604020104020204" pitchFamily="34" charset="0"/>
              </a:rPr>
              <a:t>Mercy and grace are gifts the Lord gives to those who, in their weakness, are striving to be holy. </a:t>
            </a:r>
            <a:endParaRPr lang="en-US" dirty="0"/>
          </a:p>
        </p:txBody>
      </p:sp>
      <p:grpSp>
        <p:nvGrpSpPr>
          <p:cNvPr id="1048" name="Group 1047">
            <a:extLst>
              <a:ext uri="{FF2B5EF4-FFF2-40B4-BE49-F238E27FC236}">
                <a16:creationId xmlns:a16="http://schemas.microsoft.com/office/drawing/2014/main" id="{B645DAAF-3C70-A706-FFD6-ED438A664A9F}"/>
              </a:ext>
            </a:extLst>
          </p:cNvPr>
          <p:cNvGrpSpPr/>
          <p:nvPr/>
        </p:nvGrpSpPr>
        <p:grpSpPr>
          <a:xfrm>
            <a:off x="3635830" y="2433932"/>
            <a:ext cx="7326085" cy="1930588"/>
            <a:chOff x="3635830" y="2433932"/>
            <a:chExt cx="7326085" cy="1930588"/>
          </a:xfrm>
        </p:grpSpPr>
        <p:sp>
          <p:nvSpPr>
            <p:cNvPr id="13" name="Rectangle 12"/>
            <p:cNvSpPr/>
            <p:nvPr/>
          </p:nvSpPr>
          <p:spPr>
            <a:xfrm>
              <a:off x="4865915" y="2937694"/>
              <a:ext cx="6096000" cy="1200329"/>
            </a:xfrm>
            <a:prstGeom prst="rect">
              <a:avLst/>
            </a:prstGeom>
          </p:spPr>
          <p:txBody>
            <a:bodyPr>
              <a:spAutoFit/>
            </a:bodyPr>
            <a:lstStyle/>
            <a:p>
              <a:r>
                <a:rPr lang="en-US" i="1" dirty="0">
                  <a:solidFill>
                    <a:srgbClr val="C00000"/>
                  </a:solidFill>
                  <a:latin typeface="Palatino"/>
                </a:rPr>
                <a:t>For behold, and also his blood </a:t>
              </a:r>
              <a:r>
                <a:rPr lang="en-US" i="1" dirty="0" err="1">
                  <a:solidFill>
                    <a:srgbClr val="C00000"/>
                  </a:solidFill>
                  <a:latin typeface="Palatino"/>
                </a:rPr>
                <a:t>atoneth</a:t>
              </a:r>
              <a:r>
                <a:rPr lang="en-US" i="1" dirty="0">
                  <a:solidFill>
                    <a:srgbClr val="C00000"/>
                  </a:solidFill>
                  <a:latin typeface="Palatino"/>
                </a:rPr>
                <a:t> for the sins of those who have fallen by the transgression of Adam, who have died not knowing the will of God concerning them, or who have ignorantly sinned. Mosiah 3:11</a:t>
              </a:r>
              <a:endParaRPr lang="en-US" i="1" dirty="0">
                <a:solidFill>
                  <a:srgbClr val="C00000"/>
                </a:solidFill>
              </a:endParaRPr>
            </a:p>
          </p:txBody>
        </p:sp>
        <p:grpSp>
          <p:nvGrpSpPr>
            <p:cNvPr id="2" name="Group 1">
              <a:extLst>
                <a:ext uri="{FF2B5EF4-FFF2-40B4-BE49-F238E27FC236}">
                  <a16:creationId xmlns:a16="http://schemas.microsoft.com/office/drawing/2014/main" id="{71CEDFE7-3ADD-E2D5-27BF-2098B28B1867}"/>
                </a:ext>
              </a:extLst>
            </p:cNvPr>
            <p:cNvGrpSpPr/>
            <p:nvPr/>
          </p:nvGrpSpPr>
          <p:grpSpPr>
            <a:xfrm>
              <a:off x="3635830" y="2433932"/>
              <a:ext cx="967389" cy="1930588"/>
              <a:chOff x="4795899" y="198408"/>
              <a:chExt cx="2932227" cy="5851754"/>
            </a:xfrm>
          </p:grpSpPr>
          <p:sp>
            <p:nvSpPr>
              <p:cNvPr id="6" name="Oval 5">
                <a:extLst>
                  <a:ext uri="{FF2B5EF4-FFF2-40B4-BE49-F238E27FC236}">
                    <a16:creationId xmlns:a16="http://schemas.microsoft.com/office/drawing/2014/main" id="{E4BCF306-B6D7-EB15-DFD0-1E5B43FA55D9}"/>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48505D2-96F5-48CA-5AAC-8055D9CCDDD1}"/>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E79E1EF-E9EE-5F1E-7441-13511DC8384C}"/>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Operation 8">
                <a:extLst>
                  <a:ext uri="{FF2B5EF4-FFF2-40B4-BE49-F238E27FC236}">
                    <a16:creationId xmlns:a16="http://schemas.microsoft.com/office/drawing/2014/main" id="{CA46A6F6-4F9D-78E8-62D7-73FFB7DA73C2}"/>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167AD436-1986-53AB-A5B2-E5DFA7784981}"/>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852DDC76-7A58-9265-20D0-8EFA537B886C}"/>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0BBF0C40-67EA-6BFB-D486-A0921D642142}"/>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66CBCA29-DBA6-4084-25BE-F7B51DAA86BE}"/>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anual Operation 19">
                <a:extLst>
                  <a:ext uri="{FF2B5EF4-FFF2-40B4-BE49-F238E27FC236}">
                    <a16:creationId xmlns:a16="http://schemas.microsoft.com/office/drawing/2014/main" id="{8CB9735C-7194-49EA-2E35-83733A27D61E}"/>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3914E5C0-DF6D-21D6-9734-6C447F72F4DF}"/>
                  </a:ext>
                </a:extLst>
              </p:cNvPr>
              <p:cNvSpPr/>
              <p:nvPr/>
            </p:nvSpPr>
            <p:spPr>
              <a:xfrm rot="397969">
                <a:off x="5116254" y="2122194"/>
                <a:ext cx="1290043" cy="2901508"/>
              </a:xfrm>
              <a:prstGeom prst="trapezoid">
                <a:avLst>
                  <a:gd name="adj" fmla="val 45372"/>
                </a:avLst>
              </a:prstGeom>
              <a:solidFill>
                <a:srgbClr val="823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FD3963D0-B498-8581-5C2A-E8F5BAF5E3F3}"/>
                  </a:ext>
                </a:extLst>
              </p:cNvPr>
              <p:cNvSpPr/>
              <p:nvPr/>
            </p:nvSpPr>
            <p:spPr>
              <a:xfrm rot="21153879">
                <a:off x="6049625" y="2127632"/>
                <a:ext cx="1273805" cy="2899065"/>
              </a:xfrm>
              <a:prstGeom prst="trapezoid">
                <a:avLst>
                  <a:gd name="adj" fmla="val 44423"/>
                </a:avLst>
              </a:prstGeom>
              <a:solidFill>
                <a:srgbClr val="823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Isosceles Triangle 22">
                <a:extLst>
                  <a:ext uri="{FF2B5EF4-FFF2-40B4-BE49-F238E27FC236}">
                    <a16:creationId xmlns:a16="http://schemas.microsoft.com/office/drawing/2014/main" id="{C2D8AA1A-6AC3-2F0E-1D12-E15C9EACA3DB}"/>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88">
                <a:extLst>
                  <a:ext uri="{FF2B5EF4-FFF2-40B4-BE49-F238E27FC236}">
                    <a16:creationId xmlns:a16="http://schemas.microsoft.com/office/drawing/2014/main" id="{5084B676-8521-A212-8849-76CF66EFA572}"/>
                  </a:ext>
                </a:extLst>
              </p:cNvPr>
              <p:cNvGrpSpPr/>
              <p:nvPr/>
            </p:nvGrpSpPr>
            <p:grpSpPr>
              <a:xfrm>
                <a:off x="5334000" y="5257800"/>
                <a:ext cx="1817298" cy="314739"/>
                <a:chOff x="5334000" y="5257800"/>
                <a:chExt cx="1752600" cy="381000"/>
              </a:xfrm>
            </p:grpSpPr>
            <p:sp>
              <p:nvSpPr>
                <p:cNvPr id="73" name="Quad Arrow Callout 63">
                  <a:extLst>
                    <a:ext uri="{FF2B5EF4-FFF2-40B4-BE49-F238E27FC236}">
                      <a16:creationId xmlns:a16="http://schemas.microsoft.com/office/drawing/2014/main" id="{7CFF0F1D-3C49-CE50-F7D3-B5ADDA13E9FA}"/>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Quad Arrow Callout 64">
                  <a:extLst>
                    <a:ext uri="{FF2B5EF4-FFF2-40B4-BE49-F238E27FC236}">
                      <a16:creationId xmlns:a16="http://schemas.microsoft.com/office/drawing/2014/main" id="{4F90A573-D192-AF43-6216-669A578DDE98}"/>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Quad Arrow Callout 65">
                  <a:extLst>
                    <a:ext uri="{FF2B5EF4-FFF2-40B4-BE49-F238E27FC236}">
                      <a16:creationId xmlns:a16="http://schemas.microsoft.com/office/drawing/2014/main" id="{544F3AAD-0E85-2369-9FC6-A33D080CF268}"/>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Quad Arrow Callout 66">
                  <a:extLst>
                    <a:ext uri="{FF2B5EF4-FFF2-40B4-BE49-F238E27FC236}">
                      <a16:creationId xmlns:a16="http://schemas.microsoft.com/office/drawing/2014/main" id="{A8F1B231-2234-F3C6-CADE-A76D79004F86}"/>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a:extLst>
                  <a:ext uri="{FF2B5EF4-FFF2-40B4-BE49-F238E27FC236}">
                    <a16:creationId xmlns:a16="http://schemas.microsoft.com/office/drawing/2014/main" id="{7E3ABC76-C426-F927-6643-4796D7214C94}"/>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Stored Data 25">
                <a:extLst>
                  <a:ext uri="{FF2B5EF4-FFF2-40B4-BE49-F238E27FC236}">
                    <a16:creationId xmlns:a16="http://schemas.microsoft.com/office/drawing/2014/main" id="{0ED8456D-F541-2493-845C-7EFAE658A569}"/>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3BCF6115-7462-14F1-41EB-14F1FADC391B}"/>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6BB261D0-A7CE-07BA-25AF-8F72874536E7}"/>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99E4B8E4-C9A4-B4B6-D851-804A50CB4D39}"/>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1C180516-82AA-3B8E-699B-C48A3526ED2D}"/>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eft-Right Arrow 55">
                <a:extLst>
                  <a:ext uri="{FF2B5EF4-FFF2-40B4-BE49-F238E27FC236}">
                    <a16:creationId xmlns:a16="http://schemas.microsoft.com/office/drawing/2014/main" id="{70A0809F-440E-AC72-C059-7E49A2EEBC7E}"/>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Left-Right Arrow 56">
                <a:extLst>
                  <a:ext uri="{FF2B5EF4-FFF2-40B4-BE49-F238E27FC236}">
                    <a16:creationId xmlns:a16="http://schemas.microsoft.com/office/drawing/2014/main" id="{A970F9D9-B494-4383-9374-9A6F09B285AF}"/>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onut 57">
                <a:extLst>
                  <a:ext uri="{FF2B5EF4-FFF2-40B4-BE49-F238E27FC236}">
                    <a16:creationId xmlns:a16="http://schemas.microsoft.com/office/drawing/2014/main" id="{E84F8A34-5FC9-9BDD-7B77-45B5D4E7CFEA}"/>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6" name="Group 119">
                <a:extLst>
                  <a:ext uri="{FF2B5EF4-FFF2-40B4-BE49-F238E27FC236}">
                    <a16:creationId xmlns:a16="http://schemas.microsoft.com/office/drawing/2014/main" id="{CD4ACE00-4E7B-3B9F-294B-470756DA4846}"/>
                  </a:ext>
                </a:extLst>
              </p:cNvPr>
              <p:cNvGrpSpPr/>
              <p:nvPr/>
            </p:nvGrpSpPr>
            <p:grpSpPr>
              <a:xfrm>
                <a:off x="5638800" y="838201"/>
                <a:ext cx="1253706" cy="248728"/>
                <a:chOff x="5334000" y="5257800"/>
                <a:chExt cx="1752600" cy="381000"/>
              </a:xfrm>
            </p:grpSpPr>
            <p:sp>
              <p:nvSpPr>
                <p:cNvPr id="67" name="Quad Arrow Callout 59">
                  <a:extLst>
                    <a:ext uri="{FF2B5EF4-FFF2-40B4-BE49-F238E27FC236}">
                      <a16:creationId xmlns:a16="http://schemas.microsoft.com/office/drawing/2014/main" id="{48D5EC17-F0F1-6F01-64A9-9B4FE3CAA169}"/>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Quad Arrow Callout 60">
                  <a:extLst>
                    <a:ext uri="{FF2B5EF4-FFF2-40B4-BE49-F238E27FC236}">
                      <a16:creationId xmlns:a16="http://schemas.microsoft.com/office/drawing/2014/main" id="{8C458EBD-3716-D9AB-765D-F6E058B247CA}"/>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Quad Arrow Callout 61">
                  <a:extLst>
                    <a:ext uri="{FF2B5EF4-FFF2-40B4-BE49-F238E27FC236}">
                      <a16:creationId xmlns:a16="http://schemas.microsoft.com/office/drawing/2014/main" id="{FC52A2E8-1472-F459-82F1-1AD2EE3DA7F4}"/>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Quad Arrow Callout 62">
                  <a:extLst>
                    <a:ext uri="{FF2B5EF4-FFF2-40B4-BE49-F238E27FC236}">
                      <a16:creationId xmlns:a16="http://schemas.microsoft.com/office/drawing/2014/main" id="{85B767F6-919B-1928-7E12-D770E5EFA7A0}"/>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049" name="Group 1048">
            <a:extLst>
              <a:ext uri="{FF2B5EF4-FFF2-40B4-BE49-F238E27FC236}">
                <a16:creationId xmlns:a16="http://schemas.microsoft.com/office/drawing/2014/main" id="{5293B72E-CC2B-90B8-A4D1-2AD57EC1E4FB}"/>
              </a:ext>
            </a:extLst>
          </p:cNvPr>
          <p:cNvGrpSpPr/>
          <p:nvPr/>
        </p:nvGrpSpPr>
        <p:grpSpPr>
          <a:xfrm>
            <a:off x="4802453" y="4944787"/>
            <a:ext cx="6845261" cy="1866998"/>
            <a:chOff x="4802453" y="4944787"/>
            <a:chExt cx="6845261" cy="1866998"/>
          </a:xfrm>
        </p:grpSpPr>
        <p:sp>
          <p:nvSpPr>
            <p:cNvPr id="15" name="Rectangle 14"/>
            <p:cNvSpPr/>
            <p:nvPr/>
          </p:nvSpPr>
          <p:spPr>
            <a:xfrm>
              <a:off x="5551714" y="5001123"/>
              <a:ext cx="6096000" cy="1754326"/>
            </a:xfrm>
            <a:prstGeom prst="rect">
              <a:avLst/>
            </a:prstGeom>
          </p:spPr>
          <p:txBody>
            <a:bodyPr>
              <a:spAutoFit/>
            </a:bodyPr>
            <a:lstStyle/>
            <a:p>
              <a:r>
                <a:rPr lang="en-US" i="1" dirty="0">
                  <a:solidFill>
                    <a:srgbClr val="C00000"/>
                  </a:solidFill>
                  <a:latin typeface="Palatino"/>
                </a:rPr>
                <a:t>And if men come unto me I will show unto them their weakness. I give unto men weakness that they may be humble; and my grace is sufficient for all men that humble themselves before me; for if they humble themselves before me, and have faith in me, then will I make weak things become strong unto them. Ether 12:27</a:t>
              </a:r>
              <a:endParaRPr lang="en-US" i="1" dirty="0">
                <a:solidFill>
                  <a:srgbClr val="C00000"/>
                </a:solidFill>
              </a:endParaRPr>
            </a:p>
          </p:txBody>
        </p:sp>
        <p:grpSp>
          <p:nvGrpSpPr>
            <p:cNvPr id="77" name="Group 76">
              <a:extLst>
                <a:ext uri="{FF2B5EF4-FFF2-40B4-BE49-F238E27FC236}">
                  <a16:creationId xmlns:a16="http://schemas.microsoft.com/office/drawing/2014/main" id="{28E7E9A6-F673-874A-ED7F-E590252EFA2F}"/>
                </a:ext>
              </a:extLst>
            </p:cNvPr>
            <p:cNvGrpSpPr/>
            <p:nvPr/>
          </p:nvGrpSpPr>
          <p:grpSpPr>
            <a:xfrm>
              <a:off x="4802453" y="4944787"/>
              <a:ext cx="795770" cy="1866998"/>
              <a:chOff x="1600200" y="4114800"/>
              <a:chExt cx="1981200" cy="4648200"/>
            </a:xfrm>
          </p:grpSpPr>
          <p:grpSp>
            <p:nvGrpSpPr>
              <p:cNvPr id="79" name="Group 285">
                <a:extLst>
                  <a:ext uri="{FF2B5EF4-FFF2-40B4-BE49-F238E27FC236}">
                    <a16:creationId xmlns:a16="http://schemas.microsoft.com/office/drawing/2014/main" id="{8A14BD62-B57B-D9ED-187B-ECCD4C98AEAE}"/>
                  </a:ext>
                </a:extLst>
              </p:cNvPr>
              <p:cNvGrpSpPr/>
              <p:nvPr/>
            </p:nvGrpSpPr>
            <p:grpSpPr>
              <a:xfrm rot="17194410">
                <a:off x="2602773" y="8085383"/>
                <a:ext cx="509454" cy="722914"/>
                <a:chOff x="4934260" y="5008578"/>
                <a:chExt cx="373811" cy="553131"/>
              </a:xfrm>
            </p:grpSpPr>
            <p:sp>
              <p:nvSpPr>
                <p:cNvPr id="1046" name="Oval 1045">
                  <a:extLst>
                    <a:ext uri="{FF2B5EF4-FFF2-40B4-BE49-F238E27FC236}">
                      <a16:creationId xmlns:a16="http://schemas.microsoft.com/office/drawing/2014/main" id="{A0B2B8FA-5A82-C065-B54A-8463A3B815ED}"/>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Oval 1046">
                  <a:extLst>
                    <a:ext uri="{FF2B5EF4-FFF2-40B4-BE49-F238E27FC236}">
                      <a16:creationId xmlns:a16="http://schemas.microsoft.com/office/drawing/2014/main" id="{94A66682-D406-4722-59A9-37082077AB1B}"/>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284">
                <a:extLst>
                  <a:ext uri="{FF2B5EF4-FFF2-40B4-BE49-F238E27FC236}">
                    <a16:creationId xmlns:a16="http://schemas.microsoft.com/office/drawing/2014/main" id="{8FE23EF7-01DC-4F66-EF0F-BCE5DD05D664}"/>
                  </a:ext>
                </a:extLst>
              </p:cNvPr>
              <p:cNvGrpSpPr/>
              <p:nvPr/>
            </p:nvGrpSpPr>
            <p:grpSpPr>
              <a:xfrm>
                <a:off x="2057400" y="8077200"/>
                <a:ext cx="533400" cy="685800"/>
                <a:chOff x="4934260" y="5008578"/>
                <a:chExt cx="373811" cy="553131"/>
              </a:xfrm>
            </p:grpSpPr>
            <p:sp>
              <p:nvSpPr>
                <p:cNvPr id="1044" name="Oval 1043">
                  <a:extLst>
                    <a:ext uri="{FF2B5EF4-FFF2-40B4-BE49-F238E27FC236}">
                      <a16:creationId xmlns:a16="http://schemas.microsoft.com/office/drawing/2014/main" id="{CA8C8F78-16D5-1B7C-9BA6-E33CBCFD4604}"/>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Oval 1044">
                  <a:extLst>
                    <a:ext uri="{FF2B5EF4-FFF2-40B4-BE49-F238E27FC236}">
                      <a16:creationId xmlns:a16="http://schemas.microsoft.com/office/drawing/2014/main" id="{4AEC7026-AEDA-725E-85E0-220939FEBC7B}"/>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4" name="Group 11">
                <a:extLst>
                  <a:ext uri="{FF2B5EF4-FFF2-40B4-BE49-F238E27FC236}">
                    <a16:creationId xmlns:a16="http://schemas.microsoft.com/office/drawing/2014/main" id="{5F5357C2-0BC5-F37E-7FAF-D7B0C23CA501}"/>
                  </a:ext>
                </a:extLst>
              </p:cNvPr>
              <p:cNvGrpSpPr/>
              <p:nvPr/>
            </p:nvGrpSpPr>
            <p:grpSpPr>
              <a:xfrm>
                <a:off x="1600200" y="5638800"/>
                <a:ext cx="1981200" cy="2743200"/>
                <a:chOff x="4419600" y="2060454"/>
                <a:chExt cx="3045502" cy="4187946"/>
              </a:xfrm>
            </p:grpSpPr>
            <p:sp>
              <p:nvSpPr>
                <p:cNvPr id="1035" name="Oval 1034">
                  <a:extLst>
                    <a:ext uri="{FF2B5EF4-FFF2-40B4-BE49-F238E27FC236}">
                      <a16:creationId xmlns:a16="http://schemas.microsoft.com/office/drawing/2014/main" id="{ED810086-3201-50DB-3684-EEFC87BA5CDC}"/>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Oval 1035">
                  <a:extLst>
                    <a:ext uri="{FF2B5EF4-FFF2-40B4-BE49-F238E27FC236}">
                      <a16:creationId xmlns:a16="http://schemas.microsoft.com/office/drawing/2014/main" id="{A930A96A-1C84-E71B-7704-2B46C89F677A}"/>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Trapezoid 1036">
                  <a:extLst>
                    <a:ext uri="{FF2B5EF4-FFF2-40B4-BE49-F238E27FC236}">
                      <a16:creationId xmlns:a16="http://schemas.microsoft.com/office/drawing/2014/main" id="{DA9513EE-241B-E80C-8EA5-0E324A24FC6D}"/>
                    </a:ext>
                  </a:extLst>
                </p:cNvPr>
                <p:cNvSpPr/>
                <p:nvPr/>
              </p:nvSpPr>
              <p:spPr>
                <a:xfrm rot="20102191">
                  <a:off x="6267526" y="2091421"/>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Trapezoid 1037">
                  <a:extLst>
                    <a:ext uri="{FF2B5EF4-FFF2-40B4-BE49-F238E27FC236}">
                      <a16:creationId xmlns:a16="http://schemas.microsoft.com/office/drawing/2014/main" id="{A9748457-8485-620D-AEF1-1FE230CB9B24}"/>
                    </a:ext>
                  </a:extLst>
                </p:cNvPr>
                <p:cNvSpPr/>
                <p:nvPr/>
              </p:nvSpPr>
              <p:spPr>
                <a:xfrm rot="1327004">
                  <a:off x="4648115" y="2060454"/>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Trapezoid 1038">
                  <a:extLst>
                    <a:ext uri="{FF2B5EF4-FFF2-40B4-BE49-F238E27FC236}">
                      <a16:creationId xmlns:a16="http://schemas.microsoft.com/office/drawing/2014/main" id="{0D17FACF-20D7-D455-4E80-5B1DEDBBFD28}"/>
                    </a:ext>
                  </a:extLst>
                </p:cNvPr>
                <p:cNvSpPr/>
                <p:nvPr/>
              </p:nvSpPr>
              <p:spPr>
                <a:xfrm>
                  <a:off x="4876800" y="2133600"/>
                  <a:ext cx="2133600" cy="4114800"/>
                </a:xfrm>
                <a:prstGeom prst="trapezoid">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Isosceles Triangle 1039">
                  <a:extLst>
                    <a:ext uri="{FF2B5EF4-FFF2-40B4-BE49-F238E27FC236}">
                      <a16:creationId xmlns:a16="http://schemas.microsoft.com/office/drawing/2014/main" id="{78AEB232-6A50-4BA5-8628-4003C2D509BF}"/>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F1B94B1F-7CA7-7868-EAEE-9827CBEAEEB1}"/>
                    </a:ext>
                  </a:extLst>
                </p:cNvPr>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Trapezoid 1041">
                  <a:extLst>
                    <a:ext uri="{FF2B5EF4-FFF2-40B4-BE49-F238E27FC236}">
                      <a16:creationId xmlns:a16="http://schemas.microsoft.com/office/drawing/2014/main" id="{8A59CCB4-7A27-7329-A917-EC0065F3E73B}"/>
                    </a:ext>
                  </a:extLst>
                </p:cNvPr>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Trapezoid 1042">
                  <a:extLst>
                    <a:ext uri="{FF2B5EF4-FFF2-40B4-BE49-F238E27FC236}">
                      <a16:creationId xmlns:a16="http://schemas.microsoft.com/office/drawing/2014/main" id="{623FE215-4D73-42C9-842D-FF63DEBA9499}"/>
                    </a:ext>
                  </a:extLst>
                </p:cNvPr>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25" name="Rounded Rectangle 6">
                <a:extLst>
                  <a:ext uri="{FF2B5EF4-FFF2-40B4-BE49-F238E27FC236}">
                    <a16:creationId xmlns:a16="http://schemas.microsoft.com/office/drawing/2014/main" id="{E6623BD8-F53D-63D6-2FE2-EB42F1C30318}"/>
                  </a:ext>
                </a:extLst>
              </p:cNvPr>
              <p:cNvSpPr/>
              <p:nvPr/>
            </p:nvSpPr>
            <p:spPr>
              <a:xfrm>
                <a:off x="19812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Rounded Rectangle 7">
                <a:extLst>
                  <a:ext uri="{FF2B5EF4-FFF2-40B4-BE49-F238E27FC236}">
                    <a16:creationId xmlns:a16="http://schemas.microsoft.com/office/drawing/2014/main" id="{18A90095-17D2-9F81-293C-ADF739679449}"/>
                  </a:ext>
                </a:extLst>
              </p:cNvPr>
              <p:cNvSpPr/>
              <p:nvPr/>
            </p:nvSpPr>
            <p:spPr>
              <a:xfrm>
                <a:off x="28956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ound Diagonal Corner Rectangle 8">
                <a:extLst>
                  <a:ext uri="{FF2B5EF4-FFF2-40B4-BE49-F238E27FC236}">
                    <a16:creationId xmlns:a16="http://schemas.microsoft.com/office/drawing/2014/main" id="{9C50E94D-7F47-0F63-48CD-4EF7956EEEA3}"/>
                  </a:ext>
                </a:extLst>
              </p:cNvPr>
              <p:cNvSpPr/>
              <p:nvPr/>
            </p:nvSpPr>
            <p:spPr>
              <a:xfrm>
                <a:off x="1981200" y="4114800"/>
                <a:ext cx="838200" cy="533400"/>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ound Diagonal Corner Rectangle 9">
                <a:extLst>
                  <a:ext uri="{FF2B5EF4-FFF2-40B4-BE49-F238E27FC236}">
                    <a16:creationId xmlns:a16="http://schemas.microsoft.com/office/drawing/2014/main" id="{DE36FC86-78FD-BDE6-46AE-D63A0E7E1EBF}"/>
                  </a:ext>
                </a:extLst>
              </p:cNvPr>
              <p:cNvSpPr/>
              <p:nvPr/>
            </p:nvSpPr>
            <p:spPr>
              <a:xfrm rot="1987108">
                <a:off x="2363632" y="4148057"/>
                <a:ext cx="838200" cy="533400"/>
              </a:xfrm>
              <a:prstGeom prst="round2DiagRect">
                <a:avLst>
                  <a:gd name="adj1" fmla="val 50000"/>
                  <a:gd name="adj2" fmla="val 3145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Oval 1029">
                <a:extLst>
                  <a:ext uri="{FF2B5EF4-FFF2-40B4-BE49-F238E27FC236}">
                    <a16:creationId xmlns:a16="http://schemas.microsoft.com/office/drawing/2014/main" id="{DC27A291-31FF-D097-D8D4-93859456670C}"/>
                  </a:ext>
                </a:extLst>
              </p:cNvPr>
              <p:cNvSpPr/>
              <p:nvPr/>
            </p:nvSpPr>
            <p:spPr>
              <a:xfrm>
                <a:off x="2057400" y="4267200"/>
                <a:ext cx="1052977" cy="15498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Rectangle 1030">
                <a:extLst>
                  <a:ext uri="{FF2B5EF4-FFF2-40B4-BE49-F238E27FC236}">
                    <a16:creationId xmlns:a16="http://schemas.microsoft.com/office/drawing/2014/main" id="{0303AC21-C181-C1C0-CC01-91E2E75A9A1E}"/>
                  </a:ext>
                </a:extLst>
              </p:cNvPr>
              <p:cNvSpPr/>
              <p:nvPr/>
            </p:nvSpPr>
            <p:spPr>
              <a:xfrm>
                <a:off x="1981200" y="4495800"/>
                <a:ext cx="12192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ound Diagonal Corner Rectangle 12">
                <a:extLst>
                  <a:ext uri="{FF2B5EF4-FFF2-40B4-BE49-F238E27FC236}">
                    <a16:creationId xmlns:a16="http://schemas.microsoft.com/office/drawing/2014/main" id="{5E89DEF9-8680-CA2E-7FD6-1F4D638709BB}"/>
                  </a:ext>
                </a:extLst>
              </p:cNvPr>
              <p:cNvSpPr/>
              <p:nvPr/>
            </p:nvSpPr>
            <p:spPr>
              <a:xfrm rot="230463">
                <a:off x="2143588" y="4356673"/>
                <a:ext cx="406776" cy="311802"/>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ound Diagonal Corner Rectangle 13">
                <a:extLst>
                  <a:ext uri="{FF2B5EF4-FFF2-40B4-BE49-F238E27FC236}">
                    <a16:creationId xmlns:a16="http://schemas.microsoft.com/office/drawing/2014/main" id="{59FA4276-E506-4627-8F12-3023FF930158}"/>
                  </a:ext>
                </a:extLst>
              </p:cNvPr>
              <p:cNvSpPr/>
              <p:nvPr/>
            </p:nvSpPr>
            <p:spPr>
              <a:xfrm rot="4458807">
                <a:off x="2567941" y="4213145"/>
                <a:ext cx="356879" cy="410207"/>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ounded Rectangle 14">
                <a:extLst>
                  <a:ext uri="{FF2B5EF4-FFF2-40B4-BE49-F238E27FC236}">
                    <a16:creationId xmlns:a16="http://schemas.microsoft.com/office/drawing/2014/main" id="{FBE4168A-A919-314A-34BC-E74393749255}"/>
                  </a:ext>
                </a:extLst>
              </p:cNvPr>
              <p:cNvSpPr/>
              <p:nvPr/>
            </p:nvSpPr>
            <p:spPr>
              <a:xfrm rot="16200000">
                <a:off x="2324100" y="4000500"/>
                <a:ext cx="304800" cy="6858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28759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Related image"/>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 y="0"/>
            <a:ext cx="12192001" cy="68661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0"/>
          <p:cNvGrpSpPr/>
          <p:nvPr/>
        </p:nvGrpSpPr>
        <p:grpSpPr>
          <a:xfrm>
            <a:off x="1897712" y="59652"/>
            <a:ext cx="8506667" cy="1154211"/>
            <a:chOff x="373711" y="59651"/>
            <a:chExt cx="8506667" cy="1154211"/>
          </a:xfrm>
        </p:grpSpPr>
        <p:sp>
          <p:nvSpPr>
            <p:cNvPr id="22" name="Donut 21"/>
            <p:cNvSpPr/>
            <p:nvPr/>
          </p:nvSpPr>
          <p:spPr>
            <a:xfrm rot="19777625">
              <a:off x="373711" y="263975"/>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rot="328297">
              <a:off x="1184179"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rot="328297">
              <a:off x="20223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nut 24"/>
            <p:cNvSpPr/>
            <p:nvPr/>
          </p:nvSpPr>
          <p:spPr>
            <a:xfrm rot="328297">
              <a:off x="29367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25"/>
            <p:cNvSpPr/>
            <p:nvPr/>
          </p:nvSpPr>
          <p:spPr>
            <a:xfrm rot="328297">
              <a:off x="3927378"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26"/>
            <p:cNvSpPr/>
            <p:nvPr/>
          </p:nvSpPr>
          <p:spPr>
            <a:xfrm rot="328297">
              <a:off x="4841778" y="2120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rot="328297">
              <a:off x="5832380"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28"/>
            <p:cNvSpPr/>
            <p:nvPr/>
          </p:nvSpPr>
          <p:spPr>
            <a:xfrm rot="328297">
              <a:off x="6746778"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29"/>
            <p:cNvSpPr/>
            <p:nvPr/>
          </p:nvSpPr>
          <p:spPr>
            <a:xfrm rot="328297">
              <a:off x="7584978"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 name="Group 31"/>
          <p:cNvGrpSpPr/>
          <p:nvPr/>
        </p:nvGrpSpPr>
        <p:grpSpPr>
          <a:xfrm flipH="1">
            <a:off x="1752601" y="5562601"/>
            <a:ext cx="8506667" cy="1154211"/>
            <a:chOff x="373711" y="59651"/>
            <a:chExt cx="8506667" cy="1154211"/>
          </a:xfrm>
        </p:grpSpPr>
        <p:sp>
          <p:nvSpPr>
            <p:cNvPr id="33" name="Donut 32"/>
            <p:cNvSpPr/>
            <p:nvPr/>
          </p:nvSpPr>
          <p:spPr>
            <a:xfrm rot="19777625">
              <a:off x="373711" y="263975"/>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p:cNvSpPr/>
            <p:nvPr/>
          </p:nvSpPr>
          <p:spPr>
            <a:xfrm rot="328297">
              <a:off x="1184179"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p:cNvSpPr/>
            <p:nvPr/>
          </p:nvSpPr>
          <p:spPr>
            <a:xfrm rot="328297">
              <a:off x="20223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p:cNvSpPr/>
            <p:nvPr/>
          </p:nvSpPr>
          <p:spPr>
            <a:xfrm rot="328297">
              <a:off x="29367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36"/>
            <p:cNvSpPr/>
            <p:nvPr/>
          </p:nvSpPr>
          <p:spPr>
            <a:xfrm rot="328297">
              <a:off x="3927378"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onut 37"/>
            <p:cNvSpPr/>
            <p:nvPr/>
          </p:nvSpPr>
          <p:spPr>
            <a:xfrm rot="328297">
              <a:off x="4841778" y="2120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nut 38"/>
            <p:cNvSpPr/>
            <p:nvPr/>
          </p:nvSpPr>
          <p:spPr>
            <a:xfrm rot="328297">
              <a:off x="5832380"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onut 39"/>
            <p:cNvSpPr/>
            <p:nvPr/>
          </p:nvSpPr>
          <p:spPr>
            <a:xfrm rot="328297">
              <a:off x="6746778"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onut 40"/>
            <p:cNvSpPr/>
            <p:nvPr/>
          </p:nvSpPr>
          <p:spPr>
            <a:xfrm rot="328297">
              <a:off x="7584978"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5" name="Horizontal Scroll 124"/>
          <p:cNvSpPr/>
          <p:nvPr/>
        </p:nvSpPr>
        <p:spPr>
          <a:xfrm>
            <a:off x="2895600" y="1066800"/>
            <a:ext cx="6858000" cy="4648200"/>
          </a:xfrm>
          <a:prstGeom prst="horizontalScroll">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p:cNvSpPr txBox="1"/>
          <p:nvPr/>
        </p:nvSpPr>
        <p:spPr>
          <a:xfrm>
            <a:off x="3505200" y="1828800"/>
            <a:ext cx="6019800" cy="2862322"/>
          </a:xfrm>
          <a:prstGeom prst="rect">
            <a:avLst/>
          </a:prstGeom>
          <a:noFill/>
        </p:spPr>
        <p:txBody>
          <a:bodyPr wrap="square" rtlCol="0">
            <a:spAutoFit/>
          </a:bodyPr>
          <a:lstStyle/>
          <a:p>
            <a:pPr algn="ctr"/>
            <a:r>
              <a:rPr lang="en-US" sz="6000" dirty="0">
                <a:effectLst>
                  <a:glow rad="101600">
                    <a:schemeClr val="accent3">
                      <a:satMod val="175000"/>
                      <a:alpha val="40000"/>
                    </a:schemeClr>
                  </a:glow>
                </a:effectLst>
                <a:latin typeface="Abadi" panose="020B0604020104020204" pitchFamily="34" charset="0"/>
              </a:rPr>
              <a:t>Is their someone you need to fellowship?</a:t>
            </a:r>
          </a:p>
        </p:txBody>
      </p:sp>
    </p:spTree>
    <p:extLst>
      <p:ext uri="{BB962C8B-B14F-4D97-AF65-F5344CB8AC3E}">
        <p14:creationId xmlns:p14="http://schemas.microsoft.com/office/powerpoint/2010/main" val="18561742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Related image"/>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 y="0"/>
            <a:ext cx="12192001" cy="6866123"/>
          </a:xfrm>
          <a:prstGeom prst="rect">
            <a:avLst/>
          </a:prstGeom>
          <a:noFill/>
          <a:extLst>
            <a:ext uri="{909E8E84-426E-40DD-AFC4-6F175D3DCCD1}">
              <a14:hiddenFill xmlns:a14="http://schemas.microsoft.com/office/drawing/2010/main">
                <a:solidFill>
                  <a:srgbClr val="FFFFFF"/>
                </a:solidFill>
              </a14:hiddenFill>
            </a:ext>
          </a:extLst>
        </p:spPr>
      </p:pic>
      <p:sp>
        <p:nvSpPr>
          <p:cNvPr id="125" name="Horizontal Scroll 124"/>
          <p:cNvSpPr/>
          <p:nvPr/>
        </p:nvSpPr>
        <p:spPr>
          <a:xfrm>
            <a:off x="2895600" y="1066800"/>
            <a:ext cx="6858000" cy="4648200"/>
          </a:xfrm>
          <a:prstGeom prst="horizontalScroll">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p:cNvSpPr txBox="1"/>
          <p:nvPr/>
        </p:nvSpPr>
        <p:spPr>
          <a:xfrm>
            <a:off x="3505200" y="1828800"/>
            <a:ext cx="6019800" cy="2862322"/>
          </a:xfrm>
          <a:prstGeom prst="rect">
            <a:avLst/>
          </a:prstGeom>
          <a:noFill/>
        </p:spPr>
        <p:txBody>
          <a:bodyPr wrap="square" rtlCol="0">
            <a:spAutoFit/>
          </a:bodyPr>
          <a:lstStyle/>
          <a:p>
            <a:pPr algn="ctr"/>
            <a:r>
              <a:rPr lang="en-US" sz="6000" dirty="0">
                <a:effectLst>
                  <a:glow rad="63500">
                    <a:schemeClr val="accent5">
                      <a:satMod val="175000"/>
                      <a:alpha val="40000"/>
                    </a:schemeClr>
                  </a:glow>
                </a:effectLst>
                <a:latin typeface="Abadi" panose="020B0604020104020204" pitchFamily="34" charset="0"/>
              </a:rPr>
              <a:t>Is their someone you need to forgive?</a:t>
            </a:r>
          </a:p>
        </p:txBody>
      </p:sp>
    </p:spTree>
    <p:extLst>
      <p:ext uri="{BB962C8B-B14F-4D97-AF65-F5344CB8AC3E}">
        <p14:creationId xmlns:p14="http://schemas.microsoft.com/office/powerpoint/2010/main" val="25269175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Related image"/>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 y="0"/>
            <a:ext cx="12192001" cy="68661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3970318"/>
          </a:xfrm>
          <a:prstGeom prst="rect">
            <a:avLst/>
          </a:prstGeom>
          <a:noFill/>
        </p:spPr>
        <p:txBody>
          <a:bodyPr wrap="square" rtlCol="0">
            <a:spAutoFit/>
          </a:bodyPr>
          <a:lstStyle/>
          <a:p>
            <a:r>
              <a:rPr lang="en-US" dirty="0">
                <a:solidFill>
                  <a:schemeClr val="bg1"/>
                </a:solidFill>
              </a:rPr>
              <a:t>Sources:</a:t>
            </a:r>
          </a:p>
          <a:p>
            <a:endParaRPr lang="en-US" i="1" dirty="0">
              <a:solidFill>
                <a:schemeClr val="bg1"/>
              </a:solidFill>
            </a:endParaRPr>
          </a:p>
          <a:p>
            <a:pPr marL="342900" indent="-342900">
              <a:buFontTx/>
              <a:buAutoNum type="arabicPeriod"/>
            </a:pPr>
            <a:r>
              <a:rPr lang="en-US" dirty="0">
                <a:solidFill>
                  <a:schemeClr val="bg1"/>
                </a:solidFill>
              </a:rPr>
              <a:t>New Testament Institute Student Manual Chapter 47</a:t>
            </a:r>
          </a:p>
          <a:p>
            <a:pPr marL="342900" indent="-342900">
              <a:buFontTx/>
              <a:buAutoNum type="arabicPeriod"/>
            </a:pPr>
            <a:r>
              <a:rPr lang="en-US" i="1" dirty="0">
                <a:solidFill>
                  <a:schemeClr val="bg1"/>
                </a:solidFill>
              </a:rPr>
              <a:t>Who’s Who in the New Testament </a:t>
            </a:r>
            <a:r>
              <a:rPr lang="en-US" dirty="0">
                <a:solidFill>
                  <a:schemeClr val="bg1"/>
                </a:solidFill>
              </a:rPr>
              <a:t>by Richard J. Allen pp. 133, 141-142</a:t>
            </a:r>
          </a:p>
          <a:p>
            <a:r>
              <a:rPr lang="en-US" dirty="0">
                <a:solidFill>
                  <a:schemeClr val="bg1"/>
                </a:solidFill>
              </a:rPr>
              <a:t>3.   Historical: Frank E. </a:t>
            </a:r>
            <a:r>
              <a:rPr lang="en-US" dirty="0" err="1">
                <a:solidFill>
                  <a:schemeClr val="bg1"/>
                </a:solidFill>
              </a:rPr>
              <a:t>Gaebelein</a:t>
            </a:r>
            <a:r>
              <a:rPr lang="en-US" dirty="0">
                <a:solidFill>
                  <a:schemeClr val="bg1"/>
                </a:solidFill>
              </a:rPr>
              <a:t>, </a:t>
            </a:r>
            <a:r>
              <a:rPr lang="en-US" i="1" dirty="0">
                <a:solidFill>
                  <a:schemeClr val="bg1"/>
                </a:solidFill>
              </a:rPr>
              <a:t>Philemon the Gospel of Emancipation </a:t>
            </a:r>
            <a:r>
              <a:rPr lang="en-US" dirty="0">
                <a:solidFill>
                  <a:schemeClr val="bg1"/>
                </a:solidFill>
              </a:rPr>
              <a:t>Page 17</a:t>
            </a:r>
          </a:p>
          <a:p>
            <a:r>
              <a:rPr lang="en-US" dirty="0">
                <a:solidFill>
                  <a:schemeClr val="bg1"/>
                </a:solidFill>
              </a:rPr>
              <a:t>      A.T. Robertson, </a:t>
            </a:r>
            <a:r>
              <a:rPr lang="en-US" i="1" dirty="0">
                <a:solidFill>
                  <a:schemeClr val="bg1"/>
                </a:solidFill>
              </a:rPr>
              <a:t>Epochs in the Life of Paul </a:t>
            </a:r>
            <a:r>
              <a:rPr lang="en-US" dirty="0">
                <a:solidFill>
                  <a:schemeClr val="bg1"/>
                </a:solidFill>
              </a:rPr>
              <a:t>page 278</a:t>
            </a:r>
          </a:p>
          <a:p>
            <a:r>
              <a:rPr lang="en-US" dirty="0">
                <a:solidFill>
                  <a:schemeClr val="bg1"/>
                </a:solidFill>
              </a:rPr>
              <a:t>      </a:t>
            </a:r>
            <a:r>
              <a:rPr lang="en-US" dirty="0" err="1">
                <a:solidFill>
                  <a:schemeClr val="bg1"/>
                </a:solidFill>
              </a:rPr>
              <a:t>Gaebelien</a:t>
            </a:r>
            <a:r>
              <a:rPr lang="en-US" dirty="0">
                <a:solidFill>
                  <a:schemeClr val="bg1"/>
                </a:solidFill>
              </a:rPr>
              <a:t>, op </a:t>
            </a:r>
            <a:r>
              <a:rPr lang="en-US" dirty="0" err="1">
                <a:solidFill>
                  <a:schemeClr val="bg1"/>
                </a:solidFill>
              </a:rPr>
              <a:t>cit</a:t>
            </a:r>
            <a:r>
              <a:rPr lang="en-US" dirty="0">
                <a:solidFill>
                  <a:schemeClr val="bg1"/>
                </a:solidFill>
              </a:rPr>
              <a:t> page 18,19</a:t>
            </a:r>
          </a:p>
          <a:p>
            <a:pPr marL="342900" indent="-342900">
              <a:buAutoNum type="arabicPeriod" startAt="4"/>
            </a:pPr>
            <a:r>
              <a:rPr lang="en-US" dirty="0">
                <a:solidFill>
                  <a:schemeClr val="bg1"/>
                </a:solidFill>
              </a:rPr>
              <a:t>President Spencer W. Kimball (“Always a Convert Church: Some Lessons to Learn and Apply This Year,”</a:t>
            </a:r>
            <a:r>
              <a:rPr lang="en-US" i="1" dirty="0">
                <a:solidFill>
                  <a:schemeClr val="bg1"/>
                </a:solidFill>
              </a:rPr>
              <a:t> Ensign,</a:t>
            </a:r>
            <a:r>
              <a:rPr lang="en-US" dirty="0">
                <a:solidFill>
                  <a:schemeClr val="bg1"/>
                </a:solidFill>
              </a:rPr>
              <a:t> Sept. 1975, 4).</a:t>
            </a:r>
          </a:p>
          <a:p>
            <a:pPr marL="342900" indent="-342900">
              <a:buFontTx/>
              <a:buAutoNum type="arabicPeriod"/>
            </a:pPr>
            <a:endParaRPr lang="en-US" i="1"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3" name="Rectangle 2"/>
          <p:cNvSpPr/>
          <p:nvPr/>
        </p:nvSpPr>
        <p:spPr>
          <a:xfrm>
            <a:off x="1101436" y="3823222"/>
            <a:ext cx="7741227" cy="2308324"/>
          </a:xfrm>
          <a:prstGeom prst="rect">
            <a:avLst/>
          </a:prstGeom>
        </p:spPr>
        <p:txBody>
          <a:bodyPr wrap="square">
            <a:spAutoFit/>
          </a:bodyPr>
          <a:lstStyle/>
          <a:p>
            <a:r>
              <a:rPr lang="en-US" dirty="0">
                <a:solidFill>
                  <a:schemeClr val="bg1"/>
                </a:solidFill>
              </a:rPr>
              <a:t>The Footnote: "The problem in the subscription at the end of Philemon is caused by the translation of the Greek word </a:t>
            </a:r>
            <a:r>
              <a:rPr lang="en-US" i="1" dirty="0" err="1">
                <a:solidFill>
                  <a:schemeClr val="bg1"/>
                </a:solidFill>
              </a:rPr>
              <a:t>dia</a:t>
            </a:r>
            <a:r>
              <a:rPr lang="en-US" dirty="0">
                <a:solidFill>
                  <a:schemeClr val="bg1"/>
                </a:solidFill>
              </a:rPr>
              <a:t>-rendered as 'by' in English-which suggests that </a:t>
            </a:r>
            <a:r>
              <a:rPr lang="en-US" dirty="0" err="1">
                <a:solidFill>
                  <a:schemeClr val="bg1"/>
                </a:solidFill>
              </a:rPr>
              <a:t>Onesimus</a:t>
            </a:r>
            <a:r>
              <a:rPr lang="en-US" dirty="0">
                <a:solidFill>
                  <a:schemeClr val="bg1"/>
                </a:solidFill>
              </a:rPr>
              <a:t> may have composed the letter. Actually, in the context of this Greek passage and in its genitive case, </a:t>
            </a:r>
            <a:r>
              <a:rPr lang="en-US" dirty="0" err="1">
                <a:solidFill>
                  <a:schemeClr val="bg1"/>
                </a:solidFill>
              </a:rPr>
              <a:t>dia</a:t>
            </a:r>
            <a:r>
              <a:rPr lang="en-US" dirty="0">
                <a:solidFill>
                  <a:schemeClr val="bg1"/>
                </a:solidFill>
              </a:rPr>
              <a:t> means 'through' or 'by means of' </a:t>
            </a:r>
            <a:r>
              <a:rPr lang="en-US" dirty="0" err="1">
                <a:solidFill>
                  <a:schemeClr val="bg1"/>
                </a:solidFill>
              </a:rPr>
              <a:t>Onesimus</a:t>
            </a:r>
            <a:r>
              <a:rPr lang="en-US" dirty="0">
                <a:solidFill>
                  <a:schemeClr val="bg1"/>
                </a:solidFill>
              </a:rPr>
              <a:t>. Hence, the subscription in Greek does not state that </a:t>
            </a:r>
            <a:r>
              <a:rPr lang="en-US" dirty="0" err="1">
                <a:solidFill>
                  <a:schemeClr val="bg1"/>
                </a:solidFill>
              </a:rPr>
              <a:t>Onesimus</a:t>
            </a:r>
            <a:r>
              <a:rPr lang="en-US" dirty="0">
                <a:solidFill>
                  <a:schemeClr val="bg1"/>
                </a:solidFill>
              </a:rPr>
              <a:t> composed the letter (which would contradict verse nineteen), but that the letter was written by means of or through </a:t>
            </a:r>
            <a:r>
              <a:rPr lang="en-US" dirty="0" err="1">
                <a:solidFill>
                  <a:schemeClr val="bg1"/>
                </a:solidFill>
              </a:rPr>
              <a:t>Onesimus</a:t>
            </a:r>
            <a:r>
              <a:rPr lang="en-US" dirty="0">
                <a:solidFill>
                  <a:schemeClr val="bg1"/>
                </a:solidFill>
              </a:rPr>
              <a:t>-as Paul's</a:t>
            </a:r>
            <a:r>
              <a:rPr lang="en-US" i="1" dirty="0">
                <a:solidFill>
                  <a:schemeClr val="bg1"/>
                </a:solidFill>
              </a:rPr>
              <a:t>... </a:t>
            </a:r>
            <a:r>
              <a:rPr lang="en-US" dirty="0">
                <a:solidFill>
                  <a:schemeClr val="bg1"/>
                </a:solidFill>
              </a:rPr>
              <a:t>messenger who delivered it." (Max H Parkin, "I Have a Question," </a:t>
            </a:r>
            <a:r>
              <a:rPr lang="en-US" i="1" dirty="0">
                <a:solidFill>
                  <a:schemeClr val="bg1"/>
                </a:solidFill>
              </a:rPr>
              <a:t>Ensign</a:t>
            </a:r>
            <a:r>
              <a:rPr lang="en-US" dirty="0">
                <a:solidFill>
                  <a:schemeClr val="bg1"/>
                </a:solidFill>
              </a:rPr>
              <a:t>, Sept. 1991, 61)</a:t>
            </a:r>
          </a:p>
        </p:txBody>
      </p:sp>
      <p:sp>
        <p:nvSpPr>
          <p:cNvPr id="64" name="Footer Placeholder 14">
            <a:extLst>
              <a:ext uri="{FF2B5EF4-FFF2-40B4-BE49-F238E27FC236}">
                <a16:creationId xmlns:a16="http://schemas.microsoft.com/office/drawing/2014/main" id="{56D28B8D-567C-4776-B8E1-F9DCA52EFB86}"/>
              </a:ext>
            </a:extLst>
          </p:cNvPr>
          <p:cNvSpPr>
            <a:spLocks noGrp="1"/>
          </p:cNvSpPr>
          <p:nvPr/>
        </p:nvSpPr>
        <p:spPr>
          <a:xfrm>
            <a:off x="87585" y="6475582"/>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0250154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3374" y="99589"/>
          <a:ext cx="3938258" cy="815340"/>
        </p:xfrm>
        <a:graphic>
          <a:graphicData uri="http://schemas.openxmlformats.org/drawingml/2006/table">
            <a:tbl>
              <a:tblPr firstRow="1" bandRow="1">
                <a:tableStyleId>{5940675A-B579-460E-94D1-54222C63F5DA}</a:tableStyleId>
              </a:tblPr>
              <a:tblGrid>
                <a:gridCol w="2779414">
                  <a:extLst>
                    <a:ext uri="{9D8B030D-6E8A-4147-A177-3AD203B41FA5}">
                      <a16:colId xmlns:a16="http://schemas.microsoft.com/office/drawing/2014/main" val="3815724195"/>
                    </a:ext>
                  </a:extLst>
                </a:gridCol>
                <a:gridCol w="1158844">
                  <a:extLst>
                    <a:ext uri="{9D8B030D-6E8A-4147-A177-3AD203B41FA5}">
                      <a16:colId xmlns:a16="http://schemas.microsoft.com/office/drawing/2014/main" val="3481700596"/>
                    </a:ext>
                  </a:extLst>
                </a:gridCol>
              </a:tblGrid>
              <a:tr h="228378">
                <a:tc gridSpan="2">
                  <a:txBody>
                    <a:bodyPr/>
                    <a:lstStyle/>
                    <a:p>
                      <a:pPr algn="ctr" fontAlgn="base"/>
                      <a:r>
                        <a:rPr lang="en-US" sz="1200" b="0" i="0" dirty="0">
                          <a:solidFill>
                            <a:srgbClr val="434444"/>
                          </a:solidFill>
                          <a:effectLst/>
                          <a:latin typeface="+mn-lt"/>
                        </a:rPr>
                        <a:t>Paul writes to His Friend Philemon while his first Imprisonment in Rome about A.D. 60-62</a:t>
                      </a:r>
                    </a:p>
                  </a:txBody>
                  <a:tcPr marL="95250" marR="95250" marT="66675" marB="66675" anchor="ctr"/>
                </a:tc>
                <a:tc hMerge="1">
                  <a:txBody>
                    <a:bodyPr/>
                    <a:lstStyle/>
                    <a:p>
                      <a:pPr algn="l" fontAlgn="base"/>
                      <a:endParaRPr lang="en-US" sz="1200" dirty="0">
                        <a:solidFill>
                          <a:srgbClr val="434444"/>
                        </a:solidFill>
                        <a:effectLst/>
                      </a:endParaRPr>
                    </a:p>
                  </a:txBody>
                  <a:tcPr marL="95250" marR="95250" marT="66675" marB="66675" anchor="ctr"/>
                </a:tc>
                <a:extLst>
                  <a:ext uri="{0D108BD9-81ED-4DB2-BD59-A6C34878D82A}">
                    <a16:rowId xmlns:a16="http://schemas.microsoft.com/office/drawing/2014/main" val="2197156048"/>
                  </a:ext>
                </a:extLst>
              </a:tr>
              <a:tr h="228378">
                <a:tc>
                  <a:txBody>
                    <a:bodyPr/>
                    <a:lstStyle/>
                    <a:p>
                      <a:pPr algn="l" fontAlgn="base"/>
                      <a:r>
                        <a:rPr lang="en-US" sz="1200">
                          <a:solidFill>
                            <a:srgbClr val="434444"/>
                          </a:solidFill>
                          <a:effectLst/>
                        </a:rPr>
                        <a:t>Gospel Changes a Servant into a Brother</a:t>
                      </a:r>
                    </a:p>
                  </a:txBody>
                  <a:tcPr marL="95250" marR="95250" marT="66675" marB="66675" anchor="ctr"/>
                </a:tc>
                <a:tc>
                  <a:txBody>
                    <a:bodyPr/>
                    <a:lstStyle/>
                    <a:p>
                      <a:pPr algn="l" fontAlgn="base"/>
                      <a:r>
                        <a:rPr lang="en-US" sz="1200" dirty="0">
                          <a:solidFill>
                            <a:srgbClr val="434444"/>
                          </a:solidFill>
                          <a:effectLst/>
                        </a:rPr>
                        <a:t>1–25</a:t>
                      </a:r>
                    </a:p>
                  </a:txBody>
                  <a:tcPr marL="95250" marR="95250" marT="66675" marB="66675" anchor="ctr"/>
                </a:tc>
                <a:extLst>
                  <a:ext uri="{0D108BD9-81ED-4DB2-BD59-A6C34878D82A}">
                    <a16:rowId xmlns:a16="http://schemas.microsoft.com/office/drawing/2014/main" val="10001"/>
                  </a:ext>
                </a:extLst>
              </a:tr>
            </a:tbl>
          </a:graphicData>
        </a:graphic>
      </p:graphicFrame>
      <p:sp>
        <p:nvSpPr>
          <p:cNvPr id="3" name="TextBox 2"/>
          <p:cNvSpPr txBox="1"/>
          <p:nvPr/>
        </p:nvSpPr>
        <p:spPr>
          <a:xfrm>
            <a:off x="0" y="917149"/>
            <a:ext cx="3992578" cy="246221"/>
          </a:xfrm>
          <a:prstGeom prst="rect">
            <a:avLst/>
          </a:prstGeom>
          <a:noFill/>
        </p:spPr>
        <p:txBody>
          <a:bodyPr wrap="square" rtlCol="0">
            <a:spAutoFit/>
          </a:bodyPr>
          <a:lstStyle/>
          <a:p>
            <a:r>
              <a:rPr lang="en-US" sz="1000" dirty="0"/>
              <a:t>Life and Teachings of Jesus and His Apostles Chapter 43</a:t>
            </a:r>
          </a:p>
        </p:txBody>
      </p:sp>
      <p:sp>
        <p:nvSpPr>
          <p:cNvPr id="4" name="Rectangle 3"/>
          <p:cNvSpPr/>
          <p:nvPr/>
        </p:nvSpPr>
        <p:spPr>
          <a:xfrm>
            <a:off x="0" y="3165497"/>
            <a:ext cx="4873336" cy="1015663"/>
          </a:xfrm>
          <a:prstGeom prst="rect">
            <a:avLst/>
          </a:prstGeom>
          <a:ln>
            <a:solidFill>
              <a:schemeClr val="tx1"/>
            </a:solidFill>
          </a:ln>
        </p:spPr>
        <p:txBody>
          <a:bodyPr wrap="square">
            <a:spAutoFit/>
          </a:bodyPr>
          <a:lstStyle/>
          <a:p>
            <a:r>
              <a:rPr lang="en-US" sz="1200" b="1" dirty="0">
                <a:solidFill>
                  <a:srgbClr val="333333"/>
                </a:solidFill>
                <a:latin typeface="Abadi" panose="020B0604020104020204" pitchFamily="34" charset="0"/>
              </a:rPr>
              <a:t>Slavery</a:t>
            </a:r>
            <a:r>
              <a:rPr lang="en-US" sz="1200" dirty="0">
                <a:solidFill>
                  <a:srgbClr val="333333"/>
                </a:solidFill>
                <a:latin typeface="Abadi" panose="020B0604020104020204" pitchFamily="34" charset="0"/>
              </a:rPr>
              <a:t> was not viewed as evil within the New Testament Judeo-</a:t>
            </a:r>
            <a:r>
              <a:rPr lang="en-US" sz="1200" dirty="0">
                <a:solidFill>
                  <a:srgbClr val="2F393A"/>
                </a:solidFill>
                <a:latin typeface="Abadi" panose="020B0604020104020204" pitchFamily="34" charset="0"/>
              </a:rPr>
              <a:t>Christian</a:t>
            </a:r>
            <a:r>
              <a:rPr lang="en-US" sz="1200" dirty="0">
                <a:solidFill>
                  <a:srgbClr val="333333"/>
                </a:solidFill>
                <a:latin typeface="Abadi" panose="020B0604020104020204" pitchFamily="34" charset="0"/>
              </a:rPr>
              <a:t> culture and was supported by Roman law. Punishments for runaway slaves included being severely beaten, branded on the forehead, or even killed. After running away, </a:t>
            </a:r>
            <a:r>
              <a:rPr lang="en-US" sz="1200" dirty="0" err="1">
                <a:solidFill>
                  <a:srgbClr val="333333"/>
                </a:solidFill>
                <a:latin typeface="Abadi" panose="020B0604020104020204" pitchFamily="34" charset="0"/>
              </a:rPr>
              <a:t>Onesimus</a:t>
            </a:r>
            <a:r>
              <a:rPr lang="en-US" sz="1200" dirty="0">
                <a:solidFill>
                  <a:srgbClr val="333333"/>
                </a:solidFill>
                <a:latin typeface="Abadi" panose="020B0604020104020204" pitchFamily="34" charset="0"/>
              </a:rPr>
              <a:t> had encountered the Apostle Paul.</a:t>
            </a:r>
            <a:endParaRPr lang="en-US" sz="1200" dirty="0"/>
          </a:p>
        </p:txBody>
      </p:sp>
      <p:sp>
        <p:nvSpPr>
          <p:cNvPr id="5" name="Rectangle 4"/>
          <p:cNvSpPr/>
          <p:nvPr/>
        </p:nvSpPr>
        <p:spPr>
          <a:xfrm>
            <a:off x="0" y="1227021"/>
            <a:ext cx="4861711" cy="1938992"/>
          </a:xfrm>
          <a:prstGeom prst="rect">
            <a:avLst/>
          </a:prstGeom>
          <a:ln>
            <a:solidFill>
              <a:schemeClr val="tx1"/>
            </a:solidFill>
          </a:ln>
        </p:spPr>
        <p:txBody>
          <a:bodyPr wrap="square">
            <a:spAutoFit/>
          </a:bodyPr>
          <a:lstStyle/>
          <a:p>
            <a:r>
              <a:rPr lang="en-US" sz="1200" b="1" dirty="0">
                <a:solidFill>
                  <a:srgbClr val="333333"/>
                </a:solidFill>
              </a:rPr>
              <a:t>Philemon:</a:t>
            </a:r>
          </a:p>
          <a:p>
            <a:r>
              <a:rPr lang="en-US" sz="1200" dirty="0">
                <a:solidFill>
                  <a:srgbClr val="333333"/>
                </a:solidFill>
              </a:rPr>
              <a:t>This epistle gives one of the finest pictures of the meaning of </a:t>
            </a:r>
            <a:r>
              <a:rPr lang="en-US" sz="1200" dirty="0">
                <a:solidFill>
                  <a:srgbClr val="2F393A"/>
                </a:solidFill>
              </a:rPr>
              <a:t>forgiveness</a:t>
            </a:r>
            <a:r>
              <a:rPr lang="en-US" sz="1200" dirty="0">
                <a:solidFill>
                  <a:srgbClr val="333333"/>
                </a:solidFill>
              </a:rPr>
              <a:t> and repentance that can be found in Paul’s writings. The apostle stands revealed as a model of Christ-like love and compassion. Encased in prison walls, Paul’s tender feelings reveal themselves as he pleads the cause of a poor runaway who has naught but Paul to recommend him. The letter is poignant in its beauty. “The epistle is tactfully and sweetly written and does more to reveal the personal feelings of its author than to contribute to the body of </a:t>
            </a:r>
            <a:r>
              <a:rPr lang="en-US" sz="1200" dirty="0">
                <a:solidFill>
                  <a:srgbClr val="2F393A"/>
                </a:solidFill>
              </a:rPr>
              <a:t>Christian</a:t>
            </a:r>
            <a:r>
              <a:rPr lang="en-US" sz="1200" dirty="0">
                <a:solidFill>
                  <a:srgbClr val="333333"/>
                </a:solidFill>
              </a:rPr>
              <a:t> doctrine.” (McConkie, </a:t>
            </a:r>
            <a:r>
              <a:rPr lang="en-US" sz="1200" i="1" dirty="0">
                <a:solidFill>
                  <a:srgbClr val="333333"/>
                </a:solidFill>
              </a:rPr>
              <a:t>DNTC,</a:t>
            </a:r>
            <a:r>
              <a:rPr lang="en-US" sz="1200" dirty="0">
                <a:solidFill>
                  <a:srgbClr val="333333"/>
                </a:solidFill>
              </a:rPr>
              <a:t> 3:129.)</a:t>
            </a:r>
            <a:endParaRPr lang="en-US" sz="1200" dirty="0"/>
          </a:p>
        </p:txBody>
      </p:sp>
      <p:sp>
        <p:nvSpPr>
          <p:cNvPr id="6" name="Rectangle 5"/>
          <p:cNvSpPr/>
          <p:nvPr/>
        </p:nvSpPr>
        <p:spPr>
          <a:xfrm>
            <a:off x="0" y="4166754"/>
            <a:ext cx="4856513" cy="830997"/>
          </a:xfrm>
          <a:prstGeom prst="rect">
            <a:avLst/>
          </a:prstGeom>
          <a:ln>
            <a:solidFill>
              <a:schemeClr val="tx1"/>
            </a:solidFill>
          </a:ln>
        </p:spPr>
        <p:txBody>
          <a:bodyPr wrap="square">
            <a:spAutoFit/>
          </a:bodyPr>
          <a:lstStyle/>
          <a:p>
            <a:r>
              <a:rPr lang="en-US" sz="1200" b="1" dirty="0"/>
              <a:t>Bowels Philemon 1:7, 12, 20:</a:t>
            </a:r>
          </a:p>
          <a:p>
            <a:r>
              <a:rPr lang="en-US" sz="1200" dirty="0"/>
              <a:t>The Greek word translated as </a:t>
            </a:r>
            <a:r>
              <a:rPr lang="en-US" sz="1200" i="1" dirty="0"/>
              <a:t>bowels</a:t>
            </a:r>
            <a:r>
              <a:rPr lang="en-US" sz="1200" dirty="0"/>
              <a:t> refers to one’s inner parts. It is a figurative reference to a person’s center of feelings, affections, and sympathy. The word </a:t>
            </a:r>
            <a:r>
              <a:rPr lang="en-US" sz="1200" i="1" dirty="0"/>
              <a:t>heart</a:t>
            </a:r>
            <a:r>
              <a:rPr lang="en-US" sz="1200" dirty="0"/>
              <a:t> is sometimes similarly used.</a:t>
            </a:r>
          </a:p>
        </p:txBody>
      </p:sp>
      <p:sp>
        <p:nvSpPr>
          <p:cNvPr id="7" name="Rectangle 6"/>
          <p:cNvSpPr/>
          <p:nvPr/>
        </p:nvSpPr>
        <p:spPr>
          <a:xfrm>
            <a:off x="0" y="4984172"/>
            <a:ext cx="4856513" cy="1754326"/>
          </a:xfrm>
          <a:prstGeom prst="rect">
            <a:avLst/>
          </a:prstGeom>
          <a:ln>
            <a:solidFill>
              <a:schemeClr val="tx1"/>
            </a:solidFill>
          </a:ln>
        </p:spPr>
        <p:txBody>
          <a:bodyPr wrap="square">
            <a:spAutoFit/>
          </a:bodyPr>
          <a:lstStyle/>
          <a:p>
            <a:r>
              <a:rPr lang="en-US" sz="1200" b="1" dirty="0"/>
              <a:t>The Name </a:t>
            </a:r>
            <a:r>
              <a:rPr lang="en-US" sz="1200" b="1" dirty="0" err="1"/>
              <a:t>Onesimus</a:t>
            </a:r>
            <a:r>
              <a:rPr lang="en-US" sz="1200" b="1" dirty="0"/>
              <a:t> </a:t>
            </a:r>
            <a:r>
              <a:rPr lang="en-US" sz="1200" dirty="0"/>
              <a:t>means useful or “profitable” (verse 11) (see Arthur A. </a:t>
            </a:r>
            <a:r>
              <a:rPr lang="en-US" sz="1200" dirty="0" err="1"/>
              <a:t>Rupprecht</a:t>
            </a:r>
            <a:r>
              <a:rPr lang="en-US" sz="1200" dirty="0"/>
              <a:t>, “Philemon,” in </a:t>
            </a:r>
            <a:r>
              <a:rPr lang="en-US" sz="1200" i="1" dirty="0"/>
              <a:t>The Expositor’s Bible Commentary,</a:t>
            </a:r>
            <a:r>
              <a:rPr lang="en-US" sz="1200" dirty="0"/>
              <a:t> ed. Frank E. </a:t>
            </a:r>
            <a:r>
              <a:rPr lang="en-US" sz="1200" dirty="0" err="1"/>
              <a:t>Gaebelein</a:t>
            </a:r>
            <a:r>
              <a:rPr lang="en-US" sz="1200" dirty="0"/>
              <a:t>, 12 vols. [1976–1992], 11:461). </a:t>
            </a:r>
            <a:r>
              <a:rPr lang="en-US" sz="1200" dirty="0" err="1"/>
              <a:t>Onesimus</a:t>
            </a:r>
            <a:r>
              <a:rPr lang="en-US" sz="1200" dirty="0"/>
              <a:t> may have been “unprofitable” (verse 11) to Philemon because </a:t>
            </a:r>
            <a:r>
              <a:rPr lang="en-US" sz="1200" dirty="0" err="1"/>
              <a:t>Onesimus</a:t>
            </a:r>
            <a:r>
              <a:rPr lang="en-US" sz="1200" dirty="0"/>
              <a:t> had run away and couldn’t perform his duties or because he may have stolen something from Philemon when he fled (see verse 18). However, Paul said that </a:t>
            </a:r>
            <a:r>
              <a:rPr lang="en-US" sz="1200" dirty="0" err="1"/>
              <a:t>Onesimus</a:t>
            </a:r>
            <a:r>
              <a:rPr lang="en-US" sz="1200" dirty="0"/>
              <a:t> had since become “profitable” to both Philemon and Paul (verse 11). In Paul’s case, </a:t>
            </a:r>
            <a:r>
              <a:rPr lang="en-US" sz="1200" dirty="0" err="1"/>
              <a:t>Onesimus</a:t>
            </a:r>
            <a:r>
              <a:rPr lang="en-US" sz="1200" dirty="0"/>
              <a:t> may have been profitable because he could assist Paul while Paul was in prison (see verse 13).</a:t>
            </a:r>
          </a:p>
        </p:txBody>
      </p:sp>
      <p:sp>
        <p:nvSpPr>
          <p:cNvPr id="8" name="Rectangle 7"/>
          <p:cNvSpPr/>
          <p:nvPr/>
        </p:nvSpPr>
        <p:spPr>
          <a:xfrm>
            <a:off x="4876800" y="0"/>
            <a:ext cx="7315200" cy="2092881"/>
          </a:xfrm>
          <a:prstGeom prst="rect">
            <a:avLst/>
          </a:prstGeom>
          <a:ln>
            <a:solidFill>
              <a:schemeClr val="tx1"/>
            </a:solidFill>
          </a:ln>
        </p:spPr>
        <p:txBody>
          <a:bodyPr wrap="square">
            <a:spAutoFit/>
          </a:bodyPr>
          <a:lstStyle/>
          <a:p>
            <a:pPr fontAlgn="base"/>
            <a:r>
              <a:rPr lang="en-US" sz="1200" b="1" dirty="0"/>
              <a:t>Who Were </a:t>
            </a:r>
            <a:r>
              <a:rPr lang="en-US" sz="1200" b="1" dirty="0" err="1"/>
              <a:t>Apphia</a:t>
            </a:r>
            <a:r>
              <a:rPr lang="en-US" sz="1200" b="1" dirty="0"/>
              <a:t> and </a:t>
            </a:r>
            <a:r>
              <a:rPr lang="en-US" sz="1200" b="1" dirty="0" err="1"/>
              <a:t>Archippus</a:t>
            </a:r>
            <a:r>
              <a:rPr lang="en-US" sz="1200" b="1" dirty="0"/>
              <a:t>? Philemon 2</a:t>
            </a:r>
          </a:p>
          <a:p>
            <a:pPr fontAlgn="base"/>
            <a:r>
              <a:rPr lang="en-US" sz="1200" dirty="0"/>
              <a:t>It is highly probable that these two persons were members of the church in Colossae and friends, perhaps converts, of Paul during his stay in Ephesus on his third mission. Some have even suggested that </a:t>
            </a:r>
            <a:r>
              <a:rPr lang="en-US" sz="1200" dirty="0" err="1"/>
              <a:t>Apphia</a:t>
            </a:r>
            <a:r>
              <a:rPr lang="en-US" sz="1200" dirty="0"/>
              <a:t> was Philemon’s wife and </a:t>
            </a:r>
            <a:r>
              <a:rPr lang="en-US" sz="1200" dirty="0" err="1"/>
              <a:t>Archippus</a:t>
            </a:r>
            <a:r>
              <a:rPr lang="en-US" sz="1200" dirty="0"/>
              <a:t>, his son. Nothing more is said of </a:t>
            </a:r>
            <a:r>
              <a:rPr lang="en-US" sz="1200" dirty="0" err="1"/>
              <a:t>Apphia</a:t>
            </a:r>
            <a:r>
              <a:rPr lang="en-US" sz="1200" dirty="0"/>
              <a:t> in Paul’s writings, but the letter to the Colossians, written about this same time, admonishes </a:t>
            </a:r>
            <a:r>
              <a:rPr lang="en-US" sz="1200" dirty="0" err="1"/>
              <a:t>Archippus</a:t>
            </a:r>
            <a:r>
              <a:rPr lang="en-US" sz="1200" dirty="0"/>
              <a:t> as follows: “Take heed to the ministry which thou hast received in the Lord, that thou fulfill it.” (Colossians 4:17.) </a:t>
            </a:r>
          </a:p>
          <a:p>
            <a:pPr fontAlgn="base"/>
            <a:endParaRPr lang="en-US" sz="1200" dirty="0"/>
          </a:p>
          <a:p>
            <a:pPr lvl="0"/>
            <a:r>
              <a:rPr lang="en-US" sz="1200" dirty="0"/>
              <a:t>Precisely what this ministerial call was is unknown. There is an ancient tradition which holds that Philemon became bishop of Colossae and, during the persecution under Nero when Peter and Paul met their deaths, was martyred in Colossae with his wife, </a:t>
            </a:r>
            <a:r>
              <a:rPr lang="en-US" sz="1200" dirty="0" err="1"/>
              <a:t>Apphia</a:t>
            </a:r>
            <a:r>
              <a:rPr lang="en-US" sz="1200" dirty="0"/>
              <a:t>, his son </a:t>
            </a:r>
            <a:r>
              <a:rPr lang="en-US" sz="1200" dirty="0" err="1"/>
              <a:t>Archippus</a:t>
            </a:r>
            <a:r>
              <a:rPr lang="en-US" sz="1200" dirty="0"/>
              <a:t>, and his slave, </a:t>
            </a:r>
            <a:r>
              <a:rPr lang="en-US" sz="1200" dirty="0" err="1"/>
              <a:t>Onesimus</a:t>
            </a:r>
            <a:r>
              <a:rPr lang="en-US" sz="1000" dirty="0" err="1">
                <a:solidFill>
                  <a:prstClr val="black"/>
                </a:solidFill>
              </a:rPr>
              <a:t>L</a:t>
            </a:r>
            <a:endParaRPr lang="en-US" sz="1000" dirty="0">
              <a:solidFill>
                <a:prstClr val="black"/>
              </a:solidFill>
            </a:endParaRPr>
          </a:p>
          <a:p>
            <a:pPr lvl="0"/>
            <a:r>
              <a:rPr lang="en-US" sz="1000" dirty="0" err="1">
                <a:solidFill>
                  <a:prstClr val="black"/>
                </a:solidFill>
              </a:rPr>
              <a:t>ife</a:t>
            </a:r>
            <a:r>
              <a:rPr lang="en-US" sz="1000" dirty="0">
                <a:solidFill>
                  <a:prstClr val="black"/>
                </a:solidFill>
              </a:rPr>
              <a:t> and Teachings of Jesus and His Apostles Chapter 43</a:t>
            </a:r>
            <a:endParaRPr lang="en-US" sz="1200" b="0" i="0" dirty="0">
              <a:effectLst/>
            </a:endParaRPr>
          </a:p>
        </p:txBody>
      </p:sp>
      <p:sp>
        <p:nvSpPr>
          <p:cNvPr id="9" name="Rectangle 8"/>
          <p:cNvSpPr/>
          <p:nvPr/>
        </p:nvSpPr>
        <p:spPr>
          <a:xfrm>
            <a:off x="4876800" y="2085109"/>
            <a:ext cx="7315200" cy="1384995"/>
          </a:xfrm>
          <a:prstGeom prst="rect">
            <a:avLst/>
          </a:prstGeom>
          <a:ln>
            <a:solidFill>
              <a:schemeClr val="tx1"/>
            </a:solidFill>
          </a:ln>
        </p:spPr>
        <p:txBody>
          <a:bodyPr wrap="square">
            <a:spAutoFit/>
          </a:bodyPr>
          <a:lstStyle/>
          <a:p>
            <a:pPr fontAlgn="base"/>
            <a:r>
              <a:rPr lang="en-US" sz="1200" b="1" dirty="0">
                <a:latin typeface="Abadi" panose="020B0604020104020204" pitchFamily="34" charset="0"/>
              </a:rPr>
              <a:t>Convenience Philemon 8</a:t>
            </a:r>
          </a:p>
          <a:p>
            <a:pPr fontAlgn="base"/>
            <a:r>
              <a:rPr lang="en-US" sz="1200" dirty="0"/>
              <a:t>It may seem strange that Paul would appeal to Philemon to accept </a:t>
            </a:r>
            <a:r>
              <a:rPr lang="en-US" sz="1200" dirty="0" err="1"/>
              <a:t>Onesimus</a:t>
            </a:r>
            <a:r>
              <a:rPr lang="en-US" sz="1200" dirty="0"/>
              <a:t> back on the basis of “convenience.” The word chosen by the King James translators, however, has changed from its original meaning. The Greek word is formed from the verb which means “to come up to” and carries with it the idea of measuring up to a certain mark or standard. Paul’s choice of the word gives the delicate hint that Philemon’s forgiveness of his runaway slave would be the most fitting or becoming thing a true follower of Christ could do.</a:t>
            </a:r>
          </a:p>
          <a:p>
            <a:pPr fontAlgn="base"/>
            <a:r>
              <a:rPr lang="en-US" sz="1200" dirty="0"/>
              <a:t>Life and Teachings of Jesus and His Apostles Chapter 43</a:t>
            </a:r>
          </a:p>
        </p:txBody>
      </p:sp>
      <p:sp>
        <p:nvSpPr>
          <p:cNvPr id="10" name="Rectangle 9"/>
          <p:cNvSpPr/>
          <p:nvPr/>
        </p:nvSpPr>
        <p:spPr>
          <a:xfrm>
            <a:off x="4876800" y="3470345"/>
            <a:ext cx="7315200" cy="3046988"/>
          </a:xfrm>
          <a:prstGeom prst="rect">
            <a:avLst/>
          </a:prstGeom>
          <a:ln>
            <a:solidFill>
              <a:schemeClr val="tx1"/>
            </a:solidFill>
          </a:ln>
        </p:spPr>
        <p:txBody>
          <a:bodyPr wrap="square">
            <a:spAutoFit/>
          </a:bodyPr>
          <a:lstStyle/>
          <a:p>
            <a:r>
              <a:rPr lang="en-US" sz="1200" b="1" dirty="0">
                <a:solidFill>
                  <a:srgbClr val="333333"/>
                </a:solidFill>
                <a:latin typeface="Abadi" panose="020B0604020104020204" pitchFamily="34" charset="0"/>
              </a:rPr>
              <a:t>Roman Slavery Philemon 16:</a:t>
            </a:r>
          </a:p>
          <a:p>
            <a:r>
              <a:rPr lang="en-US" sz="1200" dirty="0">
                <a:solidFill>
                  <a:srgbClr val="333333"/>
                </a:solidFill>
                <a:latin typeface="Abadi" panose="020B0604020104020204" pitchFamily="34" charset="0"/>
              </a:rPr>
              <a:t>In the days of Philemon and </a:t>
            </a:r>
            <a:r>
              <a:rPr lang="en-US" sz="1200" dirty="0" err="1">
                <a:solidFill>
                  <a:srgbClr val="333333"/>
                </a:solidFill>
                <a:latin typeface="Abadi" panose="020B0604020104020204" pitchFamily="34" charset="0"/>
              </a:rPr>
              <a:t>Onesimus</a:t>
            </a:r>
            <a:r>
              <a:rPr lang="en-US" sz="1200" dirty="0">
                <a:solidFill>
                  <a:srgbClr val="333333"/>
                </a:solidFill>
                <a:latin typeface="Abadi" panose="020B0604020104020204" pitchFamily="34" charset="0"/>
              </a:rPr>
              <a:t>, slaves were completely at the mercy of their owners. Even trivial offenses were often punished in the most cruel manner. Indicative of the unrestricted authority enjoyed by the masters is this statement by Vincent: “The attitude of the law toward the slave was expressed in the formula </a:t>
            </a:r>
            <a:r>
              <a:rPr lang="en-US" sz="1200" i="1" dirty="0">
                <a:solidFill>
                  <a:srgbClr val="333333"/>
                </a:solidFill>
                <a:latin typeface="Abadi" panose="020B0604020104020204" pitchFamily="34" charset="0"/>
              </a:rPr>
              <a:t>servile caput </a:t>
            </a:r>
            <a:r>
              <a:rPr lang="en-US" sz="1200" i="1" dirty="0" err="1">
                <a:solidFill>
                  <a:srgbClr val="333333"/>
                </a:solidFill>
                <a:latin typeface="Abadi" panose="020B0604020104020204" pitchFamily="34" charset="0"/>
              </a:rPr>
              <a:t>nullum</a:t>
            </a:r>
            <a:r>
              <a:rPr lang="en-US" sz="1200" i="1" dirty="0">
                <a:solidFill>
                  <a:srgbClr val="333333"/>
                </a:solidFill>
                <a:latin typeface="Abadi" panose="020B0604020104020204" pitchFamily="34" charset="0"/>
              </a:rPr>
              <a:t> jus </a:t>
            </a:r>
            <a:r>
              <a:rPr lang="en-US" sz="1200" i="1" dirty="0" err="1">
                <a:solidFill>
                  <a:srgbClr val="333333"/>
                </a:solidFill>
                <a:latin typeface="Abadi" panose="020B0604020104020204" pitchFamily="34" charset="0"/>
              </a:rPr>
              <a:t>gabet</a:t>
            </a:r>
            <a:r>
              <a:rPr lang="en-US" sz="1200" i="1" dirty="0">
                <a:solidFill>
                  <a:srgbClr val="333333"/>
                </a:solidFill>
                <a:latin typeface="Abadi" panose="020B0604020104020204" pitchFamily="34" charset="0"/>
              </a:rPr>
              <a:t>; the slave has no right.</a:t>
            </a:r>
            <a:r>
              <a:rPr lang="en-US" sz="1200" dirty="0">
                <a:solidFill>
                  <a:srgbClr val="333333"/>
                </a:solidFill>
                <a:latin typeface="Abadi" panose="020B0604020104020204" pitchFamily="34" charset="0"/>
              </a:rPr>
              <a:t> The master’s power was unlimited. He might mutilate, torture, or kill the slave at his pleasure. </a:t>
            </a:r>
          </a:p>
          <a:p>
            <a:r>
              <a:rPr lang="en-US" sz="1200" dirty="0" err="1">
                <a:solidFill>
                  <a:srgbClr val="333333"/>
                </a:solidFill>
                <a:latin typeface="Abadi" panose="020B0604020104020204" pitchFamily="34" charset="0"/>
              </a:rPr>
              <a:t>Pollio</a:t>
            </a:r>
            <a:r>
              <a:rPr lang="en-US" sz="1200" dirty="0">
                <a:solidFill>
                  <a:srgbClr val="333333"/>
                </a:solidFill>
                <a:latin typeface="Abadi" panose="020B0604020104020204" pitchFamily="34" charset="0"/>
              </a:rPr>
              <a:t>, in the time of Augustus, ordered a slave to be thrown into a pond of voracious lampreys. Augustus interfered, but afterward ordered a slave of his own to be crucified on the mast of a ship for eating a favorite quail. Juvenal describes a profligate woman ordering a slave to be crucified. Some one remonstrates. She replies: ‘So then a slave is a man, is he! “He has done nothing,” you say. Granted. I command it. Let my pleasure stand for a reason’ (vi., 219). Martial records an instance of a master cutting out a slave’s tongue. The old Roman legislation imposed death for killing a plough-ox; but the murderer of a slave was not called to account. </a:t>
            </a:r>
          </a:p>
          <a:p>
            <a:r>
              <a:rPr lang="en-US" sz="1200" dirty="0">
                <a:solidFill>
                  <a:srgbClr val="333333"/>
                </a:solidFill>
                <a:latin typeface="Abadi" panose="020B0604020104020204" pitchFamily="34" charset="0"/>
              </a:rPr>
              <a:t>Tracking fugitive slaves was a trade. Recovered slaves were branded on the forehead, condemned to double labor, and sometimes thrown to the beasts in the </a:t>
            </a:r>
            <a:r>
              <a:rPr lang="en-US" sz="1200" dirty="0" err="1">
                <a:solidFill>
                  <a:srgbClr val="333333"/>
                </a:solidFill>
                <a:latin typeface="Abadi" panose="020B0604020104020204" pitchFamily="34" charset="0"/>
              </a:rPr>
              <a:t>amphitheatre</a:t>
            </a:r>
            <a:r>
              <a:rPr lang="en-US" sz="1200" dirty="0">
                <a:solidFill>
                  <a:srgbClr val="333333"/>
                </a:solidFill>
                <a:latin typeface="Abadi" panose="020B0604020104020204" pitchFamily="34" charset="0"/>
              </a:rPr>
              <a:t>. The slave population was enormous. Some proprietors had as many as twenty thousand.” (Vincent, </a:t>
            </a:r>
            <a:r>
              <a:rPr lang="en-US" sz="1200" i="1" dirty="0">
                <a:solidFill>
                  <a:srgbClr val="333333"/>
                </a:solidFill>
                <a:latin typeface="Abadi" panose="020B0604020104020204" pitchFamily="34" charset="0"/>
              </a:rPr>
              <a:t>Word Studies in the New Testament,</a:t>
            </a:r>
            <a:r>
              <a:rPr lang="en-US" sz="1200" dirty="0">
                <a:solidFill>
                  <a:srgbClr val="333333"/>
                </a:solidFill>
                <a:latin typeface="Abadi" panose="020B0604020104020204" pitchFamily="34" charset="0"/>
              </a:rPr>
              <a:t> 2:921.)</a:t>
            </a:r>
            <a:endParaRPr lang="en-US" sz="1200" dirty="0"/>
          </a:p>
        </p:txBody>
      </p:sp>
    </p:spTree>
    <p:extLst>
      <p:ext uri="{BB962C8B-B14F-4D97-AF65-F5344CB8AC3E}">
        <p14:creationId xmlns:p14="http://schemas.microsoft.com/office/powerpoint/2010/main" val="33813006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673" y="225377"/>
            <a:ext cx="4973781" cy="5078313"/>
          </a:xfrm>
          <a:prstGeom prst="rect">
            <a:avLst/>
          </a:prstGeom>
          <a:ln>
            <a:solidFill>
              <a:schemeClr val="tx1"/>
            </a:solidFill>
          </a:ln>
        </p:spPr>
        <p:txBody>
          <a:bodyPr wrap="square">
            <a:spAutoFit/>
          </a:bodyPr>
          <a:lstStyle/>
          <a:p>
            <a:r>
              <a:rPr lang="en-US" sz="1200" b="1" dirty="0">
                <a:solidFill>
                  <a:srgbClr val="444444"/>
                </a:solidFill>
                <a:latin typeface="Calibri" panose="020F0502020204030204" pitchFamily="34" charset="0"/>
              </a:rPr>
              <a:t>Options for </a:t>
            </a:r>
            <a:r>
              <a:rPr lang="en-US" sz="1200" b="1" dirty="0" err="1">
                <a:solidFill>
                  <a:srgbClr val="444444"/>
                </a:solidFill>
                <a:latin typeface="Calibri" panose="020F0502020204030204" pitchFamily="34" charset="0"/>
              </a:rPr>
              <a:t>Onesimus</a:t>
            </a:r>
            <a:r>
              <a:rPr lang="en-US" sz="1200" b="1" dirty="0">
                <a:solidFill>
                  <a:srgbClr val="444444"/>
                </a:solidFill>
                <a:latin typeface="Calibri" panose="020F0502020204030204" pitchFamily="34" charset="0"/>
              </a:rPr>
              <a:t>:</a:t>
            </a:r>
          </a:p>
          <a:p>
            <a:r>
              <a:rPr lang="en-US" sz="1200" dirty="0">
                <a:solidFill>
                  <a:srgbClr val="444444"/>
                </a:solidFill>
                <a:latin typeface="Calibri" panose="020F0502020204030204" pitchFamily="34" charset="0"/>
              </a:rPr>
              <a:t>"What were Philemon's options when </a:t>
            </a:r>
            <a:r>
              <a:rPr lang="en-US" sz="1200" dirty="0" err="1">
                <a:solidFill>
                  <a:srgbClr val="444444"/>
                </a:solidFill>
                <a:latin typeface="Calibri" panose="020F0502020204030204" pitchFamily="34" charset="0"/>
              </a:rPr>
              <a:t>Onesimus</a:t>
            </a:r>
            <a:r>
              <a:rPr lang="en-US" sz="1200" dirty="0">
                <a:solidFill>
                  <a:srgbClr val="444444"/>
                </a:solidFill>
                <a:latin typeface="Calibri" panose="020F0502020204030204" pitchFamily="34" charset="0"/>
              </a:rPr>
              <a:t> returned? Merely probing them shows why Paul protected his new convert with letters to Philemon and to the Colossian branch of the Church... The fragments of preserved laws on the subject show Paul's legal duty to send </a:t>
            </a:r>
            <a:r>
              <a:rPr lang="en-US" sz="1200" dirty="0" err="1">
                <a:solidFill>
                  <a:srgbClr val="444444"/>
                </a:solidFill>
                <a:latin typeface="Calibri" panose="020F0502020204030204" pitchFamily="34" charset="0"/>
              </a:rPr>
              <a:t>Onesimus</a:t>
            </a:r>
            <a:r>
              <a:rPr lang="en-US" sz="1200" dirty="0">
                <a:solidFill>
                  <a:srgbClr val="444444"/>
                </a:solidFill>
                <a:latin typeface="Calibri" panose="020F0502020204030204" pitchFamily="34" charset="0"/>
              </a:rPr>
              <a:t> back: 'Anyone who has hidden a runaway slave is guilty of theft.' There were legal options to report to authorities or to return 'to the owners.' </a:t>
            </a:r>
          </a:p>
          <a:p>
            <a:endParaRPr lang="en-US" sz="1200" dirty="0">
              <a:solidFill>
                <a:srgbClr val="444444"/>
              </a:solidFill>
              <a:latin typeface="Calibri" panose="020F0502020204030204" pitchFamily="34" charset="0"/>
            </a:endParaRPr>
          </a:p>
          <a:p>
            <a:r>
              <a:rPr lang="en-US" sz="1200" dirty="0">
                <a:solidFill>
                  <a:srgbClr val="444444"/>
                </a:solidFill>
                <a:latin typeface="Calibri" panose="020F0502020204030204" pitchFamily="34" charset="0"/>
              </a:rPr>
              <a:t>The process of formal return hints at how masters might treat returning slaves: 'Carefully guarding them may even include chaining them up.' Second-century laws prevented owners from killing their slaves, but first-century masters seem to have been free to inflict almost anything to break a slave from deserting.</a:t>
            </a:r>
          </a:p>
          <a:p>
            <a:r>
              <a:rPr lang="en-US" sz="1200" dirty="0">
                <a:solidFill>
                  <a:srgbClr val="444444"/>
                </a:solidFill>
                <a:latin typeface="Calibri" panose="020F0502020204030204" pitchFamily="34" charset="0"/>
              </a:rPr>
              <a:t> </a:t>
            </a:r>
          </a:p>
          <a:p>
            <a:r>
              <a:rPr lang="en-US" sz="1200" dirty="0">
                <a:solidFill>
                  <a:srgbClr val="444444"/>
                </a:solidFill>
                <a:latin typeface="Calibri" panose="020F0502020204030204" pitchFamily="34" charset="0"/>
              </a:rPr>
              <a:t>"'Do not torment him,' the senator Pliny wrote a friend, asking for leniency for an offending household servant. 'Make some concession to his youth, his tears, and to your own kind heart.' Such an appeal is admirable but superficial when comparing that request for human decency with Paul's bold testimony of equality: '[</a:t>
            </a:r>
            <a:r>
              <a:rPr lang="en-US" sz="1200" dirty="0" err="1">
                <a:solidFill>
                  <a:srgbClr val="444444"/>
                </a:solidFill>
                <a:latin typeface="Calibri" panose="020F0502020204030204" pitchFamily="34" charset="0"/>
              </a:rPr>
              <a:t>Onesimus</a:t>
            </a:r>
            <a:r>
              <a:rPr lang="en-US" sz="1200" dirty="0">
                <a:solidFill>
                  <a:srgbClr val="444444"/>
                </a:solidFill>
                <a:latin typeface="Calibri" panose="020F0502020204030204" pitchFamily="34" charset="0"/>
              </a:rPr>
              <a:t>] departed for a while for this purpose, that you might receive him forever, no longer as a slave but more than a slave, as a beloved brother' (Philem. 1:15-16, NKJB). </a:t>
            </a:r>
          </a:p>
          <a:p>
            <a:endParaRPr lang="en-US" sz="1200" dirty="0">
              <a:solidFill>
                <a:srgbClr val="444444"/>
              </a:solidFill>
              <a:latin typeface="Calibri" panose="020F0502020204030204" pitchFamily="34" charset="0"/>
            </a:endParaRPr>
          </a:p>
          <a:p>
            <a:r>
              <a:rPr lang="en-US" sz="1200" dirty="0">
                <a:solidFill>
                  <a:srgbClr val="444444"/>
                </a:solidFill>
                <a:latin typeface="Calibri" panose="020F0502020204030204" pitchFamily="34" charset="0"/>
              </a:rPr>
              <a:t>Such a request would not work unless Philemon really believed in eternal brotherhood. So Paul labors deftly but plainly for Philemon's conversion to that principle. He writes with the obvious goal of softening Philemon's heart." (Richard Lloyd Anderson, </a:t>
            </a:r>
            <a:r>
              <a:rPr lang="en-US" sz="1200" i="1" dirty="0">
                <a:solidFill>
                  <a:srgbClr val="444444"/>
                </a:solidFill>
                <a:latin typeface="Calibri" panose="020F0502020204030204" pitchFamily="34" charset="0"/>
              </a:rPr>
              <a:t>Understanding Paul</a:t>
            </a:r>
            <a:r>
              <a:rPr lang="en-US" sz="1200" dirty="0">
                <a:solidFill>
                  <a:srgbClr val="444444"/>
                </a:solidFill>
                <a:latin typeface="Calibri" panose="020F0502020204030204" pitchFamily="34" charset="0"/>
              </a:rPr>
              <a:t> [Salt Lake City: Deseret Book Co., 1983], 241 - 242.)</a:t>
            </a:r>
            <a:endParaRPr lang="en-US" sz="1200" b="0" i="0" dirty="0">
              <a:solidFill>
                <a:srgbClr val="444444"/>
              </a:solidFill>
              <a:effectLst/>
              <a:latin typeface="Calibri" panose="020F0502020204030204" pitchFamily="34" charset="0"/>
            </a:endParaRPr>
          </a:p>
        </p:txBody>
      </p:sp>
      <p:sp>
        <p:nvSpPr>
          <p:cNvPr id="3" name="Rectangle 2"/>
          <p:cNvSpPr/>
          <p:nvPr/>
        </p:nvSpPr>
        <p:spPr>
          <a:xfrm>
            <a:off x="5749636" y="242879"/>
            <a:ext cx="6096000" cy="5262979"/>
          </a:xfrm>
          <a:prstGeom prst="rect">
            <a:avLst/>
          </a:prstGeom>
          <a:ln>
            <a:solidFill>
              <a:schemeClr val="tx1"/>
            </a:solidFill>
          </a:ln>
        </p:spPr>
        <p:txBody>
          <a:bodyPr>
            <a:spAutoFit/>
          </a:bodyPr>
          <a:lstStyle/>
          <a:p>
            <a:r>
              <a:rPr lang="en-US" sz="1200" b="1" dirty="0">
                <a:solidFill>
                  <a:srgbClr val="444444"/>
                </a:solidFill>
                <a:latin typeface="Calibri" panose="020F0502020204030204" pitchFamily="34" charset="0"/>
              </a:rPr>
              <a:t>Repentance:</a:t>
            </a:r>
          </a:p>
          <a:p>
            <a:r>
              <a:rPr lang="en-US" sz="1200" dirty="0">
                <a:solidFill>
                  <a:srgbClr val="444444"/>
                </a:solidFill>
                <a:latin typeface="Calibri" panose="020F0502020204030204" pitchFamily="34" charset="0"/>
              </a:rPr>
              <a:t>"Sincere repentance certainly involves righting the wrong, giving satisfaction to the person sinned against. And when that is done, the major duty shifts to the person wronged. Revelation warns the person sinned against to overcome his resentment through forgiveness: 'He that </a:t>
            </a:r>
            <a:r>
              <a:rPr lang="en-US" sz="1200" dirty="0" err="1">
                <a:solidFill>
                  <a:srgbClr val="444444"/>
                </a:solidFill>
                <a:latin typeface="Calibri" panose="020F0502020204030204" pitchFamily="34" charset="0"/>
              </a:rPr>
              <a:t>forgiveth</a:t>
            </a:r>
            <a:r>
              <a:rPr lang="en-US" sz="1200" dirty="0">
                <a:solidFill>
                  <a:srgbClr val="444444"/>
                </a:solidFill>
                <a:latin typeface="Calibri" panose="020F0502020204030204" pitchFamily="34" charset="0"/>
              </a:rPr>
              <a:t> not his brother his trespasses </a:t>
            </a:r>
            <a:r>
              <a:rPr lang="en-US" sz="1200" dirty="0" err="1">
                <a:solidFill>
                  <a:srgbClr val="444444"/>
                </a:solidFill>
                <a:latin typeface="Calibri" panose="020F0502020204030204" pitchFamily="34" charset="0"/>
              </a:rPr>
              <a:t>standeth</a:t>
            </a:r>
            <a:r>
              <a:rPr lang="en-US" sz="1200" dirty="0">
                <a:solidFill>
                  <a:srgbClr val="444444"/>
                </a:solidFill>
                <a:latin typeface="Calibri" panose="020F0502020204030204" pitchFamily="34" charset="0"/>
              </a:rPr>
              <a:t> condemned before the Lord; for there </a:t>
            </a:r>
            <a:r>
              <a:rPr lang="en-US" sz="1200" dirty="0" err="1">
                <a:solidFill>
                  <a:srgbClr val="444444"/>
                </a:solidFill>
                <a:latin typeface="Calibri" panose="020F0502020204030204" pitchFamily="34" charset="0"/>
              </a:rPr>
              <a:t>remaineth</a:t>
            </a:r>
            <a:r>
              <a:rPr lang="en-US" sz="1200" dirty="0">
                <a:solidFill>
                  <a:srgbClr val="444444"/>
                </a:solidFill>
                <a:latin typeface="Calibri" panose="020F0502020204030204" pitchFamily="34" charset="0"/>
              </a:rPr>
              <a:t> in him the greater sin' (D&amp;C 64:9). </a:t>
            </a:r>
          </a:p>
          <a:p>
            <a:endParaRPr lang="en-US" sz="1200" dirty="0">
              <a:solidFill>
                <a:srgbClr val="444444"/>
              </a:solidFill>
              <a:latin typeface="Calibri" panose="020F0502020204030204" pitchFamily="34" charset="0"/>
            </a:endParaRPr>
          </a:p>
          <a:p>
            <a:r>
              <a:rPr lang="en-US" sz="1200" dirty="0">
                <a:solidFill>
                  <a:srgbClr val="444444"/>
                </a:solidFill>
                <a:latin typeface="Calibri" panose="020F0502020204030204" pitchFamily="34" charset="0"/>
              </a:rPr>
              <a:t>This is the principle dramatized by Jesus in the parable of the unforgiving servant (Matt. 18:21-35), and Paul's letter calls on Philemon to forgive. Paul and </a:t>
            </a:r>
            <a:r>
              <a:rPr lang="en-US" sz="1200" dirty="0" err="1">
                <a:solidFill>
                  <a:srgbClr val="444444"/>
                </a:solidFill>
                <a:latin typeface="Calibri" panose="020F0502020204030204" pitchFamily="34" charset="0"/>
              </a:rPr>
              <a:t>Onesimus</a:t>
            </a:r>
            <a:r>
              <a:rPr lang="en-US" sz="1200" dirty="0">
                <a:solidFill>
                  <a:srgbClr val="444444"/>
                </a:solidFill>
                <a:latin typeface="Calibri" panose="020F0502020204030204" pitchFamily="34" charset="0"/>
              </a:rPr>
              <a:t> did their duty to return Philemon's 'property.' </a:t>
            </a:r>
          </a:p>
          <a:p>
            <a:endParaRPr lang="en-US" sz="1200" dirty="0">
              <a:solidFill>
                <a:srgbClr val="444444"/>
              </a:solidFill>
              <a:latin typeface="Calibri" panose="020F0502020204030204" pitchFamily="34" charset="0"/>
            </a:endParaRPr>
          </a:p>
          <a:p>
            <a:r>
              <a:rPr lang="en-US" sz="1200" dirty="0">
                <a:solidFill>
                  <a:srgbClr val="444444"/>
                </a:solidFill>
                <a:latin typeface="Calibri" panose="020F0502020204030204" pitchFamily="34" charset="0"/>
              </a:rPr>
              <a:t>But Paul makes perfectly clear that the master legally owns only the slave's service, not his person. This tension between mortal law and God's higher morality makes this short letter a fascinating challenge to complacency. </a:t>
            </a:r>
          </a:p>
          <a:p>
            <a:endParaRPr lang="en-US" sz="1200" dirty="0">
              <a:solidFill>
                <a:srgbClr val="444444"/>
              </a:solidFill>
              <a:latin typeface="Calibri" panose="020F0502020204030204" pitchFamily="34" charset="0"/>
            </a:endParaRPr>
          </a:p>
          <a:p>
            <a:r>
              <a:rPr lang="en-US" sz="1200" dirty="0">
                <a:solidFill>
                  <a:srgbClr val="444444"/>
                </a:solidFill>
                <a:latin typeface="Calibri" panose="020F0502020204030204" pitchFamily="34" charset="0"/>
              </a:rPr>
              <a:t>For it highlights the duty of every believer in God to respect every child of God, of whatever age, sex, race, or social or economic level. The letter to Philemon admits the wrongdoing of the runaway slave but guards against the further sin of the master in how he takes him back. In short, the letter is really about potential offenses to others from those who have been in the right.</a:t>
            </a:r>
          </a:p>
          <a:p>
            <a:r>
              <a:rPr lang="en-US" sz="1200" dirty="0">
                <a:solidFill>
                  <a:srgbClr val="444444"/>
                </a:solidFill>
                <a:latin typeface="Calibri" panose="020F0502020204030204" pitchFamily="34" charset="0"/>
              </a:rPr>
              <a:t> </a:t>
            </a:r>
          </a:p>
          <a:p>
            <a:r>
              <a:rPr lang="en-US" sz="1200" dirty="0">
                <a:solidFill>
                  <a:srgbClr val="444444"/>
                </a:solidFill>
                <a:latin typeface="Calibri" panose="020F0502020204030204" pitchFamily="34" charset="0"/>
              </a:rPr>
              <a:t>"Slavery was a reality in Paul's world. Cruel war had produced heartless enslavement of enemies, but Paul was on the high end of the social spectrum with the privilege of Roman citizenship. This meant that he was personally untouched by slavery and could have comfortably ignored it. But his Christian convictions did not allow that, for several of his letters command righteous treatment of slaves. Nevertheless, the legal system supported slavery as an institution. (Richard Lloyd Anderson, </a:t>
            </a:r>
            <a:r>
              <a:rPr lang="en-US" sz="1200" i="1" dirty="0">
                <a:solidFill>
                  <a:srgbClr val="444444"/>
                </a:solidFill>
                <a:latin typeface="Calibri" panose="020F0502020204030204" pitchFamily="34" charset="0"/>
              </a:rPr>
              <a:t>Understanding Paul</a:t>
            </a:r>
            <a:r>
              <a:rPr lang="en-US" sz="1200" dirty="0">
                <a:solidFill>
                  <a:srgbClr val="444444"/>
                </a:solidFill>
                <a:latin typeface="Calibri" panose="020F0502020204030204" pitchFamily="34" charset="0"/>
              </a:rPr>
              <a:t> [Salt Lake City: Deseret Book Co., 1983], 240 - 241.)</a:t>
            </a:r>
            <a:endParaRPr lang="en-US" sz="1200" b="0" i="0" dirty="0">
              <a:solidFill>
                <a:srgbClr val="444444"/>
              </a:solidFill>
              <a:effectLst/>
              <a:latin typeface="Calibri" panose="020F0502020204030204" pitchFamily="34" charset="0"/>
            </a:endParaRPr>
          </a:p>
        </p:txBody>
      </p:sp>
    </p:spTree>
    <p:extLst>
      <p:ext uri="{BB962C8B-B14F-4D97-AF65-F5344CB8AC3E}">
        <p14:creationId xmlns:p14="http://schemas.microsoft.com/office/powerpoint/2010/main" val="2381024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3920" y="0"/>
            <a:ext cx="10797766" cy="830997"/>
          </a:xfrm>
          <a:prstGeom prst="rect">
            <a:avLst/>
          </a:prstGeom>
          <a:noFill/>
        </p:spPr>
        <p:txBody>
          <a:bodyPr wrap="square" rtlCol="0">
            <a:spAutoFit/>
          </a:bodyPr>
          <a:lstStyle/>
          <a:p>
            <a:pPr algn="ctr"/>
            <a:r>
              <a:rPr lang="en-US" sz="4800" dirty="0">
                <a:latin typeface="MV Boli" panose="02000500030200090000" pitchFamily="2" charset="0"/>
                <a:ea typeface="Wednesday" pitchFamily="2" charset="0"/>
                <a:cs typeface="MV Boli" panose="02000500030200090000" pitchFamily="2" charset="0"/>
              </a:rPr>
              <a:t>Our Mediator</a:t>
            </a:r>
          </a:p>
        </p:txBody>
      </p:sp>
      <p:sp>
        <p:nvSpPr>
          <p:cNvPr id="3" name="Rectangle 2"/>
          <p:cNvSpPr/>
          <p:nvPr/>
        </p:nvSpPr>
        <p:spPr>
          <a:xfrm>
            <a:off x="0" y="6488668"/>
            <a:ext cx="4789714" cy="369332"/>
          </a:xfrm>
          <a:prstGeom prst="rect">
            <a:avLst/>
          </a:prstGeom>
        </p:spPr>
        <p:txBody>
          <a:bodyPr wrap="square">
            <a:spAutoFit/>
          </a:bodyPr>
          <a:lstStyle/>
          <a:p>
            <a:r>
              <a:rPr lang="en-US" dirty="0">
                <a:latin typeface="Abadi" panose="020B0604020104020204" pitchFamily="34" charset="0"/>
              </a:rPr>
              <a:t>1 Timothy 2:5-6; JST 1 Timothy 2:4</a:t>
            </a:r>
            <a:endParaRPr lang="en-US" dirty="0"/>
          </a:p>
        </p:txBody>
      </p:sp>
      <p:sp>
        <p:nvSpPr>
          <p:cNvPr id="4" name="Rectangle 3"/>
          <p:cNvSpPr/>
          <p:nvPr/>
        </p:nvSpPr>
        <p:spPr>
          <a:xfrm>
            <a:off x="195944" y="944940"/>
            <a:ext cx="5007428" cy="4247317"/>
          </a:xfrm>
          <a:prstGeom prst="rect">
            <a:avLst/>
          </a:prstGeom>
        </p:spPr>
        <p:txBody>
          <a:bodyPr wrap="square">
            <a:spAutoFit/>
          </a:bodyPr>
          <a:lstStyle/>
          <a:p>
            <a:r>
              <a:rPr lang="en-US" dirty="0"/>
              <a:t>A mediator is one who intervenes between two parties, usually to restore peace and friendship. </a:t>
            </a:r>
          </a:p>
          <a:p>
            <a:endParaRPr lang="en-US" dirty="0"/>
          </a:p>
          <a:p>
            <a:r>
              <a:rPr lang="en-US" dirty="0"/>
              <a:t>The Joseph Smith Translation provides the insight that Jesus Christ was </a:t>
            </a:r>
            <a:r>
              <a:rPr lang="en-US" i="1" dirty="0"/>
              <a:t>“ordained to be a Mediator between God and man”</a:t>
            </a:r>
            <a:r>
              <a:rPr lang="en-US" dirty="0"/>
              <a:t> </a:t>
            </a:r>
          </a:p>
          <a:p>
            <a:endParaRPr lang="en-US" dirty="0"/>
          </a:p>
          <a:p>
            <a:r>
              <a:rPr lang="en-US" dirty="0"/>
              <a:t>Because He took our sins upon Himself, Jesus Christ can redeem us and reconcile our relationship with the Father, allowing us to return to His presence.</a:t>
            </a:r>
          </a:p>
          <a:p>
            <a:endParaRPr lang="en-US" dirty="0"/>
          </a:p>
          <a:p>
            <a:r>
              <a:rPr lang="en-US" dirty="0"/>
              <a:t>Restored scripture attests that Jesus is the Mediator of the new covenant. He justifies men and women and then perfects them.</a:t>
            </a:r>
          </a:p>
          <a:p>
            <a:endParaRPr lang="en-US" dirty="0"/>
          </a:p>
        </p:txBody>
      </p:sp>
      <p:sp>
        <p:nvSpPr>
          <p:cNvPr id="70" name="Rectangle 69"/>
          <p:cNvSpPr/>
          <p:nvPr/>
        </p:nvSpPr>
        <p:spPr>
          <a:xfrm>
            <a:off x="6096000" y="6488668"/>
            <a:ext cx="6096000" cy="369332"/>
          </a:xfrm>
          <a:prstGeom prst="rect">
            <a:avLst/>
          </a:prstGeom>
        </p:spPr>
        <p:txBody>
          <a:bodyPr>
            <a:spAutoFit/>
          </a:bodyPr>
          <a:lstStyle/>
          <a:p>
            <a:pPr algn="r"/>
            <a:r>
              <a:rPr lang="en-US" dirty="0"/>
              <a:t>(1)</a:t>
            </a:r>
          </a:p>
        </p:txBody>
      </p:sp>
      <p:sp>
        <p:nvSpPr>
          <p:cNvPr id="2" name="Rectangle 1"/>
          <p:cNvSpPr/>
          <p:nvPr/>
        </p:nvSpPr>
        <p:spPr>
          <a:xfrm>
            <a:off x="4396154" y="4875350"/>
            <a:ext cx="7229788" cy="1323439"/>
          </a:xfrm>
          <a:prstGeom prst="rect">
            <a:avLst/>
          </a:prstGeom>
        </p:spPr>
        <p:txBody>
          <a:bodyPr wrap="square">
            <a:spAutoFit/>
          </a:bodyPr>
          <a:lstStyle/>
          <a:p>
            <a:r>
              <a:rPr lang="en-US" sz="2000" b="1" i="1" dirty="0">
                <a:solidFill>
                  <a:srgbClr val="C00000"/>
                </a:solidFill>
                <a:latin typeface="Palatino"/>
              </a:rPr>
              <a:t>These are they who are just men made perfect through Jesus the mediator of the new covenant, who wrought out this perfect atonement through the shedding of his own blood.</a:t>
            </a:r>
          </a:p>
          <a:p>
            <a:r>
              <a:rPr lang="en-US" sz="2000" b="1" i="1" dirty="0">
                <a:solidFill>
                  <a:srgbClr val="C00000"/>
                </a:solidFill>
                <a:latin typeface="Palatino"/>
              </a:rPr>
              <a:t> D&amp;C 76:69</a:t>
            </a:r>
            <a:endParaRPr lang="en-US" sz="2000" b="1" i="1" dirty="0">
              <a:solidFill>
                <a:srgbClr val="C00000"/>
              </a:solidFill>
            </a:endParaRPr>
          </a:p>
        </p:txBody>
      </p:sp>
      <p:pic>
        <p:nvPicPr>
          <p:cNvPr id="10242" name="Picture 2" descr="Image result for mediator je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8515" y="1349828"/>
            <a:ext cx="38100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69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8"/>
          <p:cNvGrpSpPr/>
          <p:nvPr/>
        </p:nvGrpSpPr>
        <p:grpSpPr>
          <a:xfrm>
            <a:off x="1981200" y="762000"/>
            <a:ext cx="3276600" cy="5029200"/>
            <a:chOff x="2209800" y="381000"/>
            <a:chExt cx="3276600" cy="5029200"/>
          </a:xfrm>
        </p:grpSpPr>
        <p:sp>
          <p:nvSpPr>
            <p:cNvPr id="6" name="Donut 5"/>
            <p:cNvSpPr/>
            <p:nvPr/>
          </p:nvSpPr>
          <p:spPr>
            <a:xfrm>
              <a:off x="2209800" y="381000"/>
              <a:ext cx="3276600" cy="3276600"/>
            </a:xfrm>
            <a:prstGeom prst="donut">
              <a:avLst>
                <a:gd name="adj" fmla="val 106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3581400" y="3429000"/>
              <a:ext cx="457200" cy="1981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3581400" y="3886200"/>
              <a:ext cx="4572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11"/>
          <p:cNvGrpSpPr/>
          <p:nvPr/>
        </p:nvGrpSpPr>
        <p:grpSpPr>
          <a:xfrm>
            <a:off x="5867400" y="2133600"/>
            <a:ext cx="3669288" cy="4346540"/>
            <a:chOff x="3810000" y="1749460"/>
            <a:chExt cx="3669288" cy="4346540"/>
          </a:xfrm>
        </p:grpSpPr>
        <p:sp>
          <p:nvSpPr>
            <p:cNvPr id="10" name="Donut 9"/>
            <p:cNvSpPr/>
            <p:nvPr/>
          </p:nvSpPr>
          <p:spPr>
            <a:xfrm>
              <a:off x="3810000" y="2819400"/>
              <a:ext cx="3276600" cy="3276600"/>
            </a:xfrm>
            <a:prstGeom prst="donut">
              <a:avLst>
                <a:gd name="adj" fmla="val 106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ight Arrow 10"/>
            <p:cNvSpPr/>
            <p:nvPr/>
          </p:nvSpPr>
          <p:spPr>
            <a:xfrm rot="18473058">
              <a:off x="6029438" y="2224433"/>
              <a:ext cx="1924824" cy="974877"/>
            </a:xfrm>
            <a:prstGeom prst="rightArrow">
              <a:avLst>
                <a:gd name="adj1" fmla="val 50000"/>
                <a:gd name="adj2" fmla="val 503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4724400" y="228600"/>
            <a:ext cx="7380514" cy="2585323"/>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Warnings to Women and Men</a:t>
            </a:r>
          </a:p>
          <a:p>
            <a:pPr algn="ctr"/>
            <a:endParaRPr lang="en-US" sz="5400" dirty="0">
              <a:latin typeface="MV Boli" panose="02000500030200090000" pitchFamily="2" charset="0"/>
              <a:cs typeface="MV Boli" panose="02000500030200090000" pitchFamily="2" charset="0"/>
            </a:endParaRPr>
          </a:p>
        </p:txBody>
      </p:sp>
      <p:pic>
        <p:nvPicPr>
          <p:cNvPr id="15" name="Picture 2" descr="https://encrypted-tbn1.gstatic.com/images?q=tbn:ANd9GcTh8PJRE-8C6Tw5DTcOo71NYz6NYhoM3IU1m_U97Hgw3hD80fr0sw"/>
          <p:cNvPicPr>
            <a:picLocks noChangeAspect="1" noChangeArrowheads="1"/>
          </p:cNvPicPr>
          <p:nvPr/>
        </p:nvPicPr>
        <p:blipFill>
          <a:blip r:embed="rId3" cstate="print"/>
          <a:srcRect/>
          <a:stretch>
            <a:fillRect/>
          </a:stretch>
        </p:blipFill>
        <p:spPr bwMode="auto">
          <a:xfrm>
            <a:off x="2840182" y="1648692"/>
            <a:ext cx="1600200" cy="1607343"/>
          </a:xfrm>
          <a:prstGeom prst="rect">
            <a:avLst/>
          </a:prstGeom>
          <a:noFill/>
        </p:spPr>
      </p:pic>
      <p:pic>
        <p:nvPicPr>
          <p:cNvPr id="16" name="Picture 6" descr="https://encrypted-tbn3.gstatic.com/images?q=tbn:ANd9GcTtsuRqh5gYwC1QPV1yFZGUWwExmILCm2NTx8--8VZwdhOAsiRqkg"/>
          <p:cNvPicPr>
            <a:picLocks noChangeAspect="1" noChangeArrowheads="1"/>
          </p:cNvPicPr>
          <p:nvPr/>
        </p:nvPicPr>
        <p:blipFill>
          <a:blip r:embed="rId4" cstate="print"/>
          <a:srcRect/>
          <a:stretch>
            <a:fillRect/>
          </a:stretch>
        </p:blipFill>
        <p:spPr bwMode="auto">
          <a:xfrm>
            <a:off x="6705600" y="4038601"/>
            <a:ext cx="1678432" cy="1685925"/>
          </a:xfrm>
          <a:prstGeom prst="rect">
            <a:avLst/>
          </a:prstGeom>
          <a:noFill/>
        </p:spPr>
      </p:pic>
    </p:spTree>
    <p:extLst>
      <p:ext uri="{BB962C8B-B14F-4D97-AF65-F5344CB8AC3E}">
        <p14:creationId xmlns:p14="http://schemas.microsoft.com/office/powerpoint/2010/main" val="11652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15686" y="152400"/>
            <a:ext cx="11734800"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Women</a:t>
            </a:r>
            <a:endParaRPr lang="en-US" sz="3600" dirty="0">
              <a:latin typeface="MV Boli" panose="02000500030200090000" pitchFamily="2" charset="0"/>
              <a:cs typeface="MV Boli" panose="02000500030200090000" pitchFamily="2" charset="0"/>
            </a:endParaRPr>
          </a:p>
        </p:txBody>
      </p:sp>
      <p:pic>
        <p:nvPicPr>
          <p:cNvPr id="18" name="Picture 2" descr="https://encrypted-tbn1.gstatic.com/images?q=tbn:ANd9GcTh8PJRE-8C6Tw5DTcOo71NYz6NYhoM3IU1m_U97Hgw3hD80fr0sw"/>
          <p:cNvPicPr>
            <a:picLocks noChangeAspect="1" noChangeArrowheads="1"/>
          </p:cNvPicPr>
          <p:nvPr/>
        </p:nvPicPr>
        <p:blipFill>
          <a:blip r:embed="rId3" cstate="print"/>
          <a:srcRect/>
          <a:stretch>
            <a:fillRect/>
          </a:stretch>
        </p:blipFill>
        <p:spPr bwMode="auto">
          <a:xfrm>
            <a:off x="359229" y="250372"/>
            <a:ext cx="1676061" cy="1683543"/>
          </a:xfrm>
          <a:prstGeom prst="rect">
            <a:avLst/>
          </a:prstGeom>
          <a:noFill/>
        </p:spPr>
      </p:pic>
      <p:sp>
        <p:nvSpPr>
          <p:cNvPr id="2" name="Rectangle 1"/>
          <p:cNvSpPr/>
          <p:nvPr/>
        </p:nvSpPr>
        <p:spPr>
          <a:xfrm>
            <a:off x="2917371" y="957229"/>
            <a:ext cx="7162800" cy="5355312"/>
          </a:xfrm>
          <a:prstGeom prst="rect">
            <a:avLst/>
          </a:prstGeom>
        </p:spPr>
        <p:txBody>
          <a:bodyPr wrap="square">
            <a:spAutoFit/>
          </a:bodyPr>
          <a:lstStyle/>
          <a:p>
            <a:r>
              <a:rPr lang="en-US" dirty="0">
                <a:latin typeface="Abadi" panose="020B0604020104020204" pitchFamily="34" charset="0"/>
              </a:rPr>
              <a:t>“The girl who chooses to be modest chooses to be respected. A boy who is honest with himself will admit that he likes a girl who is modest in speech, conduct, and dress. </a:t>
            </a:r>
          </a:p>
          <a:p>
            <a:endParaRPr lang="en-US" dirty="0">
              <a:latin typeface="Abadi" panose="020B0604020104020204" pitchFamily="34" charset="0"/>
            </a:endParaRPr>
          </a:p>
          <a:p>
            <a:r>
              <a:rPr lang="en-US" dirty="0">
                <a:latin typeface="Abadi" panose="020B0604020104020204" pitchFamily="34" charset="0"/>
              </a:rPr>
              <a:t>Modesty is one of the great virtues he looks for in the girl he hopes to marry. Most of us know what is modest, and most of us know when modesty ends and immodesty commences. </a:t>
            </a:r>
          </a:p>
          <a:p>
            <a:endParaRPr lang="en-US" dirty="0">
              <a:latin typeface="Abadi" panose="020B0604020104020204" pitchFamily="34" charset="0"/>
            </a:endParaRPr>
          </a:p>
          <a:p>
            <a:r>
              <a:rPr lang="en-US" dirty="0">
                <a:latin typeface="Abadi" panose="020B0604020104020204" pitchFamily="34" charset="0"/>
              </a:rPr>
              <a:t>We know that nothing detracts from the loveliness of a young lady more than immodesty in speech or immodesty in conduct. </a:t>
            </a:r>
          </a:p>
          <a:p>
            <a:endParaRPr lang="en-US" dirty="0">
              <a:latin typeface="Abadi" panose="020B0604020104020204" pitchFamily="34" charset="0"/>
            </a:endParaRPr>
          </a:p>
          <a:p>
            <a:r>
              <a:rPr lang="en-US" dirty="0">
                <a:latin typeface="Abadi" panose="020B0604020104020204" pitchFamily="34" charset="0"/>
              </a:rPr>
              <a:t>A girl fools only herself if she thinks she is impressing a boy by immodest conduct. </a:t>
            </a:r>
          </a:p>
          <a:p>
            <a:endParaRPr lang="en-US" dirty="0">
              <a:latin typeface="Abadi" panose="020B0604020104020204" pitchFamily="34" charset="0"/>
            </a:endParaRPr>
          </a:p>
          <a:p>
            <a:r>
              <a:rPr lang="en-US" dirty="0">
                <a:latin typeface="Abadi" panose="020B0604020104020204" pitchFamily="34" charset="0"/>
              </a:rPr>
              <a:t>The young lady who dresses in an immodest manner ceases to be attractive and embarrasses the young man. </a:t>
            </a:r>
          </a:p>
          <a:p>
            <a:endParaRPr lang="en-US" dirty="0">
              <a:latin typeface="Abadi" panose="020B0604020104020204" pitchFamily="34" charset="0"/>
            </a:endParaRPr>
          </a:p>
          <a:p>
            <a:r>
              <a:rPr lang="en-US" dirty="0">
                <a:latin typeface="Abadi" panose="020B0604020104020204" pitchFamily="34" charset="0"/>
              </a:rPr>
              <a:t>She has called his attention to the person rather than the personality. The girl who chooses to be modest, chooses to be respected.” (8)</a:t>
            </a:r>
            <a:endParaRPr lang="en-US" dirty="0"/>
          </a:p>
        </p:txBody>
      </p:sp>
      <p:sp>
        <p:nvSpPr>
          <p:cNvPr id="3" name="TextBox 2"/>
          <p:cNvSpPr txBox="1"/>
          <p:nvPr/>
        </p:nvSpPr>
        <p:spPr>
          <a:xfrm>
            <a:off x="87086" y="1970315"/>
            <a:ext cx="2438400" cy="707886"/>
          </a:xfrm>
          <a:prstGeom prst="rect">
            <a:avLst/>
          </a:prstGeom>
          <a:noFill/>
        </p:spPr>
        <p:txBody>
          <a:bodyPr wrap="square" rtlCol="0">
            <a:spAutoFit/>
          </a:bodyPr>
          <a:lstStyle/>
          <a:p>
            <a:r>
              <a:rPr lang="en-US" sz="2000" dirty="0"/>
              <a:t>Adorn themselves with modest apparel</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5505" y="121725"/>
            <a:ext cx="1186789" cy="1543790"/>
          </a:xfrm>
          <a:prstGeom prst="rect">
            <a:avLst/>
          </a:prstGeom>
        </p:spPr>
      </p:pic>
      <p:sp>
        <p:nvSpPr>
          <p:cNvPr id="11" name="TextBox 10"/>
          <p:cNvSpPr txBox="1"/>
          <p:nvPr/>
        </p:nvSpPr>
        <p:spPr>
          <a:xfrm>
            <a:off x="76200" y="6396335"/>
            <a:ext cx="2438400" cy="369332"/>
          </a:xfrm>
          <a:prstGeom prst="rect">
            <a:avLst/>
          </a:prstGeom>
          <a:noFill/>
        </p:spPr>
        <p:txBody>
          <a:bodyPr wrap="square" rtlCol="0">
            <a:spAutoFit/>
          </a:bodyPr>
          <a:lstStyle/>
          <a:p>
            <a:r>
              <a:rPr lang="en-US" dirty="0"/>
              <a:t>1 Timothy 2:9-10</a:t>
            </a:r>
          </a:p>
        </p:txBody>
      </p:sp>
    </p:spTree>
    <p:extLst>
      <p:ext uri="{BB962C8B-B14F-4D97-AF65-F5344CB8AC3E}">
        <p14:creationId xmlns:p14="http://schemas.microsoft.com/office/powerpoint/2010/main" val="186793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231572" y="0"/>
            <a:ext cx="7696200"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Three goals for Women</a:t>
            </a:r>
          </a:p>
        </p:txBody>
      </p:sp>
      <p:sp>
        <p:nvSpPr>
          <p:cNvPr id="12" name="TextBox 11"/>
          <p:cNvSpPr txBox="1"/>
          <p:nvPr/>
        </p:nvSpPr>
        <p:spPr>
          <a:xfrm>
            <a:off x="2383972" y="1502228"/>
            <a:ext cx="5105400" cy="1938992"/>
          </a:xfrm>
          <a:prstGeom prst="rect">
            <a:avLst/>
          </a:prstGeom>
          <a:noFill/>
        </p:spPr>
        <p:txBody>
          <a:bodyPr wrap="square" rtlCol="0">
            <a:spAutoFit/>
          </a:bodyPr>
          <a:lstStyle/>
          <a:p>
            <a:pPr marL="457200" indent="-457200">
              <a:buAutoNum type="arabicPeriod"/>
            </a:pPr>
            <a:r>
              <a:rPr lang="en-US" sz="2400" dirty="0"/>
              <a:t>Study diligently</a:t>
            </a:r>
          </a:p>
          <a:p>
            <a:pPr marL="457200" indent="-457200">
              <a:buAutoNum type="arabicPeriod"/>
            </a:pPr>
            <a:endParaRPr lang="en-US" sz="2400" dirty="0"/>
          </a:p>
          <a:p>
            <a:pPr marL="457200" indent="-457200">
              <a:buAutoNum type="arabicPeriod"/>
            </a:pPr>
            <a:r>
              <a:rPr lang="en-US" sz="2400" dirty="0"/>
              <a:t>Pray earnestly</a:t>
            </a:r>
          </a:p>
          <a:p>
            <a:pPr marL="457200" indent="-457200">
              <a:buAutoNum type="arabicPeriod"/>
            </a:pPr>
            <a:endParaRPr lang="en-US" sz="2400" dirty="0"/>
          </a:p>
          <a:p>
            <a:pPr marL="457200" indent="-457200">
              <a:buAutoNum type="arabicPeriod"/>
            </a:pPr>
            <a:r>
              <a:rPr lang="en-US" sz="2400" dirty="0"/>
              <a:t>Serve willingly</a:t>
            </a:r>
          </a:p>
        </p:txBody>
      </p:sp>
      <p:sp>
        <p:nvSpPr>
          <p:cNvPr id="10" name="TextBox 9"/>
          <p:cNvSpPr txBox="1"/>
          <p:nvPr/>
        </p:nvSpPr>
        <p:spPr>
          <a:xfrm>
            <a:off x="152400" y="6396335"/>
            <a:ext cx="3657600" cy="369332"/>
          </a:xfrm>
          <a:prstGeom prst="rect">
            <a:avLst/>
          </a:prstGeom>
          <a:noFill/>
        </p:spPr>
        <p:txBody>
          <a:bodyPr wrap="square" rtlCol="0">
            <a:spAutoFit/>
          </a:bodyPr>
          <a:lstStyle/>
          <a:p>
            <a:r>
              <a:rPr lang="en-US" dirty="0"/>
              <a:t>(3)</a:t>
            </a:r>
          </a:p>
        </p:txBody>
      </p:sp>
      <p:sp>
        <p:nvSpPr>
          <p:cNvPr id="16" name="TextBox 15"/>
          <p:cNvSpPr txBox="1"/>
          <p:nvPr/>
        </p:nvSpPr>
        <p:spPr>
          <a:xfrm>
            <a:off x="4419103" y="4623460"/>
            <a:ext cx="6542315" cy="1569660"/>
          </a:xfrm>
          <a:prstGeom prst="rect">
            <a:avLst/>
          </a:prstGeom>
          <a:noFill/>
        </p:spPr>
        <p:txBody>
          <a:bodyPr wrap="square" rtlCol="0">
            <a:spAutoFit/>
          </a:bodyPr>
          <a:lstStyle/>
          <a:p>
            <a:r>
              <a:rPr lang="en-US" sz="2400" dirty="0"/>
              <a:t>“God planted within women something divine that expresses itself in quiet strength, in refinement, in peace, in goodness, in virtue, in truth, in love.”</a:t>
            </a:r>
          </a:p>
          <a:p>
            <a:r>
              <a:rPr lang="en-US" sz="2400" dirty="0"/>
              <a:t>—President Gordon B. Hinckley (3)</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73" y="1228045"/>
            <a:ext cx="1876425" cy="2486025"/>
          </a:xfrm>
          <a:prstGeom prst="rect">
            <a:avLst/>
          </a:prstGeom>
        </p:spPr>
      </p:pic>
      <p:pic>
        <p:nvPicPr>
          <p:cNvPr id="4" name="Picture 3">
            <a:extLst>
              <a:ext uri="{FF2B5EF4-FFF2-40B4-BE49-F238E27FC236}">
                <a16:creationId xmlns:a16="http://schemas.microsoft.com/office/drawing/2014/main" id="{71CAE30A-0CE1-4D57-B333-613EAE7777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947" y="1288555"/>
            <a:ext cx="2433061" cy="2841922"/>
          </a:xfrm>
          <a:prstGeom prst="rect">
            <a:avLst/>
          </a:prstGeom>
        </p:spPr>
      </p:pic>
    </p:spTree>
    <p:extLst>
      <p:ext uri="{BB962C8B-B14F-4D97-AF65-F5344CB8AC3E}">
        <p14:creationId xmlns:p14="http://schemas.microsoft.com/office/powerpoint/2010/main" val="300609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264228" y="0"/>
            <a:ext cx="7696200"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Women in the Church</a:t>
            </a:r>
          </a:p>
        </p:txBody>
      </p:sp>
      <p:sp>
        <p:nvSpPr>
          <p:cNvPr id="12" name="TextBox 11"/>
          <p:cNvSpPr txBox="1"/>
          <p:nvPr/>
        </p:nvSpPr>
        <p:spPr>
          <a:xfrm>
            <a:off x="4049486" y="925287"/>
            <a:ext cx="6858000" cy="1631216"/>
          </a:xfrm>
          <a:prstGeom prst="rect">
            <a:avLst/>
          </a:prstGeom>
          <a:noFill/>
        </p:spPr>
        <p:txBody>
          <a:bodyPr wrap="square" rtlCol="0">
            <a:spAutoFit/>
          </a:bodyPr>
          <a:lstStyle/>
          <a:p>
            <a:r>
              <a:rPr lang="en-US" sz="2000" dirty="0"/>
              <a:t>Some people have taken these verses to mean that women were not allowed to speak in church in Paul’s day. However, his recommendation that women “learn in silence” may have been an effort to correct a specific problem where some women were usurping the authority of Church leaders. (1) </a:t>
            </a:r>
          </a:p>
        </p:txBody>
      </p:sp>
      <p:sp>
        <p:nvSpPr>
          <p:cNvPr id="15" name="TextBox 14"/>
          <p:cNvSpPr txBox="1"/>
          <p:nvPr/>
        </p:nvSpPr>
        <p:spPr>
          <a:xfrm>
            <a:off x="87086" y="6396335"/>
            <a:ext cx="2438400" cy="369332"/>
          </a:xfrm>
          <a:prstGeom prst="rect">
            <a:avLst/>
          </a:prstGeom>
          <a:noFill/>
        </p:spPr>
        <p:txBody>
          <a:bodyPr wrap="square" rtlCol="0">
            <a:spAutoFit/>
          </a:bodyPr>
          <a:lstStyle/>
          <a:p>
            <a:r>
              <a:rPr lang="en-US" dirty="0"/>
              <a:t>1 Timothy 2:11-12</a:t>
            </a:r>
          </a:p>
        </p:txBody>
      </p:sp>
      <p:sp>
        <p:nvSpPr>
          <p:cNvPr id="10" name="TextBox 9"/>
          <p:cNvSpPr txBox="1"/>
          <p:nvPr/>
        </p:nvSpPr>
        <p:spPr>
          <a:xfrm>
            <a:off x="4811485" y="2971801"/>
            <a:ext cx="6836229" cy="1631216"/>
          </a:xfrm>
          <a:prstGeom prst="rect">
            <a:avLst/>
          </a:prstGeom>
          <a:noFill/>
        </p:spPr>
        <p:txBody>
          <a:bodyPr wrap="square" rtlCol="0">
            <a:spAutoFit/>
          </a:bodyPr>
          <a:lstStyle/>
          <a:p>
            <a:r>
              <a:rPr lang="en-US" sz="2000" dirty="0"/>
              <a:t>“Let your women keep silence in the churches: for it is not permitted unto them to </a:t>
            </a:r>
            <a:r>
              <a:rPr lang="en-US" sz="2000" dirty="0">
                <a:solidFill>
                  <a:srgbClr val="FF0000"/>
                </a:solidFill>
              </a:rPr>
              <a:t>speak</a:t>
            </a:r>
            <a:r>
              <a:rPr lang="en-US" sz="2000" dirty="0"/>
              <a:t>; but </a:t>
            </a:r>
            <a:r>
              <a:rPr lang="en-US" sz="2000" i="1" dirty="0"/>
              <a:t>they are commanded </a:t>
            </a:r>
            <a:r>
              <a:rPr lang="en-US" sz="2000" dirty="0"/>
              <a:t>to be under obedience, as also </a:t>
            </a:r>
            <a:r>
              <a:rPr lang="en-US" sz="2000" dirty="0" err="1"/>
              <a:t>saith</a:t>
            </a:r>
            <a:r>
              <a:rPr lang="en-US" sz="2000" dirty="0"/>
              <a:t> the law.” 1 Corinthians 14:34</a:t>
            </a:r>
          </a:p>
          <a:p>
            <a:endParaRPr lang="en-US" sz="2000" dirty="0"/>
          </a:p>
          <a:p>
            <a:r>
              <a:rPr lang="en-US" sz="2000" dirty="0"/>
              <a:t>JST: </a:t>
            </a:r>
            <a:r>
              <a:rPr lang="en-US" sz="2000" dirty="0">
                <a:solidFill>
                  <a:srgbClr val="FF0000"/>
                </a:solidFill>
              </a:rPr>
              <a:t>rule</a:t>
            </a:r>
          </a:p>
        </p:txBody>
      </p:sp>
      <p:grpSp>
        <p:nvGrpSpPr>
          <p:cNvPr id="5" name="Group 4"/>
          <p:cNvGrpSpPr/>
          <p:nvPr/>
        </p:nvGrpSpPr>
        <p:grpSpPr>
          <a:xfrm>
            <a:off x="3951515" y="5304745"/>
            <a:ext cx="7384596" cy="1411742"/>
            <a:chOff x="3951515" y="5304745"/>
            <a:chExt cx="7384596" cy="1411742"/>
          </a:xfrm>
        </p:grpSpPr>
        <p:sp>
          <p:nvSpPr>
            <p:cNvPr id="3" name="Rectangle 2"/>
            <p:cNvSpPr/>
            <p:nvPr/>
          </p:nvSpPr>
          <p:spPr>
            <a:xfrm>
              <a:off x="3951515" y="5408751"/>
              <a:ext cx="6096000" cy="1200329"/>
            </a:xfrm>
            <a:prstGeom prst="rect">
              <a:avLst/>
            </a:prstGeom>
          </p:spPr>
          <p:txBody>
            <a:bodyPr>
              <a:spAutoFit/>
            </a:bodyPr>
            <a:lstStyle/>
            <a:p>
              <a:r>
                <a:rPr lang="en-US" dirty="0">
                  <a:latin typeface="Abadi" panose="020B0604020104020204" pitchFamily="34" charset="0"/>
                </a:rPr>
                <a:t>“Every sister in this Church who has made covenants with the Lord has a divine mandate to help save souls, to lead the women of the world, to strengthen the homes of Zion, and to build the kingdom of God.” (9)</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8413" y="5304745"/>
              <a:ext cx="1127698" cy="1411742"/>
            </a:xfrm>
            <a:prstGeom prst="rect">
              <a:avLst/>
            </a:prstGeom>
          </p:spPr>
        </p:pic>
      </p:grpSp>
      <p:grpSp>
        <p:nvGrpSpPr>
          <p:cNvPr id="6" name="Group 5"/>
          <p:cNvGrpSpPr/>
          <p:nvPr/>
        </p:nvGrpSpPr>
        <p:grpSpPr>
          <a:xfrm>
            <a:off x="402772" y="1132115"/>
            <a:ext cx="3276600" cy="5029200"/>
            <a:chOff x="402772" y="1132115"/>
            <a:chExt cx="3276600" cy="5029200"/>
          </a:xfrm>
        </p:grpSpPr>
        <p:grpSp>
          <p:nvGrpSpPr>
            <p:cNvPr id="2" name="Group 16"/>
            <p:cNvGrpSpPr/>
            <p:nvPr/>
          </p:nvGrpSpPr>
          <p:grpSpPr>
            <a:xfrm>
              <a:off x="402772" y="1132115"/>
              <a:ext cx="3276600" cy="5029200"/>
              <a:chOff x="2209800" y="381000"/>
              <a:chExt cx="3276600" cy="5029200"/>
            </a:xfrm>
          </p:grpSpPr>
          <p:sp>
            <p:nvSpPr>
              <p:cNvPr id="18" name="Donut 17"/>
              <p:cNvSpPr/>
              <p:nvPr/>
            </p:nvSpPr>
            <p:spPr>
              <a:xfrm>
                <a:off x="2209800" y="381000"/>
                <a:ext cx="3276600" cy="3276600"/>
              </a:xfrm>
              <a:prstGeom prst="donut">
                <a:avLst>
                  <a:gd name="adj" fmla="val 106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3581400" y="3429000"/>
                <a:ext cx="457200" cy="1981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3581400" y="3886200"/>
                <a:ext cx="4572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410" name="Picture 2" descr="Image result for women drawing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496" y="1404258"/>
              <a:ext cx="2858558" cy="2819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754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253343" y="97972"/>
            <a:ext cx="7696200"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A Bishop</a:t>
            </a:r>
          </a:p>
        </p:txBody>
      </p:sp>
      <p:sp>
        <p:nvSpPr>
          <p:cNvPr id="12" name="TextBox 11"/>
          <p:cNvSpPr txBox="1"/>
          <p:nvPr/>
        </p:nvSpPr>
        <p:spPr>
          <a:xfrm>
            <a:off x="2068286" y="881744"/>
            <a:ext cx="8545286" cy="1323439"/>
          </a:xfrm>
          <a:prstGeom prst="rect">
            <a:avLst/>
          </a:prstGeom>
          <a:noFill/>
        </p:spPr>
        <p:txBody>
          <a:bodyPr wrap="square" rtlCol="0">
            <a:spAutoFit/>
          </a:bodyPr>
          <a:lstStyle/>
          <a:p>
            <a:r>
              <a:rPr lang="en-US" sz="2000" dirty="0"/>
              <a:t>The title “bishop” is derived from the Greek word </a:t>
            </a:r>
            <a:r>
              <a:rPr lang="en-US" sz="2000" i="1" dirty="0" err="1"/>
              <a:t>episcopos</a:t>
            </a:r>
            <a:r>
              <a:rPr lang="en-US" sz="2000" i="1" dirty="0"/>
              <a:t>—epi,</a:t>
            </a:r>
            <a:r>
              <a:rPr lang="en-US" sz="2000" dirty="0"/>
              <a:t> which means “over” (as in the </a:t>
            </a:r>
            <a:r>
              <a:rPr lang="en-US" sz="2000" i="1" dirty="0"/>
              <a:t>epi</a:t>
            </a:r>
            <a:r>
              <a:rPr lang="en-US" sz="2000" dirty="0"/>
              <a:t>center of an earthquake, or the spot over which the quake centers), and </a:t>
            </a:r>
            <a:r>
              <a:rPr lang="en-US" sz="2000" i="1" dirty="0" err="1"/>
              <a:t>scopos</a:t>
            </a:r>
            <a:r>
              <a:rPr lang="en-US" sz="2000" i="1" dirty="0"/>
              <a:t>,</a:t>
            </a:r>
            <a:r>
              <a:rPr lang="en-US" sz="2000" dirty="0"/>
              <a:t> meaning “look” or “watch.” Therefore, an </a:t>
            </a:r>
            <a:r>
              <a:rPr lang="en-US" sz="2000" i="1" dirty="0" err="1"/>
              <a:t>episcopos</a:t>
            </a:r>
            <a:r>
              <a:rPr lang="en-US" sz="2000" i="1" dirty="0"/>
              <a:t>,</a:t>
            </a:r>
            <a:r>
              <a:rPr lang="en-US" sz="2000" dirty="0"/>
              <a:t> or bishop, is one who watches over the flock as an overseer or supervisor</a:t>
            </a:r>
          </a:p>
        </p:txBody>
      </p:sp>
      <p:sp>
        <p:nvSpPr>
          <p:cNvPr id="15" name="TextBox 14"/>
          <p:cNvSpPr txBox="1"/>
          <p:nvPr/>
        </p:nvSpPr>
        <p:spPr>
          <a:xfrm>
            <a:off x="0" y="6488668"/>
            <a:ext cx="2209800" cy="369332"/>
          </a:xfrm>
          <a:prstGeom prst="rect">
            <a:avLst/>
          </a:prstGeom>
          <a:noFill/>
        </p:spPr>
        <p:txBody>
          <a:bodyPr wrap="square" rtlCol="0">
            <a:spAutoFit/>
          </a:bodyPr>
          <a:lstStyle/>
          <a:p>
            <a:r>
              <a:rPr lang="en-US" dirty="0"/>
              <a:t>1 Timothy 3:1-3</a:t>
            </a:r>
          </a:p>
        </p:txBody>
      </p:sp>
      <p:sp>
        <p:nvSpPr>
          <p:cNvPr id="16" name="TextBox 15"/>
          <p:cNvSpPr txBox="1"/>
          <p:nvPr/>
        </p:nvSpPr>
        <p:spPr>
          <a:xfrm>
            <a:off x="5867400" y="3429001"/>
            <a:ext cx="4495800" cy="3046988"/>
          </a:xfrm>
          <a:prstGeom prst="rect">
            <a:avLst/>
          </a:prstGeom>
          <a:noFill/>
        </p:spPr>
        <p:txBody>
          <a:bodyPr wrap="square" rtlCol="0">
            <a:spAutoFit/>
          </a:bodyPr>
          <a:lstStyle/>
          <a:p>
            <a:r>
              <a:rPr lang="en-US" sz="2400" dirty="0"/>
              <a:t>“You must be men of integrity. You must stand as examples to the congregations over which you preside. You must stand on higher ground so that you can lift others. You must be absolutely honest, for you handle the funds of the Lord. …(5)</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8989" y="4709432"/>
            <a:ext cx="1543050" cy="1924050"/>
          </a:xfrm>
          <a:prstGeom prst="rect">
            <a:avLst/>
          </a:prstGeom>
        </p:spPr>
      </p:pic>
      <p:sp>
        <p:nvSpPr>
          <p:cNvPr id="4" name="AutoShape 2" descr="Image result for bishop lds"/>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1905000" y="2209800"/>
            <a:ext cx="3669288" cy="4525089"/>
            <a:chOff x="1905000" y="2209800"/>
            <a:chExt cx="3669288" cy="4525089"/>
          </a:xfrm>
        </p:grpSpPr>
        <p:grpSp>
          <p:nvGrpSpPr>
            <p:cNvPr id="2" name="Group 11"/>
            <p:cNvGrpSpPr/>
            <p:nvPr/>
          </p:nvGrpSpPr>
          <p:grpSpPr>
            <a:xfrm>
              <a:off x="1905000" y="2209800"/>
              <a:ext cx="3669288" cy="4346540"/>
              <a:chOff x="3810000" y="1749460"/>
              <a:chExt cx="3669288" cy="4346540"/>
            </a:xfrm>
          </p:grpSpPr>
          <p:sp>
            <p:nvSpPr>
              <p:cNvPr id="10" name="Donut 9"/>
              <p:cNvSpPr/>
              <p:nvPr/>
            </p:nvSpPr>
            <p:spPr>
              <a:xfrm>
                <a:off x="3810000" y="2819400"/>
                <a:ext cx="3276600" cy="3276600"/>
              </a:xfrm>
              <a:prstGeom prst="donut">
                <a:avLst>
                  <a:gd name="adj" fmla="val 106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ight Arrow 10"/>
              <p:cNvSpPr/>
              <p:nvPr/>
            </p:nvSpPr>
            <p:spPr>
              <a:xfrm rot="18473058">
                <a:off x="6029438" y="2224433"/>
                <a:ext cx="1924824" cy="974877"/>
              </a:xfrm>
              <a:prstGeom prst="rightArrow">
                <a:avLst>
                  <a:gd name="adj1" fmla="val 50000"/>
                  <a:gd name="adj2" fmla="val 503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532" name="Picture 4" descr="Image result for bishop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9185" y="3410631"/>
              <a:ext cx="2730273" cy="30737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492830" y="6488668"/>
              <a:ext cx="2209800" cy="246221"/>
            </a:xfrm>
            <a:prstGeom prst="rect">
              <a:avLst/>
            </a:prstGeom>
            <a:noFill/>
          </p:spPr>
          <p:txBody>
            <a:bodyPr wrap="square" rtlCol="0">
              <a:spAutoFit/>
            </a:bodyPr>
            <a:lstStyle/>
            <a:p>
              <a:pPr fontAlgn="base"/>
              <a:r>
                <a:rPr lang="en-US" sz="1000" dirty="0"/>
                <a:t>Bishop </a:t>
              </a:r>
              <a:r>
                <a:rPr lang="en-US" sz="1000" dirty="0" err="1"/>
                <a:t>Gérald</a:t>
              </a:r>
              <a:r>
                <a:rPr lang="en-US" sz="1000" dirty="0"/>
                <a:t> </a:t>
              </a:r>
              <a:r>
                <a:rPr lang="en-US" sz="1000" dirty="0" err="1"/>
                <a:t>Caussé</a:t>
              </a:r>
              <a:endParaRPr lang="en-US" sz="1000" dirty="0"/>
            </a:p>
          </p:txBody>
        </p:sp>
      </p:grpSp>
    </p:spTree>
    <p:extLst>
      <p:ext uri="{BB962C8B-B14F-4D97-AF65-F5344CB8AC3E}">
        <p14:creationId xmlns:p14="http://schemas.microsoft.com/office/powerpoint/2010/main" val="310607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 result for tan background">
            <a:extLst>
              <a:ext uri="{FF2B5EF4-FFF2-40B4-BE49-F238E27FC236}">
                <a16:creationId xmlns:a16="http://schemas.microsoft.com/office/drawing/2014/main" id="{62B5834F-0842-E86C-8205-9FB1047085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BC0349-8ABF-9BF5-B1CE-5A28AE665010}"/>
              </a:ext>
            </a:extLst>
          </p:cNvPr>
          <p:cNvSpPr txBox="1"/>
          <p:nvPr/>
        </p:nvSpPr>
        <p:spPr>
          <a:xfrm>
            <a:off x="2253343" y="97972"/>
            <a:ext cx="7696200" cy="1754326"/>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Going to the Bishop with a serious sin…</a:t>
            </a:r>
          </a:p>
        </p:txBody>
      </p:sp>
      <p:sp>
        <p:nvSpPr>
          <p:cNvPr id="5" name="TextBox 4">
            <a:extLst>
              <a:ext uri="{FF2B5EF4-FFF2-40B4-BE49-F238E27FC236}">
                <a16:creationId xmlns:a16="http://schemas.microsoft.com/office/drawing/2014/main" id="{2325BF02-8ECF-DEC8-6882-E9A150943041}"/>
              </a:ext>
            </a:extLst>
          </p:cNvPr>
          <p:cNvSpPr txBox="1"/>
          <p:nvPr/>
        </p:nvSpPr>
        <p:spPr>
          <a:xfrm>
            <a:off x="469092" y="2593780"/>
            <a:ext cx="4396154" cy="3416320"/>
          </a:xfrm>
          <a:prstGeom prst="rect">
            <a:avLst/>
          </a:prstGeom>
          <a:noFill/>
        </p:spPr>
        <p:txBody>
          <a:bodyPr wrap="square">
            <a:spAutoFit/>
          </a:bodyPr>
          <a:lstStyle/>
          <a:p>
            <a:pPr algn="l" fontAlgn="base"/>
            <a:r>
              <a:rPr lang="en-US" sz="2400" b="1" i="0" dirty="0">
                <a:solidFill>
                  <a:srgbClr val="000000"/>
                </a:solidFill>
                <a:effectLst/>
              </a:rPr>
              <a:t>Serious transgression such as immorality requires the help of one who holds keys of authority, such as a bishop or stake president, to quietly work out the repentance process to make sure that it is complete and appropriately done.</a:t>
            </a:r>
          </a:p>
          <a:p>
            <a:pPr algn="l" fontAlgn="base"/>
            <a:r>
              <a:rPr lang="en-US" sz="2400" b="1" i="0" dirty="0">
                <a:solidFill>
                  <a:srgbClr val="000000"/>
                </a:solidFill>
                <a:effectLst/>
              </a:rPr>
              <a:t>(13)</a:t>
            </a:r>
          </a:p>
        </p:txBody>
      </p:sp>
      <p:pic>
        <p:nvPicPr>
          <p:cNvPr id="7" name="Picture 6">
            <a:extLst>
              <a:ext uri="{FF2B5EF4-FFF2-40B4-BE49-F238E27FC236}">
                <a16:creationId xmlns:a16="http://schemas.microsoft.com/office/drawing/2014/main" id="{4170B991-CED6-6A09-A6B3-B956C42C9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99" y="190875"/>
            <a:ext cx="1408176" cy="1767840"/>
          </a:xfrm>
          <a:prstGeom prst="rect">
            <a:avLst/>
          </a:prstGeom>
        </p:spPr>
      </p:pic>
      <p:pic>
        <p:nvPicPr>
          <p:cNvPr id="9" name="Picture 8">
            <a:extLst>
              <a:ext uri="{FF2B5EF4-FFF2-40B4-BE49-F238E27FC236}">
                <a16:creationId xmlns:a16="http://schemas.microsoft.com/office/drawing/2014/main" id="{DE84E88D-D25E-2F24-E489-4E2A652E3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2773" y="2118281"/>
            <a:ext cx="6576562" cy="3771905"/>
          </a:xfrm>
          <a:prstGeom prst="rect">
            <a:avLst/>
          </a:prstGeom>
        </p:spPr>
      </p:pic>
    </p:spTree>
    <p:extLst>
      <p:ext uri="{BB962C8B-B14F-4D97-AF65-F5344CB8AC3E}">
        <p14:creationId xmlns:p14="http://schemas.microsoft.com/office/powerpoint/2010/main" val="2976343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age result for tan background">
            <a:extLst>
              <a:ext uri="{FF2B5EF4-FFF2-40B4-BE49-F238E27FC236}">
                <a16:creationId xmlns:a16="http://schemas.microsoft.com/office/drawing/2014/main" id="{62B5834F-0842-E86C-8205-9FB1047085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BC0349-8ABF-9BF5-B1CE-5A28AE665010}"/>
              </a:ext>
            </a:extLst>
          </p:cNvPr>
          <p:cNvSpPr txBox="1"/>
          <p:nvPr/>
        </p:nvSpPr>
        <p:spPr>
          <a:xfrm>
            <a:off x="1702358" y="204388"/>
            <a:ext cx="9340227"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The Good Work of a Bishop</a:t>
            </a:r>
          </a:p>
        </p:txBody>
      </p:sp>
      <p:sp>
        <p:nvSpPr>
          <p:cNvPr id="5" name="TextBox 4">
            <a:extLst>
              <a:ext uri="{FF2B5EF4-FFF2-40B4-BE49-F238E27FC236}">
                <a16:creationId xmlns:a16="http://schemas.microsoft.com/office/drawing/2014/main" id="{2325BF02-8ECF-DEC8-6882-E9A150943041}"/>
              </a:ext>
            </a:extLst>
          </p:cNvPr>
          <p:cNvSpPr txBox="1"/>
          <p:nvPr/>
        </p:nvSpPr>
        <p:spPr>
          <a:xfrm>
            <a:off x="609407" y="2015677"/>
            <a:ext cx="11526128" cy="4893647"/>
          </a:xfrm>
          <a:prstGeom prst="rect">
            <a:avLst/>
          </a:prstGeom>
          <a:noFill/>
        </p:spPr>
        <p:txBody>
          <a:bodyPr wrap="square">
            <a:spAutoFit/>
          </a:bodyPr>
          <a:lstStyle/>
          <a:p>
            <a:pPr algn="l" fontAlgn="base"/>
            <a:r>
              <a:rPr lang="en-US" sz="2400" b="0" i="0" dirty="0">
                <a:solidFill>
                  <a:srgbClr val="000000"/>
                </a:solidFill>
                <a:effectLst/>
                <a:latin typeface="Calibri" panose="020F0502020204030204" pitchFamily="34" charset="0"/>
              </a:rPr>
              <a:t>The bishop has five principal responsibilities in presiding over a ward:</a:t>
            </a:r>
          </a:p>
          <a:p>
            <a:pPr algn="l" fontAlgn="base"/>
            <a:endParaRPr lang="en-US" sz="2400" b="0" i="0" dirty="0">
              <a:solidFill>
                <a:srgbClr val="000000"/>
              </a:solidFill>
              <a:effectLst/>
              <a:latin typeface="Calibri" panose="020F0502020204030204" pitchFamily="34" charset="0"/>
            </a:endParaRPr>
          </a:p>
          <a:p>
            <a:pPr marL="457200" indent="-457200" algn="l" fontAlgn="base">
              <a:buAutoNum type="arabicPeriod"/>
            </a:pPr>
            <a:r>
              <a:rPr lang="en-US" sz="2400" b="0" i="0" dirty="0">
                <a:solidFill>
                  <a:srgbClr val="000000"/>
                </a:solidFill>
                <a:effectLst/>
                <a:latin typeface="Calibri" panose="020F0502020204030204" pitchFamily="34" charset="0"/>
              </a:rPr>
              <a:t>He is the presiding high priest in the ward.</a:t>
            </a:r>
          </a:p>
          <a:p>
            <a:pPr marL="457200" indent="-457200" algn="l" fontAlgn="base">
              <a:buAutoNum type="arabicPeriod"/>
            </a:pPr>
            <a:r>
              <a:rPr lang="en-US" sz="2400" b="0" i="0" dirty="0">
                <a:solidFill>
                  <a:srgbClr val="000000"/>
                </a:solidFill>
                <a:effectLst/>
                <a:latin typeface="Calibri" panose="020F0502020204030204" pitchFamily="34" charset="0"/>
              </a:rPr>
              <a:t>He is president of the Aaronic Priesthood.</a:t>
            </a:r>
          </a:p>
          <a:p>
            <a:pPr marL="457200" indent="-457200" algn="l" fontAlgn="base">
              <a:buAutoNum type="arabicPeriod"/>
            </a:pPr>
            <a:r>
              <a:rPr lang="en-US" sz="2400" b="0" i="0" dirty="0">
                <a:solidFill>
                  <a:srgbClr val="000000"/>
                </a:solidFill>
                <a:effectLst/>
                <a:latin typeface="Calibri" panose="020F0502020204030204" pitchFamily="34" charset="0"/>
              </a:rPr>
              <a:t>He is a common judge.</a:t>
            </a:r>
          </a:p>
          <a:p>
            <a:pPr marL="457200" indent="-457200" algn="l" fontAlgn="base">
              <a:buAutoNum type="arabicPeriod"/>
            </a:pPr>
            <a:r>
              <a:rPr lang="en-US" sz="2400" b="0" i="0" dirty="0">
                <a:solidFill>
                  <a:srgbClr val="000000"/>
                </a:solidFill>
                <a:effectLst/>
                <a:latin typeface="Calibri" panose="020F0502020204030204" pitchFamily="34" charset="0"/>
              </a:rPr>
              <a:t>He coordinates the work of salvation and exaltation, including caring for those in need.</a:t>
            </a:r>
          </a:p>
          <a:p>
            <a:pPr marL="457200" indent="-457200" algn="l" fontAlgn="base">
              <a:buAutoNum type="arabicPeriod"/>
            </a:pPr>
            <a:r>
              <a:rPr lang="en-US" sz="2400" b="0" i="0" dirty="0">
                <a:solidFill>
                  <a:srgbClr val="000000"/>
                </a:solidFill>
                <a:effectLst/>
                <a:latin typeface="Calibri" panose="020F0502020204030204" pitchFamily="34" charset="0"/>
              </a:rPr>
              <a:t>And he oversees records, finances, and the use of the meetinghouse.</a:t>
            </a:r>
          </a:p>
          <a:p>
            <a:pPr algn="l" fontAlgn="base"/>
            <a:r>
              <a:rPr lang="en-US" sz="2400" b="0" i="0" dirty="0">
                <a:solidFill>
                  <a:srgbClr val="000000"/>
                </a:solidFill>
                <a:effectLst/>
                <a:latin typeface="Calibri" panose="020F0502020204030204" pitchFamily="34" charset="0"/>
              </a:rPr>
              <a:t>In his role as presiding high priest, the bishop is the ward’s “spiritual leader.” He is a “faithful disciple of Jesus Christ.” …</a:t>
            </a:r>
          </a:p>
          <a:p>
            <a:pPr algn="l" fontAlgn="base"/>
            <a:endParaRPr lang="en-US" sz="2400" b="0" i="0" dirty="0">
              <a:solidFill>
                <a:srgbClr val="000000"/>
              </a:solidFill>
              <a:effectLst/>
              <a:latin typeface="Calibri" panose="020F0502020204030204" pitchFamily="34" charset="0"/>
            </a:endParaRPr>
          </a:p>
          <a:p>
            <a:pPr algn="l" fontAlgn="base"/>
            <a:r>
              <a:rPr lang="en-US" sz="2400" b="0" i="0" dirty="0">
                <a:solidFill>
                  <a:srgbClr val="000000"/>
                </a:solidFill>
                <a:effectLst/>
                <a:latin typeface="Calibri" panose="020F0502020204030204" pitchFamily="34" charset="0"/>
              </a:rPr>
              <a:t>The bishop has a paramount role in serving as a shepherd to guide the rising generation, including young single adults, to Jesus Christ.</a:t>
            </a:r>
          </a:p>
          <a:p>
            <a:pPr algn="l" fontAlgn="base"/>
            <a:r>
              <a:rPr lang="en-US" sz="2400" b="0" i="0" dirty="0">
                <a:solidFill>
                  <a:srgbClr val="000000"/>
                </a:solidFill>
                <a:effectLst/>
                <a:latin typeface="Calibri" panose="020F0502020204030204" pitchFamily="34" charset="0"/>
              </a:rPr>
              <a:t>(14)</a:t>
            </a:r>
          </a:p>
        </p:txBody>
      </p:sp>
      <p:pic>
        <p:nvPicPr>
          <p:cNvPr id="6" name="Picture 5">
            <a:extLst>
              <a:ext uri="{FF2B5EF4-FFF2-40B4-BE49-F238E27FC236}">
                <a16:creationId xmlns:a16="http://schemas.microsoft.com/office/drawing/2014/main" id="{D2B0D303-DD55-A556-AA35-95727DF68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89" y="204389"/>
            <a:ext cx="1095375" cy="1095375"/>
          </a:xfrm>
          <a:prstGeom prst="rect">
            <a:avLst/>
          </a:prstGeom>
        </p:spPr>
      </p:pic>
      <p:pic>
        <p:nvPicPr>
          <p:cNvPr id="10" name="Picture 9">
            <a:extLst>
              <a:ext uri="{FF2B5EF4-FFF2-40B4-BE49-F238E27FC236}">
                <a16:creationId xmlns:a16="http://schemas.microsoft.com/office/drawing/2014/main" id="{2121E962-9235-75B5-1422-0F3CD5692D42}"/>
              </a:ext>
            </a:extLst>
          </p:cNvPr>
          <p:cNvPicPr>
            <a:picLocks noChangeAspect="1"/>
          </p:cNvPicPr>
          <p:nvPr/>
        </p:nvPicPr>
        <p:blipFill rotWithShape="1">
          <a:blip r:embed="rId4">
            <a:extLst>
              <a:ext uri="{28A0092B-C50C-407E-A947-70E740481C1C}">
                <a14:useLocalDpi xmlns:a14="http://schemas.microsoft.com/office/drawing/2010/main" val="0"/>
              </a:ext>
            </a:extLst>
          </a:blip>
          <a:srcRect l="57948" t="16443" r="23847" b="44274"/>
          <a:stretch/>
        </p:blipFill>
        <p:spPr>
          <a:xfrm>
            <a:off x="9782301" y="916702"/>
            <a:ext cx="1664678" cy="2694005"/>
          </a:xfrm>
          <a:prstGeom prst="rect">
            <a:avLst/>
          </a:prstGeom>
        </p:spPr>
      </p:pic>
    </p:spTree>
    <p:extLst>
      <p:ext uri="{BB962C8B-B14F-4D97-AF65-F5344CB8AC3E}">
        <p14:creationId xmlns:p14="http://schemas.microsoft.com/office/powerpoint/2010/main" val="39026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animEffect transition="in" filter="fade">
                                      <p:cBhvr>
                                        <p:cTn id="31" dur="1000"/>
                                        <p:tgtEl>
                                          <p:spTgt spid="5">
                                            <p:txEl>
                                              <p:pRg st="9" end="9"/>
                                            </p:txEl>
                                          </p:spTgt>
                                        </p:tgtEl>
                                      </p:cBhvr>
                                    </p:animEffect>
                                    <p:anim calcmode="lin" valueType="num">
                                      <p:cBhvr>
                                        <p:cTn id="32"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155456-2179-45BF-B847-0830A6E27B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72973" y="862342"/>
            <a:ext cx="10797766" cy="1569660"/>
          </a:xfrm>
          <a:prstGeom prst="rect">
            <a:avLst/>
          </a:prstGeom>
          <a:noFill/>
        </p:spPr>
        <p:txBody>
          <a:bodyPr wrap="square" rtlCol="0">
            <a:spAutoFit/>
          </a:bodyPr>
          <a:lstStyle/>
          <a:p>
            <a:pPr algn="ctr"/>
            <a:r>
              <a:rPr lang="en-US" sz="4800" dirty="0">
                <a:latin typeface="MV Boli" panose="02000500030200090000" pitchFamily="2" charset="0"/>
                <a:ea typeface="Wednesday" pitchFamily="2" charset="0"/>
                <a:cs typeface="MV Boli" panose="02000500030200090000" pitchFamily="2" charset="0"/>
              </a:rPr>
              <a:t>Guidelines and Responsibilities</a:t>
            </a:r>
          </a:p>
          <a:p>
            <a:pPr algn="ctr"/>
            <a:r>
              <a:rPr lang="en-US" sz="4800" dirty="0">
                <a:latin typeface="MV Boli" panose="02000500030200090000" pitchFamily="2" charset="0"/>
                <a:ea typeface="Wednesday" pitchFamily="2" charset="0"/>
                <a:cs typeface="MV Boli" panose="02000500030200090000" pitchFamily="2" charset="0"/>
              </a:rPr>
              <a:t>1 Timothy</a:t>
            </a:r>
          </a:p>
        </p:txBody>
      </p:sp>
      <p:grpSp>
        <p:nvGrpSpPr>
          <p:cNvPr id="2" name="Group 1"/>
          <p:cNvGrpSpPr/>
          <p:nvPr/>
        </p:nvGrpSpPr>
        <p:grpSpPr>
          <a:xfrm>
            <a:off x="848008" y="2239401"/>
            <a:ext cx="3050721" cy="2895600"/>
            <a:chOff x="848008" y="2239401"/>
            <a:chExt cx="3050721" cy="2895600"/>
          </a:xfrm>
        </p:grpSpPr>
        <p:pic>
          <p:nvPicPr>
            <p:cNvPr id="1026" name="Picture 2" descr="Image result for Macedonia ancien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91" t="1870" r="15884" b="-1"/>
            <a:stretch/>
          </p:blipFill>
          <p:spPr bwMode="auto">
            <a:xfrm>
              <a:off x="905346" y="2390116"/>
              <a:ext cx="2934873" cy="2525916"/>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p:cNvGrpSpPr/>
            <p:nvPr/>
          </p:nvGrpSpPr>
          <p:grpSpPr>
            <a:xfrm>
              <a:off x="848008" y="2239401"/>
              <a:ext cx="3050721" cy="2895600"/>
              <a:chOff x="304800" y="3429000"/>
              <a:chExt cx="3050721" cy="2895600"/>
            </a:xfrm>
          </p:grpSpPr>
          <p:grpSp>
            <p:nvGrpSpPr>
              <p:cNvPr id="87" name="Group 86"/>
              <p:cNvGrpSpPr/>
              <p:nvPr/>
            </p:nvGrpSpPr>
            <p:grpSpPr>
              <a:xfrm rot="2107423">
                <a:off x="1281104" y="3790950"/>
                <a:ext cx="376315" cy="879933"/>
                <a:chOff x="7696200" y="914400"/>
                <a:chExt cx="685800" cy="2438400"/>
              </a:xfrm>
            </p:grpSpPr>
            <p:sp>
              <p:nvSpPr>
                <p:cNvPr id="135" name="Moon 134"/>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oon 136"/>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rot="19262140" flipH="1">
                <a:off x="1950772" y="3835879"/>
                <a:ext cx="376315" cy="801380"/>
                <a:chOff x="7696200" y="914400"/>
                <a:chExt cx="685800" cy="2438400"/>
              </a:xfrm>
            </p:grpSpPr>
            <p:sp>
              <p:nvSpPr>
                <p:cNvPr id="131" name="Moon 130"/>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rapezoid 88"/>
              <p:cNvSpPr/>
              <p:nvPr/>
            </p:nvSpPr>
            <p:spPr>
              <a:xfrm>
                <a:off x="1326235" y="4478277"/>
                <a:ext cx="983316" cy="1742909"/>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p:cNvSpPr/>
              <p:nvPr/>
            </p:nvSpPr>
            <p:spPr>
              <a:xfrm rot="20431102">
                <a:off x="1854274" y="4700732"/>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p:cNvSpPr/>
              <p:nvPr/>
            </p:nvSpPr>
            <p:spPr>
              <a:xfrm rot="1195734">
                <a:off x="1208420" y="4677609"/>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p:cNvSpPr/>
              <p:nvPr/>
            </p:nvSpPr>
            <p:spPr>
              <a:xfrm>
                <a:off x="1342034" y="4606667"/>
                <a:ext cx="925176" cy="1407690"/>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p:cNvSpPr/>
              <p:nvPr/>
            </p:nvSpPr>
            <p:spPr>
              <a:xfrm rot="218695">
                <a:off x="1362172" y="4662553"/>
                <a:ext cx="417597" cy="1300386"/>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p:cNvSpPr/>
              <p:nvPr/>
            </p:nvSpPr>
            <p:spPr>
              <a:xfrm rot="21332773">
                <a:off x="1833573" y="4664733"/>
                <a:ext cx="417597" cy="130156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525932" y="4245837"/>
                <a:ext cx="526415" cy="723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395750" y="3908738"/>
                <a:ext cx="809529" cy="8908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loud 96"/>
              <p:cNvSpPr/>
              <p:nvPr/>
            </p:nvSpPr>
            <p:spPr>
              <a:xfrm>
                <a:off x="1549947" y="4539734"/>
                <a:ext cx="462588" cy="371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Delay 97"/>
              <p:cNvSpPr/>
              <p:nvPr/>
            </p:nvSpPr>
            <p:spPr>
              <a:xfrm rot="16200000">
                <a:off x="1636878" y="3657345"/>
                <a:ext cx="296939" cy="57823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699119" y="4608751"/>
                <a:ext cx="148961" cy="971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718457" y="5704114"/>
                <a:ext cx="2223407" cy="51707"/>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718457" y="5755821"/>
                <a:ext cx="2223407" cy="155121"/>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1"/>
              <p:cNvSpPr/>
              <p:nvPr/>
            </p:nvSpPr>
            <p:spPr>
              <a:xfrm>
                <a:off x="821871"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02"/>
              <p:cNvSpPr/>
              <p:nvPr/>
            </p:nvSpPr>
            <p:spPr>
              <a:xfrm>
                <a:off x="1028700"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03"/>
              <p:cNvSpPr/>
              <p:nvPr/>
            </p:nvSpPr>
            <p:spPr>
              <a:xfrm>
                <a:off x="2579914"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04"/>
              <p:cNvSpPr/>
              <p:nvPr/>
            </p:nvSpPr>
            <p:spPr>
              <a:xfrm>
                <a:off x="2786743"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080407"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2269671"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7"/>
              <p:cNvGrpSpPr/>
              <p:nvPr/>
            </p:nvGrpSpPr>
            <p:grpSpPr>
              <a:xfrm>
                <a:off x="2028864" y="5256478"/>
                <a:ext cx="248519" cy="434702"/>
                <a:chOff x="2438400" y="402137"/>
                <a:chExt cx="2514600" cy="4398463"/>
              </a:xfrm>
            </p:grpSpPr>
            <p:sp>
              <p:nvSpPr>
                <p:cNvPr id="127" name="Snip Same Side Corner Rectangle 110"/>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Wave 124"/>
              <p:cNvSpPr/>
              <p:nvPr/>
            </p:nvSpPr>
            <p:spPr>
              <a:xfrm>
                <a:off x="1338943" y="5600700"/>
                <a:ext cx="672193" cy="103414"/>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ame 125"/>
              <p:cNvSpPr/>
              <p:nvPr/>
            </p:nvSpPr>
            <p:spPr>
              <a:xfrm>
                <a:off x="304800" y="3429000"/>
                <a:ext cx="3050721" cy="2895600"/>
              </a:xfrm>
              <a:prstGeom prst="frame">
                <a:avLst>
                  <a:gd name="adj1" fmla="val 7194"/>
                </a:avLst>
              </a:prstGeom>
              <a:solidFill>
                <a:srgbClr val="6633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55" name="Group 54"/>
          <p:cNvGrpSpPr/>
          <p:nvPr/>
        </p:nvGrpSpPr>
        <p:grpSpPr>
          <a:xfrm>
            <a:off x="5860712" y="2874270"/>
            <a:ext cx="3200400" cy="2342924"/>
            <a:chOff x="1143000" y="2590800"/>
            <a:chExt cx="3200400" cy="2342924"/>
          </a:xfrm>
        </p:grpSpPr>
        <p:sp>
          <p:nvSpPr>
            <p:cNvPr id="56" name="Rounded Rectangle 2"/>
            <p:cNvSpPr/>
            <p:nvPr/>
          </p:nvSpPr>
          <p:spPr>
            <a:xfrm>
              <a:off x="2552700" y="2619780"/>
              <a:ext cx="1790700" cy="2313944"/>
            </a:xfrm>
            <a:prstGeom prst="roundRect">
              <a:avLst>
                <a:gd name="adj" fmla="val 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3"/>
            <p:cNvSpPr/>
            <p:nvPr/>
          </p:nvSpPr>
          <p:spPr>
            <a:xfrm>
              <a:off x="2667000" y="2590800"/>
              <a:ext cx="1524000" cy="2313944"/>
            </a:xfrm>
            <a:prstGeom prst="roundRect">
              <a:avLst>
                <a:gd name="adj" fmla="val 619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4"/>
            <p:cNvSpPr/>
            <p:nvPr/>
          </p:nvSpPr>
          <p:spPr>
            <a:xfrm>
              <a:off x="1143000" y="2590800"/>
              <a:ext cx="1524000" cy="2313944"/>
            </a:xfrm>
            <a:prstGeom prst="roundRect">
              <a:avLst>
                <a:gd name="adj" fmla="val 4286"/>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870200" y="2627118"/>
              <a:ext cx="1301750" cy="2109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2955967" y="2802020"/>
              <a:ext cx="1063831" cy="553689"/>
            </a:xfrm>
            <a:prstGeom prst="rect">
              <a:avLst/>
            </a:prstGeom>
            <a:noFill/>
          </p:spPr>
          <p:txBody>
            <a:bodyPr wrap="square" rtlCol="0">
              <a:spAutoFit/>
            </a:bodyPr>
            <a:lstStyle/>
            <a:p>
              <a:pPr algn="ctr"/>
              <a:endParaRPr lang="en-US" sz="2800" dirty="0">
                <a:latin typeface="Comic Sans MS" pitchFamily="66" charset="0"/>
              </a:endParaRPr>
            </a:p>
          </p:txBody>
        </p:sp>
        <p:grpSp>
          <p:nvGrpSpPr>
            <p:cNvPr id="61" name="Group 60"/>
            <p:cNvGrpSpPr/>
            <p:nvPr/>
          </p:nvGrpSpPr>
          <p:grpSpPr>
            <a:xfrm>
              <a:off x="2546829" y="2970007"/>
              <a:ext cx="217714" cy="1537165"/>
              <a:chOff x="2489200" y="2992799"/>
              <a:chExt cx="381000" cy="1350209"/>
            </a:xfrm>
          </p:grpSpPr>
          <p:sp>
            <p:nvSpPr>
              <p:cNvPr id="173" name="Frame 12"/>
              <p:cNvSpPr/>
              <p:nvPr/>
            </p:nvSpPr>
            <p:spPr>
              <a:xfrm>
                <a:off x="2489200" y="2992799"/>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 name="Frame 173"/>
              <p:cNvSpPr/>
              <p:nvPr/>
            </p:nvSpPr>
            <p:spPr>
              <a:xfrm>
                <a:off x="2489200" y="3527257"/>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5" name="Frame 174"/>
              <p:cNvSpPr/>
              <p:nvPr/>
            </p:nvSpPr>
            <p:spPr>
              <a:xfrm>
                <a:off x="2489200" y="4033585"/>
                <a:ext cx="381000" cy="309423"/>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 name="Group 61"/>
            <p:cNvGrpSpPr/>
            <p:nvPr/>
          </p:nvGrpSpPr>
          <p:grpSpPr>
            <a:xfrm>
              <a:off x="1251857" y="2717800"/>
              <a:ext cx="1288143" cy="2042886"/>
              <a:chOff x="1251857" y="2717800"/>
              <a:chExt cx="1288143" cy="2042886"/>
            </a:xfrm>
          </p:grpSpPr>
          <p:sp>
            <p:nvSpPr>
              <p:cNvPr id="116" name="Rounded Rectangle 3"/>
              <p:cNvSpPr/>
              <p:nvPr/>
            </p:nvSpPr>
            <p:spPr>
              <a:xfrm>
                <a:off x="1251857" y="2717800"/>
                <a:ext cx="1288143" cy="2042886"/>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6"/>
              <p:cNvGrpSpPr/>
              <p:nvPr/>
            </p:nvGrpSpPr>
            <p:grpSpPr>
              <a:xfrm>
                <a:off x="1295400" y="2786743"/>
                <a:ext cx="1172029" cy="667657"/>
                <a:chOff x="5450115" y="914400"/>
                <a:chExt cx="2100942" cy="1436914"/>
              </a:xfrm>
            </p:grpSpPr>
            <p:cxnSp>
              <p:nvCxnSpPr>
                <p:cNvPr id="159" name="Straight Connector 158"/>
                <p:cNvCxnSpPr/>
                <p:nvPr/>
              </p:nvCxnSpPr>
              <p:spPr>
                <a:xfrm>
                  <a:off x="5486400" y="9144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5493657" y="10668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5479143" y="1211943"/>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5493657" y="13570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5479143" y="1502228"/>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5493657" y="16618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5493657" y="1807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5493657" y="19812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5493657" y="2155371"/>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5450115" y="2315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5631544" y="943429"/>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a:off x="6400800" y="914400"/>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H="1">
                  <a:off x="7322456" y="921657"/>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H="1">
                  <a:off x="5849255" y="928914"/>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8" name="Group 117"/>
              <p:cNvGrpSpPr/>
              <p:nvPr/>
            </p:nvGrpSpPr>
            <p:grpSpPr>
              <a:xfrm>
                <a:off x="1324429" y="3933372"/>
                <a:ext cx="1172029" cy="667657"/>
                <a:chOff x="5450115" y="914400"/>
                <a:chExt cx="2100942" cy="1436914"/>
              </a:xfrm>
            </p:grpSpPr>
            <p:cxnSp>
              <p:nvCxnSpPr>
                <p:cNvPr id="119" name="Straight Connector 118"/>
                <p:cNvCxnSpPr/>
                <p:nvPr/>
              </p:nvCxnSpPr>
              <p:spPr>
                <a:xfrm>
                  <a:off x="5486400" y="9144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5493657" y="10668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5479143" y="1211943"/>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5493657" y="13570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5479143" y="1502228"/>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5493657" y="16618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5493657" y="1807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5493657" y="19812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5493657" y="2155371"/>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5450115" y="2315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H="1">
                  <a:off x="5631544" y="943429"/>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a:off x="6400800" y="914400"/>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a:off x="7322456" y="921657"/>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5849255" y="928914"/>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3" name="Group 62"/>
            <p:cNvGrpSpPr/>
            <p:nvPr/>
          </p:nvGrpSpPr>
          <p:grpSpPr>
            <a:xfrm>
              <a:off x="2819400" y="2667000"/>
              <a:ext cx="1288143" cy="2042886"/>
              <a:chOff x="1251857" y="2717800"/>
              <a:chExt cx="1288143" cy="2042886"/>
            </a:xfrm>
          </p:grpSpPr>
          <p:sp>
            <p:nvSpPr>
              <p:cNvPr id="64" name="Rounded Rectangle 3"/>
              <p:cNvSpPr/>
              <p:nvPr/>
            </p:nvSpPr>
            <p:spPr>
              <a:xfrm>
                <a:off x="1251857" y="2717800"/>
                <a:ext cx="1288143" cy="2042886"/>
              </a:xfrm>
              <a:prstGeom prst="roundRect">
                <a:avLst>
                  <a:gd name="adj" fmla="val 0"/>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49"/>
              <p:cNvGrpSpPr/>
              <p:nvPr/>
            </p:nvGrpSpPr>
            <p:grpSpPr>
              <a:xfrm>
                <a:off x="1295400" y="2786743"/>
                <a:ext cx="1172029" cy="667657"/>
                <a:chOff x="5450115" y="914400"/>
                <a:chExt cx="2100942" cy="1436914"/>
              </a:xfrm>
            </p:grpSpPr>
            <p:cxnSp>
              <p:nvCxnSpPr>
                <p:cNvPr id="82" name="Straight Connector 81"/>
                <p:cNvCxnSpPr/>
                <p:nvPr/>
              </p:nvCxnSpPr>
              <p:spPr>
                <a:xfrm>
                  <a:off x="5486400" y="9144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5493657" y="10668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5479143" y="1211943"/>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5493657" y="13570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5479143" y="1502228"/>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493657" y="16618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5493657" y="1807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493657" y="19812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5493657" y="2155371"/>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5450115" y="2315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5631544" y="943429"/>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6400800" y="914400"/>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7322456" y="921657"/>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5849255" y="928914"/>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50"/>
              <p:cNvGrpSpPr/>
              <p:nvPr/>
            </p:nvGrpSpPr>
            <p:grpSpPr>
              <a:xfrm>
                <a:off x="1324429" y="3933372"/>
                <a:ext cx="1172029" cy="667657"/>
                <a:chOff x="5450115" y="914400"/>
                <a:chExt cx="2100942" cy="1436914"/>
              </a:xfrm>
            </p:grpSpPr>
            <p:cxnSp>
              <p:nvCxnSpPr>
                <p:cNvPr id="67" name="Straight Connector 66"/>
                <p:cNvCxnSpPr/>
                <p:nvPr/>
              </p:nvCxnSpPr>
              <p:spPr>
                <a:xfrm>
                  <a:off x="5486400" y="9144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493657" y="10668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479143" y="1211943"/>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493657" y="13570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479143" y="1502228"/>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493657" y="1661886"/>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493657" y="1807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493657" y="1981200"/>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493657" y="2155371"/>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450115" y="2315029"/>
                  <a:ext cx="2057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5631544" y="943429"/>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6400800" y="914400"/>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7322456" y="921657"/>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5849255" y="928914"/>
                  <a:ext cx="14513" cy="1407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76" name="Group 8"/>
          <p:cNvGrpSpPr/>
          <p:nvPr/>
        </p:nvGrpSpPr>
        <p:grpSpPr>
          <a:xfrm>
            <a:off x="4177827" y="3848100"/>
            <a:ext cx="1568345" cy="2407227"/>
            <a:chOff x="2209800" y="381000"/>
            <a:chExt cx="3276600" cy="5029200"/>
          </a:xfrm>
        </p:grpSpPr>
        <p:sp>
          <p:nvSpPr>
            <p:cNvPr id="177" name="Donut 5"/>
            <p:cNvSpPr/>
            <p:nvPr/>
          </p:nvSpPr>
          <p:spPr>
            <a:xfrm>
              <a:off x="2209800" y="381000"/>
              <a:ext cx="3276600" cy="3276600"/>
            </a:xfrm>
            <a:prstGeom prst="donut">
              <a:avLst>
                <a:gd name="adj" fmla="val 106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8" name="Rectangle 177"/>
            <p:cNvSpPr/>
            <p:nvPr/>
          </p:nvSpPr>
          <p:spPr>
            <a:xfrm>
              <a:off x="3581400" y="3429000"/>
              <a:ext cx="457200" cy="1981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p:nvPr/>
          </p:nvSpPr>
          <p:spPr>
            <a:xfrm rot="5400000">
              <a:off x="3581400" y="3886200"/>
              <a:ext cx="4572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11"/>
          <p:cNvGrpSpPr/>
          <p:nvPr/>
        </p:nvGrpSpPr>
        <p:grpSpPr>
          <a:xfrm>
            <a:off x="9255891" y="3889664"/>
            <a:ext cx="1756305" cy="2080472"/>
            <a:chOff x="3810000" y="1749460"/>
            <a:chExt cx="3669288" cy="4346540"/>
          </a:xfrm>
        </p:grpSpPr>
        <p:sp>
          <p:nvSpPr>
            <p:cNvPr id="181" name="Donut 9"/>
            <p:cNvSpPr/>
            <p:nvPr/>
          </p:nvSpPr>
          <p:spPr>
            <a:xfrm>
              <a:off x="3810000" y="2819400"/>
              <a:ext cx="3276600" cy="3276600"/>
            </a:xfrm>
            <a:prstGeom prst="donut">
              <a:avLst>
                <a:gd name="adj" fmla="val 106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2" name="Right Arrow 10"/>
            <p:cNvSpPr/>
            <p:nvPr/>
          </p:nvSpPr>
          <p:spPr>
            <a:xfrm rot="18473058">
              <a:off x="6029438" y="2224433"/>
              <a:ext cx="1924824" cy="974877"/>
            </a:xfrm>
            <a:prstGeom prst="rightArrow">
              <a:avLst>
                <a:gd name="adj1" fmla="val 50000"/>
                <a:gd name="adj2" fmla="val 503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3" name="Picture 2" descr="https://encrypted-tbn1.gstatic.com/images?q=tbn:ANd9GcTh8PJRE-8C6Tw5DTcOo71NYz6NYhoM3IU1m_U97Hgw3hD80fr0sw"/>
          <p:cNvPicPr>
            <a:picLocks noChangeAspect="1" noChangeArrowheads="1"/>
          </p:cNvPicPr>
          <p:nvPr/>
        </p:nvPicPr>
        <p:blipFill>
          <a:blip r:embed="rId4" cstate="print"/>
          <a:srcRect/>
          <a:stretch>
            <a:fillRect/>
          </a:stretch>
        </p:blipFill>
        <p:spPr bwMode="auto">
          <a:xfrm>
            <a:off x="4568064" y="4215247"/>
            <a:ext cx="765936" cy="769355"/>
          </a:xfrm>
          <a:prstGeom prst="rect">
            <a:avLst/>
          </a:prstGeom>
          <a:noFill/>
        </p:spPr>
      </p:pic>
      <p:pic>
        <p:nvPicPr>
          <p:cNvPr id="184" name="Picture 6" descr="https://encrypted-tbn3.gstatic.com/images?q=tbn:ANd9GcTtsuRqh5gYwC1QPV1yFZGUWwExmILCm2NTx8--8VZwdhOAsiRqkg"/>
          <p:cNvPicPr>
            <a:picLocks noChangeAspect="1" noChangeArrowheads="1"/>
          </p:cNvPicPr>
          <p:nvPr/>
        </p:nvPicPr>
        <p:blipFill>
          <a:blip r:embed="rId5" cstate="print"/>
          <a:srcRect/>
          <a:stretch>
            <a:fillRect/>
          </a:stretch>
        </p:blipFill>
        <p:spPr bwMode="auto">
          <a:xfrm>
            <a:off x="9658831" y="4765965"/>
            <a:ext cx="803381" cy="806968"/>
          </a:xfrm>
          <a:prstGeom prst="rect">
            <a:avLst/>
          </a:prstGeom>
          <a:noFill/>
        </p:spPr>
      </p:pic>
    </p:spTree>
    <p:extLst>
      <p:ext uri="{BB962C8B-B14F-4D97-AF65-F5344CB8AC3E}">
        <p14:creationId xmlns:p14="http://schemas.microsoft.com/office/powerpoint/2010/main" val="3065082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286000" y="87086"/>
            <a:ext cx="7696200"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“Filthy Lucre”</a:t>
            </a:r>
          </a:p>
        </p:txBody>
      </p:sp>
      <p:sp>
        <p:nvSpPr>
          <p:cNvPr id="15" name="TextBox 14"/>
          <p:cNvSpPr txBox="1"/>
          <p:nvPr/>
        </p:nvSpPr>
        <p:spPr>
          <a:xfrm>
            <a:off x="76200" y="6488668"/>
            <a:ext cx="5562600" cy="369332"/>
          </a:xfrm>
          <a:prstGeom prst="rect">
            <a:avLst/>
          </a:prstGeom>
          <a:noFill/>
        </p:spPr>
        <p:txBody>
          <a:bodyPr wrap="square" rtlCol="0">
            <a:spAutoFit/>
          </a:bodyPr>
          <a:lstStyle/>
          <a:p>
            <a:r>
              <a:rPr lang="en-US" dirty="0"/>
              <a:t>1 Timothy 3:3</a:t>
            </a:r>
          </a:p>
        </p:txBody>
      </p:sp>
      <p:sp>
        <p:nvSpPr>
          <p:cNvPr id="16" name="TextBox 15"/>
          <p:cNvSpPr txBox="1"/>
          <p:nvPr/>
        </p:nvSpPr>
        <p:spPr>
          <a:xfrm>
            <a:off x="1099457" y="1077687"/>
            <a:ext cx="5257800" cy="1569660"/>
          </a:xfrm>
          <a:prstGeom prst="rect">
            <a:avLst/>
          </a:prstGeom>
          <a:noFill/>
        </p:spPr>
        <p:txBody>
          <a:bodyPr wrap="square" rtlCol="0">
            <a:spAutoFit/>
          </a:bodyPr>
          <a:lstStyle/>
          <a:p>
            <a:r>
              <a:rPr lang="en-US" sz="2400" dirty="0"/>
              <a:t>Filthy lucre is blood money; that which is obtained through theft and robbery. It is that obtained through gambling or the operation of gambling establishments. </a:t>
            </a:r>
          </a:p>
        </p:txBody>
      </p:sp>
      <p:sp>
        <p:nvSpPr>
          <p:cNvPr id="17" name="TextBox 16"/>
          <p:cNvSpPr txBox="1"/>
          <p:nvPr/>
        </p:nvSpPr>
        <p:spPr>
          <a:xfrm>
            <a:off x="4278087" y="3429000"/>
            <a:ext cx="4495800" cy="1569660"/>
          </a:xfrm>
          <a:prstGeom prst="rect">
            <a:avLst/>
          </a:prstGeom>
          <a:noFill/>
        </p:spPr>
        <p:txBody>
          <a:bodyPr wrap="square" rtlCol="0">
            <a:spAutoFit/>
          </a:bodyPr>
          <a:lstStyle/>
          <a:p>
            <a:r>
              <a:rPr lang="en-US" sz="2400" dirty="0"/>
              <a:t>Filthy Lucre is that had through sin or sinful operations and that which comes from the handling of liquor, beer, narcotics</a:t>
            </a:r>
          </a:p>
        </p:txBody>
      </p:sp>
      <p:sp>
        <p:nvSpPr>
          <p:cNvPr id="18" name="TextBox 17"/>
          <p:cNvSpPr txBox="1"/>
          <p:nvPr/>
        </p:nvSpPr>
        <p:spPr>
          <a:xfrm>
            <a:off x="4615543" y="5388430"/>
            <a:ext cx="4495800" cy="1200329"/>
          </a:xfrm>
          <a:prstGeom prst="rect">
            <a:avLst/>
          </a:prstGeom>
          <a:noFill/>
        </p:spPr>
        <p:txBody>
          <a:bodyPr wrap="square" rtlCol="0">
            <a:spAutoFit/>
          </a:bodyPr>
          <a:lstStyle/>
          <a:p>
            <a:r>
              <a:rPr lang="en-US" sz="2400" dirty="0"/>
              <a:t>Filthy Lucre is also money that comes from bribery, and from exploitation.</a:t>
            </a:r>
          </a:p>
        </p:txBody>
      </p:sp>
      <p:pic>
        <p:nvPicPr>
          <p:cNvPr id="21506" name="Picture 2" descr="Image result for gambling tab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7256" y="1089933"/>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Image result for beer bottle abstract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0894" y="2764971"/>
            <a:ext cx="2663697" cy="3385457"/>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Image result for bribery mone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078" t="2999"/>
          <a:stretch/>
        </p:blipFill>
        <p:spPr bwMode="auto">
          <a:xfrm>
            <a:off x="9024256" y="4180113"/>
            <a:ext cx="2726417" cy="2464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31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ppt_x</p:attrName>
                                        </p:attrNameLst>
                                      </p:cBhvr>
                                      <p:tavLst>
                                        <p:tav tm="0">
                                          <p:val>
                                            <p:strVal val="#ppt_x-.2"/>
                                          </p:val>
                                        </p:tav>
                                        <p:tav tm="100000">
                                          <p:val>
                                            <p:strVal val="#ppt_x"/>
                                          </p:val>
                                        </p:tav>
                                      </p:tavLst>
                                    </p:anim>
                                    <p:anim calcmode="lin" valueType="num">
                                      <p:cBhvr>
                                        <p:cTn id="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gtEl>
                                      </p:cBhvr>
                                    </p:animEffect>
                                  </p:childTnLst>
                                </p:cTn>
                              </p:par>
                              <p:par>
                                <p:cTn id="10" presetID="10" presetClass="entr" presetSubtype="0"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fade">
                                      <p:cBhvr>
                                        <p:cTn id="12" dur="500"/>
                                        <p:tgtEl>
                                          <p:spTgt spid="21506"/>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ppt_x</p:attrName>
                                        </p:attrNameLst>
                                      </p:cBhvr>
                                      <p:tavLst>
                                        <p:tav tm="0">
                                          <p:val>
                                            <p:strVal val="#ppt_x-.2"/>
                                          </p:val>
                                        </p:tav>
                                        <p:tav tm="100000">
                                          <p:val>
                                            <p:strVal val="#ppt_x"/>
                                          </p:val>
                                        </p:tav>
                                      </p:tavLst>
                                    </p:anim>
                                    <p:anim calcmode="lin" valueType="num">
                                      <p:cBhvr>
                                        <p:cTn id="1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1508"/>
                                        </p:tgtEl>
                                        <p:attrNameLst>
                                          <p:attrName>style.visibility</p:attrName>
                                        </p:attrNameLst>
                                      </p:cBhvr>
                                      <p:to>
                                        <p:strVal val="visible"/>
                                      </p:to>
                                    </p:set>
                                    <p:animEffect transition="in" filter="fade">
                                      <p:cBhvr>
                                        <p:cTn id="22" dur="500"/>
                                        <p:tgtEl>
                                          <p:spTgt spid="21508"/>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ppt_x</p:attrName>
                                        </p:attrNameLst>
                                      </p:cBhvr>
                                      <p:tavLst>
                                        <p:tav tm="0">
                                          <p:val>
                                            <p:strVal val="#ppt_x-.2"/>
                                          </p:val>
                                        </p:tav>
                                        <p:tav tm="100000">
                                          <p:val>
                                            <p:strVal val="#ppt_x"/>
                                          </p:val>
                                        </p:tav>
                                      </p:tavLst>
                                    </p:anim>
                                    <p:anim calcmode="lin" valueType="num">
                                      <p:cBhvr>
                                        <p:cTn id="2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8"/>
                                        </p:tgtEl>
                                      </p:cBhvr>
                                    </p:animEffect>
                                  </p:childTnLst>
                                </p:cTn>
                              </p:par>
                              <p:par>
                                <p:cTn id="30" presetID="10" presetClass="entr" presetSubtype="0" fill="hold" nodeType="withEffect">
                                  <p:stCondLst>
                                    <p:cond delay="0"/>
                                  </p:stCondLst>
                                  <p:childTnLst>
                                    <p:set>
                                      <p:cBhvr>
                                        <p:cTn id="31" dur="1" fill="hold">
                                          <p:stCondLst>
                                            <p:cond delay="0"/>
                                          </p:stCondLst>
                                        </p:cTn>
                                        <p:tgtEl>
                                          <p:spTgt spid="21510"/>
                                        </p:tgtEl>
                                        <p:attrNameLst>
                                          <p:attrName>style.visibility</p:attrName>
                                        </p:attrNameLst>
                                      </p:cBhvr>
                                      <p:to>
                                        <p:strVal val="visible"/>
                                      </p:to>
                                    </p:set>
                                    <p:animEffect transition="in" filter="fade">
                                      <p:cBhvr>
                                        <p:cTn id="32"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611086" y="892629"/>
            <a:ext cx="6640286" cy="4524315"/>
          </a:xfrm>
          <a:prstGeom prst="rect">
            <a:avLst/>
          </a:prstGeom>
          <a:noFill/>
        </p:spPr>
        <p:txBody>
          <a:bodyPr wrap="square" rtlCol="0">
            <a:spAutoFit/>
          </a:bodyPr>
          <a:lstStyle/>
          <a:p>
            <a:r>
              <a:rPr lang="en-US" sz="2400" dirty="0"/>
              <a:t>“Compromise money is filthy, graft money is unclean, profits and commissions derived from the sale of worthless stocks are contaminated as is money derived from other deceptions, excessive charges, oppression to the poor and compensation which is not fully earned. </a:t>
            </a:r>
          </a:p>
          <a:p>
            <a:endParaRPr lang="en-US" sz="2400" dirty="0"/>
          </a:p>
          <a:p>
            <a:r>
              <a:rPr lang="en-US" sz="2400" dirty="0"/>
              <a:t>I feel strongly that men who accept wages or salary and do not give commensurate time, energy, devotion, and service are receiving money that is not clean. Certainly those who deal in the forbidden are recipients of filthy lucre.” (10)</a:t>
            </a:r>
          </a:p>
        </p:txBody>
      </p:sp>
      <p:pic>
        <p:nvPicPr>
          <p:cNvPr id="20482" name="Picture 2" descr="Image result for president spencer w. kimb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6954" y="1479777"/>
            <a:ext cx="2458100" cy="3266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14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mage result for tan background">
            <a:extLst>
              <a:ext uri="{FF2B5EF4-FFF2-40B4-BE49-F238E27FC236}">
                <a16:creationId xmlns:a16="http://schemas.microsoft.com/office/drawing/2014/main" id="{11DC742B-14AF-4E5C-8F9E-E1685438CC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D132A6-623B-4FDA-84E7-4123AF7D6AF4}"/>
              </a:ext>
            </a:extLst>
          </p:cNvPr>
          <p:cNvSpPr txBox="1"/>
          <p:nvPr/>
        </p:nvSpPr>
        <p:spPr>
          <a:xfrm>
            <a:off x="2264228" y="108857"/>
            <a:ext cx="7696200"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Men</a:t>
            </a:r>
          </a:p>
        </p:txBody>
      </p:sp>
      <p:sp>
        <p:nvSpPr>
          <p:cNvPr id="3" name="TextBox 2">
            <a:extLst>
              <a:ext uri="{FF2B5EF4-FFF2-40B4-BE49-F238E27FC236}">
                <a16:creationId xmlns:a16="http://schemas.microsoft.com/office/drawing/2014/main" id="{18E8FD58-5BAD-4F11-B6D0-6B0BF2D6E3A6}"/>
              </a:ext>
            </a:extLst>
          </p:cNvPr>
          <p:cNvSpPr txBox="1"/>
          <p:nvPr/>
        </p:nvSpPr>
        <p:spPr>
          <a:xfrm>
            <a:off x="315685" y="805544"/>
            <a:ext cx="11517085" cy="461665"/>
          </a:xfrm>
          <a:prstGeom prst="rect">
            <a:avLst/>
          </a:prstGeom>
          <a:noFill/>
        </p:spPr>
        <p:txBody>
          <a:bodyPr wrap="square" rtlCol="0">
            <a:spAutoFit/>
          </a:bodyPr>
          <a:lstStyle/>
          <a:p>
            <a:r>
              <a:rPr lang="en-US" sz="2400" dirty="0"/>
              <a:t>“One that </a:t>
            </a:r>
            <a:r>
              <a:rPr lang="en-US" sz="2400" dirty="0" err="1"/>
              <a:t>ruleth</a:t>
            </a:r>
            <a:r>
              <a:rPr lang="en-US" sz="2400" dirty="0"/>
              <a:t> </a:t>
            </a:r>
            <a:r>
              <a:rPr lang="en-US" sz="2400" dirty="0">
                <a:effectLst>
                  <a:glow rad="101600">
                    <a:schemeClr val="accent2">
                      <a:satMod val="175000"/>
                      <a:alpha val="40000"/>
                    </a:schemeClr>
                  </a:glow>
                </a:effectLst>
              </a:rPr>
              <a:t>well</a:t>
            </a:r>
            <a:r>
              <a:rPr lang="en-US" sz="2400" dirty="0"/>
              <a:t> his own house, having his children in subjection with all gravity;”</a:t>
            </a:r>
          </a:p>
        </p:txBody>
      </p:sp>
      <p:sp>
        <p:nvSpPr>
          <p:cNvPr id="4" name="TextBox 3">
            <a:extLst>
              <a:ext uri="{FF2B5EF4-FFF2-40B4-BE49-F238E27FC236}">
                <a16:creationId xmlns:a16="http://schemas.microsoft.com/office/drawing/2014/main" id="{E940605B-285C-481C-8317-2626E6600FB0}"/>
              </a:ext>
            </a:extLst>
          </p:cNvPr>
          <p:cNvSpPr txBox="1"/>
          <p:nvPr/>
        </p:nvSpPr>
        <p:spPr>
          <a:xfrm>
            <a:off x="1883229" y="1273629"/>
            <a:ext cx="7402285" cy="830997"/>
          </a:xfrm>
          <a:prstGeom prst="rect">
            <a:avLst/>
          </a:prstGeom>
          <a:noFill/>
        </p:spPr>
        <p:txBody>
          <a:bodyPr wrap="square" rtlCol="0">
            <a:spAutoFit/>
          </a:bodyPr>
          <a:lstStyle/>
          <a:p>
            <a:r>
              <a:rPr lang="en-US" sz="2400" dirty="0"/>
              <a:t>“(For if a man know not how to rule his own house, how shall he take care of the church of God?”</a:t>
            </a:r>
          </a:p>
        </p:txBody>
      </p:sp>
      <p:grpSp>
        <p:nvGrpSpPr>
          <p:cNvPr id="5" name="Group 4">
            <a:extLst>
              <a:ext uri="{FF2B5EF4-FFF2-40B4-BE49-F238E27FC236}">
                <a16:creationId xmlns:a16="http://schemas.microsoft.com/office/drawing/2014/main" id="{D7DBE9BF-1057-4944-B762-4EB11649D9CE}"/>
              </a:ext>
            </a:extLst>
          </p:cNvPr>
          <p:cNvGrpSpPr/>
          <p:nvPr/>
        </p:nvGrpSpPr>
        <p:grpSpPr>
          <a:xfrm>
            <a:off x="152400" y="2133599"/>
            <a:ext cx="3669288" cy="4346540"/>
            <a:chOff x="1905000" y="2209800"/>
            <a:chExt cx="3669288" cy="4346540"/>
          </a:xfrm>
        </p:grpSpPr>
        <p:grpSp>
          <p:nvGrpSpPr>
            <p:cNvPr id="6" name="Group 11">
              <a:extLst>
                <a:ext uri="{FF2B5EF4-FFF2-40B4-BE49-F238E27FC236}">
                  <a16:creationId xmlns:a16="http://schemas.microsoft.com/office/drawing/2014/main" id="{F2FC7B1C-7047-4DA9-875F-C875408A9384}"/>
                </a:ext>
              </a:extLst>
            </p:cNvPr>
            <p:cNvGrpSpPr/>
            <p:nvPr/>
          </p:nvGrpSpPr>
          <p:grpSpPr>
            <a:xfrm>
              <a:off x="1905000" y="2209800"/>
              <a:ext cx="3669288" cy="4346540"/>
              <a:chOff x="3810000" y="1749460"/>
              <a:chExt cx="3669288" cy="4346540"/>
            </a:xfrm>
          </p:grpSpPr>
          <p:sp>
            <p:nvSpPr>
              <p:cNvPr id="8" name="Donut 9">
                <a:extLst>
                  <a:ext uri="{FF2B5EF4-FFF2-40B4-BE49-F238E27FC236}">
                    <a16:creationId xmlns:a16="http://schemas.microsoft.com/office/drawing/2014/main" id="{FA1A4867-FF79-4860-9B0A-C4968F8CCD23}"/>
                  </a:ext>
                </a:extLst>
              </p:cNvPr>
              <p:cNvSpPr/>
              <p:nvPr/>
            </p:nvSpPr>
            <p:spPr>
              <a:xfrm>
                <a:off x="3810000" y="2819400"/>
                <a:ext cx="3276600" cy="3276600"/>
              </a:xfrm>
              <a:prstGeom prst="donut">
                <a:avLst>
                  <a:gd name="adj" fmla="val 106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ight Arrow 10">
                <a:extLst>
                  <a:ext uri="{FF2B5EF4-FFF2-40B4-BE49-F238E27FC236}">
                    <a16:creationId xmlns:a16="http://schemas.microsoft.com/office/drawing/2014/main" id="{52F6548E-5A41-46F1-BF56-33F82FEBF6D8}"/>
                  </a:ext>
                </a:extLst>
              </p:cNvPr>
              <p:cNvSpPr/>
              <p:nvPr/>
            </p:nvSpPr>
            <p:spPr>
              <a:xfrm rot="18473058">
                <a:off x="6029438" y="2224433"/>
                <a:ext cx="1924824" cy="974877"/>
              </a:xfrm>
              <a:prstGeom prst="rightArrow">
                <a:avLst>
                  <a:gd name="adj1" fmla="val 50000"/>
                  <a:gd name="adj2" fmla="val 503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descr="Image result for mans eyes">
              <a:extLst>
                <a:ext uri="{FF2B5EF4-FFF2-40B4-BE49-F238E27FC236}">
                  <a16:creationId xmlns:a16="http://schemas.microsoft.com/office/drawing/2014/main" id="{27A40EC6-3EBA-48E9-8D57-B6F801C26E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26"/>
            <a:stretch/>
          </p:blipFill>
          <p:spPr bwMode="auto">
            <a:xfrm>
              <a:off x="1937656" y="3516087"/>
              <a:ext cx="3201623" cy="27431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37CBB678-697C-4ED5-A510-222F080CF9E0}"/>
              </a:ext>
            </a:extLst>
          </p:cNvPr>
          <p:cNvSpPr/>
          <p:nvPr/>
        </p:nvSpPr>
        <p:spPr>
          <a:xfrm>
            <a:off x="4343400" y="2109044"/>
            <a:ext cx="7217229" cy="4524315"/>
          </a:xfrm>
          <a:prstGeom prst="rect">
            <a:avLst/>
          </a:prstGeom>
        </p:spPr>
        <p:txBody>
          <a:bodyPr wrap="square">
            <a:spAutoFit/>
          </a:bodyPr>
          <a:lstStyle/>
          <a:p>
            <a:r>
              <a:rPr lang="en-US" dirty="0"/>
              <a:t>With a knowledge of the plan of salvation as a foundation, a man who holds the priesthood looks upon marriage as a sacred privilege and obligation…</a:t>
            </a:r>
          </a:p>
          <a:p>
            <a:endParaRPr lang="en-US" b="0" i="0" dirty="0">
              <a:effectLst/>
            </a:endParaRPr>
          </a:p>
          <a:p>
            <a:r>
              <a:rPr lang="en-US" dirty="0"/>
              <a:t>A man who holds the priesthood has reverence for motherhood…</a:t>
            </a:r>
          </a:p>
          <a:p>
            <a:endParaRPr lang="en-US" b="0" i="0" dirty="0">
              <a:effectLst/>
            </a:endParaRPr>
          </a:p>
          <a:p>
            <a:r>
              <a:rPr lang="en-US" dirty="0"/>
              <a:t>Honor your wife’s unique and divinely appointed role as a mother in Israel and her special capacity to bear and nurture children. </a:t>
            </a:r>
          </a:p>
          <a:p>
            <a:endParaRPr lang="en-US" b="0" i="0" dirty="0">
              <a:effectLst/>
            </a:endParaRPr>
          </a:p>
          <a:p>
            <a:r>
              <a:rPr lang="en-US" dirty="0"/>
              <a:t>You share, as a loving partner, the care of the children. Help her to manage and keep up your home. Help teach, train, and discipline your children.</a:t>
            </a:r>
          </a:p>
          <a:p>
            <a:endParaRPr lang="en-US" b="0" i="0" dirty="0">
              <a:effectLst/>
            </a:endParaRPr>
          </a:p>
          <a:p>
            <a:r>
              <a:rPr lang="en-US" dirty="0"/>
              <a:t>A man who holds the priesthood regards the family as ordained of God. Your leadership of the family is your most important and sacred responsibility. The family is the most important unit in time and in eternity and, as such, transcends every other interest in life. (11)</a:t>
            </a:r>
            <a:endParaRPr lang="en-US" b="0" i="0" dirty="0">
              <a:effectLst/>
            </a:endParaRPr>
          </a:p>
        </p:txBody>
      </p:sp>
      <p:sp>
        <p:nvSpPr>
          <p:cNvPr id="11" name="TextBox 10">
            <a:extLst>
              <a:ext uri="{FF2B5EF4-FFF2-40B4-BE49-F238E27FC236}">
                <a16:creationId xmlns:a16="http://schemas.microsoft.com/office/drawing/2014/main" id="{37682BF2-9E67-48D1-8EDD-6A068514E18C}"/>
              </a:ext>
            </a:extLst>
          </p:cNvPr>
          <p:cNvSpPr txBox="1"/>
          <p:nvPr/>
        </p:nvSpPr>
        <p:spPr>
          <a:xfrm>
            <a:off x="76200" y="6488668"/>
            <a:ext cx="5562600" cy="369332"/>
          </a:xfrm>
          <a:prstGeom prst="rect">
            <a:avLst/>
          </a:prstGeom>
          <a:noFill/>
        </p:spPr>
        <p:txBody>
          <a:bodyPr wrap="square" rtlCol="0">
            <a:spAutoFit/>
          </a:bodyPr>
          <a:lstStyle/>
          <a:p>
            <a:r>
              <a:rPr lang="en-US" dirty="0"/>
              <a:t>1 Timothy 3:3</a:t>
            </a:r>
          </a:p>
        </p:txBody>
      </p:sp>
      <p:pic>
        <p:nvPicPr>
          <p:cNvPr id="12" name="Picture 11">
            <a:extLst>
              <a:ext uri="{FF2B5EF4-FFF2-40B4-BE49-F238E27FC236}">
                <a16:creationId xmlns:a16="http://schemas.microsoft.com/office/drawing/2014/main" id="{99019246-0C57-47CF-9A3B-F4AEDF1F33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5505" y="121725"/>
            <a:ext cx="1186789" cy="1543790"/>
          </a:xfrm>
          <a:prstGeom prst="rect">
            <a:avLst/>
          </a:prstGeom>
        </p:spPr>
      </p:pic>
    </p:spTree>
    <p:extLst>
      <p:ext uri="{BB962C8B-B14F-4D97-AF65-F5344CB8AC3E}">
        <p14:creationId xmlns:p14="http://schemas.microsoft.com/office/powerpoint/2010/main" val="192613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 presetClass="exit" presetSubtype="0" fill="hold" grpId="1"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943600" y="762000"/>
            <a:ext cx="4724400" cy="5940088"/>
          </a:xfrm>
          <a:prstGeom prst="rect">
            <a:avLst/>
          </a:prstGeom>
          <a:noFill/>
        </p:spPr>
        <p:txBody>
          <a:bodyPr wrap="square" rtlCol="0">
            <a:spAutoFit/>
          </a:bodyPr>
          <a:lstStyle/>
          <a:p>
            <a:r>
              <a:rPr lang="en-US" sz="2000" dirty="0"/>
              <a:t>Dressing modestly, and unblemished by body piercings and tattoos</a:t>
            </a:r>
          </a:p>
          <a:p>
            <a:endParaRPr lang="en-US" sz="2000" dirty="0"/>
          </a:p>
          <a:p>
            <a:r>
              <a:rPr lang="en-US" sz="2000" dirty="0"/>
              <a:t>Choosing uplifting entertainment</a:t>
            </a:r>
          </a:p>
          <a:p>
            <a:endParaRPr lang="en-US" sz="2000" dirty="0"/>
          </a:p>
          <a:p>
            <a:r>
              <a:rPr lang="en-US" sz="2000" dirty="0"/>
              <a:t>Not using crude, profane or vulgar language or gestures.</a:t>
            </a:r>
          </a:p>
          <a:p>
            <a:endParaRPr lang="en-US" sz="2000" dirty="0"/>
          </a:p>
          <a:p>
            <a:r>
              <a:rPr lang="en-US" sz="2000" dirty="0"/>
              <a:t>Keeping sexually pure</a:t>
            </a:r>
          </a:p>
          <a:p>
            <a:endParaRPr lang="en-US" sz="2000" dirty="0"/>
          </a:p>
          <a:p>
            <a:r>
              <a:rPr lang="en-US" sz="2000" dirty="0"/>
              <a:t>Repentant</a:t>
            </a:r>
          </a:p>
          <a:p>
            <a:endParaRPr lang="en-US" sz="2000" dirty="0"/>
          </a:p>
          <a:p>
            <a:r>
              <a:rPr lang="en-US" sz="2000" dirty="0"/>
              <a:t>Honest</a:t>
            </a:r>
          </a:p>
          <a:p>
            <a:endParaRPr lang="en-US" sz="2000" dirty="0"/>
          </a:p>
          <a:p>
            <a:r>
              <a:rPr lang="en-US" sz="2000" dirty="0"/>
              <a:t>Sabbath observer</a:t>
            </a:r>
          </a:p>
          <a:p>
            <a:endParaRPr lang="en-US" sz="2000" dirty="0"/>
          </a:p>
          <a:p>
            <a:r>
              <a:rPr lang="en-US" sz="2000" dirty="0">
                <a:solidFill>
                  <a:srgbClr val="FF0000"/>
                </a:solidFill>
              </a:rPr>
              <a:t>Upholding Priesthood Authority</a:t>
            </a:r>
          </a:p>
          <a:p>
            <a:endParaRPr lang="en-US" sz="2000" dirty="0"/>
          </a:p>
          <a:p>
            <a:r>
              <a:rPr lang="en-US" sz="2000" dirty="0"/>
              <a:t>Having a Faith in Jesus Christ</a:t>
            </a:r>
          </a:p>
        </p:txBody>
      </p:sp>
      <p:sp>
        <p:nvSpPr>
          <p:cNvPr id="12" name="TextBox 11"/>
          <p:cNvSpPr txBox="1"/>
          <p:nvPr/>
        </p:nvSpPr>
        <p:spPr>
          <a:xfrm>
            <a:off x="1752600" y="762000"/>
            <a:ext cx="4191000" cy="5940088"/>
          </a:xfrm>
          <a:prstGeom prst="rect">
            <a:avLst/>
          </a:prstGeom>
          <a:noFill/>
        </p:spPr>
        <p:txBody>
          <a:bodyPr wrap="square" rtlCol="0">
            <a:spAutoFit/>
          </a:bodyPr>
          <a:lstStyle/>
          <a:p>
            <a:r>
              <a:rPr lang="en-US" sz="2000" dirty="0"/>
              <a:t>Choosing righteousness</a:t>
            </a:r>
          </a:p>
          <a:p>
            <a:endParaRPr lang="en-US" sz="2000" dirty="0"/>
          </a:p>
          <a:p>
            <a:r>
              <a:rPr lang="en-US" sz="2000" dirty="0"/>
              <a:t>Taking responsibility for your choices</a:t>
            </a:r>
          </a:p>
          <a:p>
            <a:endParaRPr lang="en-US" sz="2000" dirty="0"/>
          </a:p>
          <a:p>
            <a:r>
              <a:rPr lang="en-US" sz="2000" dirty="0"/>
              <a:t>Having Gratitude in your hearts</a:t>
            </a:r>
          </a:p>
          <a:p>
            <a:endParaRPr lang="en-US" sz="2000" dirty="0"/>
          </a:p>
          <a:p>
            <a:r>
              <a:rPr lang="en-US" sz="2000" dirty="0"/>
              <a:t>Having a desire for Education</a:t>
            </a:r>
          </a:p>
          <a:p>
            <a:endParaRPr lang="en-US" sz="2000" dirty="0"/>
          </a:p>
          <a:p>
            <a:r>
              <a:rPr lang="en-US" sz="2000" dirty="0"/>
              <a:t>Building a strong relationship with your family</a:t>
            </a:r>
          </a:p>
          <a:p>
            <a:endParaRPr lang="en-US" sz="2000" dirty="0"/>
          </a:p>
          <a:p>
            <a:r>
              <a:rPr lang="en-US" sz="2000" dirty="0"/>
              <a:t>Choosing friends with high standards</a:t>
            </a:r>
          </a:p>
          <a:p>
            <a:endParaRPr lang="en-US" sz="2000" dirty="0"/>
          </a:p>
          <a:p>
            <a:r>
              <a:rPr lang="en-US" sz="2000" dirty="0"/>
              <a:t>Serving others</a:t>
            </a:r>
          </a:p>
          <a:p>
            <a:endParaRPr lang="en-US" sz="2000" dirty="0"/>
          </a:p>
          <a:p>
            <a:r>
              <a:rPr lang="en-US" sz="2000" dirty="0"/>
              <a:t>Physically fit</a:t>
            </a:r>
          </a:p>
          <a:p>
            <a:endParaRPr lang="en-US" sz="2000" dirty="0"/>
          </a:p>
          <a:p>
            <a:r>
              <a:rPr lang="en-US" sz="2000" dirty="0"/>
              <a:t>Willing to pay tithes and offerings</a:t>
            </a:r>
          </a:p>
          <a:p>
            <a:endParaRPr lang="en-US" sz="2000" dirty="0"/>
          </a:p>
        </p:txBody>
      </p:sp>
      <p:sp>
        <p:nvSpPr>
          <p:cNvPr id="14" name="TextBox 13"/>
          <p:cNvSpPr txBox="1"/>
          <p:nvPr/>
        </p:nvSpPr>
        <p:spPr>
          <a:xfrm>
            <a:off x="0" y="0"/>
            <a:ext cx="12192000"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Qualities of Today's Woman</a:t>
            </a:r>
          </a:p>
        </p:txBody>
      </p:sp>
      <p:grpSp>
        <p:nvGrpSpPr>
          <p:cNvPr id="2" name="Group 16"/>
          <p:cNvGrpSpPr/>
          <p:nvPr/>
        </p:nvGrpSpPr>
        <p:grpSpPr>
          <a:xfrm>
            <a:off x="8534401" y="3124200"/>
            <a:ext cx="1390073" cy="2133600"/>
            <a:chOff x="2209800" y="381000"/>
            <a:chExt cx="3276600" cy="5029200"/>
          </a:xfrm>
        </p:grpSpPr>
        <p:sp>
          <p:nvSpPr>
            <p:cNvPr id="10" name="Donut 9"/>
            <p:cNvSpPr/>
            <p:nvPr/>
          </p:nvSpPr>
          <p:spPr>
            <a:xfrm>
              <a:off x="2209800" y="381000"/>
              <a:ext cx="3276600" cy="3276600"/>
            </a:xfrm>
            <a:prstGeom prst="donut">
              <a:avLst>
                <a:gd name="adj" fmla="val 106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p:cNvSpPr/>
            <p:nvPr/>
          </p:nvSpPr>
          <p:spPr>
            <a:xfrm>
              <a:off x="3581400" y="3429000"/>
              <a:ext cx="457200" cy="1981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5400000">
              <a:off x="3581400" y="3886200"/>
              <a:ext cx="4572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24099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752600" y="762000"/>
            <a:ext cx="4191000" cy="5940088"/>
          </a:xfrm>
          <a:prstGeom prst="rect">
            <a:avLst/>
          </a:prstGeom>
          <a:noFill/>
        </p:spPr>
        <p:txBody>
          <a:bodyPr wrap="square" rtlCol="0">
            <a:spAutoFit/>
          </a:bodyPr>
          <a:lstStyle/>
          <a:p>
            <a:r>
              <a:rPr lang="en-US" sz="2000" dirty="0"/>
              <a:t>Choosing righteousness</a:t>
            </a:r>
          </a:p>
          <a:p>
            <a:endParaRPr lang="en-US" sz="2000" dirty="0"/>
          </a:p>
          <a:p>
            <a:r>
              <a:rPr lang="en-US" sz="2000" dirty="0"/>
              <a:t>Taking responsibility for your choices</a:t>
            </a:r>
          </a:p>
          <a:p>
            <a:endParaRPr lang="en-US" sz="2000" dirty="0"/>
          </a:p>
          <a:p>
            <a:r>
              <a:rPr lang="en-US" sz="2000" dirty="0"/>
              <a:t>Having Gratitude in your hearts</a:t>
            </a:r>
          </a:p>
          <a:p>
            <a:endParaRPr lang="en-US" sz="2000" dirty="0"/>
          </a:p>
          <a:p>
            <a:r>
              <a:rPr lang="en-US" sz="2000" dirty="0"/>
              <a:t>Having a desire for Education</a:t>
            </a:r>
          </a:p>
          <a:p>
            <a:endParaRPr lang="en-US" sz="2000" dirty="0"/>
          </a:p>
          <a:p>
            <a:r>
              <a:rPr lang="en-US" sz="2000" dirty="0"/>
              <a:t>Building a strong relationship with your family</a:t>
            </a:r>
          </a:p>
          <a:p>
            <a:endParaRPr lang="en-US" sz="2000" dirty="0"/>
          </a:p>
          <a:p>
            <a:r>
              <a:rPr lang="en-US" sz="2000" dirty="0"/>
              <a:t>Choosing friends with high standards</a:t>
            </a:r>
          </a:p>
          <a:p>
            <a:endParaRPr lang="en-US" sz="2000" dirty="0"/>
          </a:p>
          <a:p>
            <a:r>
              <a:rPr lang="en-US" sz="2000" dirty="0"/>
              <a:t>Serving others</a:t>
            </a:r>
          </a:p>
          <a:p>
            <a:endParaRPr lang="en-US" sz="2000" dirty="0"/>
          </a:p>
          <a:p>
            <a:r>
              <a:rPr lang="en-US" sz="2000" dirty="0"/>
              <a:t>Physically fit</a:t>
            </a:r>
          </a:p>
          <a:p>
            <a:endParaRPr lang="en-US" sz="2000" dirty="0"/>
          </a:p>
          <a:p>
            <a:r>
              <a:rPr lang="en-US" sz="2000" dirty="0"/>
              <a:t>Willing to pay tithes and offerings</a:t>
            </a:r>
          </a:p>
          <a:p>
            <a:endParaRPr lang="en-US" sz="2000" dirty="0"/>
          </a:p>
        </p:txBody>
      </p:sp>
      <p:grpSp>
        <p:nvGrpSpPr>
          <p:cNvPr id="2" name="Group 11"/>
          <p:cNvGrpSpPr/>
          <p:nvPr/>
        </p:nvGrpSpPr>
        <p:grpSpPr>
          <a:xfrm>
            <a:off x="8458200" y="3581400"/>
            <a:ext cx="1447800" cy="1828800"/>
            <a:chOff x="3810000" y="1749460"/>
            <a:chExt cx="3669288" cy="4346540"/>
          </a:xfrm>
        </p:grpSpPr>
        <p:sp>
          <p:nvSpPr>
            <p:cNvPr id="11" name="Donut 10"/>
            <p:cNvSpPr/>
            <p:nvPr/>
          </p:nvSpPr>
          <p:spPr>
            <a:xfrm>
              <a:off x="3810000" y="2819400"/>
              <a:ext cx="3276600" cy="3276600"/>
            </a:xfrm>
            <a:prstGeom prst="donut">
              <a:avLst>
                <a:gd name="adj" fmla="val 106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ight Arrow 15"/>
            <p:cNvSpPr/>
            <p:nvPr/>
          </p:nvSpPr>
          <p:spPr>
            <a:xfrm rot="18473058">
              <a:off x="6029438" y="2224433"/>
              <a:ext cx="1924824" cy="974877"/>
            </a:xfrm>
            <a:prstGeom prst="rightArrow">
              <a:avLst>
                <a:gd name="adj1" fmla="val 50000"/>
                <a:gd name="adj2" fmla="val 5030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830423" y="0"/>
            <a:ext cx="10123715"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Qualities of Today's Man</a:t>
            </a:r>
          </a:p>
        </p:txBody>
      </p:sp>
      <p:sp>
        <p:nvSpPr>
          <p:cNvPr id="15" name="TextBox 14"/>
          <p:cNvSpPr txBox="1"/>
          <p:nvPr/>
        </p:nvSpPr>
        <p:spPr>
          <a:xfrm>
            <a:off x="5943600" y="762000"/>
            <a:ext cx="4724400" cy="5940088"/>
          </a:xfrm>
          <a:prstGeom prst="rect">
            <a:avLst/>
          </a:prstGeom>
          <a:noFill/>
        </p:spPr>
        <p:txBody>
          <a:bodyPr wrap="square" rtlCol="0">
            <a:spAutoFit/>
          </a:bodyPr>
          <a:lstStyle/>
          <a:p>
            <a:r>
              <a:rPr lang="en-US" sz="2000" dirty="0"/>
              <a:t>Dressing modestly, and unblemished by body piercings and tattoos</a:t>
            </a:r>
          </a:p>
          <a:p>
            <a:endParaRPr lang="en-US" sz="2000" dirty="0"/>
          </a:p>
          <a:p>
            <a:r>
              <a:rPr lang="en-US" sz="2000" dirty="0"/>
              <a:t>Choosing uplifting entertainment</a:t>
            </a:r>
          </a:p>
          <a:p>
            <a:endParaRPr lang="en-US" sz="2000" dirty="0"/>
          </a:p>
          <a:p>
            <a:r>
              <a:rPr lang="en-US" sz="2000" dirty="0"/>
              <a:t>Not using crude, profane or vulgar language or gestures.</a:t>
            </a:r>
          </a:p>
          <a:p>
            <a:endParaRPr lang="en-US" sz="2000" dirty="0"/>
          </a:p>
          <a:p>
            <a:r>
              <a:rPr lang="en-US" sz="2000" dirty="0"/>
              <a:t>Keeping sexually pure</a:t>
            </a:r>
          </a:p>
          <a:p>
            <a:endParaRPr lang="en-US" sz="2000" dirty="0"/>
          </a:p>
          <a:p>
            <a:r>
              <a:rPr lang="en-US" sz="2000" dirty="0"/>
              <a:t>Repentant</a:t>
            </a:r>
          </a:p>
          <a:p>
            <a:endParaRPr lang="en-US" sz="2000" dirty="0"/>
          </a:p>
          <a:p>
            <a:r>
              <a:rPr lang="en-US" sz="2000" dirty="0"/>
              <a:t>Honest</a:t>
            </a:r>
          </a:p>
          <a:p>
            <a:endParaRPr lang="en-US" sz="2000" dirty="0"/>
          </a:p>
          <a:p>
            <a:r>
              <a:rPr lang="en-US" sz="2000" dirty="0"/>
              <a:t>Sabbath observer</a:t>
            </a:r>
          </a:p>
          <a:p>
            <a:endParaRPr lang="en-US" sz="2000" dirty="0"/>
          </a:p>
          <a:p>
            <a:r>
              <a:rPr lang="en-US" sz="2000" dirty="0">
                <a:solidFill>
                  <a:srgbClr val="FF0000"/>
                </a:solidFill>
              </a:rPr>
              <a:t>Upholding priesthood covenants</a:t>
            </a:r>
          </a:p>
          <a:p>
            <a:endParaRPr lang="en-US" sz="2000" dirty="0"/>
          </a:p>
          <a:p>
            <a:r>
              <a:rPr lang="en-US" sz="2000" dirty="0"/>
              <a:t>Having a Faith in Jesus Christ</a:t>
            </a:r>
          </a:p>
        </p:txBody>
      </p:sp>
    </p:spTree>
    <p:extLst>
      <p:ext uri="{BB962C8B-B14F-4D97-AF65-F5344CB8AC3E}">
        <p14:creationId xmlns:p14="http://schemas.microsoft.com/office/powerpoint/2010/main" val="1667623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n background">
            <a:extLst>
              <a:ext uri="{FF2B5EF4-FFF2-40B4-BE49-F238E27FC236}">
                <a16:creationId xmlns:a16="http://schemas.microsoft.com/office/drawing/2014/main" id="{D6E2197E-6501-4F17-BD04-DCF64EA68E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F0DA09-0FEB-4391-A60B-E690AF775C08}"/>
              </a:ext>
            </a:extLst>
          </p:cNvPr>
          <p:cNvSpPr txBox="1"/>
          <p:nvPr/>
        </p:nvSpPr>
        <p:spPr>
          <a:xfrm>
            <a:off x="1955135" y="5543741"/>
            <a:ext cx="7696200"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Influences</a:t>
            </a:r>
          </a:p>
        </p:txBody>
      </p:sp>
      <p:sp>
        <p:nvSpPr>
          <p:cNvPr id="4" name="TextBox 3">
            <a:extLst>
              <a:ext uri="{FF2B5EF4-FFF2-40B4-BE49-F238E27FC236}">
                <a16:creationId xmlns:a16="http://schemas.microsoft.com/office/drawing/2014/main" id="{2D90D866-72A7-461B-BC3E-B1D18C32FD89}"/>
              </a:ext>
            </a:extLst>
          </p:cNvPr>
          <p:cNvSpPr txBox="1"/>
          <p:nvPr/>
        </p:nvSpPr>
        <p:spPr>
          <a:xfrm>
            <a:off x="76200" y="6488668"/>
            <a:ext cx="5562600" cy="369332"/>
          </a:xfrm>
          <a:prstGeom prst="rect">
            <a:avLst/>
          </a:prstGeom>
          <a:noFill/>
        </p:spPr>
        <p:txBody>
          <a:bodyPr wrap="square" rtlCol="0">
            <a:spAutoFit/>
          </a:bodyPr>
          <a:lstStyle/>
          <a:p>
            <a:r>
              <a:rPr lang="en-US" dirty="0"/>
              <a:t>1 Timothy 4</a:t>
            </a:r>
          </a:p>
        </p:txBody>
      </p:sp>
      <p:grpSp>
        <p:nvGrpSpPr>
          <p:cNvPr id="5" name="Group 4">
            <a:extLst>
              <a:ext uri="{FF2B5EF4-FFF2-40B4-BE49-F238E27FC236}">
                <a16:creationId xmlns:a16="http://schemas.microsoft.com/office/drawing/2014/main" id="{BF04DB6C-B9E7-498C-AE0C-DBB7ABFCBED8}"/>
              </a:ext>
            </a:extLst>
          </p:cNvPr>
          <p:cNvGrpSpPr/>
          <p:nvPr/>
        </p:nvGrpSpPr>
        <p:grpSpPr>
          <a:xfrm rot="16200000">
            <a:off x="3483427" y="3385456"/>
            <a:ext cx="1524000" cy="1447802"/>
            <a:chOff x="1066800" y="3428998"/>
            <a:chExt cx="1524000" cy="1447802"/>
          </a:xfrm>
        </p:grpSpPr>
        <p:sp>
          <p:nvSpPr>
            <p:cNvPr id="6" name="Block Arc 20">
              <a:extLst>
                <a:ext uri="{FF2B5EF4-FFF2-40B4-BE49-F238E27FC236}">
                  <a16:creationId xmlns:a16="http://schemas.microsoft.com/office/drawing/2014/main" id="{4036EDA2-EA38-4F69-A76E-439F04335E64}"/>
                </a:ext>
              </a:extLst>
            </p:cNvPr>
            <p:cNvSpPr/>
            <p:nvPr/>
          </p:nvSpPr>
          <p:spPr>
            <a:xfrm>
              <a:off x="1066800" y="3428998"/>
              <a:ext cx="1524000" cy="1409701"/>
            </a:xfrm>
            <a:custGeom>
              <a:avLst/>
              <a:gdLst>
                <a:gd name="connsiteX0" fmla="*/ 0 w 1524000"/>
                <a:gd name="connsiteY0" fmla="*/ 1409700 h 2819400"/>
                <a:gd name="connsiteX1" fmla="*/ 762000 w 1524000"/>
                <a:gd name="connsiteY1" fmla="*/ 0 h 2819400"/>
                <a:gd name="connsiteX2" fmla="*/ 1524000 w 1524000"/>
                <a:gd name="connsiteY2" fmla="*/ 1409700 h 2819400"/>
                <a:gd name="connsiteX3" fmla="*/ 1143000 w 1524000"/>
                <a:gd name="connsiteY3" fmla="*/ 1409700 h 2819400"/>
                <a:gd name="connsiteX4" fmla="*/ 762000 w 1524000"/>
                <a:gd name="connsiteY4" fmla="*/ 381000 h 2819400"/>
                <a:gd name="connsiteX5" fmla="*/ 381000 w 1524000"/>
                <a:gd name="connsiteY5" fmla="*/ 1409700 h 2819400"/>
                <a:gd name="connsiteX6" fmla="*/ 0 w 1524000"/>
                <a:gd name="connsiteY6" fmla="*/ 1409700 h 2819400"/>
                <a:gd name="connsiteX0" fmla="*/ 0 w 1524000"/>
                <a:gd name="connsiteY0" fmla="*/ 1411498 h 1411498"/>
                <a:gd name="connsiteX1" fmla="*/ 762000 w 1524000"/>
                <a:gd name="connsiteY1" fmla="*/ 1798 h 1411498"/>
                <a:gd name="connsiteX2" fmla="*/ 1524000 w 1524000"/>
                <a:gd name="connsiteY2" fmla="*/ 1411498 h 1411498"/>
                <a:gd name="connsiteX3" fmla="*/ 1143000 w 1524000"/>
                <a:gd name="connsiteY3" fmla="*/ 1411498 h 1411498"/>
                <a:gd name="connsiteX4" fmla="*/ 762000 w 1524000"/>
                <a:gd name="connsiteY4" fmla="*/ 382798 h 1411498"/>
                <a:gd name="connsiteX5" fmla="*/ 381000 w 1524000"/>
                <a:gd name="connsiteY5" fmla="*/ 1411498 h 1411498"/>
                <a:gd name="connsiteX6" fmla="*/ 0 w 1524000"/>
                <a:gd name="connsiteY6" fmla="*/ 1411498 h 1411498"/>
                <a:gd name="connsiteX0" fmla="*/ 0 w 1524000"/>
                <a:gd name="connsiteY0" fmla="*/ 1413079 h 1413079"/>
                <a:gd name="connsiteX1" fmla="*/ 762000 w 1524000"/>
                <a:gd name="connsiteY1" fmla="*/ 3379 h 1413079"/>
                <a:gd name="connsiteX2" fmla="*/ 1524000 w 1524000"/>
                <a:gd name="connsiteY2" fmla="*/ 1413079 h 1413079"/>
                <a:gd name="connsiteX3" fmla="*/ 1143000 w 1524000"/>
                <a:gd name="connsiteY3" fmla="*/ 1413079 h 1413079"/>
                <a:gd name="connsiteX4" fmla="*/ 762000 w 1524000"/>
                <a:gd name="connsiteY4" fmla="*/ 384379 h 1413079"/>
                <a:gd name="connsiteX5" fmla="*/ 381000 w 1524000"/>
                <a:gd name="connsiteY5" fmla="*/ 1413079 h 1413079"/>
                <a:gd name="connsiteX6" fmla="*/ 0 w 1524000"/>
                <a:gd name="connsiteY6" fmla="*/ 1413079 h 1413079"/>
                <a:gd name="connsiteX0" fmla="*/ 0 w 1524000"/>
                <a:gd name="connsiteY0" fmla="*/ 1409701 h 1409701"/>
                <a:gd name="connsiteX1" fmla="*/ 762000 w 1524000"/>
                <a:gd name="connsiteY1" fmla="*/ 1 h 1409701"/>
                <a:gd name="connsiteX2" fmla="*/ 1524000 w 1524000"/>
                <a:gd name="connsiteY2" fmla="*/ 1409701 h 1409701"/>
                <a:gd name="connsiteX3" fmla="*/ 1143000 w 1524000"/>
                <a:gd name="connsiteY3" fmla="*/ 1409701 h 1409701"/>
                <a:gd name="connsiteX4" fmla="*/ 762000 w 1524000"/>
                <a:gd name="connsiteY4" fmla="*/ 381001 h 1409701"/>
                <a:gd name="connsiteX5" fmla="*/ 381000 w 1524000"/>
                <a:gd name="connsiteY5" fmla="*/ 1409701 h 1409701"/>
                <a:gd name="connsiteX6" fmla="*/ 0 w 1524000"/>
                <a:gd name="connsiteY6" fmla="*/ 1409701 h 1409701"/>
                <a:gd name="connsiteX0" fmla="*/ 0 w 1524000"/>
                <a:gd name="connsiteY0" fmla="*/ 1409701 h 1409701"/>
                <a:gd name="connsiteX1" fmla="*/ 762000 w 1524000"/>
                <a:gd name="connsiteY1" fmla="*/ 1 h 1409701"/>
                <a:gd name="connsiteX2" fmla="*/ 1524000 w 1524000"/>
                <a:gd name="connsiteY2" fmla="*/ 1409701 h 1409701"/>
                <a:gd name="connsiteX3" fmla="*/ 1143000 w 1524000"/>
                <a:gd name="connsiteY3" fmla="*/ 1409701 h 1409701"/>
                <a:gd name="connsiteX4" fmla="*/ 762000 w 1524000"/>
                <a:gd name="connsiteY4" fmla="*/ 381001 h 1409701"/>
                <a:gd name="connsiteX5" fmla="*/ 381000 w 1524000"/>
                <a:gd name="connsiteY5" fmla="*/ 1409701 h 1409701"/>
                <a:gd name="connsiteX6" fmla="*/ 0 w 1524000"/>
                <a:gd name="connsiteY6" fmla="*/ 1409701 h 1409701"/>
                <a:gd name="connsiteX0" fmla="*/ 0 w 1524000"/>
                <a:gd name="connsiteY0" fmla="*/ 1409701 h 1409701"/>
                <a:gd name="connsiteX1" fmla="*/ 762000 w 1524000"/>
                <a:gd name="connsiteY1" fmla="*/ 1 h 1409701"/>
                <a:gd name="connsiteX2" fmla="*/ 1524000 w 1524000"/>
                <a:gd name="connsiteY2" fmla="*/ 1409701 h 1409701"/>
                <a:gd name="connsiteX3" fmla="*/ 1143000 w 1524000"/>
                <a:gd name="connsiteY3" fmla="*/ 1409701 h 1409701"/>
                <a:gd name="connsiteX4" fmla="*/ 762000 w 1524000"/>
                <a:gd name="connsiteY4" fmla="*/ 381001 h 1409701"/>
                <a:gd name="connsiteX5" fmla="*/ 381000 w 1524000"/>
                <a:gd name="connsiteY5" fmla="*/ 1409701 h 1409701"/>
                <a:gd name="connsiteX6" fmla="*/ 0 w 1524000"/>
                <a:gd name="connsiteY6" fmla="*/ 1409701 h 140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0" h="1409701">
                  <a:moveTo>
                    <a:pt x="0" y="1409701"/>
                  </a:moveTo>
                  <a:cubicBezTo>
                    <a:pt x="0" y="631145"/>
                    <a:pt x="52835" y="0"/>
                    <a:pt x="762000" y="1"/>
                  </a:cubicBezTo>
                  <a:cubicBezTo>
                    <a:pt x="1471165" y="2"/>
                    <a:pt x="1524000" y="631145"/>
                    <a:pt x="1524000" y="1409701"/>
                  </a:cubicBezTo>
                  <a:lnTo>
                    <a:pt x="1143000" y="1409701"/>
                  </a:lnTo>
                  <a:cubicBezTo>
                    <a:pt x="1143000" y="841566"/>
                    <a:pt x="1112464" y="331574"/>
                    <a:pt x="762000" y="381001"/>
                  </a:cubicBezTo>
                  <a:cubicBezTo>
                    <a:pt x="518628" y="331574"/>
                    <a:pt x="381000" y="841566"/>
                    <a:pt x="381000" y="1409701"/>
                  </a:cubicBezTo>
                  <a:lnTo>
                    <a:pt x="0" y="1409701"/>
                  </a:ln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35EDCAA0-878F-4A33-ACF0-59B8212C6F00}"/>
                </a:ext>
              </a:extLst>
            </p:cNvPr>
            <p:cNvSpPr/>
            <p:nvPr/>
          </p:nvSpPr>
          <p:spPr>
            <a:xfrm>
              <a:off x="1066800" y="4572000"/>
              <a:ext cx="381000" cy="3048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721AAE-D64B-4751-894D-AA57C7086D2A}"/>
                </a:ext>
              </a:extLst>
            </p:cNvPr>
            <p:cNvSpPr/>
            <p:nvPr/>
          </p:nvSpPr>
          <p:spPr>
            <a:xfrm>
              <a:off x="2209800" y="4572000"/>
              <a:ext cx="381000" cy="3048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3E9B2353-93A7-4F9A-A25D-12A8BAC0F5AC}"/>
              </a:ext>
            </a:extLst>
          </p:cNvPr>
          <p:cNvSpPr/>
          <p:nvPr/>
        </p:nvSpPr>
        <p:spPr>
          <a:xfrm>
            <a:off x="4812406" y="684607"/>
            <a:ext cx="6096000" cy="1384995"/>
          </a:xfrm>
          <a:prstGeom prst="rect">
            <a:avLst/>
          </a:prstGeom>
        </p:spPr>
        <p:txBody>
          <a:bodyPr>
            <a:spAutoFit/>
          </a:bodyPr>
          <a:lstStyle/>
          <a:p>
            <a:r>
              <a:rPr lang="en-US" sz="2800" dirty="0">
                <a:solidFill>
                  <a:srgbClr val="333333"/>
                </a:solidFill>
                <a:latin typeface="MV Boli" panose="02000500030200090000" pitchFamily="2" charset="0"/>
                <a:cs typeface="MV Boli" panose="02000500030200090000" pitchFamily="2" charset="0"/>
              </a:rPr>
              <a:t>If the paper clip represents a person, what might the magnet represent?</a:t>
            </a:r>
            <a:endParaRPr lang="en-US" sz="2800" dirty="0">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154585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2.91667E-6 4.44444E-6 L -0.22045 -0.01204 " pathEditMode="relative" rAng="0" ptsTypes="AA">
                                      <p:cBhvr>
                                        <p:cTn id="10" dur="2000" fill="hold"/>
                                        <p:tgtEl>
                                          <p:spTgt spid="5"/>
                                        </p:tgtEl>
                                        <p:attrNameLst>
                                          <p:attrName>ppt_x</p:attrName>
                                          <p:attrName>ppt_y</p:attrName>
                                        </p:attrNameLst>
                                      </p:cBhvr>
                                      <p:rCtr x="-11029" y="-602"/>
                                    </p:animMotion>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n background">
            <a:extLst>
              <a:ext uri="{FF2B5EF4-FFF2-40B4-BE49-F238E27FC236}">
                <a16:creationId xmlns:a16="http://schemas.microsoft.com/office/drawing/2014/main" id="{D6E2197E-6501-4F17-BD04-DCF64EA68E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BDA13E2-8801-42CE-9A12-9335FA0392B8}"/>
              </a:ext>
            </a:extLst>
          </p:cNvPr>
          <p:cNvSpPr txBox="1"/>
          <p:nvPr/>
        </p:nvSpPr>
        <p:spPr>
          <a:xfrm>
            <a:off x="2264228" y="108857"/>
            <a:ext cx="7696200"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Forbidding to Marry</a:t>
            </a:r>
          </a:p>
        </p:txBody>
      </p:sp>
      <p:sp>
        <p:nvSpPr>
          <p:cNvPr id="11" name="TextBox 10">
            <a:extLst>
              <a:ext uri="{FF2B5EF4-FFF2-40B4-BE49-F238E27FC236}">
                <a16:creationId xmlns:a16="http://schemas.microsoft.com/office/drawing/2014/main" id="{2546DA54-597A-423C-B115-128E6C76FF92}"/>
              </a:ext>
            </a:extLst>
          </p:cNvPr>
          <p:cNvSpPr txBox="1"/>
          <p:nvPr/>
        </p:nvSpPr>
        <p:spPr>
          <a:xfrm>
            <a:off x="302807" y="1011605"/>
            <a:ext cx="5505564" cy="1569660"/>
          </a:xfrm>
          <a:prstGeom prst="rect">
            <a:avLst/>
          </a:prstGeom>
          <a:noFill/>
        </p:spPr>
        <p:txBody>
          <a:bodyPr wrap="square" rtlCol="0">
            <a:spAutoFit/>
          </a:bodyPr>
          <a:lstStyle/>
          <a:p>
            <a:r>
              <a:rPr lang="en-US" sz="2400" dirty="0"/>
              <a:t>In Paul’s day, extreme asceticism—the practice of abstaining from physical pleasures in an effort to overcome desires of the flesh—was a threat to the Church.</a:t>
            </a:r>
          </a:p>
        </p:txBody>
      </p:sp>
      <p:sp>
        <p:nvSpPr>
          <p:cNvPr id="12" name="Rectangle 11">
            <a:extLst>
              <a:ext uri="{FF2B5EF4-FFF2-40B4-BE49-F238E27FC236}">
                <a16:creationId xmlns:a16="http://schemas.microsoft.com/office/drawing/2014/main" id="{7B0D285C-1555-4261-8F80-B91C3DAA4AF8}"/>
              </a:ext>
            </a:extLst>
          </p:cNvPr>
          <p:cNvSpPr/>
          <p:nvPr/>
        </p:nvSpPr>
        <p:spPr>
          <a:xfrm>
            <a:off x="4446432" y="3139354"/>
            <a:ext cx="7217229" cy="3108543"/>
          </a:xfrm>
          <a:prstGeom prst="rect">
            <a:avLst/>
          </a:prstGeom>
        </p:spPr>
        <p:txBody>
          <a:bodyPr wrap="square">
            <a:spAutoFit/>
          </a:bodyPr>
          <a:lstStyle/>
          <a:p>
            <a:r>
              <a:rPr lang="en-US" sz="2800" dirty="0"/>
              <a:t>Paul taught that bishops and deacons should be married and serve as good fathers, that capable adults should provide for the temporal needs of their family, that married women should love their husbands and children and care for their household, and that the last days would be characterized by disobedience to parents. (1)</a:t>
            </a:r>
            <a:endParaRPr lang="en-US" sz="2800" b="0" i="0" dirty="0">
              <a:effectLst/>
            </a:endParaRPr>
          </a:p>
        </p:txBody>
      </p:sp>
      <p:sp>
        <p:nvSpPr>
          <p:cNvPr id="13" name="TextBox 12">
            <a:extLst>
              <a:ext uri="{FF2B5EF4-FFF2-40B4-BE49-F238E27FC236}">
                <a16:creationId xmlns:a16="http://schemas.microsoft.com/office/drawing/2014/main" id="{7D742AFA-FD44-4AB4-B8DA-7B975493151B}"/>
              </a:ext>
            </a:extLst>
          </p:cNvPr>
          <p:cNvSpPr txBox="1"/>
          <p:nvPr/>
        </p:nvSpPr>
        <p:spPr>
          <a:xfrm>
            <a:off x="76200" y="6488668"/>
            <a:ext cx="5562600" cy="369332"/>
          </a:xfrm>
          <a:prstGeom prst="rect">
            <a:avLst/>
          </a:prstGeom>
          <a:noFill/>
        </p:spPr>
        <p:txBody>
          <a:bodyPr wrap="square" rtlCol="0">
            <a:spAutoFit/>
          </a:bodyPr>
          <a:lstStyle/>
          <a:p>
            <a:r>
              <a:rPr lang="en-US" dirty="0"/>
              <a:t>1 Timothy 4:1-11; 5:8, 14  Titus 1:6-7; 2:4-5</a:t>
            </a:r>
          </a:p>
        </p:txBody>
      </p:sp>
      <p:pic>
        <p:nvPicPr>
          <p:cNvPr id="16" name="Picture 15">
            <a:extLst>
              <a:ext uri="{FF2B5EF4-FFF2-40B4-BE49-F238E27FC236}">
                <a16:creationId xmlns:a16="http://schemas.microsoft.com/office/drawing/2014/main" id="{B776C07C-E051-4282-8C6A-2DF49665A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305" y="2822036"/>
            <a:ext cx="2401824" cy="3048000"/>
          </a:xfrm>
          <a:prstGeom prst="rect">
            <a:avLst/>
          </a:prstGeom>
        </p:spPr>
      </p:pic>
    </p:spTree>
    <p:extLst>
      <p:ext uri="{BB962C8B-B14F-4D97-AF65-F5344CB8AC3E}">
        <p14:creationId xmlns:p14="http://schemas.microsoft.com/office/powerpoint/2010/main" val="412693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n background">
            <a:extLst>
              <a:ext uri="{FF2B5EF4-FFF2-40B4-BE49-F238E27FC236}">
                <a16:creationId xmlns:a16="http://schemas.microsoft.com/office/drawing/2014/main" id="{D6E2197E-6501-4F17-BD04-DCF64EA68E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214501E-C790-4436-93E1-4755C892D734}"/>
              </a:ext>
            </a:extLst>
          </p:cNvPr>
          <p:cNvSpPr txBox="1"/>
          <p:nvPr/>
        </p:nvSpPr>
        <p:spPr>
          <a:xfrm>
            <a:off x="2264228" y="108857"/>
            <a:ext cx="7696200"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To Be An Example</a:t>
            </a:r>
          </a:p>
        </p:txBody>
      </p:sp>
      <p:sp>
        <p:nvSpPr>
          <p:cNvPr id="9" name="TextBox 8">
            <a:extLst>
              <a:ext uri="{FF2B5EF4-FFF2-40B4-BE49-F238E27FC236}">
                <a16:creationId xmlns:a16="http://schemas.microsoft.com/office/drawing/2014/main" id="{9B0B43E0-4E05-4365-B29B-30F281DB089F}"/>
              </a:ext>
            </a:extLst>
          </p:cNvPr>
          <p:cNvSpPr txBox="1"/>
          <p:nvPr/>
        </p:nvSpPr>
        <p:spPr>
          <a:xfrm>
            <a:off x="76200" y="6488668"/>
            <a:ext cx="5562600" cy="369332"/>
          </a:xfrm>
          <a:prstGeom prst="rect">
            <a:avLst/>
          </a:prstGeom>
          <a:noFill/>
        </p:spPr>
        <p:txBody>
          <a:bodyPr wrap="square" rtlCol="0">
            <a:spAutoFit/>
          </a:bodyPr>
          <a:lstStyle/>
          <a:p>
            <a:r>
              <a:rPr lang="en-US" dirty="0"/>
              <a:t>1 Timothy 4:13-16; 5:4,10</a:t>
            </a:r>
          </a:p>
        </p:txBody>
      </p:sp>
      <p:grpSp>
        <p:nvGrpSpPr>
          <p:cNvPr id="14" name="Group 13">
            <a:extLst>
              <a:ext uri="{FF2B5EF4-FFF2-40B4-BE49-F238E27FC236}">
                <a16:creationId xmlns:a16="http://schemas.microsoft.com/office/drawing/2014/main" id="{7F10DCB9-5DC1-4474-B6AD-1A96F3F8D15F}"/>
              </a:ext>
            </a:extLst>
          </p:cNvPr>
          <p:cNvGrpSpPr/>
          <p:nvPr/>
        </p:nvGrpSpPr>
        <p:grpSpPr>
          <a:xfrm>
            <a:off x="657651" y="830841"/>
            <a:ext cx="7159343" cy="2917705"/>
            <a:chOff x="1052506" y="758104"/>
            <a:chExt cx="7159343" cy="2917705"/>
          </a:xfrm>
        </p:grpSpPr>
        <p:sp>
          <p:nvSpPr>
            <p:cNvPr id="15" name="TextBox 14">
              <a:extLst>
                <a:ext uri="{FF2B5EF4-FFF2-40B4-BE49-F238E27FC236}">
                  <a16:creationId xmlns:a16="http://schemas.microsoft.com/office/drawing/2014/main" id="{614C8A95-8544-4DAF-8B17-961B263CBADD}"/>
                </a:ext>
              </a:extLst>
            </p:cNvPr>
            <p:cNvSpPr txBox="1"/>
            <p:nvPr/>
          </p:nvSpPr>
          <p:spPr>
            <a:xfrm>
              <a:off x="1196425" y="855741"/>
              <a:ext cx="3926293" cy="461665"/>
            </a:xfrm>
            <a:prstGeom prst="rect">
              <a:avLst/>
            </a:prstGeom>
            <a:noFill/>
          </p:spPr>
          <p:txBody>
            <a:bodyPr wrap="square" rtlCol="0">
              <a:spAutoFit/>
            </a:bodyPr>
            <a:lstStyle/>
            <a:p>
              <a:r>
                <a:rPr lang="en-US" sz="2400" dirty="0"/>
                <a:t>Staying in Physical Shape</a:t>
              </a:r>
            </a:p>
          </p:txBody>
        </p:sp>
        <p:sp>
          <p:nvSpPr>
            <p:cNvPr id="17" name="Rectangle 16">
              <a:extLst>
                <a:ext uri="{FF2B5EF4-FFF2-40B4-BE49-F238E27FC236}">
                  <a16:creationId xmlns:a16="http://schemas.microsoft.com/office/drawing/2014/main" id="{F3DDC734-F8EC-4BBF-B941-3A14EEA9CD62}"/>
                </a:ext>
              </a:extLst>
            </p:cNvPr>
            <p:cNvSpPr/>
            <p:nvPr/>
          </p:nvSpPr>
          <p:spPr>
            <a:xfrm>
              <a:off x="1052506" y="1429040"/>
              <a:ext cx="3935130" cy="2246769"/>
            </a:xfrm>
            <a:prstGeom prst="rect">
              <a:avLst/>
            </a:prstGeom>
          </p:spPr>
          <p:txBody>
            <a:bodyPr wrap="square">
              <a:spAutoFit/>
            </a:bodyPr>
            <a:lstStyle/>
            <a:p>
              <a:r>
                <a:rPr lang="en-US" sz="2000" dirty="0">
                  <a:latin typeface="Abadi" panose="020B0604020104020204" pitchFamily="34" charset="0"/>
                </a:rPr>
                <a:t>Paul rejected the overvaluation of physical fitness and taught that reading, exhortation, doctrine, and cultivating gifts of the Spirit should take higher priority…Remember this was Roman influences.</a:t>
              </a:r>
              <a:endParaRPr lang="en-US" sz="2000" dirty="0"/>
            </a:p>
          </p:txBody>
        </p:sp>
        <p:pic>
          <p:nvPicPr>
            <p:cNvPr id="18" name="Picture 2" descr="Image result for roman athletics ancient">
              <a:extLst>
                <a:ext uri="{FF2B5EF4-FFF2-40B4-BE49-F238E27FC236}">
                  <a16:creationId xmlns:a16="http://schemas.microsoft.com/office/drawing/2014/main" id="{EE04BD88-0E5A-4792-9954-FCECF2A05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4424" y="758104"/>
              <a:ext cx="2257425" cy="28479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8F286ADE-5183-4317-B8FD-16C5F2AB23CD}"/>
              </a:ext>
            </a:extLst>
          </p:cNvPr>
          <p:cNvGrpSpPr/>
          <p:nvPr/>
        </p:nvGrpSpPr>
        <p:grpSpPr>
          <a:xfrm>
            <a:off x="1911927" y="3721245"/>
            <a:ext cx="9429616" cy="2585593"/>
            <a:chOff x="1911927" y="3721245"/>
            <a:chExt cx="9429616" cy="2585593"/>
          </a:xfrm>
        </p:grpSpPr>
        <p:sp>
          <p:nvSpPr>
            <p:cNvPr id="20" name="Rectangle 19">
              <a:extLst>
                <a:ext uri="{FF2B5EF4-FFF2-40B4-BE49-F238E27FC236}">
                  <a16:creationId xmlns:a16="http://schemas.microsoft.com/office/drawing/2014/main" id="{D0D5BC40-B9BD-4BB5-834C-3143F6305896}"/>
                </a:ext>
              </a:extLst>
            </p:cNvPr>
            <p:cNvSpPr/>
            <p:nvPr/>
          </p:nvSpPr>
          <p:spPr>
            <a:xfrm>
              <a:off x="6785264" y="3721245"/>
              <a:ext cx="4556279" cy="523220"/>
            </a:xfrm>
            <a:prstGeom prst="rect">
              <a:avLst/>
            </a:prstGeom>
          </p:spPr>
          <p:txBody>
            <a:bodyPr wrap="square">
              <a:spAutoFit/>
            </a:bodyPr>
            <a:lstStyle/>
            <a:p>
              <a:r>
                <a:rPr lang="en-US" sz="2800" dirty="0"/>
                <a:t>Caring for others</a:t>
              </a:r>
              <a:endParaRPr lang="en-US" sz="2800" b="0" i="0" dirty="0">
                <a:effectLst/>
              </a:endParaRPr>
            </a:p>
          </p:txBody>
        </p:sp>
        <p:sp>
          <p:nvSpPr>
            <p:cNvPr id="21" name="Rectangle 20">
              <a:extLst>
                <a:ext uri="{FF2B5EF4-FFF2-40B4-BE49-F238E27FC236}">
                  <a16:creationId xmlns:a16="http://schemas.microsoft.com/office/drawing/2014/main" id="{4C0C5F9B-3F94-47FE-B192-4F53C1AA299A}"/>
                </a:ext>
              </a:extLst>
            </p:cNvPr>
            <p:cNvSpPr/>
            <p:nvPr/>
          </p:nvSpPr>
          <p:spPr>
            <a:xfrm>
              <a:off x="5997366" y="4231470"/>
              <a:ext cx="4944262" cy="1938992"/>
            </a:xfrm>
            <a:prstGeom prst="rect">
              <a:avLst/>
            </a:prstGeom>
          </p:spPr>
          <p:txBody>
            <a:bodyPr wrap="square">
              <a:spAutoFit/>
            </a:bodyPr>
            <a:lstStyle/>
            <a:p>
              <a:r>
                <a:rPr lang="en-US" sz="2000" dirty="0">
                  <a:solidFill>
                    <a:srgbClr val="333333"/>
                  </a:solidFill>
                </a:rPr>
                <a:t>Paul taught true principles about welfare assistance.</a:t>
              </a:r>
            </a:p>
            <a:p>
              <a:endParaRPr lang="en-US" sz="2000" dirty="0">
                <a:solidFill>
                  <a:srgbClr val="333333"/>
                </a:solidFill>
              </a:endParaRPr>
            </a:p>
            <a:p>
              <a:r>
                <a:rPr lang="en-US" sz="2000" dirty="0"/>
                <a:t>If family members would assist widows, the Church could avoid becoming “burdened down”</a:t>
              </a:r>
              <a:r>
                <a:rPr lang="en-US" sz="2000" dirty="0">
                  <a:solidFill>
                    <a:srgbClr val="333333"/>
                  </a:solidFill>
                </a:rPr>
                <a:t> </a:t>
              </a:r>
              <a:endParaRPr lang="en-US" sz="2000" dirty="0"/>
            </a:p>
          </p:txBody>
        </p:sp>
        <p:pic>
          <p:nvPicPr>
            <p:cNvPr id="22" name="Picture 4" descr="Image result for ancient caring for widows">
              <a:extLst>
                <a:ext uri="{FF2B5EF4-FFF2-40B4-BE49-F238E27FC236}">
                  <a16:creationId xmlns:a16="http://schemas.microsoft.com/office/drawing/2014/main" id="{708DA9DC-4F32-4769-A0DF-32640305F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1927" y="3955041"/>
              <a:ext cx="3637251" cy="235179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4868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n background">
            <a:extLst>
              <a:ext uri="{FF2B5EF4-FFF2-40B4-BE49-F238E27FC236}">
                <a16:creationId xmlns:a16="http://schemas.microsoft.com/office/drawing/2014/main" id="{D6E2197E-6501-4F17-BD04-DCF64EA68E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3C106738-60E3-4E45-9BC2-C63C266312D8}"/>
              </a:ext>
            </a:extLst>
          </p:cNvPr>
          <p:cNvSpPr txBox="1"/>
          <p:nvPr/>
        </p:nvSpPr>
        <p:spPr>
          <a:xfrm>
            <a:off x="83127" y="108857"/>
            <a:ext cx="11970328"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“Lay Hands Suddenly On No Man”</a:t>
            </a:r>
          </a:p>
        </p:txBody>
      </p:sp>
      <p:sp>
        <p:nvSpPr>
          <p:cNvPr id="42" name="TextBox 41">
            <a:extLst>
              <a:ext uri="{FF2B5EF4-FFF2-40B4-BE49-F238E27FC236}">
                <a16:creationId xmlns:a16="http://schemas.microsoft.com/office/drawing/2014/main" id="{D9B9146A-EC37-4D79-82A0-15AB39785479}"/>
              </a:ext>
            </a:extLst>
          </p:cNvPr>
          <p:cNvSpPr txBox="1"/>
          <p:nvPr/>
        </p:nvSpPr>
        <p:spPr>
          <a:xfrm>
            <a:off x="76200" y="6488668"/>
            <a:ext cx="5562600" cy="369332"/>
          </a:xfrm>
          <a:prstGeom prst="rect">
            <a:avLst/>
          </a:prstGeom>
          <a:noFill/>
        </p:spPr>
        <p:txBody>
          <a:bodyPr wrap="square" rtlCol="0">
            <a:spAutoFit/>
          </a:bodyPr>
          <a:lstStyle/>
          <a:p>
            <a:r>
              <a:rPr lang="en-US" dirty="0"/>
              <a:t>1 Timothy 3:1-7; 5:22</a:t>
            </a:r>
          </a:p>
        </p:txBody>
      </p:sp>
      <p:sp>
        <p:nvSpPr>
          <p:cNvPr id="43" name="Rectangle 42">
            <a:extLst>
              <a:ext uri="{FF2B5EF4-FFF2-40B4-BE49-F238E27FC236}">
                <a16:creationId xmlns:a16="http://schemas.microsoft.com/office/drawing/2014/main" id="{5B0DB7D0-1DF9-494D-8E21-4135716545EE}"/>
              </a:ext>
            </a:extLst>
          </p:cNvPr>
          <p:cNvSpPr/>
          <p:nvPr/>
        </p:nvSpPr>
        <p:spPr>
          <a:xfrm>
            <a:off x="1478973" y="1526555"/>
            <a:ext cx="6096000" cy="1200329"/>
          </a:xfrm>
          <a:prstGeom prst="rect">
            <a:avLst/>
          </a:prstGeom>
        </p:spPr>
        <p:txBody>
          <a:bodyPr>
            <a:spAutoFit/>
          </a:bodyPr>
          <a:lstStyle/>
          <a:p>
            <a:r>
              <a:rPr lang="en-US" dirty="0">
                <a:solidFill>
                  <a:srgbClr val="333333"/>
                </a:solidFill>
                <a:latin typeface="Abadi" panose="020B0604020104020204" pitchFamily="34" charset="0"/>
              </a:rPr>
              <a:t>Men were not to be ordained without proper preparation. That preparation included ensuring that the one to be ordained was spiritually mature and worthy and seeking the Lord’s guidance.</a:t>
            </a:r>
            <a:endParaRPr lang="en-US" dirty="0"/>
          </a:p>
        </p:txBody>
      </p:sp>
      <p:pic>
        <p:nvPicPr>
          <p:cNvPr id="44" name="Picture 2" descr="man being ordained">
            <a:extLst>
              <a:ext uri="{FF2B5EF4-FFF2-40B4-BE49-F238E27FC236}">
                <a16:creationId xmlns:a16="http://schemas.microsoft.com/office/drawing/2014/main" id="{774DC1B6-00C9-4FCF-8767-324A36085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5193" y="2951884"/>
            <a:ext cx="428625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846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n background">
            <a:extLst>
              <a:ext uri="{FF2B5EF4-FFF2-40B4-BE49-F238E27FC236}">
                <a16:creationId xmlns:a16="http://schemas.microsoft.com/office/drawing/2014/main" id="{D6E2197E-6501-4F17-BD04-DCF64EA68E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BE4C7515-964A-40A3-B8E8-FC13F8EF0B79}"/>
              </a:ext>
            </a:extLst>
          </p:cNvPr>
          <p:cNvSpPr txBox="1"/>
          <p:nvPr/>
        </p:nvSpPr>
        <p:spPr>
          <a:xfrm>
            <a:off x="2264228" y="108857"/>
            <a:ext cx="7696200"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The Wealthy</a:t>
            </a:r>
          </a:p>
        </p:txBody>
      </p:sp>
      <p:sp>
        <p:nvSpPr>
          <p:cNvPr id="35" name="TextBox 34">
            <a:extLst>
              <a:ext uri="{FF2B5EF4-FFF2-40B4-BE49-F238E27FC236}">
                <a16:creationId xmlns:a16="http://schemas.microsoft.com/office/drawing/2014/main" id="{60B66F7A-C149-4DFF-B743-A05C2CB33FBA}"/>
              </a:ext>
            </a:extLst>
          </p:cNvPr>
          <p:cNvSpPr txBox="1"/>
          <p:nvPr/>
        </p:nvSpPr>
        <p:spPr>
          <a:xfrm>
            <a:off x="76200" y="6488668"/>
            <a:ext cx="5562600" cy="369332"/>
          </a:xfrm>
          <a:prstGeom prst="rect">
            <a:avLst/>
          </a:prstGeom>
          <a:noFill/>
        </p:spPr>
        <p:txBody>
          <a:bodyPr wrap="square" rtlCol="0">
            <a:spAutoFit/>
          </a:bodyPr>
          <a:lstStyle/>
          <a:p>
            <a:r>
              <a:rPr lang="en-US" dirty="0"/>
              <a:t>1 Timothy 6:10</a:t>
            </a:r>
          </a:p>
        </p:txBody>
      </p:sp>
      <p:sp>
        <p:nvSpPr>
          <p:cNvPr id="36" name="Rectangle 35">
            <a:extLst>
              <a:ext uri="{FF2B5EF4-FFF2-40B4-BE49-F238E27FC236}">
                <a16:creationId xmlns:a16="http://schemas.microsoft.com/office/drawing/2014/main" id="{2D411AB9-DAAA-41BB-959B-88902E1BEC2D}"/>
              </a:ext>
            </a:extLst>
          </p:cNvPr>
          <p:cNvSpPr/>
          <p:nvPr/>
        </p:nvSpPr>
        <p:spPr>
          <a:xfrm>
            <a:off x="855518" y="1218384"/>
            <a:ext cx="6096000" cy="2308324"/>
          </a:xfrm>
          <a:prstGeom prst="rect">
            <a:avLst/>
          </a:prstGeom>
        </p:spPr>
        <p:txBody>
          <a:bodyPr>
            <a:spAutoFit/>
          </a:bodyPr>
          <a:lstStyle/>
          <a:p>
            <a:r>
              <a:rPr lang="en-US" dirty="0">
                <a:latin typeface="Abadi" panose="020B0604020104020204" pitchFamily="34" charset="0"/>
              </a:rPr>
              <a:t>Paul warned Timothy of the destructive influence that riches can have on those whose hearts are set on the things of the world. Paul’s warnings can be summarized by his statement that “the love of money is the root of all evil.” </a:t>
            </a:r>
          </a:p>
          <a:p>
            <a:endParaRPr lang="en-US" dirty="0">
              <a:latin typeface="Abadi" panose="020B0604020104020204" pitchFamily="34" charset="0"/>
            </a:endParaRPr>
          </a:p>
          <a:p>
            <a:r>
              <a:rPr lang="en-US" dirty="0">
                <a:latin typeface="Abadi" panose="020B0604020104020204" pitchFamily="34" charset="0"/>
              </a:rPr>
              <a:t>Paul also spoke about people who had “coveted after” money and as a result had “erred from the faith, and pierced themselves through with many sorrows” (1)</a:t>
            </a:r>
            <a:endParaRPr lang="en-US" dirty="0"/>
          </a:p>
        </p:txBody>
      </p:sp>
      <p:grpSp>
        <p:nvGrpSpPr>
          <p:cNvPr id="37" name="Group 36">
            <a:extLst>
              <a:ext uri="{FF2B5EF4-FFF2-40B4-BE49-F238E27FC236}">
                <a16:creationId xmlns:a16="http://schemas.microsoft.com/office/drawing/2014/main" id="{BC9CC71F-B9AD-4863-B92E-6058153FCA5F}"/>
              </a:ext>
            </a:extLst>
          </p:cNvPr>
          <p:cNvGrpSpPr/>
          <p:nvPr/>
        </p:nvGrpSpPr>
        <p:grpSpPr>
          <a:xfrm>
            <a:off x="4300105" y="4392757"/>
            <a:ext cx="7587095" cy="1771650"/>
            <a:chOff x="3718214" y="4610966"/>
            <a:chExt cx="7587095" cy="1771650"/>
          </a:xfrm>
        </p:grpSpPr>
        <p:sp>
          <p:nvSpPr>
            <p:cNvPr id="38" name="Rectangle 37">
              <a:extLst>
                <a:ext uri="{FF2B5EF4-FFF2-40B4-BE49-F238E27FC236}">
                  <a16:creationId xmlns:a16="http://schemas.microsoft.com/office/drawing/2014/main" id="{D22F2ABA-B738-44F6-9977-B37BAB118908}"/>
                </a:ext>
              </a:extLst>
            </p:cNvPr>
            <p:cNvSpPr/>
            <p:nvPr/>
          </p:nvSpPr>
          <p:spPr>
            <a:xfrm>
              <a:off x="5209309" y="4664610"/>
              <a:ext cx="6096000" cy="1477328"/>
            </a:xfrm>
            <a:prstGeom prst="rect">
              <a:avLst/>
            </a:prstGeom>
          </p:spPr>
          <p:txBody>
            <a:bodyPr>
              <a:spAutoFit/>
            </a:bodyPr>
            <a:lstStyle/>
            <a:p>
              <a:r>
                <a:rPr lang="en-US" dirty="0">
                  <a:solidFill>
                    <a:srgbClr val="333333"/>
                  </a:solidFill>
                  <a:latin typeface="Abadi" panose="020B0604020104020204" pitchFamily="34" charset="0"/>
                </a:rPr>
                <a:t>“Our world is fraught with feelings of entitlement. Some of us feel embarrassed, ashamed, less worthwhile if our family does not have everything the neighbors have. As a result, we go into debt to buy things we can’t afford—and things we do not really need….”</a:t>
              </a:r>
              <a:endParaRPr lang="en-US" dirty="0"/>
            </a:p>
          </p:txBody>
        </p:sp>
        <p:pic>
          <p:nvPicPr>
            <p:cNvPr id="39" name="Picture 38">
              <a:extLst>
                <a:ext uri="{FF2B5EF4-FFF2-40B4-BE49-F238E27FC236}">
                  <a16:creationId xmlns:a16="http://schemas.microsoft.com/office/drawing/2014/main" id="{0B66F313-7724-4B15-B8B9-3A3FCDB5F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8214" y="4610966"/>
              <a:ext cx="1409700" cy="1771650"/>
            </a:xfrm>
            <a:prstGeom prst="rect">
              <a:avLst/>
            </a:prstGeom>
          </p:spPr>
        </p:pic>
      </p:grpSp>
      <p:grpSp>
        <p:nvGrpSpPr>
          <p:cNvPr id="40" name="Group 39">
            <a:extLst>
              <a:ext uri="{FF2B5EF4-FFF2-40B4-BE49-F238E27FC236}">
                <a16:creationId xmlns:a16="http://schemas.microsoft.com/office/drawing/2014/main" id="{752468FA-3EEA-4219-9240-B3058B9A3327}"/>
              </a:ext>
            </a:extLst>
          </p:cNvPr>
          <p:cNvGrpSpPr/>
          <p:nvPr/>
        </p:nvGrpSpPr>
        <p:grpSpPr>
          <a:xfrm>
            <a:off x="457457" y="4003732"/>
            <a:ext cx="3289208" cy="2390250"/>
            <a:chOff x="384206" y="4158361"/>
            <a:chExt cx="3289208" cy="2390250"/>
          </a:xfrm>
        </p:grpSpPr>
        <p:grpSp>
          <p:nvGrpSpPr>
            <p:cNvPr id="45" name="Group 44">
              <a:extLst>
                <a:ext uri="{FF2B5EF4-FFF2-40B4-BE49-F238E27FC236}">
                  <a16:creationId xmlns:a16="http://schemas.microsoft.com/office/drawing/2014/main" id="{E8EBD9B9-3690-4443-A221-DE4C47105D1F}"/>
                </a:ext>
              </a:extLst>
            </p:cNvPr>
            <p:cNvGrpSpPr/>
            <p:nvPr/>
          </p:nvGrpSpPr>
          <p:grpSpPr>
            <a:xfrm>
              <a:off x="384206" y="4158361"/>
              <a:ext cx="3289208" cy="2390250"/>
              <a:chOff x="609599" y="833642"/>
              <a:chExt cx="7941747" cy="5771225"/>
            </a:xfrm>
          </p:grpSpPr>
          <p:grpSp>
            <p:nvGrpSpPr>
              <p:cNvPr id="47" name="Group 14">
                <a:extLst>
                  <a:ext uri="{FF2B5EF4-FFF2-40B4-BE49-F238E27FC236}">
                    <a16:creationId xmlns:a16="http://schemas.microsoft.com/office/drawing/2014/main" id="{41532300-6A13-40E6-B874-35E630DAF935}"/>
                  </a:ext>
                </a:extLst>
              </p:cNvPr>
              <p:cNvGrpSpPr/>
              <p:nvPr/>
            </p:nvGrpSpPr>
            <p:grpSpPr>
              <a:xfrm rot="10800000">
                <a:off x="7696200" y="5257800"/>
                <a:ext cx="621450" cy="1347067"/>
                <a:chOff x="7010400" y="381000"/>
                <a:chExt cx="762000" cy="2033666"/>
              </a:xfrm>
            </p:grpSpPr>
            <p:sp>
              <p:nvSpPr>
                <p:cNvPr id="60" name="Rounded Rectangle 29">
                  <a:extLst>
                    <a:ext uri="{FF2B5EF4-FFF2-40B4-BE49-F238E27FC236}">
                      <a16:creationId xmlns:a16="http://schemas.microsoft.com/office/drawing/2014/main" id="{A89B46DB-C2AF-4726-A088-79742F03048E}"/>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E3D01BFE-C93F-4349-AF1A-27037D7A8665}"/>
                    </a:ext>
                  </a:extLst>
                </p:cNvPr>
                <p:cNvSpPr/>
                <p:nvPr/>
              </p:nvSpPr>
              <p:spPr>
                <a:xfrm>
                  <a:off x="7010400" y="381000"/>
                  <a:ext cx="762000" cy="1219200"/>
                </a:xfrm>
                <a:prstGeom prst="ellipse">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11">
                <a:extLst>
                  <a:ext uri="{FF2B5EF4-FFF2-40B4-BE49-F238E27FC236}">
                    <a16:creationId xmlns:a16="http://schemas.microsoft.com/office/drawing/2014/main" id="{F81754EE-CB6B-4FCE-A533-A4B0483DD9F1}"/>
                  </a:ext>
                </a:extLst>
              </p:cNvPr>
              <p:cNvGrpSpPr/>
              <p:nvPr/>
            </p:nvGrpSpPr>
            <p:grpSpPr>
              <a:xfrm rot="10800000">
                <a:off x="939238" y="4923502"/>
                <a:ext cx="621450" cy="1347067"/>
                <a:chOff x="7010400" y="381000"/>
                <a:chExt cx="762000" cy="2033666"/>
              </a:xfrm>
            </p:grpSpPr>
            <p:sp>
              <p:nvSpPr>
                <p:cNvPr id="58" name="Rounded Rectangle 27">
                  <a:extLst>
                    <a:ext uri="{FF2B5EF4-FFF2-40B4-BE49-F238E27FC236}">
                      <a16:creationId xmlns:a16="http://schemas.microsoft.com/office/drawing/2014/main" id="{D3421C5F-4683-415D-8C68-A9BCC4B2B0DB}"/>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173E5329-1461-4ADD-B015-F054FE4FFF8D}"/>
                    </a:ext>
                  </a:extLst>
                </p:cNvPr>
                <p:cNvSpPr/>
                <p:nvPr/>
              </p:nvSpPr>
              <p:spPr>
                <a:xfrm>
                  <a:off x="7010400" y="381000"/>
                  <a:ext cx="762000" cy="1219200"/>
                </a:xfrm>
                <a:prstGeom prst="ellipse">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Wave 2">
                <a:extLst>
                  <a:ext uri="{FF2B5EF4-FFF2-40B4-BE49-F238E27FC236}">
                    <a16:creationId xmlns:a16="http://schemas.microsoft.com/office/drawing/2014/main" id="{E297FBD1-4475-40EA-B629-A17497335188}"/>
                  </a:ext>
                </a:extLst>
              </p:cNvPr>
              <p:cNvSpPr/>
              <p:nvPr/>
            </p:nvSpPr>
            <p:spPr>
              <a:xfrm>
                <a:off x="985469" y="1795028"/>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an 3">
                <a:extLst>
                  <a:ext uri="{FF2B5EF4-FFF2-40B4-BE49-F238E27FC236}">
                    <a16:creationId xmlns:a16="http://schemas.microsoft.com/office/drawing/2014/main" id="{7CBABD47-A87B-467F-B852-9162F41CE0F9}"/>
                  </a:ext>
                </a:extLst>
              </p:cNvPr>
              <p:cNvSpPr/>
              <p:nvPr/>
            </p:nvSpPr>
            <p:spPr>
              <a:xfrm>
                <a:off x="7315200" y="1981200"/>
                <a:ext cx="1236146" cy="3840519"/>
              </a:xfrm>
              <a:prstGeom prst="can">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an 1">
                <a:extLst>
                  <a:ext uri="{FF2B5EF4-FFF2-40B4-BE49-F238E27FC236}">
                    <a16:creationId xmlns:a16="http://schemas.microsoft.com/office/drawing/2014/main" id="{8E0FE879-ABBB-49F4-81E1-D2037BC9757D}"/>
                  </a:ext>
                </a:extLst>
              </p:cNvPr>
              <p:cNvSpPr/>
              <p:nvPr/>
            </p:nvSpPr>
            <p:spPr>
              <a:xfrm>
                <a:off x="609599" y="1643059"/>
                <a:ext cx="1236146" cy="3840519"/>
              </a:xfrm>
              <a:prstGeom prst="can">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2C377A5B-5F18-4D92-882B-F8BB15F47188}"/>
                  </a:ext>
                </a:extLst>
              </p:cNvPr>
              <p:cNvGrpSpPr/>
              <p:nvPr/>
            </p:nvGrpSpPr>
            <p:grpSpPr>
              <a:xfrm>
                <a:off x="899460" y="833642"/>
                <a:ext cx="621450" cy="986197"/>
                <a:chOff x="7031201" y="834275"/>
                <a:chExt cx="762000" cy="1488861"/>
              </a:xfrm>
            </p:grpSpPr>
            <p:sp>
              <p:nvSpPr>
                <p:cNvPr id="56" name="Rounded Rectangle 25">
                  <a:extLst>
                    <a:ext uri="{FF2B5EF4-FFF2-40B4-BE49-F238E27FC236}">
                      <a16:creationId xmlns:a16="http://schemas.microsoft.com/office/drawing/2014/main" id="{48F0B006-DC82-4CDA-9DA4-691CA3BED443}"/>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
                  <a:extLst>
                    <a:ext uri="{FF2B5EF4-FFF2-40B4-BE49-F238E27FC236}">
                      <a16:creationId xmlns:a16="http://schemas.microsoft.com/office/drawing/2014/main" id="{DD5279FF-4CCD-4005-88A7-B760E4F74B48}"/>
                    </a:ext>
                  </a:extLst>
                </p:cNvPr>
                <p:cNvSpPr/>
                <p:nvPr/>
              </p:nvSpPr>
              <p:spPr>
                <a:xfrm>
                  <a:off x="7031201" y="834275"/>
                  <a:ext cx="762000" cy="1219200"/>
                </a:xfrm>
                <a:prstGeom prst="ellipse">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CCCD6E83-E16B-4FA7-9304-12AFF939F044}"/>
                  </a:ext>
                </a:extLst>
              </p:cNvPr>
              <p:cNvGrpSpPr/>
              <p:nvPr/>
            </p:nvGrpSpPr>
            <p:grpSpPr>
              <a:xfrm>
                <a:off x="7646520" y="1148254"/>
                <a:ext cx="621450" cy="1017899"/>
                <a:chOff x="7087348" y="824753"/>
                <a:chExt cx="762000" cy="1536722"/>
              </a:xfrm>
            </p:grpSpPr>
            <p:sp>
              <p:nvSpPr>
                <p:cNvPr id="54" name="Rounded Rectangle 23">
                  <a:extLst>
                    <a:ext uri="{FF2B5EF4-FFF2-40B4-BE49-F238E27FC236}">
                      <a16:creationId xmlns:a16="http://schemas.microsoft.com/office/drawing/2014/main" id="{4D7785C0-73F7-4E7F-B2F9-6CBD1C473249}"/>
                    </a:ext>
                  </a:extLst>
                </p:cNvPr>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F36C2BE2-6285-4D3C-AE9D-048B04461352}"/>
                    </a:ext>
                  </a:extLst>
                </p:cNvPr>
                <p:cNvSpPr/>
                <p:nvPr/>
              </p:nvSpPr>
              <p:spPr>
                <a:xfrm>
                  <a:off x="7087348" y="824753"/>
                  <a:ext cx="762000" cy="1219200"/>
                </a:xfrm>
                <a:prstGeom prst="ellipse">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6" name="Rectangle 45">
              <a:extLst>
                <a:ext uri="{FF2B5EF4-FFF2-40B4-BE49-F238E27FC236}">
                  <a16:creationId xmlns:a16="http://schemas.microsoft.com/office/drawing/2014/main" id="{14F12911-5ED8-4D8B-89BB-B11294E1D0A2}"/>
                </a:ext>
              </a:extLst>
            </p:cNvPr>
            <p:cNvSpPr/>
            <p:nvPr/>
          </p:nvSpPr>
          <p:spPr>
            <a:xfrm>
              <a:off x="799180" y="4626245"/>
              <a:ext cx="2437759" cy="1200329"/>
            </a:xfrm>
            <a:prstGeom prst="rect">
              <a:avLst/>
            </a:prstGeom>
          </p:spPr>
          <p:txBody>
            <a:bodyPr wrap="square">
              <a:spAutoFit/>
            </a:bodyPr>
            <a:lstStyle/>
            <a:p>
              <a:pPr algn="ctr"/>
              <a:r>
                <a:rPr lang="en-US" b="1" dirty="0"/>
                <a:t>The love of money leads to unrighteousness and apostasy</a:t>
              </a:r>
              <a:endParaRPr lang="en-US" sz="1600" dirty="0"/>
            </a:p>
          </p:txBody>
        </p:sp>
      </p:grpSp>
      <p:pic>
        <p:nvPicPr>
          <p:cNvPr id="62" name="Picture 4" descr="Image result for money falling gif">
            <a:extLst>
              <a:ext uri="{FF2B5EF4-FFF2-40B4-BE49-F238E27FC236}">
                <a16:creationId xmlns:a16="http://schemas.microsoft.com/office/drawing/2014/main" id="{06BB72F3-6238-47D9-BA7C-50E2834B39F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34199" y="1152092"/>
            <a:ext cx="4916055" cy="2765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39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outVertical)">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3920" y="65637"/>
            <a:ext cx="10797766" cy="830997"/>
          </a:xfrm>
          <a:prstGeom prst="rect">
            <a:avLst/>
          </a:prstGeom>
          <a:noFill/>
        </p:spPr>
        <p:txBody>
          <a:bodyPr wrap="square" rtlCol="0">
            <a:spAutoFit/>
          </a:bodyPr>
          <a:lstStyle/>
          <a:p>
            <a:pPr algn="ctr"/>
            <a:r>
              <a:rPr lang="en-US" sz="4800" dirty="0">
                <a:latin typeface="MV Boli" panose="02000500030200090000" pitchFamily="2" charset="0"/>
                <a:ea typeface="Wednesday" pitchFamily="2" charset="0"/>
                <a:cs typeface="MV Boli" panose="02000500030200090000" pitchFamily="2" charset="0"/>
              </a:rPr>
              <a:t>Pastoral Epistles</a:t>
            </a:r>
          </a:p>
        </p:txBody>
      </p:sp>
      <p:sp>
        <p:nvSpPr>
          <p:cNvPr id="79" name="TextBox 78"/>
          <p:cNvSpPr txBox="1"/>
          <p:nvPr/>
        </p:nvSpPr>
        <p:spPr>
          <a:xfrm>
            <a:off x="624688" y="2109457"/>
            <a:ext cx="4146487" cy="1200329"/>
          </a:xfrm>
          <a:prstGeom prst="rect">
            <a:avLst/>
          </a:prstGeom>
          <a:noFill/>
        </p:spPr>
        <p:txBody>
          <a:bodyPr wrap="square" rtlCol="0">
            <a:spAutoFit/>
          </a:bodyPr>
          <a:lstStyle/>
          <a:p>
            <a:r>
              <a:rPr lang="en-US" dirty="0"/>
              <a:t>The books of 1 Timothy, 2 Timothy, and Titus are known as the pastoral Epistles because they contain instruction to help leaders regulate the Church.</a:t>
            </a:r>
          </a:p>
        </p:txBody>
      </p:sp>
      <p:sp>
        <p:nvSpPr>
          <p:cNvPr id="3" name="Rectangle 2"/>
          <p:cNvSpPr/>
          <p:nvPr/>
        </p:nvSpPr>
        <p:spPr>
          <a:xfrm>
            <a:off x="2214211" y="840892"/>
            <a:ext cx="7715235" cy="923330"/>
          </a:xfrm>
          <a:prstGeom prst="rect">
            <a:avLst/>
          </a:prstGeom>
        </p:spPr>
        <p:txBody>
          <a:bodyPr wrap="square">
            <a:spAutoFit/>
          </a:bodyPr>
          <a:lstStyle/>
          <a:p>
            <a:r>
              <a:rPr lang="en-US" dirty="0">
                <a:latin typeface="Abadi" panose="020B0604020104020204" pitchFamily="34" charset="0"/>
              </a:rPr>
              <a:t>Before writing this epistle, Paul had been released from his two-year imprisonment (house arrest) in Rome and was likely traveling widely, visiting regions where he had previously established branches of the Church.</a:t>
            </a:r>
            <a:endParaRPr lang="en-US" dirty="0"/>
          </a:p>
        </p:txBody>
      </p:sp>
      <p:grpSp>
        <p:nvGrpSpPr>
          <p:cNvPr id="53" name="Group 52"/>
          <p:cNvGrpSpPr/>
          <p:nvPr/>
        </p:nvGrpSpPr>
        <p:grpSpPr>
          <a:xfrm>
            <a:off x="4959790" y="2507809"/>
            <a:ext cx="7232210" cy="4001632"/>
            <a:chOff x="588475" y="570368"/>
            <a:chExt cx="7232210" cy="4001632"/>
          </a:xfrm>
        </p:grpSpPr>
        <p:sp>
          <p:nvSpPr>
            <p:cNvPr id="54" name="Rectangle 53"/>
            <p:cNvSpPr/>
            <p:nvPr/>
          </p:nvSpPr>
          <p:spPr>
            <a:xfrm>
              <a:off x="615636" y="588475"/>
              <a:ext cx="6989275" cy="3929204"/>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1"/>
            <p:cNvSpPr/>
            <p:nvPr/>
          </p:nvSpPr>
          <p:spPr>
            <a:xfrm>
              <a:off x="633474" y="585763"/>
              <a:ext cx="1765694" cy="1912993"/>
            </a:xfrm>
            <a:custGeom>
              <a:avLst/>
              <a:gdLst>
                <a:gd name="connsiteX0" fmla="*/ 27429 w 1765694"/>
                <a:gd name="connsiteY0" fmla="*/ 201888 h 1912993"/>
                <a:gd name="connsiteX1" fmla="*/ 27429 w 1765694"/>
                <a:gd name="connsiteY1" fmla="*/ 201888 h 1912993"/>
                <a:gd name="connsiteX2" fmla="*/ 36482 w 1765694"/>
                <a:gd name="connsiteY2" fmla="*/ 283370 h 1912993"/>
                <a:gd name="connsiteX3" fmla="*/ 72696 w 1765694"/>
                <a:gd name="connsiteY3" fmla="*/ 337690 h 1912993"/>
                <a:gd name="connsiteX4" fmla="*/ 81750 w 1765694"/>
                <a:gd name="connsiteY4" fmla="*/ 364851 h 1912993"/>
                <a:gd name="connsiteX5" fmla="*/ 145124 w 1765694"/>
                <a:gd name="connsiteY5" fmla="*/ 428225 h 1912993"/>
                <a:gd name="connsiteX6" fmla="*/ 172284 w 1765694"/>
                <a:gd name="connsiteY6" fmla="*/ 455386 h 1912993"/>
                <a:gd name="connsiteX7" fmla="*/ 181338 w 1765694"/>
                <a:gd name="connsiteY7" fmla="*/ 482546 h 1912993"/>
                <a:gd name="connsiteX8" fmla="*/ 235659 w 1765694"/>
                <a:gd name="connsiteY8" fmla="*/ 536867 h 1912993"/>
                <a:gd name="connsiteX9" fmla="*/ 262819 w 1765694"/>
                <a:gd name="connsiteY9" fmla="*/ 564027 h 1912993"/>
                <a:gd name="connsiteX10" fmla="*/ 280926 w 1765694"/>
                <a:gd name="connsiteY10" fmla="*/ 591187 h 1912993"/>
                <a:gd name="connsiteX11" fmla="*/ 308086 w 1765694"/>
                <a:gd name="connsiteY11" fmla="*/ 609294 h 1912993"/>
                <a:gd name="connsiteX12" fmla="*/ 344300 w 1765694"/>
                <a:gd name="connsiteY12" fmla="*/ 663615 h 1912993"/>
                <a:gd name="connsiteX13" fmla="*/ 362407 w 1765694"/>
                <a:gd name="connsiteY13" fmla="*/ 690776 h 1912993"/>
                <a:gd name="connsiteX14" fmla="*/ 416728 w 1765694"/>
                <a:gd name="connsiteY14" fmla="*/ 726989 h 1912993"/>
                <a:gd name="connsiteX15" fmla="*/ 443888 w 1765694"/>
                <a:gd name="connsiteY15" fmla="*/ 745096 h 1912993"/>
                <a:gd name="connsiteX16" fmla="*/ 471049 w 1765694"/>
                <a:gd name="connsiteY16" fmla="*/ 754150 h 1912993"/>
                <a:gd name="connsiteX17" fmla="*/ 525370 w 1765694"/>
                <a:gd name="connsiteY17" fmla="*/ 781310 h 1912993"/>
                <a:gd name="connsiteX18" fmla="*/ 679278 w 1765694"/>
                <a:gd name="connsiteY18" fmla="*/ 799417 h 1912993"/>
                <a:gd name="connsiteX19" fmla="*/ 697385 w 1765694"/>
                <a:gd name="connsiteY19" fmla="*/ 908059 h 1912993"/>
                <a:gd name="connsiteX20" fmla="*/ 724546 w 1765694"/>
                <a:gd name="connsiteY20" fmla="*/ 926166 h 1912993"/>
                <a:gd name="connsiteX21" fmla="*/ 778867 w 1765694"/>
                <a:gd name="connsiteY21" fmla="*/ 944273 h 1912993"/>
                <a:gd name="connsiteX22" fmla="*/ 796974 w 1765694"/>
                <a:gd name="connsiteY22" fmla="*/ 971433 h 1912993"/>
                <a:gd name="connsiteX23" fmla="*/ 860348 w 1765694"/>
                <a:gd name="connsiteY23" fmla="*/ 989540 h 1912993"/>
                <a:gd name="connsiteX24" fmla="*/ 896562 w 1765694"/>
                <a:gd name="connsiteY24" fmla="*/ 1007647 h 1912993"/>
                <a:gd name="connsiteX25" fmla="*/ 923722 w 1765694"/>
                <a:gd name="connsiteY25" fmla="*/ 1061968 h 1912993"/>
                <a:gd name="connsiteX26" fmla="*/ 923722 w 1765694"/>
                <a:gd name="connsiteY26" fmla="*/ 1143449 h 1912993"/>
                <a:gd name="connsiteX27" fmla="*/ 950882 w 1765694"/>
                <a:gd name="connsiteY27" fmla="*/ 1152502 h 1912993"/>
                <a:gd name="connsiteX28" fmla="*/ 1068577 w 1765694"/>
                <a:gd name="connsiteY28" fmla="*/ 1197770 h 1912993"/>
                <a:gd name="connsiteX29" fmla="*/ 1077631 w 1765694"/>
                <a:gd name="connsiteY29" fmla="*/ 1224930 h 1912993"/>
                <a:gd name="connsiteX30" fmla="*/ 1095738 w 1765694"/>
                <a:gd name="connsiteY30" fmla="*/ 1252090 h 1912993"/>
                <a:gd name="connsiteX31" fmla="*/ 1104791 w 1765694"/>
                <a:gd name="connsiteY31" fmla="*/ 1288304 h 1912993"/>
                <a:gd name="connsiteX32" fmla="*/ 1141005 w 1765694"/>
                <a:gd name="connsiteY32" fmla="*/ 1387892 h 1912993"/>
                <a:gd name="connsiteX33" fmla="*/ 1168166 w 1765694"/>
                <a:gd name="connsiteY33" fmla="*/ 1487481 h 1912993"/>
                <a:gd name="connsiteX34" fmla="*/ 1177219 w 1765694"/>
                <a:gd name="connsiteY34" fmla="*/ 1605176 h 1912993"/>
                <a:gd name="connsiteX35" fmla="*/ 1168166 w 1765694"/>
                <a:gd name="connsiteY35" fmla="*/ 1650443 h 1912993"/>
                <a:gd name="connsiteX36" fmla="*/ 1122898 w 1765694"/>
                <a:gd name="connsiteY36" fmla="*/ 1659496 h 1912993"/>
                <a:gd name="connsiteX37" fmla="*/ 1113845 w 1765694"/>
                <a:gd name="connsiteY37" fmla="*/ 1695710 h 1912993"/>
                <a:gd name="connsiteX38" fmla="*/ 1086684 w 1765694"/>
                <a:gd name="connsiteY38" fmla="*/ 1750031 h 1912993"/>
                <a:gd name="connsiteX39" fmla="*/ 1059524 w 1765694"/>
                <a:gd name="connsiteY39" fmla="*/ 1768138 h 1912993"/>
                <a:gd name="connsiteX40" fmla="*/ 1014257 w 1765694"/>
                <a:gd name="connsiteY40" fmla="*/ 1849619 h 1912993"/>
                <a:gd name="connsiteX41" fmla="*/ 1023310 w 1765694"/>
                <a:gd name="connsiteY41" fmla="*/ 1885833 h 1912993"/>
                <a:gd name="connsiteX42" fmla="*/ 1077631 w 1765694"/>
                <a:gd name="connsiteY42" fmla="*/ 1912993 h 1912993"/>
                <a:gd name="connsiteX43" fmla="*/ 1168166 w 1765694"/>
                <a:gd name="connsiteY43" fmla="*/ 1894887 h 1912993"/>
                <a:gd name="connsiteX44" fmla="*/ 1177219 w 1765694"/>
                <a:gd name="connsiteY44" fmla="*/ 1849619 h 1912993"/>
                <a:gd name="connsiteX45" fmla="*/ 1222486 w 1765694"/>
                <a:gd name="connsiteY45" fmla="*/ 1804352 h 1912993"/>
                <a:gd name="connsiteX46" fmla="*/ 1240593 w 1765694"/>
                <a:gd name="connsiteY46" fmla="*/ 1750031 h 1912993"/>
                <a:gd name="connsiteX47" fmla="*/ 1249647 w 1765694"/>
                <a:gd name="connsiteY47" fmla="*/ 1722871 h 1912993"/>
                <a:gd name="connsiteX48" fmla="*/ 1294914 w 1765694"/>
                <a:gd name="connsiteY48" fmla="*/ 1641389 h 1912993"/>
                <a:gd name="connsiteX49" fmla="*/ 1322075 w 1765694"/>
                <a:gd name="connsiteY49" fmla="*/ 1632336 h 1912993"/>
                <a:gd name="connsiteX50" fmla="*/ 1376395 w 1765694"/>
                <a:gd name="connsiteY50" fmla="*/ 1596122 h 1912993"/>
                <a:gd name="connsiteX51" fmla="*/ 1394502 w 1765694"/>
                <a:gd name="connsiteY51" fmla="*/ 1559908 h 1912993"/>
                <a:gd name="connsiteX52" fmla="*/ 1421663 w 1765694"/>
                <a:gd name="connsiteY52" fmla="*/ 1505587 h 1912993"/>
                <a:gd name="connsiteX53" fmla="*/ 1385449 w 1765694"/>
                <a:gd name="connsiteY53" fmla="*/ 1396946 h 1912993"/>
                <a:gd name="connsiteX54" fmla="*/ 1358288 w 1765694"/>
                <a:gd name="connsiteY54" fmla="*/ 1378839 h 1912993"/>
                <a:gd name="connsiteX55" fmla="*/ 1340181 w 1765694"/>
                <a:gd name="connsiteY55" fmla="*/ 1351679 h 1912993"/>
                <a:gd name="connsiteX56" fmla="*/ 1285861 w 1765694"/>
                <a:gd name="connsiteY56" fmla="*/ 1315465 h 1912993"/>
                <a:gd name="connsiteX57" fmla="*/ 1276807 w 1765694"/>
                <a:gd name="connsiteY57" fmla="*/ 1288304 h 1912993"/>
                <a:gd name="connsiteX58" fmla="*/ 1258700 w 1765694"/>
                <a:gd name="connsiteY58" fmla="*/ 1261144 h 1912993"/>
                <a:gd name="connsiteX59" fmla="*/ 1276807 w 1765694"/>
                <a:gd name="connsiteY59" fmla="*/ 1179663 h 1912993"/>
                <a:gd name="connsiteX60" fmla="*/ 1303968 w 1765694"/>
                <a:gd name="connsiteY60" fmla="*/ 1152502 h 1912993"/>
                <a:gd name="connsiteX61" fmla="*/ 1322075 w 1765694"/>
                <a:gd name="connsiteY61" fmla="*/ 1125342 h 1912993"/>
                <a:gd name="connsiteX62" fmla="*/ 1376395 w 1765694"/>
                <a:gd name="connsiteY62" fmla="*/ 1080075 h 1912993"/>
                <a:gd name="connsiteX63" fmla="*/ 1421663 w 1765694"/>
                <a:gd name="connsiteY63" fmla="*/ 1071021 h 1912993"/>
                <a:gd name="connsiteX64" fmla="*/ 1503144 w 1765694"/>
                <a:gd name="connsiteY64" fmla="*/ 1080075 h 1912993"/>
                <a:gd name="connsiteX65" fmla="*/ 1530304 w 1765694"/>
                <a:gd name="connsiteY65" fmla="*/ 1107235 h 1912993"/>
                <a:gd name="connsiteX66" fmla="*/ 1557465 w 1765694"/>
                <a:gd name="connsiteY66" fmla="*/ 1125342 h 1912993"/>
                <a:gd name="connsiteX67" fmla="*/ 1611785 w 1765694"/>
                <a:gd name="connsiteY67" fmla="*/ 1134395 h 1912993"/>
                <a:gd name="connsiteX68" fmla="*/ 1647999 w 1765694"/>
                <a:gd name="connsiteY68" fmla="*/ 1188716 h 1912993"/>
                <a:gd name="connsiteX69" fmla="*/ 1693267 w 1765694"/>
                <a:gd name="connsiteY69" fmla="*/ 1243037 h 1912993"/>
                <a:gd name="connsiteX70" fmla="*/ 1729480 w 1765694"/>
                <a:gd name="connsiteY70" fmla="*/ 1288304 h 1912993"/>
                <a:gd name="connsiteX71" fmla="*/ 1765694 w 1765694"/>
                <a:gd name="connsiteY71" fmla="*/ 1270197 h 1912993"/>
                <a:gd name="connsiteX72" fmla="*/ 1756641 w 1765694"/>
                <a:gd name="connsiteY72" fmla="*/ 1179663 h 1912993"/>
                <a:gd name="connsiteX73" fmla="*/ 1747587 w 1765694"/>
                <a:gd name="connsiteY73" fmla="*/ 1152502 h 1912993"/>
                <a:gd name="connsiteX74" fmla="*/ 1729480 w 1765694"/>
                <a:gd name="connsiteY74" fmla="*/ 1080075 h 1912993"/>
                <a:gd name="connsiteX75" fmla="*/ 1711374 w 1765694"/>
                <a:gd name="connsiteY75" fmla="*/ 1052914 h 1912993"/>
                <a:gd name="connsiteX76" fmla="*/ 1702320 w 1765694"/>
                <a:gd name="connsiteY76" fmla="*/ 1025754 h 1912993"/>
                <a:gd name="connsiteX77" fmla="*/ 1657053 w 1765694"/>
                <a:gd name="connsiteY77" fmla="*/ 971433 h 1912993"/>
                <a:gd name="connsiteX78" fmla="*/ 1602732 w 1765694"/>
                <a:gd name="connsiteY78" fmla="*/ 953326 h 1912993"/>
                <a:gd name="connsiteX79" fmla="*/ 1575572 w 1765694"/>
                <a:gd name="connsiteY79" fmla="*/ 926166 h 1912993"/>
                <a:gd name="connsiteX80" fmla="*/ 1548411 w 1765694"/>
                <a:gd name="connsiteY80" fmla="*/ 908059 h 1912993"/>
                <a:gd name="connsiteX81" fmla="*/ 1530304 w 1765694"/>
                <a:gd name="connsiteY81" fmla="*/ 880898 h 1912993"/>
                <a:gd name="connsiteX82" fmla="*/ 1503144 w 1765694"/>
                <a:gd name="connsiteY82" fmla="*/ 853738 h 1912993"/>
                <a:gd name="connsiteX83" fmla="*/ 1457876 w 1765694"/>
                <a:gd name="connsiteY83" fmla="*/ 808471 h 1912993"/>
                <a:gd name="connsiteX84" fmla="*/ 1439770 w 1765694"/>
                <a:gd name="connsiteY84" fmla="*/ 781310 h 1912993"/>
                <a:gd name="connsiteX85" fmla="*/ 1376395 w 1765694"/>
                <a:gd name="connsiteY85" fmla="*/ 754150 h 1912993"/>
                <a:gd name="connsiteX86" fmla="*/ 1322075 w 1765694"/>
                <a:gd name="connsiteY86" fmla="*/ 726989 h 1912993"/>
                <a:gd name="connsiteX87" fmla="*/ 1294914 w 1765694"/>
                <a:gd name="connsiteY87" fmla="*/ 708883 h 1912993"/>
                <a:gd name="connsiteX88" fmla="*/ 1267754 w 1765694"/>
                <a:gd name="connsiteY88" fmla="*/ 699829 h 1912993"/>
                <a:gd name="connsiteX89" fmla="*/ 1240593 w 1765694"/>
                <a:gd name="connsiteY89" fmla="*/ 681722 h 1912993"/>
                <a:gd name="connsiteX90" fmla="*/ 1186273 w 1765694"/>
                <a:gd name="connsiteY90" fmla="*/ 663615 h 1912993"/>
                <a:gd name="connsiteX91" fmla="*/ 1159112 w 1765694"/>
                <a:gd name="connsiteY91" fmla="*/ 654562 h 1912993"/>
                <a:gd name="connsiteX92" fmla="*/ 1141005 w 1765694"/>
                <a:gd name="connsiteY92" fmla="*/ 627401 h 1912993"/>
                <a:gd name="connsiteX93" fmla="*/ 1195326 w 1765694"/>
                <a:gd name="connsiteY93" fmla="*/ 582134 h 1912993"/>
                <a:gd name="connsiteX94" fmla="*/ 1222486 w 1765694"/>
                <a:gd name="connsiteY94" fmla="*/ 554974 h 1912993"/>
                <a:gd name="connsiteX95" fmla="*/ 1213433 w 1765694"/>
                <a:gd name="connsiteY95" fmla="*/ 518760 h 1912993"/>
                <a:gd name="connsiteX96" fmla="*/ 1050471 w 1765694"/>
                <a:gd name="connsiteY96" fmla="*/ 491599 h 1912993"/>
                <a:gd name="connsiteX97" fmla="*/ 987096 w 1765694"/>
                <a:gd name="connsiteY97" fmla="*/ 482546 h 1912993"/>
                <a:gd name="connsiteX98" fmla="*/ 932776 w 1765694"/>
                <a:gd name="connsiteY98" fmla="*/ 446332 h 1912993"/>
                <a:gd name="connsiteX99" fmla="*/ 878455 w 1765694"/>
                <a:gd name="connsiteY99" fmla="*/ 410118 h 1912993"/>
                <a:gd name="connsiteX100" fmla="*/ 851294 w 1765694"/>
                <a:gd name="connsiteY100" fmla="*/ 382958 h 1912993"/>
                <a:gd name="connsiteX101" fmla="*/ 824134 w 1765694"/>
                <a:gd name="connsiteY101" fmla="*/ 364851 h 1912993"/>
                <a:gd name="connsiteX102" fmla="*/ 751706 w 1765694"/>
                <a:gd name="connsiteY102" fmla="*/ 283370 h 1912993"/>
                <a:gd name="connsiteX103" fmla="*/ 733599 w 1765694"/>
                <a:gd name="connsiteY103" fmla="*/ 229049 h 1912993"/>
                <a:gd name="connsiteX104" fmla="*/ 724546 w 1765694"/>
                <a:gd name="connsiteY104" fmla="*/ 201888 h 1912993"/>
                <a:gd name="connsiteX105" fmla="*/ 688332 w 1765694"/>
                <a:gd name="connsiteY105" fmla="*/ 147568 h 1912993"/>
                <a:gd name="connsiteX106" fmla="*/ 661172 w 1765694"/>
                <a:gd name="connsiteY106" fmla="*/ 84193 h 1912993"/>
                <a:gd name="connsiteX107" fmla="*/ 634011 w 1765694"/>
                <a:gd name="connsiteY107" fmla="*/ 29873 h 1912993"/>
                <a:gd name="connsiteX108" fmla="*/ 606851 w 1765694"/>
                <a:gd name="connsiteY108" fmla="*/ 11766 h 1912993"/>
                <a:gd name="connsiteX109" fmla="*/ 552530 w 1765694"/>
                <a:gd name="connsiteY109" fmla="*/ 20819 h 1912993"/>
                <a:gd name="connsiteX110" fmla="*/ 27429 w 1765694"/>
                <a:gd name="connsiteY110" fmla="*/ 29873 h 1912993"/>
                <a:gd name="connsiteX111" fmla="*/ 27429 w 1765694"/>
                <a:gd name="connsiteY111" fmla="*/ 201888 h 191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65694" h="1912993">
                  <a:moveTo>
                    <a:pt x="27429" y="201888"/>
                  </a:moveTo>
                  <a:lnTo>
                    <a:pt x="27429" y="201888"/>
                  </a:lnTo>
                  <a:cubicBezTo>
                    <a:pt x="30447" y="229049"/>
                    <a:pt x="27840" y="257445"/>
                    <a:pt x="36482" y="283370"/>
                  </a:cubicBezTo>
                  <a:cubicBezTo>
                    <a:pt x="43364" y="304015"/>
                    <a:pt x="65814" y="317045"/>
                    <a:pt x="72696" y="337690"/>
                  </a:cubicBezTo>
                  <a:cubicBezTo>
                    <a:pt x="75714" y="346744"/>
                    <a:pt x="75788" y="357399"/>
                    <a:pt x="81750" y="364851"/>
                  </a:cubicBezTo>
                  <a:cubicBezTo>
                    <a:pt x="100413" y="388179"/>
                    <a:pt x="123999" y="407100"/>
                    <a:pt x="145124" y="428225"/>
                  </a:cubicBezTo>
                  <a:lnTo>
                    <a:pt x="172284" y="455386"/>
                  </a:lnTo>
                  <a:cubicBezTo>
                    <a:pt x="175302" y="464439"/>
                    <a:pt x="175479" y="475013"/>
                    <a:pt x="181338" y="482546"/>
                  </a:cubicBezTo>
                  <a:cubicBezTo>
                    <a:pt x="197059" y="502759"/>
                    <a:pt x="217552" y="518760"/>
                    <a:pt x="235659" y="536867"/>
                  </a:cubicBezTo>
                  <a:cubicBezTo>
                    <a:pt x="244712" y="545920"/>
                    <a:pt x="255717" y="553374"/>
                    <a:pt x="262819" y="564027"/>
                  </a:cubicBezTo>
                  <a:cubicBezTo>
                    <a:pt x="268855" y="573080"/>
                    <a:pt x="273232" y="583493"/>
                    <a:pt x="280926" y="591187"/>
                  </a:cubicBezTo>
                  <a:cubicBezTo>
                    <a:pt x="288620" y="598881"/>
                    <a:pt x="299033" y="603258"/>
                    <a:pt x="308086" y="609294"/>
                  </a:cubicBezTo>
                  <a:lnTo>
                    <a:pt x="344300" y="663615"/>
                  </a:lnTo>
                  <a:cubicBezTo>
                    <a:pt x="350336" y="672669"/>
                    <a:pt x="353353" y="684740"/>
                    <a:pt x="362407" y="690776"/>
                  </a:cubicBezTo>
                  <a:lnTo>
                    <a:pt x="416728" y="726989"/>
                  </a:lnTo>
                  <a:cubicBezTo>
                    <a:pt x="425781" y="733025"/>
                    <a:pt x="433566" y="741655"/>
                    <a:pt x="443888" y="745096"/>
                  </a:cubicBezTo>
                  <a:cubicBezTo>
                    <a:pt x="452942" y="748114"/>
                    <a:pt x="462513" y="749882"/>
                    <a:pt x="471049" y="754150"/>
                  </a:cubicBezTo>
                  <a:cubicBezTo>
                    <a:pt x="500481" y="768866"/>
                    <a:pt x="492858" y="776433"/>
                    <a:pt x="525370" y="781310"/>
                  </a:cubicBezTo>
                  <a:cubicBezTo>
                    <a:pt x="576455" y="788973"/>
                    <a:pt x="627975" y="793381"/>
                    <a:pt x="679278" y="799417"/>
                  </a:cubicBezTo>
                  <a:cubicBezTo>
                    <a:pt x="685314" y="835631"/>
                    <a:pt x="666837" y="887694"/>
                    <a:pt x="697385" y="908059"/>
                  </a:cubicBezTo>
                  <a:cubicBezTo>
                    <a:pt x="706439" y="914095"/>
                    <a:pt x="714603" y="921747"/>
                    <a:pt x="724546" y="926166"/>
                  </a:cubicBezTo>
                  <a:cubicBezTo>
                    <a:pt x="741987" y="933918"/>
                    <a:pt x="778867" y="944273"/>
                    <a:pt x="778867" y="944273"/>
                  </a:cubicBezTo>
                  <a:cubicBezTo>
                    <a:pt x="784903" y="953326"/>
                    <a:pt x="788478" y="964636"/>
                    <a:pt x="796974" y="971433"/>
                  </a:cubicBezTo>
                  <a:cubicBezTo>
                    <a:pt x="802880" y="976158"/>
                    <a:pt x="857979" y="988948"/>
                    <a:pt x="860348" y="989540"/>
                  </a:cubicBezTo>
                  <a:cubicBezTo>
                    <a:pt x="872419" y="995576"/>
                    <a:pt x="886194" y="999007"/>
                    <a:pt x="896562" y="1007647"/>
                  </a:cubicBezTo>
                  <a:cubicBezTo>
                    <a:pt x="912763" y="1021148"/>
                    <a:pt x="917543" y="1043429"/>
                    <a:pt x="923722" y="1061968"/>
                  </a:cubicBezTo>
                  <a:cubicBezTo>
                    <a:pt x="913805" y="1091720"/>
                    <a:pt x="903596" y="1108228"/>
                    <a:pt x="923722" y="1143449"/>
                  </a:cubicBezTo>
                  <a:cubicBezTo>
                    <a:pt x="928457" y="1151735"/>
                    <a:pt x="941829" y="1149484"/>
                    <a:pt x="950882" y="1152502"/>
                  </a:cubicBezTo>
                  <a:cubicBezTo>
                    <a:pt x="1022958" y="1200553"/>
                    <a:pt x="983660" y="1185638"/>
                    <a:pt x="1068577" y="1197770"/>
                  </a:cubicBezTo>
                  <a:cubicBezTo>
                    <a:pt x="1071595" y="1206823"/>
                    <a:pt x="1073363" y="1216394"/>
                    <a:pt x="1077631" y="1224930"/>
                  </a:cubicBezTo>
                  <a:cubicBezTo>
                    <a:pt x="1082497" y="1234662"/>
                    <a:pt x="1091452" y="1242089"/>
                    <a:pt x="1095738" y="1252090"/>
                  </a:cubicBezTo>
                  <a:cubicBezTo>
                    <a:pt x="1100639" y="1263527"/>
                    <a:pt x="1100856" y="1276500"/>
                    <a:pt x="1104791" y="1288304"/>
                  </a:cubicBezTo>
                  <a:cubicBezTo>
                    <a:pt x="1122790" y="1342301"/>
                    <a:pt x="1126211" y="1328715"/>
                    <a:pt x="1141005" y="1387892"/>
                  </a:cubicBezTo>
                  <a:cubicBezTo>
                    <a:pt x="1161427" y="1469578"/>
                    <a:pt x="1151242" y="1436711"/>
                    <a:pt x="1168166" y="1487481"/>
                  </a:cubicBezTo>
                  <a:cubicBezTo>
                    <a:pt x="1171184" y="1526713"/>
                    <a:pt x="1177219" y="1565828"/>
                    <a:pt x="1177219" y="1605176"/>
                  </a:cubicBezTo>
                  <a:cubicBezTo>
                    <a:pt x="1177219" y="1620564"/>
                    <a:pt x="1179047" y="1639562"/>
                    <a:pt x="1168166" y="1650443"/>
                  </a:cubicBezTo>
                  <a:cubicBezTo>
                    <a:pt x="1157285" y="1661324"/>
                    <a:pt x="1137987" y="1656478"/>
                    <a:pt x="1122898" y="1659496"/>
                  </a:cubicBezTo>
                  <a:cubicBezTo>
                    <a:pt x="1119880" y="1671567"/>
                    <a:pt x="1117263" y="1683746"/>
                    <a:pt x="1113845" y="1695710"/>
                  </a:cubicBezTo>
                  <a:cubicBezTo>
                    <a:pt x="1107954" y="1716327"/>
                    <a:pt x="1102555" y="1734160"/>
                    <a:pt x="1086684" y="1750031"/>
                  </a:cubicBezTo>
                  <a:cubicBezTo>
                    <a:pt x="1078990" y="1757725"/>
                    <a:pt x="1068577" y="1762102"/>
                    <a:pt x="1059524" y="1768138"/>
                  </a:cubicBezTo>
                  <a:cubicBezTo>
                    <a:pt x="1018016" y="1830399"/>
                    <a:pt x="1030191" y="1801814"/>
                    <a:pt x="1014257" y="1849619"/>
                  </a:cubicBezTo>
                  <a:cubicBezTo>
                    <a:pt x="1017275" y="1861690"/>
                    <a:pt x="1016408" y="1875480"/>
                    <a:pt x="1023310" y="1885833"/>
                  </a:cubicBezTo>
                  <a:cubicBezTo>
                    <a:pt x="1033339" y="1900876"/>
                    <a:pt x="1062137" y="1907829"/>
                    <a:pt x="1077631" y="1912993"/>
                  </a:cubicBezTo>
                  <a:cubicBezTo>
                    <a:pt x="1107809" y="1906958"/>
                    <a:pt x="1142202" y="1911410"/>
                    <a:pt x="1168166" y="1894887"/>
                  </a:cubicBezTo>
                  <a:cubicBezTo>
                    <a:pt x="1181148" y="1886626"/>
                    <a:pt x="1171816" y="1864027"/>
                    <a:pt x="1177219" y="1849619"/>
                  </a:cubicBezTo>
                  <a:cubicBezTo>
                    <a:pt x="1187278" y="1822795"/>
                    <a:pt x="1200357" y="1819105"/>
                    <a:pt x="1222486" y="1804352"/>
                  </a:cubicBezTo>
                  <a:lnTo>
                    <a:pt x="1240593" y="1750031"/>
                  </a:lnTo>
                  <a:lnTo>
                    <a:pt x="1249647" y="1722871"/>
                  </a:lnTo>
                  <a:cubicBezTo>
                    <a:pt x="1257619" y="1698955"/>
                    <a:pt x="1271563" y="1649172"/>
                    <a:pt x="1294914" y="1641389"/>
                  </a:cubicBezTo>
                  <a:lnTo>
                    <a:pt x="1322075" y="1632336"/>
                  </a:lnTo>
                  <a:cubicBezTo>
                    <a:pt x="1343616" y="1567711"/>
                    <a:pt x="1309480" y="1643919"/>
                    <a:pt x="1376395" y="1596122"/>
                  </a:cubicBezTo>
                  <a:cubicBezTo>
                    <a:pt x="1387377" y="1588277"/>
                    <a:pt x="1387806" y="1571626"/>
                    <a:pt x="1394502" y="1559908"/>
                  </a:cubicBezTo>
                  <a:cubicBezTo>
                    <a:pt x="1422584" y="1510766"/>
                    <a:pt x="1405063" y="1555386"/>
                    <a:pt x="1421663" y="1505587"/>
                  </a:cubicBezTo>
                  <a:cubicBezTo>
                    <a:pt x="1408486" y="1360645"/>
                    <a:pt x="1445165" y="1426803"/>
                    <a:pt x="1385449" y="1396946"/>
                  </a:cubicBezTo>
                  <a:cubicBezTo>
                    <a:pt x="1375717" y="1392080"/>
                    <a:pt x="1367342" y="1384875"/>
                    <a:pt x="1358288" y="1378839"/>
                  </a:cubicBezTo>
                  <a:cubicBezTo>
                    <a:pt x="1352252" y="1369786"/>
                    <a:pt x="1348370" y="1358844"/>
                    <a:pt x="1340181" y="1351679"/>
                  </a:cubicBezTo>
                  <a:cubicBezTo>
                    <a:pt x="1323804" y="1337349"/>
                    <a:pt x="1285861" y="1315465"/>
                    <a:pt x="1285861" y="1315465"/>
                  </a:cubicBezTo>
                  <a:cubicBezTo>
                    <a:pt x="1282843" y="1306411"/>
                    <a:pt x="1281075" y="1296840"/>
                    <a:pt x="1276807" y="1288304"/>
                  </a:cubicBezTo>
                  <a:cubicBezTo>
                    <a:pt x="1271941" y="1278572"/>
                    <a:pt x="1259902" y="1271958"/>
                    <a:pt x="1258700" y="1261144"/>
                  </a:cubicBezTo>
                  <a:cubicBezTo>
                    <a:pt x="1258231" y="1256921"/>
                    <a:pt x="1267716" y="1193300"/>
                    <a:pt x="1276807" y="1179663"/>
                  </a:cubicBezTo>
                  <a:cubicBezTo>
                    <a:pt x="1283909" y="1169010"/>
                    <a:pt x="1295771" y="1162338"/>
                    <a:pt x="1303968" y="1152502"/>
                  </a:cubicBezTo>
                  <a:cubicBezTo>
                    <a:pt x="1310934" y="1144143"/>
                    <a:pt x="1315109" y="1133701"/>
                    <a:pt x="1322075" y="1125342"/>
                  </a:cubicBezTo>
                  <a:cubicBezTo>
                    <a:pt x="1332749" y="1112533"/>
                    <a:pt x="1359131" y="1086549"/>
                    <a:pt x="1376395" y="1080075"/>
                  </a:cubicBezTo>
                  <a:cubicBezTo>
                    <a:pt x="1390803" y="1074672"/>
                    <a:pt x="1406574" y="1074039"/>
                    <a:pt x="1421663" y="1071021"/>
                  </a:cubicBezTo>
                  <a:cubicBezTo>
                    <a:pt x="1448823" y="1074039"/>
                    <a:pt x="1477219" y="1071433"/>
                    <a:pt x="1503144" y="1080075"/>
                  </a:cubicBezTo>
                  <a:cubicBezTo>
                    <a:pt x="1515290" y="1084124"/>
                    <a:pt x="1520468" y="1099039"/>
                    <a:pt x="1530304" y="1107235"/>
                  </a:cubicBezTo>
                  <a:cubicBezTo>
                    <a:pt x="1538663" y="1114201"/>
                    <a:pt x="1547142" y="1121901"/>
                    <a:pt x="1557465" y="1125342"/>
                  </a:cubicBezTo>
                  <a:cubicBezTo>
                    <a:pt x="1574879" y="1131147"/>
                    <a:pt x="1593678" y="1131377"/>
                    <a:pt x="1611785" y="1134395"/>
                  </a:cubicBezTo>
                  <a:cubicBezTo>
                    <a:pt x="1659524" y="1166220"/>
                    <a:pt x="1624615" y="1134151"/>
                    <a:pt x="1647999" y="1188716"/>
                  </a:cubicBezTo>
                  <a:cubicBezTo>
                    <a:pt x="1657453" y="1210776"/>
                    <a:pt x="1676951" y="1226721"/>
                    <a:pt x="1693267" y="1243037"/>
                  </a:cubicBezTo>
                  <a:cubicBezTo>
                    <a:pt x="1698920" y="1259996"/>
                    <a:pt x="1702180" y="1288304"/>
                    <a:pt x="1729480" y="1288304"/>
                  </a:cubicBezTo>
                  <a:cubicBezTo>
                    <a:pt x="1742976" y="1288304"/>
                    <a:pt x="1753623" y="1276233"/>
                    <a:pt x="1765694" y="1270197"/>
                  </a:cubicBezTo>
                  <a:cubicBezTo>
                    <a:pt x="1762676" y="1240019"/>
                    <a:pt x="1761253" y="1209639"/>
                    <a:pt x="1756641" y="1179663"/>
                  </a:cubicBezTo>
                  <a:cubicBezTo>
                    <a:pt x="1755190" y="1170231"/>
                    <a:pt x="1749902" y="1161760"/>
                    <a:pt x="1747587" y="1152502"/>
                  </a:cubicBezTo>
                  <a:cubicBezTo>
                    <a:pt x="1742419" y="1131831"/>
                    <a:pt x="1739830" y="1100776"/>
                    <a:pt x="1729480" y="1080075"/>
                  </a:cubicBezTo>
                  <a:cubicBezTo>
                    <a:pt x="1724614" y="1070343"/>
                    <a:pt x="1716240" y="1062646"/>
                    <a:pt x="1711374" y="1052914"/>
                  </a:cubicBezTo>
                  <a:cubicBezTo>
                    <a:pt x="1707106" y="1044378"/>
                    <a:pt x="1706588" y="1034290"/>
                    <a:pt x="1702320" y="1025754"/>
                  </a:cubicBezTo>
                  <a:cubicBezTo>
                    <a:pt x="1694951" y="1011016"/>
                    <a:pt x="1670916" y="979135"/>
                    <a:pt x="1657053" y="971433"/>
                  </a:cubicBezTo>
                  <a:cubicBezTo>
                    <a:pt x="1640368" y="962164"/>
                    <a:pt x="1602732" y="953326"/>
                    <a:pt x="1602732" y="953326"/>
                  </a:cubicBezTo>
                  <a:cubicBezTo>
                    <a:pt x="1593679" y="944273"/>
                    <a:pt x="1585408" y="934362"/>
                    <a:pt x="1575572" y="926166"/>
                  </a:cubicBezTo>
                  <a:cubicBezTo>
                    <a:pt x="1567213" y="919200"/>
                    <a:pt x="1556105" y="915753"/>
                    <a:pt x="1548411" y="908059"/>
                  </a:cubicBezTo>
                  <a:cubicBezTo>
                    <a:pt x="1540717" y="900365"/>
                    <a:pt x="1537270" y="889257"/>
                    <a:pt x="1530304" y="880898"/>
                  </a:cubicBezTo>
                  <a:cubicBezTo>
                    <a:pt x="1522108" y="871062"/>
                    <a:pt x="1511341" y="863574"/>
                    <a:pt x="1503144" y="853738"/>
                  </a:cubicBezTo>
                  <a:cubicBezTo>
                    <a:pt x="1465422" y="808472"/>
                    <a:pt x="1507670" y="841667"/>
                    <a:pt x="1457876" y="808471"/>
                  </a:cubicBezTo>
                  <a:cubicBezTo>
                    <a:pt x="1451841" y="799417"/>
                    <a:pt x="1448129" y="788276"/>
                    <a:pt x="1439770" y="781310"/>
                  </a:cubicBezTo>
                  <a:cubicBezTo>
                    <a:pt x="1424853" y="768879"/>
                    <a:pt x="1395265" y="760439"/>
                    <a:pt x="1376395" y="754150"/>
                  </a:cubicBezTo>
                  <a:cubicBezTo>
                    <a:pt x="1298572" y="702267"/>
                    <a:pt x="1397027" y="764464"/>
                    <a:pt x="1322075" y="726989"/>
                  </a:cubicBezTo>
                  <a:cubicBezTo>
                    <a:pt x="1312343" y="722123"/>
                    <a:pt x="1304646" y="713749"/>
                    <a:pt x="1294914" y="708883"/>
                  </a:cubicBezTo>
                  <a:cubicBezTo>
                    <a:pt x="1286378" y="704615"/>
                    <a:pt x="1276290" y="704097"/>
                    <a:pt x="1267754" y="699829"/>
                  </a:cubicBezTo>
                  <a:cubicBezTo>
                    <a:pt x="1258022" y="694963"/>
                    <a:pt x="1250536" y="686141"/>
                    <a:pt x="1240593" y="681722"/>
                  </a:cubicBezTo>
                  <a:cubicBezTo>
                    <a:pt x="1223152" y="673970"/>
                    <a:pt x="1204380" y="669651"/>
                    <a:pt x="1186273" y="663615"/>
                  </a:cubicBezTo>
                  <a:lnTo>
                    <a:pt x="1159112" y="654562"/>
                  </a:lnTo>
                  <a:cubicBezTo>
                    <a:pt x="1153076" y="645508"/>
                    <a:pt x="1141005" y="638282"/>
                    <a:pt x="1141005" y="627401"/>
                  </a:cubicBezTo>
                  <a:cubicBezTo>
                    <a:pt x="1141005" y="585975"/>
                    <a:pt x="1167843" y="589004"/>
                    <a:pt x="1195326" y="582134"/>
                  </a:cubicBezTo>
                  <a:cubicBezTo>
                    <a:pt x="1204379" y="573081"/>
                    <a:pt x="1218969" y="567285"/>
                    <a:pt x="1222486" y="554974"/>
                  </a:cubicBezTo>
                  <a:cubicBezTo>
                    <a:pt x="1225904" y="543010"/>
                    <a:pt x="1222880" y="526858"/>
                    <a:pt x="1213433" y="518760"/>
                  </a:cubicBezTo>
                  <a:cubicBezTo>
                    <a:pt x="1184543" y="493997"/>
                    <a:pt x="1064076" y="493031"/>
                    <a:pt x="1050471" y="491599"/>
                  </a:cubicBezTo>
                  <a:cubicBezTo>
                    <a:pt x="1029249" y="489365"/>
                    <a:pt x="1008221" y="485564"/>
                    <a:pt x="987096" y="482546"/>
                  </a:cubicBezTo>
                  <a:cubicBezTo>
                    <a:pt x="935152" y="465230"/>
                    <a:pt x="983639" y="485892"/>
                    <a:pt x="932776" y="446332"/>
                  </a:cubicBezTo>
                  <a:cubicBezTo>
                    <a:pt x="915598" y="432971"/>
                    <a:pt x="893843" y="425506"/>
                    <a:pt x="878455" y="410118"/>
                  </a:cubicBezTo>
                  <a:cubicBezTo>
                    <a:pt x="869401" y="401065"/>
                    <a:pt x="861130" y="391155"/>
                    <a:pt x="851294" y="382958"/>
                  </a:cubicBezTo>
                  <a:cubicBezTo>
                    <a:pt x="842935" y="375992"/>
                    <a:pt x="832266" y="372080"/>
                    <a:pt x="824134" y="364851"/>
                  </a:cubicBezTo>
                  <a:cubicBezTo>
                    <a:pt x="773395" y="319749"/>
                    <a:pt x="779226" y="324650"/>
                    <a:pt x="751706" y="283370"/>
                  </a:cubicBezTo>
                  <a:lnTo>
                    <a:pt x="733599" y="229049"/>
                  </a:lnTo>
                  <a:cubicBezTo>
                    <a:pt x="730581" y="219995"/>
                    <a:pt x="729840" y="209828"/>
                    <a:pt x="724546" y="201888"/>
                  </a:cubicBezTo>
                  <a:lnTo>
                    <a:pt x="688332" y="147568"/>
                  </a:lnTo>
                  <a:cubicBezTo>
                    <a:pt x="669490" y="72202"/>
                    <a:pt x="692432" y="146713"/>
                    <a:pt x="661172" y="84193"/>
                  </a:cubicBezTo>
                  <a:cubicBezTo>
                    <a:pt x="646447" y="54742"/>
                    <a:pt x="659955" y="55817"/>
                    <a:pt x="634011" y="29873"/>
                  </a:cubicBezTo>
                  <a:cubicBezTo>
                    <a:pt x="626317" y="22179"/>
                    <a:pt x="615904" y="17802"/>
                    <a:pt x="606851" y="11766"/>
                  </a:cubicBezTo>
                  <a:cubicBezTo>
                    <a:pt x="588744" y="14784"/>
                    <a:pt x="570878" y="20246"/>
                    <a:pt x="552530" y="20819"/>
                  </a:cubicBezTo>
                  <a:cubicBezTo>
                    <a:pt x="377556" y="26287"/>
                    <a:pt x="190161" y="-34659"/>
                    <a:pt x="27429" y="29873"/>
                  </a:cubicBezTo>
                  <a:cubicBezTo>
                    <a:pt x="-34288" y="54347"/>
                    <a:pt x="27429" y="173219"/>
                    <a:pt x="27429" y="201888"/>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2"/>
            <p:cNvSpPr/>
            <p:nvPr/>
          </p:nvSpPr>
          <p:spPr>
            <a:xfrm>
              <a:off x="2073244" y="597529"/>
              <a:ext cx="3024559" cy="1991762"/>
            </a:xfrm>
            <a:custGeom>
              <a:avLst/>
              <a:gdLst>
                <a:gd name="connsiteX0" fmla="*/ 0 w 3024559"/>
                <a:gd name="connsiteY0" fmla="*/ 63374 h 1991762"/>
                <a:gd name="connsiteX1" fmla="*/ 0 w 3024559"/>
                <a:gd name="connsiteY1" fmla="*/ 63374 h 1991762"/>
                <a:gd name="connsiteX2" fmla="*/ 63374 w 3024559"/>
                <a:gd name="connsiteY2" fmla="*/ 108641 h 1991762"/>
                <a:gd name="connsiteX3" fmla="*/ 90534 w 3024559"/>
                <a:gd name="connsiteY3" fmla="*/ 117695 h 1991762"/>
                <a:gd name="connsiteX4" fmla="*/ 135802 w 3024559"/>
                <a:gd name="connsiteY4" fmla="*/ 162962 h 1991762"/>
                <a:gd name="connsiteX5" fmla="*/ 217283 w 3024559"/>
                <a:gd name="connsiteY5" fmla="*/ 208229 h 1991762"/>
                <a:gd name="connsiteX6" fmla="*/ 244443 w 3024559"/>
                <a:gd name="connsiteY6" fmla="*/ 235390 h 1991762"/>
                <a:gd name="connsiteX7" fmla="*/ 298764 w 3024559"/>
                <a:gd name="connsiteY7" fmla="*/ 271604 h 1991762"/>
                <a:gd name="connsiteX8" fmla="*/ 353085 w 3024559"/>
                <a:gd name="connsiteY8" fmla="*/ 307818 h 1991762"/>
                <a:gd name="connsiteX9" fmla="*/ 407406 w 3024559"/>
                <a:gd name="connsiteY9" fmla="*/ 362138 h 1991762"/>
                <a:gd name="connsiteX10" fmla="*/ 461726 w 3024559"/>
                <a:gd name="connsiteY10" fmla="*/ 407406 h 1991762"/>
                <a:gd name="connsiteX11" fmla="*/ 497940 w 3024559"/>
                <a:gd name="connsiteY11" fmla="*/ 461726 h 1991762"/>
                <a:gd name="connsiteX12" fmla="*/ 534154 w 3024559"/>
                <a:gd name="connsiteY12" fmla="*/ 497940 h 1991762"/>
                <a:gd name="connsiteX13" fmla="*/ 561314 w 3024559"/>
                <a:gd name="connsiteY13" fmla="*/ 561315 h 1991762"/>
                <a:gd name="connsiteX14" fmla="*/ 579421 w 3024559"/>
                <a:gd name="connsiteY14" fmla="*/ 588475 h 1991762"/>
                <a:gd name="connsiteX15" fmla="*/ 588475 w 3024559"/>
                <a:gd name="connsiteY15" fmla="*/ 615635 h 1991762"/>
                <a:gd name="connsiteX16" fmla="*/ 597528 w 3024559"/>
                <a:gd name="connsiteY16" fmla="*/ 1068309 h 1991762"/>
                <a:gd name="connsiteX17" fmla="*/ 606582 w 3024559"/>
                <a:gd name="connsiteY17" fmla="*/ 1095469 h 1991762"/>
                <a:gd name="connsiteX18" fmla="*/ 642796 w 3024559"/>
                <a:gd name="connsiteY18" fmla="*/ 1149790 h 1991762"/>
                <a:gd name="connsiteX19" fmla="*/ 688063 w 3024559"/>
                <a:gd name="connsiteY19" fmla="*/ 1204111 h 1991762"/>
                <a:gd name="connsiteX20" fmla="*/ 715223 w 3024559"/>
                <a:gd name="connsiteY20" fmla="*/ 1222218 h 1991762"/>
                <a:gd name="connsiteX21" fmla="*/ 751437 w 3024559"/>
                <a:gd name="connsiteY21" fmla="*/ 1276538 h 1991762"/>
                <a:gd name="connsiteX22" fmla="*/ 769544 w 3024559"/>
                <a:gd name="connsiteY22" fmla="*/ 1303699 h 1991762"/>
                <a:gd name="connsiteX23" fmla="*/ 778598 w 3024559"/>
                <a:gd name="connsiteY23" fmla="*/ 1330859 h 1991762"/>
                <a:gd name="connsiteX24" fmla="*/ 805758 w 3024559"/>
                <a:gd name="connsiteY24" fmla="*/ 1348966 h 1991762"/>
                <a:gd name="connsiteX25" fmla="*/ 832918 w 3024559"/>
                <a:gd name="connsiteY25" fmla="*/ 1403287 h 1991762"/>
                <a:gd name="connsiteX26" fmla="*/ 860079 w 3024559"/>
                <a:gd name="connsiteY26" fmla="*/ 1430447 h 1991762"/>
                <a:gd name="connsiteX27" fmla="*/ 878186 w 3024559"/>
                <a:gd name="connsiteY27" fmla="*/ 1457608 h 1991762"/>
                <a:gd name="connsiteX28" fmla="*/ 914400 w 3024559"/>
                <a:gd name="connsiteY28" fmla="*/ 1484768 h 1991762"/>
                <a:gd name="connsiteX29" fmla="*/ 968720 w 3024559"/>
                <a:gd name="connsiteY29" fmla="*/ 1520982 h 1991762"/>
                <a:gd name="connsiteX30" fmla="*/ 1023041 w 3024559"/>
                <a:gd name="connsiteY30" fmla="*/ 1557196 h 1991762"/>
                <a:gd name="connsiteX31" fmla="*/ 1050202 w 3024559"/>
                <a:gd name="connsiteY31" fmla="*/ 1575303 h 1991762"/>
                <a:gd name="connsiteX32" fmla="*/ 1077362 w 3024559"/>
                <a:gd name="connsiteY32" fmla="*/ 1584356 h 1991762"/>
                <a:gd name="connsiteX33" fmla="*/ 1104522 w 3024559"/>
                <a:gd name="connsiteY33" fmla="*/ 1602463 h 1991762"/>
                <a:gd name="connsiteX34" fmla="*/ 1077362 w 3024559"/>
                <a:gd name="connsiteY34" fmla="*/ 1611517 h 1991762"/>
                <a:gd name="connsiteX35" fmla="*/ 1023041 w 3024559"/>
                <a:gd name="connsiteY35" fmla="*/ 1593410 h 1991762"/>
                <a:gd name="connsiteX36" fmla="*/ 959667 w 3024559"/>
                <a:gd name="connsiteY36" fmla="*/ 1602463 h 1991762"/>
                <a:gd name="connsiteX37" fmla="*/ 941560 w 3024559"/>
                <a:gd name="connsiteY37" fmla="*/ 1683944 h 1991762"/>
                <a:gd name="connsiteX38" fmla="*/ 1004934 w 3024559"/>
                <a:gd name="connsiteY38" fmla="*/ 1692998 h 1991762"/>
                <a:gd name="connsiteX39" fmla="*/ 1041148 w 3024559"/>
                <a:gd name="connsiteY39" fmla="*/ 1738265 h 1991762"/>
                <a:gd name="connsiteX40" fmla="*/ 1077362 w 3024559"/>
                <a:gd name="connsiteY40" fmla="*/ 1756372 h 1991762"/>
                <a:gd name="connsiteX41" fmla="*/ 1385180 w 3024559"/>
                <a:gd name="connsiteY41" fmla="*/ 1774479 h 1991762"/>
                <a:gd name="connsiteX42" fmla="*/ 1457607 w 3024559"/>
                <a:gd name="connsiteY42" fmla="*/ 1801639 h 1991762"/>
                <a:gd name="connsiteX43" fmla="*/ 1484768 w 3024559"/>
                <a:gd name="connsiteY43" fmla="*/ 1819746 h 1991762"/>
                <a:gd name="connsiteX44" fmla="*/ 1539089 w 3024559"/>
                <a:gd name="connsiteY44" fmla="*/ 1837853 h 1991762"/>
                <a:gd name="connsiteX45" fmla="*/ 1611516 w 3024559"/>
                <a:gd name="connsiteY45" fmla="*/ 1855960 h 1991762"/>
                <a:gd name="connsiteX46" fmla="*/ 1520982 w 3024559"/>
                <a:gd name="connsiteY46" fmla="*/ 1865014 h 1991762"/>
                <a:gd name="connsiteX47" fmla="*/ 1539089 w 3024559"/>
                <a:gd name="connsiteY47" fmla="*/ 1910281 h 1991762"/>
                <a:gd name="connsiteX48" fmla="*/ 1575303 w 3024559"/>
                <a:gd name="connsiteY48" fmla="*/ 1928388 h 1991762"/>
                <a:gd name="connsiteX49" fmla="*/ 1602463 w 3024559"/>
                <a:gd name="connsiteY49" fmla="*/ 1946495 h 1991762"/>
                <a:gd name="connsiteX50" fmla="*/ 1638677 w 3024559"/>
                <a:gd name="connsiteY50" fmla="*/ 1937441 h 1991762"/>
                <a:gd name="connsiteX51" fmla="*/ 1692998 w 3024559"/>
                <a:gd name="connsiteY51" fmla="*/ 1919334 h 1991762"/>
                <a:gd name="connsiteX52" fmla="*/ 1747318 w 3024559"/>
                <a:gd name="connsiteY52" fmla="*/ 1928388 h 1991762"/>
                <a:gd name="connsiteX53" fmla="*/ 1810693 w 3024559"/>
                <a:gd name="connsiteY53" fmla="*/ 1991762 h 1991762"/>
                <a:gd name="connsiteX54" fmla="*/ 1837853 w 3024559"/>
                <a:gd name="connsiteY54" fmla="*/ 1901227 h 1991762"/>
                <a:gd name="connsiteX55" fmla="*/ 1810693 w 3024559"/>
                <a:gd name="connsiteY55" fmla="*/ 1874067 h 1991762"/>
                <a:gd name="connsiteX56" fmla="*/ 1792586 w 3024559"/>
                <a:gd name="connsiteY56" fmla="*/ 1846907 h 1991762"/>
                <a:gd name="connsiteX57" fmla="*/ 1765425 w 3024559"/>
                <a:gd name="connsiteY57" fmla="*/ 1828800 h 1991762"/>
                <a:gd name="connsiteX58" fmla="*/ 1738265 w 3024559"/>
                <a:gd name="connsiteY58" fmla="*/ 1801639 h 1991762"/>
                <a:gd name="connsiteX59" fmla="*/ 1683944 w 3024559"/>
                <a:gd name="connsiteY59" fmla="*/ 1774479 h 1991762"/>
                <a:gd name="connsiteX60" fmla="*/ 1629623 w 3024559"/>
                <a:gd name="connsiteY60" fmla="*/ 1729212 h 1991762"/>
                <a:gd name="connsiteX61" fmla="*/ 1602463 w 3024559"/>
                <a:gd name="connsiteY61" fmla="*/ 1720158 h 1991762"/>
                <a:gd name="connsiteX62" fmla="*/ 1520982 w 3024559"/>
                <a:gd name="connsiteY62" fmla="*/ 1674891 h 1991762"/>
                <a:gd name="connsiteX63" fmla="*/ 1511928 w 3024559"/>
                <a:gd name="connsiteY63" fmla="*/ 1593410 h 1991762"/>
                <a:gd name="connsiteX64" fmla="*/ 1539089 w 3024559"/>
                <a:gd name="connsiteY64" fmla="*/ 1584356 h 1991762"/>
                <a:gd name="connsiteX65" fmla="*/ 1530035 w 3024559"/>
                <a:gd name="connsiteY65" fmla="*/ 1539089 h 1991762"/>
                <a:gd name="connsiteX66" fmla="*/ 1484768 w 3024559"/>
                <a:gd name="connsiteY66" fmla="*/ 1484768 h 1991762"/>
                <a:gd name="connsiteX67" fmla="*/ 1466661 w 3024559"/>
                <a:gd name="connsiteY67" fmla="*/ 1457608 h 1991762"/>
                <a:gd name="connsiteX68" fmla="*/ 1493821 w 3024559"/>
                <a:gd name="connsiteY68" fmla="*/ 1448554 h 1991762"/>
                <a:gd name="connsiteX69" fmla="*/ 1602463 w 3024559"/>
                <a:gd name="connsiteY69" fmla="*/ 1457608 h 1991762"/>
                <a:gd name="connsiteX70" fmla="*/ 1593409 w 3024559"/>
                <a:gd name="connsiteY70" fmla="*/ 1376126 h 1991762"/>
                <a:gd name="connsiteX71" fmla="*/ 1502875 w 3024559"/>
                <a:gd name="connsiteY71" fmla="*/ 1285592 h 1991762"/>
                <a:gd name="connsiteX72" fmla="*/ 1448554 w 3024559"/>
                <a:gd name="connsiteY72" fmla="*/ 1249378 h 1991762"/>
                <a:gd name="connsiteX73" fmla="*/ 1421394 w 3024559"/>
                <a:gd name="connsiteY73" fmla="*/ 1231271 h 1991762"/>
                <a:gd name="connsiteX74" fmla="*/ 1394233 w 3024559"/>
                <a:gd name="connsiteY74" fmla="*/ 1176950 h 1991762"/>
                <a:gd name="connsiteX75" fmla="*/ 1421394 w 3024559"/>
                <a:gd name="connsiteY75" fmla="*/ 1013988 h 1991762"/>
                <a:gd name="connsiteX76" fmla="*/ 1448554 w 3024559"/>
                <a:gd name="connsiteY76" fmla="*/ 1004934 h 1991762"/>
                <a:gd name="connsiteX77" fmla="*/ 1539089 w 3024559"/>
                <a:gd name="connsiteY77" fmla="*/ 1023041 h 1991762"/>
                <a:gd name="connsiteX78" fmla="*/ 1575303 w 3024559"/>
                <a:gd name="connsiteY78" fmla="*/ 1077362 h 1991762"/>
                <a:gd name="connsiteX79" fmla="*/ 1620570 w 3024559"/>
                <a:gd name="connsiteY79" fmla="*/ 1195057 h 1991762"/>
                <a:gd name="connsiteX80" fmla="*/ 1647730 w 3024559"/>
                <a:gd name="connsiteY80" fmla="*/ 1213164 h 1991762"/>
                <a:gd name="connsiteX81" fmla="*/ 1656784 w 3024559"/>
                <a:gd name="connsiteY81" fmla="*/ 1113576 h 1991762"/>
                <a:gd name="connsiteX82" fmla="*/ 1711105 w 3024559"/>
                <a:gd name="connsiteY82" fmla="*/ 1131683 h 1991762"/>
                <a:gd name="connsiteX83" fmla="*/ 1747318 w 3024559"/>
                <a:gd name="connsiteY83" fmla="*/ 1186004 h 1991762"/>
                <a:gd name="connsiteX84" fmla="*/ 1729211 w 3024559"/>
                <a:gd name="connsiteY84" fmla="*/ 1122629 h 1991762"/>
                <a:gd name="connsiteX85" fmla="*/ 1702051 w 3024559"/>
                <a:gd name="connsiteY85" fmla="*/ 1113576 h 1991762"/>
                <a:gd name="connsiteX86" fmla="*/ 1729211 w 3024559"/>
                <a:gd name="connsiteY86" fmla="*/ 1104522 h 1991762"/>
                <a:gd name="connsiteX87" fmla="*/ 1846906 w 3024559"/>
                <a:gd name="connsiteY87" fmla="*/ 1095469 h 1991762"/>
                <a:gd name="connsiteX88" fmla="*/ 1783532 w 3024559"/>
                <a:gd name="connsiteY88" fmla="*/ 1004934 h 1991762"/>
                <a:gd name="connsiteX89" fmla="*/ 1756372 w 3024559"/>
                <a:gd name="connsiteY89" fmla="*/ 977774 h 1991762"/>
                <a:gd name="connsiteX90" fmla="*/ 1729211 w 3024559"/>
                <a:gd name="connsiteY90" fmla="*/ 959667 h 1991762"/>
                <a:gd name="connsiteX91" fmla="*/ 1747318 w 3024559"/>
                <a:gd name="connsiteY91" fmla="*/ 932507 h 1991762"/>
                <a:gd name="connsiteX92" fmla="*/ 1792586 w 3024559"/>
                <a:gd name="connsiteY92" fmla="*/ 923453 h 1991762"/>
                <a:gd name="connsiteX93" fmla="*/ 1855960 w 3024559"/>
                <a:gd name="connsiteY93" fmla="*/ 914400 h 1991762"/>
                <a:gd name="connsiteX94" fmla="*/ 1883120 w 3024559"/>
                <a:gd name="connsiteY94" fmla="*/ 896293 h 1991762"/>
                <a:gd name="connsiteX95" fmla="*/ 1910281 w 3024559"/>
                <a:gd name="connsiteY95" fmla="*/ 887239 h 1991762"/>
                <a:gd name="connsiteX96" fmla="*/ 1982708 w 3024559"/>
                <a:gd name="connsiteY96" fmla="*/ 851025 h 1991762"/>
                <a:gd name="connsiteX97" fmla="*/ 2009869 w 3024559"/>
                <a:gd name="connsiteY97" fmla="*/ 832919 h 1991762"/>
                <a:gd name="connsiteX98" fmla="*/ 2263366 w 3024559"/>
                <a:gd name="connsiteY98" fmla="*/ 841972 h 1991762"/>
                <a:gd name="connsiteX99" fmla="*/ 2344847 w 3024559"/>
                <a:gd name="connsiteY99" fmla="*/ 878186 h 1991762"/>
                <a:gd name="connsiteX100" fmla="*/ 2372007 w 3024559"/>
                <a:gd name="connsiteY100" fmla="*/ 905346 h 1991762"/>
                <a:gd name="connsiteX101" fmla="*/ 2426328 w 3024559"/>
                <a:gd name="connsiteY101" fmla="*/ 932507 h 1991762"/>
                <a:gd name="connsiteX102" fmla="*/ 2453489 w 3024559"/>
                <a:gd name="connsiteY102" fmla="*/ 923453 h 1991762"/>
                <a:gd name="connsiteX103" fmla="*/ 2616451 w 3024559"/>
                <a:gd name="connsiteY103" fmla="*/ 905346 h 1991762"/>
                <a:gd name="connsiteX104" fmla="*/ 2652665 w 3024559"/>
                <a:gd name="connsiteY104" fmla="*/ 860079 h 1991762"/>
                <a:gd name="connsiteX105" fmla="*/ 2670772 w 3024559"/>
                <a:gd name="connsiteY105" fmla="*/ 832919 h 1991762"/>
                <a:gd name="connsiteX106" fmla="*/ 2725093 w 3024559"/>
                <a:gd name="connsiteY106" fmla="*/ 796705 h 1991762"/>
                <a:gd name="connsiteX107" fmla="*/ 2752253 w 3024559"/>
                <a:gd name="connsiteY107" fmla="*/ 778598 h 1991762"/>
                <a:gd name="connsiteX108" fmla="*/ 2779413 w 3024559"/>
                <a:gd name="connsiteY108" fmla="*/ 769544 h 1991762"/>
                <a:gd name="connsiteX109" fmla="*/ 2806574 w 3024559"/>
                <a:gd name="connsiteY109" fmla="*/ 751437 h 1991762"/>
                <a:gd name="connsiteX110" fmla="*/ 2842788 w 3024559"/>
                <a:gd name="connsiteY110" fmla="*/ 742384 h 1991762"/>
                <a:gd name="connsiteX111" fmla="*/ 2906162 w 3024559"/>
                <a:gd name="connsiteY111" fmla="*/ 724277 h 1991762"/>
                <a:gd name="connsiteX112" fmla="*/ 3005750 w 3024559"/>
                <a:gd name="connsiteY112" fmla="*/ 715223 h 1991762"/>
                <a:gd name="connsiteX113" fmla="*/ 3023857 w 3024559"/>
                <a:gd name="connsiteY113" fmla="*/ 688063 h 1991762"/>
                <a:gd name="connsiteX114" fmla="*/ 3014804 w 3024559"/>
                <a:gd name="connsiteY114" fmla="*/ 633742 h 1991762"/>
                <a:gd name="connsiteX115" fmla="*/ 2978590 w 3024559"/>
                <a:gd name="connsiteY115" fmla="*/ 606582 h 1991762"/>
                <a:gd name="connsiteX116" fmla="*/ 2933322 w 3024559"/>
                <a:gd name="connsiteY116" fmla="*/ 588475 h 1991762"/>
                <a:gd name="connsiteX117" fmla="*/ 2869948 w 3024559"/>
                <a:gd name="connsiteY117" fmla="*/ 570368 h 1991762"/>
                <a:gd name="connsiteX118" fmla="*/ 2842788 w 3024559"/>
                <a:gd name="connsiteY118" fmla="*/ 543208 h 1991762"/>
                <a:gd name="connsiteX119" fmla="*/ 2815627 w 3024559"/>
                <a:gd name="connsiteY119" fmla="*/ 525101 h 1991762"/>
                <a:gd name="connsiteX120" fmla="*/ 2797520 w 3024559"/>
                <a:gd name="connsiteY120" fmla="*/ 497940 h 1991762"/>
                <a:gd name="connsiteX121" fmla="*/ 2761306 w 3024559"/>
                <a:gd name="connsiteY121" fmla="*/ 470780 h 1991762"/>
                <a:gd name="connsiteX122" fmla="*/ 2725093 w 3024559"/>
                <a:gd name="connsiteY122" fmla="*/ 425513 h 1991762"/>
                <a:gd name="connsiteX123" fmla="*/ 2697932 w 3024559"/>
                <a:gd name="connsiteY123" fmla="*/ 389299 h 1991762"/>
                <a:gd name="connsiteX124" fmla="*/ 2670772 w 3024559"/>
                <a:gd name="connsiteY124" fmla="*/ 371192 h 1991762"/>
                <a:gd name="connsiteX125" fmla="*/ 2643611 w 3024559"/>
                <a:gd name="connsiteY125" fmla="*/ 344031 h 1991762"/>
                <a:gd name="connsiteX126" fmla="*/ 2598344 w 3024559"/>
                <a:gd name="connsiteY126" fmla="*/ 253497 h 1991762"/>
                <a:gd name="connsiteX127" fmla="*/ 2589291 w 3024559"/>
                <a:gd name="connsiteY127" fmla="*/ 226336 h 1991762"/>
                <a:gd name="connsiteX128" fmla="*/ 2553077 w 3024559"/>
                <a:gd name="connsiteY128" fmla="*/ 172016 h 1991762"/>
                <a:gd name="connsiteX129" fmla="*/ 2534970 w 3024559"/>
                <a:gd name="connsiteY129" fmla="*/ 117695 h 1991762"/>
                <a:gd name="connsiteX130" fmla="*/ 2525916 w 3024559"/>
                <a:gd name="connsiteY130" fmla="*/ 90534 h 1991762"/>
                <a:gd name="connsiteX131" fmla="*/ 2498756 w 3024559"/>
                <a:gd name="connsiteY131" fmla="*/ 72427 h 1991762"/>
                <a:gd name="connsiteX132" fmla="*/ 2489703 w 3024559"/>
                <a:gd name="connsiteY132" fmla="*/ 45267 h 1991762"/>
                <a:gd name="connsiteX133" fmla="*/ 2435382 w 3024559"/>
                <a:gd name="connsiteY133" fmla="*/ 18107 h 1991762"/>
                <a:gd name="connsiteX134" fmla="*/ 1738265 w 3024559"/>
                <a:gd name="connsiteY134" fmla="*/ 9053 h 1991762"/>
                <a:gd name="connsiteX135" fmla="*/ 1303699 w 3024559"/>
                <a:gd name="connsiteY135" fmla="*/ 18107 h 1991762"/>
                <a:gd name="connsiteX136" fmla="*/ 1222217 w 3024559"/>
                <a:gd name="connsiteY136" fmla="*/ 27160 h 1991762"/>
                <a:gd name="connsiteX137" fmla="*/ 1122629 w 3024559"/>
                <a:gd name="connsiteY137" fmla="*/ 36214 h 1991762"/>
                <a:gd name="connsiteX138" fmla="*/ 371192 w 3024559"/>
                <a:gd name="connsiteY138" fmla="*/ 27160 h 1991762"/>
                <a:gd name="connsiteX139" fmla="*/ 208229 w 3024559"/>
                <a:gd name="connsiteY139" fmla="*/ 0 h 1991762"/>
                <a:gd name="connsiteX140" fmla="*/ 0 w 3024559"/>
                <a:gd name="connsiteY140" fmla="*/ 63374 h 199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3024559" h="1991762">
                  <a:moveTo>
                    <a:pt x="0" y="63374"/>
                  </a:moveTo>
                  <a:lnTo>
                    <a:pt x="0" y="63374"/>
                  </a:lnTo>
                  <a:cubicBezTo>
                    <a:pt x="21125" y="78463"/>
                    <a:pt x="41113" y="95285"/>
                    <a:pt x="63374" y="108641"/>
                  </a:cubicBezTo>
                  <a:cubicBezTo>
                    <a:pt x="71557" y="113551"/>
                    <a:pt x="83082" y="111733"/>
                    <a:pt x="90534" y="117695"/>
                  </a:cubicBezTo>
                  <a:cubicBezTo>
                    <a:pt x="150891" y="165981"/>
                    <a:pt x="63372" y="126746"/>
                    <a:pt x="135802" y="162962"/>
                  </a:cubicBezTo>
                  <a:cubicBezTo>
                    <a:pt x="181335" y="185729"/>
                    <a:pt x="160202" y="151146"/>
                    <a:pt x="217283" y="208229"/>
                  </a:cubicBezTo>
                  <a:cubicBezTo>
                    <a:pt x="226336" y="217283"/>
                    <a:pt x="234337" y="227529"/>
                    <a:pt x="244443" y="235390"/>
                  </a:cubicBezTo>
                  <a:cubicBezTo>
                    <a:pt x="261621" y="248751"/>
                    <a:pt x="283376" y="256216"/>
                    <a:pt x="298764" y="271604"/>
                  </a:cubicBezTo>
                  <a:cubicBezTo>
                    <a:pt x="332672" y="305512"/>
                    <a:pt x="313778" y="294715"/>
                    <a:pt x="353085" y="307818"/>
                  </a:cubicBezTo>
                  <a:cubicBezTo>
                    <a:pt x="405135" y="377217"/>
                    <a:pt x="354449" y="318007"/>
                    <a:pt x="407406" y="362138"/>
                  </a:cubicBezTo>
                  <a:cubicBezTo>
                    <a:pt x="477120" y="420234"/>
                    <a:pt x="394288" y="362446"/>
                    <a:pt x="461726" y="407406"/>
                  </a:cubicBezTo>
                  <a:cubicBezTo>
                    <a:pt x="483255" y="471988"/>
                    <a:pt x="452728" y="393907"/>
                    <a:pt x="497940" y="461726"/>
                  </a:cubicBezTo>
                  <a:cubicBezTo>
                    <a:pt x="525532" y="503113"/>
                    <a:pt x="482421" y="480696"/>
                    <a:pt x="534154" y="497940"/>
                  </a:cubicBezTo>
                  <a:cubicBezTo>
                    <a:pt x="579614" y="566132"/>
                    <a:pt x="526235" y="479464"/>
                    <a:pt x="561314" y="561315"/>
                  </a:cubicBezTo>
                  <a:cubicBezTo>
                    <a:pt x="565600" y="571316"/>
                    <a:pt x="574555" y="578743"/>
                    <a:pt x="579421" y="588475"/>
                  </a:cubicBezTo>
                  <a:cubicBezTo>
                    <a:pt x="583689" y="597011"/>
                    <a:pt x="585457" y="606582"/>
                    <a:pt x="588475" y="615635"/>
                  </a:cubicBezTo>
                  <a:cubicBezTo>
                    <a:pt x="591493" y="766526"/>
                    <a:pt x="591837" y="917495"/>
                    <a:pt x="597528" y="1068309"/>
                  </a:cubicBezTo>
                  <a:cubicBezTo>
                    <a:pt x="597888" y="1077845"/>
                    <a:pt x="601947" y="1087127"/>
                    <a:pt x="606582" y="1095469"/>
                  </a:cubicBezTo>
                  <a:cubicBezTo>
                    <a:pt x="617151" y="1114492"/>
                    <a:pt x="630725" y="1131683"/>
                    <a:pt x="642796" y="1149790"/>
                  </a:cubicBezTo>
                  <a:cubicBezTo>
                    <a:pt x="660599" y="1176494"/>
                    <a:pt x="661925" y="1182328"/>
                    <a:pt x="688063" y="1204111"/>
                  </a:cubicBezTo>
                  <a:cubicBezTo>
                    <a:pt x="696422" y="1211077"/>
                    <a:pt x="706170" y="1216182"/>
                    <a:pt x="715223" y="1222218"/>
                  </a:cubicBezTo>
                  <a:lnTo>
                    <a:pt x="751437" y="1276538"/>
                  </a:lnTo>
                  <a:cubicBezTo>
                    <a:pt x="757473" y="1285592"/>
                    <a:pt x="766103" y="1293376"/>
                    <a:pt x="769544" y="1303699"/>
                  </a:cubicBezTo>
                  <a:cubicBezTo>
                    <a:pt x="772562" y="1312752"/>
                    <a:pt x="772636" y="1323407"/>
                    <a:pt x="778598" y="1330859"/>
                  </a:cubicBezTo>
                  <a:cubicBezTo>
                    <a:pt x="785395" y="1339355"/>
                    <a:pt x="796705" y="1342930"/>
                    <a:pt x="805758" y="1348966"/>
                  </a:cubicBezTo>
                  <a:cubicBezTo>
                    <a:pt x="814831" y="1376186"/>
                    <a:pt x="813418" y="1379887"/>
                    <a:pt x="832918" y="1403287"/>
                  </a:cubicBezTo>
                  <a:cubicBezTo>
                    <a:pt x="841115" y="1413123"/>
                    <a:pt x="851882" y="1420611"/>
                    <a:pt x="860079" y="1430447"/>
                  </a:cubicBezTo>
                  <a:cubicBezTo>
                    <a:pt x="867045" y="1438806"/>
                    <a:pt x="870492" y="1449914"/>
                    <a:pt x="878186" y="1457608"/>
                  </a:cubicBezTo>
                  <a:cubicBezTo>
                    <a:pt x="888856" y="1468278"/>
                    <a:pt x="902943" y="1474948"/>
                    <a:pt x="914400" y="1484768"/>
                  </a:cubicBezTo>
                  <a:cubicBezTo>
                    <a:pt x="957557" y="1521759"/>
                    <a:pt x="922520" y="1505581"/>
                    <a:pt x="968720" y="1520982"/>
                  </a:cubicBezTo>
                  <a:cubicBezTo>
                    <a:pt x="1000545" y="1568719"/>
                    <a:pt x="968476" y="1533811"/>
                    <a:pt x="1023041" y="1557196"/>
                  </a:cubicBezTo>
                  <a:cubicBezTo>
                    <a:pt x="1033042" y="1561482"/>
                    <a:pt x="1040470" y="1570437"/>
                    <a:pt x="1050202" y="1575303"/>
                  </a:cubicBezTo>
                  <a:cubicBezTo>
                    <a:pt x="1058738" y="1579571"/>
                    <a:pt x="1068309" y="1581338"/>
                    <a:pt x="1077362" y="1584356"/>
                  </a:cubicBezTo>
                  <a:cubicBezTo>
                    <a:pt x="1086415" y="1590392"/>
                    <a:pt x="1104522" y="1591582"/>
                    <a:pt x="1104522" y="1602463"/>
                  </a:cubicBezTo>
                  <a:cubicBezTo>
                    <a:pt x="1104522" y="1612006"/>
                    <a:pt x="1086847" y="1612571"/>
                    <a:pt x="1077362" y="1611517"/>
                  </a:cubicBezTo>
                  <a:cubicBezTo>
                    <a:pt x="1058392" y="1609409"/>
                    <a:pt x="1023041" y="1593410"/>
                    <a:pt x="1023041" y="1593410"/>
                  </a:cubicBezTo>
                  <a:cubicBezTo>
                    <a:pt x="1001916" y="1596428"/>
                    <a:pt x="979480" y="1594538"/>
                    <a:pt x="959667" y="1602463"/>
                  </a:cubicBezTo>
                  <a:cubicBezTo>
                    <a:pt x="931920" y="1613562"/>
                    <a:pt x="912631" y="1658631"/>
                    <a:pt x="941560" y="1683944"/>
                  </a:cubicBezTo>
                  <a:cubicBezTo>
                    <a:pt x="957619" y="1697996"/>
                    <a:pt x="983809" y="1689980"/>
                    <a:pt x="1004934" y="1692998"/>
                  </a:cubicBezTo>
                  <a:cubicBezTo>
                    <a:pt x="1125511" y="1773381"/>
                    <a:pt x="953690" y="1650807"/>
                    <a:pt x="1041148" y="1738265"/>
                  </a:cubicBezTo>
                  <a:cubicBezTo>
                    <a:pt x="1050691" y="1747808"/>
                    <a:pt x="1063940" y="1754959"/>
                    <a:pt x="1077362" y="1756372"/>
                  </a:cubicBezTo>
                  <a:cubicBezTo>
                    <a:pt x="1179581" y="1767132"/>
                    <a:pt x="1282574" y="1768443"/>
                    <a:pt x="1385180" y="1774479"/>
                  </a:cubicBezTo>
                  <a:cubicBezTo>
                    <a:pt x="1408689" y="1782315"/>
                    <a:pt x="1435952" y="1790812"/>
                    <a:pt x="1457607" y="1801639"/>
                  </a:cubicBezTo>
                  <a:cubicBezTo>
                    <a:pt x="1467339" y="1806505"/>
                    <a:pt x="1474825" y="1815327"/>
                    <a:pt x="1484768" y="1819746"/>
                  </a:cubicBezTo>
                  <a:cubicBezTo>
                    <a:pt x="1502209" y="1827498"/>
                    <a:pt x="1520982" y="1831817"/>
                    <a:pt x="1539089" y="1837853"/>
                  </a:cubicBezTo>
                  <a:cubicBezTo>
                    <a:pt x="1580852" y="1851774"/>
                    <a:pt x="1556883" y="1845034"/>
                    <a:pt x="1611516" y="1855960"/>
                  </a:cubicBezTo>
                  <a:cubicBezTo>
                    <a:pt x="1581338" y="1858978"/>
                    <a:pt x="1545245" y="1846817"/>
                    <a:pt x="1520982" y="1865014"/>
                  </a:cubicBezTo>
                  <a:cubicBezTo>
                    <a:pt x="1507981" y="1874765"/>
                    <a:pt x="1528513" y="1897942"/>
                    <a:pt x="1539089" y="1910281"/>
                  </a:cubicBezTo>
                  <a:cubicBezTo>
                    <a:pt x="1547872" y="1920528"/>
                    <a:pt x="1563585" y="1921692"/>
                    <a:pt x="1575303" y="1928388"/>
                  </a:cubicBezTo>
                  <a:cubicBezTo>
                    <a:pt x="1584750" y="1933786"/>
                    <a:pt x="1593410" y="1940459"/>
                    <a:pt x="1602463" y="1946495"/>
                  </a:cubicBezTo>
                  <a:cubicBezTo>
                    <a:pt x="1614534" y="1943477"/>
                    <a:pt x="1626759" y="1941016"/>
                    <a:pt x="1638677" y="1937441"/>
                  </a:cubicBezTo>
                  <a:cubicBezTo>
                    <a:pt x="1656958" y="1931956"/>
                    <a:pt x="1692998" y="1919334"/>
                    <a:pt x="1692998" y="1919334"/>
                  </a:cubicBezTo>
                  <a:cubicBezTo>
                    <a:pt x="1711105" y="1922352"/>
                    <a:pt x="1731685" y="1918767"/>
                    <a:pt x="1747318" y="1928388"/>
                  </a:cubicBezTo>
                  <a:cubicBezTo>
                    <a:pt x="1772761" y="1944045"/>
                    <a:pt x="1810693" y="1991762"/>
                    <a:pt x="1810693" y="1991762"/>
                  </a:cubicBezTo>
                  <a:cubicBezTo>
                    <a:pt x="1864653" y="1978272"/>
                    <a:pt x="1867531" y="1990263"/>
                    <a:pt x="1837853" y="1901227"/>
                  </a:cubicBezTo>
                  <a:cubicBezTo>
                    <a:pt x="1833804" y="1889081"/>
                    <a:pt x="1818890" y="1883903"/>
                    <a:pt x="1810693" y="1874067"/>
                  </a:cubicBezTo>
                  <a:cubicBezTo>
                    <a:pt x="1803727" y="1865708"/>
                    <a:pt x="1800280" y="1854601"/>
                    <a:pt x="1792586" y="1846907"/>
                  </a:cubicBezTo>
                  <a:cubicBezTo>
                    <a:pt x="1784892" y="1839213"/>
                    <a:pt x="1773784" y="1835766"/>
                    <a:pt x="1765425" y="1828800"/>
                  </a:cubicBezTo>
                  <a:cubicBezTo>
                    <a:pt x="1755589" y="1820603"/>
                    <a:pt x="1748101" y="1809836"/>
                    <a:pt x="1738265" y="1801639"/>
                  </a:cubicBezTo>
                  <a:cubicBezTo>
                    <a:pt x="1714864" y="1782138"/>
                    <a:pt x="1711166" y="1783552"/>
                    <a:pt x="1683944" y="1774479"/>
                  </a:cubicBezTo>
                  <a:cubicBezTo>
                    <a:pt x="1663920" y="1754455"/>
                    <a:pt x="1654834" y="1741818"/>
                    <a:pt x="1629623" y="1729212"/>
                  </a:cubicBezTo>
                  <a:cubicBezTo>
                    <a:pt x="1621087" y="1724944"/>
                    <a:pt x="1610805" y="1724793"/>
                    <a:pt x="1602463" y="1720158"/>
                  </a:cubicBezTo>
                  <a:cubicBezTo>
                    <a:pt x="1509077" y="1668276"/>
                    <a:pt x="1582436" y="1695375"/>
                    <a:pt x="1520982" y="1674891"/>
                  </a:cubicBezTo>
                  <a:cubicBezTo>
                    <a:pt x="1501097" y="1645063"/>
                    <a:pt x="1486908" y="1637195"/>
                    <a:pt x="1511928" y="1593410"/>
                  </a:cubicBezTo>
                  <a:cubicBezTo>
                    <a:pt x="1516663" y="1585124"/>
                    <a:pt x="1530035" y="1587374"/>
                    <a:pt x="1539089" y="1584356"/>
                  </a:cubicBezTo>
                  <a:cubicBezTo>
                    <a:pt x="1536071" y="1569267"/>
                    <a:pt x="1535438" y="1553497"/>
                    <a:pt x="1530035" y="1539089"/>
                  </a:cubicBezTo>
                  <a:cubicBezTo>
                    <a:pt x="1520839" y="1514566"/>
                    <a:pt x="1500781" y="1503983"/>
                    <a:pt x="1484768" y="1484768"/>
                  </a:cubicBezTo>
                  <a:cubicBezTo>
                    <a:pt x="1477802" y="1476409"/>
                    <a:pt x="1472697" y="1466661"/>
                    <a:pt x="1466661" y="1457608"/>
                  </a:cubicBezTo>
                  <a:cubicBezTo>
                    <a:pt x="1475714" y="1454590"/>
                    <a:pt x="1484278" y="1448554"/>
                    <a:pt x="1493821" y="1448554"/>
                  </a:cubicBezTo>
                  <a:cubicBezTo>
                    <a:pt x="1530161" y="1448554"/>
                    <a:pt x="1573074" y="1478982"/>
                    <a:pt x="1602463" y="1457608"/>
                  </a:cubicBezTo>
                  <a:cubicBezTo>
                    <a:pt x="1624564" y="1441534"/>
                    <a:pt x="1602051" y="1402051"/>
                    <a:pt x="1593409" y="1376126"/>
                  </a:cubicBezTo>
                  <a:cubicBezTo>
                    <a:pt x="1569267" y="1303699"/>
                    <a:pt x="1551160" y="1333877"/>
                    <a:pt x="1502875" y="1285592"/>
                  </a:cubicBezTo>
                  <a:cubicBezTo>
                    <a:pt x="1468966" y="1251683"/>
                    <a:pt x="1487861" y="1262480"/>
                    <a:pt x="1448554" y="1249378"/>
                  </a:cubicBezTo>
                  <a:cubicBezTo>
                    <a:pt x="1439501" y="1243342"/>
                    <a:pt x="1429088" y="1238965"/>
                    <a:pt x="1421394" y="1231271"/>
                  </a:cubicBezTo>
                  <a:cubicBezTo>
                    <a:pt x="1403843" y="1213720"/>
                    <a:pt x="1401597" y="1199041"/>
                    <a:pt x="1394233" y="1176950"/>
                  </a:cubicBezTo>
                  <a:cubicBezTo>
                    <a:pt x="1395116" y="1163699"/>
                    <a:pt x="1380254" y="1046900"/>
                    <a:pt x="1421394" y="1013988"/>
                  </a:cubicBezTo>
                  <a:cubicBezTo>
                    <a:pt x="1428846" y="1008026"/>
                    <a:pt x="1439501" y="1007952"/>
                    <a:pt x="1448554" y="1004934"/>
                  </a:cubicBezTo>
                  <a:cubicBezTo>
                    <a:pt x="1478732" y="1010970"/>
                    <a:pt x="1512368" y="1007772"/>
                    <a:pt x="1539089" y="1023041"/>
                  </a:cubicBezTo>
                  <a:cubicBezTo>
                    <a:pt x="1557984" y="1033838"/>
                    <a:pt x="1575303" y="1077362"/>
                    <a:pt x="1575303" y="1077362"/>
                  </a:cubicBezTo>
                  <a:cubicBezTo>
                    <a:pt x="1591217" y="1156937"/>
                    <a:pt x="1573603" y="1155918"/>
                    <a:pt x="1620570" y="1195057"/>
                  </a:cubicBezTo>
                  <a:cubicBezTo>
                    <a:pt x="1628929" y="1202023"/>
                    <a:pt x="1638677" y="1207128"/>
                    <a:pt x="1647730" y="1213164"/>
                  </a:cubicBezTo>
                  <a:cubicBezTo>
                    <a:pt x="1650748" y="1179968"/>
                    <a:pt x="1636319" y="1139887"/>
                    <a:pt x="1656784" y="1113576"/>
                  </a:cubicBezTo>
                  <a:cubicBezTo>
                    <a:pt x="1668502" y="1098510"/>
                    <a:pt x="1711105" y="1131683"/>
                    <a:pt x="1711105" y="1131683"/>
                  </a:cubicBezTo>
                  <a:cubicBezTo>
                    <a:pt x="1723176" y="1149790"/>
                    <a:pt x="1752596" y="1207116"/>
                    <a:pt x="1747318" y="1186004"/>
                  </a:cubicBezTo>
                  <a:cubicBezTo>
                    <a:pt x="1747239" y="1185688"/>
                    <a:pt x="1733542" y="1126960"/>
                    <a:pt x="1729211" y="1122629"/>
                  </a:cubicBezTo>
                  <a:cubicBezTo>
                    <a:pt x="1722463" y="1115881"/>
                    <a:pt x="1711104" y="1116594"/>
                    <a:pt x="1702051" y="1113576"/>
                  </a:cubicBezTo>
                  <a:cubicBezTo>
                    <a:pt x="1711104" y="1110558"/>
                    <a:pt x="1719742" y="1105706"/>
                    <a:pt x="1729211" y="1104522"/>
                  </a:cubicBezTo>
                  <a:cubicBezTo>
                    <a:pt x="1768255" y="1099642"/>
                    <a:pt x="1816453" y="1120385"/>
                    <a:pt x="1846906" y="1095469"/>
                  </a:cubicBezTo>
                  <a:cubicBezTo>
                    <a:pt x="1912066" y="1042157"/>
                    <a:pt x="1794955" y="1009503"/>
                    <a:pt x="1783532" y="1004934"/>
                  </a:cubicBezTo>
                  <a:cubicBezTo>
                    <a:pt x="1774479" y="995881"/>
                    <a:pt x="1766208" y="985970"/>
                    <a:pt x="1756372" y="977774"/>
                  </a:cubicBezTo>
                  <a:cubicBezTo>
                    <a:pt x="1748013" y="970808"/>
                    <a:pt x="1731345" y="970337"/>
                    <a:pt x="1729211" y="959667"/>
                  </a:cubicBezTo>
                  <a:cubicBezTo>
                    <a:pt x="1727077" y="948998"/>
                    <a:pt x="1737871" y="937905"/>
                    <a:pt x="1747318" y="932507"/>
                  </a:cubicBezTo>
                  <a:cubicBezTo>
                    <a:pt x="1760679" y="924872"/>
                    <a:pt x="1777407" y="925983"/>
                    <a:pt x="1792586" y="923453"/>
                  </a:cubicBezTo>
                  <a:cubicBezTo>
                    <a:pt x="1813635" y="919945"/>
                    <a:pt x="1834835" y="917418"/>
                    <a:pt x="1855960" y="914400"/>
                  </a:cubicBezTo>
                  <a:cubicBezTo>
                    <a:pt x="1865013" y="908364"/>
                    <a:pt x="1873388" y="901159"/>
                    <a:pt x="1883120" y="896293"/>
                  </a:cubicBezTo>
                  <a:cubicBezTo>
                    <a:pt x="1891656" y="892025"/>
                    <a:pt x="1902829" y="893201"/>
                    <a:pt x="1910281" y="887239"/>
                  </a:cubicBezTo>
                  <a:cubicBezTo>
                    <a:pt x="1969838" y="839594"/>
                    <a:pt x="1864905" y="870660"/>
                    <a:pt x="1982708" y="851025"/>
                  </a:cubicBezTo>
                  <a:cubicBezTo>
                    <a:pt x="1991762" y="844990"/>
                    <a:pt x="1998994" y="833270"/>
                    <a:pt x="2009869" y="832919"/>
                  </a:cubicBezTo>
                  <a:cubicBezTo>
                    <a:pt x="2094378" y="830193"/>
                    <a:pt x="2179140" y="834540"/>
                    <a:pt x="2263366" y="841972"/>
                  </a:cubicBezTo>
                  <a:cubicBezTo>
                    <a:pt x="2289858" y="844309"/>
                    <a:pt x="2323556" y="860443"/>
                    <a:pt x="2344847" y="878186"/>
                  </a:cubicBezTo>
                  <a:cubicBezTo>
                    <a:pt x="2354683" y="886383"/>
                    <a:pt x="2362171" y="897150"/>
                    <a:pt x="2372007" y="905346"/>
                  </a:cubicBezTo>
                  <a:cubicBezTo>
                    <a:pt x="2395407" y="924846"/>
                    <a:pt x="2399108" y="923433"/>
                    <a:pt x="2426328" y="932507"/>
                  </a:cubicBezTo>
                  <a:cubicBezTo>
                    <a:pt x="2435382" y="929489"/>
                    <a:pt x="2444004" y="924507"/>
                    <a:pt x="2453489" y="923453"/>
                  </a:cubicBezTo>
                  <a:cubicBezTo>
                    <a:pt x="2627877" y="904077"/>
                    <a:pt x="2540138" y="930786"/>
                    <a:pt x="2616451" y="905346"/>
                  </a:cubicBezTo>
                  <a:cubicBezTo>
                    <a:pt x="2634077" y="852471"/>
                    <a:pt x="2611714" y="901030"/>
                    <a:pt x="2652665" y="860079"/>
                  </a:cubicBezTo>
                  <a:cubicBezTo>
                    <a:pt x="2660359" y="852385"/>
                    <a:pt x="2662583" y="840084"/>
                    <a:pt x="2670772" y="832919"/>
                  </a:cubicBezTo>
                  <a:cubicBezTo>
                    <a:pt x="2687150" y="818589"/>
                    <a:pt x="2706986" y="808776"/>
                    <a:pt x="2725093" y="796705"/>
                  </a:cubicBezTo>
                  <a:cubicBezTo>
                    <a:pt x="2734146" y="790669"/>
                    <a:pt x="2741931" y="782039"/>
                    <a:pt x="2752253" y="778598"/>
                  </a:cubicBezTo>
                  <a:cubicBezTo>
                    <a:pt x="2761306" y="775580"/>
                    <a:pt x="2770877" y="773812"/>
                    <a:pt x="2779413" y="769544"/>
                  </a:cubicBezTo>
                  <a:cubicBezTo>
                    <a:pt x="2789145" y="764678"/>
                    <a:pt x="2796573" y="755723"/>
                    <a:pt x="2806574" y="751437"/>
                  </a:cubicBezTo>
                  <a:cubicBezTo>
                    <a:pt x="2818011" y="746536"/>
                    <a:pt x="2830824" y="745802"/>
                    <a:pt x="2842788" y="742384"/>
                  </a:cubicBezTo>
                  <a:cubicBezTo>
                    <a:pt x="2867236" y="735399"/>
                    <a:pt x="2879616" y="727816"/>
                    <a:pt x="2906162" y="724277"/>
                  </a:cubicBezTo>
                  <a:cubicBezTo>
                    <a:pt x="2939203" y="719872"/>
                    <a:pt x="2972554" y="718241"/>
                    <a:pt x="3005750" y="715223"/>
                  </a:cubicBezTo>
                  <a:cubicBezTo>
                    <a:pt x="3011786" y="706170"/>
                    <a:pt x="3022655" y="698877"/>
                    <a:pt x="3023857" y="688063"/>
                  </a:cubicBezTo>
                  <a:cubicBezTo>
                    <a:pt x="3025884" y="669819"/>
                    <a:pt x="3023719" y="649789"/>
                    <a:pt x="3014804" y="633742"/>
                  </a:cubicBezTo>
                  <a:cubicBezTo>
                    <a:pt x="3007476" y="620552"/>
                    <a:pt x="2991780" y="613910"/>
                    <a:pt x="2978590" y="606582"/>
                  </a:cubicBezTo>
                  <a:cubicBezTo>
                    <a:pt x="2964383" y="598690"/>
                    <a:pt x="2948539" y="594181"/>
                    <a:pt x="2933322" y="588475"/>
                  </a:cubicBezTo>
                  <a:cubicBezTo>
                    <a:pt x="2907338" y="578731"/>
                    <a:pt x="2898496" y="577505"/>
                    <a:pt x="2869948" y="570368"/>
                  </a:cubicBezTo>
                  <a:cubicBezTo>
                    <a:pt x="2860895" y="561315"/>
                    <a:pt x="2852624" y="551404"/>
                    <a:pt x="2842788" y="543208"/>
                  </a:cubicBezTo>
                  <a:cubicBezTo>
                    <a:pt x="2834429" y="536242"/>
                    <a:pt x="2823321" y="532795"/>
                    <a:pt x="2815627" y="525101"/>
                  </a:cubicBezTo>
                  <a:cubicBezTo>
                    <a:pt x="2807933" y="517407"/>
                    <a:pt x="2805214" y="505634"/>
                    <a:pt x="2797520" y="497940"/>
                  </a:cubicBezTo>
                  <a:cubicBezTo>
                    <a:pt x="2786850" y="487270"/>
                    <a:pt x="2773377" y="479833"/>
                    <a:pt x="2761306" y="470780"/>
                  </a:cubicBezTo>
                  <a:cubicBezTo>
                    <a:pt x="2743682" y="417906"/>
                    <a:pt x="2766043" y="466463"/>
                    <a:pt x="2725093" y="425513"/>
                  </a:cubicBezTo>
                  <a:cubicBezTo>
                    <a:pt x="2714423" y="414843"/>
                    <a:pt x="2708602" y="399969"/>
                    <a:pt x="2697932" y="389299"/>
                  </a:cubicBezTo>
                  <a:cubicBezTo>
                    <a:pt x="2690238" y="381605"/>
                    <a:pt x="2679131" y="378158"/>
                    <a:pt x="2670772" y="371192"/>
                  </a:cubicBezTo>
                  <a:cubicBezTo>
                    <a:pt x="2660936" y="362995"/>
                    <a:pt x="2652665" y="353085"/>
                    <a:pt x="2643611" y="344031"/>
                  </a:cubicBezTo>
                  <a:cubicBezTo>
                    <a:pt x="2620734" y="275396"/>
                    <a:pt x="2636957" y="304980"/>
                    <a:pt x="2598344" y="253497"/>
                  </a:cubicBezTo>
                  <a:cubicBezTo>
                    <a:pt x="2595326" y="244443"/>
                    <a:pt x="2593926" y="234678"/>
                    <a:pt x="2589291" y="226336"/>
                  </a:cubicBezTo>
                  <a:cubicBezTo>
                    <a:pt x="2578723" y="207313"/>
                    <a:pt x="2559959" y="192661"/>
                    <a:pt x="2553077" y="172016"/>
                  </a:cubicBezTo>
                  <a:lnTo>
                    <a:pt x="2534970" y="117695"/>
                  </a:lnTo>
                  <a:cubicBezTo>
                    <a:pt x="2531952" y="108641"/>
                    <a:pt x="2533857" y="95828"/>
                    <a:pt x="2525916" y="90534"/>
                  </a:cubicBezTo>
                  <a:lnTo>
                    <a:pt x="2498756" y="72427"/>
                  </a:lnTo>
                  <a:cubicBezTo>
                    <a:pt x="2495738" y="63374"/>
                    <a:pt x="2495665" y="52719"/>
                    <a:pt x="2489703" y="45267"/>
                  </a:cubicBezTo>
                  <a:cubicBezTo>
                    <a:pt x="2482074" y="35731"/>
                    <a:pt x="2448771" y="18442"/>
                    <a:pt x="2435382" y="18107"/>
                  </a:cubicBezTo>
                  <a:cubicBezTo>
                    <a:pt x="2203063" y="12299"/>
                    <a:pt x="1970637" y="12071"/>
                    <a:pt x="1738265" y="9053"/>
                  </a:cubicBezTo>
                  <a:lnTo>
                    <a:pt x="1303699" y="18107"/>
                  </a:lnTo>
                  <a:cubicBezTo>
                    <a:pt x="1276388" y="19065"/>
                    <a:pt x="1249409" y="24441"/>
                    <a:pt x="1222217" y="27160"/>
                  </a:cubicBezTo>
                  <a:lnTo>
                    <a:pt x="1122629" y="36214"/>
                  </a:lnTo>
                  <a:lnTo>
                    <a:pt x="371192" y="27160"/>
                  </a:lnTo>
                  <a:cubicBezTo>
                    <a:pt x="347561" y="26635"/>
                    <a:pt x="213161" y="897"/>
                    <a:pt x="208229" y="0"/>
                  </a:cubicBezTo>
                  <a:cubicBezTo>
                    <a:pt x="-33192" y="9285"/>
                    <a:pt x="34705" y="52812"/>
                    <a:pt x="0" y="63374"/>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3"/>
            <p:cNvSpPr/>
            <p:nvPr/>
          </p:nvSpPr>
          <p:spPr>
            <a:xfrm>
              <a:off x="787651" y="2353901"/>
              <a:ext cx="807089" cy="525101"/>
            </a:xfrm>
            <a:custGeom>
              <a:avLst/>
              <a:gdLst>
                <a:gd name="connsiteX0" fmla="*/ 769545 w 816473"/>
                <a:gd name="connsiteY0" fmla="*/ 0 h 525101"/>
                <a:gd name="connsiteX1" fmla="*/ 769545 w 816473"/>
                <a:gd name="connsiteY1" fmla="*/ 0 h 525101"/>
                <a:gd name="connsiteX2" fmla="*/ 688064 w 816473"/>
                <a:gd name="connsiteY2" fmla="*/ 9053 h 525101"/>
                <a:gd name="connsiteX3" fmla="*/ 660903 w 816473"/>
                <a:gd name="connsiteY3" fmla="*/ 36214 h 525101"/>
                <a:gd name="connsiteX4" fmla="*/ 633743 w 816473"/>
                <a:gd name="connsiteY4" fmla="*/ 54321 h 525101"/>
                <a:gd name="connsiteX5" fmla="*/ 570369 w 816473"/>
                <a:gd name="connsiteY5" fmla="*/ 63374 h 525101"/>
                <a:gd name="connsiteX6" fmla="*/ 534155 w 816473"/>
                <a:gd name="connsiteY6" fmla="*/ 72428 h 525101"/>
                <a:gd name="connsiteX7" fmla="*/ 244444 w 816473"/>
                <a:gd name="connsiteY7" fmla="*/ 99588 h 525101"/>
                <a:gd name="connsiteX8" fmla="*/ 235390 w 816473"/>
                <a:gd name="connsiteY8" fmla="*/ 72428 h 525101"/>
                <a:gd name="connsiteX9" fmla="*/ 181070 w 816473"/>
                <a:gd name="connsiteY9" fmla="*/ 27160 h 525101"/>
                <a:gd name="connsiteX10" fmla="*/ 9054 w 816473"/>
                <a:gd name="connsiteY10" fmla="*/ 45267 h 525101"/>
                <a:gd name="connsiteX11" fmla="*/ 0 w 816473"/>
                <a:gd name="connsiteY11" fmla="*/ 72428 h 525101"/>
                <a:gd name="connsiteX12" fmla="*/ 9054 w 816473"/>
                <a:gd name="connsiteY12" fmla="*/ 172016 h 525101"/>
                <a:gd name="connsiteX13" fmla="*/ 18107 w 816473"/>
                <a:gd name="connsiteY13" fmla="*/ 199176 h 525101"/>
                <a:gd name="connsiteX14" fmla="*/ 45268 w 816473"/>
                <a:gd name="connsiteY14" fmla="*/ 208230 h 525101"/>
                <a:gd name="connsiteX15" fmla="*/ 108642 w 816473"/>
                <a:gd name="connsiteY15" fmla="*/ 244444 h 525101"/>
                <a:gd name="connsiteX16" fmla="*/ 162963 w 816473"/>
                <a:gd name="connsiteY16" fmla="*/ 262550 h 525101"/>
                <a:gd name="connsiteX17" fmla="*/ 181070 w 816473"/>
                <a:gd name="connsiteY17" fmla="*/ 289711 h 525101"/>
                <a:gd name="connsiteX18" fmla="*/ 217283 w 816473"/>
                <a:gd name="connsiteY18" fmla="*/ 307818 h 525101"/>
                <a:gd name="connsiteX19" fmla="*/ 298765 w 816473"/>
                <a:gd name="connsiteY19" fmla="*/ 344032 h 525101"/>
                <a:gd name="connsiteX20" fmla="*/ 353085 w 816473"/>
                <a:gd name="connsiteY20" fmla="*/ 362139 h 525101"/>
                <a:gd name="connsiteX21" fmla="*/ 380246 w 816473"/>
                <a:gd name="connsiteY21" fmla="*/ 371192 h 525101"/>
                <a:gd name="connsiteX22" fmla="*/ 434567 w 816473"/>
                <a:gd name="connsiteY22" fmla="*/ 398352 h 525101"/>
                <a:gd name="connsiteX23" fmla="*/ 461727 w 816473"/>
                <a:gd name="connsiteY23" fmla="*/ 416459 h 525101"/>
                <a:gd name="connsiteX24" fmla="*/ 497941 w 816473"/>
                <a:gd name="connsiteY24" fmla="*/ 461727 h 525101"/>
                <a:gd name="connsiteX25" fmla="*/ 516048 w 816473"/>
                <a:gd name="connsiteY25" fmla="*/ 488887 h 525101"/>
                <a:gd name="connsiteX26" fmla="*/ 579422 w 816473"/>
                <a:gd name="connsiteY26" fmla="*/ 516048 h 525101"/>
                <a:gd name="connsiteX27" fmla="*/ 606582 w 816473"/>
                <a:gd name="connsiteY27" fmla="*/ 525101 h 525101"/>
                <a:gd name="connsiteX28" fmla="*/ 660903 w 816473"/>
                <a:gd name="connsiteY28" fmla="*/ 488887 h 525101"/>
                <a:gd name="connsiteX29" fmla="*/ 679010 w 816473"/>
                <a:gd name="connsiteY29" fmla="*/ 434566 h 525101"/>
                <a:gd name="connsiteX30" fmla="*/ 660903 w 816473"/>
                <a:gd name="connsiteY30" fmla="*/ 380246 h 525101"/>
                <a:gd name="connsiteX31" fmla="*/ 615636 w 816473"/>
                <a:gd name="connsiteY31" fmla="*/ 316871 h 525101"/>
                <a:gd name="connsiteX32" fmla="*/ 624689 w 816473"/>
                <a:gd name="connsiteY32" fmla="*/ 280657 h 525101"/>
                <a:gd name="connsiteX33" fmla="*/ 679010 w 816473"/>
                <a:gd name="connsiteY33" fmla="*/ 262550 h 525101"/>
                <a:gd name="connsiteX34" fmla="*/ 733331 w 816473"/>
                <a:gd name="connsiteY34" fmla="*/ 226337 h 525101"/>
                <a:gd name="connsiteX35" fmla="*/ 787652 w 816473"/>
                <a:gd name="connsiteY35" fmla="*/ 181069 h 525101"/>
                <a:gd name="connsiteX36" fmla="*/ 805759 w 816473"/>
                <a:gd name="connsiteY36" fmla="*/ 153909 h 525101"/>
                <a:gd name="connsiteX37" fmla="*/ 805759 w 816473"/>
                <a:gd name="connsiteY37" fmla="*/ 45267 h 525101"/>
                <a:gd name="connsiteX38" fmla="*/ 769545 w 816473"/>
                <a:gd name="connsiteY38" fmla="*/ 0 h 525101"/>
                <a:gd name="connsiteX0" fmla="*/ 769545 w 807089"/>
                <a:gd name="connsiteY0" fmla="*/ 0 h 525101"/>
                <a:gd name="connsiteX1" fmla="*/ 769545 w 807089"/>
                <a:gd name="connsiteY1" fmla="*/ 0 h 525101"/>
                <a:gd name="connsiteX2" fmla="*/ 688064 w 807089"/>
                <a:gd name="connsiteY2" fmla="*/ 9053 h 525101"/>
                <a:gd name="connsiteX3" fmla="*/ 660903 w 807089"/>
                <a:gd name="connsiteY3" fmla="*/ 36214 h 525101"/>
                <a:gd name="connsiteX4" fmla="*/ 633743 w 807089"/>
                <a:gd name="connsiteY4" fmla="*/ 54321 h 525101"/>
                <a:gd name="connsiteX5" fmla="*/ 570369 w 807089"/>
                <a:gd name="connsiteY5" fmla="*/ 63374 h 525101"/>
                <a:gd name="connsiteX6" fmla="*/ 534155 w 807089"/>
                <a:gd name="connsiteY6" fmla="*/ 72428 h 525101"/>
                <a:gd name="connsiteX7" fmla="*/ 244444 w 807089"/>
                <a:gd name="connsiteY7" fmla="*/ 99588 h 525101"/>
                <a:gd name="connsiteX8" fmla="*/ 235390 w 807089"/>
                <a:gd name="connsiteY8" fmla="*/ 72428 h 525101"/>
                <a:gd name="connsiteX9" fmla="*/ 181070 w 807089"/>
                <a:gd name="connsiteY9" fmla="*/ 27160 h 525101"/>
                <a:gd name="connsiteX10" fmla="*/ 9054 w 807089"/>
                <a:gd name="connsiteY10" fmla="*/ 45267 h 525101"/>
                <a:gd name="connsiteX11" fmla="*/ 0 w 807089"/>
                <a:gd name="connsiteY11" fmla="*/ 72428 h 525101"/>
                <a:gd name="connsiteX12" fmla="*/ 9054 w 807089"/>
                <a:gd name="connsiteY12" fmla="*/ 172016 h 525101"/>
                <a:gd name="connsiteX13" fmla="*/ 18107 w 807089"/>
                <a:gd name="connsiteY13" fmla="*/ 199176 h 525101"/>
                <a:gd name="connsiteX14" fmla="*/ 45268 w 807089"/>
                <a:gd name="connsiteY14" fmla="*/ 208230 h 525101"/>
                <a:gd name="connsiteX15" fmla="*/ 108642 w 807089"/>
                <a:gd name="connsiteY15" fmla="*/ 244444 h 525101"/>
                <a:gd name="connsiteX16" fmla="*/ 162963 w 807089"/>
                <a:gd name="connsiteY16" fmla="*/ 262550 h 525101"/>
                <a:gd name="connsiteX17" fmla="*/ 181070 w 807089"/>
                <a:gd name="connsiteY17" fmla="*/ 289711 h 525101"/>
                <a:gd name="connsiteX18" fmla="*/ 217283 w 807089"/>
                <a:gd name="connsiteY18" fmla="*/ 307818 h 525101"/>
                <a:gd name="connsiteX19" fmla="*/ 298765 w 807089"/>
                <a:gd name="connsiteY19" fmla="*/ 344032 h 525101"/>
                <a:gd name="connsiteX20" fmla="*/ 353085 w 807089"/>
                <a:gd name="connsiteY20" fmla="*/ 362139 h 525101"/>
                <a:gd name="connsiteX21" fmla="*/ 380246 w 807089"/>
                <a:gd name="connsiteY21" fmla="*/ 371192 h 525101"/>
                <a:gd name="connsiteX22" fmla="*/ 434567 w 807089"/>
                <a:gd name="connsiteY22" fmla="*/ 398352 h 525101"/>
                <a:gd name="connsiteX23" fmla="*/ 461727 w 807089"/>
                <a:gd name="connsiteY23" fmla="*/ 416459 h 525101"/>
                <a:gd name="connsiteX24" fmla="*/ 497941 w 807089"/>
                <a:gd name="connsiteY24" fmla="*/ 461727 h 525101"/>
                <a:gd name="connsiteX25" fmla="*/ 516048 w 807089"/>
                <a:gd name="connsiteY25" fmla="*/ 488887 h 525101"/>
                <a:gd name="connsiteX26" fmla="*/ 579422 w 807089"/>
                <a:gd name="connsiteY26" fmla="*/ 516048 h 525101"/>
                <a:gd name="connsiteX27" fmla="*/ 606582 w 807089"/>
                <a:gd name="connsiteY27" fmla="*/ 525101 h 525101"/>
                <a:gd name="connsiteX28" fmla="*/ 660903 w 807089"/>
                <a:gd name="connsiteY28" fmla="*/ 488887 h 525101"/>
                <a:gd name="connsiteX29" fmla="*/ 679010 w 807089"/>
                <a:gd name="connsiteY29" fmla="*/ 434566 h 525101"/>
                <a:gd name="connsiteX30" fmla="*/ 660903 w 807089"/>
                <a:gd name="connsiteY30" fmla="*/ 380246 h 525101"/>
                <a:gd name="connsiteX31" fmla="*/ 615636 w 807089"/>
                <a:gd name="connsiteY31" fmla="*/ 316871 h 525101"/>
                <a:gd name="connsiteX32" fmla="*/ 624689 w 807089"/>
                <a:gd name="connsiteY32" fmla="*/ 280657 h 525101"/>
                <a:gd name="connsiteX33" fmla="*/ 679010 w 807089"/>
                <a:gd name="connsiteY33" fmla="*/ 262550 h 525101"/>
                <a:gd name="connsiteX34" fmla="*/ 733331 w 807089"/>
                <a:gd name="connsiteY34" fmla="*/ 226337 h 525101"/>
                <a:gd name="connsiteX35" fmla="*/ 787652 w 807089"/>
                <a:gd name="connsiteY35" fmla="*/ 181069 h 525101"/>
                <a:gd name="connsiteX36" fmla="*/ 742385 w 807089"/>
                <a:gd name="connsiteY36" fmla="*/ 126749 h 525101"/>
                <a:gd name="connsiteX37" fmla="*/ 805759 w 807089"/>
                <a:gd name="connsiteY37" fmla="*/ 45267 h 525101"/>
                <a:gd name="connsiteX38" fmla="*/ 769545 w 807089"/>
                <a:gd name="connsiteY38" fmla="*/ 0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07089" h="525101">
                  <a:moveTo>
                    <a:pt x="769545" y="0"/>
                  </a:moveTo>
                  <a:lnTo>
                    <a:pt x="769545" y="0"/>
                  </a:lnTo>
                  <a:cubicBezTo>
                    <a:pt x="742385" y="3018"/>
                    <a:pt x="713989" y="411"/>
                    <a:pt x="688064" y="9053"/>
                  </a:cubicBezTo>
                  <a:cubicBezTo>
                    <a:pt x="675917" y="13102"/>
                    <a:pt x="670739" y="28017"/>
                    <a:pt x="660903" y="36214"/>
                  </a:cubicBezTo>
                  <a:cubicBezTo>
                    <a:pt x="652544" y="43180"/>
                    <a:pt x="644165" y="51194"/>
                    <a:pt x="633743" y="54321"/>
                  </a:cubicBezTo>
                  <a:cubicBezTo>
                    <a:pt x="613304" y="60453"/>
                    <a:pt x="591364" y="59557"/>
                    <a:pt x="570369" y="63374"/>
                  </a:cubicBezTo>
                  <a:cubicBezTo>
                    <a:pt x="558127" y="65600"/>
                    <a:pt x="546226" y="69410"/>
                    <a:pt x="534155" y="72428"/>
                  </a:cubicBezTo>
                  <a:cubicBezTo>
                    <a:pt x="414500" y="152198"/>
                    <a:pt x="501580" y="109478"/>
                    <a:pt x="244444" y="99588"/>
                  </a:cubicBezTo>
                  <a:cubicBezTo>
                    <a:pt x="241426" y="90535"/>
                    <a:pt x="240684" y="80368"/>
                    <a:pt x="235390" y="72428"/>
                  </a:cubicBezTo>
                  <a:cubicBezTo>
                    <a:pt x="221447" y="51514"/>
                    <a:pt x="201112" y="40522"/>
                    <a:pt x="181070" y="27160"/>
                  </a:cubicBezTo>
                  <a:cubicBezTo>
                    <a:pt x="123731" y="33196"/>
                    <a:pt x="64988" y="31283"/>
                    <a:pt x="9054" y="45267"/>
                  </a:cubicBezTo>
                  <a:cubicBezTo>
                    <a:pt x="-204" y="47582"/>
                    <a:pt x="0" y="62885"/>
                    <a:pt x="0" y="72428"/>
                  </a:cubicBezTo>
                  <a:cubicBezTo>
                    <a:pt x="0" y="105761"/>
                    <a:pt x="4340" y="139018"/>
                    <a:pt x="9054" y="172016"/>
                  </a:cubicBezTo>
                  <a:cubicBezTo>
                    <a:pt x="10404" y="181463"/>
                    <a:pt x="11359" y="192428"/>
                    <a:pt x="18107" y="199176"/>
                  </a:cubicBezTo>
                  <a:cubicBezTo>
                    <a:pt x="24855" y="205924"/>
                    <a:pt x="36214" y="205212"/>
                    <a:pt x="45268" y="208230"/>
                  </a:cubicBezTo>
                  <a:cubicBezTo>
                    <a:pt x="84800" y="247762"/>
                    <a:pt x="56534" y="228812"/>
                    <a:pt x="108642" y="244444"/>
                  </a:cubicBezTo>
                  <a:cubicBezTo>
                    <a:pt x="126923" y="249928"/>
                    <a:pt x="162963" y="262550"/>
                    <a:pt x="162963" y="262550"/>
                  </a:cubicBezTo>
                  <a:cubicBezTo>
                    <a:pt x="168999" y="271604"/>
                    <a:pt x="172711" y="282745"/>
                    <a:pt x="181070" y="289711"/>
                  </a:cubicBezTo>
                  <a:cubicBezTo>
                    <a:pt x="191438" y="298351"/>
                    <a:pt x="205565" y="301122"/>
                    <a:pt x="217283" y="307818"/>
                  </a:cubicBezTo>
                  <a:cubicBezTo>
                    <a:pt x="277537" y="342249"/>
                    <a:pt x="203929" y="312420"/>
                    <a:pt x="298765" y="344032"/>
                  </a:cubicBezTo>
                  <a:lnTo>
                    <a:pt x="353085" y="362139"/>
                  </a:lnTo>
                  <a:lnTo>
                    <a:pt x="380246" y="371192"/>
                  </a:lnTo>
                  <a:cubicBezTo>
                    <a:pt x="458082" y="423083"/>
                    <a:pt x="359601" y="360870"/>
                    <a:pt x="434567" y="398352"/>
                  </a:cubicBezTo>
                  <a:cubicBezTo>
                    <a:pt x="444299" y="403218"/>
                    <a:pt x="452674" y="410423"/>
                    <a:pt x="461727" y="416459"/>
                  </a:cubicBezTo>
                  <a:cubicBezTo>
                    <a:pt x="479351" y="469335"/>
                    <a:pt x="456990" y="420777"/>
                    <a:pt x="497941" y="461727"/>
                  </a:cubicBezTo>
                  <a:cubicBezTo>
                    <a:pt x="505635" y="469421"/>
                    <a:pt x="508354" y="481193"/>
                    <a:pt x="516048" y="488887"/>
                  </a:cubicBezTo>
                  <a:cubicBezTo>
                    <a:pt x="538100" y="510939"/>
                    <a:pt x="550333" y="507737"/>
                    <a:pt x="579422" y="516048"/>
                  </a:cubicBezTo>
                  <a:cubicBezTo>
                    <a:pt x="588598" y="518670"/>
                    <a:pt x="597529" y="522083"/>
                    <a:pt x="606582" y="525101"/>
                  </a:cubicBezTo>
                  <a:cubicBezTo>
                    <a:pt x="642628" y="516090"/>
                    <a:pt x="645272" y="524057"/>
                    <a:pt x="660903" y="488887"/>
                  </a:cubicBezTo>
                  <a:cubicBezTo>
                    <a:pt x="668655" y="471446"/>
                    <a:pt x="679010" y="434566"/>
                    <a:pt x="679010" y="434566"/>
                  </a:cubicBezTo>
                  <a:cubicBezTo>
                    <a:pt x="672974" y="416459"/>
                    <a:pt x="672355" y="395515"/>
                    <a:pt x="660903" y="380246"/>
                  </a:cubicBezTo>
                  <a:cubicBezTo>
                    <a:pt x="627214" y="335327"/>
                    <a:pt x="642113" y="356587"/>
                    <a:pt x="615636" y="316871"/>
                  </a:cubicBezTo>
                  <a:cubicBezTo>
                    <a:pt x="618654" y="304800"/>
                    <a:pt x="615242" y="288755"/>
                    <a:pt x="624689" y="280657"/>
                  </a:cubicBezTo>
                  <a:cubicBezTo>
                    <a:pt x="639180" y="268236"/>
                    <a:pt x="663129" y="273137"/>
                    <a:pt x="679010" y="262550"/>
                  </a:cubicBezTo>
                  <a:cubicBezTo>
                    <a:pt x="697117" y="250479"/>
                    <a:pt x="717943" y="241725"/>
                    <a:pt x="733331" y="226337"/>
                  </a:cubicBezTo>
                  <a:cubicBezTo>
                    <a:pt x="768185" y="191482"/>
                    <a:pt x="749838" y="206278"/>
                    <a:pt x="787652" y="181069"/>
                  </a:cubicBezTo>
                  <a:cubicBezTo>
                    <a:pt x="793688" y="172016"/>
                    <a:pt x="737519" y="136481"/>
                    <a:pt x="742385" y="126749"/>
                  </a:cubicBezTo>
                  <a:cubicBezTo>
                    <a:pt x="759880" y="91758"/>
                    <a:pt x="816436" y="84417"/>
                    <a:pt x="805759" y="45267"/>
                  </a:cubicBezTo>
                  <a:cubicBezTo>
                    <a:pt x="803513" y="37032"/>
                    <a:pt x="775581" y="7544"/>
                    <a:pt x="769545"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4"/>
            <p:cNvSpPr/>
            <p:nvPr/>
          </p:nvSpPr>
          <p:spPr>
            <a:xfrm>
              <a:off x="3150606" y="2417275"/>
              <a:ext cx="534154" cy="570369"/>
            </a:xfrm>
            <a:custGeom>
              <a:avLst/>
              <a:gdLst>
                <a:gd name="connsiteX0" fmla="*/ 81481 w 534154"/>
                <a:gd name="connsiteY0" fmla="*/ 27161 h 570369"/>
                <a:gd name="connsiteX1" fmla="*/ 81481 w 534154"/>
                <a:gd name="connsiteY1" fmla="*/ 27161 h 570369"/>
                <a:gd name="connsiteX2" fmla="*/ 9053 w 534154"/>
                <a:gd name="connsiteY2" fmla="*/ 54321 h 570369"/>
                <a:gd name="connsiteX3" fmla="*/ 9053 w 534154"/>
                <a:gd name="connsiteY3" fmla="*/ 135802 h 570369"/>
                <a:gd name="connsiteX4" fmla="*/ 63374 w 534154"/>
                <a:gd name="connsiteY4" fmla="*/ 181070 h 570369"/>
                <a:gd name="connsiteX5" fmla="*/ 90535 w 534154"/>
                <a:gd name="connsiteY5" fmla="*/ 208230 h 570369"/>
                <a:gd name="connsiteX6" fmla="*/ 144855 w 534154"/>
                <a:gd name="connsiteY6" fmla="*/ 235390 h 570369"/>
                <a:gd name="connsiteX7" fmla="*/ 135802 w 534154"/>
                <a:gd name="connsiteY7" fmla="*/ 479834 h 570369"/>
                <a:gd name="connsiteX8" fmla="*/ 162962 w 534154"/>
                <a:gd name="connsiteY8" fmla="*/ 497941 h 570369"/>
                <a:gd name="connsiteX9" fmla="*/ 190123 w 534154"/>
                <a:gd name="connsiteY9" fmla="*/ 470780 h 570369"/>
                <a:gd name="connsiteX10" fmla="*/ 199176 w 534154"/>
                <a:gd name="connsiteY10" fmla="*/ 443620 h 570369"/>
                <a:gd name="connsiteX11" fmla="*/ 226337 w 534154"/>
                <a:gd name="connsiteY11" fmla="*/ 434567 h 570369"/>
                <a:gd name="connsiteX12" fmla="*/ 307818 w 534154"/>
                <a:gd name="connsiteY12" fmla="*/ 470780 h 570369"/>
                <a:gd name="connsiteX13" fmla="*/ 316871 w 534154"/>
                <a:gd name="connsiteY13" fmla="*/ 506994 h 570369"/>
                <a:gd name="connsiteX14" fmla="*/ 371192 w 534154"/>
                <a:gd name="connsiteY14" fmla="*/ 525101 h 570369"/>
                <a:gd name="connsiteX15" fmla="*/ 416459 w 534154"/>
                <a:gd name="connsiteY15" fmla="*/ 543208 h 570369"/>
                <a:gd name="connsiteX16" fmla="*/ 443620 w 534154"/>
                <a:gd name="connsiteY16" fmla="*/ 552262 h 570369"/>
                <a:gd name="connsiteX17" fmla="*/ 470780 w 534154"/>
                <a:gd name="connsiteY17" fmla="*/ 570369 h 570369"/>
                <a:gd name="connsiteX18" fmla="*/ 497941 w 534154"/>
                <a:gd name="connsiteY18" fmla="*/ 561315 h 570369"/>
                <a:gd name="connsiteX19" fmla="*/ 488887 w 534154"/>
                <a:gd name="connsiteY19" fmla="*/ 534155 h 570369"/>
                <a:gd name="connsiteX20" fmla="*/ 425513 w 534154"/>
                <a:gd name="connsiteY20" fmla="*/ 470780 h 570369"/>
                <a:gd name="connsiteX21" fmla="*/ 380245 w 534154"/>
                <a:gd name="connsiteY21" fmla="*/ 389299 h 570369"/>
                <a:gd name="connsiteX22" fmla="*/ 389299 w 534154"/>
                <a:gd name="connsiteY22" fmla="*/ 298765 h 570369"/>
                <a:gd name="connsiteX23" fmla="*/ 407406 w 534154"/>
                <a:gd name="connsiteY23" fmla="*/ 244444 h 570369"/>
                <a:gd name="connsiteX24" fmla="*/ 434566 w 534154"/>
                <a:gd name="connsiteY24" fmla="*/ 226337 h 570369"/>
                <a:gd name="connsiteX25" fmla="*/ 488887 w 534154"/>
                <a:gd name="connsiteY25" fmla="*/ 235390 h 570369"/>
                <a:gd name="connsiteX26" fmla="*/ 534154 w 534154"/>
                <a:gd name="connsiteY26" fmla="*/ 235390 h 570369"/>
                <a:gd name="connsiteX27" fmla="*/ 488887 w 534154"/>
                <a:gd name="connsiteY27" fmla="*/ 190123 h 570369"/>
                <a:gd name="connsiteX28" fmla="*/ 470780 w 534154"/>
                <a:gd name="connsiteY28" fmla="*/ 162963 h 570369"/>
                <a:gd name="connsiteX29" fmla="*/ 443620 w 534154"/>
                <a:gd name="connsiteY29" fmla="*/ 144856 h 570369"/>
                <a:gd name="connsiteX30" fmla="*/ 389299 w 534154"/>
                <a:gd name="connsiteY30" fmla="*/ 108642 h 570369"/>
                <a:gd name="connsiteX31" fmla="*/ 307818 w 534154"/>
                <a:gd name="connsiteY31" fmla="*/ 45268 h 570369"/>
                <a:gd name="connsiteX32" fmla="*/ 280657 w 534154"/>
                <a:gd name="connsiteY32" fmla="*/ 27161 h 570369"/>
                <a:gd name="connsiteX33" fmla="*/ 190123 w 534154"/>
                <a:gd name="connsiteY33" fmla="*/ 0 h 570369"/>
                <a:gd name="connsiteX34" fmla="*/ 81481 w 534154"/>
                <a:gd name="connsiteY34" fmla="*/ 27161 h 57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4154" h="570369">
                  <a:moveTo>
                    <a:pt x="81481" y="27161"/>
                  </a:moveTo>
                  <a:lnTo>
                    <a:pt x="81481" y="27161"/>
                  </a:lnTo>
                  <a:cubicBezTo>
                    <a:pt x="57338" y="36214"/>
                    <a:pt x="30507" y="40019"/>
                    <a:pt x="9053" y="54321"/>
                  </a:cubicBezTo>
                  <a:cubicBezTo>
                    <a:pt x="-10591" y="67417"/>
                    <a:pt x="7639" y="132620"/>
                    <a:pt x="9053" y="135802"/>
                  </a:cubicBezTo>
                  <a:cubicBezTo>
                    <a:pt x="18388" y="156805"/>
                    <a:pt x="47248" y="167632"/>
                    <a:pt x="63374" y="181070"/>
                  </a:cubicBezTo>
                  <a:cubicBezTo>
                    <a:pt x="73210" y="189267"/>
                    <a:pt x="80699" y="200033"/>
                    <a:pt x="90535" y="208230"/>
                  </a:cubicBezTo>
                  <a:cubicBezTo>
                    <a:pt x="113937" y="227731"/>
                    <a:pt x="117633" y="226316"/>
                    <a:pt x="144855" y="235390"/>
                  </a:cubicBezTo>
                  <a:cubicBezTo>
                    <a:pt x="141801" y="264407"/>
                    <a:pt x="112169" y="420752"/>
                    <a:pt x="135802" y="479834"/>
                  </a:cubicBezTo>
                  <a:cubicBezTo>
                    <a:pt x="139843" y="489937"/>
                    <a:pt x="153909" y="491905"/>
                    <a:pt x="162962" y="497941"/>
                  </a:cubicBezTo>
                  <a:cubicBezTo>
                    <a:pt x="172016" y="488887"/>
                    <a:pt x="183021" y="481433"/>
                    <a:pt x="190123" y="470780"/>
                  </a:cubicBezTo>
                  <a:cubicBezTo>
                    <a:pt x="195417" y="462840"/>
                    <a:pt x="192428" y="450368"/>
                    <a:pt x="199176" y="443620"/>
                  </a:cubicBezTo>
                  <a:cubicBezTo>
                    <a:pt x="205924" y="436872"/>
                    <a:pt x="217283" y="437585"/>
                    <a:pt x="226337" y="434567"/>
                  </a:cubicBezTo>
                  <a:cubicBezTo>
                    <a:pt x="278140" y="441967"/>
                    <a:pt x="289266" y="427492"/>
                    <a:pt x="307818" y="470780"/>
                  </a:cubicBezTo>
                  <a:cubicBezTo>
                    <a:pt x="312719" y="482217"/>
                    <a:pt x="307424" y="498896"/>
                    <a:pt x="316871" y="506994"/>
                  </a:cubicBezTo>
                  <a:cubicBezTo>
                    <a:pt x="331362" y="519415"/>
                    <a:pt x="353471" y="518012"/>
                    <a:pt x="371192" y="525101"/>
                  </a:cubicBezTo>
                  <a:cubicBezTo>
                    <a:pt x="386281" y="531137"/>
                    <a:pt x="401242" y="537502"/>
                    <a:pt x="416459" y="543208"/>
                  </a:cubicBezTo>
                  <a:cubicBezTo>
                    <a:pt x="425395" y="546559"/>
                    <a:pt x="435084" y="547994"/>
                    <a:pt x="443620" y="552262"/>
                  </a:cubicBezTo>
                  <a:cubicBezTo>
                    <a:pt x="453352" y="557128"/>
                    <a:pt x="461727" y="564333"/>
                    <a:pt x="470780" y="570369"/>
                  </a:cubicBezTo>
                  <a:cubicBezTo>
                    <a:pt x="479834" y="567351"/>
                    <a:pt x="493673" y="569851"/>
                    <a:pt x="497941" y="561315"/>
                  </a:cubicBezTo>
                  <a:cubicBezTo>
                    <a:pt x="502209" y="552779"/>
                    <a:pt x="494849" y="541607"/>
                    <a:pt x="488887" y="534155"/>
                  </a:cubicBezTo>
                  <a:cubicBezTo>
                    <a:pt x="470224" y="510827"/>
                    <a:pt x="442085" y="495637"/>
                    <a:pt x="425513" y="470780"/>
                  </a:cubicBezTo>
                  <a:cubicBezTo>
                    <a:pt x="384005" y="408519"/>
                    <a:pt x="396181" y="437105"/>
                    <a:pt x="380245" y="389299"/>
                  </a:cubicBezTo>
                  <a:cubicBezTo>
                    <a:pt x="383263" y="359121"/>
                    <a:pt x="383710" y="328574"/>
                    <a:pt x="389299" y="298765"/>
                  </a:cubicBezTo>
                  <a:cubicBezTo>
                    <a:pt x="392817" y="280005"/>
                    <a:pt x="391525" y="255031"/>
                    <a:pt x="407406" y="244444"/>
                  </a:cubicBezTo>
                  <a:lnTo>
                    <a:pt x="434566" y="226337"/>
                  </a:lnTo>
                  <a:cubicBezTo>
                    <a:pt x="452673" y="229355"/>
                    <a:pt x="472112" y="227935"/>
                    <a:pt x="488887" y="235390"/>
                  </a:cubicBezTo>
                  <a:cubicBezTo>
                    <a:pt x="533700" y="255307"/>
                    <a:pt x="500482" y="285900"/>
                    <a:pt x="534154" y="235390"/>
                  </a:cubicBezTo>
                  <a:cubicBezTo>
                    <a:pt x="485869" y="162963"/>
                    <a:pt x="549243" y="250479"/>
                    <a:pt x="488887" y="190123"/>
                  </a:cubicBezTo>
                  <a:cubicBezTo>
                    <a:pt x="481193" y="182429"/>
                    <a:pt x="478474" y="170657"/>
                    <a:pt x="470780" y="162963"/>
                  </a:cubicBezTo>
                  <a:cubicBezTo>
                    <a:pt x="463086" y="155269"/>
                    <a:pt x="451979" y="151822"/>
                    <a:pt x="443620" y="144856"/>
                  </a:cubicBezTo>
                  <a:cubicBezTo>
                    <a:pt x="398409" y="107180"/>
                    <a:pt x="437029" y="124552"/>
                    <a:pt x="389299" y="108642"/>
                  </a:cubicBezTo>
                  <a:cubicBezTo>
                    <a:pt x="346751" y="66093"/>
                    <a:pt x="372793" y="88583"/>
                    <a:pt x="307818" y="45268"/>
                  </a:cubicBezTo>
                  <a:cubicBezTo>
                    <a:pt x="298764" y="39232"/>
                    <a:pt x="290980" y="30602"/>
                    <a:pt x="280657" y="27161"/>
                  </a:cubicBezTo>
                  <a:cubicBezTo>
                    <a:pt x="214533" y="5119"/>
                    <a:pt x="244853" y="13683"/>
                    <a:pt x="190123" y="0"/>
                  </a:cubicBezTo>
                  <a:cubicBezTo>
                    <a:pt x="104400" y="9525"/>
                    <a:pt x="99588" y="22634"/>
                    <a:pt x="81481" y="27161"/>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
            <p:cNvSpPr/>
            <p:nvPr/>
          </p:nvSpPr>
          <p:spPr>
            <a:xfrm>
              <a:off x="4395305" y="733331"/>
              <a:ext cx="3236766" cy="3816575"/>
            </a:xfrm>
            <a:custGeom>
              <a:avLst/>
              <a:gdLst>
                <a:gd name="connsiteX0" fmla="*/ 3200552 w 3236766"/>
                <a:gd name="connsiteY0" fmla="*/ 144855 h 3816575"/>
                <a:gd name="connsiteX1" fmla="*/ 3200552 w 3236766"/>
                <a:gd name="connsiteY1" fmla="*/ 144855 h 3816575"/>
                <a:gd name="connsiteX2" fmla="*/ 3119071 w 3236766"/>
                <a:gd name="connsiteY2" fmla="*/ 162962 h 3816575"/>
                <a:gd name="connsiteX3" fmla="*/ 3100964 w 3236766"/>
                <a:gd name="connsiteY3" fmla="*/ 190122 h 3816575"/>
                <a:gd name="connsiteX4" fmla="*/ 3037590 w 3236766"/>
                <a:gd name="connsiteY4" fmla="*/ 217283 h 3816575"/>
                <a:gd name="connsiteX5" fmla="*/ 2775040 w 3236766"/>
                <a:gd name="connsiteY5" fmla="*/ 208229 h 3816575"/>
                <a:gd name="connsiteX6" fmla="*/ 2747879 w 3236766"/>
                <a:gd name="connsiteY6" fmla="*/ 190122 h 3816575"/>
                <a:gd name="connsiteX7" fmla="*/ 2720719 w 3236766"/>
                <a:gd name="connsiteY7" fmla="*/ 181069 h 3816575"/>
                <a:gd name="connsiteX8" fmla="*/ 2476275 w 3236766"/>
                <a:gd name="connsiteY8" fmla="*/ 172016 h 3816575"/>
                <a:gd name="connsiteX9" fmla="*/ 2449115 w 3236766"/>
                <a:gd name="connsiteY9" fmla="*/ 144855 h 3816575"/>
                <a:gd name="connsiteX10" fmla="*/ 2431008 w 3236766"/>
                <a:gd name="connsiteY10" fmla="*/ 108641 h 3816575"/>
                <a:gd name="connsiteX11" fmla="*/ 2313313 w 3236766"/>
                <a:gd name="connsiteY11" fmla="*/ 99588 h 3816575"/>
                <a:gd name="connsiteX12" fmla="*/ 2249939 w 3236766"/>
                <a:gd name="connsiteY12" fmla="*/ 90534 h 3816575"/>
                <a:gd name="connsiteX13" fmla="*/ 2222778 w 3236766"/>
                <a:gd name="connsiteY13" fmla="*/ 63374 h 3816575"/>
                <a:gd name="connsiteX14" fmla="*/ 2186564 w 3236766"/>
                <a:gd name="connsiteY14" fmla="*/ 0 h 3816575"/>
                <a:gd name="connsiteX15" fmla="*/ 2132244 w 3236766"/>
                <a:gd name="connsiteY15" fmla="*/ 18107 h 3816575"/>
                <a:gd name="connsiteX16" fmla="*/ 2105083 w 3236766"/>
                <a:gd name="connsiteY16" fmla="*/ 45267 h 3816575"/>
                <a:gd name="connsiteX17" fmla="*/ 2059816 w 3236766"/>
                <a:gd name="connsiteY17" fmla="*/ 81481 h 3816575"/>
                <a:gd name="connsiteX18" fmla="*/ 1806319 w 3236766"/>
                <a:gd name="connsiteY18" fmla="*/ 90534 h 3816575"/>
                <a:gd name="connsiteX19" fmla="*/ 1779158 w 3236766"/>
                <a:gd name="connsiteY19" fmla="*/ 108641 h 3816575"/>
                <a:gd name="connsiteX20" fmla="*/ 1742945 w 3236766"/>
                <a:gd name="connsiteY20" fmla="*/ 162962 h 3816575"/>
                <a:gd name="connsiteX21" fmla="*/ 1715784 w 3236766"/>
                <a:gd name="connsiteY21" fmla="*/ 181069 h 3816575"/>
                <a:gd name="connsiteX22" fmla="*/ 1688624 w 3236766"/>
                <a:gd name="connsiteY22" fmla="*/ 208229 h 3816575"/>
                <a:gd name="connsiteX23" fmla="*/ 1598089 w 3236766"/>
                <a:gd name="connsiteY23" fmla="*/ 217283 h 3816575"/>
                <a:gd name="connsiteX24" fmla="*/ 1543768 w 3236766"/>
                <a:gd name="connsiteY24" fmla="*/ 235390 h 3816575"/>
                <a:gd name="connsiteX25" fmla="*/ 1489447 w 3236766"/>
                <a:gd name="connsiteY25" fmla="*/ 262550 h 3816575"/>
                <a:gd name="connsiteX26" fmla="*/ 1444180 w 3236766"/>
                <a:gd name="connsiteY26" fmla="*/ 307818 h 3816575"/>
                <a:gd name="connsiteX27" fmla="*/ 1417020 w 3236766"/>
                <a:gd name="connsiteY27" fmla="*/ 325924 h 3816575"/>
                <a:gd name="connsiteX28" fmla="*/ 1407966 w 3236766"/>
                <a:gd name="connsiteY28" fmla="*/ 353085 h 3816575"/>
                <a:gd name="connsiteX29" fmla="*/ 1380806 w 3236766"/>
                <a:gd name="connsiteY29" fmla="*/ 362138 h 3816575"/>
                <a:gd name="connsiteX30" fmla="*/ 1353645 w 3236766"/>
                <a:gd name="connsiteY30" fmla="*/ 380245 h 3816575"/>
                <a:gd name="connsiteX31" fmla="*/ 1335539 w 3236766"/>
                <a:gd name="connsiteY31" fmla="*/ 407406 h 3816575"/>
                <a:gd name="connsiteX32" fmla="*/ 1254057 w 3236766"/>
                <a:gd name="connsiteY32" fmla="*/ 425513 h 3816575"/>
                <a:gd name="connsiteX33" fmla="*/ 1190683 w 3236766"/>
                <a:gd name="connsiteY33" fmla="*/ 452673 h 3816575"/>
                <a:gd name="connsiteX34" fmla="*/ 1163523 w 3236766"/>
                <a:gd name="connsiteY34" fmla="*/ 461726 h 3816575"/>
                <a:gd name="connsiteX35" fmla="*/ 910026 w 3236766"/>
                <a:gd name="connsiteY35" fmla="*/ 479833 h 3816575"/>
                <a:gd name="connsiteX36" fmla="*/ 855705 w 3236766"/>
                <a:gd name="connsiteY36" fmla="*/ 497940 h 3816575"/>
                <a:gd name="connsiteX37" fmla="*/ 828545 w 3236766"/>
                <a:gd name="connsiteY37" fmla="*/ 506994 h 3816575"/>
                <a:gd name="connsiteX38" fmla="*/ 774224 w 3236766"/>
                <a:gd name="connsiteY38" fmla="*/ 543208 h 3816575"/>
                <a:gd name="connsiteX39" fmla="*/ 765170 w 3236766"/>
                <a:gd name="connsiteY39" fmla="*/ 570368 h 3816575"/>
                <a:gd name="connsiteX40" fmla="*/ 792331 w 3236766"/>
                <a:gd name="connsiteY40" fmla="*/ 597528 h 3816575"/>
                <a:gd name="connsiteX41" fmla="*/ 864758 w 3236766"/>
                <a:gd name="connsiteY41" fmla="*/ 615635 h 3816575"/>
                <a:gd name="connsiteX42" fmla="*/ 855705 w 3236766"/>
                <a:gd name="connsiteY42" fmla="*/ 642796 h 3816575"/>
                <a:gd name="connsiteX43" fmla="*/ 801384 w 3236766"/>
                <a:gd name="connsiteY43" fmla="*/ 660903 h 3816575"/>
                <a:gd name="connsiteX44" fmla="*/ 783277 w 3236766"/>
                <a:gd name="connsiteY44" fmla="*/ 688063 h 3816575"/>
                <a:gd name="connsiteX45" fmla="*/ 738010 w 3236766"/>
                <a:gd name="connsiteY45" fmla="*/ 733330 h 3816575"/>
                <a:gd name="connsiteX46" fmla="*/ 747063 w 3236766"/>
                <a:gd name="connsiteY46" fmla="*/ 787651 h 3816575"/>
                <a:gd name="connsiteX47" fmla="*/ 719903 w 3236766"/>
                <a:gd name="connsiteY47" fmla="*/ 805758 h 3816575"/>
                <a:gd name="connsiteX48" fmla="*/ 176695 w 3236766"/>
                <a:gd name="connsiteY48" fmla="*/ 814812 h 3816575"/>
                <a:gd name="connsiteX49" fmla="*/ 149535 w 3236766"/>
                <a:gd name="connsiteY49" fmla="*/ 832919 h 3816575"/>
                <a:gd name="connsiteX50" fmla="*/ 95214 w 3236766"/>
                <a:gd name="connsiteY50" fmla="*/ 860079 h 3816575"/>
                <a:gd name="connsiteX51" fmla="*/ 77107 w 3236766"/>
                <a:gd name="connsiteY51" fmla="*/ 887239 h 3816575"/>
                <a:gd name="connsiteX52" fmla="*/ 49946 w 3236766"/>
                <a:gd name="connsiteY52" fmla="*/ 905346 h 3816575"/>
                <a:gd name="connsiteX53" fmla="*/ 31840 w 3236766"/>
                <a:gd name="connsiteY53" fmla="*/ 959667 h 3816575"/>
                <a:gd name="connsiteX54" fmla="*/ 13733 w 3236766"/>
                <a:gd name="connsiteY54" fmla="*/ 1023041 h 3816575"/>
                <a:gd name="connsiteX55" fmla="*/ 4679 w 3236766"/>
                <a:gd name="connsiteY55" fmla="*/ 1077362 h 3816575"/>
                <a:gd name="connsiteX56" fmla="*/ 13733 w 3236766"/>
                <a:gd name="connsiteY56" fmla="*/ 1176950 h 3816575"/>
                <a:gd name="connsiteX57" fmla="*/ 122374 w 3236766"/>
                <a:gd name="connsiteY57" fmla="*/ 1167897 h 3816575"/>
                <a:gd name="connsiteX58" fmla="*/ 158588 w 3236766"/>
                <a:gd name="connsiteY58" fmla="*/ 1176950 h 3816575"/>
                <a:gd name="connsiteX59" fmla="*/ 158588 w 3236766"/>
                <a:gd name="connsiteY59" fmla="*/ 1267485 h 3816575"/>
                <a:gd name="connsiteX60" fmla="*/ 185748 w 3236766"/>
                <a:gd name="connsiteY60" fmla="*/ 1285592 h 3816575"/>
                <a:gd name="connsiteX61" fmla="*/ 231016 w 3236766"/>
                <a:gd name="connsiteY61" fmla="*/ 1475715 h 3816575"/>
                <a:gd name="connsiteX62" fmla="*/ 249123 w 3236766"/>
                <a:gd name="connsiteY62" fmla="*/ 1530035 h 3816575"/>
                <a:gd name="connsiteX63" fmla="*/ 240069 w 3236766"/>
                <a:gd name="connsiteY63" fmla="*/ 1557196 h 3816575"/>
                <a:gd name="connsiteX64" fmla="*/ 185748 w 3236766"/>
                <a:gd name="connsiteY64" fmla="*/ 1530035 h 3816575"/>
                <a:gd name="connsiteX65" fmla="*/ 176695 w 3236766"/>
                <a:gd name="connsiteY65" fmla="*/ 1502875 h 3816575"/>
                <a:gd name="connsiteX66" fmla="*/ 158588 w 3236766"/>
                <a:gd name="connsiteY66" fmla="*/ 1530035 h 3816575"/>
                <a:gd name="connsiteX67" fmla="*/ 167642 w 3236766"/>
                <a:gd name="connsiteY67" fmla="*/ 1602463 h 3816575"/>
                <a:gd name="connsiteX68" fmla="*/ 276283 w 3236766"/>
                <a:gd name="connsiteY68" fmla="*/ 1629623 h 3816575"/>
                <a:gd name="connsiteX69" fmla="*/ 303444 w 3236766"/>
                <a:gd name="connsiteY69" fmla="*/ 1647730 h 3816575"/>
                <a:gd name="connsiteX70" fmla="*/ 330604 w 3236766"/>
                <a:gd name="connsiteY70" fmla="*/ 1702051 h 3816575"/>
                <a:gd name="connsiteX71" fmla="*/ 330604 w 3236766"/>
                <a:gd name="connsiteY71" fmla="*/ 1865014 h 3816575"/>
                <a:gd name="connsiteX72" fmla="*/ 348711 w 3236766"/>
                <a:gd name="connsiteY72" fmla="*/ 1901227 h 3816575"/>
                <a:gd name="connsiteX73" fmla="*/ 375871 w 3236766"/>
                <a:gd name="connsiteY73" fmla="*/ 1910281 h 3816575"/>
                <a:gd name="connsiteX74" fmla="*/ 403032 w 3236766"/>
                <a:gd name="connsiteY74" fmla="*/ 1928388 h 3816575"/>
                <a:gd name="connsiteX75" fmla="*/ 403032 w 3236766"/>
                <a:gd name="connsiteY75" fmla="*/ 1982709 h 3816575"/>
                <a:gd name="connsiteX76" fmla="*/ 375871 w 3236766"/>
                <a:gd name="connsiteY76" fmla="*/ 1991762 h 3816575"/>
                <a:gd name="connsiteX77" fmla="*/ 403032 w 3236766"/>
                <a:gd name="connsiteY77" fmla="*/ 2009869 h 3816575"/>
                <a:gd name="connsiteX78" fmla="*/ 484513 w 3236766"/>
                <a:gd name="connsiteY78" fmla="*/ 1982709 h 3816575"/>
                <a:gd name="connsiteX79" fmla="*/ 547887 w 3236766"/>
                <a:gd name="connsiteY79" fmla="*/ 1973655 h 3816575"/>
                <a:gd name="connsiteX80" fmla="*/ 584101 w 3236766"/>
                <a:gd name="connsiteY80" fmla="*/ 1964602 h 3816575"/>
                <a:gd name="connsiteX81" fmla="*/ 701796 w 3236766"/>
                <a:gd name="connsiteY81" fmla="*/ 1973655 h 3816575"/>
                <a:gd name="connsiteX82" fmla="*/ 710849 w 3236766"/>
                <a:gd name="connsiteY82" fmla="*/ 2027976 h 3816575"/>
                <a:gd name="connsiteX83" fmla="*/ 665582 w 3236766"/>
                <a:gd name="connsiteY83" fmla="*/ 2037029 h 3816575"/>
                <a:gd name="connsiteX84" fmla="*/ 602208 w 3236766"/>
                <a:gd name="connsiteY84" fmla="*/ 2055136 h 3816575"/>
                <a:gd name="connsiteX85" fmla="*/ 538834 w 3236766"/>
                <a:gd name="connsiteY85" fmla="*/ 2064190 h 3816575"/>
                <a:gd name="connsiteX86" fmla="*/ 520727 w 3236766"/>
                <a:gd name="connsiteY86" fmla="*/ 2091350 h 3816575"/>
                <a:gd name="connsiteX87" fmla="*/ 547887 w 3236766"/>
                <a:gd name="connsiteY87" fmla="*/ 2109457 h 3816575"/>
                <a:gd name="connsiteX88" fmla="*/ 674636 w 3236766"/>
                <a:gd name="connsiteY88" fmla="*/ 2100404 h 3816575"/>
                <a:gd name="connsiteX89" fmla="*/ 837598 w 3236766"/>
                <a:gd name="connsiteY89" fmla="*/ 2109457 h 3816575"/>
                <a:gd name="connsiteX90" fmla="*/ 855705 w 3236766"/>
                <a:gd name="connsiteY90" fmla="*/ 2136618 h 3816575"/>
                <a:gd name="connsiteX91" fmla="*/ 882865 w 3236766"/>
                <a:gd name="connsiteY91" fmla="*/ 2163778 h 3816575"/>
                <a:gd name="connsiteX92" fmla="*/ 900972 w 3236766"/>
                <a:gd name="connsiteY92" fmla="*/ 2190938 h 3816575"/>
                <a:gd name="connsiteX93" fmla="*/ 928133 w 3236766"/>
                <a:gd name="connsiteY93" fmla="*/ 2199992 h 3816575"/>
                <a:gd name="connsiteX94" fmla="*/ 946240 w 3236766"/>
                <a:gd name="connsiteY94" fmla="*/ 2227152 h 3816575"/>
                <a:gd name="connsiteX95" fmla="*/ 982453 w 3236766"/>
                <a:gd name="connsiteY95" fmla="*/ 2236206 h 3816575"/>
                <a:gd name="connsiteX96" fmla="*/ 1127309 w 3236766"/>
                <a:gd name="connsiteY96" fmla="*/ 2227152 h 3816575"/>
                <a:gd name="connsiteX97" fmla="*/ 1163523 w 3236766"/>
                <a:gd name="connsiteY97" fmla="*/ 2181885 h 3816575"/>
                <a:gd name="connsiteX98" fmla="*/ 1245004 w 3236766"/>
                <a:gd name="connsiteY98" fmla="*/ 2118511 h 3816575"/>
                <a:gd name="connsiteX99" fmla="*/ 1272164 w 3236766"/>
                <a:gd name="connsiteY99" fmla="*/ 2100404 h 3816575"/>
                <a:gd name="connsiteX100" fmla="*/ 1308378 w 3236766"/>
                <a:gd name="connsiteY100" fmla="*/ 2064190 h 3816575"/>
                <a:gd name="connsiteX101" fmla="*/ 1326485 w 3236766"/>
                <a:gd name="connsiteY101" fmla="*/ 2037029 h 3816575"/>
                <a:gd name="connsiteX102" fmla="*/ 1380806 w 3236766"/>
                <a:gd name="connsiteY102" fmla="*/ 2009869 h 3816575"/>
                <a:gd name="connsiteX103" fmla="*/ 1579982 w 3236766"/>
                <a:gd name="connsiteY103" fmla="*/ 2018922 h 3816575"/>
                <a:gd name="connsiteX104" fmla="*/ 1607143 w 3236766"/>
                <a:gd name="connsiteY104" fmla="*/ 2037029 h 3816575"/>
                <a:gd name="connsiteX105" fmla="*/ 1643356 w 3236766"/>
                <a:gd name="connsiteY105" fmla="*/ 2055136 h 3816575"/>
                <a:gd name="connsiteX106" fmla="*/ 1688624 w 3236766"/>
                <a:gd name="connsiteY106" fmla="*/ 2100404 h 3816575"/>
                <a:gd name="connsiteX107" fmla="*/ 1715784 w 3236766"/>
                <a:gd name="connsiteY107" fmla="*/ 2136618 h 3816575"/>
                <a:gd name="connsiteX108" fmla="*/ 1770105 w 3236766"/>
                <a:gd name="connsiteY108" fmla="*/ 2154724 h 3816575"/>
                <a:gd name="connsiteX109" fmla="*/ 1797265 w 3236766"/>
                <a:gd name="connsiteY109" fmla="*/ 2172831 h 3816575"/>
                <a:gd name="connsiteX110" fmla="*/ 1933067 w 3236766"/>
                <a:gd name="connsiteY110" fmla="*/ 2190938 h 3816575"/>
                <a:gd name="connsiteX111" fmla="*/ 1996442 w 3236766"/>
                <a:gd name="connsiteY111" fmla="*/ 2181885 h 3816575"/>
                <a:gd name="connsiteX112" fmla="*/ 2077923 w 3236766"/>
                <a:gd name="connsiteY112" fmla="*/ 2118511 h 3816575"/>
                <a:gd name="connsiteX113" fmla="*/ 2105083 w 3236766"/>
                <a:gd name="connsiteY113" fmla="*/ 2109457 h 3816575"/>
                <a:gd name="connsiteX114" fmla="*/ 2159404 w 3236766"/>
                <a:gd name="connsiteY114" fmla="*/ 2082297 h 3816575"/>
                <a:gd name="connsiteX115" fmla="*/ 2222778 w 3236766"/>
                <a:gd name="connsiteY115" fmla="*/ 2009869 h 3816575"/>
                <a:gd name="connsiteX116" fmla="*/ 2240885 w 3236766"/>
                <a:gd name="connsiteY116" fmla="*/ 1982709 h 3816575"/>
                <a:gd name="connsiteX117" fmla="*/ 2249939 w 3236766"/>
                <a:gd name="connsiteY117" fmla="*/ 1955548 h 3816575"/>
                <a:gd name="connsiteX118" fmla="*/ 2304259 w 3236766"/>
                <a:gd name="connsiteY118" fmla="*/ 1919334 h 3816575"/>
                <a:gd name="connsiteX119" fmla="*/ 2340473 w 3236766"/>
                <a:gd name="connsiteY119" fmla="*/ 1883120 h 3816575"/>
                <a:gd name="connsiteX120" fmla="*/ 2367634 w 3236766"/>
                <a:gd name="connsiteY120" fmla="*/ 1855960 h 3816575"/>
                <a:gd name="connsiteX121" fmla="*/ 2467222 w 3236766"/>
                <a:gd name="connsiteY121" fmla="*/ 1801639 h 3816575"/>
                <a:gd name="connsiteX122" fmla="*/ 2693558 w 3236766"/>
                <a:gd name="connsiteY122" fmla="*/ 1801639 h 3816575"/>
                <a:gd name="connsiteX123" fmla="*/ 2720719 w 3236766"/>
                <a:gd name="connsiteY123" fmla="*/ 1783532 h 3816575"/>
                <a:gd name="connsiteX124" fmla="*/ 2747879 w 3236766"/>
                <a:gd name="connsiteY124" fmla="*/ 1774479 h 3816575"/>
                <a:gd name="connsiteX125" fmla="*/ 2784093 w 3236766"/>
                <a:gd name="connsiteY125" fmla="*/ 1729212 h 3816575"/>
                <a:gd name="connsiteX126" fmla="*/ 2811253 w 3236766"/>
                <a:gd name="connsiteY126" fmla="*/ 1738265 h 3816575"/>
                <a:gd name="connsiteX127" fmla="*/ 2793146 w 3236766"/>
                <a:gd name="connsiteY127" fmla="*/ 1810693 h 3816575"/>
                <a:gd name="connsiteX128" fmla="*/ 2756933 w 3236766"/>
                <a:gd name="connsiteY128" fmla="*/ 1874067 h 3816575"/>
                <a:gd name="connsiteX129" fmla="*/ 2747879 w 3236766"/>
                <a:gd name="connsiteY129" fmla="*/ 1901227 h 3816575"/>
                <a:gd name="connsiteX130" fmla="*/ 2765986 w 3236766"/>
                <a:gd name="connsiteY130" fmla="*/ 2091350 h 3816575"/>
                <a:gd name="connsiteX131" fmla="*/ 2784093 w 3236766"/>
                <a:gd name="connsiteY131" fmla="*/ 2118511 h 3816575"/>
                <a:gd name="connsiteX132" fmla="*/ 2802200 w 3236766"/>
                <a:gd name="connsiteY132" fmla="*/ 2172831 h 3816575"/>
                <a:gd name="connsiteX133" fmla="*/ 2793146 w 3236766"/>
                <a:gd name="connsiteY133" fmla="*/ 2670772 h 3816575"/>
                <a:gd name="connsiteX134" fmla="*/ 2747879 w 3236766"/>
                <a:gd name="connsiteY134" fmla="*/ 2752253 h 3816575"/>
                <a:gd name="connsiteX135" fmla="*/ 2729772 w 3236766"/>
                <a:gd name="connsiteY135" fmla="*/ 2788467 h 3816575"/>
                <a:gd name="connsiteX136" fmla="*/ 2702612 w 3236766"/>
                <a:gd name="connsiteY136" fmla="*/ 2879002 h 3816575"/>
                <a:gd name="connsiteX137" fmla="*/ 2684505 w 3236766"/>
                <a:gd name="connsiteY137" fmla="*/ 3032911 h 3816575"/>
                <a:gd name="connsiteX138" fmla="*/ 2675451 w 3236766"/>
                <a:gd name="connsiteY138" fmla="*/ 3060071 h 3816575"/>
                <a:gd name="connsiteX139" fmla="*/ 2657345 w 3236766"/>
                <a:gd name="connsiteY139" fmla="*/ 3150606 h 3816575"/>
                <a:gd name="connsiteX140" fmla="*/ 2639238 w 3236766"/>
                <a:gd name="connsiteY140" fmla="*/ 3177766 h 3816575"/>
                <a:gd name="connsiteX141" fmla="*/ 2612077 w 3236766"/>
                <a:gd name="connsiteY141" fmla="*/ 3232087 h 3816575"/>
                <a:gd name="connsiteX142" fmla="*/ 2603024 w 3236766"/>
                <a:gd name="connsiteY142" fmla="*/ 3422210 h 3816575"/>
                <a:gd name="connsiteX143" fmla="*/ 2584917 w 3236766"/>
                <a:gd name="connsiteY143" fmla="*/ 3494637 h 3816575"/>
                <a:gd name="connsiteX144" fmla="*/ 2530596 w 3236766"/>
                <a:gd name="connsiteY144" fmla="*/ 3576119 h 3816575"/>
                <a:gd name="connsiteX145" fmla="*/ 2512489 w 3236766"/>
                <a:gd name="connsiteY145" fmla="*/ 3603279 h 3816575"/>
                <a:gd name="connsiteX146" fmla="*/ 2485329 w 3236766"/>
                <a:gd name="connsiteY146" fmla="*/ 3657600 h 3816575"/>
                <a:gd name="connsiteX147" fmla="*/ 2458168 w 3236766"/>
                <a:gd name="connsiteY147" fmla="*/ 3711920 h 3816575"/>
                <a:gd name="connsiteX148" fmla="*/ 2449115 w 3236766"/>
                <a:gd name="connsiteY148" fmla="*/ 3739081 h 3816575"/>
                <a:gd name="connsiteX149" fmla="*/ 2412901 w 3236766"/>
                <a:gd name="connsiteY149" fmla="*/ 3793402 h 3816575"/>
                <a:gd name="connsiteX150" fmla="*/ 3019483 w 3236766"/>
                <a:gd name="connsiteY150" fmla="*/ 3793402 h 3816575"/>
                <a:gd name="connsiteX151" fmla="*/ 3046644 w 3236766"/>
                <a:gd name="connsiteY151" fmla="*/ 3775295 h 3816575"/>
                <a:gd name="connsiteX152" fmla="*/ 3200552 w 3236766"/>
                <a:gd name="connsiteY152" fmla="*/ 3766241 h 3816575"/>
                <a:gd name="connsiteX153" fmla="*/ 3227713 w 3236766"/>
                <a:gd name="connsiteY153" fmla="*/ 3684760 h 3816575"/>
                <a:gd name="connsiteX154" fmla="*/ 3236766 w 3236766"/>
                <a:gd name="connsiteY154" fmla="*/ 3657600 h 3816575"/>
                <a:gd name="connsiteX155" fmla="*/ 3227713 w 3236766"/>
                <a:gd name="connsiteY155" fmla="*/ 3195873 h 3816575"/>
                <a:gd name="connsiteX156" fmla="*/ 3218659 w 3236766"/>
                <a:gd name="connsiteY156" fmla="*/ 3168713 h 3816575"/>
                <a:gd name="connsiteX157" fmla="*/ 3236766 w 3236766"/>
                <a:gd name="connsiteY157" fmla="*/ 2381061 h 3816575"/>
                <a:gd name="connsiteX158" fmla="*/ 3227713 w 3236766"/>
                <a:gd name="connsiteY158" fmla="*/ 2037029 h 3816575"/>
                <a:gd name="connsiteX159" fmla="*/ 3218659 w 3236766"/>
                <a:gd name="connsiteY159" fmla="*/ 1991762 h 3816575"/>
                <a:gd name="connsiteX160" fmla="*/ 3191499 w 3236766"/>
                <a:gd name="connsiteY160" fmla="*/ 1874067 h 3816575"/>
                <a:gd name="connsiteX161" fmla="*/ 3173392 w 3236766"/>
                <a:gd name="connsiteY161" fmla="*/ 1846907 h 3816575"/>
                <a:gd name="connsiteX162" fmla="*/ 3182445 w 3236766"/>
                <a:gd name="connsiteY162" fmla="*/ 543208 h 3816575"/>
                <a:gd name="connsiteX163" fmla="*/ 3200552 w 3236766"/>
                <a:gd name="connsiteY163" fmla="*/ 144855 h 38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3236766" h="3816575">
                  <a:moveTo>
                    <a:pt x="3200552" y="144855"/>
                  </a:moveTo>
                  <a:lnTo>
                    <a:pt x="3200552" y="144855"/>
                  </a:lnTo>
                  <a:cubicBezTo>
                    <a:pt x="3173392" y="150891"/>
                    <a:pt x="3144400" y="151449"/>
                    <a:pt x="3119071" y="162962"/>
                  </a:cubicBezTo>
                  <a:cubicBezTo>
                    <a:pt x="3109165" y="167464"/>
                    <a:pt x="3108658" y="182428"/>
                    <a:pt x="3100964" y="190122"/>
                  </a:cubicBezTo>
                  <a:cubicBezTo>
                    <a:pt x="3080123" y="210963"/>
                    <a:pt x="3065294" y="210357"/>
                    <a:pt x="3037590" y="217283"/>
                  </a:cubicBezTo>
                  <a:cubicBezTo>
                    <a:pt x="2950073" y="214265"/>
                    <a:pt x="2862226" y="216403"/>
                    <a:pt x="2775040" y="208229"/>
                  </a:cubicBezTo>
                  <a:cubicBezTo>
                    <a:pt x="2764206" y="207213"/>
                    <a:pt x="2757611" y="194988"/>
                    <a:pt x="2747879" y="190122"/>
                  </a:cubicBezTo>
                  <a:cubicBezTo>
                    <a:pt x="2739343" y="185854"/>
                    <a:pt x="2730241" y="181704"/>
                    <a:pt x="2720719" y="181069"/>
                  </a:cubicBezTo>
                  <a:cubicBezTo>
                    <a:pt x="2639362" y="175646"/>
                    <a:pt x="2557756" y="175034"/>
                    <a:pt x="2476275" y="172016"/>
                  </a:cubicBezTo>
                  <a:cubicBezTo>
                    <a:pt x="2467222" y="162962"/>
                    <a:pt x="2456557" y="155274"/>
                    <a:pt x="2449115" y="144855"/>
                  </a:cubicBezTo>
                  <a:cubicBezTo>
                    <a:pt x="2441271" y="133873"/>
                    <a:pt x="2443812" y="112909"/>
                    <a:pt x="2431008" y="108641"/>
                  </a:cubicBezTo>
                  <a:cubicBezTo>
                    <a:pt x="2393680" y="96198"/>
                    <a:pt x="2352465" y="103503"/>
                    <a:pt x="2313313" y="99588"/>
                  </a:cubicBezTo>
                  <a:cubicBezTo>
                    <a:pt x="2292080" y="97465"/>
                    <a:pt x="2271064" y="93552"/>
                    <a:pt x="2249939" y="90534"/>
                  </a:cubicBezTo>
                  <a:cubicBezTo>
                    <a:pt x="2240885" y="81481"/>
                    <a:pt x="2228504" y="74826"/>
                    <a:pt x="2222778" y="63374"/>
                  </a:cubicBezTo>
                  <a:cubicBezTo>
                    <a:pt x="2186418" y="-9344"/>
                    <a:pt x="2244329" y="38509"/>
                    <a:pt x="2186564" y="0"/>
                  </a:cubicBezTo>
                  <a:cubicBezTo>
                    <a:pt x="2168457" y="6036"/>
                    <a:pt x="2145740" y="4611"/>
                    <a:pt x="2132244" y="18107"/>
                  </a:cubicBezTo>
                  <a:cubicBezTo>
                    <a:pt x="2123190" y="27160"/>
                    <a:pt x="2113280" y="35431"/>
                    <a:pt x="2105083" y="45267"/>
                  </a:cubicBezTo>
                  <a:cubicBezTo>
                    <a:pt x="2085618" y="68624"/>
                    <a:pt x="2093846" y="79285"/>
                    <a:pt x="2059816" y="81481"/>
                  </a:cubicBezTo>
                  <a:cubicBezTo>
                    <a:pt x="1975439" y="86925"/>
                    <a:pt x="1890818" y="87516"/>
                    <a:pt x="1806319" y="90534"/>
                  </a:cubicBezTo>
                  <a:cubicBezTo>
                    <a:pt x="1797265" y="96570"/>
                    <a:pt x="1786323" y="100452"/>
                    <a:pt x="1779158" y="108641"/>
                  </a:cubicBezTo>
                  <a:cubicBezTo>
                    <a:pt x="1764828" y="125018"/>
                    <a:pt x="1761052" y="150891"/>
                    <a:pt x="1742945" y="162962"/>
                  </a:cubicBezTo>
                  <a:cubicBezTo>
                    <a:pt x="1733891" y="168998"/>
                    <a:pt x="1724143" y="174103"/>
                    <a:pt x="1715784" y="181069"/>
                  </a:cubicBezTo>
                  <a:cubicBezTo>
                    <a:pt x="1705948" y="189265"/>
                    <a:pt x="1700861" y="204464"/>
                    <a:pt x="1688624" y="208229"/>
                  </a:cubicBezTo>
                  <a:cubicBezTo>
                    <a:pt x="1659636" y="217148"/>
                    <a:pt x="1628267" y="214265"/>
                    <a:pt x="1598089" y="217283"/>
                  </a:cubicBezTo>
                  <a:cubicBezTo>
                    <a:pt x="1579982" y="223319"/>
                    <a:pt x="1559649" y="224803"/>
                    <a:pt x="1543768" y="235390"/>
                  </a:cubicBezTo>
                  <a:cubicBezTo>
                    <a:pt x="1508668" y="258791"/>
                    <a:pt x="1526931" y="250056"/>
                    <a:pt x="1489447" y="262550"/>
                  </a:cubicBezTo>
                  <a:cubicBezTo>
                    <a:pt x="1417017" y="310837"/>
                    <a:pt x="1504540" y="247458"/>
                    <a:pt x="1444180" y="307818"/>
                  </a:cubicBezTo>
                  <a:cubicBezTo>
                    <a:pt x="1436486" y="315512"/>
                    <a:pt x="1426073" y="319889"/>
                    <a:pt x="1417020" y="325924"/>
                  </a:cubicBezTo>
                  <a:cubicBezTo>
                    <a:pt x="1414002" y="334978"/>
                    <a:pt x="1414714" y="346337"/>
                    <a:pt x="1407966" y="353085"/>
                  </a:cubicBezTo>
                  <a:cubicBezTo>
                    <a:pt x="1401218" y="359833"/>
                    <a:pt x="1389342" y="357870"/>
                    <a:pt x="1380806" y="362138"/>
                  </a:cubicBezTo>
                  <a:cubicBezTo>
                    <a:pt x="1371074" y="367004"/>
                    <a:pt x="1362699" y="374209"/>
                    <a:pt x="1353645" y="380245"/>
                  </a:cubicBezTo>
                  <a:cubicBezTo>
                    <a:pt x="1347610" y="389299"/>
                    <a:pt x="1344036" y="400609"/>
                    <a:pt x="1335539" y="407406"/>
                  </a:cubicBezTo>
                  <a:cubicBezTo>
                    <a:pt x="1323811" y="416789"/>
                    <a:pt x="1254608" y="425421"/>
                    <a:pt x="1254057" y="425513"/>
                  </a:cubicBezTo>
                  <a:cubicBezTo>
                    <a:pt x="1212711" y="453076"/>
                    <a:pt x="1241836" y="438058"/>
                    <a:pt x="1190683" y="452673"/>
                  </a:cubicBezTo>
                  <a:cubicBezTo>
                    <a:pt x="1181507" y="455295"/>
                    <a:pt x="1172781" y="459411"/>
                    <a:pt x="1163523" y="461726"/>
                  </a:cubicBezTo>
                  <a:cubicBezTo>
                    <a:pt x="1077577" y="483212"/>
                    <a:pt x="1009705" y="475499"/>
                    <a:pt x="910026" y="479833"/>
                  </a:cubicBezTo>
                  <a:lnTo>
                    <a:pt x="855705" y="497940"/>
                  </a:lnTo>
                  <a:cubicBezTo>
                    <a:pt x="846652" y="500958"/>
                    <a:pt x="836485" y="501700"/>
                    <a:pt x="828545" y="506994"/>
                  </a:cubicBezTo>
                  <a:lnTo>
                    <a:pt x="774224" y="543208"/>
                  </a:lnTo>
                  <a:cubicBezTo>
                    <a:pt x="771206" y="552261"/>
                    <a:pt x="762152" y="561315"/>
                    <a:pt x="765170" y="570368"/>
                  </a:cubicBezTo>
                  <a:cubicBezTo>
                    <a:pt x="769219" y="582515"/>
                    <a:pt x="781678" y="590426"/>
                    <a:pt x="792331" y="597528"/>
                  </a:cubicBezTo>
                  <a:cubicBezTo>
                    <a:pt x="804265" y="605484"/>
                    <a:pt x="858224" y="614328"/>
                    <a:pt x="864758" y="615635"/>
                  </a:cubicBezTo>
                  <a:cubicBezTo>
                    <a:pt x="861740" y="624689"/>
                    <a:pt x="863471" y="637249"/>
                    <a:pt x="855705" y="642796"/>
                  </a:cubicBezTo>
                  <a:cubicBezTo>
                    <a:pt x="840174" y="653890"/>
                    <a:pt x="801384" y="660903"/>
                    <a:pt x="801384" y="660903"/>
                  </a:cubicBezTo>
                  <a:cubicBezTo>
                    <a:pt x="795348" y="669956"/>
                    <a:pt x="790971" y="680369"/>
                    <a:pt x="783277" y="688063"/>
                  </a:cubicBezTo>
                  <a:cubicBezTo>
                    <a:pt x="722921" y="748419"/>
                    <a:pt x="786295" y="660903"/>
                    <a:pt x="738010" y="733330"/>
                  </a:cubicBezTo>
                  <a:cubicBezTo>
                    <a:pt x="741028" y="751437"/>
                    <a:pt x="751515" y="769842"/>
                    <a:pt x="747063" y="787651"/>
                  </a:cubicBezTo>
                  <a:cubicBezTo>
                    <a:pt x="744424" y="798207"/>
                    <a:pt x="730771" y="805240"/>
                    <a:pt x="719903" y="805758"/>
                  </a:cubicBezTo>
                  <a:cubicBezTo>
                    <a:pt x="539014" y="814372"/>
                    <a:pt x="357764" y="811794"/>
                    <a:pt x="176695" y="814812"/>
                  </a:cubicBezTo>
                  <a:cubicBezTo>
                    <a:pt x="167642" y="820848"/>
                    <a:pt x="159267" y="828053"/>
                    <a:pt x="149535" y="832919"/>
                  </a:cubicBezTo>
                  <a:cubicBezTo>
                    <a:pt x="74569" y="870401"/>
                    <a:pt x="173050" y="808188"/>
                    <a:pt x="95214" y="860079"/>
                  </a:cubicBezTo>
                  <a:cubicBezTo>
                    <a:pt x="89178" y="869132"/>
                    <a:pt x="84801" y="879545"/>
                    <a:pt x="77107" y="887239"/>
                  </a:cubicBezTo>
                  <a:cubicBezTo>
                    <a:pt x="69413" y="894933"/>
                    <a:pt x="55713" y="896119"/>
                    <a:pt x="49946" y="905346"/>
                  </a:cubicBezTo>
                  <a:cubicBezTo>
                    <a:pt x="39830" y="921531"/>
                    <a:pt x="37876" y="941560"/>
                    <a:pt x="31840" y="959667"/>
                  </a:cubicBezTo>
                  <a:cubicBezTo>
                    <a:pt x="23208" y="985565"/>
                    <a:pt x="19420" y="994606"/>
                    <a:pt x="13733" y="1023041"/>
                  </a:cubicBezTo>
                  <a:cubicBezTo>
                    <a:pt x="10133" y="1041041"/>
                    <a:pt x="7697" y="1059255"/>
                    <a:pt x="4679" y="1077362"/>
                  </a:cubicBezTo>
                  <a:cubicBezTo>
                    <a:pt x="7697" y="1110558"/>
                    <a:pt x="-12687" y="1156627"/>
                    <a:pt x="13733" y="1176950"/>
                  </a:cubicBezTo>
                  <a:cubicBezTo>
                    <a:pt x="42536" y="1199106"/>
                    <a:pt x="86035" y="1167897"/>
                    <a:pt x="122374" y="1167897"/>
                  </a:cubicBezTo>
                  <a:cubicBezTo>
                    <a:pt x="134817" y="1167897"/>
                    <a:pt x="146517" y="1173932"/>
                    <a:pt x="158588" y="1176950"/>
                  </a:cubicBezTo>
                  <a:cubicBezTo>
                    <a:pt x="150098" y="1210910"/>
                    <a:pt x="140090" y="1230489"/>
                    <a:pt x="158588" y="1267485"/>
                  </a:cubicBezTo>
                  <a:cubicBezTo>
                    <a:pt x="163454" y="1277217"/>
                    <a:pt x="176695" y="1279556"/>
                    <a:pt x="185748" y="1285592"/>
                  </a:cubicBezTo>
                  <a:cubicBezTo>
                    <a:pt x="254454" y="1388651"/>
                    <a:pt x="205240" y="1295288"/>
                    <a:pt x="231016" y="1475715"/>
                  </a:cubicBezTo>
                  <a:cubicBezTo>
                    <a:pt x="233715" y="1494609"/>
                    <a:pt x="249123" y="1530035"/>
                    <a:pt x="249123" y="1530035"/>
                  </a:cubicBezTo>
                  <a:cubicBezTo>
                    <a:pt x="246105" y="1539089"/>
                    <a:pt x="248605" y="1552928"/>
                    <a:pt x="240069" y="1557196"/>
                  </a:cubicBezTo>
                  <a:cubicBezTo>
                    <a:pt x="229361" y="1562550"/>
                    <a:pt x="190321" y="1533084"/>
                    <a:pt x="185748" y="1530035"/>
                  </a:cubicBezTo>
                  <a:cubicBezTo>
                    <a:pt x="182730" y="1520982"/>
                    <a:pt x="186238" y="1502875"/>
                    <a:pt x="176695" y="1502875"/>
                  </a:cubicBezTo>
                  <a:cubicBezTo>
                    <a:pt x="165814" y="1502875"/>
                    <a:pt x="159573" y="1519199"/>
                    <a:pt x="158588" y="1530035"/>
                  </a:cubicBezTo>
                  <a:cubicBezTo>
                    <a:pt x="156385" y="1554266"/>
                    <a:pt x="153689" y="1582531"/>
                    <a:pt x="167642" y="1602463"/>
                  </a:cubicBezTo>
                  <a:cubicBezTo>
                    <a:pt x="177117" y="1615999"/>
                    <a:pt x="263016" y="1627412"/>
                    <a:pt x="276283" y="1629623"/>
                  </a:cubicBezTo>
                  <a:cubicBezTo>
                    <a:pt x="285337" y="1635659"/>
                    <a:pt x="295750" y="1640036"/>
                    <a:pt x="303444" y="1647730"/>
                  </a:cubicBezTo>
                  <a:cubicBezTo>
                    <a:pt x="320992" y="1665278"/>
                    <a:pt x="323241" y="1679964"/>
                    <a:pt x="330604" y="1702051"/>
                  </a:cubicBezTo>
                  <a:cubicBezTo>
                    <a:pt x="320352" y="1773810"/>
                    <a:pt x="314125" y="1782621"/>
                    <a:pt x="330604" y="1865014"/>
                  </a:cubicBezTo>
                  <a:cubicBezTo>
                    <a:pt x="333251" y="1878248"/>
                    <a:pt x="339168" y="1891684"/>
                    <a:pt x="348711" y="1901227"/>
                  </a:cubicBezTo>
                  <a:cubicBezTo>
                    <a:pt x="355459" y="1907975"/>
                    <a:pt x="367335" y="1906013"/>
                    <a:pt x="375871" y="1910281"/>
                  </a:cubicBezTo>
                  <a:cubicBezTo>
                    <a:pt x="385603" y="1915147"/>
                    <a:pt x="393978" y="1922352"/>
                    <a:pt x="403032" y="1928388"/>
                  </a:cubicBezTo>
                  <a:cubicBezTo>
                    <a:pt x="409067" y="1946494"/>
                    <a:pt x="421138" y="1964603"/>
                    <a:pt x="403032" y="1982709"/>
                  </a:cubicBezTo>
                  <a:cubicBezTo>
                    <a:pt x="396284" y="1989457"/>
                    <a:pt x="384925" y="1988744"/>
                    <a:pt x="375871" y="1991762"/>
                  </a:cubicBezTo>
                  <a:cubicBezTo>
                    <a:pt x="384925" y="1997798"/>
                    <a:pt x="392235" y="2008519"/>
                    <a:pt x="403032" y="2009869"/>
                  </a:cubicBezTo>
                  <a:cubicBezTo>
                    <a:pt x="446290" y="2015277"/>
                    <a:pt x="447905" y="1992693"/>
                    <a:pt x="484513" y="1982709"/>
                  </a:cubicBezTo>
                  <a:cubicBezTo>
                    <a:pt x="505100" y="1977094"/>
                    <a:pt x="526892" y="1977472"/>
                    <a:pt x="547887" y="1973655"/>
                  </a:cubicBezTo>
                  <a:cubicBezTo>
                    <a:pt x="560129" y="1971429"/>
                    <a:pt x="572030" y="1967620"/>
                    <a:pt x="584101" y="1964602"/>
                  </a:cubicBezTo>
                  <a:cubicBezTo>
                    <a:pt x="623333" y="1967620"/>
                    <a:pt x="663777" y="1963517"/>
                    <a:pt x="701796" y="1973655"/>
                  </a:cubicBezTo>
                  <a:cubicBezTo>
                    <a:pt x="720505" y="1978644"/>
                    <a:pt x="727459" y="2016903"/>
                    <a:pt x="710849" y="2027976"/>
                  </a:cubicBezTo>
                  <a:cubicBezTo>
                    <a:pt x="698045" y="2036511"/>
                    <a:pt x="680510" y="2033297"/>
                    <a:pt x="665582" y="2037029"/>
                  </a:cubicBezTo>
                  <a:cubicBezTo>
                    <a:pt x="613851" y="2049962"/>
                    <a:pt x="664326" y="2043842"/>
                    <a:pt x="602208" y="2055136"/>
                  </a:cubicBezTo>
                  <a:cubicBezTo>
                    <a:pt x="581213" y="2058953"/>
                    <a:pt x="559959" y="2061172"/>
                    <a:pt x="538834" y="2064190"/>
                  </a:cubicBezTo>
                  <a:cubicBezTo>
                    <a:pt x="532798" y="2073243"/>
                    <a:pt x="518593" y="2080680"/>
                    <a:pt x="520727" y="2091350"/>
                  </a:cubicBezTo>
                  <a:cubicBezTo>
                    <a:pt x="522861" y="2102020"/>
                    <a:pt x="537025" y="2108818"/>
                    <a:pt x="547887" y="2109457"/>
                  </a:cubicBezTo>
                  <a:cubicBezTo>
                    <a:pt x="590171" y="2111944"/>
                    <a:pt x="632386" y="2103422"/>
                    <a:pt x="674636" y="2100404"/>
                  </a:cubicBezTo>
                  <a:cubicBezTo>
                    <a:pt x="728957" y="2103422"/>
                    <a:pt x="784250" y="2098787"/>
                    <a:pt x="837598" y="2109457"/>
                  </a:cubicBezTo>
                  <a:cubicBezTo>
                    <a:pt x="848268" y="2111591"/>
                    <a:pt x="848739" y="2128259"/>
                    <a:pt x="855705" y="2136618"/>
                  </a:cubicBezTo>
                  <a:cubicBezTo>
                    <a:pt x="863901" y="2146454"/>
                    <a:pt x="874668" y="2153942"/>
                    <a:pt x="882865" y="2163778"/>
                  </a:cubicBezTo>
                  <a:cubicBezTo>
                    <a:pt x="889831" y="2172137"/>
                    <a:pt x="892475" y="2184141"/>
                    <a:pt x="900972" y="2190938"/>
                  </a:cubicBezTo>
                  <a:cubicBezTo>
                    <a:pt x="908424" y="2196900"/>
                    <a:pt x="919079" y="2196974"/>
                    <a:pt x="928133" y="2199992"/>
                  </a:cubicBezTo>
                  <a:cubicBezTo>
                    <a:pt x="934169" y="2209045"/>
                    <a:pt x="937187" y="2221116"/>
                    <a:pt x="946240" y="2227152"/>
                  </a:cubicBezTo>
                  <a:cubicBezTo>
                    <a:pt x="956593" y="2234054"/>
                    <a:pt x="970010" y="2236206"/>
                    <a:pt x="982453" y="2236206"/>
                  </a:cubicBezTo>
                  <a:cubicBezTo>
                    <a:pt x="1030833" y="2236206"/>
                    <a:pt x="1079024" y="2230170"/>
                    <a:pt x="1127309" y="2227152"/>
                  </a:cubicBezTo>
                  <a:cubicBezTo>
                    <a:pt x="1201858" y="2177451"/>
                    <a:pt x="1116429" y="2242434"/>
                    <a:pt x="1163523" y="2181885"/>
                  </a:cubicBezTo>
                  <a:cubicBezTo>
                    <a:pt x="1206272" y="2126922"/>
                    <a:pt x="1200378" y="2133386"/>
                    <a:pt x="1245004" y="2118511"/>
                  </a:cubicBezTo>
                  <a:cubicBezTo>
                    <a:pt x="1254057" y="2112475"/>
                    <a:pt x="1265367" y="2108901"/>
                    <a:pt x="1272164" y="2100404"/>
                  </a:cubicBezTo>
                  <a:cubicBezTo>
                    <a:pt x="1307280" y="2056509"/>
                    <a:pt x="1249121" y="2083942"/>
                    <a:pt x="1308378" y="2064190"/>
                  </a:cubicBezTo>
                  <a:cubicBezTo>
                    <a:pt x="1314414" y="2055136"/>
                    <a:pt x="1318791" y="2044723"/>
                    <a:pt x="1326485" y="2037029"/>
                  </a:cubicBezTo>
                  <a:cubicBezTo>
                    <a:pt x="1344036" y="2019478"/>
                    <a:pt x="1358715" y="2017232"/>
                    <a:pt x="1380806" y="2009869"/>
                  </a:cubicBezTo>
                  <a:cubicBezTo>
                    <a:pt x="1447198" y="2012887"/>
                    <a:pt x="1513995" y="2011004"/>
                    <a:pt x="1579982" y="2018922"/>
                  </a:cubicBezTo>
                  <a:cubicBezTo>
                    <a:pt x="1590786" y="2020218"/>
                    <a:pt x="1597696" y="2031630"/>
                    <a:pt x="1607143" y="2037029"/>
                  </a:cubicBezTo>
                  <a:cubicBezTo>
                    <a:pt x="1618861" y="2043725"/>
                    <a:pt x="1631285" y="2049100"/>
                    <a:pt x="1643356" y="2055136"/>
                  </a:cubicBezTo>
                  <a:cubicBezTo>
                    <a:pt x="1691641" y="2127565"/>
                    <a:pt x="1628267" y="2040047"/>
                    <a:pt x="1688624" y="2100404"/>
                  </a:cubicBezTo>
                  <a:cubicBezTo>
                    <a:pt x="1699294" y="2111074"/>
                    <a:pt x="1703229" y="2128248"/>
                    <a:pt x="1715784" y="2136618"/>
                  </a:cubicBezTo>
                  <a:cubicBezTo>
                    <a:pt x="1731665" y="2147205"/>
                    <a:pt x="1770105" y="2154724"/>
                    <a:pt x="1770105" y="2154724"/>
                  </a:cubicBezTo>
                  <a:cubicBezTo>
                    <a:pt x="1779158" y="2160760"/>
                    <a:pt x="1787077" y="2169010"/>
                    <a:pt x="1797265" y="2172831"/>
                  </a:cubicBezTo>
                  <a:cubicBezTo>
                    <a:pt x="1824543" y="2183060"/>
                    <a:pt x="1921291" y="2189760"/>
                    <a:pt x="1933067" y="2190938"/>
                  </a:cubicBezTo>
                  <a:cubicBezTo>
                    <a:pt x="1954192" y="2187920"/>
                    <a:pt x="1976525" y="2189545"/>
                    <a:pt x="1996442" y="2181885"/>
                  </a:cubicBezTo>
                  <a:cubicBezTo>
                    <a:pt x="2081896" y="2149018"/>
                    <a:pt x="2023324" y="2154911"/>
                    <a:pt x="2077923" y="2118511"/>
                  </a:cubicBezTo>
                  <a:cubicBezTo>
                    <a:pt x="2085863" y="2113217"/>
                    <a:pt x="2096547" y="2113725"/>
                    <a:pt x="2105083" y="2109457"/>
                  </a:cubicBezTo>
                  <a:cubicBezTo>
                    <a:pt x="2175277" y="2074360"/>
                    <a:pt x="2091144" y="2105049"/>
                    <a:pt x="2159404" y="2082297"/>
                  </a:cubicBezTo>
                  <a:cubicBezTo>
                    <a:pt x="2204671" y="2052118"/>
                    <a:pt x="2180528" y="2073244"/>
                    <a:pt x="2222778" y="2009869"/>
                  </a:cubicBezTo>
                  <a:cubicBezTo>
                    <a:pt x="2228814" y="2000816"/>
                    <a:pt x="2237444" y="1993031"/>
                    <a:pt x="2240885" y="1982709"/>
                  </a:cubicBezTo>
                  <a:cubicBezTo>
                    <a:pt x="2243903" y="1973655"/>
                    <a:pt x="2243191" y="1962296"/>
                    <a:pt x="2249939" y="1955548"/>
                  </a:cubicBezTo>
                  <a:cubicBezTo>
                    <a:pt x="2265327" y="1940160"/>
                    <a:pt x="2304259" y="1919334"/>
                    <a:pt x="2304259" y="1919334"/>
                  </a:cubicBezTo>
                  <a:cubicBezTo>
                    <a:pt x="2321504" y="1867601"/>
                    <a:pt x="2299086" y="1910711"/>
                    <a:pt x="2340473" y="1883120"/>
                  </a:cubicBezTo>
                  <a:cubicBezTo>
                    <a:pt x="2351126" y="1876018"/>
                    <a:pt x="2357527" y="1863821"/>
                    <a:pt x="2367634" y="1855960"/>
                  </a:cubicBezTo>
                  <a:cubicBezTo>
                    <a:pt x="2415525" y="1818711"/>
                    <a:pt x="2416648" y="1821868"/>
                    <a:pt x="2467222" y="1801639"/>
                  </a:cubicBezTo>
                  <a:cubicBezTo>
                    <a:pt x="2549429" y="1807511"/>
                    <a:pt x="2613004" y="1818901"/>
                    <a:pt x="2693558" y="1801639"/>
                  </a:cubicBezTo>
                  <a:cubicBezTo>
                    <a:pt x="2704198" y="1799359"/>
                    <a:pt x="2710987" y="1788398"/>
                    <a:pt x="2720719" y="1783532"/>
                  </a:cubicBezTo>
                  <a:cubicBezTo>
                    <a:pt x="2729255" y="1779264"/>
                    <a:pt x="2738826" y="1777497"/>
                    <a:pt x="2747879" y="1774479"/>
                  </a:cubicBezTo>
                  <a:cubicBezTo>
                    <a:pt x="2754941" y="1753295"/>
                    <a:pt x="2755187" y="1734030"/>
                    <a:pt x="2784093" y="1729212"/>
                  </a:cubicBezTo>
                  <a:cubicBezTo>
                    <a:pt x="2793506" y="1727643"/>
                    <a:pt x="2802200" y="1735247"/>
                    <a:pt x="2811253" y="1738265"/>
                  </a:cubicBezTo>
                  <a:cubicBezTo>
                    <a:pt x="2805938" y="1764842"/>
                    <a:pt x="2803587" y="1786329"/>
                    <a:pt x="2793146" y="1810693"/>
                  </a:cubicBezTo>
                  <a:cubicBezTo>
                    <a:pt x="2745540" y="1921777"/>
                    <a:pt x="2802387" y="1783162"/>
                    <a:pt x="2756933" y="1874067"/>
                  </a:cubicBezTo>
                  <a:cubicBezTo>
                    <a:pt x="2752665" y="1882603"/>
                    <a:pt x="2750897" y="1892174"/>
                    <a:pt x="2747879" y="1901227"/>
                  </a:cubicBezTo>
                  <a:cubicBezTo>
                    <a:pt x="2753915" y="1964601"/>
                    <a:pt x="2755520" y="2028555"/>
                    <a:pt x="2765986" y="2091350"/>
                  </a:cubicBezTo>
                  <a:cubicBezTo>
                    <a:pt x="2767775" y="2102083"/>
                    <a:pt x="2779674" y="2108568"/>
                    <a:pt x="2784093" y="2118511"/>
                  </a:cubicBezTo>
                  <a:cubicBezTo>
                    <a:pt x="2791845" y="2135952"/>
                    <a:pt x="2802200" y="2172831"/>
                    <a:pt x="2802200" y="2172831"/>
                  </a:cubicBezTo>
                  <a:cubicBezTo>
                    <a:pt x="2799182" y="2338811"/>
                    <a:pt x="2798867" y="2504863"/>
                    <a:pt x="2793146" y="2670772"/>
                  </a:cubicBezTo>
                  <a:cubicBezTo>
                    <a:pt x="2792219" y="2697664"/>
                    <a:pt x="2755164" y="2737683"/>
                    <a:pt x="2747879" y="2752253"/>
                  </a:cubicBezTo>
                  <a:cubicBezTo>
                    <a:pt x="2741843" y="2764324"/>
                    <a:pt x="2734784" y="2775936"/>
                    <a:pt x="2729772" y="2788467"/>
                  </a:cubicBezTo>
                  <a:cubicBezTo>
                    <a:pt x="2715076" y="2825206"/>
                    <a:pt x="2711505" y="2843429"/>
                    <a:pt x="2702612" y="2879002"/>
                  </a:cubicBezTo>
                  <a:cubicBezTo>
                    <a:pt x="2699022" y="2914900"/>
                    <a:pt x="2692508" y="2992895"/>
                    <a:pt x="2684505" y="3032911"/>
                  </a:cubicBezTo>
                  <a:cubicBezTo>
                    <a:pt x="2682633" y="3042269"/>
                    <a:pt x="2678469" y="3051018"/>
                    <a:pt x="2675451" y="3060071"/>
                  </a:cubicBezTo>
                  <a:cubicBezTo>
                    <a:pt x="2673409" y="3072323"/>
                    <a:pt x="2664711" y="3133418"/>
                    <a:pt x="2657345" y="3150606"/>
                  </a:cubicBezTo>
                  <a:cubicBezTo>
                    <a:pt x="2653059" y="3160607"/>
                    <a:pt x="2644104" y="3168034"/>
                    <a:pt x="2639238" y="3177766"/>
                  </a:cubicBezTo>
                  <a:cubicBezTo>
                    <a:pt x="2601751" y="3252737"/>
                    <a:pt x="2663973" y="3154242"/>
                    <a:pt x="2612077" y="3232087"/>
                  </a:cubicBezTo>
                  <a:cubicBezTo>
                    <a:pt x="2609059" y="3295461"/>
                    <a:pt x="2609552" y="3359101"/>
                    <a:pt x="2603024" y="3422210"/>
                  </a:cubicBezTo>
                  <a:cubicBezTo>
                    <a:pt x="2600463" y="3446963"/>
                    <a:pt x="2598721" y="3473931"/>
                    <a:pt x="2584917" y="3494637"/>
                  </a:cubicBezTo>
                  <a:lnTo>
                    <a:pt x="2530596" y="3576119"/>
                  </a:lnTo>
                  <a:lnTo>
                    <a:pt x="2512489" y="3603279"/>
                  </a:lnTo>
                  <a:cubicBezTo>
                    <a:pt x="2489737" y="3671539"/>
                    <a:pt x="2520426" y="3587406"/>
                    <a:pt x="2485329" y="3657600"/>
                  </a:cubicBezTo>
                  <a:cubicBezTo>
                    <a:pt x="2447848" y="3732561"/>
                    <a:pt x="2510057" y="3634088"/>
                    <a:pt x="2458168" y="3711920"/>
                  </a:cubicBezTo>
                  <a:cubicBezTo>
                    <a:pt x="2455150" y="3720974"/>
                    <a:pt x="2453750" y="3730739"/>
                    <a:pt x="2449115" y="3739081"/>
                  </a:cubicBezTo>
                  <a:cubicBezTo>
                    <a:pt x="2438547" y="3758104"/>
                    <a:pt x="2412901" y="3793402"/>
                    <a:pt x="2412901" y="3793402"/>
                  </a:cubicBezTo>
                  <a:cubicBezTo>
                    <a:pt x="2640708" y="3831368"/>
                    <a:pt x="2530323" y="3816331"/>
                    <a:pt x="3019483" y="3793402"/>
                  </a:cubicBezTo>
                  <a:cubicBezTo>
                    <a:pt x="3030352" y="3792893"/>
                    <a:pt x="3035883" y="3776909"/>
                    <a:pt x="3046644" y="3775295"/>
                  </a:cubicBezTo>
                  <a:cubicBezTo>
                    <a:pt x="3097467" y="3767671"/>
                    <a:pt x="3149249" y="3769259"/>
                    <a:pt x="3200552" y="3766241"/>
                  </a:cubicBezTo>
                  <a:lnTo>
                    <a:pt x="3227713" y="3684760"/>
                  </a:lnTo>
                  <a:lnTo>
                    <a:pt x="3236766" y="3657600"/>
                  </a:lnTo>
                  <a:cubicBezTo>
                    <a:pt x="3233748" y="3503691"/>
                    <a:pt x="3233411" y="3349706"/>
                    <a:pt x="3227713" y="3195873"/>
                  </a:cubicBezTo>
                  <a:cubicBezTo>
                    <a:pt x="3227360" y="3186336"/>
                    <a:pt x="3218659" y="3178256"/>
                    <a:pt x="3218659" y="3168713"/>
                  </a:cubicBezTo>
                  <a:cubicBezTo>
                    <a:pt x="3218659" y="2488346"/>
                    <a:pt x="3194393" y="2677687"/>
                    <a:pt x="3236766" y="2381061"/>
                  </a:cubicBezTo>
                  <a:cubicBezTo>
                    <a:pt x="3233748" y="2266384"/>
                    <a:pt x="3233043" y="2151622"/>
                    <a:pt x="3227713" y="2037029"/>
                  </a:cubicBezTo>
                  <a:cubicBezTo>
                    <a:pt x="3226998" y="2021658"/>
                    <a:pt x="3221189" y="2006940"/>
                    <a:pt x="3218659" y="1991762"/>
                  </a:cubicBezTo>
                  <a:cubicBezTo>
                    <a:pt x="3213557" y="1961152"/>
                    <a:pt x="3210406" y="1902426"/>
                    <a:pt x="3191499" y="1874067"/>
                  </a:cubicBezTo>
                  <a:lnTo>
                    <a:pt x="3173392" y="1846907"/>
                  </a:lnTo>
                  <a:cubicBezTo>
                    <a:pt x="3111964" y="1416887"/>
                    <a:pt x="3076840" y="965639"/>
                    <a:pt x="3182445" y="543208"/>
                  </a:cubicBezTo>
                  <a:cubicBezTo>
                    <a:pt x="3193115" y="244473"/>
                    <a:pt x="3197534" y="211247"/>
                    <a:pt x="3200552" y="144855"/>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6"/>
            <p:cNvSpPr/>
            <p:nvPr/>
          </p:nvSpPr>
          <p:spPr>
            <a:xfrm>
              <a:off x="6228614" y="2960483"/>
              <a:ext cx="480004" cy="408548"/>
            </a:xfrm>
            <a:custGeom>
              <a:avLst/>
              <a:gdLst>
                <a:gd name="connsiteX0" fmla="*/ 480004 w 480004"/>
                <a:gd name="connsiteY0" fmla="*/ 0 h 408548"/>
                <a:gd name="connsiteX1" fmla="*/ 480004 w 480004"/>
                <a:gd name="connsiteY1" fmla="*/ 0 h 408548"/>
                <a:gd name="connsiteX2" fmla="*/ 353255 w 480004"/>
                <a:gd name="connsiteY2" fmla="*/ 108642 h 408548"/>
                <a:gd name="connsiteX3" fmla="*/ 317041 w 480004"/>
                <a:gd name="connsiteY3" fmla="*/ 117695 h 408548"/>
                <a:gd name="connsiteX4" fmla="*/ 217453 w 480004"/>
                <a:gd name="connsiteY4" fmla="*/ 135802 h 408548"/>
                <a:gd name="connsiteX5" fmla="*/ 163133 w 480004"/>
                <a:gd name="connsiteY5" fmla="*/ 153909 h 408548"/>
                <a:gd name="connsiteX6" fmla="*/ 135972 w 480004"/>
                <a:gd name="connsiteY6" fmla="*/ 172016 h 408548"/>
                <a:gd name="connsiteX7" fmla="*/ 126919 w 480004"/>
                <a:gd name="connsiteY7" fmla="*/ 244444 h 408548"/>
                <a:gd name="connsiteX8" fmla="*/ 36384 w 480004"/>
                <a:gd name="connsiteY8" fmla="*/ 253497 h 408548"/>
                <a:gd name="connsiteX9" fmla="*/ 9224 w 480004"/>
                <a:gd name="connsiteY9" fmla="*/ 262551 h 408548"/>
                <a:gd name="connsiteX10" fmla="*/ 9224 w 480004"/>
                <a:gd name="connsiteY10" fmla="*/ 344032 h 408548"/>
                <a:gd name="connsiteX11" fmla="*/ 108812 w 480004"/>
                <a:gd name="connsiteY11" fmla="*/ 371192 h 408548"/>
                <a:gd name="connsiteX12" fmla="*/ 135972 w 480004"/>
                <a:gd name="connsiteY12" fmla="*/ 380246 h 408548"/>
                <a:gd name="connsiteX13" fmla="*/ 163133 w 480004"/>
                <a:gd name="connsiteY13" fmla="*/ 407406 h 408548"/>
                <a:gd name="connsiteX14" fmla="*/ 253667 w 480004"/>
                <a:gd name="connsiteY14" fmla="*/ 398353 h 408548"/>
                <a:gd name="connsiteX15" fmla="*/ 280828 w 480004"/>
                <a:gd name="connsiteY15" fmla="*/ 371192 h 408548"/>
                <a:gd name="connsiteX16" fmla="*/ 317041 w 480004"/>
                <a:gd name="connsiteY16" fmla="*/ 353085 h 408548"/>
                <a:gd name="connsiteX17" fmla="*/ 353255 w 480004"/>
                <a:gd name="connsiteY17" fmla="*/ 298765 h 408548"/>
                <a:gd name="connsiteX18" fmla="*/ 362309 w 480004"/>
                <a:gd name="connsiteY18" fmla="*/ 271604 h 408548"/>
                <a:gd name="connsiteX19" fmla="*/ 416630 w 480004"/>
                <a:gd name="connsiteY19" fmla="*/ 253497 h 408548"/>
                <a:gd name="connsiteX20" fmla="*/ 452843 w 480004"/>
                <a:gd name="connsiteY20" fmla="*/ 235390 h 408548"/>
                <a:gd name="connsiteX21" fmla="*/ 443790 w 480004"/>
                <a:gd name="connsiteY21" fmla="*/ 208230 h 408548"/>
                <a:gd name="connsiteX22" fmla="*/ 407576 w 480004"/>
                <a:gd name="connsiteY22" fmla="*/ 153909 h 408548"/>
                <a:gd name="connsiteX23" fmla="*/ 434736 w 480004"/>
                <a:gd name="connsiteY23" fmla="*/ 81481 h 408548"/>
                <a:gd name="connsiteX24" fmla="*/ 461897 w 480004"/>
                <a:gd name="connsiteY24" fmla="*/ 72428 h 408548"/>
                <a:gd name="connsiteX25" fmla="*/ 480004 w 480004"/>
                <a:gd name="connsiteY25" fmla="*/ 0 h 40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0004" h="408548">
                  <a:moveTo>
                    <a:pt x="480004" y="0"/>
                  </a:moveTo>
                  <a:lnTo>
                    <a:pt x="480004" y="0"/>
                  </a:lnTo>
                  <a:cubicBezTo>
                    <a:pt x="426974" y="53030"/>
                    <a:pt x="412764" y="86327"/>
                    <a:pt x="353255" y="108642"/>
                  </a:cubicBezTo>
                  <a:cubicBezTo>
                    <a:pt x="341604" y="113011"/>
                    <a:pt x="329283" y="115469"/>
                    <a:pt x="317041" y="117695"/>
                  </a:cubicBezTo>
                  <a:cubicBezTo>
                    <a:pt x="257708" y="128483"/>
                    <a:pt x="264831" y="121589"/>
                    <a:pt x="217453" y="135802"/>
                  </a:cubicBezTo>
                  <a:cubicBezTo>
                    <a:pt x="199172" y="141286"/>
                    <a:pt x="163133" y="153909"/>
                    <a:pt x="163133" y="153909"/>
                  </a:cubicBezTo>
                  <a:cubicBezTo>
                    <a:pt x="154079" y="159945"/>
                    <a:pt x="140013" y="161913"/>
                    <a:pt x="135972" y="172016"/>
                  </a:cubicBezTo>
                  <a:cubicBezTo>
                    <a:pt x="126936" y="194606"/>
                    <a:pt x="145750" y="229037"/>
                    <a:pt x="126919" y="244444"/>
                  </a:cubicBezTo>
                  <a:cubicBezTo>
                    <a:pt x="103446" y="263649"/>
                    <a:pt x="66562" y="250479"/>
                    <a:pt x="36384" y="253497"/>
                  </a:cubicBezTo>
                  <a:cubicBezTo>
                    <a:pt x="27331" y="256515"/>
                    <a:pt x="15972" y="255803"/>
                    <a:pt x="9224" y="262551"/>
                  </a:cubicBezTo>
                  <a:cubicBezTo>
                    <a:pt x="-7719" y="279494"/>
                    <a:pt x="2609" y="333449"/>
                    <a:pt x="9224" y="344032"/>
                  </a:cubicBezTo>
                  <a:cubicBezTo>
                    <a:pt x="22778" y="365719"/>
                    <a:pt x="98083" y="369659"/>
                    <a:pt x="108812" y="371192"/>
                  </a:cubicBezTo>
                  <a:cubicBezTo>
                    <a:pt x="117865" y="374210"/>
                    <a:pt x="128032" y="374952"/>
                    <a:pt x="135972" y="380246"/>
                  </a:cubicBezTo>
                  <a:cubicBezTo>
                    <a:pt x="146625" y="387348"/>
                    <a:pt x="150478" y="405459"/>
                    <a:pt x="163133" y="407406"/>
                  </a:cubicBezTo>
                  <a:cubicBezTo>
                    <a:pt x="193109" y="412018"/>
                    <a:pt x="223489" y="401371"/>
                    <a:pt x="253667" y="398353"/>
                  </a:cubicBezTo>
                  <a:cubicBezTo>
                    <a:pt x="262721" y="389299"/>
                    <a:pt x="270409" y="378634"/>
                    <a:pt x="280828" y="371192"/>
                  </a:cubicBezTo>
                  <a:cubicBezTo>
                    <a:pt x="291810" y="363348"/>
                    <a:pt x="307498" y="362628"/>
                    <a:pt x="317041" y="353085"/>
                  </a:cubicBezTo>
                  <a:cubicBezTo>
                    <a:pt x="332429" y="337697"/>
                    <a:pt x="346373" y="319410"/>
                    <a:pt x="353255" y="298765"/>
                  </a:cubicBezTo>
                  <a:cubicBezTo>
                    <a:pt x="356273" y="289711"/>
                    <a:pt x="354543" y="277151"/>
                    <a:pt x="362309" y="271604"/>
                  </a:cubicBezTo>
                  <a:cubicBezTo>
                    <a:pt x="377840" y="260510"/>
                    <a:pt x="399559" y="262033"/>
                    <a:pt x="416630" y="253497"/>
                  </a:cubicBezTo>
                  <a:lnTo>
                    <a:pt x="452843" y="235390"/>
                  </a:lnTo>
                  <a:cubicBezTo>
                    <a:pt x="449825" y="226337"/>
                    <a:pt x="448424" y="216572"/>
                    <a:pt x="443790" y="208230"/>
                  </a:cubicBezTo>
                  <a:cubicBezTo>
                    <a:pt x="433222" y="189207"/>
                    <a:pt x="407576" y="153909"/>
                    <a:pt x="407576" y="153909"/>
                  </a:cubicBezTo>
                  <a:cubicBezTo>
                    <a:pt x="412483" y="129374"/>
                    <a:pt x="412536" y="99241"/>
                    <a:pt x="434736" y="81481"/>
                  </a:cubicBezTo>
                  <a:cubicBezTo>
                    <a:pt x="442188" y="75519"/>
                    <a:pt x="452843" y="75446"/>
                    <a:pt x="461897" y="72428"/>
                  </a:cubicBezTo>
                  <a:cubicBezTo>
                    <a:pt x="473084" y="38865"/>
                    <a:pt x="476986" y="12071"/>
                    <a:pt x="480004"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7"/>
            <p:cNvSpPr/>
            <p:nvPr/>
          </p:nvSpPr>
          <p:spPr>
            <a:xfrm>
              <a:off x="3763018" y="3223034"/>
              <a:ext cx="772768" cy="262550"/>
            </a:xfrm>
            <a:custGeom>
              <a:avLst/>
              <a:gdLst>
                <a:gd name="connsiteX0" fmla="*/ 157132 w 772768"/>
                <a:gd name="connsiteY0" fmla="*/ 0 h 262550"/>
                <a:gd name="connsiteX1" fmla="*/ 157132 w 772768"/>
                <a:gd name="connsiteY1" fmla="*/ 0 h 262550"/>
                <a:gd name="connsiteX2" fmla="*/ 229560 w 772768"/>
                <a:gd name="connsiteY2" fmla="*/ 36214 h 262550"/>
                <a:gd name="connsiteX3" fmla="*/ 256721 w 772768"/>
                <a:gd name="connsiteY3" fmla="*/ 63374 h 262550"/>
                <a:gd name="connsiteX4" fmla="*/ 283881 w 772768"/>
                <a:gd name="connsiteY4" fmla="*/ 81481 h 262550"/>
                <a:gd name="connsiteX5" fmla="*/ 311041 w 772768"/>
                <a:gd name="connsiteY5" fmla="*/ 72427 h 262550"/>
                <a:gd name="connsiteX6" fmla="*/ 338202 w 772768"/>
                <a:gd name="connsiteY6" fmla="*/ 54320 h 262550"/>
                <a:gd name="connsiteX7" fmla="*/ 446843 w 772768"/>
                <a:gd name="connsiteY7" fmla="*/ 63374 h 262550"/>
                <a:gd name="connsiteX8" fmla="*/ 564538 w 772768"/>
                <a:gd name="connsiteY8" fmla="*/ 90534 h 262550"/>
                <a:gd name="connsiteX9" fmla="*/ 618859 w 772768"/>
                <a:gd name="connsiteY9" fmla="*/ 126748 h 262550"/>
                <a:gd name="connsiteX10" fmla="*/ 772768 w 772768"/>
                <a:gd name="connsiteY10" fmla="*/ 135802 h 262550"/>
                <a:gd name="connsiteX11" fmla="*/ 745608 w 772768"/>
                <a:gd name="connsiteY11" fmla="*/ 153909 h 262550"/>
                <a:gd name="connsiteX12" fmla="*/ 691287 w 772768"/>
                <a:gd name="connsiteY12" fmla="*/ 172016 h 262550"/>
                <a:gd name="connsiteX13" fmla="*/ 664127 w 772768"/>
                <a:gd name="connsiteY13" fmla="*/ 181069 h 262550"/>
                <a:gd name="connsiteX14" fmla="*/ 600752 w 772768"/>
                <a:gd name="connsiteY14" fmla="*/ 190122 h 262550"/>
                <a:gd name="connsiteX15" fmla="*/ 555485 w 772768"/>
                <a:gd name="connsiteY15" fmla="*/ 226336 h 262550"/>
                <a:gd name="connsiteX16" fmla="*/ 546432 w 772768"/>
                <a:gd name="connsiteY16" fmla="*/ 253497 h 262550"/>
                <a:gd name="connsiteX17" fmla="*/ 519271 w 772768"/>
                <a:gd name="connsiteY17" fmla="*/ 262550 h 262550"/>
                <a:gd name="connsiteX18" fmla="*/ 401576 w 772768"/>
                <a:gd name="connsiteY18" fmla="*/ 253497 h 262550"/>
                <a:gd name="connsiteX19" fmla="*/ 392523 w 772768"/>
                <a:gd name="connsiteY19" fmla="*/ 226336 h 262550"/>
                <a:gd name="connsiteX20" fmla="*/ 365362 w 772768"/>
                <a:gd name="connsiteY20" fmla="*/ 208229 h 262550"/>
                <a:gd name="connsiteX21" fmla="*/ 329148 w 772768"/>
                <a:gd name="connsiteY21" fmla="*/ 199176 h 262550"/>
                <a:gd name="connsiteX22" fmla="*/ 283881 w 772768"/>
                <a:gd name="connsiteY22" fmla="*/ 181069 h 262550"/>
                <a:gd name="connsiteX23" fmla="*/ 129972 w 772768"/>
                <a:gd name="connsiteY23" fmla="*/ 162962 h 262550"/>
                <a:gd name="connsiteX24" fmla="*/ 93758 w 772768"/>
                <a:gd name="connsiteY24" fmla="*/ 153909 h 262550"/>
                <a:gd name="connsiteX25" fmla="*/ 12277 w 772768"/>
                <a:gd name="connsiteY25" fmla="*/ 144855 h 262550"/>
                <a:gd name="connsiteX26" fmla="*/ 3224 w 772768"/>
                <a:gd name="connsiteY26" fmla="*/ 117695 h 262550"/>
                <a:gd name="connsiteX27" fmla="*/ 12277 w 772768"/>
                <a:gd name="connsiteY27" fmla="*/ 9053 h 262550"/>
                <a:gd name="connsiteX28" fmla="*/ 84705 w 772768"/>
                <a:gd name="connsiteY28" fmla="*/ 18107 h 262550"/>
                <a:gd name="connsiteX29" fmla="*/ 111865 w 772768"/>
                <a:gd name="connsiteY29" fmla="*/ 36214 h 262550"/>
                <a:gd name="connsiteX30" fmla="*/ 157132 w 772768"/>
                <a:gd name="connsiteY30" fmla="*/ 0 h 2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768" h="262550">
                  <a:moveTo>
                    <a:pt x="157132" y="0"/>
                  </a:moveTo>
                  <a:lnTo>
                    <a:pt x="157132" y="0"/>
                  </a:lnTo>
                  <a:cubicBezTo>
                    <a:pt x="181275" y="12071"/>
                    <a:pt x="206788" y="21723"/>
                    <a:pt x="229560" y="36214"/>
                  </a:cubicBezTo>
                  <a:cubicBezTo>
                    <a:pt x="240362" y="43088"/>
                    <a:pt x="246885" y="55177"/>
                    <a:pt x="256721" y="63374"/>
                  </a:cubicBezTo>
                  <a:cubicBezTo>
                    <a:pt x="265080" y="70340"/>
                    <a:pt x="274828" y="75445"/>
                    <a:pt x="283881" y="81481"/>
                  </a:cubicBezTo>
                  <a:cubicBezTo>
                    <a:pt x="292934" y="78463"/>
                    <a:pt x="302505" y="76695"/>
                    <a:pt x="311041" y="72427"/>
                  </a:cubicBezTo>
                  <a:cubicBezTo>
                    <a:pt x="320773" y="67561"/>
                    <a:pt x="327345" y="55044"/>
                    <a:pt x="338202" y="54320"/>
                  </a:cubicBezTo>
                  <a:cubicBezTo>
                    <a:pt x="374461" y="51903"/>
                    <a:pt x="410629" y="60356"/>
                    <a:pt x="446843" y="63374"/>
                  </a:cubicBezTo>
                  <a:cubicBezTo>
                    <a:pt x="521059" y="112851"/>
                    <a:pt x="402357" y="39853"/>
                    <a:pt x="564538" y="90534"/>
                  </a:cubicBezTo>
                  <a:cubicBezTo>
                    <a:pt x="585309" y="97025"/>
                    <a:pt x="600752" y="114677"/>
                    <a:pt x="618859" y="126748"/>
                  </a:cubicBezTo>
                  <a:cubicBezTo>
                    <a:pt x="661619" y="155255"/>
                    <a:pt x="721465" y="132784"/>
                    <a:pt x="772768" y="135802"/>
                  </a:cubicBezTo>
                  <a:cubicBezTo>
                    <a:pt x="763715" y="141838"/>
                    <a:pt x="755551" y="149490"/>
                    <a:pt x="745608" y="153909"/>
                  </a:cubicBezTo>
                  <a:cubicBezTo>
                    <a:pt x="728167" y="161661"/>
                    <a:pt x="709394" y="165980"/>
                    <a:pt x="691287" y="172016"/>
                  </a:cubicBezTo>
                  <a:cubicBezTo>
                    <a:pt x="682234" y="175034"/>
                    <a:pt x="673574" y="179719"/>
                    <a:pt x="664127" y="181069"/>
                  </a:cubicBezTo>
                  <a:lnTo>
                    <a:pt x="600752" y="190122"/>
                  </a:lnTo>
                  <a:cubicBezTo>
                    <a:pt x="569428" y="200564"/>
                    <a:pt x="571865" y="193576"/>
                    <a:pt x="555485" y="226336"/>
                  </a:cubicBezTo>
                  <a:cubicBezTo>
                    <a:pt x="551217" y="234872"/>
                    <a:pt x="553180" y="246749"/>
                    <a:pt x="546432" y="253497"/>
                  </a:cubicBezTo>
                  <a:cubicBezTo>
                    <a:pt x="539684" y="260245"/>
                    <a:pt x="528325" y="259532"/>
                    <a:pt x="519271" y="262550"/>
                  </a:cubicBezTo>
                  <a:cubicBezTo>
                    <a:pt x="480039" y="259532"/>
                    <a:pt x="439410" y="264307"/>
                    <a:pt x="401576" y="253497"/>
                  </a:cubicBezTo>
                  <a:cubicBezTo>
                    <a:pt x="392400" y="250875"/>
                    <a:pt x="398485" y="233788"/>
                    <a:pt x="392523" y="226336"/>
                  </a:cubicBezTo>
                  <a:cubicBezTo>
                    <a:pt x="385726" y="217839"/>
                    <a:pt x="375363" y="212515"/>
                    <a:pt x="365362" y="208229"/>
                  </a:cubicBezTo>
                  <a:cubicBezTo>
                    <a:pt x="353925" y="203328"/>
                    <a:pt x="340952" y="203111"/>
                    <a:pt x="329148" y="199176"/>
                  </a:cubicBezTo>
                  <a:cubicBezTo>
                    <a:pt x="313731" y="194037"/>
                    <a:pt x="299298" y="186208"/>
                    <a:pt x="283881" y="181069"/>
                  </a:cubicBezTo>
                  <a:cubicBezTo>
                    <a:pt x="233673" y="164333"/>
                    <a:pt x="183611" y="167088"/>
                    <a:pt x="129972" y="162962"/>
                  </a:cubicBezTo>
                  <a:cubicBezTo>
                    <a:pt x="117901" y="159944"/>
                    <a:pt x="106056" y="155801"/>
                    <a:pt x="93758" y="153909"/>
                  </a:cubicBezTo>
                  <a:cubicBezTo>
                    <a:pt x="66748" y="149754"/>
                    <a:pt x="37650" y="155004"/>
                    <a:pt x="12277" y="144855"/>
                  </a:cubicBezTo>
                  <a:cubicBezTo>
                    <a:pt x="3417" y="141311"/>
                    <a:pt x="6242" y="126748"/>
                    <a:pt x="3224" y="117695"/>
                  </a:cubicBezTo>
                  <a:cubicBezTo>
                    <a:pt x="6242" y="81481"/>
                    <a:pt x="-10735" y="37178"/>
                    <a:pt x="12277" y="9053"/>
                  </a:cubicBezTo>
                  <a:cubicBezTo>
                    <a:pt x="27684" y="-9778"/>
                    <a:pt x="61232" y="11705"/>
                    <a:pt x="84705" y="18107"/>
                  </a:cubicBezTo>
                  <a:cubicBezTo>
                    <a:pt x="95202" y="20970"/>
                    <a:pt x="102133" y="31348"/>
                    <a:pt x="111865" y="36214"/>
                  </a:cubicBezTo>
                  <a:cubicBezTo>
                    <a:pt x="133788" y="47175"/>
                    <a:pt x="149588" y="6036"/>
                    <a:pt x="157132"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10"/>
            <p:cNvSpPr/>
            <p:nvPr/>
          </p:nvSpPr>
          <p:spPr>
            <a:xfrm>
              <a:off x="3648547" y="2145486"/>
              <a:ext cx="353085" cy="317057"/>
            </a:xfrm>
            <a:custGeom>
              <a:avLst/>
              <a:gdLst>
                <a:gd name="connsiteX0" fmla="*/ 72427 w 353085"/>
                <a:gd name="connsiteY0" fmla="*/ 45453 h 317057"/>
                <a:gd name="connsiteX1" fmla="*/ 72427 w 353085"/>
                <a:gd name="connsiteY1" fmla="*/ 45453 h 317057"/>
                <a:gd name="connsiteX2" fmla="*/ 9053 w 353085"/>
                <a:gd name="connsiteY2" fmla="*/ 185 h 317057"/>
                <a:gd name="connsiteX3" fmla="*/ 0 w 353085"/>
                <a:gd name="connsiteY3" fmla="*/ 27346 h 317057"/>
                <a:gd name="connsiteX4" fmla="*/ 9053 w 353085"/>
                <a:gd name="connsiteY4" fmla="*/ 54506 h 317057"/>
                <a:gd name="connsiteX5" fmla="*/ 63374 w 353085"/>
                <a:gd name="connsiteY5" fmla="*/ 81666 h 317057"/>
                <a:gd name="connsiteX6" fmla="*/ 117695 w 353085"/>
                <a:gd name="connsiteY6" fmla="*/ 126934 h 317057"/>
                <a:gd name="connsiteX7" fmla="*/ 135802 w 353085"/>
                <a:gd name="connsiteY7" fmla="*/ 181255 h 317057"/>
                <a:gd name="connsiteX8" fmla="*/ 253497 w 353085"/>
                <a:gd name="connsiteY8" fmla="*/ 199362 h 317057"/>
                <a:gd name="connsiteX9" fmla="*/ 271603 w 353085"/>
                <a:gd name="connsiteY9" fmla="*/ 253682 h 317057"/>
                <a:gd name="connsiteX10" fmla="*/ 353085 w 353085"/>
                <a:gd name="connsiteY10" fmla="*/ 317057 h 317057"/>
                <a:gd name="connsiteX11" fmla="*/ 344031 w 353085"/>
                <a:gd name="connsiteY11" fmla="*/ 262736 h 317057"/>
                <a:gd name="connsiteX12" fmla="*/ 316871 w 353085"/>
                <a:gd name="connsiteY12" fmla="*/ 253682 h 317057"/>
                <a:gd name="connsiteX13" fmla="*/ 298764 w 353085"/>
                <a:gd name="connsiteY13" fmla="*/ 226522 h 317057"/>
                <a:gd name="connsiteX14" fmla="*/ 289710 w 353085"/>
                <a:gd name="connsiteY14" fmla="*/ 163148 h 317057"/>
                <a:gd name="connsiteX15" fmla="*/ 280657 w 353085"/>
                <a:gd name="connsiteY15" fmla="*/ 135987 h 317057"/>
                <a:gd name="connsiteX16" fmla="*/ 199176 w 353085"/>
                <a:gd name="connsiteY16" fmla="*/ 108827 h 317057"/>
                <a:gd name="connsiteX17" fmla="*/ 135802 w 353085"/>
                <a:gd name="connsiteY17" fmla="*/ 90720 h 317057"/>
                <a:gd name="connsiteX18" fmla="*/ 117695 w 353085"/>
                <a:gd name="connsiteY18" fmla="*/ 63560 h 317057"/>
                <a:gd name="connsiteX19" fmla="*/ 72427 w 353085"/>
                <a:gd name="connsiteY19" fmla="*/ 45453 h 3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3085" h="317057">
                  <a:moveTo>
                    <a:pt x="72427" y="45453"/>
                  </a:moveTo>
                  <a:lnTo>
                    <a:pt x="72427" y="45453"/>
                  </a:lnTo>
                  <a:cubicBezTo>
                    <a:pt x="51302" y="30364"/>
                    <a:pt x="34238" y="6481"/>
                    <a:pt x="9053" y="185"/>
                  </a:cubicBezTo>
                  <a:cubicBezTo>
                    <a:pt x="-205" y="-2130"/>
                    <a:pt x="0" y="17803"/>
                    <a:pt x="0" y="27346"/>
                  </a:cubicBezTo>
                  <a:cubicBezTo>
                    <a:pt x="0" y="36889"/>
                    <a:pt x="3092" y="47054"/>
                    <a:pt x="9053" y="54506"/>
                  </a:cubicBezTo>
                  <a:cubicBezTo>
                    <a:pt x="21818" y="70462"/>
                    <a:pt x="45481" y="75702"/>
                    <a:pt x="63374" y="81666"/>
                  </a:cubicBezTo>
                  <a:cubicBezTo>
                    <a:pt x="80279" y="92936"/>
                    <a:pt x="107444" y="108482"/>
                    <a:pt x="117695" y="126934"/>
                  </a:cubicBezTo>
                  <a:cubicBezTo>
                    <a:pt x="126964" y="143619"/>
                    <a:pt x="117695" y="175220"/>
                    <a:pt x="135802" y="181255"/>
                  </a:cubicBezTo>
                  <a:cubicBezTo>
                    <a:pt x="191735" y="199899"/>
                    <a:pt x="153466" y="189358"/>
                    <a:pt x="253497" y="199362"/>
                  </a:cubicBezTo>
                  <a:cubicBezTo>
                    <a:pt x="259532" y="217469"/>
                    <a:pt x="258107" y="240186"/>
                    <a:pt x="271603" y="253682"/>
                  </a:cubicBezTo>
                  <a:cubicBezTo>
                    <a:pt x="332672" y="314751"/>
                    <a:pt x="301631" y="299905"/>
                    <a:pt x="353085" y="317057"/>
                  </a:cubicBezTo>
                  <a:cubicBezTo>
                    <a:pt x="350067" y="298950"/>
                    <a:pt x="353138" y="278674"/>
                    <a:pt x="344031" y="262736"/>
                  </a:cubicBezTo>
                  <a:cubicBezTo>
                    <a:pt x="339296" y="254450"/>
                    <a:pt x="324323" y="259644"/>
                    <a:pt x="316871" y="253682"/>
                  </a:cubicBezTo>
                  <a:cubicBezTo>
                    <a:pt x="308375" y="246885"/>
                    <a:pt x="304800" y="235575"/>
                    <a:pt x="298764" y="226522"/>
                  </a:cubicBezTo>
                  <a:cubicBezTo>
                    <a:pt x="295746" y="205397"/>
                    <a:pt x="293895" y="184073"/>
                    <a:pt x="289710" y="163148"/>
                  </a:cubicBezTo>
                  <a:cubicBezTo>
                    <a:pt x="287838" y="153790"/>
                    <a:pt x="286619" y="143439"/>
                    <a:pt x="280657" y="135987"/>
                  </a:cubicBezTo>
                  <a:cubicBezTo>
                    <a:pt x="260574" y="110882"/>
                    <a:pt x="226523" y="114296"/>
                    <a:pt x="199176" y="108827"/>
                  </a:cubicBezTo>
                  <a:cubicBezTo>
                    <a:pt x="170762" y="103144"/>
                    <a:pt x="161684" y="99347"/>
                    <a:pt x="135802" y="90720"/>
                  </a:cubicBezTo>
                  <a:cubicBezTo>
                    <a:pt x="129766" y="81667"/>
                    <a:pt x="126192" y="70357"/>
                    <a:pt x="117695" y="63560"/>
                  </a:cubicBezTo>
                  <a:cubicBezTo>
                    <a:pt x="110243" y="57598"/>
                    <a:pt x="79972" y="48471"/>
                    <a:pt x="72427" y="45453"/>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11"/>
            <p:cNvSpPr/>
            <p:nvPr/>
          </p:nvSpPr>
          <p:spPr>
            <a:xfrm>
              <a:off x="642207" y="4110273"/>
              <a:ext cx="745531" cy="416892"/>
            </a:xfrm>
            <a:custGeom>
              <a:avLst/>
              <a:gdLst>
                <a:gd name="connsiteX0" fmla="*/ 18696 w 745531"/>
                <a:gd name="connsiteY0" fmla="*/ 0 h 416892"/>
                <a:gd name="connsiteX1" fmla="*/ 18696 w 745531"/>
                <a:gd name="connsiteY1" fmla="*/ 0 h 416892"/>
                <a:gd name="connsiteX2" fmla="*/ 100177 w 745531"/>
                <a:gd name="connsiteY2" fmla="*/ 9054 h 416892"/>
                <a:gd name="connsiteX3" fmla="*/ 281246 w 745531"/>
                <a:gd name="connsiteY3" fmla="*/ 36214 h 416892"/>
                <a:gd name="connsiteX4" fmla="*/ 335567 w 745531"/>
                <a:gd name="connsiteY4" fmla="*/ 63375 h 416892"/>
                <a:gd name="connsiteX5" fmla="*/ 362728 w 745531"/>
                <a:gd name="connsiteY5" fmla="*/ 90535 h 416892"/>
                <a:gd name="connsiteX6" fmla="*/ 398942 w 745531"/>
                <a:gd name="connsiteY6" fmla="*/ 99588 h 416892"/>
                <a:gd name="connsiteX7" fmla="*/ 435155 w 745531"/>
                <a:gd name="connsiteY7" fmla="*/ 126749 h 416892"/>
                <a:gd name="connsiteX8" fmla="*/ 570957 w 745531"/>
                <a:gd name="connsiteY8" fmla="*/ 153909 h 416892"/>
                <a:gd name="connsiteX9" fmla="*/ 616225 w 745531"/>
                <a:gd name="connsiteY9" fmla="*/ 162963 h 416892"/>
                <a:gd name="connsiteX10" fmla="*/ 679599 w 745531"/>
                <a:gd name="connsiteY10" fmla="*/ 208230 h 416892"/>
                <a:gd name="connsiteX11" fmla="*/ 733920 w 745531"/>
                <a:gd name="connsiteY11" fmla="*/ 253497 h 416892"/>
                <a:gd name="connsiteX12" fmla="*/ 733920 w 745531"/>
                <a:gd name="connsiteY12" fmla="*/ 416460 h 416892"/>
                <a:gd name="connsiteX13" fmla="*/ 27749 w 745531"/>
                <a:gd name="connsiteY13" fmla="*/ 398353 h 416892"/>
                <a:gd name="connsiteX14" fmla="*/ 36803 w 745531"/>
                <a:gd name="connsiteY14" fmla="*/ 280658 h 416892"/>
                <a:gd name="connsiteX15" fmla="*/ 45856 w 745531"/>
                <a:gd name="connsiteY15" fmla="*/ 253497 h 416892"/>
                <a:gd name="connsiteX16" fmla="*/ 36803 w 745531"/>
                <a:gd name="connsiteY16" fmla="*/ 126749 h 416892"/>
                <a:gd name="connsiteX17" fmla="*/ 589 w 745531"/>
                <a:gd name="connsiteY17" fmla="*/ 36214 h 416892"/>
                <a:gd name="connsiteX18" fmla="*/ 18696 w 745531"/>
                <a:gd name="connsiteY18" fmla="*/ 0 h 41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5531" h="416892">
                  <a:moveTo>
                    <a:pt x="18696" y="0"/>
                  </a:moveTo>
                  <a:lnTo>
                    <a:pt x="18696" y="0"/>
                  </a:lnTo>
                  <a:lnTo>
                    <a:pt x="100177" y="9054"/>
                  </a:lnTo>
                  <a:cubicBezTo>
                    <a:pt x="182308" y="18910"/>
                    <a:pt x="217020" y="17864"/>
                    <a:pt x="281246" y="36214"/>
                  </a:cubicBezTo>
                  <a:cubicBezTo>
                    <a:pt x="306100" y="43315"/>
                    <a:pt x="314865" y="46124"/>
                    <a:pt x="335567" y="63375"/>
                  </a:cubicBezTo>
                  <a:cubicBezTo>
                    <a:pt x="345403" y="71572"/>
                    <a:pt x="351611" y="84183"/>
                    <a:pt x="362728" y="90535"/>
                  </a:cubicBezTo>
                  <a:cubicBezTo>
                    <a:pt x="373531" y="96708"/>
                    <a:pt x="386871" y="96570"/>
                    <a:pt x="398942" y="99588"/>
                  </a:cubicBezTo>
                  <a:cubicBezTo>
                    <a:pt x="411013" y="108642"/>
                    <a:pt x="421659" y="120001"/>
                    <a:pt x="435155" y="126749"/>
                  </a:cubicBezTo>
                  <a:cubicBezTo>
                    <a:pt x="484189" y="151266"/>
                    <a:pt x="515195" y="145943"/>
                    <a:pt x="570957" y="153909"/>
                  </a:cubicBezTo>
                  <a:cubicBezTo>
                    <a:pt x="586191" y="156085"/>
                    <a:pt x="601136" y="159945"/>
                    <a:pt x="616225" y="162963"/>
                  </a:cubicBezTo>
                  <a:cubicBezTo>
                    <a:pt x="637717" y="177291"/>
                    <a:pt x="659951" y="191389"/>
                    <a:pt x="679599" y="208230"/>
                  </a:cubicBezTo>
                  <a:cubicBezTo>
                    <a:pt x="740595" y="260512"/>
                    <a:pt x="673889" y="213477"/>
                    <a:pt x="733920" y="253497"/>
                  </a:cubicBezTo>
                  <a:cubicBezTo>
                    <a:pt x="735723" y="267924"/>
                    <a:pt x="759120" y="411530"/>
                    <a:pt x="733920" y="416460"/>
                  </a:cubicBezTo>
                  <a:cubicBezTo>
                    <a:pt x="715794" y="420006"/>
                    <a:pt x="103691" y="400654"/>
                    <a:pt x="27749" y="398353"/>
                  </a:cubicBezTo>
                  <a:cubicBezTo>
                    <a:pt x="30767" y="359121"/>
                    <a:pt x="31923" y="319702"/>
                    <a:pt x="36803" y="280658"/>
                  </a:cubicBezTo>
                  <a:cubicBezTo>
                    <a:pt x="37987" y="271188"/>
                    <a:pt x="45856" y="263040"/>
                    <a:pt x="45856" y="253497"/>
                  </a:cubicBezTo>
                  <a:cubicBezTo>
                    <a:pt x="45856" y="211140"/>
                    <a:pt x="43086" y="168637"/>
                    <a:pt x="36803" y="126749"/>
                  </a:cubicBezTo>
                  <a:cubicBezTo>
                    <a:pt x="26527" y="58243"/>
                    <a:pt x="18676" y="90476"/>
                    <a:pt x="589" y="36214"/>
                  </a:cubicBezTo>
                  <a:cubicBezTo>
                    <a:pt x="-1320" y="30488"/>
                    <a:pt x="589" y="24143"/>
                    <a:pt x="18696" y="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12"/>
            <p:cNvSpPr/>
            <p:nvPr/>
          </p:nvSpPr>
          <p:spPr>
            <a:xfrm>
              <a:off x="2725093" y="4209862"/>
              <a:ext cx="1171350" cy="325924"/>
            </a:xfrm>
            <a:custGeom>
              <a:avLst/>
              <a:gdLst>
                <a:gd name="connsiteX0" fmla="*/ 0 w 1171350"/>
                <a:gd name="connsiteY0" fmla="*/ 253497 h 289711"/>
                <a:gd name="connsiteX1" fmla="*/ 0 w 1171350"/>
                <a:gd name="connsiteY1" fmla="*/ 253497 h 289711"/>
                <a:gd name="connsiteX2" fmla="*/ 54321 w 1171350"/>
                <a:gd name="connsiteY2" fmla="*/ 190122 h 289711"/>
                <a:gd name="connsiteX3" fmla="*/ 108642 w 1171350"/>
                <a:gd name="connsiteY3" fmla="*/ 144855 h 289711"/>
                <a:gd name="connsiteX4" fmla="*/ 135802 w 1171350"/>
                <a:gd name="connsiteY4" fmla="*/ 135802 h 289711"/>
                <a:gd name="connsiteX5" fmla="*/ 217283 w 1171350"/>
                <a:gd name="connsiteY5" fmla="*/ 108641 h 289711"/>
                <a:gd name="connsiteX6" fmla="*/ 244444 w 1171350"/>
                <a:gd name="connsiteY6" fmla="*/ 90534 h 289711"/>
                <a:gd name="connsiteX7" fmla="*/ 271604 w 1171350"/>
                <a:gd name="connsiteY7" fmla="*/ 81481 h 289711"/>
                <a:gd name="connsiteX8" fmla="*/ 298764 w 1171350"/>
                <a:gd name="connsiteY8" fmla="*/ 63374 h 289711"/>
                <a:gd name="connsiteX9" fmla="*/ 334978 w 1171350"/>
                <a:gd name="connsiteY9" fmla="*/ 54321 h 289711"/>
                <a:gd name="connsiteX10" fmla="*/ 479834 w 1171350"/>
                <a:gd name="connsiteY10" fmla="*/ 45267 h 289711"/>
                <a:gd name="connsiteX11" fmla="*/ 506994 w 1171350"/>
                <a:gd name="connsiteY11" fmla="*/ 27160 h 289711"/>
                <a:gd name="connsiteX12" fmla="*/ 588475 w 1171350"/>
                <a:gd name="connsiteY12" fmla="*/ 9053 h 289711"/>
                <a:gd name="connsiteX13" fmla="*/ 615636 w 1171350"/>
                <a:gd name="connsiteY13" fmla="*/ 0 h 289711"/>
                <a:gd name="connsiteX14" fmla="*/ 697117 w 1171350"/>
                <a:gd name="connsiteY14" fmla="*/ 9053 h 289711"/>
                <a:gd name="connsiteX15" fmla="*/ 724277 w 1171350"/>
                <a:gd name="connsiteY15" fmla="*/ 27160 h 289711"/>
                <a:gd name="connsiteX16" fmla="*/ 778598 w 1171350"/>
                <a:gd name="connsiteY16" fmla="*/ 45267 h 289711"/>
                <a:gd name="connsiteX17" fmla="*/ 805758 w 1171350"/>
                <a:gd name="connsiteY17" fmla="*/ 54321 h 289711"/>
                <a:gd name="connsiteX18" fmla="*/ 823865 w 1171350"/>
                <a:gd name="connsiteY18" fmla="*/ 81481 h 289711"/>
                <a:gd name="connsiteX19" fmla="*/ 851026 w 1171350"/>
                <a:gd name="connsiteY19" fmla="*/ 90534 h 289711"/>
                <a:gd name="connsiteX20" fmla="*/ 878186 w 1171350"/>
                <a:gd name="connsiteY20" fmla="*/ 117695 h 289711"/>
                <a:gd name="connsiteX21" fmla="*/ 905347 w 1171350"/>
                <a:gd name="connsiteY21" fmla="*/ 172016 h 289711"/>
                <a:gd name="connsiteX22" fmla="*/ 941560 w 1171350"/>
                <a:gd name="connsiteY22" fmla="*/ 199176 h 289711"/>
                <a:gd name="connsiteX23" fmla="*/ 959667 w 1171350"/>
                <a:gd name="connsiteY23" fmla="*/ 226336 h 289711"/>
                <a:gd name="connsiteX24" fmla="*/ 995881 w 1171350"/>
                <a:gd name="connsiteY24" fmla="*/ 235390 h 289711"/>
                <a:gd name="connsiteX25" fmla="*/ 1131683 w 1171350"/>
                <a:gd name="connsiteY25" fmla="*/ 244443 h 289711"/>
                <a:gd name="connsiteX26" fmla="*/ 1158844 w 1171350"/>
                <a:gd name="connsiteY26" fmla="*/ 262550 h 289711"/>
                <a:gd name="connsiteX27" fmla="*/ 1167897 w 1171350"/>
                <a:gd name="connsiteY27" fmla="*/ 289711 h 289711"/>
                <a:gd name="connsiteX28" fmla="*/ 1032095 w 1171350"/>
                <a:gd name="connsiteY28" fmla="*/ 262550 h 289711"/>
                <a:gd name="connsiteX29" fmla="*/ 1004935 w 1171350"/>
                <a:gd name="connsiteY29" fmla="*/ 253497 h 289711"/>
                <a:gd name="connsiteX30" fmla="*/ 0 w 1171350"/>
                <a:gd name="connsiteY30" fmla="*/ 253497 h 28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1350" h="289711">
                  <a:moveTo>
                    <a:pt x="0" y="253497"/>
                  </a:moveTo>
                  <a:lnTo>
                    <a:pt x="0" y="253497"/>
                  </a:lnTo>
                  <a:cubicBezTo>
                    <a:pt x="18107" y="232372"/>
                    <a:pt x="35708" y="210803"/>
                    <a:pt x="54321" y="190122"/>
                  </a:cubicBezTo>
                  <a:cubicBezTo>
                    <a:pt x="70703" y="171919"/>
                    <a:pt x="86526" y="155913"/>
                    <a:pt x="108642" y="144855"/>
                  </a:cubicBezTo>
                  <a:cubicBezTo>
                    <a:pt x="117178" y="140587"/>
                    <a:pt x="126749" y="138820"/>
                    <a:pt x="135802" y="135802"/>
                  </a:cubicBezTo>
                  <a:cubicBezTo>
                    <a:pt x="197515" y="94659"/>
                    <a:pt x="119704" y="141168"/>
                    <a:pt x="217283" y="108641"/>
                  </a:cubicBezTo>
                  <a:cubicBezTo>
                    <a:pt x="227606" y="105200"/>
                    <a:pt x="234712" y="95400"/>
                    <a:pt x="244444" y="90534"/>
                  </a:cubicBezTo>
                  <a:cubicBezTo>
                    <a:pt x="252980" y="86266"/>
                    <a:pt x="262551" y="84499"/>
                    <a:pt x="271604" y="81481"/>
                  </a:cubicBezTo>
                  <a:cubicBezTo>
                    <a:pt x="280657" y="75445"/>
                    <a:pt x="288763" y="67660"/>
                    <a:pt x="298764" y="63374"/>
                  </a:cubicBezTo>
                  <a:cubicBezTo>
                    <a:pt x="310201" y="58473"/>
                    <a:pt x="322597" y="55559"/>
                    <a:pt x="334978" y="54321"/>
                  </a:cubicBezTo>
                  <a:cubicBezTo>
                    <a:pt x="383117" y="49507"/>
                    <a:pt x="431549" y="48285"/>
                    <a:pt x="479834" y="45267"/>
                  </a:cubicBezTo>
                  <a:cubicBezTo>
                    <a:pt x="488887" y="39231"/>
                    <a:pt x="497262" y="32026"/>
                    <a:pt x="506994" y="27160"/>
                  </a:cubicBezTo>
                  <a:cubicBezTo>
                    <a:pt x="531447" y="14933"/>
                    <a:pt x="563446" y="14615"/>
                    <a:pt x="588475" y="9053"/>
                  </a:cubicBezTo>
                  <a:cubicBezTo>
                    <a:pt x="597791" y="6983"/>
                    <a:pt x="606582" y="3018"/>
                    <a:pt x="615636" y="0"/>
                  </a:cubicBezTo>
                  <a:cubicBezTo>
                    <a:pt x="642796" y="3018"/>
                    <a:pt x="670605" y="2425"/>
                    <a:pt x="697117" y="9053"/>
                  </a:cubicBezTo>
                  <a:cubicBezTo>
                    <a:pt x="707673" y="11692"/>
                    <a:pt x="714334" y="22741"/>
                    <a:pt x="724277" y="27160"/>
                  </a:cubicBezTo>
                  <a:cubicBezTo>
                    <a:pt x="741718" y="34912"/>
                    <a:pt x="760491" y="39231"/>
                    <a:pt x="778598" y="45267"/>
                  </a:cubicBezTo>
                  <a:lnTo>
                    <a:pt x="805758" y="54321"/>
                  </a:lnTo>
                  <a:cubicBezTo>
                    <a:pt x="811794" y="63374"/>
                    <a:pt x="815368" y="74684"/>
                    <a:pt x="823865" y="81481"/>
                  </a:cubicBezTo>
                  <a:cubicBezTo>
                    <a:pt x="831317" y="87443"/>
                    <a:pt x="843085" y="85240"/>
                    <a:pt x="851026" y="90534"/>
                  </a:cubicBezTo>
                  <a:cubicBezTo>
                    <a:pt x="861679" y="97636"/>
                    <a:pt x="869133" y="108641"/>
                    <a:pt x="878186" y="117695"/>
                  </a:cubicBezTo>
                  <a:cubicBezTo>
                    <a:pt x="885550" y="139784"/>
                    <a:pt x="887797" y="154466"/>
                    <a:pt x="905347" y="172016"/>
                  </a:cubicBezTo>
                  <a:cubicBezTo>
                    <a:pt x="916016" y="182685"/>
                    <a:pt x="930891" y="188507"/>
                    <a:pt x="941560" y="199176"/>
                  </a:cubicBezTo>
                  <a:cubicBezTo>
                    <a:pt x="949254" y="206870"/>
                    <a:pt x="950614" y="220300"/>
                    <a:pt x="959667" y="226336"/>
                  </a:cubicBezTo>
                  <a:cubicBezTo>
                    <a:pt x="970020" y="233238"/>
                    <a:pt x="983506" y="234087"/>
                    <a:pt x="995881" y="235390"/>
                  </a:cubicBezTo>
                  <a:cubicBezTo>
                    <a:pt x="1041000" y="240139"/>
                    <a:pt x="1086416" y="241425"/>
                    <a:pt x="1131683" y="244443"/>
                  </a:cubicBezTo>
                  <a:cubicBezTo>
                    <a:pt x="1140737" y="250479"/>
                    <a:pt x="1152047" y="254053"/>
                    <a:pt x="1158844" y="262550"/>
                  </a:cubicBezTo>
                  <a:cubicBezTo>
                    <a:pt x="1164806" y="270002"/>
                    <a:pt x="1177440" y="289711"/>
                    <a:pt x="1167897" y="289711"/>
                  </a:cubicBezTo>
                  <a:cubicBezTo>
                    <a:pt x="1121733" y="289711"/>
                    <a:pt x="1075890" y="277148"/>
                    <a:pt x="1032095" y="262550"/>
                  </a:cubicBezTo>
                  <a:cubicBezTo>
                    <a:pt x="1023042" y="259532"/>
                    <a:pt x="1014478" y="253583"/>
                    <a:pt x="1004935" y="253497"/>
                  </a:cubicBezTo>
                  <a:lnTo>
                    <a:pt x="0" y="253497"/>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ame 64"/>
            <p:cNvSpPr/>
            <p:nvPr/>
          </p:nvSpPr>
          <p:spPr>
            <a:xfrm>
              <a:off x="588475" y="570368"/>
              <a:ext cx="7079810" cy="4001632"/>
            </a:xfrm>
            <a:prstGeom prst="frame">
              <a:avLst>
                <a:gd name="adj1" fmla="val 3903"/>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TextBox 65"/>
            <p:cNvSpPr txBox="1"/>
            <p:nvPr/>
          </p:nvSpPr>
          <p:spPr>
            <a:xfrm>
              <a:off x="5033727" y="724277"/>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Black Sea</a:t>
              </a:r>
            </a:p>
          </p:txBody>
        </p:sp>
        <p:sp>
          <p:nvSpPr>
            <p:cNvPr id="67" name="TextBox 66"/>
            <p:cNvSpPr txBox="1"/>
            <p:nvPr/>
          </p:nvSpPr>
          <p:spPr>
            <a:xfrm>
              <a:off x="2461034" y="3529342"/>
              <a:ext cx="2101913" cy="369332"/>
            </a:xfrm>
            <a:prstGeom prst="rect">
              <a:avLst/>
            </a:prstGeom>
            <a:noFill/>
          </p:spPr>
          <p:txBody>
            <a:bodyPr wrap="square" rtlCol="0">
              <a:spAutoFit/>
            </a:bodyPr>
            <a:lstStyle/>
            <a:p>
              <a:r>
                <a:rPr lang="en-US" i="1" dirty="0">
                  <a:effectLst>
                    <a:glow rad="63500">
                      <a:schemeClr val="accent2">
                        <a:satMod val="175000"/>
                        <a:alpha val="40000"/>
                      </a:schemeClr>
                    </a:glow>
                  </a:effectLst>
                </a:rPr>
                <a:t>Mediterranean Sea</a:t>
              </a:r>
            </a:p>
          </p:txBody>
        </p:sp>
        <p:sp>
          <p:nvSpPr>
            <p:cNvPr id="68" name="TextBox 67"/>
            <p:cNvSpPr txBox="1"/>
            <p:nvPr/>
          </p:nvSpPr>
          <p:spPr>
            <a:xfrm rot="2941801">
              <a:off x="1664329" y="1148281"/>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Adriatic Sea</a:t>
              </a:r>
            </a:p>
          </p:txBody>
        </p:sp>
        <p:grpSp>
          <p:nvGrpSpPr>
            <p:cNvPr id="69" name="Group 68"/>
            <p:cNvGrpSpPr/>
            <p:nvPr/>
          </p:nvGrpSpPr>
          <p:grpSpPr>
            <a:xfrm>
              <a:off x="696146" y="884113"/>
              <a:ext cx="607553" cy="341122"/>
              <a:chOff x="2515892" y="1363947"/>
              <a:chExt cx="607553" cy="341122"/>
            </a:xfrm>
          </p:grpSpPr>
          <p:sp>
            <p:nvSpPr>
              <p:cNvPr id="104" name="TextBox 103"/>
              <p:cNvSpPr txBox="1"/>
              <p:nvPr/>
            </p:nvSpPr>
            <p:spPr>
              <a:xfrm>
                <a:off x="2515892" y="1363947"/>
                <a:ext cx="607553" cy="276999"/>
              </a:xfrm>
              <a:prstGeom prst="rect">
                <a:avLst/>
              </a:prstGeom>
              <a:noFill/>
            </p:spPr>
            <p:txBody>
              <a:bodyPr wrap="square" rtlCol="0">
                <a:spAutoFit/>
              </a:bodyPr>
              <a:lstStyle/>
              <a:p>
                <a:r>
                  <a:rPr lang="en-US" sz="1200" dirty="0"/>
                  <a:t>Rome</a:t>
                </a:r>
              </a:p>
            </p:txBody>
          </p:sp>
          <p:sp>
            <p:nvSpPr>
              <p:cNvPr id="105" name="5-Point Star 20"/>
              <p:cNvSpPr/>
              <p:nvPr/>
            </p:nvSpPr>
            <p:spPr>
              <a:xfrm>
                <a:off x="2786958" y="1574440"/>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p:cNvSpPr txBox="1"/>
            <p:nvPr/>
          </p:nvSpPr>
          <p:spPr>
            <a:xfrm>
              <a:off x="1256924" y="1084907"/>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Italy</a:t>
              </a:r>
            </a:p>
          </p:txBody>
        </p:sp>
        <p:sp>
          <p:nvSpPr>
            <p:cNvPr id="71" name="TextBox 70"/>
            <p:cNvSpPr txBox="1"/>
            <p:nvPr/>
          </p:nvSpPr>
          <p:spPr>
            <a:xfrm>
              <a:off x="3020840" y="848008"/>
              <a:ext cx="1514945"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Macedonia</a:t>
              </a:r>
            </a:p>
          </p:txBody>
        </p:sp>
        <p:sp>
          <p:nvSpPr>
            <p:cNvPr id="72" name="TextBox 71"/>
            <p:cNvSpPr txBox="1"/>
            <p:nvPr/>
          </p:nvSpPr>
          <p:spPr>
            <a:xfrm rot="2883288">
              <a:off x="7094902" y="2776395"/>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Syria</a:t>
              </a:r>
            </a:p>
          </p:txBody>
        </p:sp>
        <p:sp>
          <p:nvSpPr>
            <p:cNvPr id="73" name="TextBox 72"/>
            <p:cNvSpPr txBox="1"/>
            <p:nvPr/>
          </p:nvSpPr>
          <p:spPr>
            <a:xfrm rot="20623368">
              <a:off x="6470211" y="2079280"/>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Cilicia</a:t>
              </a:r>
            </a:p>
          </p:txBody>
        </p:sp>
        <p:sp>
          <p:nvSpPr>
            <p:cNvPr id="74" name="TextBox 73"/>
            <p:cNvSpPr txBox="1"/>
            <p:nvPr/>
          </p:nvSpPr>
          <p:spPr>
            <a:xfrm>
              <a:off x="4623304" y="1653767"/>
              <a:ext cx="752946" cy="307777"/>
            </a:xfrm>
            <a:prstGeom prst="rect">
              <a:avLst/>
            </a:prstGeom>
            <a:noFill/>
          </p:spPr>
          <p:txBody>
            <a:bodyPr wrap="square" rtlCol="0">
              <a:spAutoFit/>
            </a:bodyPr>
            <a:lstStyle/>
            <a:p>
              <a:r>
                <a:rPr lang="en-US" sz="1400" i="1" dirty="0" err="1">
                  <a:effectLst>
                    <a:glow rad="63500">
                      <a:schemeClr val="accent2">
                        <a:satMod val="175000"/>
                        <a:alpha val="40000"/>
                      </a:schemeClr>
                    </a:glow>
                  </a:effectLst>
                </a:rPr>
                <a:t>Mysia</a:t>
              </a:r>
              <a:endParaRPr lang="en-US" sz="1400" i="1" dirty="0">
                <a:effectLst>
                  <a:glow rad="63500">
                    <a:schemeClr val="accent2">
                      <a:satMod val="175000"/>
                      <a:alpha val="40000"/>
                    </a:schemeClr>
                  </a:glow>
                </a:effectLst>
              </a:endParaRPr>
            </a:p>
          </p:txBody>
        </p:sp>
        <p:sp>
          <p:nvSpPr>
            <p:cNvPr id="75" name="TextBox 74"/>
            <p:cNvSpPr txBox="1"/>
            <p:nvPr/>
          </p:nvSpPr>
          <p:spPr>
            <a:xfrm>
              <a:off x="848009" y="2396150"/>
              <a:ext cx="752946" cy="261610"/>
            </a:xfrm>
            <a:prstGeom prst="rect">
              <a:avLst/>
            </a:prstGeom>
            <a:noFill/>
          </p:spPr>
          <p:txBody>
            <a:bodyPr wrap="square" rtlCol="0">
              <a:spAutoFit/>
            </a:bodyPr>
            <a:lstStyle/>
            <a:p>
              <a:r>
                <a:rPr lang="en-US" sz="1100" i="1" dirty="0">
                  <a:effectLst>
                    <a:glow rad="63500">
                      <a:schemeClr val="accent2">
                        <a:satMod val="175000"/>
                        <a:alpha val="40000"/>
                      </a:schemeClr>
                    </a:glow>
                  </a:effectLst>
                </a:rPr>
                <a:t>Sicily</a:t>
              </a:r>
            </a:p>
          </p:txBody>
        </p:sp>
        <p:sp>
          <p:nvSpPr>
            <p:cNvPr id="76" name="TextBox 75"/>
            <p:cNvSpPr txBox="1"/>
            <p:nvPr/>
          </p:nvSpPr>
          <p:spPr>
            <a:xfrm>
              <a:off x="3826600" y="3002732"/>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Crete</a:t>
              </a:r>
            </a:p>
          </p:txBody>
        </p:sp>
        <p:sp>
          <p:nvSpPr>
            <p:cNvPr id="77" name="TextBox 76"/>
            <p:cNvSpPr txBox="1"/>
            <p:nvPr/>
          </p:nvSpPr>
          <p:spPr>
            <a:xfrm>
              <a:off x="6080912" y="3038947"/>
              <a:ext cx="752946" cy="261610"/>
            </a:xfrm>
            <a:prstGeom prst="rect">
              <a:avLst/>
            </a:prstGeom>
            <a:noFill/>
          </p:spPr>
          <p:txBody>
            <a:bodyPr wrap="square" rtlCol="0">
              <a:spAutoFit/>
            </a:bodyPr>
            <a:lstStyle/>
            <a:p>
              <a:r>
                <a:rPr lang="en-US" sz="1100" i="1" dirty="0">
                  <a:effectLst>
                    <a:glow rad="63500">
                      <a:schemeClr val="accent2">
                        <a:satMod val="175000"/>
                        <a:alpha val="40000"/>
                      </a:schemeClr>
                    </a:glow>
                  </a:effectLst>
                </a:rPr>
                <a:t>Cyprus</a:t>
              </a:r>
            </a:p>
          </p:txBody>
        </p:sp>
        <p:grpSp>
          <p:nvGrpSpPr>
            <p:cNvPr id="78" name="Group 77"/>
            <p:cNvGrpSpPr/>
            <p:nvPr/>
          </p:nvGrpSpPr>
          <p:grpSpPr>
            <a:xfrm>
              <a:off x="6715191" y="3852140"/>
              <a:ext cx="717704" cy="286802"/>
              <a:chOff x="2523556" y="1418267"/>
              <a:chExt cx="607553" cy="286802"/>
            </a:xfrm>
          </p:grpSpPr>
          <p:sp>
            <p:nvSpPr>
              <p:cNvPr id="102" name="TextBox 101"/>
              <p:cNvSpPr txBox="1"/>
              <p:nvPr/>
            </p:nvSpPr>
            <p:spPr>
              <a:xfrm>
                <a:off x="2523556" y="1418267"/>
                <a:ext cx="607553" cy="215444"/>
              </a:xfrm>
              <a:prstGeom prst="rect">
                <a:avLst/>
              </a:prstGeom>
              <a:noFill/>
            </p:spPr>
            <p:txBody>
              <a:bodyPr wrap="square" rtlCol="0">
                <a:spAutoFit/>
              </a:bodyPr>
              <a:lstStyle/>
              <a:p>
                <a:r>
                  <a:rPr lang="en-US" sz="800" dirty="0"/>
                  <a:t>Jerusalem</a:t>
                </a:r>
              </a:p>
            </p:txBody>
          </p:sp>
          <p:sp>
            <p:nvSpPr>
              <p:cNvPr id="103" name="5-Point Star 32"/>
              <p:cNvSpPr/>
              <p:nvPr/>
            </p:nvSpPr>
            <p:spPr>
              <a:xfrm>
                <a:off x="2832214" y="1567758"/>
                <a:ext cx="96257" cy="13731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80" name="Freeform 21"/>
            <p:cNvSpPr/>
            <p:nvPr/>
          </p:nvSpPr>
          <p:spPr>
            <a:xfrm>
              <a:off x="7224098" y="4092166"/>
              <a:ext cx="88768" cy="280658"/>
            </a:xfrm>
            <a:custGeom>
              <a:avLst/>
              <a:gdLst>
                <a:gd name="connsiteX0" fmla="*/ 9621 w 88768"/>
                <a:gd name="connsiteY0" fmla="*/ 280658 h 280658"/>
                <a:gd name="connsiteX1" fmla="*/ 9621 w 88768"/>
                <a:gd name="connsiteY1" fmla="*/ 280658 h 280658"/>
                <a:gd name="connsiteX2" fmla="*/ 9621 w 88768"/>
                <a:gd name="connsiteY2" fmla="*/ 81482 h 280658"/>
                <a:gd name="connsiteX3" fmla="*/ 18674 w 88768"/>
                <a:gd name="connsiteY3" fmla="*/ 54321 h 280658"/>
                <a:gd name="connsiteX4" fmla="*/ 72995 w 88768"/>
                <a:gd name="connsiteY4" fmla="*/ 0 h 280658"/>
                <a:gd name="connsiteX5" fmla="*/ 72995 w 88768"/>
                <a:gd name="connsiteY5" fmla="*/ 199177 h 280658"/>
                <a:gd name="connsiteX6" fmla="*/ 63942 w 88768"/>
                <a:gd name="connsiteY6" fmla="*/ 226337 h 280658"/>
                <a:gd name="connsiteX7" fmla="*/ 36781 w 88768"/>
                <a:gd name="connsiteY7" fmla="*/ 253497 h 280658"/>
                <a:gd name="connsiteX8" fmla="*/ 9621 w 88768"/>
                <a:gd name="connsiteY8" fmla="*/ 280658 h 2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68" h="280658">
                  <a:moveTo>
                    <a:pt x="9621" y="280658"/>
                  </a:moveTo>
                  <a:lnTo>
                    <a:pt x="9621" y="280658"/>
                  </a:lnTo>
                  <a:cubicBezTo>
                    <a:pt x="-1501" y="180565"/>
                    <a:pt x="-4808" y="196915"/>
                    <a:pt x="9621" y="81482"/>
                  </a:cubicBezTo>
                  <a:cubicBezTo>
                    <a:pt x="10805" y="72012"/>
                    <a:pt x="12815" y="61854"/>
                    <a:pt x="18674" y="54321"/>
                  </a:cubicBezTo>
                  <a:cubicBezTo>
                    <a:pt x="34395" y="34108"/>
                    <a:pt x="72995" y="0"/>
                    <a:pt x="72995" y="0"/>
                  </a:cubicBezTo>
                  <a:cubicBezTo>
                    <a:pt x="99299" y="78910"/>
                    <a:pt x="88010" y="34009"/>
                    <a:pt x="72995" y="199177"/>
                  </a:cubicBezTo>
                  <a:cubicBezTo>
                    <a:pt x="72131" y="208681"/>
                    <a:pt x="69236" y="218397"/>
                    <a:pt x="63942" y="226337"/>
                  </a:cubicBezTo>
                  <a:cubicBezTo>
                    <a:pt x="56840" y="236990"/>
                    <a:pt x="45835" y="244443"/>
                    <a:pt x="36781" y="253497"/>
                  </a:cubicBezTo>
                  <a:lnTo>
                    <a:pt x="9621" y="280658"/>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7102981" y="2420183"/>
              <a:ext cx="717704" cy="215444"/>
            </a:xfrm>
            <a:prstGeom prst="rect">
              <a:avLst/>
            </a:prstGeom>
            <a:noFill/>
          </p:spPr>
          <p:txBody>
            <a:bodyPr wrap="square" rtlCol="0">
              <a:spAutoFit/>
            </a:bodyPr>
            <a:lstStyle/>
            <a:p>
              <a:r>
                <a:rPr lang="en-US" sz="800" dirty="0"/>
                <a:t>Antioch</a:t>
              </a:r>
            </a:p>
          </p:txBody>
        </p:sp>
        <p:sp>
          <p:nvSpPr>
            <p:cNvPr id="82" name="5-Point Star 35"/>
            <p:cNvSpPr/>
            <p:nvPr/>
          </p:nvSpPr>
          <p:spPr>
            <a:xfrm>
              <a:off x="7205049" y="2569674"/>
              <a:ext cx="113709" cy="13731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83" name="Group 82"/>
            <p:cNvGrpSpPr/>
            <p:nvPr/>
          </p:nvGrpSpPr>
          <p:grpSpPr>
            <a:xfrm>
              <a:off x="4433718" y="2077662"/>
              <a:ext cx="916880" cy="341122"/>
              <a:chOff x="2515892" y="1363947"/>
              <a:chExt cx="916880" cy="341122"/>
            </a:xfrm>
          </p:grpSpPr>
          <p:sp>
            <p:nvSpPr>
              <p:cNvPr id="84" name="TextBox 83"/>
              <p:cNvSpPr txBox="1"/>
              <p:nvPr/>
            </p:nvSpPr>
            <p:spPr>
              <a:xfrm>
                <a:off x="2515892" y="1363947"/>
                <a:ext cx="916880" cy="276999"/>
              </a:xfrm>
              <a:prstGeom prst="rect">
                <a:avLst/>
              </a:prstGeom>
              <a:noFill/>
            </p:spPr>
            <p:txBody>
              <a:bodyPr wrap="square" rtlCol="0">
                <a:spAutoFit/>
              </a:bodyPr>
              <a:lstStyle/>
              <a:p>
                <a:r>
                  <a:rPr lang="en-US" sz="1200" dirty="0"/>
                  <a:t>Ephesus</a:t>
                </a:r>
              </a:p>
            </p:txBody>
          </p:sp>
          <p:sp>
            <p:nvSpPr>
              <p:cNvPr id="85" name="5-Point Star 38"/>
              <p:cNvSpPr/>
              <p:nvPr/>
            </p:nvSpPr>
            <p:spPr>
              <a:xfrm>
                <a:off x="2786958" y="1574440"/>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Rectangle 3"/>
          <p:cNvSpPr/>
          <p:nvPr/>
        </p:nvSpPr>
        <p:spPr>
          <a:xfrm>
            <a:off x="1602464" y="4617763"/>
            <a:ext cx="2779414" cy="1477328"/>
          </a:xfrm>
          <a:prstGeom prst="rect">
            <a:avLst/>
          </a:prstGeom>
        </p:spPr>
        <p:txBody>
          <a:bodyPr wrap="square">
            <a:spAutoFit/>
          </a:bodyPr>
          <a:lstStyle/>
          <a:p>
            <a:r>
              <a:rPr lang="en-US" dirty="0">
                <a:latin typeface="Abadi" panose="020B0604020104020204" pitchFamily="34" charset="0"/>
              </a:rPr>
              <a:t>Paul wrote this epistle to Timothy, who had served with Paul during his second missionary journey. </a:t>
            </a:r>
            <a:endParaRPr lang="en-US" dirty="0"/>
          </a:p>
        </p:txBody>
      </p:sp>
      <p:sp>
        <p:nvSpPr>
          <p:cNvPr id="6" name="Rectangle 5"/>
          <p:cNvSpPr/>
          <p:nvPr/>
        </p:nvSpPr>
        <p:spPr>
          <a:xfrm>
            <a:off x="6096000" y="6488668"/>
            <a:ext cx="6096000" cy="369332"/>
          </a:xfrm>
          <a:prstGeom prst="rect">
            <a:avLst/>
          </a:prstGeom>
        </p:spPr>
        <p:txBody>
          <a:bodyPr>
            <a:spAutoFit/>
          </a:bodyPr>
          <a:lstStyle/>
          <a:p>
            <a:pPr algn="r"/>
            <a:r>
              <a:rPr lang="en-US" dirty="0"/>
              <a:t>(1)</a:t>
            </a:r>
          </a:p>
        </p:txBody>
      </p:sp>
      <p:grpSp>
        <p:nvGrpSpPr>
          <p:cNvPr id="2" name="Group 281">
            <a:extLst>
              <a:ext uri="{FF2B5EF4-FFF2-40B4-BE49-F238E27FC236}">
                <a16:creationId xmlns:a16="http://schemas.microsoft.com/office/drawing/2014/main" id="{ECED56F3-317B-DBE5-F749-E9EC66325A08}"/>
              </a:ext>
            </a:extLst>
          </p:cNvPr>
          <p:cNvGrpSpPr/>
          <p:nvPr/>
        </p:nvGrpSpPr>
        <p:grpSpPr>
          <a:xfrm>
            <a:off x="307931" y="4015103"/>
            <a:ext cx="1135971" cy="2271942"/>
            <a:chOff x="2013412" y="762000"/>
            <a:chExt cx="2482388" cy="4875375"/>
          </a:xfrm>
        </p:grpSpPr>
        <p:sp>
          <p:nvSpPr>
            <p:cNvPr id="7" name="Oval 6">
              <a:extLst>
                <a:ext uri="{FF2B5EF4-FFF2-40B4-BE49-F238E27FC236}">
                  <a16:creationId xmlns:a16="http://schemas.microsoft.com/office/drawing/2014/main" id="{6FCA52F0-3AE9-60B6-159F-A8B50D330367}"/>
                </a:ext>
              </a:extLst>
            </p:cNvPr>
            <p:cNvSpPr/>
            <p:nvPr/>
          </p:nvSpPr>
          <p:spPr>
            <a:xfrm rot="4472555">
              <a:off x="2734024" y="4984353"/>
              <a:ext cx="412802" cy="839640"/>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CE5D7AE-0C12-E886-C328-2181DE3F4A78}"/>
                </a:ext>
              </a:extLst>
            </p:cNvPr>
            <p:cNvSpPr/>
            <p:nvPr/>
          </p:nvSpPr>
          <p:spPr>
            <a:xfrm rot="6128217">
              <a:off x="3469797" y="5010870"/>
              <a:ext cx="465143" cy="787868"/>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253">
              <a:extLst>
                <a:ext uri="{FF2B5EF4-FFF2-40B4-BE49-F238E27FC236}">
                  <a16:creationId xmlns:a16="http://schemas.microsoft.com/office/drawing/2014/main" id="{C77E502C-8E45-48F5-2183-E295437AC393}"/>
                </a:ext>
              </a:extLst>
            </p:cNvPr>
            <p:cNvSpPr/>
            <p:nvPr/>
          </p:nvSpPr>
          <p:spPr>
            <a:xfrm rot="16200000">
              <a:off x="2438400" y="1066800"/>
              <a:ext cx="1752600" cy="1600200"/>
            </a:xfrm>
            <a:prstGeom prst="round2DiagRect">
              <a:avLst>
                <a:gd name="adj1" fmla="val 16667"/>
                <a:gd name="adj2" fmla="val 20049"/>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apezoid 9">
              <a:extLst>
                <a:ext uri="{FF2B5EF4-FFF2-40B4-BE49-F238E27FC236}">
                  <a16:creationId xmlns:a16="http://schemas.microsoft.com/office/drawing/2014/main" id="{DD11AFAA-150B-ECF4-4E8E-3704F4CE6E8B}"/>
                </a:ext>
              </a:extLst>
            </p:cNvPr>
            <p:cNvSpPr/>
            <p:nvPr/>
          </p:nvSpPr>
          <p:spPr>
            <a:xfrm>
              <a:off x="2415823" y="2573817"/>
              <a:ext cx="1850297" cy="2732969"/>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B45CEDB-4A0F-4239-7A98-1F46195CAE34}"/>
                </a:ext>
              </a:extLst>
            </p:cNvPr>
            <p:cNvSpPr/>
            <p:nvPr/>
          </p:nvSpPr>
          <p:spPr>
            <a:xfrm rot="2901859">
              <a:off x="2124008" y="3408792"/>
              <a:ext cx="442542" cy="66373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FCFDF9A-E1EA-E6C8-531F-5859F339A4DE}"/>
                </a:ext>
              </a:extLst>
            </p:cNvPr>
            <p:cNvSpPr/>
            <p:nvPr/>
          </p:nvSpPr>
          <p:spPr>
            <a:xfrm rot="20226769">
              <a:off x="4068808" y="3446251"/>
              <a:ext cx="426992" cy="53170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3FC49463-D057-4900-B2C1-5D8410C8E050}"/>
                </a:ext>
              </a:extLst>
            </p:cNvPr>
            <p:cNvSpPr/>
            <p:nvPr/>
          </p:nvSpPr>
          <p:spPr>
            <a:xfrm rot="1442139">
              <a:off x="2342658" y="2444407"/>
              <a:ext cx="682555" cy="1431946"/>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CFA4D63E-BFFC-720B-0A17-72928AB17637}"/>
                </a:ext>
              </a:extLst>
            </p:cNvPr>
            <p:cNvSpPr/>
            <p:nvPr/>
          </p:nvSpPr>
          <p:spPr>
            <a:xfrm rot="19602179">
              <a:off x="3612962" y="2358047"/>
              <a:ext cx="690675" cy="1431946"/>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077E7EB-C0A7-F8E4-DA04-A092301187C2}"/>
                </a:ext>
              </a:extLst>
            </p:cNvPr>
            <p:cNvSpPr/>
            <p:nvPr/>
          </p:nvSpPr>
          <p:spPr>
            <a:xfrm>
              <a:off x="2438400" y="2438400"/>
              <a:ext cx="1676400" cy="838200"/>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73970AE-169B-0BD8-64A8-15DE0B859E9C}"/>
                </a:ext>
              </a:extLst>
            </p:cNvPr>
            <p:cNvSpPr/>
            <p:nvPr/>
          </p:nvSpPr>
          <p:spPr>
            <a:xfrm>
              <a:off x="2601367" y="1042638"/>
              <a:ext cx="1352140" cy="18406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57">
              <a:extLst>
                <a:ext uri="{FF2B5EF4-FFF2-40B4-BE49-F238E27FC236}">
                  <a16:creationId xmlns:a16="http://schemas.microsoft.com/office/drawing/2014/main" id="{A8D091D4-A1E8-28F5-3731-F39AC5C9CCC3}"/>
                </a:ext>
              </a:extLst>
            </p:cNvPr>
            <p:cNvGrpSpPr/>
            <p:nvPr/>
          </p:nvGrpSpPr>
          <p:grpSpPr>
            <a:xfrm>
              <a:off x="2590800" y="3733800"/>
              <a:ext cx="1524000" cy="506039"/>
              <a:chOff x="6096000" y="1376597"/>
              <a:chExt cx="3810000" cy="1867525"/>
            </a:xfrm>
          </p:grpSpPr>
          <p:grpSp>
            <p:nvGrpSpPr>
              <p:cNvPr id="42" name="Group 34">
                <a:extLst>
                  <a:ext uri="{FF2B5EF4-FFF2-40B4-BE49-F238E27FC236}">
                    <a16:creationId xmlns:a16="http://schemas.microsoft.com/office/drawing/2014/main" id="{78F595DA-89E9-16F9-D203-8139065049E9}"/>
                  </a:ext>
                </a:extLst>
              </p:cNvPr>
              <p:cNvGrpSpPr/>
              <p:nvPr/>
            </p:nvGrpSpPr>
            <p:grpSpPr>
              <a:xfrm>
                <a:off x="6096000" y="1447800"/>
                <a:ext cx="3810000" cy="1752600"/>
                <a:chOff x="4800600" y="183630"/>
                <a:chExt cx="5791200" cy="1311639"/>
              </a:xfrm>
            </p:grpSpPr>
            <p:grpSp>
              <p:nvGrpSpPr>
                <p:cNvPr id="86" name="Group 28">
                  <a:extLst>
                    <a:ext uri="{FF2B5EF4-FFF2-40B4-BE49-F238E27FC236}">
                      <a16:creationId xmlns:a16="http://schemas.microsoft.com/office/drawing/2014/main" id="{BA804936-7F96-8130-84B9-4B88170D43F6}"/>
                    </a:ext>
                  </a:extLst>
                </p:cNvPr>
                <p:cNvGrpSpPr/>
                <p:nvPr/>
              </p:nvGrpSpPr>
              <p:grpSpPr>
                <a:xfrm>
                  <a:off x="4800600" y="184879"/>
                  <a:ext cx="2895600" cy="1295400"/>
                  <a:chOff x="4800600" y="184879"/>
                  <a:chExt cx="2895600" cy="1295400"/>
                </a:xfrm>
              </p:grpSpPr>
              <p:sp>
                <p:nvSpPr>
                  <p:cNvPr id="92" name="Flowchart: Decision 91">
                    <a:extLst>
                      <a:ext uri="{FF2B5EF4-FFF2-40B4-BE49-F238E27FC236}">
                        <a16:creationId xmlns:a16="http://schemas.microsoft.com/office/drawing/2014/main" id="{12719C60-11D5-CB24-3A22-3565D1ACB3D8}"/>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Decision 92">
                    <a:extLst>
                      <a:ext uri="{FF2B5EF4-FFF2-40B4-BE49-F238E27FC236}">
                        <a16:creationId xmlns:a16="http://schemas.microsoft.com/office/drawing/2014/main" id="{2B5FA10A-0178-FEC2-EE09-CFD2B8502B21}"/>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4-Point Star 305">
                    <a:extLst>
                      <a:ext uri="{FF2B5EF4-FFF2-40B4-BE49-F238E27FC236}">
                        <a16:creationId xmlns:a16="http://schemas.microsoft.com/office/drawing/2014/main" id="{15C528EF-6EAF-0414-9535-29A61A75AAA3}"/>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29">
                  <a:extLst>
                    <a:ext uri="{FF2B5EF4-FFF2-40B4-BE49-F238E27FC236}">
                      <a16:creationId xmlns:a16="http://schemas.microsoft.com/office/drawing/2014/main" id="{1DC9586D-F750-52A4-D7A7-E55025502C0B}"/>
                    </a:ext>
                  </a:extLst>
                </p:cNvPr>
                <p:cNvGrpSpPr/>
                <p:nvPr/>
              </p:nvGrpSpPr>
              <p:grpSpPr>
                <a:xfrm>
                  <a:off x="7696200" y="183630"/>
                  <a:ext cx="2895600" cy="1295400"/>
                  <a:chOff x="4800600" y="184879"/>
                  <a:chExt cx="2895600" cy="1295400"/>
                </a:xfrm>
              </p:grpSpPr>
              <p:sp>
                <p:nvSpPr>
                  <p:cNvPr id="89" name="Flowchart: Decision 88">
                    <a:extLst>
                      <a:ext uri="{FF2B5EF4-FFF2-40B4-BE49-F238E27FC236}">
                        <a16:creationId xmlns:a16="http://schemas.microsoft.com/office/drawing/2014/main" id="{66A53CE9-CF1F-6501-E8B9-C790958F193D}"/>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Decision 89">
                    <a:extLst>
                      <a:ext uri="{FF2B5EF4-FFF2-40B4-BE49-F238E27FC236}">
                        <a16:creationId xmlns:a16="http://schemas.microsoft.com/office/drawing/2014/main" id="{4C3C8A20-CD62-2E38-9BFD-7F97D5DC93FE}"/>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4-Point Star 302">
                    <a:extLst>
                      <a:ext uri="{FF2B5EF4-FFF2-40B4-BE49-F238E27FC236}">
                        <a16:creationId xmlns:a16="http://schemas.microsoft.com/office/drawing/2014/main" id="{B8BA0A19-AAAC-187B-404F-DC665C7D9881}"/>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4-Point Star 299">
                  <a:extLst>
                    <a:ext uri="{FF2B5EF4-FFF2-40B4-BE49-F238E27FC236}">
                      <a16:creationId xmlns:a16="http://schemas.microsoft.com/office/drawing/2014/main" id="{E75516BD-103D-D4C3-E6BF-DDD35E4DDB02}"/>
                    </a:ext>
                  </a:extLst>
                </p:cNvPr>
                <p:cNvSpPr/>
                <p:nvPr/>
              </p:nvSpPr>
              <p:spPr>
                <a:xfrm>
                  <a:off x="6961682" y="19986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Oval 42">
                <a:extLst>
                  <a:ext uri="{FF2B5EF4-FFF2-40B4-BE49-F238E27FC236}">
                    <a16:creationId xmlns:a16="http://schemas.microsoft.com/office/drawing/2014/main" id="{C42857D4-24B4-A03B-08D4-6A9F71DF7E65}"/>
                  </a:ext>
                </a:extLst>
              </p:cNvPr>
              <p:cNvSpPr/>
              <p:nvPr/>
            </p:nvSpPr>
            <p:spPr>
              <a:xfrm>
                <a:off x="6248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864145D-639F-95CF-0968-9F5751D453D9}"/>
                  </a:ext>
                </a:extLst>
              </p:cNvPr>
              <p:cNvSpPr/>
              <p:nvPr/>
            </p:nvSpPr>
            <p:spPr>
              <a:xfrm>
                <a:off x="72390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EEF63D4-E1C9-E2FA-18C4-5EE13B8255FE}"/>
                  </a:ext>
                </a:extLst>
              </p:cNvPr>
              <p:cNvSpPr/>
              <p:nvPr/>
            </p:nvSpPr>
            <p:spPr>
              <a:xfrm>
                <a:off x="8153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09E3CA5-5986-7C4A-45A6-E28A904DEE1E}"/>
                  </a:ext>
                </a:extLst>
              </p:cNvPr>
              <p:cNvSpPr/>
              <p:nvPr/>
            </p:nvSpPr>
            <p:spPr>
              <a:xfrm>
                <a:off x="9231443" y="20948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344EC2C7-9921-28E6-ABDB-AE17A5C08207}"/>
                  </a:ext>
                </a:extLst>
              </p:cNvPr>
              <p:cNvSpPr/>
              <p:nvPr/>
            </p:nvSpPr>
            <p:spPr>
              <a:xfrm>
                <a:off x="6785548" y="1376597"/>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8D6DADC-588B-9A1E-1B66-42BB765AABBA}"/>
                  </a:ext>
                </a:extLst>
              </p:cNvPr>
              <p:cNvSpPr/>
              <p:nvPr/>
            </p:nvSpPr>
            <p:spPr>
              <a:xfrm>
                <a:off x="774741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0B0A6D44-0226-E504-804D-FB8306A9D184}"/>
                  </a:ext>
                </a:extLst>
              </p:cNvPr>
              <p:cNvSpPr/>
              <p:nvPr/>
            </p:nvSpPr>
            <p:spPr>
              <a:xfrm>
                <a:off x="869179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A04A8B9-DDBA-254F-E29C-FB82411C8759}"/>
                  </a:ext>
                </a:extLst>
              </p:cNvPr>
              <p:cNvSpPr/>
              <p:nvPr/>
            </p:nvSpPr>
            <p:spPr>
              <a:xfrm>
                <a:off x="6773056" y="2863122"/>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60AF8B4C-7B09-CFBB-51FE-03C4E5687A45}"/>
                  </a:ext>
                </a:extLst>
              </p:cNvPr>
              <p:cNvSpPr/>
              <p:nvPr/>
            </p:nvSpPr>
            <p:spPr>
              <a:xfrm>
                <a:off x="7762407" y="286312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A69BCBA9-6B87-47A4-D50F-7518CB85E794}"/>
                  </a:ext>
                </a:extLst>
              </p:cNvPr>
              <p:cNvSpPr/>
              <p:nvPr/>
            </p:nvSpPr>
            <p:spPr>
              <a:xfrm>
                <a:off x="8706788" y="283314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lowchart: Delay 17">
              <a:extLst>
                <a:ext uri="{FF2B5EF4-FFF2-40B4-BE49-F238E27FC236}">
                  <a16:creationId xmlns:a16="http://schemas.microsoft.com/office/drawing/2014/main" id="{23FE38EC-B477-033D-10FD-1F85D056ECEC}"/>
                </a:ext>
              </a:extLst>
            </p:cNvPr>
            <p:cNvSpPr/>
            <p:nvPr/>
          </p:nvSpPr>
          <p:spPr>
            <a:xfrm rot="16200000">
              <a:off x="3048000" y="228600"/>
              <a:ext cx="533400" cy="1600200"/>
            </a:xfrm>
            <a:prstGeom prst="flowChartDelay">
              <a:avLst/>
            </a:prstGeom>
            <a:solidFill>
              <a:srgbClr val="E4CE7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58">
              <a:extLst>
                <a:ext uri="{FF2B5EF4-FFF2-40B4-BE49-F238E27FC236}">
                  <a16:creationId xmlns:a16="http://schemas.microsoft.com/office/drawing/2014/main" id="{8C8C25A9-5305-4C01-6261-550029E29C44}"/>
                </a:ext>
              </a:extLst>
            </p:cNvPr>
            <p:cNvGrpSpPr/>
            <p:nvPr/>
          </p:nvGrpSpPr>
          <p:grpSpPr>
            <a:xfrm>
              <a:off x="2514600" y="1066800"/>
              <a:ext cx="1524000" cy="506039"/>
              <a:chOff x="6096000" y="1376597"/>
              <a:chExt cx="3810000" cy="1867525"/>
            </a:xfrm>
          </p:grpSpPr>
          <p:grpSp>
            <p:nvGrpSpPr>
              <p:cNvPr id="22" name="Group 34">
                <a:extLst>
                  <a:ext uri="{FF2B5EF4-FFF2-40B4-BE49-F238E27FC236}">
                    <a16:creationId xmlns:a16="http://schemas.microsoft.com/office/drawing/2014/main" id="{A38717A3-EF76-A82E-2660-B9754E45A734}"/>
                  </a:ext>
                </a:extLst>
              </p:cNvPr>
              <p:cNvGrpSpPr/>
              <p:nvPr/>
            </p:nvGrpSpPr>
            <p:grpSpPr>
              <a:xfrm>
                <a:off x="6096000" y="1447800"/>
                <a:ext cx="3810000" cy="1752600"/>
                <a:chOff x="4800600" y="183630"/>
                <a:chExt cx="5791200" cy="1311639"/>
              </a:xfrm>
            </p:grpSpPr>
            <p:grpSp>
              <p:nvGrpSpPr>
                <p:cNvPr id="33" name="Group 308">
                  <a:extLst>
                    <a:ext uri="{FF2B5EF4-FFF2-40B4-BE49-F238E27FC236}">
                      <a16:creationId xmlns:a16="http://schemas.microsoft.com/office/drawing/2014/main" id="{20A67A96-3EEC-84A6-8BEA-C412F2BF37C3}"/>
                    </a:ext>
                  </a:extLst>
                </p:cNvPr>
                <p:cNvGrpSpPr/>
                <p:nvPr/>
              </p:nvGrpSpPr>
              <p:grpSpPr>
                <a:xfrm>
                  <a:off x="4800600" y="184879"/>
                  <a:ext cx="2895600" cy="1295400"/>
                  <a:chOff x="4800600" y="184879"/>
                  <a:chExt cx="2895600" cy="1295400"/>
                </a:xfrm>
              </p:grpSpPr>
              <p:sp>
                <p:nvSpPr>
                  <p:cNvPr id="39" name="Flowchart: Decision 38">
                    <a:extLst>
                      <a:ext uri="{FF2B5EF4-FFF2-40B4-BE49-F238E27FC236}">
                        <a16:creationId xmlns:a16="http://schemas.microsoft.com/office/drawing/2014/main" id="{D8C8F723-D926-AE68-FE0E-4AFE275CA803}"/>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ecision 39">
                    <a:extLst>
                      <a:ext uri="{FF2B5EF4-FFF2-40B4-BE49-F238E27FC236}">
                        <a16:creationId xmlns:a16="http://schemas.microsoft.com/office/drawing/2014/main" id="{3AA7B08B-D8B1-2305-21B0-66CD68F47CE7}"/>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4-Point Star 285">
                    <a:extLst>
                      <a:ext uri="{FF2B5EF4-FFF2-40B4-BE49-F238E27FC236}">
                        <a16:creationId xmlns:a16="http://schemas.microsoft.com/office/drawing/2014/main" id="{ABA3D361-695D-136F-43D6-2368766DB53D}"/>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09">
                  <a:extLst>
                    <a:ext uri="{FF2B5EF4-FFF2-40B4-BE49-F238E27FC236}">
                      <a16:creationId xmlns:a16="http://schemas.microsoft.com/office/drawing/2014/main" id="{5ABD2D36-CCA8-64A2-D6C8-AEC7E0647408}"/>
                    </a:ext>
                  </a:extLst>
                </p:cNvPr>
                <p:cNvGrpSpPr/>
                <p:nvPr/>
              </p:nvGrpSpPr>
              <p:grpSpPr>
                <a:xfrm>
                  <a:off x="7696200" y="183630"/>
                  <a:ext cx="2895600" cy="1295400"/>
                  <a:chOff x="4800600" y="184879"/>
                  <a:chExt cx="2895600" cy="1295400"/>
                </a:xfrm>
              </p:grpSpPr>
              <p:sp>
                <p:nvSpPr>
                  <p:cNvPr id="36" name="Flowchart: Decision 35">
                    <a:extLst>
                      <a:ext uri="{FF2B5EF4-FFF2-40B4-BE49-F238E27FC236}">
                        <a16:creationId xmlns:a16="http://schemas.microsoft.com/office/drawing/2014/main" id="{E8A14D9A-75D1-91DC-6185-DEC8711347B1}"/>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Decision 36">
                    <a:extLst>
                      <a:ext uri="{FF2B5EF4-FFF2-40B4-BE49-F238E27FC236}">
                        <a16:creationId xmlns:a16="http://schemas.microsoft.com/office/drawing/2014/main" id="{5555BAB6-2D02-9D75-FCCB-8E96E0A60B00}"/>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4-Point Star 282">
                    <a:extLst>
                      <a:ext uri="{FF2B5EF4-FFF2-40B4-BE49-F238E27FC236}">
                        <a16:creationId xmlns:a16="http://schemas.microsoft.com/office/drawing/2014/main" id="{A21A3DBB-E8C6-F6DF-5817-DE5CC6D22DBC}"/>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4-Point Star 279">
                  <a:extLst>
                    <a:ext uri="{FF2B5EF4-FFF2-40B4-BE49-F238E27FC236}">
                      <a16:creationId xmlns:a16="http://schemas.microsoft.com/office/drawing/2014/main" id="{AD5A3F60-6836-2484-4E72-ABF13223995D}"/>
                    </a:ext>
                  </a:extLst>
                </p:cNvPr>
                <p:cNvSpPr/>
                <p:nvPr/>
              </p:nvSpPr>
              <p:spPr>
                <a:xfrm>
                  <a:off x="6961682" y="19986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03495AFC-CAEF-0106-663F-39692C3F2B60}"/>
                  </a:ext>
                </a:extLst>
              </p:cNvPr>
              <p:cNvSpPr/>
              <p:nvPr/>
            </p:nvSpPr>
            <p:spPr>
              <a:xfrm>
                <a:off x="6248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3FB4DE8-C009-0151-C233-5E3DF5832ED3}"/>
                  </a:ext>
                </a:extLst>
              </p:cNvPr>
              <p:cNvSpPr/>
              <p:nvPr/>
            </p:nvSpPr>
            <p:spPr>
              <a:xfrm>
                <a:off x="72390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8803805-D39C-A8BE-99BD-8EEB4529515B}"/>
                  </a:ext>
                </a:extLst>
              </p:cNvPr>
              <p:cNvSpPr/>
              <p:nvPr/>
            </p:nvSpPr>
            <p:spPr>
              <a:xfrm>
                <a:off x="8153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40B16E8-658D-4586-2E18-7A336C5B5D63}"/>
                  </a:ext>
                </a:extLst>
              </p:cNvPr>
              <p:cNvSpPr/>
              <p:nvPr/>
            </p:nvSpPr>
            <p:spPr>
              <a:xfrm>
                <a:off x="9231443" y="20948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F24FF4C-0F0F-C1EA-8B87-A547FF59FBB2}"/>
                  </a:ext>
                </a:extLst>
              </p:cNvPr>
              <p:cNvSpPr/>
              <p:nvPr/>
            </p:nvSpPr>
            <p:spPr>
              <a:xfrm>
                <a:off x="6785548" y="1376597"/>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78B1084-249E-F9D8-2DC6-D98D611DC41A}"/>
                  </a:ext>
                </a:extLst>
              </p:cNvPr>
              <p:cNvSpPr/>
              <p:nvPr/>
            </p:nvSpPr>
            <p:spPr>
              <a:xfrm>
                <a:off x="774741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FBE8A01-710E-D151-E6E7-63F1D3148AEA}"/>
                  </a:ext>
                </a:extLst>
              </p:cNvPr>
              <p:cNvSpPr/>
              <p:nvPr/>
            </p:nvSpPr>
            <p:spPr>
              <a:xfrm>
                <a:off x="869179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EC09313-3D6B-49F1-E859-F39D55F6FBE3}"/>
                  </a:ext>
                </a:extLst>
              </p:cNvPr>
              <p:cNvSpPr/>
              <p:nvPr/>
            </p:nvSpPr>
            <p:spPr>
              <a:xfrm>
                <a:off x="6773056" y="2863122"/>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936607C-51CA-4498-44C4-274446C22DB4}"/>
                  </a:ext>
                </a:extLst>
              </p:cNvPr>
              <p:cNvSpPr/>
              <p:nvPr/>
            </p:nvSpPr>
            <p:spPr>
              <a:xfrm>
                <a:off x="7762407" y="286312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1BA437D-105E-E8BB-0AFC-17ADB66D6AFD}"/>
                  </a:ext>
                </a:extLst>
              </p:cNvPr>
              <p:cNvSpPr/>
              <p:nvPr/>
            </p:nvSpPr>
            <p:spPr>
              <a:xfrm>
                <a:off x="8706788" y="283314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ound Diagonal Corner Rectangle 264">
              <a:extLst>
                <a:ext uri="{FF2B5EF4-FFF2-40B4-BE49-F238E27FC236}">
                  <a16:creationId xmlns:a16="http://schemas.microsoft.com/office/drawing/2014/main" id="{8A53879D-A7BC-C52A-EB64-1E7C57AAC464}"/>
                </a:ext>
              </a:extLst>
            </p:cNvPr>
            <p:cNvSpPr/>
            <p:nvPr/>
          </p:nvSpPr>
          <p:spPr>
            <a:xfrm rot="18262111">
              <a:off x="2971800" y="2362200"/>
              <a:ext cx="685800" cy="685800"/>
            </a:xfrm>
            <a:prstGeom prst="round2DiagRect">
              <a:avLst>
                <a:gd name="adj1" fmla="val 50000"/>
                <a:gd name="adj2" fmla="val 20049"/>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A4642E4-E47F-CBDD-4CC2-EBE6B691908D}"/>
                </a:ext>
              </a:extLst>
            </p:cNvPr>
            <p:cNvSpPr/>
            <p:nvPr/>
          </p:nvSpPr>
          <p:spPr>
            <a:xfrm>
              <a:off x="3124200" y="2438400"/>
              <a:ext cx="381000" cy="228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CCF38CF3-A09D-DFE1-2932-853F8DED9F99}"/>
              </a:ext>
            </a:extLst>
          </p:cNvPr>
          <p:cNvGrpSpPr/>
          <p:nvPr/>
        </p:nvGrpSpPr>
        <p:grpSpPr>
          <a:xfrm>
            <a:off x="4195036" y="4050163"/>
            <a:ext cx="1156773" cy="2447165"/>
            <a:chOff x="4405860" y="139189"/>
            <a:chExt cx="2861871" cy="6475262"/>
          </a:xfrm>
        </p:grpSpPr>
        <p:grpSp>
          <p:nvGrpSpPr>
            <p:cNvPr id="96" name="Group 86">
              <a:extLst>
                <a:ext uri="{FF2B5EF4-FFF2-40B4-BE49-F238E27FC236}">
                  <a16:creationId xmlns:a16="http://schemas.microsoft.com/office/drawing/2014/main" id="{D647412F-A025-2662-A70C-56E7AE5738E5}"/>
                </a:ext>
              </a:extLst>
            </p:cNvPr>
            <p:cNvGrpSpPr/>
            <p:nvPr/>
          </p:nvGrpSpPr>
          <p:grpSpPr>
            <a:xfrm rot="2107423">
              <a:off x="4802579" y="139189"/>
              <a:ext cx="743864" cy="1806453"/>
              <a:chOff x="7696200" y="914400"/>
              <a:chExt cx="685800" cy="2438400"/>
            </a:xfrm>
          </p:grpSpPr>
          <p:sp>
            <p:nvSpPr>
              <p:cNvPr id="1037" name="Moon 1036">
                <a:extLst>
                  <a:ext uri="{FF2B5EF4-FFF2-40B4-BE49-F238E27FC236}">
                    <a16:creationId xmlns:a16="http://schemas.microsoft.com/office/drawing/2014/main" id="{8C53AAAC-C91D-30F1-95B5-3A9EAB70065C}"/>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Moon 1037">
                <a:extLst>
                  <a:ext uri="{FF2B5EF4-FFF2-40B4-BE49-F238E27FC236}">
                    <a16:creationId xmlns:a16="http://schemas.microsoft.com/office/drawing/2014/main" id="{8EC9A578-E816-4AAB-0438-4ACD6B8F9007}"/>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Moon 1038">
                <a:extLst>
                  <a:ext uri="{FF2B5EF4-FFF2-40B4-BE49-F238E27FC236}">
                    <a16:creationId xmlns:a16="http://schemas.microsoft.com/office/drawing/2014/main" id="{AE1DD17D-3D4F-11D3-91E9-2C2BD11C1346}"/>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Oval 1039">
                <a:extLst>
                  <a:ext uri="{FF2B5EF4-FFF2-40B4-BE49-F238E27FC236}">
                    <a16:creationId xmlns:a16="http://schemas.microsoft.com/office/drawing/2014/main" id="{8B002D58-C7FE-871B-BBCE-930727D29470}"/>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87">
              <a:extLst>
                <a:ext uri="{FF2B5EF4-FFF2-40B4-BE49-F238E27FC236}">
                  <a16:creationId xmlns:a16="http://schemas.microsoft.com/office/drawing/2014/main" id="{39A33B6D-F218-E492-A8DF-79BEF9DA4D33}"/>
                </a:ext>
              </a:extLst>
            </p:cNvPr>
            <p:cNvGrpSpPr/>
            <p:nvPr/>
          </p:nvGrpSpPr>
          <p:grpSpPr>
            <a:xfrm rot="19262140" flipH="1">
              <a:off x="6126313" y="231425"/>
              <a:ext cx="743864" cy="1645187"/>
              <a:chOff x="7696200" y="914400"/>
              <a:chExt cx="685800" cy="2438400"/>
            </a:xfrm>
          </p:grpSpPr>
          <p:sp>
            <p:nvSpPr>
              <p:cNvPr id="1033" name="Moon 1032">
                <a:extLst>
                  <a:ext uri="{FF2B5EF4-FFF2-40B4-BE49-F238E27FC236}">
                    <a16:creationId xmlns:a16="http://schemas.microsoft.com/office/drawing/2014/main" id="{5400B005-FB5E-8D2D-FD34-2BC04CE59897}"/>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Moon 1033">
                <a:extLst>
                  <a:ext uri="{FF2B5EF4-FFF2-40B4-BE49-F238E27FC236}">
                    <a16:creationId xmlns:a16="http://schemas.microsoft.com/office/drawing/2014/main" id="{07DC0595-6FF1-8AD8-DF03-EB32F9B89139}"/>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Moon 1034">
                <a:extLst>
                  <a:ext uri="{FF2B5EF4-FFF2-40B4-BE49-F238E27FC236}">
                    <a16:creationId xmlns:a16="http://schemas.microsoft.com/office/drawing/2014/main" id="{7B3FF31F-83F8-DBBA-069E-6248648CE58E}"/>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Oval 1035">
                <a:extLst>
                  <a:ext uri="{FF2B5EF4-FFF2-40B4-BE49-F238E27FC236}">
                    <a16:creationId xmlns:a16="http://schemas.microsoft.com/office/drawing/2014/main" id="{1B073651-4633-F526-4B29-480D8531722A}"/>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47">
              <a:extLst>
                <a:ext uri="{FF2B5EF4-FFF2-40B4-BE49-F238E27FC236}">
                  <a16:creationId xmlns:a16="http://schemas.microsoft.com/office/drawing/2014/main" id="{41392286-D044-4CA3-8E36-8B58F51A1D52}"/>
                </a:ext>
              </a:extLst>
            </p:cNvPr>
            <p:cNvGrpSpPr/>
            <p:nvPr/>
          </p:nvGrpSpPr>
          <p:grpSpPr>
            <a:xfrm rot="562843">
              <a:off x="5697438" y="5840305"/>
              <a:ext cx="666047" cy="774146"/>
              <a:chOff x="6106804" y="4039302"/>
              <a:chExt cx="666047" cy="774146"/>
            </a:xfrm>
          </p:grpSpPr>
          <p:sp>
            <p:nvSpPr>
              <p:cNvPr id="1030" name="Oval 1029">
                <a:extLst>
                  <a:ext uri="{FF2B5EF4-FFF2-40B4-BE49-F238E27FC236}">
                    <a16:creationId xmlns:a16="http://schemas.microsoft.com/office/drawing/2014/main" id="{09C1B988-5EDB-C327-98BD-2FED17B74956}"/>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Oval 1030">
                <a:extLst>
                  <a:ext uri="{FF2B5EF4-FFF2-40B4-BE49-F238E27FC236}">
                    <a16:creationId xmlns:a16="http://schemas.microsoft.com/office/drawing/2014/main" id="{18404DD4-7D35-D472-110E-35DB44347C6E}"/>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Oval 1031">
                <a:extLst>
                  <a:ext uri="{FF2B5EF4-FFF2-40B4-BE49-F238E27FC236}">
                    <a16:creationId xmlns:a16="http://schemas.microsoft.com/office/drawing/2014/main" id="{AF30CAC2-C2E4-8C07-5E53-46424D4996DA}"/>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47">
              <a:extLst>
                <a:ext uri="{FF2B5EF4-FFF2-40B4-BE49-F238E27FC236}">
                  <a16:creationId xmlns:a16="http://schemas.microsoft.com/office/drawing/2014/main" id="{68521443-34DD-6491-6CB7-F383BFA56551}"/>
                </a:ext>
              </a:extLst>
            </p:cNvPr>
            <p:cNvGrpSpPr/>
            <p:nvPr/>
          </p:nvGrpSpPr>
          <p:grpSpPr>
            <a:xfrm rot="2613352">
              <a:off x="5128037" y="5761712"/>
              <a:ext cx="666047" cy="774146"/>
              <a:chOff x="6106804" y="4039302"/>
              <a:chExt cx="666047" cy="774146"/>
            </a:xfrm>
          </p:grpSpPr>
          <p:sp>
            <p:nvSpPr>
              <p:cNvPr id="1026" name="Oval 1025">
                <a:extLst>
                  <a:ext uri="{FF2B5EF4-FFF2-40B4-BE49-F238E27FC236}">
                    <a16:creationId xmlns:a16="http://schemas.microsoft.com/office/drawing/2014/main" id="{A033FCBA-45D9-B4FA-4257-8896A43AB79C}"/>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Oval 1026">
                <a:extLst>
                  <a:ext uri="{FF2B5EF4-FFF2-40B4-BE49-F238E27FC236}">
                    <a16:creationId xmlns:a16="http://schemas.microsoft.com/office/drawing/2014/main" id="{7C64BB6C-D7EF-7210-292A-1F8E67106829}"/>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Oval 1028">
                <a:extLst>
                  <a:ext uri="{FF2B5EF4-FFF2-40B4-BE49-F238E27FC236}">
                    <a16:creationId xmlns:a16="http://schemas.microsoft.com/office/drawing/2014/main" id="{2A63FEEF-9DB2-4BE0-EDB0-9BFB1E6B9A68}"/>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Oval 99">
              <a:extLst>
                <a:ext uri="{FF2B5EF4-FFF2-40B4-BE49-F238E27FC236}">
                  <a16:creationId xmlns:a16="http://schemas.microsoft.com/office/drawing/2014/main" id="{F4B33C3D-3BF7-A17C-C23E-A0A92A0BA975}"/>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DF0DF1E1-6158-9EB8-BE8C-2620025591A0}"/>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a:extLst>
                <a:ext uri="{FF2B5EF4-FFF2-40B4-BE49-F238E27FC236}">
                  <a16:creationId xmlns:a16="http://schemas.microsoft.com/office/drawing/2014/main" id="{D1E954CA-9510-D09B-C52C-9A3A54E6564D}"/>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a:extLst>
                <a:ext uri="{FF2B5EF4-FFF2-40B4-BE49-F238E27FC236}">
                  <a16:creationId xmlns:a16="http://schemas.microsoft.com/office/drawing/2014/main" id="{8B42E6BF-5B6B-314A-87D0-7989BB3DA0F5}"/>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rapezoid 107">
              <a:extLst>
                <a:ext uri="{FF2B5EF4-FFF2-40B4-BE49-F238E27FC236}">
                  <a16:creationId xmlns:a16="http://schemas.microsoft.com/office/drawing/2014/main" id="{44091D2C-EACD-BE74-37C4-F24E57862B6F}"/>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rapezoid 108">
              <a:extLst>
                <a:ext uri="{FF2B5EF4-FFF2-40B4-BE49-F238E27FC236}">
                  <a16:creationId xmlns:a16="http://schemas.microsoft.com/office/drawing/2014/main" id="{7C104A8E-D63B-89DD-C547-C78534485D7E}"/>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rapezoid 109">
              <a:extLst>
                <a:ext uri="{FF2B5EF4-FFF2-40B4-BE49-F238E27FC236}">
                  <a16:creationId xmlns:a16="http://schemas.microsoft.com/office/drawing/2014/main" id="{CCA2D40D-F043-693A-2EDD-5E6E90DC8D4C}"/>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110">
              <a:extLst>
                <a:ext uri="{FF2B5EF4-FFF2-40B4-BE49-F238E27FC236}">
                  <a16:creationId xmlns:a16="http://schemas.microsoft.com/office/drawing/2014/main" id="{908C0455-4D51-2E77-5F23-B194124501D1}"/>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915D6D4B-AE8A-88C2-3486-EF516422B018}"/>
                </a:ext>
              </a:extLst>
            </p:cNvPr>
            <p:cNvSpPr/>
            <p:nvPr/>
          </p:nvSpPr>
          <p:spPr>
            <a:xfrm>
              <a:off x="5286532" y="1073046"/>
              <a:ext cx="972113"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CCC686A3-C8B1-FF5B-2737-1400969D45EB}"/>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57">
              <a:extLst>
                <a:ext uri="{FF2B5EF4-FFF2-40B4-BE49-F238E27FC236}">
                  <a16:creationId xmlns:a16="http://schemas.microsoft.com/office/drawing/2014/main" id="{C27E5489-FCAB-D823-4CC8-074E00081DF1}"/>
                </a:ext>
              </a:extLst>
            </p:cNvPr>
            <p:cNvGrpSpPr/>
            <p:nvPr/>
          </p:nvGrpSpPr>
          <p:grpSpPr>
            <a:xfrm>
              <a:off x="4953000" y="5334000"/>
              <a:ext cx="1828800" cy="609600"/>
              <a:chOff x="1371600" y="3962400"/>
              <a:chExt cx="6705600" cy="2057400"/>
            </a:xfrm>
          </p:grpSpPr>
          <p:grpSp>
            <p:nvGrpSpPr>
              <p:cNvPr id="118" name="Group 195">
                <a:extLst>
                  <a:ext uri="{FF2B5EF4-FFF2-40B4-BE49-F238E27FC236}">
                    <a16:creationId xmlns:a16="http://schemas.microsoft.com/office/drawing/2014/main" id="{8B500C0F-DBC3-160A-E99A-7E9257D71A1C}"/>
                  </a:ext>
                </a:extLst>
              </p:cNvPr>
              <p:cNvGrpSpPr/>
              <p:nvPr/>
            </p:nvGrpSpPr>
            <p:grpSpPr>
              <a:xfrm>
                <a:off x="1371600" y="3962400"/>
                <a:ext cx="1676400" cy="2057400"/>
                <a:chOff x="1371600" y="3962400"/>
                <a:chExt cx="1676400" cy="2057400"/>
              </a:xfrm>
            </p:grpSpPr>
            <p:sp>
              <p:nvSpPr>
                <p:cNvPr id="1024" name="Right Arrow Callout 111">
                  <a:extLst>
                    <a:ext uri="{FF2B5EF4-FFF2-40B4-BE49-F238E27FC236}">
                      <a16:creationId xmlns:a16="http://schemas.microsoft.com/office/drawing/2014/main" id="{391225DA-3EBE-E10E-12DC-7B1D7E844BC5}"/>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Quad Arrow 112">
                  <a:extLst>
                    <a:ext uri="{FF2B5EF4-FFF2-40B4-BE49-F238E27FC236}">
                      <a16:creationId xmlns:a16="http://schemas.microsoft.com/office/drawing/2014/main" id="{A156B675-7D07-9F69-C16C-25A505863780}"/>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96">
                <a:extLst>
                  <a:ext uri="{FF2B5EF4-FFF2-40B4-BE49-F238E27FC236}">
                    <a16:creationId xmlns:a16="http://schemas.microsoft.com/office/drawing/2014/main" id="{443D7F66-488C-ED1E-3A0C-B0FF2AC518C4}"/>
                  </a:ext>
                </a:extLst>
              </p:cNvPr>
              <p:cNvGrpSpPr/>
              <p:nvPr/>
            </p:nvGrpSpPr>
            <p:grpSpPr>
              <a:xfrm>
                <a:off x="3048000" y="3962400"/>
                <a:ext cx="1676400" cy="2057400"/>
                <a:chOff x="1371600" y="3962400"/>
                <a:chExt cx="1676400" cy="2057400"/>
              </a:xfrm>
            </p:grpSpPr>
            <p:sp>
              <p:nvSpPr>
                <p:cNvPr id="126" name="Right Arrow Callout 109">
                  <a:extLst>
                    <a:ext uri="{FF2B5EF4-FFF2-40B4-BE49-F238E27FC236}">
                      <a16:creationId xmlns:a16="http://schemas.microsoft.com/office/drawing/2014/main" id="{BDC8BD6D-5F62-9501-45F5-69DF76F289FA}"/>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Quad Arrow 110">
                  <a:extLst>
                    <a:ext uri="{FF2B5EF4-FFF2-40B4-BE49-F238E27FC236}">
                      <a16:creationId xmlns:a16="http://schemas.microsoft.com/office/drawing/2014/main" id="{372D7684-588A-1CAC-B2CD-051C24605DC0}"/>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99">
                <a:extLst>
                  <a:ext uri="{FF2B5EF4-FFF2-40B4-BE49-F238E27FC236}">
                    <a16:creationId xmlns:a16="http://schemas.microsoft.com/office/drawing/2014/main" id="{12258862-C8DE-DDBC-3DFE-8FD6C853BCF3}"/>
                  </a:ext>
                </a:extLst>
              </p:cNvPr>
              <p:cNvGrpSpPr/>
              <p:nvPr/>
            </p:nvGrpSpPr>
            <p:grpSpPr>
              <a:xfrm>
                <a:off x="4724400" y="3962400"/>
                <a:ext cx="1676400" cy="2057400"/>
                <a:chOff x="1371600" y="3962400"/>
                <a:chExt cx="1676400" cy="2057400"/>
              </a:xfrm>
            </p:grpSpPr>
            <p:sp>
              <p:nvSpPr>
                <p:cNvPr id="124" name="Right Arrow Callout 107">
                  <a:extLst>
                    <a:ext uri="{FF2B5EF4-FFF2-40B4-BE49-F238E27FC236}">
                      <a16:creationId xmlns:a16="http://schemas.microsoft.com/office/drawing/2014/main" id="{000A3C5C-02C0-6C90-0C51-129CC78FBFDB}"/>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Quad Arrow 108">
                  <a:extLst>
                    <a:ext uri="{FF2B5EF4-FFF2-40B4-BE49-F238E27FC236}">
                      <a16:creationId xmlns:a16="http://schemas.microsoft.com/office/drawing/2014/main" id="{B0157E4C-B828-3169-3EC4-C42B8687FA36}"/>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202">
                <a:extLst>
                  <a:ext uri="{FF2B5EF4-FFF2-40B4-BE49-F238E27FC236}">
                    <a16:creationId xmlns:a16="http://schemas.microsoft.com/office/drawing/2014/main" id="{C78E1887-85EF-EFC2-B140-C1FC8796E4E9}"/>
                  </a:ext>
                </a:extLst>
              </p:cNvPr>
              <p:cNvGrpSpPr/>
              <p:nvPr/>
            </p:nvGrpSpPr>
            <p:grpSpPr>
              <a:xfrm>
                <a:off x="6400800" y="3962400"/>
                <a:ext cx="1676400" cy="2057400"/>
                <a:chOff x="1371600" y="3962400"/>
                <a:chExt cx="1676400" cy="2057400"/>
              </a:xfrm>
            </p:grpSpPr>
            <p:sp>
              <p:nvSpPr>
                <p:cNvPr id="122" name="Right Arrow Callout 105">
                  <a:extLst>
                    <a:ext uri="{FF2B5EF4-FFF2-40B4-BE49-F238E27FC236}">
                      <a16:creationId xmlns:a16="http://schemas.microsoft.com/office/drawing/2014/main" id="{2D3D2C29-684C-1F55-7F0C-1162674794D8}"/>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Quad Arrow 106">
                  <a:extLst>
                    <a:ext uri="{FF2B5EF4-FFF2-40B4-BE49-F238E27FC236}">
                      <a16:creationId xmlns:a16="http://schemas.microsoft.com/office/drawing/2014/main" id="{AB6EB84E-2FE9-3D4F-A23D-1402A584C353}"/>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5" name="Cloud 114">
              <a:extLst>
                <a:ext uri="{FF2B5EF4-FFF2-40B4-BE49-F238E27FC236}">
                  <a16:creationId xmlns:a16="http://schemas.microsoft.com/office/drawing/2014/main" id="{23C48B39-4E38-1135-94CC-D953920654D5}"/>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lowchart: Delay 115">
              <a:extLst>
                <a:ext uri="{FF2B5EF4-FFF2-40B4-BE49-F238E27FC236}">
                  <a16:creationId xmlns:a16="http://schemas.microsoft.com/office/drawing/2014/main" id="{F990D7BC-3957-1C06-DF40-DF7E1999079B}"/>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36E5F07-5379-53F1-4A24-E00990FF218C}"/>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649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2" presetClass="entr" presetSubtype="2"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95"/>
                                        </p:tgtEl>
                                        <p:attrNameLst>
                                          <p:attrName>style.visibility</p:attrName>
                                        </p:attrNameLst>
                                      </p:cBhvr>
                                      <p:to>
                                        <p:strVal val="visible"/>
                                      </p:to>
                                    </p:set>
                                    <p:anim calcmode="lin" valueType="num">
                                      <p:cBhvr additive="base">
                                        <p:cTn id="17" dur="500" fill="hold"/>
                                        <p:tgtEl>
                                          <p:spTgt spid="95"/>
                                        </p:tgtEl>
                                        <p:attrNameLst>
                                          <p:attrName>ppt_x</p:attrName>
                                        </p:attrNameLst>
                                      </p:cBhvr>
                                      <p:tavLst>
                                        <p:tav tm="0">
                                          <p:val>
                                            <p:strVal val="1+#ppt_w/2"/>
                                          </p:val>
                                        </p:tav>
                                        <p:tav tm="100000">
                                          <p:val>
                                            <p:strVal val="#ppt_x"/>
                                          </p:val>
                                        </p:tav>
                                      </p:tavLst>
                                    </p:anim>
                                    <p:anim calcmode="lin" valueType="num">
                                      <p:cBhvr additive="base">
                                        <p:cTn id="18" dur="500" fill="hold"/>
                                        <p:tgtEl>
                                          <p:spTgt spid="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n background">
            <a:extLst>
              <a:ext uri="{FF2B5EF4-FFF2-40B4-BE49-F238E27FC236}">
                <a16:creationId xmlns:a16="http://schemas.microsoft.com/office/drawing/2014/main" id="{D6E2197E-6501-4F17-BD04-DCF64EA68E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D7109D5-CA59-4B92-A279-ED9E1B7671E9}"/>
              </a:ext>
            </a:extLst>
          </p:cNvPr>
          <p:cNvSpPr txBox="1"/>
          <p:nvPr/>
        </p:nvSpPr>
        <p:spPr>
          <a:xfrm>
            <a:off x="76200" y="6488668"/>
            <a:ext cx="5562600" cy="369332"/>
          </a:xfrm>
          <a:prstGeom prst="rect">
            <a:avLst/>
          </a:prstGeom>
          <a:noFill/>
        </p:spPr>
        <p:txBody>
          <a:bodyPr wrap="square" rtlCol="0">
            <a:spAutoFit/>
          </a:bodyPr>
          <a:lstStyle/>
          <a:p>
            <a:r>
              <a:rPr lang="en-US" dirty="0"/>
              <a:t>1 Timothy 6:10</a:t>
            </a:r>
          </a:p>
        </p:txBody>
      </p:sp>
      <p:pic>
        <p:nvPicPr>
          <p:cNvPr id="8" name="Picture 7">
            <a:extLst>
              <a:ext uri="{FF2B5EF4-FFF2-40B4-BE49-F238E27FC236}">
                <a16:creationId xmlns:a16="http://schemas.microsoft.com/office/drawing/2014/main" id="{7E7D36F9-14F0-4432-99E1-9ED932CEF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83" y="114734"/>
            <a:ext cx="866739" cy="1080221"/>
          </a:xfrm>
          <a:prstGeom prst="rect">
            <a:avLst/>
          </a:prstGeom>
        </p:spPr>
      </p:pic>
      <p:pic>
        <p:nvPicPr>
          <p:cNvPr id="9" name="Picture 2" descr="Image result for world turning gif">
            <a:extLst>
              <a:ext uri="{FF2B5EF4-FFF2-40B4-BE49-F238E27FC236}">
                <a16:creationId xmlns:a16="http://schemas.microsoft.com/office/drawing/2014/main" id="{0CB9E8C5-69E6-4D96-B16D-D218B8BD79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0873" y="-25284"/>
            <a:ext cx="6941127" cy="688328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A80E02A-F924-4C36-994D-2A617A7F2648}"/>
              </a:ext>
            </a:extLst>
          </p:cNvPr>
          <p:cNvSpPr/>
          <p:nvPr/>
        </p:nvSpPr>
        <p:spPr>
          <a:xfrm>
            <a:off x="1084118" y="615711"/>
            <a:ext cx="3986645" cy="5262979"/>
          </a:xfrm>
          <a:prstGeom prst="rect">
            <a:avLst/>
          </a:prstGeom>
        </p:spPr>
        <p:txBody>
          <a:bodyPr wrap="square">
            <a:spAutoFit/>
          </a:bodyPr>
          <a:lstStyle/>
          <a:p>
            <a:r>
              <a:rPr lang="en-US" sz="2400" dirty="0"/>
              <a:t>“There is nothing inherently evil about money. The Good Samaritan used the same coinage to serve his fellowman that Judas used to betray the Master. It is ‘the </a:t>
            </a:r>
            <a:r>
              <a:rPr lang="en-US" sz="2400" i="1" dirty="0"/>
              <a:t>love of money</a:t>
            </a:r>
            <a:r>
              <a:rPr lang="en-US" sz="2400" dirty="0"/>
              <a:t> [which] is the root of all evil.’</a:t>
            </a:r>
          </a:p>
          <a:p>
            <a:endParaRPr lang="en-US" sz="2400" dirty="0"/>
          </a:p>
          <a:p>
            <a:r>
              <a:rPr lang="en-US" sz="2400" dirty="0"/>
              <a:t>The critical difference is the degree of spirituality we exercise in viewing, evaluating, and managing the things of this world.”</a:t>
            </a:r>
          </a:p>
        </p:txBody>
      </p:sp>
    </p:spTree>
    <p:extLst>
      <p:ext uri="{BB962C8B-B14F-4D97-AF65-F5344CB8AC3E}">
        <p14:creationId xmlns:p14="http://schemas.microsoft.com/office/powerpoint/2010/main" val="403162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n background">
            <a:extLst>
              <a:ext uri="{FF2B5EF4-FFF2-40B4-BE49-F238E27FC236}">
                <a16:creationId xmlns:a16="http://schemas.microsoft.com/office/drawing/2014/main" id="{D6E2197E-6501-4F17-BD04-DCF64EA68E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3A7CC1C-0D6B-4DFD-B7DE-3A3F7D07F9EF}"/>
              </a:ext>
            </a:extLst>
          </p:cNvPr>
          <p:cNvSpPr txBox="1"/>
          <p:nvPr/>
        </p:nvSpPr>
        <p:spPr>
          <a:xfrm>
            <a:off x="2264228" y="108857"/>
            <a:ext cx="7696200" cy="923330"/>
          </a:xfrm>
          <a:prstGeom prst="rect">
            <a:avLst/>
          </a:prstGeom>
          <a:noFill/>
        </p:spPr>
        <p:txBody>
          <a:bodyPr wrap="square" rtlCol="0">
            <a:spAutoFit/>
          </a:bodyPr>
          <a:lstStyle/>
          <a:p>
            <a:pPr algn="ctr"/>
            <a:r>
              <a:rPr lang="en-US" sz="5400" dirty="0">
                <a:latin typeface="MV Boli" panose="02000500030200090000" pitchFamily="2" charset="0"/>
                <a:cs typeface="MV Boli" panose="02000500030200090000" pitchFamily="2" charset="0"/>
              </a:rPr>
              <a:t>Avoid Vain Babblings</a:t>
            </a:r>
          </a:p>
        </p:txBody>
      </p:sp>
      <p:sp>
        <p:nvSpPr>
          <p:cNvPr id="8" name="TextBox 7">
            <a:extLst>
              <a:ext uri="{FF2B5EF4-FFF2-40B4-BE49-F238E27FC236}">
                <a16:creationId xmlns:a16="http://schemas.microsoft.com/office/drawing/2014/main" id="{3CBED40F-7945-4B35-B173-0AB7165AA765}"/>
              </a:ext>
            </a:extLst>
          </p:cNvPr>
          <p:cNvSpPr txBox="1"/>
          <p:nvPr/>
        </p:nvSpPr>
        <p:spPr>
          <a:xfrm>
            <a:off x="76200" y="6488668"/>
            <a:ext cx="5562600" cy="369332"/>
          </a:xfrm>
          <a:prstGeom prst="rect">
            <a:avLst/>
          </a:prstGeom>
          <a:noFill/>
        </p:spPr>
        <p:txBody>
          <a:bodyPr wrap="square" rtlCol="0">
            <a:spAutoFit/>
          </a:bodyPr>
          <a:lstStyle/>
          <a:p>
            <a:r>
              <a:rPr lang="en-US" dirty="0"/>
              <a:t>1 Timothy 6:20</a:t>
            </a:r>
          </a:p>
        </p:txBody>
      </p:sp>
      <p:sp>
        <p:nvSpPr>
          <p:cNvPr id="9" name="Rectangle 8">
            <a:extLst>
              <a:ext uri="{FF2B5EF4-FFF2-40B4-BE49-F238E27FC236}">
                <a16:creationId xmlns:a16="http://schemas.microsoft.com/office/drawing/2014/main" id="{E1857EA3-9228-48F0-A545-1110CD653558}"/>
              </a:ext>
            </a:extLst>
          </p:cNvPr>
          <p:cNvSpPr/>
          <p:nvPr/>
        </p:nvSpPr>
        <p:spPr>
          <a:xfrm>
            <a:off x="824346" y="1072912"/>
            <a:ext cx="6096000" cy="2246769"/>
          </a:xfrm>
          <a:prstGeom prst="rect">
            <a:avLst/>
          </a:prstGeom>
        </p:spPr>
        <p:txBody>
          <a:bodyPr>
            <a:spAutoFit/>
          </a:bodyPr>
          <a:lstStyle/>
          <a:p>
            <a:r>
              <a:rPr lang="en-US" sz="2000" dirty="0"/>
              <a:t>Paul told Timothy to avoid “profane and vain babblings, and oppositions of science”. </a:t>
            </a:r>
          </a:p>
          <a:p>
            <a:endParaRPr lang="en-US" sz="2000" dirty="0"/>
          </a:p>
          <a:p>
            <a:r>
              <a:rPr lang="en-US" sz="2000" dirty="0"/>
              <a:t>“Science” is a translation of the Greek term </a:t>
            </a:r>
            <a:r>
              <a:rPr lang="en-US" sz="2000" i="1" dirty="0" err="1"/>
              <a:t>gnōseōs</a:t>
            </a:r>
            <a:r>
              <a:rPr lang="en-US" sz="2000" i="1" dirty="0"/>
              <a:t>,</a:t>
            </a:r>
            <a:r>
              <a:rPr lang="en-US" sz="2000" dirty="0"/>
              <a:t> = “knowledge,” and the term was probably referring specifically to the Gnostic movement that was then finding its way into early Christianity. </a:t>
            </a:r>
          </a:p>
        </p:txBody>
      </p:sp>
      <p:sp>
        <p:nvSpPr>
          <p:cNvPr id="10" name="Rectangle 9">
            <a:extLst>
              <a:ext uri="{FF2B5EF4-FFF2-40B4-BE49-F238E27FC236}">
                <a16:creationId xmlns:a16="http://schemas.microsoft.com/office/drawing/2014/main" id="{F9E7AB90-A6D3-44B1-9A2C-CD6712FBB78E}"/>
              </a:ext>
            </a:extLst>
          </p:cNvPr>
          <p:cNvSpPr/>
          <p:nvPr/>
        </p:nvSpPr>
        <p:spPr>
          <a:xfrm>
            <a:off x="4970319" y="4446400"/>
            <a:ext cx="6096000" cy="1569660"/>
          </a:xfrm>
          <a:prstGeom prst="rect">
            <a:avLst/>
          </a:prstGeom>
        </p:spPr>
        <p:txBody>
          <a:bodyPr>
            <a:spAutoFit/>
          </a:bodyPr>
          <a:lstStyle/>
          <a:p>
            <a:r>
              <a:rPr lang="en-US" sz="2400" dirty="0"/>
              <a:t>Gnostics believed that salvation was obtained by being instructed in secret knowledge (called </a:t>
            </a:r>
            <a:r>
              <a:rPr lang="en-US" sz="2400" i="1" dirty="0"/>
              <a:t>gnosis</a:t>
            </a:r>
            <a:r>
              <a:rPr lang="en-US" sz="2400" dirty="0"/>
              <a:t>). Gnosticism was a major source of controversy in second-century Christianity. </a:t>
            </a:r>
          </a:p>
        </p:txBody>
      </p:sp>
      <p:pic>
        <p:nvPicPr>
          <p:cNvPr id="11" name="Picture 2" descr="Image result for Gnostics ancient">
            <a:extLst>
              <a:ext uri="{FF2B5EF4-FFF2-40B4-BE49-F238E27FC236}">
                <a16:creationId xmlns:a16="http://schemas.microsoft.com/office/drawing/2014/main" id="{67B42DDC-F730-4CE0-B893-78DACA989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5591" y="1018742"/>
            <a:ext cx="2097232" cy="29738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lated image">
            <a:extLst>
              <a:ext uri="{FF2B5EF4-FFF2-40B4-BE49-F238E27FC236}">
                <a16:creationId xmlns:a16="http://schemas.microsoft.com/office/drawing/2014/main" id="{20414E8F-2BF5-4844-B882-3947B09583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7955" y="3466175"/>
            <a:ext cx="2069524" cy="3090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84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5632311"/>
          </a:xfrm>
          <a:prstGeom prst="rect">
            <a:avLst/>
          </a:prstGeom>
          <a:noFill/>
        </p:spPr>
        <p:txBody>
          <a:bodyPr wrap="square" rtlCol="0">
            <a:spAutoFit/>
          </a:bodyPr>
          <a:lstStyle/>
          <a:p>
            <a:r>
              <a:rPr lang="en-US" b="1" dirty="0"/>
              <a:t>Sources:</a:t>
            </a:r>
          </a:p>
          <a:p>
            <a:pPr marL="342900" indent="-342900">
              <a:buFontTx/>
              <a:buAutoNum type="arabicPeriod"/>
            </a:pPr>
            <a:r>
              <a:rPr lang="en-US" b="1" dirty="0"/>
              <a:t>New Testament Institute Student Manual Chapter 47</a:t>
            </a:r>
          </a:p>
          <a:p>
            <a:pPr marL="342900" indent="-342900">
              <a:buFontTx/>
              <a:buAutoNum type="arabicPeriod"/>
            </a:pPr>
            <a:r>
              <a:rPr lang="en-US" b="1" i="1" dirty="0"/>
              <a:t>Who’s Who in the New Testament </a:t>
            </a:r>
            <a:r>
              <a:rPr lang="en-US" b="1" dirty="0"/>
              <a:t>by Richard J. Allen p 190</a:t>
            </a:r>
          </a:p>
          <a:p>
            <a:pPr marL="342900" indent="-342900">
              <a:buFontTx/>
              <a:buAutoNum type="arabicPeriod"/>
            </a:pPr>
            <a:r>
              <a:rPr lang="en-US" b="1" dirty="0"/>
              <a:t>President Thomas S. Monson (“Opening Remarks” [worldwide leadership training meeting, Nov. 2010], lds.org/broadcasts). Nov. 2007 Ensign “Three Goals to Guide You”</a:t>
            </a:r>
          </a:p>
          <a:p>
            <a:pPr marL="342900" indent="-342900">
              <a:buFontTx/>
              <a:buAutoNum type="arabicPeriod"/>
            </a:pPr>
            <a:r>
              <a:rPr lang="en-US" b="1" i="1" dirty="0"/>
              <a:t>Duties and Blessings of the Priesthood: Basic Manual for Priesthood Holders </a:t>
            </a:r>
            <a:r>
              <a:rPr lang="en-US" b="1" dirty="0"/>
              <a:t>Lesson 8</a:t>
            </a:r>
          </a:p>
          <a:p>
            <a:pPr marL="342900" indent="-342900">
              <a:buFontTx/>
              <a:buAutoNum type="arabicPeriod"/>
            </a:pPr>
            <a:r>
              <a:rPr lang="en-US" b="1" i="1" dirty="0"/>
              <a:t>Teachings of Gordon B. Hinckley</a:t>
            </a:r>
            <a:r>
              <a:rPr lang="en-US" b="1" dirty="0"/>
              <a:t> [1997], 620.  Bishops (“The Shepherds of Israel,”</a:t>
            </a:r>
            <a:r>
              <a:rPr lang="en-US" b="1" i="1" dirty="0"/>
              <a:t> Ensign</a:t>
            </a:r>
            <a:r>
              <a:rPr lang="en-US" b="1" dirty="0"/>
              <a:t> or </a:t>
            </a:r>
            <a:r>
              <a:rPr lang="en-US" b="1" i="1" dirty="0"/>
              <a:t>Liahona,</a:t>
            </a:r>
            <a:r>
              <a:rPr lang="en-US" b="1" dirty="0"/>
              <a:t> Nov. 2003, 60–61).</a:t>
            </a:r>
          </a:p>
          <a:p>
            <a:pPr marL="342900" indent="-342900">
              <a:buFontTx/>
              <a:buAutoNum type="arabicPeriod"/>
            </a:pPr>
            <a:r>
              <a:rPr lang="en-US" b="1" dirty="0"/>
              <a:t>Elder Bruce R. McConkie (</a:t>
            </a:r>
            <a:r>
              <a:rPr lang="en-US" b="1" i="1" dirty="0"/>
              <a:t>Doctrinal New Testament Commentary,</a:t>
            </a:r>
            <a:r>
              <a:rPr lang="en-US" b="1" dirty="0"/>
              <a:t> 3 vols. [1965–73], 3:71).</a:t>
            </a:r>
          </a:p>
          <a:p>
            <a:pPr marL="342900" indent="-342900">
              <a:buAutoNum type="arabicPeriod" startAt="7"/>
            </a:pPr>
            <a:r>
              <a:rPr lang="en-US" b="1" i="1" dirty="0"/>
              <a:t>Teachings of the Prophet Joseph Smith,</a:t>
            </a:r>
            <a:r>
              <a:rPr lang="en-US" b="1" dirty="0"/>
              <a:t> selected and arranged by Joseph Fielding Smith [Salt Lake City: Deseret Book Co., 1976], 55.)</a:t>
            </a:r>
          </a:p>
          <a:p>
            <a:pPr marL="342900" indent="-342900">
              <a:buFontTx/>
              <a:buAutoNum type="arabicPeriod" startAt="7"/>
            </a:pPr>
            <a:r>
              <a:rPr lang="en-US" b="1" i="1" dirty="0"/>
              <a:t>The Teachings of Howard W. Hunter, </a:t>
            </a:r>
            <a:r>
              <a:rPr lang="en-US" b="1" dirty="0"/>
              <a:t>edited by Clyde J. Williams [Salt Lake City: </a:t>
            </a:r>
            <a:r>
              <a:rPr lang="en-US" b="1" dirty="0" err="1"/>
              <a:t>Bookcraft</a:t>
            </a:r>
            <a:r>
              <a:rPr lang="en-US" b="1" dirty="0"/>
              <a:t>, 1997], 123.) Husbands- </a:t>
            </a:r>
            <a:r>
              <a:rPr lang="en-US" b="1" i="1" dirty="0"/>
              <a:t>Being a Righteous Husband and Father </a:t>
            </a:r>
            <a:r>
              <a:rPr lang="en-US" b="1" dirty="0"/>
              <a:t>Oct. 1994 Gen. Conf. </a:t>
            </a:r>
          </a:p>
          <a:p>
            <a:pPr marL="342900" indent="-342900">
              <a:buAutoNum type="arabicPeriod" startAt="7"/>
            </a:pPr>
            <a:r>
              <a:rPr lang="en-US" b="1" dirty="0"/>
              <a:t>Elder M. Russell Ballard ‘Great Indignation Meeting,’ </a:t>
            </a:r>
            <a:r>
              <a:rPr lang="en-US" b="1" i="1" dirty="0"/>
              <a:t>Deseret Evening News,</a:t>
            </a:r>
            <a:r>
              <a:rPr lang="en-US" b="1" dirty="0"/>
              <a:t> 15 Jan. 1870, 2)” (“Women of Righteousness,”</a:t>
            </a:r>
            <a:r>
              <a:rPr lang="en-US" b="1" i="1" dirty="0"/>
              <a:t> Ensign,</a:t>
            </a:r>
            <a:r>
              <a:rPr lang="en-US" b="1" dirty="0"/>
              <a:t> Apr. 2002, 70).</a:t>
            </a:r>
          </a:p>
          <a:p>
            <a:pPr marL="342900" indent="-342900">
              <a:buFontTx/>
              <a:buAutoNum type="arabicPeriod" startAt="7"/>
            </a:pPr>
            <a:r>
              <a:rPr lang="en-US" b="1" dirty="0"/>
              <a:t>Spencer W. Kimball Conference Report Oct 1953</a:t>
            </a:r>
          </a:p>
          <a:p>
            <a:pPr marL="342900" indent="-342900">
              <a:buFontTx/>
              <a:buAutoNum type="arabicPeriod" startAt="7"/>
            </a:pPr>
            <a:r>
              <a:rPr lang="en-US" b="1" dirty="0"/>
              <a:t>Elder Robert D. Hales (“Becoming Provident Providers Temporally and Spiritually,”</a:t>
            </a:r>
            <a:r>
              <a:rPr lang="en-US" b="1" i="1" dirty="0"/>
              <a:t> Ensign</a:t>
            </a:r>
            <a:r>
              <a:rPr lang="en-US" b="1" dirty="0"/>
              <a:t> or</a:t>
            </a:r>
            <a:r>
              <a:rPr lang="en-US" b="1" i="1" dirty="0"/>
              <a:t> Liahona,</a:t>
            </a:r>
            <a:r>
              <a:rPr lang="en-US" b="1" dirty="0"/>
              <a:t> May 2009, 8–10).</a:t>
            </a:r>
          </a:p>
          <a:p>
            <a:pPr marL="342900" indent="-342900">
              <a:buFontTx/>
              <a:buAutoNum type="arabicPeriod" startAt="7"/>
            </a:pPr>
            <a:r>
              <a:rPr lang="en-US" b="1" dirty="0"/>
              <a:t>Elder Dallin H. Oaks (“Spirituality,”</a:t>
            </a:r>
            <a:r>
              <a:rPr lang="en-US" b="1" i="1" dirty="0"/>
              <a:t> Ensign,</a:t>
            </a:r>
            <a:r>
              <a:rPr lang="en-US" b="1" dirty="0"/>
              <a:t> Nov. 1985, 63).</a:t>
            </a:r>
          </a:p>
          <a:p>
            <a:pPr marL="342900" indent="-342900">
              <a:buFontTx/>
              <a:buAutoNum type="arabicPeriod" startAt="7"/>
            </a:pPr>
            <a:r>
              <a:rPr lang="en-US" sz="1800" b="1" i="0" dirty="0">
                <a:solidFill>
                  <a:srgbClr val="000000"/>
                </a:solidFill>
                <a:effectLst/>
              </a:rPr>
              <a:t>Richard G. Scott, “</a:t>
            </a:r>
            <a:r>
              <a:rPr lang="en-US" sz="1800" b="1" i="0" u="none" strike="noStrike" dirty="0">
                <a:solidFill>
                  <a:srgbClr val="000000"/>
                </a:solidFill>
                <a:effectLst/>
              </a:rPr>
              <a:t>The Power of Righteousness</a:t>
            </a:r>
            <a:r>
              <a:rPr lang="en-US" sz="1800" b="1" i="0" dirty="0">
                <a:solidFill>
                  <a:srgbClr val="000000"/>
                </a:solidFill>
                <a:effectLst/>
              </a:rPr>
              <a:t>,” </a:t>
            </a:r>
            <a:r>
              <a:rPr lang="en-US" sz="1800" b="1" i="1" dirty="0">
                <a:solidFill>
                  <a:srgbClr val="000000"/>
                </a:solidFill>
                <a:effectLst/>
              </a:rPr>
              <a:t>Ensign</a:t>
            </a:r>
            <a:r>
              <a:rPr lang="en-US" sz="1800" b="1" i="0" dirty="0">
                <a:solidFill>
                  <a:srgbClr val="000000"/>
                </a:solidFill>
                <a:effectLst/>
              </a:rPr>
              <a:t>, Nov. 1998, 69–70</a:t>
            </a:r>
          </a:p>
          <a:p>
            <a:pPr marL="342900" indent="-342900">
              <a:buFontTx/>
              <a:buAutoNum type="arabicPeriod" startAt="7"/>
            </a:pPr>
            <a:r>
              <a:rPr lang="en-US" sz="1800" b="1" i="0" dirty="0">
                <a:solidFill>
                  <a:srgbClr val="000000"/>
                </a:solidFill>
                <a:effectLst/>
              </a:rPr>
              <a:t>Quentin L. Cook, “</a:t>
            </a:r>
            <a:r>
              <a:rPr lang="en-US" sz="1800" b="1" i="0" u="none" strike="noStrike" dirty="0">
                <a:solidFill>
                  <a:srgbClr val="000000"/>
                </a:solidFill>
                <a:effectLst/>
              </a:rPr>
              <a:t>Bishops—Shepherds over the Lord’s Flock</a:t>
            </a:r>
            <a:r>
              <a:rPr lang="en-US" sz="1800" b="1" i="0" dirty="0">
                <a:solidFill>
                  <a:srgbClr val="000000"/>
                </a:solidFill>
                <a:effectLst/>
              </a:rPr>
              <a:t>,” </a:t>
            </a:r>
            <a:r>
              <a:rPr lang="en-US" sz="1800" b="1" i="1" dirty="0">
                <a:solidFill>
                  <a:srgbClr val="000000"/>
                </a:solidFill>
                <a:effectLst/>
              </a:rPr>
              <a:t>Liahona</a:t>
            </a:r>
            <a:r>
              <a:rPr lang="en-US" sz="1800" b="1" i="0" dirty="0">
                <a:solidFill>
                  <a:srgbClr val="000000"/>
                </a:solidFill>
                <a:effectLst/>
              </a:rPr>
              <a:t>, May 2021, 58</a:t>
            </a:r>
          </a:p>
          <a:p>
            <a:pPr marL="342900" indent="-342900">
              <a:buFontTx/>
              <a:buAutoNum type="arabicPeriod" startAt="7"/>
            </a:pPr>
            <a:r>
              <a:rPr lang="en-US" sz="1800" b="1" i="0" dirty="0">
                <a:solidFill>
                  <a:srgbClr val="000000"/>
                </a:solidFill>
                <a:effectLst/>
              </a:rPr>
              <a:t>Jeffrey R. Holland, “Lord, I Believe,” </a:t>
            </a:r>
            <a:r>
              <a:rPr lang="en-US" sz="1800" b="1" i="1" dirty="0">
                <a:solidFill>
                  <a:srgbClr val="000000"/>
                </a:solidFill>
                <a:effectLst/>
              </a:rPr>
              <a:t>Ensign</a:t>
            </a:r>
            <a:r>
              <a:rPr lang="en-US" sz="1800" b="1" i="0" dirty="0">
                <a:solidFill>
                  <a:srgbClr val="000000"/>
                </a:solidFill>
                <a:effectLst/>
              </a:rPr>
              <a:t> or </a:t>
            </a:r>
            <a:r>
              <a:rPr lang="en-US" sz="1800" b="1" i="1" dirty="0">
                <a:solidFill>
                  <a:srgbClr val="000000"/>
                </a:solidFill>
                <a:effectLst/>
              </a:rPr>
              <a:t>Liahona</a:t>
            </a:r>
            <a:r>
              <a:rPr lang="en-US" sz="1800" b="1" i="0" dirty="0">
                <a:solidFill>
                  <a:srgbClr val="000000"/>
                </a:solidFill>
                <a:effectLst/>
              </a:rPr>
              <a:t>, May 2013, 94</a:t>
            </a:r>
            <a:endParaRPr lang="en-US" b="1" i="1" dirty="0"/>
          </a:p>
        </p:txBody>
      </p:sp>
      <p:sp>
        <p:nvSpPr>
          <p:cNvPr id="13" name="Footer Placeholder 14">
            <a:extLst>
              <a:ext uri="{FF2B5EF4-FFF2-40B4-BE49-F238E27FC236}">
                <a16:creationId xmlns:a16="http://schemas.microsoft.com/office/drawing/2014/main" id="{9F8FD8AE-5366-4815-8B7C-A6B17825117C}"/>
              </a:ext>
            </a:extLst>
          </p:cNvPr>
          <p:cNvSpPr>
            <a:spLocks noGrp="1"/>
          </p:cNvSpPr>
          <p:nvPr/>
        </p:nvSpPr>
        <p:spPr>
          <a:xfrm>
            <a:off x="73209"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3374" y="99589"/>
          <a:ext cx="3938258" cy="5974080"/>
        </p:xfrm>
        <a:graphic>
          <a:graphicData uri="http://schemas.openxmlformats.org/drawingml/2006/table">
            <a:tbl>
              <a:tblPr firstRow="1" bandRow="1">
                <a:tableStyleId>{5940675A-B579-460E-94D1-54222C63F5DA}</a:tableStyleId>
              </a:tblPr>
              <a:tblGrid>
                <a:gridCol w="2779414">
                  <a:extLst>
                    <a:ext uri="{9D8B030D-6E8A-4147-A177-3AD203B41FA5}">
                      <a16:colId xmlns:a16="http://schemas.microsoft.com/office/drawing/2014/main" val="3815724195"/>
                    </a:ext>
                  </a:extLst>
                </a:gridCol>
                <a:gridCol w="1158844">
                  <a:extLst>
                    <a:ext uri="{9D8B030D-6E8A-4147-A177-3AD203B41FA5}">
                      <a16:colId xmlns:a16="http://schemas.microsoft.com/office/drawing/2014/main" val="3481700596"/>
                    </a:ext>
                  </a:extLst>
                </a:gridCol>
              </a:tblGrid>
              <a:tr h="228378">
                <a:tc gridSpan="2">
                  <a:txBody>
                    <a:bodyPr/>
                    <a:lstStyle/>
                    <a:p>
                      <a:pPr algn="ctr" fontAlgn="base"/>
                      <a:r>
                        <a:rPr lang="en-US" sz="1200" b="0" i="0" dirty="0">
                          <a:solidFill>
                            <a:srgbClr val="434444"/>
                          </a:solidFill>
                          <a:effectLst/>
                          <a:latin typeface="+mn-lt"/>
                        </a:rPr>
                        <a:t>Paul’s First Letter to Timothy</a:t>
                      </a:r>
                    </a:p>
                    <a:p>
                      <a:pPr algn="ctr" fontAlgn="base"/>
                      <a:r>
                        <a:rPr lang="en-US" sz="1200" b="0" i="0" dirty="0">
                          <a:solidFill>
                            <a:srgbClr val="434444"/>
                          </a:solidFill>
                          <a:effectLst/>
                          <a:latin typeface="+mn-lt"/>
                        </a:rPr>
                        <a:t>Written from Macedonia to Ephesus  </a:t>
                      </a:r>
                      <a:r>
                        <a:rPr lang="en-US" sz="1200" b="0" i="0" kern="1200" dirty="0">
                          <a:solidFill>
                            <a:schemeClr val="tx1"/>
                          </a:solidFill>
                          <a:effectLst/>
                          <a:latin typeface="+mn-lt"/>
                          <a:ea typeface="+mn-ea"/>
                          <a:cs typeface="+mn-cs"/>
                        </a:rPr>
                        <a:t>sometime between A.D. 64 and 65 </a:t>
                      </a:r>
                      <a:r>
                        <a:rPr lang="en-US" sz="1200" b="0" i="0" dirty="0">
                          <a:solidFill>
                            <a:srgbClr val="434444"/>
                          </a:solidFill>
                          <a:effectLst/>
                          <a:latin typeface="+mn-lt"/>
                        </a:rPr>
                        <a:t>(1 Timothy)</a:t>
                      </a:r>
                    </a:p>
                  </a:txBody>
                  <a:tcPr marL="95250" marR="95250" marT="66675" marB="66675" anchor="ctr"/>
                </a:tc>
                <a:tc hMerge="1">
                  <a:txBody>
                    <a:bodyPr/>
                    <a:lstStyle/>
                    <a:p>
                      <a:pPr algn="l" fontAlgn="base"/>
                      <a:endParaRPr lang="en-US" sz="1200" dirty="0">
                        <a:solidFill>
                          <a:srgbClr val="434444"/>
                        </a:solidFill>
                        <a:effectLst/>
                      </a:endParaRPr>
                    </a:p>
                  </a:txBody>
                  <a:tcPr marL="95250" marR="95250" marT="66675" marB="66675" anchor="ctr"/>
                </a:tc>
                <a:extLst>
                  <a:ext uri="{0D108BD9-81ED-4DB2-BD59-A6C34878D82A}">
                    <a16:rowId xmlns:a16="http://schemas.microsoft.com/office/drawing/2014/main" val="2197156048"/>
                  </a:ext>
                </a:extLst>
              </a:tr>
              <a:tr h="228378">
                <a:tc>
                  <a:txBody>
                    <a:bodyPr/>
                    <a:lstStyle/>
                    <a:p>
                      <a:pPr algn="ctr" fontAlgn="base"/>
                      <a:r>
                        <a:rPr lang="en-US" sz="1200">
                          <a:solidFill>
                            <a:srgbClr val="434444"/>
                          </a:solidFill>
                          <a:effectLst/>
                          <a:latin typeface="+mn-lt"/>
                        </a:rPr>
                        <a:t>Teach Only True Doctrine</a:t>
                      </a:r>
                    </a:p>
                  </a:txBody>
                  <a:tcPr marL="95250" marR="95250" marT="66675" marB="66675" anchor="ctr"/>
                </a:tc>
                <a:tc>
                  <a:txBody>
                    <a:bodyPr/>
                    <a:lstStyle/>
                    <a:p>
                      <a:pPr algn="l" fontAlgn="base"/>
                      <a:r>
                        <a:rPr lang="en-US" sz="1200">
                          <a:solidFill>
                            <a:srgbClr val="434444"/>
                          </a:solidFill>
                          <a:effectLst/>
                          <a:latin typeface="+mn-lt"/>
                        </a:rPr>
                        <a:t>1:1–11</a:t>
                      </a:r>
                    </a:p>
                  </a:txBody>
                  <a:tcPr marL="95250" marR="95250" marT="66675" marB="66675" anchor="ctr"/>
                </a:tc>
                <a:extLst>
                  <a:ext uri="{0D108BD9-81ED-4DB2-BD59-A6C34878D82A}">
                    <a16:rowId xmlns:a16="http://schemas.microsoft.com/office/drawing/2014/main" val="10001"/>
                  </a:ext>
                </a:extLst>
              </a:tr>
              <a:tr h="228378">
                <a:tc>
                  <a:txBody>
                    <a:bodyPr/>
                    <a:lstStyle/>
                    <a:p>
                      <a:pPr algn="ctr" fontAlgn="base"/>
                      <a:r>
                        <a:rPr lang="en-US" sz="1200">
                          <a:solidFill>
                            <a:srgbClr val="434444"/>
                          </a:solidFill>
                          <a:effectLst/>
                          <a:latin typeface="+mn-lt"/>
                        </a:rPr>
                        <a:t>Christ Came to Save Repentant Sinners</a:t>
                      </a:r>
                    </a:p>
                  </a:txBody>
                  <a:tcPr marL="95250" marR="95250" marT="66675" marB="66675" anchor="ctr"/>
                </a:tc>
                <a:tc>
                  <a:txBody>
                    <a:bodyPr/>
                    <a:lstStyle/>
                    <a:p>
                      <a:pPr algn="l" fontAlgn="base"/>
                      <a:r>
                        <a:rPr lang="en-US" sz="1200">
                          <a:solidFill>
                            <a:srgbClr val="434444"/>
                          </a:solidFill>
                          <a:effectLst/>
                          <a:latin typeface="+mn-lt"/>
                        </a:rPr>
                        <a:t>1:12–17</a:t>
                      </a:r>
                    </a:p>
                  </a:txBody>
                  <a:tcPr marL="95250" marR="95250" marT="66675" marB="66675" anchor="ctr"/>
                </a:tc>
                <a:extLst>
                  <a:ext uri="{0D108BD9-81ED-4DB2-BD59-A6C34878D82A}">
                    <a16:rowId xmlns:a16="http://schemas.microsoft.com/office/drawing/2014/main" val="1840552135"/>
                  </a:ext>
                </a:extLst>
              </a:tr>
              <a:tr h="228378">
                <a:tc>
                  <a:txBody>
                    <a:bodyPr/>
                    <a:lstStyle/>
                    <a:p>
                      <a:pPr algn="ctr" fontAlgn="base"/>
                      <a:r>
                        <a:rPr lang="en-US" sz="1200">
                          <a:solidFill>
                            <a:srgbClr val="434444"/>
                          </a:solidFill>
                          <a:effectLst/>
                          <a:latin typeface="+mn-lt"/>
                        </a:rPr>
                        <a:t>Timothy’s Responsibility</a:t>
                      </a:r>
                    </a:p>
                  </a:txBody>
                  <a:tcPr marL="95250" marR="95250" marT="66675" marB="66675" anchor="ctr"/>
                </a:tc>
                <a:tc>
                  <a:txBody>
                    <a:bodyPr/>
                    <a:lstStyle/>
                    <a:p>
                      <a:pPr algn="l" fontAlgn="base"/>
                      <a:r>
                        <a:rPr lang="en-US" sz="1200">
                          <a:solidFill>
                            <a:srgbClr val="434444"/>
                          </a:solidFill>
                          <a:effectLst/>
                          <a:latin typeface="+mn-lt"/>
                        </a:rPr>
                        <a:t>1:18–20</a:t>
                      </a:r>
                    </a:p>
                  </a:txBody>
                  <a:tcPr marL="95250" marR="95250" marT="66675" marB="66675" anchor="ctr"/>
                </a:tc>
                <a:extLst>
                  <a:ext uri="{0D108BD9-81ED-4DB2-BD59-A6C34878D82A}">
                    <a16:rowId xmlns:a16="http://schemas.microsoft.com/office/drawing/2014/main" val="10002"/>
                  </a:ext>
                </a:extLst>
              </a:tr>
              <a:tr h="228378">
                <a:tc>
                  <a:txBody>
                    <a:bodyPr/>
                    <a:lstStyle/>
                    <a:p>
                      <a:pPr algn="ctr" fontAlgn="base"/>
                      <a:r>
                        <a:rPr lang="en-US" sz="1200">
                          <a:solidFill>
                            <a:srgbClr val="434444"/>
                          </a:solidFill>
                          <a:effectLst/>
                          <a:latin typeface="+mn-lt"/>
                        </a:rPr>
                        <a:t>Prayers of Thanks Are Pleasing to Our Mediator</a:t>
                      </a:r>
                    </a:p>
                  </a:txBody>
                  <a:tcPr marL="95250" marR="95250" marT="66675" marB="66675" anchor="ctr"/>
                </a:tc>
                <a:tc>
                  <a:txBody>
                    <a:bodyPr/>
                    <a:lstStyle/>
                    <a:p>
                      <a:pPr algn="l" fontAlgn="base"/>
                      <a:r>
                        <a:rPr lang="en-US" sz="1200">
                          <a:solidFill>
                            <a:srgbClr val="434444"/>
                          </a:solidFill>
                          <a:effectLst/>
                          <a:latin typeface="+mn-lt"/>
                        </a:rPr>
                        <a:t>2:1–8</a:t>
                      </a:r>
                    </a:p>
                  </a:txBody>
                  <a:tcPr marL="95250" marR="95250" marT="66675" marB="66675" anchor="ctr"/>
                </a:tc>
                <a:extLst>
                  <a:ext uri="{0D108BD9-81ED-4DB2-BD59-A6C34878D82A}">
                    <a16:rowId xmlns:a16="http://schemas.microsoft.com/office/drawing/2014/main" val="10003"/>
                  </a:ext>
                </a:extLst>
              </a:tr>
              <a:tr h="228378">
                <a:tc>
                  <a:txBody>
                    <a:bodyPr/>
                    <a:lstStyle/>
                    <a:p>
                      <a:pPr algn="ctr" fontAlgn="base"/>
                      <a:r>
                        <a:rPr lang="en-US" sz="1200">
                          <a:solidFill>
                            <a:srgbClr val="434444"/>
                          </a:solidFill>
                          <a:effectLst/>
                          <a:latin typeface="+mn-lt"/>
                        </a:rPr>
                        <a:t>The Conduct of Women in Worship Services</a:t>
                      </a:r>
                    </a:p>
                  </a:txBody>
                  <a:tcPr marL="95250" marR="95250" marT="66675" marB="66675" anchor="ctr"/>
                </a:tc>
                <a:tc>
                  <a:txBody>
                    <a:bodyPr/>
                    <a:lstStyle/>
                    <a:p>
                      <a:pPr algn="l" fontAlgn="base"/>
                      <a:r>
                        <a:rPr lang="en-US" sz="1200">
                          <a:solidFill>
                            <a:srgbClr val="434444"/>
                          </a:solidFill>
                          <a:effectLst/>
                          <a:latin typeface="+mn-lt"/>
                        </a:rPr>
                        <a:t>2:9–15</a:t>
                      </a:r>
                    </a:p>
                  </a:txBody>
                  <a:tcPr marL="95250" marR="95250" marT="66675" marB="66675" anchor="ctr"/>
                </a:tc>
                <a:extLst>
                  <a:ext uri="{0D108BD9-81ED-4DB2-BD59-A6C34878D82A}">
                    <a16:rowId xmlns:a16="http://schemas.microsoft.com/office/drawing/2014/main" val="10004"/>
                  </a:ext>
                </a:extLst>
              </a:tr>
              <a:tr h="228378">
                <a:tc>
                  <a:txBody>
                    <a:bodyPr/>
                    <a:lstStyle/>
                    <a:p>
                      <a:pPr algn="ctr" fontAlgn="base"/>
                      <a:r>
                        <a:rPr lang="en-US" sz="1200">
                          <a:solidFill>
                            <a:srgbClr val="434444"/>
                          </a:solidFill>
                          <a:effectLst/>
                          <a:latin typeface="+mn-lt"/>
                        </a:rPr>
                        <a:t>Requirements for a Bishop</a:t>
                      </a:r>
                    </a:p>
                  </a:txBody>
                  <a:tcPr marL="95250" marR="95250" marT="66675" marB="66675" anchor="ctr"/>
                </a:tc>
                <a:tc>
                  <a:txBody>
                    <a:bodyPr/>
                    <a:lstStyle/>
                    <a:p>
                      <a:pPr algn="l" fontAlgn="base"/>
                      <a:r>
                        <a:rPr lang="en-US" sz="1200">
                          <a:solidFill>
                            <a:srgbClr val="434444"/>
                          </a:solidFill>
                          <a:effectLst/>
                          <a:latin typeface="+mn-lt"/>
                        </a:rPr>
                        <a:t>3:1–7</a:t>
                      </a:r>
                    </a:p>
                  </a:txBody>
                  <a:tcPr marL="95250" marR="95250" marT="66675" marB="66675" anchor="ctr"/>
                </a:tc>
                <a:extLst>
                  <a:ext uri="{0D108BD9-81ED-4DB2-BD59-A6C34878D82A}">
                    <a16:rowId xmlns:a16="http://schemas.microsoft.com/office/drawing/2014/main" val="3692654622"/>
                  </a:ext>
                </a:extLst>
              </a:tr>
              <a:tr h="228378">
                <a:tc>
                  <a:txBody>
                    <a:bodyPr/>
                    <a:lstStyle/>
                    <a:p>
                      <a:pPr algn="ctr" fontAlgn="base"/>
                      <a:r>
                        <a:rPr lang="en-US" sz="1200">
                          <a:solidFill>
                            <a:srgbClr val="434444"/>
                          </a:solidFill>
                          <a:effectLst/>
                          <a:latin typeface="+mn-lt"/>
                        </a:rPr>
                        <a:t>Description of a Worthy Deacon</a:t>
                      </a:r>
                    </a:p>
                  </a:txBody>
                  <a:tcPr marL="95250" marR="95250" marT="66675" marB="66675" anchor="ctr"/>
                </a:tc>
                <a:tc>
                  <a:txBody>
                    <a:bodyPr/>
                    <a:lstStyle/>
                    <a:p>
                      <a:pPr algn="l" fontAlgn="base"/>
                      <a:r>
                        <a:rPr lang="en-US" sz="1200" dirty="0">
                          <a:solidFill>
                            <a:srgbClr val="434444"/>
                          </a:solidFill>
                          <a:effectLst/>
                          <a:latin typeface="+mn-lt"/>
                        </a:rPr>
                        <a:t>3:8–13</a:t>
                      </a:r>
                    </a:p>
                  </a:txBody>
                  <a:tcPr marL="95250" marR="95250" marT="66675" marB="66675" anchor="ctr"/>
                </a:tc>
                <a:extLst>
                  <a:ext uri="{0D108BD9-81ED-4DB2-BD59-A6C34878D82A}">
                    <a16:rowId xmlns:a16="http://schemas.microsoft.com/office/drawing/2014/main" val="2455425042"/>
                  </a:ext>
                </a:extLst>
              </a:tr>
              <a:tr h="228378">
                <a:tc>
                  <a:txBody>
                    <a:bodyPr/>
                    <a:lstStyle/>
                    <a:p>
                      <a:pPr algn="l" fontAlgn="base"/>
                      <a:r>
                        <a:rPr lang="en-US" sz="1200">
                          <a:solidFill>
                            <a:srgbClr val="434444"/>
                          </a:solidFill>
                          <a:effectLst/>
                          <a:latin typeface="+mn-lt"/>
                        </a:rPr>
                        <a:t>The Mystery of Godliness</a:t>
                      </a:r>
                    </a:p>
                  </a:txBody>
                  <a:tcPr marL="95250" marR="95250" marT="66675" marB="66675" anchor="ctr"/>
                </a:tc>
                <a:tc>
                  <a:txBody>
                    <a:bodyPr/>
                    <a:lstStyle/>
                    <a:p>
                      <a:pPr algn="l" fontAlgn="base"/>
                      <a:r>
                        <a:rPr lang="en-US" sz="1200">
                          <a:solidFill>
                            <a:srgbClr val="434444"/>
                          </a:solidFill>
                          <a:effectLst/>
                          <a:latin typeface="+mn-lt"/>
                        </a:rPr>
                        <a:t>3:14–16</a:t>
                      </a:r>
                    </a:p>
                  </a:txBody>
                  <a:tcPr marL="95250" marR="95250" marT="66675" marB="66675" anchor="ctr"/>
                </a:tc>
                <a:extLst>
                  <a:ext uri="{0D108BD9-81ED-4DB2-BD59-A6C34878D82A}">
                    <a16:rowId xmlns:a16="http://schemas.microsoft.com/office/drawing/2014/main" val="2296674029"/>
                  </a:ext>
                </a:extLst>
              </a:tr>
              <a:tr h="228378">
                <a:tc>
                  <a:txBody>
                    <a:bodyPr/>
                    <a:lstStyle/>
                    <a:p>
                      <a:pPr algn="l" fontAlgn="base"/>
                      <a:r>
                        <a:rPr lang="en-US" sz="1200">
                          <a:solidFill>
                            <a:srgbClr val="434444"/>
                          </a:solidFill>
                          <a:effectLst/>
                          <a:latin typeface="+mn-lt"/>
                        </a:rPr>
                        <a:t>Signs of Latter-day Apostasy</a:t>
                      </a:r>
                    </a:p>
                  </a:txBody>
                  <a:tcPr marL="95250" marR="95250" marT="66675" marB="66675" anchor="ctr"/>
                </a:tc>
                <a:tc>
                  <a:txBody>
                    <a:bodyPr/>
                    <a:lstStyle/>
                    <a:p>
                      <a:pPr algn="l" fontAlgn="base"/>
                      <a:r>
                        <a:rPr lang="en-US" sz="1200">
                          <a:solidFill>
                            <a:srgbClr val="434444"/>
                          </a:solidFill>
                          <a:effectLst/>
                          <a:latin typeface="+mn-lt"/>
                        </a:rPr>
                        <a:t>4:1–11</a:t>
                      </a:r>
                    </a:p>
                  </a:txBody>
                  <a:tcPr marL="95250" marR="95250" marT="66675" marB="66675" anchor="ctr"/>
                </a:tc>
                <a:extLst>
                  <a:ext uri="{0D108BD9-81ED-4DB2-BD59-A6C34878D82A}">
                    <a16:rowId xmlns:a16="http://schemas.microsoft.com/office/drawing/2014/main" val="2090752342"/>
                  </a:ext>
                </a:extLst>
              </a:tr>
              <a:tr h="228378">
                <a:tc>
                  <a:txBody>
                    <a:bodyPr/>
                    <a:lstStyle/>
                    <a:p>
                      <a:pPr algn="l" fontAlgn="base"/>
                      <a:r>
                        <a:rPr lang="en-US" sz="1200">
                          <a:solidFill>
                            <a:srgbClr val="434444"/>
                          </a:solidFill>
                          <a:effectLst/>
                          <a:latin typeface="+mn-lt"/>
                        </a:rPr>
                        <a:t>“Be Thou an Example of the Believers”</a:t>
                      </a:r>
                    </a:p>
                  </a:txBody>
                  <a:tcPr marL="95250" marR="95250" marT="66675" marB="66675" anchor="ctr"/>
                </a:tc>
                <a:tc>
                  <a:txBody>
                    <a:bodyPr/>
                    <a:lstStyle/>
                    <a:p>
                      <a:pPr algn="l" fontAlgn="base"/>
                      <a:r>
                        <a:rPr lang="en-US" sz="1200">
                          <a:solidFill>
                            <a:srgbClr val="434444"/>
                          </a:solidFill>
                          <a:effectLst/>
                          <a:latin typeface="+mn-lt"/>
                        </a:rPr>
                        <a:t>4:12–16</a:t>
                      </a:r>
                    </a:p>
                  </a:txBody>
                  <a:tcPr marL="95250" marR="95250" marT="66675" marB="66675" anchor="ctr"/>
                </a:tc>
                <a:extLst>
                  <a:ext uri="{0D108BD9-81ED-4DB2-BD59-A6C34878D82A}">
                    <a16:rowId xmlns:a16="http://schemas.microsoft.com/office/drawing/2014/main" val="1361453872"/>
                  </a:ext>
                </a:extLst>
              </a:tr>
              <a:tr h="228378">
                <a:tc>
                  <a:txBody>
                    <a:bodyPr/>
                    <a:lstStyle/>
                    <a:p>
                      <a:pPr algn="l" fontAlgn="base"/>
                      <a:r>
                        <a:rPr lang="en-US" sz="1200">
                          <a:solidFill>
                            <a:srgbClr val="434444"/>
                          </a:solidFill>
                          <a:effectLst/>
                          <a:latin typeface="+mn-lt"/>
                        </a:rPr>
                        <a:t>Saints Commanded to Care for Their Worthy Poor</a:t>
                      </a:r>
                    </a:p>
                  </a:txBody>
                  <a:tcPr marL="95250" marR="95250" marT="66675" marB="66675" anchor="ctr"/>
                </a:tc>
                <a:tc>
                  <a:txBody>
                    <a:bodyPr/>
                    <a:lstStyle/>
                    <a:p>
                      <a:pPr algn="l" fontAlgn="base"/>
                      <a:r>
                        <a:rPr lang="en-US" sz="1200">
                          <a:solidFill>
                            <a:srgbClr val="434444"/>
                          </a:solidFill>
                          <a:effectLst/>
                          <a:latin typeface="+mn-lt"/>
                        </a:rPr>
                        <a:t>5:1–16</a:t>
                      </a:r>
                    </a:p>
                  </a:txBody>
                  <a:tcPr marL="95250" marR="95250" marT="66675" marB="66675" anchor="ctr"/>
                </a:tc>
                <a:extLst>
                  <a:ext uri="{0D108BD9-81ED-4DB2-BD59-A6C34878D82A}">
                    <a16:rowId xmlns:a16="http://schemas.microsoft.com/office/drawing/2014/main" val="1158865775"/>
                  </a:ext>
                </a:extLst>
              </a:tr>
              <a:tr h="228378">
                <a:tc>
                  <a:txBody>
                    <a:bodyPr/>
                    <a:lstStyle/>
                    <a:p>
                      <a:pPr algn="l" fontAlgn="base"/>
                      <a:r>
                        <a:rPr lang="en-US" sz="1200">
                          <a:solidFill>
                            <a:srgbClr val="434444"/>
                          </a:solidFill>
                          <a:effectLst/>
                          <a:latin typeface="+mn-lt"/>
                        </a:rPr>
                        <a:t>The Responsibility of Elders</a:t>
                      </a:r>
                    </a:p>
                  </a:txBody>
                  <a:tcPr marL="95250" marR="95250" marT="66675" marB="66675" anchor="ctr"/>
                </a:tc>
                <a:tc>
                  <a:txBody>
                    <a:bodyPr/>
                    <a:lstStyle/>
                    <a:p>
                      <a:pPr algn="l" fontAlgn="base"/>
                      <a:r>
                        <a:rPr lang="en-US" sz="1200">
                          <a:solidFill>
                            <a:srgbClr val="434444"/>
                          </a:solidFill>
                          <a:effectLst/>
                          <a:latin typeface="+mn-lt"/>
                        </a:rPr>
                        <a:t>5:17–25</a:t>
                      </a:r>
                    </a:p>
                  </a:txBody>
                  <a:tcPr marL="95250" marR="95250" marT="66675" marB="66675" anchor="ctr"/>
                </a:tc>
                <a:extLst>
                  <a:ext uri="{0D108BD9-81ED-4DB2-BD59-A6C34878D82A}">
                    <a16:rowId xmlns:a16="http://schemas.microsoft.com/office/drawing/2014/main" val="2956444082"/>
                  </a:ext>
                </a:extLst>
              </a:tr>
              <a:tr h="228378">
                <a:tc>
                  <a:txBody>
                    <a:bodyPr/>
                    <a:lstStyle/>
                    <a:p>
                      <a:pPr algn="l" fontAlgn="base"/>
                      <a:r>
                        <a:rPr lang="en-US" sz="1200">
                          <a:solidFill>
                            <a:srgbClr val="434444"/>
                          </a:solidFill>
                          <a:effectLst/>
                          <a:latin typeface="+mn-lt"/>
                        </a:rPr>
                        <a:t>Slaves Are to Respect Their Masters</a:t>
                      </a:r>
                    </a:p>
                  </a:txBody>
                  <a:tcPr marL="95250" marR="95250" marT="66675" marB="66675" anchor="ctr"/>
                </a:tc>
                <a:tc>
                  <a:txBody>
                    <a:bodyPr/>
                    <a:lstStyle/>
                    <a:p>
                      <a:pPr algn="l" fontAlgn="base"/>
                      <a:r>
                        <a:rPr lang="en-US" sz="1200">
                          <a:solidFill>
                            <a:srgbClr val="434444"/>
                          </a:solidFill>
                          <a:effectLst/>
                          <a:latin typeface="+mn-lt"/>
                        </a:rPr>
                        <a:t>6:1, 2</a:t>
                      </a:r>
                    </a:p>
                  </a:txBody>
                  <a:tcPr marL="95250" marR="95250" marT="66675" marB="66675" anchor="ctr"/>
                </a:tc>
                <a:extLst>
                  <a:ext uri="{0D108BD9-81ED-4DB2-BD59-A6C34878D82A}">
                    <a16:rowId xmlns:a16="http://schemas.microsoft.com/office/drawing/2014/main" val="2767636032"/>
                  </a:ext>
                </a:extLst>
              </a:tr>
              <a:tr h="228378">
                <a:tc>
                  <a:txBody>
                    <a:bodyPr/>
                    <a:lstStyle/>
                    <a:p>
                      <a:pPr algn="l" fontAlgn="base"/>
                      <a:r>
                        <a:rPr lang="en-US" sz="1200">
                          <a:solidFill>
                            <a:srgbClr val="434444"/>
                          </a:solidFill>
                          <a:effectLst/>
                          <a:latin typeface="+mn-lt"/>
                        </a:rPr>
                        <a:t>Sound Teaching About Wealth</a:t>
                      </a:r>
                    </a:p>
                  </a:txBody>
                  <a:tcPr marL="95250" marR="95250" marT="66675" marB="66675" anchor="ctr"/>
                </a:tc>
                <a:tc>
                  <a:txBody>
                    <a:bodyPr/>
                    <a:lstStyle/>
                    <a:p>
                      <a:pPr algn="l" fontAlgn="base"/>
                      <a:r>
                        <a:rPr lang="en-US" sz="1200">
                          <a:solidFill>
                            <a:srgbClr val="434444"/>
                          </a:solidFill>
                          <a:effectLst/>
                          <a:latin typeface="+mn-lt"/>
                        </a:rPr>
                        <a:t>6:3–10</a:t>
                      </a:r>
                    </a:p>
                  </a:txBody>
                  <a:tcPr marL="95250" marR="95250" marT="66675" marB="66675" anchor="ctr"/>
                </a:tc>
                <a:extLst>
                  <a:ext uri="{0D108BD9-81ED-4DB2-BD59-A6C34878D82A}">
                    <a16:rowId xmlns:a16="http://schemas.microsoft.com/office/drawing/2014/main" val="2129751564"/>
                  </a:ext>
                </a:extLst>
              </a:tr>
              <a:tr h="228378">
                <a:tc>
                  <a:txBody>
                    <a:bodyPr/>
                    <a:lstStyle/>
                    <a:p>
                      <a:pPr algn="l" fontAlgn="base"/>
                      <a:r>
                        <a:rPr lang="en-US" sz="1200">
                          <a:solidFill>
                            <a:srgbClr val="434444"/>
                          </a:solidFill>
                          <a:effectLst/>
                          <a:latin typeface="+mn-lt"/>
                        </a:rPr>
                        <a:t>Timothy—Fight the Good Fight</a:t>
                      </a:r>
                    </a:p>
                  </a:txBody>
                  <a:tcPr marL="95250" marR="95250" marT="66675" marB="66675" anchor="ctr"/>
                </a:tc>
                <a:tc>
                  <a:txBody>
                    <a:bodyPr/>
                    <a:lstStyle/>
                    <a:p>
                      <a:pPr algn="l" fontAlgn="base"/>
                      <a:r>
                        <a:rPr lang="en-US" sz="1200" dirty="0">
                          <a:solidFill>
                            <a:srgbClr val="434444"/>
                          </a:solidFill>
                          <a:effectLst/>
                          <a:latin typeface="+mn-lt"/>
                        </a:rPr>
                        <a:t>6:11–21</a:t>
                      </a:r>
                    </a:p>
                  </a:txBody>
                  <a:tcPr marL="95250" marR="95250" marT="66675" marB="66675" anchor="ctr"/>
                </a:tc>
                <a:extLst>
                  <a:ext uri="{0D108BD9-81ED-4DB2-BD59-A6C34878D82A}">
                    <a16:rowId xmlns:a16="http://schemas.microsoft.com/office/drawing/2014/main" val="2010455700"/>
                  </a:ext>
                </a:extLst>
              </a:tr>
            </a:tbl>
          </a:graphicData>
        </a:graphic>
      </p:graphicFrame>
      <p:sp>
        <p:nvSpPr>
          <p:cNvPr id="3" name="TextBox 2"/>
          <p:cNvSpPr txBox="1"/>
          <p:nvPr/>
        </p:nvSpPr>
        <p:spPr>
          <a:xfrm>
            <a:off x="0" y="6086678"/>
            <a:ext cx="3992578" cy="246221"/>
          </a:xfrm>
          <a:prstGeom prst="rect">
            <a:avLst/>
          </a:prstGeom>
          <a:noFill/>
        </p:spPr>
        <p:txBody>
          <a:bodyPr wrap="square" rtlCol="0">
            <a:spAutoFit/>
          </a:bodyPr>
          <a:lstStyle/>
          <a:p>
            <a:r>
              <a:rPr lang="en-US" sz="1000" dirty="0"/>
              <a:t>Life and Teachings of Jesus and His Apostles Chapter 44</a:t>
            </a:r>
          </a:p>
        </p:txBody>
      </p:sp>
      <p:sp>
        <p:nvSpPr>
          <p:cNvPr id="5" name="Rectangle 4"/>
          <p:cNvSpPr/>
          <p:nvPr/>
        </p:nvSpPr>
        <p:spPr>
          <a:xfrm>
            <a:off x="4010684" y="86285"/>
            <a:ext cx="8181315" cy="2123658"/>
          </a:xfrm>
          <a:prstGeom prst="rect">
            <a:avLst/>
          </a:prstGeom>
          <a:ln>
            <a:solidFill>
              <a:schemeClr val="tx1"/>
            </a:solidFill>
          </a:ln>
        </p:spPr>
        <p:txBody>
          <a:bodyPr wrap="square">
            <a:spAutoFit/>
          </a:bodyPr>
          <a:lstStyle/>
          <a:p>
            <a:r>
              <a:rPr lang="en-US" sz="1200" b="1" dirty="0">
                <a:solidFill>
                  <a:srgbClr val="444444"/>
                </a:solidFill>
                <a:latin typeface="Abadi" panose="020B0604020104020204" pitchFamily="34" charset="0"/>
              </a:rPr>
              <a:t>Concerned for Reliable Bishops 1 Timothy 1:3:</a:t>
            </a:r>
          </a:p>
          <a:p>
            <a:r>
              <a:rPr lang="en-US" sz="1200" dirty="0">
                <a:solidFill>
                  <a:srgbClr val="444444"/>
                </a:solidFill>
                <a:latin typeface="Abadi" panose="020B0604020104020204" pitchFamily="34" charset="0"/>
              </a:rPr>
              <a:t>"Paul's concern for reliable bishops suggests his purpose in writing. The earliest post-apostolic letters picture the bishop as the critical leader in the fight against apostasy. Paul said that he had excommunicated two who apparently spoke against the constituted authorities, 'whom I have delivered unto Satan, that they may learn not to blaspheme' (1 Tim. 1:20). Paul told Timothy to remain at Ephesus; the apostle was on his way to Macedonia, perhaps to visit the Philippian branch again (1 Tim. 1:3). He had assigned Timothy 'so you may command certain people not to teach different doctrines' (1 Tim. 1:3, literal trans.). Thus, true priesthood is linked with true doctrine. In these critical needs Paul not only instructed but planned to return 'shortly' to throw his strength into the battle (1 Tim. 3:14). There is an urgency in 1 Timothy from the opening warning about rebuking false teachers to the closing language of command. 'O Timothy, guard what has been entrusted to you' (1 Tim. 6:20, RSV) is spoken in sober warning against those reforming the revealed gospel." (Richard Lloyd Anderson, </a:t>
            </a:r>
            <a:r>
              <a:rPr lang="en-US" sz="1200" i="1" dirty="0">
                <a:solidFill>
                  <a:srgbClr val="444444"/>
                </a:solidFill>
                <a:latin typeface="Abadi" panose="020B0604020104020204" pitchFamily="34" charset="0"/>
              </a:rPr>
              <a:t>Understanding Paul</a:t>
            </a:r>
            <a:r>
              <a:rPr lang="en-US" sz="1200" dirty="0">
                <a:solidFill>
                  <a:srgbClr val="444444"/>
                </a:solidFill>
                <a:latin typeface="Abadi" panose="020B0604020104020204" pitchFamily="34" charset="0"/>
              </a:rPr>
              <a:t> [Salt Lake City: Deseret Book Co., 1983], 317.)</a:t>
            </a:r>
            <a:endParaRPr lang="en-US" sz="1200" dirty="0"/>
          </a:p>
        </p:txBody>
      </p:sp>
      <p:sp>
        <p:nvSpPr>
          <p:cNvPr id="6" name="Rectangle 5"/>
          <p:cNvSpPr/>
          <p:nvPr/>
        </p:nvSpPr>
        <p:spPr>
          <a:xfrm>
            <a:off x="4005081" y="2199992"/>
            <a:ext cx="8186919" cy="4524315"/>
          </a:xfrm>
          <a:prstGeom prst="rect">
            <a:avLst/>
          </a:prstGeom>
          <a:ln>
            <a:solidFill>
              <a:schemeClr val="tx1"/>
            </a:solidFill>
          </a:ln>
        </p:spPr>
        <p:txBody>
          <a:bodyPr wrap="square">
            <a:spAutoFit/>
          </a:bodyPr>
          <a:lstStyle/>
          <a:p>
            <a:pPr fontAlgn="base"/>
            <a:r>
              <a:rPr lang="en-US" sz="1200" b="1" dirty="0">
                <a:solidFill>
                  <a:srgbClr val="333333"/>
                </a:solidFill>
                <a:latin typeface="Abadi" panose="020B0604020104020204" pitchFamily="34" charset="0"/>
              </a:rPr>
              <a:t>Fables and Endless Genealogies 1 Timothy 1:4; 4:7:</a:t>
            </a:r>
          </a:p>
          <a:p>
            <a:pPr fontAlgn="base"/>
            <a:r>
              <a:rPr lang="en-US" sz="1200" dirty="0">
                <a:solidFill>
                  <a:srgbClr val="333333"/>
                </a:solidFill>
                <a:latin typeface="Abadi" panose="020B0604020104020204" pitchFamily="34" charset="0"/>
              </a:rPr>
              <a:t>“‘The Jews had scrupulously preserved their genealogical tables, till the advent of Christ … but we are told that Herod destroyed the public registers: he, being an Idumean, was jealous of the noble origin of the Jews: and that none might be able to reproach him with his descent, he ordered the genealogical tables, which were kept among the archives in the temple, to be burned. … </a:t>
            </a:r>
          </a:p>
          <a:p>
            <a:pPr fontAlgn="base"/>
            <a:endParaRPr lang="en-US" sz="1200" dirty="0">
              <a:solidFill>
                <a:srgbClr val="333333"/>
              </a:solidFill>
              <a:latin typeface="Abadi" panose="020B0604020104020204" pitchFamily="34" charset="0"/>
            </a:endParaRPr>
          </a:p>
          <a:p>
            <a:pPr fontAlgn="base"/>
            <a:r>
              <a:rPr lang="en-US" sz="1200" dirty="0">
                <a:solidFill>
                  <a:srgbClr val="333333"/>
                </a:solidFill>
                <a:latin typeface="Abadi" panose="020B0604020104020204" pitchFamily="34" charset="0"/>
              </a:rPr>
              <a:t>From this time the Jews could refer to their genealogies only from </a:t>
            </a:r>
            <a:r>
              <a:rPr lang="en-US" sz="1200" i="1" dirty="0">
                <a:solidFill>
                  <a:srgbClr val="333333"/>
                </a:solidFill>
                <a:latin typeface="Abadi" panose="020B0604020104020204" pitchFamily="34" charset="0"/>
              </a:rPr>
              <a:t>memory,</a:t>
            </a:r>
            <a:r>
              <a:rPr lang="en-US" sz="1200" dirty="0">
                <a:solidFill>
                  <a:srgbClr val="333333"/>
                </a:solidFill>
                <a:latin typeface="Abadi" panose="020B0604020104020204" pitchFamily="34" charset="0"/>
              </a:rPr>
              <a:t> or from those imperfect tables which had been preserved in private hands; and to make out any regular line from these, must have been </a:t>
            </a:r>
            <a:r>
              <a:rPr lang="en-US" sz="1200" i="1" dirty="0">
                <a:solidFill>
                  <a:srgbClr val="333333"/>
                </a:solidFill>
                <a:latin typeface="Abadi" panose="020B0604020104020204" pitchFamily="34" charset="0"/>
              </a:rPr>
              <a:t>endless</a:t>
            </a:r>
            <a:r>
              <a:rPr lang="en-US" sz="1200" dirty="0">
                <a:solidFill>
                  <a:srgbClr val="333333"/>
                </a:solidFill>
                <a:latin typeface="Abadi" panose="020B0604020104020204" pitchFamily="34" charset="0"/>
              </a:rPr>
              <a:t> and uncertain. It is probably to this the apostle refers; I mean the endless and useless labor which the attempt to make out these genealogies, must produce; the authentic tables being destroyed.’</a:t>
            </a:r>
          </a:p>
          <a:p>
            <a:pPr fontAlgn="base"/>
            <a:r>
              <a:rPr lang="en-US" sz="1200" dirty="0">
                <a:solidFill>
                  <a:srgbClr val="333333"/>
                </a:solidFill>
                <a:latin typeface="Abadi" panose="020B0604020104020204" pitchFamily="34" charset="0"/>
              </a:rPr>
              <a:t>“So we may well conclude that Paul’s denunciation was towards doubtful and untruthful genealogies which had been tampered with for improper purposes.” (Smith, </a:t>
            </a:r>
            <a:r>
              <a:rPr lang="en-US" sz="1200" i="1" dirty="0">
                <a:solidFill>
                  <a:srgbClr val="333333"/>
                </a:solidFill>
                <a:latin typeface="Abadi" panose="020B0604020104020204" pitchFamily="34" charset="0"/>
              </a:rPr>
              <a:t>Answers to Gospel Questions,</a:t>
            </a:r>
            <a:r>
              <a:rPr lang="en-US" sz="1200" dirty="0">
                <a:solidFill>
                  <a:srgbClr val="333333"/>
                </a:solidFill>
                <a:latin typeface="Abadi" panose="020B0604020104020204" pitchFamily="34" charset="0"/>
              </a:rPr>
              <a:t> 1:214–15.)</a:t>
            </a:r>
          </a:p>
          <a:p>
            <a:pPr fontAlgn="base"/>
            <a:r>
              <a:rPr lang="en-US" sz="1200" dirty="0"/>
              <a:t>Paul may also have had reference to the Jewish tendency to take great pride in their ancestry and in their belief that genealogical descent was a proof of God’s favor (John 8:37–45). This, Paul says, is a fable. God’s favor is given on the basis of righteousness, not ancestry. Life and Teachings of Jesus and His Apostles Chapter 44</a:t>
            </a:r>
          </a:p>
          <a:p>
            <a:pPr fontAlgn="base"/>
            <a:endParaRPr lang="en-US" sz="1200" b="0" i="0" dirty="0">
              <a:solidFill>
                <a:srgbClr val="333333"/>
              </a:solidFill>
              <a:effectLst/>
              <a:latin typeface="Abadi" panose="020B0604020104020204" pitchFamily="34" charset="0"/>
            </a:endParaRPr>
          </a:p>
          <a:p>
            <a:pPr fontAlgn="base"/>
            <a:r>
              <a:rPr lang="en-US" sz="1200" dirty="0"/>
              <a:t>"Paul was living in a time of conflict and confusion. False teachers abounded, preaching false doctrines and fables. Two specific problems existed relating to genealogies:</a:t>
            </a:r>
          </a:p>
          <a:p>
            <a:r>
              <a:rPr lang="en-US" sz="1200" dirty="0"/>
              <a:t>"(1) Some apostate teachers recited their genealogies to give credence to their claims as coming with authority. Many Jews had become arrogant because of their illustrious ancestors. Some even flaunted their lineage when opposing the Savior himself: "We be Abraham's seed" (John 8:33), they said, as if to indicate that they were thereby natural inheritors of the truth.</a:t>
            </a:r>
          </a:p>
          <a:p>
            <a:r>
              <a:rPr lang="en-US" sz="1200" dirty="0"/>
              <a:t> </a:t>
            </a:r>
          </a:p>
          <a:p>
            <a:r>
              <a:rPr lang="en-US" sz="1200" dirty="0"/>
              <a:t>"(2) Some of the apostate Jewish teachers were guilty of manufacturing their own genealogies-creating them in hopes of giving the added weight of authority to their teachings. </a:t>
            </a:r>
            <a:r>
              <a:rPr lang="en-US" sz="1200" dirty="0">
                <a:solidFill>
                  <a:srgbClr val="444444"/>
                </a:solidFill>
                <a:latin typeface="Abadi" panose="020B0604020104020204" pitchFamily="34" charset="0"/>
              </a:rPr>
              <a:t>George H. Fudge, "I Have a Question," </a:t>
            </a:r>
            <a:r>
              <a:rPr lang="en-US" sz="1200" i="1" dirty="0">
                <a:solidFill>
                  <a:srgbClr val="444444"/>
                </a:solidFill>
                <a:latin typeface="Abadi" panose="020B0604020104020204" pitchFamily="34" charset="0"/>
              </a:rPr>
              <a:t>Ensign</a:t>
            </a:r>
            <a:r>
              <a:rPr lang="en-US" sz="1200" dirty="0">
                <a:solidFill>
                  <a:srgbClr val="444444"/>
                </a:solidFill>
                <a:latin typeface="Abadi" panose="020B0604020104020204" pitchFamily="34" charset="0"/>
              </a:rPr>
              <a:t>, Mar. 1986, 49</a:t>
            </a:r>
            <a:endParaRPr lang="en-US" sz="1200" b="0" i="0" dirty="0">
              <a:solidFill>
                <a:srgbClr val="333333"/>
              </a:solidFill>
              <a:effectLst/>
              <a:latin typeface="Abadi" panose="020B0604020104020204" pitchFamily="34" charset="0"/>
            </a:endParaRPr>
          </a:p>
        </p:txBody>
      </p:sp>
    </p:spTree>
    <p:extLst>
      <p:ext uri="{BB962C8B-B14F-4D97-AF65-F5344CB8AC3E}">
        <p14:creationId xmlns:p14="http://schemas.microsoft.com/office/powerpoint/2010/main" val="1507604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5192486" cy="1384995"/>
          </a:xfrm>
          <a:prstGeom prst="rect">
            <a:avLst/>
          </a:prstGeom>
          <a:ln>
            <a:solidFill>
              <a:schemeClr val="tx1"/>
            </a:solidFill>
          </a:ln>
        </p:spPr>
        <p:txBody>
          <a:bodyPr wrap="square">
            <a:spAutoFit/>
          </a:bodyPr>
          <a:lstStyle/>
          <a:p>
            <a:r>
              <a:rPr lang="en-US" sz="1200" b="1" dirty="0">
                <a:solidFill>
                  <a:srgbClr val="444444"/>
                </a:solidFill>
                <a:latin typeface="Abadi" panose="020B0604020104020204" pitchFamily="34" charset="0"/>
              </a:rPr>
              <a:t>Those Who Teach 1 Timothy 1:3-7, 18-20:</a:t>
            </a:r>
          </a:p>
          <a:p>
            <a:r>
              <a:rPr lang="en-US" sz="1200" dirty="0">
                <a:solidFill>
                  <a:srgbClr val="444444"/>
                </a:solidFill>
              </a:rPr>
              <a:t>Those who teach must make sure the doctrine remains pure and that it is taught. Teach by the Spirit, using the scriptures and the approved curriculum. Do not introduce or dwell on speculative and questionable topics…In a word that is filled with sin, conflict, and confusion, we can find peace and safety in knowing and living the revealed truths of the gospel. Elder M. Russell Ballard Conf. Report Oct 1993, 104; or Ensign, Nov. 1993, 77</a:t>
            </a:r>
            <a:endParaRPr lang="en-US" sz="1200" dirty="0"/>
          </a:p>
        </p:txBody>
      </p:sp>
      <p:sp>
        <p:nvSpPr>
          <p:cNvPr id="6" name="Rectangle 5"/>
          <p:cNvSpPr/>
          <p:nvPr/>
        </p:nvSpPr>
        <p:spPr>
          <a:xfrm>
            <a:off x="0" y="1372678"/>
            <a:ext cx="5214257" cy="4524315"/>
          </a:xfrm>
          <a:prstGeom prst="rect">
            <a:avLst/>
          </a:prstGeom>
          <a:ln>
            <a:solidFill>
              <a:schemeClr val="tx1"/>
            </a:solidFill>
          </a:ln>
        </p:spPr>
        <p:txBody>
          <a:bodyPr wrap="square">
            <a:spAutoFit/>
          </a:bodyPr>
          <a:lstStyle/>
          <a:p>
            <a:pPr fontAlgn="base"/>
            <a:r>
              <a:rPr lang="en-US" sz="1200" b="1" dirty="0"/>
              <a:t>Women 1 Timothy 2:14:</a:t>
            </a:r>
          </a:p>
          <a:p>
            <a:pPr fontAlgn="base"/>
            <a:r>
              <a:rPr lang="en-US" sz="1200" dirty="0"/>
              <a:t>“It was Eve who first transgressed the limits of Eden in order to initiate the conditions of mortality. Her act, whatever its nature, was formally a transgression but eternally a glorious necessity to open the doorway toward eternal life. Adam showed his wisdom by doing the same. And thus Eve and ‘Adam fell that men might be’ [2 Nephi 2:25].</a:t>
            </a:r>
          </a:p>
          <a:p>
            <a:pPr fontAlgn="base"/>
            <a:r>
              <a:rPr lang="en-US" sz="1200" dirty="0"/>
              <a:t>“Some Christians condemn Eve for her act, concluding that she and her daughters are somehow flawed by it. Not the Latter-day Saints! Informed by revelation, we celebrate Eve’s act and honor her wisdom and courage in the great episode called the Fall. … Joseph Smith taught that it was not a ‘sin,’ because God had decreed it (see </a:t>
            </a:r>
            <a:r>
              <a:rPr lang="en-US" sz="1200" i="1" dirty="0"/>
              <a:t>The Words of Joseph Smith,</a:t>
            </a:r>
            <a:r>
              <a:rPr lang="en-US" sz="1200" dirty="0"/>
              <a:t> ed. Andrew F. </a:t>
            </a:r>
            <a:r>
              <a:rPr lang="en-US" sz="1200" dirty="0" err="1"/>
              <a:t>Ehat</a:t>
            </a:r>
            <a:r>
              <a:rPr lang="en-US" sz="1200" dirty="0"/>
              <a:t> and Lyndon W. Cook, [1980], p. 63). …</a:t>
            </a:r>
          </a:p>
          <a:p>
            <a:pPr fontAlgn="base"/>
            <a:r>
              <a:rPr lang="en-US" sz="1200" dirty="0"/>
              <a:t>“Modern revelation shows that our first parents understood the necessity of the Fall. Adam declared, ‘Blessed be the name of God, for because of my transgression my eyes are opened, and in this life I shall have joy, and again in the flesh I shall see God’ (Moses 5:10).</a:t>
            </a:r>
          </a:p>
          <a:p>
            <a:pPr fontAlgn="base"/>
            <a:r>
              <a:rPr lang="en-US" sz="1200" dirty="0"/>
              <a:t>“Note the different perspective and the special wisdom of Eve, who focused on the purpose and effect of the great plan of happiness: ‘Were it not for our transgression we never should have had seed, and never should have known good and evil, and the joy of our redemption, and the eternal life which God giveth unto all the obedient’ (v. 11). In his vision of the redemption of the dead, President Joseph F. Smith saw ‘the great and mighty ones’ assembled to meet the Son of God, and among them was ‘our glorious Mother Eve’ (D&amp;C 138:38–9)” Elder Dallin H. Oaks (“The Great Plan of Happiness,”</a:t>
            </a:r>
            <a:r>
              <a:rPr lang="en-US" sz="1200" i="1" dirty="0"/>
              <a:t> Ensign,</a:t>
            </a:r>
            <a:r>
              <a:rPr lang="en-US" sz="1200" dirty="0"/>
              <a:t> Nov. 1993, 73).</a:t>
            </a:r>
            <a:endParaRPr lang="en-US" sz="1200" b="0" i="0" dirty="0">
              <a:effectLst/>
            </a:endParaRPr>
          </a:p>
        </p:txBody>
      </p:sp>
      <p:sp>
        <p:nvSpPr>
          <p:cNvPr id="4" name="Rectangle 3"/>
          <p:cNvSpPr/>
          <p:nvPr/>
        </p:nvSpPr>
        <p:spPr>
          <a:xfrm>
            <a:off x="5236030" y="1372612"/>
            <a:ext cx="6955970" cy="2862322"/>
          </a:xfrm>
          <a:prstGeom prst="rect">
            <a:avLst/>
          </a:prstGeom>
          <a:ln>
            <a:solidFill>
              <a:schemeClr val="tx1"/>
            </a:solidFill>
          </a:ln>
        </p:spPr>
        <p:txBody>
          <a:bodyPr wrap="square">
            <a:spAutoFit/>
          </a:bodyPr>
          <a:lstStyle/>
          <a:p>
            <a:pPr fontAlgn="base"/>
            <a:r>
              <a:rPr lang="en-US" sz="1200" b="1" dirty="0">
                <a:solidFill>
                  <a:srgbClr val="333333"/>
                </a:solidFill>
              </a:rPr>
              <a:t>Bishop </a:t>
            </a:r>
            <a:r>
              <a:rPr lang="en-US" sz="1200" b="1" dirty="0" err="1">
                <a:solidFill>
                  <a:srgbClr val="333333"/>
                </a:solidFill>
              </a:rPr>
              <a:t>Gérald</a:t>
            </a:r>
            <a:r>
              <a:rPr lang="en-US" sz="1200" b="1" dirty="0">
                <a:solidFill>
                  <a:srgbClr val="333333"/>
                </a:solidFill>
              </a:rPr>
              <a:t> </a:t>
            </a:r>
            <a:r>
              <a:rPr lang="en-US" sz="1200" b="1" dirty="0" err="1">
                <a:solidFill>
                  <a:srgbClr val="333333"/>
                </a:solidFill>
              </a:rPr>
              <a:t>Caussé</a:t>
            </a:r>
            <a:r>
              <a:rPr lang="en-US" sz="1200" b="1" dirty="0">
                <a:solidFill>
                  <a:srgbClr val="333333"/>
                </a:solidFill>
              </a:rPr>
              <a:t>, </a:t>
            </a:r>
            <a:r>
              <a:rPr lang="en-US" sz="1200" dirty="0">
                <a:solidFill>
                  <a:srgbClr val="333333"/>
                </a:solidFill>
              </a:rPr>
              <a:t>of France, was named the presiding bishop of The Church of Jesus Christ of Latter-day Saints on October 9, 2015. He filled the vacancy created by Gary E. Stevenson, who became a member of the Quorum of the Twelve Apostles on October 3, 2015. </a:t>
            </a:r>
          </a:p>
          <a:p>
            <a:pPr fontAlgn="base"/>
            <a:r>
              <a:rPr lang="en-US" sz="1200" dirty="0">
                <a:solidFill>
                  <a:srgbClr val="333333"/>
                </a:solidFill>
              </a:rPr>
              <a:t>Prior to this assignment, Bishop </a:t>
            </a:r>
            <a:r>
              <a:rPr lang="en-US" sz="1200" dirty="0" err="1">
                <a:solidFill>
                  <a:srgbClr val="333333"/>
                </a:solidFill>
              </a:rPr>
              <a:t>Caussé</a:t>
            </a:r>
            <a:r>
              <a:rPr lang="en-US" sz="1200" dirty="0">
                <a:solidFill>
                  <a:srgbClr val="333333"/>
                </a:solidFill>
              </a:rPr>
              <a:t> served as the first counselor in the Presiding Bishopric since March 2012. He previously served as </a:t>
            </a:r>
            <a:r>
              <a:rPr lang="en-US" sz="1200" dirty="0" err="1">
                <a:solidFill>
                  <a:srgbClr val="333333"/>
                </a:solidFill>
              </a:rPr>
              <a:t>as</a:t>
            </a:r>
            <a:r>
              <a:rPr lang="en-US" sz="1200" dirty="0">
                <a:solidFill>
                  <a:srgbClr val="333333"/>
                </a:solidFill>
              </a:rPr>
              <a:t> a General Authority Seventy and as a counselor in the Europe Area Presidency. He is the third presiding bishop born outside the United States and the first for whom English is a second language.</a:t>
            </a:r>
          </a:p>
          <a:p>
            <a:pPr fontAlgn="base"/>
            <a:r>
              <a:rPr lang="en-US" sz="1200" dirty="0">
                <a:solidFill>
                  <a:srgbClr val="333333"/>
                </a:solidFill>
              </a:rPr>
              <a:t>Bishop </a:t>
            </a:r>
            <a:r>
              <a:rPr lang="en-US" sz="1200" dirty="0" err="1">
                <a:solidFill>
                  <a:srgbClr val="333333"/>
                </a:solidFill>
              </a:rPr>
              <a:t>Caussé</a:t>
            </a:r>
            <a:r>
              <a:rPr lang="en-US" sz="1200" dirty="0">
                <a:solidFill>
                  <a:srgbClr val="333333"/>
                </a:solidFill>
              </a:rPr>
              <a:t> received a master’s degree in business from ESSEC in 1987. His career has been in the food industry, where he worked with several supermarket chains and food distribution companies. At the time of his call as a General Authority Seventy, he was the general manager of Pomona, a food distribution company in France.</a:t>
            </a:r>
          </a:p>
          <a:p>
            <a:pPr fontAlgn="base"/>
            <a:r>
              <a:rPr lang="en-US" sz="1200" dirty="0">
                <a:solidFill>
                  <a:srgbClr val="333333"/>
                </a:solidFill>
              </a:rPr>
              <a:t>Bishop </a:t>
            </a:r>
            <a:r>
              <a:rPr lang="en-US" sz="1200" dirty="0" err="1">
                <a:solidFill>
                  <a:srgbClr val="333333"/>
                </a:solidFill>
              </a:rPr>
              <a:t>Caussé</a:t>
            </a:r>
            <a:r>
              <a:rPr lang="en-US" sz="1200" dirty="0">
                <a:solidFill>
                  <a:srgbClr val="333333"/>
                </a:solidFill>
              </a:rPr>
              <a:t> has served in numerous Church callings, including elders quorum president, bishop’s counselor, stake president’s counselor, stake president, and Area Seventy.</a:t>
            </a:r>
          </a:p>
          <a:p>
            <a:pPr fontAlgn="base"/>
            <a:r>
              <a:rPr lang="en-US" sz="1200" dirty="0" err="1"/>
              <a:t>Gérald</a:t>
            </a:r>
            <a:r>
              <a:rPr lang="en-US" sz="1200" dirty="0"/>
              <a:t> </a:t>
            </a:r>
            <a:r>
              <a:rPr lang="en-US" sz="1200" dirty="0" err="1"/>
              <a:t>Caussé</a:t>
            </a:r>
            <a:r>
              <a:rPr lang="en-US" sz="1200" dirty="0"/>
              <a:t> was born in Bordeaux, France, on May 20, 1963. He married </a:t>
            </a:r>
            <a:r>
              <a:rPr lang="en-US" sz="1200" dirty="0" err="1"/>
              <a:t>Valérie</a:t>
            </a:r>
            <a:r>
              <a:rPr lang="en-US" sz="1200" dirty="0"/>
              <a:t> Lucienne </a:t>
            </a:r>
            <a:r>
              <a:rPr lang="en-US" sz="1200" dirty="0" err="1"/>
              <a:t>Babin</a:t>
            </a:r>
            <a:r>
              <a:rPr lang="en-US" sz="1200" dirty="0"/>
              <a:t> in August 1986. They are the parents of five children. Lds.org General Authorities and General Officers</a:t>
            </a:r>
            <a:endParaRPr lang="en-US" sz="1200" b="0" i="0" dirty="0">
              <a:solidFill>
                <a:srgbClr val="333333"/>
              </a:solidFill>
              <a:effectLst/>
            </a:endParaRPr>
          </a:p>
        </p:txBody>
      </p:sp>
      <p:sp>
        <p:nvSpPr>
          <p:cNvPr id="7" name="TextBox 6"/>
          <p:cNvSpPr txBox="1"/>
          <p:nvPr/>
        </p:nvSpPr>
        <p:spPr>
          <a:xfrm>
            <a:off x="5203372" y="0"/>
            <a:ext cx="6988628" cy="1384995"/>
          </a:xfrm>
          <a:prstGeom prst="rect">
            <a:avLst/>
          </a:prstGeom>
          <a:noFill/>
          <a:ln>
            <a:solidFill>
              <a:schemeClr val="tx1"/>
            </a:solidFill>
          </a:ln>
        </p:spPr>
        <p:txBody>
          <a:bodyPr wrap="square" rtlCol="0">
            <a:spAutoFit/>
          </a:bodyPr>
          <a:lstStyle/>
          <a:p>
            <a:r>
              <a:rPr lang="en-US" sz="1200" b="1" dirty="0"/>
              <a:t>‘May women speak in church? </a:t>
            </a:r>
            <a:r>
              <a:rPr lang="en-US" sz="1200" dirty="0"/>
              <a:t>Yes, in the sense of teaching, counseling, testifying, exhorting, and the like; no, in the sense of assuming rule over the Church as such, and in attempting to give direction as to how God’s affairs on earth shall be regulated: ‘A woman has no right to found or organize a church—God never sent them to do it.’ </a:t>
            </a:r>
          </a:p>
          <a:p>
            <a:r>
              <a:rPr lang="en-US" sz="1200" dirty="0"/>
              <a:t>Paul is here telling the sisters they are subject to the priesthood, that it is not their province to rule and reign, that the bishop’s wife is not the bishop.”—Bruce R. McConkie </a:t>
            </a:r>
            <a:r>
              <a:rPr lang="en-US" sz="1200" dirty="0">
                <a:solidFill>
                  <a:prstClr val="black"/>
                </a:solidFill>
              </a:rPr>
              <a:t>“Doctrines of the New Testament Commentaries” </a:t>
            </a:r>
            <a:r>
              <a:rPr lang="en-US" sz="1200" dirty="0" err="1">
                <a:solidFill>
                  <a:prstClr val="black"/>
                </a:solidFill>
              </a:rPr>
              <a:t>pg</a:t>
            </a:r>
            <a:r>
              <a:rPr lang="en-US" sz="1200" dirty="0">
                <a:solidFill>
                  <a:prstClr val="black"/>
                </a:solidFill>
              </a:rPr>
              <a:t> 2:387-88</a:t>
            </a:r>
            <a:endParaRPr lang="en-US" sz="1200" dirty="0"/>
          </a:p>
        </p:txBody>
      </p:sp>
      <p:sp>
        <p:nvSpPr>
          <p:cNvPr id="8" name="Rectangle 7"/>
          <p:cNvSpPr/>
          <p:nvPr/>
        </p:nvSpPr>
        <p:spPr>
          <a:xfrm>
            <a:off x="5236030" y="4255333"/>
            <a:ext cx="6955970" cy="1754326"/>
          </a:xfrm>
          <a:prstGeom prst="rect">
            <a:avLst/>
          </a:prstGeom>
          <a:ln>
            <a:solidFill>
              <a:schemeClr val="tx1"/>
            </a:solidFill>
          </a:ln>
        </p:spPr>
        <p:txBody>
          <a:bodyPr wrap="square">
            <a:spAutoFit/>
          </a:bodyPr>
          <a:lstStyle/>
          <a:p>
            <a:pPr fontAlgn="base"/>
            <a:r>
              <a:rPr lang="en-US" sz="1200" b="1" dirty="0"/>
              <a:t>Forbidding to Marry 1 Timothy 4:1-5: </a:t>
            </a:r>
          </a:p>
          <a:p>
            <a:pPr fontAlgn="base"/>
            <a:r>
              <a:rPr lang="en-US" sz="1200" dirty="0"/>
              <a:t>“False prophets and false teachers … attempt to change the God-given and scripturally based doctrines that protect the sanctity of marriage, the divine nature of the family, and the essential doctrine of personal morality. They advocate a redefinition of morality to justify fornication, adultery, and homosexual relationships. Some openly champion the legalization of so-called same-gender marriages. To justify their rejection of God’s immutable laws that protect the family, these false prophets and false teachers even attack the inspired proclamation on the family issued to the world in 1995 by the First Presidency and the Twelve Apostles” (“Beware of False Prophets and False Teachers,”</a:t>
            </a:r>
            <a:r>
              <a:rPr lang="en-US" sz="1200" i="1" dirty="0"/>
              <a:t> Elder M. Russell Ballard Ensign,</a:t>
            </a:r>
            <a:r>
              <a:rPr lang="en-US" sz="1200" dirty="0"/>
              <a:t> Nov. 1999, 64; see also D&amp;C 49:15).</a:t>
            </a:r>
            <a:endParaRPr lang="en-US" sz="1200" b="0" i="0" dirty="0">
              <a:solidFill>
                <a:srgbClr val="333333"/>
              </a:solidFill>
              <a:effectLst/>
            </a:endParaRPr>
          </a:p>
        </p:txBody>
      </p:sp>
    </p:spTree>
    <p:extLst>
      <p:ext uri="{BB962C8B-B14F-4D97-AF65-F5344CB8AC3E}">
        <p14:creationId xmlns:p14="http://schemas.microsoft.com/office/powerpoint/2010/main" val="930890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3416320"/>
          </a:xfrm>
          <a:prstGeom prst="rect">
            <a:avLst/>
          </a:prstGeom>
          <a:ln>
            <a:solidFill>
              <a:schemeClr val="tx1"/>
            </a:solidFill>
          </a:ln>
        </p:spPr>
        <p:txBody>
          <a:bodyPr>
            <a:spAutoFit/>
          </a:bodyPr>
          <a:lstStyle/>
          <a:p>
            <a:pPr fontAlgn="base"/>
            <a:r>
              <a:rPr lang="en-US" sz="1200" b="1" dirty="0">
                <a:solidFill>
                  <a:srgbClr val="333333"/>
                </a:solidFill>
              </a:rPr>
              <a:t>Riches and Wealth 1 Timothy 6:10:</a:t>
            </a:r>
          </a:p>
          <a:p>
            <a:pPr fontAlgn="base"/>
            <a:r>
              <a:rPr lang="en-US" sz="1200" dirty="0">
                <a:solidFill>
                  <a:srgbClr val="333333"/>
                </a:solidFill>
              </a:rPr>
              <a:t>“Our world is fraught with feelings of entitlement. Some of us feel embarrassed, ashamed, less worthwhile if our family does not have everything the neighbors have. As a result, we go into debt to buy things we can’t afford—and things we do not really need. Whenever we do this, we become poor temporally </a:t>
            </a:r>
            <a:r>
              <a:rPr lang="en-US" sz="1200" i="1" dirty="0">
                <a:solidFill>
                  <a:srgbClr val="333333"/>
                </a:solidFill>
              </a:rPr>
              <a:t>and</a:t>
            </a:r>
            <a:r>
              <a:rPr lang="en-US" sz="1200" dirty="0">
                <a:solidFill>
                  <a:srgbClr val="333333"/>
                </a:solidFill>
              </a:rPr>
              <a:t> spiritually. We give away some of our precious, priceless agency and put ourselves in self-imposed servitude. Money we could have used to care for ourselves and others must now be used to pay our debts. What remains is often only enough to meet our most basic physical needs. Living at the subsistence level, we become depressed, our self-worth is affected, and our relationships with family, friends, neighbors, and the Lord are weakened. We do not have the time, energy, or interest to seek spiritual things. …</a:t>
            </a:r>
          </a:p>
          <a:p>
            <a:pPr fontAlgn="base"/>
            <a:r>
              <a:rPr lang="en-US" sz="1200" dirty="0">
                <a:solidFill>
                  <a:srgbClr val="333333"/>
                </a:solidFill>
              </a:rPr>
              <a:t>“… When faced with the choice to buy, consume, or engage in worldly things and activities, we all need to learn to say to one another, ‘We </a:t>
            </a:r>
            <a:r>
              <a:rPr lang="en-US" sz="1200" i="1" dirty="0">
                <a:solidFill>
                  <a:srgbClr val="333333"/>
                </a:solidFill>
              </a:rPr>
              <a:t>can’t</a:t>
            </a:r>
            <a:r>
              <a:rPr lang="en-US" sz="1200" dirty="0">
                <a:solidFill>
                  <a:srgbClr val="333333"/>
                </a:solidFill>
              </a:rPr>
              <a:t> afford it, even though we want it!’ or ‘We </a:t>
            </a:r>
            <a:r>
              <a:rPr lang="en-US" sz="1200" i="1" dirty="0">
                <a:solidFill>
                  <a:srgbClr val="333333"/>
                </a:solidFill>
              </a:rPr>
              <a:t>can</a:t>
            </a:r>
            <a:r>
              <a:rPr lang="en-US" sz="1200" dirty="0">
                <a:solidFill>
                  <a:srgbClr val="333333"/>
                </a:solidFill>
              </a:rPr>
              <a:t> afford it, but we don’t </a:t>
            </a:r>
            <a:r>
              <a:rPr lang="en-US" sz="1200" i="1" dirty="0">
                <a:solidFill>
                  <a:srgbClr val="333333"/>
                </a:solidFill>
              </a:rPr>
              <a:t>need</a:t>
            </a:r>
            <a:r>
              <a:rPr lang="en-US" sz="1200" dirty="0">
                <a:solidFill>
                  <a:srgbClr val="333333"/>
                </a:solidFill>
              </a:rPr>
              <a:t> it—and we really don’t even want it!’ …</a:t>
            </a:r>
          </a:p>
          <a:p>
            <a:pPr fontAlgn="base"/>
            <a:r>
              <a:rPr lang="en-US" sz="1200" dirty="0"/>
              <a:t>“Whenever we want to experience or possess something that will impact us and our resources, we may want to ask ourselves, ‘Is the benefit temporary, or will it have eternal value and significance?’ Truthfully answering these questions may help us avoid excessive debt and other addictive behavior” Elder Robert D. Hales (“Becoming Provident Providers Temporally and Spiritually,”</a:t>
            </a:r>
            <a:r>
              <a:rPr lang="en-US" sz="1200" i="1" dirty="0"/>
              <a:t> Ensign</a:t>
            </a:r>
            <a:r>
              <a:rPr lang="en-US" sz="1200" dirty="0"/>
              <a:t> or</a:t>
            </a:r>
            <a:r>
              <a:rPr lang="en-US" sz="1200" i="1" dirty="0"/>
              <a:t> Liahona,</a:t>
            </a:r>
            <a:r>
              <a:rPr lang="en-US" sz="1200" dirty="0"/>
              <a:t> May 2009, 8–10).</a:t>
            </a:r>
            <a:endParaRPr lang="en-US" sz="1200" b="0" i="0" dirty="0">
              <a:solidFill>
                <a:srgbClr val="333333"/>
              </a:solidFill>
              <a:effectLst/>
            </a:endParaRPr>
          </a:p>
        </p:txBody>
      </p:sp>
    </p:spTree>
    <p:extLst>
      <p:ext uri="{BB962C8B-B14F-4D97-AF65-F5344CB8AC3E}">
        <p14:creationId xmlns:p14="http://schemas.microsoft.com/office/powerpoint/2010/main" val="947835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result for tan background">
            <a:extLst>
              <a:ext uri="{FF2B5EF4-FFF2-40B4-BE49-F238E27FC236}">
                <a16:creationId xmlns:a16="http://schemas.microsoft.com/office/drawing/2014/main" id="{4665541A-B0B2-DE60-826C-A030B9CC5828}"/>
              </a:ext>
            </a:extLst>
          </p:cNvPr>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2973" y="862342"/>
            <a:ext cx="10797766" cy="1569660"/>
          </a:xfrm>
          <a:prstGeom prst="rect">
            <a:avLst/>
          </a:prstGeom>
          <a:noFill/>
        </p:spPr>
        <p:txBody>
          <a:bodyPr wrap="square" rtlCol="0">
            <a:spAutoFit/>
          </a:bodyPr>
          <a:lstStyle/>
          <a:p>
            <a:pPr algn="ctr"/>
            <a:r>
              <a:rPr lang="en-US" sz="4800" dirty="0">
                <a:solidFill>
                  <a:schemeClr val="bg1"/>
                </a:solidFill>
                <a:latin typeface="Rockwell Extra Bold" panose="02060903040505020403" pitchFamily="18" charset="0"/>
                <a:ea typeface="Wednesday" pitchFamily="2" charset="0"/>
              </a:rPr>
              <a:t>Paul’s Last Words</a:t>
            </a:r>
          </a:p>
          <a:p>
            <a:pPr algn="ctr"/>
            <a:r>
              <a:rPr lang="en-US" sz="4800" dirty="0">
                <a:solidFill>
                  <a:schemeClr val="bg1"/>
                </a:solidFill>
                <a:latin typeface="Rockwell Extra Bold" panose="02060903040505020403" pitchFamily="18" charset="0"/>
                <a:ea typeface="Wednesday" pitchFamily="2" charset="0"/>
              </a:rPr>
              <a:t>2 Timothy</a:t>
            </a:r>
          </a:p>
        </p:txBody>
      </p:sp>
      <p:grpSp>
        <p:nvGrpSpPr>
          <p:cNvPr id="4" name="Group 3"/>
          <p:cNvGrpSpPr/>
          <p:nvPr/>
        </p:nvGrpSpPr>
        <p:grpSpPr>
          <a:xfrm>
            <a:off x="848008" y="2239401"/>
            <a:ext cx="3050721" cy="2895600"/>
            <a:chOff x="848008" y="2239401"/>
            <a:chExt cx="3050721" cy="2895600"/>
          </a:xfrm>
        </p:grpSpPr>
        <p:pic>
          <p:nvPicPr>
            <p:cNvPr id="3" name="Picture 2" descr="Image result for rome pris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52" r="10332"/>
            <a:stretch/>
          </p:blipFill>
          <p:spPr bwMode="auto">
            <a:xfrm>
              <a:off x="896293" y="2435382"/>
              <a:ext cx="2933324" cy="2616452"/>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p:cNvGrpSpPr/>
            <p:nvPr/>
          </p:nvGrpSpPr>
          <p:grpSpPr>
            <a:xfrm>
              <a:off x="848008" y="2239401"/>
              <a:ext cx="3050721" cy="2895600"/>
              <a:chOff x="304800" y="3429000"/>
              <a:chExt cx="3050721" cy="2895600"/>
            </a:xfrm>
          </p:grpSpPr>
          <p:grpSp>
            <p:nvGrpSpPr>
              <p:cNvPr id="87" name="Group 86"/>
              <p:cNvGrpSpPr/>
              <p:nvPr/>
            </p:nvGrpSpPr>
            <p:grpSpPr>
              <a:xfrm rot="2107423">
                <a:off x="1281104" y="3790950"/>
                <a:ext cx="376315" cy="879933"/>
                <a:chOff x="7696200" y="914400"/>
                <a:chExt cx="685800" cy="2438400"/>
              </a:xfrm>
            </p:grpSpPr>
            <p:sp>
              <p:nvSpPr>
                <p:cNvPr id="135" name="Moon 134"/>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oon 136"/>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rot="19262140" flipH="1">
                <a:off x="1950772" y="3835879"/>
                <a:ext cx="376315" cy="801380"/>
                <a:chOff x="7696200" y="914400"/>
                <a:chExt cx="685800" cy="2438400"/>
              </a:xfrm>
            </p:grpSpPr>
            <p:sp>
              <p:nvSpPr>
                <p:cNvPr id="131" name="Moon 130"/>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rapezoid 88"/>
              <p:cNvSpPr/>
              <p:nvPr/>
            </p:nvSpPr>
            <p:spPr>
              <a:xfrm>
                <a:off x="1326235" y="4478277"/>
                <a:ext cx="983316" cy="1742909"/>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p:cNvSpPr/>
              <p:nvPr/>
            </p:nvSpPr>
            <p:spPr>
              <a:xfrm rot="20431102">
                <a:off x="1854274" y="4700732"/>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p:cNvSpPr/>
              <p:nvPr/>
            </p:nvSpPr>
            <p:spPr>
              <a:xfrm rot="1195734">
                <a:off x="1208420" y="4677609"/>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p:cNvSpPr/>
              <p:nvPr/>
            </p:nvSpPr>
            <p:spPr>
              <a:xfrm>
                <a:off x="1342034" y="4606667"/>
                <a:ext cx="925176" cy="1407690"/>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p:cNvSpPr/>
              <p:nvPr/>
            </p:nvSpPr>
            <p:spPr>
              <a:xfrm rot="218695">
                <a:off x="1362172" y="4662553"/>
                <a:ext cx="417597" cy="1300386"/>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p:cNvSpPr/>
              <p:nvPr/>
            </p:nvSpPr>
            <p:spPr>
              <a:xfrm rot="21332773">
                <a:off x="1833573" y="4664733"/>
                <a:ext cx="417597" cy="130156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525932" y="4245837"/>
                <a:ext cx="526415" cy="723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395750" y="3908738"/>
                <a:ext cx="809529" cy="8908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loud 96"/>
              <p:cNvSpPr/>
              <p:nvPr/>
            </p:nvSpPr>
            <p:spPr>
              <a:xfrm>
                <a:off x="1549947" y="4539734"/>
                <a:ext cx="462588" cy="371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Delay 97"/>
              <p:cNvSpPr/>
              <p:nvPr/>
            </p:nvSpPr>
            <p:spPr>
              <a:xfrm rot="16200000">
                <a:off x="1636878" y="3657345"/>
                <a:ext cx="296939" cy="57823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699119" y="4608751"/>
                <a:ext cx="148961" cy="971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718457" y="5704114"/>
                <a:ext cx="2223407" cy="51707"/>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718457" y="5755821"/>
                <a:ext cx="2223407" cy="155121"/>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1"/>
              <p:cNvSpPr/>
              <p:nvPr/>
            </p:nvSpPr>
            <p:spPr>
              <a:xfrm>
                <a:off x="821871"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02"/>
              <p:cNvSpPr/>
              <p:nvPr/>
            </p:nvSpPr>
            <p:spPr>
              <a:xfrm>
                <a:off x="1028700"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03"/>
              <p:cNvSpPr/>
              <p:nvPr/>
            </p:nvSpPr>
            <p:spPr>
              <a:xfrm>
                <a:off x="2579914"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04"/>
              <p:cNvSpPr/>
              <p:nvPr/>
            </p:nvSpPr>
            <p:spPr>
              <a:xfrm>
                <a:off x="2786743"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080407"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2269671"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7"/>
              <p:cNvGrpSpPr/>
              <p:nvPr/>
            </p:nvGrpSpPr>
            <p:grpSpPr>
              <a:xfrm>
                <a:off x="2028864" y="5256478"/>
                <a:ext cx="248519" cy="434702"/>
                <a:chOff x="2438400" y="402137"/>
                <a:chExt cx="2514600" cy="4398463"/>
              </a:xfrm>
            </p:grpSpPr>
            <p:sp>
              <p:nvSpPr>
                <p:cNvPr id="127" name="Snip Same Side Corner Rectangle 110"/>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Wave 124"/>
              <p:cNvSpPr/>
              <p:nvPr/>
            </p:nvSpPr>
            <p:spPr>
              <a:xfrm>
                <a:off x="1338943" y="5600700"/>
                <a:ext cx="672193" cy="103414"/>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ame 125"/>
              <p:cNvSpPr/>
              <p:nvPr/>
            </p:nvSpPr>
            <p:spPr>
              <a:xfrm>
                <a:off x="304800" y="3429000"/>
                <a:ext cx="3050721" cy="2895600"/>
              </a:xfrm>
              <a:prstGeom prst="frame">
                <a:avLst>
                  <a:gd name="adj1" fmla="val 7194"/>
                </a:avLst>
              </a:prstGeom>
              <a:solidFill>
                <a:srgbClr val="6633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6" name="Rectangle 5"/>
          <p:cNvSpPr/>
          <p:nvPr/>
        </p:nvSpPr>
        <p:spPr>
          <a:xfrm>
            <a:off x="4349367" y="3342048"/>
            <a:ext cx="4164594" cy="923330"/>
          </a:xfrm>
          <a:prstGeom prst="rect">
            <a:avLst/>
          </a:prstGeom>
        </p:spPr>
        <p:txBody>
          <a:bodyPr wrap="square">
            <a:spAutoFit/>
          </a:bodyPr>
          <a:lstStyle/>
          <a:p>
            <a:r>
              <a:rPr lang="en-US" i="1" dirty="0">
                <a:solidFill>
                  <a:schemeClr val="bg1"/>
                </a:solidFill>
              </a:rPr>
              <a:t>“I have fought a good fight, I have finished my course, I have kept the faith”</a:t>
            </a:r>
          </a:p>
          <a:p>
            <a:r>
              <a:rPr lang="en-US" i="1" dirty="0">
                <a:solidFill>
                  <a:schemeClr val="bg1"/>
                </a:solidFill>
              </a:rPr>
              <a:t>2 Timothy 4:7</a:t>
            </a:r>
          </a:p>
        </p:txBody>
      </p:sp>
      <p:sp>
        <p:nvSpPr>
          <p:cNvPr id="140" name="Oval 139"/>
          <p:cNvSpPr/>
          <p:nvPr/>
        </p:nvSpPr>
        <p:spPr>
          <a:xfrm>
            <a:off x="8524009" y="3217718"/>
            <a:ext cx="3124200" cy="3276600"/>
          </a:xfrm>
          <a:prstGeom prst="ellipse">
            <a:avLst/>
          </a:prstGeom>
          <a:solidFill>
            <a:schemeClr val="tx1">
              <a:lumMod val="95000"/>
              <a:lumOff val="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22"/>
          <p:cNvGrpSpPr/>
          <p:nvPr/>
        </p:nvGrpSpPr>
        <p:grpSpPr>
          <a:xfrm>
            <a:off x="8668773" y="3628325"/>
            <a:ext cx="1575425" cy="2691140"/>
            <a:chOff x="1034514" y="381000"/>
            <a:chExt cx="3573526" cy="5820373"/>
          </a:xfrm>
        </p:grpSpPr>
        <p:grpSp>
          <p:nvGrpSpPr>
            <p:cNvPr id="174" name="Group 2"/>
            <p:cNvGrpSpPr/>
            <p:nvPr/>
          </p:nvGrpSpPr>
          <p:grpSpPr>
            <a:xfrm>
              <a:off x="2133600" y="381000"/>
              <a:ext cx="1701350" cy="1531511"/>
              <a:chOff x="355828" y="2514600"/>
              <a:chExt cx="1701350" cy="1531511"/>
            </a:xfrm>
          </p:grpSpPr>
          <p:sp>
            <p:nvSpPr>
              <p:cNvPr id="191" name="Round Diagonal Corner Rectangle 3"/>
              <p:cNvSpPr/>
              <p:nvPr/>
            </p:nvSpPr>
            <p:spPr>
              <a:xfrm rot="16200000">
                <a:off x="1301490" y="2432309"/>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ound Diagonal Corner Rectangle 4"/>
              <p:cNvSpPr/>
              <p:nvPr/>
            </p:nvSpPr>
            <p:spPr>
              <a:xfrm rot="10800000">
                <a:off x="355828" y="2530891"/>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ound Diagonal Corner Rectangle 5"/>
              <p:cNvSpPr/>
              <p:nvPr/>
            </p:nvSpPr>
            <p:spPr>
              <a:xfrm rot="4509265" flipH="1">
                <a:off x="1297572" y="3290422"/>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6"/>
            <p:cNvGrpSpPr/>
            <p:nvPr/>
          </p:nvGrpSpPr>
          <p:grpSpPr>
            <a:xfrm>
              <a:off x="1447800" y="1066800"/>
              <a:ext cx="1697432" cy="1515220"/>
              <a:chOff x="355828" y="2530891"/>
              <a:chExt cx="1697432" cy="1515220"/>
            </a:xfrm>
          </p:grpSpPr>
          <p:sp>
            <p:nvSpPr>
              <p:cNvPr id="189" name="Round Diagonal Corner Rectangle 7"/>
              <p:cNvSpPr/>
              <p:nvPr/>
            </p:nvSpPr>
            <p:spPr>
              <a:xfrm rot="10800000">
                <a:off x="355828" y="2530891"/>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 Diagonal Corner Rectangle 8"/>
              <p:cNvSpPr/>
              <p:nvPr/>
            </p:nvSpPr>
            <p:spPr>
              <a:xfrm rot="4509265" flipH="1">
                <a:off x="1297572" y="3290422"/>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9"/>
            <p:cNvGrpSpPr/>
            <p:nvPr/>
          </p:nvGrpSpPr>
          <p:grpSpPr>
            <a:xfrm rot="20842491">
              <a:off x="1059470" y="1995987"/>
              <a:ext cx="1697432" cy="1515220"/>
              <a:chOff x="355828" y="2530891"/>
              <a:chExt cx="1697432" cy="1515220"/>
            </a:xfrm>
          </p:grpSpPr>
          <p:sp>
            <p:nvSpPr>
              <p:cNvPr id="187" name="Round Diagonal Corner Rectangle 10"/>
              <p:cNvSpPr/>
              <p:nvPr/>
            </p:nvSpPr>
            <p:spPr>
              <a:xfrm rot="10800000">
                <a:off x="355828" y="2530891"/>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ound Diagonal Corner Rectangle 11"/>
              <p:cNvSpPr/>
              <p:nvPr/>
            </p:nvSpPr>
            <p:spPr>
              <a:xfrm rot="4509265" flipH="1">
                <a:off x="1297572" y="3290422"/>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12"/>
            <p:cNvGrpSpPr/>
            <p:nvPr/>
          </p:nvGrpSpPr>
          <p:grpSpPr>
            <a:xfrm rot="20133163">
              <a:off x="1034514" y="3049273"/>
              <a:ext cx="1697432" cy="1515220"/>
              <a:chOff x="355828" y="2530891"/>
              <a:chExt cx="1697432" cy="1515220"/>
            </a:xfrm>
          </p:grpSpPr>
          <p:sp>
            <p:nvSpPr>
              <p:cNvPr id="185" name="Round Diagonal Corner Rectangle 72"/>
              <p:cNvSpPr/>
              <p:nvPr/>
            </p:nvSpPr>
            <p:spPr>
              <a:xfrm rot="10800000">
                <a:off x="355828" y="2530891"/>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ound Diagonal Corner Rectangle 73"/>
              <p:cNvSpPr/>
              <p:nvPr/>
            </p:nvSpPr>
            <p:spPr>
              <a:xfrm rot="4509265" flipH="1">
                <a:off x="1297572" y="3290422"/>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5"/>
            <p:cNvGrpSpPr/>
            <p:nvPr/>
          </p:nvGrpSpPr>
          <p:grpSpPr>
            <a:xfrm rot="17835365">
              <a:off x="1661261" y="4001433"/>
              <a:ext cx="1697432" cy="1515220"/>
              <a:chOff x="355828" y="2530891"/>
              <a:chExt cx="1697432" cy="1515220"/>
            </a:xfrm>
          </p:grpSpPr>
          <p:sp>
            <p:nvSpPr>
              <p:cNvPr id="183" name="Round Diagonal Corner Rectangle 16"/>
              <p:cNvSpPr/>
              <p:nvPr/>
            </p:nvSpPr>
            <p:spPr>
              <a:xfrm rot="10800000">
                <a:off x="355828" y="2530891"/>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ound Diagonal Corner Rectangle 17"/>
              <p:cNvSpPr/>
              <p:nvPr/>
            </p:nvSpPr>
            <p:spPr>
              <a:xfrm rot="4509265" flipH="1">
                <a:off x="1297572" y="3290422"/>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8"/>
            <p:cNvGrpSpPr/>
            <p:nvPr/>
          </p:nvGrpSpPr>
          <p:grpSpPr>
            <a:xfrm rot="17659691">
              <a:off x="2629658" y="4595047"/>
              <a:ext cx="1697432" cy="1515220"/>
              <a:chOff x="355828" y="2530891"/>
              <a:chExt cx="1697432" cy="1515220"/>
            </a:xfrm>
          </p:grpSpPr>
          <p:sp>
            <p:nvSpPr>
              <p:cNvPr id="181" name="Round Diagonal Corner Rectangle 19"/>
              <p:cNvSpPr/>
              <p:nvPr/>
            </p:nvSpPr>
            <p:spPr>
              <a:xfrm rot="10800000">
                <a:off x="355828" y="2530891"/>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ound Diagonal Corner Rectangle 20"/>
              <p:cNvSpPr/>
              <p:nvPr/>
            </p:nvSpPr>
            <p:spPr>
              <a:xfrm rot="4509265" flipH="1">
                <a:off x="1297572" y="3290422"/>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0" name="Freeform 21"/>
            <p:cNvSpPr/>
            <p:nvPr/>
          </p:nvSpPr>
          <p:spPr>
            <a:xfrm>
              <a:off x="1770060" y="1049311"/>
              <a:ext cx="2837980" cy="4813055"/>
            </a:xfrm>
            <a:custGeom>
              <a:avLst/>
              <a:gdLst>
                <a:gd name="connsiteX0" fmla="*/ 1227973 w 2837980"/>
                <a:gd name="connsiteY0" fmla="*/ 0 h 4813055"/>
                <a:gd name="connsiteX1" fmla="*/ 1212983 w 2837980"/>
                <a:gd name="connsiteY1" fmla="*/ 44971 h 4813055"/>
                <a:gd name="connsiteX2" fmla="*/ 1153022 w 2837980"/>
                <a:gd name="connsiteY2" fmla="*/ 104932 h 4813055"/>
                <a:gd name="connsiteX3" fmla="*/ 1078071 w 2837980"/>
                <a:gd name="connsiteY3" fmla="*/ 209863 h 4813055"/>
                <a:gd name="connsiteX4" fmla="*/ 1048091 w 2837980"/>
                <a:gd name="connsiteY4" fmla="*/ 254833 h 4813055"/>
                <a:gd name="connsiteX5" fmla="*/ 958150 w 2837980"/>
                <a:gd name="connsiteY5" fmla="*/ 374755 h 4813055"/>
                <a:gd name="connsiteX6" fmla="*/ 943160 w 2837980"/>
                <a:gd name="connsiteY6" fmla="*/ 419725 h 4813055"/>
                <a:gd name="connsiteX7" fmla="*/ 883199 w 2837980"/>
                <a:gd name="connsiteY7" fmla="*/ 479686 h 4813055"/>
                <a:gd name="connsiteX8" fmla="*/ 823238 w 2837980"/>
                <a:gd name="connsiteY8" fmla="*/ 539646 h 4813055"/>
                <a:gd name="connsiteX9" fmla="*/ 748288 w 2837980"/>
                <a:gd name="connsiteY9" fmla="*/ 614597 h 4813055"/>
                <a:gd name="connsiteX10" fmla="*/ 718307 w 2837980"/>
                <a:gd name="connsiteY10" fmla="*/ 644578 h 4813055"/>
                <a:gd name="connsiteX11" fmla="*/ 673337 w 2837980"/>
                <a:gd name="connsiteY11" fmla="*/ 674558 h 4813055"/>
                <a:gd name="connsiteX12" fmla="*/ 658347 w 2837980"/>
                <a:gd name="connsiteY12" fmla="*/ 719528 h 4813055"/>
                <a:gd name="connsiteX13" fmla="*/ 583396 w 2837980"/>
                <a:gd name="connsiteY13" fmla="*/ 779489 h 4813055"/>
                <a:gd name="connsiteX14" fmla="*/ 523435 w 2837980"/>
                <a:gd name="connsiteY14" fmla="*/ 839450 h 4813055"/>
                <a:gd name="connsiteX15" fmla="*/ 493455 w 2837980"/>
                <a:gd name="connsiteY15" fmla="*/ 884420 h 4813055"/>
                <a:gd name="connsiteX16" fmla="*/ 433494 w 2837980"/>
                <a:gd name="connsiteY16" fmla="*/ 944381 h 4813055"/>
                <a:gd name="connsiteX17" fmla="*/ 373533 w 2837980"/>
                <a:gd name="connsiteY17" fmla="*/ 1019332 h 4813055"/>
                <a:gd name="connsiteX18" fmla="*/ 343553 w 2837980"/>
                <a:gd name="connsiteY18" fmla="*/ 1064302 h 4813055"/>
                <a:gd name="connsiteX19" fmla="*/ 268602 w 2837980"/>
                <a:gd name="connsiteY19" fmla="*/ 1169233 h 4813055"/>
                <a:gd name="connsiteX20" fmla="*/ 208642 w 2837980"/>
                <a:gd name="connsiteY20" fmla="*/ 1289155 h 4813055"/>
                <a:gd name="connsiteX21" fmla="*/ 178661 w 2837980"/>
                <a:gd name="connsiteY21" fmla="*/ 1379096 h 4813055"/>
                <a:gd name="connsiteX22" fmla="*/ 163671 w 2837980"/>
                <a:gd name="connsiteY22" fmla="*/ 1424066 h 4813055"/>
                <a:gd name="connsiteX23" fmla="*/ 148681 w 2837980"/>
                <a:gd name="connsiteY23" fmla="*/ 1484027 h 4813055"/>
                <a:gd name="connsiteX24" fmla="*/ 118701 w 2837980"/>
                <a:gd name="connsiteY24" fmla="*/ 1528997 h 4813055"/>
                <a:gd name="connsiteX25" fmla="*/ 103710 w 2837980"/>
                <a:gd name="connsiteY25" fmla="*/ 1573968 h 4813055"/>
                <a:gd name="connsiteX26" fmla="*/ 88720 w 2837980"/>
                <a:gd name="connsiteY26" fmla="*/ 1663909 h 4813055"/>
                <a:gd name="connsiteX27" fmla="*/ 73730 w 2837980"/>
                <a:gd name="connsiteY27" fmla="*/ 1708879 h 4813055"/>
                <a:gd name="connsiteX28" fmla="*/ 43750 w 2837980"/>
                <a:gd name="connsiteY28" fmla="*/ 2053653 h 4813055"/>
                <a:gd name="connsiteX29" fmla="*/ 28760 w 2837980"/>
                <a:gd name="connsiteY29" fmla="*/ 2098623 h 4813055"/>
                <a:gd name="connsiteX30" fmla="*/ 28760 w 2837980"/>
                <a:gd name="connsiteY30" fmla="*/ 3043004 h 4813055"/>
                <a:gd name="connsiteX31" fmla="*/ 58740 w 2837980"/>
                <a:gd name="connsiteY31" fmla="*/ 3132945 h 4813055"/>
                <a:gd name="connsiteX32" fmla="*/ 118701 w 2837980"/>
                <a:gd name="connsiteY32" fmla="*/ 3207896 h 4813055"/>
                <a:gd name="connsiteX33" fmla="*/ 148681 w 2837980"/>
                <a:gd name="connsiteY33" fmla="*/ 3252866 h 4813055"/>
                <a:gd name="connsiteX34" fmla="*/ 208642 w 2837980"/>
                <a:gd name="connsiteY34" fmla="*/ 3342807 h 4813055"/>
                <a:gd name="connsiteX35" fmla="*/ 223632 w 2837980"/>
                <a:gd name="connsiteY35" fmla="*/ 3387778 h 4813055"/>
                <a:gd name="connsiteX36" fmla="*/ 298583 w 2837980"/>
                <a:gd name="connsiteY36" fmla="*/ 3477719 h 4813055"/>
                <a:gd name="connsiteX37" fmla="*/ 343553 w 2837980"/>
                <a:gd name="connsiteY37" fmla="*/ 3507699 h 4813055"/>
                <a:gd name="connsiteX38" fmla="*/ 373533 w 2837980"/>
                <a:gd name="connsiteY38" fmla="*/ 3552669 h 4813055"/>
                <a:gd name="connsiteX39" fmla="*/ 433494 w 2837980"/>
                <a:gd name="connsiteY39" fmla="*/ 3657600 h 4813055"/>
                <a:gd name="connsiteX40" fmla="*/ 553415 w 2837980"/>
                <a:gd name="connsiteY40" fmla="*/ 3747541 h 4813055"/>
                <a:gd name="connsiteX41" fmla="*/ 628366 w 2837980"/>
                <a:gd name="connsiteY41" fmla="*/ 3807502 h 4813055"/>
                <a:gd name="connsiteX42" fmla="*/ 673337 w 2837980"/>
                <a:gd name="connsiteY42" fmla="*/ 3822492 h 4813055"/>
                <a:gd name="connsiteX43" fmla="*/ 793258 w 2837980"/>
                <a:gd name="connsiteY43" fmla="*/ 3912433 h 4813055"/>
                <a:gd name="connsiteX44" fmla="*/ 928170 w 2837980"/>
                <a:gd name="connsiteY44" fmla="*/ 3972394 h 4813055"/>
                <a:gd name="connsiteX45" fmla="*/ 1048091 w 2837980"/>
                <a:gd name="connsiteY45" fmla="*/ 4017364 h 4813055"/>
                <a:gd name="connsiteX46" fmla="*/ 1093061 w 2837980"/>
                <a:gd name="connsiteY46" fmla="*/ 4047345 h 4813055"/>
                <a:gd name="connsiteX47" fmla="*/ 1197992 w 2837980"/>
                <a:gd name="connsiteY47" fmla="*/ 4092315 h 4813055"/>
                <a:gd name="connsiteX48" fmla="*/ 1227973 w 2837980"/>
                <a:gd name="connsiteY48" fmla="*/ 4122296 h 4813055"/>
                <a:gd name="connsiteX49" fmla="*/ 1317914 w 2837980"/>
                <a:gd name="connsiteY49" fmla="*/ 4182256 h 4813055"/>
                <a:gd name="connsiteX50" fmla="*/ 1362884 w 2837980"/>
                <a:gd name="connsiteY50" fmla="*/ 4212237 h 4813055"/>
                <a:gd name="connsiteX51" fmla="*/ 1407855 w 2837980"/>
                <a:gd name="connsiteY51" fmla="*/ 4227227 h 4813055"/>
                <a:gd name="connsiteX52" fmla="*/ 1527776 w 2837980"/>
                <a:gd name="connsiteY52" fmla="*/ 4287187 h 4813055"/>
                <a:gd name="connsiteX53" fmla="*/ 1587737 w 2837980"/>
                <a:gd name="connsiteY53" fmla="*/ 4347148 h 4813055"/>
                <a:gd name="connsiteX54" fmla="*/ 1617717 w 2837980"/>
                <a:gd name="connsiteY54" fmla="*/ 4392119 h 4813055"/>
                <a:gd name="connsiteX55" fmla="*/ 1677678 w 2837980"/>
                <a:gd name="connsiteY55" fmla="*/ 4407109 h 4813055"/>
                <a:gd name="connsiteX56" fmla="*/ 1767619 w 2837980"/>
                <a:gd name="connsiteY56" fmla="*/ 4437089 h 4813055"/>
                <a:gd name="connsiteX57" fmla="*/ 1902530 w 2837980"/>
                <a:gd name="connsiteY57" fmla="*/ 4482059 h 4813055"/>
                <a:gd name="connsiteX58" fmla="*/ 1947501 w 2837980"/>
                <a:gd name="connsiteY58" fmla="*/ 4497050 h 4813055"/>
                <a:gd name="connsiteX59" fmla="*/ 2037442 w 2837980"/>
                <a:gd name="connsiteY59" fmla="*/ 4542020 h 4813055"/>
                <a:gd name="connsiteX60" fmla="*/ 2112392 w 2837980"/>
                <a:gd name="connsiteY60" fmla="*/ 4601981 h 4813055"/>
                <a:gd name="connsiteX61" fmla="*/ 2142373 w 2837980"/>
                <a:gd name="connsiteY61" fmla="*/ 4631961 h 4813055"/>
                <a:gd name="connsiteX62" fmla="*/ 2217324 w 2837980"/>
                <a:gd name="connsiteY62" fmla="*/ 4646951 h 4813055"/>
                <a:gd name="connsiteX63" fmla="*/ 2262294 w 2837980"/>
                <a:gd name="connsiteY63" fmla="*/ 4661941 h 4813055"/>
                <a:gd name="connsiteX64" fmla="*/ 2352235 w 2837980"/>
                <a:gd name="connsiteY64" fmla="*/ 4706912 h 4813055"/>
                <a:gd name="connsiteX65" fmla="*/ 2487147 w 2837980"/>
                <a:gd name="connsiteY65" fmla="*/ 4766873 h 4813055"/>
                <a:gd name="connsiteX66" fmla="*/ 2667029 w 2837980"/>
                <a:gd name="connsiteY66" fmla="*/ 4781863 h 4813055"/>
                <a:gd name="connsiteX67" fmla="*/ 2756970 w 2837980"/>
                <a:gd name="connsiteY67" fmla="*/ 4796853 h 4813055"/>
                <a:gd name="connsiteX68" fmla="*/ 2831920 w 2837980"/>
                <a:gd name="connsiteY68" fmla="*/ 4811843 h 481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837980" h="4813055">
                  <a:moveTo>
                    <a:pt x="1227973" y="0"/>
                  </a:moveTo>
                  <a:cubicBezTo>
                    <a:pt x="1222976" y="14990"/>
                    <a:pt x="1222167" y="32113"/>
                    <a:pt x="1212983" y="44971"/>
                  </a:cubicBezTo>
                  <a:cubicBezTo>
                    <a:pt x="1196554" y="67972"/>
                    <a:pt x="1153022" y="104932"/>
                    <a:pt x="1153022" y="104932"/>
                  </a:cubicBezTo>
                  <a:cubicBezTo>
                    <a:pt x="1115839" y="216482"/>
                    <a:pt x="1172916" y="67595"/>
                    <a:pt x="1078071" y="209863"/>
                  </a:cubicBezTo>
                  <a:cubicBezTo>
                    <a:pt x="1068078" y="224853"/>
                    <a:pt x="1059345" y="240765"/>
                    <a:pt x="1048091" y="254833"/>
                  </a:cubicBezTo>
                  <a:cubicBezTo>
                    <a:pt x="1007504" y="305567"/>
                    <a:pt x="988035" y="285101"/>
                    <a:pt x="958150" y="374755"/>
                  </a:cubicBezTo>
                  <a:cubicBezTo>
                    <a:pt x="953153" y="389745"/>
                    <a:pt x="952344" y="406867"/>
                    <a:pt x="943160" y="419725"/>
                  </a:cubicBezTo>
                  <a:cubicBezTo>
                    <a:pt x="926731" y="442726"/>
                    <a:pt x="883199" y="479686"/>
                    <a:pt x="883199" y="479686"/>
                  </a:cubicBezTo>
                  <a:cubicBezTo>
                    <a:pt x="852108" y="572958"/>
                    <a:pt x="894303" y="486347"/>
                    <a:pt x="823238" y="539646"/>
                  </a:cubicBezTo>
                  <a:cubicBezTo>
                    <a:pt x="794972" y="560845"/>
                    <a:pt x="773271" y="589613"/>
                    <a:pt x="748288" y="614597"/>
                  </a:cubicBezTo>
                  <a:cubicBezTo>
                    <a:pt x="738294" y="624591"/>
                    <a:pt x="730067" y="636738"/>
                    <a:pt x="718307" y="644578"/>
                  </a:cubicBezTo>
                  <a:lnTo>
                    <a:pt x="673337" y="674558"/>
                  </a:lnTo>
                  <a:cubicBezTo>
                    <a:pt x="668340" y="689548"/>
                    <a:pt x="666477" y="705979"/>
                    <a:pt x="658347" y="719528"/>
                  </a:cubicBezTo>
                  <a:cubicBezTo>
                    <a:pt x="640336" y="749546"/>
                    <a:pt x="608628" y="757861"/>
                    <a:pt x="583396" y="779489"/>
                  </a:cubicBezTo>
                  <a:cubicBezTo>
                    <a:pt x="561935" y="797884"/>
                    <a:pt x="539114" y="815931"/>
                    <a:pt x="523435" y="839450"/>
                  </a:cubicBezTo>
                  <a:cubicBezTo>
                    <a:pt x="513442" y="854440"/>
                    <a:pt x="505179" y="870741"/>
                    <a:pt x="493455" y="884420"/>
                  </a:cubicBezTo>
                  <a:cubicBezTo>
                    <a:pt x="475060" y="905881"/>
                    <a:pt x="449173" y="920862"/>
                    <a:pt x="433494" y="944381"/>
                  </a:cubicBezTo>
                  <a:cubicBezTo>
                    <a:pt x="341220" y="1082791"/>
                    <a:pt x="458972" y="912534"/>
                    <a:pt x="373533" y="1019332"/>
                  </a:cubicBezTo>
                  <a:cubicBezTo>
                    <a:pt x="362279" y="1033400"/>
                    <a:pt x="354024" y="1049642"/>
                    <a:pt x="343553" y="1064302"/>
                  </a:cubicBezTo>
                  <a:cubicBezTo>
                    <a:pt x="250569" y="1194481"/>
                    <a:pt x="339271" y="1063234"/>
                    <a:pt x="268602" y="1169233"/>
                  </a:cubicBezTo>
                  <a:cubicBezTo>
                    <a:pt x="234153" y="1272582"/>
                    <a:pt x="260968" y="1236828"/>
                    <a:pt x="208642" y="1289155"/>
                  </a:cubicBezTo>
                  <a:lnTo>
                    <a:pt x="178661" y="1379096"/>
                  </a:lnTo>
                  <a:cubicBezTo>
                    <a:pt x="173664" y="1394086"/>
                    <a:pt x="167503" y="1408737"/>
                    <a:pt x="163671" y="1424066"/>
                  </a:cubicBezTo>
                  <a:cubicBezTo>
                    <a:pt x="158674" y="1444053"/>
                    <a:pt x="156797" y="1465091"/>
                    <a:pt x="148681" y="1484027"/>
                  </a:cubicBezTo>
                  <a:cubicBezTo>
                    <a:pt x="141584" y="1500586"/>
                    <a:pt x="126758" y="1512883"/>
                    <a:pt x="118701" y="1528997"/>
                  </a:cubicBezTo>
                  <a:cubicBezTo>
                    <a:pt x="111634" y="1543130"/>
                    <a:pt x="108707" y="1558978"/>
                    <a:pt x="103710" y="1573968"/>
                  </a:cubicBezTo>
                  <a:cubicBezTo>
                    <a:pt x="98713" y="1603948"/>
                    <a:pt x="95313" y="1634239"/>
                    <a:pt x="88720" y="1663909"/>
                  </a:cubicBezTo>
                  <a:cubicBezTo>
                    <a:pt x="85292" y="1679334"/>
                    <a:pt x="75475" y="1693175"/>
                    <a:pt x="73730" y="1708879"/>
                  </a:cubicBezTo>
                  <a:cubicBezTo>
                    <a:pt x="58144" y="1849155"/>
                    <a:pt x="66940" y="1926109"/>
                    <a:pt x="43750" y="2053653"/>
                  </a:cubicBezTo>
                  <a:cubicBezTo>
                    <a:pt x="40923" y="2069199"/>
                    <a:pt x="33757" y="2083633"/>
                    <a:pt x="28760" y="2098623"/>
                  </a:cubicBezTo>
                  <a:cubicBezTo>
                    <a:pt x="18783" y="2437844"/>
                    <a:pt x="0" y="2707467"/>
                    <a:pt x="28760" y="3043004"/>
                  </a:cubicBezTo>
                  <a:cubicBezTo>
                    <a:pt x="31459" y="3074491"/>
                    <a:pt x="41210" y="3106651"/>
                    <a:pt x="58740" y="3132945"/>
                  </a:cubicBezTo>
                  <a:cubicBezTo>
                    <a:pt x="151014" y="3271355"/>
                    <a:pt x="33262" y="3101098"/>
                    <a:pt x="118701" y="3207896"/>
                  </a:cubicBezTo>
                  <a:cubicBezTo>
                    <a:pt x="129955" y="3221964"/>
                    <a:pt x="138688" y="3237876"/>
                    <a:pt x="148681" y="3252866"/>
                  </a:cubicBezTo>
                  <a:cubicBezTo>
                    <a:pt x="184324" y="3359796"/>
                    <a:pt x="133783" y="3230520"/>
                    <a:pt x="208642" y="3342807"/>
                  </a:cubicBezTo>
                  <a:cubicBezTo>
                    <a:pt x="217407" y="3355954"/>
                    <a:pt x="215792" y="3374059"/>
                    <a:pt x="223632" y="3387778"/>
                  </a:cubicBezTo>
                  <a:cubicBezTo>
                    <a:pt x="235907" y="3409260"/>
                    <a:pt x="274229" y="3458236"/>
                    <a:pt x="298583" y="3477719"/>
                  </a:cubicBezTo>
                  <a:cubicBezTo>
                    <a:pt x="312651" y="3488973"/>
                    <a:pt x="328563" y="3497706"/>
                    <a:pt x="343553" y="3507699"/>
                  </a:cubicBezTo>
                  <a:cubicBezTo>
                    <a:pt x="353546" y="3522689"/>
                    <a:pt x="364595" y="3537027"/>
                    <a:pt x="373533" y="3552669"/>
                  </a:cubicBezTo>
                  <a:cubicBezTo>
                    <a:pt x="404309" y="3606527"/>
                    <a:pt x="396973" y="3611948"/>
                    <a:pt x="433494" y="3657600"/>
                  </a:cubicBezTo>
                  <a:cubicBezTo>
                    <a:pt x="486686" y="3724091"/>
                    <a:pt x="457490" y="3651616"/>
                    <a:pt x="553415" y="3747541"/>
                  </a:cubicBezTo>
                  <a:cubicBezTo>
                    <a:pt x="581300" y="3775426"/>
                    <a:pt x="590547" y="3788593"/>
                    <a:pt x="628366" y="3807502"/>
                  </a:cubicBezTo>
                  <a:cubicBezTo>
                    <a:pt x="642499" y="3814568"/>
                    <a:pt x="658347" y="3817495"/>
                    <a:pt x="673337" y="3822492"/>
                  </a:cubicBezTo>
                  <a:cubicBezTo>
                    <a:pt x="759461" y="3908616"/>
                    <a:pt x="714769" y="3886270"/>
                    <a:pt x="793258" y="3912433"/>
                  </a:cubicBezTo>
                  <a:cubicBezTo>
                    <a:pt x="879779" y="3970114"/>
                    <a:pt x="794378" y="3918877"/>
                    <a:pt x="928170" y="3972394"/>
                  </a:cubicBezTo>
                  <a:cubicBezTo>
                    <a:pt x="1017791" y="4008242"/>
                    <a:pt x="977593" y="3993865"/>
                    <a:pt x="1048091" y="4017364"/>
                  </a:cubicBezTo>
                  <a:cubicBezTo>
                    <a:pt x="1063081" y="4027358"/>
                    <a:pt x="1076947" y="4039288"/>
                    <a:pt x="1093061" y="4047345"/>
                  </a:cubicBezTo>
                  <a:cubicBezTo>
                    <a:pt x="1173013" y="4087321"/>
                    <a:pt x="1104409" y="4029926"/>
                    <a:pt x="1197992" y="4092315"/>
                  </a:cubicBezTo>
                  <a:cubicBezTo>
                    <a:pt x="1209751" y="4100155"/>
                    <a:pt x="1216666" y="4113816"/>
                    <a:pt x="1227973" y="4122296"/>
                  </a:cubicBezTo>
                  <a:cubicBezTo>
                    <a:pt x="1256798" y="4143915"/>
                    <a:pt x="1287934" y="4162269"/>
                    <a:pt x="1317914" y="4182256"/>
                  </a:cubicBezTo>
                  <a:cubicBezTo>
                    <a:pt x="1332904" y="4192249"/>
                    <a:pt x="1345793" y="4206540"/>
                    <a:pt x="1362884" y="4212237"/>
                  </a:cubicBezTo>
                  <a:cubicBezTo>
                    <a:pt x="1377874" y="4217234"/>
                    <a:pt x="1393722" y="4220161"/>
                    <a:pt x="1407855" y="4227227"/>
                  </a:cubicBezTo>
                  <a:cubicBezTo>
                    <a:pt x="1549458" y="4298027"/>
                    <a:pt x="1426367" y="4253384"/>
                    <a:pt x="1527776" y="4287187"/>
                  </a:cubicBezTo>
                  <a:cubicBezTo>
                    <a:pt x="1547763" y="4307174"/>
                    <a:pt x="1572058" y="4323629"/>
                    <a:pt x="1587737" y="4347148"/>
                  </a:cubicBezTo>
                  <a:cubicBezTo>
                    <a:pt x="1597730" y="4362138"/>
                    <a:pt x="1602727" y="4382125"/>
                    <a:pt x="1617717" y="4392119"/>
                  </a:cubicBezTo>
                  <a:cubicBezTo>
                    <a:pt x="1634859" y="4403547"/>
                    <a:pt x="1657945" y="4401189"/>
                    <a:pt x="1677678" y="4407109"/>
                  </a:cubicBezTo>
                  <a:cubicBezTo>
                    <a:pt x="1707947" y="4416190"/>
                    <a:pt x="1737639" y="4427096"/>
                    <a:pt x="1767619" y="4437089"/>
                  </a:cubicBezTo>
                  <a:lnTo>
                    <a:pt x="1902530" y="4482059"/>
                  </a:lnTo>
                  <a:cubicBezTo>
                    <a:pt x="1917520" y="4487056"/>
                    <a:pt x="1934354" y="4488285"/>
                    <a:pt x="1947501" y="4497050"/>
                  </a:cubicBezTo>
                  <a:cubicBezTo>
                    <a:pt x="2005618" y="4535795"/>
                    <a:pt x="1975380" y="4521333"/>
                    <a:pt x="2037442" y="4542020"/>
                  </a:cubicBezTo>
                  <a:cubicBezTo>
                    <a:pt x="2097152" y="4631586"/>
                    <a:pt x="2031943" y="4553712"/>
                    <a:pt x="2112392" y="4601981"/>
                  </a:cubicBezTo>
                  <a:cubicBezTo>
                    <a:pt x="2124511" y="4609252"/>
                    <a:pt x="2129383" y="4626394"/>
                    <a:pt x="2142373" y="4631961"/>
                  </a:cubicBezTo>
                  <a:cubicBezTo>
                    <a:pt x="2165791" y="4641997"/>
                    <a:pt x="2192606" y="4640772"/>
                    <a:pt x="2217324" y="4646951"/>
                  </a:cubicBezTo>
                  <a:cubicBezTo>
                    <a:pt x="2232653" y="4650783"/>
                    <a:pt x="2247304" y="4656944"/>
                    <a:pt x="2262294" y="4661941"/>
                  </a:cubicBezTo>
                  <a:cubicBezTo>
                    <a:pt x="2391167" y="4747857"/>
                    <a:pt x="2228119" y="4644854"/>
                    <a:pt x="2352235" y="4706912"/>
                  </a:cubicBezTo>
                  <a:cubicBezTo>
                    <a:pt x="2415393" y="4738491"/>
                    <a:pt x="2394336" y="4759139"/>
                    <a:pt x="2487147" y="4766873"/>
                  </a:cubicBezTo>
                  <a:cubicBezTo>
                    <a:pt x="2547108" y="4771870"/>
                    <a:pt x="2607228" y="4775219"/>
                    <a:pt x="2667029" y="4781863"/>
                  </a:cubicBezTo>
                  <a:cubicBezTo>
                    <a:pt x="2697237" y="4785219"/>
                    <a:pt x="2727166" y="4790892"/>
                    <a:pt x="2756970" y="4796853"/>
                  </a:cubicBezTo>
                  <a:cubicBezTo>
                    <a:pt x="2837980" y="4813055"/>
                    <a:pt x="2792399" y="4811843"/>
                    <a:pt x="2831920" y="4811843"/>
                  </a:cubicBezTo>
                </a:path>
              </a:pathLst>
            </a:cu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3" name="Group 23"/>
          <p:cNvGrpSpPr/>
          <p:nvPr/>
        </p:nvGrpSpPr>
        <p:grpSpPr>
          <a:xfrm flipH="1">
            <a:off x="9989314" y="3621995"/>
            <a:ext cx="1575425" cy="2691140"/>
            <a:chOff x="1034514" y="381000"/>
            <a:chExt cx="3573526" cy="5820373"/>
          </a:xfrm>
        </p:grpSpPr>
        <p:grpSp>
          <p:nvGrpSpPr>
            <p:cNvPr id="154" name="Group 24"/>
            <p:cNvGrpSpPr/>
            <p:nvPr/>
          </p:nvGrpSpPr>
          <p:grpSpPr>
            <a:xfrm>
              <a:off x="2133600" y="381000"/>
              <a:ext cx="1701350" cy="1531511"/>
              <a:chOff x="355828" y="2514600"/>
              <a:chExt cx="1701350" cy="1531511"/>
            </a:xfrm>
          </p:grpSpPr>
          <p:sp>
            <p:nvSpPr>
              <p:cNvPr id="171" name="Round Diagonal Corner Rectangle 3"/>
              <p:cNvSpPr/>
              <p:nvPr/>
            </p:nvSpPr>
            <p:spPr>
              <a:xfrm rot="16200000">
                <a:off x="1301490" y="2432309"/>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ound Diagonal Corner Rectangle 4"/>
              <p:cNvSpPr/>
              <p:nvPr/>
            </p:nvSpPr>
            <p:spPr>
              <a:xfrm rot="10800000">
                <a:off x="355828" y="2530891"/>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ound Diagonal Corner Rectangle 5"/>
              <p:cNvSpPr/>
              <p:nvPr/>
            </p:nvSpPr>
            <p:spPr>
              <a:xfrm rot="4509265" flipH="1">
                <a:off x="1297572" y="3290422"/>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6"/>
            <p:cNvGrpSpPr/>
            <p:nvPr/>
          </p:nvGrpSpPr>
          <p:grpSpPr>
            <a:xfrm>
              <a:off x="1447800" y="1066800"/>
              <a:ext cx="1697432" cy="1515220"/>
              <a:chOff x="355828" y="2530891"/>
              <a:chExt cx="1697432" cy="1515220"/>
            </a:xfrm>
          </p:grpSpPr>
          <p:sp>
            <p:nvSpPr>
              <p:cNvPr id="169" name="Round Diagonal Corner Rectangle 7"/>
              <p:cNvSpPr/>
              <p:nvPr/>
            </p:nvSpPr>
            <p:spPr>
              <a:xfrm rot="10800000">
                <a:off x="355828" y="2530891"/>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ound Diagonal Corner Rectangle 57"/>
              <p:cNvSpPr/>
              <p:nvPr/>
            </p:nvSpPr>
            <p:spPr>
              <a:xfrm rot="4509265" flipH="1">
                <a:off x="1297572" y="3290422"/>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9"/>
            <p:cNvGrpSpPr/>
            <p:nvPr/>
          </p:nvGrpSpPr>
          <p:grpSpPr>
            <a:xfrm rot="20842491">
              <a:off x="1059470" y="1995987"/>
              <a:ext cx="1697432" cy="1515220"/>
              <a:chOff x="355828" y="2530891"/>
              <a:chExt cx="1697432" cy="1515220"/>
            </a:xfrm>
          </p:grpSpPr>
          <p:sp>
            <p:nvSpPr>
              <p:cNvPr id="167" name="Round Diagonal Corner Rectangle 54"/>
              <p:cNvSpPr/>
              <p:nvPr/>
            </p:nvSpPr>
            <p:spPr>
              <a:xfrm rot="10800000">
                <a:off x="355828" y="2530891"/>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 Diagonal Corner Rectangle 55"/>
              <p:cNvSpPr/>
              <p:nvPr/>
            </p:nvSpPr>
            <p:spPr>
              <a:xfrm rot="4509265" flipH="1">
                <a:off x="1297572" y="3290422"/>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2"/>
            <p:cNvGrpSpPr/>
            <p:nvPr/>
          </p:nvGrpSpPr>
          <p:grpSpPr>
            <a:xfrm rot="20133163">
              <a:off x="1034514" y="3049273"/>
              <a:ext cx="1697432" cy="1515220"/>
              <a:chOff x="355828" y="2530891"/>
              <a:chExt cx="1697432" cy="1515220"/>
            </a:xfrm>
          </p:grpSpPr>
          <p:sp>
            <p:nvSpPr>
              <p:cNvPr id="165" name="Round Diagonal Corner Rectangle 52"/>
              <p:cNvSpPr/>
              <p:nvPr/>
            </p:nvSpPr>
            <p:spPr>
              <a:xfrm rot="10800000">
                <a:off x="355828" y="2530891"/>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 Diagonal Corner Rectangle 53"/>
              <p:cNvSpPr/>
              <p:nvPr/>
            </p:nvSpPr>
            <p:spPr>
              <a:xfrm rot="4509265" flipH="1">
                <a:off x="1297572" y="3290422"/>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
            <p:cNvGrpSpPr/>
            <p:nvPr/>
          </p:nvGrpSpPr>
          <p:grpSpPr>
            <a:xfrm rot="17835365">
              <a:off x="1661261" y="4001433"/>
              <a:ext cx="1697432" cy="1515220"/>
              <a:chOff x="355828" y="2530891"/>
              <a:chExt cx="1697432" cy="1515220"/>
            </a:xfrm>
          </p:grpSpPr>
          <p:sp>
            <p:nvSpPr>
              <p:cNvPr id="163" name="Round Diagonal Corner Rectangle 50"/>
              <p:cNvSpPr/>
              <p:nvPr/>
            </p:nvSpPr>
            <p:spPr>
              <a:xfrm rot="10800000">
                <a:off x="355828" y="2530891"/>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 Diagonal Corner Rectangle 51"/>
              <p:cNvSpPr/>
              <p:nvPr/>
            </p:nvSpPr>
            <p:spPr>
              <a:xfrm rot="4509265" flipH="1">
                <a:off x="1297572" y="3290422"/>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8"/>
            <p:cNvGrpSpPr/>
            <p:nvPr/>
          </p:nvGrpSpPr>
          <p:grpSpPr>
            <a:xfrm rot="17659691">
              <a:off x="2629658" y="4595047"/>
              <a:ext cx="1697432" cy="1515220"/>
              <a:chOff x="355828" y="2530891"/>
              <a:chExt cx="1697432" cy="1515220"/>
            </a:xfrm>
          </p:grpSpPr>
          <p:sp>
            <p:nvSpPr>
              <p:cNvPr id="161" name="Round Diagonal Corner Rectangle 48"/>
              <p:cNvSpPr/>
              <p:nvPr/>
            </p:nvSpPr>
            <p:spPr>
              <a:xfrm rot="10800000">
                <a:off x="355828" y="2530891"/>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 Diagonal Corner Rectangle 49"/>
              <p:cNvSpPr/>
              <p:nvPr/>
            </p:nvSpPr>
            <p:spPr>
              <a:xfrm rot="4509265" flipH="1">
                <a:off x="1297572" y="3290422"/>
                <a:ext cx="673398" cy="837979"/>
              </a:xfrm>
              <a:prstGeom prst="round2DiagRect">
                <a:avLst>
                  <a:gd name="adj1" fmla="val 0"/>
                  <a:gd name="adj2" fmla="val 50000"/>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0" name="Freeform 47"/>
            <p:cNvSpPr/>
            <p:nvPr/>
          </p:nvSpPr>
          <p:spPr>
            <a:xfrm>
              <a:off x="1770060" y="1049311"/>
              <a:ext cx="2837980" cy="4813055"/>
            </a:xfrm>
            <a:custGeom>
              <a:avLst/>
              <a:gdLst>
                <a:gd name="connsiteX0" fmla="*/ 1227973 w 2837980"/>
                <a:gd name="connsiteY0" fmla="*/ 0 h 4813055"/>
                <a:gd name="connsiteX1" fmla="*/ 1212983 w 2837980"/>
                <a:gd name="connsiteY1" fmla="*/ 44971 h 4813055"/>
                <a:gd name="connsiteX2" fmla="*/ 1153022 w 2837980"/>
                <a:gd name="connsiteY2" fmla="*/ 104932 h 4813055"/>
                <a:gd name="connsiteX3" fmla="*/ 1078071 w 2837980"/>
                <a:gd name="connsiteY3" fmla="*/ 209863 h 4813055"/>
                <a:gd name="connsiteX4" fmla="*/ 1048091 w 2837980"/>
                <a:gd name="connsiteY4" fmla="*/ 254833 h 4813055"/>
                <a:gd name="connsiteX5" fmla="*/ 958150 w 2837980"/>
                <a:gd name="connsiteY5" fmla="*/ 374755 h 4813055"/>
                <a:gd name="connsiteX6" fmla="*/ 943160 w 2837980"/>
                <a:gd name="connsiteY6" fmla="*/ 419725 h 4813055"/>
                <a:gd name="connsiteX7" fmla="*/ 883199 w 2837980"/>
                <a:gd name="connsiteY7" fmla="*/ 479686 h 4813055"/>
                <a:gd name="connsiteX8" fmla="*/ 823238 w 2837980"/>
                <a:gd name="connsiteY8" fmla="*/ 539646 h 4813055"/>
                <a:gd name="connsiteX9" fmla="*/ 748288 w 2837980"/>
                <a:gd name="connsiteY9" fmla="*/ 614597 h 4813055"/>
                <a:gd name="connsiteX10" fmla="*/ 718307 w 2837980"/>
                <a:gd name="connsiteY10" fmla="*/ 644578 h 4813055"/>
                <a:gd name="connsiteX11" fmla="*/ 673337 w 2837980"/>
                <a:gd name="connsiteY11" fmla="*/ 674558 h 4813055"/>
                <a:gd name="connsiteX12" fmla="*/ 658347 w 2837980"/>
                <a:gd name="connsiteY12" fmla="*/ 719528 h 4813055"/>
                <a:gd name="connsiteX13" fmla="*/ 583396 w 2837980"/>
                <a:gd name="connsiteY13" fmla="*/ 779489 h 4813055"/>
                <a:gd name="connsiteX14" fmla="*/ 523435 w 2837980"/>
                <a:gd name="connsiteY14" fmla="*/ 839450 h 4813055"/>
                <a:gd name="connsiteX15" fmla="*/ 493455 w 2837980"/>
                <a:gd name="connsiteY15" fmla="*/ 884420 h 4813055"/>
                <a:gd name="connsiteX16" fmla="*/ 433494 w 2837980"/>
                <a:gd name="connsiteY16" fmla="*/ 944381 h 4813055"/>
                <a:gd name="connsiteX17" fmla="*/ 373533 w 2837980"/>
                <a:gd name="connsiteY17" fmla="*/ 1019332 h 4813055"/>
                <a:gd name="connsiteX18" fmla="*/ 343553 w 2837980"/>
                <a:gd name="connsiteY18" fmla="*/ 1064302 h 4813055"/>
                <a:gd name="connsiteX19" fmla="*/ 268602 w 2837980"/>
                <a:gd name="connsiteY19" fmla="*/ 1169233 h 4813055"/>
                <a:gd name="connsiteX20" fmla="*/ 208642 w 2837980"/>
                <a:gd name="connsiteY20" fmla="*/ 1289155 h 4813055"/>
                <a:gd name="connsiteX21" fmla="*/ 178661 w 2837980"/>
                <a:gd name="connsiteY21" fmla="*/ 1379096 h 4813055"/>
                <a:gd name="connsiteX22" fmla="*/ 163671 w 2837980"/>
                <a:gd name="connsiteY22" fmla="*/ 1424066 h 4813055"/>
                <a:gd name="connsiteX23" fmla="*/ 148681 w 2837980"/>
                <a:gd name="connsiteY23" fmla="*/ 1484027 h 4813055"/>
                <a:gd name="connsiteX24" fmla="*/ 118701 w 2837980"/>
                <a:gd name="connsiteY24" fmla="*/ 1528997 h 4813055"/>
                <a:gd name="connsiteX25" fmla="*/ 103710 w 2837980"/>
                <a:gd name="connsiteY25" fmla="*/ 1573968 h 4813055"/>
                <a:gd name="connsiteX26" fmla="*/ 88720 w 2837980"/>
                <a:gd name="connsiteY26" fmla="*/ 1663909 h 4813055"/>
                <a:gd name="connsiteX27" fmla="*/ 73730 w 2837980"/>
                <a:gd name="connsiteY27" fmla="*/ 1708879 h 4813055"/>
                <a:gd name="connsiteX28" fmla="*/ 43750 w 2837980"/>
                <a:gd name="connsiteY28" fmla="*/ 2053653 h 4813055"/>
                <a:gd name="connsiteX29" fmla="*/ 28760 w 2837980"/>
                <a:gd name="connsiteY29" fmla="*/ 2098623 h 4813055"/>
                <a:gd name="connsiteX30" fmla="*/ 28760 w 2837980"/>
                <a:gd name="connsiteY30" fmla="*/ 3043004 h 4813055"/>
                <a:gd name="connsiteX31" fmla="*/ 58740 w 2837980"/>
                <a:gd name="connsiteY31" fmla="*/ 3132945 h 4813055"/>
                <a:gd name="connsiteX32" fmla="*/ 118701 w 2837980"/>
                <a:gd name="connsiteY32" fmla="*/ 3207896 h 4813055"/>
                <a:gd name="connsiteX33" fmla="*/ 148681 w 2837980"/>
                <a:gd name="connsiteY33" fmla="*/ 3252866 h 4813055"/>
                <a:gd name="connsiteX34" fmla="*/ 208642 w 2837980"/>
                <a:gd name="connsiteY34" fmla="*/ 3342807 h 4813055"/>
                <a:gd name="connsiteX35" fmla="*/ 223632 w 2837980"/>
                <a:gd name="connsiteY35" fmla="*/ 3387778 h 4813055"/>
                <a:gd name="connsiteX36" fmla="*/ 298583 w 2837980"/>
                <a:gd name="connsiteY36" fmla="*/ 3477719 h 4813055"/>
                <a:gd name="connsiteX37" fmla="*/ 343553 w 2837980"/>
                <a:gd name="connsiteY37" fmla="*/ 3507699 h 4813055"/>
                <a:gd name="connsiteX38" fmla="*/ 373533 w 2837980"/>
                <a:gd name="connsiteY38" fmla="*/ 3552669 h 4813055"/>
                <a:gd name="connsiteX39" fmla="*/ 433494 w 2837980"/>
                <a:gd name="connsiteY39" fmla="*/ 3657600 h 4813055"/>
                <a:gd name="connsiteX40" fmla="*/ 553415 w 2837980"/>
                <a:gd name="connsiteY40" fmla="*/ 3747541 h 4813055"/>
                <a:gd name="connsiteX41" fmla="*/ 628366 w 2837980"/>
                <a:gd name="connsiteY41" fmla="*/ 3807502 h 4813055"/>
                <a:gd name="connsiteX42" fmla="*/ 673337 w 2837980"/>
                <a:gd name="connsiteY42" fmla="*/ 3822492 h 4813055"/>
                <a:gd name="connsiteX43" fmla="*/ 793258 w 2837980"/>
                <a:gd name="connsiteY43" fmla="*/ 3912433 h 4813055"/>
                <a:gd name="connsiteX44" fmla="*/ 928170 w 2837980"/>
                <a:gd name="connsiteY44" fmla="*/ 3972394 h 4813055"/>
                <a:gd name="connsiteX45" fmla="*/ 1048091 w 2837980"/>
                <a:gd name="connsiteY45" fmla="*/ 4017364 h 4813055"/>
                <a:gd name="connsiteX46" fmla="*/ 1093061 w 2837980"/>
                <a:gd name="connsiteY46" fmla="*/ 4047345 h 4813055"/>
                <a:gd name="connsiteX47" fmla="*/ 1197992 w 2837980"/>
                <a:gd name="connsiteY47" fmla="*/ 4092315 h 4813055"/>
                <a:gd name="connsiteX48" fmla="*/ 1227973 w 2837980"/>
                <a:gd name="connsiteY48" fmla="*/ 4122296 h 4813055"/>
                <a:gd name="connsiteX49" fmla="*/ 1317914 w 2837980"/>
                <a:gd name="connsiteY49" fmla="*/ 4182256 h 4813055"/>
                <a:gd name="connsiteX50" fmla="*/ 1362884 w 2837980"/>
                <a:gd name="connsiteY50" fmla="*/ 4212237 h 4813055"/>
                <a:gd name="connsiteX51" fmla="*/ 1407855 w 2837980"/>
                <a:gd name="connsiteY51" fmla="*/ 4227227 h 4813055"/>
                <a:gd name="connsiteX52" fmla="*/ 1527776 w 2837980"/>
                <a:gd name="connsiteY52" fmla="*/ 4287187 h 4813055"/>
                <a:gd name="connsiteX53" fmla="*/ 1587737 w 2837980"/>
                <a:gd name="connsiteY53" fmla="*/ 4347148 h 4813055"/>
                <a:gd name="connsiteX54" fmla="*/ 1617717 w 2837980"/>
                <a:gd name="connsiteY54" fmla="*/ 4392119 h 4813055"/>
                <a:gd name="connsiteX55" fmla="*/ 1677678 w 2837980"/>
                <a:gd name="connsiteY55" fmla="*/ 4407109 h 4813055"/>
                <a:gd name="connsiteX56" fmla="*/ 1767619 w 2837980"/>
                <a:gd name="connsiteY56" fmla="*/ 4437089 h 4813055"/>
                <a:gd name="connsiteX57" fmla="*/ 1902530 w 2837980"/>
                <a:gd name="connsiteY57" fmla="*/ 4482059 h 4813055"/>
                <a:gd name="connsiteX58" fmla="*/ 1947501 w 2837980"/>
                <a:gd name="connsiteY58" fmla="*/ 4497050 h 4813055"/>
                <a:gd name="connsiteX59" fmla="*/ 2037442 w 2837980"/>
                <a:gd name="connsiteY59" fmla="*/ 4542020 h 4813055"/>
                <a:gd name="connsiteX60" fmla="*/ 2112392 w 2837980"/>
                <a:gd name="connsiteY60" fmla="*/ 4601981 h 4813055"/>
                <a:gd name="connsiteX61" fmla="*/ 2142373 w 2837980"/>
                <a:gd name="connsiteY61" fmla="*/ 4631961 h 4813055"/>
                <a:gd name="connsiteX62" fmla="*/ 2217324 w 2837980"/>
                <a:gd name="connsiteY62" fmla="*/ 4646951 h 4813055"/>
                <a:gd name="connsiteX63" fmla="*/ 2262294 w 2837980"/>
                <a:gd name="connsiteY63" fmla="*/ 4661941 h 4813055"/>
                <a:gd name="connsiteX64" fmla="*/ 2352235 w 2837980"/>
                <a:gd name="connsiteY64" fmla="*/ 4706912 h 4813055"/>
                <a:gd name="connsiteX65" fmla="*/ 2487147 w 2837980"/>
                <a:gd name="connsiteY65" fmla="*/ 4766873 h 4813055"/>
                <a:gd name="connsiteX66" fmla="*/ 2667029 w 2837980"/>
                <a:gd name="connsiteY66" fmla="*/ 4781863 h 4813055"/>
                <a:gd name="connsiteX67" fmla="*/ 2756970 w 2837980"/>
                <a:gd name="connsiteY67" fmla="*/ 4796853 h 4813055"/>
                <a:gd name="connsiteX68" fmla="*/ 2831920 w 2837980"/>
                <a:gd name="connsiteY68" fmla="*/ 4811843 h 481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837980" h="4813055">
                  <a:moveTo>
                    <a:pt x="1227973" y="0"/>
                  </a:moveTo>
                  <a:cubicBezTo>
                    <a:pt x="1222976" y="14990"/>
                    <a:pt x="1222167" y="32113"/>
                    <a:pt x="1212983" y="44971"/>
                  </a:cubicBezTo>
                  <a:cubicBezTo>
                    <a:pt x="1196554" y="67972"/>
                    <a:pt x="1153022" y="104932"/>
                    <a:pt x="1153022" y="104932"/>
                  </a:cubicBezTo>
                  <a:cubicBezTo>
                    <a:pt x="1115839" y="216482"/>
                    <a:pt x="1172916" y="67595"/>
                    <a:pt x="1078071" y="209863"/>
                  </a:cubicBezTo>
                  <a:cubicBezTo>
                    <a:pt x="1068078" y="224853"/>
                    <a:pt x="1059345" y="240765"/>
                    <a:pt x="1048091" y="254833"/>
                  </a:cubicBezTo>
                  <a:cubicBezTo>
                    <a:pt x="1007504" y="305567"/>
                    <a:pt x="988035" y="285101"/>
                    <a:pt x="958150" y="374755"/>
                  </a:cubicBezTo>
                  <a:cubicBezTo>
                    <a:pt x="953153" y="389745"/>
                    <a:pt x="952344" y="406867"/>
                    <a:pt x="943160" y="419725"/>
                  </a:cubicBezTo>
                  <a:cubicBezTo>
                    <a:pt x="926731" y="442726"/>
                    <a:pt x="883199" y="479686"/>
                    <a:pt x="883199" y="479686"/>
                  </a:cubicBezTo>
                  <a:cubicBezTo>
                    <a:pt x="852108" y="572958"/>
                    <a:pt x="894303" y="486347"/>
                    <a:pt x="823238" y="539646"/>
                  </a:cubicBezTo>
                  <a:cubicBezTo>
                    <a:pt x="794972" y="560845"/>
                    <a:pt x="773271" y="589613"/>
                    <a:pt x="748288" y="614597"/>
                  </a:cubicBezTo>
                  <a:cubicBezTo>
                    <a:pt x="738294" y="624591"/>
                    <a:pt x="730067" y="636738"/>
                    <a:pt x="718307" y="644578"/>
                  </a:cubicBezTo>
                  <a:lnTo>
                    <a:pt x="673337" y="674558"/>
                  </a:lnTo>
                  <a:cubicBezTo>
                    <a:pt x="668340" y="689548"/>
                    <a:pt x="666477" y="705979"/>
                    <a:pt x="658347" y="719528"/>
                  </a:cubicBezTo>
                  <a:cubicBezTo>
                    <a:pt x="640336" y="749546"/>
                    <a:pt x="608628" y="757861"/>
                    <a:pt x="583396" y="779489"/>
                  </a:cubicBezTo>
                  <a:cubicBezTo>
                    <a:pt x="561935" y="797884"/>
                    <a:pt x="539114" y="815931"/>
                    <a:pt x="523435" y="839450"/>
                  </a:cubicBezTo>
                  <a:cubicBezTo>
                    <a:pt x="513442" y="854440"/>
                    <a:pt x="505179" y="870741"/>
                    <a:pt x="493455" y="884420"/>
                  </a:cubicBezTo>
                  <a:cubicBezTo>
                    <a:pt x="475060" y="905881"/>
                    <a:pt x="449173" y="920862"/>
                    <a:pt x="433494" y="944381"/>
                  </a:cubicBezTo>
                  <a:cubicBezTo>
                    <a:pt x="341220" y="1082791"/>
                    <a:pt x="458972" y="912534"/>
                    <a:pt x="373533" y="1019332"/>
                  </a:cubicBezTo>
                  <a:cubicBezTo>
                    <a:pt x="362279" y="1033400"/>
                    <a:pt x="354024" y="1049642"/>
                    <a:pt x="343553" y="1064302"/>
                  </a:cubicBezTo>
                  <a:cubicBezTo>
                    <a:pt x="250569" y="1194481"/>
                    <a:pt x="339271" y="1063234"/>
                    <a:pt x="268602" y="1169233"/>
                  </a:cubicBezTo>
                  <a:cubicBezTo>
                    <a:pt x="234153" y="1272582"/>
                    <a:pt x="260968" y="1236828"/>
                    <a:pt x="208642" y="1289155"/>
                  </a:cubicBezTo>
                  <a:lnTo>
                    <a:pt x="178661" y="1379096"/>
                  </a:lnTo>
                  <a:cubicBezTo>
                    <a:pt x="173664" y="1394086"/>
                    <a:pt x="167503" y="1408737"/>
                    <a:pt x="163671" y="1424066"/>
                  </a:cubicBezTo>
                  <a:cubicBezTo>
                    <a:pt x="158674" y="1444053"/>
                    <a:pt x="156797" y="1465091"/>
                    <a:pt x="148681" y="1484027"/>
                  </a:cubicBezTo>
                  <a:cubicBezTo>
                    <a:pt x="141584" y="1500586"/>
                    <a:pt x="126758" y="1512883"/>
                    <a:pt x="118701" y="1528997"/>
                  </a:cubicBezTo>
                  <a:cubicBezTo>
                    <a:pt x="111634" y="1543130"/>
                    <a:pt x="108707" y="1558978"/>
                    <a:pt x="103710" y="1573968"/>
                  </a:cubicBezTo>
                  <a:cubicBezTo>
                    <a:pt x="98713" y="1603948"/>
                    <a:pt x="95313" y="1634239"/>
                    <a:pt x="88720" y="1663909"/>
                  </a:cubicBezTo>
                  <a:cubicBezTo>
                    <a:pt x="85292" y="1679334"/>
                    <a:pt x="75475" y="1693175"/>
                    <a:pt x="73730" y="1708879"/>
                  </a:cubicBezTo>
                  <a:cubicBezTo>
                    <a:pt x="58144" y="1849155"/>
                    <a:pt x="66940" y="1926109"/>
                    <a:pt x="43750" y="2053653"/>
                  </a:cubicBezTo>
                  <a:cubicBezTo>
                    <a:pt x="40923" y="2069199"/>
                    <a:pt x="33757" y="2083633"/>
                    <a:pt x="28760" y="2098623"/>
                  </a:cubicBezTo>
                  <a:cubicBezTo>
                    <a:pt x="18783" y="2437844"/>
                    <a:pt x="0" y="2707467"/>
                    <a:pt x="28760" y="3043004"/>
                  </a:cubicBezTo>
                  <a:cubicBezTo>
                    <a:pt x="31459" y="3074491"/>
                    <a:pt x="41210" y="3106651"/>
                    <a:pt x="58740" y="3132945"/>
                  </a:cubicBezTo>
                  <a:cubicBezTo>
                    <a:pt x="151014" y="3271355"/>
                    <a:pt x="33262" y="3101098"/>
                    <a:pt x="118701" y="3207896"/>
                  </a:cubicBezTo>
                  <a:cubicBezTo>
                    <a:pt x="129955" y="3221964"/>
                    <a:pt x="138688" y="3237876"/>
                    <a:pt x="148681" y="3252866"/>
                  </a:cubicBezTo>
                  <a:cubicBezTo>
                    <a:pt x="184324" y="3359796"/>
                    <a:pt x="133783" y="3230520"/>
                    <a:pt x="208642" y="3342807"/>
                  </a:cubicBezTo>
                  <a:cubicBezTo>
                    <a:pt x="217407" y="3355954"/>
                    <a:pt x="215792" y="3374059"/>
                    <a:pt x="223632" y="3387778"/>
                  </a:cubicBezTo>
                  <a:cubicBezTo>
                    <a:pt x="235907" y="3409260"/>
                    <a:pt x="274229" y="3458236"/>
                    <a:pt x="298583" y="3477719"/>
                  </a:cubicBezTo>
                  <a:cubicBezTo>
                    <a:pt x="312651" y="3488973"/>
                    <a:pt x="328563" y="3497706"/>
                    <a:pt x="343553" y="3507699"/>
                  </a:cubicBezTo>
                  <a:cubicBezTo>
                    <a:pt x="353546" y="3522689"/>
                    <a:pt x="364595" y="3537027"/>
                    <a:pt x="373533" y="3552669"/>
                  </a:cubicBezTo>
                  <a:cubicBezTo>
                    <a:pt x="404309" y="3606527"/>
                    <a:pt x="396973" y="3611948"/>
                    <a:pt x="433494" y="3657600"/>
                  </a:cubicBezTo>
                  <a:cubicBezTo>
                    <a:pt x="486686" y="3724091"/>
                    <a:pt x="457490" y="3651616"/>
                    <a:pt x="553415" y="3747541"/>
                  </a:cubicBezTo>
                  <a:cubicBezTo>
                    <a:pt x="581300" y="3775426"/>
                    <a:pt x="590547" y="3788593"/>
                    <a:pt x="628366" y="3807502"/>
                  </a:cubicBezTo>
                  <a:cubicBezTo>
                    <a:pt x="642499" y="3814568"/>
                    <a:pt x="658347" y="3817495"/>
                    <a:pt x="673337" y="3822492"/>
                  </a:cubicBezTo>
                  <a:cubicBezTo>
                    <a:pt x="759461" y="3908616"/>
                    <a:pt x="714769" y="3886270"/>
                    <a:pt x="793258" y="3912433"/>
                  </a:cubicBezTo>
                  <a:cubicBezTo>
                    <a:pt x="879779" y="3970114"/>
                    <a:pt x="794378" y="3918877"/>
                    <a:pt x="928170" y="3972394"/>
                  </a:cubicBezTo>
                  <a:cubicBezTo>
                    <a:pt x="1017791" y="4008242"/>
                    <a:pt x="977593" y="3993865"/>
                    <a:pt x="1048091" y="4017364"/>
                  </a:cubicBezTo>
                  <a:cubicBezTo>
                    <a:pt x="1063081" y="4027358"/>
                    <a:pt x="1076947" y="4039288"/>
                    <a:pt x="1093061" y="4047345"/>
                  </a:cubicBezTo>
                  <a:cubicBezTo>
                    <a:pt x="1173013" y="4087321"/>
                    <a:pt x="1104409" y="4029926"/>
                    <a:pt x="1197992" y="4092315"/>
                  </a:cubicBezTo>
                  <a:cubicBezTo>
                    <a:pt x="1209751" y="4100155"/>
                    <a:pt x="1216666" y="4113816"/>
                    <a:pt x="1227973" y="4122296"/>
                  </a:cubicBezTo>
                  <a:cubicBezTo>
                    <a:pt x="1256798" y="4143915"/>
                    <a:pt x="1287934" y="4162269"/>
                    <a:pt x="1317914" y="4182256"/>
                  </a:cubicBezTo>
                  <a:cubicBezTo>
                    <a:pt x="1332904" y="4192249"/>
                    <a:pt x="1345793" y="4206540"/>
                    <a:pt x="1362884" y="4212237"/>
                  </a:cubicBezTo>
                  <a:cubicBezTo>
                    <a:pt x="1377874" y="4217234"/>
                    <a:pt x="1393722" y="4220161"/>
                    <a:pt x="1407855" y="4227227"/>
                  </a:cubicBezTo>
                  <a:cubicBezTo>
                    <a:pt x="1549458" y="4298027"/>
                    <a:pt x="1426367" y="4253384"/>
                    <a:pt x="1527776" y="4287187"/>
                  </a:cubicBezTo>
                  <a:cubicBezTo>
                    <a:pt x="1547763" y="4307174"/>
                    <a:pt x="1572058" y="4323629"/>
                    <a:pt x="1587737" y="4347148"/>
                  </a:cubicBezTo>
                  <a:cubicBezTo>
                    <a:pt x="1597730" y="4362138"/>
                    <a:pt x="1602727" y="4382125"/>
                    <a:pt x="1617717" y="4392119"/>
                  </a:cubicBezTo>
                  <a:cubicBezTo>
                    <a:pt x="1634859" y="4403547"/>
                    <a:pt x="1657945" y="4401189"/>
                    <a:pt x="1677678" y="4407109"/>
                  </a:cubicBezTo>
                  <a:cubicBezTo>
                    <a:pt x="1707947" y="4416190"/>
                    <a:pt x="1737639" y="4427096"/>
                    <a:pt x="1767619" y="4437089"/>
                  </a:cubicBezTo>
                  <a:lnTo>
                    <a:pt x="1902530" y="4482059"/>
                  </a:lnTo>
                  <a:cubicBezTo>
                    <a:pt x="1917520" y="4487056"/>
                    <a:pt x="1934354" y="4488285"/>
                    <a:pt x="1947501" y="4497050"/>
                  </a:cubicBezTo>
                  <a:cubicBezTo>
                    <a:pt x="2005618" y="4535795"/>
                    <a:pt x="1975380" y="4521333"/>
                    <a:pt x="2037442" y="4542020"/>
                  </a:cubicBezTo>
                  <a:cubicBezTo>
                    <a:pt x="2097152" y="4631586"/>
                    <a:pt x="2031943" y="4553712"/>
                    <a:pt x="2112392" y="4601981"/>
                  </a:cubicBezTo>
                  <a:cubicBezTo>
                    <a:pt x="2124511" y="4609252"/>
                    <a:pt x="2129383" y="4626394"/>
                    <a:pt x="2142373" y="4631961"/>
                  </a:cubicBezTo>
                  <a:cubicBezTo>
                    <a:pt x="2165791" y="4641997"/>
                    <a:pt x="2192606" y="4640772"/>
                    <a:pt x="2217324" y="4646951"/>
                  </a:cubicBezTo>
                  <a:cubicBezTo>
                    <a:pt x="2232653" y="4650783"/>
                    <a:pt x="2247304" y="4656944"/>
                    <a:pt x="2262294" y="4661941"/>
                  </a:cubicBezTo>
                  <a:cubicBezTo>
                    <a:pt x="2391167" y="4747857"/>
                    <a:pt x="2228119" y="4644854"/>
                    <a:pt x="2352235" y="4706912"/>
                  </a:cubicBezTo>
                  <a:cubicBezTo>
                    <a:pt x="2415393" y="4738491"/>
                    <a:pt x="2394336" y="4759139"/>
                    <a:pt x="2487147" y="4766873"/>
                  </a:cubicBezTo>
                  <a:cubicBezTo>
                    <a:pt x="2547108" y="4771870"/>
                    <a:pt x="2607228" y="4775219"/>
                    <a:pt x="2667029" y="4781863"/>
                  </a:cubicBezTo>
                  <a:cubicBezTo>
                    <a:pt x="2697237" y="4785219"/>
                    <a:pt x="2727166" y="4790892"/>
                    <a:pt x="2756970" y="4796853"/>
                  </a:cubicBezTo>
                  <a:cubicBezTo>
                    <a:pt x="2837980" y="4813055"/>
                    <a:pt x="2792399" y="4811843"/>
                    <a:pt x="2831920" y="4811843"/>
                  </a:cubicBezTo>
                </a:path>
              </a:pathLst>
            </a:cu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623509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1492" y="83744"/>
            <a:ext cx="10797766" cy="830997"/>
          </a:xfrm>
          <a:prstGeom prst="rect">
            <a:avLst/>
          </a:prstGeom>
          <a:noFill/>
        </p:spPr>
        <p:txBody>
          <a:bodyPr wrap="square" rtlCol="0">
            <a:spAutoFit/>
          </a:bodyPr>
          <a:lstStyle/>
          <a:p>
            <a:pPr algn="ctr"/>
            <a:r>
              <a:rPr lang="en-US" sz="4800" dirty="0">
                <a:solidFill>
                  <a:schemeClr val="bg1"/>
                </a:solidFill>
                <a:latin typeface="Rockwell Extra Bold" panose="02060903040505020403" pitchFamily="18" charset="0"/>
                <a:ea typeface="Wednesday" pitchFamily="2" charset="0"/>
              </a:rPr>
              <a:t>2 Timothy</a:t>
            </a:r>
          </a:p>
        </p:txBody>
      </p:sp>
      <p:pic>
        <p:nvPicPr>
          <p:cNvPr id="3" name="Picture 2" descr="Image result for rome pris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52" r="10332"/>
          <a:stretch/>
        </p:blipFill>
        <p:spPr bwMode="auto">
          <a:xfrm>
            <a:off x="3802454" y="1548141"/>
            <a:ext cx="4517679" cy="40296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3496" y="706667"/>
            <a:ext cx="3711921" cy="923330"/>
          </a:xfrm>
          <a:prstGeom prst="rect">
            <a:avLst/>
          </a:prstGeom>
        </p:spPr>
        <p:txBody>
          <a:bodyPr wrap="square">
            <a:spAutoFit/>
          </a:bodyPr>
          <a:lstStyle/>
          <a:p>
            <a:r>
              <a:rPr lang="en-US" dirty="0">
                <a:solidFill>
                  <a:schemeClr val="bg1"/>
                </a:solidFill>
                <a:latin typeface="Calibri" panose="020F0502020204030204" pitchFamily="34" charset="0"/>
              </a:rPr>
              <a:t>Paul wrote the epistle during his second imprisonment in Rome shortly before his martyrdom </a:t>
            </a:r>
            <a:endParaRPr lang="en-US" dirty="0">
              <a:solidFill>
                <a:schemeClr val="bg1"/>
              </a:solidFill>
            </a:endParaRPr>
          </a:p>
        </p:txBody>
      </p:sp>
      <p:sp>
        <p:nvSpPr>
          <p:cNvPr id="6" name="Rectangle 5"/>
          <p:cNvSpPr/>
          <p:nvPr/>
        </p:nvSpPr>
        <p:spPr>
          <a:xfrm>
            <a:off x="162961" y="2748317"/>
            <a:ext cx="3376944" cy="2585323"/>
          </a:xfrm>
          <a:prstGeom prst="rect">
            <a:avLst/>
          </a:prstGeom>
        </p:spPr>
        <p:txBody>
          <a:bodyPr wrap="square">
            <a:spAutoFit/>
          </a:bodyPr>
          <a:lstStyle/>
          <a:p>
            <a:r>
              <a:rPr lang="en-US" dirty="0">
                <a:solidFill>
                  <a:schemeClr val="bg1"/>
                </a:solidFill>
                <a:latin typeface="Calibri" panose="020F0502020204030204" pitchFamily="34" charset="0"/>
              </a:rPr>
              <a:t>During his imprisonment Paul was in chains . He was likely in a cell or dungeon and exposed to the elements, and his friends struggled to locate him.</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Luke was apparently his only regular visitor, and Paul expected that his life was coming to an end.</a:t>
            </a:r>
            <a:endParaRPr lang="en-US" dirty="0">
              <a:solidFill>
                <a:schemeClr val="bg1"/>
              </a:solidFill>
            </a:endParaRPr>
          </a:p>
        </p:txBody>
      </p:sp>
      <p:sp>
        <p:nvSpPr>
          <p:cNvPr id="7" name="Rectangle 6"/>
          <p:cNvSpPr/>
          <p:nvPr/>
        </p:nvSpPr>
        <p:spPr>
          <a:xfrm>
            <a:off x="0" y="6488668"/>
            <a:ext cx="3780715" cy="369332"/>
          </a:xfrm>
          <a:prstGeom prst="rect">
            <a:avLst/>
          </a:prstGeom>
        </p:spPr>
        <p:txBody>
          <a:bodyPr wrap="none">
            <a:spAutoFit/>
          </a:bodyPr>
          <a:lstStyle/>
          <a:p>
            <a:r>
              <a:rPr lang="en-US" dirty="0">
                <a:solidFill>
                  <a:schemeClr val="bg1"/>
                </a:solidFill>
                <a:latin typeface="Calibri" panose="020F0502020204030204" pitchFamily="34" charset="0"/>
              </a:rPr>
              <a:t> 2 Timothy 1:16-17; 2:9; 4:13,21; 4:6-8</a:t>
            </a:r>
            <a:endParaRPr lang="en-US" dirty="0">
              <a:solidFill>
                <a:schemeClr val="bg1"/>
              </a:solidFill>
            </a:endParaRPr>
          </a:p>
        </p:txBody>
      </p:sp>
      <p:sp>
        <p:nvSpPr>
          <p:cNvPr id="8" name="Rectangle 7"/>
          <p:cNvSpPr/>
          <p:nvPr/>
        </p:nvSpPr>
        <p:spPr>
          <a:xfrm>
            <a:off x="8507239" y="2336067"/>
            <a:ext cx="3684761" cy="2862322"/>
          </a:xfrm>
          <a:prstGeom prst="rect">
            <a:avLst/>
          </a:prstGeom>
        </p:spPr>
        <p:txBody>
          <a:bodyPr wrap="square">
            <a:spAutoFit/>
          </a:bodyPr>
          <a:lstStyle/>
          <a:p>
            <a:r>
              <a:rPr lang="en-US" dirty="0">
                <a:solidFill>
                  <a:schemeClr val="bg1"/>
                </a:solidFill>
                <a:latin typeface="Calibri" panose="020F0502020204030204" pitchFamily="34" charset="0"/>
              </a:rPr>
              <a:t>At the end of his letter, Paul requested that Timothy and Mark visit him and bring him a few items that he had left behind. Although Paul’s letter was addressed specifically to Timothy, its counsel can be applied to those who live in “the last days” because Paul taught of challenges and solutions that are relevant to our day as well as his.</a:t>
            </a:r>
            <a:endParaRPr lang="en-US" dirty="0">
              <a:solidFill>
                <a:schemeClr val="bg1"/>
              </a:solidFill>
            </a:endParaRPr>
          </a:p>
        </p:txBody>
      </p:sp>
    </p:spTree>
    <p:extLst>
      <p:ext uri="{BB962C8B-B14F-4D97-AF65-F5344CB8AC3E}">
        <p14:creationId xmlns:p14="http://schemas.microsoft.com/office/powerpoint/2010/main" val="350446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09738" y="15913"/>
            <a:ext cx="8686800" cy="923330"/>
          </a:xfrm>
          <a:prstGeom prst="rect">
            <a:avLst/>
          </a:prstGeom>
          <a:noFill/>
        </p:spPr>
        <p:txBody>
          <a:bodyPr wrap="square" rtlCol="0">
            <a:spAutoFit/>
          </a:bodyPr>
          <a:lstStyle/>
          <a:p>
            <a:pPr algn="ctr"/>
            <a:r>
              <a:rPr lang="en-US" sz="5400" dirty="0">
                <a:solidFill>
                  <a:schemeClr val="bg1"/>
                </a:solidFill>
                <a:latin typeface="Rockwell Extra Bold" panose="02060903040505020403" pitchFamily="18" charset="0"/>
              </a:rPr>
              <a:t>Promised Joy</a:t>
            </a:r>
          </a:p>
        </p:txBody>
      </p:sp>
      <p:sp>
        <p:nvSpPr>
          <p:cNvPr id="4" name="TextBox 3"/>
          <p:cNvSpPr txBox="1"/>
          <p:nvPr/>
        </p:nvSpPr>
        <p:spPr>
          <a:xfrm>
            <a:off x="5351928" y="4952385"/>
            <a:ext cx="5970496" cy="1815882"/>
          </a:xfrm>
          <a:prstGeom prst="rect">
            <a:avLst/>
          </a:prstGeom>
          <a:noFill/>
        </p:spPr>
        <p:txBody>
          <a:bodyPr wrap="square" rtlCol="0">
            <a:spAutoFit/>
          </a:bodyPr>
          <a:lstStyle/>
          <a:p>
            <a:r>
              <a:rPr lang="en-US" sz="2800" b="1" dirty="0">
                <a:solidFill>
                  <a:srgbClr val="C00000"/>
                </a:solidFill>
              </a:rPr>
              <a:t>“Hitherto have ye asked nothing in my name: ask, and ye shall receive, that your joy may be full.”</a:t>
            </a:r>
          </a:p>
          <a:p>
            <a:r>
              <a:rPr lang="en-US" sz="2800" b="1" dirty="0">
                <a:solidFill>
                  <a:srgbClr val="C00000"/>
                </a:solidFill>
              </a:rPr>
              <a:t>—John 16:24</a:t>
            </a:r>
          </a:p>
        </p:txBody>
      </p:sp>
      <p:sp>
        <p:nvSpPr>
          <p:cNvPr id="7" name="TextBox 6"/>
          <p:cNvSpPr txBox="1"/>
          <p:nvPr/>
        </p:nvSpPr>
        <p:spPr>
          <a:xfrm>
            <a:off x="1031748" y="1398657"/>
            <a:ext cx="4575676" cy="1569660"/>
          </a:xfrm>
          <a:prstGeom prst="rect">
            <a:avLst/>
          </a:prstGeom>
          <a:noFill/>
        </p:spPr>
        <p:txBody>
          <a:bodyPr wrap="square" rtlCol="0">
            <a:spAutoFit/>
          </a:bodyPr>
          <a:lstStyle/>
          <a:p>
            <a:r>
              <a:rPr lang="en-US" sz="2400" dirty="0">
                <a:solidFill>
                  <a:schemeClr val="bg1"/>
                </a:solidFill>
              </a:rPr>
              <a:t>Paul counsels on how to successfully complete your life’s journey and secure the deep joy promised by the Savior.</a:t>
            </a:r>
          </a:p>
        </p:txBody>
      </p:sp>
      <p:sp>
        <p:nvSpPr>
          <p:cNvPr id="10" name="Rectangle 9"/>
          <p:cNvSpPr/>
          <p:nvPr/>
        </p:nvSpPr>
        <p:spPr>
          <a:xfrm>
            <a:off x="255315" y="6379595"/>
            <a:ext cx="3978624" cy="461665"/>
          </a:xfrm>
          <a:prstGeom prst="rect">
            <a:avLst/>
          </a:prstGeom>
        </p:spPr>
        <p:txBody>
          <a:bodyPr wrap="square">
            <a:spAutoFit/>
          </a:bodyPr>
          <a:lstStyle/>
          <a:p>
            <a:r>
              <a:rPr lang="en-US" sz="2400" dirty="0">
                <a:solidFill>
                  <a:schemeClr val="bg1"/>
                </a:solidFill>
              </a:rPr>
              <a:t>2 Timothy 1:4</a:t>
            </a:r>
          </a:p>
        </p:txBody>
      </p:sp>
      <p:pic>
        <p:nvPicPr>
          <p:cNvPr id="3" name="Picture 2">
            <a:extLst>
              <a:ext uri="{FF2B5EF4-FFF2-40B4-BE49-F238E27FC236}">
                <a16:creationId xmlns:a16="http://schemas.microsoft.com/office/drawing/2014/main" id="{D72D2C93-E67B-4B07-87E3-D57B7242E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27" y="3182073"/>
            <a:ext cx="2666274" cy="3324002"/>
          </a:xfrm>
          <a:prstGeom prst="rect">
            <a:avLst/>
          </a:prstGeom>
        </p:spPr>
      </p:pic>
      <p:pic>
        <p:nvPicPr>
          <p:cNvPr id="11" name="Picture 10">
            <a:extLst>
              <a:ext uri="{FF2B5EF4-FFF2-40B4-BE49-F238E27FC236}">
                <a16:creationId xmlns:a16="http://schemas.microsoft.com/office/drawing/2014/main" id="{82F5ED9A-7B76-434E-982F-E5D925FBF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2925" y="955156"/>
            <a:ext cx="2938272" cy="3590544"/>
          </a:xfrm>
          <a:prstGeom prst="rect">
            <a:avLst/>
          </a:prstGeom>
        </p:spPr>
      </p:pic>
    </p:spTree>
    <p:extLst>
      <p:ext uri="{BB962C8B-B14F-4D97-AF65-F5344CB8AC3E}">
        <p14:creationId xmlns:p14="http://schemas.microsoft.com/office/powerpoint/2010/main" val="268731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09" y="73849"/>
            <a:ext cx="10884475" cy="5829010"/>
          </a:xfrm>
          <a:prstGeom prst="rect">
            <a:avLst/>
          </a:prstGeom>
        </p:spPr>
      </p:pic>
      <p:sp>
        <p:nvSpPr>
          <p:cNvPr id="21" name="Rectangle 20"/>
          <p:cNvSpPr/>
          <p:nvPr/>
        </p:nvSpPr>
        <p:spPr>
          <a:xfrm>
            <a:off x="3147589" y="1750698"/>
            <a:ext cx="6403817" cy="3416320"/>
          </a:xfrm>
          <a:prstGeom prst="rect">
            <a:avLst/>
          </a:prstGeom>
        </p:spPr>
        <p:txBody>
          <a:bodyPr wrap="square">
            <a:spAutoFit/>
          </a:bodyPr>
          <a:lstStyle/>
          <a:p>
            <a:r>
              <a:rPr lang="en-US" dirty="0">
                <a:solidFill>
                  <a:schemeClr val="bg1"/>
                </a:solidFill>
                <a:latin typeface="Calibri" panose="020F0502020204030204" pitchFamily="34" charset="0"/>
              </a:rPr>
              <a:t>“Who among us can say that he or she has not felt fear?</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I know of no one who has been entirely spared. Some, of course, experience fear to a greater degree than do others. Some are able to rise above it quickly, but others are trapped and pulled down by it and even driven to defeat.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We suffer from the fear of ridicule, the fear of failure, the fear of loneliness, the fear of ignorance. Some fear the present, some the future. Some carry the burden of sin and would give almost anything to unshackle themselves from those burdens but fear to change their lives” (2)</a:t>
            </a:r>
            <a:endParaRPr lang="en-US" dirty="0">
              <a:solidFill>
                <a:schemeClr val="bg1"/>
              </a:solidFill>
            </a:endParaRPr>
          </a:p>
        </p:txBody>
      </p:sp>
      <p:grpSp>
        <p:nvGrpSpPr>
          <p:cNvPr id="31" name="Group 30"/>
          <p:cNvGrpSpPr/>
          <p:nvPr/>
        </p:nvGrpSpPr>
        <p:grpSpPr>
          <a:xfrm>
            <a:off x="1157383" y="298764"/>
            <a:ext cx="1095375" cy="1622693"/>
            <a:chOff x="1157383" y="298764"/>
            <a:chExt cx="1095375" cy="1622693"/>
          </a:xfrm>
        </p:grpSpPr>
        <p:pic>
          <p:nvPicPr>
            <p:cNvPr id="2050" name="Picture 2" descr="President Gordon B. Hinckl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7383" y="464132"/>
              <a:ext cx="1095375" cy="1457325"/>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p:cNvSpPr/>
            <p:nvPr/>
          </p:nvSpPr>
          <p:spPr>
            <a:xfrm>
              <a:off x="1222218" y="298764"/>
              <a:ext cx="81481" cy="262551"/>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flipH="1">
              <a:off x="1999307" y="306309"/>
              <a:ext cx="82990" cy="262551"/>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2" name="Picture 4" descr="Image result for fear teen"/>
          <p:cNvPicPr>
            <a:picLocks noChangeAspect="1" noChangeArrowheads="1"/>
          </p:cNvPicPr>
          <p:nvPr/>
        </p:nvPicPr>
        <p:blipFill rotWithShape="1">
          <a:blip r:embed="rId5">
            <a:extLst>
              <a:ext uri="{28A0092B-C50C-407E-A947-70E740481C1C}">
                <a14:useLocalDpi xmlns:a14="http://schemas.microsoft.com/office/drawing/2010/main" val="0"/>
              </a:ext>
            </a:extLst>
          </a:blip>
          <a:srcRect l="28661" t="10834" r="12885" b="12040"/>
          <a:stretch/>
        </p:blipFill>
        <p:spPr bwMode="auto">
          <a:xfrm>
            <a:off x="9171161" y="669956"/>
            <a:ext cx="2000816" cy="17555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fear te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9143"/>
          <a:stretch/>
        </p:blipFill>
        <p:spPr bwMode="auto">
          <a:xfrm>
            <a:off x="990993" y="3621386"/>
            <a:ext cx="2051142" cy="150287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2077277" y="6087122"/>
            <a:ext cx="7583679" cy="523220"/>
          </a:xfrm>
          <a:prstGeom prst="rect">
            <a:avLst/>
          </a:prstGeom>
          <a:solidFill>
            <a:schemeClr val="accent4">
              <a:lumMod val="50000"/>
            </a:schemeClr>
          </a:solidFill>
        </p:spPr>
        <p:txBody>
          <a:bodyPr wrap="none">
            <a:spAutoFit/>
          </a:bodyPr>
          <a:lstStyle/>
          <a:p>
            <a:r>
              <a:rPr lang="en-US" sz="2800" dirty="0">
                <a:solidFill>
                  <a:schemeClr val="bg1"/>
                </a:solidFill>
                <a:effectLst>
                  <a:glow rad="139700">
                    <a:schemeClr val="accent2">
                      <a:satMod val="175000"/>
                      <a:alpha val="40000"/>
                    </a:schemeClr>
                  </a:glow>
                </a:effectLst>
                <a:latin typeface="Calibri" panose="020F0502020204030204" pitchFamily="34" charset="0"/>
              </a:rPr>
              <a:t>How could fear affect our ability to live the gospel?</a:t>
            </a:r>
            <a:endParaRPr lang="en-US" sz="2800" dirty="0">
              <a:solidFill>
                <a:schemeClr val="bg1"/>
              </a:solidFill>
              <a:effectLst>
                <a:glow rad="139700">
                  <a:schemeClr val="accent2">
                    <a:satMod val="175000"/>
                    <a:alpha val="40000"/>
                  </a:schemeClr>
                </a:glow>
              </a:effectLst>
            </a:endParaRPr>
          </a:p>
        </p:txBody>
      </p:sp>
    </p:spTree>
    <p:extLst>
      <p:ext uri="{BB962C8B-B14F-4D97-AF65-F5344CB8AC3E}">
        <p14:creationId xmlns:p14="http://schemas.microsoft.com/office/powerpoint/2010/main" val="322714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anim calcmode="lin" valueType="num">
                                      <p:cBhvr>
                                        <p:cTn id="12" dur="1000" fill="hold"/>
                                        <p:tgtEl>
                                          <p:spTgt spid="32"/>
                                        </p:tgtEl>
                                        <p:attrNameLst>
                                          <p:attrName>ppt_x</p:attrName>
                                        </p:attrNameLst>
                                      </p:cBhvr>
                                      <p:tavLst>
                                        <p:tav tm="0">
                                          <p:val>
                                            <p:strVal val="#ppt_x"/>
                                          </p:val>
                                        </p:tav>
                                        <p:tav tm="100000">
                                          <p:val>
                                            <p:strVal val="#ppt_x"/>
                                          </p:val>
                                        </p:tav>
                                      </p:tavLst>
                                    </p:anim>
                                    <p:anim calcmode="lin" valueType="num">
                                      <p:cBhvr>
                                        <p:cTn id="1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3920" y="65637"/>
            <a:ext cx="10797766" cy="830997"/>
          </a:xfrm>
          <a:prstGeom prst="rect">
            <a:avLst/>
          </a:prstGeom>
          <a:noFill/>
        </p:spPr>
        <p:txBody>
          <a:bodyPr wrap="square" rtlCol="0">
            <a:spAutoFit/>
          </a:bodyPr>
          <a:lstStyle/>
          <a:p>
            <a:pPr algn="ctr"/>
            <a:r>
              <a:rPr lang="en-US" sz="4800" dirty="0">
                <a:latin typeface="MV Boli" panose="02000500030200090000" pitchFamily="2" charset="0"/>
                <a:ea typeface="Wednesday" pitchFamily="2" charset="0"/>
                <a:cs typeface="MV Boli" panose="02000500030200090000" pitchFamily="2" charset="0"/>
              </a:rPr>
              <a:t>Timothy</a:t>
            </a:r>
          </a:p>
        </p:txBody>
      </p:sp>
      <p:sp>
        <p:nvSpPr>
          <p:cNvPr id="4" name="Rectangle 3"/>
          <p:cNvSpPr/>
          <p:nvPr/>
        </p:nvSpPr>
        <p:spPr>
          <a:xfrm>
            <a:off x="479833" y="1095965"/>
            <a:ext cx="8238653" cy="4801314"/>
          </a:xfrm>
          <a:prstGeom prst="rect">
            <a:avLst/>
          </a:prstGeom>
        </p:spPr>
        <p:txBody>
          <a:bodyPr wrap="square">
            <a:spAutoFit/>
          </a:bodyPr>
          <a:lstStyle/>
          <a:p>
            <a:r>
              <a:rPr lang="en-US" dirty="0">
                <a:latin typeface="Abadi" panose="020B0604020104020204" pitchFamily="34" charset="0"/>
              </a:rPr>
              <a:t>His name means Honored of God, and sometimes referred in the New Testament as Timotheus (Greek form)</a:t>
            </a:r>
          </a:p>
          <a:p>
            <a:endParaRPr lang="en-US" dirty="0">
              <a:latin typeface="Abadi" panose="020B0604020104020204" pitchFamily="34" charset="0"/>
            </a:endParaRPr>
          </a:p>
          <a:p>
            <a:r>
              <a:rPr lang="en-US" dirty="0">
                <a:latin typeface="Abadi" panose="020B0604020104020204" pitchFamily="34" charset="0"/>
              </a:rPr>
              <a:t>He was a trusted young companion to Paul and mentioned 7 times in the New Testament and 17 more times as Timotheus</a:t>
            </a:r>
          </a:p>
          <a:p>
            <a:endParaRPr lang="en-US" dirty="0">
              <a:latin typeface="Abadi" panose="020B0604020104020204" pitchFamily="34" charset="0"/>
            </a:endParaRPr>
          </a:p>
          <a:p>
            <a:r>
              <a:rPr lang="en-US" dirty="0">
                <a:latin typeface="Abadi" panose="020B0604020104020204" pitchFamily="34" charset="0"/>
              </a:rPr>
              <a:t>Paul’s names for him: “my workfellow”, “my own son in faith”, “my beloved son, and faithful in the Lord”, “our fellow </a:t>
            </a:r>
            <a:r>
              <a:rPr lang="en-US" dirty="0" err="1">
                <a:latin typeface="Abadi" panose="020B0604020104020204" pitchFamily="34" charset="0"/>
              </a:rPr>
              <a:t>labourer</a:t>
            </a:r>
            <a:r>
              <a:rPr lang="en-US" dirty="0">
                <a:latin typeface="Abadi" panose="020B0604020104020204" pitchFamily="34" charset="0"/>
              </a:rPr>
              <a:t> in the gospel of Christ”</a:t>
            </a:r>
          </a:p>
          <a:p>
            <a:endParaRPr lang="en-US" dirty="0">
              <a:latin typeface="Abadi" panose="020B0604020104020204" pitchFamily="34" charset="0"/>
            </a:endParaRPr>
          </a:p>
          <a:p>
            <a:r>
              <a:rPr lang="en-US" dirty="0">
                <a:latin typeface="Abadi" panose="020B0604020104020204" pitchFamily="34" charset="0"/>
              </a:rPr>
              <a:t>Timothy served as Paul’s emissary or companion in multiple projects</a:t>
            </a:r>
          </a:p>
          <a:p>
            <a:endParaRPr lang="en-US" dirty="0">
              <a:latin typeface="Abadi" panose="020B0604020104020204" pitchFamily="34" charset="0"/>
            </a:endParaRPr>
          </a:p>
          <a:p>
            <a:r>
              <a:rPr lang="en-US" dirty="0">
                <a:latin typeface="Abadi" panose="020B0604020104020204" pitchFamily="34" charset="0"/>
              </a:rPr>
              <a:t>He was, at one point, imprisoned, and then set free. (Hebrews 13:23)</a:t>
            </a:r>
          </a:p>
          <a:p>
            <a:endParaRPr lang="en-US" dirty="0">
              <a:latin typeface="Abadi" panose="020B0604020104020204" pitchFamily="34" charset="0"/>
            </a:endParaRPr>
          </a:p>
          <a:p>
            <a:r>
              <a:rPr lang="en-US" dirty="0">
                <a:latin typeface="Abadi" panose="020B0604020104020204" pitchFamily="34" charset="0"/>
              </a:rPr>
              <a:t>He was considered an example of living the gospel of Christ and a faithful missionary and Church leader</a:t>
            </a:r>
          </a:p>
          <a:p>
            <a:endParaRPr lang="en-US" dirty="0">
              <a:latin typeface="Abadi" panose="020B0604020104020204" pitchFamily="34" charset="0"/>
            </a:endParaRPr>
          </a:p>
          <a:p>
            <a:r>
              <a:rPr lang="en-US" dirty="0">
                <a:latin typeface="Abadi" panose="020B0604020104020204" pitchFamily="34" charset="0"/>
              </a:rPr>
              <a:t>Timothy received a letter from Paul while he was serving in Ephesus</a:t>
            </a:r>
          </a:p>
        </p:txBody>
      </p:sp>
      <p:sp>
        <p:nvSpPr>
          <p:cNvPr id="6" name="Rectangle 5"/>
          <p:cNvSpPr/>
          <p:nvPr/>
        </p:nvSpPr>
        <p:spPr>
          <a:xfrm>
            <a:off x="6096000" y="6488668"/>
            <a:ext cx="6096000" cy="369332"/>
          </a:xfrm>
          <a:prstGeom prst="rect">
            <a:avLst/>
          </a:prstGeom>
        </p:spPr>
        <p:txBody>
          <a:bodyPr>
            <a:spAutoFit/>
          </a:bodyPr>
          <a:lstStyle/>
          <a:p>
            <a:pPr algn="r"/>
            <a:r>
              <a:rPr lang="en-US" dirty="0"/>
              <a:t>(2)</a:t>
            </a:r>
          </a:p>
        </p:txBody>
      </p:sp>
      <p:grpSp>
        <p:nvGrpSpPr>
          <p:cNvPr id="2" name="Group 281">
            <a:extLst>
              <a:ext uri="{FF2B5EF4-FFF2-40B4-BE49-F238E27FC236}">
                <a16:creationId xmlns:a16="http://schemas.microsoft.com/office/drawing/2014/main" id="{8BC2F2B4-72CB-E8A5-1573-957CDA87DAB6}"/>
              </a:ext>
            </a:extLst>
          </p:cNvPr>
          <p:cNvGrpSpPr/>
          <p:nvPr/>
        </p:nvGrpSpPr>
        <p:grpSpPr>
          <a:xfrm>
            <a:off x="9313942" y="1642918"/>
            <a:ext cx="1951801" cy="3903602"/>
            <a:chOff x="2013412" y="762000"/>
            <a:chExt cx="2482388" cy="4875375"/>
          </a:xfrm>
        </p:grpSpPr>
        <p:sp>
          <p:nvSpPr>
            <p:cNvPr id="3" name="Oval 2">
              <a:extLst>
                <a:ext uri="{FF2B5EF4-FFF2-40B4-BE49-F238E27FC236}">
                  <a16:creationId xmlns:a16="http://schemas.microsoft.com/office/drawing/2014/main" id="{D252228E-9368-000E-6454-19AF30830D83}"/>
                </a:ext>
              </a:extLst>
            </p:cNvPr>
            <p:cNvSpPr/>
            <p:nvPr/>
          </p:nvSpPr>
          <p:spPr>
            <a:xfrm rot="4472555">
              <a:off x="2734024" y="4984353"/>
              <a:ext cx="412802" cy="839640"/>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3A1F485-80A9-09D1-7756-D809B358BBBB}"/>
                </a:ext>
              </a:extLst>
            </p:cNvPr>
            <p:cNvSpPr/>
            <p:nvPr/>
          </p:nvSpPr>
          <p:spPr>
            <a:xfrm rot="6128217">
              <a:off x="3469797" y="5010870"/>
              <a:ext cx="465143" cy="787868"/>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253">
              <a:extLst>
                <a:ext uri="{FF2B5EF4-FFF2-40B4-BE49-F238E27FC236}">
                  <a16:creationId xmlns:a16="http://schemas.microsoft.com/office/drawing/2014/main" id="{64E920A8-C6B0-8F83-91EE-DE8CB13CE75C}"/>
                </a:ext>
              </a:extLst>
            </p:cNvPr>
            <p:cNvSpPr/>
            <p:nvPr/>
          </p:nvSpPr>
          <p:spPr>
            <a:xfrm rot="16200000">
              <a:off x="2438400" y="1066800"/>
              <a:ext cx="1752600" cy="1600200"/>
            </a:xfrm>
            <a:prstGeom prst="round2DiagRect">
              <a:avLst>
                <a:gd name="adj1" fmla="val 16667"/>
                <a:gd name="adj2" fmla="val 20049"/>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apezoid 8">
              <a:extLst>
                <a:ext uri="{FF2B5EF4-FFF2-40B4-BE49-F238E27FC236}">
                  <a16:creationId xmlns:a16="http://schemas.microsoft.com/office/drawing/2014/main" id="{CE4DC071-E462-A34C-B6F0-41C5DDE8730F}"/>
                </a:ext>
              </a:extLst>
            </p:cNvPr>
            <p:cNvSpPr/>
            <p:nvPr/>
          </p:nvSpPr>
          <p:spPr>
            <a:xfrm>
              <a:off x="2415823" y="2573817"/>
              <a:ext cx="1850297" cy="2732969"/>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70AD8E8-49B1-077E-FE07-588AA60F3BAA}"/>
                </a:ext>
              </a:extLst>
            </p:cNvPr>
            <p:cNvSpPr/>
            <p:nvPr/>
          </p:nvSpPr>
          <p:spPr>
            <a:xfrm rot="2901859">
              <a:off x="2124008" y="3408792"/>
              <a:ext cx="442542" cy="66373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81550D5-2E9B-98EF-66C5-CCC48B4D0EB3}"/>
                </a:ext>
              </a:extLst>
            </p:cNvPr>
            <p:cNvSpPr/>
            <p:nvPr/>
          </p:nvSpPr>
          <p:spPr>
            <a:xfrm rot="20226769">
              <a:off x="4068808" y="3446251"/>
              <a:ext cx="426992" cy="53170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31B186D6-A532-FDC6-4715-3236941F505C}"/>
                </a:ext>
              </a:extLst>
            </p:cNvPr>
            <p:cNvSpPr/>
            <p:nvPr/>
          </p:nvSpPr>
          <p:spPr>
            <a:xfrm rot="1442139">
              <a:off x="2342658" y="2444407"/>
              <a:ext cx="682555" cy="1431946"/>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0FC9F996-B936-3DC5-77FB-FEB28C5A85FB}"/>
                </a:ext>
              </a:extLst>
            </p:cNvPr>
            <p:cNvSpPr/>
            <p:nvPr/>
          </p:nvSpPr>
          <p:spPr>
            <a:xfrm rot="19602179">
              <a:off x="3612962" y="2358047"/>
              <a:ext cx="690675" cy="1431946"/>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A355555-99D1-6787-A3A2-D0869A00E3EA}"/>
                </a:ext>
              </a:extLst>
            </p:cNvPr>
            <p:cNvSpPr/>
            <p:nvPr/>
          </p:nvSpPr>
          <p:spPr>
            <a:xfrm>
              <a:off x="2438400" y="2438400"/>
              <a:ext cx="1676400" cy="838200"/>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7908079-1A20-9EC7-B2E3-71212295003C}"/>
                </a:ext>
              </a:extLst>
            </p:cNvPr>
            <p:cNvSpPr/>
            <p:nvPr/>
          </p:nvSpPr>
          <p:spPr>
            <a:xfrm>
              <a:off x="2601367" y="1042638"/>
              <a:ext cx="1352140" cy="18406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57">
              <a:extLst>
                <a:ext uri="{FF2B5EF4-FFF2-40B4-BE49-F238E27FC236}">
                  <a16:creationId xmlns:a16="http://schemas.microsoft.com/office/drawing/2014/main" id="{B4CE4E68-944A-4831-D484-CE12EF8CA102}"/>
                </a:ext>
              </a:extLst>
            </p:cNvPr>
            <p:cNvGrpSpPr/>
            <p:nvPr/>
          </p:nvGrpSpPr>
          <p:grpSpPr>
            <a:xfrm>
              <a:off x="2590800" y="3733800"/>
              <a:ext cx="1524000" cy="506039"/>
              <a:chOff x="6096000" y="1376597"/>
              <a:chExt cx="3810000" cy="1867525"/>
            </a:xfrm>
          </p:grpSpPr>
          <p:grpSp>
            <p:nvGrpSpPr>
              <p:cNvPr id="105" name="Group 34">
                <a:extLst>
                  <a:ext uri="{FF2B5EF4-FFF2-40B4-BE49-F238E27FC236}">
                    <a16:creationId xmlns:a16="http://schemas.microsoft.com/office/drawing/2014/main" id="{110AA6E9-9303-E981-B8F8-87642921317B}"/>
                  </a:ext>
                </a:extLst>
              </p:cNvPr>
              <p:cNvGrpSpPr/>
              <p:nvPr/>
            </p:nvGrpSpPr>
            <p:grpSpPr>
              <a:xfrm>
                <a:off x="6096000" y="1447800"/>
                <a:ext cx="3810000" cy="1752600"/>
                <a:chOff x="4800600" y="183630"/>
                <a:chExt cx="5791200" cy="1311639"/>
              </a:xfrm>
            </p:grpSpPr>
            <p:grpSp>
              <p:nvGrpSpPr>
                <p:cNvPr id="1024" name="Group 28">
                  <a:extLst>
                    <a:ext uri="{FF2B5EF4-FFF2-40B4-BE49-F238E27FC236}">
                      <a16:creationId xmlns:a16="http://schemas.microsoft.com/office/drawing/2014/main" id="{FF31F64F-8292-2EB3-782F-AEF8634CFE66}"/>
                    </a:ext>
                  </a:extLst>
                </p:cNvPr>
                <p:cNvGrpSpPr/>
                <p:nvPr/>
              </p:nvGrpSpPr>
              <p:grpSpPr>
                <a:xfrm>
                  <a:off x="4800600" y="184879"/>
                  <a:ext cx="2895600" cy="1295400"/>
                  <a:chOff x="4800600" y="184879"/>
                  <a:chExt cx="2895600" cy="1295400"/>
                </a:xfrm>
              </p:grpSpPr>
              <p:sp>
                <p:nvSpPr>
                  <p:cNvPr id="1031" name="Flowchart: Decision 1030">
                    <a:extLst>
                      <a:ext uri="{FF2B5EF4-FFF2-40B4-BE49-F238E27FC236}">
                        <a16:creationId xmlns:a16="http://schemas.microsoft.com/office/drawing/2014/main" id="{F59D2179-56F0-4771-F218-D3C58A95E2A3}"/>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Flowchart: Decision 1031">
                    <a:extLst>
                      <a:ext uri="{FF2B5EF4-FFF2-40B4-BE49-F238E27FC236}">
                        <a16:creationId xmlns:a16="http://schemas.microsoft.com/office/drawing/2014/main" id="{6407BA63-4314-CE6B-E5A7-D2F42D11A2AE}"/>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4-Point Star 305">
                    <a:extLst>
                      <a:ext uri="{FF2B5EF4-FFF2-40B4-BE49-F238E27FC236}">
                        <a16:creationId xmlns:a16="http://schemas.microsoft.com/office/drawing/2014/main" id="{0CF63623-5F80-B47A-3D35-A448B2F23868}"/>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5" name="Group 29">
                  <a:extLst>
                    <a:ext uri="{FF2B5EF4-FFF2-40B4-BE49-F238E27FC236}">
                      <a16:creationId xmlns:a16="http://schemas.microsoft.com/office/drawing/2014/main" id="{C45F71C2-BAB8-17C8-93E0-ED26C88EB369}"/>
                    </a:ext>
                  </a:extLst>
                </p:cNvPr>
                <p:cNvGrpSpPr/>
                <p:nvPr/>
              </p:nvGrpSpPr>
              <p:grpSpPr>
                <a:xfrm>
                  <a:off x="7696200" y="183630"/>
                  <a:ext cx="2895600" cy="1295400"/>
                  <a:chOff x="4800600" y="184879"/>
                  <a:chExt cx="2895600" cy="1295400"/>
                </a:xfrm>
              </p:grpSpPr>
              <p:sp>
                <p:nvSpPr>
                  <p:cNvPr id="1027" name="Flowchart: Decision 1026">
                    <a:extLst>
                      <a:ext uri="{FF2B5EF4-FFF2-40B4-BE49-F238E27FC236}">
                        <a16:creationId xmlns:a16="http://schemas.microsoft.com/office/drawing/2014/main" id="{06A67E1D-8497-2CA6-5C8D-3B24D4833D65}"/>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Flowchart: Decision 1028">
                    <a:extLst>
                      <a:ext uri="{FF2B5EF4-FFF2-40B4-BE49-F238E27FC236}">
                        <a16:creationId xmlns:a16="http://schemas.microsoft.com/office/drawing/2014/main" id="{09FE6CB9-B4A2-FDC3-D60E-19582B0D9104}"/>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4-Point Star 302">
                    <a:extLst>
                      <a:ext uri="{FF2B5EF4-FFF2-40B4-BE49-F238E27FC236}">
                        <a16:creationId xmlns:a16="http://schemas.microsoft.com/office/drawing/2014/main" id="{720AE83D-8249-6232-5B40-EE1A4C2D2807}"/>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6" name="4-Point Star 299">
                  <a:extLst>
                    <a:ext uri="{FF2B5EF4-FFF2-40B4-BE49-F238E27FC236}">
                      <a16:creationId xmlns:a16="http://schemas.microsoft.com/office/drawing/2014/main" id="{21DB77C5-461E-1BBD-F67E-E20D4B516567}"/>
                    </a:ext>
                  </a:extLst>
                </p:cNvPr>
                <p:cNvSpPr/>
                <p:nvPr/>
              </p:nvSpPr>
              <p:spPr>
                <a:xfrm>
                  <a:off x="6961682" y="19986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8" name="Oval 107">
                <a:extLst>
                  <a:ext uri="{FF2B5EF4-FFF2-40B4-BE49-F238E27FC236}">
                    <a16:creationId xmlns:a16="http://schemas.microsoft.com/office/drawing/2014/main" id="{CEA04F0A-E0ED-207E-C6BE-00E4F5C5F4DF}"/>
                  </a:ext>
                </a:extLst>
              </p:cNvPr>
              <p:cNvSpPr/>
              <p:nvPr/>
            </p:nvSpPr>
            <p:spPr>
              <a:xfrm>
                <a:off x="6248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4A4E50C4-5BED-4DED-7257-ED57A4466869}"/>
                  </a:ext>
                </a:extLst>
              </p:cNvPr>
              <p:cNvSpPr/>
              <p:nvPr/>
            </p:nvSpPr>
            <p:spPr>
              <a:xfrm>
                <a:off x="72390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57280A41-BD31-60E5-34B0-D30C7D991E32}"/>
                  </a:ext>
                </a:extLst>
              </p:cNvPr>
              <p:cNvSpPr/>
              <p:nvPr/>
            </p:nvSpPr>
            <p:spPr>
              <a:xfrm>
                <a:off x="8153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6BD84CFE-B505-A84F-379A-3213BE6ADD7A}"/>
                  </a:ext>
                </a:extLst>
              </p:cNvPr>
              <p:cNvSpPr/>
              <p:nvPr/>
            </p:nvSpPr>
            <p:spPr>
              <a:xfrm>
                <a:off x="9231443" y="20948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AAF0635B-ACBD-0305-2140-E0A2DDD9648B}"/>
                  </a:ext>
                </a:extLst>
              </p:cNvPr>
              <p:cNvSpPr/>
              <p:nvPr/>
            </p:nvSpPr>
            <p:spPr>
              <a:xfrm>
                <a:off x="6785548" y="1376597"/>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8E1B7552-2B86-9DFB-B26C-39EBE4640AEB}"/>
                  </a:ext>
                </a:extLst>
              </p:cNvPr>
              <p:cNvSpPr/>
              <p:nvPr/>
            </p:nvSpPr>
            <p:spPr>
              <a:xfrm>
                <a:off x="774741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65CE9C4C-B86E-B547-35FD-CA6C1D1E0B7C}"/>
                  </a:ext>
                </a:extLst>
              </p:cNvPr>
              <p:cNvSpPr/>
              <p:nvPr/>
            </p:nvSpPr>
            <p:spPr>
              <a:xfrm>
                <a:off x="869179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018055C1-C89B-EBA5-26AA-3CAC4848D7DD}"/>
                  </a:ext>
                </a:extLst>
              </p:cNvPr>
              <p:cNvSpPr/>
              <p:nvPr/>
            </p:nvSpPr>
            <p:spPr>
              <a:xfrm>
                <a:off x="6773056" y="2863122"/>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E45535E4-3C65-691A-B139-D8AF64886E3E}"/>
                  </a:ext>
                </a:extLst>
              </p:cNvPr>
              <p:cNvSpPr/>
              <p:nvPr/>
            </p:nvSpPr>
            <p:spPr>
              <a:xfrm>
                <a:off x="7762407" y="286312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4B0B23FF-4F40-CDC9-D2CF-C730508A3C19}"/>
                  </a:ext>
                </a:extLst>
              </p:cNvPr>
              <p:cNvSpPr/>
              <p:nvPr/>
            </p:nvSpPr>
            <p:spPr>
              <a:xfrm>
                <a:off x="8706788" y="283314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lowchart: Delay 16">
              <a:extLst>
                <a:ext uri="{FF2B5EF4-FFF2-40B4-BE49-F238E27FC236}">
                  <a16:creationId xmlns:a16="http://schemas.microsoft.com/office/drawing/2014/main" id="{0371435D-C4EA-3D53-C298-FB880C5D6784}"/>
                </a:ext>
              </a:extLst>
            </p:cNvPr>
            <p:cNvSpPr/>
            <p:nvPr/>
          </p:nvSpPr>
          <p:spPr>
            <a:xfrm rot="16200000">
              <a:off x="3048000" y="228600"/>
              <a:ext cx="533400" cy="1600200"/>
            </a:xfrm>
            <a:prstGeom prst="flowChartDelay">
              <a:avLst/>
            </a:prstGeom>
            <a:solidFill>
              <a:srgbClr val="E4CE7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58">
              <a:extLst>
                <a:ext uri="{FF2B5EF4-FFF2-40B4-BE49-F238E27FC236}">
                  <a16:creationId xmlns:a16="http://schemas.microsoft.com/office/drawing/2014/main" id="{035AA482-E298-C645-D9C7-684D87A80D19}"/>
                </a:ext>
              </a:extLst>
            </p:cNvPr>
            <p:cNvGrpSpPr/>
            <p:nvPr/>
          </p:nvGrpSpPr>
          <p:grpSpPr>
            <a:xfrm>
              <a:off x="2514600" y="1066800"/>
              <a:ext cx="1524000" cy="506039"/>
              <a:chOff x="6096000" y="1376597"/>
              <a:chExt cx="3810000" cy="1867525"/>
            </a:xfrm>
          </p:grpSpPr>
          <p:grpSp>
            <p:nvGrpSpPr>
              <p:cNvPr id="21" name="Group 34">
                <a:extLst>
                  <a:ext uri="{FF2B5EF4-FFF2-40B4-BE49-F238E27FC236}">
                    <a16:creationId xmlns:a16="http://schemas.microsoft.com/office/drawing/2014/main" id="{E4E85B7C-2049-13F6-C917-0E21A43AFE65}"/>
                  </a:ext>
                </a:extLst>
              </p:cNvPr>
              <p:cNvGrpSpPr/>
              <p:nvPr/>
            </p:nvGrpSpPr>
            <p:grpSpPr>
              <a:xfrm>
                <a:off x="6096000" y="1447800"/>
                <a:ext cx="3810000" cy="1752600"/>
                <a:chOff x="4800600" y="183630"/>
                <a:chExt cx="5791200" cy="1311639"/>
              </a:xfrm>
            </p:grpSpPr>
            <p:grpSp>
              <p:nvGrpSpPr>
                <p:cNvPr id="96" name="Group 308">
                  <a:extLst>
                    <a:ext uri="{FF2B5EF4-FFF2-40B4-BE49-F238E27FC236}">
                      <a16:creationId xmlns:a16="http://schemas.microsoft.com/office/drawing/2014/main" id="{34E30598-6D6F-1BA9-12A5-BCEF3E50CFEB}"/>
                    </a:ext>
                  </a:extLst>
                </p:cNvPr>
                <p:cNvGrpSpPr/>
                <p:nvPr/>
              </p:nvGrpSpPr>
              <p:grpSpPr>
                <a:xfrm>
                  <a:off x="4800600" y="184879"/>
                  <a:ext cx="2895600" cy="1295400"/>
                  <a:chOff x="4800600" y="184879"/>
                  <a:chExt cx="2895600" cy="1295400"/>
                </a:xfrm>
              </p:grpSpPr>
              <p:sp>
                <p:nvSpPr>
                  <p:cNvPr id="102" name="Flowchart: Decision 101">
                    <a:extLst>
                      <a:ext uri="{FF2B5EF4-FFF2-40B4-BE49-F238E27FC236}">
                        <a16:creationId xmlns:a16="http://schemas.microsoft.com/office/drawing/2014/main" id="{4DFBDF1C-2164-EE1B-64B4-BF74554F8F9D}"/>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Decision 102">
                    <a:extLst>
                      <a:ext uri="{FF2B5EF4-FFF2-40B4-BE49-F238E27FC236}">
                        <a16:creationId xmlns:a16="http://schemas.microsoft.com/office/drawing/2014/main" id="{AC4CC50F-55F4-BE3E-6AC5-4CD8B42ED560}"/>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4-Point Star 285">
                    <a:extLst>
                      <a:ext uri="{FF2B5EF4-FFF2-40B4-BE49-F238E27FC236}">
                        <a16:creationId xmlns:a16="http://schemas.microsoft.com/office/drawing/2014/main" id="{19E1A7EE-581C-F4D2-890C-D72F2E15DEC7}"/>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309">
                  <a:extLst>
                    <a:ext uri="{FF2B5EF4-FFF2-40B4-BE49-F238E27FC236}">
                      <a16:creationId xmlns:a16="http://schemas.microsoft.com/office/drawing/2014/main" id="{92D61B0D-B816-6B25-CEBB-CD77B34A8000}"/>
                    </a:ext>
                  </a:extLst>
                </p:cNvPr>
                <p:cNvGrpSpPr/>
                <p:nvPr/>
              </p:nvGrpSpPr>
              <p:grpSpPr>
                <a:xfrm>
                  <a:off x="7696200" y="183630"/>
                  <a:ext cx="2895600" cy="1295400"/>
                  <a:chOff x="4800600" y="184879"/>
                  <a:chExt cx="2895600" cy="1295400"/>
                </a:xfrm>
              </p:grpSpPr>
              <p:sp>
                <p:nvSpPr>
                  <p:cNvPr id="99" name="Flowchart: Decision 98">
                    <a:extLst>
                      <a:ext uri="{FF2B5EF4-FFF2-40B4-BE49-F238E27FC236}">
                        <a16:creationId xmlns:a16="http://schemas.microsoft.com/office/drawing/2014/main" id="{CD2D3EC5-D6B2-5DA3-6553-A01AFEE98B75}"/>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Decision 99">
                    <a:extLst>
                      <a:ext uri="{FF2B5EF4-FFF2-40B4-BE49-F238E27FC236}">
                        <a16:creationId xmlns:a16="http://schemas.microsoft.com/office/drawing/2014/main" id="{C7AEB234-C31E-D0C1-CA0C-70901CD11F28}"/>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4-Point Star 282">
                    <a:extLst>
                      <a:ext uri="{FF2B5EF4-FFF2-40B4-BE49-F238E27FC236}">
                        <a16:creationId xmlns:a16="http://schemas.microsoft.com/office/drawing/2014/main" id="{5DEC6503-849B-7608-5554-9882F2416319}"/>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4-Point Star 279">
                  <a:extLst>
                    <a:ext uri="{FF2B5EF4-FFF2-40B4-BE49-F238E27FC236}">
                      <a16:creationId xmlns:a16="http://schemas.microsoft.com/office/drawing/2014/main" id="{43516AF0-D7A3-73A8-936F-D5E2F557817C}"/>
                    </a:ext>
                  </a:extLst>
                </p:cNvPr>
                <p:cNvSpPr/>
                <p:nvPr/>
              </p:nvSpPr>
              <p:spPr>
                <a:xfrm>
                  <a:off x="6961682" y="19986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B93ED908-CD06-E0DB-C1F3-B4FCB7A8970A}"/>
                  </a:ext>
                </a:extLst>
              </p:cNvPr>
              <p:cNvSpPr/>
              <p:nvPr/>
            </p:nvSpPr>
            <p:spPr>
              <a:xfrm>
                <a:off x="6248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7E0177A-C61C-A540-B44D-C8D33B3F37EB}"/>
                  </a:ext>
                </a:extLst>
              </p:cNvPr>
              <p:cNvSpPr/>
              <p:nvPr/>
            </p:nvSpPr>
            <p:spPr>
              <a:xfrm>
                <a:off x="72390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81A8078-7CA8-3D5F-AF14-FF5096A5DDAB}"/>
                  </a:ext>
                </a:extLst>
              </p:cNvPr>
              <p:cNvSpPr/>
              <p:nvPr/>
            </p:nvSpPr>
            <p:spPr>
              <a:xfrm>
                <a:off x="8153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B3123AF-8D07-6962-2D04-26022D768EAA}"/>
                  </a:ext>
                </a:extLst>
              </p:cNvPr>
              <p:cNvSpPr/>
              <p:nvPr/>
            </p:nvSpPr>
            <p:spPr>
              <a:xfrm>
                <a:off x="9231443" y="20948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0352356-B218-90F3-F559-37F3F2594304}"/>
                  </a:ext>
                </a:extLst>
              </p:cNvPr>
              <p:cNvSpPr/>
              <p:nvPr/>
            </p:nvSpPr>
            <p:spPr>
              <a:xfrm>
                <a:off x="6785548" y="1376597"/>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848DEEA-C7EF-BE71-D54F-F433863CBE59}"/>
                  </a:ext>
                </a:extLst>
              </p:cNvPr>
              <p:cNvSpPr/>
              <p:nvPr/>
            </p:nvSpPr>
            <p:spPr>
              <a:xfrm>
                <a:off x="774741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7F54CDD-730F-2F1C-FF7D-DF3B711C4D60}"/>
                  </a:ext>
                </a:extLst>
              </p:cNvPr>
              <p:cNvSpPr/>
              <p:nvPr/>
            </p:nvSpPr>
            <p:spPr>
              <a:xfrm>
                <a:off x="869179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6F19976-6F3B-5AF4-E647-0544A1A31C34}"/>
                  </a:ext>
                </a:extLst>
              </p:cNvPr>
              <p:cNvSpPr/>
              <p:nvPr/>
            </p:nvSpPr>
            <p:spPr>
              <a:xfrm>
                <a:off x="6773056" y="2863122"/>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DCF13E5-A514-5522-0122-194EFCFABB7A}"/>
                  </a:ext>
                </a:extLst>
              </p:cNvPr>
              <p:cNvSpPr/>
              <p:nvPr/>
            </p:nvSpPr>
            <p:spPr>
              <a:xfrm>
                <a:off x="7762407" y="286312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7D2BC7E-DA7B-1ADB-ED5A-418D85A2AAEC}"/>
                  </a:ext>
                </a:extLst>
              </p:cNvPr>
              <p:cNvSpPr/>
              <p:nvPr/>
            </p:nvSpPr>
            <p:spPr>
              <a:xfrm>
                <a:off x="8706788" y="283314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ound Diagonal Corner Rectangle 264">
              <a:extLst>
                <a:ext uri="{FF2B5EF4-FFF2-40B4-BE49-F238E27FC236}">
                  <a16:creationId xmlns:a16="http://schemas.microsoft.com/office/drawing/2014/main" id="{56D17E41-71DD-1B36-F24D-AEA9D26161F3}"/>
                </a:ext>
              </a:extLst>
            </p:cNvPr>
            <p:cNvSpPr/>
            <p:nvPr/>
          </p:nvSpPr>
          <p:spPr>
            <a:xfrm rot="18262111">
              <a:off x="2971800" y="2362200"/>
              <a:ext cx="685800" cy="685800"/>
            </a:xfrm>
            <a:prstGeom prst="round2DiagRect">
              <a:avLst>
                <a:gd name="adj1" fmla="val 50000"/>
                <a:gd name="adj2" fmla="val 20049"/>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9985330-BA95-911A-1A80-D885295F08D0}"/>
                </a:ext>
              </a:extLst>
            </p:cNvPr>
            <p:cNvSpPr/>
            <p:nvPr/>
          </p:nvSpPr>
          <p:spPr>
            <a:xfrm>
              <a:off x="3124200" y="2438400"/>
              <a:ext cx="381000" cy="228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095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659388" y="1062371"/>
            <a:ext cx="4812341" cy="1569660"/>
          </a:xfrm>
          <a:prstGeom prst="rect">
            <a:avLst/>
          </a:prstGeom>
        </p:spPr>
        <p:txBody>
          <a:bodyPr wrap="square">
            <a:spAutoFit/>
          </a:bodyPr>
          <a:lstStyle/>
          <a:p>
            <a:r>
              <a:rPr lang="en-US" sz="2400" dirty="0">
                <a:solidFill>
                  <a:schemeClr val="bg1"/>
                </a:solidFill>
              </a:rPr>
              <a:t>Paul admonished Timothy to rekindle the gift of the Holy Ghost, or to earnestly seek to have the Holy Ghost to be with him.</a:t>
            </a:r>
          </a:p>
        </p:txBody>
      </p:sp>
      <p:sp>
        <p:nvSpPr>
          <p:cNvPr id="12" name="TextBox 11"/>
          <p:cNvSpPr txBox="1"/>
          <p:nvPr/>
        </p:nvSpPr>
        <p:spPr>
          <a:xfrm>
            <a:off x="591492" y="83744"/>
            <a:ext cx="10797766" cy="830997"/>
          </a:xfrm>
          <a:prstGeom prst="rect">
            <a:avLst/>
          </a:prstGeom>
          <a:noFill/>
        </p:spPr>
        <p:txBody>
          <a:bodyPr wrap="square" rtlCol="0">
            <a:spAutoFit/>
          </a:bodyPr>
          <a:lstStyle/>
          <a:p>
            <a:pPr algn="ctr"/>
            <a:r>
              <a:rPr lang="en-US" sz="4800" dirty="0">
                <a:solidFill>
                  <a:schemeClr val="bg1"/>
                </a:solidFill>
                <a:latin typeface="Rockwell Extra Bold" panose="02060903040505020403" pitchFamily="18" charset="0"/>
                <a:ea typeface="Wednesday" pitchFamily="2" charset="0"/>
              </a:rPr>
              <a:t>Stir Up-Rekindle</a:t>
            </a:r>
          </a:p>
        </p:txBody>
      </p:sp>
      <p:sp>
        <p:nvSpPr>
          <p:cNvPr id="13" name="Rectangle 12"/>
          <p:cNvSpPr/>
          <p:nvPr/>
        </p:nvSpPr>
        <p:spPr>
          <a:xfrm>
            <a:off x="255315" y="6379595"/>
            <a:ext cx="3978624" cy="461665"/>
          </a:xfrm>
          <a:prstGeom prst="rect">
            <a:avLst/>
          </a:prstGeom>
        </p:spPr>
        <p:txBody>
          <a:bodyPr wrap="square">
            <a:spAutoFit/>
          </a:bodyPr>
          <a:lstStyle/>
          <a:p>
            <a:r>
              <a:rPr lang="en-US" sz="2400" dirty="0">
                <a:solidFill>
                  <a:schemeClr val="bg1"/>
                </a:solidFill>
              </a:rPr>
              <a:t>2 Timothy 1:6-7</a:t>
            </a:r>
          </a:p>
        </p:txBody>
      </p:sp>
      <p:grpSp>
        <p:nvGrpSpPr>
          <p:cNvPr id="4" name="Group 3"/>
          <p:cNvGrpSpPr/>
          <p:nvPr/>
        </p:nvGrpSpPr>
        <p:grpSpPr>
          <a:xfrm>
            <a:off x="5278735" y="3057311"/>
            <a:ext cx="6669537" cy="3375408"/>
            <a:chOff x="5278735" y="3235019"/>
            <a:chExt cx="6669537" cy="3375408"/>
          </a:xfrm>
        </p:grpSpPr>
        <p:sp>
          <p:nvSpPr>
            <p:cNvPr id="2" name="Rectangle 1"/>
            <p:cNvSpPr/>
            <p:nvPr/>
          </p:nvSpPr>
          <p:spPr>
            <a:xfrm>
              <a:off x="5278735" y="3235019"/>
              <a:ext cx="6096000" cy="2862322"/>
            </a:xfrm>
            <a:prstGeom prst="rect">
              <a:avLst/>
            </a:prstGeom>
          </p:spPr>
          <p:txBody>
            <a:bodyPr>
              <a:spAutoFit/>
            </a:bodyPr>
            <a:lstStyle/>
            <a:p>
              <a:r>
                <a:rPr lang="en-US" dirty="0">
                  <a:solidFill>
                    <a:schemeClr val="bg1"/>
                  </a:solidFill>
                  <a:latin typeface="Calibri" panose="020F0502020204030204" pitchFamily="34" charset="0"/>
                </a:rPr>
                <a:t>“The history of the Church in this, the dispensation of the </a:t>
              </a:r>
              <a:r>
                <a:rPr lang="en-US" dirty="0" err="1">
                  <a:solidFill>
                    <a:schemeClr val="bg1"/>
                  </a:solidFill>
                  <a:latin typeface="Calibri" panose="020F0502020204030204" pitchFamily="34" charset="0"/>
                </a:rPr>
                <a:t>fulness</a:t>
              </a:r>
              <a:r>
                <a:rPr lang="en-US" dirty="0">
                  <a:solidFill>
                    <a:schemeClr val="bg1"/>
                  </a:solidFill>
                  <a:latin typeface="Calibri" panose="020F0502020204030204" pitchFamily="34" charset="0"/>
                </a:rPr>
                <a:t> of times, is replete with the experiences of those who have struggled and yet who have remained steadfast and of good cheer as they have made the gospel of Jesus Christ the center of their lives. This attitude is what will pull us through whatever comes our way. </a:t>
              </a:r>
            </a:p>
            <a:p>
              <a:r>
                <a:rPr lang="en-US" dirty="0">
                  <a:solidFill>
                    <a:schemeClr val="bg1"/>
                  </a:solidFill>
                  <a:latin typeface="Calibri" panose="020F0502020204030204" pitchFamily="34" charset="0"/>
                </a:rPr>
                <a:t>It will not remove our troubles from us but</a:t>
              </a:r>
            </a:p>
            <a:p>
              <a:r>
                <a:rPr lang="en-US" dirty="0">
                  <a:solidFill>
                    <a:schemeClr val="bg1"/>
                  </a:solidFill>
                  <a:latin typeface="Calibri" panose="020F0502020204030204" pitchFamily="34" charset="0"/>
                </a:rPr>
                <a:t>rather will enable us to face our challenges, </a:t>
              </a:r>
            </a:p>
            <a:p>
              <a:r>
                <a:rPr lang="en-US" dirty="0">
                  <a:solidFill>
                    <a:schemeClr val="bg1"/>
                  </a:solidFill>
                  <a:latin typeface="Calibri" panose="020F0502020204030204" pitchFamily="34" charset="0"/>
                </a:rPr>
                <a:t>to meet them head on, and to emerge victorious.”</a:t>
              </a:r>
            </a:p>
            <a:p>
              <a:r>
                <a:rPr lang="en-US" dirty="0">
                  <a:solidFill>
                    <a:schemeClr val="bg1"/>
                  </a:solidFill>
                  <a:latin typeface="Calibri" panose="020F0502020204030204" pitchFamily="34" charset="0"/>
                </a:rPr>
                <a:t> (3)</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1897" y="4734002"/>
              <a:ext cx="1476375" cy="1876425"/>
            </a:xfrm>
            <a:prstGeom prst="rect">
              <a:avLst/>
            </a:prstGeom>
          </p:spPr>
        </p:pic>
      </p:grpSp>
      <p:pic>
        <p:nvPicPr>
          <p:cNvPr id="1026" name="Picture 2" descr="Paul in prison c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757" y="2912585"/>
            <a:ext cx="428625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04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5847" y="228600"/>
            <a:ext cx="12026153" cy="707886"/>
          </a:xfrm>
          <a:prstGeom prst="rect">
            <a:avLst/>
          </a:prstGeom>
          <a:noFill/>
        </p:spPr>
        <p:txBody>
          <a:bodyPr wrap="square" rtlCol="0">
            <a:spAutoFit/>
          </a:bodyPr>
          <a:lstStyle/>
          <a:p>
            <a:pPr algn="ctr"/>
            <a:r>
              <a:rPr lang="en-US" sz="4000" dirty="0">
                <a:solidFill>
                  <a:schemeClr val="bg1"/>
                </a:solidFill>
                <a:latin typeface="Rockwell Extra Bold" panose="02060903040505020403" pitchFamily="18" charset="0"/>
              </a:rPr>
              <a:t>Worldly Fear VS Godly Fear</a:t>
            </a:r>
          </a:p>
        </p:txBody>
      </p:sp>
      <p:sp>
        <p:nvSpPr>
          <p:cNvPr id="4" name="TextBox 3"/>
          <p:cNvSpPr txBox="1"/>
          <p:nvPr/>
        </p:nvSpPr>
        <p:spPr>
          <a:xfrm>
            <a:off x="7203441" y="3905403"/>
            <a:ext cx="3285443" cy="1569660"/>
          </a:xfrm>
          <a:prstGeom prst="rect">
            <a:avLst/>
          </a:prstGeom>
          <a:noFill/>
        </p:spPr>
        <p:txBody>
          <a:bodyPr wrap="square" rtlCol="0">
            <a:spAutoFit/>
          </a:bodyPr>
          <a:lstStyle/>
          <a:p>
            <a:r>
              <a:rPr lang="en-US" sz="2400" dirty="0">
                <a:solidFill>
                  <a:schemeClr val="bg1"/>
                </a:solidFill>
              </a:rPr>
              <a:t>To fear the Lord is “to feel reverence and awe for Him and to obey His commandments” </a:t>
            </a:r>
          </a:p>
        </p:txBody>
      </p:sp>
      <p:sp>
        <p:nvSpPr>
          <p:cNvPr id="7" name="TextBox 6"/>
          <p:cNvSpPr txBox="1"/>
          <p:nvPr/>
        </p:nvSpPr>
        <p:spPr>
          <a:xfrm>
            <a:off x="300394" y="1033276"/>
            <a:ext cx="4388224" cy="1569660"/>
          </a:xfrm>
          <a:prstGeom prst="rect">
            <a:avLst/>
          </a:prstGeom>
          <a:noFill/>
        </p:spPr>
        <p:txBody>
          <a:bodyPr wrap="square" rtlCol="0">
            <a:spAutoFit/>
          </a:bodyPr>
          <a:lstStyle/>
          <a:p>
            <a:r>
              <a:rPr lang="en-US" sz="2400" dirty="0">
                <a:solidFill>
                  <a:schemeClr val="bg1"/>
                </a:solidFill>
              </a:rPr>
              <a:t>Wordily fear creates anxiety, uncertainty, and alarm and differs from what the scriptures refer to as “the fear of the Lord” </a:t>
            </a:r>
          </a:p>
        </p:txBody>
      </p:sp>
      <p:sp>
        <p:nvSpPr>
          <p:cNvPr id="8" name="TextBox 7"/>
          <p:cNvSpPr txBox="1"/>
          <p:nvPr/>
        </p:nvSpPr>
        <p:spPr>
          <a:xfrm>
            <a:off x="165847" y="6457890"/>
            <a:ext cx="3657600" cy="400110"/>
          </a:xfrm>
          <a:prstGeom prst="rect">
            <a:avLst/>
          </a:prstGeom>
          <a:noFill/>
        </p:spPr>
        <p:txBody>
          <a:bodyPr wrap="square" rtlCol="0">
            <a:spAutoFit/>
          </a:bodyPr>
          <a:lstStyle/>
          <a:p>
            <a:r>
              <a:rPr lang="en-US" sz="2000" dirty="0">
                <a:solidFill>
                  <a:schemeClr val="bg1"/>
                </a:solidFill>
              </a:rPr>
              <a:t>2 Timothy 1:7-9</a:t>
            </a:r>
          </a:p>
        </p:txBody>
      </p:sp>
      <p:pic>
        <p:nvPicPr>
          <p:cNvPr id="4098" name="Picture 2" descr="Image result for fear and anxie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809" y="1047597"/>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1118" y="2933814"/>
            <a:ext cx="3524076" cy="3524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38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228600"/>
            <a:ext cx="11882718" cy="707886"/>
          </a:xfrm>
          <a:prstGeom prst="rect">
            <a:avLst/>
          </a:prstGeom>
          <a:noFill/>
        </p:spPr>
        <p:txBody>
          <a:bodyPr wrap="square" rtlCol="0">
            <a:spAutoFit/>
          </a:bodyPr>
          <a:lstStyle/>
          <a:p>
            <a:pPr algn="ctr"/>
            <a:r>
              <a:rPr lang="en-US" sz="4000" dirty="0">
                <a:solidFill>
                  <a:schemeClr val="bg1"/>
                </a:solidFill>
                <a:latin typeface="Rockwell Extra Bold" panose="02060903040505020403" pitchFamily="18" charset="0"/>
              </a:rPr>
              <a:t>Be Not Ashamed and Hold Fast</a:t>
            </a:r>
          </a:p>
        </p:txBody>
      </p:sp>
      <p:sp>
        <p:nvSpPr>
          <p:cNvPr id="4" name="TextBox 3"/>
          <p:cNvSpPr txBox="1"/>
          <p:nvPr/>
        </p:nvSpPr>
        <p:spPr>
          <a:xfrm>
            <a:off x="5456659" y="4936428"/>
            <a:ext cx="3657600" cy="1754326"/>
          </a:xfrm>
          <a:prstGeom prst="rect">
            <a:avLst/>
          </a:prstGeom>
          <a:noFill/>
        </p:spPr>
        <p:txBody>
          <a:bodyPr wrap="square" rtlCol="0">
            <a:spAutoFit/>
          </a:bodyPr>
          <a:lstStyle/>
          <a:p>
            <a:r>
              <a:rPr lang="en-US" dirty="0">
                <a:solidFill>
                  <a:schemeClr val="bg1"/>
                </a:solidFill>
              </a:rPr>
              <a:t>“If we were called upon to stand before God and give an accounting of ourselves, could we do it without embarrassment? This is Paul's great plea to his young friend. It is his plea to each of you.” (2)</a:t>
            </a:r>
            <a:endParaRPr lang="en-US" sz="2000" dirty="0">
              <a:solidFill>
                <a:schemeClr val="bg1"/>
              </a:solidFill>
            </a:endParaRPr>
          </a:p>
        </p:txBody>
      </p:sp>
      <p:sp>
        <p:nvSpPr>
          <p:cNvPr id="7" name="TextBox 6"/>
          <p:cNvSpPr txBox="1"/>
          <p:nvPr/>
        </p:nvSpPr>
        <p:spPr>
          <a:xfrm>
            <a:off x="642611" y="1117724"/>
            <a:ext cx="4798047" cy="1569660"/>
          </a:xfrm>
          <a:prstGeom prst="rect">
            <a:avLst/>
          </a:prstGeom>
          <a:noFill/>
        </p:spPr>
        <p:txBody>
          <a:bodyPr wrap="square" rtlCol="0">
            <a:spAutoFit/>
          </a:bodyPr>
          <a:lstStyle/>
          <a:p>
            <a:r>
              <a:rPr lang="en-US" sz="2400" dirty="0">
                <a:solidFill>
                  <a:schemeClr val="bg1"/>
                </a:solidFill>
              </a:rPr>
              <a:t>Paul anticipated that he would soon be put to death by the Romans, yet he knew that Jesus Christ had “abolished death.”  (1)</a:t>
            </a:r>
          </a:p>
        </p:txBody>
      </p:sp>
      <p:sp>
        <p:nvSpPr>
          <p:cNvPr id="8" name="TextBox 7"/>
          <p:cNvSpPr txBox="1"/>
          <p:nvPr/>
        </p:nvSpPr>
        <p:spPr>
          <a:xfrm>
            <a:off x="152400" y="6354782"/>
            <a:ext cx="3657600" cy="400110"/>
          </a:xfrm>
          <a:prstGeom prst="rect">
            <a:avLst/>
          </a:prstGeom>
          <a:noFill/>
        </p:spPr>
        <p:txBody>
          <a:bodyPr wrap="square" rtlCol="0">
            <a:spAutoFit/>
          </a:bodyPr>
          <a:lstStyle/>
          <a:p>
            <a:r>
              <a:rPr lang="en-US" sz="2000" dirty="0">
                <a:solidFill>
                  <a:schemeClr val="bg1"/>
                </a:solidFill>
              </a:rPr>
              <a:t>2 Timothy 1:8-10</a:t>
            </a:r>
          </a:p>
        </p:txBody>
      </p:sp>
      <p:pic>
        <p:nvPicPr>
          <p:cNvPr id="2050" name="Picture 2" descr="Image result for be not ashamed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611" y="3082826"/>
            <a:ext cx="4310389" cy="28692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e not ashamed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2335" y="1098382"/>
            <a:ext cx="4533900" cy="36766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Gordon b hinckley 1.jpg"/>
          <p:cNvPicPr>
            <a:picLocks noChangeAspect="1"/>
          </p:cNvPicPr>
          <p:nvPr/>
        </p:nvPicPr>
        <p:blipFill>
          <a:blip r:embed="rId5" cstate="print"/>
          <a:stretch>
            <a:fillRect/>
          </a:stretch>
        </p:blipFill>
        <p:spPr>
          <a:xfrm>
            <a:off x="9856519" y="5123874"/>
            <a:ext cx="1106279" cy="1379434"/>
          </a:xfrm>
          <a:prstGeom prst="rect">
            <a:avLst/>
          </a:prstGeom>
        </p:spPr>
      </p:pic>
    </p:spTree>
    <p:extLst>
      <p:ext uri="{BB962C8B-B14F-4D97-AF65-F5344CB8AC3E}">
        <p14:creationId xmlns:p14="http://schemas.microsoft.com/office/powerpoint/2010/main" val="118529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28800" y="228600"/>
            <a:ext cx="8686800" cy="707886"/>
          </a:xfrm>
          <a:prstGeom prst="rect">
            <a:avLst/>
          </a:prstGeom>
          <a:noFill/>
        </p:spPr>
        <p:txBody>
          <a:bodyPr wrap="square" rtlCol="0">
            <a:spAutoFit/>
          </a:bodyPr>
          <a:lstStyle/>
          <a:p>
            <a:pPr algn="ctr"/>
            <a:r>
              <a:rPr lang="en-US" sz="4000" dirty="0">
                <a:solidFill>
                  <a:schemeClr val="bg1"/>
                </a:solidFill>
                <a:latin typeface="Rockwell Extra Bold" panose="02060903040505020403" pitchFamily="18" charset="0"/>
              </a:rPr>
              <a:t>The Holy Calling</a:t>
            </a:r>
          </a:p>
        </p:txBody>
      </p:sp>
      <p:sp>
        <p:nvSpPr>
          <p:cNvPr id="4" name="TextBox 3"/>
          <p:cNvSpPr txBox="1"/>
          <p:nvPr/>
        </p:nvSpPr>
        <p:spPr>
          <a:xfrm>
            <a:off x="4343400" y="1347823"/>
            <a:ext cx="3657600" cy="461665"/>
          </a:xfrm>
          <a:prstGeom prst="rect">
            <a:avLst/>
          </a:prstGeom>
          <a:noFill/>
        </p:spPr>
        <p:txBody>
          <a:bodyPr wrap="square" rtlCol="0">
            <a:spAutoFit/>
          </a:bodyPr>
          <a:lstStyle/>
          <a:p>
            <a:r>
              <a:rPr lang="en-US" sz="2400" dirty="0">
                <a:solidFill>
                  <a:schemeClr val="bg1"/>
                </a:solidFill>
              </a:rPr>
              <a:t>…before the world began”</a:t>
            </a:r>
          </a:p>
        </p:txBody>
      </p:sp>
      <p:sp>
        <p:nvSpPr>
          <p:cNvPr id="7" name="TextBox 6"/>
          <p:cNvSpPr txBox="1"/>
          <p:nvPr/>
        </p:nvSpPr>
        <p:spPr>
          <a:xfrm>
            <a:off x="2738718" y="900627"/>
            <a:ext cx="8355106" cy="461665"/>
          </a:xfrm>
          <a:prstGeom prst="rect">
            <a:avLst/>
          </a:prstGeom>
          <a:noFill/>
        </p:spPr>
        <p:txBody>
          <a:bodyPr wrap="square" rtlCol="0">
            <a:spAutoFit/>
          </a:bodyPr>
          <a:lstStyle/>
          <a:p>
            <a:r>
              <a:rPr lang="en-US" sz="2400" dirty="0">
                <a:solidFill>
                  <a:schemeClr val="bg1"/>
                </a:solidFill>
              </a:rPr>
              <a:t>“Who hath saved us, and called us with an holy calling…</a:t>
            </a:r>
          </a:p>
        </p:txBody>
      </p:sp>
      <p:sp>
        <p:nvSpPr>
          <p:cNvPr id="8" name="TextBox 7"/>
          <p:cNvSpPr txBox="1"/>
          <p:nvPr/>
        </p:nvSpPr>
        <p:spPr>
          <a:xfrm>
            <a:off x="165847" y="6457890"/>
            <a:ext cx="3657600" cy="400110"/>
          </a:xfrm>
          <a:prstGeom prst="rect">
            <a:avLst/>
          </a:prstGeom>
          <a:noFill/>
        </p:spPr>
        <p:txBody>
          <a:bodyPr wrap="square" rtlCol="0">
            <a:spAutoFit/>
          </a:bodyPr>
          <a:lstStyle/>
          <a:p>
            <a:r>
              <a:rPr lang="en-US" sz="2000" dirty="0">
                <a:solidFill>
                  <a:schemeClr val="bg1"/>
                </a:solidFill>
              </a:rPr>
              <a:t>2 Timothy 1:9</a:t>
            </a:r>
          </a:p>
        </p:txBody>
      </p:sp>
      <p:sp>
        <p:nvSpPr>
          <p:cNvPr id="11" name="TextBox 10"/>
          <p:cNvSpPr txBox="1"/>
          <p:nvPr/>
        </p:nvSpPr>
        <p:spPr>
          <a:xfrm>
            <a:off x="6665192" y="4211121"/>
            <a:ext cx="3657600" cy="2246769"/>
          </a:xfrm>
          <a:prstGeom prst="rect">
            <a:avLst/>
          </a:prstGeom>
          <a:noFill/>
        </p:spPr>
        <p:txBody>
          <a:bodyPr wrap="square" rtlCol="0">
            <a:spAutoFit/>
          </a:bodyPr>
          <a:lstStyle/>
          <a:p>
            <a:r>
              <a:rPr lang="en-US" sz="2000" dirty="0">
                <a:solidFill>
                  <a:schemeClr val="bg1"/>
                </a:solidFill>
              </a:rPr>
              <a:t>“…These I will make my rulers; for he stood in the midst of them, and he said: These I will make my rulers…”</a:t>
            </a:r>
          </a:p>
          <a:p>
            <a:endParaRPr lang="en-US" sz="2000" dirty="0">
              <a:solidFill>
                <a:schemeClr val="bg1"/>
              </a:solidFill>
            </a:endParaRPr>
          </a:p>
          <a:p>
            <a:r>
              <a:rPr lang="en-US" sz="2000" dirty="0">
                <a:solidFill>
                  <a:schemeClr val="bg1"/>
                </a:solidFill>
              </a:rPr>
              <a:t>Abraham was chosen before he was born.</a:t>
            </a:r>
          </a:p>
        </p:txBody>
      </p:sp>
      <p:sp>
        <p:nvSpPr>
          <p:cNvPr id="12" name="TextBox 11"/>
          <p:cNvSpPr txBox="1"/>
          <p:nvPr/>
        </p:nvSpPr>
        <p:spPr>
          <a:xfrm>
            <a:off x="1013460" y="1587158"/>
            <a:ext cx="3276600" cy="1938992"/>
          </a:xfrm>
          <a:prstGeom prst="rect">
            <a:avLst/>
          </a:prstGeom>
          <a:noFill/>
        </p:spPr>
        <p:txBody>
          <a:bodyPr wrap="square" rtlCol="0">
            <a:spAutoFit/>
          </a:bodyPr>
          <a:lstStyle/>
          <a:p>
            <a:r>
              <a:rPr lang="en-US" sz="2000" dirty="0">
                <a:solidFill>
                  <a:schemeClr val="bg1"/>
                </a:solidFill>
              </a:rPr>
              <a:t>To Abraham:</a:t>
            </a:r>
          </a:p>
          <a:p>
            <a:r>
              <a:rPr lang="en-US" sz="2000" dirty="0">
                <a:solidFill>
                  <a:schemeClr val="bg1"/>
                </a:solidFill>
              </a:rPr>
              <a:t>“…the intelligences that were organized before the world was; and among all these there were many of the noble and great ones;”</a:t>
            </a:r>
          </a:p>
        </p:txBody>
      </p:sp>
      <p:sp>
        <p:nvSpPr>
          <p:cNvPr id="13" name="TextBox 12"/>
          <p:cNvSpPr txBox="1"/>
          <p:nvPr/>
        </p:nvSpPr>
        <p:spPr>
          <a:xfrm>
            <a:off x="8700247" y="6245872"/>
            <a:ext cx="3657600" cy="400110"/>
          </a:xfrm>
          <a:prstGeom prst="rect">
            <a:avLst/>
          </a:prstGeom>
          <a:noFill/>
        </p:spPr>
        <p:txBody>
          <a:bodyPr wrap="square" rtlCol="0">
            <a:spAutoFit/>
          </a:bodyPr>
          <a:lstStyle/>
          <a:p>
            <a:r>
              <a:rPr lang="en-US" sz="2000" dirty="0">
                <a:solidFill>
                  <a:schemeClr val="bg1"/>
                </a:solidFill>
              </a:rPr>
              <a:t>Abraham 3:22-23</a:t>
            </a:r>
          </a:p>
        </p:txBody>
      </p:sp>
      <p:pic>
        <p:nvPicPr>
          <p:cNvPr id="14" name="Picture 13" descr="abraham and stars.jpg"/>
          <p:cNvPicPr>
            <a:picLocks noChangeAspect="1"/>
          </p:cNvPicPr>
          <p:nvPr/>
        </p:nvPicPr>
        <p:blipFill>
          <a:blip r:embed="rId3" cstate="print"/>
          <a:stretch>
            <a:fillRect/>
          </a:stretch>
        </p:blipFill>
        <p:spPr>
          <a:xfrm>
            <a:off x="5105400" y="1837113"/>
            <a:ext cx="2346960" cy="1767840"/>
          </a:xfrm>
          <a:prstGeom prst="rect">
            <a:avLst/>
          </a:prstGeom>
        </p:spPr>
      </p:pic>
      <p:pic>
        <p:nvPicPr>
          <p:cNvPr id="3" name="Picture 2">
            <a:extLst>
              <a:ext uri="{FF2B5EF4-FFF2-40B4-BE49-F238E27FC236}">
                <a16:creationId xmlns:a16="http://schemas.microsoft.com/office/drawing/2014/main" id="{C50495A8-6343-480D-87B9-443DE15E88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5814" y="3732228"/>
            <a:ext cx="2346960" cy="2847252"/>
          </a:xfrm>
          <a:prstGeom prst="rect">
            <a:avLst/>
          </a:prstGeom>
        </p:spPr>
      </p:pic>
    </p:spTree>
    <p:extLst>
      <p:ext uri="{BB962C8B-B14F-4D97-AF65-F5344CB8AC3E}">
        <p14:creationId xmlns:p14="http://schemas.microsoft.com/office/powerpoint/2010/main" val="113410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 y="76200"/>
            <a:ext cx="12191999" cy="707886"/>
          </a:xfrm>
          <a:prstGeom prst="rect">
            <a:avLst/>
          </a:prstGeom>
          <a:noFill/>
        </p:spPr>
        <p:txBody>
          <a:bodyPr wrap="square" rtlCol="0">
            <a:spAutoFit/>
          </a:bodyPr>
          <a:lstStyle/>
          <a:p>
            <a:pPr algn="ctr"/>
            <a:r>
              <a:rPr lang="en-US" sz="4000" dirty="0">
                <a:solidFill>
                  <a:schemeClr val="bg1"/>
                </a:solidFill>
                <a:latin typeface="Rockwell Extra Bold" panose="02060903040505020403" pitchFamily="18" charset="0"/>
              </a:rPr>
              <a:t>Bringing Life and Immortality to Light</a:t>
            </a:r>
          </a:p>
        </p:txBody>
      </p:sp>
      <p:sp>
        <p:nvSpPr>
          <p:cNvPr id="4" name="TextBox 3"/>
          <p:cNvSpPr txBox="1"/>
          <p:nvPr/>
        </p:nvSpPr>
        <p:spPr>
          <a:xfrm>
            <a:off x="6400800" y="5029200"/>
            <a:ext cx="3657600" cy="1200329"/>
          </a:xfrm>
          <a:prstGeom prst="rect">
            <a:avLst/>
          </a:prstGeom>
          <a:noFill/>
        </p:spPr>
        <p:txBody>
          <a:bodyPr wrap="square" rtlCol="0">
            <a:spAutoFit/>
          </a:bodyPr>
          <a:lstStyle/>
          <a:p>
            <a:r>
              <a:rPr lang="en-US" sz="2400" dirty="0">
                <a:solidFill>
                  <a:schemeClr val="bg1"/>
                </a:solidFill>
              </a:rPr>
              <a:t>…brought life and immortality to light through the gospel:”</a:t>
            </a:r>
          </a:p>
        </p:txBody>
      </p:sp>
      <p:sp>
        <p:nvSpPr>
          <p:cNvPr id="7" name="TextBox 6"/>
          <p:cNvSpPr txBox="1"/>
          <p:nvPr/>
        </p:nvSpPr>
        <p:spPr>
          <a:xfrm>
            <a:off x="1828800" y="2057400"/>
            <a:ext cx="3276600" cy="1200329"/>
          </a:xfrm>
          <a:prstGeom prst="rect">
            <a:avLst/>
          </a:prstGeom>
          <a:noFill/>
        </p:spPr>
        <p:txBody>
          <a:bodyPr wrap="square" rtlCol="0">
            <a:spAutoFit/>
          </a:bodyPr>
          <a:lstStyle/>
          <a:p>
            <a:r>
              <a:rPr lang="en-US" sz="2400" dirty="0">
                <a:solidFill>
                  <a:schemeClr val="bg1"/>
                </a:solidFill>
              </a:rPr>
              <a:t>“…our </a:t>
            </a:r>
            <a:r>
              <a:rPr lang="en-US" sz="2400" dirty="0" err="1">
                <a:solidFill>
                  <a:schemeClr val="bg1"/>
                </a:solidFill>
              </a:rPr>
              <a:t>Saviour</a:t>
            </a:r>
            <a:r>
              <a:rPr lang="en-US" sz="2400" dirty="0">
                <a:solidFill>
                  <a:schemeClr val="bg1"/>
                </a:solidFill>
              </a:rPr>
              <a:t> Jesus Christ, who hath abolished death…</a:t>
            </a:r>
          </a:p>
        </p:txBody>
      </p:sp>
      <p:sp>
        <p:nvSpPr>
          <p:cNvPr id="8" name="TextBox 7"/>
          <p:cNvSpPr txBox="1"/>
          <p:nvPr/>
        </p:nvSpPr>
        <p:spPr>
          <a:xfrm>
            <a:off x="112059" y="6399294"/>
            <a:ext cx="3657600" cy="400110"/>
          </a:xfrm>
          <a:prstGeom prst="rect">
            <a:avLst/>
          </a:prstGeom>
          <a:noFill/>
        </p:spPr>
        <p:txBody>
          <a:bodyPr wrap="square" rtlCol="0">
            <a:spAutoFit/>
          </a:bodyPr>
          <a:lstStyle/>
          <a:p>
            <a:r>
              <a:rPr lang="en-US" sz="2000" dirty="0">
                <a:solidFill>
                  <a:schemeClr val="bg1"/>
                </a:solidFill>
              </a:rPr>
              <a:t>2 Timothy 1:10</a:t>
            </a:r>
          </a:p>
        </p:txBody>
      </p:sp>
      <p:pic>
        <p:nvPicPr>
          <p:cNvPr id="9" name="Picture 8" descr="risen-2a.jpg"/>
          <p:cNvPicPr>
            <a:picLocks noChangeAspect="1"/>
          </p:cNvPicPr>
          <p:nvPr/>
        </p:nvPicPr>
        <p:blipFill>
          <a:blip r:embed="rId3" cstate="print"/>
          <a:stretch>
            <a:fillRect/>
          </a:stretch>
        </p:blipFill>
        <p:spPr>
          <a:xfrm>
            <a:off x="5228407" y="1323088"/>
            <a:ext cx="3942486" cy="3575182"/>
          </a:xfrm>
          <a:prstGeom prst="rect">
            <a:avLst/>
          </a:prstGeom>
        </p:spPr>
      </p:pic>
    </p:spTree>
    <p:extLst>
      <p:ext uri="{BB962C8B-B14F-4D97-AF65-F5344CB8AC3E}">
        <p14:creationId xmlns:p14="http://schemas.microsoft.com/office/powerpoint/2010/main" val="23580701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28800" y="228601"/>
            <a:ext cx="8686800" cy="707886"/>
          </a:xfrm>
          <a:prstGeom prst="rect">
            <a:avLst/>
          </a:prstGeom>
          <a:noFill/>
        </p:spPr>
        <p:txBody>
          <a:bodyPr wrap="square" rtlCol="0">
            <a:spAutoFit/>
          </a:bodyPr>
          <a:lstStyle/>
          <a:p>
            <a:pPr algn="ctr"/>
            <a:r>
              <a:rPr lang="en-US" sz="4000" dirty="0">
                <a:solidFill>
                  <a:schemeClr val="bg1"/>
                </a:solidFill>
                <a:latin typeface="Rockwell Extra Bold" panose="02060903040505020403" pitchFamily="18" charset="0"/>
              </a:rPr>
              <a:t>Paul Was Called an Apostle</a:t>
            </a:r>
          </a:p>
        </p:txBody>
      </p:sp>
      <p:sp>
        <p:nvSpPr>
          <p:cNvPr id="7" name="TextBox 6"/>
          <p:cNvSpPr txBox="1"/>
          <p:nvPr/>
        </p:nvSpPr>
        <p:spPr>
          <a:xfrm>
            <a:off x="5602941" y="2156012"/>
            <a:ext cx="5029200" cy="2062103"/>
          </a:xfrm>
          <a:prstGeom prst="rect">
            <a:avLst/>
          </a:prstGeom>
          <a:noFill/>
        </p:spPr>
        <p:txBody>
          <a:bodyPr wrap="square" rtlCol="0">
            <a:spAutoFit/>
          </a:bodyPr>
          <a:lstStyle/>
          <a:p>
            <a:r>
              <a:rPr lang="en-US" sz="3200" dirty="0">
                <a:solidFill>
                  <a:schemeClr val="bg1"/>
                </a:solidFill>
              </a:rPr>
              <a:t>“Whereunto I am appointed a preacher, and an apostle, and a teacher of the Gentiles.”</a:t>
            </a:r>
          </a:p>
        </p:txBody>
      </p:sp>
      <p:sp>
        <p:nvSpPr>
          <p:cNvPr id="8" name="TextBox 7"/>
          <p:cNvSpPr txBox="1"/>
          <p:nvPr/>
        </p:nvSpPr>
        <p:spPr>
          <a:xfrm>
            <a:off x="152401" y="6378713"/>
            <a:ext cx="3657600" cy="400110"/>
          </a:xfrm>
          <a:prstGeom prst="rect">
            <a:avLst/>
          </a:prstGeom>
          <a:noFill/>
        </p:spPr>
        <p:txBody>
          <a:bodyPr wrap="square" rtlCol="0">
            <a:spAutoFit/>
          </a:bodyPr>
          <a:lstStyle/>
          <a:p>
            <a:r>
              <a:rPr lang="en-US" sz="2000" dirty="0">
                <a:solidFill>
                  <a:schemeClr val="bg1"/>
                </a:solidFill>
              </a:rPr>
              <a:t>2 Timothy 1:11</a:t>
            </a:r>
          </a:p>
        </p:txBody>
      </p:sp>
      <p:pic>
        <p:nvPicPr>
          <p:cNvPr id="3" name="Picture 2">
            <a:extLst>
              <a:ext uri="{FF2B5EF4-FFF2-40B4-BE49-F238E27FC236}">
                <a16:creationId xmlns:a16="http://schemas.microsoft.com/office/drawing/2014/main" id="{EB0D9DA4-48CB-4ADB-83A5-8EA660D76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321" y="1208157"/>
            <a:ext cx="3749244" cy="4697848"/>
          </a:xfrm>
          <a:prstGeom prst="rect">
            <a:avLst/>
          </a:prstGeom>
        </p:spPr>
      </p:pic>
    </p:spTree>
    <p:extLst>
      <p:ext uri="{BB962C8B-B14F-4D97-AF65-F5344CB8AC3E}">
        <p14:creationId xmlns:p14="http://schemas.microsoft.com/office/powerpoint/2010/main" val="2473062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09738" y="15913"/>
            <a:ext cx="8686800" cy="923330"/>
          </a:xfrm>
          <a:prstGeom prst="rect">
            <a:avLst/>
          </a:prstGeom>
          <a:noFill/>
        </p:spPr>
        <p:txBody>
          <a:bodyPr wrap="square" rtlCol="0">
            <a:spAutoFit/>
          </a:bodyPr>
          <a:lstStyle/>
          <a:p>
            <a:pPr algn="ctr"/>
            <a:r>
              <a:rPr lang="en-US" sz="5400" dirty="0">
                <a:solidFill>
                  <a:schemeClr val="bg1"/>
                </a:solidFill>
                <a:latin typeface="Rockwell Extra Bold" panose="02060903040505020403" pitchFamily="18" charset="0"/>
              </a:rPr>
              <a:t>Perils</a:t>
            </a:r>
          </a:p>
        </p:txBody>
      </p:sp>
      <p:sp>
        <p:nvSpPr>
          <p:cNvPr id="10" name="Rectangle 9"/>
          <p:cNvSpPr/>
          <p:nvPr/>
        </p:nvSpPr>
        <p:spPr>
          <a:xfrm>
            <a:off x="255315" y="6379595"/>
            <a:ext cx="3978624" cy="461665"/>
          </a:xfrm>
          <a:prstGeom prst="rect">
            <a:avLst/>
          </a:prstGeom>
        </p:spPr>
        <p:txBody>
          <a:bodyPr wrap="square">
            <a:spAutoFit/>
          </a:bodyPr>
          <a:lstStyle/>
          <a:p>
            <a:r>
              <a:rPr lang="en-US" sz="2400" dirty="0">
                <a:solidFill>
                  <a:schemeClr val="bg1"/>
                </a:solidFill>
              </a:rPr>
              <a:t>2 Timothy 2:3-4</a:t>
            </a:r>
          </a:p>
        </p:txBody>
      </p:sp>
      <p:sp>
        <p:nvSpPr>
          <p:cNvPr id="5" name="TextBox 4">
            <a:extLst>
              <a:ext uri="{FF2B5EF4-FFF2-40B4-BE49-F238E27FC236}">
                <a16:creationId xmlns:a16="http://schemas.microsoft.com/office/drawing/2014/main" id="{E8C82777-A881-F485-E1D3-980301A2FB85}"/>
              </a:ext>
            </a:extLst>
          </p:cNvPr>
          <p:cNvSpPr txBox="1"/>
          <p:nvPr/>
        </p:nvSpPr>
        <p:spPr>
          <a:xfrm>
            <a:off x="426876" y="1284905"/>
            <a:ext cx="3240055" cy="369332"/>
          </a:xfrm>
          <a:prstGeom prst="rect">
            <a:avLst/>
          </a:prstGeom>
          <a:solidFill>
            <a:schemeClr val="accent4">
              <a:lumMod val="40000"/>
              <a:lumOff val="60000"/>
            </a:schemeClr>
          </a:solidFill>
        </p:spPr>
        <p:txBody>
          <a:bodyPr wrap="square">
            <a:spAutoFit/>
          </a:bodyPr>
          <a:lstStyle/>
          <a:p>
            <a:pPr algn="ctr"/>
            <a:r>
              <a:rPr lang="en-US" b="0" i="0" dirty="0">
                <a:solidFill>
                  <a:srgbClr val="000000"/>
                </a:solidFill>
                <a:effectLst/>
              </a:rPr>
              <a:t>Without natural affection</a:t>
            </a:r>
            <a:endParaRPr lang="en-US" dirty="0"/>
          </a:p>
        </p:txBody>
      </p:sp>
      <p:sp>
        <p:nvSpPr>
          <p:cNvPr id="8" name="TextBox 7">
            <a:extLst>
              <a:ext uri="{FF2B5EF4-FFF2-40B4-BE49-F238E27FC236}">
                <a16:creationId xmlns:a16="http://schemas.microsoft.com/office/drawing/2014/main" id="{7F8283BF-A75E-8AF0-D560-9F914AB8B249}"/>
              </a:ext>
            </a:extLst>
          </p:cNvPr>
          <p:cNvSpPr txBox="1"/>
          <p:nvPr/>
        </p:nvSpPr>
        <p:spPr>
          <a:xfrm>
            <a:off x="4756823" y="1276031"/>
            <a:ext cx="1822779" cy="369332"/>
          </a:xfrm>
          <a:prstGeom prst="rect">
            <a:avLst/>
          </a:prstGeom>
          <a:solidFill>
            <a:schemeClr val="accent4">
              <a:lumMod val="40000"/>
              <a:lumOff val="60000"/>
            </a:schemeClr>
          </a:solidFill>
        </p:spPr>
        <p:txBody>
          <a:bodyPr wrap="square">
            <a:spAutoFit/>
          </a:bodyPr>
          <a:lstStyle/>
          <a:p>
            <a:pPr algn="ctr"/>
            <a:r>
              <a:rPr lang="en-US" b="0" i="0" dirty="0">
                <a:solidFill>
                  <a:srgbClr val="000000"/>
                </a:solidFill>
                <a:effectLst/>
                <a:latin typeface="Calibri" panose="020F0502020204030204" pitchFamily="34" charset="0"/>
              </a:rPr>
              <a:t>Incontinent</a:t>
            </a:r>
            <a:endParaRPr lang="en-US" dirty="0"/>
          </a:p>
        </p:txBody>
      </p:sp>
      <p:sp>
        <p:nvSpPr>
          <p:cNvPr id="12" name="TextBox 4">
            <a:extLst>
              <a:ext uri="{FF2B5EF4-FFF2-40B4-BE49-F238E27FC236}">
                <a16:creationId xmlns:a16="http://schemas.microsoft.com/office/drawing/2014/main" id="{E8C82777-A881-F485-E1D3-980301A2FB85}"/>
              </a:ext>
            </a:extLst>
          </p:cNvPr>
          <p:cNvSpPr txBox="1"/>
          <p:nvPr/>
        </p:nvSpPr>
        <p:spPr>
          <a:xfrm>
            <a:off x="7669494" y="1284905"/>
            <a:ext cx="994214" cy="369332"/>
          </a:xfrm>
          <a:prstGeom prst="rect">
            <a:avLst/>
          </a:prstGeom>
          <a:solidFill>
            <a:schemeClr val="accent4">
              <a:lumMod val="40000"/>
              <a:lumOff val="6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dirty="0">
                <a:solidFill>
                  <a:srgbClr val="000000"/>
                </a:solidFill>
                <a:effectLst/>
                <a:latin typeface="Calibri" panose="020F0502020204030204" pitchFamily="34" charset="0"/>
              </a:rPr>
              <a:t>Heady</a:t>
            </a:r>
            <a:endParaRPr lang="en-US" dirty="0"/>
          </a:p>
        </p:txBody>
      </p:sp>
      <p:sp>
        <p:nvSpPr>
          <p:cNvPr id="13" name="TextBox 4">
            <a:extLst>
              <a:ext uri="{FF2B5EF4-FFF2-40B4-BE49-F238E27FC236}">
                <a16:creationId xmlns:a16="http://schemas.microsoft.com/office/drawing/2014/main" id="{E8C82777-A881-F485-E1D3-980301A2FB85}"/>
              </a:ext>
            </a:extLst>
          </p:cNvPr>
          <p:cNvSpPr txBox="1"/>
          <p:nvPr/>
        </p:nvSpPr>
        <p:spPr>
          <a:xfrm>
            <a:off x="9753600" y="1284905"/>
            <a:ext cx="1620027" cy="369332"/>
          </a:xfrm>
          <a:prstGeom prst="rect">
            <a:avLst/>
          </a:prstGeom>
          <a:solidFill>
            <a:schemeClr val="accent4">
              <a:lumMod val="40000"/>
              <a:lumOff val="6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dirty="0">
                <a:solidFill>
                  <a:srgbClr val="000000"/>
                </a:solidFill>
                <a:effectLst/>
                <a:latin typeface="Calibri" panose="020F0502020204030204" pitchFamily="34" charset="0"/>
              </a:rPr>
              <a:t>“</a:t>
            </a:r>
            <a:r>
              <a:rPr lang="en-US" b="0" i="0" dirty="0" err="1">
                <a:solidFill>
                  <a:srgbClr val="000000"/>
                </a:solidFill>
                <a:effectLst/>
                <a:latin typeface="Calibri" panose="020F0502020204030204" pitchFamily="34" charset="0"/>
              </a:rPr>
              <a:t>Highminded</a:t>
            </a:r>
            <a:r>
              <a:rPr lang="en-US" b="0" i="0" dirty="0">
                <a:solidFill>
                  <a:srgbClr val="000000"/>
                </a:solidFill>
                <a:effectLst/>
                <a:latin typeface="Calibri" panose="020F0502020204030204" pitchFamily="34" charset="0"/>
              </a:rPr>
              <a:t>”</a:t>
            </a:r>
            <a:endParaRPr lang="en-US" dirty="0"/>
          </a:p>
        </p:txBody>
      </p:sp>
      <p:sp>
        <p:nvSpPr>
          <p:cNvPr id="15" name="TextBox 14">
            <a:extLst>
              <a:ext uri="{FF2B5EF4-FFF2-40B4-BE49-F238E27FC236}">
                <a16:creationId xmlns:a16="http://schemas.microsoft.com/office/drawing/2014/main" id="{CE33C271-9594-DC2E-CBE1-FC44A3D8B896}"/>
              </a:ext>
            </a:extLst>
          </p:cNvPr>
          <p:cNvSpPr txBox="1"/>
          <p:nvPr/>
        </p:nvSpPr>
        <p:spPr>
          <a:xfrm>
            <a:off x="467299" y="4187273"/>
            <a:ext cx="3159207" cy="1477328"/>
          </a:xfrm>
          <a:prstGeom prst="rect">
            <a:avLst/>
          </a:prstGeom>
          <a:solidFill>
            <a:schemeClr val="accent6">
              <a:lumMod val="20000"/>
              <a:lumOff val="80000"/>
            </a:schemeClr>
          </a:solidFill>
        </p:spPr>
        <p:txBody>
          <a:bodyPr wrap="square">
            <a:spAutoFit/>
          </a:bodyPr>
          <a:lstStyle/>
          <a:p>
            <a:r>
              <a:rPr lang="en-US" b="0" i="0" dirty="0">
                <a:solidFill>
                  <a:srgbClr val="000000"/>
                </a:solidFill>
                <a:effectLst/>
                <a:latin typeface="Calibri" panose="020F0502020204030204" pitchFamily="34" charset="0"/>
              </a:rPr>
              <a:t>Behaviors associated with a lack of feeling or caring, feelings of hatred and contempt, or with lustful desires that lead to sexual immorality</a:t>
            </a:r>
            <a:endParaRPr lang="en-US" dirty="0"/>
          </a:p>
        </p:txBody>
      </p:sp>
      <p:sp>
        <p:nvSpPr>
          <p:cNvPr id="17" name="TextBox 16">
            <a:extLst>
              <a:ext uri="{FF2B5EF4-FFF2-40B4-BE49-F238E27FC236}">
                <a16:creationId xmlns:a16="http://schemas.microsoft.com/office/drawing/2014/main" id="{69F5B905-5413-67CF-9329-A0F9AD4F166D}"/>
              </a:ext>
            </a:extLst>
          </p:cNvPr>
          <p:cNvSpPr txBox="1"/>
          <p:nvPr/>
        </p:nvSpPr>
        <p:spPr>
          <a:xfrm>
            <a:off x="4367773" y="4413042"/>
            <a:ext cx="2600877" cy="369332"/>
          </a:xfrm>
          <a:prstGeom prst="rect">
            <a:avLst/>
          </a:prstGeom>
          <a:solidFill>
            <a:schemeClr val="accent6">
              <a:lumMod val="20000"/>
              <a:lumOff val="80000"/>
            </a:schemeClr>
          </a:solidFill>
        </p:spPr>
        <p:txBody>
          <a:bodyPr wrap="square">
            <a:spAutoFit/>
          </a:bodyPr>
          <a:lstStyle/>
          <a:p>
            <a:pPr algn="ctr"/>
            <a:r>
              <a:rPr lang="en-US" dirty="0">
                <a:solidFill>
                  <a:srgbClr val="000000"/>
                </a:solidFill>
                <a:latin typeface="Calibri" panose="020F0502020204030204" pitchFamily="34" charset="0"/>
              </a:rPr>
              <a:t>Wi</a:t>
            </a:r>
            <a:r>
              <a:rPr lang="en-US" b="0" i="0" dirty="0">
                <a:solidFill>
                  <a:srgbClr val="000000"/>
                </a:solidFill>
                <a:effectLst/>
                <a:latin typeface="Calibri" panose="020F0502020204030204" pitchFamily="34" charset="0"/>
              </a:rPr>
              <a:t>thout self-control</a:t>
            </a:r>
            <a:endParaRPr lang="en-US" dirty="0"/>
          </a:p>
        </p:txBody>
      </p:sp>
      <p:sp>
        <p:nvSpPr>
          <p:cNvPr id="19" name="TextBox 18">
            <a:extLst>
              <a:ext uri="{FF2B5EF4-FFF2-40B4-BE49-F238E27FC236}">
                <a16:creationId xmlns:a16="http://schemas.microsoft.com/office/drawing/2014/main" id="{4A28DEB8-ACDC-20EF-730D-95C32869B13B}"/>
              </a:ext>
            </a:extLst>
          </p:cNvPr>
          <p:cNvSpPr txBox="1"/>
          <p:nvPr/>
        </p:nvSpPr>
        <p:spPr>
          <a:xfrm>
            <a:off x="7451959" y="5479935"/>
            <a:ext cx="1573447" cy="369332"/>
          </a:xfrm>
          <a:prstGeom prst="rect">
            <a:avLst/>
          </a:prstGeom>
          <a:solidFill>
            <a:schemeClr val="accent6">
              <a:lumMod val="20000"/>
              <a:lumOff val="80000"/>
            </a:schemeClr>
          </a:solidFill>
        </p:spPr>
        <p:txBody>
          <a:bodyPr wrap="square">
            <a:spAutoFit/>
          </a:bodyPr>
          <a:lstStyle/>
          <a:p>
            <a:pPr algn="ctr"/>
            <a:r>
              <a:rPr lang="en-US" b="0" i="0" dirty="0">
                <a:solidFill>
                  <a:srgbClr val="000000"/>
                </a:solidFill>
                <a:effectLst/>
                <a:latin typeface="Calibri" panose="020F0502020204030204" pitchFamily="34" charset="0"/>
              </a:rPr>
              <a:t>rash, reckless</a:t>
            </a:r>
            <a:endParaRPr lang="en-US" dirty="0"/>
          </a:p>
        </p:txBody>
      </p:sp>
      <p:sp>
        <p:nvSpPr>
          <p:cNvPr id="21" name="TextBox 20">
            <a:extLst>
              <a:ext uri="{FF2B5EF4-FFF2-40B4-BE49-F238E27FC236}">
                <a16:creationId xmlns:a16="http://schemas.microsoft.com/office/drawing/2014/main" id="{7E129E4B-1275-FBF4-634D-561CDD5387F5}"/>
              </a:ext>
            </a:extLst>
          </p:cNvPr>
          <p:cNvSpPr txBox="1"/>
          <p:nvPr/>
        </p:nvSpPr>
        <p:spPr>
          <a:xfrm>
            <a:off x="9480043" y="5165049"/>
            <a:ext cx="2244658" cy="369332"/>
          </a:xfrm>
          <a:prstGeom prst="rect">
            <a:avLst/>
          </a:prstGeom>
          <a:solidFill>
            <a:schemeClr val="accent6">
              <a:lumMod val="20000"/>
              <a:lumOff val="80000"/>
            </a:schemeClr>
          </a:solidFill>
        </p:spPr>
        <p:txBody>
          <a:bodyPr wrap="square">
            <a:spAutoFit/>
          </a:bodyPr>
          <a:lstStyle/>
          <a:p>
            <a:pPr algn="ctr"/>
            <a:r>
              <a:rPr lang="en-US" b="0" i="0" dirty="0">
                <a:solidFill>
                  <a:srgbClr val="000000"/>
                </a:solidFill>
                <a:effectLst/>
                <a:latin typeface="Calibri" panose="020F0502020204030204" pitchFamily="34" charset="0"/>
              </a:rPr>
              <a:t>puffed up, conceited</a:t>
            </a:r>
            <a:endParaRPr lang="en-US" dirty="0"/>
          </a:p>
        </p:txBody>
      </p:sp>
      <p:pic>
        <p:nvPicPr>
          <p:cNvPr id="29" name="Picture 28">
            <a:extLst>
              <a:ext uri="{FF2B5EF4-FFF2-40B4-BE49-F238E27FC236}">
                <a16:creationId xmlns:a16="http://schemas.microsoft.com/office/drawing/2014/main" id="{51023783-E7A6-B4A8-EA97-4B2F4E01A689}"/>
              </a:ext>
            </a:extLst>
          </p:cNvPr>
          <p:cNvPicPr>
            <a:picLocks noChangeAspect="1"/>
          </p:cNvPicPr>
          <p:nvPr/>
        </p:nvPicPr>
        <p:blipFill>
          <a:blip r:embed="rId3"/>
          <a:stretch>
            <a:fillRect/>
          </a:stretch>
        </p:blipFill>
        <p:spPr>
          <a:xfrm>
            <a:off x="804734" y="1902008"/>
            <a:ext cx="2484335" cy="1996613"/>
          </a:xfrm>
          <a:prstGeom prst="rect">
            <a:avLst/>
          </a:prstGeom>
        </p:spPr>
      </p:pic>
      <p:pic>
        <p:nvPicPr>
          <p:cNvPr id="33" name="Picture 32">
            <a:extLst>
              <a:ext uri="{FF2B5EF4-FFF2-40B4-BE49-F238E27FC236}">
                <a16:creationId xmlns:a16="http://schemas.microsoft.com/office/drawing/2014/main" id="{536B58F6-B82A-60A0-1497-DA05434ABD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7778" y="1844666"/>
            <a:ext cx="2103329" cy="3129954"/>
          </a:xfrm>
          <a:prstGeom prst="rect">
            <a:avLst/>
          </a:prstGeom>
        </p:spPr>
      </p:pic>
      <p:pic>
        <p:nvPicPr>
          <p:cNvPr id="37" name="Picture 36">
            <a:extLst>
              <a:ext uri="{FF2B5EF4-FFF2-40B4-BE49-F238E27FC236}">
                <a16:creationId xmlns:a16="http://schemas.microsoft.com/office/drawing/2014/main" id="{C283C56E-10CE-C010-AF1E-8E7CD1AF2051}"/>
              </a:ext>
            </a:extLst>
          </p:cNvPr>
          <p:cNvPicPr>
            <a:picLocks noChangeAspect="1"/>
          </p:cNvPicPr>
          <p:nvPr/>
        </p:nvPicPr>
        <p:blipFill>
          <a:blip r:embed="rId5"/>
          <a:stretch>
            <a:fillRect/>
          </a:stretch>
        </p:blipFill>
        <p:spPr>
          <a:xfrm>
            <a:off x="7334760" y="2046652"/>
            <a:ext cx="1807846" cy="3010449"/>
          </a:xfrm>
          <a:prstGeom prst="rect">
            <a:avLst/>
          </a:prstGeom>
        </p:spPr>
      </p:pic>
      <p:pic>
        <p:nvPicPr>
          <p:cNvPr id="39" name="Picture 38">
            <a:extLst>
              <a:ext uri="{FF2B5EF4-FFF2-40B4-BE49-F238E27FC236}">
                <a16:creationId xmlns:a16="http://schemas.microsoft.com/office/drawing/2014/main" id="{1AE61E2E-C894-964D-DB67-627524C4B3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7067" y="2456373"/>
            <a:ext cx="3124200" cy="1466850"/>
          </a:xfrm>
          <a:prstGeom prst="rect">
            <a:avLst/>
          </a:prstGeom>
        </p:spPr>
      </p:pic>
    </p:spTree>
    <p:extLst>
      <p:ext uri="{BB962C8B-B14F-4D97-AF65-F5344CB8AC3E}">
        <p14:creationId xmlns:p14="http://schemas.microsoft.com/office/powerpoint/2010/main" val="372224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3" grpId="0" animBg="1"/>
      <p:bldP spid="15" grpId="0" animBg="1"/>
      <p:bldP spid="17" grpId="0" animBg="1"/>
      <p:bldP spid="19" grpId="0" animBg="1"/>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91400" y="990601"/>
            <a:ext cx="2514600" cy="461665"/>
          </a:xfrm>
          <a:prstGeom prst="rect">
            <a:avLst/>
          </a:prstGeom>
          <a:noFill/>
        </p:spPr>
        <p:txBody>
          <a:bodyPr wrap="square" rtlCol="0">
            <a:spAutoFit/>
          </a:bodyPr>
          <a:lstStyle/>
          <a:p>
            <a:r>
              <a:rPr lang="en-US" sz="2400" dirty="0">
                <a:solidFill>
                  <a:schemeClr val="bg1"/>
                </a:solidFill>
              </a:rPr>
              <a:t>Lovers of own self</a:t>
            </a:r>
          </a:p>
        </p:txBody>
      </p:sp>
      <p:sp>
        <p:nvSpPr>
          <p:cNvPr id="4" name="TextBox 3"/>
          <p:cNvSpPr txBox="1"/>
          <p:nvPr/>
        </p:nvSpPr>
        <p:spPr>
          <a:xfrm>
            <a:off x="3541874" y="2191032"/>
            <a:ext cx="5334000" cy="769441"/>
          </a:xfrm>
          <a:prstGeom prst="rect">
            <a:avLst/>
          </a:prstGeom>
          <a:noFill/>
        </p:spPr>
        <p:txBody>
          <a:bodyPr wrap="square" rtlCol="0">
            <a:spAutoFit/>
          </a:bodyPr>
          <a:lstStyle/>
          <a:p>
            <a:pPr algn="ctr"/>
            <a:r>
              <a:rPr lang="en-US" sz="4400" b="1" dirty="0">
                <a:solidFill>
                  <a:srgbClr val="FFFF00"/>
                </a:solidFill>
                <a:latin typeface="Castellar" pitchFamily="18" charset="0"/>
              </a:rPr>
              <a:t>Iniquities</a:t>
            </a:r>
          </a:p>
        </p:txBody>
      </p:sp>
      <p:sp>
        <p:nvSpPr>
          <p:cNvPr id="6" name="TextBox 5"/>
          <p:cNvSpPr txBox="1"/>
          <p:nvPr/>
        </p:nvSpPr>
        <p:spPr>
          <a:xfrm>
            <a:off x="150159" y="6396335"/>
            <a:ext cx="6096000" cy="461665"/>
          </a:xfrm>
          <a:prstGeom prst="rect">
            <a:avLst/>
          </a:prstGeom>
          <a:noFill/>
        </p:spPr>
        <p:txBody>
          <a:bodyPr wrap="square" rtlCol="0">
            <a:spAutoFit/>
          </a:bodyPr>
          <a:lstStyle/>
          <a:p>
            <a:r>
              <a:rPr lang="en-US" sz="2400" dirty="0">
                <a:solidFill>
                  <a:schemeClr val="bg1"/>
                </a:solidFill>
              </a:rPr>
              <a:t>2 Timothy 3:1-5</a:t>
            </a:r>
          </a:p>
        </p:txBody>
      </p:sp>
      <p:sp>
        <p:nvSpPr>
          <p:cNvPr id="10" name="TextBox 9"/>
          <p:cNvSpPr txBox="1"/>
          <p:nvPr/>
        </p:nvSpPr>
        <p:spPr>
          <a:xfrm>
            <a:off x="8153400" y="1828801"/>
            <a:ext cx="2514600" cy="461665"/>
          </a:xfrm>
          <a:prstGeom prst="rect">
            <a:avLst/>
          </a:prstGeom>
          <a:noFill/>
        </p:spPr>
        <p:txBody>
          <a:bodyPr wrap="square" rtlCol="0">
            <a:spAutoFit/>
          </a:bodyPr>
          <a:lstStyle/>
          <a:p>
            <a:r>
              <a:rPr lang="en-US" sz="2400" dirty="0">
                <a:solidFill>
                  <a:schemeClr val="accent6">
                    <a:lumMod val="20000"/>
                    <a:lumOff val="80000"/>
                  </a:schemeClr>
                </a:solidFill>
              </a:rPr>
              <a:t>covetousness</a:t>
            </a:r>
          </a:p>
        </p:txBody>
      </p:sp>
      <p:sp>
        <p:nvSpPr>
          <p:cNvPr id="11" name="TextBox 10"/>
          <p:cNvSpPr txBox="1"/>
          <p:nvPr/>
        </p:nvSpPr>
        <p:spPr>
          <a:xfrm>
            <a:off x="8610600" y="2590801"/>
            <a:ext cx="2514600" cy="461665"/>
          </a:xfrm>
          <a:prstGeom prst="rect">
            <a:avLst/>
          </a:prstGeom>
          <a:noFill/>
        </p:spPr>
        <p:txBody>
          <a:bodyPr wrap="square" rtlCol="0">
            <a:spAutoFit/>
          </a:bodyPr>
          <a:lstStyle/>
          <a:p>
            <a:r>
              <a:rPr lang="en-US" sz="2400" dirty="0">
                <a:solidFill>
                  <a:schemeClr val="accent5">
                    <a:lumMod val="20000"/>
                    <a:lumOff val="80000"/>
                  </a:schemeClr>
                </a:solidFill>
              </a:rPr>
              <a:t>boasters</a:t>
            </a:r>
          </a:p>
        </p:txBody>
      </p:sp>
      <p:sp>
        <p:nvSpPr>
          <p:cNvPr id="12" name="TextBox 11"/>
          <p:cNvSpPr txBox="1"/>
          <p:nvPr/>
        </p:nvSpPr>
        <p:spPr>
          <a:xfrm>
            <a:off x="8839200" y="3352801"/>
            <a:ext cx="2514600" cy="461665"/>
          </a:xfrm>
          <a:prstGeom prst="rect">
            <a:avLst/>
          </a:prstGeom>
          <a:noFill/>
        </p:spPr>
        <p:txBody>
          <a:bodyPr wrap="square" rtlCol="0">
            <a:spAutoFit/>
          </a:bodyPr>
          <a:lstStyle/>
          <a:p>
            <a:r>
              <a:rPr lang="en-US" sz="2400" dirty="0">
                <a:solidFill>
                  <a:schemeClr val="accent4">
                    <a:lumMod val="20000"/>
                    <a:lumOff val="80000"/>
                  </a:schemeClr>
                </a:solidFill>
              </a:rPr>
              <a:t>prideful</a:t>
            </a:r>
          </a:p>
        </p:txBody>
      </p:sp>
      <p:sp>
        <p:nvSpPr>
          <p:cNvPr id="13" name="TextBox 12"/>
          <p:cNvSpPr txBox="1"/>
          <p:nvPr/>
        </p:nvSpPr>
        <p:spPr>
          <a:xfrm>
            <a:off x="8382000" y="4114801"/>
            <a:ext cx="2514600" cy="461665"/>
          </a:xfrm>
          <a:prstGeom prst="rect">
            <a:avLst/>
          </a:prstGeom>
          <a:noFill/>
        </p:spPr>
        <p:txBody>
          <a:bodyPr wrap="square" rtlCol="0">
            <a:spAutoFit/>
          </a:bodyPr>
          <a:lstStyle/>
          <a:p>
            <a:r>
              <a:rPr lang="en-US" sz="2400" dirty="0">
                <a:solidFill>
                  <a:schemeClr val="accent3">
                    <a:lumMod val="20000"/>
                    <a:lumOff val="80000"/>
                  </a:schemeClr>
                </a:solidFill>
              </a:rPr>
              <a:t>blasphemers</a:t>
            </a:r>
          </a:p>
        </p:txBody>
      </p:sp>
      <p:sp>
        <p:nvSpPr>
          <p:cNvPr id="14" name="TextBox 13"/>
          <p:cNvSpPr txBox="1"/>
          <p:nvPr/>
        </p:nvSpPr>
        <p:spPr>
          <a:xfrm>
            <a:off x="7620000" y="4800601"/>
            <a:ext cx="2514600" cy="830997"/>
          </a:xfrm>
          <a:prstGeom prst="rect">
            <a:avLst/>
          </a:prstGeom>
          <a:noFill/>
        </p:spPr>
        <p:txBody>
          <a:bodyPr wrap="square" rtlCol="0">
            <a:spAutoFit/>
          </a:bodyPr>
          <a:lstStyle/>
          <a:p>
            <a:r>
              <a:rPr lang="en-US" sz="2400" dirty="0">
                <a:solidFill>
                  <a:schemeClr val="accent2">
                    <a:lumMod val="20000"/>
                    <a:lumOff val="80000"/>
                  </a:schemeClr>
                </a:solidFill>
              </a:rPr>
              <a:t>Disobedient </a:t>
            </a:r>
          </a:p>
          <a:p>
            <a:r>
              <a:rPr lang="en-US" sz="2400" dirty="0">
                <a:solidFill>
                  <a:schemeClr val="accent2">
                    <a:lumMod val="20000"/>
                    <a:lumOff val="80000"/>
                  </a:schemeClr>
                </a:solidFill>
              </a:rPr>
              <a:t>to parents</a:t>
            </a:r>
          </a:p>
        </p:txBody>
      </p:sp>
      <p:sp>
        <p:nvSpPr>
          <p:cNvPr id="15" name="TextBox 14"/>
          <p:cNvSpPr txBox="1"/>
          <p:nvPr/>
        </p:nvSpPr>
        <p:spPr>
          <a:xfrm>
            <a:off x="6477000" y="5867401"/>
            <a:ext cx="2514600" cy="461665"/>
          </a:xfrm>
          <a:prstGeom prst="rect">
            <a:avLst/>
          </a:prstGeom>
          <a:noFill/>
        </p:spPr>
        <p:txBody>
          <a:bodyPr wrap="square" rtlCol="0">
            <a:spAutoFit/>
          </a:bodyPr>
          <a:lstStyle/>
          <a:p>
            <a:r>
              <a:rPr lang="en-US" sz="2400" dirty="0">
                <a:solidFill>
                  <a:schemeClr val="accent1">
                    <a:lumMod val="20000"/>
                    <a:lumOff val="80000"/>
                  </a:schemeClr>
                </a:solidFill>
              </a:rPr>
              <a:t>unthankful</a:t>
            </a:r>
          </a:p>
        </p:txBody>
      </p:sp>
      <p:sp>
        <p:nvSpPr>
          <p:cNvPr id="16" name="TextBox 15"/>
          <p:cNvSpPr txBox="1"/>
          <p:nvPr/>
        </p:nvSpPr>
        <p:spPr>
          <a:xfrm>
            <a:off x="5486400" y="6248401"/>
            <a:ext cx="2514600" cy="461665"/>
          </a:xfrm>
          <a:prstGeom prst="rect">
            <a:avLst/>
          </a:prstGeom>
          <a:noFill/>
        </p:spPr>
        <p:txBody>
          <a:bodyPr wrap="square" rtlCol="0">
            <a:spAutoFit/>
          </a:bodyPr>
          <a:lstStyle/>
          <a:p>
            <a:r>
              <a:rPr lang="en-US" sz="2400" dirty="0">
                <a:solidFill>
                  <a:schemeClr val="bg2">
                    <a:lumMod val="90000"/>
                  </a:schemeClr>
                </a:solidFill>
              </a:rPr>
              <a:t>unholy</a:t>
            </a:r>
          </a:p>
        </p:txBody>
      </p:sp>
      <p:sp>
        <p:nvSpPr>
          <p:cNvPr id="17" name="TextBox 16"/>
          <p:cNvSpPr txBox="1"/>
          <p:nvPr/>
        </p:nvSpPr>
        <p:spPr>
          <a:xfrm>
            <a:off x="3200400" y="5715001"/>
            <a:ext cx="2514600" cy="461665"/>
          </a:xfrm>
          <a:prstGeom prst="rect">
            <a:avLst/>
          </a:prstGeom>
          <a:noFill/>
        </p:spPr>
        <p:txBody>
          <a:bodyPr wrap="square" rtlCol="0">
            <a:spAutoFit/>
          </a:bodyPr>
          <a:lstStyle/>
          <a:p>
            <a:r>
              <a:rPr lang="en-US" sz="2400" dirty="0">
                <a:solidFill>
                  <a:schemeClr val="accent6">
                    <a:lumMod val="20000"/>
                    <a:lumOff val="80000"/>
                  </a:schemeClr>
                </a:solidFill>
              </a:rPr>
              <a:t>natural affection</a:t>
            </a:r>
          </a:p>
        </p:txBody>
      </p:sp>
      <p:sp>
        <p:nvSpPr>
          <p:cNvPr id="18" name="TextBox 17"/>
          <p:cNvSpPr txBox="1"/>
          <p:nvPr/>
        </p:nvSpPr>
        <p:spPr>
          <a:xfrm>
            <a:off x="2362200" y="4953001"/>
            <a:ext cx="2514600" cy="461665"/>
          </a:xfrm>
          <a:prstGeom prst="rect">
            <a:avLst/>
          </a:prstGeom>
          <a:noFill/>
        </p:spPr>
        <p:txBody>
          <a:bodyPr wrap="square" rtlCol="0">
            <a:spAutoFit/>
          </a:bodyPr>
          <a:lstStyle/>
          <a:p>
            <a:r>
              <a:rPr lang="en-US" sz="2400" dirty="0">
                <a:solidFill>
                  <a:schemeClr val="accent5">
                    <a:lumMod val="20000"/>
                    <a:lumOff val="80000"/>
                  </a:schemeClr>
                </a:solidFill>
              </a:rPr>
              <a:t>trucebreakers</a:t>
            </a:r>
          </a:p>
        </p:txBody>
      </p:sp>
      <p:sp>
        <p:nvSpPr>
          <p:cNvPr id="19" name="TextBox 18"/>
          <p:cNvSpPr txBox="1"/>
          <p:nvPr/>
        </p:nvSpPr>
        <p:spPr>
          <a:xfrm>
            <a:off x="1981200" y="4191001"/>
            <a:ext cx="2514600" cy="461665"/>
          </a:xfrm>
          <a:prstGeom prst="rect">
            <a:avLst/>
          </a:prstGeom>
          <a:noFill/>
        </p:spPr>
        <p:txBody>
          <a:bodyPr wrap="square" rtlCol="0">
            <a:spAutoFit/>
          </a:bodyPr>
          <a:lstStyle/>
          <a:p>
            <a:r>
              <a:rPr lang="en-US" sz="2400" dirty="0">
                <a:solidFill>
                  <a:schemeClr val="accent4">
                    <a:lumMod val="20000"/>
                    <a:lumOff val="80000"/>
                  </a:schemeClr>
                </a:solidFill>
              </a:rPr>
              <a:t>False accusers</a:t>
            </a:r>
          </a:p>
        </p:txBody>
      </p:sp>
      <p:sp>
        <p:nvSpPr>
          <p:cNvPr id="20" name="TextBox 19"/>
          <p:cNvSpPr txBox="1"/>
          <p:nvPr/>
        </p:nvSpPr>
        <p:spPr>
          <a:xfrm>
            <a:off x="1752600" y="3505201"/>
            <a:ext cx="2514600" cy="461665"/>
          </a:xfrm>
          <a:prstGeom prst="rect">
            <a:avLst/>
          </a:prstGeom>
          <a:noFill/>
        </p:spPr>
        <p:txBody>
          <a:bodyPr wrap="square" rtlCol="0">
            <a:spAutoFit/>
          </a:bodyPr>
          <a:lstStyle/>
          <a:p>
            <a:r>
              <a:rPr lang="en-US" sz="2400" dirty="0">
                <a:solidFill>
                  <a:schemeClr val="accent3">
                    <a:lumMod val="20000"/>
                    <a:lumOff val="80000"/>
                  </a:schemeClr>
                </a:solidFill>
              </a:rPr>
              <a:t>incontinent</a:t>
            </a:r>
          </a:p>
        </p:txBody>
      </p:sp>
      <p:sp>
        <p:nvSpPr>
          <p:cNvPr id="21" name="TextBox 20"/>
          <p:cNvSpPr txBox="1"/>
          <p:nvPr/>
        </p:nvSpPr>
        <p:spPr>
          <a:xfrm>
            <a:off x="2209800" y="2971801"/>
            <a:ext cx="2514600" cy="461665"/>
          </a:xfrm>
          <a:prstGeom prst="rect">
            <a:avLst/>
          </a:prstGeom>
          <a:noFill/>
        </p:spPr>
        <p:txBody>
          <a:bodyPr wrap="square" rtlCol="0">
            <a:spAutoFit/>
          </a:bodyPr>
          <a:lstStyle/>
          <a:p>
            <a:r>
              <a:rPr lang="en-US" sz="2400" dirty="0">
                <a:solidFill>
                  <a:schemeClr val="accent2">
                    <a:lumMod val="20000"/>
                    <a:lumOff val="80000"/>
                  </a:schemeClr>
                </a:solidFill>
              </a:rPr>
              <a:t>fierce</a:t>
            </a:r>
            <a:r>
              <a:rPr lang="en-US" sz="2400" dirty="0">
                <a:solidFill>
                  <a:schemeClr val="bg1"/>
                </a:solidFill>
              </a:rPr>
              <a:t> </a:t>
            </a:r>
          </a:p>
        </p:txBody>
      </p:sp>
      <p:sp>
        <p:nvSpPr>
          <p:cNvPr id="22" name="TextBox 21"/>
          <p:cNvSpPr txBox="1"/>
          <p:nvPr/>
        </p:nvSpPr>
        <p:spPr>
          <a:xfrm>
            <a:off x="2057400" y="2133600"/>
            <a:ext cx="2514600" cy="707886"/>
          </a:xfrm>
          <a:prstGeom prst="rect">
            <a:avLst/>
          </a:prstGeom>
          <a:noFill/>
        </p:spPr>
        <p:txBody>
          <a:bodyPr wrap="square" rtlCol="0">
            <a:spAutoFit/>
          </a:bodyPr>
          <a:lstStyle/>
          <a:p>
            <a:r>
              <a:rPr lang="en-US" sz="2000" dirty="0">
                <a:solidFill>
                  <a:schemeClr val="accent1">
                    <a:lumMod val="20000"/>
                    <a:lumOff val="80000"/>
                  </a:schemeClr>
                </a:solidFill>
              </a:rPr>
              <a:t>Despisers of those that are good</a:t>
            </a:r>
          </a:p>
        </p:txBody>
      </p:sp>
      <p:sp>
        <p:nvSpPr>
          <p:cNvPr id="23" name="TextBox 22"/>
          <p:cNvSpPr txBox="1"/>
          <p:nvPr/>
        </p:nvSpPr>
        <p:spPr>
          <a:xfrm>
            <a:off x="2743200" y="1371600"/>
            <a:ext cx="2514600" cy="707886"/>
          </a:xfrm>
          <a:prstGeom prst="rect">
            <a:avLst/>
          </a:prstGeom>
          <a:noFill/>
        </p:spPr>
        <p:txBody>
          <a:bodyPr wrap="square" rtlCol="0">
            <a:spAutoFit/>
          </a:bodyPr>
          <a:lstStyle/>
          <a:p>
            <a:r>
              <a:rPr lang="en-US" sz="2000" dirty="0">
                <a:solidFill>
                  <a:schemeClr val="bg2">
                    <a:lumMod val="90000"/>
                  </a:schemeClr>
                </a:solidFill>
              </a:rPr>
              <a:t>Traitors, heady, high-minded</a:t>
            </a:r>
          </a:p>
        </p:txBody>
      </p:sp>
      <p:sp>
        <p:nvSpPr>
          <p:cNvPr id="24" name="TextBox 23"/>
          <p:cNvSpPr txBox="1"/>
          <p:nvPr/>
        </p:nvSpPr>
        <p:spPr>
          <a:xfrm>
            <a:off x="2971800" y="838200"/>
            <a:ext cx="2514600" cy="400110"/>
          </a:xfrm>
          <a:prstGeom prst="rect">
            <a:avLst/>
          </a:prstGeom>
          <a:noFill/>
        </p:spPr>
        <p:txBody>
          <a:bodyPr wrap="square" rtlCol="0">
            <a:spAutoFit/>
          </a:bodyPr>
          <a:lstStyle/>
          <a:p>
            <a:r>
              <a:rPr lang="en-US" sz="2000" dirty="0">
                <a:solidFill>
                  <a:srgbClr val="FFFFCC"/>
                </a:solidFill>
              </a:rPr>
              <a:t>Lovers of pleasure</a:t>
            </a:r>
          </a:p>
        </p:txBody>
      </p:sp>
      <p:sp>
        <p:nvSpPr>
          <p:cNvPr id="25" name="TextBox 24"/>
          <p:cNvSpPr txBox="1"/>
          <p:nvPr/>
        </p:nvSpPr>
        <p:spPr>
          <a:xfrm>
            <a:off x="4953000" y="1"/>
            <a:ext cx="2514600" cy="1015663"/>
          </a:xfrm>
          <a:prstGeom prst="rect">
            <a:avLst/>
          </a:prstGeom>
          <a:noFill/>
        </p:spPr>
        <p:txBody>
          <a:bodyPr wrap="square" rtlCol="0">
            <a:spAutoFit/>
          </a:bodyPr>
          <a:lstStyle/>
          <a:p>
            <a:pPr algn="ctr"/>
            <a:r>
              <a:rPr lang="en-US" sz="2000" dirty="0">
                <a:solidFill>
                  <a:schemeClr val="accent3">
                    <a:lumMod val="40000"/>
                    <a:lumOff val="60000"/>
                  </a:schemeClr>
                </a:solidFill>
              </a:rPr>
              <a:t>Having a form of godliness, but denying the power</a:t>
            </a:r>
          </a:p>
        </p:txBody>
      </p:sp>
    </p:spTree>
    <p:extLst>
      <p:ext uri="{BB962C8B-B14F-4D97-AF65-F5344CB8AC3E}">
        <p14:creationId xmlns:p14="http://schemas.microsoft.com/office/powerpoint/2010/main" val="275879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8"/>
          <p:cNvGrpSpPr/>
          <p:nvPr/>
        </p:nvGrpSpPr>
        <p:grpSpPr>
          <a:xfrm>
            <a:off x="860755" y="234126"/>
            <a:ext cx="10672979" cy="6529745"/>
            <a:chOff x="965200" y="2286000"/>
            <a:chExt cx="7302500" cy="2743200"/>
          </a:xfrm>
        </p:grpSpPr>
        <p:sp>
          <p:nvSpPr>
            <p:cNvPr id="15" name="Rectangle 14"/>
            <p:cNvSpPr/>
            <p:nvPr/>
          </p:nvSpPr>
          <p:spPr>
            <a:xfrm>
              <a:off x="1014606" y="2286000"/>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6" idx="1"/>
              <a:endCxn id="16"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1008307" y="267246"/>
            <a:ext cx="10386625" cy="646331"/>
          </a:xfrm>
          <a:prstGeom prst="rect">
            <a:avLst/>
          </a:prstGeom>
          <a:solidFill>
            <a:srgbClr val="0070C0"/>
          </a:solidFill>
        </p:spPr>
        <p:txBody>
          <a:bodyPr wrap="square">
            <a:spAutoFit/>
          </a:bodyPr>
          <a:lstStyle/>
          <a:p>
            <a:pPr algn="ctr"/>
            <a:r>
              <a:rPr lang="en-US" dirty="0">
                <a:solidFill>
                  <a:schemeClr val="bg1"/>
                </a:solidFill>
                <a:effectLst>
                  <a:glow rad="139700">
                    <a:schemeClr val="accent2">
                      <a:satMod val="175000"/>
                      <a:alpha val="40000"/>
                    </a:schemeClr>
                  </a:glow>
                </a:effectLst>
                <a:latin typeface="Calibri" panose="020F0502020204030204" pitchFamily="34" charset="0"/>
              </a:rPr>
              <a:t>Paul used the metaphors of a soldier, an athlete, and a husbandman (or farmer) to teach Timothy how to remain strong in the faith despite hardship.</a:t>
            </a:r>
            <a:endParaRPr lang="en-US" dirty="0">
              <a:solidFill>
                <a:schemeClr val="bg1"/>
              </a:solidFill>
              <a:effectLst>
                <a:glow rad="139700">
                  <a:schemeClr val="accent2">
                    <a:satMod val="175000"/>
                    <a:alpha val="40000"/>
                  </a:schemeClr>
                </a:glow>
              </a:effectLst>
            </a:endParaRPr>
          </a:p>
        </p:txBody>
      </p:sp>
      <p:grpSp>
        <p:nvGrpSpPr>
          <p:cNvPr id="4" name="Group 3"/>
          <p:cNvGrpSpPr/>
          <p:nvPr/>
        </p:nvGrpSpPr>
        <p:grpSpPr>
          <a:xfrm>
            <a:off x="1088064" y="1629935"/>
            <a:ext cx="3326839" cy="4736929"/>
            <a:chOff x="1088064" y="1629935"/>
            <a:chExt cx="3326839" cy="4736929"/>
          </a:xfrm>
        </p:grpSpPr>
        <p:grpSp>
          <p:nvGrpSpPr>
            <p:cNvPr id="40" name="Group 39"/>
            <p:cNvGrpSpPr/>
            <p:nvPr/>
          </p:nvGrpSpPr>
          <p:grpSpPr>
            <a:xfrm>
              <a:off x="1808921" y="1629935"/>
              <a:ext cx="1202793" cy="3271475"/>
              <a:chOff x="6722008" y="3261010"/>
              <a:chExt cx="1202793" cy="3271475"/>
            </a:xfrm>
            <a:solidFill>
              <a:srgbClr val="00B050"/>
            </a:solidFill>
          </p:grpSpPr>
          <p:grpSp>
            <p:nvGrpSpPr>
              <p:cNvPr id="41" name="Group 40"/>
              <p:cNvGrpSpPr/>
              <p:nvPr/>
            </p:nvGrpSpPr>
            <p:grpSpPr>
              <a:xfrm>
                <a:off x="6990032" y="3427586"/>
                <a:ext cx="918741" cy="3104899"/>
                <a:chOff x="1597580" y="3692448"/>
                <a:chExt cx="918741" cy="3104899"/>
              </a:xfrm>
              <a:grpFill/>
            </p:grpSpPr>
            <p:sp>
              <p:nvSpPr>
                <p:cNvPr id="45" name="Rounded Rectangle 32"/>
                <p:cNvSpPr/>
                <p:nvPr/>
              </p:nvSpPr>
              <p:spPr>
                <a:xfrm>
                  <a:off x="2272119" y="4575143"/>
                  <a:ext cx="244202" cy="1003311"/>
                </a:xfrm>
                <a:prstGeom prst="roundRect">
                  <a:avLst>
                    <a:gd name="adj" fmla="val 50000"/>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33"/>
                <p:cNvSpPr/>
                <p:nvPr/>
              </p:nvSpPr>
              <p:spPr>
                <a:xfrm rot="9011515">
                  <a:off x="1597580" y="3969442"/>
                  <a:ext cx="236120" cy="1011321"/>
                </a:xfrm>
                <a:prstGeom prst="roundRect">
                  <a:avLst>
                    <a:gd name="adj" fmla="val 50000"/>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737477" y="3692448"/>
                  <a:ext cx="754690" cy="754759"/>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30"/>
                <p:cNvSpPr/>
                <p:nvPr/>
              </p:nvSpPr>
              <p:spPr>
                <a:xfrm>
                  <a:off x="1822018" y="4499530"/>
                  <a:ext cx="587257" cy="1450430"/>
                </a:xfrm>
                <a:prstGeom prst="roundRect">
                  <a:avLst>
                    <a:gd name="adj" fmla="val 50000"/>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34"/>
                <p:cNvSpPr/>
                <p:nvPr/>
              </p:nvSpPr>
              <p:spPr>
                <a:xfrm rot="21241552">
                  <a:off x="2180282" y="5627275"/>
                  <a:ext cx="259297" cy="1170072"/>
                </a:xfrm>
                <a:prstGeom prst="roundRect">
                  <a:avLst>
                    <a:gd name="adj" fmla="val 50000"/>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35"/>
                <p:cNvSpPr/>
                <p:nvPr/>
              </p:nvSpPr>
              <p:spPr>
                <a:xfrm rot="264249">
                  <a:off x="1789551" y="5692753"/>
                  <a:ext cx="259297" cy="1094974"/>
                </a:xfrm>
                <a:prstGeom prst="roundRect">
                  <a:avLst>
                    <a:gd name="adj" fmla="val 50000"/>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ounded Rectangle 33"/>
              <p:cNvSpPr/>
              <p:nvPr/>
            </p:nvSpPr>
            <p:spPr>
              <a:xfrm rot="3298747">
                <a:off x="7000407" y="3336964"/>
                <a:ext cx="237500" cy="794298"/>
              </a:xfrm>
              <a:prstGeom prst="roundRect">
                <a:avLst>
                  <a:gd name="adj" fmla="val 50000"/>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Delay 42"/>
              <p:cNvSpPr/>
              <p:nvPr/>
            </p:nvSpPr>
            <p:spPr>
              <a:xfrm rot="16200000">
                <a:off x="7229978" y="3146397"/>
                <a:ext cx="580210" cy="809436"/>
              </a:xfrm>
              <a:prstGeom prst="flowChartDelay">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p:cNvSpPr/>
              <p:nvPr/>
            </p:nvSpPr>
            <p:spPr>
              <a:xfrm rot="16872432">
                <a:off x="6810575" y="4197733"/>
                <a:ext cx="1877895" cy="326227"/>
              </a:xfrm>
              <a:custGeom>
                <a:avLst/>
                <a:gdLst>
                  <a:gd name="connsiteX0" fmla="*/ 2676512 w 2676512"/>
                  <a:gd name="connsiteY0" fmla="*/ 347557 h 409939"/>
                  <a:gd name="connsiteX1" fmla="*/ 2676512 w 2676512"/>
                  <a:gd name="connsiteY1" fmla="*/ 391973 h 409939"/>
                  <a:gd name="connsiteX2" fmla="*/ 2665407 w 2676512"/>
                  <a:gd name="connsiteY2" fmla="*/ 403078 h 409939"/>
                  <a:gd name="connsiteX3" fmla="*/ 915881 w 2676512"/>
                  <a:gd name="connsiteY3" fmla="*/ 403078 h 409939"/>
                  <a:gd name="connsiteX4" fmla="*/ 931471 w 2676512"/>
                  <a:gd name="connsiteY4" fmla="*/ 409939 h 409939"/>
                  <a:gd name="connsiteX5" fmla="*/ 0 w 2676512"/>
                  <a:gd name="connsiteY5" fmla="*/ 409939 h 409939"/>
                  <a:gd name="connsiteX6" fmla="*/ 0 w 2676512"/>
                  <a:gd name="connsiteY6" fmla="*/ 0 h 409939"/>
                  <a:gd name="connsiteX7" fmla="*/ 483745 w 2676512"/>
                  <a:gd name="connsiteY7" fmla="*/ 212896 h 409939"/>
                  <a:gd name="connsiteX8" fmla="*/ 2201719 w 2676512"/>
                  <a:gd name="connsiteY8" fmla="*/ 212895 h 409939"/>
                  <a:gd name="connsiteX9" fmla="*/ 2224370 w 2676512"/>
                  <a:gd name="connsiteY9" fmla="*/ 235546 h 409939"/>
                  <a:gd name="connsiteX10" fmla="*/ 2224370 w 2676512"/>
                  <a:gd name="connsiteY10" fmla="*/ 326148 h 409939"/>
                  <a:gd name="connsiteX11" fmla="*/ 2220102 w 2676512"/>
                  <a:gd name="connsiteY11" fmla="*/ 336452 h 409939"/>
                  <a:gd name="connsiteX12" fmla="*/ 2665407 w 2676512"/>
                  <a:gd name="connsiteY12" fmla="*/ 336452 h 409939"/>
                  <a:gd name="connsiteX13" fmla="*/ 2676512 w 2676512"/>
                  <a:gd name="connsiteY13" fmla="*/ 347557 h 40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76512" h="409939">
                    <a:moveTo>
                      <a:pt x="2676512" y="347557"/>
                    </a:moveTo>
                    <a:lnTo>
                      <a:pt x="2676512" y="391973"/>
                    </a:lnTo>
                    <a:cubicBezTo>
                      <a:pt x="2676512" y="398107"/>
                      <a:pt x="2671540" y="403078"/>
                      <a:pt x="2665407" y="403078"/>
                    </a:cubicBezTo>
                    <a:lnTo>
                      <a:pt x="915881" y="403078"/>
                    </a:lnTo>
                    <a:lnTo>
                      <a:pt x="931471" y="409939"/>
                    </a:lnTo>
                    <a:lnTo>
                      <a:pt x="0" y="409939"/>
                    </a:lnTo>
                    <a:lnTo>
                      <a:pt x="0" y="0"/>
                    </a:lnTo>
                    <a:lnTo>
                      <a:pt x="483745" y="212896"/>
                    </a:lnTo>
                    <a:lnTo>
                      <a:pt x="2201719" y="212895"/>
                    </a:lnTo>
                    <a:cubicBezTo>
                      <a:pt x="2214229" y="212895"/>
                      <a:pt x="2224370" y="223036"/>
                      <a:pt x="2224370" y="235546"/>
                    </a:cubicBezTo>
                    <a:lnTo>
                      <a:pt x="2224370" y="326148"/>
                    </a:lnTo>
                    <a:lnTo>
                      <a:pt x="2220102" y="336452"/>
                    </a:lnTo>
                    <a:lnTo>
                      <a:pt x="2665407" y="336452"/>
                    </a:lnTo>
                    <a:cubicBezTo>
                      <a:pt x="2671540" y="336452"/>
                      <a:pt x="2676512" y="341424"/>
                      <a:pt x="2676512" y="347557"/>
                    </a:cubicBez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Rectangle 70"/>
            <p:cNvSpPr/>
            <p:nvPr/>
          </p:nvSpPr>
          <p:spPr>
            <a:xfrm>
              <a:off x="1088064" y="5166535"/>
              <a:ext cx="3326839" cy="1200329"/>
            </a:xfrm>
            <a:prstGeom prst="rect">
              <a:avLst/>
            </a:prstGeom>
            <a:solidFill>
              <a:srgbClr val="0070C0"/>
            </a:solidFill>
          </p:spPr>
          <p:txBody>
            <a:bodyPr wrap="square">
              <a:spAutoFit/>
            </a:bodyPr>
            <a:lstStyle/>
            <a:p>
              <a:pPr algn="ctr"/>
              <a:r>
                <a:rPr lang="en-US" dirty="0">
                  <a:solidFill>
                    <a:schemeClr val="bg1"/>
                  </a:solidFill>
                </a:rPr>
                <a:t> </a:t>
              </a:r>
              <a:r>
                <a:rPr lang="en-US" i="1" dirty="0">
                  <a:solidFill>
                    <a:schemeClr val="bg1"/>
                  </a:solidFill>
                </a:rPr>
                <a:t>A good soldier dutifully endures hardships and sets aside other affairs to please his or her superior</a:t>
              </a:r>
              <a:endParaRPr lang="en-US" dirty="0">
                <a:solidFill>
                  <a:schemeClr val="bg1"/>
                </a:solidFill>
                <a:effectLst>
                  <a:glow rad="139700">
                    <a:schemeClr val="accent2">
                      <a:satMod val="175000"/>
                      <a:alpha val="40000"/>
                    </a:schemeClr>
                  </a:glow>
                </a:effectLst>
              </a:endParaRPr>
            </a:p>
          </p:txBody>
        </p:sp>
      </p:grpSp>
      <p:grpSp>
        <p:nvGrpSpPr>
          <p:cNvPr id="5" name="Group 4"/>
          <p:cNvGrpSpPr/>
          <p:nvPr/>
        </p:nvGrpSpPr>
        <p:grpSpPr>
          <a:xfrm>
            <a:off x="4322925" y="2105360"/>
            <a:ext cx="3886667" cy="4237430"/>
            <a:chOff x="4322925" y="2105360"/>
            <a:chExt cx="3886667" cy="4237430"/>
          </a:xfrm>
        </p:grpSpPr>
        <p:grpSp>
          <p:nvGrpSpPr>
            <p:cNvPr id="22" name="Group 21"/>
            <p:cNvGrpSpPr/>
            <p:nvPr/>
          </p:nvGrpSpPr>
          <p:grpSpPr>
            <a:xfrm>
              <a:off x="4322925" y="2105360"/>
              <a:ext cx="3703241" cy="2715277"/>
              <a:chOff x="6148130" y="1487184"/>
              <a:chExt cx="5149257" cy="3775520"/>
            </a:xfrm>
          </p:grpSpPr>
          <p:sp>
            <p:nvSpPr>
              <p:cNvPr id="23" name="Oval 22"/>
              <p:cNvSpPr/>
              <p:nvPr/>
            </p:nvSpPr>
            <p:spPr>
              <a:xfrm>
                <a:off x="10104524" y="1487184"/>
                <a:ext cx="1027416" cy="10274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2427481">
                <a:off x="9053943" y="2493749"/>
                <a:ext cx="2221276" cy="32128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19"/>
              <p:cNvSpPr/>
              <p:nvPr/>
            </p:nvSpPr>
            <p:spPr>
              <a:xfrm rot="18990557">
                <a:off x="8705882" y="2096556"/>
                <a:ext cx="980610" cy="338693"/>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20"/>
              <p:cNvSpPr/>
              <p:nvPr/>
            </p:nvSpPr>
            <p:spPr>
              <a:xfrm rot="18755186">
                <a:off x="10650178" y="2860862"/>
                <a:ext cx="980610" cy="31380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rot="13331815">
                <a:off x="9236369" y="2494149"/>
                <a:ext cx="991578" cy="1240971"/>
              </a:xfrm>
              <a:prstGeom prst="trapezoid">
                <a:avLst>
                  <a:gd name="adj" fmla="val 206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rot="13203122">
                <a:off x="8790295" y="3344302"/>
                <a:ext cx="467271" cy="980696"/>
              </a:xfrm>
              <a:prstGeom prst="trapezoid">
                <a:avLst>
                  <a:gd name="adj" fmla="val 206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123"/>
              <p:cNvSpPr/>
              <p:nvPr/>
            </p:nvSpPr>
            <p:spPr>
              <a:xfrm rot="12145031">
                <a:off x="7756795" y="3712285"/>
                <a:ext cx="1174145" cy="307062"/>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124"/>
              <p:cNvSpPr/>
              <p:nvPr/>
            </p:nvSpPr>
            <p:spPr>
              <a:xfrm rot="14935518">
                <a:off x="8753868" y="4212221"/>
                <a:ext cx="1760498" cy="340467"/>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125"/>
              <p:cNvSpPr/>
              <p:nvPr/>
            </p:nvSpPr>
            <p:spPr>
              <a:xfrm rot="10800000" flipV="1">
                <a:off x="6677468" y="4388461"/>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126"/>
              <p:cNvSpPr/>
              <p:nvPr/>
            </p:nvSpPr>
            <p:spPr>
              <a:xfrm rot="10800000" flipV="1">
                <a:off x="6148130" y="3811790"/>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127"/>
              <p:cNvSpPr/>
              <p:nvPr/>
            </p:nvSpPr>
            <p:spPr>
              <a:xfrm rot="10800000" flipV="1">
                <a:off x="6896244" y="3007363"/>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128"/>
              <p:cNvSpPr/>
              <p:nvPr/>
            </p:nvSpPr>
            <p:spPr>
              <a:xfrm rot="10800000" flipV="1">
                <a:off x="6376572" y="2435248"/>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129"/>
              <p:cNvSpPr/>
              <p:nvPr/>
            </p:nvSpPr>
            <p:spPr>
              <a:xfrm rot="10800000" flipV="1">
                <a:off x="7265170" y="1873157"/>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Rectangle 71"/>
            <p:cNvSpPr/>
            <p:nvPr/>
          </p:nvSpPr>
          <p:spPr>
            <a:xfrm>
              <a:off x="4882753" y="5696459"/>
              <a:ext cx="3326839" cy="646331"/>
            </a:xfrm>
            <a:prstGeom prst="rect">
              <a:avLst/>
            </a:prstGeom>
            <a:solidFill>
              <a:srgbClr val="0070C0"/>
            </a:solidFill>
          </p:spPr>
          <p:txBody>
            <a:bodyPr wrap="square">
              <a:spAutoFit/>
            </a:bodyPr>
            <a:lstStyle/>
            <a:p>
              <a:pPr algn="ctr"/>
              <a:r>
                <a:rPr lang="en-US" i="1" dirty="0">
                  <a:solidFill>
                    <a:schemeClr val="bg1"/>
                  </a:solidFill>
                </a:rPr>
                <a:t>An athlete can be victorious only if he or she obeys the rules.</a:t>
              </a:r>
              <a:endParaRPr lang="en-US" dirty="0">
                <a:solidFill>
                  <a:schemeClr val="bg1"/>
                </a:solidFill>
                <a:effectLst>
                  <a:glow rad="139700">
                    <a:schemeClr val="accent2">
                      <a:satMod val="175000"/>
                      <a:alpha val="40000"/>
                    </a:schemeClr>
                  </a:glow>
                </a:effectLst>
              </a:endParaRPr>
            </a:p>
          </p:txBody>
        </p:sp>
      </p:grpSp>
      <p:grpSp>
        <p:nvGrpSpPr>
          <p:cNvPr id="6" name="Group 5"/>
          <p:cNvGrpSpPr/>
          <p:nvPr/>
        </p:nvGrpSpPr>
        <p:grpSpPr>
          <a:xfrm>
            <a:off x="8658959" y="1478203"/>
            <a:ext cx="2360953" cy="4865594"/>
            <a:chOff x="8658959" y="1478203"/>
            <a:chExt cx="2360953" cy="4865594"/>
          </a:xfrm>
          <a:solidFill>
            <a:schemeClr val="accent4">
              <a:lumMod val="75000"/>
            </a:schemeClr>
          </a:solidFill>
        </p:grpSpPr>
        <p:grpSp>
          <p:nvGrpSpPr>
            <p:cNvPr id="51" name="Group 50"/>
            <p:cNvGrpSpPr/>
            <p:nvPr/>
          </p:nvGrpSpPr>
          <p:grpSpPr>
            <a:xfrm>
              <a:off x="8895663" y="1478203"/>
              <a:ext cx="1376347" cy="3490255"/>
              <a:chOff x="5767561" y="3042230"/>
              <a:chExt cx="1376347" cy="3490255"/>
            </a:xfrm>
            <a:grpFill/>
          </p:grpSpPr>
          <p:grpSp>
            <p:nvGrpSpPr>
              <p:cNvPr id="52" name="Group 51"/>
              <p:cNvGrpSpPr/>
              <p:nvPr/>
            </p:nvGrpSpPr>
            <p:grpSpPr>
              <a:xfrm>
                <a:off x="5767561" y="3042230"/>
                <a:ext cx="1302059" cy="3490255"/>
                <a:chOff x="5767561" y="3042230"/>
                <a:chExt cx="1302059" cy="3490255"/>
              </a:xfrm>
              <a:grpFill/>
            </p:grpSpPr>
            <p:grpSp>
              <p:nvGrpSpPr>
                <p:cNvPr id="55" name="Group 54"/>
                <p:cNvGrpSpPr/>
                <p:nvPr/>
              </p:nvGrpSpPr>
              <p:grpSpPr>
                <a:xfrm>
                  <a:off x="5819002" y="3427586"/>
                  <a:ext cx="895990" cy="3104899"/>
                  <a:chOff x="1673902" y="3692448"/>
                  <a:chExt cx="895990" cy="3104899"/>
                </a:xfrm>
                <a:grpFill/>
              </p:grpSpPr>
              <p:sp>
                <p:nvSpPr>
                  <p:cNvPr id="65" name="Rounded Rectangle 32"/>
                  <p:cNvSpPr/>
                  <p:nvPr/>
                </p:nvSpPr>
                <p:spPr>
                  <a:xfrm rot="20159675">
                    <a:off x="2325690" y="4547228"/>
                    <a:ext cx="244202" cy="1003311"/>
                  </a:xfrm>
                  <a:prstGeom prst="roundRect">
                    <a:avLst>
                      <a:gd name="adj" fmla="val 50000"/>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33"/>
                  <p:cNvSpPr/>
                  <p:nvPr/>
                </p:nvSpPr>
                <p:spPr>
                  <a:xfrm rot="1317232">
                    <a:off x="1673902" y="4563376"/>
                    <a:ext cx="236120" cy="1011321"/>
                  </a:xfrm>
                  <a:prstGeom prst="roundRect">
                    <a:avLst>
                      <a:gd name="adj" fmla="val 50000"/>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737477" y="3692448"/>
                    <a:ext cx="754690" cy="754759"/>
                  </a:xfrm>
                  <a:prstGeom prst="ellipse">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30"/>
                  <p:cNvSpPr/>
                  <p:nvPr/>
                </p:nvSpPr>
                <p:spPr>
                  <a:xfrm>
                    <a:off x="1821193" y="4522217"/>
                    <a:ext cx="587257" cy="1450430"/>
                  </a:xfrm>
                  <a:prstGeom prst="roundRect">
                    <a:avLst>
                      <a:gd name="adj" fmla="val 50000"/>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34"/>
                  <p:cNvSpPr/>
                  <p:nvPr/>
                </p:nvSpPr>
                <p:spPr>
                  <a:xfrm rot="21241552">
                    <a:off x="2180282" y="5627275"/>
                    <a:ext cx="259297" cy="1170072"/>
                  </a:xfrm>
                  <a:prstGeom prst="roundRect">
                    <a:avLst>
                      <a:gd name="adj" fmla="val 50000"/>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35"/>
                  <p:cNvSpPr/>
                  <p:nvPr/>
                </p:nvSpPr>
                <p:spPr>
                  <a:xfrm rot="264249">
                    <a:off x="1789551" y="5692753"/>
                    <a:ext cx="259297" cy="1094974"/>
                  </a:xfrm>
                  <a:prstGeom prst="roundRect">
                    <a:avLst>
                      <a:gd name="adj" fmla="val 50000"/>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6711334" y="3509865"/>
                  <a:ext cx="358286" cy="3021339"/>
                  <a:chOff x="7397368" y="3178835"/>
                  <a:chExt cx="419792" cy="2985846"/>
                </a:xfrm>
                <a:grpFill/>
              </p:grpSpPr>
              <p:sp>
                <p:nvSpPr>
                  <p:cNvPr id="61" name="Rectangle: Rounded Corners 60"/>
                  <p:cNvSpPr/>
                  <p:nvPr/>
                </p:nvSpPr>
                <p:spPr>
                  <a:xfrm>
                    <a:off x="7490106" y="3930026"/>
                    <a:ext cx="215233" cy="2234655"/>
                  </a:xfrm>
                  <a:prstGeom prst="roundRect">
                    <a:avLst>
                      <a:gd name="adj" fmla="val 48293"/>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p:cNvSpPr/>
                  <p:nvPr/>
                </p:nvSpPr>
                <p:spPr>
                  <a:xfrm>
                    <a:off x="7397368" y="3178835"/>
                    <a:ext cx="74647" cy="533960"/>
                  </a:xfrm>
                  <a:prstGeom prst="roundRect">
                    <a:avLst>
                      <a:gd name="adj" fmla="val 48293"/>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p:cNvSpPr/>
                  <p:nvPr/>
                </p:nvSpPr>
                <p:spPr>
                  <a:xfrm>
                    <a:off x="7540052" y="3185017"/>
                    <a:ext cx="124637" cy="533960"/>
                  </a:xfrm>
                  <a:prstGeom prst="roundRect">
                    <a:avLst>
                      <a:gd name="adj" fmla="val 48293"/>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p:cNvSpPr/>
                  <p:nvPr/>
                </p:nvSpPr>
                <p:spPr>
                  <a:xfrm>
                    <a:off x="7719843" y="3178835"/>
                    <a:ext cx="97317" cy="590563"/>
                  </a:xfrm>
                  <a:prstGeom prst="roundRect">
                    <a:avLst>
                      <a:gd name="adj" fmla="val 48293"/>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5767561" y="3042230"/>
                  <a:ext cx="1035054" cy="677049"/>
                  <a:chOff x="5384246" y="1562865"/>
                  <a:chExt cx="1254195" cy="1008597"/>
                </a:xfrm>
                <a:grpFill/>
              </p:grpSpPr>
              <p:sp>
                <p:nvSpPr>
                  <p:cNvPr id="58" name="Oval 57"/>
                  <p:cNvSpPr/>
                  <p:nvPr/>
                </p:nvSpPr>
                <p:spPr>
                  <a:xfrm>
                    <a:off x="5666757" y="1562865"/>
                    <a:ext cx="408897" cy="754759"/>
                  </a:xfrm>
                  <a:prstGeom prst="ellipse">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5889821" y="1563232"/>
                    <a:ext cx="373577" cy="754759"/>
                  </a:xfrm>
                  <a:prstGeom prst="ellipse">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rot="5400000">
                    <a:off x="5750715" y="1683736"/>
                    <a:ext cx="521257" cy="1254195"/>
                  </a:xfrm>
                  <a:prstGeom prst="ellipse">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 name="Oval 53"/>
              <p:cNvSpPr/>
              <p:nvPr/>
            </p:nvSpPr>
            <p:spPr>
              <a:xfrm>
                <a:off x="6622651" y="3931821"/>
                <a:ext cx="521257" cy="754759"/>
              </a:xfrm>
              <a:prstGeom prst="ellipse">
                <a:avLst/>
              </a:pr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Rectangle 72"/>
            <p:cNvSpPr/>
            <p:nvPr/>
          </p:nvSpPr>
          <p:spPr>
            <a:xfrm>
              <a:off x="8658959" y="5420467"/>
              <a:ext cx="2360953" cy="923330"/>
            </a:xfrm>
            <a:prstGeom prst="rect">
              <a:avLst/>
            </a:prstGeom>
            <a:solidFill>
              <a:schemeClr val="accent5">
                <a:lumMod val="75000"/>
              </a:schemeClr>
            </a:solidFill>
            <a:ln>
              <a:solidFill>
                <a:schemeClr val="accent5">
                  <a:lumMod val="75000"/>
                </a:schemeClr>
              </a:solidFill>
            </a:ln>
          </p:spPr>
          <p:txBody>
            <a:bodyPr wrap="square">
              <a:spAutoFit/>
            </a:bodyPr>
            <a:lstStyle/>
            <a:p>
              <a:pPr algn="ctr"/>
              <a:r>
                <a:rPr lang="en-US" i="1" dirty="0">
                  <a:solidFill>
                    <a:schemeClr val="bg1"/>
                  </a:solidFill>
                </a:rPr>
                <a:t>A farmer must work hard to enjoy the fruits of his or her labors</a:t>
              </a:r>
              <a:endParaRPr lang="en-US" dirty="0">
                <a:solidFill>
                  <a:schemeClr val="bg1"/>
                </a:solidFill>
                <a:effectLst>
                  <a:glow rad="139700">
                    <a:schemeClr val="accent2">
                      <a:satMod val="175000"/>
                      <a:alpha val="40000"/>
                    </a:schemeClr>
                  </a:glow>
                </a:effectLst>
              </a:endParaRPr>
            </a:p>
          </p:txBody>
        </p:sp>
      </p:grpSp>
      <p:sp>
        <p:nvSpPr>
          <p:cNvPr id="74" name="TextBox 73"/>
          <p:cNvSpPr txBox="1"/>
          <p:nvPr/>
        </p:nvSpPr>
        <p:spPr>
          <a:xfrm>
            <a:off x="922683" y="6440080"/>
            <a:ext cx="3657600" cy="400110"/>
          </a:xfrm>
          <a:prstGeom prst="rect">
            <a:avLst/>
          </a:prstGeom>
          <a:noFill/>
        </p:spPr>
        <p:txBody>
          <a:bodyPr wrap="square" rtlCol="0">
            <a:spAutoFit/>
          </a:bodyPr>
          <a:lstStyle/>
          <a:p>
            <a:r>
              <a:rPr lang="en-US" sz="2000" dirty="0">
                <a:solidFill>
                  <a:schemeClr val="bg1"/>
                </a:solidFill>
              </a:rPr>
              <a:t>2 Timothy 2:3-6</a:t>
            </a:r>
          </a:p>
        </p:txBody>
      </p:sp>
    </p:spTree>
    <p:extLst>
      <p:ext uri="{BB962C8B-B14F-4D97-AF65-F5344CB8AC3E}">
        <p14:creationId xmlns:p14="http://schemas.microsoft.com/office/powerpoint/2010/main" val="258885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76400" y="152688"/>
            <a:ext cx="8686800" cy="707886"/>
          </a:xfrm>
          <a:prstGeom prst="rect">
            <a:avLst/>
          </a:prstGeom>
          <a:noFill/>
        </p:spPr>
        <p:txBody>
          <a:bodyPr wrap="square" rtlCol="0">
            <a:spAutoFit/>
          </a:bodyPr>
          <a:lstStyle/>
          <a:p>
            <a:pPr algn="ctr"/>
            <a:r>
              <a:rPr lang="en-US" sz="4000" dirty="0">
                <a:solidFill>
                  <a:schemeClr val="bg1"/>
                </a:solidFill>
                <a:latin typeface="Rockwell Extra Bold" panose="02060903040505020403" pitchFamily="18" charset="0"/>
              </a:rPr>
              <a:t>Nephi’s Testifies</a:t>
            </a:r>
          </a:p>
        </p:txBody>
      </p:sp>
      <p:sp>
        <p:nvSpPr>
          <p:cNvPr id="7" name="TextBox 6"/>
          <p:cNvSpPr txBox="1"/>
          <p:nvPr/>
        </p:nvSpPr>
        <p:spPr>
          <a:xfrm>
            <a:off x="1073524" y="1483210"/>
            <a:ext cx="4482353" cy="1569660"/>
          </a:xfrm>
          <a:prstGeom prst="rect">
            <a:avLst/>
          </a:prstGeom>
          <a:noFill/>
        </p:spPr>
        <p:txBody>
          <a:bodyPr wrap="square" rtlCol="0">
            <a:spAutoFit/>
          </a:bodyPr>
          <a:lstStyle/>
          <a:p>
            <a:r>
              <a:rPr lang="en-US" sz="2400" dirty="0">
                <a:solidFill>
                  <a:schemeClr val="bg1"/>
                </a:solidFill>
              </a:rPr>
              <a:t>“…Wherefore, if ye shall be obedient to the commandments, and endure to the end, ye shall be saved at the last day…”</a:t>
            </a:r>
          </a:p>
        </p:txBody>
      </p:sp>
      <p:sp>
        <p:nvSpPr>
          <p:cNvPr id="8" name="TextBox 7"/>
          <p:cNvSpPr txBox="1"/>
          <p:nvPr/>
        </p:nvSpPr>
        <p:spPr>
          <a:xfrm>
            <a:off x="76201" y="6322849"/>
            <a:ext cx="3657600" cy="400110"/>
          </a:xfrm>
          <a:prstGeom prst="rect">
            <a:avLst/>
          </a:prstGeom>
          <a:noFill/>
        </p:spPr>
        <p:txBody>
          <a:bodyPr wrap="square" rtlCol="0">
            <a:spAutoFit/>
          </a:bodyPr>
          <a:lstStyle/>
          <a:p>
            <a:r>
              <a:rPr lang="en-US" sz="2000" dirty="0">
                <a:solidFill>
                  <a:schemeClr val="bg1"/>
                </a:solidFill>
              </a:rPr>
              <a:t>1 Nephi 22:31</a:t>
            </a:r>
          </a:p>
        </p:txBody>
      </p:sp>
      <p:sp>
        <p:nvSpPr>
          <p:cNvPr id="12" name="TextBox 11"/>
          <p:cNvSpPr txBox="1"/>
          <p:nvPr/>
        </p:nvSpPr>
        <p:spPr>
          <a:xfrm>
            <a:off x="6400800" y="4267201"/>
            <a:ext cx="4222376" cy="2308324"/>
          </a:xfrm>
          <a:prstGeom prst="rect">
            <a:avLst/>
          </a:prstGeom>
          <a:noFill/>
        </p:spPr>
        <p:txBody>
          <a:bodyPr wrap="square" rtlCol="0">
            <a:spAutoFit/>
          </a:bodyPr>
          <a:lstStyle/>
          <a:p>
            <a:r>
              <a:rPr lang="en-US" sz="2400" dirty="0">
                <a:solidFill>
                  <a:schemeClr val="bg1"/>
                </a:solidFill>
              </a:rPr>
              <a:t>“And, if you keep my commandments and endure to the end you shall have eternal life, which gift is the greatest of all the gifts of God.”</a:t>
            </a:r>
          </a:p>
          <a:p>
            <a:r>
              <a:rPr lang="en-US" sz="2400" dirty="0">
                <a:solidFill>
                  <a:schemeClr val="bg1"/>
                </a:solidFill>
              </a:rPr>
              <a:t>--D&amp;C 14:7</a:t>
            </a:r>
          </a:p>
        </p:txBody>
      </p:sp>
      <p:pic>
        <p:nvPicPr>
          <p:cNvPr id="3" name="Picture 2">
            <a:extLst>
              <a:ext uri="{FF2B5EF4-FFF2-40B4-BE49-F238E27FC236}">
                <a16:creationId xmlns:a16="http://schemas.microsoft.com/office/drawing/2014/main" id="{DE241BE0-6203-4FE4-922F-3D6630CBA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5674" y="1081086"/>
            <a:ext cx="2057400" cy="3019425"/>
          </a:xfrm>
          <a:prstGeom prst="rect">
            <a:avLst/>
          </a:prstGeom>
        </p:spPr>
      </p:pic>
      <p:pic>
        <p:nvPicPr>
          <p:cNvPr id="5" name="Picture 4">
            <a:extLst>
              <a:ext uri="{FF2B5EF4-FFF2-40B4-BE49-F238E27FC236}">
                <a16:creationId xmlns:a16="http://schemas.microsoft.com/office/drawing/2014/main" id="{46DFEAF6-BCCF-4056-9FBF-9B81AF344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0" y="3875165"/>
            <a:ext cx="4141143" cy="1943543"/>
          </a:xfrm>
          <a:prstGeom prst="rect">
            <a:avLst/>
          </a:prstGeom>
        </p:spPr>
      </p:pic>
    </p:spTree>
    <p:extLst>
      <p:ext uri="{BB962C8B-B14F-4D97-AF65-F5344CB8AC3E}">
        <p14:creationId xmlns:p14="http://schemas.microsoft.com/office/powerpoint/2010/main" val="145957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3920" y="65637"/>
            <a:ext cx="10797766" cy="830997"/>
          </a:xfrm>
          <a:prstGeom prst="rect">
            <a:avLst/>
          </a:prstGeom>
          <a:noFill/>
        </p:spPr>
        <p:txBody>
          <a:bodyPr wrap="square" rtlCol="0">
            <a:spAutoFit/>
          </a:bodyPr>
          <a:lstStyle/>
          <a:p>
            <a:pPr algn="ctr"/>
            <a:r>
              <a:rPr lang="en-US" sz="4800" dirty="0">
                <a:latin typeface="MV Boli" panose="02000500030200090000" pitchFamily="2" charset="0"/>
                <a:ea typeface="Wednesday" pitchFamily="2" charset="0"/>
                <a:cs typeface="MV Boli" panose="02000500030200090000" pitchFamily="2" charset="0"/>
              </a:rPr>
              <a:t>Unauthorized Practice</a:t>
            </a:r>
          </a:p>
        </p:txBody>
      </p:sp>
      <p:sp>
        <p:nvSpPr>
          <p:cNvPr id="4" name="Rectangle 3"/>
          <p:cNvSpPr/>
          <p:nvPr/>
        </p:nvSpPr>
        <p:spPr>
          <a:xfrm>
            <a:off x="624688" y="914896"/>
            <a:ext cx="8111905" cy="3416320"/>
          </a:xfrm>
          <a:prstGeom prst="rect">
            <a:avLst/>
          </a:prstGeom>
        </p:spPr>
        <p:txBody>
          <a:bodyPr wrap="square">
            <a:spAutoFit/>
          </a:bodyPr>
          <a:lstStyle/>
          <a:p>
            <a:r>
              <a:rPr lang="en-US" dirty="0"/>
              <a:t>“I’m reminded of an experience I had many years ago when I served as a bishop. During the opening exercises of our priesthood meeting one Sunday morning, we were preparing to ordain a young man to the office of priest. </a:t>
            </a:r>
          </a:p>
          <a:p>
            <a:endParaRPr lang="en-US" dirty="0"/>
          </a:p>
          <a:p>
            <a:r>
              <a:rPr lang="en-US" dirty="0"/>
              <a:t>Visiting our ward that day was a high councilor who also served as a temple worker. </a:t>
            </a:r>
          </a:p>
          <a:p>
            <a:endParaRPr lang="en-US" dirty="0"/>
          </a:p>
          <a:p>
            <a:r>
              <a:rPr lang="en-US" dirty="0"/>
              <a:t>As I prepared to have the young man sit down to face the congregation so that we could proceed with the ordination, the high councilor stopped me and said, ‘Bishop, I always have those being ordained turned to face the temple.’ </a:t>
            </a:r>
          </a:p>
          <a:p>
            <a:endParaRPr lang="en-US" dirty="0"/>
          </a:p>
          <a:p>
            <a:r>
              <a:rPr lang="en-US" dirty="0"/>
              <a:t>He repositioned the chair so that the young man would be facing in the direction of the temple. I immediately recognized an unauthorized practice.”</a:t>
            </a:r>
            <a:endParaRPr lang="en-US" dirty="0">
              <a:latin typeface="Abadi" panose="020B0604020104020204" pitchFamily="34" charset="0"/>
            </a:endParaRPr>
          </a:p>
        </p:txBody>
      </p:sp>
      <p:sp>
        <p:nvSpPr>
          <p:cNvPr id="6" name="Rectangle 5"/>
          <p:cNvSpPr/>
          <p:nvPr/>
        </p:nvSpPr>
        <p:spPr>
          <a:xfrm>
            <a:off x="6096000" y="6488668"/>
            <a:ext cx="6096000" cy="369332"/>
          </a:xfrm>
          <a:prstGeom prst="rect">
            <a:avLst/>
          </a:prstGeom>
        </p:spPr>
        <p:txBody>
          <a:bodyPr>
            <a:spAutoFit/>
          </a:bodyPr>
          <a:lstStyle/>
          <a:p>
            <a:pPr algn="r"/>
            <a:r>
              <a:rPr lang="en-US" dirty="0"/>
              <a:t>(3)</a:t>
            </a:r>
          </a:p>
        </p:txBody>
      </p:sp>
      <p:pic>
        <p:nvPicPr>
          <p:cNvPr id="5122" name="Picture 2" descr="Image result for president monson as a bi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502" y="843576"/>
            <a:ext cx="2128602" cy="208747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Salt Lake Temple"/>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89299" y="4375086"/>
            <a:ext cx="4014080" cy="238460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ordination l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8654" y="4375653"/>
            <a:ext cx="3042436" cy="219055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Image result for ordination l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219039" y="4383198"/>
            <a:ext cx="3042436" cy="21905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43602" y="4823296"/>
            <a:ext cx="3078180" cy="1477328"/>
          </a:xfrm>
          <a:prstGeom prst="rect">
            <a:avLst/>
          </a:prstGeom>
        </p:spPr>
        <p:txBody>
          <a:bodyPr wrap="square">
            <a:spAutoFit/>
          </a:bodyPr>
          <a:lstStyle/>
          <a:p>
            <a:pPr algn="ctr"/>
            <a:r>
              <a:rPr lang="en-US" dirty="0">
                <a:latin typeface="Abadi" panose="020B0604020104020204" pitchFamily="34" charset="0"/>
              </a:rPr>
              <a:t>As bishop, President Monson, rather than the high councilor, </a:t>
            </a:r>
            <a:r>
              <a:rPr lang="en-US" dirty="0">
                <a:effectLst>
                  <a:glow rad="139700">
                    <a:schemeClr val="accent1">
                      <a:satMod val="175000"/>
                      <a:alpha val="40000"/>
                    </a:schemeClr>
                  </a:glow>
                </a:effectLst>
                <a:latin typeface="Abadi" panose="020B0604020104020204" pitchFamily="34" charset="0"/>
              </a:rPr>
              <a:t>was authorized to preside over the Lord’s work in his ward</a:t>
            </a:r>
            <a:r>
              <a:rPr lang="en-US" dirty="0">
                <a:latin typeface="Abadi" panose="020B0604020104020204" pitchFamily="34" charset="0"/>
              </a:rPr>
              <a:t>.</a:t>
            </a:r>
            <a:endParaRPr lang="en-US" dirty="0"/>
          </a:p>
        </p:txBody>
      </p:sp>
    </p:spTree>
    <p:extLst>
      <p:ext uri="{BB962C8B-B14F-4D97-AF65-F5344CB8AC3E}">
        <p14:creationId xmlns:p14="http://schemas.microsoft.com/office/powerpoint/2010/main" val="51466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28800" y="228600"/>
            <a:ext cx="8686800" cy="707886"/>
          </a:xfrm>
          <a:prstGeom prst="rect">
            <a:avLst/>
          </a:prstGeom>
          <a:noFill/>
        </p:spPr>
        <p:txBody>
          <a:bodyPr wrap="square" rtlCol="0">
            <a:spAutoFit/>
          </a:bodyPr>
          <a:lstStyle/>
          <a:p>
            <a:pPr algn="ctr"/>
            <a:r>
              <a:rPr lang="en-US" sz="4000" dirty="0">
                <a:solidFill>
                  <a:schemeClr val="bg1"/>
                </a:solidFill>
                <a:latin typeface="Rockwell Extra Bold" panose="02060903040505020403" pitchFamily="18" charset="0"/>
              </a:rPr>
              <a:t>A General Apostasy</a:t>
            </a:r>
          </a:p>
        </p:txBody>
      </p:sp>
      <p:sp>
        <p:nvSpPr>
          <p:cNvPr id="7" name="TextBox 6"/>
          <p:cNvSpPr txBox="1"/>
          <p:nvPr/>
        </p:nvSpPr>
        <p:spPr>
          <a:xfrm>
            <a:off x="1362635" y="2190725"/>
            <a:ext cx="3429000" cy="1815882"/>
          </a:xfrm>
          <a:prstGeom prst="rect">
            <a:avLst/>
          </a:prstGeom>
          <a:noFill/>
        </p:spPr>
        <p:txBody>
          <a:bodyPr wrap="square" rtlCol="0">
            <a:spAutoFit/>
          </a:bodyPr>
          <a:lstStyle/>
          <a:p>
            <a:r>
              <a:rPr lang="en-US" sz="2800" dirty="0">
                <a:solidFill>
                  <a:schemeClr val="bg1"/>
                </a:solidFill>
              </a:rPr>
              <a:t>There is evidence that the Church in Paul’s day was falling away from the truth.</a:t>
            </a:r>
          </a:p>
        </p:txBody>
      </p:sp>
      <p:sp>
        <p:nvSpPr>
          <p:cNvPr id="8" name="TextBox 7"/>
          <p:cNvSpPr txBox="1"/>
          <p:nvPr/>
        </p:nvSpPr>
        <p:spPr>
          <a:xfrm>
            <a:off x="98613" y="6457890"/>
            <a:ext cx="3657600" cy="400110"/>
          </a:xfrm>
          <a:prstGeom prst="rect">
            <a:avLst/>
          </a:prstGeom>
          <a:noFill/>
        </p:spPr>
        <p:txBody>
          <a:bodyPr wrap="square" rtlCol="0">
            <a:spAutoFit/>
          </a:bodyPr>
          <a:lstStyle/>
          <a:p>
            <a:r>
              <a:rPr lang="en-US" sz="2000" dirty="0">
                <a:solidFill>
                  <a:schemeClr val="bg1"/>
                </a:solidFill>
              </a:rPr>
              <a:t>2 Timothy 3; Nephi 22:31</a:t>
            </a:r>
          </a:p>
        </p:txBody>
      </p:sp>
      <p:pic>
        <p:nvPicPr>
          <p:cNvPr id="3" name="Picture 2">
            <a:extLst>
              <a:ext uri="{FF2B5EF4-FFF2-40B4-BE49-F238E27FC236}">
                <a16:creationId xmlns:a16="http://schemas.microsoft.com/office/drawing/2014/main" id="{172FE20E-6034-4287-9931-6EBEC3FF5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9461" y="1244599"/>
            <a:ext cx="5404678" cy="5052199"/>
          </a:xfrm>
          <a:prstGeom prst="rect">
            <a:avLst/>
          </a:prstGeom>
        </p:spPr>
      </p:pic>
    </p:spTree>
    <p:extLst>
      <p:ext uri="{BB962C8B-B14F-4D97-AF65-F5344CB8AC3E}">
        <p14:creationId xmlns:p14="http://schemas.microsoft.com/office/powerpoint/2010/main" val="40843791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5835" y="228601"/>
            <a:ext cx="11591365" cy="707886"/>
          </a:xfrm>
          <a:prstGeom prst="rect">
            <a:avLst/>
          </a:prstGeom>
          <a:noFill/>
        </p:spPr>
        <p:txBody>
          <a:bodyPr wrap="square" rtlCol="0">
            <a:spAutoFit/>
          </a:bodyPr>
          <a:lstStyle/>
          <a:p>
            <a:pPr algn="ctr"/>
            <a:r>
              <a:rPr lang="en-US" sz="4000" dirty="0">
                <a:solidFill>
                  <a:schemeClr val="bg1"/>
                </a:solidFill>
                <a:latin typeface="Rockwell Extra Bold" panose="02060903040505020403" pitchFamily="18" charset="0"/>
              </a:rPr>
              <a:t>When would Apostasy take place?</a:t>
            </a:r>
          </a:p>
        </p:txBody>
      </p:sp>
      <p:sp>
        <p:nvSpPr>
          <p:cNvPr id="7" name="TextBox 6"/>
          <p:cNvSpPr txBox="1"/>
          <p:nvPr/>
        </p:nvSpPr>
        <p:spPr>
          <a:xfrm>
            <a:off x="2362200" y="2362200"/>
            <a:ext cx="3429000" cy="523220"/>
          </a:xfrm>
          <a:prstGeom prst="rect">
            <a:avLst/>
          </a:prstGeom>
          <a:noFill/>
        </p:spPr>
        <p:txBody>
          <a:bodyPr wrap="square" rtlCol="0">
            <a:spAutoFit/>
          </a:bodyPr>
          <a:lstStyle/>
          <a:p>
            <a:r>
              <a:rPr lang="en-US" sz="2800" dirty="0">
                <a:solidFill>
                  <a:schemeClr val="bg1"/>
                </a:solidFill>
              </a:rPr>
              <a:t>Acts 20:31</a:t>
            </a:r>
          </a:p>
        </p:txBody>
      </p:sp>
      <p:sp>
        <p:nvSpPr>
          <p:cNvPr id="12" name="TextBox 11"/>
          <p:cNvSpPr txBox="1"/>
          <p:nvPr/>
        </p:nvSpPr>
        <p:spPr>
          <a:xfrm>
            <a:off x="5029200" y="4343401"/>
            <a:ext cx="5486400" cy="1384995"/>
          </a:xfrm>
          <a:prstGeom prst="rect">
            <a:avLst/>
          </a:prstGeom>
          <a:noFill/>
        </p:spPr>
        <p:txBody>
          <a:bodyPr wrap="square" rtlCol="0">
            <a:spAutoFit/>
          </a:bodyPr>
          <a:lstStyle/>
          <a:p>
            <a:endParaRPr lang="en-US" sz="2800" dirty="0">
              <a:solidFill>
                <a:schemeClr val="bg1"/>
              </a:solidFill>
            </a:endParaRPr>
          </a:p>
          <a:p>
            <a:r>
              <a:rPr lang="en-US" sz="2800" dirty="0">
                <a:solidFill>
                  <a:schemeClr val="bg1"/>
                </a:solidFill>
              </a:rPr>
              <a:t>“…Three years I ceased not to warn everyone night and day with tears.”</a:t>
            </a:r>
          </a:p>
        </p:txBody>
      </p:sp>
      <p:pic>
        <p:nvPicPr>
          <p:cNvPr id="3" name="Picture 2">
            <a:extLst>
              <a:ext uri="{FF2B5EF4-FFF2-40B4-BE49-F238E27FC236}">
                <a16:creationId xmlns:a16="http://schemas.microsoft.com/office/drawing/2014/main" id="{1773771C-9599-401D-83C2-E96A8696A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8965" y="1165088"/>
            <a:ext cx="3429000" cy="3497307"/>
          </a:xfrm>
          <a:prstGeom prst="rect">
            <a:avLst/>
          </a:prstGeom>
        </p:spPr>
      </p:pic>
    </p:spTree>
    <p:extLst>
      <p:ext uri="{BB962C8B-B14F-4D97-AF65-F5344CB8AC3E}">
        <p14:creationId xmlns:p14="http://schemas.microsoft.com/office/powerpoint/2010/main" val="2621670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28800" y="228600"/>
            <a:ext cx="8686800" cy="707886"/>
          </a:xfrm>
          <a:prstGeom prst="rect">
            <a:avLst/>
          </a:prstGeom>
          <a:noFill/>
        </p:spPr>
        <p:txBody>
          <a:bodyPr wrap="square" rtlCol="0">
            <a:spAutoFit/>
          </a:bodyPr>
          <a:lstStyle/>
          <a:p>
            <a:pPr algn="ctr"/>
            <a:r>
              <a:rPr lang="en-US" sz="4000" dirty="0">
                <a:solidFill>
                  <a:schemeClr val="bg1"/>
                </a:solidFill>
                <a:latin typeface="Rockwell Extra Bold" panose="02060903040505020403" pitchFamily="18" charset="0"/>
              </a:rPr>
              <a:t>Church Continues</a:t>
            </a:r>
          </a:p>
        </p:txBody>
      </p:sp>
      <p:sp>
        <p:nvSpPr>
          <p:cNvPr id="7" name="TextBox 6"/>
          <p:cNvSpPr txBox="1"/>
          <p:nvPr/>
        </p:nvSpPr>
        <p:spPr>
          <a:xfrm>
            <a:off x="425823" y="1165086"/>
            <a:ext cx="3429000" cy="2246769"/>
          </a:xfrm>
          <a:prstGeom prst="rect">
            <a:avLst/>
          </a:prstGeom>
          <a:noFill/>
        </p:spPr>
        <p:txBody>
          <a:bodyPr wrap="square" rtlCol="0">
            <a:spAutoFit/>
          </a:bodyPr>
          <a:lstStyle/>
          <a:p>
            <a:r>
              <a:rPr lang="en-US" sz="2800" dirty="0">
                <a:solidFill>
                  <a:schemeClr val="bg1"/>
                </a:solidFill>
              </a:rPr>
              <a:t>Although some may apostatize in our day, the church will not be withdrawn from the earth again.</a:t>
            </a:r>
          </a:p>
        </p:txBody>
      </p:sp>
      <p:sp>
        <p:nvSpPr>
          <p:cNvPr id="8" name="TextBox 7"/>
          <p:cNvSpPr txBox="1"/>
          <p:nvPr/>
        </p:nvSpPr>
        <p:spPr>
          <a:xfrm>
            <a:off x="6858000" y="6198054"/>
            <a:ext cx="5115904" cy="584775"/>
          </a:xfrm>
          <a:prstGeom prst="rect">
            <a:avLst/>
          </a:prstGeom>
          <a:noFill/>
        </p:spPr>
        <p:txBody>
          <a:bodyPr wrap="square" rtlCol="0">
            <a:spAutoFit/>
          </a:bodyPr>
          <a:lstStyle/>
          <a:p>
            <a:r>
              <a:rPr lang="en-US" sz="3200" dirty="0">
                <a:solidFill>
                  <a:schemeClr val="bg1"/>
                </a:solidFill>
                <a:effectLst>
                  <a:glow rad="101600">
                    <a:schemeClr val="accent6">
                      <a:satMod val="175000"/>
                      <a:alpha val="40000"/>
                    </a:schemeClr>
                  </a:glow>
                </a:effectLst>
              </a:rPr>
              <a:t>D&amp;C 65:2-6   Read all verses</a:t>
            </a:r>
          </a:p>
        </p:txBody>
      </p:sp>
      <p:sp>
        <p:nvSpPr>
          <p:cNvPr id="12" name="TextBox 11"/>
          <p:cNvSpPr txBox="1"/>
          <p:nvPr/>
        </p:nvSpPr>
        <p:spPr>
          <a:xfrm>
            <a:off x="1828800" y="5469460"/>
            <a:ext cx="5486400" cy="954107"/>
          </a:xfrm>
          <a:prstGeom prst="rect">
            <a:avLst/>
          </a:prstGeom>
          <a:noFill/>
        </p:spPr>
        <p:txBody>
          <a:bodyPr wrap="square" rtlCol="0">
            <a:spAutoFit/>
          </a:bodyPr>
          <a:lstStyle/>
          <a:p>
            <a:r>
              <a:rPr lang="en-US" sz="2800" dirty="0">
                <a:solidFill>
                  <a:schemeClr val="bg1"/>
                </a:solidFill>
              </a:rPr>
              <a:t>“Wherefore, may the kingdom of God go forth…”</a:t>
            </a:r>
          </a:p>
        </p:txBody>
      </p:sp>
      <p:sp>
        <p:nvSpPr>
          <p:cNvPr id="9" name="TextBox 8"/>
          <p:cNvSpPr txBox="1"/>
          <p:nvPr/>
        </p:nvSpPr>
        <p:spPr>
          <a:xfrm>
            <a:off x="4953000" y="4542712"/>
            <a:ext cx="3810000" cy="830997"/>
          </a:xfrm>
          <a:prstGeom prst="rect">
            <a:avLst/>
          </a:prstGeom>
          <a:noFill/>
        </p:spPr>
        <p:txBody>
          <a:bodyPr wrap="square" rtlCol="0">
            <a:spAutoFit/>
          </a:bodyPr>
          <a:lstStyle/>
          <a:p>
            <a:r>
              <a:rPr lang="en-US" sz="2400" dirty="0">
                <a:solidFill>
                  <a:schemeClr val="bg1"/>
                </a:solidFill>
              </a:rPr>
              <a:t>“…and it shall stand for ever.”</a:t>
            </a:r>
          </a:p>
          <a:p>
            <a:r>
              <a:rPr lang="en-US" sz="2400" dirty="0">
                <a:solidFill>
                  <a:schemeClr val="bg1"/>
                </a:solidFill>
              </a:rPr>
              <a:t>Daniel 2:44-45</a:t>
            </a:r>
          </a:p>
        </p:txBody>
      </p:sp>
      <p:pic>
        <p:nvPicPr>
          <p:cNvPr id="3" name="Picture 2">
            <a:extLst>
              <a:ext uri="{FF2B5EF4-FFF2-40B4-BE49-F238E27FC236}">
                <a16:creationId xmlns:a16="http://schemas.microsoft.com/office/drawing/2014/main" id="{F40A6A73-C052-46D6-B763-C7CFC12D0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693" y="1069442"/>
            <a:ext cx="4890614" cy="3175724"/>
          </a:xfrm>
          <a:prstGeom prst="rect">
            <a:avLst/>
          </a:prstGeom>
        </p:spPr>
      </p:pic>
    </p:spTree>
    <p:extLst>
      <p:ext uri="{BB962C8B-B14F-4D97-AF65-F5344CB8AC3E}">
        <p14:creationId xmlns:p14="http://schemas.microsoft.com/office/powerpoint/2010/main" val="296917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8482" y="1260819"/>
            <a:ext cx="6096000" cy="4154984"/>
          </a:xfrm>
          <a:prstGeom prst="rect">
            <a:avLst/>
          </a:prstGeom>
          <a:noFill/>
        </p:spPr>
        <p:txBody>
          <a:bodyPr wrap="square" rtlCol="0">
            <a:spAutoFit/>
          </a:bodyPr>
          <a:lstStyle/>
          <a:p>
            <a:r>
              <a:rPr lang="en-US" sz="2400" dirty="0">
                <a:solidFill>
                  <a:schemeClr val="bg1"/>
                </a:solidFill>
              </a:rPr>
              <a:t>“There are still those, not a few, who criticize and rebel, who apostatize and lift their voices against this work…</a:t>
            </a:r>
          </a:p>
          <a:p>
            <a:endParaRPr lang="en-US" sz="2400" dirty="0">
              <a:solidFill>
                <a:schemeClr val="bg1"/>
              </a:solidFill>
            </a:endParaRPr>
          </a:p>
          <a:p>
            <a:r>
              <a:rPr lang="en-US" sz="2400" dirty="0">
                <a:solidFill>
                  <a:schemeClr val="bg1"/>
                </a:solidFill>
              </a:rPr>
              <a:t>I suppose we always will have them as long as we are trying to do the work of the Lord. The honest in heart will detect that which is true and that which is false…</a:t>
            </a:r>
          </a:p>
          <a:p>
            <a:endParaRPr lang="en-US" sz="2400" dirty="0">
              <a:solidFill>
                <a:schemeClr val="bg1"/>
              </a:solidFill>
            </a:endParaRPr>
          </a:p>
          <a:p>
            <a:r>
              <a:rPr lang="en-US" sz="2400" dirty="0">
                <a:solidFill>
                  <a:schemeClr val="bg1"/>
                </a:solidFill>
              </a:rPr>
              <a:t>We are a body of Christian solders “marching as to war, with the cross of Jesus going on before.”</a:t>
            </a:r>
          </a:p>
        </p:txBody>
      </p:sp>
      <p:pic>
        <p:nvPicPr>
          <p:cNvPr id="10" name="Picture 9" descr="Gordon b hinckley 1.jpg"/>
          <p:cNvPicPr>
            <a:picLocks noChangeAspect="1"/>
          </p:cNvPicPr>
          <p:nvPr/>
        </p:nvPicPr>
        <p:blipFill>
          <a:blip r:embed="rId3" cstate="print"/>
          <a:stretch>
            <a:fillRect/>
          </a:stretch>
        </p:blipFill>
        <p:spPr>
          <a:xfrm>
            <a:off x="8198223" y="2073517"/>
            <a:ext cx="2680447" cy="3342286"/>
          </a:xfrm>
          <a:prstGeom prst="rect">
            <a:avLst/>
          </a:prstGeom>
        </p:spPr>
      </p:pic>
      <p:sp>
        <p:nvSpPr>
          <p:cNvPr id="2" name="Rectangle 1"/>
          <p:cNvSpPr/>
          <p:nvPr/>
        </p:nvSpPr>
        <p:spPr>
          <a:xfrm>
            <a:off x="11749250" y="6377499"/>
            <a:ext cx="442750" cy="369332"/>
          </a:xfrm>
          <a:prstGeom prst="rect">
            <a:avLst/>
          </a:prstGeom>
        </p:spPr>
        <p:txBody>
          <a:bodyPr wrap="none">
            <a:spAutoFit/>
          </a:bodyPr>
          <a:lstStyle/>
          <a:p>
            <a:r>
              <a:rPr lang="en-US" dirty="0">
                <a:solidFill>
                  <a:schemeClr val="bg1"/>
                </a:solidFill>
              </a:rPr>
              <a:t>(2)</a:t>
            </a:r>
            <a:endParaRPr lang="en-US" dirty="0"/>
          </a:p>
        </p:txBody>
      </p:sp>
    </p:spTree>
    <p:extLst>
      <p:ext uri="{BB962C8B-B14F-4D97-AF65-F5344CB8AC3E}">
        <p14:creationId xmlns:p14="http://schemas.microsoft.com/office/powerpoint/2010/main" val="17573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61529" y="6329366"/>
            <a:ext cx="6096000" cy="461665"/>
          </a:xfrm>
          <a:prstGeom prst="rect">
            <a:avLst/>
          </a:prstGeom>
          <a:noFill/>
        </p:spPr>
        <p:txBody>
          <a:bodyPr wrap="square" rtlCol="0">
            <a:spAutoFit/>
          </a:bodyPr>
          <a:lstStyle/>
          <a:p>
            <a:pPr algn="r"/>
            <a:r>
              <a:rPr lang="en-US" sz="2400" dirty="0">
                <a:solidFill>
                  <a:schemeClr val="bg1"/>
                </a:solidFill>
              </a:rPr>
              <a:t>(4)</a:t>
            </a:r>
          </a:p>
        </p:txBody>
      </p:sp>
      <p:sp>
        <p:nvSpPr>
          <p:cNvPr id="9" name="TextBox 8"/>
          <p:cNvSpPr txBox="1"/>
          <p:nvPr/>
        </p:nvSpPr>
        <p:spPr>
          <a:xfrm>
            <a:off x="1044389" y="1133358"/>
            <a:ext cx="6270810" cy="4524315"/>
          </a:xfrm>
          <a:prstGeom prst="rect">
            <a:avLst/>
          </a:prstGeom>
          <a:noFill/>
        </p:spPr>
        <p:txBody>
          <a:bodyPr wrap="square" rtlCol="0">
            <a:spAutoFit/>
          </a:bodyPr>
          <a:lstStyle/>
          <a:p>
            <a:r>
              <a:rPr lang="en-US" sz="3600" dirty="0">
                <a:solidFill>
                  <a:schemeClr val="bg1"/>
                </a:solidFill>
              </a:rPr>
              <a:t>“…the word of God, as found in the scriptures, in the words of living prophets, and in personal revelation, has the power to fortify the Saints and arm them with the spirit so they can resist evil, hold fast to the good, and find joy in this life.”</a:t>
            </a:r>
          </a:p>
        </p:txBody>
      </p:sp>
      <p:pic>
        <p:nvPicPr>
          <p:cNvPr id="10" name="Picture 9" descr="Ezra t benson.jpg"/>
          <p:cNvPicPr>
            <a:picLocks noChangeAspect="1"/>
          </p:cNvPicPr>
          <p:nvPr/>
        </p:nvPicPr>
        <p:blipFill>
          <a:blip r:embed="rId3" cstate="print"/>
          <a:stretch>
            <a:fillRect/>
          </a:stretch>
        </p:blipFill>
        <p:spPr>
          <a:xfrm>
            <a:off x="8359587" y="1660662"/>
            <a:ext cx="2761129" cy="3906420"/>
          </a:xfrm>
          <a:prstGeom prst="rect">
            <a:avLst/>
          </a:prstGeom>
        </p:spPr>
      </p:pic>
    </p:spTree>
    <p:extLst>
      <p:ext uri="{BB962C8B-B14F-4D97-AF65-F5344CB8AC3E}">
        <p14:creationId xmlns:p14="http://schemas.microsoft.com/office/powerpoint/2010/main" val="3579677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28800" y="87198"/>
            <a:ext cx="8686800" cy="923330"/>
          </a:xfrm>
          <a:prstGeom prst="rect">
            <a:avLst/>
          </a:prstGeom>
          <a:noFill/>
        </p:spPr>
        <p:txBody>
          <a:bodyPr wrap="square" rtlCol="0">
            <a:spAutoFit/>
          </a:bodyPr>
          <a:lstStyle/>
          <a:p>
            <a:pPr algn="ctr" fontAlgn="base"/>
            <a:r>
              <a:rPr lang="en-US" sz="5400" dirty="0" err="1">
                <a:solidFill>
                  <a:schemeClr val="bg1"/>
                </a:solidFill>
                <a:latin typeface="Rockwell Extra Bold" panose="02060903040505020403" pitchFamily="18" charset="0"/>
              </a:rPr>
              <a:t>Jannes</a:t>
            </a:r>
            <a:r>
              <a:rPr lang="en-US" sz="5400" dirty="0">
                <a:solidFill>
                  <a:schemeClr val="bg1"/>
                </a:solidFill>
                <a:latin typeface="Rockwell Extra Bold" panose="02060903040505020403" pitchFamily="18" charset="0"/>
              </a:rPr>
              <a:t> and </a:t>
            </a:r>
            <a:r>
              <a:rPr lang="en-US" sz="5400" dirty="0" err="1">
                <a:solidFill>
                  <a:schemeClr val="bg1"/>
                </a:solidFill>
                <a:latin typeface="Rockwell Extra Bold" panose="02060903040505020403" pitchFamily="18" charset="0"/>
              </a:rPr>
              <a:t>Jambres</a:t>
            </a:r>
            <a:endParaRPr lang="en-US" sz="5400" dirty="0">
              <a:solidFill>
                <a:schemeClr val="bg1"/>
              </a:solidFill>
              <a:latin typeface="Rockwell Extra Bold" panose="02060903040505020403" pitchFamily="18" charset="0"/>
            </a:endParaRPr>
          </a:p>
        </p:txBody>
      </p:sp>
      <p:sp>
        <p:nvSpPr>
          <p:cNvPr id="7" name="TextBox 6"/>
          <p:cNvSpPr txBox="1"/>
          <p:nvPr/>
        </p:nvSpPr>
        <p:spPr>
          <a:xfrm>
            <a:off x="425823" y="1165086"/>
            <a:ext cx="6364942" cy="1200329"/>
          </a:xfrm>
          <a:prstGeom prst="rect">
            <a:avLst/>
          </a:prstGeom>
          <a:noFill/>
        </p:spPr>
        <p:txBody>
          <a:bodyPr wrap="square" rtlCol="0">
            <a:spAutoFit/>
          </a:bodyPr>
          <a:lstStyle/>
          <a:p>
            <a:r>
              <a:rPr lang="en-US" sz="2400" dirty="0">
                <a:solidFill>
                  <a:schemeClr val="bg1"/>
                </a:solidFill>
              </a:rPr>
              <a:t>According to a Jewish tradition, </a:t>
            </a:r>
            <a:r>
              <a:rPr lang="en-US" sz="2400" dirty="0" err="1">
                <a:solidFill>
                  <a:schemeClr val="bg1"/>
                </a:solidFill>
              </a:rPr>
              <a:t>Jannes</a:t>
            </a:r>
            <a:r>
              <a:rPr lang="en-US" sz="2400" dirty="0">
                <a:solidFill>
                  <a:schemeClr val="bg1"/>
                </a:solidFill>
              </a:rPr>
              <a:t> and </a:t>
            </a:r>
            <a:r>
              <a:rPr lang="en-US" sz="2400" dirty="0" err="1">
                <a:solidFill>
                  <a:schemeClr val="bg1"/>
                </a:solidFill>
              </a:rPr>
              <a:t>Jambres</a:t>
            </a:r>
            <a:r>
              <a:rPr lang="en-US" sz="2400" dirty="0">
                <a:solidFill>
                  <a:schemeClr val="bg1"/>
                </a:solidFill>
              </a:rPr>
              <a:t> were the names of the two magicians in Pharaoh’s court who opposed Moses and Aaron</a:t>
            </a:r>
          </a:p>
        </p:txBody>
      </p:sp>
      <p:sp>
        <p:nvSpPr>
          <p:cNvPr id="9" name="TextBox 8"/>
          <p:cNvSpPr txBox="1"/>
          <p:nvPr/>
        </p:nvSpPr>
        <p:spPr>
          <a:xfrm>
            <a:off x="6790765" y="2197575"/>
            <a:ext cx="5082988" cy="2862322"/>
          </a:xfrm>
          <a:prstGeom prst="rect">
            <a:avLst/>
          </a:prstGeom>
          <a:noFill/>
        </p:spPr>
        <p:txBody>
          <a:bodyPr wrap="square" rtlCol="0">
            <a:spAutoFit/>
          </a:bodyPr>
          <a:lstStyle/>
          <a:p>
            <a:pPr fontAlgn="base"/>
            <a:r>
              <a:rPr lang="en-US" sz="2000" b="1" i="1" dirty="0">
                <a:solidFill>
                  <a:srgbClr val="C00000"/>
                </a:solidFill>
              </a:rPr>
              <a:t>Then Pharaoh also called the wise men and the sorcerers: now the magicians of Egypt, they also did in like manner with their enchantments.</a:t>
            </a:r>
          </a:p>
          <a:p>
            <a:pPr fontAlgn="base"/>
            <a:endParaRPr lang="en-US" sz="2000" b="1" i="1" dirty="0">
              <a:solidFill>
                <a:srgbClr val="C00000"/>
              </a:solidFill>
            </a:endParaRPr>
          </a:p>
          <a:p>
            <a:pPr fontAlgn="base"/>
            <a:r>
              <a:rPr lang="en-US" sz="2000" b="1" i="1" dirty="0">
                <a:solidFill>
                  <a:srgbClr val="C00000"/>
                </a:solidFill>
              </a:rPr>
              <a:t>For they cast down every man his rod, and they became serpents: but Aaron’s rod swallowed up their rods.</a:t>
            </a:r>
          </a:p>
          <a:p>
            <a:pPr fontAlgn="base"/>
            <a:r>
              <a:rPr lang="en-US" sz="2000" b="1" i="1" dirty="0">
                <a:solidFill>
                  <a:srgbClr val="C00000"/>
                </a:solidFill>
              </a:rPr>
              <a:t>Exodus 7:11-12</a:t>
            </a:r>
          </a:p>
        </p:txBody>
      </p:sp>
      <p:pic>
        <p:nvPicPr>
          <p:cNvPr id="1026" name="Picture 2" descr="Image result for aaron's rod swallowed up their r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823" y="2528887"/>
            <a:ext cx="6096000" cy="3886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0159" y="6396335"/>
            <a:ext cx="6096000" cy="461665"/>
          </a:xfrm>
          <a:prstGeom prst="rect">
            <a:avLst/>
          </a:prstGeom>
          <a:noFill/>
        </p:spPr>
        <p:txBody>
          <a:bodyPr wrap="square" rtlCol="0">
            <a:spAutoFit/>
          </a:bodyPr>
          <a:lstStyle/>
          <a:p>
            <a:r>
              <a:rPr lang="en-US" sz="2400" dirty="0">
                <a:solidFill>
                  <a:schemeClr val="bg1"/>
                </a:solidFill>
              </a:rPr>
              <a:t>2 Timothy 3:8</a:t>
            </a:r>
          </a:p>
        </p:txBody>
      </p:sp>
      <p:sp>
        <p:nvSpPr>
          <p:cNvPr id="13" name="TextBox 12"/>
          <p:cNvSpPr txBox="1"/>
          <p:nvPr/>
        </p:nvSpPr>
        <p:spPr>
          <a:xfrm>
            <a:off x="5994027" y="6347726"/>
            <a:ext cx="6096000" cy="461665"/>
          </a:xfrm>
          <a:prstGeom prst="rect">
            <a:avLst/>
          </a:prstGeom>
          <a:noFill/>
        </p:spPr>
        <p:txBody>
          <a:bodyPr wrap="square" rtlCol="0">
            <a:spAutoFit/>
          </a:bodyPr>
          <a:lstStyle/>
          <a:p>
            <a:pPr algn="r"/>
            <a:r>
              <a:rPr lang="en-US" sz="2400" dirty="0">
                <a:solidFill>
                  <a:schemeClr val="bg1"/>
                </a:solidFill>
              </a:rPr>
              <a:t>(1)</a:t>
            </a:r>
          </a:p>
        </p:txBody>
      </p:sp>
    </p:spTree>
    <p:extLst>
      <p:ext uri="{BB962C8B-B14F-4D97-AF65-F5344CB8AC3E}">
        <p14:creationId xmlns:p14="http://schemas.microsoft.com/office/powerpoint/2010/main" val="347547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28800" y="87198"/>
            <a:ext cx="8686800" cy="923330"/>
          </a:xfrm>
          <a:prstGeom prst="rect">
            <a:avLst/>
          </a:prstGeom>
          <a:noFill/>
        </p:spPr>
        <p:txBody>
          <a:bodyPr wrap="square" rtlCol="0">
            <a:spAutoFit/>
          </a:bodyPr>
          <a:lstStyle/>
          <a:p>
            <a:pPr algn="ctr" fontAlgn="base"/>
            <a:r>
              <a:rPr lang="en-US" sz="5400" dirty="0">
                <a:solidFill>
                  <a:schemeClr val="bg1"/>
                </a:solidFill>
                <a:latin typeface="Rockwell Extra Bold" panose="02060903040505020403" pitchFamily="18" charset="0"/>
              </a:rPr>
              <a:t>Doctrinal Mastery</a:t>
            </a:r>
          </a:p>
        </p:txBody>
      </p:sp>
      <p:sp>
        <p:nvSpPr>
          <p:cNvPr id="9" name="TextBox 8"/>
          <p:cNvSpPr txBox="1"/>
          <p:nvPr/>
        </p:nvSpPr>
        <p:spPr>
          <a:xfrm>
            <a:off x="5678056" y="1076936"/>
            <a:ext cx="6266896" cy="5262979"/>
          </a:xfrm>
          <a:prstGeom prst="rect">
            <a:avLst/>
          </a:prstGeom>
          <a:noFill/>
        </p:spPr>
        <p:txBody>
          <a:bodyPr wrap="square" rtlCol="0">
            <a:spAutoFit/>
          </a:bodyPr>
          <a:lstStyle/>
          <a:p>
            <a:pPr fontAlgn="base"/>
            <a:r>
              <a:rPr lang="en-US" sz="2800" dirty="0">
                <a:solidFill>
                  <a:schemeClr val="bg1"/>
                </a:solidFill>
              </a:rPr>
              <a:t>And that from a child thou hast known the holy scriptures, which are able to make thee wise unto salvation through faith which is in Christ Jesus.</a:t>
            </a:r>
          </a:p>
          <a:p>
            <a:pPr fontAlgn="base"/>
            <a:endParaRPr lang="en-US" sz="2800" dirty="0">
              <a:solidFill>
                <a:schemeClr val="bg1"/>
              </a:solidFill>
            </a:endParaRPr>
          </a:p>
          <a:p>
            <a:pPr fontAlgn="base"/>
            <a:r>
              <a:rPr lang="en-US" sz="2800" dirty="0">
                <a:solidFill>
                  <a:schemeClr val="bg1"/>
                </a:solidFill>
              </a:rPr>
              <a:t>All scripture </a:t>
            </a:r>
            <a:r>
              <a:rPr lang="en-US" sz="2800" i="1" dirty="0">
                <a:solidFill>
                  <a:schemeClr val="bg1"/>
                </a:solidFill>
              </a:rPr>
              <a:t>is</a:t>
            </a:r>
            <a:r>
              <a:rPr lang="en-US" sz="2800" dirty="0">
                <a:solidFill>
                  <a:schemeClr val="bg1"/>
                </a:solidFill>
              </a:rPr>
              <a:t> given by inspiration of God, and </a:t>
            </a:r>
            <a:r>
              <a:rPr lang="en-US" sz="2800" i="1" dirty="0">
                <a:solidFill>
                  <a:schemeClr val="bg1"/>
                </a:solidFill>
              </a:rPr>
              <a:t>is </a:t>
            </a:r>
            <a:r>
              <a:rPr lang="en-US" sz="2800" dirty="0">
                <a:solidFill>
                  <a:schemeClr val="bg1"/>
                </a:solidFill>
              </a:rPr>
              <a:t>profitable for doctrine, for reproof, for correction, for instruction in righteousness:</a:t>
            </a:r>
          </a:p>
          <a:p>
            <a:pPr fontAlgn="base"/>
            <a:endParaRPr lang="en-US" sz="2800" dirty="0">
              <a:solidFill>
                <a:schemeClr val="bg1"/>
              </a:solidFill>
            </a:endParaRPr>
          </a:p>
          <a:p>
            <a:pPr fontAlgn="base"/>
            <a:r>
              <a:rPr lang="en-US" sz="2800" dirty="0">
                <a:solidFill>
                  <a:schemeClr val="bg1"/>
                </a:solidFill>
              </a:rPr>
              <a:t>That the man of God may be perfect, </a:t>
            </a:r>
            <a:r>
              <a:rPr lang="en-US" sz="2800" dirty="0" err="1">
                <a:solidFill>
                  <a:schemeClr val="bg1"/>
                </a:solidFill>
              </a:rPr>
              <a:t>throughly</a:t>
            </a:r>
            <a:r>
              <a:rPr lang="en-US" sz="2800" dirty="0">
                <a:solidFill>
                  <a:schemeClr val="bg1"/>
                </a:solidFill>
              </a:rPr>
              <a:t> furnished unto all good works.</a:t>
            </a:r>
          </a:p>
        </p:txBody>
      </p:sp>
      <p:grpSp>
        <p:nvGrpSpPr>
          <p:cNvPr id="8" name="Group 7"/>
          <p:cNvGrpSpPr/>
          <p:nvPr/>
        </p:nvGrpSpPr>
        <p:grpSpPr>
          <a:xfrm>
            <a:off x="1059645" y="1841999"/>
            <a:ext cx="2810519" cy="3640943"/>
            <a:chOff x="2819400" y="3657598"/>
            <a:chExt cx="1365515" cy="2048764"/>
          </a:xfrm>
        </p:grpSpPr>
        <p:sp>
          <p:nvSpPr>
            <p:cNvPr id="12" name="Rectangle 11"/>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C000"/>
                  </a:solidFill>
                  <a:latin typeface="Colonna MT" pitchFamily="82" charset="0"/>
                </a:rPr>
                <a:t>2 </a:t>
              </a:r>
              <a:r>
                <a:rPr lang="en-US" sz="4000" dirty="0">
                  <a:solidFill>
                    <a:srgbClr val="FFC000"/>
                  </a:solidFill>
                  <a:latin typeface="Colonna MT" pitchFamily="82" charset="0"/>
                </a:rPr>
                <a:t>Timothy</a:t>
              </a:r>
            </a:p>
            <a:p>
              <a:pPr algn="ctr"/>
              <a:r>
                <a:rPr lang="en-US" sz="4000" dirty="0">
                  <a:solidFill>
                    <a:srgbClr val="FFC000"/>
                  </a:solidFill>
                  <a:latin typeface="Colonna MT" pitchFamily="82" charset="0"/>
                </a:rPr>
                <a:t>3:15-17</a:t>
              </a:r>
            </a:p>
          </p:txBody>
        </p:sp>
        <p:sp>
          <p:nvSpPr>
            <p:cNvPr id="15" name="Rectangle 14"/>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Arrow: Right 1"/>
          <p:cNvSpPr/>
          <p:nvPr/>
        </p:nvSpPr>
        <p:spPr>
          <a:xfrm>
            <a:off x="4128247" y="3106271"/>
            <a:ext cx="1438835" cy="82799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17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fill="hold"/>
                                        <p:tgtEl>
                                          <p:spTgt spid="9"/>
                                        </p:tgtEl>
                                        <p:attrNameLst>
                                          <p:attrName>ppt_x</p:attrName>
                                        </p:attrNameLst>
                                      </p:cBhvr>
                                      <p:tavLst>
                                        <p:tav tm="0">
                                          <p:val>
                                            <p:strVal val="0-#ppt_w/2"/>
                                          </p:val>
                                        </p:tav>
                                        <p:tav tm="100000">
                                          <p:val>
                                            <p:strVal val="#ppt_x"/>
                                          </p:val>
                                        </p:tav>
                                      </p:tavLst>
                                    </p:anim>
                                    <p:anim calcmode="lin" valueType="num">
                                      <p:cBhvr additive="base">
                                        <p:cTn id="8" dur="12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0-#ppt_w/2"/>
                                          </p:val>
                                        </p:tav>
                                        <p:tav tm="100000">
                                          <p:val>
                                            <p:strVal val="#ppt_x"/>
                                          </p:val>
                                        </p:tav>
                                      </p:tavLst>
                                    </p:anim>
                                    <p:anim calcmode="lin" valueType="num">
                                      <p:cBhvr additive="base">
                                        <p:cTn id="12" dur="12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28800" y="87198"/>
            <a:ext cx="8686800" cy="923330"/>
          </a:xfrm>
          <a:prstGeom prst="rect">
            <a:avLst/>
          </a:prstGeom>
          <a:noFill/>
        </p:spPr>
        <p:txBody>
          <a:bodyPr wrap="square" rtlCol="0">
            <a:spAutoFit/>
          </a:bodyPr>
          <a:lstStyle/>
          <a:p>
            <a:pPr algn="ctr" fontAlgn="base"/>
            <a:r>
              <a:rPr lang="en-US" sz="5400" dirty="0">
                <a:solidFill>
                  <a:schemeClr val="bg1"/>
                </a:solidFill>
                <a:latin typeface="Rockwell Extra Bold" panose="02060903040505020403" pitchFamily="18" charset="0"/>
              </a:rPr>
              <a:t>Scriptures Provide</a:t>
            </a:r>
          </a:p>
        </p:txBody>
      </p:sp>
      <p:sp>
        <p:nvSpPr>
          <p:cNvPr id="9" name="TextBox 8"/>
          <p:cNvSpPr txBox="1"/>
          <p:nvPr/>
        </p:nvSpPr>
        <p:spPr>
          <a:xfrm>
            <a:off x="3240742" y="1208644"/>
            <a:ext cx="6145306" cy="1323439"/>
          </a:xfrm>
          <a:prstGeom prst="rect">
            <a:avLst/>
          </a:prstGeom>
          <a:noFill/>
        </p:spPr>
        <p:txBody>
          <a:bodyPr wrap="square" rtlCol="0">
            <a:spAutoFit/>
          </a:bodyPr>
          <a:lstStyle/>
          <a:p>
            <a:pPr fontAlgn="base"/>
            <a:r>
              <a:rPr lang="en-US" sz="2000" dirty="0">
                <a:solidFill>
                  <a:schemeClr val="bg1"/>
                </a:solidFill>
              </a:rPr>
              <a:t>According to Paul, “the holy scriptures … are able to make thee wise unto salvation” and “all scripture is given by inspiration of God, and is profitable for doctrine, for reproof, for correction, for instruction in righteousness” </a:t>
            </a:r>
          </a:p>
        </p:txBody>
      </p:sp>
      <p:sp>
        <p:nvSpPr>
          <p:cNvPr id="11" name="TextBox 10"/>
          <p:cNvSpPr txBox="1"/>
          <p:nvPr/>
        </p:nvSpPr>
        <p:spPr>
          <a:xfrm>
            <a:off x="150159" y="6396335"/>
            <a:ext cx="6096000" cy="461665"/>
          </a:xfrm>
          <a:prstGeom prst="rect">
            <a:avLst/>
          </a:prstGeom>
          <a:noFill/>
        </p:spPr>
        <p:txBody>
          <a:bodyPr wrap="square" rtlCol="0">
            <a:spAutoFit/>
          </a:bodyPr>
          <a:lstStyle/>
          <a:p>
            <a:r>
              <a:rPr lang="en-US" sz="2400" dirty="0">
                <a:solidFill>
                  <a:schemeClr val="bg1"/>
                </a:solidFill>
              </a:rPr>
              <a:t>2 Timothy 3:15-16</a:t>
            </a:r>
          </a:p>
        </p:txBody>
      </p:sp>
      <p:grpSp>
        <p:nvGrpSpPr>
          <p:cNvPr id="5" name="Group 4"/>
          <p:cNvGrpSpPr/>
          <p:nvPr/>
        </p:nvGrpSpPr>
        <p:grpSpPr>
          <a:xfrm>
            <a:off x="4419600" y="3710364"/>
            <a:ext cx="7420535" cy="1938992"/>
            <a:chOff x="4419600" y="3710364"/>
            <a:chExt cx="7420535" cy="1938992"/>
          </a:xfrm>
        </p:grpSpPr>
        <p:sp>
          <p:nvSpPr>
            <p:cNvPr id="3" name="Rectangle 2"/>
            <p:cNvSpPr/>
            <p:nvPr/>
          </p:nvSpPr>
          <p:spPr>
            <a:xfrm>
              <a:off x="4419600" y="3710364"/>
              <a:ext cx="6096000" cy="1938992"/>
            </a:xfrm>
            <a:prstGeom prst="rect">
              <a:avLst/>
            </a:prstGeom>
          </p:spPr>
          <p:txBody>
            <a:bodyPr>
              <a:spAutoFit/>
            </a:bodyPr>
            <a:lstStyle/>
            <a:p>
              <a:r>
                <a:rPr lang="en-US" sz="2000" dirty="0">
                  <a:solidFill>
                    <a:schemeClr val="bg1"/>
                  </a:solidFill>
                  <a:latin typeface="Calibri" panose="020F0502020204030204" pitchFamily="34" charset="0"/>
                </a:rPr>
                <a:t>“In moments of fear or doubt or troubling times, hold the ground you have already won. … When those moments come and issues surface, the resolution of which is not immediately forthcoming, </a:t>
              </a:r>
              <a:r>
                <a:rPr lang="en-US" sz="2000" i="1" dirty="0">
                  <a:solidFill>
                    <a:schemeClr val="bg1"/>
                  </a:solidFill>
                  <a:latin typeface="Calibri" panose="020F0502020204030204" pitchFamily="34" charset="0"/>
                </a:rPr>
                <a:t>hold fast to what you already know and stand strong until additional knowledge comes.</a:t>
              </a:r>
              <a:r>
                <a:rPr lang="en-US" sz="2000" dirty="0">
                  <a:solidFill>
                    <a:schemeClr val="bg1"/>
                  </a:solidFill>
                  <a:latin typeface="Calibri" panose="020F0502020204030204" pitchFamily="34" charset="0"/>
                </a:rPr>
                <a:t>” (5)</a:t>
              </a:r>
              <a:endParaRPr lang="en-US" sz="20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7542" y="3897571"/>
              <a:ext cx="1252593" cy="1564578"/>
            </a:xfrm>
            <a:prstGeom prst="rect">
              <a:avLst/>
            </a:prstGeom>
          </p:spPr>
        </p:pic>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865" y="2773440"/>
            <a:ext cx="3810000" cy="3454400"/>
          </a:xfrm>
          <a:prstGeom prst="rect">
            <a:avLst/>
          </a:prstGeom>
        </p:spPr>
      </p:pic>
    </p:spTree>
    <p:extLst>
      <p:ext uri="{BB962C8B-B14F-4D97-AF65-F5344CB8AC3E}">
        <p14:creationId xmlns:p14="http://schemas.microsoft.com/office/powerpoint/2010/main" val="181019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4031876" y="224496"/>
            <a:ext cx="4128247" cy="2919931"/>
            <a:chOff x="384206" y="4158361"/>
            <a:chExt cx="3289208" cy="2390250"/>
          </a:xfrm>
        </p:grpSpPr>
        <p:grpSp>
          <p:nvGrpSpPr>
            <p:cNvPr id="18" name="Group 17"/>
            <p:cNvGrpSpPr/>
            <p:nvPr/>
          </p:nvGrpSpPr>
          <p:grpSpPr>
            <a:xfrm>
              <a:off x="384206" y="4158361"/>
              <a:ext cx="3289208" cy="2390250"/>
              <a:chOff x="609599" y="833642"/>
              <a:chExt cx="7941747" cy="5771225"/>
            </a:xfrm>
          </p:grpSpPr>
          <p:grpSp>
            <p:nvGrpSpPr>
              <p:cNvPr id="20" name="Group 14"/>
              <p:cNvGrpSpPr/>
              <p:nvPr/>
            </p:nvGrpSpPr>
            <p:grpSpPr>
              <a:xfrm rot="10800000">
                <a:off x="7696200" y="5257800"/>
                <a:ext cx="621450" cy="1347067"/>
                <a:chOff x="7010400" y="381000"/>
                <a:chExt cx="762000" cy="2033666"/>
              </a:xfrm>
            </p:grpSpPr>
            <p:sp>
              <p:nvSpPr>
                <p:cNvPr id="33"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381000"/>
                  <a:ext cx="762000" cy="1219200"/>
                </a:xfrm>
                <a:prstGeom prst="ellipse">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11"/>
              <p:cNvGrpSpPr/>
              <p:nvPr/>
            </p:nvGrpSpPr>
            <p:grpSpPr>
              <a:xfrm rot="10800000">
                <a:off x="939238" y="4923502"/>
                <a:ext cx="621450" cy="1347067"/>
                <a:chOff x="7010400" y="381000"/>
                <a:chExt cx="762000" cy="2033666"/>
              </a:xfrm>
            </p:grpSpPr>
            <p:sp>
              <p:nvSpPr>
                <p:cNvPr id="31"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010400" y="381000"/>
                  <a:ext cx="762000" cy="1219200"/>
                </a:xfrm>
                <a:prstGeom prst="ellipse">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an 3"/>
              <p:cNvSpPr/>
              <p:nvPr/>
            </p:nvSpPr>
            <p:spPr>
              <a:xfrm>
                <a:off x="7315200" y="1981200"/>
                <a:ext cx="1236146" cy="3840519"/>
              </a:xfrm>
              <a:prstGeom prst="can">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an 1"/>
              <p:cNvSpPr/>
              <p:nvPr/>
            </p:nvSpPr>
            <p:spPr>
              <a:xfrm>
                <a:off x="609599" y="1643059"/>
                <a:ext cx="1236146" cy="3840519"/>
              </a:xfrm>
              <a:prstGeom prst="can">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899460" y="833642"/>
                <a:ext cx="621450" cy="986197"/>
                <a:chOff x="7031201" y="834275"/>
                <a:chExt cx="762000" cy="1488861"/>
              </a:xfrm>
            </p:grpSpPr>
            <p:sp>
              <p:nvSpPr>
                <p:cNvPr id="29"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5"/>
                <p:cNvSpPr/>
                <p:nvPr/>
              </p:nvSpPr>
              <p:spPr>
                <a:xfrm>
                  <a:off x="7031201" y="834275"/>
                  <a:ext cx="762000" cy="1219200"/>
                </a:xfrm>
                <a:prstGeom prst="ellipse">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7646520" y="1148254"/>
                <a:ext cx="621450" cy="1017899"/>
                <a:chOff x="7087348" y="824753"/>
                <a:chExt cx="762000" cy="1536722"/>
              </a:xfrm>
            </p:grpSpPr>
            <p:sp>
              <p:nvSpPr>
                <p:cNvPr id="27"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87348" y="824753"/>
                  <a:ext cx="762000" cy="1219200"/>
                </a:xfrm>
                <a:prstGeom prst="ellipse">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Rectangle 18"/>
            <p:cNvSpPr/>
            <p:nvPr/>
          </p:nvSpPr>
          <p:spPr>
            <a:xfrm>
              <a:off x="863137" y="4673352"/>
              <a:ext cx="2253024" cy="1436088"/>
            </a:xfrm>
            <a:prstGeom prst="rect">
              <a:avLst/>
            </a:prstGeom>
          </p:spPr>
          <p:txBody>
            <a:bodyPr wrap="square">
              <a:spAutoFit/>
            </a:bodyPr>
            <a:lstStyle/>
            <a:p>
              <a:pPr algn="ctr"/>
              <a:r>
                <a:rPr lang="en-US" b="1" dirty="0"/>
                <a:t>If we continue in the truths we have learned from trusted sources and in the scriptures, we can overcome the spiritual peril of the last days.</a:t>
              </a:r>
              <a:endParaRPr lang="en-US" sz="1600" dirty="0"/>
            </a:p>
          </p:txBody>
        </p:sp>
      </p:grpSp>
      <p:sp>
        <p:nvSpPr>
          <p:cNvPr id="3" name="Rectangle 2"/>
          <p:cNvSpPr/>
          <p:nvPr/>
        </p:nvSpPr>
        <p:spPr>
          <a:xfrm>
            <a:off x="710918" y="3979623"/>
            <a:ext cx="7844118" cy="1754326"/>
          </a:xfrm>
          <a:prstGeom prst="rect">
            <a:avLst/>
          </a:prstGeom>
        </p:spPr>
        <p:txBody>
          <a:bodyPr wrap="square">
            <a:spAutoFit/>
          </a:bodyPr>
          <a:lstStyle/>
          <a:p>
            <a:r>
              <a:rPr lang="en-US" sz="3600" dirty="0">
                <a:effectLst>
                  <a:glow rad="139700">
                    <a:schemeClr val="accent2">
                      <a:satMod val="175000"/>
                      <a:alpha val="40000"/>
                    </a:schemeClr>
                  </a:glow>
                </a:effectLst>
                <a:latin typeface="Calibri" panose="020F0502020204030204" pitchFamily="34" charset="0"/>
              </a:rPr>
              <a:t>How can relying on the scriptures and on the truths we have learned help us overcome the perils of our day?</a:t>
            </a:r>
            <a:endParaRPr lang="en-US" sz="3600" dirty="0">
              <a:effectLst>
                <a:glow rad="139700">
                  <a:schemeClr val="accent2">
                    <a:satMod val="175000"/>
                    <a:alpha val="40000"/>
                  </a:schemeClr>
                </a:glow>
              </a:effectLst>
            </a:endParaRPr>
          </a:p>
        </p:txBody>
      </p:sp>
      <p:pic>
        <p:nvPicPr>
          <p:cNvPr id="35" name="Picture 2" descr="http://www.uni.edu/becker/anImated%20question%20mark%2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1037" y="2975291"/>
            <a:ext cx="1762125"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20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4031876" y="224496"/>
            <a:ext cx="4128247" cy="2919931"/>
            <a:chOff x="384206" y="4158361"/>
            <a:chExt cx="3289208" cy="2390250"/>
          </a:xfrm>
        </p:grpSpPr>
        <p:grpSp>
          <p:nvGrpSpPr>
            <p:cNvPr id="18" name="Group 17"/>
            <p:cNvGrpSpPr/>
            <p:nvPr/>
          </p:nvGrpSpPr>
          <p:grpSpPr>
            <a:xfrm>
              <a:off x="384206" y="4158361"/>
              <a:ext cx="3289208" cy="2390250"/>
              <a:chOff x="609599" y="833642"/>
              <a:chExt cx="7941747" cy="5771225"/>
            </a:xfrm>
          </p:grpSpPr>
          <p:grpSp>
            <p:nvGrpSpPr>
              <p:cNvPr id="20" name="Group 14"/>
              <p:cNvGrpSpPr/>
              <p:nvPr/>
            </p:nvGrpSpPr>
            <p:grpSpPr>
              <a:xfrm rot="10800000">
                <a:off x="7696200" y="5257800"/>
                <a:ext cx="621450" cy="1347067"/>
                <a:chOff x="7010400" y="381000"/>
                <a:chExt cx="762000" cy="2033666"/>
              </a:xfrm>
            </p:grpSpPr>
            <p:sp>
              <p:nvSpPr>
                <p:cNvPr id="33"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381000"/>
                  <a:ext cx="762000" cy="1219200"/>
                </a:xfrm>
                <a:prstGeom prst="ellipse">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11"/>
              <p:cNvGrpSpPr/>
              <p:nvPr/>
            </p:nvGrpSpPr>
            <p:grpSpPr>
              <a:xfrm rot="10800000">
                <a:off x="939238" y="4923502"/>
                <a:ext cx="621450" cy="1347067"/>
                <a:chOff x="7010400" y="381000"/>
                <a:chExt cx="762000" cy="2033666"/>
              </a:xfrm>
            </p:grpSpPr>
            <p:sp>
              <p:nvSpPr>
                <p:cNvPr id="31"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010400" y="381000"/>
                  <a:ext cx="762000" cy="1219200"/>
                </a:xfrm>
                <a:prstGeom prst="ellipse">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an 3"/>
              <p:cNvSpPr/>
              <p:nvPr/>
            </p:nvSpPr>
            <p:spPr>
              <a:xfrm>
                <a:off x="7315200" y="1981200"/>
                <a:ext cx="1236146" cy="3840519"/>
              </a:xfrm>
              <a:prstGeom prst="can">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an 1"/>
              <p:cNvSpPr/>
              <p:nvPr/>
            </p:nvSpPr>
            <p:spPr>
              <a:xfrm>
                <a:off x="609599" y="1643059"/>
                <a:ext cx="1236146" cy="3840519"/>
              </a:xfrm>
              <a:prstGeom prst="can">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899460" y="833642"/>
                <a:ext cx="621450" cy="986197"/>
                <a:chOff x="7031201" y="834275"/>
                <a:chExt cx="762000" cy="1488861"/>
              </a:xfrm>
            </p:grpSpPr>
            <p:sp>
              <p:nvSpPr>
                <p:cNvPr id="29"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5"/>
                <p:cNvSpPr/>
                <p:nvPr/>
              </p:nvSpPr>
              <p:spPr>
                <a:xfrm>
                  <a:off x="7031201" y="834275"/>
                  <a:ext cx="762000" cy="1219200"/>
                </a:xfrm>
                <a:prstGeom prst="ellipse">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7646520" y="1148254"/>
                <a:ext cx="621450" cy="1017899"/>
                <a:chOff x="7087348" y="824753"/>
                <a:chExt cx="762000" cy="1536722"/>
              </a:xfrm>
            </p:grpSpPr>
            <p:sp>
              <p:nvSpPr>
                <p:cNvPr id="27"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87348" y="824753"/>
                  <a:ext cx="762000" cy="1219200"/>
                </a:xfrm>
                <a:prstGeom prst="ellipse">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Rectangle 18"/>
            <p:cNvSpPr/>
            <p:nvPr/>
          </p:nvSpPr>
          <p:spPr>
            <a:xfrm>
              <a:off x="863137" y="4673352"/>
              <a:ext cx="2253024" cy="1209338"/>
            </a:xfrm>
            <a:prstGeom prst="rect">
              <a:avLst/>
            </a:prstGeom>
          </p:spPr>
          <p:txBody>
            <a:bodyPr wrap="square">
              <a:spAutoFit/>
            </a:bodyPr>
            <a:lstStyle/>
            <a:p>
              <a:pPr algn="ctr"/>
              <a:r>
                <a:rPr lang="en-US" b="1" dirty="0"/>
                <a:t>As we study the scriptures, we can learn doctrine and receive correction and instruction that will help us grow toward perfection</a:t>
              </a:r>
              <a:endParaRPr lang="en-US" sz="1600" dirty="0"/>
            </a:p>
          </p:txBody>
        </p:sp>
      </p:grpSp>
      <p:sp>
        <p:nvSpPr>
          <p:cNvPr id="3" name="Rectangle 2"/>
          <p:cNvSpPr/>
          <p:nvPr/>
        </p:nvSpPr>
        <p:spPr>
          <a:xfrm>
            <a:off x="2128253" y="3270574"/>
            <a:ext cx="11068706" cy="646331"/>
          </a:xfrm>
          <a:prstGeom prst="rect">
            <a:avLst/>
          </a:prstGeom>
        </p:spPr>
        <p:txBody>
          <a:bodyPr wrap="square">
            <a:spAutoFit/>
          </a:bodyPr>
          <a:lstStyle/>
          <a:p>
            <a:r>
              <a:rPr lang="en-US" sz="3600" dirty="0">
                <a:effectLst>
                  <a:glow rad="139700">
                    <a:schemeClr val="accent2">
                      <a:satMod val="175000"/>
                      <a:alpha val="40000"/>
                    </a:schemeClr>
                  </a:glow>
                </a:effectLst>
                <a:latin typeface="Calibri" panose="020F0502020204030204" pitchFamily="34" charset="0"/>
              </a:rPr>
              <a:t>Doctrine,  Correction,  or Instruction </a:t>
            </a:r>
            <a:endParaRPr lang="en-US" sz="3600" dirty="0">
              <a:effectLst>
                <a:glow rad="139700">
                  <a:schemeClr val="accent2">
                    <a:satMod val="175000"/>
                    <a:alpha val="40000"/>
                  </a:schemeClr>
                </a:glow>
              </a:effectLst>
            </a:endParaRPr>
          </a:p>
        </p:txBody>
      </p:sp>
      <p:grpSp>
        <p:nvGrpSpPr>
          <p:cNvPr id="36" name="Group 35"/>
          <p:cNvGrpSpPr/>
          <p:nvPr/>
        </p:nvGrpSpPr>
        <p:grpSpPr>
          <a:xfrm>
            <a:off x="308676" y="224496"/>
            <a:ext cx="3507299" cy="2465203"/>
            <a:chOff x="2597905" y="990600"/>
            <a:chExt cx="4280882" cy="3008937"/>
          </a:xfrm>
        </p:grpSpPr>
        <p:grpSp>
          <p:nvGrpSpPr>
            <p:cNvPr id="37" name="Group 36"/>
            <p:cNvGrpSpPr/>
            <p:nvPr/>
          </p:nvGrpSpPr>
          <p:grpSpPr>
            <a:xfrm>
              <a:off x="3810000" y="990600"/>
              <a:ext cx="1881778" cy="2381349"/>
              <a:chOff x="2819400" y="3657600"/>
              <a:chExt cx="1447800" cy="2121932"/>
            </a:xfrm>
          </p:grpSpPr>
          <p:sp>
            <p:nvSpPr>
              <p:cNvPr id="59" name="TextBox 58"/>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60" name="Rectangle 59"/>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C000"/>
                    </a:solidFill>
                    <a:latin typeface="Colonna MT" pitchFamily="82" charset="0"/>
                  </a:rPr>
                  <a:t> Holy Bible</a:t>
                </a:r>
              </a:p>
            </p:txBody>
          </p:sp>
          <p:sp>
            <p:nvSpPr>
              <p:cNvPr id="63" name="Rectangle 62"/>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rot="1664940">
              <a:off x="4920625" y="2018337"/>
              <a:ext cx="1958162" cy="1981200"/>
              <a:chOff x="685801" y="3352800"/>
              <a:chExt cx="1958162" cy="1981200"/>
            </a:xfrm>
          </p:grpSpPr>
          <p:grpSp>
            <p:nvGrpSpPr>
              <p:cNvPr id="49" name="Group 32"/>
              <p:cNvGrpSpPr/>
              <p:nvPr/>
            </p:nvGrpSpPr>
            <p:grpSpPr>
              <a:xfrm>
                <a:off x="685801" y="3352800"/>
                <a:ext cx="1958162" cy="1981200"/>
                <a:chOff x="2494858" y="2667000"/>
                <a:chExt cx="3886200" cy="3931920"/>
              </a:xfrm>
            </p:grpSpPr>
            <p:grpSp>
              <p:nvGrpSpPr>
                <p:cNvPr id="52" name="Group 13"/>
                <p:cNvGrpSpPr/>
                <p:nvPr/>
              </p:nvGrpSpPr>
              <p:grpSpPr>
                <a:xfrm>
                  <a:off x="3048000" y="2667000"/>
                  <a:ext cx="2971800" cy="3931920"/>
                  <a:chOff x="152400" y="152400"/>
                  <a:chExt cx="4953000" cy="6553200"/>
                </a:xfrm>
              </p:grpSpPr>
              <p:sp>
                <p:nvSpPr>
                  <p:cNvPr id="56" name="Rounded Rectangle 15"/>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16"/>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17"/>
                  <p:cNvSpPr/>
                  <p:nvPr/>
                </p:nvSpPr>
                <p:spPr>
                  <a:xfrm>
                    <a:off x="152400" y="152400"/>
                    <a:ext cx="4648199"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2494858" y="3544738"/>
                  <a:ext cx="3886200" cy="1341976"/>
                </a:xfrm>
                <a:prstGeom prst="rect">
                  <a:avLst/>
                </a:prstGeom>
                <a:noFill/>
              </p:spPr>
              <p:txBody>
                <a:bodyPr wrap="square" rtlCol="0">
                  <a:spAutoFit/>
                </a:bodyPr>
                <a:lstStyle/>
                <a:p>
                  <a:pPr algn="ctr"/>
                  <a:r>
                    <a:rPr lang="en-US" sz="1000" dirty="0">
                      <a:solidFill>
                        <a:srgbClr val="FFC000"/>
                      </a:solidFill>
                      <a:latin typeface="Californian FB" pitchFamily="18" charset="0"/>
                    </a:rPr>
                    <a:t>Doctrine</a:t>
                  </a:r>
                </a:p>
                <a:p>
                  <a:pPr algn="ctr"/>
                  <a:r>
                    <a:rPr lang="en-US" sz="1000" dirty="0">
                      <a:solidFill>
                        <a:srgbClr val="FFC000"/>
                      </a:solidFill>
                      <a:latin typeface="Californian FB" pitchFamily="18" charset="0"/>
                    </a:rPr>
                    <a:t>And</a:t>
                  </a:r>
                </a:p>
                <a:p>
                  <a:pPr algn="ctr"/>
                  <a:r>
                    <a:rPr lang="en-US" sz="1000" dirty="0">
                      <a:solidFill>
                        <a:srgbClr val="FFC000"/>
                      </a:solidFill>
                      <a:latin typeface="Californian FB" pitchFamily="18" charset="0"/>
                    </a:rPr>
                    <a:t>Covenants</a:t>
                  </a:r>
                </a:p>
              </p:txBody>
            </p:sp>
            <p:sp>
              <p:nvSpPr>
                <p:cNvPr id="54" name="TextBox 53"/>
                <p:cNvSpPr txBox="1"/>
                <p:nvPr/>
              </p:nvSpPr>
              <p:spPr>
                <a:xfrm>
                  <a:off x="3124200" y="5257800"/>
                  <a:ext cx="2667000" cy="33855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55" name="Straight Connector 54"/>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a:xfrm>
                <a:off x="1138517" y="3810000"/>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102659" y="4473389"/>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rot="20047769">
              <a:off x="2597905" y="1765695"/>
              <a:ext cx="2038882" cy="2040119"/>
              <a:chOff x="2698685" y="2667000"/>
              <a:chExt cx="3886200" cy="3931920"/>
            </a:xfrm>
          </p:grpSpPr>
          <p:grpSp>
            <p:nvGrpSpPr>
              <p:cNvPr id="40" name="Group 13"/>
              <p:cNvGrpSpPr/>
              <p:nvPr/>
            </p:nvGrpSpPr>
            <p:grpSpPr>
              <a:xfrm>
                <a:off x="3048000" y="2667000"/>
                <a:ext cx="2971800" cy="3931920"/>
                <a:chOff x="152400" y="152400"/>
                <a:chExt cx="4953000" cy="6553200"/>
              </a:xfrm>
            </p:grpSpPr>
            <p:sp>
              <p:nvSpPr>
                <p:cNvPr id="46" name="Rounded Rectangle 25"/>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26"/>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27"/>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p:cNvSpPr txBox="1"/>
              <p:nvPr/>
            </p:nvSpPr>
            <p:spPr>
              <a:xfrm>
                <a:off x="2698685" y="3135122"/>
                <a:ext cx="3886200" cy="1665224"/>
              </a:xfrm>
              <a:prstGeom prst="rect">
                <a:avLst/>
              </a:prstGeom>
              <a:noFill/>
            </p:spPr>
            <p:txBody>
              <a:bodyPr wrap="square" rtlCol="0">
                <a:spAutoFit/>
              </a:bodyPr>
              <a:lstStyle/>
              <a:p>
                <a:pPr algn="ctr"/>
                <a:r>
                  <a:rPr lang="en-US" sz="1000" dirty="0">
                    <a:solidFill>
                      <a:srgbClr val="FFC000"/>
                    </a:solidFill>
                    <a:latin typeface="Californian FB" pitchFamily="18" charset="0"/>
                  </a:rPr>
                  <a:t>The </a:t>
                </a:r>
              </a:p>
              <a:p>
                <a:pPr algn="ctr"/>
                <a:r>
                  <a:rPr lang="en-US" sz="1000" dirty="0">
                    <a:solidFill>
                      <a:srgbClr val="FFC000"/>
                    </a:solidFill>
                    <a:latin typeface="Californian FB" pitchFamily="18" charset="0"/>
                  </a:rPr>
                  <a:t>Book</a:t>
                </a:r>
              </a:p>
              <a:p>
                <a:pPr algn="ctr"/>
                <a:r>
                  <a:rPr lang="en-US" sz="1000" dirty="0">
                    <a:solidFill>
                      <a:srgbClr val="FFC000"/>
                    </a:solidFill>
                    <a:latin typeface="Californian FB" pitchFamily="18" charset="0"/>
                  </a:rPr>
                  <a:t> of </a:t>
                </a:r>
              </a:p>
              <a:p>
                <a:pPr algn="ctr"/>
                <a:r>
                  <a:rPr lang="en-US" sz="1000" dirty="0">
                    <a:solidFill>
                      <a:srgbClr val="FFC000"/>
                    </a:solidFill>
                    <a:latin typeface="Californian FB" pitchFamily="18" charset="0"/>
                  </a:rPr>
                  <a:t>Mormon</a:t>
                </a:r>
              </a:p>
            </p:txBody>
          </p:sp>
          <p:sp>
            <p:nvSpPr>
              <p:cNvPr id="42" name="TextBox 41"/>
              <p:cNvSpPr txBox="1"/>
              <p:nvPr/>
            </p:nvSpPr>
            <p:spPr>
              <a:xfrm>
                <a:off x="3124199" y="5164303"/>
                <a:ext cx="2667001" cy="651610"/>
              </a:xfrm>
              <a:prstGeom prst="rect">
                <a:avLst/>
              </a:prstGeom>
              <a:noFill/>
            </p:spPr>
            <p:txBody>
              <a:bodyPr wrap="square" rtlCol="0">
                <a:spAutoFit/>
              </a:bodyPr>
              <a:lstStyle/>
              <a:p>
                <a:pPr algn="ctr"/>
                <a:r>
                  <a:rPr lang="en-US" sz="600" dirty="0">
                    <a:solidFill>
                      <a:srgbClr val="FFC000"/>
                    </a:solidFill>
                    <a:latin typeface="Californian FB" pitchFamily="18" charset="0"/>
                  </a:rPr>
                  <a:t>ANOTHER TESTAMENT </a:t>
                </a:r>
              </a:p>
              <a:p>
                <a:pPr algn="ctr"/>
                <a:r>
                  <a:rPr lang="en-US" sz="600" dirty="0">
                    <a:solidFill>
                      <a:srgbClr val="FFC000"/>
                    </a:solidFill>
                    <a:latin typeface="Californian FB" pitchFamily="18" charset="0"/>
                  </a:rPr>
                  <a:t>OF JESUS CHRIST</a:t>
                </a:r>
              </a:p>
            </p:txBody>
          </p:sp>
          <p:cxnSp>
            <p:nvCxnSpPr>
              <p:cNvPr id="43" name="Straight Connector 42"/>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465428" y="5130892"/>
                <a:ext cx="213360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 name="Rectangle 1"/>
          <p:cNvSpPr/>
          <p:nvPr/>
        </p:nvSpPr>
        <p:spPr>
          <a:xfrm>
            <a:off x="289711" y="4962756"/>
            <a:ext cx="11902289" cy="1477328"/>
          </a:xfrm>
          <a:prstGeom prst="rect">
            <a:avLst/>
          </a:prstGeom>
        </p:spPr>
        <p:txBody>
          <a:bodyPr wrap="square">
            <a:spAutoFit/>
          </a:bodyPr>
          <a:lstStyle/>
          <a:p>
            <a:r>
              <a:rPr lang="en-US" dirty="0">
                <a:solidFill>
                  <a:schemeClr val="bg1"/>
                </a:solidFill>
                <a:latin typeface="Calibri" panose="020F0502020204030204" pitchFamily="34" charset="0"/>
              </a:rPr>
              <a:t>(1) to understand a doctrine of the gospel;</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(2) by offering reproof or correction concerning something in their thinking, choices, or behavior that was not right; or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(3) by providing an answer to a prayer or giving instruction on how they might solve a problem. </a:t>
            </a:r>
            <a:endParaRPr lang="en-US" dirty="0">
              <a:solidFill>
                <a:schemeClr val="bg1"/>
              </a:solidFill>
            </a:endParaRPr>
          </a:p>
        </p:txBody>
      </p:sp>
      <p:sp>
        <p:nvSpPr>
          <p:cNvPr id="4" name="TextBox 3"/>
          <p:cNvSpPr txBox="1"/>
          <p:nvPr/>
        </p:nvSpPr>
        <p:spPr>
          <a:xfrm>
            <a:off x="1928389" y="4037846"/>
            <a:ext cx="9587618" cy="707886"/>
          </a:xfrm>
          <a:prstGeom prst="rect">
            <a:avLst/>
          </a:prstGeom>
          <a:noFill/>
        </p:spPr>
        <p:txBody>
          <a:bodyPr wrap="square" rtlCol="0">
            <a:spAutoFit/>
          </a:bodyPr>
          <a:lstStyle/>
          <a:p>
            <a:r>
              <a:rPr lang="en-US" sz="4000" dirty="0"/>
              <a:t>In what ways has the scriptures help you?</a:t>
            </a:r>
          </a:p>
        </p:txBody>
      </p:sp>
      <p:sp>
        <p:nvSpPr>
          <p:cNvPr id="5" name="Circle: Hollow 4"/>
          <p:cNvSpPr/>
          <p:nvPr/>
        </p:nvSpPr>
        <p:spPr>
          <a:xfrm>
            <a:off x="1910281" y="3132499"/>
            <a:ext cx="2308634" cy="977774"/>
          </a:xfrm>
          <a:prstGeom prst="donut">
            <a:avLst>
              <a:gd name="adj" fmla="val 111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Circle: Hollow 63"/>
          <p:cNvSpPr/>
          <p:nvPr/>
        </p:nvSpPr>
        <p:spPr>
          <a:xfrm>
            <a:off x="3932891" y="3104852"/>
            <a:ext cx="2418786" cy="977774"/>
          </a:xfrm>
          <a:prstGeom prst="donut">
            <a:avLst>
              <a:gd name="adj" fmla="val 111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Circle: Hollow 64"/>
          <p:cNvSpPr/>
          <p:nvPr/>
        </p:nvSpPr>
        <p:spPr>
          <a:xfrm>
            <a:off x="6727421" y="3131043"/>
            <a:ext cx="2473105" cy="977774"/>
          </a:xfrm>
          <a:prstGeom prst="donut">
            <a:avLst>
              <a:gd name="adj" fmla="val 111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8270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par>
                                <p:cTn id="20" presetID="10" presetClass="exit" presetSubtype="0" fill="hold" grpId="1" nodeType="with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53" presetClass="entr" presetSubtype="16"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cBhvr>
                                        <p:cTn id="25" dur="500" fill="hold"/>
                                        <p:tgtEl>
                                          <p:spTgt spid="64"/>
                                        </p:tgtEl>
                                        <p:attrNameLst>
                                          <p:attrName>ppt_w</p:attrName>
                                        </p:attrNameLst>
                                      </p:cBhvr>
                                      <p:tavLst>
                                        <p:tav tm="0">
                                          <p:val>
                                            <p:fltVal val="0"/>
                                          </p:val>
                                        </p:tav>
                                        <p:tav tm="100000">
                                          <p:val>
                                            <p:strVal val="#ppt_w"/>
                                          </p:val>
                                        </p:tav>
                                      </p:tavLst>
                                    </p:anim>
                                    <p:anim calcmode="lin" valueType="num">
                                      <p:cBhvr>
                                        <p:cTn id="26" dur="500" fill="hold"/>
                                        <p:tgtEl>
                                          <p:spTgt spid="64"/>
                                        </p:tgtEl>
                                        <p:attrNameLst>
                                          <p:attrName>ppt_h</p:attrName>
                                        </p:attrNameLst>
                                      </p:cBhvr>
                                      <p:tavLst>
                                        <p:tav tm="0">
                                          <p:val>
                                            <p:fltVal val="0"/>
                                          </p:val>
                                        </p:tav>
                                        <p:tav tm="100000">
                                          <p:val>
                                            <p:strVal val="#ppt_h"/>
                                          </p:val>
                                        </p:tav>
                                      </p:tavLst>
                                    </p:anim>
                                    <p:animEffect transition="in" filter="fade">
                                      <p:cBhvr>
                                        <p:cTn id="27" dur="500"/>
                                        <p:tgtEl>
                                          <p:spTgt spid="6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childTnLst>
                                </p:cTn>
                              </p:par>
                              <p:par>
                                <p:cTn id="32" presetID="10" presetClass="exit" presetSubtype="0" fill="hold" grpId="1" nodeType="withEffect">
                                  <p:stCondLst>
                                    <p:cond delay="0"/>
                                  </p:stCondLst>
                                  <p:childTnLst>
                                    <p:animEffect transition="out" filter="fade">
                                      <p:cBhvr>
                                        <p:cTn id="33" dur="500"/>
                                        <p:tgtEl>
                                          <p:spTgt spid="64"/>
                                        </p:tgtEl>
                                      </p:cBhvr>
                                    </p:animEffect>
                                    <p:set>
                                      <p:cBhvr>
                                        <p:cTn id="34" dur="1" fill="hold">
                                          <p:stCondLst>
                                            <p:cond delay="499"/>
                                          </p:stCondLst>
                                        </p:cTn>
                                        <p:tgtEl>
                                          <p:spTgt spid="64"/>
                                        </p:tgtEl>
                                        <p:attrNameLst>
                                          <p:attrName>style.visibility</p:attrName>
                                        </p:attrNameLst>
                                      </p:cBhvr>
                                      <p:to>
                                        <p:strVal val="hidden"/>
                                      </p:to>
                                    </p:set>
                                  </p:childTnLst>
                                </p:cTn>
                              </p:par>
                              <p:par>
                                <p:cTn id="35" presetID="53" presetClass="entr" presetSubtype="16"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anim calcmode="lin" valueType="num">
                                      <p:cBhvr>
                                        <p:cTn id="37" dur="500" fill="hold"/>
                                        <p:tgtEl>
                                          <p:spTgt spid="65"/>
                                        </p:tgtEl>
                                        <p:attrNameLst>
                                          <p:attrName>ppt_w</p:attrName>
                                        </p:attrNameLst>
                                      </p:cBhvr>
                                      <p:tavLst>
                                        <p:tav tm="0">
                                          <p:val>
                                            <p:fltVal val="0"/>
                                          </p:val>
                                        </p:tav>
                                        <p:tav tm="100000">
                                          <p:val>
                                            <p:strVal val="#ppt_w"/>
                                          </p:val>
                                        </p:tav>
                                      </p:tavLst>
                                    </p:anim>
                                    <p:anim calcmode="lin" valueType="num">
                                      <p:cBhvr>
                                        <p:cTn id="38" dur="500" fill="hold"/>
                                        <p:tgtEl>
                                          <p:spTgt spid="65"/>
                                        </p:tgtEl>
                                        <p:attrNameLst>
                                          <p:attrName>ppt_h</p:attrName>
                                        </p:attrNameLst>
                                      </p:cBhvr>
                                      <p:tavLst>
                                        <p:tav tm="0">
                                          <p:val>
                                            <p:fltVal val="0"/>
                                          </p:val>
                                        </p:tav>
                                        <p:tav tm="100000">
                                          <p:val>
                                            <p:strVal val="#ppt_h"/>
                                          </p:val>
                                        </p:tav>
                                      </p:tavLst>
                                    </p:anim>
                                    <p:animEffect transition="in" filter="fade">
                                      <p:cBhvr>
                                        <p:cTn id="39" dur="500"/>
                                        <p:tgtEl>
                                          <p:spTgt spid="6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outVertical)">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64" grpId="0" animBg="1"/>
      <p:bldP spid="64" grpId="1" animBg="1"/>
      <p:bldP spid="6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3920" y="65637"/>
            <a:ext cx="10797766" cy="830997"/>
          </a:xfrm>
          <a:prstGeom prst="rect">
            <a:avLst/>
          </a:prstGeom>
          <a:noFill/>
        </p:spPr>
        <p:txBody>
          <a:bodyPr wrap="square" rtlCol="0">
            <a:spAutoFit/>
          </a:bodyPr>
          <a:lstStyle/>
          <a:p>
            <a:pPr algn="ctr"/>
            <a:r>
              <a:rPr lang="en-US" sz="4800" dirty="0">
                <a:latin typeface="MV Boli" panose="02000500030200090000" pitchFamily="2" charset="0"/>
                <a:ea typeface="Wednesday" pitchFamily="2" charset="0"/>
                <a:cs typeface="MV Boli" panose="02000500030200090000" pitchFamily="2" charset="0"/>
              </a:rPr>
              <a:t>Apostolic Calling</a:t>
            </a:r>
          </a:p>
        </p:txBody>
      </p:sp>
      <p:sp>
        <p:nvSpPr>
          <p:cNvPr id="4" name="Rectangle 3"/>
          <p:cNvSpPr/>
          <p:nvPr/>
        </p:nvSpPr>
        <p:spPr>
          <a:xfrm>
            <a:off x="3159658" y="806254"/>
            <a:ext cx="8111905" cy="369332"/>
          </a:xfrm>
          <a:prstGeom prst="rect">
            <a:avLst/>
          </a:prstGeom>
        </p:spPr>
        <p:txBody>
          <a:bodyPr wrap="square">
            <a:spAutoFit/>
          </a:bodyPr>
          <a:lstStyle/>
          <a:p>
            <a:r>
              <a:rPr lang="en-US" dirty="0"/>
              <a:t>“an apostle of Jesus Christ by the commandment of God”</a:t>
            </a:r>
            <a:endParaRPr lang="en-US" dirty="0">
              <a:latin typeface="Abadi" panose="020B0604020104020204" pitchFamily="34" charset="0"/>
            </a:endParaRPr>
          </a:p>
        </p:txBody>
      </p:sp>
      <p:sp>
        <p:nvSpPr>
          <p:cNvPr id="6" name="Rectangle 5"/>
          <p:cNvSpPr/>
          <p:nvPr/>
        </p:nvSpPr>
        <p:spPr>
          <a:xfrm>
            <a:off x="6096000" y="6488668"/>
            <a:ext cx="6096000" cy="369332"/>
          </a:xfrm>
          <a:prstGeom prst="rect">
            <a:avLst/>
          </a:prstGeom>
        </p:spPr>
        <p:txBody>
          <a:bodyPr>
            <a:spAutoFit/>
          </a:bodyPr>
          <a:lstStyle/>
          <a:p>
            <a:pPr algn="r"/>
            <a:r>
              <a:rPr lang="en-US" dirty="0"/>
              <a:t>(4)</a:t>
            </a:r>
          </a:p>
        </p:txBody>
      </p:sp>
      <p:sp>
        <p:nvSpPr>
          <p:cNvPr id="3" name="Rectangle 2"/>
          <p:cNvSpPr/>
          <p:nvPr/>
        </p:nvSpPr>
        <p:spPr>
          <a:xfrm>
            <a:off x="0" y="6488668"/>
            <a:ext cx="3078180" cy="369332"/>
          </a:xfrm>
          <a:prstGeom prst="rect">
            <a:avLst/>
          </a:prstGeom>
        </p:spPr>
        <p:txBody>
          <a:bodyPr wrap="square">
            <a:spAutoFit/>
          </a:bodyPr>
          <a:lstStyle/>
          <a:p>
            <a:r>
              <a:rPr lang="en-US" dirty="0">
                <a:latin typeface="Abadi" panose="020B0604020104020204" pitchFamily="34" charset="0"/>
              </a:rPr>
              <a:t>1 Timothy 1:3</a:t>
            </a:r>
            <a:endParaRPr lang="en-US" dirty="0"/>
          </a:p>
        </p:txBody>
      </p:sp>
      <p:sp>
        <p:nvSpPr>
          <p:cNvPr id="7" name="Rectangle 6"/>
          <p:cNvSpPr/>
          <p:nvPr/>
        </p:nvSpPr>
        <p:spPr>
          <a:xfrm>
            <a:off x="132782" y="1355043"/>
            <a:ext cx="4801355" cy="1477328"/>
          </a:xfrm>
          <a:prstGeom prst="rect">
            <a:avLst/>
          </a:prstGeom>
        </p:spPr>
        <p:txBody>
          <a:bodyPr wrap="square">
            <a:spAutoFit/>
          </a:bodyPr>
          <a:lstStyle/>
          <a:p>
            <a:r>
              <a:rPr lang="en-US" dirty="0">
                <a:latin typeface="Abadi" panose="020B0604020104020204" pitchFamily="34" charset="0"/>
              </a:rPr>
              <a:t>A bishop/branch presidents are called by inspiration of the Lord and ordained by a stake president/stake mission president under the direction of the First Presidency of the Church and the Quorum of the Twelve.  </a:t>
            </a:r>
            <a:endParaRPr lang="en-US" dirty="0"/>
          </a:p>
        </p:txBody>
      </p:sp>
      <p:grpSp>
        <p:nvGrpSpPr>
          <p:cNvPr id="13" name="Group 12"/>
          <p:cNvGrpSpPr/>
          <p:nvPr/>
        </p:nvGrpSpPr>
        <p:grpSpPr>
          <a:xfrm>
            <a:off x="4870763" y="1362192"/>
            <a:ext cx="2181638" cy="1217574"/>
            <a:chOff x="4458812" y="1063427"/>
            <a:chExt cx="3100584" cy="1730438"/>
          </a:xfrm>
        </p:grpSpPr>
        <p:grpSp>
          <p:nvGrpSpPr>
            <p:cNvPr id="14" name="Group 13"/>
            <p:cNvGrpSpPr/>
            <p:nvPr/>
          </p:nvGrpSpPr>
          <p:grpSpPr>
            <a:xfrm>
              <a:off x="4458812" y="1338795"/>
              <a:ext cx="1076099" cy="1455070"/>
              <a:chOff x="6696052" y="1382055"/>
              <a:chExt cx="1076099" cy="1455070"/>
            </a:xfrm>
            <a:solidFill>
              <a:schemeClr val="tx1"/>
            </a:solidFill>
          </p:grpSpPr>
          <p:sp>
            <p:nvSpPr>
              <p:cNvPr id="21" name="Oval 20"/>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elay 21"/>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483297" y="1338795"/>
              <a:ext cx="1076099" cy="1455070"/>
              <a:chOff x="6696052" y="1382055"/>
              <a:chExt cx="1076099" cy="1455070"/>
            </a:xfrm>
            <a:solidFill>
              <a:schemeClr val="tx1"/>
            </a:solidFill>
          </p:grpSpPr>
          <p:sp>
            <p:nvSpPr>
              <p:cNvPr id="19" name="Oval 18"/>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5339218" y="1063427"/>
              <a:ext cx="1271794" cy="1719683"/>
              <a:chOff x="6696052" y="1382055"/>
              <a:chExt cx="1076099" cy="1455070"/>
            </a:xfrm>
            <a:solidFill>
              <a:schemeClr val="tx1"/>
            </a:solidFill>
          </p:grpSpPr>
          <p:sp>
            <p:nvSpPr>
              <p:cNvPr id="17" name="Oval 16"/>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lay 17"/>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 name="Rectangle 7"/>
          <p:cNvSpPr/>
          <p:nvPr/>
        </p:nvSpPr>
        <p:spPr>
          <a:xfrm>
            <a:off x="3129480" y="5604592"/>
            <a:ext cx="6577227" cy="646331"/>
          </a:xfrm>
          <a:prstGeom prst="rect">
            <a:avLst/>
          </a:prstGeom>
        </p:spPr>
        <p:txBody>
          <a:bodyPr wrap="square">
            <a:spAutoFit/>
          </a:bodyPr>
          <a:lstStyle/>
          <a:p>
            <a:r>
              <a:rPr lang="en-US" dirty="0">
                <a:latin typeface="Abadi" panose="020B0604020104020204" pitchFamily="34" charset="0"/>
              </a:rPr>
              <a:t>Bishops and branch presidents are called to care for the spiritual well-being of the members of their Church units.</a:t>
            </a:r>
            <a:endParaRPr lang="en-US" dirty="0"/>
          </a:p>
        </p:txBody>
      </p:sp>
      <p:grpSp>
        <p:nvGrpSpPr>
          <p:cNvPr id="12" name="Group 11"/>
          <p:cNvGrpSpPr/>
          <p:nvPr/>
        </p:nvGrpSpPr>
        <p:grpSpPr>
          <a:xfrm>
            <a:off x="3524814" y="3712757"/>
            <a:ext cx="4750053" cy="1655947"/>
            <a:chOff x="1533052" y="3948148"/>
            <a:chExt cx="7912728" cy="2331836"/>
          </a:xfrm>
        </p:grpSpPr>
        <p:grpSp>
          <p:nvGrpSpPr>
            <p:cNvPr id="11" name="Group 10"/>
            <p:cNvGrpSpPr/>
            <p:nvPr/>
          </p:nvGrpSpPr>
          <p:grpSpPr>
            <a:xfrm>
              <a:off x="1533052" y="4064095"/>
              <a:ext cx="7912728" cy="2215889"/>
              <a:chOff x="1533052" y="4064095"/>
              <a:chExt cx="7912728" cy="2215889"/>
            </a:xfrm>
          </p:grpSpPr>
          <p:grpSp>
            <p:nvGrpSpPr>
              <p:cNvPr id="24" name="Group 23"/>
              <p:cNvGrpSpPr/>
              <p:nvPr/>
            </p:nvGrpSpPr>
            <p:grpSpPr>
              <a:xfrm>
                <a:off x="1578904" y="4064095"/>
                <a:ext cx="7828740" cy="2215889"/>
                <a:chOff x="534738" y="3258336"/>
                <a:chExt cx="7828740" cy="2215889"/>
              </a:xfrm>
              <a:solidFill>
                <a:schemeClr val="tx1"/>
              </a:solidFill>
            </p:grpSpPr>
            <p:grpSp>
              <p:nvGrpSpPr>
                <p:cNvPr id="25" name="Group 24"/>
                <p:cNvGrpSpPr/>
                <p:nvPr/>
              </p:nvGrpSpPr>
              <p:grpSpPr>
                <a:xfrm>
                  <a:off x="534738" y="3258336"/>
                  <a:ext cx="1076099" cy="1455070"/>
                  <a:chOff x="6696052" y="1382055"/>
                  <a:chExt cx="1076099" cy="1455070"/>
                </a:xfrm>
                <a:grpFill/>
              </p:grpSpPr>
              <p:sp>
                <p:nvSpPr>
                  <p:cNvPr id="59" name="Oval 58"/>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Delay 59"/>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1754147" y="3258336"/>
                  <a:ext cx="1076099" cy="1455070"/>
                  <a:chOff x="6696052" y="1382055"/>
                  <a:chExt cx="1076099" cy="1455070"/>
                </a:xfrm>
                <a:grpFill/>
              </p:grpSpPr>
              <p:sp>
                <p:nvSpPr>
                  <p:cNvPr id="57" name="Oval 56"/>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Delay 57"/>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2947096" y="3258336"/>
                  <a:ext cx="1076099" cy="1455070"/>
                  <a:chOff x="6696052" y="1382055"/>
                  <a:chExt cx="1076099" cy="1455070"/>
                </a:xfrm>
                <a:grpFill/>
              </p:grpSpPr>
              <p:sp>
                <p:nvSpPr>
                  <p:cNvPr id="55" name="Oval 54"/>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Delay 55"/>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4140045" y="3258336"/>
                  <a:ext cx="1076099" cy="1455070"/>
                  <a:chOff x="6696052" y="1382055"/>
                  <a:chExt cx="1076099" cy="1455070"/>
                </a:xfrm>
                <a:grpFill/>
              </p:grpSpPr>
              <p:sp>
                <p:nvSpPr>
                  <p:cNvPr id="53" name="Oval 52"/>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Delay 53"/>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5332994" y="3258336"/>
                  <a:ext cx="1076099" cy="1455070"/>
                  <a:chOff x="6696052" y="1382055"/>
                  <a:chExt cx="1076099" cy="1455070"/>
                </a:xfrm>
                <a:grpFill/>
              </p:grpSpPr>
              <p:sp>
                <p:nvSpPr>
                  <p:cNvPr id="51" name="Oval 50"/>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Delay 51"/>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6525943" y="3258336"/>
                  <a:ext cx="1076099" cy="1455070"/>
                  <a:chOff x="6696052" y="1382055"/>
                  <a:chExt cx="1076099" cy="1455070"/>
                </a:xfrm>
                <a:grpFill/>
              </p:grpSpPr>
              <p:sp>
                <p:nvSpPr>
                  <p:cNvPr id="49" name="Oval 48"/>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Delay 49"/>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6041927" y="4019155"/>
                  <a:ext cx="1076099" cy="1455070"/>
                  <a:chOff x="6696052" y="1382055"/>
                  <a:chExt cx="1076099" cy="1455070"/>
                </a:xfrm>
                <a:grpFill/>
              </p:grpSpPr>
              <p:sp>
                <p:nvSpPr>
                  <p:cNvPr id="47" name="Oval 46"/>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Delay 47"/>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4858456" y="4019155"/>
                  <a:ext cx="1076099" cy="1455070"/>
                  <a:chOff x="6696052" y="1382055"/>
                  <a:chExt cx="1076099" cy="1455070"/>
                </a:xfrm>
                <a:grpFill/>
              </p:grpSpPr>
              <p:sp>
                <p:nvSpPr>
                  <p:cNvPr id="45" name="Oval 44"/>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Delay 45"/>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3661660" y="3985871"/>
                  <a:ext cx="1076099" cy="1455070"/>
                  <a:chOff x="6696052" y="1382055"/>
                  <a:chExt cx="1076099" cy="1455070"/>
                </a:xfrm>
                <a:grpFill/>
              </p:grpSpPr>
              <p:sp>
                <p:nvSpPr>
                  <p:cNvPr id="43" name="Oval 42"/>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Delay 43"/>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2404654" y="3985871"/>
                  <a:ext cx="1076099" cy="1455070"/>
                  <a:chOff x="6696052" y="1382055"/>
                  <a:chExt cx="1076099" cy="1455070"/>
                </a:xfrm>
                <a:grpFill/>
              </p:grpSpPr>
              <p:sp>
                <p:nvSpPr>
                  <p:cNvPr id="41" name="Oval 40"/>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Delay 41"/>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7287379" y="3985871"/>
                  <a:ext cx="1076099" cy="1455070"/>
                  <a:chOff x="6696052" y="1382055"/>
                  <a:chExt cx="1076099" cy="1455070"/>
                </a:xfrm>
                <a:grpFill/>
              </p:grpSpPr>
              <p:sp>
                <p:nvSpPr>
                  <p:cNvPr id="39" name="Oval 38"/>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elay 39"/>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1168101" y="3985871"/>
                  <a:ext cx="1076099" cy="1455070"/>
                  <a:chOff x="6696052" y="1382055"/>
                  <a:chExt cx="1076099" cy="1455070"/>
                </a:xfrm>
                <a:grpFill/>
              </p:grpSpPr>
              <p:sp>
                <p:nvSpPr>
                  <p:cNvPr id="37" name="Oval 36"/>
                  <p:cNvSpPr/>
                  <p:nvPr/>
                </p:nvSpPr>
                <p:spPr>
                  <a:xfrm>
                    <a:off x="6804117" y="1382055"/>
                    <a:ext cx="859971" cy="85997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elay 37"/>
                  <p:cNvSpPr/>
                  <p:nvPr/>
                </p:nvSpPr>
                <p:spPr>
                  <a:xfrm rot="16200000">
                    <a:off x="6907315" y="1972288"/>
                    <a:ext cx="653574" cy="1076099"/>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9"/>
              <p:cNvGrpSpPr/>
              <p:nvPr/>
            </p:nvGrpSpPr>
            <p:grpSpPr>
              <a:xfrm>
                <a:off x="1533052" y="4341137"/>
                <a:ext cx="1124138" cy="541698"/>
                <a:chOff x="1533052" y="4341137"/>
                <a:chExt cx="1124138" cy="541698"/>
              </a:xfrm>
            </p:grpSpPr>
            <p:sp>
              <p:nvSpPr>
                <p:cNvPr id="9" name="Moon 8"/>
                <p:cNvSpPr/>
                <p:nvPr/>
              </p:nvSpPr>
              <p:spPr>
                <a:xfrm rot="18208703">
                  <a:off x="2046082" y="4264182"/>
                  <a:ext cx="534154" cy="688063"/>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Moon 61"/>
                <p:cNvSpPr/>
                <p:nvPr/>
              </p:nvSpPr>
              <p:spPr>
                <a:xfrm rot="13942414">
                  <a:off x="1610007" y="4271726"/>
                  <a:ext cx="534154" cy="688063"/>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5161983" y="4375842"/>
                <a:ext cx="1124138" cy="541698"/>
                <a:chOff x="1533052" y="4341137"/>
                <a:chExt cx="1124138" cy="541698"/>
              </a:xfrm>
            </p:grpSpPr>
            <p:sp>
              <p:nvSpPr>
                <p:cNvPr id="66" name="Moon 65"/>
                <p:cNvSpPr/>
                <p:nvPr/>
              </p:nvSpPr>
              <p:spPr>
                <a:xfrm rot="18208703">
                  <a:off x="2046082" y="4264182"/>
                  <a:ext cx="534154" cy="688063"/>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oon 66"/>
                <p:cNvSpPr/>
                <p:nvPr/>
              </p:nvSpPr>
              <p:spPr>
                <a:xfrm rot="13942414">
                  <a:off x="1610007" y="4271726"/>
                  <a:ext cx="534154" cy="688063"/>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3432770" y="5190653"/>
                <a:ext cx="1124138" cy="541698"/>
                <a:chOff x="1533052" y="4341137"/>
                <a:chExt cx="1124138" cy="541698"/>
              </a:xfrm>
            </p:grpSpPr>
            <p:sp>
              <p:nvSpPr>
                <p:cNvPr id="69" name="Moon 68"/>
                <p:cNvSpPr/>
                <p:nvPr/>
              </p:nvSpPr>
              <p:spPr>
                <a:xfrm rot="18208703">
                  <a:off x="2046082" y="4264182"/>
                  <a:ext cx="534154" cy="688063"/>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oon 69"/>
                <p:cNvSpPr/>
                <p:nvPr/>
              </p:nvSpPr>
              <p:spPr>
                <a:xfrm rot="13942414">
                  <a:off x="1610007" y="4271726"/>
                  <a:ext cx="534154" cy="688063"/>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8321642" y="5263081"/>
                <a:ext cx="1124138" cy="541698"/>
                <a:chOff x="1533052" y="4341137"/>
                <a:chExt cx="1124138" cy="541698"/>
              </a:xfrm>
            </p:grpSpPr>
            <p:sp>
              <p:nvSpPr>
                <p:cNvPr id="72" name="Moon 71"/>
                <p:cNvSpPr/>
                <p:nvPr/>
              </p:nvSpPr>
              <p:spPr>
                <a:xfrm rot="18208703">
                  <a:off x="2046082" y="4264182"/>
                  <a:ext cx="534154" cy="688063"/>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Moon 72"/>
                <p:cNvSpPr/>
                <p:nvPr/>
              </p:nvSpPr>
              <p:spPr>
                <a:xfrm rot="13942414">
                  <a:off x="1610007" y="4271726"/>
                  <a:ext cx="534154" cy="688063"/>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4691202" y="5317402"/>
                <a:ext cx="1124138" cy="541698"/>
                <a:chOff x="1533052" y="4341137"/>
                <a:chExt cx="1124138" cy="541698"/>
              </a:xfrm>
            </p:grpSpPr>
            <p:sp>
              <p:nvSpPr>
                <p:cNvPr id="75" name="Moon 74"/>
                <p:cNvSpPr/>
                <p:nvPr/>
              </p:nvSpPr>
              <p:spPr>
                <a:xfrm rot="18208703">
                  <a:off x="2046082" y="4264182"/>
                  <a:ext cx="534154" cy="688063"/>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p:cNvSpPr/>
                <p:nvPr/>
              </p:nvSpPr>
              <p:spPr>
                <a:xfrm rot="13942414">
                  <a:off x="1610007" y="4271726"/>
                  <a:ext cx="534154" cy="688063"/>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7" name="Oval 76"/>
            <p:cNvSpPr/>
            <p:nvPr/>
          </p:nvSpPr>
          <p:spPr>
            <a:xfrm>
              <a:off x="7904812" y="3948148"/>
              <a:ext cx="406270" cy="31603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a:off x="7876515" y="1058014"/>
            <a:ext cx="3892990" cy="2585323"/>
          </a:xfrm>
          <a:prstGeom prst="rect">
            <a:avLst/>
          </a:prstGeom>
        </p:spPr>
        <p:txBody>
          <a:bodyPr wrap="square">
            <a:spAutoFit/>
          </a:bodyPr>
          <a:lstStyle/>
          <a:p>
            <a:endParaRPr lang="en-US" dirty="0">
              <a:latin typeface="Abadi" panose="020B0604020104020204" pitchFamily="34" charset="0"/>
            </a:endParaRPr>
          </a:p>
          <a:p>
            <a:r>
              <a:rPr lang="en-US" dirty="0">
                <a:latin typeface="Abadi" panose="020B0604020104020204" pitchFamily="34" charset="0"/>
              </a:rPr>
              <a:t>The bishop is the presiding high priest and presides over all the members in his ward. In addition, he is the president of the priests quorum and, together with his counselors, is responsible to watch over and nurture the young men and young women in the ward.</a:t>
            </a:r>
            <a:endParaRPr lang="en-US" dirty="0"/>
          </a:p>
        </p:txBody>
      </p:sp>
    </p:spTree>
    <p:extLst>
      <p:ext uri="{BB962C8B-B14F-4D97-AF65-F5344CB8AC3E}">
        <p14:creationId xmlns:p14="http://schemas.microsoft.com/office/powerpoint/2010/main" val="428931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2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28715" y="418935"/>
            <a:ext cx="6145306" cy="3046988"/>
          </a:xfrm>
          <a:prstGeom prst="rect">
            <a:avLst/>
          </a:prstGeom>
          <a:noFill/>
        </p:spPr>
        <p:txBody>
          <a:bodyPr wrap="square" rtlCol="0">
            <a:spAutoFit/>
          </a:bodyPr>
          <a:lstStyle/>
          <a:p>
            <a:pPr fontAlgn="base"/>
            <a:r>
              <a:rPr lang="en-US" sz="2400" dirty="0">
                <a:solidFill>
                  <a:schemeClr val="bg1"/>
                </a:solidFill>
              </a:rPr>
              <a:t>“Don’t yield to Satan’s lie that you don’t have time to study the scriptures. Choose to take time to study them. Feasting on the word of God each day is more important than sleep, school, work, television shows, video games, or social media. You may need to reorganize your priorities to provide time for the study of the word of God. If so, do it!</a:t>
            </a:r>
          </a:p>
        </p:txBody>
      </p:sp>
      <p:sp>
        <p:nvSpPr>
          <p:cNvPr id="11" name="TextBox 10"/>
          <p:cNvSpPr txBox="1"/>
          <p:nvPr/>
        </p:nvSpPr>
        <p:spPr>
          <a:xfrm>
            <a:off x="150159" y="6396335"/>
            <a:ext cx="6096000" cy="461665"/>
          </a:xfrm>
          <a:prstGeom prst="rect">
            <a:avLst/>
          </a:prstGeom>
          <a:noFill/>
        </p:spPr>
        <p:txBody>
          <a:bodyPr wrap="square" rtlCol="0">
            <a:spAutoFit/>
          </a:bodyPr>
          <a:lstStyle/>
          <a:p>
            <a:r>
              <a:rPr lang="en-US" sz="2400" dirty="0">
                <a:solidFill>
                  <a:schemeClr val="bg1"/>
                </a:solidFill>
              </a:rPr>
              <a:t>2 Timothy 3:16-17</a:t>
            </a:r>
          </a:p>
        </p:txBody>
      </p:sp>
      <p:sp>
        <p:nvSpPr>
          <p:cNvPr id="2" name="Rectangle 1"/>
          <p:cNvSpPr/>
          <p:nvPr/>
        </p:nvSpPr>
        <p:spPr>
          <a:xfrm>
            <a:off x="5489863" y="4657636"/>
            <a:ext cx="6096000" cy="1200329"/>
          </a:xfrm>
          <a:prstGeom prst="rect">
            <a:avLst/>
          </a:prstGeom>
        </p:spPr>
        <p:txBody>
          <a:bodyPr>
            <a:spAutoFit/>
          </a:bodyPr>
          <a:lstStyle/>
          <a:p>
            <a:pPr fontAlgn="base"/>
            <a:r>
              <a:rPr lang="en-US" sz="2400" dirty="0">
                <a:solidFill>
                  <a:schemeClr val="bg1"/>
                </a:solidFill>
              </a:rPr>
              <a:t>“… As you dedicate time every day, personally and with your family, to the study of God’s word, peace will prevail in your life.” (6)</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2017" y="5444144"/>
            <a:ext cx="960397" cy="1205693"/>
          </a:xfrm>
          <a:prstGeom prst="rect">
            <a:avLst/>
          </a:prstGeom>
        </p:spPr>
      </p:pic>
      <p:pic>
        <p:nvPicPr>
          <p:cNvPr id="1026" name="Picture 2" descr="Image result for studying the scriptures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7772" y="618257"/>
            <a:ext cx="4060250" cy="27068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tudying the scriptures l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902" y="3544165"/>
            <a:ext cx="4286250" cy="276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81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28800" y="114300"/>
            <a:ext cx="8686800" cy="830997"/>
          </a:xfrm>
          <a:prstGeom prst="rect">
            <a:avLst/>
          </a:prstGeom>
          <a:noFill/>
        </p:spPr>
        <p:txBody>
          <a:bodyPr wrap="square" rtlCol="0">
            <a:spAutoFit/>
          </a:bodyPr>
          <a:lstStyle/>
          <a:p>
            <a:pPr algn="ctr"/>
            <a:r>
              <a:rPr lang="en-US" sz="4800" dirty="0">
                <a:solidFill>
                  <a:schemeClr val="bg1"/>
                </a:solidFill>
                <a:latin typeface="Rockwell Extra Bold" panose="02060903040505020403" pitchFamily="18" charset="0"/>
              </a:rPr>
              <a:t>False Teachers</a:t>
            </a:r>
          </a:p>
        </p:txBody>
      </p:sp>
      <p:sp>
        <p:nvSpPr>
          <p:cNvPr id="6" name="TextBox 5"/>
          <p:cNvSpPr txBox="1"/>
          <p:nvPr/>
        </p:nvSpPr>
        <p:spPr>
          <a:xfrm>
            <a:off x="152400" y="6327072"/>
            <a:ext cx="6096000" cy="461665"/>
          </a:xfrm>
          <a:prstGeom prst="rect">
            <a:avLst/>
          </a:prstGeom>
          <a:noFill/>
        </p:spPr>
        <p:txBody>
          <a:bodyPr wrap="square" rtlCol="0">
            <a:spAutoFit/>
          </a:bodyPr>
          <a:lstStyle/>
          <a:p>
            <a:r>
              <a:rPr lang="en-US" sz="2400" dirty="0">
                <a:solidFill>
                  <a:schemeClr val="bg1"/>
                </a:solidFill>
              </a:rPr>
              <a:t>2 Timothy 4:1-5</a:t>
            </a:r>
          </a:p>
        </p:txBody>
      </p:sp>
      <p:sp>
        <p:nvSpPr>
          <p:cNvPr id="8" name="TextBox 7"/>
          <p:cNvSpPr txBox="1"/>
          <p:nvPr/>
        </p:nvSpPr>
        <p:spPr>
          <a:xfrm>
            <a:off x="751608" y="1340428"/>
            <a:ext cx="6979227" cy="1323439"/>
          </a:xfrm>
          <a:prstGeom prst="rect">
            <a:avLst/>
          </a:prstGeom>
          <a:noFill/>
        </p:spPr>
        <p:txBody>
          <a:bodyPr wrap="square" rtlCol="0">
            <a:spAutoFit/>
          </a:bodyPr>
          <a:lstStyle/>
          <a:p>
            <a:r>
              <a:rPr lang="en-US" sz="2000" dirty="0">
                <a:solidFill>
                  <a:schemeClr val="bg1"/>
                </a:solidFill>
              </a:rPr>
              <a:t>Paul’s words foreshadow the coming of the Great Apostasy, when people would “not endure sound doctrine” but instead would seek after false teachers who would say what their listeners’ “itching ears” wanted to hear. </a:t>
            </a:r>
          </a:p>
        </p:txBody>
      </p:sp>
      <p:sp>
        <p:nvSpPr>
          <p:cNvPr id="2" name="Rectangle 1"/>
          <p:cNvSpPr/>
          <p:nvPr/>
        </p:nvSpPr>
        <p:spPr>
          <a:xfrm>
            <a:off x="4907972" y="4006426"/>
            <a:ext cx="6096000" cy="2554545"/>
          </a:xfrm>
          <a:prstGeom prst="rect">
            <a:avLst/>
          </a:prstGeom>
        </p:spPr>
        <p:txBody>
          <a:bodyPr>
            <a:spAutoFit/>
          </a:bodyPr>
          <a:lstStyle/>
          <a:p>
            <a:pPr algn="ctr"/>
            <a:r>
              <a:rPr lang="en-US" sz="3200" dirty="0">
                <a:solidFill>
                  <a:schemeClr val="bg1"/>
                </a:solidFill>
              </a:rPr>
              <a:t>“itching ears” </a:t>
            </a:r>
          </a:p>
          <a:p>
            <a:pPr algn="ctr"/>
            <a:endParaRPr lang="en-US" sz="3200" dirty="0">
              <a:solidFill>
                <a:schemeClr val="bg1"/>
              </a:solidFill>
            </a:endParaRPr>
          </a:p>
          <a:p>
            <a:pPr algn="ctr"/>
            <a:endParaRPr lang="en-US" sz="3200" dirty="0">
              <a:solidFill>
                <a:schemeClr val="bg1"/>
              </a:solidFill>
            </a:endParaRPr>
          </a:p>
          <a:p>
            <a:pPr algn="ctr"/>
            <a:r>
              <a:rPr lang="en-US" sz="3200" dirty="0">
                <a:solidFill>
                  <a:schemeClr val="bg1"/>
                </a:solidFill>
              </a:rPr>
              <a:t>Those who choose to listen only to those things that they wish to hear.</a:t>
            </a:r>
          </a:p>
        </p:txBody>
      </p:sp>
      <p:grpSp>
        <p:nvGrpSpPr>
          <p:cNvPr id="5" name="Group 4"/>
          <p:cNvGrpSpPr/>
          <p:nvPr/>
        </p:nvGrpSpPr>
        <p:grpSpPr>
          <a:xfrm>
            <a:off x="7325590" y="2140527"/>
            <a:ext cx="1030878" cy="1288473"/>
            <a:chOff x="9549245" y="904009"/>
            <a:chExt cx="1030878" cy="1288473"/>
          </a:xfrm>
        </p:grpSpPr>
        <p:pic>
          <p:nvPicPr>
            <p:cNvPr id="17" name="Picture 2" descr="Image result for person symbol blue"/>
            <p:cNvPicPr>
              <a:picLocks noChangeAspect="1" noChangeArrowheads="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l="30407" t="11052" r="57722" b="-1"/>
            <a:stretch/>
          </p:blipFill>
          <p:spPr bwMode="auto">
            <a:xfrm>
              <a:off x="9587345" y="910936"/>
              <a:ext cx="992778" cy="1279344"/>
            </a:xfrm>
            <a:prstGeom prst="rect">
              <a:avLst/>
            </a:prstGeom>
            <a:noFill/>
            <a:extLst>
              <a:ext uri="{909E8E84-426E-40DD-AFC4-6F175D3DCCD1}">
                <a14:hiddenFill xmlns:a14="http://schemas.microsoft.com/office/drawing/2010/main">
                  <a:solidFill>
                    <a:srgbClr val="FFFFFF"/>
                  </a:solidFill>
                </a14:hiddenFill>
              </a:ext>
            </a:extLst>
          </p:spPr>
        </p:pic>
        <p:sp>
          <p:nvSpPr>
            <p:cNvPr id="3" name="Frame 2"/>
            <p:cNvSpPr/>
            <p:nvPr/>
          </p:nvSpPr>
          <p:spPr>
            <a:xfrm>
              <a:off x="9549245" y="904009"/>
              <a:ext cx="1028700" cy="1288473"/>
            </a:xfrm>
            <a:prstGeom prst="frame">
              <a:avLst>
                <a:gd name="adj1" fmla="val 4243"/>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 name="Group 19"/>
          <p:cNvGrpSpPr/>
          <p:nvPr/>
        </p:nvGrpSpPr>
        <p:grpSpPr>
          <a:xfrm>
            <a:off x="5597235" y="2563089"/>
            <a:ext cx="1046473" cy="1295570"/>
            <a:chOff x="7997536" y="2448790"/>
            <a:chExt cx="1046473" cy="1295570"/>
          </a:xfrm>
        </p:grpSpPr>
        <p:pic>
          <p:nvPicPr>
            <p:cNvPr id="14" name="Picture 2" descr="Image result for person symbol blue"/>
            <p:cNvPicPr>
              <a:picLocks noChangeAspect="1" noChangeArrowheads="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56049" t="7569" r="31247"/>
            <a:stretch/>
          </p:blipFill>
          <p:spPr bwMode="auto">
            <a:xfrm>
              <a:off x="8033030" y="2479342"/>
              <a:ext cx="1010979" cy="1265018"/>
            </a:xfrm>
            <a:prstGeom prst="rect">
              <a:avLst/>
            </a:prstGeom>
            <a:noFill/>
            <a:extLst>
              <a:ext uri="{909E8E84-426E-40DD-AFC4-6F175D3DCCD1}">
                <a14:hiddenFill xmlns:a14="http://schemas.microsoft.com/office/drawing/2010/main">
                  <a:solidFill>
                    <a:srgbClr val="FFFFFF"/>
                  </a:solidFill>
                </a14:hiddenFill>
              </a:ext>
            </a:extLst>
          </p:spPr>
        </p:pic>
        <p:sp>
          <p:nvSpPr>
            <p:cNvPr id="18" name="Frame 17"/>
            <p:cNvSpPr/>
            <p:nvPr/>
          </p:nvSpPr>
          <p:spPr>
            <a:xfrm>
              <a:off x="7997536" y="2448790"/>
              <a:ext cx="1028700" cy="1288473"/>
            </a:xfrm>
            <a:prstGeom prst="frame">
              <a:avLst>
                <a:gd name="adj1" fmla="val 4243"/>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1" name="Group 20"/>
          <p:cNvGrpSpPr/>
          <p:nvPr/>
        </p:nvGrpSpPr>
        <p:grpSpPr>
          <a:xfrm>
            <a:off x="8735290" y="2583872"/>
            <a:ext cx="1038772" cy="1288473"/>
            <a:chOff x="9888681" y="3238500"/>
            <a:chExt cx="1038772" cy="1288473"/>
          </a:xfrm>
        </p:grpSpPr>
        <p:pic>
          <p:nvPicPr>
            <p:cNvPr id="11" name="Picture 2" descr="Image result for person symbol blue"/>
            <p:cNvPicPr>
              <a:picLocks noChangeAspect="1" noChangeArrowheads="1"/>
            </p:cNvPicPr>
            <p:nvPr/>
          </p:nvPicPr>
          <p:blipFill rotWithShape="1">
            <a:blip r:embed="rId3">
              <a:duotone>
                <a:prstClr val="black"/>
                <a:schemeClr val="accent1">
                  <a:tint val="45000"/>
                  <a:satMod val="400000"/>
                </a:schemeClr>
              </a:duotone>
              <a:extLst>
                <a:ext uri="{28A0092B-C50C-407E-A947-70E740481C1C}">
                  <a14:useLocalDpi xmlns:a14="http://schemas.microsoft.com/office/drawing/2010/main" val="0"/>
                </a:ext>
              </a:extLst>
            </a:blip>
            <a:srcRect l="42955" t="5752" r="43820"/>
            <a:stretch/>
          </p:blipFill>
          <p:spPr bwMode="auto">
            <a:xfrm>
              <a:off x="9912927" y="3255819"/>
              <a:ext cx="1014526" cy="1264226"/>
            </a:xfrm>
            <a:prstGeom prst="rect">
              <a:avLst/>
            </a:prstGeom>
            <a:noFill/>
            <a:extLst>
              <a:ext uri="{909E8E84-426E-40DD-AFC4-6F175D3DCCD1}">
                <a14:hiddenFill xmlns:a14="http://schemas.microsoft.com/office/drawing/2010/main">
                  <a:solidFill>
                    <a:srgbClr val="FFFFFF"/>
                  </a:solidFill>
                </a14:hiddenFill>
              </a:ext>
            </a:extLst>
          </p:spPr>
        </p:pic>
        <p:sp>
          <p:nvSpPr>
            <p:cNvPr id="19" name="Frame 18"/>
            <p:cNvSpPr/>
            <p:nvPr/>
          </p:nvSpPr>
          <p:spPr>
            <a:xfrm>
              <a:off x="9888681" y="3238500"/>
              <a:ext cx="1028700" cy="1288473"/>
            </a:xfrm>
            <a:prstGeom prst="frame">
              <a:avLst>
                <a:gd name="adj1" fmla="val 4243"/>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7" name="Group 26"/>
          <p:cNvGrpSpPr/>
          <p:nvPr/>
        </p:nvGrpSpPr>
        <p:grpSpPr>
          <a:xfrm>
            <a:off x="4267199" y="3768437"/>
            <a:ext cx="1028700" cy="1310595"/>
            <a:chOff x="8059881" y="973282"/>
            <a:chExt cx="1028700" cy="1310595"/>
          </a:xfrm>
        </p:grpSpPr>
        <p:pic>
          <p:nvPicPr>
            <p:cNvPr id="23" name="Picture 2" descr="Related image"/>
            <p:cNvPicPr>
              <a:picLocks noChangeAspect="1" noChangeArrowheads="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l="52565" t="26408" r="34206"/>
            <a:stretch/>
          </p:blipFill>
          <p:spPr bwMode="auto">
            <a:xfrm>
              <a:off x="8136082" y="1025237"/>
              <a:ext cx="935181" cy="1258640"/>
            </a:xfrm>
            <a:prstGeom prst="rect">
              <a:avLst/>
            </a:prstGeom>
            <a:noFill/>
            <a:extLst>
              <a:ext uri="{909E8E84-426E-40DD-AFC4-6F175D3DCCD1}">
                <a14:hiddenFill xmlns:a14="http://schemas.microsoft.com/office/drawing/2010/main">
                  <a:solidFill>
                    <a:srgbClr val="FFFFFF"/>
                  </a:solidFill>
                </a14:hiddenFill>
              </a:ext>
            </a:extLst>
          </p:spPr>
        </p:pic>
        <p:sp>
          <p:nvSpPr>
            <p:cNvPr id="25" name="Frame 24"/>
            <p:cNvSpPr/>
            <p:nvPr/>
          </p:nvSpPr>
          <p:spPr>
            <a:xfrm>
              <a:off x="8059881" y="973282"/>
              <a:ext cx="1028700" cy="1288473"/>
            </a:xfrm>
            <a:prstGeom prst="frame">
              <a:avLst>
                <a:gd name="adj1" fmla="val 4243"/>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 name="Group 21"/>
          <p:cNvGrpSpPr/>
          <p:nvPr/>
        </p:nvGrpSpPr>
        <p:grpSpPr>
          <a:xfrm>
            <a:off x="1721426" y="3820390"/>
            <a:ext cx="1028700" cy="1288473"/>
            <a:chOff x="6605154" y="2459181"/>
            <a:chExt cx="1028700" cy="1288473"/>
          </a:xfrm>
        </p:grpSpPr>
        <p:pic>
          <p:nvPicPr>
            <p:cNvPr id="24" name="Picture 2" descr="Related image"/>
            <p:cNvPicPr>
              <a:picLocks noChangeAspect="1" noChangeArrowheads="1"/>
            </p:cNvPicPr>
            <p:nvPr/>
          </p:nvPicPr>
          <p:blipFill rotWithShape="1">
            <a:blip r:embed="rId4">
              <a:duotone>
                <a:prstClr val="black"/>
                <a:schemeClr val="accent2">
                  <a:tint val="45000"/>
                  <a:satMod val="400000"/>
                </a:schemeClr>
              </a:duotone>
              <a:extLst>
                <a:ext uri="{28A0092B-C50C-407E-A947-70E740481C1C}">
                  <a14:useLocalDpi xmlns:a14="http://schemas.microsoft.com/office/drawing/2010/main" val="0"/>
                </a:ext>
              </a:extLst>
            </a:blip>
            <a:srcRect l="35139" t="20557" r="50579"/>
            <a:stretch/>
          </p:blipFill>
          <p:spPr bwMode="auto">
            <a:xfrm>
              <a:off x="6670964" y="2507672"/>
              <a:ext cx="924790" cy="1202660"/>
            </a:xfrm>
            <a:prstGeom prst="rect">
              <a:avLst/>
            </a:prstGeom>
            <a:noFill/>
            <a:extLst>
              <a:ext uri="{909E8E84-426E-40DD-AFC4-6F175D3DCCD1}">
                <a14:hiddenFill xmlns:a14="http://schemas.microsoft.com/office/drawing/2010/main">
                  <a:solidFill>
                    <a:srgbClr val="FFFFFF"/>
                  </a:solidFill>
                </a14:hiddenFill>
              </a:ext>
            </a:extLst>
          </p:spPr>
        </p:pic>
        <p:sp>
          <p:nvSpPr>
            <p:cNvPr id="26" name="Frame 25"/>
            <p:cNvSpPr/>
            <p:nvPr/>
          </p:nvSpPr>
          <p:spPr>
            <a:xfrm>
              <a:off x="6605154" y="2459181"/>
              <a:ext cx="1028700" cy="1288473"/>
            </a:xfrm>
            <a:prstGeom prst="frame">
              <a:avLst>
                <a:gd name="adj1" fmla="val 4243"/>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28"/>
          <p:cNvGrpSpPr/>
          <p:nvPr/>
        </p:nvGrpSpPr>
        <p:grpSpPr>
          <a:xfrm>
            <a:off x="526473" y="2978728"/>
            <a:ext cx="1052946" cy="1291936"/>
            <a:chOff x="2718954" y="3020291"/>
            <a:chExt cx="1052947" cy="1291936"/>
          </a:xfrm>
        </p:grpSpPr>
        <p:pic>
          <p:nvPicPr>
            <p:cNvPr id="2054" name="Picture 6" descr="Related image"/>
            <p:cNvPicPr>
              <a:picLocks noChangeAspect="1" noChangeArrowheads="1"/>
            </p:cNvPicPr>
            <p:nvPr/>
          </p:nvPicPr>
          <p:blipFill rotWithShape="1">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l="23883" t="5303" r="23711"/>
            <a:stretch/>
          </p:blipFill>
          <p:spPr bwMode="auto">
            <a:xfrm>
              <a:off x="2732812" y="3034145"/>
              <a:ext cx="1039089" cy="1278082"/>
            </a:xfrm>
            <a:prstGeom prst="rect">
              <a:avLst/>
            </a:prstGeom>
            <a:noFill/>
            <a:extLst>
              <a:ext uri="{909E8E84-426E-40DD-AFC4-6F175D3DCCD1}">
                <a14:hiddenFill xmlns:a14="http://schemas.microsoft.com/office/drawing/2010/main">
                  <a:solidFill>
                    <a:srgbClr val="FFFFFF"/>
                  </a:solidFill>
                </a14:hiddenFill>
              </a:ext>
            </a:extLst>
          </p:spPr>
        </p:pic>
        <p:sp>
          <p:nvSpPr>
            <p:cNvPr id="34" name="Frame 33"/>
            <p:cNvSpPr/>
            <p:nvPr/>
          </p:nvSpPr>
          <p:spPr>
            <a:xfrm>
              <a:off x="2718954" y="3020291"/>
              <a:ext cx="1028700" cy="1288473"/>
            </a:xfrm>
            <a:prstGeom prst="frame">
              <a:avLst>
                <a:gd name="adj1" fmla="val 4243"/>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 name="Group 30"/>
          <p:cNvGrpSpPr/>
          <p:nvPr/>
        </p:nvGrpSpPr>
        <p:grpSpPr>
          <a:xfrm>
            <a:off x="2961409" y="2961409"/>
            <a:ext cx="1028700" cy="1288473"/>
            <a:chOff x="4218709" y="3106882"/>
            <a:chExt cx="1028700" cy="1288473"/>
          </a:xfrm>
        </p:grpSpPr>
        <p:pic>
          <p:nvPicPr>
            <p:cNvPr id="2056" name="Picture 8" descr="Image result for facebook icon"/>
            <p:cNvPicPr>
              <a:picLocks noChangeAspect="1" noChangeArrowheads="1"/>
            </p:cNvPicPr>
            <p:nvPr/>
          </p:nvPicPr>
          <p:blipFill rotWithShape="1">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l="30578" t="6515" r="31167"/>
            <a:stretch/>
          </p:blipFill>
          <p:spPr bwMode="auto">
            <a:xfrm>
              <a:off x="4218709" y="3148445"/>
              <a:ext cx="1007918" cy="1238034"/>
            </a:xfrm>
            <a:prstGeom prst="rect">
              <a:avLst/>
            </a:prstGeom>
            <a:noFill/>
            <a:extLst>
              <a:ext uri="{909E8E84-426E-40DD-AFC4-6F175D3DCCD1}">
                <a14:hiddenFill xmlns:a14="http://schemas.microsoft.com/office/drawing/2010/main">
                  <a:solidFill>
                    <a:srgbClr val="FFFFFF"/>
                  </a:solidFill>
                </a14:hiddenFill>
              </a:ext>
            </a:extLst>
          </p:spPr>
        </p:pic>
        <p:sp>
          <p:nvSpPr>
            <p:cNvPr id="37" name="Frame 36"/>
            <p:cNvSpPr/>
            <p:nvPr/>
          </p:nvSpPr>
          <p:spPr>
            <a:xfrm>
              <a:off x="4218709" y="3106882"/>
              <a:ext cx="1028700" cy="1288473"/>
            </a:xfrm>
            <a:prstGeom prst="frame">
              <a:avLst>
                <a:gd name="adj1" fmla="val 4243"/>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49" name="Group 2048"/>
          <p:cNvGrpSpPr/>
          <p:nvPr/>
        </p:nvGrpSpPr>
        <p:grpSpPr>
          <a:xfrm>
            <a:off x="10110353" y="3979718"/>
            <a:ext cx="1440008" cy="1496292"/>
            <a:chOff x="3054926" y="5122718"/>
            <a:chExt cx="1440008" cy="1496292"/>
          </a:xfrm>
        </p:grpSpPr>
        <p:sp>
          <p:nvSpPr>
            <p:cNvPr id="2048" name="Rectangle 2047"/>
            <p:cNvSpPr/>
            <p:nvPr/>
          </p:nvSpPr>
          <p:spPr>
            <a:xfrm>
              <a:off x="3086100" y="5143501"/>
              <a:ext cx="1143000" cy="147550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Image result for ears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6491" y="5196320"/>
              <a:ext cx="1398443" cy="1398443"/>
            </a:xfrm>
            <a:prstGeom prst="rect">
              <a:avLst/>
            </a:prstGeom>
            <a:noFill/>
            <a:extLst>
              <a:ext uri="{909E8E84-426E-40DD-AFC4-6F175D3DCCD1}">
                <a14:hiddenFill xmlns:a14="http://schemas.microsoft.com/office/drawing/2010/main">
                  <a:solidFill>
                    <a:srgbClr val="FFFFFF"/>
                  </a:solidFill>
                </a14:hiddenFill>
              </a:ext>
            </a:extLst>
          </p:spPr>
        </p:pic>
        <p:sp>
          <p:nvSpPr>
            <p:cNvPr id="41" name="Frame 40"/>
            <p:cNvSpPr/>
            <p:nvPr/>
          </p:nvSpPr>
          <p:spPr>
            <a:xfrm>
              <a:off x="3054926" y="5122718"/>
              <a:ext cx="1194955" cy="1496291"/>
            </a:xfrm>
            <a:prstGeom prst="frame">
              <a:avLst>
                <a:gd name="adj1" fmla="val 4243"/>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53" name="Group 2052"/>
          <p:cNvGrpSpPr/>
          <p:nvPr/>
        </p:nvGrpSpPr>
        <p:grpSpPr>
          <a:xfrm>
            <a:off x="436418" y="369037"/>
            <a:ext cx="887453" cy="877872"/>
            <a:chOff x="883227" y="317083"/>
            <a:chExt cx="887453" cy="877872"/>
          </a:xfrm>
        </p:grpSpPr>
        <p:sp>
          <p:nvSpPr>
            <p:cNvPr id="2051" name="Rectangle 2050"/>
            <p:cNvSpPr/>
            <p:nvPr/>
          </p:nvSpPr>
          <p:spPr>
            <a:xfrm>
              <a:off x="883227" y="332508"/>
              <a:ext cx="883228" cy="862446"/>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p:cNvGrpSpPr/>
            <p:nvPr/>
          </p:nvGrpSpPr>
          <p:grpSpPr>
            <a:xfrm>
              <a:off x="889571" y="317083"/>
              <a:ext cx="881109" cy="877872"/>
              <a:chOff x="304800" y="3429000"/>
              <a:chExt cx="3050721" cy="2895600"/>
            </a:xfrm>
            <a:solidFill>
              <a:schemeClr val="tx2">
                <a:lumMod val="60000"/>
                <a:lumOff val="40000"/>
              </a:schemeClr>
            </a:solidFill>
          </p:grpSpPr>
          <p:grpSp>
            <p:nvGrpSpPr>
              <p:cNvPr id="46" name="Group 45"/>
              <p:cNvGrpSpPr/>
              <p:nvPr/>
            </p:nvGrpSpPr>
            <p:grpSpPr>
              <a:xfrm rot="2107423">
                <a:off x="1281104" y="3790950"/>
                <a:ext cx="376315" cy="879933"/>
                <a:chOff x="7696200" y="914400"/>
                <a:chExt cx="685800" cy="2438400"/>
              </a:xfrm>
              <a:grpFill/>
            </p:grpSpPr>
            <p:sp>
              <p:nvSpPr>
                <p:cNvPr id="78" name="Moon 77"/>
                <p:cNvSpPr/>
                <p:nvPr/>
              </p:nvSpPr>
              <p:spPr>
                <a:xfrm>
                  <a:off x="7696200" y="914400"/>
                  <a:ext cx="533400" cy="2438400"/>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p:cNvSpPr/>
                <p:nvPr/>
              </p:nvSpPr>
              <p:spPr>
                <a:xfrm rot="20700267">
                  <a:off x="7848600" y="914400"/>
                  <a:ext cx="533400" cy="2438400"/>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79"/>
                <p:cNvSpPr/>
                <p:nvPr/>
              </p:nvSpPr>
              <p:spPr>
                <a:xfrm rot="19916241">
                  <a:off x="7848600" y="1066800"/>
                  <a:ext cx="457200" cy="1905000"/>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7772400" y="1066800"/>
                  <a:ext cx="3810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rot="19262140" flipH="1">
                <a:off x="1950772" y="3835879"/>
                <a:ext cx="376315" cy="801380"/>
                <a:chOff x="7696200" y="914400"/>
                <a:chExt cx="685800" cy="2438400"/>
              </a:xfrm>
              <a:grpFill/>
            </p:grpSpPr>
            <p:sp>
              <p:nvSpPr>
                <p:cNvPr id="74" name="Moon 73"/>
                <p:cNvSpPr/>
                <p:nvPr/>
              </p:nvSpPr>
              <p:spPr>
                <a:xfrm>
                  <a:off x="7696200" y="914400"/>
                  <a:ext cx="533400" cy="2438400"/>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oon 74"/>
                <p:cNvSpPr/>
                <p:nvPr/>
              </p:nvSpPr>
              <p:spPr>
                <a:xfrm rot="20700267">
                  <a:off x="7848600" y="914400"/>
                  <a:ext cx="533400" cy="2438400"/>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p:cNvSpPr/>
                <p:nvPr/>
              </p:nvSpPr>
              <p:spPr>
                <a:xfrm rot="19916241">
                  <a:off x="7848600" y="1066800"/>
                  <a:ext cx="457200" cy="1905000"/>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772400" y="1066800"/>
                  <a:ext cx="3810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rapezoid 47"/>
              <p:cNvSpPr/>
              <p:nvPr/>
            </p:nvSpPr>
            <p:spPr>
              <a:xfrm>
                <a:off x="1326235" y="4478277"/>
                <a:ext cx="983316" cy="1742909"/>
              </a:xfrm>
              <a:prstGeom prst="trapezoid">
                <a:avLst>
                  <a:gd name="adj" fmla="val 2090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p:cNvSpPr/>
              <p:nvPr/>
            </p:nvSpPr>
            <p:spPr>
              <a:xfrm rot="20431102">
                <a:off x="1854274" y="4700732"/>
                <a:ext cx="541243" cy="1050241"/>
              </a:xfrm>
              <a:prstGeom prst="trapezoid">
                <a:avLst>
                  <a:gd name="adj" fmla="val 2090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p:cNvSpPr/>
              <p:nvPr/>
            </p:nvSpPr>
            <p:spPr>
              <a:xfrm rot="1195734">
                <a:off x="1208420" y="4677609"/>
                <a:ext cx="541243" cy="1050241"/>
              </a:xfrm>
              <a:prstGeom prst="trapezoid">
                <a:avLst>
                  <a:gd name="adj" fmla="val 2090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p:cNvSpPr/>
              <p:nvPr/>
            </p:nvSpPr>
            <p:spPr>
              <a:xfrm>
                <a:off x="1342034" y="4606667"/>
                <a:ext cx="925176" cy="1407690"/>
              </a:xfrm>
              <a:prstGeom prst="trapezoid">
                <a:avLst>
                  <a:gd name="adj" fmla="val 2090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rot="218695">
                <a:off x="1362172" y="4662553"/>
                <a:ext cx="417597" cy="1300386"/>
              </a:xfrm>
              <a:prstGeom prst="trapezoid">
                <a:avLst>
                  <a:gd name="adj" fmla="val 2090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rot="21332773">
                <a:off x="1833573" y="4664733"/>
                <a:ext cx="417597" cy="1301568"/>
              </a:xfrm>
              <a:prstGeom prst="trapezoid">
                <a:avLst>
                  <a:gd name="adj" fmla="val 2090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525932" y="4245837"/>
                <a:ext cx="526415" cy="723485"/>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395750" y="3908738"/>
                <a:ext cx="809529" cy="89081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loud 55"/>
              <p:cNvSpPr/>
              <p:nvPr/>
            </p:nvSpPr>
            <p:spPr>
              <a:xfrm>
                <a:off x="1549947" y="4539734"/>
                <a:ext cx="462588" cy="371175"/>
              </a:xfrm>
              <a:prstGeom prst="clou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Delay 56"/>
              <p:cNvSpPr/>
              <p:nvPr/>
            </p:nvSpPr>
            <p:spPr>
              <a:xfrm rot="16200000">
                <a:off x="1636878" y="3657345"/>
                <a:ext cx="296939" cy="578236"/>
              </a:xfrm>
              <a:prstGeom prst="flowChartDelay">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699119" y="4608751"/>
                <a:ext cx="148961" cy="9713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99"/>
              <p:cNvSpPr/>
              <p:nvPr/>
            </p:nvSpPr>
            <p:spPr>
              <a:xfrm>
                <a:off x="718457" y="5704114"/>
                <a:ext cx="2223407" cy="51707"/>
              </a:xfrm>
              <a:prstGeom prst="roundRect">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100"/>
              <p:cNvSpPr/>
              <p:nvPr/>
            </p:nvSpPr>
            <p:spPr>
              <a:xfrm>
                <a:off x="718457" y="5755821"/>
                <a:ext cx="2223407" cy="15512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101"/>
              <p:cNvSpPr/>
              <p:nvPr/>
            </p:nvSpPr>
            <p:spPr>
              <a:xfrm>
                <a:off x="821871" y="5910943"/>
                <a:ext cx="155121" cy="36195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102"/>
              <p:cNvSpPr/>
              <p:nvPr/>
            </p:nvSpPr>
            <p:spPr>
              <a:xfrm>
                <a:off x="1028700" y="5910943"/>
                <a:ext cx="103414" cy="29408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103"/>
              <p:cNvSpPr/>
              <p:nvPr/>
            </p:nvSpPr>
            <p:spPr>
              <a:xfrm>
                <a:off x="2579914" y="5910943"/>
                <a:ext cx="155121" cy="36195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104"/>
              <p:cNvSpPr/>
              <p:nvPr/>
            </p:nvSpPr>
            <p:spPr>
              <a:xfrm>
                <a:off x="2786743" y="5910943"/>
                <a:ext cx="103414" cy="29408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080407" y="5548993"/>
                <a:ext cx="259845" cy="17926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2269671" y="5548993"/>
                <a:ext cx="259845" cy="17926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7"/>
              <p:cNvGrpSpPr/>
              <p:nvPr/>
            </p:nvGrpSpPr>
            <p:grpSpPr>
              <a:xfrm>
                <a:off x="2028864" y="5256478"/>
                <a:ext cx="248519" cy="434702"/>
                <a:chOff x="2438400" y="402137"/>
                <a:chExt cx="2514600" cy="4398463"/>
              </a:xfrm>
              <a:grpFill/>
            </p:grpSpPr>
            <p:sp>
              <p:nvSpPr>
                <p:cNvPr id="70" name="Snip Same Side Corner Rectangle 110"/>
                <p:cNvSpPr/>
                <p:nvPr/>
              </p:nvSpPr>
              <p:spPr>
                <a:xfrm>
                  <a:off x="2438400" y="2590800"/>
                  <a:ext cx="2514600" cy="2209800"/>
                </a:xfrm>
                <a:prstGeom prst="snip2SameRect">
                  <a:avLst>
                    <a:gd name="adj1" fmla="val 22772"/>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2607040" y="2286000"/>
                  <a:ext cx="2133600" cy="533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744450" y="2333469"/>
                  <a:ext cx="1872521" cy="39474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Moon 72"/>
                <p:cNvSpPr/>
                <p:nvPr/>
              </p:nvSpPr>
              <p:spPr>
                <a:xfrm rot="1691934">
                  <a:off x="3953023" y="402137"/>
                  <a:ext cx="368787" cy="2396126"/>
                </a:xfrm>
                <a:prstGeom prst="moon">
                  <a:avLst>
                    <a:gd name="adj" fmla="val 875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Wave 67"/>
              <p:cNvSpPr/>
              <p:nvPr/>
            </p:nvSpPr>
            <p:spPr>
              <a:xfrm>
                <a:off x="1338943" y="5600700"/>
                <a:ext cx="672193" cy="103414"/>
              </a:xfrm>
              <a:prstGeom prst="wave">
                <a:avLst>
                  <a:gd name="adj1" fmla="val 11429"/>
                  <a:gd name="adj2" fmla="val 0"/>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ame 68"/>
              <p:cNvSpPr/>
              <p:nvPr/>
            </p:nvSpPr>
            <p:spPr>
              <a:xfrm>
                <a:off x="304800" y="3429000"/>
                <a:ext cx="3050721" cy="2895600"/>
              </a:xfrm>
              <a:prstGeom prst="frame">
                <a:avLst>
                  <a:gd name="adj1" fmla="val 7194"/>
                </a:avLst>
              </a:prstGeom>
              <a:grp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06431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27363" y="914400"/>
            <a:ext cx="4634345" cy="461665"/>
          </a:xfrm>
          <a:prstGeom prst="rect">
            <a:avLst/>
          </a:prstGeom>
          <a:noFill/>
        </p:spPr>
        <p:txBody>
          <a:bodyPr wrap="square" rtlCol="0">
            <a:spAutoFit/>
          </a:bodyPr>
          <a:lstStyle/>
          <a:p>
            <a:r>
              <a:rPr lang="en-US" sz="2400" dirty="0">
                <a:solidFill>
                  <a:schemeClr val="bg1"/>
                </a:solidFill>
              </a:rPr>
              <a:t>Paul was ready to be offered</a:t>
            </a:r>
          </a:p>
        </p:txBody>
      </p:sp>
      <p:sp>
        <p:nvSpPr>
          <p:cNvPr id="4" name="TextBox 3"/>
          <p:cNvSpPr txBox="1"/>
          <p:nvPr/>
        </p:nvSpPr>
        <p:spPr>
          <a:xfrm>
            <a:off x="1828800" y="114300"/>
            <a:ext cx="8686800" cy="707886"/>
          </a:xfrm>
          <a:prstGeom prst="rect">
            <a:avLst/>
          </a:prstGeom>
          <a:noFill/>
        </p:spPr>
        <p:txBody>
          <a:bodyPr wrap="square" rtlCol="0">
            <a:spAutoFit/>
          </a:bodyPr>
          <a:lstStyle/>
          <a:p>
            <a:pPr algn="ctr"/>
            <a:r>
              <a:rPr lang="en-US" sz="4000" dirty="0">
                <a:solidFill>
                  <a:schemeClr val="bg1"/>
                </a:solidFill>
                <a:latin typeface="Rockwell Extra Bold" panose="02060903040505020403" pitchFamily="18" charset="0"/>
              </a:rPr>
              <a:t>I Have Fought a Good Fight</a:t>
            </a:r>
          </a:p>
        </p:txBody>
      </p:sp>
      <p:sp>
        <p:nvSpPr>
          <p:cNvPr id="6" name="TextBox 5"/>
          <p:cNvSpPr txBox="1"/>
          <p:nvPr/>
        </p:nvSpPr>
        <p:spPr>
          <a:xfrm>
            <a:off x="152400" y="6327072"/>
            <a:ext cx="6096000" cy="461665"/>
          </a:xfrm>
          <a:prstGeom prst="rect">
            <a:avLst/>
          </a:prstGeom>
          <a:noFill/>
        </p:spPr>
        <p:txBody>
          <a:bodyPr wrap="square" rtlCol="0">
            <a:spAutoFit/>
          </a:bodyPr>
          <a:lstStyle/>
          <a:p>
            <a:r>
              <a:rPr lang="en-US" sz="2400" dirty="0">
                <a:solidFill>
                  <a:schemeClr val="bg1"/>
                </a:solidFill>
              </a:rPr>
              <a:t>2 Timothy 4:7-8</a:t>
            </a:r>
          </a:p>
        </p:txBody>
      </p:sp>
      <p:sp>
        <p:nvSpPr>
          <p:cNvPr id="8" name="TextBox 7"/>
          <p:cNvSpPr txBox="1"/>
          <p:nvPr/>
        </p:nvSpPr>
        <p:spPr>
          <a:xfrm>
            <a:off x="4191000" y="4114801"/>
            <a:ext cx="6096000" cy="2585323"/>
          </a:xfrm>
          <a:prstGeom prst="rect">
            <a:avLst/>
          </a:prstGeom>
          <a:noFill/>
        </p:spPr>
        <p:txBody>
          <a:bodyPr wrap="square" rtlCol="0">
            <a:spAutoFit/>
          </a:bodyPr>
          <a:lstStyle/>
          <a:p>
            <a:r>
              <a:rPr lang="en-US" dirty="0">
                <a:solidFill>
                  <a:schemeClr val="bg1"/>
                </a:solidFill>
              </a:rPr>
              <a:t> “Enduring to the end means that we have planted our lives firmly on gospel soil, staying in the mainstream of the Church, humbly serving our fellow men, living </a:t>
            </a:r>
            <a:r>
              <a:rPr lang="en-US" dirty="0" err="1">
                <a:solidFill>
                  <a:schemeClr val="bg1"/>
                </a:solidFill>
              </a:rPr>
              <a:t>Christlike</a:t>
            </a:r>
            <a:r>
              <a:rPr lang="en-US" dirty="0">
                <a:solidFill>
                  <a:schemeClr val="bg1"/>
                </a:solidFill>
              </a:rPr>
              <a:t> lives, and keeping our covenants. </a:t>
            </a:r>
          </a:p>
          <a:p>
            <a:endParaRPr lang="en-US" dirty="0">
              <a:solidFill>
                <a:schemeClr val="bg1"/>
              </a:solidFill>
            </a:endParaRPr>
          </a:p>
          <a:p>
            <a:r>
              <a:rPr lang="en-US" dirty="0">
                <a:solidFill>
                  <a:schemeClr val="bg1"/>
                </a:solidFill>
              </a:rPr>
              <a:t>Those who endure are balanced, consistent, humble, constantly improving, and without guile. Their testimony is not based on worldly reasons—it is based on truth, knowledge, experience, and the Spirit.” (7)</a:t>
            </a:r>
            <a:endParaRPr lang="en-US" sz="2400"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5188" y="4717471"/>
            <a:ext cx="1382684" cy="1728355"/>
          </a:xfrm>
          <a:prstGeom prst="rect">
            <a:avLst/>
          </a:prstGeom>
        </p:spPr>
      </p:pic>
      <p:grpSp>
        <p:nvGrpSpPr>
          <p:cNvPr id="5" name="Group 4"/>
          <p:cNvGrpSpPr/>
          <p:nvPr/>
        </p:nvGrpSpPr>
        <p:grpSpPr>
          <a:xfrm>
            <a:off x="425095" y="1534389"/>
            <a:ext cx="3450713" cy="2944091"/>
            <a:chOff x="425095" y="1534389"/>
            <a:chExt cx="3450713" cy="2944091"/>
          </a:xfrm>
        </p:grpSpPr>
        <p:grpSp>
          <p:nvGrpSpPr>
            <p:cNvPr id="11" name="Group 18"/>
            <p:cNvGrpSpPr/>
            <p:nvPr/>
          </p:nvGrpSpPr>
          <p:grpSpPr>
            <a:xfrm>
              <a:off x="425095" y="1534389"/>
              <a:ext cx="3450713" cy="2944091"/>
              <a:chOff x="762000" y="685800"/>
              <a:chExt cx="6587913" cy="5083387"/>
            </a:xfrm>
          </p:grpSpPr>
          <p:sp>
            <p:nvSpPr>
              <p:cNvPr id="34" name="Oval 33"/>
              <p:cNvSpPr/>
              <p:nvPr/>
            </p:nvSpPr>
            <p:spPr>
              <a:xfrm flipH="1">
                <a:off x="2912071" y="4899660"/>
                <a:ext cx="2292389" cy="869527"/>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101"/>
              <p:cNvSpPr/>
              <p:nvPr/>
            </p:nvSpPr>
            <p:spPr>
              <a:xfrm rot="16200000" flipH="1">
                <a:off x="4033709" y="-909509"/>
                <a:ext cx="228601" cy="5095620"/>
              </a:xfrm>
              <a:prstGeom prst="round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flipH="1">
                <a:off x="3130973" y="4899660"/>
                <a:ext cx="1939713" cy="735753"/>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13"/>
              <p:cNvGrpSpPr/>
              <p:nvPr/>
            </p:nvGrpSpPr>
            <p:grpSpPr>
              <a:xfrm flipH="1">
                <a:off x="3799840" y="685800"/>
                <a:ext cx="601980" cy="4615180"/>
                <a:chOff x="4038600" y="0"/>
                <a:chExt cx="685800" cy="5867400"/>
              </a:xfrm>
            </p:grpSpPr>
            <p:sp>
              <p:nvSpPr>
                <p:cNvPr id="65" name="Isosceles Triangle 64"/>
                <p:cNvSpPr/>
                <p:nvPr/>
              </p:nvSpPr>
              <p:spPr>
                <a:xfrm>
                  <a:off x="4267200" y="228600"/>
                  <a:ext cx="228600" cy="762000"/>
                </a:xfrm>
                <a:prstGeom prst="triangl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
                <p:cNvSpPr/>
                <p:nvPr/>
              </p:nvSpPr>
              <p:spPr>
                <a:xfrm>
                  <a:off x="4267200" y="990600"/>
                  <a:ext cx="228600" cy="2286000"/>
                </a:xfrm>
                <a:prstGeom prst="round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4"/>
                <p:cNvSpPr/>
                <p:nvPr/>
              </p:nvSpPr>
              <p:spPr>
                <a:xfrm>
                  <a:off x="4267200" y="3352800"/>
                  <a:ext cx="228600" cy="2514600"/>
                </a:xfrm>
                <a:prstGeom prst="round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5"/>
                <p:cNvSpPr/>
                <p:nvPr/>
              </p:nvSpPr>
              <p:spPr>
                <a:xfrm>
                  <a:off x="4191000" y="3124200"/>
                  <a:ext cx="381000" cy="457200"/>
                </a:xfrm>
                <a:prstGeom prst="round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7"/>
                <p:cNvSpPr/>
                <p:nvPr/>
              </p:nvSpPr>
              <p:spPr>
                <a:xfrm>
                  <a:off x="4191000" y="914400"/>
                  <a:ext cx="381000" cy="457200"/>
                </a:xfrm>
                <a:prstGeom prst="round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11"/>
                <p:cNvSpPr/>
                <p:nvPr/>
              </p:nvSpPr>
              <p:spPr>
                <a:xfrm>
                  <a:off x="4038600" y="0"/>
                  <a:ext cx="685800" cy="685800"/>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25"/>
              <p:cNvGrpSpPr/>
              <p:nvPr/>
            </p:nvGrpSpPr>
            <p:grpSpPr>
              <a:xfrm flipH="1">
                <a:off x="5410200" y="1524000"/>
                <a:ext cx="1939713" cy="2431625"/>
                <a:chOff x="1066800" y="2258995"/>
                <a:chExt cx="2209800" cy="2770205"/>
              </a:xfrm>
            </p:grpSpPr>
            <p:sp>
              <p:nvSpPr>
                <p:cNvPr id="53" name="Oval 52"/>
                <p:cNvSpPr/>
                <p:nvPr/>
              </p:nvSpPr>
              <p:spPr>
                <a:xfrm>
                  <a:off x="1066800" y="4191000"/>
                  <a:ext cx="2209800" cy="838200"/>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14"/>
                <p:cNvGrpSpPr/>
                <p:nvPr/>
              </p:nvGrpSpPr>
              <p:grpSpPr>
                <a:xfrm rot="1206892">
                  <a:off x="1673878" y="2258995"/>
                  <a:ext cx="240914" cy="2243809"/>
                  <a:chOff x="1524000" y="685800"/>
                  <a:chExt cx="990600" cy="6400800"/>
                </a:xfrm>
              </p:grpSpPr>
              <p:sp>
                <p:nvSpPr>
                  <p:cNvPr id="61" name="Donut 127"/>
                  <p:cNvSpPr/>
                  <p:nvPr/>
                </p:nvSpPr>
                <p:spPr>
                  <a:xfrm>
                    <a:off x="1524000" y="685800"/>
                    <a:ext cx="990600" cy="2286000"/>
                  </a:xfrm>
                  <a:prstGeom prst="donut">
                    <a:avLst>
                      <a:gd name="adj" fmla="val 1660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onut 128"/>
                  <p:cNvSpPr/>
                  <p:nvPr/>
                </p:nvSpPr>
                <p:spPr>
                  <a:xfrm>
                    <a:off x="1524000" y="2057400"/>
                    <a:ext cx="990600" cy="2286000"/>
                  </a:xfrm>
                  <a:prstGeom prst="donut">
                    <a:avLst>
                      <a:gd name="adj" fmla="val 1660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Donut 129"/>
                  <p:cNvSpPr/>
                  <p:nvPr/>
                </p:nvSpPr>
                <p:spPr>
                  <a:xfrm>
                    <a:off x="1524000" y="3429000"/>
                    <a:ext cx="990600" cy="2286000"/>
                  </a:xfrm>
                  <a:prstGeom prst="donut">
                    <a:avLst>
                      <a:gd name="adj" fmla="val 1660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Donut 130"/>
                  <p:cNvSpPr/>
                  <p:nvPr/>
                </p:nvSpPr>
                <p:spPr>
                  <a:xfrm>
                    <a:off x="1524000" y="4800600"/>
                    <a:ext cx="990600" cy="2286000"/>
                  </a:xfrm>
                  <a:prstGeom prst="donut">
                    <a:avLst>
                      <a:gd name="adj" fmla="val 1660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5" name="Group 19"/>
                <p:cNvGrpSpPr/>
                <p:nvPr/>
              </p:nvGrpSpPr>
              <p:grpSpPr>
                <a:xfrm rot="20393108" flipH="1">
                  <a:off x="2283479" y="2258995"/>
                  <a:ext cx="240914" cy="2243809"/>
                  <a:chOff x="1524000" y="685800"/>
                  <a:chExt cx="990600" cy="6400800"/>
                </a:xfrm>
              </p:grpSpPr>
              <p:sp>
                <p:nvSpPr>
                  <p:cNvPr id="57" name="Donut 123"/>
                  <p:cNvSpPr/>
                  <p:nvPr/>
                </p:nvSpPr>
                <p:spPr>
                  <a:xfrm>
                    <a:off x="1524000" y="685800"/>
                    <a:ext cx="990600" cy="2286000"/>
                  </a:xfrm>
                  <a:prstGeom prst="donut">
                    <a:avLst>
                      <a:gd name="adj" fmla="val 1660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Donut 21"/>
                  <p:cNvSpPr/>
                  <p:nvPr/>
                </p:nvSpPr>
                <p:spPr>
                  <a:xfrm>
                    <a:off x="1524000" y="2057400"/>
                    <a:ext cx="990600" cy="2286000"/>
                  </a:xfrm>
                  <a:prstGeom prst="donut">
                    <a:avLst>
                      <a:gd name="adj" fmla="val 1660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Donut 22"/>
                  <p:cNvSpPr/>
                  <p:nvPr/>
                </p:nvSpPr>
                <p:spPr>
                  <a:xfrm>
                    <a:off x="1524000" y="3429000"/>
                    <a:ext cx="990600" cy="2286000"/>
                  </a:xfrm>
                  <a:prstGeom prst="donut">
                    <a:avLst>
                      <a:gd name="adj" fmla="val 1660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Donut 126"/>
                  <p:cNvSpPr/>
                  <p:nvPr/>
                </p:nvSpPr>
                <p:spPr>
                  <a:xfrm>
                    <a:off x="1524000" y="4800600"/>
                    <a:ext cx="990600" cy="2286000"/>
                  </a:xfrm>
                  <a:prstGeom prst="donut">
                    <a:avLst>
                      <a:gd name="adj" fmla="val 1660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6" name="Oval 55"/>
                <p:cNvSpPr/>
                <p:nvPr/>
              </p:nvSpPr>
              <p:spPr>
                <a:xfrm>
                  <a:off x="1295400" y="4267200"/>
                  <a:ext cx="1752600" cy="664779"/>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26"/>
              <p:cNvGrpSpPr/>
              <p:nvPr/>
            </p:nvGrpSpPr>
            <p:grpSpPr>
              <a:xfrm flipH="1">
                <a:off x="762000" y="1524000"/>
                <a:ext cx="1939713" cy="2431625"/>
                <a:chOff x="1066800" y="2258995"/>
                <a:chExt cx="2209800" cy="2770205"/>
              </a:xfrm>
            </p:grpSpPr>
            <p:sp>
              <p:nvSpPr>
                <p:cNvPr id="41" name="Oval 40"/>
                <p:cNvSpPr/>
                <p:nvPr/>
              </p:nvSpPr>
              <p:spPr>
                <a:xfrm>
                  <a:off x="1066800" y="4191000"/>
                  <a:ext cx="2209800" cy="838200"/>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14"/>
                <p:cNvGrpSpPr/>
                <p:nvPr/>
              </p:nvGrpSpPr>
              <p:grpSpPr>
                <a:xfrm rot="1206892">
                  <a:off x="1673878" y="2258995"/>
                  <a:ext cx="240914" cy="2243809"/>
                  <a:chOff x="1524000" y="685800"/>
                  <a:chExt cx="990600" cy="6400800"/>
                </a:xfrm>
              </p:grpSpPr>
              <p:sp>
                <p:nvSpPr>
                  <p:cNvPr id="49" name="Donut 115"/>
                  <p:cNvSpPr/>
                  <p:nvPr/>
                </p:nvSpPr>
                <p:spPr>
                  <a:xfrm>
                    <a:off x="1524000" y="685800"/>
                    <a:ext cx="990600" cy="2286000"/>
                  </a:xfrm>
                  <a:prstGeom prst="donut">
                    <a:avLst>
                      <a:gd name="adj" fmla="val 1660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Donut 116"/>
                  <p:cNvSpPr/>
                  <p:nvPr/>
                </p:nvSpPr>
                <p:spPr>
                  <a:xfrm>
                    <a:off x="1524000" y="2057400"/>
                    <a:ext cx="990600" cy="2286000"/>
                  </a:xfrm>
                  <a:prstGeom prst="donut">
                    <a:avLst>
                      <a:gd name="adj" fmla="val 1660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117"/>
                  <p:cNvSpPr/>
                  <p:nvPr/>
                </p:nvSpPr>
                <p:spPr>
                  <a:xfrm>
                    <a:off x="1524000" y="3429000"/>
                    <a:ext cx="990600" cy="2286000"/>
                  </a:xfrm>
                  <a:prstGeom prst="donut">
                    <a:avLst>
                      <a:gd name="adj" fmla="val 1660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Donut 118"/>
                  <p:cNvSpPr/>
                  <p:nvPr/>
                </p:nvSpPr>
                <p:spPr>
                  <a:xfrm>
                    <a:off x="1524000" y="4800600"/>
                    <a:ext cx="990600" cy="2286000"/>
                  </a:xfrm>
                  <a:prstGeom prst="donut">
                    <a:avLst>
                      <a:gd name="adj" fmla="val 1660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3" name="Group 19"/>
                <p:cNvGrpSpPr/>
                <p:nvPr/>
              </p:nvGrpSpPr>
              <p:grpSpPr>
                <a:xfrm rot="20393108" flipH="1">
                  <a:off x="2283479" y="2258995"/>
                  <a:ext cx="240914" cy="2243809"/>
                  <a:chOff x="1524000" y="685800"/>
                  <a:chExt cx="990600" cy="6400800"/>
                </a:xfrm>
              </p:grpSpPr>
              <p:sp>
                <p:nvSpPr>
                  <p:cNvPr id="45" name="Donut 111"/>
                  <p:cNvSpPr/>
                  <p:nvPr/>
                </p:nvSpPr>
                <p:spPr>
                  <a:xfrm>
                    <a:off x="1524000" y="685800"/>
                    <a:ext cx="990600" cy="2286000"/>
                  </a:xfrm>
                  <a:prstGeom prst="donut">
                    <a:avLst>
                      <a:gd name="adj" fmla="val 1660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Donut 112"/>
                  <p:cNvSpPr/>
                  <p:nvPr/>
                </p:nvSpPr>
                <p:spPr>
                  <a:xfrm>
                    <a:off x="1524000" y="2057400"/>
                    <a:ext cx="990600" cy="2286000"/>
                  </a:xfrm>
                  <a:prstGeom prst="donut">
                    <a:avLst>
                      <a:gd name="adj" fmla="val 1660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Donut 113"/>
                  <p:cNvSpPr/>
                  <p:nvPr/>
                </p:nvSpPr>
                <p:spPr>
                  <a:xfrm>
                    <a:off x="1524000" y="3429000"/>
                    <a:ext cx="990600" cy="2286000"/>
                  </a:xfrm>
                  <a:prstGeom prst="donut">
                    <a:avLst>
                      <a:gd name="adj" fmla="val 1660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114"/>
                  <p:cNvSpPr/>
                  <p:nvPr/>
                </p:nvSpPr>
                <p:spPr>
                  <a:xfrm>
                    <a:off x="1524000" y="4800600"/>
                    <a:ext cx="990600" cy="2286000"/>
                  </a:xfrm>
                  <a:prstGeom prst="donut">
                    <a:avLst>
                      <a:gd name="adj" fmla="val 16608"/>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4" name="Oval 43"/>
                <p:cNvSpPr/>
                <p:nvPr/>
              </p:nvSpPr>
              <p:spPr>
                <a:xfrm>
                  <a:off x="1295400" y="4267200"/>
                  <a:ext cx="1752600" cy="664779"/>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 name="Group 70"/>
            <p:cNvGrpSpPr/>
            <p:nvPr/>
          </p:nvGrpSpPr>
          <p:grpSpPr>
            <a:xfrm>
              <a:off x="602672" y="2619036"/>
              <a:ext cx="692103" cy="705263"/>
              <a:chOff x="6911993" y="3315227"/>
              <a:chExt cx="1604464" cy="1634972"/>
            </a:xfrm>
          </p:grpSpPr>
          <p:sp>
            <p:nvSpPr>
              <p:cNvPr id="72" name="Chord 71"/>
              <p:cNvSpPr/>
              <p:nvPr/>
            </p:nvSpPr>
            <p:spPr>
              <a:xfrm rot="6727858">
                <a:off x="6898103" y="3331846"/>
                <a:ext cx="1632243" cy="1604464"/>
              </a:xfrm>
              <a:prstGeom prst="chord">
                <a:avLst>
                  <a:gd name="adj1" fmla="val 2700000"/>
                  <a:gd name="adj2" fmla="val 2155092"/>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p:cNvGrpSpPr/>
              <p:nvPr/>
            </p:nvGrpSpPr>
            <p:grpSpPr>
              <a:xfrm>
                <a:off x="7123631" y="3315227"/>
                <a:ext cx="1334569" cy="1485372"/>
                <a:chOff x="7123631" y="3315227"/>
                <a:chExt cx="1334569" cy="1485372"/>
              </a:xfrm>
            </p:grpSpPr>
            <p:sp>
              <p:nvSpPr>
                <p:cNvPr id="74" name="Freeform 21"/>
                <p:cNvSpPr/>
                <p:nvPr/>
              </p:nvSpPr>
              <p:spPr>
                <a:xfrm>
                  <a:off x="7950279" y="3658456"/>
                  <a:ext cx="507921" cy="770778"/>
                </a:xfrm>
                <a:custGeom>
                  <a:avLst/>
                  <a:gdLst>
                    <a:gd name="connsiteX0" fmla="*/ 971550 w 1700212"/>
                    <a:gd name="connsiteY0" fmla="*/ 3244 h 2389256"/>
                    <a:gd name="connsiteX1" fmla="*/ 814387 w 1700212"/>
                    <a:gd name="connsiteY1" fmla="*/ 17531 h 2389256"/>
                    <a:gd name="connsiteX2" fmla="*/ 671512 w 1700212"/>
                    <a:gd name="connsiteY2" fmla="*/ 46106 h 2389256"/>
                    <a:gd name="connsiteX3" fmla="*/ 542925 w 1700212"/>
                    <a:gd name="connsiteY3" fmla="*/ 88969 h 2389256"/>
                    <a:gd name="connsiteX4" fmla="*/ 500062 w 1700212"/>
                    <a:gd name="connsiteY4" fmla="*/ 103256 h 2389256"/>
                    <a:gd name="connsiteX5" fmla="*/ 485775 w 1700212"/>
                    <a:gd name="connsiteY5" fmla="*/ 274706 h 2389256"/>
                    <a:gd name="connsiteX6" fmla="*/ 528637 w 1700212"/>
                    <a:gd name="connsiteY6" fmla="*/ 303281 h 2389256"/>
                    <a:gd name="connsiteX7" fmla="*/ 614362 w 1700212"/>
                    <a:gd name="connsiteY7" fmla="*/ 288994 h 2389256"/>
                    <a:gd name="connsiteX8" fmla="*/ 728662 w 1700212"/>
                    <a:gd name="connsiteY8" fmla="*/ 260419 h 2389256"/>
                    <a:gd name="connsiteX9" fmla="*/ 814387 w 1700212"/>
                    <a:gd name="connsiteY9" fmla="*/ 274706 h 2389256"/>
                    <a:gd name="connsiteX10" fmla="*/ 828675 w 1700212"/>
                    <a:gd name="connsiteY10" fmla="*/ 360431 h 2389256"/>
                    <a:gd name="connsiteX11" fmla="*/ 771525 w 1700212"/>
                    <a:gd name="connsiteY11" fmla="*/ 374719 h 2389256"/>
                    <a:gd name="connsiteX12" fmla="*/ 685800 w 1700212"/>
                    <a:gd name="connsiteY12" fmla="*/ 403294 h 2389256"/>
                    <a:gd name="connsiteX13" fmla="*/ 642937 w 1700212"/>
                    <a:gd name="connsiteY13" fmla="*/ 417581 h 2389256"/>
                    <a:gd name="connsiteX14" fmla="*/ 585787 w 1700212"/>
                    <a:gd name="connsiteY14" fmla="*/ 431869 h 2389256"/>
                    <a:gd name="connsiteX15" fmla="*/ 428625 w 1700212"/>
                    <a:gd name="connsiteY15" fmla="*/ 446156 h 2389256"/>
                    <a:gd name="connsiteX16" fmla="*/ 342900 w 1700212"/>
                    <a:gd name="connsiteY16" fmla="*/ 474731 h 2389256"/>
                    <a:gd name="connsiteX17" fmla="*/ 300037 w 1700212"/>
                    <a:gd name="connsiteY17" fmla="*/ 489019 h 2389256"/>
                    <a:gd name="connsiteX18" fmla="*/ 285750 w 1700212"/>
                    <a:gd name="connsiteY18" fmla="*/ 531881 h 2389256"/>
                    <a:gd name="connsiteX19" fmla="*/ 357187 w 1700212"/>
                    <a:gd name="connsiteY19" fmla="*/ 589031 h 2389256"/>
                    <a:gd name="connsiteX20" fmla="*/ 400050 w 1700212"/>
                    <a:gd name="connsiteY20" fmla="*/ 617606 h 2389256"/>
                    <a:gd name="connsiteX21" fmla="*/ 614362 w 1700212"/>
                    <a:gd name="connsiteY21" fmla="*/ 589031 h 2389256"/>
                    <a:gd name="connsiteX22" fmla="*/ 700087 w 1700212"/>
                    <a:gd name="connsiteY22" fmla="*/ 560456 h 2389256"/>
                    <a:gd name="connsiteX23" fmla="*/ 742950 w 1700212"/>
                    <a:gd name="connsiteY23" fmla="*/ 546169 h 2389256"/>
                    <a:gd name="connsiteX24" fmla="*/ 914400 w 1700212"/>
                    <a:gd name="connsiteY24" fmla="*/ 560456 h 2389256"/>
                    <a:gd name="connsiteX25" fmla="*/ 957262 w 1700212"/>
                    <a:gd name="connsiteY25" fmla="*/ 589031 h 2389256"/>
                    <a:gd name="connsiteX26" fmla="*/ 1000125 w 1700212"/>
                    <a:gd name="connsiteY26" fmla="*/ 603319 h 2389256"/>
                    <a:gd name="connsiteX27" fmla="*/ 1028700 w 1700212"/>
                    <a:gd name="connsiteY27" fmla="*/ 689044 h 2389256"/>
                    <a:gd name="connsiteX28" fmla="*/ 1014412 w 1700212"/>
                    <a:gd name="connsiteY28" fmla="*/ 746194 h 2389256"/>
                    <a:gd name="connsiteX29" fmla="*/ 928687 w 1700212"/>
                    <a:gd name="connsiteY29" fmla="*/ 831919 h 2389256"/>
                    <a:gd name="connsiteX30" fmla="*/ 885825 w 1700212"/>
                    <a:gd name="connsiteY30" fmla="*/ 846206 h 2389256"/>
                    <a:gd name="connsiteX31" fmla="*/ 828675 w 1700212"/>
                    <a:gd name="connsiteY31" fmla="*/ 874781 h 2389256"/>
                    <a:gd name="connsiteX32" fmla="*/ 742950 w 1700212"/>
                    <a:gd name="connsiteY32" fmla="*/ 903356 h 2389256"/>
                    <a:gd name="connsiteX33" fmla="*/ 571500 w 1700212"/>
                    <a:gd name="connsiteY33" fmla="*/ 889069 h 2389256"/>
                    <a:gd name="connsiteX34" fmla="*/ 428625 w 1700212"/>
                    <a:gd name="connsiteY34" fmla="*/ 874781 h 2389256"/>
                    <a:gd name="connsiteX35" fmla="*/ 142875 w 1700212"/>
                    <a:gd name="connsiteY35" fmla="*/ 889069 h 2389256"/>
                    <a:gd name="connsiteX36" fmla="*/ 100012 w 1700212"/>
                    <a:gd name="connsiteY36" fmla="*/ 903356 h 2389256"/>
                    <a:gd name="connsiteX37" fmla="*/ 42862 w 1700212"/>
                    <a:gd name="connsiteY37" fmla="*/ 989081 h 2389256"/>
                    <a:gd name="connsiteX38" fmla="*/ 14287 w 1700212"/>
                    <a:gd name="connsiteY38" fmla="*/ 1074806 h 2389256"/>
                    <a:gd name="connsiteX39" fmla="*/ 0 w 1700212"/>
                    <a:gd name="connsiteY39" fmla="*/ 1117669 h 2389256"/>
                    <a:gd name="connsiteX40" fmla="*/ 28575 w 1700212"/>
                    <a:gd name="connsiteY40" fmla="*/ 1217681 h 2389256"/>
                    <a:gd name="connsiteX41" fmla="*/ 57150 w 1700212"/>
                    <a:gd name="connsiteY41" fmla="*/ 1260544 h 2389256"/>
                    <a:gd name="connsiteX42" fmla="*/ 114300 w 1700212"/>
                    <a:gd name="connsiteY42" fmla="*/ 1274831 h 2389256"/>
                    <a:gd name="connsiteX43" fmla="*/ 157162 w 1700212"/>
                    <a:gd name="connsiteY43" fmla="*/ 1289119 h 2389256"/>
                    <a:gd name="connsiteX44" fmla="*/ 242887 w 1700212"/>
                    <a:gd name="connsiteY44" fmla="*/ 1346269 h 2389256"/>
                    <a:gd name="connsiteX45" fmla="*/ 285750 w 1700212"/>
                    <a:gd name="connsiteY45" fmla="*/ 1374844 h 2389256"/>
                    <a:gd name="connsiteX46" fmla="*/ 328612 w 1700212"/>
                    <a:gd name="connsiteY46" fmla="*/ 1389131 h 2389256"/>
                    <a:gd name="connsiteX47" fmla="*/ 414337 w 1700212"/>
                    <a:gd name="connsiteY47" fmla="*/ 1446281 h 2389256"/>
                    <a:gd name="connsiteX48" fmla="*/ 514350 w 1700212"/>
                    <a:gd name="connsiteY48" fmla="*/ 1560581 h 2389256"/>
                    <a:gd name="connsiteX49" fmla="*/ 542925 w 1700212"/>
                    <a:gd name="connsiteY49" fmla="*/ 1603444 h 2389256"/>
                    <a:gd name="connsiteX50" fmla="*/ 528637 w 1700212"/>
                    <a:gd name="connsiteY50" fmla="*/ 1717744 h 2389256"/>
                    <a:gd name="connsiteX51" fmla="*/ 471487 w 1700212"/>
                    <a:gd name="connsiteY51" fmla="*/ 1846331 h 2389256"/>
                    <a:gd name="connsiteX52" fmla="*/ 457200 w 1700212"/>
                    <a:gd name="connsiteY52" fmla="*/ 1889194 h 2389256"/>
                    <a:gd name="connsiteX53" fmla="*/ 385762 w 1700212"/>
                    <a:gd name="connsiteY53" fmla="*/ 1974919 h 2389256"/>
                    <a:gd name="connsiteX54" fmla="*/ 385762 w 1700212"/>
                    <a:gd name="connsiteY54" fmla="*/ 2203519 h 2389256"/>
                    <a:gd name="connsiteX55" fmla="*/ 400050 w 1700212"/>
                    <a:gd name="connsiteY55" fmla="*/ 2246381 h 2389256"/>
                    <a:gd name="connsiteX56" fmla="*/ 485775 w 1700212"/>
                    <a:gd name="connsiteY56" fmla="*/ 2289244 h 2389256"/>
                    <a:gd name="connsiteX57" fmla="*/ 528637 w 1700212"/>
                    <a:gd name="connsiteY57" fmla="*/ 2317819 h 2389256"/>
                    <a:gd name="connsiteX58" fmla="*/ 685800 w 1700212"/>
                    <a:gd name="connsiteY58" fmla="*/ 2360681 h 2389256"/>
                    <a:gd name="connsiteX59" fmla="*/ 771525 w 1700212"/>
                    <a:gd name="connsiteY59" fmla="*/ 2389256 h 2389256"/>
                    <a:gd name="connsiteX60" fmla="*/ 971550 w 1700212"/>
                    <a:gd name="connsiteY60" fmla="*/ 2374969 h 2389256"/>
                    <a:gd name="connsiteX61" fmla="*/ 1057275 w 1700212"/>
                    <a:gd name="connsiteY61" fmla="*/ 2346394 h 2389256"/>
                    <a:gd name="connsiteX62" fmla="*/ 1071562 w 1700212"/>
                    <a:gd name="connsiteY62" fmla="*/ 2303531 h 2389256"/>
                    <a:gd name="connsiteX63" fmla="*/ 1100137 w 1700212"/>
                    <a:gd name="connsiteY63" fmla="*/ 2260669 h 2389256"/>
                    <a:gd name="connsiteX64" fmla="*/ 1114425 w 1700212"/>
                    <a:gd name="connsiteY64" fmla="*/ 1917769 h 2389256"/>
                    <a:gd name="connsiteX65" fmla="*/ 1128712 w 1700212"/>
                    <a:gd name="connsiteY65" fmla="*/ 1874906 h 2389256"/>
                    <a:gd name="connsiteX66" fmla="*/ 1157287 w 1700212"/>
                    <a:gd name="connsiteY66" fmla="*/ 1832044 h 2389256"/>
                    <a:gd name="connsiteX67" fmla="*/ 1200150 w 1700212"/>
                    <a:gd name="connsiteY67" fmla="*/ 1803469 h 2389256"/>
                    <a:gd name="connsiteX68" fmla="*/ 1257300 w 1700212"/>
                    <a:gd name="connsiteY68" fmla="*/ 1732031 h 2389256"/>
                    <a:gd name="connsiteX69" fmla="*/ 1271587 w 1700212"/>
                    <a:gd name="connsiteY69" fmla="*/ 1689169 h 2389256"/>
                    <a:gd name="connsiteX70" fmla="*/ 1300162 w 1700212"/>
                    <a:gd name="connsiteY70" fmla="*/ 1646306 h 2389256"/>
                    <a:gd name="connsiteX71" fmla="*/ 1328737 w 1700212"/>
                    <a:gd name="connsiteY71" fmla="*/ 1560581 h 2389256"/>
                    <a:gd name="connsiteX72" fmla="*/ 1343025 w 1700212"/>
                    <a:gd name="connsiteY72" fmla="*/ 1360556 h 2389256"/>
                    <a:gd name="connsiteX73" fmla="*/ 1357312 w 1700212"/>
                    <a:gd name="connsiteY73" fmla="*/ 1317694 h 2389256"/>
                    <a:gd name="connsiteX74" fmla="*/ 1400175 w 1700212"/>
                    <a:gd name="connsiteY74" fmla="*/ 1174819 h 2389256"/>
                    <a:gd name="connsiteX75" fmla="*/ 1414462 w 1700212"/>
                    <a:gd name="connsiteY75" fmla="*/ 1131956 h 2389256"/>
                    <a:gd name="connsiteX76" fmla="*/ 1557337 w 1700212"/>
                    <a:gd name="connsiteY76" fmla="*/ 1060519 h 2389256"/>
                    <a:gd name="connsiteX77" fmla="*/ 1600200 w 1700212"/>
                    <a:gd name="connsiteY77" fmla="*/ 1031944 h 2389256"/>
                    <a:gd name="connsiteX78" fmla="*/ 1671637 w 1700212"/>
                    <a:gd name="connsiteY78" fmla="*/ 960506 h 2389256"/>
                    <a:gd name="connsiteX79" fmla="*/ 1685925 w 1700212"/>
                    <a:gd name="connsiteY79" fmla="*/ 889069 h 2389256"/>
                    <a:gd name="connsiteX80" fmla="*/ 1700212 w 1700212"/>
                    <a:gd name="connsiteY80" fmla="*/ 846206 h 2389256"/>
                    <a:gd name="connsiteX81" fmla="*/ 1657350 w 1700212"/>
                    <a:gd name="connsiteY81" fmla="*/ 717619 h 2389256"/>
                    <a:gd name="connsiteX82" fmla="*/ 1600200 w 1700212"/>
                    <a:gd name="connsiteY82" fmla="*/ 689044 h 2389256"/>
                    <a:gd name="connsiteX83" fmla="*/ 1557337 w 1700212"/>
                    <a:gd name="connsiteY83" fmla="*/ 660469 h 2389256"/>
                    <a:gd name="connsiteX84" fmla="*/ 1514475 w 1700212"/>
                    <a:gd name="connsiteY84" fmla="*/ 574744 h 2389256"/>
                    <a:gd name="connsiteX85" fmla="*/ 1485900 w 1700212"/>
                    <a:gd name="connsiteY85" fmla="*/ 489019 h 2389256"/>
                    <a:gd name="connsiteX86" fmla="*/ 1457325 w 1700212"/>
                    <a:gd name="connsiteY86" fmla="*/ 446156 h 2389256"/>
                    <a:gd name="connsiteX87" fmla="*/ 1443037 w 1700212"/>
                    <a:gd name="connsiteY87" fmla="*/ 403294 h 2389256"/>
                    <a:gd name="connsiteX88" fmla="*/ 1385887 w 1700212"/>
                    <a:gd name="connsiteY88" fmla="*/ 317569 h 2389256"/>
                    <a:gd name="connsiteX89" fmla="*/ 1357312 w 1700212"/>
                    <a:gd name="connsiteY89" fmla="*/ 231844 h 2389256"/>
                    <a:gd name="connsiteX90" fmla="*/ 1343025 w 1700212"/>
                    <a:gd name="connsiteY90" fmla="*/ 188981 h 2389256"/>
                    <a:gd name="connsiteX91" fmla="*/ 1300162 w 1700212"/>
                    <a:gd name="connsiteY91" fmla="*/ 174694 h 2389256"/>
                    <a:gd name="connsiteX92" fmla="*/ 1243012 w 1700212"/>
                    <a:gd name="connsiteY92" fmla="*/ 117544 h 2389256"/>
                    <a:gd name="connsiteX93" fmla="*/ 1228725 w 1700212"/>
                    <a:gd name="connsiteY93" fmla="*/ 74681 h 2389256"/>
                    <a:gd name="connsiteX94" fmla="*/ 1185862 w 1700212"/>
                    <a:gd name="connsiteY94" fmla="*/ 46106 h 2389256"/>
                    <a:gd name="connsiteX95" fmla="*/ 1000125 w 1700212"/>
                    <a:gd name="connsiteY95" fmla="*/ 3244 h 2389256"/>
                    <a:gd name="connsiteX96" fmla="*/ 785812 w 1700212"/>
                    <a:gd name="connsiteY96" fmla="*/ 3244 h 238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700212" h="2389256">
                      <a:moveTo>
                        <a:pt x="971550" y="3244"/>
                      </a:moveTo>
                      <a:cubicBezTo>
                        <a:pt x="919162" y="8006"/>
                        <a:pt x="866630" y="11385"/>
                        <a:pt x="814387" y="17531"/>
                      </a:cubicBezTo>
                      <a:cubicBezTo>
                        <a:pt x="772039" y="22513"/>
                        <a:pt x="714235" y="33289"/>
                        <a:pt x="671512" y="46106"/>
                      </a:cubicBezTo>
                      <a:cubicBezTo>
                        <a:pt x="671445" y="46126"/>
                        <a:pt x="564389" y="81814"/>
                        <a:pt x="542925" y="88969"/>
                      </a:cubicBezTo>
                      <a:lnTo>
                        <a:pt x="500062" y="103256"/>
                      </a:lnTo>
                      <a:cubicBezTo>
                        <a:pt x="457041" y="167788"/>
                        <a:pt x="445791" y="164752"/>
                        <a:pt x="485775" y="274706"/>
                      </a:cubicBezTo>
                      <a:cubicBezTo>
                        <a:pt x="491643" y="290843"/>
                        <a:pt x="514350" y="293756"/>
                        <a:pt x="528637" y="303281"/>
                      </a:cubicBezTo>
                      <a:cubicBezTo>
                        <a:pt x="557212" y="298519"/>
                        <a:pt x="586036" y="295064"/>
                        <a:pt x="614362" y="288994"/>
                      </a:cubicBezTo>
                      <a:cubicBezTo>
                        <a:pt x="652763" y="280765"/>
                        <a:pt x="728662" y="260419"/>
                        <a:pt x="728662" y="260419"/>
                      </a:cubicBezTo>
                      <a:cubicBezTo>
                        <a:pt x="757237" y="265181"/>
                        <a:pt x="788476" y="261751"/>
                        <a:pt x="814387" y="274706"/>
                      </a:cubicBezTo>
                      <a:cubicBezTo>
                        <a:pt x="841677" y="288351"/>
                        <a:pt x="856846" y="337894"/>
                        <a:pt x="828675" y="360431"/>
                      </a:cubicBezTo>
                      <a:cubicBezTo>
                        <a:pt x="813342" y="372698"/>
                        <a:pt x="790333" y="369076"/>
                        <a:pt x="771525" y="374719"/>
                      </a:cubicBezTo>
                      <a:cubicBezTo>
                        <a:pt x="742675" y="383374"/>
                        <a:pt x="714375" y="393769"/>
                        <a:pt x="685800" y="403294"/>
                      </a:cubicBezTo>
                      <a:cubicBezTo>
                        <a:pt x="671512" y="408056"/>
                        <a:pt x="657548" y="413928"/>
                        <a:pt x="642937" y="417581"/>
                      </a:cubicBezTo>
                      <a:cubicBezTo>
                        <a:pt x="623887" y="422344"/>
                        <a:pt x="605251" y="429274"/>
                        <a:pt x="585787" y="431869"/>
                      </a:cubicBezTo>
                      <a:cubicBezTo>
                        <a:pt x="533645" y="438821"/>
                        <a:pt x="481012" y="441394"/>
                        <a:pt x="428625" y="446156"/>
                      </a:cubicBezTo>
                      <a:lnTo>
                        <a:pt x="342900" y="474731"/>
                      </a:lnTo>
                      <a:lnTo>
                        <a:pt x="300037" y="489019"/>
                      </a:lnTo>
                      <a:cubicBezTo>
                        <a:pt x="295275" y="503306"/>
                        <a:pt x="283274" y="517026"/>
                        <a:pt x="285750" y="531881"/>
                      </a:cubicBezTo>
                      <a:cubicBezTo>
                        <a:pt x="293353" y="577500"/>
                        <a:pt x="323754" y="577887"/>
                        <a:pt x="357187" y="589031"/>
                      </a:cubicBezTo>
                      <a:cubicBezTo>
                        <a:pt x="371475" y="598556"/>
                        <a:pt x="382922" y="616383"/>
                        <a:pt x="400050" y="617606"/>
                      </a:cubicBezTo>
                      <a:cubicBezTo>
                        <a:pt x="460524" y="621926"/>
                        <a:pt x="549572" y="608468"/>
                        <a:pt x="614362" y="589031"/>
                      </a:cubicBezTo>
                      <a:cubicBezTo>
                        <a:pt x="643212" y="580376"/>
                        <a:pt x="671512" y="569981"/>
                        <a:pt x="700087" y="560456"/>
                      </a:cubicBezTo>
                      <a:lnTo>
                        <a:pt x="742950" y="546169"/>
                      </a:lnTo>
                      <a:cubicBezTo>
                        <a:pt x="800100" y="550931"/>
                        <a:pt x="858166" y="549209"/>
                        <a:pt x="914400" y="560456"/>
                      </a:cubicBezTo>
                      <a:cubicBezTo>
                        <a:pt x="931238" y="563824"/>
                        <a:pt x="941904" y="581352"/>
                        <a:pt x="957262" y="589031"/>
                      </a:cubicBezTo>
                      <a:cubicBezTo>
                        <a:pt x="970733" y="595766"/>
                        <a:pt x="985837" y="598556"/>
                        <a:pt x="1000125" y="603319"/>
                      </a:cubicBezTo>
                      <a:cubicBezTo>
                        <a:pt x="1009650" y="631894"/>
                        <a:pt x="1036006" y="659823"/>
                        <a:pt x="1028700" y="689044"/>
                      </a:cubicBezTo>
                      <a:cubicBezTo>
                        <a:pt x="1023937" y="708094"/>
                        <a:pt x="1022147" y="728145"/>
                        <a:pt x="1014412" y="746194"/>
                      </a:cubicBezTo>
                      <a:cubicBezTo>
                        <a:pt x="997572" y="785487"/>
                        <a:pt x="964983" y="811178"/>
                        <a:pt x="928687" y="831919"/>
                      </a:cubicBezTo>
                      <a:cubicBezTo>
                        <a:pt x="915611" y="839391"/>
                        <a:pt x="899667" y="840274"/>
                        <a:pt x="885825" y="846206"/>
                      </a:cubicBezTo>
                      <a:cubicBezTo>
                        <a:pt x="866249" y="854596"/>
                        <a:pt x="848450" y="866871"/>
                        <a:pt x="828675" y="874781"/>
                      </a:cubicBezTo>
                      <a:cubicBezTo>
                        <a:pt x="800709" y="885968"/>
                        <a:pt x="742950" y="903356"/>
                        <a:pt x="742950" y="903356"/>
                      </a:cubicBezTo>
                      <a:lnTo>
                        <a:pt x="571500" y="889069"/>
                      </a:lnTo>
                      <a:cubicBezTo>
                        <a:pt x="523834" y="884736"/>
                        <a:pt x="476488" y="874781"/>
                        <a:pt x="428625" y="874781"/>
                      </a:cubicBezTo>
                      <a:cubicBezTo>
                        <a:pt x="333256" y="874781"/>
                        <a:pt x="238125" y="884306"/>
                        <a:pt x="142875" y="889069"/>
                      </a:cubicBezTo>
                      <a:cubicBezTo>
                        <a:pt x="128587" y="893831"/>
                        <a:pt x="110661" y="892707"/>
                        <a:pt x="100012" y="903356"/>
                      </a:cubicBezTo>
                      <a:cubicBezTo>
                        <a:pt x="75728" y="927640"/>
                        <a:pt x="42862" y="989081"/>
                        <a:pt x="42862" y="989081"/>
                      </a:cubicBezTo>
                      <a:lnTo>
                        <a:pt x="14287" y="1074806"/>
                      </a:lnTo>
                      <a:lnTo>
                        <a:pt x="0" y="1117669"/>
                      </a:lnTo>
                      <a:cubicBezTo>
                        <a:pt x="4579" y="1135986"/>
                        <a:pt x="18324" y="1197179"/>
                        <a:pt x="28575" y="1217681"/>
                      </a:cubicBezTo>
                      <a:cubicBezTo>
                        <a:pt x="36254" y="1233040"/>
                        <a:pt x="42862" y="1251019"/>
                        <a:pt x="57150" y="1260544"/>
                      </a:cubicBezTo>
                      <a:cubicBezTo>
                        <a:pt x="73488" y="1271436"/>
                        <a:pt x="95419" y="1269436"/>
                        <a:pt x="114300" y="1274831"/>
                      </a:cubicBezTo>
                      <a:cubicBezTo>
                        <a:pt x="128781" y="1278968"/>
                        <a:pt x="143997" y="1281805"/>
                        <a:pt x="157162" y="1289119"/>
                      </a:cubicBezTo>
                      <a:cubicBezTo>
                        <a:pt x="187183" y="1305798"/>
                        <a:pt x="214312" y="1327219"/>
                        <a:pt x="242887" y="1346269"/>
                      </a:cubicBezTo>
                      <a:cubicBezTo>
                        <a:pt x="257175" y="1355794"/>
                        <a:pt x="269460" y="1369414"/>
                        <a:pt x="285750" y="1374844"/>
                      </a:cubicBezTo>
                      <a:lnTo>
                        <a:pt x="328612" y="1389131"/>
                      </a:lnTo>
                      <a:cubicBezTo>
                        <a:pt x="357187" y="1408181"/>
                        <a:pt x="395287" y="1417706"/>
                        <a:pt x="414337" y="1446281"/>
                      </a:cubicBezTo>
                      <a:cubicBezTo>
                        <a:pt x="481012" y="1546294"/>
                        <a:pt x="442912" y="1512956"/>
                        <a:pt x="514350" y="1560581"/>
                      </a:cubicBezTo>
                      <a:cubicBezTo>
                        <a:pt x="523875" y="1574869"/>
                        <a:pt x="541370" y="1586343"/>
                        <a:pt x="542925" y="1603444"/>
                      </a:cubicBezTo>
                      <a:cubicBezTo>
                        <a:pt x="546401" y="1641683"/>
                        <a:pt x="536682" y="1680200"/>
                        <a:pt x="528637" y="1717744"/>
                      </a:cubicBezTo>
                      <a:cubicBezTo>
                        <a:pt x="512529" y="1792914"/>
                        <a:pt x="506567" y="1793711"/>
                        <a:pt x="471487" y="1846331"/>
                      </a:cubicBezTo>
                      <a:cubicBezTo>
                        <a:pt x="466725" y="1860619"/>
                        <a:pt x="463935" y="1875723"/>
                        <a:pt x="457200" y="1889194"/>
                      </a:cubicBezTo>
                      <a:cubicBezTo>
                        <a:pt x="437310" y="1928975"/>
                        <a:pt x="417359" y="1943322"/>
                        <a:pt x="385762" y="1974919"/>
                      </a:cubicBezTo>
                      <a:cubicBezTo>
                        <a:pt x="359699" y="2079173"/>
                        <a:pt x="363615" y="2037418"/>
                        <a:pt x="385762" y="2203519"/>
                      </a:cubicBezTo>
                      <a:cubicBezTo>
                        <a:pt x="387752" y="2218447"/>
                        <a:pt x="390642" y="2234621"/>
                        <a:pt x="400050" y="2246381"/>
                      </a:cubicBezTo>
                      <a:cubicBezTo>
                        <a:pt x="427348" y="2280503"/>
                        <a:pt x="451264" y="2271988"/>
                        <a:pt x="485775" y="2289244"/>
                      </a:cubicBezTo>
                      <a:cubicBezTo>
                        <a:pt x="501133" y="2296923"/>
                        <a:pt x="512946" y="2310845"/>
                        <a:pt x="528637" y="2317819"/>
                      </a:cubicBezTo>
                      <a:cubicBezTo>
                        <a:pt x="620070" y="2358456"/>
                        <a:pt x="598798" y="2336954"/>
                        <a:pt x="685800" y="2360681"/>
                      </a:cubicBezTo>
                      <a:cubicBezTo>
                        <a:pt x="714859" y="2368606"/>
                        <a:pt x="771525" y="2389256"/>
                        <a:pt x="771525" y="2389256"/>
                      </a:cubicBezTo>
                      <a:cubicBezTo>
                        <a:pt x="838200" y="2384494"/>
                        <a:pt x="905445" y="2384885"/>
                        <a:pt x="971550" y="2374969"/>
                      </a:cubicBezTo>
                      <a:cubicBezTo>
                        <a:pt x="1001337" y="2370501"/>
                        <a:pt x="1057275" y="2346394"/>
                        <a:pt x="1057275" y="2346394"/>
                      </a:cubicBezTo>
                      <a:cubicBezTo>
                        <a:pt x="1062037" y="2332106"/>
                        <a:pt x="1064827" y="2317002"/>
                        <a:pt x="1071562" y="2303531"/>
                      </a:cubicBezTo>
                      <a:cubicBezTo>
                        <a:pt x="1079241" y="2288172"/>
                        <a:pt x="1098241" y="2277735"/>
                        <a:pt x="1100137" y="2260669"/>
                      </a:cubicBezTo>
                      <a:cubicBezTo>
                        <a:pt x="1112770" y="2146970"/>
                        <a:pt x="1105974" y="2031856"/>
                        <a:pt x="1114425" y="1917769"/>
                      </a:cubicBezTo>
                      <a:cubicBezTo>
                        <a:pt x="1115538" y="1902750"/>
                        <a:pt x="1121977" y="1888377"/>
                        <a:pt x="1128712" y="1874906"/>
                      </a:cubicBezTo>
                      <a:cubicBezTo>
                        <a:pt x="1136391" y="1859547"/>
                        <a:pt x="1145145" y="1844186"/>
                        <a:pt x="1157287" y="1832044"/>
                      </a:cubicBezTo>
                      <a:cubicBezTo>
                        <a:pt x="1169429" y="1819902"/>
                        <a:pt x="1185862" y="1812994"/>
                        <a:pt x="1200150" y="1803469"/>
                      </a:cubicBezTo>
                      <a:cubicBezTo>
                        <a:pt x="1236060" y="1695734"/>
                        <a:pt x="1183443" y="1824352"/>
                        <a:pt x="1257300" y="1732031"/>
                      </a:cubicBezTo>
                      <a:cubicBezTo>
                        <a:pt x="1266708" y="1720271"/>
                        <a:pt x="1264852" y="1702639"/>
                        <a:pt x="1271587" y="1689169"/>
                      </a:cubicBezTo>
                      <a:cubicBezTo>
                        <a:pt x="1279266" y="1673810"/>
                        <a:pt x="1293188" y="1661998"/>
                        <a:pt x="1300162" y="1646306"/>
                      </a:cubicBezTo>
                      <a:cubicBezTo>
                        <a:pt x="1312395" y="1618781"/>
                        <a:pt x="1328737" y="1560581"/>
                        <a:pt x="1328737" y="1560581"/>
                      </a:cubicBezTo>
                      <a:cubicBezTo>
                        <a:pt x="1333500" y="1493906"/>
                        <a:pt x="1335215" y="1426943"/>
                        <a:pt x="1343025" y="1360556"/>
                      </a:cubicBezTo>
                      <a:cubicBezTo>
                        <a:pt x="1344785" y="1345599"/>
                        <a:pt x="1353175" y="1332175"/>
                        <a:pt x="1357312" y="1317694"/>
                      </a:cubicBezTo>
                      <a:cubicBezTo>
                        <a:pt x="1400499" y="1166541"/>
                        <a:pt x="1332268" y="1378543"/>
                        <a:pt x="1400175" y="1174819"/>
                      </a:cubicBezTo>
                      <a:cubicBezTo>
                        <a:pt x="1404937" y="1160531"/>
                        <a:pt x="1401931" y="1140310"/>
                        <a:pt x="1414462" y="1131956"/>
                      </a:cubicBezTo>
                      <a:cubicBezTo>
                        <a:pt x="1516525" y="1063914"/>
                        <a:pt x="1466869" y="1083135"/>
                        <a:pt x="1557337" y="1060519"/>
                      </a:cubicBezTo>
                      <a:cubicBezTo>
                        <a:pt x="1571625" y="1050994"/>
                        <a:pt x="1588058" y="1044086"/>
                        <a:pt x="1600200" y="1031944"/>
                      </a:cubicBezTo>
                      <a:cubicBezTo>
                        <a:pt x="1695453" y="936691"/>
                        <a:pt x="1557335" y="1036708"/>
                        <a:pt x="1671637" y="960506"/>
                      </a:cubicBezTo>
                      <a:cubicBezTo>
                        <a:pt x="1676400" y="936694"/>
                        <a:pt x="1680035" y="912628"/>
                        <a:pt x="1685925" y="889069"/>
                      </a:cubicBezTo>
                      <a:cubicBezTo>
                        <a:pt x="1689578" y="874458"/>
                        <a:pt x="1700212" y="861266"/>
                        <a:pt x="1700212" y="846206"/>
                      </a:cubicBezTo>
                      <a:cubicBezTo>
                        <a:pt x="1700212" y="817310"/>
                        <a:pt x="1680591" y="740860"/>
                        <a:pt x="1657350" y="717619"/>
                      </a:cubicBezTo>
                      <a:cubicBezTo>
                        <a:pt x="1642290" y="702559"/>
                        <a:pt x="1618692" y="699611"/>
                        <a:pt x="1600200" y="689044"/>
                      </a:cubicBezTo>
                      <a:cubicBezTo>
                        <a:pt x="1585291" y="680525"/>
                        <a:pt x="1571625" y="669994"/>
                        <a:pt x="1557337" y="660469"/>
                      </a:cubicBezTo>
                      <a:cubicBezTo>
                        <a:pt x="1505237" y="504161"/>
                        <a:pt x="1588326" y="740909"/>
                        <a:pt x="1514475" y="574744"/>
                      </a:cubicBezTo>
                      <a:cubicBezTo>
                        <a:pt x="1502242" y="547219"/>
                        <a:pt x="1502608" y="514081"/>
                        <a:pt x="1485900" y="489019"/>
                      </a:cubicBezTo>
                      <a:cubicBezTo>
                        <a:pt x="1476375" y="474731"/>
                        <a:pt x="1465004" y="461515"/>
                        <a:pt x="1457325" y="446156"/>
                      </a:cubicBezTo>
                      <a:cubicBezTo>
                        <a:pt x="1450590" y="432686"/>
                        <a:pt x="1450351" y="416459"/>
                        <a:pt x="1443037" y="403294"/>
                      </a:cubicBezTo>
                      <a:cubicBezTo>
                        <a:pt x="1426358" y="373273"/>
                        <a:pt x="1385887" y="317569"/>
                        <a:pt x="1385887" y="317569"/>
                      </a:cubicBezTo>
                      <a:lnTo>
                        <a:pt x="1357312" y="231844"/>
                      </a:lnTo>
                      <a:cubicBezTo>
                        <a:pt x="1352550" y="217556"/>
                        <a:pt x="1357313" y="193743"/>
                        <a:pt x="1343025" y="188981"/>
                      </a:cubicBezTo>
                      <a:lnTo>
                        <a:pt x="1300162" y="174694"/>
                      </a:lnTo>
                      <a:cubicBezTo>
                        <a:pt x="1262063" y="60393"/>
                        <a:pt x="1319212" y="193744"/>
                        <a:pt x="1243012" y="117544"/>
                      </a:cubicBezTo>
                      <a:cubicBezTo>
                        <a:pt x="1232363" y="106895"/>
                        <a:pt x="1238133" y="86441"/>
                        <a:pt x="1228725" y="74681"/>
                      </a:cubicBezTo>
                      <a:cubicBezTo>
                        <a:pt x="1217998" y="61272"/>
                        <a:pt x="1201554" y="53080"/>
                        <a:pt x="1185862" y="46106"/>
                      </a:cubicBezTo>
                      <a:cubicBezTo>
                        <a:pt x="1129306" y="20970"/>
                        <a:pt x="1061625" y="6039"/>
                        <a:pt x="1000125" y="3244"/>
                      </a:cubicBezTo>
                      <a:cubicBezTo>
                        <a:pt x="928761" y="0"/>
                        <a:pt x="857250" y="3244"/>
                        <a:pt x="785812" y="3244"/>
                      </a:cubicBezTo>
                    </a:path>
                  </a:pathLst>
                </a:custGeom>
                <a:solidFill>
                  <a:schemeClr val="accent6">
                    <a:lumMod val="60000"/>
                    <a:lumOff val="4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Freeform 22"/>
                <p:cNvSpPr/>
                <p:nvPr/>
              </p:nvSpPr>
              <p:spPr>
                <a:xfrm>
                  <a:off x="7123631" y="3578072"/>
                  <a:ext cx="648769" cy="1222527"/>
                </a:xfrm>
                <a:custGeom>
                  <a:avLst/>
                  <a:gdLst>
                    <a:gd name="connsiteX0" fmla="*/ 46229 w 1417829"/>
                    <a:gd name="connsiteY0" fmla="*/ 114300 h 2757488"/>
                    <a:gd name="connsiteX1" fmla="*/ 31942 w 1417829"/>
                    <a:gd name="connsiteY1" fmla="*/ 414338 h 2757488"/>
                    <a:gd name="connsiteX2" fmla="*/ 3367 w 1417829"/>
                    <a:gd name="connsiteY2" fmla="*/ 457200 h 2757488"/>
                    <a:gd name="connsiteX3" fmla="*/ 46229 w 1417829"/>
                    <a:gd name="connsiteY3" fmla="*/ 485775 h 2757488"/>
                    <a:gd name="connsiteX4" fmla="*/ 160529 w 1417829"/>
                    <a:gd name="connsiteY4" fmla="*/ 514350 h 2757488"/>
                    <a:gd name="connsiteX5" fmla="*/ 203392 w 1417829"/>
                    <a:gd name="connsiteY5" fmla="*/ 528638 h 2757488"/>
                    <a:gd name="connsiteX6" fmla="*/ 246254 w 1417829"/>
                    <a:gd name="connsiteY6" fmla="*/ 614363 h 2757488"/>
                    <a:gd name="connsiteX7" fmla="*/ 217679 w 1417829"/>
                    <a:gd name="connsiteY7" fmla="*/ 900113 h 2757488"/>
                    <a:gd name="connsiteX8" fmla="*/ 189104 w 1417829"/>
                    <a:gd name="connsiteY8" fmla="*/ 985838 h 2757488"/>
                    <a:gd name="connsiteX9" fmla="*/ 174817 w 1417829"/>
                    <a:gd name="connsiteY9" fmla="*/ 1028700 h 2757488"/>
                    <a:gd name="connsiteX10" fmla="*/ 189104 w 1417829"/>
                    <a:gd name="connsiteY10" fmla="*/ 1328738 h 2757488"/>
                    <a:gd name="connsiteX11" fmla="*/ 203392 w 1417829"/>
                    <a:gd name="connsiteY11" fmla="*/ 1371600 h 2757488"/>
                    <a:gd name="connsiteX12" fmla="*/ 231967 w 1417829"/>
                    <a:gd name="connsiteY12" fmla="*/ 1414463 h 2757488"/>
                    <a:gd name="connsiteX13" fmla="*/ 274829 w 1417829"/>
                    <a:gd name="connsiteY13" fmla="*/ 1457325 h 2757488"/>
                    <a:gd name="connsiteX14" fmla="*/ 317692 w 1417829"/>
                    <a:gd name="connsiteY14" fmla="*/ 1485900 h 2757488"/>
                    <a:gd name="connsiteX15" fmla="*/ 346267 w 1417829"/>
                    <a:gd name="connsiteY15" fmla="*/ 1528763 h 2757488"/>
                    <a:gd name="connsiteX16" fmla="*/ 403417 w 1417829"/>
                    <a:gd name="connsiteY16" fmla="*/ 1543050 h 2757488"/>
                    <a:gd name="connsiteX17" fmla="*/ 446279 w 1417829"/>
                    <a:gd name="connsiteY17" fmla="*/ 1557338 h 2757488"/>
                    <a:gd name="connsiteX18" fmla="*/ 574867 w 1417829"/>
                    <a:gd name="connsiteY18" fmla="*/ 1628775 h 2757488"/>
                    <a:gd name="connsiteX19" fmla="*/ 603442 w 1417829"/>
                    <a:gd name="connsiteY19" fmla="*/ 1671638 h 2757488"/>
                    <a:gd name="connsiteX20" fmla="*/ 689167 w 1417829"/>
                    <a:gd name="connsiteY20" fmla="*/ 1700213 h 2757488"/>
                    <a:gd name="connsiteX21" fmla="*/ 732029 w 1417829"/>
                    <a:gd name="connsiteY21" fmla="*/ 1728788 h 2757488"/>
                    <a:gd name="connsiteX22" fmla="*/ 789179 w 1417829"/>
                    <a:gd name="connsiteY22" fmla="*/ 1814513 h 2757488"/>
                    <a:gd name="connsiteX23" fmla="*/ 817754 w 1417829"/>
                    <a:gd name="connsiteY23" fmla="*/ 1857375 h 2757488"/>
                    <a:gd name="connsiteX24" fmla="*/ 832042 w 1417829"/>
                    <a:gd name="connsiteY24" fmla="*/ 1900238 h 2757488"/>
                    <a:gd name="connsiteX25" fmla="*/ 817754 w 1417829"/>
                    <a:gd name="connsiteY25" fmla="*/ 1957388 h 2757488"/>
                    <a:gd name="connsiteX26" fmla="*/ 803467 w 1417829"/>
                    <a:gd name="connsiteY26" fmla="*/ 2000250 h 2757488"/>
                    <a:gd name="connsiteX27" fmla="*/ 717742 w 1417829"/>
                    <a:gd name="connsiteY27" fmla="*/ 2028825 h 2757488"/>
                    <a:gd name="connsiteX28" fmla="*/ 674879 w 1417829"/>
                    <a:gd name="connsiteY28" fmla="*/ 2043113 h 2757488"/>
                    <a:gd name="connsiteX29" fmla="*/ 560579 w 1417829"/>
                    <a:gd name="connsiteY29" fmla="*/ 2071688 h 2757488"/>
                    <a:gd name="connsiteX30" fmla="*/ 474854 w 1417829"/>
                    <a:gd name="connsiteY30" fmla="*/ 2100263 h 2757488"/>
                    <a:gd name="connsiteX31" fmla="*/ 403417 w 1417829"/>
                    <a:gd name="connsiteY31" fmla="*/ 2157413 h 2757488"/>
                    <a:gd name="connsiteX32" fmla="*/ 360554 w 1417829"/>
                    <a:gd name="connsiteY32" fmla="*/ 2243138 h 2757488"/>
                    <a:gd name="connsiteX33" fmla="*/ 331979 w 1417829"/>
                    <a:gd name="connsiteY33" fmla="*/ 2286000 h 2757488"/>
                    <a:gd name="connsiteX34" fmla="*/ 346267 w 1417829"/>
                    <a:gd name="connsiteY34" fmla="*/ 2386013 h 2757488"/>
                    <a:gd name="connsiteX35" fmla="*/ 417704 w 1417829"/>
                    <a:gd name="connsiteY35" fmla="*/ 2457450 h 2757488"/>
                    <a:gd name="connsiteX36" fmla="*/ 460567 w 1417829"/>
                    <a:gd name="connsiteY36" fmla="*/ 2471738 h 2757488"/>
                    <a:gd name="connsiteX37" fmla="*/ 503429 w 1417829"/>
                    <a:gd name="connsiteY37" fmla="*/ 2500313 h 2757488"/>
                    <a:gd name="connsiteX38" fmla="*/ 560579 w 1417829"/>
                    <a:gd name="connsiteY38" fmla="*/ 2628900 h 2757488"/>
                    <a:gd name="connsiteX39" fmla="*/ 603442 w 1417829"/>
                    <a:gd name="connsiteY39" fmla="*/ 2728913 h 2757488"/>
                    <a:gd name="connsiteX40" fmla="*/ 646304 w 1417829"/>
                    <a:gd name="connsiteY40" fmla="*/ 2757488 h 2757488"/>
                    <a:gd name="connsiteX41" fmla="*/ 803467 w 1417829"/>
                    <a:gd name="connsiteY41" fmla="*/ 2714625 h 2757488"/>
                    <a:gd name="connsiteX42" fmla="*/ 846329 w 1417829"/>
                    <a:gd name="connsiteY42" fmla="*/ 2700338 h 2757488"/>
                    <a:gd name="connsiteX43" fmla="*/ 974917 w 1417829"/>
                    <a:gd name="connsiteY43" fmla="*/ 2614613 h 2757488"/>
                    <a:gd name="connsiteX44" fmla="*/ 1017779 w 1417829"/>
                    <a:gd name="connsiteY44" fmla="*/ 2586038 h 2757488"/>
                    <a:gd name="connsiteX45" fmla="*/ 1060642 w 1417829"/>
                    <a:gd name="connsiteY45" fmla="*/ 2557463 h 2757488"/>
                    <a:gd name="connsiteX46" fmla="*/ 1089217 w 1417829"/>
                    <a:gd name="connsiteY46" fmla="*/ 2514600 h 2757488"/>
                    <a:gd name="connsiteX47" fmla="*/ 1132079 w 1417829"/>
                    <a:gd name="connsiteY47" fmla="*/ 2500313 h 2757488"/>
                    <a:gd name="connsiteX48" fmla="*/ 1174942 w 1417829"/>
                    <a:gd name="connsiteY48" fmla="*/ 2471738 h 2757488"/>
                    <a:gd name="connsiteX49" fmla="*/ 1203517 w 1417829"/>
                    <a:gd name="connsiteY49" fmla="*/ 2386013 h 2757488"/>
                    <a:gd name="connsiteX50" fmla="*/ 1174942 w 1417829"/>
                    <a:gd name="connsiteY50" fmla="*/ 2214563 h 2757488"/>
                    <a:gd name="connsiteX51" fmla="*/ 1103504 w 1417829"/>
                    <a:gd name="connsiteY51" fmla="*/ 2114550 h 2757488"/>
                    <a:gd name="connsiteX52" fmla="*/ 1046354 w 1417829"/>
                    <a:gd name="connsiteY52" fmla="*/ 1914525 h 2757488"/>
                    <a:gd name="connsiteX53" fmla="*/ 1017779 w 1417829"/>
                    <a:gd name="connsiteY53" fmla="*/ 1828800 h 2757488"/>
                    <a:gd name="connsiteX54" fmla="*/ 946342 w 1417829"/>
                    <a:gd name="connsiteY54" fmla="*/ 1743075 h 2757488"/>
                    <a:gd name="connsiteX55" fmla="*/ 917767 w 1417829"/>
                    <a:gd name="connsiteY55" fmla="*/ 1700213 h 2757488"/>
                    <a:gd name="connsiteX56" fmla="*/ 903479 w 1417829"/>
                    <a:gd name="connsiteY56" fmla="*/ 1657350 h 2757488"/>
                    <a:gd name="connsiteX57" fmla="*/ 860617 w 1417829"/>
                    <a:gd name="connsiteY57" fmla="*/ 1628775 h 2757488"/>
                    <a:gd name="connsiteX58" fmla="*/ 803467 w 1417829"/>
                    <a:gd name="connsiteY58" fmla="*/ 1543050 h 2757488"/>
                    <a:gd name="connsiteX59" fmla="*/ 760604 w 1417829"/>
                    <a:gd name="connsiteY59" fmla="*/ 1528763 h 2757488"/>
                    <a:gd name="connsiteX60" fmla="*/ 746317 w 1417829"/>
                    <a:gd name="connsiteY60" fmla="*/ 1485900 h 2757488"/>
                    <a:gd name="connsiteX61" fmla="*/ 717742 w 1417829"/>
                    <a:gd name="connsiteY61" fmla="*/ 1357313 h 2757488"/>
                    <a:gd name="connsiteX62" fmla="*/ 746317 w 1417829"/>
                    <a:gd name="connsiteY62" fmla="*/ 1314450 h 2757488"/>
                    <a:gd name="connsiteX63" fmla="*/ 832042 w 1417829"/>
                    <a:gd name="connsiteY63" fmla="*/ 1285875 h 2757488"/>
                    <a:gd name="connsiteX64" fmla="*/ 874904 w 1417829"/>
                    <a:gd name="connsiteY64" fmla="*/ 1371600 h 2757488"/>
                    <a:gd name="connsiteX65" fmla="*/ 889192 w 1417829"/>
                    <a:gd name="connsiteY65" fmla="*/ 1414463 h 2757488"/>
                    <a:gd name="connsiteX66" fmla="*/ 974917 w 1417829"/>
                    <a:gd name="connsiteY66" fmla="*/ 1457325 h 2757488"/>
                    <a:gd name="connsiteX67" fmla="*/ 1003492 w 1417829"/>
                    <a:gd name="connsiteY67" fmla="*/ 1414463 h 2757488"/>
                    <a:gd name="connsiteX68" fmla="*/ 974917 w 1417829"/>
                    <a:gd name="connsiteY68" fmla="*/ 1285875 h 2757488"/>
                    <a:gd name="connsiteX69" fmla="*/ 960629 w 1417829"/>
                    <a:gd name="connsiteY69" fmla="*/ 1214438 h 2757488"/>
                    <a:gd name="connsiteX70" fmla="*/ 974917 w 1417829"/>
                    <a:gd name="connsiteY70" fmla="*/ 928688 h 2757488"/>
                    <a:gd name="connsiteX71" fmla="*/ 989204 w 1417829"/>
                    <a:gd name="connsiteY71" fmla="*/ 885825 h 2757488"/>
                    <a:gd name="connsiteX72" fmla="*/ 1017779 w 1417829"/>
                    <a:gd name="connsiteY72" fmla="*/ 842963 h 2757488"/>
                    <a:gd name="connsiteX73" fmla="*/ 1146367 w 1417829"/>
                    <a:gd name="connsiteY73" fmla="*/ 785813 h 2757488"/>
                    <a:gd name="connsiteX74" fmla="*/ 1232092 w 1417829"/>
                    <a:gd name="connsiteY74" fmla="*/ 757238 h 2757488"/>
                    <a:gd name="connsiteX75" fmla="*/ 1274954 w 1417829"/>
                    <a:gd name="connsiteY75" fmla="*/ 742950 h 2757488"/>
                    <a:gd name="connsiteX76" fmla="*/ 1360679 w 1417829"/>
                    <a:gd name="connsiteY76" fmla="*/ 700088 h 2757488"/>
                    <a:gd name="connsiteX77" fmla="*/ 1403542 w 1417829"/>
                    <a:gd name="connsiteY77" fmla="*/ 571500 h 2757488"/>
                    <a:gd name="connsiteX78" fmla="*/ 1417829 w 1417829"/>
                    <a:gd name="connsiteY78" fmla="*/ 528638 h 2757488"/>
                    <a:gd name="connsiteX79" fmla="*/ 1389254 w 1417829"/>
                    <a:gd name="connsiteY79" fmla="*/ 414338 h 2757488"/>
                    <a:gd name="connsiteX80" fmla="*/ 1374967 w 1417829"/>
                    <a:gd name="connsiteY80" fmla="*/ 371475 h 2757488"/>
                    <a:gd name="connsiteX81" fmla="*/ 1332104 w 1417829"/>
                    <a:gd name="connsiteY81" fmla="*/ 342900 h 2757488"/>
                    <a:gd name="connsiteX82" fmla="*/ 1303529 w 1417829"/>
                    <a:gd name="connsiteY82" fmla="*/ 300038 h 2757488"/>
                    <a:gd name="connsiteX83" fmla="*/ 1260667 w 1417829"/>
                    <a:gd name="connsiteY83" fmla="*/ 271463 h 2757488"/>
                    <a:gd name="connsiteX84" fmla="*/ 746317 w 1417829"/>
                    <a:gd name="connsiteY84" fmla="*/ 228600 h 2757488"/>
                    <a:gd name="connsiteX85" fmla="*/ 660592 w 1417829"/>
                    <a:gd name="connsiteY85" fmla="*/ 185738 h 2757488"/>
                    <a:gd name="connsiteX86" fmla="*/ 646304 w 1417829"/>
                    <a:gd name="connsiteY86" fmla="*/ 142875 h 2757488"/>
                    <a:gd name="connsiteX87" fmla="*/ 560579 w 1417829"/>
                    <a:gd name="connsiteY87" fmla="*/ 85725 h 2757488"/>
                    <a:gd name="connsiteX88" fmla="*/ 503429 w 1417829"/>
                    <a:gd name="connsiteY88" fmla="*/ 57150 h 2757488"/>
                    <a:gd name="connsiteX89" fmla="*/ 417704 w 1417829"/>
                    <a:gd name="connsiteY89" fmla="*/ 28575 h 2757488"/>
                    <a:gd name="connsiteX90" fmla="*/ 360554 w 1417829"/>
                    <a:gd name="connsiteY90" fmla="*/ 0 h 2757488"/>
                    <a:gd name="connsiteX91" fmla="*/ 160529 w 1417829"/>
                    <a:gd name="connsiteY91" fmla="*/ 14288 h 2757488"/>
                    <a:gd name="connsiteX92" fmla="*/ 74804 w 1417829"/>
                    <a:gd name="connsiteY92" fmla="*/ 57150 h 2757488"/>
                    <a:gd name="connsiteX93" fmla="*/ 31942 w 1417829"/>
                    <a:gd name="connsiteY93" fmla="*/ 71438 h 2757488"/>
                    <a:gd name="connsiteX94" fmla="*/ 17654 w 1417829"/>
                    <a:gd name="connsiteY94" fmla="*/ 200025 h 275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417829" h="2757488">
                      <a:moveTo>
                        <a:pt x="46229" y="114300"/>
                      </a:moveTo>
                      <a:cubicBezTo>
                        <a:pt x="41467" y="214313"/>
                        <a:pt x="44361" y="314985"/>
                        <a:pt x="31942" y="414338"/>
                      </a:cubicBezTo>
                      <a:cubicBezTo>
                        <a:pt x="29812" y="431377"/>
                        <a:pt x="0" y="440362"/>
                        <a:pt x="3367" y="457200"/>
                      </a:cubicBezTo>
                      <a:cubicBezTo>
                        <a:pt x="6734" y="474038"/>
                        <a:pt x="30092" y="479907"/>
                        <a:pt x="46229" y="485775"/>
                      </a:cubicBezTo>
                      <a:cubicBezTo>
                        <a:pt x="83137" y="499196"/>
                        <a:pt x="122640" y="504017"/>
                        <a:pt x="160529" y="514350"/>
                      </a:cubicBezTo>
                      <a:cubicBezTo>
                        <a:pt x="175059" y="518313"/>
                        <a:pt x="189104" y="523875"/>
                        <a:pt x="203392" y="528638"/>
                      </a:cubicBezTo>
                      <a:cubicBezTo>
                        <a:pt x="217841" y="550311"/>
                        <a:pt x="246254" y="584785"/>
                        <a:pt x="246254" y="614363"/>
                      </a:cubicBezTo>
                      <a:cubicBezTo>
                        <a:pt x="246254" y="661237"/>
                        <a:pt x="235870" y="827348"/>
                        <a:pt x="217679" y="900113"/>
                      </a:cubicBezTo>
                      <a:cubicBezTo>
                        <a:pt x="210374" y="929334"/>
                        <a:pt x="198629" y="957263"/>
                        <a:pt x="189104" y="985838"/>
                      </a:cubicBezTo>
                      <a:lnTo>
                        <a:pt x="174817" y="1028700"/>
                      </a:lnTo>
                      <a:cubicBezTo>
                        <a:pt x="179579" y="1128713"/>
                        <a:pt x="180789" y="1228958"/>
                        <a:pt x="189104" y="1328738"/>
                      </a:cubicBezTo>
                      <a:cubicBezTo>
                        <a:pt x="190355" y="1343746"/>
                        <a:pt x="196657" y="1358130"/>
                        <a:pt x="203392" y="1371600"/>
                      </a:cubicBezTo>
                      <a:cubicBezTo>
                        <a:pt x="211071" y="1386959"/>
                        <a:pt x="220974" y="1401271"/>
                        <a:pt x="231967" y="1414463"/>
                      </a:cubicBezTo>
                      <a:cubicBezTo>
                        <a:pt x="244902" y="1429985"/>
                        <a:pt x="259307" y="1444390"/>
                        <a:pt x="274829" y="1457325"/>
                      </a:cubicBezTo>
                      <a:cubicBezTo>
                        <a:pt x="288021" y="1468318"/>
                        <a:pt x="303404" y="1476375"/>
                        <a:pt x="317692" y="1485900"/>
                      </a:cubicBezTo>
                      <a:cubicBezTo>
                        <a:pt x="327217" y="1500188"/>
                        <a:pt x="331979" y="1519238"/>
                        <a:pt x="346267" y="1528763"/>
                      </a:cubicBezTo>
                      <a:cubicBezTo>
                        <a:pt x="362605" y="1539655"/>
                        <a:pt x="384536" y="1537655"/>
                        <a:pt x="403417" y="1543050"/>
                      </a:cubicBezTo>
                      <a:cubicBezTo>
                        <a:pt x="417898" y="1547187"/>
                        <a:pt x="433114" y="1550024"/>
                        <a:pt x="446279" y="1557338"/>
                      </a:cubicBezTo>
                      <a:cubicBezTo>
                        <a:pt x="593656" y="1639215"/>
                        <a:pt x="477882" y="1596448"/>
                        <a:pt x="574867" y="1628775"/>
                      </a:cubicBezTo>
                      <a:cubicBezTo>
                        <a:pt x="584392" y="1643063"/>
                        <a:pt x="588881" y="1662537"/>
                        <a:pt x="603442" y="1671638"/>
                      </a:cubicBezTo>
                      <a:cubicBezTo>
                        <a:pt x="628984" y="1687602"/>
                        <a:pt x="664105" y="1683505"/>
                        <a:pt x="689167" y="1700213"/>
                      </a:cubicBezTo>
                      <a:lnTo>
                        <a:pt x="732029" y="1728788"/>
                      </a:lnTo>
                      <a:lnTo>
                        <a:pt x="789179" y="1814513"/>
                      </a:lnTo>
                      <a:cubicBezTo>
                        <a:pt x="798704" y="1828800"/>
                        <a:pt x="812324" y="1841085"/>
                        <a:pt x="817754" y="1857375"/>
                      </a:cubicBezTo>
                      <a:lnTo>
                        <a:pt x="832042" y="1900238"/>
                      </a:lnTo>
                      <a:cubicBezTo>
                        <a:pt x="827279" y="1919288"/>
                        <a:pt x="823149" y="1938507"/>
                        <a:pt x="817754" y="1957388"/>
                      </a:cubicBezTo>
                      <a:cubicBezTo>
                        <a:pt x="813617" y="1971869"/>
                        <a:pt x="815722" y="1991496"/>
                        <a:pt x="803467" y="2000250"/>
                      </a:cubicBezTo>
                      <a:cubicBezTo>
                        <a:pt x="778957" y="2017757"/>
                        <a:pt x="746317" y="2019300"/>
                        <a:pt x="717742" y="2028825"/>
                      </a:cubicBezTo>
                      <a:cubicBezTo>
                        <a:pt x="703454" y="2033588"/>
                        <a:pt x="689490" y="2039460"/>
                        <a:pt x="674879" y="2043113"/>
                      </a:cubicBezTo>
                      <a:cubicBezTo>
                        <a:pt x="636779" y="2052638"/>
                        <a:pt x="597836" y="2059269"/>
                        <a:pt x="560579" y="2071688"/>
                      </a:cubicBezTo>
                      <a:lnTo>
                        <a:pt x="474854" y="2100263"/>
                      </a:lnTo>
                      <a:cubicBezTo>
                        <a:pt x="392962" y="2223099"/>
                        <a:pt x="502004" y="2078543"/>
                        <a:pt x="403417" y="2157413"/>
                      </a:cubicBezTo>
                      <a:cubicBezTo>
                        <a:pt x="369295" y="2184711"/>
                        <a:pt x="377810" y="2208627"/>
                        <a:pt x="360554" y="2243138"/>
                      </a:cubicBezTo>
                      <a:cubicBezTo>
                        <a:pt x="352875" y="2258496"/>
                        <a:pt x="341504" y="2271713"/>
                        <a:pt x="331979" y="2286000"/>
                      </a:cubicBezTo>
                      <a:cubicBezTo>
                        <a:pt x="336742" y="2319338"/>
                        <a:pt x="336590" y="2353757"/>
                        <a:pt x="346267" y="2386013"/>
                      </a:cubicBezTo>
                      <a:cubicBezTo>
                        <a:pt x="356352" y="2419630"/>
                        <a:pt x="388570" y="2442883"/>
                        <a:pt x="417704" y="2457450"/>
                      </a:cubicBezTo>
                      <a:cubicBezTo>
                        <a:pt x="431175" y="2464185"/>
                        <a:pt x="447096" y="2465003"/>
                        <a:pt x="460567" y="2471738"/>
                      </a:cubicBezTo>
                      <a:cubicBezTo>
                        <a:pt x="475925" y="2479417"/>
                        <a:pt x="489142" y="2490788"/>
                        <a:pt x="503429" y="2500313"/>
                      </a:cubicBezTo>
                      <a:cubicBezTo>
                        <a:pt x="537434" y="2602328"/>
                        <a:pt x="515296" y="2560976"/>
                        <a:pt x="560579" y="2628900"/>
                      </a:cubicBezTo>
                      <a:cubicBezTo>
                        <a:pt x="571509" y="2672620"/>
                        <a:pt x="570553" y="2696024"/>
                        <a:pt x="603442" y="2728913"/>
                      </a:cubicBezTo>
                      <a:cubicBezTo>
                        <a:pt x="615584" y="2741055"/>
                        <a:pt x="632017" y="2747963"/>
                        <a:pt x="646304" y="2757488"/>
                      </a:cubicBezTo>
                      <a:cubicBezTo>
                        <a:pt x="747279" y="2737292"/>
                        <a:pt x="694702" y="2750880"/>
                        <a:pt x="803467" y="2714625"/>
                      </a:cubicBezTo>
                      <a:lnTo>
                        <a:pt x="846329" y="2700338"/>
                      </a:lnTo>
                      <a:lnTo>
                        <a:pt x="974917" y="2614613"/>
                      </a:lnTo>
                      <a:lnTo>
                        <a:pt x="1017779" y="2586038"/>
                      </a:lnTo>
                      <a:lnTo>
                        <a:pt x="1060642" y="2557463"/>
                      </a:lnTo>
                      <a:cubicBezTo>
                        <a:pt x="1070167" y="2543175"/>
                        <a:pt x="1075808" y="2525327"/>
                        <a:pt x="1089217" y="2514600"/>
                      </a:cubicBezTo>
                      <a:cubicBezTo>
                        <a:pt x="1100977" y="2505192"/>
                        <a:pt x="1118609" y="2507048"/>
                        <a:pt x="1132079" y="2500313"/>
                      </a:cubicBezTo>
                      <a:cubicBezTo>
                        <a:pt x="1147438" y="2492634"/>
                        <a:pt x="1160654" y="2481263"/>
                        <a:pt x="1174942" y="2471738"/>
                      </a:cubicBezTo>
                      <a:cubicBezTo>
                        <a:pt x="1184467" y="2443163"/>
                        <a:pt x="1207253" y="2415901"/>
                        <a:pt x="1203517" y="2386013"/>
                      </a:cubicBezTo>
                      <a:cubicBezTo>
                        <a:pt x="1193387" y="2304976"/>
                        <a:pt x="1195169" y="2281988"/>
                        <a:pt x="1174942" y="2214563"/>
                      </a:cubicBezTo>
                      <a:cubicBezTo>
                        <a:pt x="1145309" y="2115785"/>
                        <a:pt x="1173090" y="2137746"/>
                        <a:pt x="1103504" y="2114550"/>
                      </a:cubicBezTo>
                      <a:cubicBezTo>
                        <a:pt x="1067622" y="1971024"/>
                        <a:pt x="1087349" y="2037511"/>
                        <a:pt x="1046354" y="1914525"/>
                      </a:cubicBezTo>
                      <a:cubicBezTo>
                        <a:pt x="1046353" y="1914521"/>
                        <a:pt x="1017781" y="1828803"/>
                        <a:pt x="1017779" y="1828800"/>
                      </a:cubicBezTo>
                      <a:cubicBezTo>
                        <a:pt x="946833" y="1722382"/>
                        <a:pt x="1038015" y="1853084"/>
                        <a:pt x="946342" y="1743075"/>
                      </a:cubicBezTo>
                      <a:cubicBezTo>
                        <a:pt x="935349" y="1729884"/>
                        <a:pt x="925446" y="1715571"/>
                        <a:pt x="917767" y="1700213"/>
                      </a:cubicBezTo>
                      <a:cubicBezTo>
                        <a:pt x="911032" y="1686742"/>
                        <a:pt x="912887" y="1669110"/>
                        <a:pt x="903479" y="1657350"/>
                      </a:cubicBezTo>
                      <a:cubicBezTo>
                        <a:pt x="892752" y="1643941"/>
                        <a:pt x="874904" y="1638300"/>
                        <a:pt x="860617" y="1628775"/>
                      </a:cubicBezTo>
                      <a:cubicBezTo>
                        <a:pt x="845638" y="1583839"/>
                        <a:pt x="849333" y="1573627"/>
                        <a:pt x="803467" y="1543050"/>
                      </a:cubicBezTo>
                      <a:cubicBezTo>
                        <a:pt x="790936" y="1534696"/>
                        <a:pt x="774892" y="1533525"/>
                        <a:pt x="760604" y="1528763"/>
                      </a:cubicBezTo>
                      <a:cubicBezTo>
                        <a:pt x="755842" y="1514475"/>
                        <a:pt x="756966" y="1496549"/>
                        <a:pt x="746317" y="1485900"/>
                      </a:cubicBezTo>
                      <a:cubicBezTo>
                        <a:pt x="684239" y="1423822"/>
                        <a:pt x="657706" y="1577445"/>
                        <a:pt x="717742" y="1357313"/>
                      </a:cubicBezTo>
                      <a:cubicBezTo>
                        <a:pt x="722260" y="1340746"/>
                        <a:pt x="731756" y="1323551"/>
                        <a:pt x="746317" y="1314450"/>
                      </a:cubicBezTo>
                      <a:cubicBezTo>
                        <a:pt x="771859" y="1298486"/>
                        <a:pt x="832042" y="1285875"/>
                        <a:pt x="832042" y="1285875"/>
                      </a:cubicBezTo>
                      <a:cubicBezTo>
                        <a:pt x="867951" y="1393606"/>
                        <a:pt x="819514" y="1260820"/>
                        <a:pt x="874904" y="1371600"/>
                      </a:cubicBezTo>
                      <a:cubicBezTo>
                        <a:pt x="881639" y="1385071"/>
                        <a:pt x="879784" y="1402703"/>
                        <a:pt x="889192" y="1414463"/>
                      </a:cubicBezTo>
                      <a:cubicBezTo>
                        <a:pt x="909336" y="1439643"/>
                        <a:pt x="946680" y="1447913"/>
                        <a:pt x="974917" y="1457325"/>
                      </a:cubicBezTo>
                      <a:cubicBezTo>
                        <a:pt x="984442" y="1443038"/>
                        <a:pt x="1001596" y="1431529"/>
                        <a:pt x="1003492" y="1414463"/>
                      </a:cubicBezTo>
                      <a:cubicBezTo>
                        <a:pt x="1009540" y="1360033"/>
                        <a:pt x="986505" y="1332228"/>
                        <a:pt x="974917" y="1285875"/>
                      </a:cubicBezTo>
                      <a:cubicBezTo>
                        <a:pt x="969027" y="1262316"/>
                        <a:pt x="965392" y="1238250"/>
                        <a:pt x="960629" y="1214438"/>
                      </a:cubicBezTo>
                      <a:cubicBezTo>
                        <a:pt x="965392" y="1119188"/>
                        <a:pt x="966655" y="1023698"/>
                        <a:pt x="974917" y="928688"/>
                      </a:cubicBezTo>
                      <a:cubicBezTo>
                        <a:pt x="976222" y="913684"/>
                        <a:pt x="982469" y="899296"/>
                        <a:pt x="989204" y="885825"/>
                      </a:cubicBezTo>
                      <a:cubicBezTo>
                        <a:pt x="996883" y="870466"/>
                        <a:pt x="1005637" y="855105"/>
                        <a:pt x="1017779" y="842963"/>
                      </a:cubicBezTo>
                      <a:cubicBezTo>
                        <a:pt x="1051742" y="809001"/>
                        <a:pt x="1103925" y="799961"/>
                        <a:pt x="1146367" y="785813"/>
                      </a:cubicBezTo>
                      <a:lnTo>
                        <a:pt x="1232092" y="757238"/>
                      </a:lnTo>
                      <a:cubicBezTo>
                        <a:pt x="1246379" y="752476"/>
                        <a:pt x="1262423" y="751304"/>
                        <a:pt x="1274954" y="742950"/>
                      </a:cubicBezTo>
                      <a:cubicBezTo>
                        <a:pt x="1330348" y="706021"/>
                        <a:pt x="1301527" y="719805"/>
                        <a:pt x="1360679" y="700088"/>
                      </a:cubicBezTo>
                      <a:lnTo>
                        <a:pt x="1403542" y="571500"/>
                      </a:lnTo>
                      <a:lnTo>
                        <a:pt x="1417829" y="528638"/>
                      </a:lnTo>
                      <a:cubicBezTo>
                        <a:pt x="1408304" y="490538"/>
                        <a:pt x="1401673" y="451595"/>
                        <a:pt x="1389254" y="414338"/>
                      </a:cubicBezTo>
                      <a:cubicBezTo>
                        <a:pt x="1384492" y="400050"/>
                        <a:pt x="1384375" y="383235"/>
                        <a:pt x="1374967" y="371475"/>
                      </a:cubicBezTo>
                      <a:cubicBezTo>
                        <a:pt x="1364240" y="358066"/>
                        <a:pt x="1346392" y="352425"/>
                        <a:pt x="1332104" y="342900"/>
                      </a:cubicBezTo>
                      <a:cubicBezTo>
                        <a:pt x="1322579" y="328613"/>
                        <a:pt x="1315671" y="312180"/>
                        <a:pt x="1303529" y="300038"/>
                      </a:cubicBezTo>
                      <a:cubicBezTo>
                        <a:pt x="1291387" y="287896"/>
                        <a:pt x="1276358" y="278437"/>
                        <a:pt x="1260667" y="271463"/>
                      </a:cubicBezTo>
                      <a:cubicBezTo>
                        <a:pt x="1099147" y="199676"/>
                        <a:pt x="921121" y="234427"/>
                        <a:pt x="746317" y="228600"/>
                      </a:cubicBezTo>
                      <a:cubicBezTo>
                        <a:pt x="718080" y="219188"/>
                        <a:pt x="680736" y="210918"/>
                        <a:pt x="660592" y="185738"/>
                      </a:cubicBezTo>
                      <a:cubicBezTo>
                        <a:pt x="651184" y="173978"/>
                        <a:pt x="656953" y="153524"/>
                        <a:pt x="646304" y="142875"/>
                      </a:cubicBezTo>
                      <a:cubicBezTo>
                        <a:pt x="622020" y="118591"/>
                        <a:pt x="591296" y="101084"/>
                        <a:pt x="560579" y="85725"/>
                      </a:cubicBezTo>
                      <a:cubicBezTo>
                        <a:pt x="541529" y="76200"/>
                        <a:pt x="523204" y="65060"/>
                        <a:pt x="503429" y="57150"/>
                      </a:cubicBezTo>
                      <a:cubicBezTo>
                        <a:pt x="475463" y="45963"/>
                        <a:pt x="444645" y="42045"/>
                        <a:pt x="417704" y="28575"/>
                      </a:cubicBezTo>
                      <a:lnTo>
                        <a:pt x="360554" y="0"/>
                      </a:lnTo>
                      <a:cubicBezTo>
                        <a:pt x="293879" y="4763"/>
                        <a:pt x="226916" y="6478"/>
                        <a:pt x="160529" y="14288"/>
                      </a:cubicBezTo>
                      <a:cubicBezTo>
                        <a:pt x="113568" y="19813"/>
                        <a:pt x="116297" y="36403"/>
                        <a:pt x="74804" y="57150"/>
                      </a:cubicBezTo>
                      <a:cubicBezTo>
                        <a:pt x="61334" y="63885"/>
                        <a:pt x="46229" y="66675"/>
                        <a:pt x="31942" y="71438"/>
                      </a:cubicBezTo>
                      <a:cubicBezTo>
                        <a:pt x="16307" y="180879"/>
                        <a:pt x="17654" y="137774"/>
                        <a:pt x="17654" y="200025"/>
                      </a:cubicBezTo>
                    </a:path>
                  </a:pathLst>
                </a:custGeom>
                <a:solidFill>
                  <a:schemeClr val="accent6">
                    <a:lumMod val="60000"/>
                    <a:lumOff val="4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Freeform 23"/>
                <p:cNvSpPr/>
                <p:nvPr/>
              </p:nvSpPr>
              <p:spPr>
                <a:xfrm>
                  <a:off x="7547183" y="3315227"/>
                  <a:ext cx="389882" cy="192172"/>
                </a:xfrm>
                <a:custGeom>
                  <a:avLst/>
                  <a:gdLst>
                    <a:gd name="connsiteX0" fmla="*/ 7308 w 1264608"/>
                    <a:gd name="connsiteY0" fmla="*/ 81346 h 595696"/>
                    <a:gd name="connsiteX1" fmla="*/ 35883 w 1264608"/>
                    <a:gd name="connsiteY1" fmla="*/ 181359 h 595696"/>
                    <a:gd name="connsiteX2" fmla="*/ 50171 w 1264608"/>
                    <a:gd name="connsiteY2" fmla="*/ 224221 h 595696"/>
                    <a:gd name="connsiteX3" fmla="*/ 107321 w 1264608"/>
                    <a:gd name="connsiteY3" fmla="*/ 309946 h 595696"/>
                    <a:gd name="connsiteX4" fmla="*/ 135896 w 1264608"/>
                    <a:gd name="connsiteY4" fmla="*/ 352809 h 595696"/>
                    <a:gd name="connsiteX5" fmla="*/ 235908 w 1264608"/>
                    <a:gd name="connsiteY5" fmla="*/ 409959 h 595696"/>
                    <a:gd name="connsiteX6" fmla="*/ 278771 w 1264608"/>
                    <a:gd name="connsiteY6" fmla="*/ 424246 h 595696"/>
                    <a:gd name="connsiteX7" fmla="*/ 364496 w 1264608"/>
                    <a:gd name="connsiteY7" fmla="*/ 481396 h 595696"/>
                    <a:gd name="connsiteX8" fmla="*/ 450221 w 1264608"/>
                    <a:gd name="connsiteY8" fmla="*/ 509971 h 595696"/>
                    <a:gd name="connsiteX9" fmla="*/ 564521 w 1264608"/>
                    <a:gd name="connsiteY9" fmla="*/ 538546 h 595696"/>
                    <a:gd name="connsiteX10" fmla="*/ 693108 w 1264608"/>
                    <a:gd name="connsiteY10" fmla="*/ 581409 h 595696"/>
                    <a:gd name="connsiteX11" fmla="*/ 735971 w 1264608"/>
                    <a:gd name="connsiteY11" fmla="*/ 595696 h 595696"/>
                    <a:gd name="connsiteX12" fmla="*/ 878846 w 1264608"/>
                    <a:gd name="connsiteY12" fmla="*/ 581409 h 595696"/>
                    <a:gd name="connsiteX13" fmla="*/ 921708 w 1264608"/>
                    <a:gd name="connsiteY13" fmla="*/ 552834 h 595696"/>
                    <a:gd name="connsiteX14" fmla="*/ 1021721 w 1264608"/>
                    <a:gd name="connsiteY14" fmla="*/ 495684 h 595696"/>
                    <a:gd name="connsiteX15" fmla="*/ 1064583 w 1264608"/>
                    <a:gd name="connsiteY15" fmla="*/ 467109 h 595696"/>
                    <a:gd name="connsiteX16" fmla="*/ 1221746 w 1264608"/>
                    <a:gd name="connsiteY16" fmla="*/ 438534 h 595696"/>
                    <a:gd name="connsiteX17" fmla="*/ 1250321 w 1264608"/>
                    <a:gd name="connsiteY17" fmla="*/ 295659 h 595696"/>
                    <a:gd name="connsiteX18" fmla="*/ 1264608 w 1264608"/>
                    <a:gd name="connsiteY18" fmla="*/ 252796 h 595696"/>
                    <a:gd name="connsiteX19" fmla="*/ 1250321 w 1264608"/>
                    <a:gd name="connsiteY19" fmla="*/ 195646 h 595696"/>
                    <a:gd name="connsiteX20" fmla="*/ 1164596 w 1264608"/>
                    <a:gd name="connsiteY20" fmla="*/ 152784 h 595696"/>
                    <a:gd name="connsiteX21" fmla="*/ 1093158 w 1264608"/>
                    <a:gd name="connsiteY21" fmla="*/ 95634 h 595696"/>
                    <a:gd name="connsiteX22" fmla="*/ 1050296 w 1264608"/>
                    <a:gd name="connsiteY22" fmla="*/ 67059 h 595696"/>
                    <a:gd name="connsiteX23" fmla="*/ 1007433 w 1264608"/>
                    <a:gd name="connsiteY23" fmla="*/ 52771 h 595696"/>
                    <a:gd name="connsiteX24" fmla="*/ 578808 w 1264608"/>
                    <a:gd name="connsiteY24" fmla="*/ 38484 h 595696"/>
                    <a:gd name="connsiteX25" fmla="*/ 193046 w 1264608"/>
                    <a:gd name="connsiteY25" fmla="*/ 38484 h 595696"/>
                    <a:gd name="connsiteX26" fmla="*/ 78746 w 1264608"/>
                    <a:gd name="connsiteY26" fmla="*/ 67059 h 595696"/>
                    <a:gd name="connsiteX27" fmla="*/ 7308 w 1264608"/>
                    <a:gd name="connsiteY27" fmla="*/ 81346 h 59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4608" h="595696">
                      <a:moveTo>
                        <a:pt x="7308" y="81346"/>
                      </a:moveTo>
                      <a:cubicBezTo>
                        <a:pt x="164" y="100396"/>
                        <a:pt x="0" y="55769"/>
                        <a:pt x="35883" y="181359"/>
                      </a:cubicBezTo>
                      <a:cubicBezTo>
                        <a:pt x="40020" y="195840"/>
                        <a:pt x="42857" y="211056"/>
                        <a:pt x="50171" y="224221"/>
                      </a:cubicBezTo>
                      <a:cubicBezTo>
                        <a:pt x="66850" y="254242"/>
                        <a:pt x="88271" y="281371"/>
                        <a:pt x="107321" y="309946"/>
                      </a:cubicBezTo>
                      <a:cubicBezTo>
                        <a:pt x="116846" y="324234"/>
                        <a:pt x="121608" y="343284"/>
                        <a:pt x="135896" y="352809"/>
                      </a:cubicBezTo>
                      <a:cubicBezTo>
                        <a:pt x="178941" y="381506"/>
                        <a:pt x="185153" y="388207"/>
                        <a:pt x="235908" y="409959"/>
                      </a:cubicBezTo>
                      <a:cubicBezTo>
                        <a:pt x="249751" y="415892"/>
                        <a:pt x="264483" y="419484"/>
                        <a:pt x="278771" y="424246"/>
                      </a:cubicBezTo>
                      <a:cubicBezTo>
                        <a:pt x="307346" y="443296"/>
                        <a:pt x="331915" y="470536"/>
                        <a:pt x="364496" y="481396"/>
                      </a:cubicBezTo>
                      <a:cubicBezTo>
                        <a:pt x="393071" y="490921"/>
                        <a:pt x="421000" y="502666"/>
                        <a:pt x="450221" y="509971"/>
                      </a:cubicBezTo>
                      <a:cubicBezTo>
                        <a:pt x="488321" y="519496"/>
                        <a:pt x="527264" y="526127"/>
                        <a:pt x="564521" y="538546"/>
                      </a:cubicBezTo>
                      <a:lnTo>
                        <a:pt x="693108" y="581409"/>
                      </a:lnTo>
                      <a:lnTo>
                        <a:pt x="735971" y="595696"/>
                      </a:lnTo>
                      <a:cubicBezTo>
                        <a:pt x="783596" y="590934"/>
                        <a:pt x="832209" y="592171"/>
                        <a:pt x="878846" y="581409"/>
                      </a:cubicBezTo>
                      <a:cubicBezTo>
                        <a:pt x="895578" y="577548"/>
                        <a:pt x="907735" y="562815"/>
                        <a:pt x="921708" y="552834"/>
                      </a:cubicBezTo>
                      <a:cubicBezTo>
                        <a:pt x="997393" y="498772"/>
                        <a:pt x="952165" y="518868"/>
                        <a:pt x="1021721" y="495684"/>
                      </a:cubicBezTo>
                      <a:cubicBezTo>
                        <a:pt x="1036008" y="486159"/>
                        <a:pt x="1049225" y="474788"/>
                        <a:pt x="1064583" y="467109"/>
                      </a:cubicBezTo>
                      <a:cubicBezTo>
                        <a:pt x="1108634" y="445083"/>
                        <a:pt x="1182341" y="443460"/>
                        <a:pt x="1221746" y="438534"/>
                      </a:cubicBezTo>
                      <a:cubicBezTo>
                        <a:pt x="1254024" y="341696"/>
                        <a:pt x="1217486" y="459833"/>
                        <a:pt x="1250321" y="295659"/>
                      </a:cubicBezTo>
                      <a:cubicBezTo>
                        <a:pt x="1253275" y="280891"/>
                        <a:pt x="1259846" y="267084"/>
                        <a:pt x="1264608" y="252796"/>
                      </a:cubicBezTo>
                      <a:cubicBezTo>
                        <a:pt x="1259846" y="233746"/>
                        <a:pt x="1261213" y="211984"/>
                        <a:pt x="1250321" y="195646"/>
                      </a:cubicBezTo>
                      <a:cubicBezTo>
                        <a:pt x="1234494" y="171906"/>
                        <a:pt x="1189047" y="160934"/>
                        <a:pt x="1164596" y="152784"/>
                      </a:cubicBezTo>
                      <a:cubicBezTo>
                        <a:pt x="1116426" y="80528"/>
                        <a:pt x="1162171" y="130140"/>
                        <a:pt x="1093158" y="95634"/>
                      </a:cubicBezTo>
                      <a:cubicBezTo>
                        <a:pt x="1077799" y="87955"/>
                        <a:pt x="1065654" y="74738"/>
                        <a:pt x="1050296" y="67059"/>
                      </a:cubicBezTo>
                      <a:cubicBezTo>
                        <a:pt x="1036825" y="60324"/>
                        <a:pt x="1022466" y="53682"/>
                        <a:pt x="1007433" y="52771"/>
                      </a:cubicBezTo>
                      <a:cubicBezTo>
                        <a:pt x="864740" y="44123"/>
                        <a:pt x="721683" y="43246"/>
                        <a:pt x="578808" y="38484"/>
                      </a:cubicBezTo>
                      <a:cubicBezTo>
                        <a:pt x="424876" y="0"/>
                        <a:pt x="487758" y="9963"/>
                        <a:pt x="193046" y="38484"/>
                      </a:cubicBezTo>
                      <a:cubicBezTo>
                        <a:pt x="153956" y="42267"/>
                        <a:pt x="78746" y="67059"/>
                        <a:pt x="78746" y="67059"/>
                      </a:cubicBezTo>
                      <a:cubicBezTo>
                        <a:pt x="27022" y="101541"/>
                        <a:pt x="14452" y="62296"/>
                        <a:pt x="7308" y="81346"/>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4368" y="2505507"/>
              <a:ext cx="562841" cy="7598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18432" name="Group 18431"/>
          <p:cNvGrpSpPr/>
          <p:nvPr/>
        </p:nvGrpSpPr>
        <p:grpSpPr>
          <a:xfrm>
            <a:off x="5943613" y="757731"/>
            <a:ext cx="2774359" cy="3295757"/>
            <a:chOff x="4488886" y="549912"/>
            <a:chExt cx="2774359" cy="3295757"/>
          </a:xfrm>
        </p:grpSpPr>
        <p:pic>
          <p:nvPicPr>
            <p:cNvPr id="18434" name="Picture 2" descr="http://nearemmaus.files.wordpress.com/2012/08/apostle_paul_vatican_33.jpg">
              <a:hlinkClick r:id="rId5"/>
            </p:cNvPr>
            <p:cNvPicPr>
              <a:picLocks noChangeAspect="1" noChangeArrowheads="1"/>
            </p:cNvPicPr>
            <p:nvPr/>
          </p:nvPicPr>
          <p:blipFill>
            <a:blip r:embed="rId6" cstate="print"/>
            <a:srcRect l="14000" t="2996" r="30000" b="1124"/>
            <a:stretch>
              <a:fillRect/>
            </a:stretch>
          </p:blipFill>
          <p:spPr bwMode="auto">
            <a:xfrm>
              <a:off x="4951700" y="1212273"/>
              <a:ext cx="1712336" cy="1956955"/>
            </a:xfrm>
            <a:prstGeom prst="rect">
              <a:avLst/>
            </a:prstGeom>
            <a:noFill/>
          </p:spPr>
        </p:pic>
        <p:pic>
          <p:nvPicPr>
            <p:cNvPr id="78" name="Picture 12" descr="https://az480170.vo.msecnd.net/debd7172-44dc-4681-b074-d940a93cc4e1/img/prd/f25f42a1-9f0b-4e01-a8a4-9516eed4ced3/l_05frame_defr_hpe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4228187" y="810611"/>
              <a:ext cx="3295757" cy="27743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457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127" y="114300"/>
            <a:ext cx="11980718" cy="707886"/>
          </a:xfrm>
          <a:prstGeom prst="rect">
            <a:avLst/>
          </a:prstGeom>
          <a:noFill/>
        </p:spPr>
        <p:txBody>
          <a:bodyPr wrap="square" rtlCol="0">
            <a:spAutoFit/>
          </a:bodyPr>
          <a:lstStyle/>
          <a:p>
            <a:pPr algn="ctr"/>
            <a:r>
              <a:rPr lang="en-US" sz="4000" dirty="0">
                <a:solidFill>
                  <a:schemeClr val="bg1"/>
                </a:solidFill>
                <a:latin typeface="Rockwell Extra Bold" panose="02060903040505020403" pitchFamily="18" charset="0"/>
              </a:rPr>
              <a:t>Crowned With Righteousness</a:t>
            </a:r>
          </a:p>
        </p:txBody>
      </p:sp>
      <p:sp>
        <p:nvSpPr>
          <p:cNvPr id="6" name="TextBox 5"/>
          <p:cNvSpPr txBox="1"/>
          <p:nvPr/>
        </p:nvSpPr>
        <p:spPr>
          <a:xfrm>
            <a:off x="152400" y="6327072"/>
            <a:ext cx="6096000" cy="461665"/>
          </a:xfrm>
          <a:prstGeom prst="rect">
            <a:avLst/>
          </a:prstGeom>
          <a:noFill/>
        </p:spPr>
        <p:txBody>
          <a:bodyPr wrap="square" rtlCol="0">
            <a:spAutoFit/>
          </a:bodyPr>
          <a:lstStyle/>
          <a:p>
            <a:r>
              <a:rPr lang="en-US" sz="2400" dirty="0">
                <a:solidFill>
                  <a:schemeClr val="bg1"/>
                </a:solidFill>
              </a:rPr>
              <a:t>2 Timothy 4:8; 17</a:t>
            </a:r>
          </a:p>
        </p:txBody>
      </p:sp>
      <p:sp>
        <p:nvSpPr>
          <p:cNvPr id="8" name="TextBox 7"/>
          <p:cNvSpPr txBox="1"/>
          <p:nvPr/>
        </p:nvSpPr>
        <p:spPr>
          <a:xfrm>
            <a:off x="305600" y="936486"/>
            <a:ext cx="4050198" cy="4708981"/>
          </a:xfrm>
          <a:prstGeom prst="rect">
            <a:avLst/>
          </a:prstGeom>
          <a:noFill/>
        </p:spPr>
        <p:txBody>
          <a:bodyPr wrap="square" rtlCol="0">
            <a:spAutoFit/>
          </a:bodyPr>
          <a:lstStyle/>
          <a:p>
            <a:r>
              <a:rPr lang="en-US" sz="2000" b="1" dirty="0">
                <a:solidFill>
                  <a:schemeClr val="bg1"/>
                </a:solidFill>
              </a:rPr>
              <a:t>A reference to the crowns of olive branches that were given to the victors in ancient Greek athletic contests. </a:t>
            </a:r>
          </a:p>
          <a:p>
            <a:endParaRPr lang="en-US" sz="2000" b="1" dirty="0">
              <a:solidFill>
                <a:schemeClr val="bg1"/>
              </a:solidFill>
            </a:endParaRPr>
          </a:p>
          <a:p>
            <a:r>
              <a:rPr lang="en-US" sz="2000" b="1" dirty="0">
                <a:solidFill>
                  <a:schemeClr val="bg1"/>
                </a:solidFill>
              </a:rPr>
              <a:t>Paul then pointed out that an eternal crown will be given to all Saints who righteously endure to the end and prepare for the Second Coming of the Lord. </a:t>
            </a:r>
          </a:p>
          <a:p>
            <a:endParaRPr lang="en-US" sz="2000" b="1" dirty="0">
              <a:solidFill>
                <a:schemeClr val="bg1"/>
              </a:solidFill>
            </a:endParaRPr>
          </a:p>
          <a:p>
            <a:r>
              <a:rPr lang="en-US" sz="2000" b="1" dirty="0">
                <a:solidFill>
                  <a:schemeClr val="bg1"/>
                </a:solidFill>
              </a:rPr>
              <a:t>Paul testified that throughout his persecution, “the Lord stood with [him], and strengthened” him as he preached the gospel. (1)</a:t>
            </a:r>
          </a:p>
        </p:txBody>
      </p:sp>
      <p:pic>
        <p:nvPicPr>
          <p:cNvPr id="3074" name="Picture 2" descr="Image result for roman crow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1397" y="1052942"/>
            <a:ext cx="6069605" cy="341632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4533089" y="4700018"/>
            <a:ext cx="7530756" cy="2246769"/>
            <a:chOff x="4533089" y="4700018"/>
            <a:chExt cx="7530756" cy="2246769"/>
          </a:xfrm>
        </p:grpSpPr>
        <p:sp>
          <p:nvSpPr>
            <p:cNvPr id="10" name="Rectangle 9"/>
            <p:cNvSpPr/>
            <p:nvPr/>
          </p:nvSpPr>
          <p:spPr>
            <a:xfrm>
              <a:off x="4533089" y="4700018"/>
              <a:ext cx="6834031" cy="2246769"/>
            </a:xfrm>
            <a:prstGeom prst="rect">
              <a:avLst/>
            </a:prstGeom>
          </p:spPr>
          <p:txBody>
            <a:bodyPr wrap="square">
              <a:spAutoFit/>
            </a:bodyPr>
            <a:lstStyle/>
            <a:p>
              <a:pPr fontAlgn="base"/>
              <a:r>
                <a:rPr lang="en-US" sz="2000" b="1" dirty="0">
                  <a:solidFill>
                    <a:schemeClr val="bg1"/>
                  </a:solidFill>
                </a:rPr>
                <a:t>“Paul’s calling and election had been made sure. He was sealed up unto eternal life. He had kept the commandments, been tried at all hazards, and the Lord had given him the promise: ‘Son, Thou shalt be exalted.’ And since no man is or can be exalted alone, this is one of the crowning reasons why we know Paul was married.” (8)</a:t>
              </a:r>
            </a:p>
            <a:p>
              <a:pPr fontAlgn="base"/>
              <a:endParaRPr lang="en-US" sz="2000" b="1" dirty="0">
                <a:solidFill>
                  <a:schemeClr val="bg1"/>
                </a:solidFill>
                <a:latin typeface="Calibri" panose="020F050202020403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6220" y="5618772"/>
              <a:ext cx="817625" cy="1141268"/>
            </a:xfrm>
            <a:prstGeom prst="rect">
              <a:avLst/>
            </a:prstGeom>
          </p:spPr>
        </p:pic>
      </p:grpSp>
    </p:spTree>
    <p:extLst>
      <p:ext uri="{BB962C8B-B14F-4D97-AF65-F5344CB8AC3E}">
        <p14:creationId xmlns:p14="http://schemas.microsoft.com/office/powerpoint/2010/main" val="261456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127" y="114300"/>
            <a:ext cx="11980718" cy="707886"/>
          </a:xfrm>
          <a:prstGeom prst="rect">
            <a:avLst/>
          </a:prstGeom>
          <a:noFill/>
        </p:spPr>
        <p:txBody>
          <a:bodyPr wrap="square" rtlCol="0">
            <a:spAutoFit/>
          </a:bodyPr>
          <a:lstStyle/>
          <a:p>
            <a:pPr algn="ctr"/>
            <a:r>
              <a:rPr lang="en-US" sz="4000" dirty="0">
                <a:solidFill>
                  <a:schemeClr val="bg1"/>
                </a:solidFill>
                <a:latin typeface="Rockwell Extra Bold" panose="02060903040505020403" pitchFamily="18" charset="0"/>
              </a:rPr>
              <a:t>Offer to the Faithful</a:t>
            </a:r>
          </a:p>
        </p:txBody>
      </p:sp>
      <p:sp>
        <p:nvSpPr>
          <p:cNvPr id="6" name="TextBox 5"/>
          <p:cNvSpPr txBox="1"/>
          <p:nvPr/>
        </p:nvSpPr>
        <p:spPr>
          <a:xfrm>
            <a:off x="152400" y="6327072"/>
            <a:ext cx="6096000" cy="461665"/>
          </a:xfrm>
          <a:prstGeom prst="rect">
            <a:avLst/>
          </a:prstGeom>
          <a:noFill/>
        </p:spPr>
        <p:txBody>
          <a:bodyPr wrap="square" rtlCol="0">
            <a:spAutoFit/>
          </a:bodyPr>
          <a:lstStyle/>
          <a:p>
            <a:r>
              <a:rPr lang="en-US" sz="2400" dirty="0">
                <a:solidFill>
                  <a:schemeClr val="bg1"/>
                </a:solidFill>
              </a:rPr>
              <a:t>2 Timothy 4:8; D&amp;C 19:16</a:t>
            </a:r>
          </a:p>
        </p:txBody>
      </p:sp>
      <p:grpSp>
        <p:nvGrpSpPr>
          <p:cNvPr id="2" name="Group 1">
            <a:extLst>
              <a:ext uri="{FF2B5EF4-FFF2-40B4-BE49-F238E27FC236}">
                <a16:creationId xmlns:a16="http://schemas.microsoft.com/office/drawing/2014/main" id="{31463344-068E-1984-57E0-0C0682B22E56}"/>
              </a:ext>
            </a:extLst>
          </p:cNvPr>
          <p:cNvGrpSpPr/>
          <p:nvPr/>
        </p:nvGrpSpPr>
        <p:grpSpPr>
          <a:xfrm>
            <a:off x="266371" y="1023376"/>
            <a:ext cx="4146204" cy="2919931"/>
            <a:chOff x="384206" y="4158361"/>
            <a:chExt cx="3289208" cy="2390250"/>
          </a:xfrm>
        </p:grpSpPr>
        <p:grpSp>
          <p:nvGrpSpPr>
            <p:cNvPr id="3" name="Group 2">
              <a:extLst>
                <a:ext uri="{FF2B5EF4-FFF2-40B4-BE49-F238E27FC236}">
                  <a16:creationId xmlns:a16="http://schemas.microsoft.com/office/drawing/2014/main" id="{0EF08E3F-AB60-1AA6-7CBB-A7D4176EEE76}"/>
                </a:ext>
              </a:extLst>
            </p:cNvPr>
            <p:cNvGrpSpPr/>
            <p:nvPr/>
          </p:nvGrpSpPr>
          <p:grpSpPr>
            <a:xfrm>
              <a:off x="384206" y="4158361"/>
              <a:ext cx="3289208" cy="2390250"/>
              <a:chOff x="609599" y="833642"/>
              <a:chExt cx="7941747" cy="5771225"/>
            </a:xfrm>
          </p:grpSpPr>
          <p:grpSp>
            <p:nvGrpSpPr>
              <p:cNvPr id="7" name="Group 14">
                <a:extLst>
                  <a:ext uri="{FF2B5EF4-FFF2-40B4-BE49-F238E27FC236}">
                    <a16:creationId xmlns:a16="http://schemas.microsoft.com/office/drawing/2014/main" id="{F8196B12-BAE9-705B-DCBF-D0614C169920}"/>
                  </a:ext>
                </a:extLst>
              </p:cNvPr>
              <p:cNvGrpSpPr/>
              <p:nvPr/>
            </p:nvGrpSpPr>
            <p:grpSpPr>
              <a:xfrm rot="10800000">
                <a:off x="7696200" y="5257800"/>
                <a:ext cx="621450" cy="1347067"/>
                <a:chOff x="7010400" y="381000"/>
                <a:chExt cx="762000" cy="2033666"/>
              </a:xfrm>
            </p:grpSpPr>
            <p:sp>
              <p:nvSpPr>
                <p:cNvPr id="25" name="Rounded Rectangle 29">
                  <a:extLst>
                    <a:ext uri="{FF2B5EF4-FFF2-40B4-BE49-F238E27FC236}">
                      <a16:creationId xmlns:a16="http://schemas.microsoft.com/office/drawing/2014/main" id="{6E2294E7-F525-592B-FDC3-F665FE72FFC5}"/>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3DC53FB-FD9D-1400-915A-30C77BEC118C}"/>
                    </a:ext>
                  </a:extLst>
                </p:cNvPr>
                <p:cNvSpPr/>
                <p:nvPr/>
              </p:nvSpPr>
              <p:spPr>
                <a:xfrm>
                  <a:off x="7010400" y="381000"/>
                  <a:ext cx="762000" cy="1219200"/>
                </a:xfrm>
                <a:prstGeom prst="ellipse">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1">
                <a:extLst>
                  <a:ext uri="{FF2B5EF4-FFF2-40B4-BE49-F238E27FC236}">
                    <a16:creationId xmlns:a16="http://schemas.microsoft.com/office/drawing/2014/main" id="{9C15A1CA-68CD-AA54-8F96-C6070A80FB28}"/>
                  </a:ext>
                </a:extLst>
              </p:cNvPr>
              <p:cNvGrpSpPr/>
              <p:nvPr/>
            </p:nvGrpSpPr>
            <p:grpSpPr>
              <a:xfrm rot="10800000">
                <a:off x="939238" y="4923502"/>
                <a:ext cx="621450" cy="1347067"/>
                <a:chOff x="7010400" y="381000"/>
                <a:chExt cx="762000" cy="2033666"/>
              </a:xfrm>
            </p:grpSpPr>
            <p:sp>
              <p:nvSpPr>
                <p:cNvPr id="23" name="Rounded Rectangle 27">
                  <a:extLst>
                    <a:ext uri="{FF2B5EF4-FFF2-40B4-BE49-F238E27FC236}">
                      <a16:creationId xmlns:a16="http://schemas.microsoft.com/office/drawing/2014/main" id="{1DCBDC6F-C722-F94A-70E0-AA292FACE903}"/>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1EF306C-06E1-3F86-5788-0D5EEEBF5290}"/>
                    </a:ext>
                  </a:extLst>
                </p:cNvPr>
                <p:cNvSpPr/>
                <p:nvPr/>
              </p:nvSpPr>
              <p:spPr>
                <a:xfrm>
                  <a:off x="7010400" y="381000"/>
                  <a:ext cx="762000" cy="1219200"/>
                </a:xfrm>
                <a:prstGeom prst="ellipse">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Wave 2">
                <a:extLst>
                  <a:ext uri="{FF2B5EF4-FFF2-40B4-BE49-F238E27FC236}">
                    <a16:creationId xmlns:a16="http://schemas.microsoft.com/office/drawing/2014/main" id="{BB20E9D1-5AB2-0C5D-7402-E05D0FE5031C}"/>
                  </a:ext>
                </a:extLst>
              </p:cNvPr>
              <p:cNvSpPr/>
              <p:nvPr/>
            </p:nvSpPr>
            <p:spPr>
              <a:xfrm>
                <a:off x="1309149" y="1844300"/>
                <a:ext cx="6542655" cy="3707726"/>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3">
                <a:extLst>
                  <a:ext uri="{FF2B5EF4-FFF2-40B4-BE49-F238E27FC236}">
                    <a16:creationId xmlns:a16="http://schemas.microsoft.com/office/drawing/2014/main" id="{205E1A54-E0F3-2213-BA8E-A1132BCE805C}"/>
                  </a:ext>
                </a:extLst>
              </p:cNvPr>
              <p:cNvSpPr/>
              <p:nvPr/>
            </p:nvSpPr>
            <p:spPr>
              <a:xfrm>
                <a:off x="7315200" y="1981200"/>
                <a:ext cx="1236146" cy="3840519"/>
              </a:xfrm>
              <a:prstGeom prst="can">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
                <a:extLst>
                  <a:ext uri="{FF2B5EF4-FFF2-40B4-BE49-F238E27FC236}">
                    <a16:creationId xmlns:a16="http://schemas.microsoft.com/office/drawing/2014/main" id="{6A3A9A9E-3DC1-5D80-9379-1A69C1E8DA69}"/>
                  </a:ext>
                </a:extLst>
              </p:cNvPr>
              <p:cNvSpPr/>
              <p:nvPr/>
            </p:nvSpPr>
            <p:spPr>
              <a:xfrm>
                <a:off x="609599" y="1643059"/>
                <a:ext cx="1236146" cy="3840519"/>
              </a:xfrm>
              <a:prstGeom prst="can">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97A844B6-994C-0D20-2325-936D7B4ED609}"/>
                  </a:ext>
                </a:extLst>
              </p:cNvPr>
              <p:cNvGrpSpPr/>
              <p:nvPr/>
            </p:nvGrpSpPr>
            <p:grpSpPr>
              <a:xfrm>
                <a:off x="899460" y="833642"/>
                <a:ext cx="621450" cy="986197"/>
                <a:chOff x="7031201" y="834275"/>
                <a:chExt cx="762000" cy="1488861"/>
              </a:xfrm>
            </p:grpSpPr>
            <p:sp>
              <p:nvSpPr>
                <p:cNvPr id="21" name="Rounded Rectangle 25">
                  <a:extLst>
                    <a:ext uri="{FF2B5EF4-FFF2-40B4-BE49-F238E27FC236}">
                      <a16:creationId xmlns:a16="http://schemas.microsoft.com/office/drawing/2014/main" id="{088B6184-0868-62BA-FEB6-46073FCA064D}"/>
                    </a:ext>
                  </a:extLst>
                </p:cNvPr>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5">
                  <a:extLst>
                    <a:ext uri="{FF2B5EF4-FFF2-40B4-BE49-F238E27FC236}">
                      <a16:creationId xmlns:a16="http://schemas.microsoft.com/office/drawing/2014/main" id="{EE573253-6C22-B98A-E022-0FFA01096DBF}"/>
                    </a:ext>
                  </a:extLst>
                </p:cNvPr>
                <p:cNvSpPr/>
                <p:nvPr/>
              </p:nvSpPr>
              <p:spPr>
                <a:xfrm>
                  <a:off x="7031201" y="834275"/>
                  <a:ext cx="762000" cy="1219200"/>
                </a:xfrm>
                <a:prstGeom prst="ellipse">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1B81BEDD-C37C-4C73-DE3E-1C91D7B95B57}"/>
                  </a:ext>
                </a:extLst>
              </p:cNvPr>
              <p:cNvGrpSpPr/>
              <p:nvPr/>
            </p:nvGrpSpPr>
            <p:grpSpPr>
              <a:xfrm>
                <a:off x="7646520" y="1148254"/>
                <a:ext cx="621450" cy="1017899"/>
                <a:chOff x="7087348" y="824753"/>
                <a:chExt cx="762000" cy="1536722"/>
              </a:xfrm>
            </p:grpSpPr>
            <p:sp>
              <p:nvSpPr>
                <p:cNvPr id="19" name="Rounded Rectangle 23">
                  <a:extLst>
                    <a:ext uri="{FF2B5EF4-FFF2-40B4-BE49-F238E27FC236}">
                      <a16:creationId xmlns:a16="http://schemas.microsoft.com/office/drawing/2014/main" id="{B5E45B02-D6F5-99B5-5B27-616048B004DD}"/>
                    </a:ext>
                  </a:extLst>
                </p:cNvPr>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13F6556-0957-5274-5355-B745639EC727}"/>
                    </a:ext>
                  </a:extLst>
                </p:cNvPr>
                <p:cNvSpPr/>
                <p:nvPr/>
              </p:nvSpPr>
              <p:spPr>
                <a:xfrm>
                  <a:off x="7087348" y="824753"/>
                  <a:ext cx="762000" cy="1219200"/>
                </a:xfrm>
                <a:prstGeom prst="ellipse">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Rectangle 4">
              <a:extLst>
                <a:ext uri="{FF2B5EF4-FFF2-40B4-BE49-F238E27FC236}">
                  <a16:creationId xmlns:a16="http://schemas.microsoft.com/office/drawing/2014/main" id="{AB73F890-7744-6133-9161-5259D8B4FC52}"/>
                </a:ext>
              </a:extLst>
            </p:cNvPr>
            <p:cNvSpPr/>
            <p:nvPr/>
          </p:nvSpPr>
          <p:spPr>
            <a:xfrm>
              <a:off x="969877" y="4870363"/>
              <a:ext cx="2021779" cy="982587"/>
            </a:xfrm>
            <a:prstGeom prst="rect">
              <a:avLst/>
            </a:prstGeom>
          </p:spPr>
          <p:txBody>
            <a:bodyPr wrap="square">
              <a:spAutoFit/>
            </a:bodyPr>
            <a:lstStyle/>
            <a:p>
              <a:pPr algn="ctr"/>
              <a:r>
                <a:rPr lang="en-US" b="1" i="0" dirty="0">
                  <a:solidFill>
                    <a:srgbClr val="000000"/>
                  </a:solidFill>
                  <a:effectLst/>
                  <a:latin typeface="Abadi" panose="020B0604020104020204" pitchFamily="34" charset="0"/>
                </a:rPr>
                <a:t>Because of Jesus Christ, all who faithfully endure to the end will receive eternal life</a:t>
              </a:r>
              <a:r>
                <a:rPr lang="en-US" b="0" i="0" dirty="0">
                  <a:solidFill>
                    <a:srgbClr val="000000"/>
                  </a:solidFill>
                  <a:effectLst/>
                  <a:latin typeface="Abadi" panose="020B0604020104020204" pitchFamily="34" charset="0"/>
                </a:rPr>
                <a:t>.</a:t>
              </a:r>
              <a:endParaRPr lang="en-US" sz="1600" dirty="0"/>
            </a:p>
          </p:txBody>
        </p:sp>
      </p:grpSp>
      <p:sp>
        <p:nvSpPr>
          <p:cNvPr id="28" name="TextBox 27">
            <a:extLst>
              <a:ext uri="{FF2B5EF4-FFF2-40B4-BE49-F238E27FC236}">
                <a16:creationId xmlns:a16="http://schemas.microsoft.com/office/drawing/2014/main" id="{C6D55568-5739-C9E8-6B54-BD4CC50287CC}"/>
              </a:ext>
            </a:extLst>
          </p:cNvPr>
          <p:cNvSpPr txBox="1"/>
          <p:nvPr/>
        </p:nvSpPr>
        <p:spPr>
          <a:xfrm>
            <a:off x="2598675" y="741464"/>
            <a:ext cx="8089590" cy="461665"/>
          </a:xfrm>
          <a:prstGeom prst="rect">
            <a:avLst/>
          </a:prstGeom>
          <a:noFill/>
        </p:spPr>
        <p:txBody>
          <a:bodyPr wrap="square">
            <a:spAutoFit/>
          </a:bodyPr>
          <a:lstStyle/>
          <a:p>
            <a:r>
              <a:rPr lang="en-US" sz="2400" b="1" i="1" dirty="0">
                <a:solidFill>
                  <a:srgbClr val="FFFF00"/>
                </a:solidFill>
                <a:effectLst/>
                <a:latin typeface="Abadi" panose="020B0604020104020204" pitchFamily="34" charset="0"/>
              </a:rPr>
              <a:t>For behold, I, God, have suffered these things for all</a:t>
            </a:r>
            <a:endParaRPr lang="en-US" sz="2400" b="1" i="1" dirty="0">
              <a:solidFill>
                <a:srgbClr val="FFFF00"/>
              </a:solidFill>
              <a:latin typeface="Abadi" panose="020B0604020104020204" pitchFamily="34" charset="0"/>
            </a:endParaRPr>
          </a:p>
        </p:txBody>
      </p:sp>
      <p:sp>
        <p:nvSpPr>
          <p:cNvPr id="30" name="TextBox 29">
            <a:extLst>
              <a:ext uri="{FF2B5EF4-FFF2-40B4-BE49-F238E27FC236}">
                <a16:creationId xmlns:a16="http://schemas.microsoft.com/office/drawing/2014/main" id="{F03B5313-97FB-B04F-86EE-F598625725FE}"/>
              </a:ext>
            </a:extLst>
          </p:cNvPr>
          <p:cNvSpPr txBox="1"/>
          <p:nvPr/>
        </p:nvSpPr>
        <p:spPr>
          <a:xfrm>
            <a:off x="4626601" y="1267774"/>
            <a:ext cx="5807987" cy="1015663"/>
          </a:xfrm>
          <a:prstGeom prst="rect">
            <a:avLst/>
          </a:prstGeom>
          <a:noFill/>
        </p:spPr>
        <p:txBody>
          <a:bodyPr wrap="square">
            <a:spAutoFit/>
          </a:bodyPr>
          <a:lstStyle/>
          <a:p>
            <a:pPr algn="l" fontAlgn="base"/>
            <a:r>
              <a:rPr lang="en-US" sz="2000" b="0" i="0" dirty="0">
                <a:solidFill>
                  <a:srgbClr val="000000"/>
                </a:solidFill>
                <a:effectLst/>
              </a:rPr>
              <a:t>Enduring to the end is definitely not a do-it-yourself project. … It requires the Savior’s redemptive power.</a:t>
            </a:r>
          </a:p>
          <a:p>
            <a:pPr algn="l" fontAlgn="base"/>
            <a:r>
              <a:rPr lang="en-US" sz="2000" b="0" i="0" dirty="0">
                <a:solidFill>
                  <a:srgbClr val="000000"/>
                </a:solidFill>
                <a:effectLst/>
              </a:rPr>
              <a:t>(9)</a:t>
            </a:r>
          </a:p>
        </p:txBody>
      </p:sp>
      <p:sp>
        <p:nvSpPr>
          <p:cNvPr id="3072" name="TextBox 3071">
            <a:extLst>
              <a:ext uri="{FF2B5EF4-FFF2-40B4-BE49-F238E27FC236}">
                <a16:creationId xmlns:a16="http://schemas.microsoft.com/office/drawing/2014/main" id="{39A53A85-3CAE-3EB6-9E03-FA938AF9E9F7}"/>
              </a:ext>
            </a:extLst>
          </p:cNvPr>
          <p:cNvSpPr txBox="1"/>
          <p:nvPr/>
        </p:nvSpPr>
        <p:spPr>
          <a:xfrm>
            <a:off x="5757659" y="5357575"/>
            <a:ext cx="6012809" cy="1323439"/>
          </a:xfrm>
          <a:prstGeom prst="rect">
            <a:avLst/>
          </a:prstGeom>
          <a:noFill/>
        </p:spPr>
        <p:txBody>
          <a:bodyPr wrap="square">
            <a:spAutoFit/>
          </a:bodyPr>
          <a:lstStyle/>
          <a:p>
            <a:pPr algn="l" fontAlgn="base"/>
            <a:r>
              <a:rPr lang="en-US" sz="2000" b="1" i="0" u="none" strike="noStrike" dirty="0">
                <a:solidFill>
                  <a:srgbClr val="333333"/>
                </a:solidFill>
                <a:effectLst/>
              </a:rPr>
              <a:t>Enduring to the end is a process filling every minute of our life, every hour, every day, from sunrise to sunrise. It is accomplished through personal discipline following the commandments of God. (10)</a:t>
            </a:r>
            <a:endParaRPr lang="en-US" sz="2000" b="1" i="0" dirty="0">
              <a:solidFill>
                <a:srgbClr val="333333"/>
              </a:solidFill>
              <a:effectLst/>
            </a:endParaRPr>
          </a:p>
        </p:txBody>
      </p:sp>
      <p:pic>
        <p:nvPicPr>
          <p:cNvPr id="3075" name="Picture 3074">
            <a:extLst>
              <a:ext uri="{FF2B5EF4-FFF2-40B4-BE49-F238E27FC236}">
                <a16:creationId xmlns:a16="http://schemas.microsoft.com/office/drawing/2014/main" id="{BB82A718-7B5A-3ADA-8952-F86247F59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5149" y="1149867"/>
            <a:ext cx="1095375" cy="1095375"/>
          </a:xfrm>
          <a:prstGeom prst="rect">
            <a:avLst/>
          </a:prstGeom>
        </p:spPr>
      </p:pic>
      <p:pic>
        <p:nvPicPr>
          <p:cNvPr id="3077" name="Picture 3076">
            <a:extLst>
              <a:ext uri="{FF2B5EF4-FFF2-40B4-BE49-F238E27FC236}">
                <a16:creationId xmlns:a16="http://schemas.microsoft.com/office/drawing/2014/main" id="{E5543B29-AEB4-48DD-9B76-7A46EB277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0568" y="5177220"/>
            <a:ext cx="1258336" cy="1571656"/>
          </a:xfrm>
          <a:prstGeom prst="rect">
            <a:avLst/>
          </a:prstGeom>
        </p:spPr>
      </p:pic>
      <p:pic>
        <p:nvPicPr>
          <p:cNvPr id="3079" name="Picture 3078">
            <a:extLst>
              <a:ext uri="{FF2B5EF4-FFF2-40B4-BE49-F238E27FC236}">
                <a16:creationId xmlns:a16="http://schemas.microsoft.com/office/drawing/2014/main" id="{2D524872-00A4-EADC-A801-5DB1F0D4E485}"/>
              </a:ext>
            </a:extLst>
          </p:cNvPr>
          <p:cNvPicPr>
            <a:picLocks noChangeAspect="1"/>
          </p:cNvPicPr>
          <p:nvPr/>
        </p:nvPicPr>
        <p:blipFill>
          <a:blip r:embed="rId5"/>
          <a:stretch>
            <a:fillRect/>
          </a:stretch>
        </p:blipFill>
        <p:spPr>
          <a:xfrm>
            <a:off x="5512875" y="2099872"/>
            <a:ext cx="4618120" cy="3055885"/>
          </a:xfrm>
          <a:prstGeom prst="rect">
            <a:avLst/>
          </a:prstGeom>
        </p:spPr>
      </p:pic>
      <p:pic>
        <p:nvPicPr>
          <p:cNvPr id="3085" name="Picture 3084">
            <a:extLst>
              <a:ext uri="{FF2B5EF4-FFF2-40B4-BE49-F238E27FC236}">
                <a16:creationId xmlns:a16="http://schemas.microsoft.com/office/drawing/2014/main" id="{B418C1B1-CDC5-5F49-E2EB-0BC8450CFF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9511" y="2099872"/>
            <a:ext cx="4723230" cy="3066819"/>
          </a:xfrm>
          <a:prstGeom prst="rect">
            <a:avLst/>
          </a:prstGeom>
        </p:spPr>
      </p:pic>
    </p:spTree>
    <p:extLst>
      <p:ext uri="{BB962C8B-B14F-4D97-AF65-F5344CB8AC3E}">
        <p14:creationId xmlns:p14="http://schemas.microsoft.com/office/powerpoint/2010/main" val="395274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075"/>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3079"/>
                                        </p:tgtEl>
                                        <p:attrNameLst>
                                          <p:attrName>style.visibility</p:attrName>
                                        </p:attrNameLst>
                                      </p:cBhvr>
                                      <p:to>
                                        <p:strVal val="visible"/>
                                      </p:to>
                                    </p:set>
                                    <p:animEffect transition="in" filter="fade">
                                      <p:cBhvr>
                                        <p:cTn id="16" dur="500"/>
                                        <p:tgtEl>
                                          <p:spTgt spid="307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2"/>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3085"/>
                                        </p:tgtEl>
                                        <p:attrNameLst>
                                          <p:attrName>style.visibility</p:attrName>
                                        </p:attrNameLst>
                                      </p:cBhvr>
                                      <p:to>
                                        <p:strVal val="visible"/>
                                      </p:to>
                                    </p:set>
                                    <p:animEffect transition="in" filter="fade">
                                      <p:cBhvr>
                                        <p:cTn id="25" dur="500"/>
                                        <p:tgtEl>
                                          <p:spTgt spid="3085"/>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075"/>
                                        </p:tgtEl>
                                      </p:cBhvr>
                                    </p:animEffect>
                                    <p:set>
                                      <p:cBhvr>
                                        <p:cTn id="34" dur="1" fill="hold">
                                          <p:stCondLst>
                                            <p:cond delay="499"/>
                                          </p:stCondLst>
                                        </p:cTn>
                                        <p:tgtEl>
                                          <p:spTgt spid="3075"/>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30" grpId="0"/>
      <p:bldP spid="30" grpId="1"/>
      <p:bldP spid="307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Image result for tan background"/>
          <p:cNvPicPr>
            <a:picLocks noChangeAspect="1" noChangeArrowheads="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3970318"/>
          </a:xfrm>
          <a:prstGeom prst="rect">
            <a:avLst/>
          </a:prstGeom>
          <a:noFill/>
        </p:spPr>
        <p:txBody>
          <a:bodyPr wrap="square" rtlCol="0">
            <a:spAutoFit/>
          </a:bodyPr>
          <a:lstStyle/>
          <a:p>
            <a:r>
              <a:rPr lang="en-US" b="1" dirty="0">
                <a:solidFill>
                  <a:schemeClr val="bg1"/>
                </a:solidFill>
              </a:rPr>
              <a:t>Sources:</a:t>
            </a:r>
          </a:p>
          <a:p>
            <a:endParaRPr lang="en-US" b="1" dirty="0">
              <a:solidFill>
                <a:schemeClr val="bg1"/>
              </a:solidFill>
            </a:endParaRPr>
          </a:p>
          <a:p>
            <a:pPr marL="342900" indent="-342900">
              <a:buFontTx/>
              <a:buAutoNum type="arabicPeriod"/>
            </a:pPr>
            <a:r>
              <a:rPr lang="en-US" b="1" dirty="0">
                <a:solidFill>
                  <a:schemeClr val="bg1"/>
                </a:solidFill>
              </a:rPr>
              <a:t>New Testament Institute Student Manual Chapter 47</a:t>
            </a:r>
          </a:p>
          <a:p>
            <a:pPr marL="342900" indent="-342900">
              <a:buFontTx/>
              <a:buAutoNum type="arabicPeriod"/>
            </a:pPr>
            <a:r>
              <a:rPr lang="en-US" b="1" dirty="0">
                <a:solidFill>
                  <a:schemeClr val="bg1"/>
                </a:solidFill>
              </a:rPr>
              <a:t>President Gordon B. Hinckley (“God Hath Not Given Us the Spirit of Fear,”</a:t>
            </a:r>
            <a:r>
              <a:rPr lang="en-US" b="1" i="1" dirty="0">
                <a:solidFill>
                  <a:schemeClr val="bg1"/>
                </a:solidFill>
              </a:rPr>
              <a:t> Ensign,</a:t>
            </a:r>
            <a:r>
              <a:rPr lang="en-US" b="1" dirty="0">
                <a:solidFill>
                  <a:schemeClr val="bg1"/>
                </a:solidFill>
              </a:rPr>
              <a:t> Oct. 1984, 2). ("Converts and Young Men," </a:t>
            </a:r>
            <a:r>
              <a:rPr lang="en-US" b="1" i="1" dirty="0">
                <a:solidFill>
                  <a:schemeClr val="bg1"/>
                </a:solidFill>
              </a:rPr>
              <a:t>Ensign</a:t>
            </a:r>
            <a:r>
              <a:rPr lang="en-US" b="1" dirty="0">
                <a:solidFill>
                  <a:schemeClr val="bg1"/>
                </a:solidFill>
              </a:rPr>
              <a:t>, May 1997, 49); Gordon B. Hinckley  Apr. 1996 Conf. Report or Ensign May 1996</a:t>
            </a:r>
          </a:p>
          <a:p>
            <a:pPr marL="342900" indent="-342900">
              <a:buFontTx/>
              <a:buAutoNum type="arabicPeriod"/>
            </a:pPr>
            <a:r>
              <a:rPr lang="en-US" b="1" dirty="0">
                <a:solidFill>
                  <a:schemeClr val="bg1"/>
                </a:solidFill>
              </a:rPr>
              <a:t>President Thomas S. Monson (“Be of Good Cheer,”</a:t>
            </a:r>
            <a:r>
              <a:rPr lang="en-US" b="1" i="1" dirty="0">
                <a:solidFill>
                  <a:schemeClr val="bg1"/>
                </a:solidFill>
              </a:rPr>
              <a:t> Ensign</a:t>
            </a:r>
            <a:r>
              <a:rPr lang="en-US" b="1" dirty="0">
                <a:solidFill>
                  <a:schemeClr val="bg1"/>
                </a:solidFill>
              </a:rPr>
              <a:t> or </a:t>
            </a:r>
            <a:r>
              <a:rPr lang="en-US" b="1" i="1" dirty="0" err="1">
                <a:solidFill>
                  <a:schemeClr val="bg1"/>
                </a:solidFill>
              </a:rPr>
              <a:t>Liahona</a:t>
            </a:r>
            <a:r>
              <a:rPr lang="en-US" b="1" i="1" dirty="0">
                <a:solidFill>
                  <a:schemeClr val="bg1"/>
                </a:solidFill>
              </a:rPr>
              <a:t>,</a:t>
            </a:r>
            <a:r>
              <a:rPr lang="en-US" b="1" dirty="0">
                <a:solidFill>
                  <a:schemeClr val="bg1"/>
                </a:solidFill>
              </a:rPr>
              <a:t> May 2009, 89).</a:t>
            </a:r>
          </a:p>
          <a:p>
            <a:pPr marL="342900" indent="-342900">
              <a:buFontTx/>
              <a:buAutoNum type="arabicPeriod"/>
            </a:pPr>
            <a:r>
              <a:rPr lang="en-US" b="1" dirty="0">
                <a:solidFill>
                  <a:schemeClr val="bg1"/>
                </a:solidFill>
              </a:rPr>
              <a:t>President Ezra Taft Benson “The Power of the Word” Ensign May 1986</a:t>
            </a:r>
          </a:p>
          <a:p>
            <a:pPr marL="342900" indent="-342900">
              <a:buFontTx/>
              <a:buAutoNum type="arabicPeriod"/>
            </a:pPr>
            <a:r>
              <a:rPr lang="en-US" b="1" dirty="0">
                <a:solidFill>
                  <a:schemeClr val="bg1"/>
                </a:solidFill>
              </a:rPr>
              <a:t>Elder Jeffrey R. Holland  (“Lord, I Believe,”</a:t>
            </a:r>
            <a:r>
              <a:rPr lang="en-US" b="1" i="1" dirty="0">
                <a:solidFill>
                  <a:schemeClr val="bg1"/>
                </a:solidFill>
              </a:rPr>
              <a:t> Ensign</a:t>
            </a:r>
            <a:r>
              <a:rPr lang="en-US" b="1" dirty="0">
                <a:solidFill>
                  <a:schemeClr val="bg1"/>
                </a:solidFill>
              </a:rPr>
              <a:t> or </a:t>
            </a:r>
            <a:r>
              <a:rPr lang="en-US" b="1" i="1" dirty="0">
                <a:solidFill>
                  <a:schemeClr val="bg1"/>
                </a:solidFill>
              </a:rPr>
              <a:t>Liahona,</a:t>
            </a:r>
            <a:r>
              <a:rPr lang="en-US" b="1" dirty="0">
                <a:solidFill>
                  <a:schemeClr val="bg1"/>
                </a:solidFill>
              </a:rPr>
              <a:t> May 2013, 93–94).</a:t>
            </a:r>
          </a:p>
          <a:p>
            <a:pPr marL="342900" indent="-342900">
              <a:buFontTx/>
              <a:buAutoNum type="arabicPeriod"/>
            </a:pPr>
            <a:r>
              <a:rPr lang="en-US" b="1" dirty="0">
                <a:solidFill>
                  <a:schemeClr val="bg1"/>
                </a:solidFill>
              </a:rPr>
              <a:t>Elder Richard G. Scott (“Make the Exercise of Faith Your First Priority,”</a:t>
            </a:r>
            <a:r>
              <a:rPr lang="en-US" b="1" i="1" dirty="0">
                <a:solidFill>
                  <a:schemeClr val="bg1"/>
                </a:solidFill>
              </a:rPr>
              <a:t> Ensign</a:t>
            </a:r>
            <a:r>
              <a:rPr lang="en-US" b="1" dirty="0">
                <a:solidFill>
                  <a:schemeClr val="bg1"/>
                </a:solidFill>
              </a:rPr>
              <a:t> or </a:t>
            </a:r>
            <a:r>
              <a:rPr lang="en-US" b="1" i="1" dirty="0">
                <a:solidFill>
                  <a:schemeClr val="bg1"/>
                </a:solidFill>
              </a:rPr>
              <a:t>Liahona,</a:t>
            </a:r>
            <a:r>
              <a:rPr lang="en-US" b="1" dirty="0">
                <a:solidFill>
                  <a:schemeClr val="bg1"/>
                </a:solidFill>
              </a:rPr>
              <a:t> Nov. 2014, 93).</a:t>
            </a:r>
          </a:p>
          <a:p>
            <a:pPr marL="342900" indent="-342900">
              <a:buFontTx/>
              <a:buAutoNum type="arabicPeriod"/>
            </a:pPr>
            <a:r>
              <a:rPr lang="en-US" b="1" dirty="0">
                <a:solidFill>
                  <a:schemeClr val="bg1"/>
                </a:solidFill>
              </a:rPr>
              <a:t>Elder Joseph B. Wirthlin (“Press On,”</a:t>
            </a:r>
            <a:r>
              <a:rPr lang="en-US" b="1" i="1" dirty="0">
                <a:solidFill>
                  <a:schemeClr val="bg1"/>
                </a:solidFill>
              </a:rPr>
              <a:t> Ensign</a:t>
            </a:r>
            <a:r>
              <a:rPr lang="en-US" b="1" dirty="0">
                <a:solidFill>
                  <a:schemeClr val="bg1"/>
                </a:solidFill>
              </a:rPr>
              <a:t> or </a:t>
            </a:r>
            <a:r>
              <a:rPr lang="en-US" b="1" i="1" dirty="0">
                <a:solidFill>
                  <a:schemeClr val="bg1"/>
                </a:solidFill>
              </a:rPr>
              <a:t>Liahona,</a:t>
            </a:r>
            <a:r>
              <a:rPr lang="en-US" b="1" dirty="0">
                <a:solidFill>
                  <a:schemeClr val="bg1"/>
                </a:solidFill>
              </a:rPr>
              <a:t> Nov. 2004, 101).</a:t>
            </a:r>
          </a:p>
          <a:p>
            <a:pPr marL="342900" indent="-342900">
              <a:buFontTx/>
              <a:buAutoNum type="arabicPeriod"/>
            </a:pPr>
            <a:r>
              <a:rPr lang="en-US" b="1" dirty="0">
                <a:solidFill>
                  <a:schemeClr val="bg1"/>
                </a:solidFill>
              </a:rPr>
              <a:t>Elder Bruce R. McConkie </a:t>
            </a:r>
            <a:r>
              <a:rPr lang="en-US" b="1" i="1" dirty="0">
                <a:solidFill>
                  <a:schemeClr val="bg1"/>
                </a:solidFill>
              </a:rPr>
              <a:t>DNTC,</a:t>
            </a:r>
            <a:r>
              <a:rPr lang="en-US" b="1" dirty="0">
                <a:solidFill>
                  <a:schemeClr val="bg1"/>
                </a:solidFill>
              </a:rPr>
              <a:t> 3:116.</a:t>
            </a:r>
          </a:p>
          <a:p>
            <a:pPr marL="342900" indent="-342900">
              <a:buFontTx/>
              <a:buAutoNum type="arabicPeriod"/>
            </a:pPr>
            <a:r>
              <a:rPr lang="en-US" sz="1800" b="1" i="0" dirty="0">
                <a:solidFill>
                  <a:schemeClr val="bg1"/>
                </a:solidFill>
                <a:effectLst/>
              </a:rPr>
              <a:t>L. Tom Perry, “</a:t>
            </a:r>
            <a:r>
              <a:rPr lang="en-US" sz="1800" b="1" i="0" u="none" strike="noStrike" dirty="0">
                <a:solidFill>
                  <a:schemeClr val="bg1"/>
                </a:solidFill>
                <a:effectLst/>
              </a:rPr>
              <a:t>The Gospel of Jesus Christ</a:t>
            </a:r>
            <a:r>
              <a:rPr lang="en-US" sz="1800" b="1" i="0" dirty="0">
                <a:solidFill>
                  <a:schemeClr val="bg1"/>
                </a:solidFill>
                <a:effectLst/>
              </a:rPr>
              <a:t>,” </a:t>
            </a:r>
            <a:r>
              <a:rPr lang="en-US" sz="1800" b="1" i="1" dirty="0">
                <a:solidFill>
                  <a:schemeClr val="bg1"/>
                </a:solidFill>
                <a:effectLst/>
              </a:rPr>
              <a:t>Ensign </a:t>
            </a:r>
            <a:r>
              <a:rPr lang="en-US" sz="1800" b="1" i="0" dirty="0">
                <a:solidFill>
                  <a:schemeClr val="bg1"/>
                </a:solidFill>
                <a:effectLst/>
              </a:rPr>
              <a:t>or </a:t>
            </a:r>
            <a:r>
              <a:rPr lang="en-US" sz="1800" b="1" i="1" dirty="0">
                <a:solidFill>
                  <a:schemeClr val="bg1"/>
                </a:solidFill>
                <a:effectLst/>
              </a:rPr>
              <a:t>Liahona</a:t>
            </a:r>
            <a:r>
              <a:rPr lang="en-US" sz="1800" b="1" i="0" dirty="0">
                <a:solidFill>
                  <a:schemeClr val="bg1"/>
                </a:solidFill>
                <a:effectLst/>
              </a:rPr>
              <a:t>, May 2008, 46</a:t>
            </a:r>
          </a:p>
          <a:p>
            <a:pPr marL="342900" indent="-342900">
              <a:buFontTx/>
              <a:buAutoNum type="arabicPeriod"/>
            </a:pPr>
            <a:r>
              <a:rPr lang="en-US" b="1" i="0" dirty="0">
                <a:solidFill>
                  <a:schemeClr val="bg1"/>
                </a:solidFill>
                <a:effectLst/>
              </a:rPr>
              <a:t>Dieter F. Uchtdorf “Have We Not Reason to Rejoice” Nov. </a:t>
            </a:r>
            <a:r>
              <a:rPr lang="en-US" b="1" dirty="0">
                <a:solidFill>
                  <a:schemeClr val="bg1"/>
                </a:solidFill>
              </a:rPr>
              <a:t>2007 Ensign pg. 18-21</a:t>
            </a:r>
            <a:endParaRPr lang="en-US" b="1" i="0" dirty="0">
              <a:solidFill>
                <a:schemeClr val="bg1"/>
              </a:solidFill>
              <a:effectLst/>
            </a:endParaRPr>
          </a:p>
          <a:p>
            <a:pPr marL="342900" indent="-342900">
              <a:buFontTx/>
              <a:buAutoNum type="arabicPeriod"/>
            </a:pPr>
            <a:endParaRPr lang="en-US" b="1" i="1" dirty="0">
              <a:solidFill>
                <a:schemeClr val="bg1"/>
              </a:solidFill>
            </a:endParaRPr>
          </a:p>
        </p:txBody>
      </p:sp>
      <p:sp>
        <p:nvSpPr>
          <p:cNvPr id="13" name="Footer Placeholder 14">
            <a:extLst>
              <a:ext uri="{FF2B5EF4-FFF2-40B4-BE49-F238E27FC236}">
                <a16:creationId xmlns:a16="http://schemas.microsoft.com/office/drawing/2014/main" id="{DC36E6C1-20F0-44A5-8400-465ABCD9CFD6}"/>
              </a:ext>
            </a:extLst>
          </p:cNvPr>
          <p:cNvSpPr>
            <a:spLocks noGrp="1"/>
          </p:cNvSpPr>
          <p:nvPr/>
        </p:nvSpPr>
        <p:spPr>
          <a:xfrm>
            <a:off x="118112" y="643522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0321435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3374" y="99589"/>
          <a:ext cx="3938258" cy="3211830"/>
        </p:xfrm>
        <a:graphic>
          <a:graphicData uri="http://schemas.openxmlformats.org/drawingml/2006/table">
            <a:tbl>
              <a:tblPr firstRow="1" bandRow="1">
                <a:tableStyleId>{5940675A-B579-460E-94D1-54222C63F5DA}</a:tableStyleId>
              </a:tblPr>
              <a:tblGrid>
                <a:gridCol w="2779414">
                  <a:extLst>
                    <a:ext uri="{9D8B030D-6E8A-4147-A177-3AD203B41FA5}">
                      <a16:colId xmlns:a16="http://schemas.microsoft.com/office/drawing/2014/main" val="3815724195"/>
                    </a:ext>
                  </a:extLst>
                </a:gridCol>
                <a:gridCol w="1158844">
                  <a:extLst>
                    <a:ext uri="{9D8B030D-6E8A-4147-A177-3AD203B41FA5}">
                      <a16:colId xmlns:a16="http://schemas.microsoft.com/office/drawing/2014/main" val="3481700596"/>
                    </a:ext>
                  </a:extLst>
                </a:gridCol>
              </a:tblGrid>
              <a:tr h="681990">
                <a:tc gridSpan="2">
                  <a:txBody>
                    <a:bodyPr/>
                    <a:lstStyle/>
                    <a:p>
                      <a:pPr algn="ctr" fontAlgn="base"/>
                      <a:r>
                        <a:rPr lang="en-US" sz="1200" b="0" i="0" kern="1200" dirty="0">
                          <a:solidFill>
                            <a:schemeClr val="tx1"/>
                          </a:solidFill>
                          <a:effectLst/>
                          <a:latin typeface="+mn-lt"/>
                          <a:ea typeface="+mn-ea"/>
                          <a:cs typeface="+mn-cs"/>
                        </a:rPr>
                        <a:t>The Second Letter of Paul to Timothy in Ephesus</a:t>
                      </a:r>
                    </a:p>
                    <a:p>
                      <a:pPr algn="ctr" fontAlgn="base"/>
                      <a:r>
                        <a:rPr lang="en-US" sz="1200" b="0" i="0" kern="1200" dirty="0">
                          <a:solidFill>
                            <a:schemeClr val="tx1"/>
                          </a:solidFill>
                          <a:effectLst/>
                          <a:latin typeface="+mn-lt"/>
                          <a:ea typeface="+mn-ea"/>
                          <a:cs typeface="+mn-cs"/>
                        </a:rPr>
                        <a:t>Written from Roman Imprisonment, sometime between A.D. 64 and 65 </a:t>
                      </a:r>
                    </a:p>
                  </a:txBody>
                  <a:tcPr marL="95250" marR="95250" marT="66675" marB="66675" anchor="ctr"/>
                </a:tc>
                <a:tc hMerge="1">
                  <a:txBody>
                    <a:bodyPr/>
                    <a:lstStyle/>
                    <a:p>
                      <a:pPr algn="l" fontAlgn="base"/>
                      <a:endParaRPr lang="en-US" sz="1200" dirty="0">
                        <a:solidFill>
                          <a:srgbClr val="434444"/>
                        </a:solidFill>
                        <a:effectLst/>
                      </a:endParaRPr>
                    </a:p>
                  </a:txBody>
                  <a:tcPr marL="95250" marR="95250" marT="66675" marB="66675" anchor="ctr"/>
                </a:tc>
                <a:extLst>
                  <a:ext uri="{0D108BD9-81ED-4DB2-BD59-A6C34878D82A}">
                    <a16:rowId xmlns:a16="http://schemas.microsoft.com/office/drawing/2014/main" val="2197156048"/>
                  </a:ext>
                </a:extLst>
              </a:tr>
              <a:tr h="316230">
                <a:tc>
                  <a:txBody>
                    <a:bodyPr/>
                    <a:lstStyle/>
                    <a:p>
                      <a:pPr algn="l" fontAlgn="base"/>
                      <a:r>
                        <a:rPr lang="en-US" sz="1200">
                          <a:solidFill>
                            <a:srgbClr val="434444"/>
                          </a:solidFill>
                          <a:effectLst/>
                        </a:rPr>
                        <a:t>Timothy’s Gifts of the Spirit</a:t>
                      </a:r>
                    </a:p>
                  </a:txBody>
                  <a:tcPr marL="95250" marR="95250" marT="66675" marB="66675" anchor="ctr"/>
                </a:tc>
                <a:tc>
                  <a:txBody>
                    <a:bodyPr/>
                    <a:lstStyle/>
                    <a:p>
                      <a:pPr algn="l" fontAlgn="base"/>
                      <a:r>
                        <a:rPr lang="en-US" sz="1200">
                          <a:solidFill>
                            <a:srgbClr val="434444"/>
                          </a:solidFill>
                          <a:effectLst/>
                        </a:rPr>
                        <a:t>1:1–18</a:t>
                      </a:r>
                    </a:p>
                  </a:txBody>
                  <a:tcPr marL="95250" marR="95250" marT="66675" marB="66675" anchor="ctr"/>
                </a:tc>
                <a:extLst>
                  <a:ext uri="{0D108BD9-81ED-4DB2-BD59-A6C34878D82A}">
                    <a16:rowId xmlns:a16="http://schemas.microsoft.com/office/drawing/2014/main" val="10001"/>
                  </a:ext>
                </a:extLst>
              </a:tr>
              <a:tr h="316230">
                <a:tc>
                  <a:txBody>
                    <a:bodyPr/>
                    <a:lstStyle/>
                    <a:p>
                      <a:pPr algn="l" fontAlgn="base"/>
                      <a:r>
                        <a:rPr lang="en-US" sz="1200">
                          <a:solidFill>
                            <a:srgbClr val="434444"/>
                          </a:solidFill>
                          <a:effectLst/>
                        </a:rPr>
                        <a:t>How Timothy Should Face Hardships</a:t>
                      </a:r>
                    </a:p>
                  </a:txBody>
                  <a:tcPr marL="95250" marR="95250" marT="66675" marB="66675" anchor="ctr"/>
                </a:tc>
                <a:tc>
                  <a:txBody>
                    <a:bodyPr/>
                    <a:lstStyle/>
                    <a:p>
                      <a:pPr algn="l" fontAlgn="base"/>
                      <a:r>
                        <a:rPr lang="en-US" sz="1200">
                          <a:solidFill>
                            <a:srgbClr val="434444"/>
                          </a:solidFill>
                          <a:effectLst/>
                        </a:rPr>
                        <a:t>2:1–7</a:t>
                      </a:r>
                    </a:p>
                  </a:txBody>
                  <a:tcPr marL="95250" marR="95250" marT="66675" marB="66675" anchor="ctr"/>
                </a:tc>
                <a:extLst>
                  <a:ext uri="{0D108BD9-81ED-4DB2-BD59-A6C34878D82A}">
                    <a16:rowId xmlns:a16="http://schemas.microsoft.com/office/drawing/2014/main" val="1840552135"/>
                  </a:ext>
                </a:extLst>
              </a:tr>
              <a:tr h="316230">
                <a:tc>
                  <a:txBody>
                    <a:bodyPr/>
                    <a:lstStyle/>
                    <a:p>
                      <a:pPr algn="l" fontAlgn="base"/>
                      <a:r>
                        <a:rPr lang="en-US" sz="1200">
                          <a:solidFill>
                            <a:srgbClr val="434444"/>
                          </a:solidFill>
                          <a:effectLst/>
                        </a:rPr>
                        <a:t>Christ Gives Eternal Glory to the Elect</a:t>
                      </a:r>
                    </a:p>
                  </a:txBody>
                  <a:tcPr marL="95250" marR="95250" marT="66675" marB="66675" anchor="ctr"/>
                </a:tc>
                <a:tc>
                  <a:txBody>
                    <a:bodyPr/>
                    <a:lstStyle/>
                    <a:p>
                      <a:pPr algn="l" fontAlgn="base"/>
                      <a:r>
                        <a:rPr lang="en-US" sz="1200">
                          <a:solidFill>
                            <a:srgbClr val="434444"/>
                          </a:solidFill>
                          <a:effectLst/>
                        </a:rPr>
                        <a:t>2:8–13</a:t>
                      </a:r>
                    </a:p>
                  </a:txBody>
                  <a:tcPr marL="95250" marR="95250" marT="66675" marB="66675" anchor="ctr"/>
                </a:tc>
                <a:extLst>
                  <a:ext uri="{0D108BD9-81ED-4DB2-BD59-A6C34878D82A}">
                    <a16:rowId xmlns:a16="http://schemas.microsoft.com/office/drawing/2014/main" val="10002"/>
                  </a:ext>
                </a:extLst>
              </a:tr>
              <a:tr h="316230">
                <a:tc>
                  <a:txBody>
                    <a:bodyPr/>
                    <a:lstStyle/>
                    <a:p>
                      <a:pPr algn="l" fontAlgn="base"/>
                      <a:r>
                        <a:rPr lang="en-US" sz="1200">
                          <a:solidFill>
                            <a:srgbClr val="434444"/>
                          </a:solidFill>
                          <a:effectLst/>
                        </a:rPr>
                        <a:t>Shun Contention, Seek Godliness</a:t>
                      </a:r>
                    </a:p>
                  </a:txBody>
                  <a:tcPr marL="95250" marR="95250" marT="66675" marB="66675" anchor="ctr"/>
                </a:tc>
                <a:tc>
                  <a:txBody>
                    <a:bodyPr/>
                    <a:lstStyle/>
                    <a:p>
                      <a:pPr algn="l" fontAlgn="base"/>
                      <a:r>
                        <a:rPr lang="en-US" sz="1200">
                          <a:solidFill>
                            <a:srgbClr val="434444"/>
                          </a:solidFill>
                          <a:effectLst/>
                        </a:rPr>
                        <a:t>2:14–26</a:t>
                      </a:r>
                    </a:p>
                  </a:txBody>
                  <a:tcPr marL="95250" marR="95250" marT="66675" marB="66675" anchor="ctr"/>
                </a:tc>
                <a:extLst>
                  <a:ext uri="{0D108BD9-81ED-4DB2-BD59-A6C34878D82A}">
                    <a16:rowId xmlns:a16="http://schemas.microsoft.com/office/drawing/2014/main" val="10003"/>
                  </a:ext>
                </a:extLst>
              </a:tr>
              <a:tr h="316230">
                <a:tc>
                  <a:txBody>
                    <a:bodyPr/>
                    <a:lstStyle/>
                    <a:p>
                      <a:pPr algn="l" fontAlgn="base"/>
                      <a:r>
                        <a:rPr lang="en-US" sz="1200">
                          <a:solidFill>
                            <a:srgbClr val="434444"/>
                          </a:solidFill>
                          <a:effectLst/>
                        </a:rPr>
                        <a:t>Dangers of the Last Days</a:t>
                      </a:r>
                    </a:p>
                  </a:txBody>
                  <a:tcPr marL="95250" marR="95250" marT="66675" marB="66675" anchor="ctr"/>
                </a:tc>
                <a:tc>
                  <a:txBody>
                    <a:bodyPr/>
                    <a:lstStyle/>
                    <a:p>
                      <a:pPr algn="l" fontAlgn="base"/>
                      <a:r>
                        <a:rPr lang="en-US" sz="1200">
                          <a:solidFill>
                            <a:srgbClr val="434444"/>
                          </a:solidFill>
                          <a:effectLst/>
                        </a:rPr>
                        <a:t>3:1–13</a:t>
                      </a:r>
                    </a:p>
                  </a:txBody>
                  <a:tcPr marL="95250" marR="95250" marT="66675" marB="66675" anchor="ctr"/>
                </a:tc>
                <a:extLst>
                  <a:ext uri="{0D108BD9-81ED-4DB2-BD59-A6C34878D82A}">
                    <a16:rowId xmlns:a16="http://schemas.microsoft.com/office/drawing/2014/main" val="10004"/>
                  </a:ext>
                </a:extLst>
              </a:tr>
              <a:tr h="316230">
                <a:tc>
                  <a:txBody>
                    <a:bodyPr/>
                    <a:lstStyle/>
                    <a:p>
                      <a:pPr algn="l" fontAlgn="base"/>
                      <a:r>
                        <a:rPr lang="en-US" sz="1200">
                          <a:solidFill>
                            <a:srgbClr val="434444"/>
                          </a:solidFill>
                          <a:effectLst/>
                        </a:rPr>
                        <a:t>Scriptures Guide Man to Salvation</a:t>
                      </a:r>
                    </a:p>
                  </a:txBody>
                  <a:tcPr marL="95250" marR="95250" marT="66675" marB="66675" anchor="ctr"/>
                </a:tc>
                <a:tc>
                  <a:txBody>
                    <a:bodyPr/>
                    <a:lstStyle/>
                    <a:p>
                      <a:pPr algn="l" fontAlgn="base"/>
                      <a:r>
                        <a:rPr lang="en-US" sz="1200">
                          <a:solidFill>
                            <a:srgbClr val="434444"/>
                          </a:solidFill>
                          <a:effectLst/>
                        </a:rPr>
                        <a:t>3:14–17</a:t>
                      </a:r>
                    </a:p>
                  </a:txBody>
                  <a:tcPr marL="95250" marR="95250" marT="66675" marB="66675" anchor="ctr"/>
                </a:tc>
                <a:extLst>
                  <a:ext uri="{0D108BD9-81ED-4DB2-BD59-A6C34878D82A}">
                    <a16:rowId xmlns:a16="http://schemas.microsoft.com/office/drawing/2014/main" val="3692654622"/>
                  </a:ext>
                </a:extLst>
              </a:tr>
              <a:tr h="316230">
                <a:tc>
                  <a:txBody>
                    <a:bodyPr/>
                    <a:lstStyle/>
                    <a:p>
                      <a:pPr algn="l" fontAlgn="base"/>
                      <a:r>
                        <a:rPr lang="en-US" sz="1200">
                          <a:solidFill>
                            <a:srgbClr val="434444"/>
                          </a:solidFill>
                          <a:effectLst/>
                        </a:rPr>
                        <a:t>Timothy Exhorted to “Preach the Word”</a:t>
                      </a:r>
                    </a:p>
                  </a:txBody>
                  <a:tcPr marL="95250" marR="95250" marT="66675" marB="66675" anchor="ctr"/>
                </a:tc>
                <a:tc>
                  <a:txBody>
                    <a:bodyPr/>
                    <a:lstStyle/>
                    <a:p>
                      <a:pPr algn="l" fontAlgn="base"/>
                      <a:r>
                        <a:rPr lang="en-US" sz="1200">
                          <a:solidFill>
                            <a:srgbClr val="434444"/>
                          </a:solidFill>
                          <a:effectLst/>
                        </a:rPr>
                        <a:t>4:1–5</a:t>
                      </a:r>
                    </a:p>
                  </a:txBody>
                  <a:tcPr marL="95250" marR="95250" marT="66675" marB="66675" anchor="ctr"/>
                </a:tc>
                <a:extLst>
                  <a:ext uri="{0D108BD9-81ED-4DB2-BD59-A6C34878D82A}">
                    <a16:rowId xmlns:a16="http://schemas.microsoft.com/office/drawing/2014/main" val="2455425042"/>
                  </a:ext>
                </a:extLst>
              </a:tr>
              <a:tr h="316230">
                <a:tc>
                  <a:txBody>
                    <a:bodyPr/>
                    <a:lstStyle/>
                    <a:p>
                      <a:pPr algn="l" fontAlgn="base"/>
                      <a:r>
                        <a:rPr lang="en-US" sz="1200">
                          <a:solidFill>
                            <a:srgbClr val="434444"/>
                          </a:solidFill>
                          <a:effectLst/>
                        </a:rPr>
                        <a:t>Paul and All Saints Assured of Exaltation</a:t>
                      </a:r>
                    </a:p>
                  </a:txBody>
                  <a:tcPr marL="95250" marR="95250" marT="66675" marB="66675" anchor="ctr"/>
                </a:tc>
                <a:tc>
                  <a:txBody>
                    <a:bodyPr/>
                    <a:lstStyle/>
                    <a:p>
                      <a:pPr algn="l" fontAlgn="base"/>
                      <a:r>
                        <a:rPr lang="en-US" sz="1200" dirty="0">
                          <a:solidFill>
                            <a:srgbClr val="434444"/>
                          </a:solidFill>
                          <a:effectLst/>
                        </a:rPr>
                        <a:t>4:6–22</a:t>
                      </a:r>
                    </a:p>
                  </a:txBody>
                  <a:tcPr marL="95250" marR="95250" marT="66675" marB="66675" anchor="ctr"/>
                </a:tc>
                <a:extLst>
                  <a:ext uri="{0D108BD9-81ED-4DB2-BD59-A6C34878D82A}">
                    <a16:rowId xmlns:a16="http://schemas.microsoft.com/office/drawing/2014/main" val="2296674029"/>
                  </a:ext>
                </a:extLst>
              </a:tr>
            </a:tbl>
          </a:graphicData>
        </a:graphic>
      </p:graphicFrame>
      <p:sp>
        <p:nvSpPr>
          <p:cNvPr id="3" name="TextBox 2"/>
          <p:cNvSpPr txBox="1"/>
          <p:nvPr/>
        </p:nvSpPr>
        <p:spPr>
          <a:xfrm>
            <a:off x="0" y="3325370"/>
            <a:ext cx="3992578" cy="246221"/>
          </a:xfrm>
          <a:prstGeom prst="rect">
            <a:avLst/>
          </a:prstGeom>
          <a:noFill/>
        </p:spPr>
        <p:txBody>
          <a:bodyPr wrap="square" rtlCol="0">
            <a:spAutoFit/>
          </a:bodyPr>
          <a:lstStyle/>
          <a:p>
            <a:r>
              <a:rPr lang="en-US" sz="1000" dirty="0"/>
              <a:t>Life and Teachings of Jesus and His Apostles Chapter 45</a:t>
            </a:r>
          </a:p>
        </p:txBody>
      </p:sp>
      <p:sp>
        <p:nvSpPr>
          <p:cNvPr id="4" name="Rectangle 3"/>
          <p:cNvSpPr/>
          <p:nvPr/>
        </p:nvSpPr>
        <p:spPr>
          <a:xfrm>
            <a:off x="4010686" y="3700575"/>
            <a:ext cx="8024432" cy="2677656"/>
          </a:xfrm>
          <a:prstGeom prst="rect">
            <a:avLst/>
          </a:prstGeom>
          <a:ln>
            <a:solidFill>
              <a:schemeClr val="tx1"/>
            </a:solidFill>
          </a:ln>
        </p:spPr>
        <p:txBody>
          <a:bodyPr wrap="square">
            <a:spAutoFit/>
          </a:bodyPr>
          <a:lstStyle/>
          <a:p>
            <a:r>
              <a:rPr lang="en-US" sz="1200" b="1" dirty="0"/>
              <a:t>Grandmother 2 Timothy 1:5:</a:t>
            </a:r>
          </a:p>
          <a:p>
            <a:r>
              <a:rPr lang="en-US" sz="1200" dirty="0"/>
              <a:t>"The word 'grandmother' appears in the Bible but once-in connection with Lois, the grandmother of Timothy. Paul addressed this same Timothy as 'my dearly beloved son.' (2 Tim. 1:2.) The one verse in the Bible that mentions Lois and her daughter Eunice, Timothy's mother, is surpassingly beautiful, illuminating not only the faith of Timothy but eloquently painting a picture of family fidelity for three generations. Paul writes, 'When I call to remembrance the unfeigned faith that is in thee, which dwelt first in thy grandmother Lois, and thy mother Eunice; and I am persuaded that in thee also. ...' (2 Tim. 1:5.)</a:t>
            </a:r>
          </a:p>
          <a:p>
            <a:r>
              <a:rPr lang="en-US" sz="1200" dirty="0"/>
              <a:t> </a:t>
            </a:r>
          </a:p>
          <a:p>
            <a:r>
              <a:rPr lang="en-US" sz="1200" dirty="0"/>
              <a:t>"The hope of every mother and grandmother is underscored in these few words. As a woman seeks to increase in faith and good works she does so not to her own glory, but to fashion a legacy for her children and her children's children to inherit. Lois and Eunice lived in a generation when the gospel was a fresh, bright gift, newly restored from God in the person of his son Jesus Christ. How they must have rejoiced as they received its truth into their lives. Their home was </a:t>
            </a:r>
            <a:r>
              <a:rPr lang="en-US" sz="1200" dirty="0" err="1"/>
              <a:t>Lystra</a:t>
            </a:r>
            <a:r>
              <a:rPr lang="en-US" sz="1200" dirty="0"/>
              <a:t>, a city in the Roman province of Galatia. Eunice was a Jewess married to a Greek, whose name is not given. We may infer that she was a widow much of her life. Ties of kinship strengthened the family in that day where a grandmother and mother joined forces and faith to train their choice son. Ann N. Madsen, "Cameos: The Women of the New Testament," </a:t>
            </a:r>
            <a:r>
              <a:rPr lang="en-US" sz="1200" i="1" dirty="0"/>
              <a:t>Ensign</a:t>
            </a:r>
            <a:r>
              <a:rPr lang="en-US" sz="1200" dirty="0"/>
              <a:t>, Sept. 1975, 43)</a:t>
            </a:r>
          </a:p>
        </p:txBody>
      </p:sp>
      <p:sp>
        <p:nvSpPr>
          <p:cNvPr id="5" name="Rectangle 4"/>
          <p:cNvSpPr/>
          <p:nvPr/>
        </p:nvSpPr>
        <p:spPr>
          <a:xfrm>
            <a:off x="4001632" y="99589"/>
            <a:ext cx="8033486" cy="3416320"/>
          </a:xfrm>
          <a:prstGeom prst="rect">
            <a:avLst/>
          </a:prstGeom>
          <a:ln>
            <a:solidFill>
              <a:schemeClr val="tx1"/>
            </a:solidFill>
          </a:ln>
        </p:spPr>
        <p:txBody>
          <a:bodyPr wrap="square">
            <a:spAutoFit/>
          </a:bodyPr>
          <a:lstStyle/>
          <a:p>
            <a:r>
              <a:rPr lang="en-US" sz="1200" b="1" dirty="0">
                <a:solidFill>
                  <a:srgbClr val="444444"/>
                </a:solidFill>
                <a:latin typeface="Abadi" panose="020B0604020104020204" pitchFamily="34" charset="0"/>
              </a:rPr>
              <a:t>Christ had Abolished Death 2 Timothy 1:10:</a:t>
            </a:r>
          </a:p>
          <a:p>
            <a:r>
              <a:rPr lang="en-US" sz="1200" dirty="0">
                <a:solidFill>
                  <a:srgbClr val="444444"/>
                </a:solidFill>
                <a:latin typeface="Abadi" panose="020B0604020104020204" pitchFamily="34" charset="0"/>
              </a:rPr>
              <a:t>We bear record that he is the only mediator between man and God; that through his atoning sacrifice fallen man may be reconciled with God; and that he "hath abolished death, and hath brought life and immortality to light through the gospel" (2 Tim. 1:10).</a:t>
            </a:r>
          </a:p>
          <a:p>
            <a:r>
              <a:rPr lang="en-US" sz="1200" dirty="0">
                <a:solidFill>
                  <a:srgbClr val="444444"/>
                </a:solidFill>
                <a:latin typeface="Abadi" panose="020B0604020104020204" pitchFamily="34" charset="0"/>
              </a:rPr>
              <a:t> </a:t>
            </a:r>
          </a:p>
          <a:p>
            <a:r>
              <a:rPr lang="en-US" sz="1200" dirty="0">
                <a:solidFill>
                  <a:srgbClr val="444444"/>
                </a:solidFill>
                <a:latin typeface="Abadi" panose="020B0604020104020204" pitchFamily="34" charset="0"/>
              </a:rPr>
              <a:t>...There is no salvation in worshiping false gods; there is no salvation in false religion; there is no salvation in error in any form.</a:t>
            </a:r>
          </a:p>
          <a:p>
            <a:r>
              <a:rPr lang="en-US" sz="1200" dirty="0">
                <a:solidFill>
                  <a:srgbClr val="444444"/>
                </a:solidFill>
                <a:latin typeface="Abadi" panose="020B0604020104020204" pitchFamily="34" charset="0"/>
              </a:rPr>
              <a:t> </a:t>
            </a:r>
          </a:p>
          <a:p>
            <a:r>
              <a:rPr lang="en-US" sz="1200" dirty="0">
                <a:solidFill>
                  <a:srgbClr val="444444"/>
                </a:solidFill>
                <a:latin typeface="Abadi" panose="020B0604020104020204" pitchFamily="34" charset="0"/>
              </a:rPr>
              <a:t>Man alone cannot save himself. No man can call forth his own crumbling dust from the grave and cause it to live again in immortal glory. No man can create a celestial heaven whose inhabitants shall dwell in eternal splendor forever.</a:t>
            </a:r>
          </a:p>
          <a:p>
            <a:r>
              <a:rPr lang="en-US" sz="1200" dirty="0">
                <a:solidFill>
                  <a:srgbClr val="444444"/>
                </a:solidFill>
                <a:latin typeface="Abadi" panose="020B0604020104020204" pitchFamily="34" charset="0"/>
              </a:rPr>
              <a:t> </a:t>
            </a:r>
          </a:p>
          <a:p>
            <a:r>
              <a:rPr lang="en-US" sz="1200" dirty="0">
                <a:solidFill>
                  <a:srgbClr val="444444"/>
                </a:solidFill>
                <a:latin typeface="Abadi" panose="020B0604020104020204" pitchFamily="34" charset="0"/>
              </a:rPr>
              <a:t>All the idols and icons and images combined, since the world began until the end of time, will never have power to cleanse and perfect a single human soul.</a:t>
            </a:r>
          </a:p>
          <a:p>
            <a:r>
              <a:rPr lang="en-US" sz="1200" dirty="0">
                <a:solidFill>
                  <a:srgbClr val="444444"/>
                </a:solidFill>
                <a:latin typeface="Abadi" panose="020B0604020104020204" pitchFamily="34" charset="0"/>
              </a:rPr>
              <a:t> </a:t>
            </a:r>
          </a:p>
          <a:p>
            <a:r>
              <a:rPr lang="en-US" sz="1200" dirty="0">
                <a:solidFill>
                  <a:srgbClr val="444444"/>
                </a:solidFill>
                <a:latin typeface="Abadi" panose="020B0604020104020204" pitchFamily="34" charset="0"/>
              </a:rPr>
              <a:t>...But those who turn to Christ, who believe his gospel, and join his church, and live his laws, and who thereby worship the Father in his holy name-such shall find peace and safety and salvation. In the world men shall have tribulation; in Christ they shall find peace (see John 16:33). Elder Bruce R. McConkie ("The Lord God of the Restoration," </a:t>
            </a:r>
            <a:r>
              <a:rPr lang="en-US" sz="1200" i="1" dirty="0">
                <a:solidFill>
                  <a:srgbClr val="444444"/>
                </a:solidFill>
                <a:latin typeface="Abadi" panose="020B0604020104020204" pitchFamily="34" charset="0"/>
              </a:rPr>
              <a:t>Ensign</a:t>
            </a:r>
            <a:r>
              <a:rPr lang="en-US" sz="1200" dirty="0">
                <a:solidFill>
                  <a:srgbClr val="444444"/>
                </a:solidFill>
                <a:latin typeface="Abadi" panose="020B0604020104020204" pitchFamily="34" charset="0"/>
              </a:rPr>
              <a:t>, Nov. 1980, 51)</a:t>
            </a:r>
            <a:endParaRPr lang="en-US" sz="1200" b="0" i="0" dirty="0">
              <a:solidFill>
                <a:srgbClr val="444444"/>
              </a:solidFill>
              <a:effectLst/>
              <a:latin typeface="Abadi" panose="020B0604020104020204" pitchFamily="34" charset="0"/>
            </a:endParaRPr>
          </a:p>
        </p:txBody>
      </p:sp>
      <p:sp>
        <p:nvSpPr>
          <p:cNvPr id="6" name="Rectangle 5"/>
          <p:cNvSpPr/>
          <p:nvPr/>
        </p:nvSpPr>
        <p:spPr>
          <a:xfrm>
            <a:off x="63374" y="3585542"/>
            <a:ext cx="3938258" cy="3046988"/>
          </a:xfrm>
          <a:prstGeom prst="rect">
            <a:avLst/>
          </a:prstGeom>
          <a:ln>
            <a:solidFill>
              <a:schemeClr val="tx1"/>
            </a:solidFill>
          </a:ln>
        </p:spPr>
        <p:txBody>
          <a:bodyPr wrap="square">
            <a:spAutoFit/>
          </a:bodyPr>
          <a:lstStyle/>
          <a:p>
            <a:r>
              <a:rPr lang="en-US" sz="1200" b="1" dirty="0"/>
              <a:t>Be Not Ashamed 2 Timothy 1:8:</a:t>
            </a:r>
          </a:p>
          <a:p>
            <a:r>
              <a:rPr lang="en-US" sz="1200" dirty="0"/>
              <a:t>It is not God who has given us the spirit of fear; this comes from the adversary. So many of us are fearful of what our peers will say, that we will be looked upon with disdain and criticized if we stand for what is right. But I remind you that "wickedness never was happiness" (Alma 41:10). Evil never was happiness. Sin never was happiness. Happiness lies in the power and the love and the sweet simplicity of the gospel of Jesus Christ.</a:t>
            </a:r>
          </a:p>
          <a:p>
            <a:r>
              <a:rPr lang="en-US" sz="1200" dirty="0"/>
              <a:t> </a:t>
            </a:r>
          </a:p>
          <a:p>
            <a:r>
              <a:rPr lang="en-US" sz="1200" dirty="0"/>
              <a:t>We need not be prudish. We need not slink off in a corner, as it were. We need not be ashamed. We have the greatest thing in the world, the gospel of the risen Lord. Paul gives us a mandate: "Be not thou therefore ashamed of the testimony of our Lord" (2 Tim. 1:8). President Gordon B. Hinckley  ("Converts and Young Men," </a:t>
            </a:r>
            <a:r>
              <a:rPr lang="en-US" sz="1200" i="1" dirty="0"/>
              <a:t>Ensign</a:t>
            </a:r>
            <a:r>
              <a:rPr lang="en-US" sz="1200" dirty="0"/>
              <a:t>, May 1997, 49)</a:t>
            </a:r>
          </a:p>
        </p:txBody>
      </p:sp>
    </p:spTree>
    <p:extLst>
      <p:ext uri="{BB962C8B-B14F-4D97-AF65-F5344CB8AC3E}">
        <p14:creationId xmlns:p14="http://schemas.microsoft.com/office/powerpoint/2010/main" val="40442799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693024" cy="6740307"/>
          </a:xfrm>
          <a:prstGeom prst="rect">
            <a:avLst/>
          </a:prstGeom>
          <a:ln>
            <a:solidFill>
              <a:schemeClr val="tx1"/>
            </a:solidFill>
          </a:ln>
        </p:spPr>
        <p:txBody>
          <a:bodyPr wrap="square">
            <a:spAutoFit/>
          </a:bodyPr>
          <a:lstStyle/>
          <a:p>
            <a:r>
              <a:rPr lang="en-US" sz="1200" b="1" dirty="0">
                <a:solidFill>
                  <a:srgbClr val="444444"/>
                </a:solidFill>
                <a:latin typeface="Abadi" panose="020B0604020104020204" pitchFamily="34" charset="0"/>
              </a:rPr>
              <a:t>The House of </a:t>
            </a:r>
            <a:r>
              <a:rPr lang="en-US" sz="1200" b="1" dirty="0" err="1">
                <a:solidFill>
                  <a:srgbClr val="444444"/>
                </a:solidFill>
                <a:latin typeface="Abadi" panose="020B0604020104020204" pitchFamily="34" charset="0"/>
              </a:rPr>
              <a:t>Onesiphorus</a:t>
            </a:r>
            <a:r>
              <a:rPr lang="en-US" sz="1200" b="1" dirty="0">
                <a:solidFill>
                  <a:srgbClr val="444444"/>
                </a:solidFill>
                <a:latin typeface="Abadi" panose="020B0604020104020204" pitchFamily="34" charset="0"/>
              </a:rPr>
              <a:t> 2 Timothy 1:16:</a:t>
            </a:r>
          </a:p>
          <a:p>
            <a:r>
              <a:rPr lang="en-US" sz="1200" dirty="0">
                <a:solidFill>
                  <a:srgbClr val="444444"/>
                </a:solidFill>
                <a:latin typeface="Abadi" panose="020B0604020104020204" pitchFamily="34" charset="0"/>
              </a:rPr>
              <a:t>"Another Ephesian friend of the Apostle was the noble-minded and warm-hearted </a:t>
            </a:r>
            <a:r>
              <a:rPr lang="en-US" sz="1200" dirty="0" err="1">
                <a:solidFill>
                  <a:srgbClr val="444444"/>
                </a:solidFill>
                <a:latin typeface="Abadi" panose="020B0604020104020204" pitchFamily="34" charset="0"/>
              </a:rPr>
              <a:t>Onesiphorus</a:t>
            </a:r>
            <a:r>
              <a:rPr lang="en-US" sz="1200" dirty="0">
                <a:solidFill>
                  <a:srgbClr val="444444"/>
                </a:solidFill>
                <a:latin typeface="Abadi" panose="020B0604020104020204" pitchFamily="34" charset="0"/>
              </a:rPr>
              <a:t>, who was probably one of his numerous converts. How touchingly St. Paul speaks of him to Timothy when comparing his devotedness with the defection of the cowardly </a:t>
            </a:r>
            <a:r>
              <a:rPr lang="en-US" sz="1200" dirty="0" err="1">
                <a:solidFill>
                  <a:srgbClr val="444444"/>
                </a:solidFill>
                <a:latin typeface="Abadi" panose="020B0604020104020204" pitchFamily="34" charset="0"/>
              </a:rPr>
              <a:t>Asiatics</a:t>
            </a:r>
            <a:r>
              <a:rPr lang="en-US" sz="1200" dirty="0">
                <a:solidFill>
                  <a:srgbClr val="444444"/>
                </a:solidFill>
                <a:latin typeface="Abadi" panose="020B0604020104020204" pitchFamily="34" charset="0"/>
              </a:rPr>
              <a:t>, among whom he singles out the two men </a:t>
            </a:r>
            <a:r>
              <a:rPr lang="en-US" sz="1200" dirty="0" err="1">
                <a:solidFill>
                  <a:srgbClr val="444444"/>
                </a:solidFill>
                <a:latin typeface="Abadi" panose="020B0604020104020204" pitchFamily="34" charset="0"/>
              </a:rPr>
              <a:t>Phygellus</a:t>
            </a:r>
            <a:r>
              <a:rPr lang="en-US" sz="1200" dirty="0">
                <a:solidFill>
                  <a:srgbClr val="444444"/>
                </a:solidFill>
                <a:latin typeface="Abadi" panose="020B0604020104020204" pitchFamily="34" charset="0"/>
              </a:rPr>
              <a:t> and </a:t>
            </a:r>
            <a:r>
              <a:rPr lang="en-US" sz="1200" dirty="0" err="1">
                <a:solidFill>
                  <a:srgbClr val="444444"/>
                </a:solidFill>
                <a:latin typeface="Abadi" panose="020B0604020104020204" pitchFamily="34" charset="0"/>
              </a:rPr>
              <a:t>Hermogenes</a:t>
            </a:r>
            <a:r>
              <a:rPr lang="en-US" sz="1200" dirty="0">
                <a:solidFill>
                  <a:srgbClr val="444444"/>
                </a:solidFill>
                <a:latin typeface="Abadi" panose="020B0604020104020204" pitchFamily="34" charset="0"/>
              </a:rPr>
              <a:t>! </a:t>
            </a:r>
            <a:r>
              <a:rPr lang="en-US" sz="1200" dirty="0" err="1">
                <a:solidFill>
                  <a:srgbClr val="444444"/>
                </a:solidFill>
                <a:latin typeface="Abadi" panose="020B0604020104020204" pitchFamily="34" charset="0"/>
              </a:rPr>
              <a:t>Onesiphorus</a:t>
            </a:r>
            <a:r>
              <a:rPr lang="en-US" sz="1200" dirty="0">
                <a:solidFill>
                  <a:srgbClr val="444444"/>
                </a:solidFill>
                <a:latin typeface="Abadi" panose="020B0604020104020204" pitchFamily="34" charset="0"/>
              </a:rPr>
              <a:t> had come to Rome for some purpose of which we have no knowledge, but being aware that Paul was somewhere in that city as a prisoner, he diligently searched for him, and did not cease to do so till he had found him in his prison cell (II Tim. 1:15-17). During the Apostle's first Roman imprisonment it would have been always easy to trace him, for he dwelt then in his own hired house, or preached as publicly as a prisoner could do, and was doubtless known by name not only to all Christians but also to very many of the Pagan residents of the city. It was, however, quite another thing during his second and final imprisonment in A. D. 66. There he had no liberty whatever, and it is just possible that his actual whereabouts was not known even to many of the Roman Christians. He had comparatively few friends who visited him at that time while confined in the dreaded Mamertine dungeon, for, as Dr. Farrar puts it,-'in a city thronged with prisoners and under a government rife with suspicions, upon which it acted with the most cynical unscrupulousness, it was by no means a safe or pleasant task to find an obscure, aged, and deeply implicated victim.' </a:t>
            </a:r>
            <a:r>
              <a:rPr lang="en-US" sz="1200" dirty="0" err="1">
                <a:solidFill>
                  <a:srgbClr val="444444"/>
                </a:solidFill>
                <a:latin typeface="Abadi" panose="020B0604020104020204" pitchFamily="34" charset="0"/>
              </a:rPr>
              <a:t>Onesiphorus</a:t>
            </a:r>
            <a:r>
              <a:rPr lang="en-US" sz="1200" dirty="0">
                <a:solidFill>
                  <a:srgbClr val="444444"/>
                </a:solidFill>
                <a:latin typeface="Abadi" panose="020B0604020104020204" pitchFamily="34" charset="0"/>
              </a:rPr>
              <a:t> was, however, above such base timidity, and his search for his friend was eventually rewarded, and when he had found him, this staunch and bold fellow-Christian was not satisfied with a single visit, but readily faced the dangers which attended such interviews and went again and again. The Apostle told Timothy that </a:t>
            </a:r>
            <a:r>
              <a:rPr lang="en-US" sz="1200" dirty="0" err="1">
                <a:solidFill>
                  <a:srgbClr val="444444"/>
                </a:solidFill>
                <a:latin typeface="Abadi" panose="020B0604020104020204" pitchFamily="34" charset="0"/>
              </a:rPr>
              <a:t>Onesiphorus</a:t>
            </a:r>
            <a:r>
              <a:rPr lang="en-US" sz="1200" dirty="0">
                <a:solidFill>
                  <a:srgbClr val="444444"/>
                </a:solidFill>
                <a:latin typeface="Abadi" panose="020B0604020104020204" pitchFamily="34" charset="0"/>
              </a:rPr>
              <a:t> 'oft refreshed him' by his loving visits and companionship... This servant of the Lord proved himself to be in very truth to the aged Apostle in his time of calamity and desertion, what his Greek name (</a:t>
            </a:r>
            <a:r>
              <a:rPr lang="en-US" sz="1200" dirty="0" err="1">
                <a:solidFill>
                  <a:srgbClr val="444444"/>
                </a:solidFill>
                <a:latin typeface="Abadi" panose="020B0604020104020204" pitchFamily="34" charset="0"/>
              </a:rPr>
              <a:t>Onesiphorus</a:t>
            </a:r>
            <a:r>
              <a:rPr lang="en-US" sz="1200" dirty="0">
                <a:solidFill>
                  <a:srgbClr val="444444"/>
                </a:solidFill>
                <a:latin typeface="Abadi" panose="020B0604020104020204" pitchFamily="34" charset="0"/>
              </a:rPr>
              <a:t>) implies, namely a 'Profit Bringer.'" (St. Paul's Companions in Rome. by Col. R. M. Bryce-Thomas., </a:t>
            </a:r>
            <a:r>
              <a:rPr lang="en-US" sz="1200" i="1" dirty="0">
                <a:solidFill>
                  <a:srgbClr val="444444"/>
                </a:solidFill>
                <a:latin typeface="Abadi" panose="020B0604020104020204" pitchFamily="34" charset="0"/>
              </a:rPr>
              <a:t>Improvement Era, 1909</a:t>
            </a:r>
            <a:r>
              <a:rPr lang="en-US" sz="1200" dirty="0">
                <a:solidFill>
                  <a:srgbClr val="444444"/>
                </a:solidFill>
                <a:latin typeface="Abadi" panose="020B0604020104020204" pitchFamily="34" charset="0"/>
              </a:rPr>
              <a:t>, Vol. Xii. August, 1909. No. 10)</a:t>
            </a:r>
            <a:endParaRPr lang="en-US" sz="1200" dirty="0"/>
          </a:p>
        </p:txBody>
      </p:sp>
      <p:sp>
        <p:nvSpPr>
          <p:cNvPr id="3" name="Rectangle 2"/>
          <p:cNvSpPr/>
          <p:nvPr/>
        </p:nvSpPr>
        <p:spPr>
          <a:xfrm>
            <a:off x="4693024" y="4801315"/>
            <a:ext cx="7498976" cy="1569660"/>
          </a:xfrm>
          <a:prstGeom prst="rect">
            <a:avLst/>
          </a:prstGeom>
          <a:ln>
            <a:solidFill>
              <a:schemeClr val="tx1"/>
            </a:solidFill>
          </a:ln>
        </p:spPr>
        <p:txBody>
          <a:bodyPr wrap="square">
            <a:spAutoFit/>
          </a:bodyPr>
          <a:lstStyle/>
          <a:p>
            <a:r>
              <a:rPr lang="en-US" sz="1200" b="1"/>
              <a:t>Scripture Knowledge 2 Timothy 3:15-17:</a:t>
            </a:r>
          </a:p>
          <a:p>
            <a:r>
              <a:rPr lang="en-US" sz="1200"/>
              <a:t>“The scriptures contain the words of Christ and are a reservoir of living water to which we have ready access and from which we can drink deeply and long. You and I must look to and come unto Christ, who is ‘the fountain of living waters’ (1 Nephi 11:25; compare Ether 8:26; 12:28), by reading (see Mosiah 1:5), studying (see D&amp;C 26:1, searching (see John 5:39; Alma 17:2), and feasting (see 2 Nephi 32:3) upon the words of Christ as contained in the holy scriptures. By so doing, we can receive both spiritual direction and protection during our mortal journey” Elder David A. Bednar (“A Reservoir of Living Water” [Church Educational System fireside for young adults, Feb. 4, 2007], 1; si.lds.org).</a:t>
            </a:r>
            <a:endParaRPr lang="en-US" sz="1200" dirty="0"/>
          </a:p>
        </p:txBody>
      </p:sp>
      <p:sp>
        <p:nvSpPr>
          <p:cNvPr id="4" name="Rectangle 3"/>
          <p:cNvSpPr/>
          <p:nvPr/>
        </p:nvSpPr>
        <p:spPr>
          <a:xfrm>
            <a:off x="4693024" y="0"/>
            <a:ext cx="7498976" cy="3416320"/>
          </a:xfrm>
          <a:prstGeom prst="rect">
            <a:avLst/>
          </a:prstGeom>
          <a:ln>
            <a:solidFill>
              <a:schemeClr val="tx1"/>
            </a:solidFill>
          </a:ln>
        </p:spPr>
        <p:txBody>
          <a:bodyPr wrap="square">
            <a:spAutoFit/>
          </a:bodyPr>
          <a:lstStyle/>
          <a:p>
            <a:r>
              <a:rPr lang="en-US" sz="1200" b="1" dirty="0">
                <a:latin typeface="Abadi" panose="020B0604020104020204" pitchFamily="34" charset="0"/>
              </a:rPr>
              <a:t>These last days 2 Timothy 3:1:</a:t>
            </a:r>
          </a:p>
          <a:p>
            <a:r>
              <a:rPr lang="en-US" sz="1200" dirty="0">
                <a:latin typeface="Abadi" panose="020B0604020104020204" pitchFamily="34" charset="0"/>
              </a:rPr>
              <a:t>"In this last dispensation there will be great tribulation. (See Matt. 24:21.) We know that there will be wars and rumors of wars (see D&amp;C 45:16) and that the whole earth will be in commotion (see D&amp;C 45:26). All dispensations have had their perilous times, but our day will include genuine peril. (See 2 Tim. 3:1.) Evil men will flourish (see 2 Tim. 3:13), but then evil men have very often flourished. Calamities will come and iniquity will abound. (See D&amp;C 45:27.)</a:t>
            </a:r>
          </a:p>
          <a:p>
            <a:r>
              <a:rPr lang="en-US" sz="1200" dirty="0">
                <a:latin typeface="Abadi" panose="020B0604020104020204" pitchFamily="34" charset="0"/>
              </a:rPr>
              <a:t> </a:t>
            </a:r>
          </a:p>
          <a:p>
            <a:r>
              <a:rPr lang="en-US" sz="1200" dirty="0">
                <a:latin typeface="Abadi" panose="020B0604020104020204" pitchFamily="34" charset="0"/>
              </a:rPr>
              <a:t>"Inevitably the natural result of some of these kinds of prophecies is fear, and that is not fear limited to a younger generation. It is fear shared by those of any age who don't understand what we understand.</a:t>
            </a:r>
          </a:p>
          <a:p>
            <a:r>
              <a:rPr lang="en-US" sz="1200" dirty="0">
                <a:latin typeface="Abadi" panose="020B0604020104020204" pitchFamily="34" charset="0"/>
              </a:rPr>
              <a:t> </a:t>
            </a:r>
          </a:p>
          <a:p>
            <a:r>
              <a:rPr lang="en-US" sz="1200" dirty="0">
                <a:latin typeface="Abadi" panose="020B0604020104020204" pitchFamily="34" charset="0"/>
              </a:rPr>
              <a:t>"But I want to stress that these feelings are not necessary for faithful Latter-day Saints, and they do not come from God. To ancient Israel, the great Jehovah said:</a:t>
            </a:r>
          </a:p>
          <a:p>
            <a:r>
              <a:rPr lang="en-US" sz="1200" dirty="0">
                <a:latin typeface="Abadi" panose="020B0604020104020204" pitchFamily="34" charset="0"/>
              </a:rPr>
              <a:t> </a:t>
            </a:r>
          </a:p>
          <a:p>
            <a:pPr marL="914400"/>
            <a:r>
              <a:rPr lang="en-US" sz="1200" dirty="0">
                <a:latin typeface="Abadi" panose="020B0604020104020204" pitchFamily="34" charset="0"/>
              </a:rPr>
              <a:t>'Be strong and of a good courage, fear not, nor be afraid of them: for the Lord thy God, he it is that doth go with thee; he will not fail thee, nor forsake thee. ...</a:t>
            </a:r>
          </a:p>
          <a:p>
            <a:pPr marL="914400"/>
            <a:r>
              <a:rPr lang="en-US" sz="1200" dirty="0">
                <a:latin typeface="Abadi" panose="020B0604020104020204" pitchFamily="34" charset="0"/>
              </a:rPr>
              <a:t>And the Lord, he it is that doth go before thee; he will be with thee, he will not fail thee, neither forsake thee: fear not, neither be dismayed.' (Deut. 31:6, 8.)"  President Howard W. Hunter "An Anchor to the Souls of Men," </a:t>
            </a:r>
            <a:r>
              <a:rPr lang="en-US" sz="1200" i="1" dirty="0">
                <a:latin typeface="Abadi" panose="020B0604020104020204" pitchFamily="34" charset="0"/>
              </a:rPr>
              <a:t>Ensign</a:t>
            </a:r>
            <a:r>
              <a:rPr lang="en-US" sz="1200" dirty="0">
                <a:latin typeface="Abadi" panose="020B0604020104020204" pitchFamily="34" charset="0"/>
              </a:rPr>
              <a:t>, Oct. 1993, 71)</a:t>
            </a:r>
            <a:endParaRPr lang="en-US" sz="1200" b="0" i="0" dirty="0">
              <a:effectLst/>
              <a:latin typeface="Abadi" panose="020B0604020104020204" pitchFamily="34" charset="0"/>
            </a:endParaRPr>
          </a:p>
        </p:txBody>
      </p:sp>
      <p:sp>
        <p:nvSpPr>
          <p:cNvPr id="5" name="Rectangle 4"/>
          <p:cNvSpPr/>
          <p:nvPr/>
        </p:nvSpPr>
        <p:spPr>
          <a:xfrm>
            <a:off x="4693024" y="3416320"/>
            <a:ext cx="7498976" cy="1200329"/>
          </a:xfrm>
          <a:prstGeom prst="rect">
            <a:avLst/>
          </a:prstGeom>
          <a:ln>
            <a:solidFill>
              <a:schemeClr val="tx1"/>
            </a:solidFill>
          </a:ln>
        </p:spPr>
        <p:txBody>
          <a:bodyPr wrap="square">
            <a:spAutoFit/>
          </a:bodyPr>
          <a:lstStyle/>
          <a:p>
            <a:r>
              <a:rPr lang="en-US" sz="1200" b="1" dirty="0" err="1">
                <a:latin typeface="Abadi" panose="020B0604020104020204" pitchFamily="34" charset="0"/>
              </a:rPr>
              <a:t>Jannes</a:t>
            </a:r>
            <a:r>
              <a:rPr lang="en-US" sz="1200" b="1" dirty="0">
                <a:latin typeface="Abadi" panose="020B0604020104020204" pitchFamily="34" charset="0"/>
              </a:rPr>
              <a:t> and </a:t>
            </a:r>
            <a:r>
              <a:rPr lang="en-US" sz="1200" b="1" dirty="0" err="1">
                <a:latin typeface="Abadi" panose="020B0604020104020204" pitchFamily="34" charset="0"/>
              </a:rPr>
              <a:t>Jambres</a:t>
            </a:r>
            <a:r>
              <a:rPr lang="en-US" sz="1200" b="1" dirty="0">
                <a:latin typeface="Abadi" panose="020B0604020104020204" pitchFamily="34" charset="0"/>
              </a:rPr>
              <a:t>: 2 Timothy 3:8-9:</a:t>
            </a:r>
          </a:p>
          <a:p>
            <a:r>
              <a:rPr lang="en-US" sz="1200" dirty="0">
                <a:latin typeface="Abadi" panose="020B0604020104020204" pitchFamily="34" charset="0"/>
              </a:rPr>
              <a:t>"For assuredly Moses, being sent by God into Egypt, did many miracles, which the Lord commanded him to do before Pharaoh king of Egypt. And there were there </a:t>
            </a:r>
            <a:r>
              <a:rPr lang="en-US" sz="1200" dirty="0" err="1">
                <a:latin typeface="Abadi" panose="020B0604020104020204" pitchFamily="34" charset="0"/>
              </a:rPr>
              <a:t>Jannes</a:t>
            </a:r>
            <a:r>
              <a:rPr lang="en-US" sz="1200" dirty="0">
                <a:latin typeface="Abadi" panose="020B0604020104020204" pitchFamily="34" charset="0"/>
              </a:rPr>
              <a:t> and </a:t>
            </a:r>
            <a:r>
              <a:rPr lang="en-US" sz="1200" dirty="0" err="1">
                <a:latin typeface="Abadi" panose="020B0604020104020204" pitchFamily="34" charset="0"/>
              </a:rPr>
              <a:t>Jambres</a:t>
            </a:r>
            <a:r>
              <a:rPr lang="en-US" sz="1200" dirty="0">
                <a:latin typeface="Abadi" panose="020B0604020104020204" pitchFamily="34" charset="0"/>
              </a:rPr>
              <a:t>, servants of Pharaoh, and they also did not a few of the miracles which Moses did; and the Egyptians took them to be gods-this </a:t>
            </a:r>
            <a:r>
              <a:rPr lang="en-US" sz="1200" dirty="0" err="1">
                <a:latin typeface="Abadi" panose="020B0604020104020204" pitchFamily="34" charset="0"/>
              </a:rPr>
              <a:t>Jannes</a:t>
            </a:r>
            <a:r>
              <a:rPr lang="en-US" sz="1200" dirty="0">
                <a:latin typeface="Abadi" panose="020B0604020104020204" pitchFamily="34" charset="0"/>
              </a:rPr>
              <a:t> and this </a:t>
            </a:r>
            <a:r>
              <a:rPr lang="en-US" sz="1200" dirty="0" err="1">
                <a:latin typeface="Abadi" panose="020B0604020104020204" pitchFamily="34" charset="0"/>
              </a:rPr>
              <a:t>Jambres</a:t>
            </a:r>
            <a:r>
              <a:rPr lang="en-US" sz="1200" dirty="0">
                <a:latin typeface="Abadi" panose="020B0604020104020204" pitchFamily="34" charset="0"/>
              </a:rPr>
              <a:t>. But, since the miracles which they did were not of God, both they and those who believed in them were destroyed." (</a:t>
            </a:r>
            <a:r>
              <a:rPr lang="en-US" sz="1200" i="1" dirty="0">
                <a:latin typeface="Abadi" panose="020B0604020104020204" pitchFamily="34" charset="0"/>
              </a:rPr>
              <a:t>New Testament </a:t>
            </a:r>
            <a:r>
              <a:rPr lang="en-US" sz="1200" i="1" dirty="0" err="1">
                <a:latin typeface="Abadi" panose="020B0604020104020204" pitchFamily="34" charset="0"/>
              </a:rPr>
              <a:t>Pseudepigrapha</a:t>
            </a:r>
            <a:r>
              <a:rPr lang="en-US" sz="1200" i="1" dirty="0">
                <a:latin typeface="Abadi" panose="020B0604020104020204" pitchFamily="34" charset="0"/>
              </a:rPr>
              <a:t>, </a:t>
            </a:r>
            <a:r>
              <a:rPr lang="en-US" sz="1200" dirty="0">
                <a:latin typeface="Abadi" panose="020B0604020104020204" pitchFamily="34" charset="0"/>
              </a:rPr>
              <a:t>The Gospel of Nicodemus, The Acts of Pilate, chap. 5)</a:t>
            </a:r>
            <a:endParaRPr lang="en-US" sz="1200" dirty="0"/>
          </a:p>
        </p:txBody>
      </p:sp>
    </p:spTree>
    <p:extLst>
      <p:ext uri="{BB962C8B-B14F-4D97-AF65-F5344CB8AC3E}">
        <p14:creationId xmlns:p14="http://schemas.microsoft.com/office/powerpoint/2010/main" val="3665168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5174673" cy="830997"/>
          </a:xfrm>
          <a:prstGeom prst="rect">
            <a:avLst/>
          </a:prstGeom>
          <a:ln>
            <a:solidFill>
              <a:schemeClr val="tx1"/>
            </a:solidFill>
          </a:ln>
        </p:spPr>
        <p:txBody>
          <a:bodyPr wrap="square">
            <a:spAutoFit/>
          </a:bodyPr>
          <a:lstStyle/>
          <a:p>
            <a:pPr fontAlgn="base"/>
            <a:r>
              <a:rPr lang="en-US" sz="1200" b="1" dirty="0">
                <a:latin typeface="Calibri" panose="020F0502020204030204" pitchFamily="34" charset="0"/>
              </a:rPr>
              <a:t>All false doctrines are </a:t>
            </a:r>
            <a:r>
              <a:rPr lang="en-US" sz="1200" b="1" i="1" dirty="0">
                <a:latin typeface="Calibri" panose="020F0502020204030204" pitchFamily="34" charset="0"/>
              </a:rPr>
              <a:t>fables.</a:t>
            </a:r>
            <a:r>
              <a:rPr lang="en-US" sz="1200" b="1" dirty="0">
                <a:latin typeface="Calibri" panose="020F0502020204030204" pitchFamily="34" charset="0"/>
              </a:rPr>
              <a:t> 2 Timothy 4:4:</a:t>
            </a:r>
          </a:p>
          <a:p>
            <a:pPr fontAlgn="base"/>
            <a:r>
              <a:rPr lang="en-US" sz="1200" dirty="0">
                <a:latin typeface="Calibri" panose="020F0502020204030204" pitchFamily="34" charset="0"/>
              </a:rPr>
              <a:t>Stories which have been imagined, fabricated, and invented as opposed to the gospel which is real and true. (2 Pet. 1:16.) Apostasy consists in turning from true doctrine to fables.” (McConkie, </a:t>
            </a:r>
            <a:r>
              <a:rPr lang="en-US" sz="1200" i="1" dirty="0">
                <a:latin typeface="Calibri" panose="020F0502020204030204" pitchFamily="34" charset="0"/>
              </a:rPr>
              <a:t>Mormon Doctrine,</a:t>
            </a:r>
            <a:r>
              <a:rPr lang="en-US" sz="1200" dirty="0">
                <a:latin typeface="Calibri" panose="020F0502020204030204" pitchFamily="34" charset="0"/>
              </a:rPr>
              <a:t> p. 261.)</a:t>
            </a:r>
            <a:endParaRPr lang="en-US" sz="1200" b="0" i="0" dirty="0">
              <a:effectLst/>
              <a:latin typeface="Calibri" panose="020F0502020204030204" pitchFamily="34" charset="0"/>
            </a:endParaRPr>
          </a:p>
        </p:txBody>
      </p:sp>
      <p:sp>
        <p:nvSpPr>
          <p:cNvPr id="3" name="Rectangle 2"/>
          <p:cNvSpPr/>
          <p:nvPr/>
        </p:nvSpPr>
        <p:spPr>
          <a:xfrm>
            <a:off x="0" y="844155"/>
            <a:ext cx="5185064" cy="2308324"/>
          </a:xfrm>
          <a:prstGeom prst="rect">
            <a:avLst/>
          </a:prstGeom>
          <a:ln>
            <a:solidFill>
              <a:schemeClr val="tx1"/>
            </a:solidFill>
          </a:ln>
        </p:spPr>
        <p:txBody>
          <a:bodyPr wrap="square">
            <a:spAutoFit/>
          </a:bodyPr>
          <a:lstStyle/>
          <a:p>
            <a:pPr fontAlgn="base"/>
            <a:r>
              <a:rPr lang="en-US" sz="1200" b="1" dirty="0">
                <a:latin typeface="Calibri" panose="020F0502020204030204" pitchFamily="34" charset="0"/>
              </a:rPr>
              <a:t>Was Paul to Be Martyred before His Time?  2 Timothy 4:6, 7. </a:t>
            </a:r>
          </a:p>
          <a:p>
            <a:pPr fontAlgn="base"/>
            <a:r>
              <a:rPr lang="en-US" sz="1200" dirty="0">
                <a:latin typeface="Calibri" panose="020F0502020204030204" pitchFamily="34" charset="0"/>
              </a:rPr>
              <a:t>“It will be recalled that Peter was released from prison by an angel and protected in many ways ’till his work was finished. And Paul likewise. No violence could take his life until he had borne his testimony to Rome and Greece and other lands. But finally he made the prophetic statement to Timothy: ‘For I am now ready to be offered, and the time of my departure is at hand. I have fought a good fight, I have finished my course, I have kept the faith.’ (2 Tim. 4:6, 7.) There was no fear in his approach to eternity—only assurance and calm resignation to the inevitable martyrdom which he faced. He did not want to die but was willing thus to seal his testimony of the Redeemer,” (Spencer W. Kimball in </a:t>
            </a:r>
            <a:r>
              <a:rPr lang="en-US" sz="1200" i="1" dirty="0">
                <a:latin typeface="Calibri" panose="020F0502020204030204" pitchFamily="34" charset="0"/>
              </a:rPr>
              <a:t>CR,</a:t>
            </a:r>
            <a:r>
              <a:rPr lang="en-US" sz="1200" dirty="0">
                <a:latin typeface="Calibri" panose="020F0502020204030204" pitchFamily="34" charset="0"/>
              </a:rPr>
              <a:t> Apr. 1946, p. 46.)</a:t>
            </a:r>
          </a:p>
          <a:p>
            <a:pPr fontAlgn="base"/>
            <a:endParaRPr lang="en-US" sz="1200" b="0" i="0" dirty="0">
              <a:effectLst/>
              <a:latin typeface="Calibri" panose="020F0502020204030204" pitchFamily="34" charset="0"/>
            </a:endParaRPr>
          </a:p>
        </p:txBody>
      </p:sp>
      <p:sp>
        <p:nvSpPr>
          <p:cNvPr id="4" name="Rectangle 3"/>
          <p:cNvSpPr/>
          <p:nvPr/>
        </p:nvSpPr>
        <p:spPr>
          <a:xfrm>
            <a:off x="-2" y="3152479"/>
            <a:ext cx="5174673" cy="3231654"/>
          </a:xfrm>
          <a:prstGeom prst="rect">
            <a:avLst/>
          </a:prstGeom>
          <a:ln>
            <a:solidFill>
              <a:schemeClr val="tx1"/>
            </a:solidFill>
          </a:ln>
        </p:spPr>
        <p:txBody>
          <a:bodyPr wrap="square">
            <a:spAutoFit/>
          </a:bodyPr>
          <a:lstStyle/>
          <a:p>
            <a:r>
              <a:rPr lang="en-US" sz="1200" b="1" dirty="0">
                <a:solidFill>
                  <a:srgbClr val="333333"/>
                </a:solidFill>
              </a:rPr>
              <a:t>Crown of Righteousness Symbol 2 Timothy 4: 8:</a:t>
            </a:r>
          </a:p>
          <a:p>
            <a:r>
              <a:rPr lang="en-US" sz="1200" dirty="0">
                <a:solidFill>
                  <a:srgbClr val="333333"/>
                </a:solidFill>
              </a:rPr>
              <a:t>A crown of laurels is a wreath or garland of laurel leaves worn in ancient Greek and Roman times as a symbol of victory or status. The laurel tree was sacred to the god Apollo, and a wreath of laurel leaves was given as the prize at the Pythian games, a forerunner of the modern Olympic games held in honor of Apollo. </a:t>
            </a:r>
          </a:p>
          <a:p>
            <a:r>
              <a:rPr lang="en-US" sz="1200" dirty="0"/>
              <a:t>The symbolic importance of the laurel tree has been passed down to modern times in a number of ways. The expression "resting on his laurels" is commonly used to describe a person who is so satisfied with his past achievements that he is no longer trying to accomplish anything new. It is also the source of the word "baccalaureate," indicating academic achievement. The terms "poet laureate" and "Nobel laureate" also derive directly from the practice of bestowing a laurel garland for a victory or a notable achievement. The laurel tree, also known a bay laurel, was very important to the ancient Greeks. It is the source of bay leaves, a popular herb commonly used for seasoning soups and sauces. Several traditional medicines are made from bay laurel extract, and the essential oil of bay laurel is reputed to relieve arthritis and rheumatism. </a:t>
            </a:r>
            <a:r>
              <a:rPr lang="en-US" sz="1200" dirty="0">
                <a:solidFill>
                  <a:srgbClr val="333333"/>
                </a:solidFill>
              </a:rPr>
              <a:t>World view reference.com</a:t>
            </a:r>
          </a:p>
        </p:txBody>
      </p:sp>
      <p:sp>
        <p:nvSpPr>
          <p:cNvPr id="5" name="Rectangle 4"/>
          <p:cNvSpPr/>
          <p:nvPr/>
        </p:nvSpPr>
        <p:spPr>
          <a:xfrm>
            <a:off x="5188526" y="0"/>
            <a:ext cx="7003473" cy="2492990"/>
          </a:xfrm>
          <a:prstGeom prst="rect">
            <a:avLst/>
          </a:prstGeom>
          <a:ln>
            <a:solidFill>
              <a:schemeClr val="tx1"/>
            </a:solidFill>
          </a:ln>
        </p:spPr>
        <p:txBody>
          <a:bodyPr wrap="square">
            <a:spAutoFit/>
          </a:bodyPr>
          <a:lstStyle/>
          <a:p>
            <a:pPr fontAlgn="base"/>
            <a:r>
              <a:rPr lang="en-US" sz="1200" b="1" dirty="0">
                <a:latin typeface="Calibri" panose="020F0502020204030204" pitchFamily="34" charset="0"/>
              </a:rPr>
              <a:t>“I Have Fought a Good Fight” 2 Timothy 4:7-8:</a:t>
            </a:r>
          </a:p>
          <a:p>
            <a:pPr fontAlgn="base"/>
            <a:r>
              <a:rPr lang="en-US" sz="1200" dirty="0">
                <a:latin typeface="Calibri" panose="020F0502020204030204" pitchFamily="34" charset="0"/>
              </a:rPr>
              <a:t>“In life, we are not brought to earth just to be born into mortality. We came with a mission and a purpose, and that is to endure to the end. …</a:t>
            </a:r>
          </a:p>
          <a:p>
            <a:pPr fontAlgn="base"/>
            <a:r>
              <a:rPr lang="en-US" sz="1200" dirty="0">
                <a:latin typeface="Calibri" panose="020F0502020204030204" pitchFamily="34" charset="0"/>
              </a:rPr>
              <a:t>“If you have taken missteps in your youth, don’t let discouragement overcome you. The Lord’s judgments are not spiritual grade-point averages—with past sins and mistakes averaged into the final grade. He has promised that ‘he who has repented of his sins, the same is forgiven, and I, the Lord, remember them no more’ (D&amp;C 58:42).</a:t>
            </a:r>
          </a:p>
          <a:p>
            <a:pPr fontAlgn="base"/>
            <a:r>
              <a:rPr lang="en-US" sz="1200" dirty="0">
                <a:latin typeface="Calibri" panose="020F0502020204030204" pitchFamily="34" charset="0"/>
              </a:rPr>
              <a:t>“So, if you are not where you want to be, decide today to get there.</a:t>
            </a:r>
          </a:p>
          <a:p>
            <a:pPr fontAlgn="base"/>
            <a:r>
              <a:rPr lang="en-US" sz="1200" dirty="0">
                <a:latin typeface="Calibri" panose="020F0502020204030204" pitchFamily="34" charset="0"/>
              </a:rPr>
              <a:t>“Our lifetime degree will be graded on how well we live up to the covenants made in our saving ordinances—baptism, receiving the Holy Ghost, washings, </a:t>
            </a:r>
            <a:r>
              <a:rPr lang="en-US" sz="1200" dirty="0" err="1">
                <a:latin typeface="Calibri" panose="020F0502020204030204" pitchFamily="34" charset="0"/>
              </a:rPr>
              <a:t>anointings</a:t>
            </a:r>
            <a:r>
              <a:rPr lang="en-US" sz="1200" dirty="0">
                <a:latin typeface="Calibri" panose="020F0502020204030204" pitchFamily="34" charset="0"/>
              </a:rPr>
              <a:t>, endowments, and sealings.</a:t>
            </a:r>
          </a:p>
          <a:p>
            <a:pPr fontAlgn="base"/>
            <a:r>
              <a:rPr lang="en-US" sz="1200" dirty="0">
                <a:latin typeface="Calibri" panose="020F0502020204030204" pitchFamily="34" charset="0"/>
              </a:rPr>
              <a:t>“You </a:t>
            </a:r>
            <a:r>
              <a:rPr lang="en-US" sz="1200" i="1" dirty="0">
                <a:latin typeface="Calibri" panose="020F0502020204030204" pitchFamily="34" charset="0"/>
              </a:rPr>
              <a:t>can</a:t>
            </a:r>
            <a:r>
              <a:rPr lang="en-US" sz="1200" dirty="0">
                <a:latin typeface="Calibri" panose="020F0502020204030204" pitchFamily="34" charset="0"/>
              </a:rPr>
              <a:t> cross the finish line with everyone else.</a:t>
            </a:r>
          </a:p>
          <a:p>
            <a:pPr fontAlgn="base"/>
            <a:r>
              <a:rPr lang="en-US" sz="1200" dirty="0">
                <a:latin typeface="Calibri" panose="020F0502020204030204" pitchFamily="34" charset="0"/>
              </a:rPr>
              <a:t>“‘Go forward and not backward. Courage, … and on, on to the victory!’ (D&amp;C 128:22)”</a:t>
            </a:r>
          </a:p>
          <a:p>
            <a:pPr fontAlgn="base"/>
            <a:r>
              <a:rPr lang="en-US" sz="1200" dirty="0">
                <a:latin typeface="Calibri" panose="020F0502020204030204" pitchFamily="34" charset="0"/>
              </a:rPr>
              <a:t>Elder Robert D. Hales (“Ten Axioms to Guide Your Life,”</a:t>
            </a:r>
            <a:r>
              <a:rPr lang="en-US" sz="1200" i="1" dirty="0">
                <a:latin typeface="Calibri" panose="020F0502020204030204" pitchFamily="34" charset="0"/>
              </a:rPr>
              <a:t> Ensign,</a:t>
            </a:r>
            <a:r>
              <a:rPr lang="en-US" sz="1200" dirty="0">
                <a:latin typeface="Calibri" panose="020F0502020204030204" pitchFamily="34" charset="0"/>
              </a:rPr>
              <a:t> Feb. 2007, 29).</a:t>
            </a:r>
            <a:endParaRPr lang="en-US" sz="1200" b="0" i="0" dirty="0">
              <a:effectLst/>
              <a:latin typeface="Calibri" panose="020F0502020204030204" pitchFamily="34" charset="0"/>
            </a:endParaRPr>
          </a:p>
        </p:txBody>
      </p:sp>
      <p:sp>
        <p:nvSpPr>
          <p:cNvPr id="6" name="Rectangle 5"/>
          <p:cNvSpPr/>
          <p:nvPr/>
        </p:nvSpPr>
        <p:spPr>
          <a:xfrm>
            <a:off x="5188527" y="2500745"/>
            <a:ext cx="7003473" cy="4154984"/>
          </a:xfrm>
          <a:prstGeom prst="rect">
            <a:avLst/>
          </a:prstGeom>
          <a:ln>
            <a:solidFill>
              <a:schemeClr val="tx1"/>
            </a:solidFill>
          </a:ln>
        </p:spPr>
        <p:txBody>
          <a:bodyPr wrap="square">
            <a:spAutoFit/>
          </a:bodyPr>
          <a:lstStyle/>
          <a:p>
            <a:r>
              <a:rPr lang="en-US" sz="1100" b="1" dirty="0"/>
              <a:t>Paul’s Death: </a:t>
            </a:r>
          </a:p>
          <a:p>
            <a:r>
              <a:rPr lang="en-US" sz="1100" b="1" dirty="0"/>
              <a:t>The New Testament does not say when or how Paul died. </a:t>
            </a:r>
            <a:r>
              <a:rPr lang="en-US" sz="1100" dirty="0"/>
              <a:t>There is an early tradition found in the writing of Ignatius, probably around 110 AD, that Paul was martyred. Dionysius of Corinth, in a letter to the Romans (166–174 AD), stated that Paul and Peter were martyred in Italy. Eusebius also cites the Dionysius passage.</a:t>
            </a:r>
          </a:p>
          <a:p>
            <a:r>
              <a:rPr lang="en-US" sz="1100" dirty="0"/>
              <a:t>The Acts of Paul, an apocryphal work written around 160, describes the martyrdom of Paul. According to the Acts of Paul, Nero condemned Paul to death by decapitation. The date of Paul's death is believed to have occurred after the Great Fire of Rome in July 64, but before the last year of Nero's reign, in 68. A legend later developed that his martyrdom occurred at the </a:t>
            </a:r>
            <a:r>
              <a:rPr lang="en-US" sz="1100" dirty="0" err="1"/>
              <a:t>Acquae</a:t>
            </a:r>
            <a:r>
              <a:rPr lang="en-US" sz="1100" dirty="0"/>
              <a:t> </a:t>
            </a:r>
            <a:r>
              <a:rPr lang="en-US" sz="1100" dirty="0" err="1"/>
              <a:t>Salviae</a:t>
            </a:r>
            <a:r>
              <a:rPr lang="en-US" sz="1100" dirty="0"/>
              <a:t>, on the Via </a:t>
            </a:r>
            <a:r>
              <a:rPr lang="en-US" sz="1100" dirty="0" err="1"/>
              <a:t>Laurentina</a:t>
            </a:r>
            <a:r>
              <a:rPr lang="en-US" sz="1100" dirty="0"/>
              <a:t>. According to this legend, after Paul was decapitated, his severed head rebounded three times, giving rise to a source of water each time that it touched the ground, which is how the place earned the name "San Paolo </a:t>
            </a:r>
            <a:r>
              <a:rPr lang="en-US" sz="1100" dirty="0" err="1"/>
              <a:t>alle</a:t>
            </a:r>
            <a:r>
              <a:rPr lang="en-US" sz="1100" dirty="0"/>
              <a:t> Tre </a:t>
            </a:r>
            <a:r>
              <a:rPr lang="en-US" sz="1100" dirty="0" err="1"/>
              <a:t>Fontane</a:t>
            </a:r>
            <a:r>
              <a:rPr lang="en-US" sz="1100" dirty="0"/>
              <a:t>" ("St Paul at the Three Fountains").</a:t>
            </a:r>
            <a:r>
              <a:rPr lang="en-US" sz="1100" baseline="30000" dirty="0"/>
              <a:t> </a:t>
            </a:r>
            <a:r>
              <a:rPr lang="en-US" sz="1100" dirty="0"/>
              <a:t>Also according to legend, Paul's body was buried outside the walls of Rome, at the second mile on the Via </a:t>
            </a:r>
            <a:r>
              <a:rPr lang="en-US" sz="1100" dirty="0" err="1"/>
              <a:t>Ostiensis</a:t>
            </a:r>
            <a:r>
              <a:rPr lang="en-US" sz="1100" dirty="0"/>
              <a:t>, on the estate owned by a Christian woman named Lucina. It was here, in the fourth century, that the Emperor Constantine built a first church. Then, between the fourth and fifth centuries it was considerably enlarged by the Emperors </a:t>
            </a:r>
            <a:r>
              <a:rPr lang="en-US" sz="1100" dirty="0" err="1"/>
              <a:t>Valentinian</a:t>
            </a:r>
            <a:r>
              <a:rPr lang="en-US" sz="1100" dirty="0"/>
              <a:t> I, </a:t>
            </a:r>
            <a:r>
              <a:rPr lang="en-US" sz="1100" dirty="0" err="1"/>
              <a:t>Valentinian</a:t>
            </a:r>
            <a:r>
              <a:rPr lang="en-US" sz="1100" dirty="0"/>
              <a:t> II, Theodosius I, and Arcadius. The present-day Basilica of Saint Paul Outside the Walls was built there in 1800.</a:t>
            </a:r>
          </a:p>
          <a:p>
            <a:r>
              <a:rPr lang="en-US" sz="1100" dirty="0"/>
              <a:t>Tertullian in his </a:t>
            </a:r>
            <a:r>
              <a:rPr lang="en-US" sz="1100" i="1" dirty="0"/>
              <a:t>Prescription Against Heretics</a:t>
            </a:r>
            <a:r>
              <a:rPr lang="en-US" sz="1100" dirty="0"/>
              <a:t> (200 AD) writes that Paul had a similar death to that of John the Baptist, who was beheaded.</a:t>
            </a:r>
          </a:p>
          <a:p>
            <a:r>
              <a:rPr lang="en-US" sz="1100" dirty="0"/>
              <a:t>Eusebius of Caesarea in his </a:t>
            </a:r>
            <a:r>
              <a:rPr lang="en-US" sz="1100" i="1" dirty="0"/>
              <a:t>Church History</a:t>
            </a:r>
            <a:r>
              <a:rPr lang="en-US" sz="1100" dirty="0"/>
              <a:t> (320 AD) testifies that Paul was beheaded in Rome and Peter crucified. He wrote that the tombs of these two apostles, with their inscriptions, were extant in his time; and quotes as his authority a holy man of the name of Caius.</a:t>
            </a:r>
          </a:p>
          <a:p>
            <a:r>
              <a:rPr lang="en-US" sz="1100" dirty="0" err="1"/>
              <a:t>Lactantius</a:t>
            </a:r>
            <a:r>
              <a:rPr lang="en-US" sz="1100" dirty="0"/>
              <a:t> wrote that Nero "crucified Peter, and slew Paul." (318 AD)</a:t>
            </a:r>
          </a:p>
          <a:p>
            <a:r>
              <a:rPr lang="en-US" sz="1100" dirty="0"/>
              <a:t>Jerome in his </a:t>
            </a:r>
            <a:r>
              <a:rPr lang="en-US" sz="1100" i="1" dirty="0"/>
              <a:t>De </a:t>
            </a:r>
            <a:r>
              <a:rPr lang="en-US" sz="1100" i="1" dirty="0" err="1"/>
              <a:t>Viris</a:t>
            </a:r>
            <a:r>
              <a:rPr lang="en-US" sz="1100" i="1" dirty="0"/>
              <a:t> </a:t>
            </a:r>
            <a:r>
              <a:rPr lang="en-US" sz="1100" i="1" dirty="0" err="1"/>
              <a:t>Illustribus</a:t>
            </a:r>
            <a:r>
              <a:rPr lang="en-US" sz="1100" i="1" dirty="0"/>
              <a:t> (On Illustrious Men)</a:t>
            </a:r>
            <a:r>
              <a:rPr lang="en-US" sz="1100" dirty="0"/>
              <a:t> (392 AD) states that Paul was beheaded at Rome.</a:t>
            </a:r>
          </a:p>
          <a:p>
            <a:r>
              <a:rPr lang="en-US" sz="1100" dirty="0"/>
              <a:t>John Chrysostom (c. 349–407) wrote that Nero knew Paul personally and had him killed.</a:t>
            </a:r>
          </a:p>
          <a:p>
            <a:r>
              <a:rPr lang="en-US" sz="1100" dirty="0" err="1"/>
              <a:t>Sulpicius</a:t>
            </a:r>
            <a:r>
              <a:rPr lang="en-US" sz="1100" dirty="0"/>
              <a:t> Severus says Nero killed Peter and Paul. (403 AD). Wikipedia</a:t>
            </a:r>
          </a:p>
        </p:txBody>
      </p:sp>
    </p:spTree>
    <p:extLst>
      <p:ext uri="{BB962C8B-B14F-4D97-AF65-F5344CB8AC3E}">
        <p14:creationId xmlns:p14="http://schemas.microsoft.com/office/powerpoint/2010/main" val="4099649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EC75A8-2542-46A3-A34A-300199ECD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63919" y="237653"/>
            <a:ext cx="10797766" cy="1569660"/>
          </a:xfrm>
          <a:prstGeom prst="rect">
            <a:avLst/>
          </a:prstGeom>
          <a:noFill/>
        </p:spPr>
        <p:txBody>
          <a:bodyPr wrap="square" rtlCol="0">
            <a:spAutoFit/>
          </a:bodyPr>
          <a:lstStyle/>
          <a:p>
            <a:pPr algn="ctr"/>
            <a:r>
              <a:rPr lang="en-US" sz="4800" dirty="0">
                <a:solidFill>
                  <a:schemeClr val="bg1"/>
                </a:solidFill>
                <a:latin typeface="Waltograph UI" panose="03080602000000000000" pitchFamily="66" charset="0"/>
                <a:ea typeface="Wednesday" pitchFamily="2" charset="0"/>
              </a:rPr>
              <a:t>Titus</a:t>
            </a:r>
          </a:p>
          <a:p>
            <a:pPr algn="ctr"/>
            <a:r>
              <a:rPr lang="en-US" sz="4800" dirty="0">
                <a:solidFill>
                  <a:schemeClr val="bg1"/>
                </a:solidFill>
                <a:latin typeface="Waltograph UI" panose="03080602000000000000" pitchFamily="66" charset="0"/>
                <a:ea typeface="Wednesday" pitchFamily="2" charset="0"/>
              </a:rPr>
              <a:t>An Epistle of Obedience</a:t>
            </a:r>
          </a:p>
        </p:txBody>
      </p:sp>
      <p:grpSp>
        <p:nvGrpSpPr>
          <p:cNvPr id="6" name="Group 5"/>
          <p:cNvGrpSpPr/>
          <p:nvPr/>
        </p:nvGrpSpPr>
        <p:grpSpPr>
          <a:xfrm>
            <a:off x="848008" y="2239401"/>
            <a:ext cx="3050721" cy="2895600"/>
            <a:chOff x="848008" y="2239401"/>
            <a:chExt cx="3050721" cy="2895600"/>
          </a:xfrm>
        </p:grpSpPr>
        <p:pic>
          <p:nvPicPr>
            <p:cNvPr id="1030" name="Picture 6" descr="Image result for israel desert"/>
            <p:cNvPicPr>
              <a:picLocks noChangeAspect="1" noChangeArrowheads="1"/>
            </p:cNvPicPr>
            <p:nvPr/>
          </p:nvPicPr>
          <p:blipFill rotWithShape="1">
            <a:blip r:embed="rId3">
              <a:extLst>
                <a:ext uri="{28A0092B-C50C-407E-A947-70E740481C1C}">
                  <a14:useLocalDpi xmlns:a14="http://schemas.microsoft.com/office/drawing/2010/main" val="0"/>
                </a:ext>
              </a:extLst>
            </a:blip>
            <a:srcRect l="27729" t="1548" r="10859" b="1"/>
            <a:stretch/>
          </p:blipFill>
          <p:spPr bwMode="auto">
            <a:xfrm>
              <a:off x="923453" y="2344846"/>
              <a:ext cx="2924270" cy="2644461"/>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p:cNvGrpSpPr/>
            <p:nvPr/>
          </p:nvGrpSpPr>
          <p:grpSpPr>
            <a:xfrm>
              <a:off x="848008" y="2239401"/>
              <a:ext cx="3050721" cy="2895600"/>
              <a:chOff x="304800" y="3429000"/>
              <a:chExt cx="3050721" cy="2895600"/>
            </a:xfrm>
          </p:grpSpPr>
          <p:grpSp>
            <p:nvGrpSpPr>
              <p:cNvPr id="87" name="Group 86"/>
              <p:cNvGrpSpPr/>
              <p:nvPr/>
            </p:nvGrpSpPr>
            <p:grpSpPr>
              <a:xfrm rot="2107423">
                <a:off x="1281104" y="3790950"/>
                <a:ext cx="376315" cy="879933"/>
                <a:chOff x="7696200" y="914400"/>
                <a:chExt cx="685800" cy="2438400"/>
              </a:xfrm>
            </p:grpSpPr>
            <p:sp>
              <p:nvSpPr>
                <p:cNvPr id="135" name="Moon 134"/>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oon 136"/>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rot="19262140" flipH="1">
                <a:off x="1950772" y="3835879"/>
                <a:ext cx="376315" cy="801380"/>
                <a:chOff x="7696200" y="914400"/>
                <a:chExt cx="685800" cy="2438400"/>
              </a:xfrm>
            </p:grpSpPr>
            <p:sp>
              <p:nvSpPr>
                <p:cNvPr id="131" name="Moon 130"/>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rapezoid 88"/>
              <p:cNvSpPr/>
              <p:nvPr/>
            </p:nvSpPr>
            <p:spPr>
              <a:xfrm>
                <a:off x="1326235" y="4478277"/>
                <a:ext cx="983316" cy="1742909"/>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p:cNvSpPr/>
              <p:nvPr/>
            </p:nvSpPr>
            <p:spPr>
              <a:xfrm rot="20431102">
                <a:off x="1854274" y="4700732"/>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p:cNvSpPr/>
              <p:nvPr/>
            </p:nvSpPr>
            <p:spPr>
              <a:xfrm rot="1195734">
                <a:off x="1208420" y="4677609"/>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p:cNvSpPr/>
              <p:nvPr/>
            </p:nvSpPr>
            <p:spPr>
              <a:xfrm>
                <a:off x="1342034" y="4606667"/>
                <a:ext cx="925176" cy="1407690"/>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p:cNvSpPr/>
              <p:nvPr/>
            </p:nvSpPr>
            <p:spPr>
              <a:xfrm rot="218695">
                <a:off x="1362172" y="4662553"/>
                <a:ext cx="417597" cy="1300386"/>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p:cNvSpPr/>
              <p:nvPr/>
            </p:nvSpPr>
            <p:spPr>
              <a:xfrm rot="21332773">
                <a:off x="1833573" y="4664733"/>
                <a:ext cx="417597" cy="130156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525932" y="4245837"/>
                <a:ext cx="526415" cy="723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395750" y="3908738"/>
                <a:ext cx="809529" cy="8908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loud 96"/>
              <p:cNvSpPr/>
              <p:nvPr/>
            </p:nvSpPr>
            <p:spPr>
              <a:xfrm>
                <a:off x="1549947" y="4539734"/>
                <a:ext cx="462588" cy="371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Delay 97"/>
              <p:cNvSpPr/>
              <p:nvPr/>
            </p:nvSpPr>
            <p:spPr>
              <a:xfrm rot="16200000">
                <a:off x="1636878" y="3657345"/>
                <a:ext cx="296939" cy="57823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699119" y="4608751"/>
                <a:ext cx="148961" cy="971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718457" y="5704114"/>
                <a:ext cx="2223407" cy="51707"/>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718457" y="5755821"/>
                <a:ext cx="2223407" cy="155121"/>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1"/>
              <p:cNvSpPr/>
              <p:nvPr/>
            </p:nvSpPr>
            <p:spPr>
              <a:xfrm>
                <a:off x="821871"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02"/>
              <p:cNvSpPr/>
              <p:nvPr/>
            </p:nvSpPr>
            <p:spPr>
              <a:xfrm>
                <a:off x="1028700"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03"/>
              <p:cNvSpPr/>
              <p:nvPr/>
            </p:nvSpPr>
            <p:spPr>
              <a:xfrm>
                <a:off x="2579914"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04"/>
              <p:cNvSpPr/>
              <p:nvPr/>
            </p:nvSpPr>
            <p:spPr>
              <a:xfrm>
                <a:off x="2786743"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080407"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2269671"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7"/>
              <p:cNvGrpSpPr/>
              <p:nvPr/>
            </p:nvGrpSpPr>
            <p:grpSpPr>
              <a:xfrm>
                <a:off x="2028864" y="5256478"/>
                <a:ext cx="248519" cy="434702"/>
                <a:chOff x="2438400" y="402137"/>
                <a:chExt cx="2514600" cy="4398463"/>
              </a:xfrm>
            </p:grpSpPr>
            <p:sp>
              <p:nvSpPr>
                <p:cNvPr id="127" name="Snip Same Side Corner Rectangle 110"/>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Wave 124"/>
              <p:cNvSpPr/>
              <p:nvPr/>
            </p:nvSpPr>
            <p:spPr>
              <a:xfrm>
                <a:off x="1338943" y="5600700"/>
                <a:ext cx="672193" cy="103414"/>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ame 125"/>
              <p:cNvSpPr/>
              <p:nvPr/>
            </p:nvSpPr>
            <p:spPr>
              <a:xfrm>
                <a:off x="304800" y="3429000"/>
                <a:ext cx="3050721" cy="2895600"/>
              </a:xfrm>
              <a:prstGeom prst="frame">
                <a:avLst>
                  <a:gd name="adj1" fmla="val 7194"/>
                </a:avLst>
              </a:prstGeom>
              <a:solidFill>
                <a:srgbClr val="6633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2" name="Group 181">
            <a:extLst>
              <a:ext uri="{FF2B5EF4-FFF2-40B4-BE49-F238E27FC236}">
                <a16:creationId xmlns:a16="http://schemas.microsoft.com/office/drawing/2014/main" id="{0FEAF4B2-F051-031E-549E-0FEF9D90A3B4}"/>
              </a:ext>
            </a:extLst>
          </p:cNvPr>
          <p:cNvGrpSpPr/>
          <p:nvPr/>
        </p:nvGrpSpPr>
        <p:grpSpPr>
          <a:xfrm>
            <a:off x="8088318" y="2090228"/>
            <a:ext cx="2034542" cy="4061369"/>
            <a:chOff x="5595895" y="762000"/>
            <a:chExt cx="2528052" cy="4495800"/>
          </a:xfrm>
        </p:grpSpPr>
        <p:grpSp>
          <p:nvGrpSpPr>
            <p:cNvPr id="4" name="Group 124">
              <a:extLst>
                <a:ext uri="{FF2B5EF4-FFF2-40B4-BE49-F238E27FC236}">
                  <a16:creationId xmlns:a16="http://schemas.microsoft.com/office/drawing/2014/main" id="{DCC2666B-DC42-6E3D-E70A-C5D950BA44BC}"/>
                </a:ext>
              </a:extLst>
            </p:cNvPr>
            <p:cNvGrpSpPr/>
            <p:nvPr/>
          </p:nvGrpSpPr>
          <p:grpSpPr>
            <a:xfrm>
              <a:off x="5595895" y="762000"/>
              <a:ext cx="2528052" cy="4495800"/>
              <a:chOff x="7133737" y="2590801"/>
              <a:chExt cx="1712552" cy="2895598"/>
            </a:xfrm>
          </p:grpSpPr>
          <p:sp>
            <p:nvSpPr>
              <p:cNvPr id="47" name="Oval 46">
                <a:extLst>
                  <a:ext uri="{FF2B5EF4-FFF2-40B4-BE49-F238E27FC236}">
                    <a16:creationId xmlns:a16="http://schemas.microsoft.com/office/drawing/2014/main" id="{3A20AFA6-3408-44FC-AA71-D1F05E57A0A1}"/>
                  </a:ext>
                </a:extLst>
              </p:cNvPr>
              <p:cNvSpPr/>
              <p:nvPr/>
            </p:nvSpPr>
            <p:spPr>
              <a:xfrm rot="2901859">
                <a:off x="7234233" y="4355598"/>
                <a:ext cx="221384" cy="4223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96BE052B-8721-09A5-56D0-9F5C4BCDA369}"/>
                  </a:ext>
                </a:extLst>
              </p:cNvPr>
              <p:cNvSpPr/>
              <p:nvPr/>
            </p:nvSpPr>
            <p:spPr>
              <a:xfrm rot="20226769">
                <a:off x="8574567" y="4363799"/>
                <a:ext cx="271722" cy="3516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a:extLst>
                  <a:ext uri="{FF2B5EF4-FFF2-40B4-BE49-F238E27FC236}">
                    <a16:creationId xmlns:a16="http://schemas.microsoft.com/office/drawing/2014/main" id="{CD59CED5-E669-32D2-9067-FC60934EEF1C}"/>
                  </a:ext>
                </a:extLst>
              </p:cNvPr>
              <p:cNvSpPr/>
              <p:nvPr/>
            </p:nvSpPr>
            <p:spPr>
              <a:xfrm rot="1442139">
                <a:off x="7343351" y="3488429"/>
                <a:ext cx="500842" cy="1111095"/>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a:extLst>
                  <a:ext uri="{FF2B5EF4-FFF2-40B4-BE49-F238E27FC236}">
                    <a16:creationId xmlns:a16="http://schemas.microsoft.com/office/drawing/2014/main" id="{59EFCE20-4D83-4A80-EB98-D5299C86C15B}"/>
                  </a:ext>
                </a:extLst>
              </p:cNvPr>
              <p:cNvSpPr/>
              <p:nvPr/>
            </p:nvSpPr>
            <p:spPr>
              <a:xfrm rot="20249249">
                <a:off x="8229949" y="3478753"/>
                <a:ext cx="446858" cy="1142732"/>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239">
                <a:extLst>
                  <a:ext uri="{FF2B5EF4-FFF2-40B4-BE49-F238E27FC236}">
                    <a16:creationId xmlns:a16="http://schemas.microsoft.com/office/drawing/2014/main" id="{AD30BC66-11C2-8BF5-C701-DAF214F44139}"/>
                  </a:ext>
                </a:extLst>
              </p:cNvPr>
              <p:cNvSpPr/>
              <p:nvPr/>
            </p:nvSpPr>
            <p:spPr>
              <a:xfrm rot="20345433" flipH="1">
                <a:off x="8167040" y="2776567"/>
                <a:ext cx="460427" cy="932782"/>
              </a:xfrm>
              <a:prstGeom prst="roundRect">
                <a:avLst>
                  <a:gd name="adj"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Rounded Rectangle 240">
                <a:extLst>
                  <a:ext uri="{FF2B5EF4-FFF2-40B4-BE49-F238E27FC236}">
                    <a16:creationId xmlns:a16="http://schemas.microsoft.com/office/drawing/2014/main" id="{A5DC929A-25EA-A452-E6B2-384140BDF16A}"/>
                  </a:ext>
                </a:extLst>
              </p:cNvPr>
              <p:cNvSpPr/>
              <p:nvPr/>
            </p:nvSpPr>
            <p:spPr>
              <a:xfrm rot="1254567">
                <a:off x="7377738" y="2776566"/>
                <a:ext cx="460427" cy="932782"/>
              </a:xfrm>
              <a:prstGeom prst="roundRect">
                <a:avLst>
                  <a:gd name="adj"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Oval 1024">
                <a:extLst>
                  <a:ext uri="{FF2B5EF4-FFF2-40B4-BE49-F238E27FC236}">
                    <a16:creationId xmlns:a16="http://schemas.microsoft.com/office/drawing/2014/main" id="{53687F23-AEF9-DBA7-70E9-F896C71E1F94}"/>
                  </a:ext>
                </a:extLst>
              </p:cNvPr>
              <p:cNvSpPr/>
              <p:nvPr/>
            </p:nvSpPr>
            <p:spPr>
              <a:xfrm rot="6128217">
                <a:off x="8063330" y="5171484"/>
                <a:ext cx="264049" cy="365782"/>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Oval 1025">
                <a:extLst>
                  <a:ext uri="{FF2B5EF4-FFF2-40B4-BE49-F238E27FC236}">
                    <a16:creationId xmlns:a16="http://schemas.microsoft.com/office/drawing/2014/main" id="{1468532E-87F4-01A6-A711-0AD9C37C4DE9}"/>
                  </a:ext>
                </a:extLst>
              </p:cNvPr>
              <p:cNvSpPr/>
              <p:nvPr/>
            </p:nvSpPr>
            <p:spPr>
              <a:xfrm rot="4472555">
                <a:off x="7721505" y="5161706"/>
                <a:ext cx="241894" cy="38445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Trapezoid 1026">
                <a:extLst>
                  <a:ext uri="{FF2B5EF4-FFF2-40B4-BE49-F238E27FC236}">
                    <a16:creationId xmlns:a16="http://schemas.microsoft.com/office/drawing/2014/main" id="{0027E723-D595-3A12-C309-C0F3EE2E9695}"/>
                  </a:ext>
                </a:extLst>
              </p:cNvPr>
              <p:cNvSpPr/>
              <p:nvPr/>
            </p:nvSpPr>
            <p:spPr>
              <a:xfrm>
                <a:off x="7439378" y="3571711"/>
                <a:ext cx="1177462" cy="1750807"/>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ounded Rectangle 248">
                <a:extLst>
                  <a:ext uri="{FF2B5EF4-FFF2-40B4-BE49-F238E27FC236}">
                    <a16:creationId xmlns:a16="http://schemas.microsoft.com/office/drawing/2014/main" id="{2A423A89-2264-E47A-545B-AEF9E8A53C61}"/>
                  </a:ext>
                </a:extLst>
              </p:cNvPr>
              <p:cNvSpPr/>
              <p:nvPr/>
            </p:nvSpPr>
            <p:spPr>
              <a:xfrm rot="5400000">
                <a:off x="7818423" y="2264054"/>
                <a:ext cx="333136" cy="986629"/>
              </a:xfrm>
              <a:prstGeom prst="roundRect">
                <a:avLst>
                  <a:gd name="adj"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Oval 1028">
                <a:extLst>
                  <a:ext uri="{FF2B5EF4-FFF2-40B4-BE49-F238E27FC236}">
                    <a16:creationId xmlns:a16="http://schemas.microsoft.com/office/drawing/2014/main" id="{C91C14FB-7CC1-A1B4-948E-AA5B7AC88C85}"/>
                  </a:ext>
                </a:extLst>
              </p:cNvPr>
              <p:cNvSpPr/>
              <p:nvPr/>
            </p:nvSpPr>
            <p:spPr>
              <a:xfrm>
                <a:off x="7557452" y="2790682"/>
                <a:ext cx="860453" cy="979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Rounded Rectangle 250">
                <a:extLst>
                  <a:ext uri="{FF2B5EF4-FFF2-40B4-BE49-F238E27FC236}">
                    <a16:creationId xmlns:a16="http://schemas.microsoft.com/office/drawing/2014/main" id="{75C90B52-2BCE-611D-53F5-2C52EE77720F}"/>
                  </a:ext>
                </a:extLst>
              </p:cNvPr>
              <p:cNvSpPr/>
              <p:nvPr/>
            </p:nvSpPr>
            <p:spPr>
              <a:xfrm>
                <a:off x="7491676" y="2790682"/>
                <a:ext cx="996313" cy="170311"/>
              </a:xfrm>
              <a:prstGeom prst="roundRect">
                <a:avLst>
                  <a:gd name="adj" fmla="val 50000"/>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ectangle 1031">
                <a:extLst>
                  <a:ext uri="{FF2B5EF4-FFF2-40B4-BE49-F238E27FC236}">
                    <a16:creationId xmlns:a16="http://schemas.microsoft.com/office/drawing/2014/main" id="{00DF5166-9E7B-E38F-54EE-49244291AB4D}"/>
                  </a:ext>
                </a:extLst>
              </p:cNvPr>
              <p:cNvSpPr/>
              <p:nvPr/>
            </p:nvSpPr>
            <p:spPr>
              <a:xfrm>
                <a:off x="7589590" y="4261511"/>
                <a:ext cx="860453" cy="174354"/>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141">
              <a:extLst>
                <a:ext uri="{FF2B5EF4-FFF2-40B4-BE49-F238E27FC236}">
                  <a16:creationId xmlns:a16="http://schemas.microsoft.com/office/drawing/2014/main" id="{0514A0E1-F5FF-CE40-F952-18BEA58C798F}"/>
                </a:ext>
              </a:extLst>
            </p:cNvPr>
            <p:cNvGrpSpPr/>
            <p:nvPr/>
          </p:nvGrpSpPr>
          <p:grpSpPr>
            <a:xfrm>
              <a:off x="6096000" y="4267200"/>
              <a:ext cx="1600200" cy="381000"/>
              <a:chOff x="4800600" y="1267918"/>
              <a:chExt cx="5502838" cy="1399082"/>
            </a:xfrm>
          </p:grpSpPr>
          <p:grpSp>
            <p:nvGrpSpPr>
              <p:cNvPr id="28" name="Group 250">
                <a:extLst>
                  <a:ext uri="{FF2B5EF4-FFF2-40B4-BE49-F238E27FC236}">
                    <a16:creationId xmlns:a16="http://schemas.microsoft.com/office/drawing/2014/main" id="{DE91B332-5F8F-16AF-D5C2-F4AB8876BB7F}"/>
                  </a:ext>
                </a:extLst>
              </p:cNvPr>
              <p:cNvGrpSpPr/>
              <p:nvPr/>
            </p:nvGrpSpPr>
            <p:grpSpPr>
              <a:xfrm>
                <a:off x="4800600" y="1295400"/>
                <a:ext cx="2362200" cy="1371600"/>
                <a:chOff x="4800600" y="1295400"/>
                <a:chExt cx="2362200" cy="1371600"/>
              </a:xfrm>
            </p:grpSpPr>
            <p:sp>
              <p:nvSpPr>
                <p:cNvPr id="41" name="Trapezoid 40">
                  <a:extLst>
                    <a:ext uri="{FF2B5EF4-FFF2-40B4-BE49-F238E27FC236}">
                      <a16:creationId xmlns:a16="http://schemas.microsoft.com/office/drawing/2014/main" id="{FC718880-1A9E-DBD7-BC14-57168C74EA64}"/>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a:extLst>
                    <a:ext uri="{FF2B5EF4-FFF2-40B4-BE49-F238E27FC236}">
                      <a16:creationId xmlns:a16="http://schemas.microsoft.com/office/drawing/2014/main" id="{9560A85A-F9DC-1904-C25F-264CBBBC4316}"/>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Quad Arrow 235">
                  <a:extLst>
                    <a:ext uri="{FF2B5EF4-FFF2-40B4-BE49-F238E27FC236}">
                      <a16:creationId xmlns:a16="http://schemas.microsoft.com/office/drawing/2014/main" id="{9BA5F806-340D-BB5C-3B3A-03A1AF6B5047}"/>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13B3956-7A13-3845-8CD9-5AB6CF27AE52}"/>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Equal 237">
                  <a:extLst>
                    <a:ext uri="{FF2B5EF4-FFF2-40B4-BE49-F238E27FC236}">
                      <a16:creationId xmlns:a16="http://schemas.microsoft.com/office/drawing/2014/main" id="{584A5566-412F-C547-779E-09C592048DB9}"/>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Oval 45">
                  <a:extLst>
                    <a:ext uri="{FF2B5EF4-FFF2-40B4-BE49-F238E27FC236}">
                      <a16:creationId xmlns:a16="http://schemas.microsoft.com/office/drawing/2014/main" id="{BEC2AD0D-2084-8305-FBF5-3D5B871C8E15}"/>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51">
                <a:extLst>
                  <a:ext uri="{FF2B5EF4-FFF2-40B4-BE49-F238E27FC236}">
                    <a16:creationId xmlns:a16="http://schemas.microsoft.com/office/drawing/2014/main" id="{0035C4ED-3EA9-AC0F-FD56-D5CD1241C799}"/>
                  </a:ext>
                </a:extLst>
              </p:cNvPr>
              <p:cNvGrpSpPr/>
              <p:nvPr/>
            </p:nvGrpSpPr>
            <p:grpSpPr>
              <a:xfrm>
                <a:off x="6877987" y="1267918"/>
                <a:ext cx="2362200" cy="1371600"/>
                <a:chOff x="4800600" y="1295400"/>
                <a:chExt cx="2362200" cy="1371600"/>
              </a:xfrm>
            </p:grpSpPr>
            <p:sp>
              <p:nvSpPr>
                <p:cNvPr id="35" name="Trapezoid 34">
                  <a:extLst>
                    <a:ext uri="{FF2B5EF4-FFF2-40B4-BE49-F238E27FC236}">
                      <a16:creationId xmlns:a16="http://schemas.microsoft.com/office/drawing/2014/main" id="{6506B3E3-A5C7-A885-BEEE-628C8B8A7274}"/>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a:extLst>
                    <a:ext uri="{FF2B5EF4-FFF2-40B4-BE49-F238E27FC236}">
                      <a16:creationId xmlns:a16="http://schemas.microsoft.com/office/drawing/2014/main" id="{D60FA57D-0E07-9B0F-E05D-61D8048E66D8}"/>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Quad Arrow 229">
                  <a:extLst>
                    <a:ext uri="{FF2B5EF4-FFF2-40B4-BE49-F238E27FC236}">
                      <a16:creationId xmlns:a16="http://schemas.microsoft.com/office/drawing/2014/main" id="{65BC3662-0CA6-AD3A-183E-D90669A78CF0}"/>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D1FFB61-60A8-37F4-F05F-80BFD5D3FB3E}"/>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Equal 231">
                  <a:extLst>
                    <a:ext uri="{FF2B5EF4-FFF2-40B4-BE49-F238E27FC236}">
                      <a16:creationId xmlns:a16="http://schemas.microsoft.com/office/drawing/2014/main" id="{27F6BFAC-EBDA-B0AA-D3E9-84F6860D483C}"/>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Oval 39">
                  <a:extLst>
                    <a:ext uri="{FF2B5EF4-FFF2-40B4-BE49-F238E27FC236}">
                      <a16:creationId xmlns:a16="http://schemas.microsoft.com/office/drawing/2014/main" id="{EEFEE8FE-BE8B-6C7D-48A4-CF26FE8DA555}"/>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58">
                <a:extLst>
                  <a:ext uri="{FF2B5EF4-FFF2-40B4-BE49-F238E27FC236}">
                    <a16:creationId xmlns:a16="http://schemas.microsoft.com/office/drawing/2014/main" id="{DD678042-A9B3-A387-2723-72CF4E985CD4}"/>
                  </a:ext>
                </a:extLst>
              </p:cNvPr>
              <p:cNvGrpSpPr/>
              <p:nvPr/>
            </p:nvGrpSpPr>
            <p:grpSpPr>
              <a:xfrm>
                <a:off x="8979108" y="1270416"/>
                <a:ext cx="1324330" cy="1295400"/>
                <a:chOff x="4800600" y="1295400"/>
                <a:chExt cx="1324330" cy="1295400"/>
              </a:xfrm>
            </p:grpSpPr>
            <p:sp>
              <p:nvSpPr>
                <p:cNvPr id="31" name="Trapezoid 30">
                  <a:extLst>
                    <a:ext uri="{FF2B5EF4-FFF2-40B4-BE49-F238E27FC236}">
                      <a16:creationId xmlns:a16="http://schemas.microsoft.com/office/drawing/2014/main" id="{1B3970C9-E338-C429-2646-DF522581313D}"/>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a:extLst>
                    <a:ext uri="{FF2B5EF4-FFF2-40B4-BE49-F238E27FC236}">
                      <a16:creationId xmlns:a16="http://schemas.microsoft.com/office/drawing/2014/main" id="{9CD63A1B-F6A7-D21C-2AFF-C9AF69CC362C}"/>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qual 225">
                  <a:extLst>
                    <a:ext uri="{FF2B5EF4-FFF2-40B4-BE49-F238E27FC236}">
                      <a16:creationId xmlns:a16="http://schemas.microsoft.com/office/drawing/2014/main" id="{FE6587E7-B3DA-2D3C-899E-3271F9CC97C1}"/>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Oval 33">
                  <a:extLst>
                    <a:ext uri="{FF2B5EF4-FFF2-40B4-BE49-F238E27FC236}">
                      <a16:creationId xmlns:a16="http://schemas.microsoft.com/office/drawing/2014/main" id="{7E5C991F-1D79-2D3E-4726-46E0D99D1474}"/>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161">
              <a:extLst>
                <a:ext uri="{FF2B5EF4-FFF2-40B4-BE49-F238E27FC236}">
                  <a16:creationId xmlns:a16="http://schemas.microsoft.com/office/drawing/2014/main" id="{3B4EC72C-4AE7-E5B2-01D7-AF10C67F17E0}"/>
                </a:ext>
              </a:extLst>
            </p:cNvPr>
            <p:cNvGrpSpPr/>
            <p:nvPr/>
          </p:nvGrpSpPr>
          <p:grpSpPr>
            <a:xfrm>
              <a:off x="6096000" y="1143000"/>
              <a:ext cx="1371600" cy="152400"/>
              <a:chOff x="4800600" y="1267918"/>
              <a:chExt cx="5502838" cy="1399082"/>
            </a:xfrm>
          </p:grpSpPr>
          <p:grpSp>
            <p:nvGrpSpPr>
              <p:cNvPr id="9" name="Group 250">
                <a:extLst>
                  <a:ext uri="{FF2B5EF4-FFF2-40B4-BE49-F238E27FC236}">
                    <a16:creationId xmlns:a16="http://schemas.microsoft.com/office/drawing/2014/main" id="{9ABCB27D-7126-8AEC-A054-A1357D1DBA18}"/>
                  </a:ext>
                </a:extLst>
              </p:cNvPr>
              <p:cNvGrpSpPr/>
              <p:nvPr/>
            </p:nvGrpSpPr>
            <p:grpSpPr>
              <a:xfrm>
                <a:off x="4800600" y="1295400"/>
                <a:ext cx="2362200" cy="1371600"/>
                <a:chOff x="4800600" y="1295400"/>
                <a:chExt cx="2362200" cy="1371600"/>
              </a:xfrm>
            </p:grpSpPr>
            <p:sp>
              <p:nvSpPr>
                <p:cNvPr id="22" name="Trapezoid 21">
                  <a:extLst>
                    <a:ext uri="{FF2B5EF4-FFF2-40B4-BE49-F238E27FC236}">
                      <a16:creationId xmlns:a16="http://schemas.microsoft.com/office/drawing/2014/main" id="{6670FBC5-AE4F-E2A2-BA6F-A755C105C932}"/>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C5EC0982-BD31-3945-4150-77E0EF3DA028}"/>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Quad Arrow 216">
                  <a:extLst>
                    <a:ext uri="{FF2B5EF4-FFF2-40B4-BE49-F238E27FC236}">
                      <a16:creationId xmlns:a16="http://schemas.microsoft.com/office/drawing/2014/main" id="{62BF6F6D-47E4-A590-6351-378AFC26A1E2}"/>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6C3B6A8-C5EC-9917-20C9-9C92EF8BF1A6}"/>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qual 218">
                  <a:extLst>
                    <a:ext uri="{FF2B5EF4-FFF2-40B4-BE49-F238E27FC236}">
                      <a16:creationId xmlns:a16="http://schemas.microsoft.com/office/drawing/2014/main" id="{5F3E79B2-F40C-4628-AE2F-63BBA3DB78DB}"/>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a:extLst>
                    <a:ext uri="{FF2B5EF4-FFF2-40B4-BE49-F238E27FC236}">
                      <a16:creationId xmlns:a16="http://schemas.microsoft.com/office/drawing/2014/main" id="{B7179578-7EF9-C774-2EA5-87D9BD726DC6}"/>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251">
                <a:extLst>
                  <a:ext uri="{FF2B5EF4-FFF2-40B4-BE49-F238E27FC236}">
                    <a16:creationId xmlns:a16="http://schemas.microsoft.com/office/drawing/2014/main" id="{8CE6001D-E9AC-24D9-B58C-F39A76DD7172}"/>
                  </a:ext>
                </a:extLst>
              </p:cNvPr>
              <p:cNvGrpSpPr/>
              <p:nvPr/>
            </p:nvGrpSpPr>
            <p:grpSpPr>
              <a:xfrm>
                <a:off x="6877987" y="1267918"/>
                <a:ext cx="2362200" cy="1371600"/>
                <a:chOff x="4800600" y="1295400"/>
                <a:chExt cx="2362200" cy="1371600"/>
              </a:xfrm>
            </p:grpSpPr>
            <p:sp>
              <p:nvSpPr>
                <p:cNvPr id="16" name="Trapezoid 15">
                  <a:extLst>
                    <a:ext uri="{FF2B5EF4-FFF2-40B4-BE49-F238E27FC236}">
                      <a16:creationId xmlns:a16="http://schemas.microsoft.com/office/drawing/2014/main" id="{0572B4EE-A09A-953A-4016-267FC2494437}"/>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0A3C17EF-DB5E-92D9-6B19-83855237637E}"/>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Quad Arrow 210">
                  <a:extLst>
                    <a:ext uri="{FF2B5EF4-FFF2-40B4-BE49-F238E27FC236}">
                      <a16:creationId xmlns:a16="http://schemas.microsoft.com/office/drawing/2014/main" id="{D984D5B0-1791-63CA-2731-DA9A0054898D}"/>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2332B20-B67D-7913-D695-2E81E04A74B7}"/>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qual 212">
                  <a:extLst>
                    <a:ext uri="{FF2B5EF4-FFF2-40B4-BE49-F238E27FC236}">
                      <a16:creationId xmlns:a16="http://schemas.microsoft.com/office/drawing/2014/main" id="{1DA602A7-3455-12DF-A464-A52ADA6974A4}"/>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5C3EB0B8-79E4-3813-7536-825EB544FB06}"/>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258">
                <a:extLst>
                  <a:ext uri="{FF2B5EF4-FFF2-40B4-BE49-F238E27FC236}">
                    <a16:creationId xmlns:a16="http://schemas.microsoft.com/office/drawing/2014/main" id="{0FFF6A7C-3016-F803-A8F4-38BCF820D2DE}"/>
                  </a:ext>
                </a:extLst>
              </p:cNvPr>
              <p:cNvGrpSpPr/>
              <p:nvPr/>
            </p:nvGrpSpPr>
            <p:grpSpPr>
              <a:xfrm>
                <a:off x="8979108" y="1270416"/>
                <a:ext cx="1324330" cy="1295400"/>
                <a:chOff x="4800600" y="1295400"/>
                <a:chExt cx="1324330" cy="1295400"/>
              </a:xfrm>
            </p:grpSpPr>
            <p:sp>
              <p:nvSpPr>
                <p:cNvPr id="12" name="Trapezoid 11">
                  <a:extLst>
                    <a:ext uri="{FF2B5EF4-FFF2-40B4-BE49-F238E27FC236}">
                      <a16:creationId xmlns:a16="http://schemas.microsoft.com/office/drawing/2014/main" id="{97D73EE5-9A1A-A2A1-2B44-1ECE9141FCD7}"/>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9769FC83-1242-3711-B388-AAE5BD4059D9}"/>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qual 206">
                  <a:extLst>
                    <a:ext uri="{FF2B5EF4-FFF2-40B4-BE49-F238E27FC236}">
                      <a16:creationId xmlns:a16="http://schemas.microsoft.com/office/drawing/2014/main" id="{13991F49-BD29-65F6-E135-3DB09CF37DD9}"/>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a:extLst>
                    <a:ext uri="{FF2B5EF4-FFF2-40B4-BE49-F238E27FC236}">
                      <a16:creationId xmlns:a16="http://schemas.microsoft.com/office/drawing/2014/main" id="{C58DEB9C-35D7-BA09-6094-426167C3F111}"/>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59422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3920" y="0"/>
            <a:ext cx="10797766" cy="830997"/>
          </a:xfrm>
          <a:prstGeom prst="rect">
            <a:avLst/>
          </a:prstGeom>
          <a:noFill/>
        </p:spPr>
        <p:txBody>
          <a:bodyPr wrap="square" rtlCol="0">
            <a:spAutoFit/>
          </a:bodyPr>
          <a:lstStyle/>
          <a:p>
            <a:pPr algn="ctr"/>
            <a:r>
              <a:rPr lang="en-US" sz="4800" dirty="0">
                <a:latin typeface="MV Boli" panose="02000500030200090000" pitchFamily="2" charset="0"/>
                <a:ea typeface="Wednesday" pitchFamily="2" charset="0"/>
                <a:cs typeface="MV Boli" panose="02000500030200090000" pitchFamily="2" charset="0"/>
              </a:rPr>
              <a:t>Responsibilities</a:t>
            </a:r>
          </a:p>
        </p:txBody>
      </p:sp>
      <p:sp>
        <p:nvSpPr>
          <p:cNvPr id="6" name="Rectangle 5"/>
          <p:cNvSpPr/>
          <p:nvPr/>
        </p:nvSpPr>
        <p:spPr>
          <a:xfrm>
            <a:off x="6096000" y="6488668"/>
            <a:ext cx="6096000" cy="369332"/>
          </a:xfrm>
          <a:prstGeom prst="rect">
            <a:avLst/>
          </a:prstGeom>
        </p:spPr>
        <p:txBody>
          <a:bodyPr>
            <a:spAutoFit/>
          </a:bodyPr>
          <a:lstStyle/>
          <a:p>
            <a:pPr algn="r"/>
            <a:r>
              <a:rPr lang="en-US" dirty="0"/>
              <a:t>(4)</a:t>
            </a:r>
          </a:p>
        </p:txBody>
      </p:sp>
      <p:sp>
        <p:nvSpPr>
          <p:cNvPr id="3" name="Rectangle 2"/>
          <p:cNvSpPr/>
          <p:nvPr/>
        </p:nvSpPr>
        <p:spPr>
          <a:xfrm>
            <a:off x="0" y="6488668"/>
            <a:ext cx="3078180" cy="369332"/>
          </a:xfrm>
          <a:prstGeom prst="rect">
            <a:avLst/>
          </a:prstGeom>
        </p:spPr>
        <p:txBody>
          <a:bodyPr wrap="square">
            <a:spAutoFit/>
          </a:bodyPr>
          <a:lstStyle/>
          <a:p>
            <a:r>
              <a:rPr lang="en-US" dirty="0">
                <a:latin typeface="Abadi" panose="020B0604020104020204" pitchFamily="34" charset="0"/>
              </a:rPr>
              <a:t>1 Timothy 1:3-7</a:t>
            </a:r>
            <a:endParaRPr lang="en-US" dirty="0"/>
          </a:p>
        </p:txBody>
      </p:sp>
      <p:sp>
        <p:nvSpPr>
          <p:cNvPr id="78" name="Rectangle 77"/>
          <p:cNvSpPr/>
          <p:nvPr/>
        </p:nvSpPr>
        <p:spPr>
          <a:xfrm>
            <a:off x="381001" y="623653"/>
            <a:ext cx="3048000" cy="1200329"/>
          </a:xfrm>
          <a:prstGeom prst="rect">
            <a:avLst/>
          </a:prstGeom>
        </p:spPr>
        <p:txBody>
          <a:bodyPr wrap="square">
            <a:spAutoFit/>
          </a:bodyPr>
          <a:lstStyle/>
          <a:p>
            <a:pPr algn="ctr"/>
            <a:r>
              <a:rPr lang="en-US" dirty="0"/>
              <a:t>Paul instructed Timothy to stay in Ephesus and protect the Church from false teachings</a:t>
            </a:r>
          </a:p>
        </p:txBody>
      </p:sp>
      <p:grpSp>
        <p:nvGrpSpPr>
          <p:cNvPr id="95" name="Group 94"/>
          <p:cNvGrpSpPr/>
          <p:nvPr/>
        </p:nvGrpSpPr>
        <p:grpSpPr>
          <a:xfrm>
            <a:off x="3147263" y="653143"/>
            <a:ext cx="5303501" cy="5573486"/>
            <a:chOff x="3147263" y="653143"/>
            <a:chExt cx="5303501" cy="5573486"/>
          </a:xfrm>
        </p:grpSpPr>
        <p:grpSp>
          <p:nvGrpSpPr>
            <p:cNvPr id="90" name="Group 89"/>
            <p:cNvGrpSpPr/>
            <p:nvPr/>
          </p:nvGrpSpPr>
          <p:grpSpPr>
            <a:xfrm>
              <a:off x="3147263" y="653143"/>
              <a:ext cx="5303501" cy="5573486"/>
              <a:chOff x="1372892" y="1190208"/>
              <a:chExt cx="5303501" cy="4385541"/>
            </a:xfrm>
          </p:grpSpPr>
          <p:sp>
            <p:nvSpPr>
              <p:cNvPr id="106" name="Rectangle: Rounded Corners 105"/>
              <p:cNvSpPr/>
              <p:nvPr/>
            </p:nvSpPr>
            <p:spPr>
              <a:xfrm>
                <a:off x="2402725" y="1695800"/>
                <a:ext cx="3204927" cy="3278972"/>
              </a:xfrm>
              <a:prstGeom prst="roundRect">
                <a:avLst>
                  <a:gd name="adj" fmla="val 3841"/>
                </a:avLst>
              </a:prstGeom>
              <a:solidFill>
                <a:srgbClr val="F7D7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p:cNvGrpSpPr/>
              <p:nvPr/>
            </p:nvGrpSpPr>
            <p:grpSpPr>
              <a:xfrm>
                <a:off x="1463104" y="1190208"/>
                <a:ext cx="5213289" cy="1148280"/>
                <a:chOff x="2263366" y="2643613"/>
                <a:chExt cx="5213289" cy="1148280"/>
              </a:xfrm>
            </p:grpSpPr>
            <p:grpSp>
              <p:nvGrpSpPr>
                <p:cNvPr id="86" name="Group 85"/>
                <p:cNvGrpSpPr/>
                <p:nvPr/>
              </p:nvGrpSpPr>
              <p:grpSpPr>
                <a:xfrm>
                  <a:off x="2263366" y="2643613"/>
                  <a:ext cx="1158844" cy="1113576"/>
                  <a:chOff x="2281473" y="2598345"/>
                  <a:chExt cx="1158844" cy="1113576"/>
                </a:xfrm>
              </p:grpSpPr>
              <p:sp>
                <p:nvSpPr>
                  <p:cNvPr id="89" name="Freeform: Shape 88"/>
                  <p:cNvSpPr/>
                  <p:nvPr/>
                </p:nvSpPr>
                <p:spPr>
                  <a:xfrm>
                    <a:off x="2281473" y="2906162"/>
                    <a:ext cx="796704" cy="470782"/>
                  </a:xfrm>
                  <a:custGeom>
                    <a:avLst/>
                    <a:gdLst>
                      <a:gd name="connsiteX0" fmla="*/ 248971 w 796704"/>
                      <a:gd name="connsiteY0" fmla="*/ 0 h 470782"/>
                      <a:gd name="connsiteX1" fmla="*/ 425020 w 796704"/>
                      <a:gd name="connsiteY1" fmla="*/ 68944 h 470782"/>
                      <a:gd name="connsiteX2" fmla="*/ 440417 w 796704"/>
                      <a:gd name="connsiteY2" fmla="*/ 90535 h 470782"/>
                      <a:gd name="connsiteX3" fmla="*/ 743891 w 796704"/>
                      <a:gd name="connsiteY3" fmla="*/ 90535 h 470782"/>
                      <a:gd name="connsiteX4" fmla="*/ 796704 w 796704"/>
                      <a:gd name="connsiteY4" fmla="*/ 143348 h 470782"/>
                      <a:gd name="connsiteX5" fmla="*/ 796704 w 796704"/>
                      <a:gd name="connsiteY5" fmla="*/ 354594 h 470782"/>
                      <a:gd name="connsiteX6" fmla="*/ 743891 w 796704"/>
                      <a:gd name="connsiteY6" fmla="*/ 407407 h 470782"/>
                      <a:gd name="connsiteX7" fmla="*/ 424005 w 796704"/>
                      <a:gd name="connsiteY7" fmla="*/ 407407 h 470782"/>
                      <a:gd name="connsiteX8" fmla="*/ 419140 w 796704"/>
                      <a:gd name="connsiteY8" fmla="*/ 406425 h 470782"/>
                      <a:gd name="connsiteX9" fmla="*/ 388173 w 796704"/>
                      <a:gd name="connsiteY9" fmla="*/ 430581 h 470782"/>
                      <a:gd name="connsiteX10" fmla="*/ 248971 w 796704"/>
                      <a:gd name="connsiteY10" fmla="*/ 470782 h 470782"/>
                      <a:gd name="connsiteX11" fmla="*/ 0 w 796704"/>
                      <a:gd name="connsiteY11" fmla="*/ 235391 h 470782"/>
                      <a:gd name="connsiteX12" fmla="*/ 248971 w 796704"/>
                      <a:gd name="connsiteY12" fmla="*/ 0 h 47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6704" h="470782">
                        <a:moveTo>
                          <a:pt x="248971" y="0"/>
                        </a:moveTo>
                        <a:cubicBezTo>
                          <a:pt x="317722" y="0"/>
                          <a:pt x="379965" y="26347"/>
                          <a:pt x="425020" y="68944"/>
                        </a:cubicBezTo>
                        <a:lnTo>
                          <a:pt x="440417" y="90535"/>
                        </a:lnTo>
                        <a:lnTo>
                          <a:pt x="743891" y="90535"/>
                        </a:lnTo>
                        <a:cubicBezTo>
                          <a:pt x="773059" y="90535"/>
                          <a:pt x="796704" y="114180"/>
                          <a:pt x="796704" y="143348"/>
                        </a:cubicBezTo>
                        <a:lnTo>
                          <a:pt x="796704" y="354594"/>
                        </a:lnTo>
                        <a:cubicBezTo>
                          <a:pt x="796704" y="383762"/>
                          <a:pt x="773059" y="407407"/>
                          <a:pt x="743891" y="407407"/>
                        </a:cubicBezTo>
                        <a:lnTo>
                          <a:pt x="424005" y="407407"/>
                        </a:lnTo>
                        <a:lnTo>
                          <a:pt x="419140" y="406425"/>
                        </a:lnTo>
                        <a:lnTo>
                          <a:pt x="388173" y="430581"/>
                        </a:lnTo>
                        <a:cubicBezTo>
                          <a:pt x="348437" y="455962"/>
                          <a:pt x="300535" y="470782"/>
                          <a:pt x="248971" y="470782"/>
                        </a:cubicBezTo>
                        <a:cubicBezTo>
                          <a:pt x="111468" y="470782"/>
                          <a:pt x="0" y="365394"/>
                          <a:pt x="0" y="235391"/>
                        </a:cubicBezTo>
                        <a:cubicBezTo>
                          <a:pt x="0" y="105388"/>
                          <a:pt x="111468" y="0"/>
                          <a:pt x="248971" y="0"/>
                        </a:cubicBez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lowchart: Direct Access Storage 79"/>
                  <p:cNvSpPr/>
                  <p:nvPr/>
                </p:nvSpPr>
                <p:spPr>
                  <a:xfrm>
                    <a:off x="2824682" y="2598345"/>
                    <a:ext cx="615635" cy="1113576"/>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rot="10800000">
                  <a:off x="6317811" y="2678317"/>
                  <a:ext cx="1158844" cy="1113576"/>
                  <a:chOff x="2281473" y="2598345"/>
                  <a:chExt cx="1158844" cy="1113576"/>
                </a:xfrm>
              </p:grpSpPr>
              <p:sp>
                <p:nvSpPr>
                  <p:cNvPr id="92" name="Freeform: Shape 91"/>
                  <p:cNvSpPr/>
                  <p:nvPr/>
                </p:nvSpPr>
                <p:spPr>
                  <a:xfrm>
                    <a:off x="2281473" y="2906162"/>
                    <a:ext cx="796704" cy="470782"/>
                  </a:xfrm>
                  <a:custGeom>
                    <a:avLst/>
                    <a:gdLst>
                      <a:gd name="connsiteX0" fmla="*/ 248971 w 796704"/>
                      <a:gd name="connsiteY0" fmla="*/ 0 h 470782"/>
                      <a:gd name="connsiteX1" fmla="*/ 425020 w 796704"/>
                      <a:gd name="connsiteY1" fmla="*/ 68944 h 470782"/>
                      <a:gd name="connsiteX2" fmla="*/ 440417 w 796704"/>
                      <a:gd name="connsiteY2" fmla="*/ 90535 h 470782"/>
                      <a:gd name="connsiteX3" fmla="*/ 743891 w 796704"/>
                      <a:gd name="connsiteY3" fmla="*/ 90535 h 470782"/>
                      <a:gd name="connsiteX4" fmla="*/ 796704 w 796704"/>
                      <a:gd name="connsiteY4" fmla="*/ 143348 h 470782"/>
                      <a:gd name="connsiteX5" fmla="*/ 796704 w 796704"/>
                      <a:gd name="connsiteY5" fmla="*/ 354594 h 470782"/>
                      <a:gd name="connsiteX6" fmla="*/ 743891 w 796704"/>
                      <a:gd name="connsiteY6" fmla="*/ 407407 h 470782"/>
                      <a:gd name="connsiteX7" fmla="*/ 424005 w 796704"/>
                      <a:gd name="connsiteY7" fmla="*/ 407407 h 470782"/>
                      <a:gd name="connsiteX8" fmla="*/ 419140 w 796704"/>
                      <a:gd name="connsiteY8" fmla="*/ 406425 h 470782"/>
                      <a:gd name="connsiteX9" fmla="*/ 388173 w 796704"/>
                      <a:gd name="connsiteY9" fmla="*/ 430581 h 470782"/>
                      <a:gd name="connsiteX10" fmla="*/ 248971 w 796704"/>
                      <a:gd name="connsiteY10" fmla="*/ 470782 h 470782"/>
                      <a:gd name="connsiteX11" fmla="*/ 0 w 796704"/>
                      <a:gd name="connsiteY11" fmla="*/ 235391 h 470782"/>
                      <a:gd name="connsiteX12" fmla="*/ 248971 w 796704"/>
                      <a:gd name="connsiteY12" fmla="*/ 0 h 47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6704" h="470782">
                        <a:moveTo>
                          <a:pt x="248971" y="0"/>
                        </a:moveTo>
                        <a:cubicBezTo>
                          <a:pt x="317722" y="0"/>
                          <a:pt x="379965" y="26347"/>
                          <a:pt x="425020" y="68944"/>
                        </a:cubicBezTo>
                        <a:lnTo>
                          <a:pt x="440417" y="90535"/>
                        </a:lnTo>
                        <a:lnTo>
                          <a:pt x="743891" y="90535"/>
                        </a:lnTo>
                        <a:cubicBezTo>
                          <a:pt x="773059" y="90535"/>
                          <a:pt x="796704" y="114180"/>
                          <a:pt x="796704" y="143348"/>
                        </a:cubicBezTo>
                        <a:lnTo>
                          <a:pt x="796704" y="354594"/>
                        </a:lnTo>
                        <a:cubicBezTo>
                          <a:pt x="796704" y="383762"/>
                          <a:pt x="773059" y="407407"/>
                          <a:pt x="743891" y="407407"/>
                        </a:cubicBezTo>
                        <a:lnTo>
                          <a:pt x="424005" y="407407"/>
                        </a:lnTo>
                        <a:lnTo>
                          <a:pt x="419140" y="406425"/>
                        </a:lnTo>
                        <a:lnTo>
                          <a:pt x="388173" y="430581"/>
                        </a:lnTo>
                        <a:cubicBezTo>
                          <a:pt x="348437" y="455962"/>
                          <a:pt x="300535" y="470782"/>
                          <a:pt x="248971" y="470782"/>
                        </a:cubicBezTo>
                        <a:cubicBezTo>
                          <a:pt x="111468" y="470782"/>
                          <a:pt x="0" y="365394"/>
                          <a:pt x="0" y="235391"/>
                        </a:cubicBezTo>
                        <a:cubicBezTo>
                          <a:pt x="0" y="105388"/>
                          <a:pt x="111468" y="0"/>
                          <a:pt x="248971" y="0"/>
                        </a:cubicBez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Direct Access Storage 92"/>
                  <p:cNvSpPr/>
                  <p:nvPr/>
                </p:nvSpPr>
                <p:spPr>
                  <a:xfrm>
                    <a:off x="2824682" y="2598345"/>
                    <a:ext cx="615635" cy="1113576"/>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Rectangle: Rounded Corners 86"/>
                <p:cNvSpPr/>
                <p:nvPr/>
              </p:nvSpPr>
              <p:spPr>
                <a:xfrm>
                  <a:off x="3268301" y="2942376"/>
                  <a:ext cx="3204927" cy="561315"/>
                </a:xfrm>
                <a:prstGeom prst="roundRect">
                  <a:avLst>
                    <a:gd name="adj" fmla="val 27957"/>
                  </a:avLst>
                </a:prstGeom>
                <a:solidFill>
                  <a:srgbClr val="F7D7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p:cNvGrpSpPr/>
              <p:nvPr/>
            </p:nvGrpSpPr>
            <p:grpSpPr>
              <a:xfrm>
                <a:off x="1372892" y="4427469"/>
                <a:ext cx="5213289" cy="1148280"/>
                <a:chOff x="2263366" y="2643613"/>
                <a:chExt cx="5213289" cy="1148280"/>
              </a:xfrm>
            </p:grpSpPr>
            <p:grpSp>
              <p:nvGrpSpPr>
                <p:cNvPr id="97" name="Group 96"/>
                <p:cNvGrpSpPr/>
                <p:nvPr/>
              </p:nvGrpSpPr>
              <p:grpSpPr>
                <a:xfrm>
                  <a:off x="2263366" y="2643613"/>
                  <a:ext cx="1158844" cy="1113576"/>
                  <a:chOff x="2281473" y="2598345"/>
                  <a:chExt cx="1158844" cy="1113576"/>
                </a:xfrm>
              </p:grpSpPr>
              <p:sp>
                <p:nvSpPr>
                  <p:cNvPr id="102" name="Freeform: Shape 101"/>
                  <p:cNvSpPr/>
                  <p:nvPr/>
                </p:nvSpPr>
                <p:spPr>
                  <a:xfrm>
                    <a:off x="2281473" y="2906162"/>
                    <a:ext cx="796704" cy="470782"/>
                  </a:xfrm>
                  <a:custGeom>
                    <a:avLst/>
                    <a:gdLst>
                      <a:gd name="connsiteX0" fmla="*/ 248971 w 796704"/>
                      <a:gd name="connsiteY0" fmla="*/ 0 h 470782"/>
                      <a:gd name="connsiteX1" fmla="*/ 425020 w 796704"/>
                      <a:gd name="connsiteY1" fmla="*/ 68944 h 470782"/>
                      <a:gd name="connsiteX2" fmla="*/ 440417 w 796704"/>
                      <a:gd name="connsiteY2" fmla="*/ 90535 h 470782"/>
                      <a:gd name="connsiteX3" fmla="*/ 743891 w 796704"/>
                      <a:gd name="connsiteY3" fmla="*/ 90535 h 470782"/>
                      <a:gd name="connsiteX4" fmla="*/ 796704 w 796704"/>
                      <a:gd name="connsiteY4" fmla="*/ 143348 h 470782"/>
                      <a:gd name="connsiteX5" fmla="*/ 796704 w 796704"/>
                      <a:gd name="connsiteY5" fmla="*/ 354594 h 470782"/>
                      <a:gd name="connsiteX6" fmla="*/ 743891 w 796704"/>
                      <a:gd name="connsiteY6" fmla="*/ 407407 h 470782"/>
                      <a:gd name="connsiteX7" fmla="*/ 424005 w 796704"/>
                      <a:gd name="connsiteY7" fmla="*/ 407407 h 470782"/>
                      <a:gd name="connsiteX8" fmla="*/ 419140 w 796704"/>
                      <a:gd name="connsiteY8" fmla="*/ 406425 h 470782"/>
                      <a:gd name="connsiteX9" fmla="*/ 388173 w 796704"/>
                      <a:gd name="connsiteY9" fmla="*/ 430581 h 470782"/>
                      <a:gd name="connsiteX10" fmla="*/ 248971 w 796704"/>
                      <a:gd name="connsiteY10" fmla="*/ 470782 h 470782"/>
                      <a:gd name="connsiteX11" fmla="*/ 0 w 796704"/>
                      <a:gd name="connsiteY11" fmla="*/ 235391 h 470782"/>
                      <a:gd name="connsiteX12" fmla="*/ 248971 w 796704"/>
                      <a:gd name="connsiteY12" fmla="*/ 0 h 47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6704" h="470782">
                        <a:moveTo>
                          <a:pt x="248971" y="0"/>
                        </a:moveTo>
                        <a:cubicBezTo>
                          <a:pt x="317722" y="0"/>
                          <a:pt x="379965" y="26347"/>
                          <a:pt x="425020" y="68944"/>
                        </a:cubicBezTo>
                        <a:lnTo>
                          <a:pt x="440417" y="90535"/>
                        </a:lnTo>
                        <a:lnTo>
                          <a:pt x="743891" y="90535"/>
                        </a:lnTo>
                        <a:cubicBezTo>
                          <a:pt x="773059" y="90535"/>
                          <a:pt x="796704" y="114180"/>
                          <a:pt x="796704" y="143348"/>
                        </a:cubicBezTo>
                        <a:lnTo>
                          <a:pt x="796704" y="354594"/>
                        </a:lnTo>
                        <a:cubicBezTo>
                          <a:pt x="796704" y="383762"/>
                          <a:pt x="773059" y="407407"/>
                          <a:pt x="743891" y="407407"/>
                        </a:cubicBezTo>
                        <a:lnTo>
                          <a:pt x="424005" y="407407"/>
                        </a:lnTo>
                        <a:lnTo>
                          <a:pt x="419140" y="406425"/>
                        </a:lnTo>
                        <a:lnTo>
                          <a:pt x="388173" y="430581"/>
                        </a:lnTo>
                        <a:cubicBezTo>
                          <a:pt x="348437" y="455962"/>
                          <a:pt x="300535" y="470782"/>
                          <a:pt x="248971" y="470782"/>
                        </a:cubicBezTo>
                        <a:cubicBezTo>
                          <a:pt x="111468" y="470782"/>
                          <a:pt x="0" y="365394"/>
                          <a:pt x="0" y="235391"/>
                        </a:cubicBezTo>
                        <a:cubicBezTo>
                          <a:pt x="0" y="105388"/>
                          <a:pt x="111468" y="0"/>
                          <a:pt x="248971" y="0"/>
                        </a:cubicBez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Direct Access Storage 102"/>
                  <p:cNvSpPr/>
                  <p:nvPr/>
                </p:nvSpPr>
                <p:spPr>
                  <a:xfrm>
                    <a:off x="2824682" y="2598345"/>
                    <a:ext cx="615635" cy="1113576"/>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p:cNvGrpSpPr/>
                <p:nvPr/>
              </p:nvGrpSpPr>
              <p:grpSpPr>
                <a:xfrm rot="10800000">
                  <a:off x="6317811" y="2678317"/>
                  <a:ext cx="1158844" cy="1113576"/>
                  <a:chOff x="2281473" y="2598345"/>
                  <a:chExt cx="1158844" cy="1113576"/>
                </a:xfrm>
              </p:grpSpPr>
              <p:sp>
                <p:nvSpPr>
                  <p:cNvPr id="100" name="Freeform: Shape 99"/>
                  <p:cNvSpPr/>
                  <p:nvPr/>
                </p:nvSpPr>
                <p:spPr>
                  <a:xfrm>
                    <a:off x="2281473" y="2906162"/>
                    <a:ext cx="796704" cy="470782"/>
                  </a:xfrm>
                  <a:custGeom>
                    <a:avLst/>
                    <a:gdLst>
                      <a:gd name="connsiteX0" fmla="*/ 248971 w 796704"/>
                      <a:gd name="connsiteY0" fmla="*/ 0 h 470782"/>
                      <a:gd name="connsiteX1" fmla="*/ 425020 w 796704"/>
                      <a:gd name="connsiteY1" fmla="*/ 68944 h 470782"/>
                      <a:gd name="connsiteX2" fmla="*/ 440417 w 796704"/>
                      <a:gd name="connsiteY2" fmla="*/ 90535 h 470782"/>
                      <a:gd name="connsiteX3" fmla="*/ 743891 w 796704"/>
                      <a:gd name="connsiteY3" fmla="*/ 90535 h 470782"/>
                      <a:gd name="connsiteX4" fmla="*/ 796704 w 796704"/>
                      <a:gd name="connsiteY4" fmla="*/ 143348 h 470782"/>
                      <a:gd name="connsiteX5" fmla="*/ 796704 w 796704"/>
                      <a:gd name="connsiteY5" fmla="*/ 354594 h 470782"/>
                      <a:gd name="connsiteX6" fmla="*/ 743891 w 796704"/>
                      <a:gd name="connsiteY6" fmla="*/ 407407 h 470782"/>
                      <a:gd name="connsiteX7" fmla="*/ 424005 w 796704"/>
                      <a:gd name="connsiteY7" fmla="*/ 407407 h 470782"/>
                      <a:gd name="connsiteX8" fmla="*/ 419140 w 796704"/>
                      <a:gd name="connsiteY8" fmla="*/ 406425 h 470782"/>
                      <a:gd name="connsiteX9" fmla="*/ 388173 w 796704"/>
                      <a:gd name="connsiteY9" fmla="*/ 430581 h 470782"/>
                      <a:gd name="connsiteX10" fmla="*/ 248971 w 796704"/>
                      <a:gd name="connsiteY10" fmla="*/ 470782 h 470782"/>
                      <a:gd name="connsiteX11" fmla="*/ 0 w 796704"/>
                      <a:gd name="connsiteY11" fmla="*/ 235391 h 470782"/>
                      <a:gd name="connsiteX12" fmla="*/ 248971 w 796704"/>
                      <a:gd name="connsiteY12" fmla="*/ 0 h 47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6704" h="470782">
                        <a:moveTo>
                          <a:pt x="248971" y="0"/>
                        </a:moveTo>
                        <a:cubicBezTo>
                          <a:pt x="317722" y="0"/>
                          <a:pt x="379965" y="26347"/>
                          <a:pt x="425020" y="68944"/>
                        </a:cubicBezTo>
                        <a:lnTo>
                          <a:pt x="440417" y="90535"/>
                        </a:lnTo>
                        <a:lnTo>
                          <a:pt x="743891" y="90535"/>
                        </a:lnTo>
                        <a:cubicBezTo>
                          <a:pt x="773059" y="90535"/>
                          <a:pt x="796704" y="114180"/>
                          <a:pt x="796704" y="143348"/>
                        </a:cubicBezTo>
                        <a:lnTo>
                          <a:pt x="796704" y="354594"/>
                        </a:lnTo>
                        <a:cubicBezTo>
                          <a:pt x="796704" y="383762"/>
                          <a:pt x="773059" y="407407"/>
                          <a:pt x="743891" y="407407"/>
                        </a:cubicBezTo>
                        <a:lnTo>
                          <a:pt x="424005" y="407407"/>
                        </a:lnTo>
                        <a:lnTo>
                          <a:pt x="419140" y="406425"/>
                        </a:lnTo>
                        <a:lnTo>
                          <a:pt x="388173" y="430581"/>
                        </a:lnTo>
                        <a:cubicBezTo>
                          <a:pt x="348437" y="455962"/>
                          <a:pt x="300535" y="470782"/>
                          <a:pt x="248971" y="470782"/>
                        </a:cubicBezTo>
                        <a:cubicBezTo>
                          <a:pt x="111468" y="470782"/>
                          <a:pt x="0" y="365394"/>
                          <a:pt x="0" y="235391"/>
                        </a:cubicBezTo>
                        <a:cubicBezTo>
                          <a:pt x="0" y="105388"/>
                          <a:pt x="111468" y="0"/>
                          <a:pt x="248971" y="0"/>
                        </a:cubicBez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Direct Access Storage 100"/>
                  <p:cNvSpPr/>
                  <p:nvPr/>
                </p:nvSpPr>
                <p:spPr>
                  <a:xfrm>
                    <a:off x="2824682" y="2598345"/>
                    <a:ext cx="615635" cy="1113576"/>
                  </a:xfrm>
                  <a:prstGeom prst="flowChartMagneticDrum">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Rounded Corners 98"/>
                <p:cNvSpPr/>
                <p:nvPr/>
              </p:nvSpPr>
              <p:spPr>
                <a:xfrm>
                  <a:off x="3268301" y="2942376"/>
                  <a:ext cx="3204927" cy="561315"/>
                </a:xfrm>
                <a:prstGeom prst="roundRect">
                  <a:avLst>
                    <a:gd name="adj" fmla="val 27957"/>
                  </a:avLst>
                </a:prstGeom>
                <a:solidFill>
                  <a:srgbClr val="F7D7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Rectangle 6"/>
            <p:cNvSpPr/>
            <p:nvPr/>
          </p:nvSpPr>
          <p:spPr>
            <a:xfrm>
              <a:off x="4349543" y="1792305"/>
              <a:ext cx="3172486" cy="3416320"/>
            </a:xfrm>
            <a:prstGeom prst="rect">
              <a:avLst/>
            </a:prstGeom>
          </p:spPr>
          <p:txBody>
            <a:bodyPr wrap="square">
              <a:spAutoFit/>
            </a:bodyPr>
            <a:lstStyle/>
            <a:p>
              <a:r>
                <a:rPr lang="en-US" dirty="0"/>
                <a:t> </a:t>
              </a:r>
              <a:r>
                <a:rPr lang="en-US" i="1" dirty="0"/>
                <a:t>Fables =</a:t>
              </a:r>
              <a:r>
                <a:rPr lang="en-US" dirty="0"/>
                <a:t> false teachings; heeding</a:t>
              </a:r>
            </a:p>
            <a:p>
              <a:endParaRPr lang="en-US" dirty="0"/>
            </a:p>
            <a:p>
              <a:r>
                <a:rPr lang="en-US" dirty="0"/>
                <a:t>“endless genealogies” = the false tradition that salvation came only to those of the chosen seed of Abraham, who were often known by their lengthy or endless genealogies; </a:t>
              </a:r>
            </a:p>
            <a:p>
              <a:endParaRPr lang="en-US" dirty="0"/>
            </a:p>
            <a:p>
              <a:r>
                <a:rPr lang="en-US" dirty="0"/>
                <a:t>“vain jangling” = pointless discussion</a:t>
              </a:r>
            </a:p>
          </p:txBody>
        </p:sp>
      </p:grpSp>
      <p:sp>
        <p:nvSpPr>
          <p:cNvPr id="94" name="Rectangle 93"/>
          <p:cNvSpPr/>
          <p:nvPr/>
        </p:nvSpPr>
        <p:spPr>
          <a:xfrm>
            <a:off x="8098969" y="2311177"/>
            <a:ext cx="3624943" cy="2246769"/>
          </a:xfrm>
          <a:prstGeom prst="rect">
            <a:avLst/>
          </a:prstGeom>
        </p:spPr>
        <p:txBody>
          <a:bodyPr wrap="square">
            <a:spAutoFit/>
          </a:bodyPr>
          <a:lstStyle/>
          <a:p>
            <a:pPr algn="ctr"/>
            <a:r>
              <a:rPr lang="en-US" sz="2800" b="1" dirty="0">
                <a:solidFill>
                  <a:srgbClr val="333333"/>
                </a:solidFill>
                <a:effectLst>
                  <a:glow rad="101600">
                    <a:schemeClr val="accent2">
                      <a:satMod val="175000"/>
                      <a:alpha val="40000"/>
                    </a:schemeClr>
                  </a:glow>
                </a:effectLst>
                <a:latin typeface="Abadi" panose="020B0604020104020204" pitchFamily="34" charset="0"/>
              </a:rPr>
              <a:t>Priesthood leaders have the responsibility to ensure that true doctrine and correct practices are taught</a:t>
            </a:r>
            <a:endParaRPr lang="en-US" sz="2800" dirty="0">
              <a:effectLst>
                <a:glow rad="101600">
                  <a:schemeClr val="accent2">
                    <a:satMod val="175000"/>
                    <a:alpha val="40000"/>
                  </a:schemeClr>
                </a:glow>
              </a:effectLst>
            </a:endParaRPr>
          </a:p>
        </p:txBody>
      </p:sp>
    </p:spTree>
    <p:extLst>
      <p:ext uri="{BB962C8B-B14F-4D97-AF65-F5344CB8AC3E}">
        <p14:creationId xmlns:p14="http://schemas.microsoft.com/office/powerpoint/2010/main" val="140876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barn(outHorizontal)">
                                      <p:cBhvr>
                                        <p:cTn id="7" dur="125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1000"/>
                                        <p:tgtEl>
                                          <p:spTgt spid="94"/>
                                        </p:tgtEl>
                                      </p:cBhvr>
                                    </p:animEffect>
                                    <p:anim calcmode="lin" valueType="num">
                                      <p:cBhvr>
                                        <p:cTn id="13" dur="1000" fill="hold"/>
                                        <p:tgtEl>
                                          <p:spTgt spid="94"/>
                                        </p:tgtEl>
                                        <p:attrNameLst>
                                          <p:attrName>ppt_x</p:attrName>
                                        </p:attrNameLst>
                                      </p:cBhvr>
                                      <p:tavLst>
                                        <p:tav tm="0">
                                          <p:val>
                                            <p:strVal val="#ppt_x"/>
                                          </p:val>
                                        </p:tav>
                                        <p:tav tm="100000">
                                          <p:val>
                                            <p:strVal val="#ppt_x"/>
                                          </p:val>
                                        </p:tav>
                                      </p:tavLst>
                                    </p:anim>
                                    <p:anim calcmode="lin" valueType="num">
                                      <p:cBhvr>
                                        <p:cTn id="14"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4901698" y="110905"/>
            <a:ext cx="2709337" cy="1015663"/>
          </a:xfrm>
          <a:prstGeom prst="rect">
            <a:avLst/>
          </a:prstGeom>
          <a:noFill/>
        </p:spPr>
        <p:txBody>
          <a:bodyPr wrap="square" rtlCol="0">
            <a:spAutoFit/>
          </a:bodyPr>
          <a:lstStyle/>
          <a:p>
            <a:pPr algn="ctr"/>
            <a:r>
              <a:rPr lang="en-US" sz="6000" dirty="0">
                <a:solidFill>
                  <a:schemeClr val="bg1"/>
                </a:solidFill>
                <a:latin typeface="Waltograph UI" panose="03080602000000000000" pitchFamily="66" charset="0"/>
              </a:rPr>
              <a:t>Titus</a:t>
            </a:r>
          </a:p>
        </p:txBody>
      </p:sp>
      <p:sp>
        <p:nvSpPr>
          <p:cNvPr id="81" name="TextBox 80"/>
          <p:cNvSpPr txBox="1"/>
          <p:nvPr/>
        </p:nvSpPr>
        <p:spPr>
          <a:xfrm>
            <a:off x="795676" y="1203694"/>
            <a:ext cx="6939481" cy="5355312"/>
          </a:xfrm>
          <a:prstGeom prst="rect">
            <a:avLst/>
          </a:prstGeom>
          <a:noFill/>
        </p:spPr>
        <p:txBody>
          <a:bodyPr wrap="square" rtlCol="0">
            <a:spAutoFit/>
          </a:bodyPr>
          <a:lstStyle/>
          <a:p>
            <a:r>
              <a:rPr lang="en-US" dirty="0">
                <a:solidFill>
                  <a:schemeClr val="bg1"/>
                </a:solidFill>
              </a:rPr>
              <a:t>The book of Titus was written by Paul and addressed to Titus</a:t>
            </a:r>
          </a:p>
          <a:p>
            <a:endParaRPr lang="en-US" dirty="0">
              <a:solidFill>
                <a:schemeClr val="bg1"/>
              </a:solidFill>
            </a:endParaRPr>
          </a:p>
          <a:p>
            <a:r>
              <a:rPr lang="en-US" dirty="0">
                <a:solidFill>
                  <a:schemeClr val="bg1"/>
                </a:solidFill>
              </a:rPr>
              <a:t>Titus was a Greek convert and a faithful fellow laborer with Paul in spreading the gospel and organizing the Church</a:t>
            </a:r>
          </a:p>
          <a:p>
            <a:endParaRPr lang="en-US" dirty="0">
              <a:solidFill>
                <a:schemeClr val="bg1"/>
              </a:solidFill>
            </a:endParaRPr>
          </a:p>
          <a:p>
            <a:r>
              <a:rPr lang="en-US" dirty="0">
                <a:solidFill>
                  <a:schemeClr val="bg1"/>
                </a:solidFill>
              </a:rPr>
              <a:t>He helped gather donations for the poor in Jerusalem and accompanied Paul to the Jerusalem council</a:t>
            </a:r>
          </a:p>
          <a:p>
            <a:endParaRPr lang="en-US" dirty="0">
              <a:solidFill>
                <a:schemeClr val="bg1"/>
              </a:solidFill>
            </a:endParaRPr>
          </a:p>
          <a:p>
            <a:r>
              <a:rPr lang="en-US" dirty="0">
                <a:solidFill>
                  <a:schemeClr val="bg1"/>
                </a:solidFill>
              </a:rPr>
              <a:t>Paul entrusted Titus to take to Corinth Paul’s first epistle to the Saints living there</a:t>
            </a:r>
          </a:p>
          <a:p>
            <a:endParaRPr lang="en-US" dirty="0">
              <a:solidFill>
                <a:schemeClr val="bg1"/>
              </a:solidFill>
            </a:endParaRPr>
          </a:p>
          <a:p>
            <a:r>
              <a:rPr lang="en-US" dirty="0">
                <a:solidFill>
                  <a:schemeClr val="bg1"/>
                </a:solidFill>
              </a:rPr>
              <a:t>Paul wrote to Titus to strengthen him in his assignment to lead and care for the branch of the Church in Crete in spite of opposition</a:t>
            </a:r>
          </a:p>
          <a:p>
            <a:endParaRPr lang="en-US" dirty="0">
              <a:solidFill>
                <a:schemeClr val="bg1"/>
              </a:solidFill>
            </a:endParaRPr>
          </a:p>
          <a:p>
            <a:r>
              <a:rPr lang="en-US" dirty="0">
                <a:solidFill>
                  <a:schemeClr val="bg1"/>
                </a:solidFill>
              </a:rPr>
              <a:t>Titus is the Epistle of Obedience</a:t>
            </a:r>
          </a:p>
          <a:p>
            <a:endParaRPr lang="en-US" dirty="0">
              <a:solidFill>
                <a:schemeClr val="bg1"/>
              </a:solidFill>
            </a:endParaRPr>
          </a:p>
          <a:p>
            <a:r>
              <a:rPr lang="en-US" dirty="0">
                <a:solidFill>
                  <a:schemeClr val="bg1"/>
                </a:solidFill>
              </a:rPr>
              <a:t>Titus was ordained the first bishop of the Church of the </a:t>
            </a:r>
            <a:r>
              <a:rPr lang="en-US" dirty="0" err="1">
                <a:solidFill>
                  <a:schemeClr val="bg1"/>
                </a:solidFill>
              </a:rPr>
              <a:t>Cretians</a:t>
            </a:r>
            <a:r>
              <a:rPr lang="en-US" dirty="0">
                <a:solidFill>
                  <a:schemeClr val="bg1"/>
                </a:solidFill>
              </a:rPr>
              <a:t>, from </a:t>
            </a:r>
            <a:r>
              <a:rPr lang="en-US" dirty="0" err="1">
                <a:solidFill>
                  <a:schemeClr val="bg1"/>
                </a:solidFill>
              </a:rPr>
              <a:t>Nicopolis</a:t>
            </a:r>
            <a:r>
              <a:rPr lang="en-US" dirty="0">
                <a:solidFill>
                  <a:schemeClr val="bg1"/>
                </a:solidFill>
              </a:rPr>
              <a:t> of Macedonia.</a:t>
            </a:r>
          </a:p>
          <a:p>
            <a:endParaRPr lang="en-US" dirty="0">
              <a:solidFill>
                <a:schemeClr val="bg1"/>
              </a:solidFill>
            </a:endParaRPr>
          </a:p>
        </p:txBody>
      </p:sp>
      <p:grpSp>
        <p:nvGrpSpPr>
          <p:cNvPr id="2" name="Group 181">
            <a:extLst>
              <a:ext uri="{FF2B5EF4-FFF2-40B4-BE49-F238E27FC236}">
                <a16:creationId xmlns:a16="http://schemas.microsoft.com/office/drawing/2014/main" id="{28BAA5F0-3EAE-AAC3-5616-4E3D8CBA01A5}"/>
              </a:ext>
            </a:extLst>
          </p:cNvPr>
          <p:cNvGrpSpPr/>
          <p:nvPr/>
        </p:nvGrpSpPr>
        <p:grpSpPr>
          <a:xfrm>
            <a:off x="8917376" y="1396948"/>
            <a:ext cx="2277644" cy="4546651"/>
            <a:chOff x="5595895" y="762000"/>
            <a:chExt cx="2528052" cy="4495800"/>
          </a:xfrm>
        </p:grpSpPr>
        <p:grpSp>
          <p:nvGrpSpPr>
            <p:cNvPr id="3" name="Group 124">
              <a:extLst>
                <a:ext uri="{FF2B5EF4-FFF2-40B4-BE49-F238E27FC236}">
                  <a16:creationId xmlns:a16="http://schemas.microsoft.com/office/drawing/2014/main" id="{78664095-E5D2-4378-6451-B1C99918C61F}"/>
                </a:ext>
              </a:extLst>
            </p:cNvPr>
            <p:cNvGrpSpPr/>
            <p:nvPr/>
          </p:nvGrpSpPr>
          <p:grpSpPr>
            <a:xfrm>
              <a:off x="5595895" y="762000"/>
              <a:ext cx="2528052" cy="4495800"/>
              <a:chOff x="7133737" y="2590801"/>
              <a:chExt cx="1712552" cy="2895598"/>
            </a:xfrm>
          </p:grpSpPr>
          <p:sp>
            <p:nvSpPr>
              <p:cNvPr id="76" name="Oval 75">
                <a:extLst>
                  <a:ext uri="{FF2B5EF4-FFF2-40B4-BE49-F238E27FC236}">
                    <a16:creationId xmlns:a16="http://schemas.microsoft.com/office/drawing/2014/main" id="{CC7D2DC6-7906-EE4E-A150-4400BCC60654}"/>
                  </a:ext>
                </a:extLst>
              </p:cNvPr>
              <p:cNvSpPr/>
              <p:nvPr/>
            </p:nvSpPr>
            <p:spPr>
              <a:xfrm rot="2901859">
                <a:off x="7234233" y="4355598"/>
                <a:ext cx="221384" cy="4223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A83EA73A-0C96-09F6-7C53-E8288E887D80}"/>
                  </a:ext>
                </a:extLst>
              </p:cNvPr>
              <p:cNvSpPr/>
              <p:nvPr/>
            </p:nvSpPr>
            <p:spPr>
              <a:xfrm rot="20226769">
                <a:off x="8574567" y="4363799"/>
                <a:ext cx="271722" cy="3516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a:extLst>
                  <a:ext uri="{FF2B5EF4-FFF2-40B4-BE49-F238E27FC236}">
                    <a16:creationId xmlns:a16="http://schemas.microsoft.com/office/drawing/2014/main" id="{E3039461-EF0E-3D40-D2A7-1A7E83A5A672}"/>
                  </a:ext>
                </a:extLst>
              </p:cNvPr>
              <p:cNvSpPr/>
              <p:nvPr/>
            </p:nvSpPr>
            <p:spPr>
              <a:xfrm rot="1442139">
                <a:off x="7343351" y="3488429"/>
                <a:ext cx="500842" cy="1111095"/>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a:extLst>
                  <a:ext uri="{FF2B5EF4-FFF2-40B4-BE49-F238E27FC236}">
                    <a16:creationId xmlns:a16="http://schemas.microsoft.com/office/drawing/2014/main" id="{0DC39D43-D91D-4FEA-194D-2971D2DBB9D3}"/>
                  </a:ext>
                </a:extLst>
              </p:cNvPr>
              <p:cNvSpPr/>
              <p:nvPr/>
            </p:nvSpPr>
            <p:spPr>
              <a:xfrm rot="20249249">
                <a:off x="8229949" y="3478753"/>
                <a:ext cx="446858" cy="1142732"/>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239">
                <a:extLst>
                  <a:ext uri="{FF2B5EF4-FFF2-40B4-BE49-F238E27FC236}">
                    <a16:creationId xmlns:a16="http://schemas.microsoft.com/office/drawing/2014/main" id="{3A8A3BFA-B310-89F8-26D0-BE6F10723B34}"/>
                  </a:ext>
                </a:extLst>
              </p:cNvPr>
              <p:cNvSpPr/>
              <p:nvPr/>
            </p:nvSpPr>
            <p:spPr>
              <a:xfrm rot="20345433" flipH="1">
                <a:off x="8167040" y="2776567"/>
                <a:ext cx="460427" cy="932782"/>
              </a:xfrm>
              <a:prstGeom prst="roundRect">
                <a:avLst>
                  <a:gd name="adj"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240">
                <a:extLst>
                  <a:ext uri="{FF2B5EF4-FFF2-40B4-BE49-F238E27FC236}">
                    <a16:creationId xmlns:a16="http://schemas.microsoft.com/office/drawing/2014/main" id="{097E3AC5-29D0-D2AE-E0BA-81DC9A651B04}"/>
                  </a:ext>
                </a:extLst>
              </p:cNvPr>
              <p:cNvSpPr/>
              <p:nvPr/>
            </p:nvSpPr>
            <p:spPr>
              <a:xfrm rot="1254567">
                <a:off x="7377738" y="2776566"/>
                <a:ext cx="460427" cy="932782"/>
              </a:xfrm>
              <a:prstGeom prst="roundRect">
                <a:avLst>
                  <a:gd name="adj"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B07DE42-686B-5767-AC57-E7FDBB664190}"/>
                  </a:ext>
                </a:extLst>
              </p:cNvPr>
              <p:cNvSpPr/>
              <p:nvPr/>
            </p:nvSpPr>
            <p:spPr>
              <a:xfrm rot="6128217">
                <a:off x="8063330" y="5171484"/>
                <a:ext cx="264049" cy="365782"/>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F9E14AE2-C449-2FF3-B31E-CB93CFA7FC10}"/>
                  </a:ext>
                </a:extLst>
              </p:cNvPr>
              <p:cNvSpPr/>
              <p:nvPr/>
            </p:nvSpPr>
            <p:spPr>
              <a:xfrm rot="4472555">
                <a:off x="7721505" y="5161706"/>
                <a:ext cx="241894" cy="38445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9A4C165A-A51A-1A77-FE7B-2664542ACF0B}"/>
                  </a:ext>
                </a:extLst>
              </p:cNvPr>
              <p:cNvSpPr/>
              <p:nvPr/>
            </p:nvSpPr>
            <p:spPr>
              <a:xfrm>
                <a:off x="7439378" y="3571711"/>
                <a:ext cx="1177462" cy="1750807"/>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248">
                <a:extLst>
                  <a:ext uri="{FF2B5EF4-FFF2-40B4-BE49-F238E27FC236}">
                    <a16:creationId xmlns:a16="http://schemas.microsoft.com/office/drawing/2014/main" id="{72ECC35D-EEF4-54D3-91A6-27454138015F}"/>
                  </a:ext>
                </a:extLst>
              </p:cNvPr>
              <p:cNvSpPr/>
              <p:nvPr/>
            </p:nvSpPr>
            <p:spPr>
              <a:xfrm rot="5400000">
                <a:off x="7818423" y="2264054"/>
                <a:ext cx="333136" cy="986629"/>
              </a:xfrm>
              <a:prstGeom prst="roundRect">
                <a:avLst>
                  <a:gd name="adj"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F7368FDD-99C6-5EB9-6E5A-7D4D485E5427}"/>
                  </a:ext>
                </a:extLst>
              </p:cNvPr>
              <p:cNvSpPr/>
              <p:nvPr/>
            </p:nvSpPr>
            <p:spPr>
              <a:xfrm>
                <a:off x="7557452" y="2790682"/>
                <a:ext cx="860453" cy="979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250">
                <a:extLst>
                  <a:ext uri="{FF2B5EF4-FFF2-40B4-BE49-F238E27FC236}">
                    <a16:creationId xmlns:a16="http://schemas.microsoft.com/office/drawing/2014/main" id="{1CC354DE-F44C-CFB0-D6BE-29AA99C58895}"/>
                  </a:ext>
                </a:extLst>
              </p:cNvPr>
              <p:cNvSpPr/>
              <p:nvPr/>
            </p:nvSpPr>
            <p:spPr>
              <a:xfrm>
                <a:off x="7491676" y="2790682"/>
                <a:ext cx="996313" cy="170311"/>
              </a:xfrm>
              <a:prstGeom prst="roundRect">
                <a:avLst>
                  <a:gd name="adj" fmla="val 50000"/>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EE2DF09F-1A23-DAFA-AC6E-B3F6E698E9E6}"/>
                  </a:ext>
                </a:extLst>
              </p:cNvPr>
              <p:cNvSpPr/>
              <p:nvPr/>
            </p:nvSpPr>
            <p:spPr>
              <a:xfrm>
                <a:off x="7589590" y="4261511"/>
                <a:ext cx="860453" cy="174354"/>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141">
              <a:extLst>
                <a:ext uri="{FF2B5EF4-FFF2-40B4-BE49-F238E27FC236}">
                  <a16:creationId xmlns:a16="http://schemas.microsoft.com/office/drawing/2014/main" id="{793A042D-C14A-EEC7-DF9D-FF233106866C}"/>
                </a:ext>
              </a:extLst>
            </p:cNvPr>
            <p:cNvGrpSpPr/>
            <p:nvPr/>
          </p:nvGrpSpPr>
          <p:grpSpPr>
            <a:xfrm>
              <a:off x="6096000" y="4267200"/>
              <a:ext cx="1600200" cy="381000"/>
              <a:chOff x="4800600" y="1267918"/>
              <a:chExt cx="5502838" cy="1399082"/>
            </a:xfrm>
          </p:grpSpPr>
          <p:grpSp>
            <p:nvGrpSpPr>
              <p:cNvPr id="25" name="Group 250">
                <a:extLst>
                  <a:ext uri="{FF2B5EF4-FFF2-40B4-BE49-F238E27FC236}">
                    <a16:creationId xmlns:a16="http://schemas.microsoft.com/office/drawing/2014/main" id="{8735EC7A-AFC5-E37B-765E-BD62514B83B8}"/>
                  </a:ext>
                </a:extLst>
              </p:cNvPr>
              <p:cNvGrpSpPr/>
              <p:nvPr/>
            </p:nvGrpSpPr>
            <p:grpSpPr>
              <a:xfrm>
                <a:off x="4800600" y="1295400"/>
                <a:ext cx="2362200" cy="1371600"/>
                <a:chOff x="4800600" y="1295400"/>
                <a:chExt cx="2362200" cy="1371600"/>
              </a:xfrm>
            </p:grpSpPr>
            <p:sp>
              <p:nvSpPr>
                <p:cNvPr id="70" name="Trapezoid 69">
                  <a:extLst>
                    <a:ext uri="{FF2B5EF4-FFF2-40B4-BE49-F238E27FC236}">
                      <a16:creationId xmlns:a16="http://schemas.microsoft.com/office/drawing/2014/main" id="{3ED010D4-6872-EED3-6EDB-EC3BBCB89FAB}"/>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3FD3E781-8EC4-2E1F-FB76-DFACC4B89807}"/>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Quad Arrow 235">
                  <a:extLst>
                    <a:ext uri="{FF2B5EF4-FFF2-40B4-BE49-F238E27FC236}">
                      <a16:creationId xmlns:a16="http://schemas.microsoft.com/office/drawing/2014/main" id="{5D5A589E-CDCE-649A-7A2C-4702A43EB4CA}"/>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AAB00A6A-A801-87E3-CAD2-1C16082D342B}"/>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Equal 237">
                  <a:extLst>
                    <a:ext uri="{FF2B5EF4-FFF2-40B4-BE49-F238E27FC236}">
                      <a16:creationId xmlns:a16="http://schemas.microsoft.com/office/drawing/2014/main" id="{4E8D0C44-A2F6-E8B8-3CF0-A254AC77A7A9}"/>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Oval 74">
                  <a:extLst>
                    <a:ext uri="{FF2B5EF4-FFF2-40B4-BE49-F238E27FC236}">
                      <a16:creationId xmlns:a16="http://schemas.microsoft.com/office/drawing/2014/main" id="{9EFD9EF9-F09C-01A0-FFBC-51C36065E6FF}"/>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1">
                <a:extLst>
                  <a:ext uri="{FF2B5EF4-FFF2-40B4-BE49-F238E27FC236}">
                    <a16:creationId xmlns:a16="http://schemas.microsoft.com/office/drawing/2014/main" id="{4DCB4B3A-7643-FE44-290E-A4B6C144AD54}"/>
                  </a:ext>
                </a:extLst>
              </p:cNvPr>
              <p:cNvGrpSpPr/>
              <p:nvPr/>
            </p:nvGrpSpPr>
            <p:grpSpPr>
              <a:xfrm>
                <a:off x="6877987" y="1267918"/>
                <a:ext cx="2362200" cy="1371600"/>
                <a:chOff x="4800600" y="1295400"/>
                <a:chExt cx="2362200" cy="1371600"/>
              </a:xfrm>
            </p:grpSpPr>
            <p:sp>
              <p:nvSpPr>
                <p:cNvPr id="64" name="Trapezoid 63">
                  <a:extLst>
                    <a:ext uri="{FF2B5EF4-FFF2-40B4-BE49-F238E27FC236}">
                      <a16:creationId xmlns:a16="http://schemas.microsoft.com/office/drawing/2014/main" id="{7F21FE46-364B-59CB-6A1D-8DC882C3E72C}"/>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9A303E9E-9C08-3EF9-BC39-AB4BB83E2759}"/>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Quad Arrow 229">
                  <a:extLst>
                    <a:ext uri="{FF2B5EF4-FFF2-40B4-BE49-F238E27FC236}">
                      <a16:creationId xmlns:a16="http://schemas.microsoft.com/office/drawing/2014/main" id="{C4106C62-1692-1AC1-3A7B-6B4142AE88EE}"/>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008D5E2C-6C1D-796A-5D2C-00B1FFCDEA1E}"/>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Equal 231">
                  <a:extLst>
                    <a:ext uri="{FF2B5EF4-FFF2-40B4-BE49-F238E27FC236}">
                      <a16:creationId xmlns:a16="http://schemas.microsoft.com/office/drawing/2014/main" id="{1E7EBB1E-40C8-1B98-9B11-9F4E66F0FC42}"/>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Oval 68">
                  <a:extLst>
                    <a:ext uri="{FF2B5EF4-FFF2-40B4-BE49-F238E27FC236}">
                      <a16:creationId xmlns:a16="http://schemas.microsoft.com/office/drawing/2014/main" id="{FEB47A40-1D6E-053A-0767-14FB4517E187}"/>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58">
                <a:extLst>
                  <a:ext uri="{FF2B5EF4-FFF2-40B4-BE49-F238E27FC236}">
                    <a16:creationId xmlns:a16="http://schemas.microsoft.com/office/drawing/2014/main" id="{6C4888E2-CD1E-0B27-6DAC-163CB1AF65BA}"/>
                  </a:ext>
                </a:extLst>
              </p:cNvPr>
              <p:cNvGrpSpPr/>
              <p:nvPr/>
            </p:nvGrpSpPr>
            <p:grpSpPr>
              <a:xfrm>
                <a:off x="8979108" y="1270416"/>
                <a:ext cx="1324330" cy="1295400"/>
                <a:chOff x="4800600" y="1295400"/>
                <a:chExt cx="1324330" cy="1295400"/>
              </a:xfrm>
            </p:grpSpPr>
            <p:sp>
              <p:nvSpPr>
                <p:cNvPr id="28" name="Trapezoid 27">
                  <a:extLst>
                    <a:ext uri="{FF2B5EF4-FFF2-40B4-BE49-F238E27FC236}">
                      <a16:creationId xmlns:a16="http://schemas.microsoft.com/office/drawing/2014/main" id="{55ED8FE3-EC35-FC14-FF1D-06139082295C}"/>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9FEFECB3-A655-BF6A-91B7-8798ED2746DA}"/>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qual 225">
                  <a:extLst>
                    <a:ext uri="{FF2B5EF4-FFF2-40B4-BE49-F238E27FC236}">
                      <a16:creationId xmlns:a16="http://schemas.microsoft.com/office/drawing/2014/main" id="{88AE4B52-0F1D-E402-4471-63CC038897FA}"/>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Oval 30">
                  <a:extLst>
                    <a:ext uri="{FF2B5EF4-FFF2-40B4-BE49-F238E27FC236}">
                      <a16:creationId xmlns:a16="http://schemas.microsoft.com/office/drawing/2014/main" id="{8B22E1AF-8EDE-48FD-BB21-2E7DBBEDA21B}"/>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161">
              <a:extLst>
                <a:ext uri="{FF2B5EF4-FFF2-40B4-BE49-F238E27FC236}">
                  <a16:creationId xmlns:a16="http://schemas.microsoft.com/office/drawing/2014/main" id="{F3972582-F6CF-BA89-35CC-A4B315B97210}"/>
                </a:ext>
              </a:extLst>
            </p:cNvPr>
            <p:cNvGrpSpPr/>
            <p:nvPr/>
          </p:nvGrpSpPr>
          <p:grpSpPr>
            <a:xfrm>
              <a:off x="6096000" y="1143000"/>
              <a:ext cx="1371600" cy="152400"/>
              <a:chOff x="4800600" y="1267918"/>
              <a:chExt cx="5502838" cy="1399082"/>
            </a:xfrm>
          </p:grpSpPr>
          <p:grpSp>
            <p:nvGrpSpPr>
              <p:cNvPr id="6" name="Group 250">
                <a:extLst>
                  <a:ext uri="{FF2B5EF4-FFF2-40B4-BE49-F238E27FC236}">
                    <a16:creationId xmlns:a16="http://schemas.microsoft.com/office/drawing/2014/main" id="{7A9971A5-9414-FC4F-E829-2009D1BD39E5}"/>
                  </a:ext>
                </a:extLst>
              </p:cNvPr>
              <p:cNvGrpSpPr/>
              <p:nvPr/>
            </p:nvGrpSpPr>
            <p:grpSpPr>
              <a:xfrm>
                <a:off x="4800600" y="1295400"/>
                <a:ext cx="2362200" cy="1371600"/>
                <a:chOff x="4800600" y="1295400"/>
                <a:chExt cx="2362200" cy="1371600"/>
              </a:xfrm>
            </p:grpSpPr>
            <p:sp>
              <p:nvSpPr>
                <p:cNvPr id="19" name="Trapezoid 18">
                  <a:extLst>
                    <a:ext uri="{FF2B5EF4-FFF2-40B4-BE49-F238E27FC236}">
                      <a16:creationId xmlns:a16="http://schemas.microsoft.com/office/drawing/2014/main" id="{207CCA56-0F9F-3ACD-1880-C0B7A1E63542}"/>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765E6C28-6F6B-5C18-AB6C-42027B4C16CB}"/>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Quad Arrow 216">
                  <a:extLst>
                    <a:ext uri="{FF2B5EF4-FFF2-40B4-BE49-F238E27FC236}">
                      <a16:creationId xmlns:a16="http://schemas.microsoft.com/office/drawing/2014/main" id="{493C91B9-4D3E-43DF-3E2E-7DFB6F10C861}"/>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B6830A9-C995-E4E6-4F86-B4D1FAED0A60}"/>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Equal 218">
                  <a:extLst>
                    <a:ext uri="{FF2B5EF4-FFF2-40B4-BE49-F238E27FC236}">
                      <a16:creationId xmlns:a16="http://schemas.microsoft.com/office/drawing/2014/main" id="{244A3FCB-D174-B882-C0C6-63FD4A0B105E}"/>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a:extLst>
                    <a:ext uri="{FF2B5EF4-FFF2-40B4-BE49-F238E27FC236}">
                      <a16:creationId xmlns:a16="http://schemas.microsoft.com/office/drawing/2014/main" id="{8B462DE4-8B27-0ADB-890C-3D4D434D7C82}"/>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251">
                <a:extLst>
                  <a:ext uri="{FF2B5EF4-FFF2-40B4-BE49-F238E27FC236}">
                    <a16:creationId xmlns:a16="http://schemas.microsoft.com/office/drawing/2014/main" id="{6A3673C9-8DDF-C660-FD16-AB539946E58E}"/>
                  </a:ext>
                </a:extLst>
              </p:cNvPr>
              <p:cNvGrpSpPr/>
              <p:nvPr/>
            </p:nvGrpSpPr>
            <p:grpSpPr>
              <a:xfrm>
                <a:off x="6877987" y="1267918"/>
                <a:ext cx="2362200" cy="1371600"/>
                <a:chOff x="4800600" y="1295400"/>
                <a:chExt cx="2362200" cy="1371600"/>
              </a:xfrm>
            </p:grpSpPr>
            <p:sp>
              <p:nvSpPr>
                <p:cNvPr id="13" name="Trapezoid 12">
                  <a:extLst>
                    <a:ext uri="{FF2B5EF4-FFF2-40B4-BE49-F238E27FC236}">
                      <a16:creationId xmlns:a16="http://schemas.microsoft.com/office/drawing/2014/main" id="{095A00C3-F2DB-78CD-0F44-E99CE5C231FA}"/>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753A7A37-DD6C-D0C2-40A4-FFBBC75AE1A5}"/>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Quad Arrow 210">
                  <a:extLst>
                    <a:ext uri="{FF2B5EF4-FFF2-40B4-BE49-F238E27FC236}">
                      <a16:creationId xmlns:a16="http://schemas.microsoft.com/office/drawing/2014/main" id="{B7DBC7B3-30D2-2E6E-6CF8-275C5DD3AEFC}"/>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AA5718F-4641-316C-D084-144206FDBBFA}"/>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qual 212">
                  <a:extLst>
                    <a:ext uri="{FF2B5EF4-FFF2-40B4-BE49-F238E27FC236}">
                      <a16:creationId xmlns:a16="http://schemas.microsoft.com/office/drawing/2014/main" id="{4A7F15DB-A46B-68CD-B5D7-F6A282F08663}"/>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8B07EFE4-BCF6-5C81-F9DD-9526121D3C8C}"/>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258">
                <a:extLst>
                  <a:ext uri="{FF2B5EF4-FFF2-40B4-BE49-F238E27FC236}">
                    <a16:creationId xmlns:a16="http://schemas.microsoft.com/office/drawing/2014/main" id="{F7039749-E759-A3D9-F52D-43B3B6E1C1C3}"/>
                  </a:ext>
                </a:extLst>
              </p:cNvPr>
              <p:cNvGrpSpPr/>
              <p:nvPr/>
            </p:nvGrpSpPr>
            <p:grpSpPr>
              <a:xfrm>
                <a:off x="8979108" y="1270416"/>
                <a:ext cx="1324330" cy="1295400"/>
                <a:chOff x="4800600" y="1295400"/>
                <a:chExt cx="1324330" cy="1295400"/>
              </a:xfrm>
            </p:grpSpPr>
            <p:sp>
              <p:nvSpPr>
                <p:cNvPr id="9" name="Trapezoid 8">
                  <a:extLst>
                    <a:ext uri="{FF2B5EF4-FFF2-40B4-BE49-F238E27FC236}">
                      <a16:creationId xmlns:a16="http://schemas.microsoft.com/office/drawing/2014/main" id="{889A56B8-D29C-A561-3AA0-1398A0D428AD}"/>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44E82113-B23C-6D09-5FDE-3325F9475C94}"/>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qual 206">
                  <a:extLst>
                    <a:ext uri="{FF2B5EF4-FFF2-40B4-BE49-F238E27FC236}">
                      <a16:creationId xmlns:a16="http://schemas.microsoft.com/office/drawing/2014/main" id="{3772B310-C801-82E8-1BA0-FFCA971A26B0}"/>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a:extLst>
                    <a:ext uri="{FF2B5EF4-FFF2-40B4-BE49-F238E27FC236}">
                      <a16:creationId xmlns:a16="http://schemas.microsoft.com/office/drawing/2014/main" id="{540F7F5A-B42C-8DBF-49F2-C4C38781FCC1}"/>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54077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1">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p:cNvSpPr txBox="1"/>
          <p:nvPr/>
        </p:nvSpPr>
        <p:spPr>
          <a:xfrm>
            <a:off x="5318155" y="138065"/>
            <a:ext cx="6277258" cy="1107996"/>
          </a:xfrm>
          <a:prstGeom prst="rect">
            <a:avLst/>
          </a:prstGeom>
          <a:noFill/>
        </p:spPr>
        <p:txBody>
          <a:bodyPr wrap="square" rtlCol="0">
            <a:spAutoFit/>
          </a:bodyPr>
          <a:lstStyle/>
          <a:p>
            <a:r>
              <a:rPr lang="en-US" sz="6600" dirty="0">
                <a:solidFill>
                  <a:schemeClr val="bg1"/>
                </a:solidFill>
                <a:latin typeface="Waltograph UI" panose="03080602000000000000" pitchFamily="66" charset="0"/>
              </a:rPr>
              <a:t>Background</a:t>
            </a:r>
          </a:p>
        </p:txBody>
      </p:sp>
      <p:sp>
        <p:nvSpPr>
          <p:cNvPr id="120" name="TextBox 119"/>
          <p:cNvSpPr txBox="1"/>
          <p:nvPr/>
        </p:nvSpPr>
        <p:spPr>
          <a:xfrm>
            <a:off x="121467" y="748419"/>
            <a:ext cx="4984687" cy="3046988"/>
          </a:xfrm>
          <a:prstGeom prst="rect">
            <a:avLst/>
          </a:prstGeom>
          <a:noFill/>
        </p:spPr>
        <p:txBody>
          <a:bodyPr wrap="square" rtlCol="0">
            <a:spAutoFit/>
          </a:bodyPr>
          <a:lstStyle/>
          <a:p>
            <a:r>
              <a:rPr lang="en-US" sz="2400" dirty="0">
                <a:solidFill>
                  <a:schemeClr val="bg1"/>
                </a:solidFill>
              </a:rPr>
              <a:t>*After Paul’s release from his 1</a:t>
            </a:r>
            <a:r>
              <a:rPr lang="en-US" sz="2400" baseline="30000" dirty="0">
                <a:solidFill>
                  <a:schemeClr val="bg1"/>
                </a:solidFill>
              </a:rPr>
              <a:t>st</a:t>
            </a:r>
            <a:r>
              <a:rPr lang="en-US" sz="2400" dirty="0">
                <a:solidFill>
                  <a:schemeClr val="bg1"/>
                </a:solidFill>
              </a:rPr>
              <a:t> imprisonment Paul visited the Island of Crete with Titus. </a:t>
            </a:r>
          </a:p>
          <a:p>
            <a:endParaRPr lang="en-US" sz="2400" dirty="0">
              <a:solidFill>
                <a:schemeClr val="bg1"/>
              </a:solidFill>
            </a:endParaRPr>
          </a:p>
          <a:p>
            <a:r>
              <a:rPr lang="en-US" sz="2400" dirty="0">
                <a:solidFill>
                  <a:schemeClr val="bg1"/>
                </a:solidFill>
              </a:rPr>
              <a:t>*Paul left the island and Titus stayed to set the Church in order.</a:t>
            </a:r>
          </a:p>
          <a:p>
            <a:endParaRPr lang="en-US" sz="2400" dirty="0">
              <a:solidFill>
                <a:schemeClr val="bg1"/>
              </a:solidFill>
            </a:endParaRPr>
          </a:p>
          <a:p>
            <a:r>
              <a:rPr lang="en-US" sz="2400" dirty="0">
                <a:solidFill>
                  <a:schemeClr val="bg1"/>
                </a:solidFill>
              </a:rPr>
              <a:t>*This letter was written about A.D. 64.</a:t>
            </a:r>
          </a:p>
        </p:txBody>
      </p:sp>
      <p:grpSp>
        <p:nvGrpSpPr>
          <p:cNvPr id="104" name="Group 103"/>
          <p:cNvGrpSpPr/>
          <p:nvPr/>
        </p:nvGrpSpPr>
        <p:grpSpPr>
          <a:xfrm>
            <a:off x="4959790" y="2634559"/>
            <a:ext cx="7232210" cy="4001632"/>
            <a:chOff x="588475" y="570368"/>
            <a:chExt cx="7232210" cy="4001632"/>
          </a:xfrm>
        </p:grpSpPr>
        <p:sp>
          <p:nvSpPr>
            <p:cNvPr id="105" name="Rectangle 104"/>
            <p:cNvSpPr/>
            <p:nvPr/>
          </p:nvSpPr>
          <p:spPr>
            <a:xfrm>
              <a:off x="615636" y="588475"/>
              <a:ext cx="6989275" cy="3929204"/>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1"/>
            <p:cNvSpPr/>
            <p:nvPr/>
          </p:nvSpPr>
          <p:spPr>
            <a:xfrm>
              <a:off x="633474" y="585763"/>
              <a:ext cx="1765694" cy="1912993"/>
            </a:xfrm>
            <a:custGeom>
              <a:avLst/>
              <a:gdLst>
                <a:gd name="connsiteX0" fmla="*/ 27429 w 1765694"/>
                <a:gd name="connsiteY0" fmla="*/ 201888 h 1912993"/>
                <a:gd name="connsiteX1" fmla="*/ 27429 w 1765694"/>
                <a:gd name="connsiteY1" fmla="*/ 201888 h 1912993"/>
                <a:gd name="connsiteX2" fmla="*/ 36482 w 1765694"/>
                <a:gd name="connsiteY2" fmla="*/ 283370 h 1912993"/>
                <a:gd name="connsiteX3" fmla="*/ 72696 w 1765694"/>
                <a:gd name="connsiteY3" fmla="*/ 337690 h 1912993"/>
                <a:gd name="connsiteX4" fmla="*/ 81750 w 1765694"/>
                <a:gd name="connsiteY4" fmla="*/ 364851 h 1912993"/>
                <a:gd name="connsiteX5" fmla="*/ 145124 w 1765694"/>
                <a:gd name="connsiteY5" fmla="*/ 428225 h 1912993"/>
                <a:gd name="connsiteX6" fmla="*/ 172284 w 1765694"/>
                <a:gd name="connsiteY6" fmla="*/ 455386 h 1912993"/>
                <a:gd name="connsiteX7" fmla="*/ 181338 w 1765694"/>
                <a:gd name="connsiteY7" fmla="*/ 482546 h 1912993"/>
                <a:gd name="connsiteX8" fmla="*/ 235659 w 1765694"/>
                <a:gd name="connsiteY8" fmla="*/ 536867 h 1912993"/>
                <a:gd name="connsiteX9" fmla="*/ 262819 w 1765694"/>
                <a:gd name="connsiteY9" fmla="*/ 564027 h 1912993"/>
                <a:gd name="connsiteX10" fmla="*/ 280926 w 1765694"/>
                <a:gd name="connsiteY10" fmla="*/ 591187 h 1912993"/>
                <a:gd name="connsiteX11" fmla="*/ 308086 w 1765694"/>
                <a:gd name="connsiteY11" fmla="*/ 609294 h 1912993"/>
                <a:gd name="connsiteX12" fmla="*/ 344300 w 1765694"/>
                <a:gd name="connsiteY12" fmla="*/ 663615 h 1912993"/>
                <a:gd name="connsiteX13" fmla="*/ 362407 w 1765694"/>
                <a:gd name="connsiteY13" fmla="*/ 690776 h 1912993"/>
                <a:gd name="connsiteX14" fmla="*/ 416728 w 1765694"/>
                <a:gd name="connsiteY14" fmla="*/ 726989 h 1912993"/>
                <a:gd name="connsiteX15" fmla="*/ 443888 w 1765694"/>
                <a:gd name="connsiteY15" fmla="*/ 745096 h 1912993"/>
                <a:gd name="connsiteX16" fmla="*/ 471049 w 1765694"/>
                <a:gd name="connsiteY16" fmla="*/ 754150 h 1912993"/>
                <a:gd name="connsiteX17" fmla="*/ 525370 w 1765694"/>
                <a:gd name="connsiteY17" fmla="*/ 781310 h 1912993"/>
                <a:gd name="connsiteX18" fmla="*/ 679278 w 1765694"/>
                <a:gd name="connsiteY18" fmla="*/ 799417 h 1912993"/>
                <a:gd name="connsiteX19" fmla="*/ 697385 w 1765694"/>
                <a:gd name="connsiteY19" fmla="*/ 908059 h 1912993"/>
                <a:gd name="connsiteX20" fmla="*/ 724546 w 1765694"/>
                <a:gd name="connsiteY20" fmla="*/ 926166 h 1912993"/>
                <a:gd name="connsiteX21" fmla="*/ 778867 w 1765694"/>
                <a:gd name="connsiteY21" fmla="*/ 944273 h 1912993"/>
                <a:gd name="connsiteX22" fmla="*/ 796974 w 1765694"/>
                <a:gd name="connsiteY22" fmla="*/ 971433 h 1912993"/>
                <a:gd name="connsiteX23" fmla="*/ 860348 w 1765694"/>
                <a:gd name="connsiteY23" fmla="*/ 989540 h 1912993"/>
                <a:gd name="connsiteX24" fmla="*/ 896562 w 1765694"/>
                <a:gd name="connsiteY24" fmla="*/ 1007647 h 1912993"/>
                <a:gd name="connsiteX25" fmla="*/ 923722 w 1765694"/>
                <a:gd name="connsiteY25" fmla="*/ 1061968 h 1912993"/>
                <a:gd name="connsiteX26" fmla="*/ 923722 w 1765694"/>
                <a:gd name="connsiteY26" fmla="*/ 1143449 h 1912993"/>
                <a:gd name="connsiteX27" fmla="*/ 950882 w 1765694"/>
                <a:gd name="connsiteY27" fmla="*/ 1152502 h 1912993"/>
                <a:gd name="connsiteX28" fmla="*/ 1068577 w 1765694"/>
                <a:gd name="connsiteY28" fmla="*/ 1197770 h 1912993"/>
                <a:gd name="connsiteX29" fmla="*/ 1077631 w 1765694"/>
                <a:gd name="connsiteY29" fmla="*/ 1224930 h 1912993"/>
                <a:gd name="connsiteX30" fmla="*/ 1095738 w 1765694"/>
                <a:gd name="connsiteY30" fmla="*/ 1252090 h 1912993"/>
                <a:gd name="connsiteX31" fmla="*/ 1104791 w 1765694"/>
                <a:gd name="connsiteY31" fmla="*/ 1288304 h 1912993"/>
                <a:gd name="connsiteX32" fmla="*/ 1141005 w 1765694"/>
                <a:gd name="connsiteY32" fmla="*/ 1387892 h 1912993"/>
                <a:gd name="connsiteX33" fmla="*/ 1168166 w 1765694"/>
                <a:gd name="connsiteY33" fmla="*/ 1487481 h 1912993"/>
                <a:gd name="connsiteX34" fmla="*/ 1177219 w 1765694"/>
                <a:gd name="connsiteY34" fmla="*/ 1605176 h 1912993"/>
                <a:gd name="connsiteX35" fmla="*/ 1168166 w 1765694"/>
                <a:gd name="connsiteY35" fmla="*/ 1650443 h 1912993"/>
                <a:gd name="connsiteX36" fmla="*/ 1122898 w 1765694"/>
                <a:gd name="connsiteY36" fmla="*/ 1659496 h 1912993"/>
                <a:gd name="connsiteX37" fmla="*/ 1113845 w 1765694"/>
                <a:gd name="connsiteY37" fmla="*/ 1695710 h 1912993"/>
                <a:gd name="connsiteX38" fmla="*/ 1086684 w 1765694"/>
                <a:gd name="connsiteY38" fmla="*/ 1750031 h 1912993"/>
                <a:gd name="connsiteX39" fmla="*/ 1059524 w 1765694"/>
                <a:gd name="connsiteY39" fmla="*/ 1768138 h 1912993"/>
                <a:gd name="connsiteX40" fmla="*/ 1014257 w 1765694"/>
                <a:gd name="connsiteY40" fmla="*/ 1849619 h 1912993"/>
                <a:gd name="connsiteX41" fmla="*/ 1023310 w 1765694"/>
                <a:gd name="connsiteY41" fmla="*/ 1885833 h 1912993"/>
                <a:gd name="connsiteX42" fmla="*/ 1077631 w 1765694"/>
                <a:gd name="connsiteY42" fmla="*/ 1912993 h 1912993"/>
                <a:gd name="connsiteX43" fmla="*/ 1168166 w 1765694"/>
                <a:gd name="connsiteY43" fmla="*/ 1894887 h 1912993"/>
                <a:gd name="connsiteX44" fmla="*/ 1177219 w 1765694"/>
                <a:gd name="connsiteY44" fmla="*/ 1849619 h 1912993"/>
                <a:gd name="connsiteX45" fmla="*/ 1222486 w 1765694"/>
                <a:gd name="connsiteY45" fmla="*/ 1804352 h 1912993"/>
                <a:gd name="connsiteX46" fmla="*/ 1240593 w 1765694"/>
                <a:gd name="connsiteY46" fmla="*/ 1750031 h 1912993"/>
                <a:gd name="connsiteX47" fmla="*/ 1249647 w 1765694"/>
                <a:gd name="connsiteY47" fmla="*/ 1722871 h 1912993"/>
                <a:gd name="connsiteX48" fmla="*/ 1294914 w 1765694"/>
                <a:gd name="connsiteY48" fmla="*/ 1641389 h 1912993"/>
                <a:gd name="connsiteX49" fmla="*/ 1322075 w 1765694"/>
                <a:gd name="connsiteY49" fmla="*/ 1632336 h 1912993"/>
                <a:gd name="connsiteX50" fmla="*/ 1376395 w 1765694"/>
                <a:gd name="connsiteY50" fmla="*/ 1596122 h 1912993"/>
                <a:gd name="connsiteX51" fmla="*/ 1394502 w 1765694"/>
                <a:gd name="connsiteY51" fmla="*/ 1559908 h 1912993"/>
                <a:gd name="connsiteX52" fmla="*/ 1421663 w 1765694"/>
                <a:gd name="connsiteY52" fmla="*/ 1505587 h 1912993"/>
                <a:gd name="connsiteX53" fmla="*/ 1385449 w 1765694"/>
                <a:gd name="connsiteY53" fmla="*/ 1396946 h 1912993"/>
                <a:gd name="connsiteX54" fmla="*/ 1358288 w 1765694"/>
                <a:gd name="connsiteY54" fmla="*/ 1378839 h 1912993"/>
                <a:gd name="connsiteX55" fmla="*/ 1340181 w 1765694"/>
                <a:gd name="connsiteY55" fmla="*/ 1351679 h 1912993"/>
                <a:gd name="connsiteX56" fmla="*/ 1285861 w 1765694"/>
                <a:gd name="connsiteY56" fmla="*/ 1315465 h 1912993"/>
                <a:gd name="connsiteX57" fmla="*/ 1276807 w 1765694"/>
                <a:gd name="connsiteY57" fmla="*/ 1288304 h 1912993"/>
                <a:gd name="connsiteX58" fmla="*/ 1258700 w 1765694"/>
                <a:gd name="connsiteY58" fmla="*/ 1261144 h 1912993"/>
                <a:gd name="connsiteX59" fmla="*/ 1276807 w 1765694"/>
                <a:gd name="connsiteY59" fmla="*/ 1179663 h 1912993"/>
                <a:gd name="connsiteX60" fmla="*/ 1303968 w 1765694"/>
                <a:gd name="connsiteY60" fmla="*/ 1152502 h 1912993"/>
                <a:gd name="connsiteX61" fmla="*/ 1322075 w 1765694"/>
                <a:gd name="connsiteY61" fmla="*/ 1125342 h 1912993"/>
                <a:gd name="connsiteX62" fmla="*/ 1376395 w 1765694"/>
                <a:gd name="connsiteY62" fmla="*/ 1080075 h 1912993"/>
                <a:gd name="connsiteX63" fmla="*/ 1421663 w 1765694"/>
                <a:gd name="connsiteY63" fmla="*/ 1071021 h 1912993"/>
                <a:gd name="connsiteX64" fmla="*/ 1503144 w 1765694"/>
                <a:gd name="connsiteY64" fmla="*/ 1080075 h 1912993"/>
                <a:gd name="connsiteX65" fmla="*/ 1530304 w 1765694"/>
                <a:gd name="connsiteY65" fmla="*/ 1107235 h 1912993"/>
                <a:gd name="connsiteX66" fmla="*/ 1557465 w 1765694"/>
                <a:gd name="connsiteY66" fmla="*/ 1125342 h 1912993"/>
                <a:gd name="connsiteX67" fmla="*/ 1611785 w 1765694"/>
                <a:gd name="connsiteY67" fmla="*/ 1134395 h 1912993"/>
                <a:gd name="connsiteX68" fmla="*/ 1647999 w 1765694"/>
                <a:gd name="connsiteY68" fmla="*/ 1188716 h 1912993"/>
                <a:gd name="connsiteX69" fmla="*/ 1693267 w 1765694"/>
                <a:gd name="connsiteY69" fmla="*/ 1243037 h 1912993"/>
                <a:gd name="connsiteX70" fmla="*/ 1729480 w 1765694"/>
                <a:gd name="connsiteY70" fmla="*/ 1288304 h 1912993"/>
                <a:gd name="connsiteX71" fmla="*/ 1765694 w 1765694"/>
                <a:gd name="connsiteY71" fmla="*/ 1270197 h 1912993"/>
                <a:gd name="connsiteX72" fmla="*/ 1756641 w 1765694"/>
                <a:gd name="connsiteY72" fmla="*/ 1179663 h 1912993"/>
                <a:gd name="connsiteX73" fmla="*/ 1747587 w 1765694"/>
                <a:gd name="connsiteY73" fmla="*/ 1152502 h 1912993"/>
                <a:gd name="connsiteX74" fmla="*/ 1729480 w 1765694"/>
                <a:gd name="connsiteY74" fmla="*/ 1080075 h 1912993"/>
                <a:gd name="connsiteX75" fmla="*/ 1711374 w 1765694"/>
                <a:gd name="connsiteY75" fmla="*/ 1052914 h 1912993"/>
                <a:gd name="connsiteX76" fmla="*/ 1702320 w 1765694"/>
                <a:gd name="connsiteY76" fmla="*/ 1025754 h 1912993"/>
                <a:gd name="connsiteX77" fmla="*/ 1657053 w 1765694"/>
                <a:gd name="connsiteY77" fmla="*/ 971433 h 1912993"/>
                <a:gd name="connsiteX78" fmla="*/ 1602732 w 1765694"/>
                <a:gd name="connsiteY78" fmla="*/ 953326 h 1912993"/>
                <a:gd name="connsiteX79" fmla="*/ 1575572 w 1765694"/>
                <a:gd name="connsiteY79" fmla="*/ 926166 h 1912993"/>
                <a:gd name="connsiteX80" fmla="*/ 1548411 w 1765694"/>
                <a:gd name="connsiteY80" fmla="*/ 908059 h 1912993"/>
                <a:gd name="connsiteX81" fmla="*/ 1530304 w 1765694"/>
                <a:gd name="connsiteY81" fmla="*/ 880898 h 1912993"/>
                <a:gd name="connsiteX82" fmla="*/ 1503144 w 1765694"/>
                <a:gd name="connsiteY82" fmla="*/ 853738 h 1912993"/>
                <a:gd name="connsiteX83" fmla="*/ 1457876 w 1765694"/>
                <a:gd name="connsiteY83" fmla="*/ 808471 h 1912993"/>
                <a:gd name="connsiteX84" fmla="*/ 1439770 w 1765694"/>
                <a:gd name="connsiteY84" fmla="*/ 781310 h 1912993"/>
                <a:gd name="connsiteX85" fmla="*/ 1376395 w 1765694"/>
                <a:gd name="connsiteY85" fmla="*/ 754150 h 1912993"/>
                <a:gd name="connsiteX86" fmla="*/ 1322075 w 1765694"/>
                <a:gd name="connsiteY86" fmla="*/ 726989 h 1912993"/>
                <a:gd name="connsiteX87" fmla="*/ 1294914 w 1765694"/>
                <a:gd name="connsiteY87" fmla="*/ 708883 h 1912993"/>
                <a:gd name="connsiteX88" fmla="*/ 1267754 w 1765694"/>
                <a:gd name="connsiteY88" fmla="*/ 699829 h 1912993"/>
                <a:gd name="connsiteX89" fmla="*/ 1240593 w 1765694"/>
                <a:gd name="connsiteY89" fmla="*/ 681722 h 1912993"/>
                <a:gd name="connsiteX90" fmla="*/ 1186273 w 1765694"/>
                <a:gd name="connsiteY90" fmla="*/ 663615 h 1912993"/>
                <a:gd name="connsiteX91" fmla="*/ 1159112 w 1765694"/>
                <a:gd name="connsiteY91" fmla="*/ 654562 h 1912993"/>
                <a:gd name="connsiteX92" fmla="*/ 1141005 w 1765694"/>
                <a:gd name="connsiteY92" fmla="*/ 627401 h 1912993"/>
                <a:gd name="connsiteX93" fmla="*/ 1195326 w 1765694"/>
                <a:gd name="connsiteY93" fmla="*/ 582134 h 1912993"/>
                <a:gd name="connsiteX94" fmla="*/ 1222486 w 1765694"/>
                <a:gd name="connsiteY94" fmla="*/ 554974 h 1912993"/>
                <a:gd name="connsiteX95" fmla="*/ 1213433 w 1765694"/>
                <a:gd name="connsiteY95" fmla="*/ 518760 h 1912993"/>
                <a:gd name="connsiteX96" fmla="*/ 1050471 w 1765694"/>
                <a:gd name="connsiteY96" fmla="*/ 491599 h 1912993"/>
                <a:gd name="connsiteX97" fmla="*/ 987096 w 1765694"/>
                <a:gd name="connsiteY97" fmla="*/ 482546 h 1912993"/>
                <a:gd name="connsiteX98" fmla="*/ 932776 w 1765694"/>
                <a:gd name="connsiteY98" fmla="*/ 446332 h 1912993"/>
                <a:gd name="connsiteX99" fmla="*/ 878455 w 1765694"/>
                <a:gd name="connsiteY99" fmla="*/ 410118 h 1912993"/>
                <a:gd name="connsiteX100" fmla="*/ 851294 w 1765694"/>
                <a:gd name="connsiteY100" fmla="*/ 382958 h 1912993"/>
                <a:gd name="connsiteX101" fmla="*/ 824134 w 1765694"/>
                <a:gd name="connsiteY101" fmla="*/ 364851 h 1912993"/>
                <a:gd name="connsiteX102" fmla="*/ 751706 w 1765694"/>
                <a:gd name="connsiteY102" fmla="*/ 283370 h 1912993"/>
                <a:gd name="connsiteX103" fmla="*/ 733599 w 1765694"/>
                <a:gd name="connsiteY103" fmla="*/ 229049 h 1912993"/>
                <a:gd name="connsiteX104" fmla="*/ 724546 w 1765694"/>
                <a:gd name="connsiteY104" fmla="*/ 201888 h 1912993"/>
                <a:gd name="connsiteX105" fmla="*/ 688332 w 1765694"/>
                <a:gd name="connsiteY105" fmla="*/ 147568 h 1912993"/>
                <a:gd name="connsiteX106" fmla="*/ 661172 w 1765694"/>
                <a:gd name="connsiteY106" fmla="*/ 84193 h 1912993"/>
                <a:gd name="connsiteX107" fmla="*/ 634011 w 1765694"/>
                <a:gd name="connsiteY107" fmla="*/ 29873 h 1912993"/>
                <a:gd name="connsiteX108" fmla="*/ 606851 w 1765694"/>
                <a:gd name="connsiteY108" fmla="*/ 11766 h 1912993"/>
                <a:gd name="connsiteX109" fmla="*/ 552530 w 1765694"/>
                <a:gd name="connsiteY109" fmla="*/ 20819 h 1912993"/>
                <a:gd name="connsiteX110" fmla="*/ 27429 w 1765694"/>
                <a:gd name="connsiteY110" fmla="*/ 29873 h 1912993"/>
                <a:gd name="connsiteX111" fmla="*/ 27429 w 1765694"/>
                <a:gd name="connsiteY111" fmla="*/ 201888 h 191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65694" h="1912993">
                  <a:moveTo>
                    <a:pt x="27429" y="201888"/>
                  </a:moveTo>
                  <a:lnTo>
                    <a:pt x="27429" y="201888"/>
                  </a:lnTo>
                  <a:cubicBezTo>
                    <a:pt x="30447" y="229049"/>
                    <a:pt x="27840" y="257445"/>
                    <a:pt x="36482" y="283370"/>
                  </a:cubicBezTo>
                  <a:cubicBezTo>
                    <a:pt x="43364" y="304015"/>
                    <a:pt x="65814" y="317045"/>
                    <a:pt x="72696" y="337690"/>
                  </a:cubicBezTo>
                  <a:cubicBezTo>
                    <a:pt x="75714" y="346744"/>
                    <a:pt x="75788" y="357399"/>
                    <a:pt x="81750" y="364851"/>
                  </a:cubicBezTo>
                  <a:cubicBezTo>
                    <a:pt x="100413" y="388179"/>
                    <a:pt x="123999" y="407100"/>
                    <a:pt x="145124" y="428225"/>
                  </a:cubicBezTo>
                  <a:lnTo>
                    <a:pt x="172284" y="455386"/>
                  </a:lnTo>
                  <a:cubicBezTo>
                    <a:pt x="175302" y="464439"/>
                    <a:pt x="175479" y="475013"/>
                    <a:pt x="181338" y="482546"/>
                  </a:cubicBezTo>
                  <a:cubicBezTo>
                    <a:pt x="197059" y="502759"/>
                    <a:pt x="217552" y="518760"/>
                    <a:pt x="235659" y="536867"/>
                  </a:cubicBezTo>
                  <a:cubicBezTo>
                    <a:pt x="244712" y="545920"/>
                    <a:pt x="255717" y="553374"/>
                    <a:pt x="262819" y="564027"/>
                  </a:cubicBezTo>
                  <a:cubicBezTo>
                    <a:pt x="268855" y="573080"/>
                    <a:pt x="273232" y="583493"/>
                    <a:pt x="280926" y="591187"/>
                  </a:cubicBezTo>
                  <a:cubicBezTo>
                    <a:pt x="288620" y="598881"/>
                    <a:pt x="299033" y="603258"/>
                    <a:pt x="308086" y="609294"/>
                  </a:cubicBezTo>
                  <a:lnTo>
                    <a:pt x="344300" y="663615"/>
                  </a:lnTo>
                  <a:cubicBezTo>
                    <a:pt x="350336" y="672669"/>
                    <a:pt x="353353" y="684740"/>
                    <a:pt x="362407" y="690776"/>
                  </a:cubicBezTo>
                  <a:lnTo>
                    <a:pt x="416728" y="726989"/>
                  </a:lnTo>
                  <a:cubicBezTo>
                    <a:pt x="425781" y="733025"/>
                    <a:pt x="433566" y="741655"/>
                    <a:pt x="443888" y="745096"/>
                  </a:cubicBezTo>
                  <a:cubicBezTo>
                    <a:pt x="452942" y="748114"/>
                    <a:pt x="462513" y="749882"/>
                    <a:pt x="471049" y="754150"/>
                  </a:cubicBezTo>
                  <a:cubicBezTo>
                    <a:pt x="500481" y="768866"/>
                    <a:pt x="492858" y="776433"/>
                    <a:pt x="525370" y="781310"/>
                  </a:cubicBezTo>
                  <a:cubicBezTo>
                    <a:pt x="576455" y="788973"/>
                    <a:pt x="627975" y="793381"/>
                    <a:pt x="679278" y="799417"/>
                  </a:cubicBezTo>
                  <a:cubicBezTo>
                    <a:pt x="685314" y="835631"/>
                    <a:pt x="666837" y="887694"/>
                    <a:pt x="697385" y="908059"/>
                  </a:cubicBezTo>
                  <a:cubicBezTo>
                    <a:pt x="706439" y="914095"/>
                    <a:pt x="714603" y="921747"/>
                    <a:pt x="724546" y="926166"/>
                  </a:cubicBezTo>
                  <a:cubicBezTo>
                    <a:pt x="741987" y="933918"/>
                    <a:pt x="778867" y="944273"/>
                    <a:pt x="778867" y="944273"/>
                  </a:cubicBezTo>
                  <a:cubicBezTo>
                    <a:pt x="784903" y="953326"/>
                    <a:pt x="788478" y="964636"/>
                    <a:pt x="796974" y="971433"/>
                  </a:cubicBezTo>
                  <a:cubicBezTo>
                    <a:pt x="802880" y="976158"/>
                    <a:pt x="857979" y="988948"/>
                    <a:pt x="860348" y="989540"/>
                  </a:cubicBezTo>
                  <a:cubicBezTo>
                    <a:pt x="872419" y="995576"/>
                    <a:pt x="886194" y="999007"/>
                    <a:pt x="896562" y="1007647"/>
                  </a:cubicBezTo>
                  <a:cubicBezTo>
                    <a:pt x="912763" y="1021148"/>
                    <a:pt x="917543" y="1043429"/>
                    <a:pt x="923722" y="1061968"/>
                  </a:cubicBezTo>
                  <a:cubicBezTo>
                    <a:pt x="913805" y="1091720"/>
                    <a:pt x="903596" y="1108228"/>
                    <a:pt x="923722" y="1143449"/>
                  </a:cubicBezTo>
                  <a:cubicBezTo>
                    <a:pt x="928457" y="1151735"/>
                    <a:pt x="941829" y="1149484"/>
                    <a:pt x="950882" y="1152502"/>
                  </a:cubicBezTo>
                  <a:cubicBezTo>
                    <a:pt x="1022958" y="1200553"/>
                    <a:pt x="983660" y="1185638"/>
                    <a:pt x="1068577" y="1197770"/>
                  </a:cubicBezTo>
                  <a:cubicBezTo>
                    <a:pt x="1071595" y="1206823"/>
                    <a:pt x="1073363" y="1216394"/>
                    <a:pt x="1077631" y="1224930"/>
                  </a:cubicBezTo>
                  <a:cubicBezTo>
                    <a:pt x="1082497" y="1234662"/>
                    <a:pt x="1091452" y="1242089"/>
                    <a:pt x="1095738" y="1252090"/>
                  </a:cubicBezTo>
                  <a:cubicBezTo>
                    <a:pt x="1100639" y="1263527"/>
                    <a:pt x="1100856" y="1276500"/>
                    <a:pt x="1104791" y="1288304"/>
                  </a:cubicBezTo>
                  <a:cubicBezTo>
                    <a:pt x="1122790" y="1342301"/>
                    <a:pt x="1126211" y="1328715"/>
                    <a:pt x="1141005" y="1387892"/>
                  </a:cubicBezTo>
                  <a:cubicBezTo>
                    <a:pt x="1161427" y="1469578"/>
                    <a:pt x="1151242" y="1436711"/>
                    <a:pt x="1168166" y="1487481"/>
                  </a:cubicBezTo>
                  <a:cubicBezTo>
                    <a:pt x="1171184" y="1526713"/>
                    <a:pt x="1177219" y="1565828"/>
                    <a:pt x="1177219" y="1605176"/>
                  </a:cubicBezTo>
                  <a:cubicBezTo>
                    <a:pt x="1177219" y="1620564"/>
                    <a:pt x="1179047" y="1639562"/>
                    <a:pt x="1168166" y="1650443"/>
                  </a:cubicBezTo>
                  <a:cubicBezTo>
                    <a:pt x="1157285" y="1661324"/>
                    <a:pt x="1137987" y="1656478"/>
                    <a:pt x="1122898" y="1659496"/>
                  </a:cubicBezTo>
                  <a:cubicBezTo>
                    <a:pt x="1119880" y="1671567"/>
                    <a:pt x="1117263" y="1683746"/>
                    <a:pt x="1113845" y="1695710"/>
                  </a:cubicBezTo>
                  <a:cubicBezTo>
                    <a:pt x="1107954" y="1716327"/>
                    <a:pt x="1102555" y="1734160"/>
                    <a:pt x="1086684" y="1750031"/>
                  </a:cubicBezTo>
                  <a:cubicBezTo>
                    <a:pt x="1078990" y="1757725"/>
                    <a:pt x="1068577" y="1762102"/>
                    <a:pt x="1059524" y="1768138"/>
                  </a:cubicBezTo>
                  <a:cubicBezTo>
                    <a:pt x="1018016" y="1830399"/>
                    <a:pt x="1030191" y="1801814"/>
                    <a:pt x="1014257" y="1849619"/>
                  </a:cubicBezTo>
                  <a:cubicBezTo>
                    <a:pt x="1017275" y="1861690"/>
                    <a:pt x="1016408" y="1875480"/>
                    <a:pt x="1023310" y="1885833"/>
                  </a:cubicBezTo>
                  <a:cubicBezTo>
                    <a:pt x="1033339" y="1900876"/>
                    <a:pt x="1062137" y="1907829"/>
                    <a:pt x="1077631" y="1912993"/>
                  </a:cubicBezTo>
                  <a:cubicBezTo>
                    <a:pt x="1107809" y="1906958"/>
                    <a:pt x="1142202" y="1911410"/>
                    <a:pt x="1168166" y="1894887"/>
                  </a:cubicBezTo>
                  <a:cubicBezTo>
                    <a:pt x="1181148" y="1886626"/>
                    <a:pt x="1171816" y="1864027"/>
                    <a:pt x="1177219" y="1849619"/>
                  </a:cubicBezTo>
                  <a:cubicBezTo>
                    <a:pt x="1187278" y="1822795"/>
                    <a:pt x="1200357" y="1819105"/>
                    <a:pt x="1222486" y="1804352"/>
                  </a:cubicBezTo>
                  <a:lnTo>
                    <a:pt x="1240593" y="1750031"/>
                  </a:lnTo>
                  <a:lnTo>
                    <a:pt x="1249647" y="1722871"/>
                  </a:lnTo>
                  <a:cubicBezTo>
                    <a:pt x="1257619" y="1698955"/>
                    <a:pt x="1271563" y="1649172"/>
                    <a:pt x="1294914" y="1641389"/>
                  </a:cubicBezTo>
                  <a:lnTo>
                    <a:pt x="1322075" y="1632336"/>
                  </a:lnTo>
                  <a:cubicBezTo>
                    <a:pt x="1343616" y="1567711"/>
                    <a:pt x="1309480" y="1643919"/>
                    <a:pt x="1376395" y="1596122"/>
                  </a:cubicBezTo>
                  <a:cubicBezTo>
                    <a:pt x="1387377" y="1588277"/>
                    <a:pt x="1387806" y="1571626"/>
                    <a:pt x="1394502" y="1559908"/>
                  </a:cubicBezTo>
                  <a:cubicBezTo>
                    <a:pt x="1422584" y="1510766"/>
                    <a:pt x="1405063" y="1555386"/>
                    <a:pt x="1421663" y="1505587"/>
                  </a:cubicBezTo>
                  <a:cubicBezTo>
                    <a:pt x="1408486" y="1360645"/>
                    <a:pt x="1445165" y="1426803"/>
                    <a:pt x="1385449" y="1396946"/>
                  </a:cubicBezTo>
                  <a:cubicBezTo>
                    <a:pt x="1375717" y="1392080"/>
                    <a:pt x="1367342" y="1384875"/>
                    <a:pt x="1358288" y="1378839"/>
                  </a:cubicBezTo>
                  <a:cubicBezTo>
                    <a:pt x="1352252" y="1369786"/>
                    <a:pt x="1348370" y="1358844"/>
                    <a:pt x="1340181" y="1351679"/>
                  </a:cubicBezTo>
                  <a:cubicBezTo>
                    <a:pt x="1323804" y="1337349"/>
                    <a:pt x="1285861" y="1315465"/>
                    <a:pt x="1285861" y="1315465"/>
                  </a:cubicBezTo>
                  <a:cubicBezTo>
                    <a:pt x="1282843" y="1306411"/>
                    <a:pt x="1281075" y="1296840"/>
                    <a:pt x="1276807" y="1288304"/>
                  </a:cubicBezTo>
                  <a:cubicBezTo>
                    <a:pt x="1271941" y="1278572"/>
                    <a:pt x="1259902" y="1271958"/>
                    <a:pt x="1258700" y="1261144"/>
                  </a:cubicBezTo>
                  <a:cubicBezTo>
                    <a:pt x="1258231" y="1256921"/>
                    <a:pt x="1267716" y="1193300"/>
                    <a:pt x="1276807" y="1179663"/>
                  </a:cubicBezTo>
                  <a:cubicBezTo>
                    <a:pt x="1283909" y="1169010"/>
                    <a:pt x="1295771" y="1162338"/>
                    <a:pt x="1303968" y="1152502"/>
                  </a:cubicBezTo>
                  <a:cubicBezTo>
                    <a:pt x="1310934" y="1144143"/>
                    <a:pt x="1315109" y="1133701"/>
                    <a:pt x="1322075" y="1125342"/>
                  </a:cubicBezTo>
                  <a:cubicBezTo>
                    <a:pt x="1332749" y="1112533"/>
                    <a:pt x="1359131" y="1086549"/>
                    <a:pt x="1376395" y="1080075"/>
                  </a:cubicBezTo>
                  <a:cubicBezTo>
                    <a:pt x="1390803" y="1074672"/>
                    <a:pt x="1406574" y="1074039"/>
                    <a:pt x="1421663" y="1071021"/>
                  </a:cubicBezTo>
                  <a:cubicBezTo>
                    <a:pt x="1448823" y="1074039"/>
                    <a:pt x="1477219" y="1071433"/>
                    <a:pt x="1503144" y="1080075"/>
                  </a:cubicBezTo>
                  <a:cubicBezTo>
                    <a:pt x="1515290" y="1084124"/>
                    <a:pt x="1520468" y="1099039"/>
                    <a:pt x="1530304" y="1107235"/>
                  </a:cubicBezTo>
                  <a:cubicBezTo>
                    <a:pt x="1538663" y="1114201"/>
                    <a:pt x="1547142" y="1121901"/>
                    <a:pt x="1557465" y="1125342"/>
                  </a:cubicBezTo>
                  <a:cubicBezTo>
                    <a:pt x="1574879" y="1131147"/>
                    <a:pt x="1593678" y="1131377"/>
                    <a:pt x="1611785" y="1134395"/>
                  </a:cubicBezTo>
                  <a:cubicBezTo>
                    <a:pt x="1659524" y="1166220"/>
                    <a:pt x="1624615" y="1134151"/>
                    <a:pt x="1647999" y="1188716"/>
                  </a:cubicBezTo>
                  <a:cubicBezTo>
                    <a:pt x="1657453" y="1210776"/>
                    <a:pt x="1676951" y="1226721"/>
                    <a:pt x="1693267" y="1243037"/>
                  </a:cubicBezTo>
                  <a:cubicBezTo>
                    <a:pt x="1698920" y="1259996"/>
                    <a:pt x="1702180" y="1288304"/>
                    <a:pt x="1729480" y="1288304"/>
                  </a:cubicBezTo>
                  <a:cubicBezTo>
                    <a:pt x="1742976" y="1288304"/>
                    <a:pt x="1753623" y="1276233"/>
                    <a:pt x="1765694" y="1270197"/>
                  </a:cubicBezTo>
                  <a:cubicBezTo>
                    <a:pt x="1762676" y="1240019"/>
                    <a:pt x="1761253" y="1209639"/>
                    <a:pt x="1756641" y="1179663"/>
                  </a:cubicBezTo>
                  <a:cubicBezTo>
                    <a:pt x="1755190" y="1170231"/>
                    <a:pt x="1749902" y="1161760"/>
                    <a:pt x="1747587" y="1152502"/>
                  </a:cubicBezTo>
                  <a:cubicBezTo>
                    <a:pt x="1742419" y="1131831"/>
                    <a:pt x="1739830" y="1100776"/>
                    <a:pt x="1729480" y="1080075"/>
                  </a:cubicBezTo>
                  <a:cubicBezTo>
                    <a:pt x="1724614" y="1070343"/>
                    <a:pt x="1716240" y="1062646"/>
                    <a:pt x="1711374" y="1052914"/>
                  </a:cubicBezTo>
                  <a:cubicBezTo>
                    <a:pt x="1707106" y="1044378"/>
                    <a:pt x="1706588" y="1034290"/>
                    <a:pt x="1702320" y="1025754"/>
                  </a:cubicBezTo>
                  <a:cubicBezTo>
                    <a:pt x="1694951" y="1011016"/>
                    <a:pt x="1670916" y="979135"/>
                    <a:pt x="1657053" y="971433"/>
                  </a:cubicBezTo>
                  <a:cubicBezTo>
                    <a:pt x="1640368" y="962164"/>
                    <a:pt x="1602732" y="953326"/>
                    <a:pt x="1602732" y="953326"/>
                  </a:cubicBezTo>
                  <a:cubicBezTo>
                    <a:pt x="1593679" y="944273"/>
                    <a:pt x="1585408" y="934362"/>
                    <a:pt x="1575572" y="926166"/>
                  </a:cubicBezTo>
                  <a:cubicBezTo>
                    <a:pt x="1567213" y="919200"/>
                    <a:pt x="1556105" y="915753"/>
                    <a:pt x="1548411" y="908059"/>
                  </a:cubicBezTo>
                  <a:cubicBezTo>
                    <a:pt x="1540717" y="900365"/>
                    <a:pt x="1537270" y="889257"/>
                    <a:pt x="1530304" y="880898"/>
                  </a:cubicBezTo>
                  <a:cubicBezTo>
                    <a:pt x="1522108" y="871062"/>
                    <a:pt x="1511341" y="863574"/>
                    <a:pt x="1503144" y="853738"/>
                  </a:cubicBezTo>
                  <a:cubicBezTo>
                    <a:pt x="1465422" y="808472"/>
                    <a:pt x="1507670" y="841667"/>
                    <a:pt x="1457876" y="808471"/>
                  </a:cubicBezTo>
                  <a:cubicBezTo>
                    <a:pt x="1451841" y="799417"/>
                    <a:pt x="1448129" y="788276"/>
                    <a:pt x="1439770" y="781310"/>
                  </a:cubicBezTo>
                  <a:cubicBezTo>
                    <a:pt x="1424853" y="768879"/>
                    <a:pt x="1395265" y="760439"/>
                    <a:pt x="1376395" y="754150"/>
                  </a:cubicBezTo>
                  <a:cubicBezTo>
                    <a:pt x="1298572" y="702267"/>
                    <a:pt x="1397027" y="764464"/>
                    <a:pt x="1322075" y="726989"/>
                  </a:cubicBezTo>
                  <a:cubicBezTo>
                    <a:pt x="1312343" y="722123"/>
                    <a:pt x="1304646" y="713749"/>
                    <a:pt x="1294914" y="708883"/>
                  </a:cubicBezTo>
                  <a:cubicBezTo>
                    <a:pt x="1286378" y="704615"/>
                    <a:pt x="1276290" y="704097"/>
                    <a:pt x="1267754" y="699829"/>
                  </a:cubicBezTo>
                  <a:cubicBezTo>
                    <a:pt x="1258022" y="694963"/>
                    <a:pt x="1250536" y="686141"/>
                    <a:pt x="1240593" y="681722"/>
                  </a:cubicBezTo>
                  <a:cubicBezTo>
                    <a:pt x="1223152" y="673970"/>
                    <a:pt x="1204380" y="669651"/>
                    <a:pt x="1186273" y="663615"/>
                  </a:cubicBezTo>
                  <a:lnTo>
                    <a:pt x="1159112" y="654562"/>
                  </a:lnTo>
                  <a:cubicBezTo>
                    <a:pt x="1153076" y="645508"/>
                    <a:pt x="1141005" y="638282"/>
                    <a:pt x="1141005" y="627401"/>
                  </a:cubicBezTo>
                  <a:cubicBezTo>
                    <a:pt x="1141005" y="585975"/>
                    <a:pt x="1167843" y="589004"/>
                    <a:pt x="1195326" y="582134"/>
                  </a:cubicBezTo>
                  <a:cubicBezTo>
                    <a:pt x="1204379" y="573081"/>
                    <a:pt x="1218969" y="567285"/>
                    <a:pt x="1222486" y="554974"/>
                  </a:cubicBezTo>
                  <a:cubicBezTo>
                    <a:pt x="1225904" y="543010"/>
                    <a:pt x="1222880" y="526858"/>
                    <a:pt x="1213433" y="518760"/>
                  </a:cubicBezTo>
                  <a:cubicBezTo>
                    <a:pt x="1184543" y="493997"/>
                    <a:pt x="1064076" y="493031"/>
                    <a:pt x="1050471" y="491599"/>
                  </a:cubicBezTo>
                  <a:cubicBezTo>
                    <a:pt x="1029249" y="489365"/>
                    <a:pt x="1008221" y="485564"/>
                    <a:pt x="987096" y="482546"/>
                  </a:cubicBezTo>
                  <a:cubicBezTo>
                    <a:pt x="935152" y="465230"/>
                    <a:pt x="983639" y="485892"/>
                    <a:pt x="932776" y="446332"/>
                  </a:cubicBezTo>
                  <a:cubicBezTo>
                    <a:pt x="915598" y="432971"/>
                    <a:pt x="893843" y="425506"/>
                    <a:pt x="878455" y="410118"/>
                  </a:cubicBezTo>
                  <a:cubicBezTo>
                    <a:pt x="869401" y="401065"/>
                    <a:pt x="861130" y="391155"/>
                    <a:pt x="851294" y="382958"/>
                  </a:cubicBezTo>
                  <a:cubicBezTo>
                    <a:pt x="842935" y="375992"/>
                    <a:pt x="832266" y="372080"/>
                    <a:pt x="824134" y="364851"/>
                  </a:cubicBezTo>
                  <a:cubicBezTo>
                    <a:pt x="773395" y="319749"/>
                    <a:pt x="779226" y="324650"/>
                    <a:pt x="751706" y="283370"/>
                  </a:cubicBezTo>
                  <a:lnTo>
                    <a:pt x="733599" y="229049"/>
                  </a:lnTo>
                  <a:cubicBezTo>
                    <a:pt x="730581" y="219995"/>
                    <a:pt x="729840" y="209828"/>
                    <a:pt x="724546" y="201888"/>
                  </a:cubicBezTo>
                  <a:lnTo>
                    <a:pt x="688332" y="147568"/>
                  </a:lnTo>
                  <a:cubicBezTo>
                    <a:pt x="669490" y="72202"/>
                    <a:pt x="692432" y="146713"/>
                    <a:pt x="661172" y="84193"/>
                  </a:cubicBezTo>
                  <a:cubicBezTo>
                    <a:pt x="646447" y="54742"/>
                    <a:pt x="659955" y="55817"/>
                    <a:pt x="634011" y="29873"/>
                  </a:cubicBezTo>
                  <a:cubicBezTo>
                    <a:pt x="626317" y="22179"/>
                    <a:pt x="615904" y="17802"/>
                    <a:pt x="606851" y="11766"/>
                  </a:cubicBezTo>
                  <a:cubicBezTo>
                    <a:pt x="588744" y="14784"/>
                    <a:pt x="570878" y="20246"/>
                    <a:pt x="552530" y="20819"/>
                  </a:cubicBezTo>
                  <a:cubicBezTo>
                    <a:pt x="377556" y="26287"/>
                    <a:pt x="190161" y="-34659"/>
                    <a:pt x="27429" y="29873"/>
                  </a:cubicBezTo>
                  <a:cubicBezTo>
                    <a:pt x="-34288" y="54347"/>
                    <a:pt x="27429" y="173219"/>
                    <a:pt x="27429" y="201888"/>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2"/>
            <p:cNvSpPr/>
            <p:nvPr/>
          </p:nvSpPr>
          <p:spPr>
            <a:xfrm>
              <a:off x="2073244" y="597529"/>
              <a:ext cx="3024559" cy="1991762"/>
            </a:xfrm>
            <a:custGeom>
              <a:avLst/>
              <a:gdLst>
                <a:gd name="connsiteX0" fmla="*/ 0 w 3024559"/>
                <a:gd name="connsiteY0" fmla="*/ 63374 h 1991762"/>
                <a:gd name="connsiteX1" fmla="*/ 0 w 3024559"/>
                <a:gd name="connsiteY1" fmla="*/ 63374 h 1991762"/>
                <a:gd name="connsiteX2" fmla="*/ 63374 w 3024559"/>
                <a:gd name="connsiteY2" fmla="*/ 108641 h 1991762"/>
                <a:gd name="connsiteX3" fmla="*/ 90534 w 3024559"/>
                <a:gd name="connsiteY3" fmla="*/ 117695 h 1991762"/>
                <a:gd name="connsiteX4" fmla="*/ 135802 w 3024559"/>
                <a:gd name="connsiteY4" fmla="*/ 162962 h 1991762"/>
                <a:gd name="connsiteX5" fmla="*/ 217283 w 3024559"/>
                <a:gd name="connsiteY5" fmla="*/ 208229 h 1991762"/>
                <a:gd name="connsiteX6" fmla="*/ 244443 w 3024559"/>
                <a:gd name="connsiteY6" fmla="*/ 235390 h 1991762"/>
                <a:gd name="connsiteX7" fmla="*/ 298764 w 3024559"/>
                <a:gd name="connsiteY7" fmla="*/ 271604 h 1991762"/>
                <a:gd name="connsiteX8" fmla="*/ 353085 w 3024559"/>
                <a:gd name="connsiteY8" fmla="*/ 307818 h 1991762"/>
                <a:gd name="connsiteX9" fmla="*/ 407406 w 3024559"/>
                <a:gd name="connsiteY9" fmla="*/ 362138 h 1991762"/>
                <a:gd name="connsiteX10" fmla="*/ 461726 w 3024559"/>
                <a:gd name="connsiteY10" fmla="*/ 407406 h 1991762"/>
                <a:gd name="connsiteX11" fmla="*/ 497940 w 3024559"/>
                <a:gd name="connsiteY11" fmla="*/ 461726 h 1991762"/>
                <a:gd name="connsiteX12" fmla="*/ 534154 w 3024559"/>
                <a:gd name="connsiteY12" fmla="*/ 497940 h 1991762"/>
                <a:gd name="connsiteX13" fmla="*/ 561314 w 3024559"/>
                <a:gd name="connsiteY13" fmla="*/ 561315 h 1991762"/>
                <a:gd name="connsiteX14" fmla="*/ 579421 w 3024559"/>
                <a:gd name="connsiteY14" fmla="*/ 588475 h 1991762"/>
                <a:gd name="connsiteX15" fmla="*/ 588475 w 3024559"/>
                <a:gd name="connsiteY15" fmla="*/ 615635 h 1991762"/>
                <a:gd name="connsiteX16" fmla="*/ 597528 w 3024559"/>
                <a:gd name="connsiteY16" fmla="*/ 1068309 h 1991762"/>
                <a:gd name="connsiteX17" fmla="*/ 606582 w 3024559"/>
                <a:gd name="connsiteY17" fmla="*/ 1095469 h 1991762"/>
                <a:gd name="connsiteX18" fmla="*/ 642796 w 3024559"/>
                <a:gd name="connsiteY18" fmla="*/ 1149790 h 1991762"/>
                <a:gd name="connsiteX19" fmla="*/ 688063 w 3024559"/>
                <a:gd name="connsiteY19" fmla="*/ 1204111 h 1991762"/>
                <a:gd name="connsiteX20" fmla="*/ 715223 w 3024559"/>
                <a:gd name="connsiteY20" fmla="*/ 1222218 h 1991762"/>
                <a:gd name="connsiteX21" fmla="*/ 751437 w 3024559"/>
                <a:gd name="connsiteY21" fmla="*/ 1276538 h 1991762"/>
                <a:gd name="connsiteX22" fmla="*/ 769544 w 3024559"/>
                <a:gd name="connsiteY22" fmla="*/ 1303699 h 1991762"/>
                <a:gd name="connsiteX23" fmla="*/ 778598 w 3024559"/>
                <a:gd name="connsiteY23" fmla="*/ 1330859 h 1991762"/>
                <a:gd name="connsiteX24" fmla="*/ 805758 w 3024559"/>
                <a:gd name="connsiteY24" fmla="*/ 1348966 h 1991762"/>
                <a:gd name="connsiteX25" fmla="*/ 832918 w 3024559"/>
                <a:gd name="connsiteY25" fmla="*/ 1403287 h 1991762"/>
                <a:gd name="connsiteX26" fmla="*/ 860079 w 3024559"/>
                <a:gd name="connsiteY26" fmla="*/ 1430447 h 1991762"/>
                <a:gd name="connsiteX27" fmla="*/ 878186 w 3024559"/>
                <a:gd name="connsiteY27" fmla="*/ 1457608 h 1991762"/>
                <a:gd name="connsiteX28" fmla="*/ 914400 w 3024559"/>
                <a:gd name="connsiteY28" fmla="*/ 1484768 h 1991762"/>
                <a:gd name="connsiteX29" fmla="*/ 968720 w 3024559"/>
                <a:gd name="connsiteY29" fmla="*/ 1520982 h 1991762"/>
                <a:gd name="connsiteX30" fmla="*/ 1023041 w 3024559"/>
                <a:gd name="connsiteY30" fmla="*/ 1557196 h 1991762"/>
                <a:gd name="connsiteX31" fmla="*/ 1050202 w 3024559"/>
                <a:gd name="connsiteY31" fmla="*/ 1575303 h 1991762"/>
                <a:gd name="connsiteX32" fmla="*/ 1077362 w 3024559"/>
                <a:gd name="connsiteY32" fmla="*/ 1584356 h 1991762"/>
                <a:gd name="connsiteX33" fmla="*/ 1104522 w 3024559"/>
                <a:gd name="connsiteY33" fmla="*/ 1602463 h 1991762"/>
                <a:gd name="connsiteX34" fmla="*/ 1077362 w 3024559"/>
                <a:gd name="connsiteY34" fmla="*/ 1611517 h 1991762"/>
                <a:gd name="connsiteX35" fmla="*/ 1023041 w 3024559"/>
                <a:gd name="connsiteY35" fmla="*/ 1593410 h 1991762"/>
                <a:gd name="connsiteX36" fmla="*/ 959667 w 3024559"/>
                <a:gd name="connsiteY36" fmla="*/ 1602463 h 1991762"/>
                <a:gd name="connsiteX37" fmla="*/ 941560 w 3024559"/>
                <a:gd name="connsiteY37" fmla="*/ 1683944 h 1991762"/>
                <a:gd name="connsiteX38" fmla="*/ 1004934 w 3024559"/>
                <a:gd name="connsiteY38" fmla="*/ 1692998 h 1991762"/>
                <a:gd name="connsiteX39" fmla="*/ 1041148 w 3024559"/>
                <a:gd name="connsiteY39" fmla="*/ 1738265 h 1991762"/>
                <a:gd name="connsiteX40" fmla="*/ 1077362 w 3024559"/>
                <a:gd name="connsiteY40" fmla="*/ 1756372 h 1991762"/>
                <a:gd name="connsiteX41" fmla="*/ 1385180 w 3024559"/>
                <a:gd name="connsiteY41" fmla="*/ 1774479 h 1991762"/>
                <a:gd name="connsiteX42" fmla="*/ 1457607 w 3024559"/>
                <a:gd name="connsiteY42" fmla="*/ 1801639 h 1991762"/>
                <a:gd name="connsiteX43" fmla="*/ 1484768 w 3024559"/>
                <a:gd name="connsiteY43" fmla="*/ 1819746 h 1991762"/>
                <a:gd name="connsiteX44" fmla="*/ 1539089 w 3024559"/>
                <a:gd name="connsiteY44" fmla="*/ 1837853 h 1991762"/>
                <a:gd name="connsiteX45" fmla="*/ 1611516 w 3024559"/>
                <a:gd name="connsiteY45" fmla="*/ 1855960 h 1991762"/>
                <a:gd name="connsiteX46" fmla="*/ 1520982 w 3024559"/>
                <a:gd name="connsiteY46" fmla="*/ 1865014 h 1991762"/>
                <a:gd name="connsiteX47" fmla="*/ 1539089 w 3024559"/>
                <a:gd name="connsiteY47" fmla="*/ 1910281 h 1991762"/>
                <a:gd name="connsiteX48" fmla="*/ 1575303 w 3024559"/>
                <a:gd name="connsiteY48" fmla="*/ 1928388 h 1991762"/>
                <a:gd name="connsiteX49" fmla="*/ 1602463 w 3024559"/>
                <a:gd name="connsiteY49" fmla="*/ 1946495 h 1991762"/>
                <a:gd name="connsiteX50" fmla="*/ 1638677 w 3024559"/>
                <a:gd name="connsiteY50" fmla="*/ 1937441 h 1991762"/>
                <a:gd name="connsiteX51" fmla="*/ 1692998 w 3024559"/>
                <a:gd name="connsiteY51" fmla="*/ 1919334 h 1991762"/>
                <a:gd name="connsiteX52" fmla="*/ 1747318 w 3024559"/>
                <a:gd name="connsiteY52" fmla="*/ 1928388 h 1991762"/>
                <a:gd name="connsiteX53" fmla="*/ 1810693 w 3024559"/>
                <a:gd name="connsiteY53" fmla="*/ 1991762 h 1991762"/>
                <a:gd name="connsiteX54" fmla="*/ 1837853 w 3024559"/>
                <a:gd name="connsiteY54" fmla="*/ 1901227 h 1991762"/>
                <a:gd name="connsiteX55" fmla="*/ 1810693 w 3024559"/>
                <a:gd name="connsiteY55" fmla="*/ 1874067 h 1991762"/>
                <a:gd name="connsiteX56" fmla="*/ 1792586 w 3024559"/>
                <a:gd name="connsiteY56" fmla="*/ 1846907 h 1991762"/>
                <a:gd name="connsiteX57" fmla="*/ 1765425 w 3024559"/>
                <a:gd name="connsiteY57" fmla="*/ 1828800 h 1991762"/>
                <a:gd name="connsiteX58" fmla="*/ 1738265 w 3024559"/>
                <a:gd name="connsiteY58" fmla="*/ 1801639 h 1991762"/>
                <a:gd name="connsiteX59" fmla="*/ 1683944 w 3024559"/>
                <a:gd name="connsiteY59" fmla="*/ 1774479 h 1991762"/>
                <a:gd name="connsiteX60" fmla="*/ 1629623 w 3024559"/>
                <a:gd name="connsiteY60" fmla="*/ 1729212 h 1991762"/>
                <a:gd name="connsiteX61" fmla="*/ 1602463 w 3024559"/>
                <a:gd name="connsiteY61" fmla="*/ 1720158 h 1991762"/>
                <a:gd name="connsiteX62" fmla="*/ 1520982 w 3024559"/>
                <a:gd name="connsiteY62" fmla="*/ 1674891 h 1991762"/>
                <a:gd name="connsiteX63" fmla="*/ 1511928 w 3024559"/>
                <a:gd name="connsiteY63" fmla="*/ 1593410 h 1991762"/>
                <a:gd name="connsiteX64" fmla="*/ 1539089 w 3024559"/>
                <a:gd name="connsiteY64" fmla="*/ 1584356 h 1991762"/>
                <a:gd name="connsiteX65" fmla="*/ 1530035 w 3024559"/>
                <a:gd name="connsiteY65" fmla="*/ 1539089 h 1991762"/>
                <a:gd name="connsiteX66" fmla="*/ 1484768 w 3024559"/>
                <a:gd name="connsiteY66" fmla="*/ 1484768 h 1991762"/>
                <a:gd name="connsiteX67" fmla="*/ 1466661 w 3024559"/>
                <a:gd name="connsiteY67" fmla="*/ 1457608 h 1991762"/>
                <a:gd name="connsiteX68" fmla="*/ 1493821 w 3024559"/>
                <a:gd name="connsiteY68" fmla="*/ 1448554 h 1991762"/>
                <a:gd name="connsiteX69" fmla="*/ 1602463 w 3024559"/>
                <a:gd name="connsiteY69" fmla="*/ 1457608 h 1991762"/>
                <a:gd name="connsiteX70" fmla="*/ 1593409 w 3024559"/>
                <a:gd name="connsiteY70" fmla="*/ 1376126 h 1991762"/>
                <a:gd name="connsiteX71" fmla="*/ 1502875 w 3024559"/>
                <a:gd name="connsiteY71" fmla="*/ 1285592 h 1991762"/>
                <a:gd name="connsiteX72" fmla="*/ 1448554 w 3024559"/>
                <a:gd name="connsiteY72" fmla="*/ 1249378 h 1991762"/>
                <a:gd name="connsiteX73" fmla="*/ 1421394 w 3024559"/>
                <a:gd name="connsiteY73" fmla="*/ 1231271 h 1991762"/>
                <a:gd name="connsiteX74" fmla="*/ 1394233 w 3024559"/>
                <a:gd name="connsiteY74" fmla="*/ 1176950 h 1991762"/>
                <a:gd name="connsiteX75" fmla="*/ 1421394 w 3024559"/>
                <a:gd name="connsiteY75" fmla="*/ 1013988 h 1991762"/>
                <a:gd name="connsiteX76" fmla="*/ 1448554 w 3024559"/>
                <a:gd name="connsiteY76" fmla="*/ 1004934 h 1991762"/>
                <a:gd name="connsiteX77" fmla="*/ 1539089 w 3024559"/>
                <a:gd name="connsiteY77" fmla="*/ 1023041 h 1991762"/>
                <a:gd name="connsiteX78" fmla="*/ 1575303 w 3024559"/>
                <a:gd name="connsiteY78" fmla="*/ 1077362 h 1991762"/>
                <a:gd name="connsiteX79" fmla="*/ 1620570 w 3024559"/>
                <a:gd name="connsiteY79" fmla="*/ 1195057 h 1991762"/>
                <a:gd name="connsiteX80" fmla="*/ 1647730 w 3024559"/>
                <a:gd name="connsiteY80" fmla="*/ 1213164 h 1991762"/>
                <a:gd name="connsiteX81" fmla="*/ 1656784 w 3024559"/>
                <a:gd name="connsiteY81" fmla="*/ 1113576 h 1991762"/>
                <a:gd name="connsiteX82" fmla="*/ 1711105 w 3024559"/>
                <a:gd name="connsiteY82" fmla="*/ 1131683 h 1991762"/>
                <a:gd name="connsiteX83" fmla="*/ 1747318 w 3024559"/>
                <a:gd name="connsiteY83" fmla="*/ 1186004 h 1991762"/>
                <a:gd name="connsiteX84" fmla="*/ 1729211 w 3024559"/>
                <a:gd name="connsiteY84" fmla="*/ 1122629 h 1991762"/>
                <a:gd name="connsiteX85" fmla="*/ 1702051 w 3024559"/>
                <a:gd name="connsiteY85" fmla="*/ 1113576 h 1991762"/>
                <a:gd name="connsiteX86" fmla="*/ 1729211 w 3024559"/>
                <a:gd name="connsiteY86" fmla="*/ 1104522 h 1991762"/>
                <a:gd name="connsiteX87" fmla="*/ 1846906 w 3024559"/>
                <a:gd name="connsiteY87" fmla="*/ 1095469 h 1991762"/>
                <a:gd name="connsiteX88" fmla="*/ 1783532 w 3024559"/>
                <a:gd name="connsiteY88" fmla="*/ 1004934 h 1991762"/>
                <a:gd name="connsiteX89" fmla="*/ 1756372 w 3024559"/>
                <a:gd name="connsiteY89" fmla="*/ 977774 h 1991762"/>
                <a:gd name="connsiteX90" fmla="*/ 1729211 w 3024559"/>
                <a:gd name="connsiteY90" fmla="*/ 959667 h 1991762"/>
                <a:gd name="connsiteX91" fmla="*/ 1747318 w 3024559"/>
                <a:gd name="connsiteY91" fmla="*/ 932507 h 1991762"/>
                <a:gd name="connsiteX92" fmla="*/ 1792586 w 3024559"/>
                <a:gd name="connsiteY92" fmla="*/ 923453 h 1991762"/>
                <a:gd name="connsiteX93" fmla="*/ 1855960 w 3024559"/>
                <a:gd name="connsiteY93" fmla="*/ 914400 h 1991762"/>
                <a:gd name="connsiteX94" fmla="*/ 1883120 w 3024559"/>
                <a:gd name="connsiteY94" fmla="*/ 896293 h 1991762"/>
                <a:gd name="connsiteX95" fmla="*/ 1910281 w 3024559"/>
                <a:gd name="connsiteY95" fmla="*/ 887239 h 1991762"/>
                <a:gd name="connsiteX96" fmla="*/ 1982708 w 3024559"/>
                <a:gd name="connsiteY96" fmla="*/ 851025 h 1991762"/>
                <a:gd name="connsiteX97" fmla="*/ 2009869 w 3024559"/>
                <a:gd name="connsiteY97" fmla="*/ 832919 h 1991762"/>
                <a:gd name="connsiteX98" fmla="*/ 2263366 w 3024559"/>
                <a:gd name="connsiteY98" fmla="*/ 841972 h 1991762"/>
                <a:gd name="connsiteX99" fmla="*/ 2344847 w 3024559"/>
                <a:gd name="connsiteY99" fmla="*/ 878186 h 1991762"/>
                <a:gd name="connsiteX100" fmla="*/ 2372007 w 3024559"/>
                <a:gd name="connsiteY100" fmla="*/ 905346 h 1991762"/>
                <a:gd name="connsiteX101" fmla="*/ 2426328 w 3024559"/>
                <a:gd name="connsiteY101" fmla="*/ 932507 h 1991762"/>
                <a:gd name="connsiteX102" fmla="*/ 2453489 w 3024559"/>
                <a:gd name="connsiteY102" fmla="*/ 923453 h 1991762"/>
                <a:gd name="connsiteX103" fmla="*/ 2616451 w 3024559"/>
                <a:gd name="connsiteY103" fmla="*/ 905346 h 1991762"/>
                <a:gd name="connsiteX104" fmla="*/ 2652665 w 3024559"/>
                <a:gd name="connsiteY104" fmla="*/ 860079 h 1991762"/>
                <a:gd name="connsiteX105" fmla="*/ 2670772 w 3024559"/>
                <a:gd name="connsiteY105" fmla="*/ 832919 h 1991762"/>
                <a:gd name="connsiteX106" fmla="*/ 2725093 w 3024559"/>
                <a:gd name="connsiteY106" fmla="*/ 796705 h 1991762"/>
                <a:gd name="connsiteX107" fmla="*/ 2752253 w 3024559"/>
                <a:gd name="connsiteY107" fmla="*/ 778598 h 1991762"/>
                <a:gd name="connsiteX108" fmla="*/ 2779413 w 3024559"/>
                <a:gd name="connsiteY108" fmla="*/ 769544 h 1991762"/>
                <a:gd name="connsiteX109" fmla="*/ 2806574 w 3024559"/>
                <a:gd name="connsiteY109" fmla="*/ 751437 h 1991762"/>
                <a:gd name="connsiteX110" fmla="*/ 2842788 w 3024559"/>
                <a:gd name="connsiteY110" fmla="*/ 742384 h 1991762"/>
                <a:gd name="connsiteX111" fmla="*/ 2906162 w 3024559"/>
                <a:gd name="connsiteY111" fmla="*/ 724277 h 1991762"/>
                <a:gd name="connsiteX112" fmla="*/ 3005750 w 3024559"/>
                <a:gd name="connsiteY112" fmla="*/ 715223 h 1991762"/>
                <a:gd name="connsiteX113" fmla="*/ 3023857 w 3024559"/>
                <a:gd name="connsiteY113" fmla="*/ 688063 h 1991762"/>
                <a:gd name="connsiteX114" fmla="*/ 3014804 w 3024559"/>
                <a:gd name="connsiteY114" fmla="*/ 633742 h 1991762"/>
                <a:gd name="connsiteX115" fmla="*/ 2978590 w 3024559"/>
                <a:gd name="connsiteY115" fmla="*/ 606582 h 1991762"/>
                <a:gd name="connsiteX116" fmla="*/ 2933322 w 3024559"/>
                <a:gd name="connsiteY116" fmla="*/ 588475 h 1991762"/>
                <a:gd name="connsiteX117" fmla="*/ 2869948 w 3024559"/>
                <a:gd name="connsiteY117" fmla="*/ 570368 h 1991762"/>
                <a:gd name="connsiteX118" fmla="*/ 2842788 w 3024559"/>
                <a:gd name="connsiteY118" fmla="*/ 543208 h 1991762"/>
                <a:gd name="connsiteX119" fmla="*/ 2815627 w 3024559"/>
                <a:gd name="connsiteY119" fmla="*/ 525101 h 1991762"/>
                <a:gd name="connsiteX120" fmla="*/ 2797520 w 3024559"/>
                <a:gd name="connsiteY120" fmla="*/ 497940 h 1991762"/>
                <a:gd name="connsiteX121" fmla="*/ 2761306 w 3024559"/>
                <a:gd name="connsiteY121" fmla="*/ 470780 h 1991762"/>
                <a:gd name="connsiteX122" fmla="*/ 2725093 w 3024559"/>
                <a:gd name="connsiteY122" fmla="*/ 425513 h 1991762"/>
                <a:gd name="connsiteX123" fmla="*/ 2697932 w 3024559"/>
                <a:gd name="connsiteY123" fmla="*/ 389299 h 1991762"/>
                <a:gd name="connsiteX124" fmla="*/ 2670772 w 3024559"/>
                <a:gd name="connsiteY124" fmla="*/ 371192 h 1991762"/>
                <a:gd name="connsiteX125" fmla="*/ 2643611 w 3024559"/>
                <a:gd name="connsiteY125" fmla="*/ 344031 h 1991762"/>
                <a:gd name="connsiteX126" fmla="*/ 2598344 w 3024559"/>
                <a:gd name="connsiteY126" fmla="*/ 253497 h 1991762"/>
                <a:gd name="connsiteX127" fmla="*/ 2589291 w 3024559"/>
                <a:gd name="connsiteY127" fmla="*/ 226336 h 1991762"/>
                <a:gd name="connsiteX128" fmla="*/ 2553077 w 3024559"/>
                <a:gd name="connsiteY128" fmla="*/ 172016 h 1991762"/>
                <a:gd name="connsiteX129" fmla="*/ 2534970 w 3024559"/>
                <a:gd name="connsiteY129" fmla="*/ 117695 h 1991762"/>
                <a:gd name="connsiteX130" fmla="*/ 2525916 w 3024559"/>
                <a:gd name="connsiteY130" fmla="*/ 90534 h 1991762"/>
                <a:gd name="connsiteX131" fmla="*/ 2498756 w 3024559"/>
                <a:gd name="connsiteY131" fmla="*/ 72427 h 1991762"/>
                <a:gd name="connsiteX132" fmla="*/ 2489703 w 3024559"/>
                <a:gd name="connsiteY132" fmla="*/ 45267 h 1991762"/>
                <a:gd name="connsiteX133" fmla="*/ 2435382 w 3024559"/>
                <a:gd name="connsiteY133" fmla="*/ 18107 h 1991762"/>
                <a:gd name="connsiteX134" fmla="*/ 1738265 w 3024559"/>
                <a:gd name="connsiteY134" fmla="*/ 9053 h 1991762"/>
                <a:gd name="connsiteX135" fmla="*/ 1303699 w 3024559"/>
                <a:gd name="connsiteY135" fmla="*/ 18107 h 1991762"/>
                <a:gd name="connsiteX136" fmla="*/ 1222217 w 3024559"/>
                <a:gd name="connsiteY136" fmla="*/ 27160 h 1991762"/>
                <a:gd name="connsiteX137" fmla="*/ 1122629 w 3024559"/>
                <a:gd name="connsiteY137" fmla="*/ 36214 h 1991762"/>
                <a:gd name="connsiteX138" fmla="*/ 371192 w 3024559"/>
                <a:gd name="connsiteY138" fmla="*/ 27160 h 1991762"/>
                <a:gd name="connsiteX139" fmla="*/ 208229 w 3024559"/>
                <a:gd name="connsiteY139" fmla="*/ 0 h 1991762"/>
                <a:gd name="connsiteX140" fmla="*/ 0 w 3024559"/>
                <a:gd name="connsiteY140" fmla="*/ 63374 h 199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3024559" h="1991762">
                  <a:moveTo>
                    <a:pt x="0" y="63374"/>
                  </a:moveTo>
                  <a:lnTo>
                    <a:pt x="0" y="63374"/>
                  </a:lnTo>
                  <a:cubicBezTo>
                    <a:pt x="21125" y="78463"/>
                    <a:pt x="41113" y="95285"/>
                    <a:pt x="63374" y="108641"/>
                  </a:cubicBezTo>
                  <a:cubicBezTo>
                    <a:pt x="71557" y="113551"/>
                    <a:pt x="83082" y="111733"/>
                    <a:pt x="90534" y="117695"/>
                  </a:cubicBezTo>
                  <a:cubicBezTo>
                    <a:pt x="150891" y="165981"/>
                    <a:pt x="63372" y="126746"/>
                    <a:pt x="135802" y="162962"/>
                  </a:cubicBezTo>
                  <a:cubicBezTo>
                    <a:pt x="181335" y="185729"/>
                    <a:pt x="160202" y="151146"/>
                    <a:pt x="217283" y="208229"/>
                  </a:cubicBezTo>
                  <a:cubicBezTo>
                    <a:pt x="226336" y="217283"/>
                    <a:pt x="234337" y="227529"/>
                    <a:pt x="244443" y="235390"/>
                  </a:cubicBezTo>
                  <a:cubicBezTo>
                    <a:pt x="261621" y="248751"/>
                    <a:pt x="283376" y="256216"/>
                    <a:pt x="298764" y="271604"/>
                  </a:cubicBezTo>
                  <a:cubicBezTo>
                    <a:pt x="332672" y="305512"/>
                    <a:pt x="313778" y="294715"/>
                    <a:pt x="353085" y="307818"/>
                  </a:cubicBezTo>
                  <a:cubicBezTo>
                    <a:pt x="405135" y="377217"/>
                    <a:pt x="354449" y="318007"/>
                    <a:pt x="407406" y="362138"/>
                  </a:cubicBezTo>
                  <a:cubicBezTo>
                    <a:pt x="477120" y="420234"/>
                    <a:pt x="394288" y="362446"/>
                    <a:pt x="461726" y="407406"/>
                  </a:cubicBezTo>
                  <a:cubicBezTo>
                    <a:pt x="483255" y="471988"/>
                    <a:pt x="452728" y="393907"/>
                    <a:pt x="497940" y="461726"/>
                  </a:cubicBezTo>
                  <a:cubicBezTo>
                    <a:pt x="525532" y="503113"/>
                    <a:pt x="482421" y="480696"/>
                    <a:pt x="534154" y="497940"/>
                  </a:cubicBezTo>
                  <a:cubicBezTo>
                    <a:pt x="579614" y="566132"/>
                    <a:pt x="526235" y="479464"/>
                    <a:pt x="561314" y="561315"/>
                  </a:cubicBezTo>
                  <a:cubicBezTo>
                    <a:pt x="565600" y="571316"/>
                    <a:pt x="574555" y="578743"/>
                    <a:pt x="579421" y="588475"/>
                  </a:cubicBezTo>
                  <a:cubicBezTo>
                    <a:pt x="583689" y="597011"/>
                    <a:pt x="585457" y="606582"/>
                    <a:pt x="588475" y="615635"/>
                  </a:cubicBezTo>
                  <a:cubicBezTo>
                    <a:pt x="591493" y="766526"/>
                    <a:pt x="591837" y="917495"/>
                    <a:pt x="597528" y="1068309"/>
                  </a:cubicBezTo>
                  <a:cubicBezTo>
                    <a:pt x="597888" y="1077845"/>
                    <a:pt x="601947" y="1087127"/>
                    <a:pt x="606582" y="1095469"/>
                  </a:cubicBezTo>
                  <a:cubicBezTo>
                    <a:pt x="617151" y="1114492"/>
                    <a:pt x="630725" y="1131683"/>
                    <a:pt x="642796" y="1149790"/>
                  </a:cubicBezTo>
                  <a:cubicBezTo>
                    <a:pt x="660599" y="1176494"/>
                    <a:pt x="661925" y="1182328"/>
                    <a:pt x="688063" y="1204111"/>
                  </a:cubicBezTo>
                  <a:cubicBezTo>
                    <a:pt x="696422" y="1211077"/>
                    <a:pt x="706170" y="1216182"/>
                    <a:pt x="715223" y="1222218"/>
                  </a:cubicBezTo>
                  <a:lnTo>
                    <a:pt x="751437" y="1276538"/>
                  </a:lnTo>
                  <a:cubicBezTo>
                    <a:pt x="757473" y="1285592"/>
                    <a:pt x="766103" y="1293376"/>
                    <a:pt x="769544" y="1303699"/>
                  </a:cubicBezTo>
                  <a:cubicBezTo>
                    <a:pt x="772562" y="1312752"/>
                    <a:pt x="772636" y="1323407"/>
                    <a:pt x="778598" y="1330859"/>
                  </a:cubicBezTo>
                  <a:cubicBezTo>
                    <a:pt x="785395" y="1339355"/>
                    <a:pt x="796705" y="1342930"/>
                    <a:pt x="805758" y="1348966"/>
                  </a:cubicBezTo>
                  <a:cubicBezTo>
                    <a:pt x="814831" y="1376186"/>
                    <a:pt x="813418" y="1379887"/>
                    <a:pt x="832918" y="1403287"/>
                  </a:cubicBezTo>
                  <a:cubicBezTo>
                    <a:pt x="841115" y="1413123"/>
                    <a:pt x="851882" y="1420611"/>
                    <a:pt x="860079" y="1430447"/>
                  </a:cubicBezTo>
                  <a:cubicBezTo>
                    <a:pt x="867045" y="1438806"/>
                    <a:pt x="870492" y="1449914"/>
                    <a:pt x="878186" y="1457608"/>
                  </a:cubicBezTo>
                  <a:cubicBezTo>
                    <a:pt x="888856" y="1468278"/>
                    <a:pt x="902943" y="1474948"/>
                    <a:pt x="914400" y="1484768"/>
                  </a:cubicBezTo>
                  <a:cubicBezTo>
                    <a:pt x="957557" y="1521759"/>
                    <a:pt x="922520" y="1505581"/>
                    <a:pt x="968720" y="1520982"/>
                  </a:cubicBezTo>
                  <a:cubicBezTo>
                    <a:pt x="1000545" y="1568719"/>
                    <a:pt x="968476" y="1533811"/>
                    <a:pt x="1023041" y="1557196"/>
                  </a:cubicBezTo>
                  <a:cubicBezTo>
                    <a:pt x="1033042" y="1561482"/>
                    <a:pt x="1040470" y="1570437"/>
                    <a:pt x="1050202" y="1575303"/>
                  </a:cubicBezTo>
                  <a:cubicBezTo>
                    <a:pt x="1058738" y="1579571"/>
                    <a:pt x="1068309" y="1581338"/>
                    <a:pt x="1077362" y="1584356"/>
                  </a:cubicBezTo>
                  <a:cubicBezTo>
                    <a:pt x="1086415" y="1590392"/>
                    <a:pt x="1104522" y="1591582"/>
                    <a:pt x="1104522" y="1602463"/>
                  </a:cubicBezTo>
                  <a:cubicBezTo>
                    <a:pt x="1104522" y="1612006"/>
                    <a:pt x="1086847" y="1612571"/>
                    <a:pt x="1077362" y="1611517"/>
                  </a:cubicBezTo>
                  <a:cubicBezTo>
                    <a:pt x="1058392" y="1609409"/>
                    <a:pt x="1023041" y="1593410"/>
                    <a:pt x="1023041" y="1593410"/>
                  </a:cubicBezTo>
                  <a:cubicBezTo>
                    <a:pt x="1001916" y="1596428"/>
                    <a:pt x="979480" y="1594538"/>
                    <a:pt x="959667" y="1602463"/>
                  </a:cubicBezTo>
                  <a:cubicBezTo>
                    <a:pt x="931920" y="1613562"/>
                    <a:pt x="912631" y="1658631"/>
                    <a:pt x="941560" y="1683944"/>
                  </a:cubicBezTo>
                  <a:cubicBezTo>
                    <a:pt x="957619" y="1697996"/>
                    <a:pt x="983809" y="1689980"/>
                    <a:pt x="1004934" y="1692998"/>
                  </a:cubicBezTo>
                  <a:cubicBezTo>
                    <a:pt x="1125511" y="1773381"/>
                    <a:pt x="953690" y="1650807"/>
                    <a:pt x="1041148" y="1738265"/>
                  </a:cubicBezTo>
                  <a:cubicBezTo>
                    <a:pt x="1050691" y="1747808"/>
                    <a:pt x="1063940" y="1754959"/>
                    <a:pt x="1077362" y="1756372"/>
                  </a:cubicBezTo>
                  <a:cubicBezTo>
                    <a:pt x="1179581" y="1767132"/>
                    <a:pt x="1282574" y="1768443"/>
                    <a:pt x="1385180" y="1774479"/>
                  </a:cubicBezTo>
                  <a:cubicBezTo>
                    <a:pt x="1408689" y="1782315"/>
                    <a:pt x="1435952" y="1790812"/>
                    <a:pt x="1457607" y="1801639"/>
                  </a:cubicBezTo>
                  <a:cubicBezTo>
                    <a:pt x="1467339" y="1806505"/>
                    <a:pt x="1474825" y="1815327"/>
                    <a:pt x="1484768" y="1819746"/>
                  </a:cubicBezTo>
                  <a:cubicBezTo>
                    <a:pt x="1502209" y="1827498"/>
                    <a:pt x="1520982" y="1831817"/>
                    <a:pt x="1539089" y="1837853"/>
                  </a:cubicBezTo>
                  <a:cubicBezTo>
                    <a:pt x="1580852" y="1851774"/>
                    <a:pt x="1556883" y="1845034"/>
                    <a:pt x="1611516" y="1855960"/>
                  </a:cubicBezTo>
                  <a:cubicBezTo>
                    <a:pt x="1581338" y="1858978"/>
                    <a:pt x="1545245" y="1846817"/>
                    <a:pt x="1520982" y="1865014"/>
                  </a:cubicBezTo>
                  <a:cubicBezTo>
                    <a:pt x="1507981" y="1874765"/>
                    <a:pt x="1528513" y="1897942"/>
                    <a:pt x="1539089" y="1910281"/>
                  </a:cubicBezTo>
                  <a:cubicBezTo>
                    <a:pt x="1547872" y="1920528"/>
                    <a:pt x="1563585" y="1921692"/>
                    <a:pt x="1575303" y="1928388"/>
                  </a:cubicBezTo>
                  <a:cubicBezTo>
                    <a:pt x="1584750" y="1933786"/>
                    <a:pt x="1593410" y="1940459"/>
                    <a:pt x="1602463" y="1946495"/>
                  </a:cubicBezTo>
                  <a:cubicBezTo>
                    <a:pt x="1614534" y="1943477"/>
                    <a:pt x="1626759" y="1941016"/>
                    <a:pt x="1638677" y="1937441"/>
                  </a:cubicBezTo>
                  <a:cubicBezTo>
                    <a:pt x="1656958" y="1931956"/>
                    <a:pt x="1692998" y="1919334"/>
                    <a:pt x="1692998" y="1919334"/>
                  </a:cubicBezTo>
                  <a:cubicBezTo>
                    <a:pt x="1711105" y="1922352"/>
                    <a:pt x="1731685" y="1918767"/>
                    <a:pt x="1747318" y="1928388"/>
                  </a:cubicBezTo>
                  <a:cubicBezTo>
                    <a:pt x="1772761" y="1944045"/>
                    <a:pt x="1810693" y="1991762"/>
                    <a:pt x="1810693" y="1991762"/>
                  </a:cubicBezTo>
                  <a:cubicBezTo>
                    <a:pt x="1864653" y="1978272"/>
                    <a:pt x="1867531" y="1990263"/>
                    <a:pt x="1837853" y="1901227"/>
                  </a:cubicBezTo>
                  <a:cubicBezTo>
                    <a:pt x="1833804" y="1889081"/>
                    <a:pt x="1818890" y="1883903"/>
                    <a:pt x="1810693" y="1874067"/>
                  </a:cubicBezTo>
                  <a:cubicBezTo>
                    <a:pt x="1803727" y="1865708"/>
                    <a:pt x="1800280" y="1854601"/>
                    <a:pt x="1792586" y="1846907"/>
                  </a:cubicBezTo>
                  <a:cubicBezTo>
                    <a:pt x="1784892" y="1839213"/>
                    <a:pt x="1773784" y="1835766"/>
                    <a:pt x="1765425" y="1828800"/>
                  </a:cubicBezTo>
                  <a:cubicBezTo>
                    <a:pt x="1755589" y="1820603"/>
                    <a:pt x="1748101" y="1809836"/>
                    <a:pt x="1738265" y="1801639"/>
                  </a:cubicBezTo>
                  <a:cubicBezTo>
                    <a:pt x="1714864" y="1782138"/>
                    <a:pt x="1711166" y="1783552"/>
                    <a:pt x="1683944" y="1774479"/>
                  </a:cubicBezTo>
                  <a:cubicBezTo>
                    <a:pt x="1663920" y="1754455"/>
                    <a:pt x="1654834" y="1741818"/>
                    <a:pt x="1629623" y="1729212"/>
                  </a:cubicBezTo>
                  <a:cubicBezTo>
                    <a:pt x="1621087" y="1724944"/>
                    <a:pt x="1610805" y="1724793"/>
                    <a:pt x="1602463" y="1720158"/>
                  </a:cubicBezTo>
                  <a:cubicBezTo>
                    <a:pt x="1509077" y="1668276"/>
                    <a:pt x="1582436" y="1695375"/>
                    <a:pt x="1520982" y="1674891"/>
                  </a:cubicBezTo>
                  <a:cubicBezTo>
                    <a:pt x="1501097" y="1645063"/>
                    <a:pt x="1486908" y="1637195"/>
                    <a:pt x="1511928" y="1593410"/>
                  </a:cubicBezTo>
                  <a:cubicBezTo>
                    <a:pt x="1516663" y="1585124"/>
                    <a:pt x="1530035" y="1587374"/>
                    <a:pt x="1539089" y="1584356"/>
                  </a:cubicBezTo>
                  <a:cubicBezTo>
                    <a:pt x="1536071" y="1569267"/>
                    <a:pt x="1535438" y="1553497"/>
                    <a:pt x="1530035" y="1539089"/>
                  </a:cubicBezTo>
                  <a:cubicBezTo>
                    <a:pt x="1520839" y="1514566"/>
                    <a:pt x="1500781" y="1503983"/>
                    <a:pt x="1484768" y="1484768"/>
                  </a:cubicBezTo>
                  <a:cubicBezTo>
                    <a:pt x="1477802" y="1476409"/>
                    <a:pt x="1472697" y="1466661"/>
                    <a:pt x="1466661" y="1457608"/>
                  </a:cubicBezTo>
                  <a:cubicBezTo>
                    <a:pt x="1475714" y="1454590"/>
                    <a:pt x="1484278" y="1448554"/>
                    <a:pt x="1493821" y="1448554"/>
                  </a:cubicBezTo>
                  <a:cubicBezTo>
                    <a:pt x="1530161" y="1448554"/>
                    <a:pt x="1573074" y="1478982"/>
                    <a:pt x="1602463" y="1457608"/>
                  </a:cubicBezTo>
                  <a:cubicBezTo>
                    <a:pt x="1624564" y="1441534"/>
                    <a:pt x="1602051" y="1402051"/>
                    <a:pt x="1593409" y="1376126"/>
                  </a:cubicBezTo>
                  <a:cubicBezTo>
                    <a:pt x="1569267" y="1303699"/>
                    <a:pt x="1551160" y="1333877"/>
                    <a:pt x="1502875" y="1285592"/>
                  </a:cubicBezTo>
                  <a:cubicBezTo>
                    <a:pt x="1468966" y="1251683"/>
                    <a:pt x="1487861" y="1262480"/>
                    <a:pt x="1448554" y="1249378"/>
                  </a:cubicBezTo>
                  <a:cubicBezTo>
                    <a:pt x="1439501" y="1243342"/>
                    <a:pt x="1429088" y="1238965"/>
                    <a:pt x="1421394" y="1231271"/>
                  </a:cubicBezTo>
                  <a:cubicBezTo>
                    <a:pt x="1403843" y="1213720"/>
                    <a:pt x="1401597" y="1199041"/>
                    <a:pt x="1394233" y="1176950"/>
                  </a:cubicBezTo>
                  <a:cubicBezTo>
                    <a:pt x="1395116" y="1163699"/>
                    <a:pt x="1380254" y="1046900"/>
                    <a:pt x="1421394" y="1013988"/>
                  </a:cubicBezTo>
                  <a:cubicBezTo>
                    <a:pt x="1428846" y="1008026"/>
                    <a:pt x="1439501" y="1007952"/>
                    <a:pt x="1448554" y="1004934"/>
                  </a:cubicBezTo>
                  <a:cubicBezTo>
                    <a:pt x="1478732" y="1010970"/>
                    <a:pt x="1512368" y="1007772"/>
                    <a:pt x="1539089" y="1023041"/>
                  </a:cubicBezTo>
                  <a:cubicBezTo>
                    <a:pt x="1557984" y="1033838"/>
                    <a:pt x="1575303" y="1077362"/>
                    <a:pt x="1575303" y="1077362"/>
                  </a:cubicBezTo>
                  <a:cubicBezTo>
                    <a:pt x="1591217" y="1156937"/>
                    <a:pt x="1573603" y="1155918"/>
                    <a:pt x="1620570" y="1195057"/>
                  </a:cubicBezTo>
                  <a:cubicBezTo>
                    <a:pt x="1628929" y="1202023"/>
                    <a:pt x="1638677" y="1207128"/>
                    <a:pt x="1647730" y="1213164"/>
                  </a:cubicBezTo>
                  <a:cubicBezTo>
                    <a:pt x="1650748" y="1179968"/>
                    <a:pt x="1636319" y="1139887"/>
                    <a:pt x="1656784" y="1113576"/>
                  </a:cubicBezTo>
                  <a:cubicBezTo>
                    <a:pt x="1668502" y="1098510"/>
                    <a:pt x="1711105" y="1131683"/>
                    <a:pt x="1711105" y="1131683"/>
                  </a:cubicBezTo>
                  <a:cubicBezTo>
                    <a:pt x="1723176" y="1149790"/>
                    <a:pt x="1752596" y="1207116"/>
                    <a:pt x="1747318" y="1186004"/>
                  </a:cubicBezTo>
                  <a:cubicBezTo>
                    <a:pt x="1747239" y="1185688"/>
                    <a:pt x="1733542" y="1126960"/>
                    <a:pt x="1729211" y="1122629"/>
                  </a:cubicBezTo>
                  <a:cubicBezTo>
                    <a:pt x="1722463" y="1115881"/>
                    <a:pt x="1711104" y="1116594"/>
                    <a:pt x="1702051" y="1113576"/>
                  </a:cubicBezTo>
                  <a:cubicBezTo>
                    <a:pt x="1711104" y="1110558"/>
                    <a:pt x="1719742" y="1105706"/>
                    <a:pt x="1729211" y="1104522"/>
                  </a:cubicBezTo>
                  <a:cubicBezTo>
                    <a:pt x="1768255" y="1099642"/>
                    <a:pt x="1816453" y="1120385"/>
                    <a:pt x="1846906" y="1095469"/>
                  </a:cubicBezTo>
                  <a:cubicBezTo>
                    <a:pt x="1912066" y="1042157"/>
                    <a:pt x="1794955" y="1009503"/>
                    <a:pt x="1783532" y="1004934"/>
                  </a:cubicBezTo>
                  <a:cubicBezTo>
                    <a:pt x="1774479" y="995881"/>
                    <a:pt x="1766208" y="985970"/>
                    <a:pt x="1756372" y="977774"/>
                  </a:cubicBezTo>
                  <a:cubicBezTo>
                    <a:pt x="1748013" y="970808"/>
                    <a:pt x="1731345" y="970337"/>
                    <a:pt x="1729211" y="959667"/>
                  </a:cubicBezTo>
                  <a:cubicBezTo>
                    <a:pt x="1727077" y="948998"/>
                    <a:pt x="1737871" y="937905"/>
                    <a:pt x="1747318" y="932507"/>
                  </a:cubicBezTo>
                  <a:cubicBezTo>
                    <a:pt x="1760679" y="924872"/>
                    <a:pt x="1777407" y="925983"/>
                    <a:pt x="1792586" y="923453"/>
                  </a:cubicBezTo>
                  <a:cubicBezTo>
                    <a:pt x="1813635" y="919945"/>
                    <a:pt x="1834835" y="917418"/>
                    <a:pt x="1855960" y="914400"/>
                  </a:cubicBezTo>
                  <a:cubicBezTo>
                    <a:pt x="1865013" y="908364"/>
                    <a:pt x="1873388" y="901159"/>
                    <a:pt x="1883120" y="896293"/>
                  </a:cubicBezTo>
                  <a:cubicBezTo>
                    <a:pt x="1891656" y="892025"/>
                    <a:pt x="1902829" y="893201"/>
                    <a:pt x="1910281" y="887239"/>
                  </a:cubicBezTo>
                  <a:cubicBezTo>
                    <a:pt x="1969838" y="839594"/>
                    <a:pt x="1864905" y="870660"/>
                    <a:pt x="1982708" y="851025"/>
                  </a:cubicBezTo>
                  <a:cubicBezTo>
                    <a:pt x="1991762" y="844990"/>
                    <a:pt x="1998994" y="833270"/>
                    <a:pt x="2009869" y="832919"/>
                  </a:cubicBezTo>
                  <a:cubicBezTo>
                    <a:pt x="2094378" y="830193"/>
                    <a:pt x="2179140" y="834540"/>
                    <a:pt x="2263366" y="841972"/>
                  </a:cubicBezTo>
                  <a:cubicBezTo>
                    <a:pt x="2289858" y="844309"/>
                    <a:pt x="2323556" y="860443"/>
                    <a:pt x="2344847" y="878186"/>
                  </a:cubicBezTo>
                  <a:cubicBezTo>
                    <a:pt x="2354683" y="886383"/>
                    <a:pt x="2362171" y="897150"/>
                    <a:pt x="2372007" y="905346"/>
                  </a:cubicBezTo>
                  <a:cubicBezTo>
                    <a:pt x="2395407" y="924846"/>
                    <a:pt x="2399108" y="923433"/>
                    <a:pt x="2426328" y="932507"/>
                  </a:cubicBezTo>
                  <a:cubicBezTo>
                    <a:pt x="2435382" y="929489"/>
                    <a:pt x="2444004" y="924507"/>
                    <a:pt x="2453489" y="923453"/>
                  </a:cubicBezTo>
                  <a:cubicBezTo>
                    <a:pt x="2627877" y="904077"/>
                    <a:pt x="2540138" y="930786"/>
                    <a:pt x="2616451" y="905346"/>
                  </a:cubicBezTo>
                  <a:cubicBezTo>
                    <a:pt x="2634077" y="852471"/>
                    <a:pt x="2611714" y="901030"/>
                    <a:pt x="2652665" y="860079"/>
                  </a:cubicBezTo>
                  <a:cubicBezTo>
                    <a:pt x="2660359" y="852385"/>
                    <a:pt x="2662583" y="840084"/>
                    <a:pt x="2670772" y="832919"/>
                  </a:cubicBezTo>
                  <a:cubicBezTo>
                    <a:pt x="2687150" y="818589"/>
                    <a:pt x="2706986" y="808776"/>
                    <a:pt x="2725093" y="796705"/>
                  </a:cubicBezTo>
                  <a:cubicBezTo>
                    <a:pt x="2734146" y="790669"/>
                    <a:pt x="2741931" y="782039"/>
                    <a:pt x="2752253" y="778598"/>
                  </a:cubicBezTo>
                  <a:cubicBezTo>
                    <a:pt x="2761306" y="775580"/>
                    <a:pt x="2770877" y="773812"/>
                    <a:pt x="2779413" y="769544"/>
                  </a:cubicBezTo>
                  <a:cubicBezTo>
                    <a:pt x="2789145" y="764678"/>
                    <a:pt x="2796573" y="755723"/>
                    <a:pt x="2806574" y="751437"/>
                  </a:cubicBezTo>
                  <a:cubicBezTo>
                    <a:pt x="2818011" y="746536"/>
                    <a:pt x="2830824" y="745802"/>
                    <a:pt x="2842788" y="742384"/>
                  </a:cubicBezTo>
                  <a:cubicBezTo>
                    <a:pt x="2867236" y="735399"/>
                    <a:pt x="2879616" y="727816"/>
                    <a:pt x="2906162" y="724277"/>
                  </a:cubicBezTo>
                  <a:cubicBezTo>
                    <a:pt x="2939203" y="719872"/>
                    <a:pt x="2972554" y="718241"/>
                    <a:pt x="3005750" y="715223"/>
                  </a:cubicBezTo>
                  <a:cubicBezTo>
                    <a:pt x="3011786" y="706170"/>
                    <a:pt x="3022655" y="698877"/>
                    <a:pt x="3023857" y="688063"/>
                  </a:cubicBezTo>
                  <a:cubicBezTo>
                    <a:pt x="3025884" y="669819"/>
                    <a:pt x="3023719" y="649789"/>
                    <a:pt x="3014804" y="633742"/>
                  </a:cubicBezTo>
                  <a:cubicBezTo>
                    <a:pt x="3007476" y="620552"/>
                    <a:pt x="2991780" y="613910"/>
                    <a:pt x="2978590" y="606582"/>
                  </a:cubicBezTo>
                  <a:cubicBezTo>
                    <a:pt x="2964383" y="598690"/>
                    <a:pt x="2948539" y="594181"/>
                    <a:pt x="2933322" y="588475"/>
                  </a:cubicBezTo>
                  <a:cubicBezTo>
                    <a:pt x="2907338" y="578731"/>
                    <a:pt x="2898496" y="577505"/>
                    <a:pt x="2869948" y="570368"/>
                  </a:cubicBezTo>
                  <a:cubicBezTo>
                    <a:pt x="2860895" y="561315"/>
                    <a:pt x="2852624" y="551404"/>
                    <a:pt x="2842788" y="543208"/>
                  </a:cubicBezTo>
                  <a:cubicBezTo>
                    <a:pt x="2834429" y="536242"/>
                    <a:pt x="2823321" y="532795"/>
                    <a:pt x="2815627" y="525101"/>
                  </a:cubicBezTo>
                  <a:cubicBezTo>
                    <a:pt x="2807933" y="517407"/>
                    <a:pt x="2805214" y="505634"/>
                    <a:pt x="2797520" y="497940"/>
                  </a:cubicBezTo>
                  <a:cubicBezTo>
                    <a:pt x="2786850" y="487270"/>
                    <a:pt x="2773377" y="479833"/>
                    <a:pt x="2761306" y="470780"/>
                  </a:cubicBezTo>
                  <a:cubicBezTo>
                    <a:pt x="2743682" y="417906"/>
                    <a:pt x="2766043" y="466463"/>
                    <a:pt x="2725093" y="425513"/>
                  </a:cubicBezTo>
                  <a:cubicBezTo>
                    <a:pt x="2714423" y="414843"/>
                    <a:pt x="2708602" y="399969"/>
                    <a:pt x="2697932" y="389299"/>
                  </a:cubicBezTo>
                  <a:cubicBezTo>
                    <a:pt x="2690238" y="381605"/>
                    <a:pt x="2679131" y="378158"/>
                    <a:pt x="2670772" y="371192"/>
                  </a:cubicBezTo>
                  <a:cubicBezTo>
                    <a:pt x="2660936" y="362995"/>
                    <a:pt x="2652665" y="353085"/>
                    <a:pt x="2643611" y="344031"/>
                  </a:cubicBezTo>
                  <a:cubicBezTo>
                    <a:pt x="2620734" y="275396"/>
                    <a:pt x="2636957" y="304980"/>
                    <a:pt x="2598344" y="253497"/>
                  </a:cubicBezTo>
                  <a:cubicBezTo>
                    <a:pt x="2595326" y="244443"/>
                    <a:pt x="2593926" y="234678"/>
                    <a:pt x="2589291" y="226336"/>
                  </a:cubicBezTo>
                  <a:cubicBezTo>
                    <a:pt x="2578723" y="207313"/>
                    <a:pt x="2559959" y="192661"/>
                    <a:pt x="2553077" y="172016"/>
                  </a:cubicBezTo>
                  <a:lnTo>
                    <a:pt x="2534970" y="117695"/>
                  </a:lnTo>
                  <a:cubicBezTo>
                    <a:pt x="2531952" y="108641"/>
                    <a:pt x="2533857" y="95828"/>
                    <a:pt x="2525916" y="90534"/>
                  </a:cubicBezTo>
                  <a:lnTo>
                    <a:pt x="2498756" y="72427"/>
                  </a:lnTo>
                  <a:cubicBezTo>
                    <a:pt x="2495738" y="63374"/>
                    <a:pt x="2495665" y="52719"/>
                    <a:pt x="2489703" y="45267"/>
                  </a:cubicBezTo>
                  <a:cubicBezTo>
                    <a:pt x="2482074" y="35731"/>
                    <a:pt x="2448771" y="18442"/>
                    <a:pt x="2435382" y="18107"/>
                  </a:cubicBezTo>
                  <a:cubicBezTo>
                    <a:pt x="2203063" y="12299"/>
                    <a:pt x="1970637" y="12071"/>
                    <a:pt x="1738265" y="9053"/>
                  </a:cubicBezTo>
                  <a:lnTo>
                    <a:pt x="1303699" y="18107"/>
                  </a:lnTo>
                  <a:cubicBezTo>
                    <a:pt x="1276388" y="19065"/>
                    <a:pt x="1249409" y="24441"/>
                    <a:pt x="1222217" y="27160"/>
                  </a:cubicBezTo>
                  <a:lnTo>
                    <a:pt x="1122629" y="36214"/>
                  </a:lnTo>
                  <a:lnTo>
                    <a:pt x="371192" y="27160"/>
                  </a:lnTo>
                  <a:cubicBezTo>
                    <a:pt x="347561" y="26635"/>
                    <a:pt x="213161" y="897"/>
                    <a:pt x="208229" y="0"/>
                  </a:cubicBezTo>
                  <a:cubicBezTo>
                    <a:pt x="-33192" y="9285"/>
                    <a:pt x="34705" y="52812"/>
                    <a:pt x="0" y="63374"/>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3"/>
            <p:cNvSpPr/>
            <p:nvPr/>
          </p:nvSpPr>
          <p:spPr>
            <a:xfrm>
              <a:off x="787651" y="2353901"/>
              <a:ext cx="807089" cy="525101"/>
            </a:xfrm>
            <a:custGeom>
              <a:avLst/>
              <a:gdLst>
                <a:gd name="connsiteX0" fmla="*/ 769545 w 816473"/>
                <a:gd name="connsiteY0" fmla="*/ 0 h 525101"/>
                <a:gd name="connsiteX1" fmla="*/ 769545 w 816473"/>
                <a:gd name="connsiteY1" fmla="*/ 0 h 525101"/>
                <a:gd name="connsiteX2" fmla="*/ 688064 w 816473"/>
                <a:gd name="connsiteY2" fmla="*/ 9053 h 525101"/>
                <a:gd name="connsiteX3" fmla="*/ 660903 w 816473"/>
                <a:gd name="connsiteY3" fmla="*/ 36214 h 525101"/>
                <a:gd name="connsiteX4" fmla="*/ 633743 w 816473"/>
                <a:gd name="connsiteY4" fmla="*/ 54321 h 525101"/>
                <a:gd name="connsiteX5" fmla="*/ 570369 w 816473"/>
                <a:gd name="connsiteY5" fmla="*/ 63374 h 525101"/>
                <a:gd name="connsiteX6" fmla="*/ 534155 w 816473"/>
                <a:gd name="connsiteY6" fmla="*/ 72428 h 525101"/>
                <a:gd name="connsiteX7" fmla="*/ 244444 w 816473"/>
                <a:gd name="connsiteY7" fmla="*/ 99588 h 525101"/>
                <a:gd name="connsiteX8" fmla="*/ 235390 w 816473"/>
                <a:gd name="connsiteY8" fmla="*/ 72428 h 525101"/>
                <a:gd name="connsiteX9" fmla="*/ 181070 w 816473"/>
                <a:gd name="connsiteY9" fmla="*/ 27160 h 525101"/>
                <a:gd name="connsiteX10" fmla="*/ 9054 w 816473"/>
                <a:gd name="connsiteY10" fmla="*/ 45267 h 525101"/>
                <a:gd name="connsiteX11" fmla="*/ 0 w 816473"/>
                <a:gd name="connsiteY11" fmla="*/ 72428 h 525101"/>
                <a:gd name="connsiteX12" fmla="*/ 9054 w 816473"/>
                <a:gd name="connsiteY12" fmla="*/ 172016 h 525101"/>
                <a:gd name="connsiteX13" fmla="*/ 18107 w 816473"/>
                <a:gd name="connsiteY13" fmla="*/ 199176 h 525101"/>
                <a:gd name="connsiteX14" fmla="*/ 45268 w 816473"/>
                <a:gd name="connsiteY14" fmla="*/ 208230 h 525101"/>
                <a:gd name="connsiteX15" fmla="*/ 108642 w 816473"/>
                <a:gd name="connsiteY15" fmla="*/ 244444 h 525101"/>
                <a:gd name="connsiteX16" fmla="*/ 162963 w 816473"/>
                <a:gd name="connsiteY16" fmla="*/ 262550 h 525101"/>
                <a:gd name="connsiteX17" fmla="*/ 181070 w 816473"/>
                <a:gd name="connsiteY17" fmla="*/ 289711 h 525101"/>
                <a:gd name="connsiteX18" fmla="*/ 217283 w 816473"/>
                <a:gd name="connsiteY18" fmla="*/ 307818 h 525101"/>
                <a:gd name="connsiteX19" fmla="*/ 298765 w 816473"/>
                <a:gd name="connsiteY19" fmla="*/ 344032 h 525101"/>
                <a:gd name="connsiteX20" fmla="*/ 353085 w 816473"/>
                <a:gd name="connsiteY20" fmla="*/ 362139 h 525101"/>
                <a:gd name="connsiteX21" fmla="*/ 380246 w 816473"/>
                <a:gd name="connsiteY21" fmla="*/ 371192 h 525101"/>
                <a:gd name="connsiteX22" fmla="*/ 434567 w 816473"/>
                <a:gd name="connsiteY22" fmla="*/ 398352 h 525101"/>
                <a:gd name="connsiteX23" fmla="*/ 461727 w 816473"/>
                <a:gd name="connsiteY23" fmla="*/ 416459 h 525101"/>
                <a:gd name="connsiteX24" fmla="*/ 497941 w 816473"/>
                <a:gd name="connsiteY24" fmla="*/ 461727 h 525101"/>
                <a:gd name="connsiteX25" fmla="*/ 516048 w 816473"/>
                <a:gd name="connsiteY25" fmla="*/ 488887 h 525101"/>
                <a:gd name="connsiteX26" fmla="*/ 579422 w 816473"/>
                <a:gd name="connsiteY26" fmla="*/ 516048 h 525101"/>
                <a:gd name="connsiteX27" fmla="*/ 606582 w 816473"/>
                <a:gd name="connsiteY27" fmla="*/ 525101 h 525101"/>
                <a:gd name="connsiteX28" fmla="*/ 660903 w 816473"/>
                <a:gd name="connsiteY28" fmla="*/ 488887 h 525101"/>
                <a:gd name="connsiteX29" fmla="*/ 679010 w 816473"/>
                <a:gd name="connsiteY29" fmla="*/ 434566 h 525101"/>
                <a:gd name="connsiteX30" fmla="*/ 660903 w 816473"/>
                <a:gd name="connsiteY30" fmla="*/ 380246 h 525101"/>
                <a:gd name="connsiteX31" fmla="*/ 615636 w 816473"/>
                <a:gd name="connsiteY31" fmla="*/ 316871 h 525101"/>
                <a:gd name="connsiteX32" fmla="*/ 624689 w 816473"/>
                <a:gd name="connsiteY32" fmla="*/ 280657 h 525101"/>
                <a:gd name="connsiteX33" fmla="*/ 679010 w 816473"/>
                <a:gd name="connsiteY33" fmla="*/ 262550 h 525101"/>
                <a:gd name="connsiteX34" fmla="*/ 733331 w 816473"/>
                <a:gd name="connsiteY34" fmla="*/ 226337 h 525101"/>
                <a:gd name="connsiteX35" fmla="*/ 787652 w 816473"/>
                <a:gd name="connsiteY35" fmla="*/ 181069 h 525101"/>
                <a:gd name="connsiteX36" fmla="*/ 805759 w 816473"/>
                <a:gd name="connsiteY36" fmla="*/ 153909 h 525101"/>
                <a:gd name="connsiteX37" fmla="*/ 805759 w 816473"/>
                <a:gd name="connsiteY37" fmla="*/ 45267 h 525101"/>
                <a:gd name="connsiteX38" fmla="*/ 769545 w 816473"/>
                <a:gd name="connsiteY38" fmla="*/ 0 h 525101"/>
                <a:gd name="connsiteX0" fmla="*/ 769545 w 807089"/>
                <a:gd name="connsiteY0" fmla="*/ 0 h 525101"/>
                <a:gd name="connsiteX1" fmla="*/ 769545 w 807089"/>
                <a:gd name="connsiteY1" fmla="*/ 0 h 525101"/>
                <a:gd name="connsiteX2" fmla="*/ 688064 w 807089"/>
                <a:gd name="connsiteY2" fmla="*/ 9053 h 525101"/>
                <a:gd name="connsiteX3" fmla="*/ 660903 w 807089"/>
                <a:gd name="connsiteY3" fmla="*/ 36214 h 525101"/>
                <a:gd name="connsiteX4" fmla="*/ 633743 w 807089"/>
                <a:gd name="connsiteY4" fmla="*/ 54321 h 525101"/>
                <a:gd name="connsiteX5" fmla="*/ 570369 w 807089"/>
                <a:gd name="connsiteY5" fmla="*/ 63374 h 525101"/>
                <a:gd name="connsiteX6" fmla="*/ 534155 w 807089"/>
                <a:gd name="connsiteY6" fmla="*/ 72428 h 525101"/>
                <a:gd name="connsiteX7" fmla="*/ 244444 w 807089"/>
                <a:gd name="connsiteY7" fmla="*/ 99588 h 525101"/>
                <a:gd name="connsiteX8" fmla="*/ 235390 w 807089"/>
                <a:gd name="connsiteY8" fmla="*/ 72428 h 525101"/>
                <a:gd name="connsiteX9" fmla="*/ 181070 w 807089"/>
                <a:gd name="connsiteY9" fmla="*/ 27160 h 525101"/>
                <a:gd name="connsiteX10" fmla="*/ 9054 w 807089"/>
                <a:gd name="connsiteY10" fmla="*/ 45267 h 525101"/>
                <a:gd name="connsiteX11" fmla="*/ 0 w 807089"/>
                <a:gd name="connsiteY11" fmla="*/ 72428 h 525101"/>
                <a:gd name="connsiteX12" fmla="*/ 9054 w 807089"/>
                <a:gd name="connsiteY12" fmla="*/ 172016 h 525101"/>
                <a:gd name="connsiteX13" fmla="*/ 18107 w 807089"/>
                <a:gd name="connsiteY13" fmla="*/ 199176 h 525101"/>
                <a:gd name="connsiteX14" fmla="*/ 45268 w 807089"/>
                <a:gd name="connsiteY14" fmla="*/ 208230 h 525101"/>
                <a:gd name="connsiteX15" fmla="*/ 108642 w 807089"/>
                <a:gd name="connsiteY15" fmla="*/ 244444 h 525101"/>
                <a:gd name="connsiteX16" fmla="*/ 162963 w 807089"/>
                <a:gd name="connsiteY16" fmla="*/ 262550 h 525101"/>
                <a:gd name="connsiteX17" fmla="*/ 181070 w 807089"/>
                <a:gd name="connsiteY17" fmla="*/ 289711 h 525101"/>
                <a:gd name="connsiteX18" fmla="*/ 217283 w 807089"/>
                <a:gd name="connsiteY18" fmla="*/ 307818 h 525101"/>
                <a:gd name="connsiteX19" fmla="*/ 298765 w 807089"/>
                <a:gd name="connsiteY19" fmla="*/ 344032 h 525101"/>
                <a:gd name="connsiteX20" fmla="*/ 353085 w 807089"/>
                <a:gd name="connsiteY20" fmla="*/ 362139 h 525101"/>
                <a:gd name="connsiteX21" fmla="*/ 380246 w 807089"/>
                <a:gd name="connsiteY21" fmla="*/ 371192 h 525101"/>
                <a:gd name="connsiteX22" fmla="*/ 434567 w 807089"/>
                <a:gd name="connsiteY22" fmla="*/ 398352 h 525101"/>
                <a:gd name="connsiteX23" fmla="*/ 461727 w 807089"/>
                <a:gd name="connsiteY23" fmla="*/ 416459 h 525101"/>
                <a:gd name="connsiteX24" fmla="*/ 497941 w 807089"/>
                <a:gd name="connsiteY24" fmla="*/ 461727 h 525101"/>
                <a:gd name="connsiteX25" fmla="*/ 516048 w 807089"/>
                <a:gd name="connsiteY25" fmla="*/ 488887 h 525101"/>
                <a:gd name="connsiteX26" fmla="*/ 579422 w 807089"/>
                <a:gd name="connsiteY26" fmla="*/ 516048 h 525101"/>
                <a:gd name="connsiteX27" fmla="*/ 606582 w 807089"/>
                <a:gd name="connsiteY27" fmla="*/ 525101 h 525101"/>
                <a:gd name="connsiteX28" fmla="*/ 660903 w 807089"/>
                <a:gd name="connsiteY28" fmla="*/ 488887 h 525101"/>
                <a:gd name="connsiteX29" fmla="*/ 679010 w 807089"/>
                <a:gd name="connsiteY29" fmla="*/ 434566 h 525101"/>
                <a:gd name="connsiteX30" fmla="*/ 660903 w 807089"/>
                <a:gd name="connsiteY30" fmla="*/ 380246 h 525101"/>
                <a:gd name="connsiteX31" fmla="*/ 615636 w 807089"/>
                <a:gd name="connsiteY31" fmla="*/ 316871 h 525101"/>
                <a:gd name="connsiteX32" fmla="*/ 624689 w 807089"/>
                <a:gd name="connsiteY32" fmla="*/ 280657 h 525101"/>
                <a:gd name="connsiteX33" fmla="*/ 679010 w 807089"/>
                <a:gd name="connsiteY33" fmla="*/ 262550 h 525101"/>
                <a:gd name="connsiteX34" fmla="*/ 733331 w 807089"/>
                <a:gd name="connsiteY34" fmla="*/ 226337 h 525101"/>
                <a:gd name="connsiteX35" fmla="*/ 787652 w 807089"/>
                <a:gd name="connsiteY35" fmla="*/ 181069 h 525101"/>
                <a:gd name="connsiteX36" fmla="*/ 742385 w 807089"/>
                <a:gd name="connsiteY36" fmla="*/ 126749 h 525101"/>
                <a:gd name="connsiteX37" fmla="*/ 805759 w 807089"/>
                <a:gd name="connsiteY37" fmla="*/ 45267 h 525101"/>
                <a:gd name="connsiteX38" fmla="*/ 769545 w 807089"/>
                <a:gd name="connsiteY38" fmla="*/ 0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07089" h="525101">
                  <a:moveTo>
                    <a:pt x="769545" y="0"/>
                  </a:moveTo>
                  <a:lnTo>
                    <a:pt x="769545" y="0"/>
                  </a:lnTo>
                  <a:cubicBezTo>
                    <a:pt x="742385" y="3018"/>
                    <a:pt x="713989" y="411"/>
                    <a:pt x="688064" y="9053"/>
                  </a:cubicBezTo>
                  <a:cubicBezTo>
                    <a:pt x="675917" y="13102"/>
                    <a:pt x="670739" y="28017"/>
                    <a:pt x="660903" y="36214"/>
                  </a:cubicBezTo>
                  <a:cubicBezTo>
                    <a:pt x="652544" y="43180"/>
                    <a:pt x="644165" y="51194"/>
                    <a:pt x="633743" y="54321"/>
                  </a:cubicBezTo>
                  <a:cubicBezTo>
                    <a:pt x="613304" y="60453"/>
                    <a:pt x="591364" y="59557"/>
                    <a:pt x="570369" y="63374"/>
                  </a:cubicBezTo>
                  <a:cubicBezTo>
                    <a:pt x="558127" y="65600"/>
                    <a:pt x="546226" y="69410"/>
                    <a:pt x="534155" y="72428"/>
                  </a:cubicBezTo>
                  <a:cubicBezTo>
                    <a:pt x="414500" y="152198"/>
                    <a:pt x="501580" y="109478"/>
                    <a:pt x="244444" y="99588"/>
                  </a:cubicBezTo>
                  <a:cubicBezTo>
                    <a:pt x="241426" y="90535"/>
                    <a:pt x="240684" y="80368"/>
                    <a:pt x="235390" y="72428"/>
                  </a:cubicBezTo>
                  <a:cubicBezTo>
                    <a:pt x="221447" y="51514"/>
                    <a:pt x="201112" y="40522"/>
                    <a:pt x="181070" y="27160"/>
                  </a:cubicBezTo>
                  <a:cubicBezTo>
                    <a:pt x="123731" y="33196"/>
                    <a:pt x="64988" y="31283"/>
                    <a:pt x="9054" y="45267"/>
                  </a:cubicBezTo>
                  <a:cubicBezTo>
                    <a:pt x="-204" y="47582"/>
                    <a:pt x="0" y="62885"/>
                    <a:pt x="0" y="72428"/>
                  </a:cubicBezTo>
                  <a:cubicBezTo>
                    <a:pt x="0" y="105761"/>
                    <a:pt x="4340" y="139018"/>
                    <a:pt x="9054" y="172016"/>
                  </a:cubicBezTo>
                  <a:cubicBezTo>
                    <a:pt x="10404" y="181463"/>
                    <a:pt x="11359" y="192428"/>
                    <a:pt x="18107" y="199176"/>
                  </a:cubicBezTo>
                  <a:cubicBezTo>
                    <a:pt x="24855" y="205924"/>
                    <a:pt x="36214" y="205212"/>
                    <a:pt x="45268" y="208230"/>
                  </a:cubicBezTo>
                  <a:cubicBezTo>
                    <a:pt x="84800" y="247762"/>
                    <a:pt x="56534" y="228812"/>
                    <a:pt x="108642" y="244444"/>
                  </a:cubicBezTo>
                  <a:cubicBezTo>
                    <a:pt x="126923" y="249928"/>
                    <a:pt x="162963" y="262550"/>
                    <a:pt x="162963" y="262550"/>
                  </a:cubicBezTo>
                  <a:cubicBezTo>
                    <a:pt x="168999" y="271604"/>
                    <a:pt x="172711" y="282745"/>
                    <a:pt x="181070" y="289711"/>
                  </a:cubicBezTo>
                  <a:cubicBezTo>
                    <a:pt x="191438" y="298351"/>
                    <a:pt x="205565" y="301122"/>
                    <a:pt x="217283" y="307818"/>
                  </a:cubicBezTo>
                  <a:cubicBezTo>
                    <a:pt x="277537" y="342249"/>
                    <a:pt x="203929" y="312420"/>
                    <a:pt x="298765" y="344032"/>
                  </a:cubicBezTo>
                  <a:lnTo>
                    <a:pt x="353085" y="362139"/>
                  </a:lnTo>
                  <a:lnTo>
                    <a:pt x="380246" y="371192"/>
                  </a:lnTo>
                  <a:cubicBezTo>
                    <a:pt x="458082" y="423083"/>
                    <a:pt x="359601" y="360870"/>
                    <a:pt x="434567" y="398352"/>
                  </a:cubicBezTo>
                  <a:cubicBezTo>
                    <a:pt x="444299" y="403218"/>
                    <a:pt x="452674" y="410423"/>
                    <a:pt x="461727" y="416459"/>
                  </a:cubicBezTo>
                  <a:cubicBezTo>
                    <a:pt x="479351" y="469335"/>
                    <a:pt x="456990" y="420777"/>
                    <a:pt x="497941" y="461727"/>
                  </a:cubicBezTo>
                  <a:cubicBezTo>
                    <a:pt x="505635" y="469421"/>
                    <a:pt x="508354" y="481193"/>
                    <a:pt x="516048" y="488887"/>
                  </a:cubicBezTo>
                  <a:cubicBezTo>
                    <a:pt x="538100" y="510939"/>
                    <a:pt x="550333" y="507737"/>
                    <a:pt x="579422" y="516048"/>
                  </a:cubicBezTo>
                  <a:cubicBezTo>
                    <a:pt x="588598" y="518670"/>
                    <a:pt x="597529" y="522083"/>
                    <a:pt x="606582" y="525101"/>
                  </a:cubicBezTo>
                  <a:cubicBezTo>
                    <a:pt x="642628" y="516090"/>
                    <a:pt x="645272" y="524057"/>
                    <a:pt x="660903" y="488887"/>
                  </a:cubicBezTo>
                  <a:cubicBezTo>
                    <a:pt x="668655" y="471446"/>
                    <a:pt x="679010" y="434566"/>
                    <a:pt x="679010" y="434566"/>
                  </a:cubicBezTo>
                  <a:cubicBezTo>
                    <a:pt x="672974" y="416459"/>
                    <a:pt x="672355" y="395515"/>
                    <a:pt x="660903" y="380246"/>
                  </a:cubicBezTo>
                  <a:cubicBezTo>
                    <a:pt x="627214" y="335327"/>
                    <a:pt x="642113" y="356587"/>
                    <a:pt x="615636" y="316871"/>
                  </a:cubicBezTo>
                  <a:cubicBezTo>
                    <a:pt x="618654" y="304800"/>
                    <a:pt x="615242" y="288755"/>
                    <a:pt x="624689" y="280657"/>
                  </a:cubicBezTo>
                  <a:cubicBezTo>
                    <a:pt x="639180" y="268236"/>
                    <a:pt x="663129" y="273137"/>
                    <a:pt x="679010" y="262550"/>
                  </a:cubicBezTo>
                  <a:cubicBezTo>
                    <a:pt x="697117" y="250479"/>
                    <a:pt x="717943" y="241725"/>
                    <a:pt x="733331" y="226337"/>
                  </a:cubicBezTo>
                  <a:cubicBezTo>
                    <a:pt x="768185" y="191482"/>
                    <a:pt x="749838" y="206278"/>
                    <a:pt x="787652" y="181069"/>
                  </a:cubicBezTo>
                  <a:cubicBezTo>
                    <a:pt x="793688" y="172016"/>
                    <a:pt x="737519" y="136481"/>
                    <a:pt x="742385" y="126749"/>
                  </a:cubicBezTo>
                  <a:cubicBezTo>
                    <a:pt x="759880" y="91758"/>
                    <a:pt x="816436" y="84417"/>
                    <a:pt x="805759" y="45267"/>
                  </a:cubicBezTo>
                  <a:cubicBezTo>
                    <a:pt x="803513" y="37032"/>
                    <a:pt x="775581" y="7544"/>
                    <a:pt x="769545"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4"/>
            <p:cNvSpPr/>
            <p:nvPr/>
          </p:nvSpPr>
          <p:spPr>
            <a:xfrm>
              <a:off x="3150606" y="2417275"/>
              <a:ext cx="534154" cy="570369"/>
            </a:xfrm>
            <a:custGeom>
              <a:avLst/>
              <a:gdLst>
                <a:gd name="connsiteX0" fmla="*/ 81481 w 534154"/>
                <a:gd name="connsiteY0" fmla="*/ 27161 h 570369"/>
                <a:gd name="connsiteX1" fmla="*/ 81481 w 534154"/>
                <a:gd name="connsiteY1" fmla="*/ 27161 h 570369"/>
                <a:gd name="connsiteX2" fmla="*/ 9053 w 534154"/>
                <a:gd name="connsiteY2" fmla="*/ 54321 h 570369"/>
                <a:gd name="connsiteX3" fmla="*/ 9053 w 534154"/>
                <a:gd name="connsiteY3" fmla="*/ 135802 h 570369"/>
                <a:gd name="connsiteX4" fmla="*/ 63374 w 534154"/>
                <a:gd name="connsiteY4" fmla="*/ 181070 h 570369"/>
                <a:gd name="connsiteX5" fmla="*/ 90535 w 534154"/>
                <a:gd name="connsiteY5" fmla="*/ 208230 h 570369"/>
                <a:gd name="connsiteX6" fmla="*/ 144855 w 534154"/>
                <a:gd name="connsiteY6" fmla="*/ 235390 h 570369"/>
                <a:gd name="connsiteX7" fmla="*/ 135802 w 534154"/>
                <a:gd name="connsiteY7" fmla="*/ 479834 h 570369"/>
                <a:gd name="connsiteX8" fmla="*/ 162962 w 534154"/>
                <a:gd name="connsiteY8" fmla="*/ 497941 h 570369"/>
                <a:gd name="connsiteX9" fmla="*/ 190123 w 534154"/>
                <a:gd name="connsiteY9" fmla="*/ 470780 h 570369"/>
                <a:gd name="connsiteX10" fmla="*/ 199176 w 534154"/>
                <a:gd name="connsiteY10" fmla="*/ 443620 h 570369"/>
                <a:gd name="connsiteX11" fmla="*/ 226337 w 534154"/>
                <a:gd name="connsiteY11" fmla="*/ 434567 h 570369"/>
                <a:gd name="connsiteX12" fmla="*/ 307818 w 534154"/>
                <a:gd name="connsiteY12" fmla="*/ 470780 h 570369"/>
                <a:gd name="connsiteX13" fmla="*/ 316871 w 534154"/>
                <a:gd name="connsiteY13" fmla="*/ 506994 h 570369"/>
                <a:gd name="connsiteX14" fmla="*/ 371192 w 534154"/>
                <a:gd name="connsiteY14" fmla="*/ 525101 h 570369"/>
                <a:gd name="connsiteX15" fmla="*/ 416459 w 534154"/>
                <a:gd name="connsiteY15" fmla="*/ 543208 h 570369"/>
                <a:gd name="connsiteX16" fmla="*/ 443620 w 534154"/>
                <a:gd name="connsiteY16" fmla="*/ 552262 h 570369"/>
                <a:gd name="connsiteX17" fmla="*/ 470780 w 534154"/>
                <a:gd name="connsiteY17" fmla="*/ 570369 h 570369"/>
                <a:gd name="connsiteX18" fmla="*/ 497941 w 534154"/>
                <a:gd name="connsiteY18" fmla="*/ 561315 h 570369"/>
                <a:gd name="connsiteX19" fmla="*/ 488887 w 534154"/>
                <a:gd name="connsiteY19" fmla="*/ 534155 h 570369"/>
                <a:gd name="connsiteX20" fmla="*/ 425513 w 534154"/>
                <a:gd name="connsiteY20" fmla="*/ 470780 h 570369"/>
                <a:gd name="connsiteX21" fmla="*/ 380245 w 534154"/>
                <a:gd name="connsiteY21" fmla="*/ 389299 h 570369"/>
                <a:gd name="connsiteX22" fmla="*/ 389299 w 534154"/>
                <a:gd name="connsiteY22" fmla="*/ 298765 h 570369"/>
                <a:gd name="connsiteX23" fmla="*/ 407406 w 534154"/>
                <a:gd name="connsiteY23" fmla="*/ 244444 h 570369"/>
                <a:gd name="connsiteX24" fmla="*/ 434566 w 534154"/>
                <a:gd name="connsiteY24" fmla="*/ 226337 h 570369"/>
                <a:gd name="connsiteX25" fmla="*/ 488887 w 534154"/>
                <a:gd name="connsiteY25" fmla="*/ 235390 h 570369"/>
                <a:gd name="connsiteX26" fmla="*/ 534154 w 534154"/>
                <a:gd name="connsiteY26" fmla="*/ 235390 h 570369"/>
                <a:gd name="connsiteX27" fmla="*/ 488887 w 534154"/>
                <a:gd name="connsiteY27" fmla="*/ 190123 h 570369"/>
                <a:gd name="connsiteX28" fmla="*/ 470780 w 534154"/>
                <a:gd name="connsiteY28" fmla="*/ 162963 h 570369"/>
                <a:gd name="connsiteX29" fmla="*/ 443620 w 534154"/>
                <a:gd name="connsiteY29" fmla="*/ 144856 h 570369"/>
                <a:gd name="connsiteX30" fmla="*/ 389299 w 534154"/>
                <a:gd name="connsiteY30" fmla="*/ 108642 h 570369"/>
                <a:gd name="connsiteX31" fmla="*/ 307818 w 534154"/>
                <a:gd name="connsiteY31" fmla="*/ 45268 h 570369"/>
                <a:gd name="connsiteX32" fmla="*/ 280657 w 534154"/>
                <a:gd name="connsiteY32" fmla="*/ 27161 h 570369"/>
                <a:gd name="connsiteX33" fmla="*/ 190123 w 534154"/>
                <a:gd name="connsiteY33" fmla="*/ 0 h 570369"/>
                <a:gd name="connsiteX34" fmla="*/ 81481 w 534154"/>
                <a:gd name="connsiteY34" fmla="*/ 27161 h 57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4154" h="570369">
                  <a:moveTo>
                    <a:pt x="81481" y="27161"/>
                  </a:moveTo>
                  <a:lnTo>
                    <a:pt x="81481" y="27161"/>
                  </a:lnTo>
                  <a:cubicBezTo>
                    <a:pt x="57338" y="36214"/>
                    <a:pt x="30507" y="40019"/>
                    <a:pt x="9053" y="54321"/>
                  </a:cubicBezTo>
                  <a:cubicBezTo>
                    <a:pt x="-10591" y="67417"/>
                    <a:pt x="7639" y="132620"/>
                    <a:pt x="9053" y="135802"/>
                  </a:cubicBezTo>
                  <a:cubicBezTo>
                    <a:pt x="18388" y="156805"/>
                    <a:pt x="47248" y="167632"/>
                    <a:pt x="63374" y="181070"/>
                  </a:cubicBezTo>
                  <a:cubicBezTo>
                    <a:pt x="73210" y="189267"/>
                    <a:pt x="80699" y="200033"/>
                    <a:pt x="90535" y="208230"/>
                  </a:cubicBezTo>
                  <a:cubicBezTo>
                    <a:pt x="113937" y="227731"/>
                    <a:pt x="117633" y="226316"/>
                    <a:pt x="144855" y="235390"/>
                  </a:cubicBezTo>
                  <a:cubicBezTo>
                    <a:pt x="141801" y="264407"/>
                    <a:pt x="112169" y="420752"/>
                    <a:pt x="135802" y="479834"/>
                  </a:cubicBezTo>
                  <a:cubicBezTo>
                    <a:pt x="139843" y="489937"/>
                    <a:pt x="153909" y="491905"/>
                    <a:pt x="162962" y="497941"/>
                  </a:cubicBezTo>
                  <a:cubicBezTo>
                    <a:pt x="172016" y="488887"/>
                    <a:pt x="183021" y="481433"/>
                    <a:pt x="190123" y="470780"/>
                  </a:cubicBezTo>
                  <a:cubicBezTo>
                    <a:pt x="195417" y="462840"/>
                    <a:pt x="192428" y="450368"/>
                    <a:pt x="199176" y="443620"/>
                  </a:cubicBezTo>
                  <a:cubicBezTo>
                    <a:pt x="205924" y="436872"/>
                    <a:pt x="217283" y="437585"/>
                    <a:pt x="226337" y="434567"/>
                  </a:cubicBezTo>
                  <a:cubicBezTo>
                    <a:pt x="278140" y="441967"/>
                    <a:pt x="289266" y="427492"/>
                    <a:pt x="307818" y="470780"/>
                  </a:cubicBezTo>
                  <a:cubicBezTo>
                    <a:pt x="312719" y="482217"/>
                    <a:pt x="307424" y="498896"/>
                    <a:pt x="316871" y="506994"/>
                  </a:cubicBezTo>
                  <a:cubicBezTo>
                    <a:pt x="331362" y="519415"/>
                    <a:pt x="353471" y="518012"/>
                    <a:pt x="371192" y="525101"/>
                  </a:cubicBezTo>
                  <a:cubicBezTo>
                    <a:pt x="386281" y="531137"/>
                    <a:pt x="401242" y="537502"/>
                    <a:pt x="416459" y="543208"/>
                  </a:cubicBezTo>
                  <a:cubicBezTo>
                    <a:pt x="425395" y="546559"/>
                    <a:pt x="435084" y="547994"/>
                    <a:pt x="443620" y="552262"/>
                  </a:cubicBezTo>
                  <a:cubicBezTo>
                    <a:pt x="453352" y="557128"/>
                    <a:pt x="461727" y="564333"/>
                    <a:pt x="470780" y="570369"/>
                  </a:cubicBezTo>
                  <a:cubicBezTo>
                    <a:pt x="479834" y="567351"/>
                    <a:pt x="493673" y="569851"/>
                    <a:pt x="497941" y="561315"/>
                  </a:cubicBezTo>
                  <a:cubicBezTo>
                    <a:pt x="502209" y="552779"/>
                    <a:pt x="494849" y="541607"/>
                    <a:pt x="488887" y="534155"/>
                  </a:cubicBezTo>
                  <a:cubicBezTo>
                    <a:pt x="470224" y="510827"/>
                    <a:pt x="442085" y="495637"/>
                    <a:pt x="425513" y="470780"/>
                  </a:cubicBezTo>
                  <a:cubicBezTo>
                    <a:pt x="384005" y="408519"/>
                    <a:pt x="396181" y="437105"/>
                    <a:pt x="380245" y="389299"/>
                  </a:cubicBezTo>
                  <a:cubicBezTo>
                    <a:pt x="383263" y="359121"/>
                    <a:pt x="383710" y="328574"/>
                    <a:pt x="389299" y="298765"/>
                  </a:cubicBezTo>
                  <a:cubicBezTo>
                    <a:pt x="392817" y="280005"/>
                    <a:pt x="391525" y="255031"/>
                    <a:pt x="407406" y="244444"/>
                  </a:cubicBezTo>
                  <a:lnTo>
                    <a:pt x="434566" y="226337"/>
                  </a:lnTo>
                  <a:cubicBezTo>
                    <a:pt x="452673" y="229355"/>
                    <a:pt x="472112" y="227935"/>
                    <a:pt x="488887" y="235390"/>
                  </a:cubicBezTo>
                  <a:cubicBezTo>
                    <a:pt x="533700" y="255307"/>
                    <a:pt x="500482" y="285900"/>
                    <a:pt x="534154" y="235390"/>
                  </a:cubicBezTo>
                  <a:cubicBezTo>
                    <a:pt x="485869" y="162963"/>
                    <a:pt x="549243" y="250479"/>
                    <a:pt x="488887" y="190123"/>
                  </a:cubicBezTo>
                  <a:cubicBezTo>
                    <a:pt x="481193" y="182429"/>
                    <a:pt x="478474" y="170657"/>
                    <a:pt x="470780" y="162963"/>
                  </a:cubicBezTo>
                  <a:cubicBezTo>
                    <a:pt x="463086" y="155269"/>
                    <a:pt x="451979" y="151822"/>
                    <a:pt x="443620" y="144856"/>
                  </a:cubicBezTo>
                  <a:cubicBezTo>
                    <a:pt x="398409" y="107180"/>
                    <a:pt x="437029" y="124552"/>
                    <a:pt x="389299" y="108642"/>
                  </a:cubicBezTo>
                  <a:cubicBezTo>
                    <a:pt x="346751" y="66093"/>
                    <a:pt x="372793" y="88583"/>
                    <a:pt x="307818" y="45268"/>
                  </a:cubicBezTo>
                  <a:cubicBezTo>
                    <a:pt x="298764" y="39232"/>
                    <a:pt x="290980" y="30602"/>
                    <a:pt x="280657" y="27161"/>
                  </a:cubicBezTo>
                  <a:cubicBezTo>
                    <a:pt x="214533" y="5119"/>
                    <a:pt x="244853" y="13683"/>
                    <a:pt x="190123" y="0"/>
                  </a:cubicBezTo>
                  <a:cubicBezTo>
                    <a:pt x="104400" y="9525"/>
                    <a:pt x="99588" y="22634"/>
                    <a:pt x="81481" y="27161"/>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5"/>
            <p:cNvSpPr/>
            <p:nvPr/>
          </p:nvSpPr>
          <p:spPr>
            <a:xfrm>
              <a:off x="4395305" y="733331"/>
              <a:ext cx="3236766" cy="3816575"/>
            </a:xfrm>
            <a:custGeom>
              <a:avLst/>
              <a:gdLst>
                <a:gd name="connsiteX0" fmla="*/ 3200552 w 3236766"/>
                <a:gd name="connsiteY0" fmla="*/ 144855 h 3816575"/>
                <a:gd name="connsiteX1" fmla="*/ 3200552 w 3236766"/>
                <a:gd name="connsiteY1" fmla="*/ 144855 h 3816575"/>
                <a:gd name="connsiteX2" fmla="*/ 3119071 w 3236766"/>
                <a:gd name="connsiteY2" fmla="*/ 162962 h 3816575"/>
                <a:gd name="connsiteX3" fmla="*/ 3100964 w 3236766"/>
                <a:gd name="connsiteY3" fmla="*/ 190122 h 3816575"/>
                <a:gd name="connsiteX4" fmla="*/ 3037590 w 3236766"/>
                <a:gd name="connsiteY4" fmla="*/ 217283 h 3816575"/>
                <a:gd name="connsiteX5" fmla="*/ 2775040 w 3236766"/>
                <a:gd name="connsiteY5" fmla="*/ 208229 h 3816575"/>
                <a:gd name="connsiteX6" fmla="*/ 2747879 w 3236766"/>
                <a:gd name="connsiteY6" fmla="*/ 190122 h 3816575"/>
                <a:gd name="connsiteX7" fmla="*/ 2720719 w 3236766"/>
                <a:gd name="connsiteY7" fmla="*/ 181069 h 3816575"/>
                <a:gd name="connsiteX8" fmla="*/ 2476275 w 3236766"/>
                <a:gd name="connsiteY8" fmla="*/ 172016 h 3816575"/>
                <a:gd name="connsiteX9" fmla="*/ 2449115 w 3236766"/>
                <a:gd name="connsiteY9" fmla="*/ 144855 h 3816575"/>
                <a:gd name="connsiteX10" fmla="*/ 2431008 w 3236766"/>
                <a:gd name="connsiteY10" fmla="*/ 108641 h 3816575"/>
                <a:gd name="connsiteX11" fmla="*/ 2313313 w 3236766"/>
                <a:gd name="connsiteY11" fmla="*/ 99588 h 3816575"/>
                <a:gd name="connsiteX12" fmla="*/ 2249939 w 3236766"/>
                <a:gd name="connsiteY12" fmla="*/ 90534 h 3816575"/>
                <a:gd name="connsiteX13" fmla="*/ 2222778 w 3236766"/>
                <a:gd name="connsiteY13" fmla="*/ 63374 h 3816575"/>
                <a:gd name="connsiteX14" fmla="*/ 2186564 w 3236766"/>
                <a:gd name="connsiteY14" fmla="*/ 0 h 3816575"/>
                <a:gd name="connsiteX15" fmla="*/ 2132244 w 3236766"/>
                <a:gd name="connsiteY15" fmla="*/ 18107 h 3816575"/>
                <a:gd name="connsiteX16" fmla="*/ 2105083 w 3236766"/>
                <a:gd name="connsiteY16" fmla="*/ 45267 h 3816575"/>
                <a:gd name="connsiteX17" fmla="*/ 2059816 w 3236766"/>
                <a:gd name="connsiteY17" fmla="*/ 81481 h 3816575"/>
                <a:gd name="connsiteX18" fmla="*/ 1806319 w 3236766"/>
                <a:gd name="connsiteY18" fmla="*/ 90534 h 3816575"/>
                <a:gd name="connsiteX19" fmla="*/ 1779158 w 3236766"/>
                <a:gd name="connsiteY19" fmla="*/ 108641 h 3816575"/>
                <a:gd name="connsiteX20" fmla="*/ 1742945 w 3236766"/>
                <a:gd name="connsiteY20" fmla="*/ 162962 h 3816575"/>
                <a:gd name="connsiteX21" fmla="*/ 1715784 w 3236766"/>
                <a:gd name="connsiteY21" fmla="*/ 181069 h 3816575"/>
                <a:gd name="connsiteX22" fmla="*/ 1688624 w 3236766"/>
                <a:gd name="connsiteY22" fmla="*/ 208229 h 3816575"/>
                <a:gd name="connsiteX23" fmla="*/ 1598089 w 3236766"/>
                <a:gd name="connsiteY23" fmla="*/ 217283 h 3816575"/>
                <a:gd name="connsiteX24" fmla="*/ 1543768 w 3236766"/>
                <a:gd name="connsiteY24" fmla="*/ 235390 h 3816575"/>
                <a:gd name="connsiteX25" fmla="*/ 1489447 w 3236766"/>
                <a:gd name="connsiteY25" fmla="*/ 262550 h 3816575"/>
                <a:gd name="connsiteX26" fmla="*/ 1444180 w 3236766"/>
                <a:gd name="connsiteY26" fmla="*/ 307818 h 3816575"/>
                <a:gd name="connsiteX27" fmla="*/ 1417020 w 3236766"/>
                <a:gd name="connsiteY27" fmla="*/ 325924 h 3816575"/>
                <a:gd name="connsiteX28" fmla="*/ 1407966 w 3236766"/>
                <a:gd name="connsiteY28" fmla="*/ 353085 h 3816575"/>
                <a:gd name="connsiteX29" fmla="*/ 1380806 w 3236766"/>
                <a:gd name="connsiteY29" fmla="*/ 362138 h 3816575"/>
                <a:gd name="connsiteX30" fmla="*/ 1353645 w 3236766"/>
                <a:gd name="connsiteY30" fmla="*/ 380245 h 3816575"/>
                <a:gd name="connsiteX31" fmla="*/ 1335539 w 3236766"/>
                <a:gd name="connsiteY31" fmla="*/ 407406 h 3816575"/>
                <a:gd name="connsiteX32" fmla="*/ 1254057 w 3236766"/>
                <a:gd name="connsiteY32" fmla="*/ 425513 h 3816575"/>
                <a:gd name="connsiteX33" fmla="*/ 1190683 w 3236766"/>
                <a:gd name="connsiteY33" fmla="*/ 452673 h 3816575"/>
                <a:gd name="connsiteX34" fmla="*/ 1163523 w 3236766"/>
                <a:gd name="connsiteY34" fmla="*/ 461726 h 3816575"/>
                <a:gd name="connsiteX35" fmla="*/ 910026 w 3236766"/>
                <a:gd name="connsiteY35" fmla="*/ 479833 h 3816575"/>
                <a:gd name="connsiteX36" fmla="*/ 855705 w 3236766"/>
                <a:gd name="connsiteY36" fmla="*/ 497940 h 3816575"/>
                <a:gd name="connsiteX37" fmla="*/ 828545 w 3236766"/>
                <a:gd name="connsiteY37" fmla="*/ 506994 h 3816575"/>
                <a:gd name="connsiteX38" fmla="*/ 774224 w 3236766"/>
                <a:gd name="connsiteY38" fmla="*/ 543208 h 3816575"/>
                <a:gd name="connsiteX39" fmla="*/ 765170 w 3236766"/>
                <a:gd name="connsiteY39" fmla="*/ 570368 h 3816575"/>
                <a:gd name="connsiteX40" fmla="*/ 792331 w 3236766"/>
                <a:gd name="connsiteY40" fmla="*/ 597528 h 3816575"/>
                <a:gd name="connsiteX41" fmla="*/ 864758 w 3236766"/>
                <a:gd name="connsiteY41" fmla="*/ 615635 h 3816575"/>
                <a:gd name="connsiteX42" fmla="*/ 855705 w 3236766"/>
                <a:gd name="connsiteY42" fmla="*/ 642796 h 3816575"/>
                <a:gd name="connsiteX43" fmla="*/ 801384 w 3236766"/>
                <a:gd name="connsiteY43" fmla="*/ 660903 h 3816575"/>
                <a:gd name="connsiteX44" fmla="*/ 783277 w 3236766"/>
                <a:gd name="connsiteY44" fmla="*/ 688063 h 3816575"/>
                <a:gd name="connsiteX45" fmla="*/ 738010 w 3236766"/>
                <a:gd name="connsiteY45" fmla="*/ 733330 h 3816575"/>
                <a:gd name="connsiteX46" fmla="*/ 747063 w 3236766"/>
                <a:gd name="connsiteY46" fmla="*/ 787651 h 3816575"/>
                <a:gd name="connsiteX47" fmla="*/ 719903 w 3236766"/>
                <a:gd name="connsiteY47" fmla="*/ 805758 h 3816575"/>
                <a:gd name="connsiteX48" fmla="*/ 176695 w 3236766"/>
                <a:gd name="connsiteY48" fmla="*/ 814812 h 3816575"/>
                <a:gd name="connsiteX49" fmla="*/ 149535 w 3236766"/>
                <a:gd name="connsiteY49" fmla="*/ 832919 h 3816575"/>
                <a:gd name="connsiteX50" fmla="*/ 95214 w 3236766"/>
                <a:gd name="connsiteY50" fmla="*/ 860079 h 3816575"/>
                <a:gd name="connsiteX51" fmla="*/ 77107 w 3236766"/>
                <a:gd name="connsiteY51" fmla="*/ 887239 h 3816575"/>
                <a:gd name="connsiteX52" fmla="*/ 49946 w 3236766"/>
                <a:gd name="connsiteY52" fmla="*/ 905346 h 3816575"/>
                <a:gd name="connsiteX53" fmla="*/ 31840 w 3236766"/>
                <a:gd name="connsiteY53" fmla="*/ 959667 h 3816575"/>
                <a:gd name="connsiteX54" fmla="*/ 13733 w 3236766"/>
                <a:gd name="connsiteY54" fmla="*/ 1023041 h 3816575"/>
                <a:gd name="connsiteX55" fmla="*/ 4679 w 3236766"/>
                <a:gd name="connsiteY55" fmla="*/ 1077362 h 3816575"/>
                <a:gd name="connsiteX56" fmla="*/ 13733 w 3236766"/>
                <a:gd name="connsiteY56" fmla="*/ 1176950 h 3816575"/>
                <a:gd name="connsiteX57" fmla="*/ 122374 w 3236766"/>
                <a:gd name="connsiteY57" fmla="*/ 1167897 h 3816575"/>
                <a:gd name="connsiteX58" fmla="*/ 158588 w 3236766"/>
                <a:gd name="connsiteY58" fmla="*/ 1176950 h 3816575"/>
                <a:gd name="connsiteX59" fmla="*/ 158588 w 3236766"/>
                <a:gd name="connsiteY59" fmla="*/ 1267485 h 3816575"/>
                <a:gd name="connsiteX60" fmla="*/ 185748 w 3236766"/>
                <a:gd name="connsiteY60" fmla="*/ 1285592 h 3816575"/>
                <a:gd name="connsiteX61" fmla="*/ 231016 w 3236766"/>
                <a:gd name="connsiteY61" fmla="*/ 1475715 h 3816575"/>
                <a:gd name="connsiteX62" fmla="*/ 249123 w 3236766"/>
                <a:gd name="connsiteY62" fmla="*/ 1530035 h 3816575"/>
                <a:gd name="connsiteX63" fmla="*/ 240069 w 3236766"/>
                <a:gd name="connsiteY63" fmla="*/ 1557196 h 3816575"/>
                <a:gd name="connsiteX64" fmla="*/ 185748 w 3236766"/>
                <a:gd name="connsiteY64" fmla="*/ 1530035 h 3816575"/>
                <a:gd name="connsiteX65" fmla="*/ 176695 w 3236766"/>
                <a:gd name="connsiteY65" fmla="*/ 1502875 h 3816575"/>
                <a:gd name="connsiteX66" fmla="*/ 158588 w 3236766"/>
                <a:gd name="connsiteY66" fmla="*/ 1530035 h 3816575"/>
                <a:gd name="connsiteX67" fmla="*/ 167642 w 3236766"/>
                <a:gd name="connsiteY67" fmla="*/ 1602463 h 3816575"/>
                <a:gd name="connsiteX68" fmla="*/ 276283 w 3236766"/>
                <a:gd name="connsiteY68" fmla="*/ 1629623 h 3816575"/>
                <a:gd name="connsiteX69" fmla="*/ 303444 w 3236766"/>
                <a:gd name="connsiteY69" fmla="*/ 1647730 h 3816575"/>
                <a:gd name="connsiteX70" fmla="*/ 330604 w 3236766"/>
                <a:gd name="connsiteY70" fmla="*/ 1702051 h 3816575"/>
                <a:gd name="connsiteX71" fmla="*/ 330604 w 3236766"/>
                <a:gd name="connsiteY71" fmla="*/ 1865014 h 3816575"/>
                <a:gd name="connsiteX72" fmla="*/ 348711 w 3236766"/>
                <a:gd name="connsiteY72" fmla="*/ 1901227 h 3816575"/>
                <a:gd name="connsiteX73" fmla="*/ 375871 w 3236766"/>
                <a:gd name="connsiteY73" fmla="*/ 1910281 h 3816575"/>
                <a:gd name="connsiteX74" fmla="*/ 403032 w 3236766"/>
                <a:gd name="connsiteY74" fmla="*/ 1928388 h 3816575"/>
                <a:gd name="connsiteX75" fmla="*/ 403032 w 3236766"/>
                <a:gd name="connsiteY75" fmla="*/ 1982709 h 3816575"/>
                <a:gd name="connsiteX76" fmla="*/ 375871 w 3236766"/>
                <a:gd name="connsiteY76" fmla="*/ 1991762 h 3816575"/>
                <a:gd name="connsiteX77" fmla="*/ 403032 w 3236766"/>
                <a:gd name="connsiteY77" fmla="*/ 2009869 h 3816575"/>
                <a:gd name="connsiteX78" fmla="*/ 484513 w 3236766"/>
                <a:gd name="connsiteY78" fmla="*/ 1982709 h 3816575"/>
                <a:gd name="connsiteX79" fmla="*/ 547887 w 3236766"/>
                <a:gd name="connsiteY79" fmla="*/ 1973655 h 3816575"/>
                <a:gd name="connsiteX80" fmla="*/ 584101 w 3236766"/>
                <a:gd name="connsiteY80" fmla="*/ 1964602 h 3816575"/>
                <a:gd name="connsiteX81" fmla="*/ 701796 w 3236766"/>
                <a:gd name="connsiteY81" fmla="*/ 1973655 h 3816575"/>
                <a:gd name="connsiteX82" fmla="*/ 710849 w 3236766"/>
                <a:gd name="connsiteY82" fmla="*/ 2027976 h 3816575"/>
                <a:gd name="connsiteX83" fmla="*/ 665582 w 3236766"/>
                <a:gd name="connsiteY83" fmla="*/ 2037029 h 3816575"/>
                <a:gd name="connsiteX84" fmla="*/ 602208 w 3236766"/>
                <a:gd name="connsiteY84" fmla="*/ 2055136 h 3816575"/>
                <a:gd name="connsiteX85" fmla="*/ 538834 w 3236766"/>
                <a:gd name="connsiteY85" fmla="*/ 2064190 h 3816575"/>
                <a:gd name="connsiteX86" fmla="*/ 520727 w 3236766"/>
                <a:gd name="connsiteY86" fmla="*/ 2091350 h 3816575"/>
                <a:gd name="connsiteX87" fmla="*/ 547887 w 3236766"/>
                <a:gd name="connsiteY87" fmla="*/ 2109457 h 3816575"/>
                <a:gd name="connsiteX88" fmla="*/ 674636 w 3236766"/>
                <a:gd name="connsiteY88" fmla="*/ 2100404 h 3816575"/>
                <a:gd name="connsiteX89" fmla="*/ 837598 w 3236766"/>
                <a:gd name="connsiteY89" fmla="*/ 2109457 h 3816575"/>
                <a:gd name="connsiteX90" fmla="*/ 855705 w 3236766"/>
                <a:gd name="connsiteY90" fmla="*/ 2136618 h 3816575"/>
                <a:gd name="connsiteX91" fmla="*/ 882865 w 3236766"/>
                <a:gd name="connsiteY91" fmla="*/ 2163778 h 3816575"/>
                <a:gd name="connsiteX92" fmla="*/ 900972 w 3236766"/>
                <a:gd name="connsiteY92" fmla="*/ 2190938 h 3816575"/>
                <a:gd name="connsiteX93" fmla="*/ 928133 w 3236766"/>
                <a:gd name="connsiteY93" fmla="*/ 2199992 h 3816575"/>
                <a:gd name="connsiteX94" fmla="*/ 946240 w 3236766"/>
                <a:gd name="connsiteY94" fmla="*/ 2227152 h 3816575"/>
                <a:gd name="connsiteX95" fmla="*/ 982453 w 3236766"/>
                <a:gd name="connsiteY95" fmla="*/ 2236206 h 3816575"/>
                <a:gd name="connsiteX96" fmla="*/ 1127309 w 3236766"/>
                <a:gd name="connsiteY96" fmla="*/ 2227152 h 3816575"/>
                <a:gd name="connsiteX97" fmla="*/ 1163523 w 3236766"/>
                <a:gd name="connsiteY97" fmla="*/ 2181885 h 3816575"/>
                <a:gd name="connsiteX98" fmla="*/ 1245004 w 3236766"/>
                <a:gd name="connsiteY98" fmla="*/ 2118511 h 3816575"/>
                <a:gd name="connsiteX99" fmla="*/ 1272164 w 3236766"/>
                <a:gd name="connsiteY99" fmla="*/ 2100404 h 3816575"/>
                <a:gd name="connsiteX100" fmla="*/ 1308378 w 3236766"/>
                <a:gd name="connsiteY100" fmla="*/ 2064190 h 3816575"/>
                <a:gd name="connsiteX101" fmla="*/ 1326485 w 3236766"/>
                <a:gd name="connsiteY101" fmla="*/ 2037029 h 3816575"/>
                <a:gd name="connsiteX102" fmla="*/ 1380806 w 3236766"/>
                <a:gd name="connsiteY102" fmla="*/ 2009869 h 3816575"/>
                <a:gd name="connsiteX103" fmla="*/ 1579982 w 3236766"/>
                <a:gd name="connsiteY103" fmla="*/ 2018922 h 3816575"/>
                <a:gd name="connsiteX104" fmla="*/ 1607143 w 3236766"/>
                <a:gd name="connsiteY104" fmla="*/ 2037029 h 3816575"/>
                <a:gd name="connsiteX105" fmla="*/ 1643356 w 3236766"/>
                <a:gd name="connsiteY105" fmla="*/ 2055136 h 3816575"/>
                <a:gd name="connsiteX106" fmla="*/ 1688624 w 3236766"/>
                <a:gd name="connsiteY106" fmla="*/ 2100404 h 3816575"/>
                <a:gd name="connsiteX107" fmla="*/ 1715784 w 3236766"/>
                <a:gd name="connsiteY107" fmla="*/ 2136618 h 3816575"/>
                <a:gd name="connsiteX108" fmla="*/ 1770105 w 3236766"/>
                <a:gd name="connsiteY108" fmla="*/ 2154724 h 3816575"/>
                <a:gd name="connsiteX109" fmla="*/ 1797265 w 3236766"/>
                <a:gd name="connsiteY109" fmla="*/ 2172831 h 3816575"/>
                <a:gd name="connsiteX110" fmla="*/ 1933067 w 3236766"/>
                <a:gd name="connsiteY110" fmla="*/ 2190938 h 3816575"/>
                <a:gd name="connsiteX111" fmla="*/ 1996442 w 3236766"/>
                <a:gd name="connsiteY111" fmla="*/ 2181885 h 3816575"/>
                <a:gd name="connsiteX112" fmla="*/ 2077923 w 3236766"/>
                <a:gd name="connsiteY112" fmla="*/ 2118511 h 3816575"/>
                <a:gd name="connsiteX113" fmla="*/ 2105083 w 3236766"/>
                <a:gd name="connsiteY113" fmla="*/ 2109457 h 3816575"/>
                <a:gd name="connsiteX114" fmla="*/ 2159404 w 3236766"/>
                <a:gd name="connsiteY114" fmla="*/ 2082297 h 3816575"/>
                <a:gd name="connsiteX115" fmla="*/ 2222778 w 3236766"/>
                <a:gd name="connsiteY115" fmla="*/ 2009869 h 3816575"/>
                <a:gd name="connsiteX116" fmla="*/ 2240885 w 3236766"/>
                <a:gd name="connsiteY116" fmla="*/ 1982709 h 3816575"/>
                <a:gd name="connsiteX117" fmla="*/ 2249939 w 3236766"/>
                <a:gd name="connsiteY117" fmla="*/ 1955548 h 3816575"/>
                <a:gd name="connsiteX118" fmla="*/ 2304259 w 3236766"/>
                <a:gd name="connsiteY118" fmla="*/ 1919334 h 3816575"/>
                <a:gd name="connsiteX119" fmla="*/ 2340473 w 3236766"/>
                <a:gd name="connsiteY119" fmla="*/ 1883120 h 3816575"/>
                <a:gd name="connsiteX120" fmla="*/ 2367634 w 3236766"/>
                <a:gd name="connsiteY120" fmla="*/ 1855960 h 3816575"/>
                <a:gd name="connsiteX121" fmla="*/ 2467222 w 3236766"/>
                <a:gd name="connsiteY121" fmla="*/ 1801639 h 3816575"/>
                <a:gd name="connsiteX122" fmla="*/ 2693558 w 3236766"/>
                <a:gd name="connsiteY122" fmla="*/ 1801639 h 3816575"/>
                <a:gd name="connsiteX123" fmla="*/ 2720719 w 3236766"/>
                <a:gd name="connsiteY123" fmla="*/ 1783532 h 3816575"/>
                <a:gd name="connsiteX124" fmla="*/ 2747879 w 3236766"/>
                <a:gd name="connsiteY124" fmla="*/ 1774479 h 3816575"/>
                <a:gd name="connsiteX125" fmla="*/ 2784093 w 3236766"/>
                <a:gd name="connsiteY125" fmla="*/ 1729212 h 3816575"/>
                <a:gd name="connsiteX126" fmla="*/ 2811253 w 3236766"/>
                <a:gd name="connsiteY126" fmla="*/ 1738265 h 3816575"/>
                <a:gd name="connsiteX127" fmla="*/ 2793146 w 3236766"/>
                <a:gd name="connsiteY127" fmla="*/ 1810693 h 3816575"/>
                <a:gd name="connsiteX128" fmla="*/ 2756933 w 3236766"/>
                <a:gd name="connsiteY128" fmla="*/ 1874067 h 3816575"/>
                <a:gd name="connsiteX129" fmla="*/ 2747879 w 3236766"/>
                <a:gd name="connsiteY129" fmla="*/ 1901227 h 3816575"/>
                <a:gd name="connsiteX130" fmla="*/ 2765986 w 3236766"/>
                <a:gd name="connsiteY130" fmla="*/ 2091350 h 3816575"/>
                <a:gd name="connsiteX131" fmla="*/ 2784093 w 3236766"/>
                <a:gd name="connsiteY131" fmla="*/ 2118511 h 3816575"/>
                <a:gd name="connsiteX132" fmla="*/ 2802200 w 3236766"/>
                <a:gd name="connsiteY132" fmla="*/ 2172831 h 3816575"/>
                <a:gd name="connsiteX133" fmla="*/ 2793146 w 3236766"/>
                <a:gd name="connsiteY133" fmla="*/ 2670772 h 3816575"/>
                <a:gd name="connsiteX134" fmla="*/ 2747879 w 3236766"/>
                <a:gd name="connsiteY134" fmla="*/ 2752253 h 3816575"/>
                <a:gd name="connsiteX135" fmla="*/ 2729772 w 3236766"/>
                <a:gd name="connsiteY135" fmla="*/ 2788467 h 3816575"/>
                <a:gd name="connsiteX136" fmla="*/ 2702612 w 3236766"/>
                <a:gd name="connsiteY136" fmla="*/ 2879002 h 3816575"/>
                <a:gd name="connsiteX137" fmla="*/ 2684505 w 3236766"/>
                <a:gd name="connsiteY137" fmla="*/ 3032911 h 3816575"/>
                <a:gd name="connsiteX138" fmla="*/ 2675451 w 3236766"/>
                <a:gd name="connsiteY138" fmla="*/ 3060071 h 3816575"/>
                <a:gd name="connsiteX139" fmla="*/ 2657345 w 3236766"/>
                <a:gd name="connsiteY139" fmla="*/ 3150606 h 3816575"/>
                <a:gd name="connsiteX140" fmla="*/ 2639238 w 3236766"/>
                <a:gd name="connsiteY140" fmla="*/ 3177766 h 3816575"/>
                <a:gd name="connsiteX141" fmla="*/ 2612077 w 3236766"/>
                <a:gd name="connsiteY141" fmla="*/ 3232087 h 3816575"/>
                <a:gd name="connsiteX142" fmla="*/ 2603024 w 3236766"/>
                <a:gd name="connsiteY142" fmla="*/ 3422210 h 3816575"/>
                <a:gd name="connsiteX143" fmla="*/ 2584917 w 3236766"/>
                <a:gd name="connsiteY143" fmla="*/ 3494637 h 3816575"/>
                <a:gd name="connsiteX144" fmla="*/ 2530596 w 3236766"/>
                <a:gd name="connsiteY144" fmla="*/ 3576119 h 3816575"/>
                <a:gd name="connsiteX145" fmla="*/ 2512489 w 3236766"/>
                <a:gd name="connsiteY145" fmla="*/ 3603279 h 3816575"/>
                <a:gd name="connsiteX146" fmla="*/ 2485329 w 3236766"/>
                <a:gd name="connsiteY146" fmla="*/ 3657600 h 3816575"/>
                <a:gd name="connsiteX147" fmla="*/ 2458168 w 3236766"/>
                <a:gd name="connsiteY147" fmla="*/ 3711920 h 3816575"/>
                <a:gd name="connsiteX148" fmla="*/ 2449115 w 3236766"/>
                <a:gd name="connsiteY148" fmla="*/ 3739081 h 3816575"/>
                <a:gd name="connsiteX149" fmla="*/ 2412901 w 3236766"/>
                <a:gd name="connsiteY149" fmla="*/ 3793402 h 3816575"/>
                <a:gd name="connsiteX150" fmla="*/ 3019483 w 3236766"/>
                <a:gd name="connsiteY150" fmla="*/ 3793402 h 3816575"/>
                <a:gd name="connsiteX151" fmla="*/ 3046644 w 3236766"/>
                <a:gd name="connsiteY151" fmla="*/ 3775295 h 3816575"/>
                <a:gd name="connsiteX152" fmla="*/ 3200552 w 3236766"/>
                <a:gd name="connsiteY152" fmla="*/ 3766241 h 3816575"/>
                <a:gd name="connsiteX153" fmla="*/ 3227713 w 3236766"/>
                <a:gd name="connsiteY153" fmla="*/ 3684760 h 3816575"/>
                <a:gd name="connsiteX154" fmla="*/ 3236766 w 3236766"/>
                <a:gd name="connsiteY154" fmla="*/ 3657600 h 3816575"/>
                <a:gd name="connsiteX155" fmla="*/ 3227713 w 3236766"/>
                <a:gd name="connsiteY155" fmla="*/ 3195873 h 3816575"/>
                <a:gd name="connsiteX156" fmla="*/ 3218659 w 3236766"/>
                <a:gd name="connsiteY156" fmla="*/ 3168713 h 3816575"/>
                <a:gd name="connsiteX157" fmla="*/ 3236766 w 3236766"/>
                <a:gd name="connsiteY157" fmla="*/ 2381061 h 3816575"/>
                <a:gd name="connsiteX158" fmla="*/ 3227713 w 3236766"/>
                <a:gd name="connsiteY158" fmla="*/ 2037029 h 3816575"/>
                <a:gd name="connsiteX159" fmla="*/ 3218659 w 3236766"/>
                <a:gd name="connsiteY159" fmla="*/ 1991762 h 3816575"/>
                <a:gd name="connsiteX160" fmla="*/ 3191499 w 3236766"/>
                <a:gd name="connsiteY160" fmla="*/ 1874067 h 3816575"/>
                <a:gd name="connsiteX161" fmla="*/ 3173392 w 3236766"/>
                <a:gd name="connsiteY161" fmla="*/ 1846907 h 3816575"/>
                <a:gd name="connsiteX162" fmla="*/ 3182445 w 3236766"/>
                <a:gd name="connsiteY162" fmla="*/ 543208 h 3816575"/>
                <a:gd name="connsiteX163" fmla="*/ 3200552 w 3236766"/>
                <a:gd name="connsiteY163" fmla="*/ 144855 h 38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3236766" h="3816575">
                  <a:moveTo>
                    <a:pt x="3200552" y="144855"/>
                  </a:moveTo>
                  <a:lnTo>
                    <a:pt x="3200552" y="144855"/>
                  </a:lnTo>
                  <a:cubicBezTo>
                    <a:pt x="3173392" y="150891"/>
                    <a:pt x="3144400" y="151449"/>
                    <a:pt x="3119071" y="162962"/>
                  </a:cubicBezTo>
                  <a:cubicBezTo>
                    <a:pt x="3109165" y="167464"/>
                    <a:pt x="3108658" y="182428"/>
                    <a:pt x="3100964" y="190122"/>
                  </a:cubicBezTo>
                  <a:cubicBezTo>
                    <a:pt x="3080123" y="210963"/>
                    <a:pt x="3065294" y="210357"/>
                    <a:pt x="3037590" y="217283"/>
                  </a:cubicBezTo>
                  <a:cubicBezTo>
                    <a:pt x="2950073" y="214265"/>
                    <a:pt x="2862226" y="216403"/>
                    <a:pt x="2775040" y="208229"/>
                  </a:cubicBezTo>
                  <a:cubicBezTo>
                    <a:pt x="2764206" y="207213"/>
                    <a:pt x="2757611" y="194988"/>
                    <a:pt x="2747879" y="190122"/>
                  </a:cubicBezTo>
                  <a:cubicBezTo>
                    <a:pt x="2739343" y="185854"/>
                    <a:pt x="2730241" y="181704"/>
                    <a:pt x="2720719" y="181069"/>
                  </a:cubicBezTo>
                  <a:cubicBezTo>
                    <a:pt x="2639362" y="175646"/>
                    <a:pt x="2557756" y="175034"/>
                    <a:pt x="2476275" y="172016"/>
                  </a:cubicBezTo>
                  <a:cubicBezTo>
                    <a:pt x="2467222" y="162962"/>
                    <a:pt x="2456557" y="155274"/>
                    <a:pt x="2449115" y="144855"/>
                  </a:cubicBezTo>
                  <a:cubicBezTo>
                    <a:pt x="2441271" y="133873"/>
                    <a:pt x="2443812" y="112909"/>
                    <a:pt x="2431008" y="108641"/>
                  </a:cubicBezTo>
                  <a:cubicBezTo>
                    <a:pt x="2393680" y="96198"/>
                    <a:pt x="2352465" y="103503"/>
                    <a:pt x="2313313" y="99588"/>
                  </a:cubicBezTo>
                  <a:cubicBezTo>
                    <a:pt x="2292080" y="97465"/>
                    <a:pt x="2271064" y="93552"/>
                    <a:pt x="2249939" y="90534"/>
                  </a:cubicBezTo>
                  <a:cubicBezTo>
                    <a:pt x="2240885" y="81481"/>
                    <a:pt x="2228504" y="74826"/>
                    <a:pt x="2222778" y="63374"/>
                  </a:cubicBezTo>
                  <a:cubicBezTo>
                    <a:pt x="2186418" y="-9344"/>
                    <a:pt x="2244329" y="38509"/>
                    <a:pt x="2186564" y="0"/>
                  </a:cubicBezTo>
                  <a:cubicBezTo>
                    <a:pt x="2168457" y="6036"/>
                    <a:pt x="2145740" y="4611"/>
                    <a:pt x="2132244" y="18107"/>
                  </a:cubicBezTo>
                  <a:cubicBezTo>
                    <a:pt x="2123190" y="27160"/>
                    <a:pt x="2113280" y="35431"/>
                    <a:pt x="2105083" y="45267"/>
                  </a:cubicBezTo>
                  <a:cubicBezTo>
                    <a:pt x="2085618" y="68624"/>
                    <a:pt x="2093846" y="79285"/>
                    <a:pt x="2059816" y="81481"/>
                  </a:cubicBezTo>
                  <a:cubicBezTo>
                    <a:pt x="1975439" y="86925"/>
                    <a:pt x="1890818" y="87516"/>
                    <a:pt x="1806319" y="90534"/>
                  </a:cubicBezTo>
                  <a:cubicBezTo>
                    <a:pt x="1797265" y="96570"/>
                    <a:pt x="1786323" y="100452"/>
                    <a:pt x="1779158" y="108641"/>
                  </a:cubicBezTo>
                  <a:cubicBezTo>
                    <a:pt x="1764828" y="125018"/>
                    <a:pt x="1761052" y="150891"/>
                    <a:pt x="1742945" y="162962"/>
                  </a:cubicBezTo>
                  <a:cubicBezTo>
                    <a:pt x="1733891" y="168998"/>
                    <a:pt x="1724143" y="174103"/>
                    <a:pt x="1715784" y="181069"/>
                  </a:cubicBezTo>
                  <a:cubicBezTo>
                    <a:pt x="1705948" y="189265"/>
                    <a:pt x="1700861" y="204464"/>
                    <a:pt x="1688624" y="208229"/>
                  </a:cubicBezTo>
                  <a:cubicBezTo>
                    <a:pt x="1659636" y="217148"/>
                    <a:pt x="1628267" y="214265"/>
                    <a:pt x="1598089" y="217283"/>
                  </a:cubicBezTo>
                  <a:cubicBezTo>
                    <a:pt x="1579982" y="223319"/>
                    <a:pt x="1559649" y="224803"/>
                    <a:pt x="1543768" y="235390"/>
                  </a:cubicBezTo>
                  <a:cubicBezTo>
                    <a:pt x="1508668" y="258791"/>
                    <a:pt x="1526931" y="250056"/>
                    <a:pt x="1489447" y="262550"/>
                  </a:cubicBezTo>
                  <a:cubicBezTo>
                    <a:pt x="1417017" y="310837"/>
                    <a:pt x="1504540" y="247458"/>
                    <a:pt x="1444180" y="307818"/>
                  </a:cubicBezTo>
                  <a:cubicBezTo>
                    <a:pt x="1436486" y="315512"/>
                    <a:pt x="1426073" y="319889"/>
                    <a:pt x="1417020" y="325924"/>
                  </a:cubicBezTo>
                  <a:cubicBezTo>
                    <a:pt x="1414002" y="334978"/>
                    <a:pt x="1414714" y="346337"/>
                    <a:pt x="1407966" y="353085"/>
                  </a:cubicBezTo>
                  <a:cubicBezTo>
                    <a:pt x="1401218" y="359833"/>
                    <a:pt x="1389342" y="357870"/>
                    <a:pt x="1380806" y="362138"/>
                  </a:cubicBezTo>
                  <a:cubicBezTo>
                    <a:pt x="1371074" y="367004"/>
                    <a:pt x="1362699" y="374209"/>
                    <a:pt x="1353645" y="380245"/>
                  </a:cubicBezTo>
                  <a:cubicBezTo>
                    <a:pt x="1347610" y="389299"/>
                    <a:pt x="1344036" y="400609"/>
                    <a:pt x="1335539" y="407406"/>
                  </a:cubicBezTo>
                  <a:cubicBezTo>
                    <a:pt x="1323811" y="416789"/>
                    <a:pt x="1254608" y="425421"/>
                    <a:pt x="1254057" y="425513"/>
                  </a:cubicBezTo>
                  <a:cubicBezTo>
                    <a:pt x="1212711" y="453076"/>
                    <a:pt x="1241836" y="438058"/>
                    <a:pt x="1190683" y="452673"/>
                  </a:cubicBezTo>
                  <a:cubicBezTo>
                    <a:pt x="1181507" y="455295"/>
                    <a:pt x="1172781" y="459411"/>
                    <a:pt x="1163523" y="461726"/>
                  </a:cubicBezTo>
                  <a:cubicBezTo>
                    <a:pt x="1077577" y="483212"/>
                    <a:pt x="1009705" y="475499"/>
                    <a:pt x="910026" y="479833"/>
                  </a:cubicBezTo>
                  <a:lnTo>
                    <a:pt x="855705" y="497940"/>
                  </a:lnTo>
                  <a:cubicBezTo>
                    <a:pt x="846652" y="500958"/>
                    <a:pt x="836485" y="501700"/>
                    <a:pt x="828545" y="506994"/>
                  </a:cubicBezTo>
                  <a:lnTo>
                    <a:pt x="774224" y="543208"/>
                  </a:lnTo>
                  <a:cubicBezTo>
                    <a:pt x="771206" y="552261"/>
                    <a:pt x="762152" y="561315"/>
                    <a:pt x="765170" y="570368"/>
                  </a:cubicBezTo>
                  <a:cubicBezTo>
                    <a:pt x="769219" y="582515"/>
                    <a:pt x="781678" y="590426"/>
                    <a:pt x="792331" y="597528"/>
                  </a:cubicBezTo>
                  <a:cubicBezTo>
                    <a:pt x="804265" y="605484"/>
                    <a:pt x="858224" y="614328"/>
                    <a:pt x="864758" y="615635"/>
                  </a:cubicBezTo>
                  <a:cubicBezTo>
                    <a:pt x="861740" y="624689"/>
                    <a:pt x="863471" y="637249"/>
                    <a:pt x="855705" y="642796"/>
                  </a:cubicBezTo>
                  <a:cubicBezTo>
                    <a:pt x="840174" y="653890"/>
                    <a:pt x="801384" y="660903"/>
                    <a:pt x="801384" y="660903"/>
                  </a:cubicBezTo>
                  <a:cubicBezTo>
                    <a:pt x="795348" y="669956"/>
                    <a:pt x="790971" y="680369"/>
                    <a:pt x="783277" y="688063"/>
                  </a:cubicBezTo>
                  <a:cubicBezTo>
                    <a:pt x="722921" y="748419"/>
                    <a:pt x="786295" y="660903"/>
                    <a:pt x="738010" y="733330"/>
                  </a:cubicBezTo>
                  <a:cubicBezTo>
                    <a:pt x="741028" y="751437"/>
                    <a:pt x="751515" y="769842"/>
                    <a:pt x="747063" y="787651"/>
                  </a:cubicBezTo>
                  <a:cubicBezTo>
                    <a:pt x="744424" y="798207"/>
                    <a:pt x="730771" y="805240"/>
                    <a:pt x="719903" y="805758"/>
                  </a:cubicBezTo>
                  <a:cubicBezTo>
                    <a:pt x="539014" y="814372"/>
                    <a:pt x="357764" y="811794"/>
                    <a:pt x="176695" y="814812"/>
                  </a:cubicBezTo>
                  <a:cubicBezTo>
                    <a:pt x="167642" y="820848"/>
                    <a:pt x="159267" y="828053"/>
                    <a:pt x="149535" y="832919"/>
                  </a:cubicBezTo>
                  <a:cubicBezTo>
                    <a:pt x="74569" y="870401"/>
                    <a:pt x="173050" y="808188"/>
                    <a:pt x="95214" y="860079"/>
                  </a:cubicBezTo>
                  <a:cubicBezTo>
                    <a:pt x="89178" y="869132"/>
                    <a:pt x="84801" y="879545"/>
                    <a:pt x="77107" y="887239"/>
                  </a:cubicBezTo>
                  <a:cubicBezTo>
                    <a:pt x="69413" y="894933"/>
                    <a:pt x="55713" y="896119"/>
                    <a:pt x="49946" y="905346"/>
                  </a:cubicBezTo>
                  <a:cubicBezTo>
                    <a:pt x="39830" y="921531"/>
                    <a:pt x="37876" y="941560"/>
                    <a:pt x="31840" y="959667"/>
                  </a:cubicBezTo>
                  <a:cubicBezTo>
                    <a:pt x="23208" y="985565"/>
                    <a:pt x="19420" y="994606"/>
                    <a:pt x="13733" y="1023041"/>
                  </a:cubicBezTo>
                  <a:cubicBezTo>
                    <a:pt x="10133" y="1041041"/>
                    <a:pt x="7697" y="1059255"/>
                    <a:pt x="4679" y="1077362"/>
                  </a:cubicBezTo>
                  <a:cubicBezTo>
                    <a:pt x="7697" y="1110558"/>
                    <a:pt x="-12687" y="1156627"/>
                    <a:pt x="13733" y="1176950"/>
                  </a:cubicBezTo>
                  <a:cubicBezTo>
                    <a:pt x="42536" y="1199106"/>
                    <a:pt x="86035" y="1167897"/>
                    <a:pt x="122374" y="1167897"/>
                  </a:cubicBezTo>
                  <a:cubicBezTo>
                    <a:pt x="134817" y="1167897"/>
                    <a:pt x="146517" y="1173932"/>
                    <a:pt x="158588" y="1176950"/>
                  </a:cubicBezTo>
                  <a:cubicBezTo>
                    <a:pt x="150098" y="1210910"/>
                    <a:pt x="140090" y="1230489"/>
                    <a:pt x="158588" y="1267485"/>
                  </a:cubicBezTo>
                  <a:cubicBezTo>
                    <a:pt x="163454" y="1277217"/>
                    <a:pt x="176695" y="1279556"/>
                    <a:pt x="185748" y="1285592"/>
                  </a:cubicBezTo>
                  <a:cubicBezTo>
                    <a:pt x="254454" y="1388651"/>
                    <a:pt x="205240" y="1295288"/>
                    <a:pt x="231016" y="1475715"/>
                  </a:cubicBezTo>
                  <a:cubicBezTo>
                    <a:pt x="233715" y="1494609"/>
                    <a:pt x="249123" y="1530035"/>
                    <a:pt x="249123" y="1530035"/>
                  </a:cubicBezTo>
                  <a:cubicBezTo>
                    <a:pt x="246105" y="1539089"/>
                    <a:pt x="248605" y="1552928"/>
                    <a:pt x="240069" y="1557196"/>
                  </a:cubicBezTo>
                  <a:cubicBezTo>
                    <a:pt x="229361" y="1562550"/>
                    <a:pt x="190321" y="1533084"/>
                    <a:pt x="185748" y="1530035"/>
                  </a:cubicBezTo>
                  <a:cubicBezTo>
                    <a:pt x="182730" y="1520982"/>
                    <a:pt x="186238" y="1502875"/>
                    <a:pt x="176695" y="1502875"/>
                  </a:cubicBezTo>
                  <a:cubicBezTo>
                    <a:pt x="165814" y="1502875"/>
                    <a:pt x="159573" y="1519199"/>
                    <a:pt x="158588" y="1530035"/>
                  </a:cubicBezTo>
                  <a:cubicBezTo>
                    <a:pt x="156385" y="1554266"/>
                    <a:pt x="153689" y="1582531"/>
                    <a:pt x="167642" y="1602463"/>
                  </a:cubicBezTo>
                  <a:cubicBezTo>
                    <a:pt x="177117" y="1615999"/>
                    <a:pt x="263016" y="1627412"/>
                    <a:pt x="276283" y="1629623"/>
                  </a:cubicBezTo>
                  <a:cubicBezTo>
                    <a:pt x="285337" y="1635659"/>
                    <a:pt x="295750" y="1640036"/>
                    <a:pt x="303444" y="1647730"/>
                  </a:cubicBezTo>
                  <a:cubicBezTo>
                    <a:pt x="320992" y="1665278"/>
                    <a:pt x="323241" y="1679964"/>
                    <a:pt x="330604" y="1702051"/>
                  </a:cubicBezTo>
                  <a:cubicBezTo>
                    <a:pt x="320352" y="1773810"/>
                    <a:pt x="314125" y="1782621"/>
                    <a:pt x="330604" y="1865014"/>
                  </a:cubicBezTo>
                  <a:cubicBezTo>
                    <a:pt x="333251" y="1878248"/>
                    <a:pt x="339168" y="1891684"/>
                    <a:pt x="348711" y="1901227"/>
                  </a:cubicBezTo>
                  <a:cubicBezTo>
                    <a:pt x="355459" y="1907975"/>
                    <a:pt x="367335" y="1906013"/>
                    <a:pt x="375871" y="1910281"/>
                  </a:cubicBezTo>
                  <a:cubicBezTo>
                    <a:pt x="385603" y="1915147"/>
                    <a:pt x="393978" y="1922352"/>
                    <a:pt x="403032" y="1928388"/>
                  </a:cubicBezTo>
                  <a:cubicBezTo>
                    <a:pt x="409067" y="1946494"/>
                    <a:pt x="421138" y="1964603"/>
                    <a:pt x="403032" y="1982709"/>
                  </a:cubicBezTo>
                  <a:cubicBezTo>
                    <a:pt x="396284" y="1989457"/>
                    <a:pt x="384925" y="1988744"/>
                    <a:pt x="375871" y="1991762"/>
                  </a:cubicBezTo>
                  <a:cubicBezTo>
                    <a:pt x="384925" y="1997798"/>
                    <a:pt x="392235" y="2008519"/>
                    <a:pt x="403032" y="2009869"/>
                  </a:cubicBezTo>
                  <a:cubicBezTo>
                    <a:pt x="446290" y="2015277"/>
                    <a:pt x="447905" y="1992693"/>
                    <a:pt x="484513" y="1982709"/>
                  </a:cubicBezTo>
                  <a:cubicBezTo>
                    <a:pt x="505100" y="1977094"/>
                    <a:pt x="526892" y="1977472"/>
                    <a:pt x="547887" y="1973655"/>
                  </a:cubicBezTo>
                  <a:cubicBezTo>
                    <a:pt x="560129" y="1971429"/>
                    <a:pt x="572030" y="1967620"/>
                    <a:pt x="584101" y="1964602"/>
                  </a:cubicBezTo>
                  <a:cubicBezTo>
                    <a:pt x="623333" y="1967620"/>
                    <a:pt x="663777" y="1963517"/>
                    <a:pt x="701796" y="1973655"/>
                  </a:cubicBezTo>
                  <a:cubicBezTo>
                    <a:pt x="720505" y="1978644"/>
                    <a:pt x="727459" y="2016903"/>
                    <a:pt x="710849" y="2027976"/>
                  </a:cubicBezTo>
                  <a:cubicBezTo>
                    <a:pt x="698045" y="2036511"/>
                    <a:pt x="680510" y="2033297"/>
                    <a:pt x="665582" y="2037029"/>
                  </a:cubicBezTo>
                  <a:cubicBezTo>
                    <a:pt x="613851" y="2049962"/>
                    <a:pt x="664326" y="2043842"/>
                    <a:pt x="602208" y="2055136"/>
                  </a:cubicBezTo>
                  <a:cubicBezTo>
                    <a:pt x="581213" y="2058953"/>
                    <a:pt x="559959" y="2061172"/>
                    <a:pt x="538834" y="2064190"/>
                  </a:cubicBezTo>
                  <a:cubicBezTo>
                    <a:pt x="532798" y="2073243"/>
                    <a:pt x="518593" y="2080680"/>
                    <a:pt x="520727" y="2091350"/>
                  </a:cubicBezTo>
                  <a:cubicBezTo>
                    <a:pt x="522861" y="2102020"/>
                    <a:pt x="537025" y="2108818"/>
                    <a:pt x="547887" y="2109457"/>
                  </a:cubicBezTo>
                  <a:cubicBezTo>
                    <a:pt x="590171" y="2111944"/>
                    <a:pt x="632386" y="2103422"/>
                    <a:pt x="674636" y="2100404"/>
                  </a:cubicBezTo>
                  <a:cubicBezTo>
                    <a:pt x="728957" y="2103422"/>
                    <a:pt x="784250" y="2098787"/>
                    <a:pt x="837598" y="2109457"/>
                  </a:cubicBezTo>
                  <a:cubicBezTo>
                    <a:pt x="848268" y="2111591"/>
                    <a:pt x="848739" y="2128259"/>
                    <a:pt x="855705" y="2136618"/>
                  </a:cubicBezTo>
                  <a:cubicBezTo>
                    <a:pt x="863901" y="2146454"/>
                    <a:pt x="874668" y="2153942"/>
                    <a:pt x="882865" y="2163778"/>
                  </a:cubicBezTo>
                  <a:cubicBezTo>
                    <a:pt x="889831" y="2172137"/>
                    <a:pt x="892475" y="2184141"/>
                    <a:pt x="900972" y="2190938"/>
                  </a:cubicBezTo>
                  <a:cubicBezTo>
                    <a:pt x="908424" y="2196900"/>
                    <a:pt x="919079" y="2196974"/>
                    <a:pt x="928133" y="2199992"/>
                  </a:cubicBezTo>
                  <a:cubicBezTo>
                    <a:pt x="934169" y="2209045"/>
                    <a:pt x="937187" y="2221116"/>
                    <a:pt x="946240" y="2227152"/>
                  </a:cubicBezTo>
                  <a:cubicBezTo>
                    <a:pt x="956593" y="2234054"/>
                    <a:pt x="970010" y="2236206"/>
                    <a:pt x="982453" y="2236206"/>
                  </a:cubicBezTo>
                  <a:cubicBezTo>
                    <a:pt x="1030833" y="2236206"/>
                    <a:pt x="1079024" y="2230170"/>
                    <a:pt x="1127309" y="2227152"/>
                  </a:cubicBezTo>
                  <a:cubicBezTo>
                    <a:pt x="1201858" y="2177451"/>
                    <a:pt x="1116429" y="2242434"/>
                    <a:pt x="1163523" y="2181885"/>
                  </a:cubicBezTo>
                  <a:cubicBezTo>
                    <a:pt x="1206272" y="2126922"/>
                    <a:pt x="1200378" y="2133386"/>
                    <a:pt x="1245004" y="2118511"/>
                  </a:cubicBezTo>
                  <a:cubicBezTo>
                    <a:pt x="1254057" y="2112475"/>
                    <a:pt x="1265367" y="2108901"/>
                    <a:pt x="1272164" y="2100404"/>
                  </a:cubicBezTo>
                  <a:cubicBezTo>
                    <a:pt x="1307280" y="2056509"/>
                    <a:pt x="1249121" y="2083942"/>
                    <a:pt x="1308378" y="2064190"/>
                  </a:cubicBezTo>
                  <a:cubicBezTo>
                    <a:pt x="1314414" y="2055136"/>
                    <a:pt x="1318791" y="2044723"/>
                    <a:pt x="1326485" y="2037029"/>
                  </a:cubicBezTo>
                  <a:cubicBezTo>
                    <a:pt x="1344036" y="2019478"/>
                    <a:pt x="1358715" y="2017232"/>
                    <a:pt x="1380806" y="2009869"/>
                  </a:cubicBezTo>
                  <a:cubicBezTo>
                    <a:pt x="1447198" y="2012887"/>
                    <a:pt x="1513995" y="2011004"/>
                    <a:pt x="1579982" y="2018922"/>
                  </a:cubicBezTo>
                  <a:cubicBezTo>
                    <a:pt x="1590786" y="2020218"/>
                    <a:pt x="1597696" y="2031630"/>
                    <a:pt x="1607143" y="2037029"/>
                  </a:cubicBezTo>
                  <a:cubicBezTo>
                    <a:pt x="1618861" y="2043725"/>
                    <a:pt x="1631285" y="2049100"/>
                    <a:pt x="1643356" y="2055136"/>
                  </a:cubicBezTo>
                  <a:cubicBezTo>
                    <a:pt x="1691641" y="2127565"/>
                    <a:pt x="1628267" y="2040047"/>
                    <a:pt x="1688624" y="2100404"/>
                  </a:cubicBezTo>
                  <a:cubicBezTo>
                    <a:pt x="1699294" y="2111074"/>
                    <a:pt x="1703229" y="2128248"/>
                    <a:pt x="1715784" y="2136618"/>
                  </a:cubicBezTo>
                  <a:cubicBezTo>
                    <a:pt x="1731665" y="2147205"/>
                    <a:pt x="1770105" y="2154724"/>
                    <a:pt x="1770105" y="2154724"/>
                  </a:cubicBezTo>
                  <a:cubicBezTo>
                    <a:pt x="1779158" y="2160760"/>
                    <a:pt x="1787077" y="2169010"/>
                    <a:pt x="1797265" y="2172831"/>
                  </a:cubicBezTo>
                  <a:cubicBezTo>
                    <a:pt x="1824543" y="2183060"/>
                    <a:pt x="1921291" y="2189760"/>
                    <a:pt x="1933067" y="2190938"/>
                  </a:cubicBezTo>
                  <a:cubicBezTo>
                    <a:pt x="1954192" y="2187920"/>
                    <a:pt x="1976525" y="2189545"/>
                    <a:pt x="1996442" y="2181885"/>
                  </a:cubicBezTo>
                  <a:cubicBezTo>
                    <a:pt x="2081896" y="2149018"/>
                    <a:pt x="2023324" y="2154911"/>
                    <a:pt x="2077923" y="2118511"/>
                  </a:cubicBezTo>
                  <a:cubicBezTo>
                    <a:pt x="2085863" y="2113217"/>
                    <a:pt x="2096547" y="2113725"/>
                    <a:pt x="2105083" y="2109457"/>
                  </a:cubicBezTo>
                  <a:cubicBezTo>
                    <a:pt x="2175277" y="2074360"/>
                    <a:pt x="2091144" y="2105049"/>
                    <a:pt x="2159404" y="2082297"/>
                  </a:cubicBezTo>
                  <a:cubicBezTo>
                    <a:pt x="2204671" y="2052118"/>
                    <a:pt x="2180528" y="2073244"/>
                    <a:pt x="2222778" y="2009869"/>
                  </a:cubicBezTo>
                  <a:cubicBezTo>
                    <a:pt x="2228814" y="2000816"/>
                    <a:pt x="2237444" y="1993031"/>
                    <a:pt x="2240885" y="1982709"/>
                  </a:cubicBezTo>
                  <a:cubicBezTo>
                    <a:pt x="2243903" y="1973655"/>
                    <a:pt x="2243191" y="1962296"/>
                    <a:pt x="2249939" y="1955548"/>
                  </a:cubicBezTo>
                  <a:cubicBezTo>
                    <a:pt x="2265327" y="1940160"/>
                    <a:pt x="2304259" y="1919334"/>
                    <a:pt x="2304259" y="1919334"/>
                  </a:cubicBezTo>
                  <a:cubicBezTo>
                    <a:pt x="2321504" y="1867601"/>
                    <a:pt x="2299086" y="1910711"/>
                    <a:pt x="2340473" y="1883120"/>
                  </a:cubicBezTo>
                  <a:cubicBezTo>
                    <a:pt x="2351126" y="1876018"/>
                    <a:pt x="2357527" y="1863821"/>
                    <a:pt x="2367634" y="1855960"/>
                  </a:cubicBezTo>
                  <a:cubicBezTo>
                    <a:pt x="2415525" y="1818711"/>
                    <a:pt x="2416648" y="1821868"/>
                    <a:pt x="2467222" y="1801639"/>
                  </a:cubicBezTo>
                  <a:cubicBezTo>
                    <a:pt x="2549429" y="1807511"/>
                    <a:pt x="2613004" y="1818901"/>
                    <a:pt x="2693558" y="1801639"/>
                  </a:cubicBezTo>
                  <a:cubicBezTo>
                    <a:pt x="2704198" y="1799359"/>
                    <a:pt x="2710987" y="1788398"/>
                    <a:pt x="2720719" y="1783532"/>
                  </a:cubicBezTo>
                  <a:cubicBezTo>
                    <a:pt x="2729255" y="1779264"/>
                    <a:pt x="2738826" y="1777497"/>
                    <a:pt x="2747879" y="1774479"/>
                  </a:cubicBezTo>
                  <a:cubicBezTo>
                    <a:pt x="2754941" y="1753295"/>
                    <a:pt x="2755187" y="1734030"/>
                    <a:pt x="2784093" y="1729212"/>
                  </a:cubicBezTo>
                  <a:cubicBezTo>
                    <a:pt x="2793506" y="1727643"/>
                    <a:pt x="2802200" y="1735247"/>
                    <a:pt x="2811253" y="1738265"/>
                  </a:cubicBezTo>
                  <a:cubicBezTo>
                    <a:pt x="2805938" y="1764842"/>
                    <a:pt x="2803587" y="1786329"/>
                    <a:pt x="2793146" y="1810693"/>
                  </a:cubicBezTo>
                  <a:cubicBezTo>
                    <a:pt x="2745540" y="1921777"/>
                    <a:pt x="2802387" y="1783162"/>
                    <a:pt x="2756933" y="1874067"/>
                  </a:cubicBezTo>
                  <a:cubicBezTo>
                    <a:pt x="2752665" y="1882603"/>
                    <a:pt x="2750897" y="1892174"/>
                    <a:pt x="2747879" y="1901227"/>
                  </a:cubicBezTo>
                  <a:cubicBezTo>
                    <a:pt x="2753915" y="1964601"/>
                    <a:pt x="2755520" y="2028555"/>
                    <a:pt x="2765986" y="2091350"/>
                  </a:cubicBezTo>
                  <a:cubicBezTo>
                    <a:pt x="2767775" y="2102083"/>
                    <a:pt x="2779674" y="2108568"/>
                    <a:pt x="2784093" y="2118511"/>
                  </a:cubicBezTo>
                  <a:cubicBezTo>
                    <a:pt x="2791845" y="2135952"/>
                    <a:pt x="2802200" y="2172831"/>
                    <a:pt x="2802200" y="2172831"/>
                  </a:cubicBezTo>
                  <a:cubicBezTo>
                    <a:pt x="2799182" y="2338811"/>
                    <a:pt x="2798867" y="2504863"/>
                    <a:pt x="2793146" y="2670772"/>
                  </a:cubicBezTo>
                  <a:cubicBezTo>
                    <a:pt x="2792219" y="2697664"/>
                    <a:pt x="2755164" y="2737683"/>
                    <a:pt x="2747879" y="2752253"/>
                  </a:cubicBezTo>
                  <a:cubicBezTo>
                    <a:pt x="2741843" y="2764324"/>
                    <a:pt x="2734784" y="2775936"/>
                    <a:pt x="2729772" y="2788467"/>
                  </a:cubicBezTo>
                  <a:cubicBezTo>
                    <a:pt x="2715076" y="2825206"/>
                    <a:pt x="2711505" y="2843429"/>
                    <a:pt x="2702612" y="2879002"/>
                  </a:cubicBezTo>
                  <a:cubicBezTo>
                    <a:pt x="2699022" y="2914900"/>
                    <a:pt x="2692508" y="2992895"/>
                    <a:pt x="2684505" y="3032911"/>
                  </a:cubicBezTo>
                  <a:cubicBezTo>
                    <a:pt x="2682633" y="3042269"/>
                    <a:pt x="2678469" y="3051018"/>
                    <a:pt x="2675451" y="3060071"/>
                  </a:cubicBezTo>
                  <a:cubicBezTo>
                    <a:pt x="2673409" y="3072323"/>
                    <a:pt x="2664711" y="3133418"/>
                    <a:pt x="2657345" y="3150606"/>
                  </a:cubicBezTo>
                  <a:cubicBezTo>
                    <a:pt x="2653059" y="3160607"/>
                    <a:pt x="2644104" y="3168034"/>
                    <a:pt x="2639238" y="3177766"/>
                  </a:cubicBezTo>
                  <a:cubicBezTo>
                    <a:pt x="2601751" y="3252737"/>
                    <a:pt x="2663973" y="3154242"/>
                    <a:pt x="2612077" y="3232087"/>
                  </a:cubicBezTo>
                  <a:cubicBezTo>
                    <a:pt x="2609059" y="3295461"/>
                    <a:pt x="2609552" y="3359101"/>
                    <a:pt x="2603024" y="3422210"/>
                  </a:cubicBezTo>
                  <a:cubicBezTo>
                    <a:pt x="2600463" y="3446963"/>
                    <a:pt x="2598721" y="3473931"/>
                    <a:pt x="2584917" y="3494637"/>
                  </a:cubicBezTo>
                  <a:lnTo>
                    <a:pt x="2530596" y="3576119"/>
                  </a:lnTo>
                  <a:lnTo>
                    <a:pt x="2512489" y="3603279"/>
                  </a:lnTo>
                  <a:cubicBezTo>
                    <a:pt x="2489737" y="3671539"/>
                    <a:pt x="2520426" y="3587406"/>
                    <a:pt x="2485329" y="3657600"/>
                  </a:cubicBezTo>
                  <a:cubicBezTo>
                    <a:pt x="2447848" y="3732561"/>
                    <a:pt x="2510057" y="3634088"/>
                    <a:pt x="2458168" y="3711920"/>
                  </a:cubicBezTo>
                  <a:cubicBezTo>
                    <a:pt x="2455150" y="3720974"/>
                    <a:pt x="2453750" y="3730739"/>
                    <a:pt x="2449115" y="3739081"/>
                  </a:cubicBezTo>
                  <a:cubicBezTo>
                    <a:pt x="2438547" y="3758104"/>
                    <a:pt x="2412901" y="3793402"/>
                    <a:pt x="2412901" y="3793402"/>
                  </a:cubicBezTo>
                  <a:cubicBezTo>
                    <a:pt x="2640708" y="3831368"/>
                    <a:pt x="2530323" y="3816331"/>
                    <a:pt x="3019483" y="3793402"/>
                  </a:cubicBezTo>
                  <a:cubicBezTo>
                    <a:pt x="3030352" y="3792893"/>
                    <a:pt x="3035883" y="3776909"/>
                    <a:pt x="3046644" y="3775295"/>
                  </a:cubicBezTo>
                  <a:cubicBezTo>
                    <a:pt x="3097467" y="3767671"/>
                    <a:pt x="3149249" y="3769259"/>
                    <a:pt x="3200552" y="3766241"/>
                  </a:cubicBezTo>
                  <a:lnTo>
                    <a:pt x="3227713" y="3684760"/>
                  </a:lnTo>
                  <a:lnTo>
                    <a:pt x="3236766" y="3657600"/>
                  </a:lnTo>
                  <a:cubicBezTo>
                    <a:pt x="3233748" y="3503691"/>
                    <a:pt x="3233411" y="3349706"/>
                    <a:pt x="3227713" y="3195873"/>
                  </a:cubicBezTo>
                  <a:cubicBezTo>
                    <a:pt x="3227360" y="3186336"/>
                    <a:pt x="3218659" y="3178256"/>
                    <a:pt x="3218659" y="3168713"/>
                  </a:cubicBezTo>
                  <a:cubicBezTo>
                    <a:pt x="3218659" y="2488346"/>
                    <a:pt x="3194393" y="2677687"/>
                    <a:pt x="3236766" y="2381061"/>
                  </a:cubicBezTo>
                  <a:cubicBezTo>
                    <a:pt x="3233748" y="2266384"/>
                    <a:pt x="3233043" y="2151622"/>
                    <a:pt x="3227713" y="2037029"/>
                  </a:cubicBezTo>
                  <a:cubicBezTo>
                    <a:pt x="3226998" y="2021658"/>
                    <a:pt x="3221189" y="2006940"/>
                    <a:pt x="3218659" y="1991762"/>
                  </a:cubicBezTo>
                  <a:cubicBezTo>
                    <a:pt x="3213557" y="1961152"/>
                    <a:pt x="3210406" y="1902426"/>
                    <a:pt x="3191499" y="1874067"/>
                  </a:cubicBezTo>
                  <a:lnTo>
                    <a:pt x="3173392" y="1846907"/>
                  </a:lnTo>
                  <a:cubicBezTo>
                    <a:pt x="3111964" y="1416887"/>
                    <a:pt x="3076840" y="965639"/>
                    <a:pt x="3182445" y="543208"/>
                  </a:cubicBezTo>
                  <a:cubicBezTo>
                    <a:pt x="3193115" y="244473"/>
                    <a:pt x="3197534" y="211247"/>
                    <a:pt x="3200552" y="144855"/>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6"/>
            <p:cNvSpPr/>
            <p:nvPr/>
          </p:nvSpPr>
          <p:spPr>
            <a:xfrm>
              <a:off x="6228614" y="2960483"/>
              <a:ext cx="480004" cy="408548"/>
            </a:xfrm>
            <a:custGeom>
              <a:avLst/>
              <a:gdLst>
                <a:gd name="connsiteX0" fmla="*/ 480004 w 480004"/>
                <a:gd name="connsiteY0" fmla="*/ 0 h 408548"/>
                <a:gd name="connsiteX1" fmla="*/ 480004 w 480004"/>
                <a:gd name="connsiteY1" fmla="*/ 0 h 408548"/>
                <a:gd name="connsiteX2" fmla="*/ 353255 w 480004"/>
                <a:gd name="connsiteY2" fmla="*/ 108642 h 408548"/>
                <a:gd name="connsiteX3" fmla="*/ 317041 w 480004"/>
                <a:gd name="connsiteY3" fmla="*/ 117695 h 408548"/>
                <a:gd name="connsiteX4" fmla="*/ 217453 w 480004"/>
                <a:gd name="connsiteY4" fmla="*/ 135802 h 408548"/>
                <a:gd name="connsiteX5" fmla="*/ 163133 w 480004"/>
                <a:gd name="connsiteY5" fmla="*/ 153909 h 408548"/>
                <a:gd name="connsiteX6" fmla="*/ 135972 w 480004"/>
                <a:gd name="connsiteY6" fmla="*/ 172016 h 408548"/>
                <a:gd name="connsiteX7" fmla="*/ 126919 w 480004"/>
                <a:gd name="connsiteY7" fmla="*/ 244444 h 408548"/>
                <a:gd name="connsiteX8" fmla="*/ 36384 w 480004"/>
                <a:gd name="connsiteY8" fmla="*/ 253497 h 408548"/>
                <a:gd name="connsiteX9" fmla="*/ 9224 w 480004"/>
                <a:gd name="connsiteY9" fmla="*/ 262551 h 408548"/>
                <a:gd name="connsiteX10" fmla="*/ 9224 w 480004"/>
                <a:gd name="connsiteY10" fmla="*/ 344032 h 408548"/>
                <a:gd name="connsiteX11" fmla="*/ 108812 w 480004"/>
                <a:gd name="connsiteY11" fmla="*/ 371192 h 408548"/>
                <a:gd name="connsiteX12" fmla="*/ 135972 w 480004"/>
                <a:gd name="connsiteY12" fmla="*/ 380246 h 408548"/>
                <a:gd name="connsiteX13" fmla="*/ 163133 w 480004"/>
                <a:gd name="connsiteY13" fmla="*/ 407406 h 408548"/>
                <a:gd name="connsiteX14" fmla="*/ 253667 w 480004"/>
                <a:gd name="connsiteY14" fmla="*/ 398353 h 408548"/>
                <a:gd name="connsiteX15" fmla="*/ 280828 w 480004"/>
                <a:gd name="connsiteY15" fmla="*/ 371192 h 408548"/>
                <a:gd name="connsiteX16" fmla="*/ 317041 w 480004"/>
                <a:gd name="connsiteY16" fmla="*/ 353085 h 408548"/>
                <a:gd name="connsiteX17" fmla="*/ 353255 w 480004"/>
                <a:gd name="connsiteY17" fmla="*/ 298765 h 408548"/>
                <a:gd name="connsiteX18" fmla="*/ 362309 w 480004"/>
                <a:gd name="connsiteY18" fmla="*/ 271604 h 408548"/>
                <a:gd name="connsiteX19" fmla="*/ 416630 w 480004"/>
                <a:gd name="connsiteY19" fmla="*/ 253497 h 408548"/>
                <a:gd name="connsiteX20" fmla="*/ 452843 w 480004"/>
                <a:gd name="connsiteY20" fmla="*/ 235390 h 408548"/>
                <a:gd name="connsiteX21" fmla="*/ 443790 w 480004"/>
                <a:gd name="connsiteY21" fmla="*/ 208230 h 408548"/>
                <a:gd name="connsiteX22" fmla="*/ 407576 w 480004"/>
                <a:gd name="connsiteY22" fmla="*/ 153909 h 408548"/>
                <a:gd name="connsiteX23" fmla="*/ 434736 w 480004"/>
                <a:gd name="connsiteY23" fmla="*/ 81481 h 408548"/>
                <a:gd name="connsiteX24" fmla="*/ 461897 w 480004"/>
                <a:gd name="connsiteY24" fmla="*/ 72428 h 408548"/>
                <a:gd name="connsiteX25" fmla="*/ 480004 w 480004"/>
                <a:gd name="connsiteY25" fmla="*/ 0 h 40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0004" h="408548">
                  <a:moveTo>
                    <a:pt x="480004" y="0"/>
                  </a:moveTo>
                  <a:lnTo>
                    <a:pt x="480004" y="0"/>
                  </a:lnTo>
                  <a:cubicBezTo>
                    <a:pt x="426974" y="53030"/>
                    <a:pt x="412764" y="86327"/>
                    <a:pt x="353255" y="108642"/>
                  </a:cubicBezTo>
                  <a:cubicBezTo>
                    <a:pt x="341604" y="113011"/>
                    <a:pt x="329283" y="115469"/>
                    <a:pt x="317041" y="117695"/>
                  </a:cubicBezTo>
                  <a:cubicBezTo>
                    <a:pt x="257708" y="128483"/>
                    <a:pt x="264831" y="121589"/>
                    <a:pt x="217453" y="135802"/>
                  </a:cubicBezTo>
                  <a:cubicBezTo>
                    <a:pt x="199172" y="141286"/>
                    <a:pt x="163133" y="153909"/>
                    <a:pt x="163133" y="153909"/>
                  </a:cubicBezTo>
                  <a:cubicBezTo>
                    <a:pt x="154079" y="159945"/>
                    <a:pt x="140013" y="161913"/>
                    <a:pt x="135972" y="172016"/>
                  </a:cubicBezTo>
                  <a:cubicBezTo>
                    <a:pt x="126936" y="194606"/>
                    <a:pt x="145750" y="229037"/>
                    <a:pt x="126919" y="244444"/>
                  </a:cubicBezTo>
                  <a:cubicBezTo>
                    <a:pt x="103446" y="263649"/>
                    <a:pt x="66562" y="250479"/>
                    <a:pt x="36384" y="253497"/>
                  </a:cubicBezTo>
                  <a:cubicBezTo>
                    <a:pt x="27331" y="256515"/>
                    <a:pt x="15972" y="255803"/>
                    <a:pt x="9224" y="262551"/>
                  </a:cubicBezTo>
                  <a:cubicBezTo>
                    <a:pt x="-7719" y="279494"/>
                    <a:pt x="2609" y="333449"/>
                    <a:pt x="9224" y="344032"/>
                  </a:cubicBezTo>
                  <a:cubicBezTo>
                    <a:pt x="22778" y="365719"/>
                    <a:pt x="98083" y="369659"/>
                    <a:pt x="108812" y="371192"/>
                  </a:cubicBezTo>
                  <a:cubicBezTo>
                    <a:pt x="117865" y="374210"/>
                    <a:pt x="128032" y="374952"/>
                    <a:pt x="135972" y="380246"/>
                  </a:cubicBezTo>
                  <a:cubicBezTo>
                    <a:pt x="146625" y="387348"/>
                    <a:pt x="150478" y="405459"/>
                    <a:pt x="163133" y="407406"/>
                  </a:cubicBezTo>
                  <a:cubicBezTo>
                    <a:pt x="193109" y="412018"/>
                    <a:pt x="223489" y="401371"/>
                    <a:pt x="253667" y="398353"/>
                  </a:cubicBezTo>
                  <a:cubicBezTo>
                    <a:pt x="262721" y="389299"/>
                    <a:pt x="270409" y="378634"/>
                    <a:pt x="280828" y="371192"/>
                  </a:cubicBezTo>
                  <a:cubicBezTo>
                    <a:pt x="291810" y="363348"/>
                    <a:pt x="307498" y="362628"/>
                    <a:pt x="317041" y="353085"/>
                  </a:cubicBezTo>
                  <a:cubicBezTo>
                    <a:pt x="332429" y="337697"/>
                    <a:pt x="346373" y="319410"/>
                    <a:pt x="353255" y="298765"/>
                  </a:cubicBezTo>
                  <a:cubicBezTo>
                    <a:pt x="356273" y="289711"/>
                    <a:pt x="354543" y="277151"/>
                    <a:pt x="362309" y="271604"/>
                  </a:cubicBezTo>
                  <a:cubicBezTo>
                    <a:pt x="377840" y="260510"/>
                    <a:pt x="399559" y="262033"/>
                    <a:pt x="416630" y="253497"/>
                  </a:cubicBezTo>
                  <a:lnTo>
                    <a:pt x="452843" y="235390"/>
                  </a:lnTo>
                  <a:cubicBezTo>
                    <a:pt x="449825" y="226337"/>
                    <a:pt x="448424" y="216572"/>
                    <a:pt x="443790" y="208230"/>
                  </a:cubicBezTo>
                  <a:cubicBezTo>
                    <a:pt x="433222" y="189207"/>
                    <a:pt x="407576" y="153909"/>
                    <a:pt x="407576" y="153909"/>
                  </a:cubicBezTo>
                  <a:cubicBezTo>
                    <a:pt x="412483" y="129374"/>
                    <a:pt x="412536" y="99241"/>
                    <a:pt x="434736" y="81481"/>
                  </a:cubicBezTo>
                  <a:cubicBezTo>
                    <a:pt x="442188" y="75519"/>
                    <a:pt x="452843" y="75446"/>
                    <a:pt x="461897" y="72428"/>
                  </a:cubicBezTo>
                  <a:cubicBezTo>
                    <a:pt x="473084" y="38865"/>
                    <a:pt x="476986" y="12071"/>
                    <a:pt x="480004"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7"/>
            <p:cNvSpPr/>
            <p:nvPr/>
          </p:nvSpPr>
          <p:spPr>
            <a:xfrm>
              <a:off x="3763018" y="3223034"/>
              <a:ext cx="772768" cy="262550"/>
            </a:xfrm>
            <a:custGeom>
              <a:avLst/>
              <a:gdLst>
                <a:gd name="connsiteX0" fmla="*/ 157132 w 772768"/>
                <a:gd name="connsiteY0" fmla="*/ 0 h 262550"/>
                <a:gd name="connsiteX1" fmla="*/ 157132 w 772768"/>
                <a:gd name="connsiteY1" fmla="*/ 0 h 262550"/>
                <a:gd name="connsiteX2" fmla="*/ 229560 w 772768"/>
                <a:gd name="connsiteY2" fmla="*/ 36214 h 262550"/>
                <a:gd name="connsiteX3" fmla="*/ 256721 w 772768"/>
                <a:gd name="connsiteY3" fmla="*/ 63374 h 262550"/>
                <a:gd name="connsiteX4" fmla="*/ 283881 w 772768"/>
                <a:gd name="connsiteY4" fmla="*/ 81481 h 262550"/>
                <a:gd name="connsiteX5" fmla="*/ 311041 w 772768"/>
                <a:gd name="connsiteY5" fmla="*/ 72427 h 262550"/>
                <a:gd name="connsiteX6" fmla="*/ 338202 w 772768"/>
                <a:gd name="connsiteY6" fmla="*/ 54320 h 262550"/>
                <a:gd name="connsiteX7" fmla="*/ 446843 w 772768"/>
                <a:gd name="connsiteY7" fmla="*/ 63374 h 262550"/>
                <a:gd name="connsiteX8" fmla="*/ 564538 w 772768"/>
                <a:gd name="connsiteY8" fmla="*/ 90534 h 262550"/>
                <a:gd name="connsiteX9" fmla="*/ 618859 w 772768"/>
                <a:gd name="connsiteY9" fmla="*/ 126748 h 262550"/>
                <a:gd name="connsiteX10" fmla="*/ 772768 w 772768"/>
                <a:gd name="connsiteY10" fmla="*/ 135802 h 262550"/>
                <a:gd name="connsiteX11" fmla="*/ 745608 w 772768"/>
                <a:gd name="connsiteY11" fmla="*/ 153909 h 262550"/>
                <a:gd name="connsiteX12" fmla="*/ 691287 w 772768"/>
                <a:gd name="connsiteY12" fmla="*/ 172016 h 262550"/>
                <a:gd name="connsiteX13" fmla="*/ 664127 w 772768"/>
                <a:gd name="connsiteY13" fmla="*/ 181069 h 262550"/>
                <a:gd name="connsiteX14" fmla="*/ 600752 w 772768"/>
                <a:gd name="connsiteY14" fmla="*/ 190122 h 262550"/>
                <a:gd name="connsiteX15" fmla="*/ 555485 w 772768"/>
                <a:gd name="connsiteY15" fmla="*/ 226336 h 262550"/>
                <a:gd name="connsiteX16" fmla="*/ 546432 w 772768"/>
                <a:gd name="connsiteY16" fmla="*/ 253497 h 262550"/>
                <a:gd name="connsiteX17" fmla="*/ 519271 w 772768"/>
                <a:gd name="connsiteY17" fmla="*/ 262550 h 262550"/>
                <a:gd name="connsiteX18" fmla="*/ 401576 w 772768"/>
                <a:gd name="connsiteY18" fmla="*/ 253497 h 262550"/>
                <a:gd name="connsiteX19" fmla="*/ 392523 w 772768"/>
                <a:gd name="connsiteY19" fmla="*/ 226336 h 262550"/>
                <a:gd name="connsiteX20" fmla="*/ 365362 w 772768"/>
                <a:gd name="connsiteY20" fmla="*/ 208229 h 262550"/>
                <a:gd name="connsiteX21" fmla="*/ 329148 w 772768"/>
                <a:gd name="connsiteY21" fmla="*/ 199176 h 262550"/>
                <a:gd name="connsiteX22" fmla="*/ 283881 w 772768"/>
                <a:gd name="connsiteY22" fmla="*/ 181069 h 262550"/>
                <a:gd name="connsiteX23" fmla="*/ 129972 w 772768"/>
                <a:gd name="connsiteY23" fmla="*/ 162962 h 262550"/>
                <a:gd name="connsiteX24" fmla="*/ 93758 w 772768"/>
                <a:gd name="connsiteY24" fmla="*/ 153909 h 262550"/>
                <a:gd name="connsiteX25" fmla="*/ 12277 w 772768"/>
                <a:gd name="connsiteY25" fmla="*/ 144855 h 262550"/>
                <a:gd name="connsiteX26" fmla="*/ 3224 w 772768"/>
                <a:gd name="connsiteY26" fmla="*/ 117695 h 262550"/>
                <a:gd name="connsiteX27" fmla="*/ 12277 w 772768"/>
                <a:gd name="connsiteY27" fmla="*/ 9053 h 262550"/>
                <a:gd name="connsiteX28" fmla="*/ 84705 w 772768"/>
                <a:gd name="connsiteY28" fmla="*/ 18107 h 262550"/>
                <a:gd name="connsiteX29" fmla="*/ 111865 w 772768"/>
                <a:gd name="connsiteY29" fmla="*/ 36214 h 262550"/>
                <a:gd name="connsiteX30" fmla="*/ 157132 w 772768"/>
                <a:gd name="connsiteY30" fmla="*/ 0 h 2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768" h="262550">
                  <a:moveTo>
                    <a:pt x="157132" y="0"/>
                  </a:moveTo>
                  <a:lnTo>
                    <a:pt x="157132" y="0"/>
                  </a:lnTo>
                  <a:cubicBezTo>
                    <a:pt x="181275" y="12071"/>
                    <a:pt x="206788" y="21723"/>
                    <a:pt x="229560" y="36214"/>
                  </a:cubicBezTo>
                  <a:cubicBezTo>
                    <a:pt x="240362" y="43088"/>
                    <a:pt x="246885" y="55177"/>
                    <a:pt x="256721" y="63374"/>
                  </a:cubicBezTo>
                  <a:cubicBezTo>
                    <a:pt x="265080" y="70340"/>
                    <a:pt x="274828" y="75445"/>
                    <a:pt x="283881" y="81481"/>
                  </a:cubicBezTo>
                  <a:cubicBezTo>
                    <a:pt x="292934" y="78463"/>
                    <a:pt x="302505" y="76695"/>
                    <a:pt x="311041" y="72427"/>
                  </a:cubicBezTo>
                  <a:cubicBezTo>
                    <a:pt x="320773" y="67561"/>
                    <a:pt x="327345" y="55044"/>
                    <a:pt x="338202" y="54320"/>
                  </a:cubicBezTo>
                  <a:cubicBezTo>
                    <a:pt x="374461" y="51903"/>
                    <a:pt x="410629" y="60356"/>
                    <a:pt x="446843" y="63374"/>
                  </a:cubicBezTo>
                  <a:cubicBezTo>
                    <a:pt x="521059" y="112851"/>
                    <a:pt x="402357" y="39853"/>
                    <a:pt x="564538" y="90534"/>
                  </a:cubicBezTo>
                  <a:cubicBezTo>
                    <a:pt x="585309" y="97025"/>
                    <a:pt x="600752" y="114677"/>
                    <a:pt x="618859" y="126748"/>
                  </a:cubicBezTo>
                  <a:cubicBezTo>
                    <a:pt x="661619" y="155255"/>
                    <a:pt x="721465" y="132784"/>
                    <a:pt x="772768" y="135802"/>
                  </a:cubicBezTo>
                  <a:cubicBezTo>
                    <a:pt x="763715" y="141838"/>
                    <a:pt x="755551" y="149490"/>
                    <a:pt x="745608" y="153909"/>
                  </a:cubicBezTo>
                  <a:cubicBezTo>
                    <a:pt x="728167" y="161661"/>
                    <a:pt x="709394" y="165980"/>
                    <a:pt x="691287" y="172016"/>
                  </a:cubicBezTo>
                  <a:cubicBezTo>
                    <a:pt x="682234" y="175034"/>
                    <a:pt x="673574" y="179719"/>
                    <a:pt x="664127" y="181069"/>
                  </a:cubicBezTo>
                  <a:lnTo>
                    <a:pt x="600752" y="190122"/>
                  </a:lnTo>
                  <a:cubicBezTo>
                    <a:pt x="569428" y="200564"/>
                    <a:pt x="571865" y="193576"/>
                    <a:pt x="555485" y="226336"/>
                  </a:cubicBezTo>
                  <a:cubicBezTo>
                    <a:pt x="551217" y="234872"/>
                    <a:pt x="553180" y="246749"/>
                    <a:pt x="546432" y="253497"/>
                  </a:cubicBezTo>
                  <a:cubicBezTo>
                    <a:pt x="539684" y="260245"/>
                    <a:pt x="528325" y="259532"/>
                    <a:pt x="519271" y="262550"/>
                  </a:cubicBezTo>
                  <a:cubicBezTo>
                    <a:pt x="480039" y="259532"/>
                    <a:pt x="439410" y="264307"/>
                    <a:pt x="401576" y="253497"/>
                  </a:cubicBezTo>
                  <a:cubicBezTo>
                    <a:pt x="392400" y="250875"/>
                    <a:pt x="398485" y="233788"/>
                    <a:pt x="392523" y="226336"/>
                  </a:cubicBezTo>
                  <a:cubicBezTo>
                    <a:pt x="385726" y="217839"/>
                    <a:pt x="375363" y="212515"/>
                    <a:pt x="365362" y="208229"/>
                  </a:cubicBezTo>
                  <a:cubicBezTo>
                    <a:pt x="353925" y="203328"/>
                    <a:pt x="340952" y="203111"/>
                    <a:pt x="329148" y="199176"/>
                  </a:cubicBezTo>
                  <a:cubicBezTo>
                    <a:pt x="313731" y="194037"/>
                    <a:pt x="299298" y="186208"/>
                    <a:pt x="283881" y="181069"/>
                  </a:cubicBezTo>
                  <a:cubicBezTo>
                    <a:pt x="233673" y="164333"/>
                    <a:pt x="183611" y="167088"/>
                    <a:pt x="129972" y="162962"/>
                  </a:cubicBezTo>
                  <a:cubicBezTo>
                    <a:pt x="117901" y="159944"/>
                    <a:pt x="106056" y="155801"/>
                    <a:pt x="93758" y="153909"/>
                  </a:cubicBezTo>
                  <a:cubicBezTo>
                    <a:pt x="66748" y="149754"/>
                    <a:pt x="37650" y="155004"/>
                    <a:pt x="12277" y="144855"/>
                  </a:cubicBezTo>
                  <a:cubicBezTo>
                    <a:pt x="3417" y="141311"/>
                    <a:pt x="6242" y="126748"/>
                    <a:pt x="3224" y="117695"/>
                  </a:cubicBezTo>
                  <a:cubicBezTo>
                    <a:pt x="6242" y="81481"/>
                    <a:pt x="-10735" y="37178"/>
                    <a:pt x="12277" y="9053"/>
                  </a:cubicBezTo>
                  <a:cubicBezTo>
                    <a:pt x="27684" y="-9778"/>
                    <a:pt x="61232" y="11705"/>
                    <a:pt x="84705" y="18107"/>
                  </a:cubicBezTo>
                  <a:cubicBezTo>
                    <a:pt x="95202" y="20970"/>
                    <a:pt x="102133" y="31348"/>
                    <a:pt x="111865" y="36214"/>
                  </a:cubicBezTo>
                  <a:cubicBezTo>
                    <a:pt x="133788" y="47175"/>
                    <a:pt x="149588" y="6036"/>
                    <a:pt x="157132"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0"/>
            <p:cNvSpPr/>
            <p:nvPr/>
          </p:nvSpPr>
          <p:spPr>
            <a:xfrm>
              <a:off x="3648547" y="2145486"/>
              <a:ext cx="353085" cy="317057"/>
            </a:xfrm>
            <a:custGeom>
              <a:avLst/>
              <a:gdLst>
                <a:gd name="connsiteX0" fmla="*/ 72427 w 353085"/>
                <a:gd name="connsiteY0" fmla="*/ 45453 h 317057"/>
                <a:gd name="connsiteX1" fmla="*/ 72427 w 353085"/>
                <a:gd name="connsiteY1" fmla="*/ 45453 h 317057"/>
                <a:gd name="connsiteX2" fmla="*/ 9053 w 353085"/>
                <a:gd name="connsiteY2" fmla="*/ 185 h 317057"/>
                <a:gd name="connsiteX3" fmla="*/ 0 w 353085"/>
                <a:gd name="connsiteY3" fmla="*/ 27346 h 317057"/>
                <a:gd name="connsiteX4" fmla="*/ 9053 w 353085"/>
                <a:gd name="connsiteY4" fmla="*/ 54506 h 317057"/>
                <a:gd name="connsiteX5" fmla="*/ 63374 w 353085"/>
                <a:gd name="connsiteY5" fmla="*/ 81666 h 317057"/>
                <a:gd name="connsiteX6" fmla="*/ 117695 w 353085"/>
                <a:gd name="connsiteY6" fmla="*/ 126934 h 317057"/>
                <a:gd name="connsiteX7" fmla="*/ 135802 w 353085"/>
                <a:gd name="connsiteY7" fmla="*/ 181255 h 317057"/>
                <a:gd name="connsiteX8" fmla="*/ 253497 w 353085"/>
                <a:gd name="connsiteY8" fmla="*/ 199362 h 317057"/>
                <a:gd name="connsiteX9" fmla="*/ 271603 w 353085"/>
                <a:gd name="connsiteY9" fmla="*/ 253682 h 317057"/>
                <a:gd name="connsiteX10" fmla="*/ 353085 w 353085"/>
                <a:gd name="connsiteY10" fmla="*/ 317057 h 317057"/>
                <a:gd name="connsiteX11" fmla="*/ 344031 w 353085"/>
                <a:gd name="connsiteY11" fmla="*/ 262736 h 317057"/>
                <a:gd name="connsiteX12" fmla="*/ 316871 w 353085"/>
                <a:gd name="connsiteY12" fmla="*/ 253682 h 317057"/>
                <a:gd name="connsiteX13" fmla="*/ 298764 w 353085"/>
                <a:gd name="connsiteY13" fmla="*/ 226522 h 317057"/>
                <a:gd name="connsiteX14" fmla="*/ 289710 w 353085"/>
                <a:gd name="connsiteY14" fmla="*/ 163148 h 317057"/>
                <a:gd name="connsiteX15" fmla="*/ 280657 w 353085"/>
                <a:gd name="connsiteY15" fmla="*/ 135987 h 317057"/>
                <a:gd name="connsiteX16" fmla="*/ 199176 w 353085"/>
                <a:gd name="connsiteY16" fmla="*/ 108827 h 317057"/>
                <a:gd name="connsiteX17" fmla="*/ 135802 w 353085"/>
                <a:gd name="connsiteY17" fmla="*/ 90720 h 317057"/>
                <a:gd name="connsiteX18" fmla="*/ 117695 w 353085"/>
                <a:gd name="connsiteY18" fmla="*/ 63560 h 317057"/>
                <a:gd name="connsiteX19" fmla="*/ 72427 w 353085"/>
                <a:gd name="connsiteY19" fmla="*/ 45453 h 3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3085" h="317057">
                  <a:moveTo>
                    <a:pt x="72427" y="45453"/>
                  </a:moveTo>
                  <a:lnTo>
                    <a:pt x="72427" y="45453"/>
                  </a:lnTo>
                  <a:cubicBezTo>
                    <a:pt x="51302" y="30364"/>
                    <a:pt x="34238" y="6481"/>
                    <a:pt x="9053" y="185"/>
                  </a:cubicBezTo>
                  <a:cubicBezTo>
                    <a:pt x="-205" y="-2130"/>
                    <a:pt x="0" y="17803"/>
                    <a:pt x="0" y="27346"/>
                  </a:cubicBezTo>
                  <a:cubicBezTo>
                    <a:pt x="0" y="36889"/>
                    <a:pt x="3092" y="47054"/>
                    <a:pt x="9053" y="54506"/>
                  </a:cubicBezTo>
                  <a:cubicBezTo>
                    <a:pt x="21818" y="70462"/>
                    <a:pt x="45481" y="75702"/>
                    <a:pt x="63374" y="81666"/>
                  </a:cubicBezTo>
                  <a:cubicBezTo>
                    <a:pt x="80279" y="92936"/>
                    <a:pt x="107444" y="108482"/>
                    <a:pt x="117695" y="126934"/>
                  </a:cubicBezTo>
                  <a:cubicBezTo>
                    <a:pt x="126964" y="143619"/>
                    <a:pt x="117695" y="175220"/>
                    <a:pt x="135802" y="181255"/>
                  </a:cubicBezTo>
                  <a:cubicBezTo>
                    <a:pt x="191735" y="199899"/>
                    <a:pt x="153466" y="189358"/>
                    <a:pt x="253497" y="199362"/>
                  </a:cubicBezTo>
                  <a:cubicBezTo>
                    <a:pt x="259532" y="217469"/>
                    <a:pt x="258107" y="240186"/>
                    <a:pt x="271603" y="253682"/>
                  </a:cubicBezTo>
                  <a:cubicBezTo>
                    <a:pt x="332672" y="314751"/>
                    <a:pt x="301631" y="299905"/>
                    <a:pt x="353085" y="317057"/>
                  </a:cubicBezTo>
                  <a:cubicBezTo>
                    <a:pt x="350067" y="298950"/>
                    <a:pt x="353138" y="278674"/>
                    <a:pt x="344031" y="262736"/>
                  </a:cubicBezTo>
                  <a:cubicBezTo>
                    <a:pt x="339296" y="254450"/>
                    <a:pt x="324323" y="259644"/>
                    <a:pt x="316871" y="253682"/>
                  </a:cubicBezTo>
                  <a:cubicBezTo>
                    <a:pt x="308375" y="246885"/>
                    <a:pt x="304800" y="235575"/>
                    <a:pt x="298764" y="226522"/>
                  </a:cubicBezTo>
                  <a:cubicBezTo>
                    <a:pt x="295746" y="205397"/>
                    <a:pt x="293895" y="184073"/>
                    <a:pt x="289710" y="163148"/>
                  </a:cubicBezTo>
                  <a:cubicBezTo>
                    <a:pt x="287838" y="153790"/>
                    <a:pt x="286619" y="143439"/>
                    <a:pt x="280657" y="135987"/>
                  </a:cubicBezTo>
                  <a:cubicBezTo>
                    <a:pt x="260574" y="110882"/>
                    <a:pt x="226523" y="114296"/>
                    <a:pt x="199176" y="108827"/>
                  </a:cubicBezTo>
                  <a:cubicBezTo>
                    <a:pt x="170762" y="103144"/>
                    <a:pt x="161684" y="99347"/>
                    <a:pt x="135802" y="90720"/>
                  </a:cubicBezTo>
                  <a:cubicBezTo>
                    <a:pt x="129766" y="81667"/>
                    <a:pt x="126192" y="70357"/>
                    <a:pt x="117695" y="63560"/>
                  </a:cubicBezTo>
                  <a:cubicBezTo>
                    <a:pt x="110243" y="57598"/>
                    <a:pt x="79972" y="48471"/>
                    <a:pt x="72427" y="45453"/>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
            <p:cNvSpPr/>
            <p:nvPr/>
          </p:nvSpPr>
          <p:spPr>
            <a:xfrm>
              <a:off x="642207" y="4110273"/>
              <a:ext cx="745531" cy="416892"/>
            </a:xfrm>
            <a:custGeom>
              <a:avLst/>
              <a:gdLst>
                <a:gd name="connsiteX0" fmla="*/ 18696 w 745531"/>
                <a:gd name="connsiteY0" fmla="*/ 0 h 416892"/>
                <a:gd name="connsiteX1" fmla="*/ 18696 w 745531"/>
                <a:gd name="connsiteY1" fmla="*/ 0 h 416892"/>
                <a:gd name="connsiteX2" fmla="*/ 100177 w 745531"/>
                <a:gd name="connsiteY2" fmla="*/ 9054 h 416892"/>
                <a:gd name="connsiteX3" fmla="*/ 281246 w 745531"/>
                <a:gd name="connsiteY3" fmla="*/ 36214 h 416892"/>
                <a:gd name="connsiteX4" fmla="*/ 335567 w 745531"/>
                <a:gd name="connsiteY4" fmla="*/ 63375 h 416892"/>
                <a:gd name="connsiteX5" fmla="*/ 362728 w 745531"/>
                <a:gd name="connsiteY5" fmla="*/ 90535 h 416892"/>
                <a:gd name="connsiteX6" fmla="*/ 398942 w 745531"/>
                <a:gd name="connsiteY6" fmla="*/ 99588 h 416892"/>
                <a:gd name="connsiteX7" fmla="*/ 435155 w 745531"/>
                <a:gd name="connsiteY7" fmla="*/ 126749 h 416892"/>
                <a:gd name="connsiteX8" fmla="*/ 570957 w 745531"/>
                <a:gd name="connsiteY8" fmla="*/ 153909 h 416892"/>
                <a:gd name="connsiteX9" fmla="*/ 616225 w 745531"/>
                <a:gd name="connsiteY9" fmla="*/ 162963 h 416892"/>
                <a:gd name="connsiteX10" fmla="*/ 679599 w 745531"/>
                <a:gd name="connsiteY10" fmla="*/ 208230 h 416892"/>
                <a:gd name="connsiteX11" fmla="*/ 733920 w 745531"/>
                <a:gd name="connsiteY11" fmla="*/ 253497 h 416892"/>
                <a:gd name="connsiteX12" fmla="*/ 733920 w 745531"/>
                <a:gd name="connsiteY12" fmla="*/ 416460 h 416892"/>
                <a:gd name="connsiteX13" fmla="*/ 27749 w 745531"/>
                <a:gd name="connsiteY13" fmla="*/ 398353 h 416892"/>
                <a:gd name="connsiteX14" fmla="*/ 36803 w 745531"/>
                <a:gd name="connsiteY14" fmla="*/ 280658 h 416892"/>
                <a:gd name="connsiteX15" fmla="*/ 45856 w 745531"/>
                <a:gd name="connsiteY15" fmla="*/ 253497 h 416892"/>
                <a:gd name="connsiteX16" fmla="*/ 36803 w 745531"/>
                <a:gd name="connsiteY16" fmla="*/ 126749 h 416892"/>
                <a:gd name="connsiteX17" fmla="*/ 589 w 745531"/>
                <a:gd name="connsiteY17" fmla="*/ 36214 h 416892"/>
                <a:gd name="connsiteX18" fmla="*/ 18696 w 745531"/>
                <a:gd name="connsiteY18" fmla="*/ 0 h 41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5531" h="416892">
                  <a:moveTo>
                    <a:pt x="18696" y="0"/>
                  </a:moveTo>
                  <a:lnTo>
                    <a:pt x="18696" y="0"/>
                  </a:lnTo>
                  <a:lnTo>
                    <a:pt x="100177" y="9054"/>
                  </a:lnTo>
                  <a:cubicBezTo>
                    <a:pt x="182308" y="18910"/>
                    <a:pt x="217020" y="17864"/>
                    <a:pt x="281246" y="36214"/>
                  </a:cubicBezTo>
                  <a:cubicBezTo>
                    <a:pt x="306100" y="43315"/>
                    <a:pt x="314865" y="46124"/>
                    <a:pt x="335567" y="63375"/>
                  </a:cubicBezTo>
                  <a:cubicBezTo>
                    <a:pt x="345403" y="71572"/>
                    <a:pt x="351611" y="84183"/>
                    <a:pt x="362728" y="90535"/>
                  </a:cubicBezTo>
                  <a:cubicBezTo>
                    <a:pt x="373531" y="96708"/>
                    <a:pt x="386871" y="96570"/>
                    <a:pt x="398942" y="99588"/>
                  </a:cubicBezTo>
                  <a:cubicBezTo>
                    <a:pt x="411013" y="108642"/>
                    <a:pt x="421659" y="120001"/>
                    <a:pt x="435155" y="126749"/>
                  </a:cubicBezTo>
                  <a:cubicBezTo>
                    <a:pt x="484189" y="151266"/>
                    <a:pt x="515195" y="145943"/>
                    <a:pt x="570957" y="153909"/>
                  </a:cubicBezTo>
                  <a:cubicBezTo>
                    <a:pt x="586191" y="156085"/>
                    <a:pt x="601136" y="159945"/>
                    <a:pt x="616225" y="162963"/>
                  </a:cubicBezTo>
                  <a:cubicBezTo>
                    <a:pt x="637717" y="177291"/>
                    <a:pt x="659951" y="191389"/>
                    <a:pt x="679599" y="208230"/>
                  </a:cubicBezTo>
                  <a:cubicBezTo>
                    <a:pt x="740595" y="260512"/>
                    <a:pt x="673889" y="213477"/>
                    <a:pt x="733920" y="253497"/>
                  </a:cubicBezTo>
                  <a:cubicBezTo>
                    <a:pt x="735723" y="267924"/>
                    <a:pt x="759120" y="411530"/>
                    <a:pt x="733920" y="416460"/>
                  </a:cubicBezTo>
                  <a:cubicBezTo>
                    <a:pt x="715794" y="420006"/>
                    <a:pt x="103691" y="400654"/>
                    <a:pt x="27749" y="398353"/>
                  </a:cubicBezTo>
                  <a:cubicBezTo>
                    <a:pt x="30767" y="359121"/>
                    <a:pt x="31923" y="319702"/>
                    <a:pt x="36803" y="280658"/>
                  </a:cubicBezTo>
                  <a:cubicBezTo>
                    <a:pt x="37987" y="271188"/>
                    <a:pt x="45856" y="263040"/>
                    <a:pt x="45856" y="253497"/>
                  </a:cubicBezTo>
                  <a:cubicBezTo>
                    <a:pt x="45856" y="211140"/>
                    <a:pt x="43086" y="168637"/>
                    <a:pt x="36803" y="126749"/>
                  </a:cubicBezTo>
                  <a:cubicBezTo>
                    <a:pt x="26527" y="58243"/>
                    <a:pt x="18676" y="90476"/>
                    <a:pt x="589" y="36214"/>
                  </a:cubicBezTo>
                  <a:cubicBezTo>
                    <a:pt x="-1320" y="30488"/>
                    <a:pt x="589" y="24143"/>
                    <a:pt x="18696" y="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2"/>
            <p:cNvSpPr/>
            <p:nvPr/>
          </p:nvSpPr>
          <p:spPr>
            <a:xfrm>
              <a:off x="2725093" y="4209862"/>
              <a:ext cx="1171350" cy="325924"/>
            </a:xfrm>
            <a:custGeom>
              <a:avLst/>
              <a:gdLst>
                <a:gd name="connsiteX0" fmla="*/ 0 w 1171350"/>
                <a:gd name="connsiteY0" fmla="*/ 253497 h 289711"/>
                <a:gd name="connsiteX1" fmla="*/ 0 w 1171350"/>
                <a:gd name="connsiteY1" fmla="*/ 253497 h 289711"/>
                <a:gd name="connsiteX2" fmla="*/ 54321 w 1171350"/>
                <a:gd name="connsiteY2" fmla="*/ 190122 h 289711"/>
                <a:gd name="connsiteX3" fmla="*/ 108642 w 1171350"/>
                <a:gd name="connsiteY3" fmla="*/ 144855 h 289711"/>
                <a:gd name="connsiteX4" fmla="*/ 135802 w 1171350"/>
                <a:gd name="connsiteY4" fmla="*/ 135802 h 289711"/>
                <a:gd name="connsiteX5" fmla="*/ 217283 w 1171350"/>
                <a:gd name="connsiteY5" fmla="*/ 108641 h 289711"/>
                <a:gd name="connsiteX6" fmla="*/ 244444 w 1171350"/>
                <a:gd name="connsiteY6" fmla="*/ 90534 h 289711"/>
                <a:gd name="connsiteX7" fmla="*/ 271604 w 1171350"/>
                <a:gd name="connsiteY7" fmla="*/ 81481 h 289711"/>
                <a:gd name="connsiteX8" fmla="*/ 298764 w 1171350"/>
                <a:gd name="connsiteY8" fmla="*/ 63374 h 289711"/>
                <a:gd name="connsiteX9" fmla="*/ 334978 w 1171350"/>
                <a:gd name="connsiteY9" fmla="*/ 54321 h 289711"/>
                <a:gd name="connsiteX10" fmla="*/ 479834 w 1171350"/>
                <a:gd name="connsiteY10" fmla="*/ 45267 h 289711"/>
                <a:gd name="connsiteX11" fmla="*/ 506994 w 1171350"/>
                <a:gd name="connsiteY11" fmla="*/ 27160 h 289711"/>
                <a:gd name="connsiteX12" fmla="*/ 588475 w 1171350"/>
                <a:gd name="connsiteY12" fmla="*/ 9053 h 289711"/>
                <a:gd name="connsiteX13" fmla="*/ 615636 w 1171350"/>
                <a:gd name="connsiteY13" fmla="*/ 0 h 289711"/>
                <a:gd name="connsiteX14" fmla="*/ 697117 w 1171350"/>
                <a:gd name="connsiteY14" fmla="*/ 9053 h 289711"/>
                <a:gd name="connsiteX15" fmla="*/ 724277 w 1171350"/>
                <a:gd name="connsiteY15" fmla="*/ 27160 h 289711"/>
                <a:gd name="connsiteX16" fmla="*/ 778598 w 1171350"/>
                <a:gd name="connsiteY16" fmla="*/ 45267 h 289711"/>
                <a:gd name="connsiteX17" fmla="*/ 805758 w 1171350"/>
                <a:gd name="connsiteY17" fmla="*/ 54321 h 289711"/>
                <a:gd name="connsiteX18" fmla="*/ 823865 w 1171350"/>
                <a:gd name="connsiteY18" fmla="*/ 81481 h 289711"/>
                <a:gd name="connsiteX19" fmla="*/ 851026 w 1171350"/>
                <a:gd name="connsiteY19" fmla="*/ 90534 h 289711"/>
                <a:gd name="connsiteX20" fmla="*/ 878186 w 1171350"/>
                <a:gd name="connsiteY20" fmla="*/ 117695 h 289711"/>
                <a:gd name="connsiteX21" fmla="*/ 905347 w 1171350"/>
                <a:gd name="connsiteY21" fmla="*/ 172016 h 289711"/>
                <a:gd name="connsiteX22" fmla="*/ 941560 w 1171350"/>
                <a:gd name="connsiteY22" fmla="*/ 199176 h 289711"/>
                <a:gd name="connsiteX23" fmla="*/ 959667 w 1171350"/>
                <a:gd name="connsiteY23" fmla="*/ 226336 h 289711"/>
                <a:gd name="connsiteX24" fmla="*/ 995881 w 1171350"/>
                <a:gd name="connsiteY24" fmla="*/ 235390 h 289711"/>
                <a:gd name="connsiteX25" fmla="*/ 1131683 w 1171350"/>
                <a:gd name="connsiteY25" fmla="*/ 244443 h 289711"/>
                <a:gd name="connsiteX26" fmla="*/ 1158844 w 1171350"/>
                <a:gd name="connsiteY26" fmla="*/ 262550 h 289711"/>
                <a:gd name="connsiteX27" fmla="*/ 1167897 w 1171350"/>
                <a:gd name="connsiteY27" fmla="*/ 289711 h 289711"/>
                <a:gd name="connsiteX28" fmla="*/ 1032095 w 1171350"/>
                <a:gd name="connsiteY28" fmla="*/ 262550 h 289711"/>
                <a:gd name="connsiteX29" fmla="*/ 1004935 w 1171350"/>
                <a:gd name="connsiteY29" fmla="*/ 253497 h 289711"/>
                <a:gd name="connsiteX30" fmla="*/ 0 w 1171350"/>
                <a:gd name="connsiteY30" fmla="*/ 253497 h 28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1350" h="289711">
                  <a:moveTo>
                    <a:pt x="0" y="253497"/>
                  </a:moveTo>
                  <a:lnTo>
                    <a:pt x="0" y="253497"/>
                  </a:lnTo>
                  <a:cubicBezTo>
                    <a:pt x="18107" y="232372"/>
                    <a:pt x="35708" y="210803"/>
                    <a:pt x="54321" y="190122"/>
                  </a:cubicBezTo>
                  <a:cubicBezTo>
                    <a:pt x="70703" y="171919"/>
                    <a:pt x="86526" y="155913"/>
                    <a:pt x="108642" y="144855"/>
                  </a:cubicBezTo>
                  <a:cubicBezTo>
                    <a:pt x="117178" y="140587"/>
                    <a:pt x="126749" y="138820"/>
                    <a:pt x="135802" y="135802"/>
                  </a:cubicBezTo>
                  <a:cubicBezTo>
                    <a:pt x="197515" y="94659"/>
                    <a:pt x="119704" y="141168"/>
                    <a:pt x="217283" y="108641"/>
                  </a:cubicBezTo>
                  <a:cubicBezTo>
                    <a:pt x="227606" y="105200"/>
                    <a:pt x="234712" y="95400"/>
                    <a:pt x="244444" y="90534"/>
                  </a:cubicBezTo>
                  <a:cubicBezTo>
                    <a:pt x="252980" y="86266"/>
                    <a:pt x="262551" y="84499"/>
                    <a:pt x="271604" y="81481"/>
                  </a:cubicBezTo>
                  <a:cubicBezTo>
                    <a:pt x="280657" y="75445"/>
                    <a:pt x="288763" y="67660"/>
                    <a:pt x="298764" y="63374"/>
                  </a:cubicBezTo>
                  <a:cubicBezTo>
                    <a:pt x="310201" y="58473"/>
                    <a:pt x="322597" y="55559"/>
                    <a:pt x="334978" y="54321"/>
                  </a:cubicBezTo>
                  <a:cubicBezTo>
                    <a:pt x="383117" y="49507"/>
                    <a:pt x="431549" y="48285"/>
                    <a:pt x="479834" y="45267"/>
                  </a:cubicBezTo>
                  <a:cubicBezTo>
                    <a:pt x="488887" y="39231"/>
                    <a:pt x="497262" y="32026"/>
                    <a:pt x="506994" y="27160"/>
                  </a:cubicBezTo>
                  <a:cubicBezTo>
                    <a:pt x="531447" y="14933"/>
                    <a:pt x="563446" y="14615"/>
                    <a:pt x="588475" y="9053"/>
                  </a:cubicBezTo>
                  <a:cubicBezTo>
                    <a:pt x="597791" y="6983"/>
                    <a:pt x="606582" y="3018"/>
                    <a:pt x="615636" y="0"/>
                  </a:cubicBezTo>
                  <a:cubicBezTo>
                    <a:pt x="642796" y="3018"/>
                    <a:pt x="670605" y="2425"/>
                    <a:pt x="697117" y="9053"/>
                  </a:cubicBezTo>
                  <a:cubicBezTo>
                    <a:pt x="707673" y="11692"/>
                    <a:pt x="714334" y="22741"/>
                    <a:pt x="724277" y="27160"/>
                  </a:cubicBezTo>
                  <a:cubicBezTo>
                    <a:pt x="741718" y="34912"/>
                    <a:pt x="760491" y="39231"/>
                    <a:pt x="778598" y="45267"/>
                  </a:cubicBezTo>
                  <a:lnTo>
                    <a:pt x="805758" y="54321"/>
                  </a:lnTo>
                  <a:cubicBezTo>
                    <a:pt x="811794" y="63374"/>
                    <a:pt x="815368" y="74684"/>
                    <a:pt x="823865" y="81481"/>
                  </a:cubicBezTo>
                  <a:cubicBezTo>
                    <a:pt x="831317" y="87443"/>
                    <a:pt x="843085" y="85240"/>
                    <a:pt x="851026" y="90534"/>
                  </a:cubicBezTo>
                  <a:cubicBezTo>
                    <a:pt x="861679" y="97636"/>
                    <a:pt x="869133" y="108641"/>
                    <a:pt x="878186" y="117695"/>
                  </a:cubicBezTo>
                  <a:cubicBezTo>
                    <a:pt x="885550" y="139784"/>
                    <a:pt x="887797" y="154466"/>
                    <a:pt x="905347" y="172016"/>
                  </a:cubicBezTo>
                  <a:cubicBezTo>
                    <a:pt x="916016" y="182685"/>
                    <a:pt x="930891" y="188507"/>
                    <a:pt x="941560" y="199176"/>
                  </a:cubicBezTo>
                  <a:cubicBezTo>
                    <a:pt x="949254" y="206870"/>
                    <a:pt x="950614" y="220300"/>
                    <a:pt x="959667" y="226336"/>
                  </a:cubicBezTo>
                  <a:cubicBezTo>
                    <a:pt x="970020" y="233238"/>
                    <a:pt x="983506" y="234087"/>
                    <a:pt x="995881" y="235390"/>
                  </a:cubicBezTo>
                  <a:cubicBezTo>
                    <a:pt x="1041000" y="240139"/>
                    <a:pt x="1086416" y="241425"/>
                    <a:pt x="1131683" y="244443"/>
                  </a:cubicBezTo>
                  <a:cubicBezTo>
                    <a:pt x="1140737" y="250479"/>
                    <a:pt x="1152047" y="254053"/>
                    <a:pt x="1158844" y="262550"/>
                  </a:cubicBezTo>
                  <a:cubicBezTo>
                    <a:pt x="1164806" y="270002"/>
                    <a:pt x="1177440" y="289711"/>
                    <a:pt x="1167897" y="289711"/>
                  </a:cubicBezTo>
                  <a:cubicBezTo>
                    <a:pt x="1121733" y="289711"/>
                    <a:pt x="1075890" y="277148"/>
                    <a:pt x="1032095" y="262550"/>
                  </a:cubicBezTo>
                  <a:cubicBezTo>
                    <a:pt x="1023042" y="259532"/>
                    <a:pt x="1014478" y="253583"/>
                    <a:pt x="1004935" y="253497"/>
                  </a:cubicBezTo>
                  <a:lnTo>
                    <a:pt x="0" y="253497"/>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ame 115"/>
            <p:cNvSpPr/>
            <p:nvPr/>
          </p:nvSpPr>
          <p:spPr>
            <a:xfrm>
              <a:off x="588475" y="570368"/>
              <a:ext cx="7079810" cy="4001632"/>
            </a:xfrm>
            <a:prstGeom prst="frame">
              <a:avLst>
                <a:gd name="adj1" fmla="val 3903"/>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TextBox 116"/>
            <p:cNvSpPr txBox="1"/>
            <p:nvPr/>
          </p:nvSpPr>
          <p:spPr>
            <a:xfrm>
              <a:off x="5033727" y="724277"/>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Black Sea</a:t>
              </a:r>
            </a:p>
          </p:txBody>
        </p:sp>
        <p:sp>
          <p:nvSpPr>
            <p:cNvPr id="121" name="TextBox 120"/>
            <p:cNvSpPr txBox="1"/>
            <p:nvPr/>
          </p:nvSpPr>
          <p:spPr>
            <a:xfrm>
              <a:off x="2461034" y="3529342"/>
              <a:ext cx="2101913" cy="369332"/>
            </a:xfrm>
            <a:prstGeom prst="rect">
              <a:avLst/>
            </a:prstGeom>
            <a:noFill/>
          </p:spPr>
          <p:txBody>
            <a:bodyPr wrap="square" rtlCol="0">
              <a:spAutoFit/>
            </a:bodyPr>
            <a:lstStyle/>
            <a:p>
              <a:r>
                <a:rPr lang="en-US" i="1" dirty="0">
                  <a:effectLst>
                    <a:glow rad="63500">
                      <a:schemeClr val="accent2">
                        <a:satMod val="175000"/>
                        <a:alpha val="40000"/>
                      </a:schemeClr>
                    </a:glow>
                  </a:effectLst>
                </a:rPr>
                <a:t>Mediterranean Sea</a:t>
              </a:r>
            </a:p>
          </p:txBody>
        </p:sp>
        <p:sp>
          <p:nvSpPr>
            <p:cNvPr id="122" name="TextBox 121"/>
            <p:cNvSpPr txBox="1"/>
            <p:nvPr/>
          </p:nvSpPr>
          <p:spPr>
            <a:xfrm rot="2941801">
              <a:off x="1664329" y="1148281"/>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Adriatic Sea</a:t>
              </a:r>
            </a:p>
          </p:txBody>
        </p:sp>
        <p:grpSp>
          <p:nvGrpSpPr>
            <p:cNvPr id="123" name="Group 122"/>
            <p:cNvGrpSpPr/>
            <p:nvPr/>
          </p:nvGrpSpPr>
          <p:grpSpPr>
            <a:xfrm>
              <a:off x="696146" y="884113"/>
              <a:ext cx="607553" cy="341122"/>
              <a:chOff x="2515892" y="1363947"/>
              <a:chExt cx="607553" cy="341122"/>
            </a:xfrm>
          </p:grpSpPr>
          <p:sp>
            <p:nvSpPr>
              <p:cNvPr id="141" name="TextBox 140"/>
              <p:cNvSpPr txBox="1"/>
              <p:nvPr/>
            </p:nvSpPr>
            <p:spPr>
              <a:xfrm>
                <a:off x="2515892" y="1363947"/>
                <a:ext cx="607553" cy="276999"/>
              </a:xfrm>
              <a:prstGeom prst="rect">
                <a:avLst/>
              </a:prstGeom>
              <a:noFill/>
            </p:spPr>
            <p:txBody>
              <a:bodyPr wrap="square" rtlCol="0">
                <a:spAutoFit/>
              </a:bodyPr>
              <a:lstStyle/>
              <a:p>
                <a:r>
                  <a:rPr lang="en-US" sz="1200" dirty="0"/>
                  <a:t>Rome</a:t>
                </a:r>
              </a:p>
            </p:txBody>
          </p:sp>
          <p:sp>
            <p:nvSpPr>
              <p:cNvPr id="142" name="5-Point Star 20"/>
              <p:cNvSpPr/>
              <p:nvPr/>
            </p:nvSpPr>
            <p:spPr>
              <a:xfrm>
                <a:off x="2786958" y="1574440"/>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4" name="TextBox 123"/>
            <p:cNvSpPr txBox="1"/>
            <p:nvPr/>
          </p:nvSpPr>
          <p:spPr>
            <a:xfrm>
              <a:off x="1256924" y="1084907"/>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Italy</a:t>
              </a:r>
            </a:p>
          </p:txBody>
        </p:sp>
        <p:sp>
          <p:nvSpPr>
            <p:cNvPr id="125" name="TextBox 124"/>
            <p:cNvSpPr txBox="1"/>
            <p:nvPr/>
          </p:nvSpPr>
          <p:spPr>
            <a:xfrm>
              <a:off x="3020840" y="848008"/>
              <a:ext cx="1514945"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Macedonia</a:t>
              </a:r>
            </a:p>
          </p:txBody>
        </p:sp>
        <p:sp>
          <p:nvSpPr>
            <p:cNvPr id="126" name="TextBox 125"/>
            <p:cNvSpPr txBox="1"/>
            <p:nvPr/>
          </p:nvSpPr>
          <p:spPr>
            <a:xfrm rot="2883288">
              <a:off x="7094902" y="2776395"/>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Syria</a:t>
              </a:r>
            </a:p>
          </p:txBody>
        </p:sp>
        <p:sp>
          <p:nvSpPr>
            <p:cNvPr id="127" name="TextBox 126"/>
            <p:cNvSpPr txBox="1"/>
            <p:nvPr/>
          </p:nvSpPr>
          <p:spPr>
            <a:xfrm rot="20623368">
              <a:off x="6470211" y="2079280"/>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Cilicia</a:t>
              </a:r>
            </a:p>
          </p:txBody>
        </p:sp>
        <p:sp>
          <p:nvSpPr>
            <p:cNvPr id="128" name="TextBox 127"/>
            <p:cNvSpPr txBox="1"/>
            <p:nvPr/>
          </p:nvSpPr>
          <p:spPr>
            <a:xfrm>
              <a:off x="4623304" y="1653767"/>
              <a:ext cx="752946" cy="307777"/>
            </a:xfrm>
            <a:prstGeom prst="rect">
              <a:avLst/>
            </a:prstGeom>
            <a:noFill/>
          </p:spPr>
          <p:txBody>
            <a:bodyPr wrap="square" rtlCol="0">
              <a:spAutoFit/>
            </a:bodyPr>
            <a:lstStyle/>
            <a:p>
              <a:r>
                <a:rPr lang="en-US" sz="1400" i="1" dirty="0" err="1">
                  <a:effectLst>
                    <a:glow rad="63500">
                      <a:schemeClr val="accent2">
                        <a:satMod val="175000"/>
                        <a:alpha val="40000"/>
                      </a:schemeClr>
                    </a:glow>
                  </a:effectLst>
                </a:rPr>
                <a:t>Mysia</a:t>
              </a:r>
              <a:endParaRPr lang="en-US" sz="1400" i="1" dirty="0">
                <a:effectLst>
                  <a:glow rad="63500">
                    <a:schemeClr val="accent2">
                      <a:satMod val="175000"/>
                      <a:alpha val="40000"/>
                    </a:schemeClr>
                  </a:glow>
                </a:effectLst>
              </a:endParaRPr>
            </a:p>
          </p:txBody>
        </p:sp>
        <p:sp>
          <p:nvSpPr>
            <p:cNvPr id="129" name="TextBox 128"/>
            <p:cNvSpPr txBox="1"/>
            <p:nvPr/>
          </p:nvSpPr>
          <p:spPr>
            <a:xfrm>
              <a:off x="848009" y="2396150"/>
              <a:ext cx="752946" cy="261610"/>
            </a:xfrm>
            <a:prstGeom prst="rect">
              <a:avLst/>
            </a:prstGeom>
            <a:noFill/>
          </p:spPr>
          <p:txBody>
            <a:bodyPr wrap="square" rtlCol="0">
              <a:spAutoFit/>
            </a:bodyPr>
            <a:lstStyle/>
            <a:p>
              <a:r>
                <a:rPr lang="en-US" sz="1100" i="1" dirty="0">
                  <a:effectLst>
                    <a:glow rad="63500">
                      <a:schemeClr val="accent2">
                        <a:satMod val="175000"/>
                        <a:alpha val="40000"/>
                      </a:schemeClr>
                    </a:glow>
                  </a:effectLst>
                </a:rPr>
                <a:t>Sicily</a:t>
              </a:r>
            </a:p>
          </p:txBody>
        </p:sp>
        <p:sp>
          <p:nvSpPr>
            <p:cNvPr id="130" name="TextBox 129"/>
            <p:cNvSpPr txBox="1"/>
            <p:nvPr/>
          </p:nvSpPr>
          <p:spPr>
            <a:xfrm>
              <a:off x="3826600" y="3002732"/>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Crete</a:t>
              </a:r>
            </a:p>
          </p:txBody>
        </p:sp>
        <p:sp>
          <p:nvSpPr>
            <p:cNvPr id="131" name="TextBox 130"/>
            <p:cNvSpPr txBox="1"/>
            <p:nvPr/>
          </p:nvSpPr>
          <p:spPr>
            <a:xfrm>
              <a:off x="6080912" y="3038947"/>
              <a:ext cx="752946" cy="261610"/>
            </a:xfrm>
            <a:prstGeom prst="rect">
              <a:avLst/>
            </a:prstGeom>
            <a:noFill/>
          </p:spPr>
          <p:txBody>
            <a:bodyPr wrap="square" rtlCol="0">
              <a:spAutoFit/>
            </a:bodyPr>
            <a:lstStyle/>
            <a:p>
              <a:r>
                <a:rPr lang="en-US" sz="1100" i="1" dirty="0">
                  <a:effectLst>
                    <a:glow rad="63500">
                      <a:schemeClr val="accent2">
                        <a:satMod val="175000"/>
                        <a:alpha val="40000"/>
                      </a:schemeClr>
                    </a:glow>
                  </a:effectLst>
                </a:rPr>
                <a:t>Cyprus</a:t>
              </a:r>
            </a:p>
          </p:txBody>
        </p:sp>
        <p:grpSp>
          <p:nvGrpSpPr>
            <p:cNvPr id="132" name="Group 131"/>
            <p:cNvGrpSpPr/>
            <p:nvPr/>
          </p:nvGrpSpPr>
          <p:grpSpPr>
            <a:xfrm>
              <a:off x="6715191" y="3852140"/>
              <a:ext cx="717704" cy="286802"/>
              <a:chOff x="2523556" y="1418267"/>
              <a:chExt cx="607553" cy="286802"/>
            </a:xfrm>
          </p:grpSpPr>
          <p:sp>
            <p:nvSpPr>
              <p:cNvPr id="139" name="TextBox 138"/>
              <p:cNvSpPr txBox="1"/>
              <p:nvPr/>
            </p:nvSpPr>
            <p:spPr>
              <a:xfrm>
                <a:off x="2523556" y="1418267"/>
                <a:ext cx="607553" cy="215444"/>
              </a:xfrm>
              <a:prstGeom prst="rect">
                <a:avLst/>
              </a:prstGeom>
              <a:noFill/>
            </p:spPr>
            <p:txBody>
              <a:bodyPr wrap="square" rtlCol="0">
                <a:spAutoFit/>
              </a:bodyPr>
              <a:lstStyle/>
              <a:p>
                <a:r>
                  <a:rPr lang="en-US" sz="800" dirty="0"/>
                  <a:t>Jerusalem</a:t>
                </a:r>
              </a:p>
            </p:txBody>
          </p:sp>
          <p:sp>
            <p:nvSpPr>
              <p:cNvPr id="140" name="5-Point Star 32"/>
              <p:cNvSpPr/>
              <p:nvPr/>
            </p:nvSpPr>
            <p:spPr>
              <a:xfrm>
                <a:off x="2832214" y="1567758"/>
                <a:ext cx="96257" cy="13731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133" name="Freeform 21"/>
            <p:cNvSpPr/>
            <p:nvPr/>
          </p:nvSpPr>
          <p:spPr>
            <a:xfrm>
              <a:off x="7224098" y="4092166"/>
              <a:ext cx="88768" cy="280658"/>
            </a:xfrm>
            <a:custGeom>
              <a:avLst/>
              <a:gdLst>
                <a:gd name="connsiteX0" fmla="*/ 9621 w 88768"/>
                <a:gd name="connsiteY0" fmla="*/ 280658 h 280658"/>
                <a:gd name="connsiteX1" fmla="*/ 9621 w 88768"/>
                <a:gd name="connsiteY1" fmla="*/ 280658 h 280658"/>
                <a:gd name="connsiteX2" fmla="*/ 9621 w 88768"/>
                <a:gd name="connsiteY2" fmla="*/ 81482 h 280658"/>
                <a:gd name="connsiteX3" fmla="*/ 18674 w 88768"/>
                <a:gd name="connsiteY3" fmla="*/ 54321 h 280658"/>
                <a:gd name="connsiteX4" fmla="*/ 72995 w 88768"/>
                <a:gd name="connsiteY4" fmla="*/ 0 h 280658"/>
                <a:gd name="connsiteX5" fmla="*/ 72995 w 88768"/>
                <a:gd name="connsiteY5" fmla="*/ 199177 h 280658"/>
                <a:gd name="connsiteX6" fmla="*/ 63942 w 88768"/>
                <a:gd name="connsiteY6" fmla="*/ 226337 h 280658"/>
                <a:gd name="connsiteX7" fmla="*/ 36781 w 88768"/>
                <a:gd name="connsiteY7" fmla="*/ 253497 h 280658"/>
                <a:gd name="connsiteX8" fmla="*/ 9621 w 88768"/>
                <a:gd name="connsiteY8" fmla="*/ 280658 h 2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68" h="280658">
                  <a:moveTo>
                    <a:pt x="9621" y="280658"/>
                  </a:moveTo>
                  <a:lnTo>
                    <a:pt x="9621" y="280658"/>
                  </a:lnTo>
                  <a:cubicBezTo>
                    <a:pt x="-1501" y="180565"/>
                    <a:pt x="-4808" y="196915"/>
                    <a:pt x="9621" y="81482"/>
                  </a:cubicBezTo>
                  <a:cubicBezTo>
                    <a:pt x="10805" y="72012"/>
                    <a:pt x="12815" y="61854"/>
                    <a:pt x="18674" y="54321"/>
                  </a:cubicBezTo>
                  <a:cubicBezTo>
                    <a:pt x="34395" y="34108"/>
                    <a:pt x="72995" y="0"/>
                    <a:pt x="72995" y="0"/>
                  </a:cubicBezTo>
                  <a:cubicBezTo>
                    <a:pt x="99299" y="78910"/>
                    <a:pt x="88010" y="34009"/>
                    <a:pt x="72995" y="199177"/>
                  </a:cubicBezTo>
                  <a:cubicBezTo>
                    <a:pt x="72131" y="208681"/>
                    <a:pt x="69236" y="218397"/>
                    <a:pt x="63942" y="226337"/>
                  </a:cubicBezTo>
                  <a:cubicBezTo>
                    <a:pt x="56840" y="236990"/>
                    <a:pt x="45835" y="244443"/>
                    <a:pt x="36781" y="253497"/>
                  </a:cubicBezTo>
                  <a:lnTo>
                    <a:pt x="9621" y="280658"/>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p:cNvSpPr txBox="1"/>
            <p:nvPr/>
          </p:nvSpPr>
          <p:spPr>
            <a:xfrm>
              <a:off x="7102981" y="2420183"/>
              <a:ext cx="717704" cy="215444"/>
            </a:xfrm>
            <a:prstGeom prst="rect">
              <a:avLst/>
            </a:prstGeom>
            <a:noFill/>
          </p:spPr>
          <p:txBody>
            <a:bodyPr wrap="square" rtlCol="0">
              <a:spAutoFit/>
            </a:bodyPr>
            <a:lstStyle/>
            <a:p>
              <a:r>
                <a:rPr lang="en-US" sz="800" dirty="0"/>
                <a:t>Antioch</a:t>
              </a:r>
            </a:p>
          </p:txBody>
        </p:sp>
        <p:sp>
          <p:nvSpPr>
            <p:cNvPr id="135" name="5-Point Star 35"/>
            <p:cNvSpPr/>
            <p:nvPr/>
          </p:nvSpPr>
          <p:spPr>
            <a:xfrm>
              <a:off x="7205049" y="2569674"/>
              <a:ext cx="113709" cy="13731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143" name="5-Point Star 38"/>
          <p:cNvSpPr/>
          <p:nvPr/>
        </p:nvSpPr>
        <p:spPr>
          <a:xfrm>
            <a:off x="8395580" y="5301451"/>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319DC19-8B8F-41E9-A3F3-FE6A430CE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70" y="4269970"/>
            <a:ext cx="4572000" cy="1981200"/>
          </a:xfrm>
          <a:prstGeom prst="rect">
            <a:avLst/>
          </a:prstGeom>
        </p:spPr>
      </p:pic>
    </p:spTree>
    <p:extLst>
      <p:ext uri="{BB962C8B-B14F-4D97-AF65-F5344CB8AC3E}">
        <p14:creationId xmlns:p14="http://schemas.microsoft.com/office/powerpoint/2010/main" val="16740324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p:cNvSpPr txBox="1"/>
          <p:nvPr/>
        </p:nvSpPr>
        <p:spPr>
          <a:xfrm>
            <a:off x="162963" y="138065"/>
            <a:ext cx="11914360" cy="769441"/>
          </a:xfrm>
          <a:prstGeom prst="rect">
            <a:avLst/>
          </a:prstGeom>
          <a:noFill/>
        </p:spPr>
        <p:txBody>
          <a:bodyPr wrap="square" rtlCol="0">
            <a:spAutoFit/>
          </a:bodyPr>
          <a:lstStyle/>
          <a:p>
            <a:pPr algn="ctr"/>
            <a:r>
              <a:rPr lang="en-US" sz="4400" dirty="0">
                <a:solidFill>
                  <a:schemeClr val="bg1"/>
                </a:solidFill>
                <a:latin typeface="Waltograph UI" panose="03080602000000000000" pitchFamily="66" charset="0"/>
              </a:rPr>
              <a:t>Titus—the Bishop</a:t>
            </a:r>
          </a:p>
        </p:txBody>
      </p:sp>
      <p:sp>
        <p:nvSpPr>
          <p:cNvPr id="120" name="TextBox 119"/>
          <p:cNvSpPr txBox="1"/>
          <p:nvPr/>
        </p:nvSpPr>
        <p:spPr>
          <a:xfrm>
            <a:off x="221055" y="1119610"/>
            <a:ext cx="4984687" cy="923330"/>
          </a:xfrm>
          <a:prstGeom prst="rect">
            <a:avLst/>
          </a:prstGeom>
          <a:noFill/>
        </p:spPr>
        <p:txBody>
          <a:bodyPr wrap="square" rtlCol="0">
            <a:spAutoFit/>
          </a:bodyPr>
          <a:lstStyle/>
          <a:p>
            <a:r>
              <a:rPr lang="en-US" dirty="0">
                <a:solidFill>
                  <a:schemeClr val="bg1"/>
                </a:solidFill>
              </a:rPr>
              <a:t>Titus presided over the branch of the Church on the Greek island of Crete and thus had authority to call bishops to oversee Church members.</a:t>
            </a:r>
            <a:endParaRPr lang="en-US" sz="2400" dirty="0">
              <a:solidFill>
                <a:schemeClr val="bg1"/>
              </a:solidFill>
            </a:endParaRPr>
          </a:p>
        </p:txBody>
      </p:sp>
      <p:sp>
        <p:nvSpPr>
          <p:cNvPr id="3" name="TextBox 2"/>
          <p:cNvSpPr txBox="1"/>
          <p:nvPr/>
        </p:nvSpPr>
        <p:spPr>
          <a:xfrm>
            <a:off x="5432080" y="3123445"/>
            <a:ext cx="5214796" cy="707886"/>
          </a:xfrm>
          <a:prstGeom prst="rect">
            <a:avLst/>
          </a:prstGeom>
          <a:noFill/>
        </p:spPr>
        <p:txBody>
          <a:bodyPr wrap="square" rtlCol="0">
            <a:spAutoFit/>
          </a:bodyPr>
          <a:lstStyle/>
          <a:p>
            <a:r>
              <a:rPr lang="en-US" sz="4000" dirty="0">
                <a:solidFill>
                  <a:schemeClr val="bg1"/>
                </a:solidFill>
                <a:effectLst>
                  <a:glow rad="101600">
                    <a:schemeClr val="accent3">
                      <a:satMod val="175000"/>
                      <a:alpha val="40000"/>
                    </a:schemeClr>
                  </a:glow>
                </a:effectLst>
              </a:rPr>
              <a:t>Qualities of a Bishop</a:t>
            </a:r>
          </a:p>
        </p:txBody>
      </p:sp>
      <p:sp>
        <p:nvSpPr>
          <p:cNvPr id="4" name="Rectangle 3"/>
          <p:cNvSpPr/>
          <p:nvPr/>
        </p:nvSpPr>
        <p:spPr>
          <a:xfrm>
            <a:off x="4825497" y="4008484"/>
            <a:ext cx="7269934" cy="2585323"/>
          </a:xfrm>
          <a:prstGeom prst="rect">
            <a:avLst/>
          </a:prstGeom>
        </p:spPr>
        <p:txBody>
          <a:bodyPr wrap="square">
            <a:spAutoFit/>
          </a:bodyPr>
          <a:lstStyle/>
          <a:p>
            <a:r>
              <a:rPr lang="en-US" dirty="0">
                <a:solidFill>
                  <a:schemeClr val="bg1"/>
                </a:solidFill>
              </a:rPr>
              <a:t>Blameless = Faithful and True</a:t>
            </a:r>
          </a:p>
          <a:p>
            <a:r>
              <a:rPr lang="en-US" dirty="0">
                <a:solidFill>
                  <a:schemeClr val="bg1"/>
                </a:solidFill>
              </a:rPr>
              <a:t>Self-willed = Follows the Lord’s gospel and doctrine, not his own </a:t>
            </a:r>
          </a:p>
          <a:p>
            <a:r>
              <a:rPr lang="en-US" dirty="0">
                <a:solidFill>
                  <a:schemeClr val="bg1"/>
                </a:solidFill>
              </a:rPr>
              <a:t>Not soon angry = patient</a:t>
            </a:r>
          </a:p>
          <a:p>
            <a:r>
              <a:rPr lang="en-US" dirty="0">
                <a:solidFill>
                  <a:schemeClr val="bg1"/>
                </a:solidFill>
              </a:rPr>
              <a:t>Not given to wine = does not drink</a:t>
            </a:r>
          </a:p>
          <a:p>
            <a:r>
              <a:rPr lang="en-US" dirty="0">
                <a:solidFill>
                  <a:schemeClr val="bg1"/>
                </a:solidFill>
              </a:rPr>
              <a:t>No striker = Not a contentious person</a:t>
            </a:r>
          </a:p>
          <a:p>
            <a:r>
              <a:rPr lang="en-US" dirty="0">
                <a:solidFill>
                  <a:schemeClr val="bg1"/>
                </a:solidFill>
              </a:rPr>
              <a:t>Not given to Filthy lucre = Does not take money that doesn’t belong to him</a:t>
            </a:r>
          </a:p>
          <a:p>
            <a:r>
              <a:rPr lang="en-US" dirty="0">
                <a:solidFill>
                  <a:schemeClr val="bg1"/>
                </a:solidFill>
              </a:rPr>
              <a:t>Lover of hospitality, good men = Hospitable, and charitable </a:t>
            </a:r>
          </a:p>
          <a:p>
            <a:r>
              <a:rPr lang="en-US" dirty="0">
                <a:solidFill>
                  <a:schemeClr val="bg1"/>
                </a:solidFill>
              </a:rPr>
              <a:t>Convince the </a:t>
            </a:r>
            <a:r>
              <a:rPr lang="en-US" dirty="0" err="1">
                <a:solidFill>
                  <a:schemeClr val="bg1"/>
                </a:solidFill>
              </a:rPr>
              <a:t>gainslayers</a:t>
            </a:r>
            <a:r>
              <a:rPr lang="en-US" dirty="0">
                <a:solidFill>
                  <a:schemeClr val="bg1"/>
                </a:solidFill>
              </a:rPr>
              <a:t> = taking the responsibility to make sure correct doctrine is taught.</a:t>
            </a:r>
          </a:p>
        </p:txBody>
      </p:sp>
      <p:sp>
        <p:nvSpPr>
          <p:cNvPr id="98" name="TextBox 97"/>
          <p:cNvSpPr txBox="1"/>
          <p:nvPr/>
        </p:nvSpPr>
        <p:spPr>
          <a:xfrm>
            <a:off x="98079" y="6488668"/>
            <a:ext cx="5105400" cy="369332"/>
          </a:xfrm>
          <a:prstGeom prst="rect">
            <a:avLst/>
          </a:prstGeom>
          <a:noFill/>
        </p:spPr>
        <p:txBody>
          <a:bodyPr wrap="square" rtlCol="0">
            <a:spAutoFit/>
          </a:bodyPr>
          <a:lstStyle/>
          <a:p>
            <a:r>
              <a:rPr lang="en-US" i="1" dirty="0">
                <a:solidFill>
                  <a:schemeClr val="bg1"/>
                </a:solidFill>
              </a:rPr>
              <a:t>Titus 1:7-9</a:t>
            </a:r>
            <a:endParaRPr lang="en-US" sz="2000" dirty="0">
              <a:solidFill>
                <a:schemeClr val="bg1"/>
              </a:solidFill>
            </a:endParaRPr>
          </a:p>
        </p:txBody>
      </p:sp>
      <p:grpSp>
        <p:nvGrpSpPr>
          <p:cNvPr id="2" name="Group 181">
            <a:extLst>
              <a:ext uri="{FF2B5EF4-FFF2-40B4-BE49-F238E27FC236}">
                <a16:creationId xmlns:a16="http://schemas.microsoft.com/office/drawing/2014/main" id="{69655174-1F63-F498-D4BE-2742E8382A83}"/>
              </a:ext>
            </a:extLst>
          </p:cNvPr>
          <p:cNvGrpSpPr/>
          <p:nvPr/>
        </p:nvGrpSpPr>
        <p:grpSpPr>
          <a:xfrm>
            <a:off x="1978711" y="2238012"/>
            <a:ext cx="2182035" cy="4355795"/>
            <a:chOff x="5595895" y="762000"/>
            <a:chExt cx="2528052" cy="4495800"/>
          </a:xfrm>
        </p:grpSpPr>
        <p:grpSp>
          <p:nvGrpSpPr>
            <p:cNvPr id="5" name="Group 124">
              <a:extLst>
                <a:ext uri="{FF2B5EF4-FFF2-40B4-BE49-F238E27FC236}">
                  <a16:creationId xmlns:a16="http://schemas.microsoft.com/office/drawing/2014/main" id="{212093B0-0792-0EFA-6B92-A96336992E32}"/>
                </a:ext>
              </a:extLst>
            </p:cNvPr>
            <p:cNvGrpSpPr/>
            <p:nvPr/>
          </p:nvGrpSpPr>
          <p:grpSpPr>
            <a:xfrm>
              <a:off x="5595895" y="762000"/>
              <a:ext cx="2528052" cy="4495800"/>
              <a:chOff x="7133737" y="2590801"/>
              <a:chExt cx="1712552" cy="2895598"/>
            </a:xfrm>
          </p:grpSpPr>
          <p:sp>
            <p:nvSpPr>
              <p:cNvPr id="102" name="Oval 101">
                <a:extLst>
                  <a:ext uri="{FF2B5EF4-FFF2-40B4-BE49-F238E27FC236}">
                    <a16:creationId xmlns:a16="http://schemas.microsoft.com/office/drawing/2014/main" id="{BB637738-70EA-E9F4-3AF4-2473FE8D81DE}"/>
                  </a:ext>
                </a:extLst>
              </p:cNvPr>
              <p:cNvSpPr/>
              <p:nvPr/>
            </p:nvSpPr>
            <p:spPr>
              <a:xfrm rot="2901859">
                <a:off x="7234233" y="4355598"/>
                <a:ext cx="221384" cy="4223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05649C38-4DF2-1885-EDE0-0B30D1E54365}"/>
                  </a:ext>
                </a:extLst>
              </p:cNvPr>
              <p:cNvSpPr/>
              <p:nvPr/>
            </p:nvSpPr>
            <p:spPr>
              <a:xfrm rot="20226769">
                <a:off x="8574567" y="4363799"/>
                <a:ext cx="271722" cy="3516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a:extLst>
                  <a:ext uri="{FF2B5EF4-FFF2-40B4-BE49-F238E27FC236}">
                    <a16:creationId xmlns:a16="http://schemas.microsoft.com/office/drawing/2014/main" id="{84C8137C-01DB-F4EC-FC8A-4DE901FF9E20}"/>
                  </a:ext>
                </a:extLst>
              </p:cNvPr>
              <p:cNvSpPr/>
              <p:nvPr/>
            </p:nvSpPr>
            <p:spPr>
              <a:xfrm rot="1442139">
                <a:off x="7343351" y="3488429"/>
                <a:ext cx="500842" cy="1111095"/>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a:extLst>
                  <a:ext uri="{FF2B5EF4-FFF2-40B4-BE49-F238E27FC236}">
                    <a16:creationId xmlns:a16="http://schemas.microsoft.com/office/drawing/2014/main" id="{CC8778E2-1A59-D16A-9861-D4D832B8BC2B}"/>
                  </a:ext>
                </a:extLst>
              </p:cNvPr>
              <p:cNvSpPr/>
              <p:nvPr/>
            </p:nvSpPr>
            <p:spPr>
              <a:xfrm rot="20249249">
                <a:off x="8229949" y="3478753"/>
                <a:ext cx="446858" cy="1142732"/>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239">
                <a:extLst>
                  <a:ext uri="{FF2B5EF4-FFF2-40B4-BE49-F238E27FC236}">
                    <a16:creationId xmlns:a16="http://schemas.microsoft.com/office/drawing/2014/main" id="{D56A6F5B-24DE-20ED-E09D-219A6A01D461}"/>
                  </a:ext>
                </a:extLst>
              </p:cNvPr>
              <p:cNvSpPr/>
              <p:nvPr/>
            </p:nvSpPr>
            <p:spPr>
              <a:xfrm rot="20345433" flipH="1">
                <a:off x="8167040" y="2776567"/>
                <a:ext cx="460427" cy="932782"/>
              </a:xfrm>
              <a:prstGeom prst="roundRect">
                <a:avLst>
                  <a:gd name="adj"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240">
                <a:extLst>
                  <a:ext uri="{FF2B5EF4-FFF2-40B4-BE49-F238E27FC236}">
                    <a16:creationId xmlns:a16="http://schemas.microsoft.com/office/drawing/2014/main" id="{357EEA06-6EBA-4837-26FD-F678560D8211}"/>
                  </a:ext>
                </a:extLst>
              </p:cNvPr>
              <p:cNvSpPr/>
              <p:nvPr/>
            </p:nvSpPr>
            <p:spPr>
              <a:xfrm rot="1254567">
                <a:off x="7377738" y="2776566"/>
                <a:ext cx="460427" cy="932782"/>
              </a:xfrm>
              <a:prstGeom prst="roundRect">
                <a:avLst>
                  <a:gd name="adj"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E6C202F1-8254-7E4F-4862-0B5C11FBF755}"/>
                  </a:ext>
                </a:extLst>
              </p:cNvPr>
              <p:cNvSpPr/>
              <p:nvPr/>
            </p:nvSpPr>
            <p:spPr>
              <a:xfrm rot="6128217">
                <a:off x="8063330" y="5171484"/>
                <a:ext cx="264049" cy="365782"/>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849331C7-DB74-1F88-CC87-506B2B66E62F}"/>
                  </a:ext>
                </a:extLst>
              </p:cNvPr>
              <p:cNvSpPr/>
              <p:nvPr/>
            </p:nvSpPr>
            <p:spPr>
              <a:xfrm rot="4472555">
                <a:off x="7721505" y="5161706"/>
                <a:ext cx="241894" cy="38445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110">
                <a:extLst>
                  <a:ext uri="{FF2B5EF4-FFF2-40B4-BE49-F238E27FC236}">
                    <a16:creationId xmlns:a16="http://schemas.microsoft.com/office/drawing/2014/main" id="{90A816AE-2770-426D-0B10-C79D638FDFC3}"/>
                  </a:ext>
                </a:extLst>
              </p:cNvPr>
              <p:cNvSpPr/>
              <p:nvPr/>
            </p:nvSpPr>
            <p:spPr>
              <a:xfrm>
                <a:off x="7439378" y="3571711"/>
                <a:ext cx="1177462" cy="1750807"/>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248">
                <a:extLst>
                  <a:ext uri="{FF2B5EF4-FFF2-40B4-BE49-F238E27FC236}">
                    <a16:creationId xmlns:a16="http://schemas.microsoft.com/office/drawing/2014/main" id="{2C11077B-A1B2-6192-5A05-6534DD4F1959}"/>
                  </a:ext>
                </a:extLst>
              </p:cNvPr>
              <p:cNvSpPr/>
              <p:nvPr/>
            </p:nvSpPr>
            <p:spPr>
              <a:xfrm rot="5400000">
                <a:off x="7818423" y="2264054"/>
                <a:ext cx="333136" cy="986629"/>
              </a:xfrm>
              <a:prstGeom prst="roundRect">
                <a:avLst>
                  <a:gd name="adj"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A93D173F-73DF-B150-84C9-29626490B19E}"/>
                  </a:ext>
                </a:extLst>
              </p:cNvPr>
              <p:cNvSpPr/>
              <p:nvPr/>
            </p:nvSpPr>
            <p:spPr>
              <a:xfrm>
                <a:off x="7557452" y="2790682"/>
                <a:ext cx="860453" cy="9792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250">
                <a:extLst>
                  <a:ext uri="{FF2B5EF4-FFF2-40B4-BE49-F238E27FC236}">
                    <a16:creationId xmlns:a16="http://schemas.microsoft.com/office/drawing/2014/main" id="{9DFC4B39-ADA0-3A89-357E-AFE944FDBE00}"/>
                  </a:ext>
                </a:extLst>
              </p:cNvPr>
              <p:cNvSpPr/>
              <p:nvPr/>
            </p:nvSpPr>
            <p:spPr>
              <a:xfrm>
                <a:off x="7491676" y="2790682"/>
                <a:ext cx="996313" cy="170311"/>
              </a:xfrm>
              <a:prstGeom prst="roundRect">
                <a:avLst>
                  <a:gd name="adj" fmla="val 50000"/>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AEE2536A-9CE2-4716-32E4-C3376C399A75}"/>
                  </a:ext>
                </a:extLst>
              </p:cNvPr>
              <p:cNvSpPr/>
              <p:nvPr/>
            </p:nvSpPr>
            <p:spPr>
              <a:xfrm>
                <a:off x="7589590" y="4261511"/>
                <a:ext cx="860453" cy="174354"/>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41">
              <a:extLst>
                <a:ext uri="{FF2B5EF4-FFF2-40B4-BE49-F238E27FC236}">
                  <a16:creationId xmlns:a16="http://schemas.microsoft.com/office/drawing/2014/main" id="{DDD2B616-A76F-09A7-A950-B7CEC9C08BCD}"/>
                </a:ext>
              </a:extLst>
            </p:cNvPr>
            <p:cNvGrpSpPr/>
            <p:nvPr/>
          </p:nvGrpSpPr>
          <p:grpSpPr>
            <a:xfrm>
              <a:off x="6096000" y="4267200"/>
              <a:ext cx="1600200" cy="381000"/>
              <a:chOff x="4800600" y="1267918"/>
              <a:chExt cx="5502838" cy="1399082"/>
            </a:xfrm>
          </p:grpSpPr>
          <p:grpSp>
            <p:nvGrpSpPr>
              <p:cNvPr id="27" name="Group 250">
                <a:extLst>
                  <a:ext uri="{FF2B5EF4-FFF2-40B4-BE49-F238E27FC236}">
                    <a16:creationId xmlns:a16="http://schemas.microsoft.com/office/drawing/2014/main" id="{65442CA6-6C67-8AEC-76DB-7C9518D92C78}"/>
                  </a:ext>
                </a:extLst>
              </p:cNvPr>
              <p:cNvGrpSpPr/>
              <p:nvPr/>
            </p:nvGrpSpPr>
            <p:grpSpPr>
              <a:xfrm>
                <a:off x="4800600" y="1295400"/>
                <a:ext cx="2362200" cy="1371600"/>
                <a:chOff x="4800600" y="1295400"/>
                <a:chExt cx="2362200" cy="1371600"/>
              </a:xfrm>
            </p:grpSpPr>
            <p:sp>
              <p:nvSpPr>
                <p:cNvPr id="40" name="Trapezoid 39">
                  <a:extLst>
                    <a:ext uri="{FF2B5EF4-FFF2-40B4-BE49-F238E27FC236}">
                      <a16:creationId xmlns:a16="http://schemas.microsoft.com/office/drawing/2014/main" id="{695E4428-9D37-ACDD-D7E4-EE84892A2407}"/>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EB122E4A-0505-3290-BAD1-0A7DDBF6AB1F}"/>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Quad Arrow 235">
                  <a:extLst>
                    <a:ext uri="{FF2B5EF4-FFF2-40B4-BE49-F238E27FC236}">
                      <a16:creationId xmlns:a16="http://schemas.microsoft.com/office/drawing/2014/main" id="{E36BA9D7-37B7-136B-82BE-A1EBDE0E71AC}"/>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8C7FA341-D4E4-5D6C-55A5-E76C44FD1ED2}"/>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Equal 237">
                  <a:extLst>
                    <a:ext uri="{FF2B5EF4-FFF2-40B4-BE49-F238E27FC236}">
                      <a16:creationId xmlns:a16="http://schemas.microsoft.com/office/drawing/2014/main" id="{8E669018-6731-7E04-7A2D-DC6C46B79988}"/>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Oval 100">
                  <a:extLst>
                    <a:ext uri="{FF2B5EF4-FFF2-40B4-BE49-F238E27FC236}">
                      <a16:creationId xmlns:a16="http://schemas.microsoft.com/office/drawing/2014/main" id="{74DE0A7D-3FE5-47D8-E992-EB72A25556D1}"/>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51">
                <a:extLst>
                  <a:ext uri="{FF2B5EF4-FFF2-40B4-BE49-F238E27FC236}">
                    <a16:creationId xmlns:a16="http://schemas.microsoft.com/office/drawing/2014/main" id="{93C5E321-A5C2-2D6C-35BD-72221D56FDCB}"/>
                  </a:ext>
                </a:extLst>
              </p:cNvPr>
              <p:cNvGrpSpPr/>
              <p:nvPr/>
            </p:nvGrpSpPr>
            <p:grpSpPr>
              <a:xfrm>
                <a:off x="6877987" y="1267918"/>
                <a:ext cx="2362200" cy="1371600"/>
                <a:chOff x="4800600" y="1295400"/>
                <a:chExt cx="2362200" cy="1371600"/>
              </a:xfrm>
            </p:grpSpPr>
            <p:sp>
              <p:nvSpPr>
                <p:cNvPr id="34" name="Trapezoid 33">
                  <a:extLst>
                    <a:ext uri="{FF2B5EF4-FFF2-40B4-BE49-F238E27FC236}">
                      <a16:creationId xmlns:a16="http://schemas.microsoft.com/office/drawing/2014/main" id="{73ADCC5E-4452-FF37-E83A-A99997EFC74E}"/>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a:extLst>
                    <a:ext uri="{FF2B5EF4-FFF2-40B4-BE49-F238E27FC236}">
                      <a16:creationId xmlns:a16="http://schemas.microsoft.com/office/drawing/2014/main" id="{50434380-494B-DD44-2291-A23EA85124BB}"/>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Quad Arrow 229">
                  <a:extLst>
                    <a:ext uri="{FF2B5EF4-FFF2-40B4-BE49-F238E27FC236}">
                      <a16:creationId xmlns:a16="http://schemas.microsoft.com/office/drawing/2014/main" id="{9AFF112E-54FC-AF84-7CDA-79B144297255}"/>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77554D0-F716-935E-6EA4-64F00B2AD7D1}"/>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qual 231">
                  <a:extLst>
                    <a:ext uri="{FF2B5EF4-FFF2-40B4-BE49-F238E27FC236}">
                      <a16:creationId xmlns:a16="http://schemas.microsoft.com/office/drawing/2014/main" id="{AE06C643-889F-66FB-02ED-98D9F5C3BDD5}"/>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Oval 38">
                  <a:extLst>
                    <a:ext uri="{FF2B5EF4-FFF2-40B4-BE49-F238E27FC236}">
                      <a16:creationId xmlns:a16="http://schemas.microsoft.com/office/drawing/2014/main" id="{BCA70473-7B4D-839E-137A-D186C510394D}"/>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58">
                <a:extLst>
                  <a:ext uri="{FF2B5EF4-FFF2-40B4-BE49-F238E27FC236}">
                    <a16:creationId xmlns:a16="http://schemas.microsoft.com/office/drawing/2014/main" id="{11D4D941-B659-1B4F-5616-9B4B717ABA62}"/>
                  </a:ext>
                </a:extLst>
              </p:cNvPr>
              <p:cNvGrpSpPr/>
              <p:nvPr/>
            </p:nvGrpSpPr>
            <p:grpSpPr>
              <a:xfrm>
                <a:off x="8979108" y="1270416"/>
                <a:ext cx="1324330" cy="1295400"/>
                <a:chOff x="4800600" y="1295400"/>
                <a:chExt cx="1324330" cy="1295400"/>
              </a:xfrm>
            </p:grpSpPr>
            <p:sp>
              <p:nvSpPr>
                <p:cNvPr id="30" name="Trapezoid 29">
                  <a:extLst>
                    <a:ext uri="{FF2B5EF4-FFF2-40B4-BE49-F238E27FC236}">
                      <a16:creationId xmlns:a16="http://schemas.microsoft.com/office/drawing/2014/main" id="{1BE0DA25-F0D1-5CFD-AC7C-77C2FC9C672F}"/>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BB274FED-F8C4-E454-AF7C-469D4D7907EC}"/>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qual 225">
                  <a:extLst>
                    <a:ext uri="{FF2B5EF4-FFF2-40B4-BE49-F238E27FC236}">
                      <a16:creationId xmlns:a16="http://schemas.microsoft.com/office/drawing/2014/main" id="{9E1AD519-F2A6-95B3-F2AD-08F60A19C598}"/>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Oval 32">
                  <a:extLst>
                    <a:ext uri="{FF2B5EF4-FFF2-40B4-BE49-F238E27FC236}">
                      <a16:creationId xmlns:a16="http://schemas.microsoft.com/office/drawing/2014/main" id="{ABA0F4A7-743D-7544-6824-C81DB281E667}"/>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161">
              <a:extLst>
                <a:ext uri="{FF2B5EF4-FFF2-40B4-BE49-F238E27FC236}">
                  <a16:creationId xmlns:a16="http://schemas.microsoft.com/office/drawing/2014/main" id="{C39811F8-6009-1D3C-24F6-1910EFBC68CA}"/>
                </a:ext>
              </a:extLst>
            </p:cNvPr>
            <p:cNvGrpSpPr/>
            <p:nvPr/>
          </p:nvGrpSpPr>
          <p:grpSpPr>
            <a:xfrm>
              <a:off x="6096000" y="1143000"/>
              <a:ext cx="1371600" cy="152400"/>
              <a:chOff x="4800600" y="1267918"/>
              <a:chExt cx="5502838" cy="1399082"/>
            </a:xfrm>
          </p:grpSpPr>
          <p:grpSp>
            <p:nvGrpSpPr>
              <p:cNvPr id="8" name="Group 250">
                <a:extLst>
                  <a:ext uri="{FF2B5EF4-FFF2-40B4-BE49-F238E27FC236}">
                    <a16:creationId xmlns:a16="http://schemas.microsoft.com/office/drawing/2014/main" id="{527F1C73-E1B0-A349-B2A3-CA1FB4A5BAC0}"/>
                  </a:ext>
                </a:extLst>
              </p:cNvPr>
              <p:cNvGrpSpPr/>
              <p:nvPr/>
            </p:nvGrpSpPr>
            <p:grpSpPr>
              <a:xfrm>
                <a:off x="4800600" y="1295400"/>
                <a:ext cx="2362200" cy="1371600"/>
                <a:chOff x="4800600" y="1295400"/>
                <a:chExt cx="2362200" cy="1371600"/>
              </a:xfrm>
            </p:grpSpPr>
            <p:sp>
              <p:nvSpPr>
                <p:cNvPr id="21" name="Trapezoid 20">
                  <a:extLst>
                    <a:ext uri="{FF2B5EF4-FFF2-40B4-BE49-F238E27FC236}">
                      <a16:creationId xmlns:a16="http://schemas.microsoft.com/office/drawing/2014/main" id="{0056AF6A-A3FF-F8A4-B204-11DCB097E5F5}"/>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8A6849AC-C104-1739-C67F-A94BE6563C3B}"/>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Quad Arrow 216">
                  <a:extLst>
                    <a:ext uri="{FF2B5EF4-FFF2-40B4-BE49-F238E27FC236}">
                      <a16:creationId xmlns:a16="http://schemas.microsoft.com/office/drawing/2014/main" id="{8B30425B-ABF0-399A-A99B-760038787719}"/>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09E4348-3012-AB65-1019-92920AD3ABD8}"/>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qual 218">
                  <a:extLst>
                    <a:ext uri="{FF2B5EF4-FFF2-40B4-BE49-F238E27FC236}">
                      <a16:creationId xmlns:a16="http://schemas.microsoft.com/office/drawing/2014/main" id="{F15436B8-C54A-849B-281A-5033307ED2F0}"/>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25">
                  <a:extLst>
                    <a:ext uri="{FF2B5EF4-FFF2-40B4-BE49-F238E27FC236}">
                      <a16:creationId xmlns:a16="http://schemas.microsoft.com/office/drawing/2014/main" id="{24390B14-F04A-E53F-3ED0-A2444554A18E}"/>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251">
                <a:extLst>
                  <a:ext uri="{FF2B5EF4-FFF2-40B4-BE49-F238E27FC236}">
                    <a16:creationId xmlns:a16="http://schemas.microsoft.com/office/drawing/2014/main" id="{814ECD65-2B3E-144C-6781-574D367AEC79}"/>
                  </a:ext>
                </a:extLst>
              </p:cNvPr>
              <p:cNvGrpSpPr/>
              <p:nvPr/>
            </p:nvGrpSpPr>
            <p:grpSpPr>
              <a:xfrm>
                <a:off x="6877987" y="1267918"/>
                <a:ext cx="2362200" cy="1371600"/>
                <a:chOff x="4800600" y="1295400"/>
                <a:chExt cx="2362200" cy="1371600"/>
              </a:xfrm>
            </p:grpSpPr>
            <p:sp>
              <p:nvSpPr>
                <p:cNvPr id="15" name="Trapezoid 14">
                  <a:extLst>
                    <a:ext uri="{FF2B5EF4-FFF2-40B4-BE49-F238E27FC236}">
                      <a16:creationId xmlns:a16="http://schemas.microsoft.com/office/drawing/2014/main" id="{035AD5F6-1FCD-80B8-0779-C17C0F53CD92}"/>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5D604995-6837-9F68-BC90-CEDBF01758A9}"/>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Quad Arrow 210">
                  <a:extLst>
                    <a:ext uri="{FF2B5EF4-FFF2-40B4-BE49-F238E27FC236}">
                      <a16:creationId xmlns:a16="http://schemas.microsoft.com/office/drawing/2014/main" id="{43FDDE35-BF48-2EE6-91E8-F1D01D74F98C}"/>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59A63CB-56F6-B592-7E95-BBA3051A3E2D}"/>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qual 212">
                  <a:extLst>
                    <a:ext uri="{FF2B5EF4-FFF2-40B4-BE49-F238E27FC236}">
                      <a16:creationId xmlns:a16="http://schemas.microsoft.com/office/drawing/2014/main" id="{D9C0B3CD-86AC-C187-9BBF-48B21438EB5D}"/>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Oval 19">
                  <a:extLst>
                    <a:ext uri="{FF2B5EF4-FFF2-40B4-BE49-F238E27FC236}">
                      <a16:creationId xmlns:a16="http://schemas.microsoft.com/office/drawing/2014/main" id="{70D1BC8E-D43C-7051-A6F9-5F876213BBE9}"/>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258">
                <a:extLst>
                  <a:ext uri="{FF2B5EF4-FFF2-40B4-BE49-F238E27FC236}">
                    <a16:creationId xmlns:a16="http://schemas.microsoft.com/office/drawing/2014/main" id="{D72FBD07-7427-563D-AA3C-1C0A2340AA86}"/>
                  </a:ext>
                </a:extLst>
              </p:cNvPr>
              <p:cNvGrpSpPr/>
              <p:nvPr/>
            </p:nvGrpSpPr>
            <p:grpSpPr>
              <a:xfrm>
                <a:off x="8979108" y="1270416"/>
                <a:ext cx="1324330" cy="1295400"/>
                <a:chOff x="4800600" y="1295400"/>
                <a:chExt cx="1324330" cy="1295400"/>
              </a:xfrm>
            </p:grpSpPr>
            <p:sp>
              <p:nvSpPr>
                <p:cNvPr id="11" name="Trapezoid 10">
                  <a:extLst>
                    <a:ext uri="{FF2B5EF4-FFF2-40B4-BE49-F238E27FC236}">
                      <a16:creationId xmlns:a16="http://schemas.microsoft.com/office/drawing/2014/main" id="{E99A8608-DE0C-EC36-91E3-06FAB364993A}"/>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6B6B1B88-B206-AF33-D2C5-A6C79B49B9A1}"/>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qual 206">
                  <a:extLst>
                    <a:ext uri="{FF2B5EF4-FFF2-40B4-BE49-F238E27FC236}">
                      <a16:creationId xmlns:a16="http://schemas.microsoft.com/office/drawing/2014/main" id="{3F24A550-1ADA-3649-256E-633320F0A3F3}"/>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16A4FFC2-6A4C-4DC5-F402-9FC5D4194F1C}"/>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98147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8CF88E-B29D-8FB9-A959-BF393BA84BA8}"/>
              </a:ext>
            </a:extLst>
          </p:cNvPr>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A7BF949-F6F1-2FBB-63C8-1CDBB453DCFE}"/>
              </a:ext>
            </a:extLst>
          </p:cNvPr>
          <p:cNvSpPr txBox="1"/>
          <p:nvPr/>
        </p:nvSpPr>
        <p:spPr>
          <a:xfrm>
            <a:off x="162963" y="138065"/>
            <a:ext cx="11914360" cy="769441"/>
          </a:xfrm>
          <a:prstGeom prst="rect">
            <a:avLst/>
          </a:prstGeom>
          <a:noFill/>
        </p:spPr>
        <p:txBody>
          <a:bodyPr wrap="square" rtlCol="0">
            <a:spAutoFit/>
          </a:bodyPr>
          <a:lstStyle/>
          <a:p>
            <a:pPr algn="ctr"/>
            <a:r>
              <a:rPr lang="en-US" sz="4400" dirty="0">
                <a:solidFill>
                  <a:schemeClr val="bg1"/>
                </a:solidFill>
                <a:latin typeface="Waltograph UI" panose="03080602000000000000" pitchFamily="66" charset="0"/>
              </a:rPr>
              <a:t>A Bishop Must Be Blameless</a:t>
            </a:r>
          </a:p>
        </p:txBody>
      </p:sp>
      <p:sp>
        <p:nvSpPr>
          <p:cNvPr id="5" name="TextBox 4">
            <a:extLst>
              <a:ext uri="{FF2B5EF4-FFF2-40B4-BE49-F238E27FC236}">
                <a16:creationId xmlns:a16="http://schemas.microsoft.com/office/drawing/2014/main" id="{2325BF02-8ECF-DEC8-6882-E9A150943041}"/>
              </a:ext>
            </a:extLst>
          </p:cNvPr>
          <p:cNvSpPr txBox="1"/>
          <p:nvPr/>
        </p:nvSpPr>
        <p:spPr>
          <a:xfrm>
            <a:off x="332936" y="1980508"/>
            <a:ext cx="11526128" cy="4154984"/>
          </a:xfrm>
          <a:prstGeom prst="rect">
            <a:avLst/>
          </a:prstGeom>
          <a:noFill/>
        </p:spPr>
        <p:txBody>
          <a:bodyPr wrap="square">
            <a:spAutoFit/>
          </a:bodyPr>
          <a:lstStyle/>
          <a:p>
            <a:pPr algn="l" fontAlgn="base"/>
            <a:r>
              <a:rPr lang="en-US" sz="2400" b="1" i="0" dirty="0">
                <a:solidFill>
                  <a:schemeClr val="bg1"/>
                </a:solidFill>
                <a:effectLst/>
              </a:rPr>
              <a:t>Be kind regarding human frailty—your own as well as that of those who serve with you in a Church led by volunteer, mortal men and women. </a:t>
            </a:r>
          </a:p>
          <a:p>
            <a:pPr algn="l" fontAlgn="base"/>
            <a:endParaRPr lang="en-US" sz="2400" b="1" dirty="0">
              <a:solidFill>
                <a:schemeClr val="bg1"/>
              </a:solidFill>
            </a:endParaRPr>
          </a:p>
          <a:p>
            <a:pPr algn="l" fontAlgn="base"/>
            <a:r>
              <a:rPr lang="en-US" sz="2400" b="1" i="0" dirty="0">
                <a:solidFill>
                  <a:schemeClr val="bg1"/>
                </a:solidFill>
                <a:effectLst/>
              </a:rPr>
              <a:t>Except in the case of His only perfect Begotten Son, imperfect people are all God has ever had to work with. </a:t>
            </a:r>
          </a:p>
          <a:p>
            <a:pPr algn="l" fontAlgn="base"/>
            <a:endParaRPr lang="en-US" sz="2400" b="1" dirty="0">
              <a:solidFill>
                <a:schemeClr val="bg1"/>
              </a:solidFill>
            </a:endParaRPr>
          </a:p>
          <a:p>
            <a:pPr algn="l" fontAlgn="base"/>
            <a:r>
              <a:rPr lang="en-US" sz="2400" b="1" i="0" dirty="0">
                <a:solidFill>
                  <a:schemeClr val="bg1"/>
                </a:solidFill>
                <a:effectLst/>
              </a:rPr>
              <a:t>That must be terribly frustrating to Him, but He deals with it.</a:t>
            </a:r>
          </a:p>
          <a:p>
            <a:pPr algn="l" fontAlgn="base"/>
            <a:endParaRPr lang="en-US" sz="2400" b="1" dirty="0">
              <a:solidFill>
                <a:schemeClr val="bg1"/>
              </a:solidFill>
            </a:endParaRPr>
          </a:p>
          <a:p>
            <a:pPr algn="l" fontAlgn="base"/>
            <a:r>
              <a:rPr lang="en-US" sz="2400" b="1" i="0" dirty="0">
                <a:solidFill>
                  <a:schemeClr val="bg1"/>
                </a:solidFill>
                <a:effectLst/>
              </a:rPr>
              <a:t>So should we. And when you see imperfection, remember that the limitation is </a:t>
            </a:r>
            <a:r>
              <a:rPr lang="en-US" sz="2400" b="1" i="1" dirty="0">
                <a:solidFill>
                  <a:schemeClr val="bg1"/>
                </a:solidFill>
                <a:effectLst/>
              </a:rPr>
              <a:t>not</a:t>
            </a:r>
            <a:r>
              <a:rPr lang="en-US" sz="2400" b="1" i="0" dirty="0">
                <a:solidFill>
                  <a:schemeClr val="bg1"/>
                </a:solidFill>
                <a:effectLst/>
              </a:rPr>
              <a:t> in the divinity of the work. … So be patient and kind and forgiving.</a:t>
            </a:r>
          </a:p>
          <a:p>
            <a:pPr algn="l" fontAlgn="base"/>
            <a:r>
              <a:rPr lang="en-US" sz="2400" b="1" i="0" dirty="0">
                <a:solidFill>
                  <a:schemeClr val="bg1"/>
                </a:solidFill>
                <a:effectLst/>
              </a:rPr>
              <a:t>(15)</a:t>
            </a:r>
          </a:p>
        </p:txBody>
      </p:sp>
      <p:sp>
        <p:nvSpPr>
          <p:cNvPr id="4" name="TextBox 3">
            <a:extLst>
              <a:ext uri="{FF2B5EF4-FFF2-40B4-BE49-F238E27FC236}">
                <a16:creationId xmlns:a16="http://schemas.microsoft.com/office/drawing/2014/main" id="{337F036E-EA9C-AA7B-938A-F39C6133252B}"/>
              </a:ext>
            </a:extLst>
          </p:cNvPr>
          <p:cNvSpPr txBox="1"/>
          <p:nvPr/>
        </p:nvSpPr>
        <p:spPr>
          <a:xfrm>
            <a:off x="0" y="6396335"/>
            <a:ext cx="3384673" cy="461665"/>
          </a:xfrm>
          <a:prstGeom prst="rect">
            <a:avLst/>
          </a:prstGeom>
          <a:noFill/>
        </p:spPr>
        <p:txBody>
          <a:bodyPr wrap="square">
            <a:spAutoFit/>
          </a:bodyPr>
          <a:lstStyle/>
          <a:p>
            <a:pPr algn="l" fontAlgn="base"/>
            <a:r>
              <a:rPr lang="en-US" sz="2400" b="0" i="0" dirty="0">
                <a:solidFill>
                  <a:schemeClr val="bg1"/>
                </a:solidFill>
                <a:effectLst/>
              </a:rPr>
              <a:t>Titus 1:7</a:t>
            </a:r>
          </a:p>
        </p:txBody>
      </p:sp>
      <p:pic>
        <p:nvPicPr>
          <p:cNvPr id="9" name="Picture 8">
            <a:extLst>
              <a:ext uri="{FF2B5EF4-FFF2-40B4-BE49-F238E27FC236}">
                <a16:creationId xmlns:a16="http://schemas.microsoft.com/office/drawing/2014/main" id="{C92AF231-8C99-C72B-EBE2-5B53E585A6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2183" y="138065"/>
            <a:ext cx="886854" cy="1107465"/>
          </a:xfrm>
          <a:prstGeom prst="rect">
            <a:avLst/>
          </a:prstGeom>
        </p:spPr>
      </p:pic>
    </p:spTree>
    <p:extLst>
      <p:ext uri="{BB962C8B-B14F-4D97-AF65-F5344CB8AC3E}">
        <p14:creationId xmlns:p14="http://schemas.microsoft.com/office/powerpoint/2010/main" val="290182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9560" y="181473"/>
            <a:ext cx="11832880" cy="707886"/>
          </a:xfrm>
          <a:prstGeom prst="rect">
            <a:avLst/>
          </a:prstGeom>
          <a:noFill/>
        </p:spPr>
        <p:txBody>
          <a:bodyPr wrap="square" rtlCol="0">
            <a:spAutoFit/>
          </a:bodyPr>
          <a:lstStyle/>
          <a:p>
            <a:pPr algn="ctr"/>
            <a:r>
              <a:rPr lang="en-US" sz="4000" dirty="0">
                <a:solidFill>
                  <a:schemeClr val="bg1"/>
                </a:solidFill>
                <a:latin typeface="Waltograph UI" panose="03080602000000000000" pitchFamily="66" charset="0"/>
              </a:rPr>
              <a:t>Self-Willed and Filthy Lucre</a:t>
            </a:r>
          </a:p>
        </p:txBody>
      </p:sp>
      <p:sp>
        <p:nvSpPr>
          <p:cNvPr id="6" name="TextBox 5"/>
          <p:cNvSpPr txBox="1"/>
          <p:nvPr/>
        </p:nvSpPr>
        <p:spPr>
          <a:xfrm>
            <a:off x="1276538" y="1256169"/>
            <a:ext cx="5105400" cy="1938992"/>
          </a:xfrm>
          <a:prstGeom prst="rect">
            <a:avLst/>
          </a:prstGeom>
          <a:noFill/>
        </p:spPr>
        <p:txBody>
          <a:bodyPr wrap="square" rtlCol="0">
            <a:spAutoFit/>
          </a:bodyPr>
          <a:lstStyle/>
          <a:p>
            <a:r>
              <a:rPr lang="en-US" sz="2400" i="1" dirty="0">
                <a:solidFill>
                  <a:schemeClr val="bg1"/>
                </a:solidFill>
              </a:rPr>
              <a:t>self-willed</a:t>
            </a:r>
            <a:r>
              <a:rPr lang="en-US" sz="2400" dirty="0">
                <a:solidFill>
                  <a:schemeClr val="bg1"/>
                </a:solidFill>
              </a:rPr>
              <a:t> = obstinate or arrogant </a:t>
            </a:r>
          </a:p>
          <a:p>
            <a:endParaRPr lang="en-US" sz="2400" dirty="0">
              <a:solidFill>
                <a:schemeClr val="bg1"/>
              </a:solidFill>
            </a:endParaRPr>
          </a:p>
          <a:p>
            <a:r>
              <a:rPr lang="en-US" sz="2400" dirty="0">
                <a:solidFill>
                  <a:schemeClr val="bg1"/>
                </a:solidFill>
              </a:rPr>
              <a:t>“filthy lucre” = money that is obtained through dishonest or otherwise unrighteous means</a:t>
            </a:r>
          </a:p>
        </p:txBody>
      </p:sp>
      <p:sp>
        <p:nvSpPr>
          <p:cNvPr id="7" name="TextBox 6"/>
          <p:cNvSpPr txBox="1"/>
          <p:nvPr/>
        </p:nvSpPr>
        <p:spPr>
          <a:xfrm>
            <a:off x="5906118" y="3635345"/>
            <a:ext cx="5105400" cy="3046988"/>
          </a:xfrm>
          <a:prstGeom prst="rect">
            <a:avLst/>
          </a:prstGeom>
          <a:noFill/>
        </p:spPr>
        <p:txBody>
          <a:bodyPr wrap="square" rtlCol="0">
            <a:spAutoFit/>
          </a:bodyPr>
          <a:lstStyle/>
          <a:p>
            <a:r>
              <a:rPr lang="en-US" sz="2400" dirty="0">
                <a:solidFill>
                  <a:srgbClr val="FFFF00"/>
                </a:solidFill>
              </a:rPr>
              <a:t>Old Anglo-Saxon word “</a:t>
            </a:r>
            <a:r>
              <a:rPr lang="en-US" sz="2400" dirty="0" err="1">
                <a:solidFill>
                  <a:srgbClr val="FFFF00"/>
                </a:solidFill>
              </a:rPr>
              <a:t>gegn</a:t>
            </a:r>
            <a:r>
              <a:rPr lang="en-US" sz="2400" dirty="0">
                <a:solidFill>
                  <a:srgbClr val="FFFF00"/>
                </a:solidFill>
              </a:rPr>
              <a:t>” meaning contrary to or in opposition of. </a:t>
            </a:r>
          </a:p>
          <a:p>
            <a:endParaRPr lang="en-US" sz="2400" dirty="0">
              <a:solidFill>
                <a:srgbClr val="FFFF00"/>
              </a:solidFill>
            </a:endParaRPr>
          </a:p>
          <a:p>
            <a:r>
              <a:rPr lang="en-US" sz="2400" dirty="0">
                <a:solidFill>
                  <a:srgbClr val="FFFF00"/>
                </a:solidFill>
              </a:rPr>
              <a:t>A</a:t>
            </a:r>
            <a:r>
              <a:rPr lang="en-US" sz="2400" i="1" dirty="0">
                <a:solidFill>
                  <a:schemeClr val="tx2">
                    <a:lumMod val="75000"/>
                  </a:schemeClr>
                </a:solidFill>
              </a:rPr>
              <a:t>gain</a:t>
            </a:r>
            <a:r>
              <a:rPr lang="en-US" sz="2400" dirty="0">
                <a:solidFill>
                  <a:srgbClr val="FFFF00"/>
                </a:solidFill>
              </a:rPr>
              <a:t>st</a:t>
            </a:r>
          </a:p>
          <a:p>
            <a:endParaRPr lang="en-US" sz="2400" dirty="0">
              <a:solidFill>
                <a:srgbClr val="FFFF00"/>
              </a:solidFill>
            </a:endParaRPr>
          </a:p>
          <a:p>
            <a:r>
              <a:rPr lang="en-US" sz="2400" dirty="0" err="1">
                <a:solidFill>
                  <a:srgbClr val="FFFF00"/>
                </a:solidFill>
              </a:rPr>
              <a:t>Gainslayer</a:t>
            </a:r>
            <a:r>
              <a:rPr lang="en-US" sz="2400" dirty="0">
                <a:solidFill>
                  <a:srgbClr val="FFFF00"/>
                </a:solidFill>
              </a:rPr>
              <a:t>= those who speak against something in order to enrich oneself at the expense of others.</a:t>
            </a:r>
          </a:p>
        </p:txBody>
      </p:sp>
      <p:sp>
        <p:nvSpPr>
          <p:cNvPr id="8" name="TextBox 7"/>
          <p:cNvSpPr txBox="1"/>
          <p:nvPr/>
        </p:nvSpPr>
        <p:spPr>
          <a:xfrm>
            <a:off x="98079" y="6488668"/>
            <a:ext cx="5105400" cy="369332"/>
          </a:xfrm>
          <a:prstGeom prst="rect">
            <a:avLst/>
          </a:prstGeom>
          <a:noFill/>
        </p:spPr>
        <p:txBody>
          <a:bodyPr wrap="square" rtlCol="0">
            <a:spAutoFit/>
          </a:bodyPr>
          <a:lstStyle/>
          <a:p>
            <a:r>
              <a:rPr lang="en-US" i="1" dirty="0">
                <a:solidFill>
                  <a:schemeClr val="bg1"/>
                </a:solidFill>
              </a:rPr>
              <a:t>Titus 1:7-8</a:t>
            </a:r>
            <a:endParaRPr lang="en-US" sz="2000" dirty="0">
              <a:solidFill>
                <a:schemeClr val="bg1"/>
              </a:solidFill>
            </a:endParaRPr>
          </a:p>
        </p:txBody>
      </p:sp>
      <p:pic>
        <p:nvPicPr>
          <p:cNvPr id="1026" name="Picture 2" descr="Image result for counting treasure disn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542" y="3594868"/>
            <a:ext cx="3764937" cy="28201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FB8A6EF-B965-4FD0-8679-27077353B4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573" y="1355494"/>
            <a:ext cx="3467584" cy="1867161"/>
          </a:xfrm>
          <a:prstGeom prst="rect">
            <a:avLst/>
          </a:prstGeom>
        </p:spPr>
      </p:pic>
    </p:spTree>
    <p:extLst>
      <p:ext uri="{BB962C8B-B14F-4D97-AF65-F5344CB8AC3E}">
        <p14:creationId xmlns:p14="http://schemas.microsoft.com/office/powerpoint/2010/main" val="30005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8079" y="6488668"/>
            <a:ext cx="5105400" cy="369332"/>
          </a:xfrm>
          <a:prstGeom prst="rect">
            <a:avLst/>
          </a:prstGeom>
          <a:noFill/>
        </p:spPr>
        <p:txBody>
          <a:bodyPr wrap="square" rtlCol="0">
            <a:spAutoFit/>
          </a:bodyPr>
          <a:lstStyle/>
          <a:p>
            <a:r>
              <a:rPr lang="en-US" i="1" dirty="0">
                <a:solidFill>
                  <a:schemeClr val="bg1"/>
                </a:solidFill>
              </a:rPr>
              <a:t>Titus 1:7-9</a:t>
            </a:r>
            <a:endParaRPr lang="en-US" sz="2000" dirty="0">
              <a:solidFill>
                <a:schemeClr val="bg1"/>
              </a:solidFill>
            </a:endParaRPr>
          </a:p>
        </p:txBody>
      </p:sp>
      <p:sp>
        <p:nvSpPr>
          <p:cNvPr id="2" name="Rectangle 1"/>
          <p:cNvSpPr/>
          <p:nvPr/>
        </p:nvSpPr>
        <p:spPr>
          <a:xfrm>
            <a:off x="2243750" y="921143"/>
            <a:ext cx="8271849" cy="5078313"/>
          </a:xfrm>
          <a:prstGeom prst="rect">
            <a:avLst/>
          </a:prstGeom>
        </p:spPr>
        <p:txBody>
          <a:bodyPr wrap="square">
            <a:spAutoFit/>
          </a:bodyPr>
          <a:lstStyle/>
          <a:p>
            <a:r>
              <a:rPr lang="en-US" sz="3600" dirty="0">
                <a:solidFill>
                  <a:schemeClr val="bg1"/>
                </a:solidFill>
              </a:rPr>
              <a:t>Your (bishops) personal behavior must be impeccable. You must be a man of integrity, above reproach of any kind. Your example will set the tone for the direction your people follow. You must be fearless in denouncing evil, willing to take a stand for the right, uncompromising in your defense of truth. While all of this requires firmness, it must be done with kindness and love. (2)</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441" y="203609"/>
            <a:ext cx="1150897" cy="1435069"/>
          </a:xfrm>
          <a:prstGeom prst="rect">
            <a:avLst/>
          </a:prstGeom>
        </p:spPr>
      </p:pic>
    </p:spTree>
    <p:extLst>
      <p:ext uri="{BB962C8B-B14F-4D97-AF65-F5344CB8AC3E}">
        <p14:creationId xmlns:p14="http://schemas.microsoft.com/office/powerpoint/2010/main" val="42423708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9560" y="343016"/>
            <a:ext cx="11832880" cy="646331"/>
          </a:xfrm>
          <a:prstGeom prst="rect">
            <a:avLst/>
          </a:prstGeom>
          <a:noFill/>
        </p:spPr>
        <p:txBody>
          <a:bodyPr wrap="square" rtlCol="0">
            <a:spAutoFit/>
          </a:bodyPr>
          <a:lstStyle/>
          <a:p>
            <a:pPr algn="ctr"/>
            <a:r>
              <a:rPr lang="en-US" sz="3600" dirty="0">
                <a:solidFill>
                  <a:schemeClr val="bg1"/>
                </a:solidFill>
                <a:latin typeface="Waltograph UI" panose="03080602000000000000" pitchFamily="66" charset="0"/>
              </a:rPr>
              <a:t>Beware of False Ministers and Doctrines</a:t>
            </a:r>
          </a:p>
        </p:txBody>
      </p:sp>
      <p:sp>
        <p:nvSpPr>
          <p:cNvPr id="7" name="TextBox 6"/>
          <p:cNvSpPr txBox="1"/>
          <p:nvPr/>
        </p:nvSpPr>
        <p:spPr>
          <a:xfrm>
            <a:off x="5288733" y="2821665"/>
            <a:ext cx="5105400" cy="3046988"/>
          </a:xfrm>
          <a:prstGeom prst="rect">
            <a:avLst/>
          </a:prstGeom>
          <a:noFill/>
        </p:spPr>
        <p:txBody>
          <a:bodyPr wrap="square" rtlCol="0">
            <a:spAutoFit/>
          </a:bodyPr>
          <a:lstStyle/>
          <a:p>
            <a:pPr fontAlgn="base"/>
            <a:r>
              <a:rPr lang="en-US" sz="2400" dirty="0">
                <a:solidFill>
                  <a:schemeClr val="bg1"/>
                </a:solidFill>
              </a:rPr>
              <a:t>“True doctrine, understood, changes attitudes and behavior.</a:t>
            </a:r>
          </a:p>
          <a:p>
            <a:pPr fontAlgn="base"/>
            <a:r>
              <a:rPr lang="en-US" sz="2400" dirty="0">
                <a:solidFill>
                  <a:schemeClr val="bg1"/>
                </a:solidFill>
              </a:rPr>
              <a:t>“The study of the doctrines of the gospel will improve behavior quicker than a study of behavior will improve behavior. … That is why we stress so forcefully the study of the doctrines of the gospel.” (3)</a:t>
            </a:r>
          </a:p>
        </p:txBody>
      </p:sp>
      <p:sp>
        <p:nvSpPr>
          <p:cNvPr id="8" name="TextBox 7"/>
          <p:cNvSpPr txBox="1"/>
          <p:nvPr/>
        </p:nvSpPr>
        <p:spPr>
          <a:xfrm>
            <a:off x="98079" y="6488668"/>
            <a:ext cx="5105400" cy="369332"/>
          </a:xfrm>
          <a:prstGeom prst="rect">
            <a:avLst/>
          </a:prstGeom>
          <a:noFill/>
        </p:spPr>
        <p:txBody>
          <a:bodyPr wrap="square" rtlCol="0">
            <a:spAutoFit/>
          </a:bodyPr>
          <a:lstStyle/>
          <a:p>
            <a:r>
              <a:rPr lang="en-US" i="1" dirty="0">
                <a:solidFill>
                  <a:schemeClr val="bg1"/>
                </a:solidFill>
              </a:rPr>
              <a:t>Titus 1:9</a:t>
            </a:r>
            <a:endParaRPr lang="en-US" sz="2000"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2554" y="5084982"/>
            <a:ext cx="1295730" cy="1614875"/>
          </a:xfrm>
          <a:prstGeom prst="rect">
            <a:avLst/>
          </a:prstGeom>
        </p:spPr>
      </p:pic>
      <p:pic>
        <p:nvPicPr>
          <p:cNvPr id="2050" name="Picture 2" descr="Image result for alice in wonderland disney reads 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642" y="2266265"/>
            <a:ext cx="4143375"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94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44856" y="141838"/>
            <a:ext cx="11977734" cy="707886"/>
          </a:xfrm>
          <a:prstGeom prst="rect">
            <a:avLst/>
          </a:prstGeom>
          <a:noFill/>
        </p:spPr>
        <p:txBody>
          <a:bodyPr wrap="square" rtlCol="0">
            <a:spAutoFit/>
          </a:bodyPr>
          <a:lstStyle/>
          <a:p>
            <a:pPr algn="ctr"/>
            <a:r>
              <a:rPr lang="en-US" sz="4000" dirty="0">
                <a:solidFill>
                  <a:schemeClr val="bg1"/>
                </a:solidFill>
                <a:latin typeface="Waltograph UI" panose="03080602000000000000" pitchFamily="66" charset="0"/>
              </a:rPr>
              <a:t>Liars, Evil Beasts, and Slow Bellies</a:t>
            </a:r>
          </a:p>
        </p:txBody>
      </p:sp>
      <p:sp>
        <p:nvSpPr>
          <p:cNvPr id="6" name="TextBox 5"/>
          <p:cNvSpPr txBox="1"/>
          <p:nvPr/>
        </p:nvSpPr>
        <p:spPr>
          <a:xfrm>
            <a:off x="578426" y="1111313"/>
            <a:ext cx="5559823" cy="707886"/>
          </a:xfrm>
          <a:prstGeom prst="rect">
            <a:avLst/>
          </a:prstGeom>
          <a:noFill/>
        </p:spPr>
        <p:txBody>
          <a:bodyPr wrap="square" rtlCol="0">
            <a:spAutoFit/>
          </a:bodyPr>
          <a:lstStyle/>
          <a:p>
            <a:r>
              <a:rPr lang="en-US" sz="2000" dirty="0">
                <a:solidFill>
                  <a:schemeClr val="bg1"/>
                </a:solidFill>
              </a:rPr>
              <a:t>Paul condemns the false teachers on Crete for perverting the gospel in order to make money.</a:t>
            </a:r>
          </a:p>
        </p:txBody>
      </p:sp>
      <p:sp>
        <p:nvSpPr>
          <p:cNvPr id="7" name="TextBox 6"/>
          <p:cNvSpPr txBox="1"/>
          <p:nvPr/>
        </p:nvSpPr>
        <p:spPr>
          <a:xfrm>
            <a:off x="3577629" y="4324538"/>
            <a:ext cx="5105400" cy="1938992"/>
          </a:xfrm>
          <a:prstGeom prst="rect">
            <a:avLst/>
          </a:prstGeom>
          <a:noFill/>
        </p:spPr>
        <p:txBody>
          <a:bodyPr wrap="square" rtlCol="0">
            <a:spAutoFit/>
          </a:bodyPr>
          <a:lstStyle/>
          <a:p>
            <a:r>
              <a:rPr lang="en-US" sz="2000" dirty="0">
                <a:solidFill>
                  <a:schemeClr val="bg1"/>
                </a:solidFill>
              </a:rPr>
              <a:t>“For there are many unruly and vain talkers and deceivers, specially they of the circumcision:”</a:t>
            </a:r>
          </a:p>
          <a:p>
            <a:endParaRPr lang="en-US" sz="2000" dirty="0">
              <a:solidFill>
                <a:schemeClr val="bg1"/>
              </a:solidFill>
            </a:endParaRPr>
          </a:p>
          <a:p>
            <a:r>
              <a:rPr lang="en-US" sz="2000" dirty="0">
                <a:solidFill>
                  <a:schemeClr val="bg1"/>
                </a:solidFill>
              </a:rPr>
              <a:t>“Whose mouths must be stopped, who subvert whole houses, teaching things which they ought not, for filthy lucre’s sake.”</a:t>
            </a:r>
          </a:p>
        </p:txBody>
      </p:sp>
      <p:sp>
        <p:nvSpPr>
          <p:cNvPr id="8" name="TextBox 7"/>
          <p:cNvSpPr txBox="1"/>
          <p:nvPr/>
        </p:nvSpPr>
        <p:spPr>
          <a:xfrm>
            <a:off x="0" y="6488668"/>
            <a:ext cx="5105400" cy="369332"/>
          </a:xfrm>
          <a:prstGeom prst="rect">
            <a:avLst/>
          </a:prstGeom>
          <a:noFill/>
        </p:spPr>
        <p:txBody>
          <a:bodyPr wrap="square" rtlCol="0">
            <a:spAutoFit/>
          </a:bodyPr>
          <a:lstStyle/>
          <a:p>
            <a:r>
              <a:rPr lang="en-US" dirty="0">
                <a:solidFill>
                  <a:schemeClr val="bg1"/>
                </a:solidFill>
              </a:rPr>
              <a:t>Titus 1:10-11</a:t>
            </a:r>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640" y="2017367"/>
            <a:ext cx="2714058" cy="161821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5676523" y="1495278"/>
            <a:ext cx="6283103" cy="2089895"/>
            <a:chOff x="5676523" y="1495278"/>
            <a:chExt cx="6283103" cy="2089895"/>
          </a:xfrm>
        </p:grpSpPr>
        <p:sp>
          <p:nvSpPr>
            <p:cNvPr id="2" name="Rectangle 1"/>
            <p:cNvSpPr/>
            <p:nvPr/>
          </p:nvSpPr>
          <p:spPr>
            <a:xfrm>
              <a:off x="6599975" y="1495278"/>
              <a:ext cx="5359651" cy="2031325"/>
            </a:xfrm>
            <a:prstGeom prst="rect">
              <a:avLst/>
            </a:prstGeom>
          </p:spPr>
          <p:txBody>
            <a:bodyPr wrap="square">
              <a:spAutoFit/>
            </a:bodyPr>
            <a:lstStyle/>
            <a:p>
              <a:r>
                <a:rPr lang="en-US" b="1" i="1" dirty="0">
                  <a:solidFill>
                    <a:srgbClr val="FFFF00"/>
                  </a:solidFill>
                  <a:latin typeface="Palatino"/>
                </a:rPr>
                <a:t>False Teachers = </a:t>
              </a:r>
              <a:r>
                <a:rPr lang="en-US" b="1" i="1" dirty="0" err="1">
                  <a:solidFill>
                    <a:srgbClr val="FFFF00"/>
                  </a:solidFill>
                  <a:latin typeface="Palatino"/>
                </a:rPr>
                <a:t>Priestcraft</a:t>
              </a:r>
              <a:r>
                <a:rPr lang="en-US" b="1" i="1" dirty="0">
                  <a:solidFill>
                    <a:srgbClr val="FFFF00"/>
                  </a:solidFill>
                  <a:latin typeface="Palatino"/>
                </a:rPr>
                <a:t>:</a:t>
              </a:r>
            </a:p>
            <a:p>
              <a:r>
                <a:rPr lang="en-US" b="1" i="1" dirty="0">
                  <a:solidFill>
                    <a:srgbClr val="FFFF00"/>
                  </a:solidFill>
                  <a:latin typeface="Palatino"/>
                </a:rPr>
                <a:t>He </a:t>
              </a:r>
              <a:r>
                <a:rPr lang="en-US" b="1" i="1" dirty="0" err="1">
                  <a:solidFill>
                    <a:srgbClr val="FFFF00"/>
                  </a:solidFill>
                  <a:latin typeface="Palatino"/>
                </a:rPr>
                <a:t>commandeth</a:t>
              </a:r>
              <a:r>
                <a:rPr lang="en-US" b="1" i="1" dirty="0">
                  <a:solidFill>
                    <a:srgbClr val="FFFF00"/>
                  </a:solidFill>
                  <a:latin typeface="Palatino"/>
                </a:rPr>
                <a:t> that there shall be no </a:t>
              </a:r>
              <a:r>
                <a:rPr lang="en-US" b="1" i="1" dirty="0" err="1">
                  <a:solidFill>
                    <a:srgbClr val="FFFF00"/>
                  </a:solidFill>
                  <a:latin typeface="Palatino"/>
                </a:rPr>
                <a:t>priestcrafts</a:t>
              </a:r>
              <a:r>
                <a:rPr lang="en-US" b="1" i="1" dirty="0">
                  <a:solidFill>
                    <a:srgbClr val="FFFF00"/>
                  </a:solidFill>
                  <a:latin typeface="Palatino"/>
                </a:rPr>
                <a:t>; for, behold, </a:t>
              </a:r>
              <a:r>
                <a:rPr lang="en-US" b="1" i="1" dirty="0" err="1">
                  <a:solidFill>
                    <a:srgbClr val="FFFF00"/>
                  </a:solidFill>
                  <a:latin typeface="Palatino"/>
                </a:rPr>
                <a:t>priestcrafts</a:t>
              </a:r>
              <a:r>
                <a:rPr lang="en-US" b="1" i="1" dirty="0">
                  <a:solidFill>
                    <a:srgbClr val="FFFF00"/>
                  </a:solidFill>
                  <a:latin typeface="Palatino"/>
                </a:rPr>
                <a:t> are that men preach and set themselves up for a light unto the world, that they may get gain and praise of the world; but they seek not the welfare of Zion.</a:t>
              </a:r>
            </a:p>
            <a:p>
              <a:r>
                <a:rPr lang="en-US" b="1" i="1" dirty="0">
                  <a:solidFill>
                    <a:srgbClr val="FFFF00"/>
                  </a:solidFill>
                  <a:latin typeface="Palatino"/>
                </a:rPr>
                <a:t>2 Nephi 26:29</a:t>
              </a:r>
              <a:endParaRPr lang="en-US" b="1" i="1" dirty="0">
                <a:solidFill>
                  <a:srgbClr val="FFFF00"/>
                </a:solidFill>
              </a:endParaRPr>
            </a:p>
          </p:txBody>
        </p:sp>
        <p:grpSp>
          <p:nvGrpSpPr>
            <p:cNvPr id="11" name="Group 10"/>
            <p:cNvGrpSpPr/>
            <p:nvPr/>
          </p:nvGrpSpPr>
          <p:grpSpPr>
            <a:xfrm>
              <a:off x="5676523" y="1692999"/>
              <a:ext cx="870814" cy="1892174"/>
              <a:chOff x="434480" y="4197927"/>
              <a:chExt cx="1721840" cy="3807739"/>
            </a:xfrm>
          </p:grpSpPr>
          <p:sp>
            <p:nvSpPr>
              <p:cNvPr id="12" name="Oval 11"/>
              <p:cNvSpPr/>
              <p:nvPr/>
            </p:nvSpPr>
            <p:spPr>
              <a:xfrm rot="20950279">
                <a:off x="787220" y="7703922"/>
                <a:ext cx="495129" cy="30174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20950279">
                <a:off x="1278669" y="7682857"/>
                <a:ext cx="464822" cy="320125"/>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7982951">
                <a:off x="304800" y="6488608"/>
                <a:ext cx="577489" cy="318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4250673">
                <a:off x="1708511" y="6488608"/>
                <a:ext cx="577489" cy="31812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rot="19846626">
                <a:off x="1370496" y="5469292"/>
                <a:ext cx="524848" cy="1331090"/>
              </a:xfrm>
              <a:prstGeom prst="trapezoid">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1753374" flipH="1">
                <a:off x="684752" y="5467296"/>
                <a:ext cx="522250" cy="1352491"/>
              </a:xfrm>
              <a:prstGeom prst="trapezoid">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a:off x="819474" y="5522027"/>
                <a:ext cx="1002652" cy="2262610"/>
              </a:xfrm>
              <a:prstGeom prst="trapezoid">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6200000">
                <a:off x="1016079" y="5326290"/>
                <a:ext cx="577489" cy="37897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372"/>
              <p:cNvGrpSpPr/>
              <p:nvPr/>
            </p:nvGrpSpPr>
            <p:grpSpPr>
              <a:xfrm>
                <a:off x="864918" y="7445828"/>
                <a:ext cx="928255" cy="341450"/>
                <a:chOff x="304800" y="4012870"/>
                <a:chExt cx="1559626" cy="635330"/>
              </a:xfrm>
            </p:grpSpPr>
            <p:grpSp>
              <p:nvGrpSpPr>
                <p:cNvPr id="44" name="Group 365"/>
                <p:cNvGrpSpPr/>
                <p:nvPr/>
              </p:nvGrpSpPr>
              <p:grpSpPr>
                <a:xfrm>
                  <a:off x="304800" y="4038600"/>
                  <a:ext cx="609600" cy="609600"/>
                  <a:chOff x="304800" y="4038600"/>
                  <a:chExt cx="609600" cy="609600"/>
                </a:xfrm>
              </p:grpSpPr>
              <p:sp>
                <p:nvSpPr>
                  <p:cNvPr id="49" name="Diamond 48"/>
                  <p:cNvSpPr/>
                  <p:nvPr/>
                </p:nvSpPr>
                <p:spPr>
                  <a:xfrm>
                    <a:off x="304800" y="403860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85800" y="41910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366"/>
                <p:cNvGrpSpPr/>
                <p:nvPr/>
              </p:nvGrpSpPr>
              <p:grpSpPr>
                <a:xfrm>
                  <a:off x="880753" y="4024745"/>
                  <a:ext cx="609600" cy="609600"/>
                  <a:chOff x="304800" y="4038600"/>
                  <a:chExt cx="609600" cy="609600"/>
                </a:xfrm>
              </p:grpSpPr>
              <p:sp>
                <p:nvSpPr>
                  <p:cNvPr id="47" name="Diamond 46"/>
                  <p:cNvSpPr/>
                  <p:nvPr/>
                </p:nvSpPr>
                <p:spPr>
                  <a:xfrm>
                    <a:off x="304800" y="403860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685800" y="41910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Diamond 45"/>
                <p:cNvSpPr/>
                <p:nvPr/>
              </p:nvSpPr>
              <p:spPr>
                <a:xfrm>
                  <a:off x="1407226" y="401287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381"/>
              <p:cNvGrpSpPr/>
              <p:nvPr/>
            </p:nvGrpSpPr>
            <p:grpSpPr>
              <a:xfrm>
                <a:off x="638298" y="4197927"/>
                <a:ext cx="1399915" cy="1519203"/>
                <a:chOff x="-1981200" y="3581400"/>
                <a:chExt cx="1399915" cy="1519203"/>
              </a:xfrm>
            </p:grpSpPr>
            <p:grpSp>
              <p:nvGrpSpPr>
                <p:cNvPr id="30" name="Group 361"/>
                <p:cNvGrpSpPr/>
                <p:nvPr/>
              </p:nvGrpSpPr>
              <p:grpSpPr>
                <a:xfrm>
                  <a:off x="-1981200" y="3581400"/>
                  <a:ext cx="1399915" cy="1519203"/>
                  <a:chOff x="584780" y="4267200"/>
                  <a:chExt cx="1399915" cy="1519203"/>
                </a:xfrm>
              </p:grpSpPr>
              <p:sp>
                <p:nvSpPr>
                  <p:cNvPr id="39" name="Oval 38"/>
                  <p:cNvSpPr/>
                  <p:nvPr/>
                </p:nvSpPr>
                <p:spPr>
                  <a:xfrm>
                    <a:off x="784781" y="4393884"/>
                    <a:ext cx="1002652" cy="13925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ouble Wave 39"/>
                  <p:cNvSpPr/>
                  <p:nvPr/>
                </p:nvSpPr>
                <p:spPr>
                  <a:xfrm rot="21307692">
                    <a:off x="1684039" y="4511704"/>
                    <a:ext cx="296972" cy="1025379"/>
                  </a:xfrm>
                  <a:prstGeom prst="doubleWav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uble Wave 40"/>
                  <p:cNvSpPr/>
                  <p:nvPr/>
                </p:nvSpPr>
                <p:spPr>
                  <a:xfrm rot="407729">
                    <a:off x="622686" y="4504783"/>
                    <a:ext cx="267244" cy="1025383"/>
                  </a:xfrm>
                  <a:prstGeom prst="doubleWav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5400000">
                    <a:off x="949021" y="3996289"/>
                    <a:ext cx="692337" cy="1234159"/>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43"/>
                  <p:cNvSpPr/>
                  <p:nvPr/>
                </p:nvSpPr>
                <p:spPr>
                  <a:xfrm rot="5400000">
                    <a:off x="1185164" y="3965535"/>
                    <a:ext cx="199147" cy="1399915"/>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73"/>
                <p:cNvGrpSpPr/>
                <p:nvPr/>
              </p:nvGrpSpPr>
              <p:grpSpPr>
                <a:xfrm>
                  <a:off x="-1714996" y="3905992"/>
                  <a:ext cx="928255" cy="160317"/>
                  <a:chOff x="304800" y="4012870"/>
                  <a:chExt cx="1559626" cy="635330"/>
                </a:xfrm>
              </p:grpSpPr>
              <p:grpSp>
                <p:nvGrpSpPr>
                  <p:cNvPr id="32" name="Group 365"/>
                  <p:cNvGrpSpPr/>
                  <p:nvPr/>
                </p:nvGrpSpPr>
                <p:grpSpPr>
                  <a:xfrm>
                    <a:off x="304800" y="4038600"/>
                    <a:ext cx="609600" cy="609600"/>
                    <a:chOff x="304800" y="4038600"/>
                    <a:chExt cx="609600" cy="609600"/>
                  </a:xfrm>
                </p:grpSpPr>
                <p:sp>
                  <p:nvSpPr>
                    <p:cNvPr id="37" name="Diamond 36"/>
                    <p:cNvSpPr/>
                    <p:nvPr/>
                  </p:nvSpPr>
                  <p:spPr>
                    <a:xfrm>
                      <a:off x="304800" y="403860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685800" y="41910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66"/>
                  <p:cNvGrpSpPr/>
                  <p:nvPr/>
                </p:nvGrpSpPr>
                <p:grpSpPr>
                  <a:xfrm>
                    <a:off x="880753" y="4024745"/>
                    <a:ext cx="609600" cy="609600"/>
                    <a:chOff x="304800" y="4038600"/>
                    <a:chExt cx="609600" cy="609600"/>
                  </a:xfrm>
                </p:grpSpPr>
                <p:sp>
                  <p:nvSpPr>
                    <p:cNvPr id="35" name="Diamond 34"/>
                    <p:cNvSpPr/>
                    <p:nvPr/>
                  </p:nvSpPr>
                  <p:spPr>
                    <a:xfrm>
                      <a:off x="304800" y="403860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85800" y="4191000"/>
                      <a:ext cx="228600" cy="228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Diamond 33"/>
                  <p:cNvSpPr/>
                  <p:nvPr/>
                </p:nvSpPr>
                <p:spPr>
                  <a:xfrm>
                    <a:off x="1407226" y="4012870"/>
                    <a:ext cx="457200" cy="609600"/>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386"/>
              <p:cNvGrpSpPr/>
              <p:nvPr/>
            </p:nvGrpSpPr>
            <p:grpSpPr>
              <a:xfrm>
                <a:off x="979714" y="5560621"/>
                <a:ext cx="697413" cy="735280"/>
                <a:chOff x="2324286" y="3946606"/>
                <a:chExt cx="1821873" cy="1920794"/>
              </a:xfrm>
            </p:grpSpPr>
            <p:sp>
              <p:nvSpPr>
                <p:cNvPr id="23" name="Oval 22"/>
                <p:cNvSpPr/>
                <p:nvPr/>
              </p:nvSpPr>
              <p:spPr>
                <a:xfrm rot="19857544">
                  <a:off x="2599398" y="4387972"/>
                  <a:ext cx="381000" cy="762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951497">
                  <a:off x="3488068" y="4421619"/>
                  <a:ext cx="381000" cy="762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9857544">
                  <a:off x="2324286" y="3946606"/>
                  <a:ext cx="381000" cy="762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862065">
                  <a:off x="3765159" y="3998066"/>
                  <a:ext cx="381000" cy="762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1"/>
                <p:cNvGrpSpPr/>
                <p:nvPr/>
              </p:nvGrpSpPr>
              <p:grpSpPr>
                <a:xfrm>
                  <a:off x="2819400" y="4953000"/>
                  <a:ext cx="762000" cy="914400"/>
                  <a:chOff x="3276600" y="990600"/>
                  <a:chExt cx="762000" cy="914400"/>
                </a:xfrm>
              </p:grpSpPr>
              <p:sp>
                <p:nvSpPr>
                  <p:cNvPr id="28" name="Oval 27"/>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Quad Arrow 129"/>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pic>
        <p:nvPicPr>
          <p:cNvPr id="10" name="Picture 9">
            <a:extLst>
              <a:ext uri="{FF2B5EF4-FFF2-40B4-BE49-F238E27FC236}">
                <a16:creationId xmlns:a16="http://schemas.microsoft.com/office/drawing/2014/main" id="{E011C749-1C08-47FD-AA00-29381F4D0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657" y="4236962"/>
            <a:ext cx="2591162" cy="1857634"/>
          </a:xfrm>
          <a:prstGeom prst="rect">
            <a:avLst/>
          </a:prstGeom>
        </p:spPr>
      </p:pic>
      <p:pic>
        <p:nvPicPr>
          <p:cNvPr id="52" name="Picture 51">
            <a:extLst>
              <a:ext uri="{FF2B5EF4-FFF2-40B4-BE49-F238E27FC236}">
                <a16:creationId xmlns:a16="http://schemas.microsoft.com/office/drawing/2014/main" id="{F25B5394-0ED5-4C94-81E6-C859BB049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8183" y="3635582"/>
            <a:ext cx="1992611" cy="3034499"/>
          </a:xfrm>
          <a:prstGeom prst="rect">
            <a:avLst/>
          </a:prstGeom>
        </p:spPr>
      </p:pic>
    </p:spTree>
    <p:extLst>
      <p:ext uri="{BB962C8B-B14F-4D97-AF65-F5344CB8AC3E}">
        <p14:creationId xmlns:p14="http://schemas.microsoft.com/office/powerpoint/2010/main" val="245499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0" presetClass="exit" presetSubtype="0" fill="hold" grpId="1"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3074"/>
                                        </p:tgtEl>
                                      </p:cBhvr>
                                    </p:animEffect>
                                    <p:set>
                                      <p:cBhvr>
                                        <p:cTn id="18" dur="1" fill="hold">
                                          <p:stCondLst>
                                            <p:cond delay="499"/>
                                          </p:stCondLst>
                                        </p:cTn>
                                        <p:tgtEl>
                                          <p:spTgt spid="307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43100" y="159014"/>
            <a:ext cx="8305800" cy="707886"/>
          </a:xfrm>
          <a:prstGeom prst="rect">
            <a:avLst/>
          </a:prstGeom>
          <a:noFill/>
        </p:spPr>
        <p:txBody>
          <a:bodyPr wrap="square" rtlCol="0">
            <a:spAutoFit/>
          </a:bodyPr>
          <a:lstStyle/>
          <a:p>
            <a:pPr algn="ctr"/>
            <a:r>
              <a:rPr lang="en-US" sz="4000" dirty="0">
                <a:solidFill>
                  <a:schemeClr val="bg1"/>
                </a:solidFill>
                <a:latin typeface="Waltograph UI" panose="03080602000000000000" pitchFamily="66" charset="0"/>
              </a:rPr>
              <a:t>Cretans and Slow Bellies</a:t>
            </a:r>
          </a:p>
        </p:txBody>
      </p:sp>
      <p:sp>
        <p:nvSpPr>
          <p:cNvPr id="6" name="TextBox 5"/>
          <p:cNvSpPr txBox="1"/>
          <p:nvPr/>
        </p:nvSpPr>
        <p:spPr>
          <a:xfrm>
            <a:off x="787651" y="1491559"/>
            <a:ext cx="5105400" cy="1938992"/>
          </a:xfrm>
          <a:prstGeom prst="rect">
            <a:avLst/>
          </a:prstGeom>
          <a:noFill/>
        </p:spPr>
        <p:txBody>
          <a:bodyPr wrap="square" rtlCol="0">
            <a:spAutoFit/>
          </a:bodyPr>
          <a:lstStyle/>
          <a:p>
            <a:r>
              <a:rPr lang="en-US" sz="2400" dirty="0">
                <a:solidFill>
                  <a:schemeClr val="bg1"/>
                </a:solidFill>
              </a:rPr>
              <a:t>Their reputation for lying became so commonly know that the name became both a verb (</a:t>
            </a:r>
            <a:r>
              <a:rPr lang="en-US" sz="2400" dirty="0" err="1">
                <a:solidFill>
                  <a:schemeClr val="bg1"/>
                </a:solidFill>
              </a:rPr>
              <a:t>kretidzein</a:t>
            </a:r>
            <a:r>
              <a:rPr lang="en-US" sz="2400" dirty="0">
                <a:solidFill>
                  <a:schemeClr val="bg1"/>
                </a:solidFill>
              </a:rPr>
              <a:t>=to speak like a “</a:t>
            </a:r>
            <a:r>
              <a:rPr lang="en-US" sz="2400" dirty="0" err="1">
                <a:solidFill>
                  <a:schemeClr val="bg1"/>
                </a:solidFill>
              </a:rPr>
              <a:t>cretan</a:t>
            </a:r>
            <a:r>
              <a:rPr lang="en-US" sz="2400" dirty="0">
                <a:solidFill>
                  <a:schemeClr val="bg1"/>
                </a:solidFill>
              </a:rPr>
              <a:t>” or to “lie”</a:t>
            </a:r>
          </a:p>
          <a:p>
            <a:endParaRPr lang="en-US" sz="2400" dirty="0">
              <a:solidFill>
                <a:schemeClr val="bg1"/>
              </a:solidFill>
            </a:endParaRPr>
          </a:p>
        </p:txBody>
      </p:sp>
      <p:sp>
        <p:nvSpPr>
          <p:cNvPr id="2" name="Rectangle 1"/>
          <p:cNvSpPr/>
          <p:nvPr/>
        </p:nvSpPr>
        <p:spPr>
          <a:xfrm>
            <a:off x="4849640" y="4757224"/>
            <a:ext cx="6096000" cy="830997"/>
          </a:xfrm>
          <a:prstGeom prst="rect">
            <a:avLst/>
          </a:prstGeom>
        </p:spPr>
        <p:txBody>
          <a:bodyPr>
            <a:spAutoFit/>
          </a:bodyPr>
          <a:lstStyle/>
          <a:p>
            <a:r>
              <a:rPr lang="en-US" sz="2400" dirty="0">
                <a:solidFill>
                  <a:schemeClr val="bg1"/>
                </a:solidFill>
              </a:rPr>
              <a:t>“slow bellies”= idle bellies=lazy gluttony that leads to extreme obesity.</a:t>
            </a:r>
          </a:p>
        </p:txBody>
      </p:sp>
      <p:sp>
        <p:nvSpPr>
          <p:cNvPr id="8" name="TextBox 7"/>
          <p:cNvSpPr txBox="1"/>
          <p:nvPr/>
        </p:nvSpPr>
        <p:spPr>
          <a:xfrm>
            <a:off x="98079" y="6488668"/>
            <a:ext cx="5105400" cy="369332"/>
          </a:xfrm>
          <a:prstGeom prst="rect">
            <a:avLst/>
          </a:prstGeom>
          <a:noFill/>
        </p:spPr>
        <p:txBody>
          <a:bodyPr wrap="square" rtlCol="0">
            <a:spAutoFit/>
          </a:bodyPr>
          <a:lstStyle/>
          <a:p>
            <a:r>
              <a:rPr lang="en-US" i="1" dirty="0">
                <a:solidFill>
                  <a:schemeClr val="bg1"/>
                </a:solidFill>
              </a:rPr>
              <a:t>Titus 1:12</a:t>
            </a:r>
            <a:endParaRPr lang="en-US" sz="2000" dirty="0">
              <a:solidFill>
                <a:schemeClr val="bg1"/>
              </a:solidFill>
            </a:endParaRPr>
          </a:p>
        </p:txBody>
      </p:sp>
      <p:pic>
        <p:nvPicPr>
          <p:cNvPr id="7" name="Picture 6">
            <a:extLst>
              <a:ext uri="{FF2B5EF4-FFF2-40B4-BE49-F238E27FC236}">
                <a16:creationId xmlns:a16="http://schemas.microsoft.com/office/drawing/2014/main" id="{CF45D6B0-C6D0-4994-8DA4-DF0C1DB9D3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8950" y="1269779"/>
            <a:ext cx="4199287" cy="2376680"/>
          </a:xfrm>
          <a:prstGeom prst="rect">
            <a:avLst/>
          </a:prstGeom>
        </p:spPr>
      </p:pic>
      <p:pic>
        <p:nvPicPr>
          <p:cNvPr id="10" name="Picture 9">
            <a:extLst>
              <a:ext uri="{FF2B5EF4-FFF2-40B4-BE49-F238E27FC236}">
                <a16:creationId xmlns:a16="http://schemas.microsoft.com/office/drawing/2014/main" id="{431FE0A6-AA34-4C71-B722-5A6EFE5A4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31" y="3468947"/>
            <a:ext cx="3438525" cy="2981325"/>
          </a:xfrm>
          <a:prstGeom prst="rect">
            <a:avLst/>
          </a:prstGeom>
        </p:spPr>
      </p:pic>
    </p:spTree>
    <p:extLst>
      <p:ext uri="{BB962C8B-B14F-4D97-AF65-F5344CB8AC3E}">
        <p14:creationId xmlns:p14="http://schemas.microsoft.com/office/powerpoint/2010/main" val="191489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41214" y="0"/>
            <a:ext cx="8305800" cy="1015663"/>
          </a:xfrm>
          <a:prstGeom prst="rect">
            <a:avLst/>
          </a:prstGeom>
          <a:noFill/>
        </p:spPr>
        <p:txBody>
          <a:bodyPr wrap="square" rtlCol="0">
            <a:spAutoFit/>
          </a:bodyPr>
          <a:lstStyle/>
          <a:p>
            <a:pPr algn="ctr"/>
            <a:r>
              <a:rPr lang="en-US" sz="6000" dirty="0">
                <a:solidFill>
                  <a:schemeClr val="bg1"/>
                </a:solidFill>
                <a:latin typeface="Waltograph UI" panose="03080602000000000000" pitchFamily="66" charset="0"/>
              </a:rPr>
              <a:t>Fables</a:t>
            </a:r>
          </a:p>
        </p:txBody>
      </p:sp>
      <p:sp>
        <p:nvSpPr>
          <p:cNvPr id="6" name="TextBox 5"/>
          <p:cNvSpPr txBox="1"/>
          <p:nvPr/>
        </p:nvSpPr>
        <p:spPr>
          <a:xfrm>
            <a:off x="309978" y="936656"/>
            <a:ext cx="6433721" cy="830997"/>
          </a:xfrm>
          <a:prstGeom prst="rect">
            <a:avLst/>
          </a:prstGeom>
          <a:noFill/>
        </p:spPr>
        <p:txBody>
          <a:bodyPr wrap="square" rtlCol="0">
            <a:spAutoFit/>
          </a:bodyPr>
          <a:lstStyle/>
          <a:p>
            <a:r>
              <a:rPr lang="en-US" sz="2400" i="1" dirty="0">
                <a:solidFill>
                  <a:srgbClr val="FFFF00"/>
                </a:solidFill>
              </a:rPr>
              <a:t>“Not giving heed to Jewish fables, and commandments of men, that turn from the truth.”</a:t>
            </a:r>
          </a:p>
        </p:txBody>
      </p:sp>
      <p:sp>
        <p:nvSpPr>
          <p:cNvPr id="7" name="TextBox 6"/>
          <p:cNvSpPr txBox="1"/>
          <p:nvPr/>
        </p:nvSpPr>
        <p:spPr>
          <a:xfrm>
            <a:off x="111659" y="6488668"/>
            <a:ext cx="5105400" cy="369332"/>
          </a:xfrm>
          <a:prstGeom prst="rect">
            <a:avLst/>
          </a:prstGeom>
          <a:noFill/>
        </p:spPr>
        <p:txBody>
          <a:bodyPr wrap="square" rtlCol="0">
            <a:spAutoFit/>
          </a:bodyPr>
          <a:lstStyle/>
          <a:p>
            <a:r>
              <a:rPr lang="en-US" dirty="0">
                <a:solidFill>
                  <a:schemeClr val="bg1"/>
                </a:solidFill>
              </a:rPr>
              <a:t>Titus 1:14</a:t>
            </a:r>
          </a:p>
        </p:txBody>
      </p:sp>
      <p:sp>
        <p:nvSpPr>
          <p:cNvPr id="8" name="TextBox 7"/>
          <p:cNvSpPr txBox="1"/>
          <p:nvPr/>
        </p:nvSpPr>
        <p:spPr>
          <a:xfrm>
            <a:off x="1511929" y="4149506"/>
            <a:ext cx="9400515" cy="2308324"/>
          </a:xfrm>
          <a:prstGeom prst="rect">
            <a:avLst/>
          </a:prstGeom>
          <a:noFill/>
        </p:spPr>
        <p:txBody>
          <a:bodyPr wrap="square" rtlCol="0">
            <a:spAutoFit/>
          </a:bodyPr>
          <a:lstStyle/>
          <a:p>
            <a:r>
              <a:rPr lang="en-US" sz="2400" dirty="0">
                <a:solidFill>
                  <a:schemeClr val="bg1"/>
                </a:solidFill>
              </a:rPr>
              <a:t>The Jewish kept genealogical records, but Herod destroyed the public register…He being an </a:t>
            </a:r>
            <a:r>
              <a:rPr lang="en-US" sz="2400" dirty="0" err="1">
                <a:solidFill>
                  <a:schemeClr val="bg1"/>
                </a:solidFill>
              </a:rPr>
              <a:t>Idumean</a:t>
            </a:r>
            <a:r>
              <a:rPr lang="en-US" sz="2400" dirty="0">
                <a:solidFill>
                  <a:schemeClr val="bg1"/>
                </a:solidFill>
              </a:rPr>
              <a:t>, was jealous of the noble origin of the Jews:</a:t>
            </a:r>
          </a:p>
          <a:p>
            <a:endParaRPr lang="en-US" sz="2400" dirty="0">
              <a:solidFill>
                <a:schemeClr val="bg1"/>
              </a:solidFill>
            </a:endParaRPr>
          </a:p>
          <a:p>
            <a:r>
              <a:rPr lang="en-US" sz="2400" dirty="0">
                <a:solidFill>
                  <a:schemeClr val="bg1"/>
                </a:solidFill>
              </a:rPr>
              <a:t>The Jews then had to refer to their genealogies from memory, or from imperfect tables which had been preserved in private hands. </a:t>
            </a:r>
          </a:p>
        </p:txBody>
      </p:sp>
      <p:pic>
        <p:nvPicPr>
          <p:cNvPr id="14338" name="Picture 2" descr="Image result for jewish fables"/>
          <p:cNvPicPr>
            <a:picLocks noChangeAspect="1" noChangeArrowheads="1"/>
          </p:cNvPicPr>
          <p:nvPr/>
        </p:nvPicPr>
        <p:blipFill rotWithShape="1">
          <a:blip r:embed="rId2">
            <a:extLst>
              <a:ext uri="{28A0092B-C50C-407E-A947-70E740481C1C}">
                <a14:useLocalDpi xmlns:a14="http://schemas.microsoft.com/office/drawing/2010/main" val="0"/>
              </a:ext>
            </a:extLst>
          </a:blip>
          <a:srcRect l="1799" t="70303"/>
          <a:stretch/>
        </p:blipFill>
        <p:spPr bwMode="auto">
          <a:xfrm>
            <a:off x="280554" y="2015837"/>
            <a:ext cx="5601277" cy="2036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C00C569-9D55-4BE4-809E-0FC70F343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699" y="1015663"/>
            <a:ext cx="4919472" cy="2523744"/>
          </a:xfrm>
          <a:prstGeom prst="rect">
            <a:avLst/>
          </a:prstGeom>
        </p:spPr>
      </p:pic>
    </p:spTree>
    <p:extLst>
      <p:ext uri="{BB962C8B-B14F-4D97-AF65-F5344CB8AC3E}">
        <p14:creationId xmlns:p14="http://schemas.microsoft.com/office/powerpoint/2010/main" val="213426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14338"/>
                                        </p:tgtEl>
                                      </p:cBhvr>
                                    </p:animEffect>
                                    <p:set>
                                      <p:cBhvr>
                                        <p:cTn id="12" dur="1" fill="hold">
                                          <p:stCondLst>
                                            <p:cond delay="499"/>
                                          </p:stCondLst>
                                        </p:cTn>
                                        <p:tgtEl>
                                          <p:spTgt spid="14338"/>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3920" y="65637"/>
            <a:ext cx="10797766" cy="830997"/>
          </a:xfrm>
          <a:prstGeom prst="rect">
            <a:avLst/>
          </a:prstGeom>
          <a:noFill/>
        </p:spPr>
        <p:txBody>
          <a:bodyPr wrap="square" rtlCol="0">
            <a:spAutoFit/>
          </a:bodyPr>
          <a:lstStyle/>
          <a:p>
            <a:pPr algn="ctr"/>
            <a:r>
              <a:rPr lang="en-US" sz="4800" dirty="0">
                <a:latin typeface="MV Boli" panose="02000500030200090000" pitchFamily="2" charset="0"/>
                <a:ea typeface="Wednesday" pitchFamily="2" charset="0"/>
                <a:cs typeface="MV Boli" panose="02000500030200090000" pitchFamily="2" charset="0"/>
              </a:rPr>
              <a:t>Authority</a:t>
            </a:r>
          </a:p>
        </p:txBody>
      </p:sp>
      <p:sp>
        <p:nvSpPr>
          <p:cNvPr id="4" name="Rectangle 3"/>
          <p:cNvSpPr/>
          <p:nvPr/>
        </p:nvSpPr>
        <p:spPr>
          <a:xfrm>
            <a:off x="592031" y="1219696"/>
            <a:ext cx="8111905" cy="1938992"/>
          </a:xfrm>
          <a:prstGeom prst="rect">
            <a:avLst/>
          </a:prstGeom>
        </p:spPr>
        <p:txBody>
          <a:bodyPr wrap="square">
            <a:spAutoFit/>
          </a:bodyPr>
          <a:lstStyle/>
          <a:p>
            <a:r>
              <a:rPr lang="en-US" sz="2400" dirty="0"/>
              <a:t>“I could see the potential for it to become more widespread in practice. Although much younger than the high councilor, I knew what needed to be done. I turned the chair back so that it was again facing the congregation and said to him, ‘In our ward, we face the congregation”.</a:t>
            </a:r>
            <a:endParaRPr lang="en-US" sz="2400" dirty="0">
              <a:latin typeface="Abadi" panose="020B0604020104020204" pitchFamily="34" charset="0"/>
            </a:endParaRPr>
          </a:p>
        </p:txBody>
      </p:sp>
      <p:sp>
        <p:nvSpPr>
          <p:cNvPr id="6" name="Rectangle 5"/>
          <p:cNvSpPr/>
          <p:nvPr/>
        </p:nvSpPr>
        <p:spPr>
          <a:xfrm>
            <a:off x="6096000" y="6488668"/>
            <a:ext cx="6096000" cy="369332"/>
          </a:xfrm>
          <a:prstGeom prst="rect">
            <a:avLst/>
          </a:prstGeom>
        </p:spPr>
        <p:txBody>
          <a:bodyPr>
            <a:spAutoFit/>
          </a:bodyPr>
          <a:lstStyle/>
          <a:p>
            <a:pPr algn="r"/>
            <a:r>
              <a:rPr lang="en-US" dirty="0"/>
              <a:t>(3)</a:t>
            </a:r>
          </a:p>
        </p:txBody>
      </p:sp>
      <p:pic>
        <p:nvPicPr>
          <p:cNvPr id="5122" name="Picture 2" descr="Image result for president monson as a bi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502" y="843576"/>
            <a:ext cx="2128602" cy="208747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ordination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2397" y="3156452"/>
            <a:ext cx="3042436" cy="219055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e result for lds congregation"/>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457519" y="3712030"/>
            <a:ext cx="4824162" cy="265407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121104" y="5340804"/>
            <a:ext cx="6399439" cy="1507874"/>
            <a:chOff x="121104" y="5340804"/>
            <a:chExt cx="6399439" cy="1507874"/>
          </a:xfrm>
        </p:grpSpPr>
        <p:sp>
          <p:nvSpPr>
            <p:cNvPr id="14" name="Rectangle 13"/>
            <p:cNvSpPr/>
            <p:nvPr/>
          </p:nvSpPr>
          <p:spPr>
            <a:xfrm>
              <a:off x="1393371" y="5525239"/>
              <a:ext cx="5127172" cy="1323439"/>
            </a:xfrm>
            <a:prstGeom prst="rect">
              <a:avLst/>
            </a:prstGeom>
          </p:spPr>
          <p:txBody>
            <a:bodyPr wrap="square">
              <a:spAutoFit/>
            </a:bodyPr>
            <a:lstStyle/>
            <a:p>
              <a:r>
                <a:rPr lang="en-US" sz="1600" b="1" dirty="0"/>
                <a:t>“I have spoken before about the importance of keeping the doctrine of the Church pure, and seeing that it is taught in all of our meetings. … Small aberrations in doctrinal teaching can lead to large and evil falsehoods.”</a:t>
              </a:r>
            </a:p>
            <a:p>
              <a:r>
                <a:rPr lang="en-US" sz="1600" b="1" dirty="0"/>
                <a:t>(5)</a:t>
              </a:r>
              <a:endParaRPr lang="en-US" sz="1600" b="1" dirty="0">
                <a:latin typeface="Abadi" panose="020B0604020104020204" pitchFamily="34" charset="0"/>
              </a:endParaRP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104" y="5340804"/>
              <a:ext cx="1103270" cy="1375682"/>
            </a:xfrm>
            <a:prstGeom prst="rect">
              <a:avLst/>
            </a:prstGeom>
          </p:spPr>
        </p:pic>
      </p:grpSp>
    </p:spTree>
    <p:extLst>
      <p:ext uri="{BB962C8B-B14F-4D97-AF65-F5344CB8AC3E}">
        <p14:creationId xmlns:p14="http://schemas.microsoft.com/office/powerpoint/2010/main" val="195903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77428" y="0"/>
            <a:ext cx="8305800" cy="1015663"/>
          </a:xfrm>
          <a:prstGeom prst="rect">
            <a:avLst/>
          </a:prstGeom>
          <a:noFill/>
        </p:spPr>
        <p:txBody>
          <a:bodyPr wrap="square" rtlCol="0">
            <a:spAutoFit/>
          </a:bodyPr>
          <a:lstStyle/>
          <a:p>
            <a:pPr algn="ctr"/>
            <a:r>
              <a:rPr lang="en-US" sz="6000" dirty="0">
                <a:solidFill>
                  <a:schemeClr val="bg1"/>
                </a:solidFill>
                <a:latin typeface="Waltograph UI" panose="03080602000000000000" pitchFamily="66" charset="0"/>
              </a:rPr>
              <a:t>Pure in Heart</a:t>
            </a:r>
          </a:p>
        </p:txBody>
      </p:sp>
      <p:sp>
        <p:nvSpPr>
          <p:cNvPr id="7" name="TextBox 6"/>
          <p:cNvSpPr txBox="1"/>
          <p:nvPr/>
        </p:nvSpPr>
        <p:spPr>
          <a:xfrm>
            <a:off x="0" y="6488668"/>
            <a:ext cx="5105400" cy="369332"/>
          </a:xfrm>
          <a:prstGeom prst="rect">
            <a:avLst/>
          </a:prstGeom>
          <a:noFill/>
        </p:spPr>
        <p:txBody>
          <a:bodyPr wrap="square" rtlCol="0">
            <a:spAutoFit/>
          </a:bodyPr>
          <a:lstStyle/>
          <a:p>
            <a:r>
              <a:rPr lang="en-US" dirty="0">
                <a:solidFill>
                  <a:schemeClr val="bg1"/>
                </a:solidFill>
              </a:rPr>
              <a:t>Titus 1:15</a:t>
            </a:r>
          </a:p>
        </p:txBody>
      </p:sp>
      <p:sp>
        <p:nvSpPr>
          <p:cNvPr id="6" name="TextBox 5"/>
          <p:cNvSpPr txBox="1"/>
          <p:nvPr/>
        </p:nvSpPr>
        <p:spPr>
          <a:xfrm>
            <a:off x="153909" y="1295400"/>
            <a:ext cx="5408691" cy="1569660"/>
          </a:xfrm>
          <a:prstGeom prst="rect">
            <a:avLst/>
          </a:prstGeom>
          <a:noFill/>
        </p:spPr>
        <p:txBody>
          <a:bodyPr wrap="square" rtlCol="0">
            <a:spAutoFit/>
          </a:bodyPr>
          <a:lstStyle/>
          <a:p>
            <a:r>
              <a:rPr lang="en-US" sz="2400" i="1" dirty="0">
                <a:solidFill>
                  <a:srgbClr val="FFFF00"/>
                </a:solidFill>
              </a:rPr>
              <a:t>“Unto the pure all things are pure; but unto them that are defiled and unbelieving is nothing pure; but even their mind and conscience is defiled.”</a:t>
            </a:r>
          </a:p>
        </p:txBody>
      </p:sp>
      <p:sp>
        <p:nvSpPr>
          <p:cNvPr id="8" name="TextBox 7"/>
          <p:cNvSpPr txBox="1"/>
          <p:nvPr/>
        </p:nvSpPr>
        <p:spPr>
          <a:xfrm>
            <a:off x="4906978" y="4144979"/>
            <a:ext cx="6096755" cy="2308324"/>
          </a:xfrm>
          <a:prstGeom prst="rect">
            <a:avLst/>
          </a:prstGeom>
          <a:noFill/>
        </p:spPr>
        <p:txBody>
          <a:bodyPr wrap="square" rtlCol="0">
            <a:spAutoFit/>
          </a:bodyPr>
          <a:lstStyle/>
          <a:p>
            <a:r>
              <a:rPr lang="en-US" sz="2400" i="1" dirty="0">
                <a:solidFill>
                  <a:srgbClr val="FFFF00"/>
                </a:solidFill>
              </a:rPr>
              <a:t>Purity of body and mind. “The pure in heart are those who are free from moral defilement or guilt; who have bridled their passions, put off the natural man and become saints through the atonement…”</a:t>
            </a:r>
          </a:p>
          <a:p>
            <a:r>
              <a:rPr lang="en-US" sz="2400" i="1" dirty="0">
                <a:solidFill>
                  <a:srgbClr val="FFFF00"/>
                </a:solidFill>
              </a:rPr>
              <a:t>—Mosiah 3:19</a:t>
            </a:r>
          </a:p>
        </p:txBody>
      </p:sp>
      <p:pic>
        <p:nvPicPr>
          <p:cNvPr id="3" name="Picture 2">
            <a:extLst>
              <a:ext uri="{FF2B5EF4-FFF2-40B4-BE49-F238E27FC236}">
                <a16:creationId xmlns:a16="http://schemas.microsoft.com/office/drawing/2014/main" id="{F6C7AEDF-6899-4788-AFB8-D872670F1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5624" y="1028153"/>
            <a:ext cx="3611065" cy="2843713"/>
          </a:xfrm>
          <a:prstGeom prst="rect">
            <a:avLst/>
          </a:prstGeom>
        </p:spPr>
      </p:pic>
      <p:grpSp>
        <p:nvGrpSpPr>
          <p:cNvPr id="2" name="Group 1">
            <a:extLst>
              <a:ext uri="{FF2B5EF4-FFF2-40B4-BE49-F238E27FC236}">
                <a16:creationId xmlns:a16="http://schemas.microsoft.com/office/drawing/2014/main" id="{008EC8D1-416A-C104-9C3C-CEB4C5A79120}"/>
              </a:ext>
            </a:extLst>
          </p:cNvPr>
          <p:cNvGrpSpPr/>
          <p:nvPr/>
        </p:nvGrpSpPr>
        <p:grpSpPr>
          <a:xfrm>
            <a:off x="3278221" y="3725812"/>
            <a:ext cx="1366293" cy="2843713"/>
            <a:chOff x="4795899" y="198408"/>
            <a:chExt cx="2932227" cy="5851754"/>
          </a:xfrm>
        </p:grpSpPr>
        <p:sp>
          <p:nvSpPr>
            <p:cNvPr id="42" name="Oval 41">
              <a:extLst>
                <a:ext uri="{FF2B5EF4-FFF2-40B4-BE49-F238E27FC236}">
                  <a16:creationId xmlns:a16="http://schemas.microsoft.com/office/drawing/2014/main" id="{DFEDDD67-6C89-2815-D41E-9FD630F8BA98}"/>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1B4A472-310F-98D7-E4CD-BA0103BA26BA}"/>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37B5FA7D-116F-3632-D721-96E213A5D171}"/>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Manual Operation 44">
              <a:extLst>
                <a:ext uri="{FF2B5EF4-FFF2-40B4-BE49-F238E27FC236}">
                  <a16:creationId xmlns:a16="http://schemas.microsoft.com/office/drawing/2014/main" id="{4B010777-5EF2-5FD6-1E3D-D4C440D44903}"/>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DAD552DC-E20B-5843-A46E-0E27DE73A928}"/>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6E34AF9F-577A-9C6C-8A65-95359E87EB48}"/>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oud 47">
              <a:extLst>
                <a:ext uri="{FF2B5EF4-FFF2-40B4-BE49-F238E27FC236}">
                  <a16:creationId xmlns:a16="http://schemas.microsoft.com/office/drawing/2014/main" id="{D74450BA-30DE-F3A7-1597-D27EECB5C415}"/>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loud 48">
              <a:extLst>
                <a:ext uri="{FF2B5EF4-FFF2-40B4-BE49-F238E27FC236}">
                  <a16:creationId xmlns:a16="http://schemas.microsoft.com/office/drawing/2014/main" id="{C600B318-A8D0-9295-E29B-6CC8645DCABD}"/>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Manual Operation 49">
              <a:extLst>
                <a:ext uri="{FF2B5EF4-FFF2-40B4-BE49-F238E27FC236}">
                  <a16:creationId xmlns:a16="http://schemas.microsoft.com/office/drawing/2014/main" id="{81B66327-84C8-1A55-7A8C-374A0721F447}"/>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a:extLst>
                <a:ext uri="{FF2B5EF4-FFF2-40B4-BE49-F238E27FC236}">
                  <a16:creationId xmlns:a16="http://schemas.microsoft.com/office/drawing/2014/main" id="{76406C10-5A73-4169-DD8E-DC5B025C14B6}"/>
                </a:ext>
              </a:extLst>
            </p:cNvPr>
            <p:cNvSpPr/>
            <p:nvPr/>
          </p:nvSpPr>
          <p:spPr>
            <a:xfrm rot="397969">
              <a:off x="5116254" y="2122194"/>
              <a:ext cx="1290043" cy="2901508"/>
            </a:xfrm>
            <a:prstGeom prst="trapezoid">
              <a:avLst>
                <a:gd name="adj" fmla="val 45372"/>
              </a:avLst>
            </a:prstGeom>
            <a:solidFill>
              <a:srgbClr val="823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a:extLst>
                <a:ext uri="{FF2B5EF4-FFF2-40B4-BE49-F238E27FC236}">
                  <a16:creationId xmlns:a16="http://schemas.microsoft.com/office/drawing/2014/main" id="{B5BA7872-12A4-6FB2-A8F0-9078F7D5904D}"/>
                </a:ext>
              </a:extLst>
            </p:cNvPr>
            <p:cNvSpPr/>
            <p:nvPr/>
          </p:nvSpPr>
          <p:spPr>
            <a:xfrm rot="21153879">
              <a:off x="6049625" y="2127632"/>
              <a:ext cx="1273805" cy="2899065"/>
            </a:xfrm>
            <a:prstGeom prst="trapezoid">
              <a:avLst>
                <a:gd name="adj" fmla="val 44423"/>
              </a:avLst>
            </a:prstGeom>
            <a:solidFill>
              <a:srgbClr val="823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Isosceles Triangle 52">
              <a:extLst>
                <a:ext uri="{FF2B5EF4-FFF2-40B4-BE49-F238E27FC236}">
                  <a16:creationId xmlns:a16="http://schemas.microsoft.com/office/drawing/2014/main" id="{44D7AFF9-072F-ACD1-AFB3-56590CEB1B71}"/>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88">
              <a:extLst>
                <a:ext uri="{FF2B5EF4-FFF2-40B4-BE49-F238E27FC236}">
                  <a16:creationId xmlns:a16="http://schemas.microsoft.com/office/drawing/2014/main" id="{F4562614-1B2E-7118-0F35-E3D8691A74A3}"/>
                </a:ext>
              </a:extLst>
            </p:cNvPr>
            <p:cNvGrpSpPr/>
            <p:nvPr/>
          </p:nvGrpSpPr>
          <p:grpSpPr>
            <a:xfrm>
              <a:off x="5334000" y="5257800"/>
              <a:ext cx="1817298" cy="314739"/>
              <a:chOff x="5334000" y="5257800"/>
              <a:chExt cx="1752600" cy="381000"/>
            </a:xfrm>
          </p:grpSpPr>
          <p:sp>
            <p:nvSpPr>
              <p:cNvPr id="69" name="Quad Arrow Callout 63">
                <a:extLst>
                  <a:ext uri="{FF2B5EF4-FFF2-40B4-BE49-F238E27FC236}">
                    <a16:creationId xmlns:a16="http://schemas.microsoft.com/office/drawing/2014/main" id="{9EF9E093-F13D-92E1-4D28-8D616DFE9F33}"/>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ad Arrow Callout 64">
                <a:extLst>
                  <a:ext uri="{FF2B5EF4-FFF2-40B4-BE49-F238E27FC236}">
                    <a16:creationId xmlns:a16="http://schemas.microsoft.com/office/drawing/2014/main" id="{C7C8C211-C004-6097-752F-ED631AB4806B}"/>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Quad Arrow Callout 65">
                <a:extLst>
                  <a:ext uri="{FF2B5EF4-FFF2-40B4-BE49-F238E27FC236}">
                    <a16:creationId xmlns:a16="http://schemas.microsoft.com/office/drawing/2014/main" id="{547E79A1-F73F-D2FF-4E84-8F7FD6A6B3DD}"/>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Quad Arrow Callout 66">
                <a:extLst>
                  <a:ext uri="{FF2B5EF4-FFF2-40B4-BE49-F238E27FC236}">
                    <a16:creationId xmlns:a16="http://schemas.microsoft.com/office/drawing/2014/main" id="{8F01BA36-286F-B0D8-2775-386A44A07409}"/>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Oval 54">
              <a:extLst>
                <a:ext uri="{FF2B5EF4-FFF2-40B4-BE49-F238E27FC236}">
                  <a16:creationId xmlns:a16="http://schemas.microsoft.com/office/drawing/2014/main" id="{4A74F5A6-31DC-1C7B-E0E9-631BA11DDC02}"/>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Stored Data 55">
              <a:extLst>
                <a:ext uri="{FF2B5EF4-FFF2-40B4-BE49-F238E27FC236}">
                  <a16:creationId xmlns:a16="http://schemas.microsoft.com/office/drawing/2014/main" id="{53F2518D-D423-DDE7-FC6D-1234CAE2183A}"/>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5B9D67BB-F9BD-CD5C-791F-18B22F0B4083}"/>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AD8662A2-CF2F-31C6-28B0-E1115A1F917C}"/>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a:extLst>
                <a:ext uri="{FF2B5EF4-FFF2-40B4-BE49-F238E27FC236}">
                  <a16:creationId xmlns:a16="http://schemas.microsoft.com/office/drawing/2014/main" id="{EDDB0489-106B-6762-E092-C8941B370D02}"/>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a:extLst>
                <a:ext uri="{FF2B5EF4-FFF2-40B4-BE49-F238E27FC236}">
                  <a16:creationId xmlns:a16="http://schemas.microsoft.com/office/drawing/2014/main" id="{66D4724C-E950-C51C-558C-8CE288C5C743}"/>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Left-Right Arrow 55">
              <a:extLst>
                <a:ext uri="{FF2B5EF4-FFF2-40B4-BE49-F238E27FC236}">
                  <a16:creationId xmlns:a16="http://schemas.microsoft.com/office/drawing/2014/main" id="{362D2ACB-E273-16E5-A8C2-DF058611DB4E}"/>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Left-Right Arrow 56">
              <a:extLst>
                <a:ext uri="{FF2B5EF4-FFF2-40B4-BE49-F238E27FC236}">
                  <a16:creationId xmlns:a16="http://schemas.microsoft.com/office/drawing/2014/main" id="{72DC6FDF-8CB7-4206-18E8-EA9347F058FE}"/>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onut 57">
              <a:extLst>
                <a:ext uri="{FF2B5EF4-FFF2-40B4-BE49-F238E27FC236}">
                  <a16:creationId xmlns:a16="http://schemas.microsoft.com/office/drawing/2014/main" id="{F3949F93-ED24-8827-BC4D-CB0A6671D3D4}"/>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4" name="Group 119">
              <a:extLst>
                <a:ext uri="{FF2B5EF4-FFF2-40B4-BE49-F238E27FC236}">
                  <a16:creationId xmlns:a16="http://schemas.microsoft.com/office/drawing/2014/main" id="{1A060C57-7967-73F6-777E-317F15492062}"/>
                </a:ext>
              </a:extLst>
            </p:cNvPr>
            <p:cNvGrpSpPr/>
            <p:nvPr/>
          </p:nvGrpSpPr>
          <p:grpSpPr>
            <a:xfrm>
              <a:off x="5638800" y="838201"/>
              <a:ext cx="1253706" cy="248728"/>
              <a:chOff x="5334000" y="5257800"/>
              <a:chExt cx="1752600" cy="381000"/>
            </a:xfrm>
          </p:grpSpPr>
          <p:sp>
            <p:nvSpPr>
              <p:cNvPr id="65" name="Quad Arrow Callout 59">
                <a:extLst>
                  <a:ext uri="{FF2B5EF4-FFF2-40B4-BE49-F238E27FC236}">
                    <a16:creationId xmlns:a16="http://schemas.microsoft.com/office/drawing/2014/main" id="{A70D2F0E-8F2B-56FB-39FE-938DD9F55CB2}"/>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Quad Arrow Callout 60">
                <a:extLst>
                  <a:ext uri="{FF2B5EF4-FFF2-40B4-BE49-F238E27FC236}">
                    <a16:creationId xmlns:a16="http://schemas.microsoft.com/office/drawing/2014/main" id="{780C1D57-05C0-F434-E5AB-2EAD28377073}"/>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Quad Arrow Callout 61">
                <a:extLst>
                  <a:ext uri="{FF2B5EF4-FFF2-40B4-BE49-F238E27FC236}">
                    <a16:creationId xmlns:a16="http://schemas.microsoft.com/office/drawing/2014/main" id="{665A391A-3E70-9B7F-3A70-2F3D6CDF9E77}"/>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Quad Arrow Callout 62">
                <a:extLst>
                  <a:ext uri="{FF2B5EF4-FFF2-40B4-BE49-F238E27FC236}">
                    <a16:creationId xmlns:a16="http://schemas.microsoft.com/office/drawing/2014/main" id="{C0DA7FB1-5193-A382-67DA-48889B0FD0AA}"/>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92272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4297" y="142757"/>
            <a:ext cx="11823405" cy="769441"/>
          </a:xfrm>
          <a:prstGeom prst="rect">
            <a:avLst/>
          </a:prstGeom>
          <a:noFill/>
        </p:spPr>
        <p:txBody>
          <a:bodyPr wrap="square" rtlCol="0">
            <a:spAutoFit/>
          </a:bodyPr>
          <a:lstStyle/>
          <a:p>
            <a:pPr algn="ctr"/>
            <a:r>
              <a:rPr lang="en-US" sz="4400" dirty="0">
                <a:solidFill>
                  <a:schemeClr val="bg1"/>
                </a:solidFill>
                <a:latin typeface="Waltograph UI" panose="03080602000000000000" pitchFamily="66" charset="0"/>
              </a:rPr>
              <a:t>Perceiver VS Perceived</a:t>
            </a:r>
          </a:p>
        </p:txBody>
      </p:sp>
      <p:sp>
        <p:nvSpPr>
          <p:cNvPr id="7" name="TextBox 6"/>
          <p:cNvSpPr txBox="1"/>
          <p:nvPr/>
        </p:nvSpPr>
        <p:spPr>
          <a:xfrm>
            <a:off x="0" y="6488668"/>
            <a:ext cx="5105400" cy="369332"/>
          </a:xfrm>
          <a:prstGeom prst="rect">
            <a:avLst/>
          </a:prstGeom>
          <a:noFill/>
        </p:spPr>
        <p:txBody>
          <a:bodyPr wrap="square" rtlCol="0">
            <a:spAutoFit/>
          </a:bodyPr>
          <a:lstStyle/>
          <a:p>
            <a:r>
              <a:rPr lang="en-US" dirty="0">
                <a:solidFill>
                  <a:schemeClr val="bg1"/>
                </a:solidFill>
              </a:rPr>
              <a:t>Titus 1:15</a:t>
            </a:r>
          </a:p>
        </p:txBody>
      </p:sp>
      <p:sp>
        <p:nvSpPr>
          <p:cNvPr id="2" name="Rectangle 1"/>
          <p:cNvSpPr/>
          <p:nvPr/>
        </p:nvSpPr>
        <p:spPr>
          <a:xfrm>
            <a:off x="685045" y="2298928"/>
            <a:ext cx="5235921" cy="3785652"/>
          </a:xfrm>
          <a:prstGeom prst="rect">
            <a:avLst/>
          </a:prstGeom>
        </p:spPr>
        <p:txBody>
          <a:bodyPr wrap="square">
            <a:spAutoFit/>
          </a:bodyPr>
          <a:lstStyle/>
          <a:p>
            <a:r>
              <a:rPr lang="en-US" sz="2400" dirty="0">
                <a:solidFill>
                  <a:schemeClr val="bg1"/>
                </a:solidFill>
                <a:latin typeface="Calibri" panose="020F0502020204030204" pitchFamily="34" charset="0"/>
              </a:rPr>
              <a:t>"The person who is bothered by evil thoughts may see others as being evil... </a:t>
            </a:r>
          </a:p>
          <a:p>
            <a:endParaRPr lang="en-US" sz="2400" dirty="0">
              <a:solidFill>
                <a:schemeClr val="bg1"/>
              </a:solidFill>
              <a:latin typeface="Calibri" panose="020F0502020204030204" pitchFamily="34" charset="0"/>
            </a:endParaRPr>
          </a:p>
          <a:p>
            <a:r>
              <a:rPr lang="en-US" sz="2400" dirty="0">
                <a:solidFill>
                  <a:schemeClr val="bg1"/>
                </a:solidFill>
                <a:latin typeface="Calibri" panose="020F0502020204030204" pitchFamily="34" charset="0"/>
              </a:rPr>
              <a:t>Some people... look so hard for faults and evil that they can see them in almost everything. </a:t>
            </a:r>
          </a:p>
          <a:p>
            <a:endParaRPr lang="en-US" sz="2400" dirty="0">
              <a:solidFill>
                <a:schemeClr val="bg1"/>
              </a:solidFill>
              <a:latin typeface="Calibri" panose="020F0502020204030204" pitchFamily="34" charset="0"/>
            </a:endParaRPr>
          </a:p>
          <a:p>
            <a:r>
              <a:rPr lang="en-US" sz="2400" dirty="0">
                <a:solidFill>
                  <a:schemeClr val="bg1"/>
                </a:solidFill>
                <a:latin typeface="Calibri" panose="020F0502020204030204" pitchFamily="34" charset="0"/>
              </a:rPr>
              <a:t>As with projection, the faults lie in the eye of the judge more than in the person being judged. (4)</a:t>
            </a:r>
            <a:endParaRPr lang="en-US" sz="2400" dirty="0">
              <a:solidFill>
                <a:schemeClr val="bg1"/>
              </a:solidFill>
            </a:endParaRPr>
          </a:p>
        </p:txBody>
      </p:sp>
      <p:sp>
        <p:nvSpPr>
          <p:cNvPr id="3" name="Rectangle 2"/>
          <p:cNvSpPr/>
          <p:nvPr/>
        </p:nvSpPr>
        <p:spPr>
          <a:xfrm>
            <a:off x="2842788" y="912198"/>
            <a:ext cx="7152238" cy="646331"/>
          </a:xfrm>
          <a:prstGeom prst="rect">
            <a:avLst/>
          </a:prstGeom>
        </p:spPr>
        <p:txBody>
          <a:bodyPr wrap="square">
            <a:spAutoFit/>
          </a:bodyPr>
          <a:lstStyle/>
          <a:p>
            <a:r>
              <a:rPr lang="en-US" dirty="0">
                <a:solidFill>
                  <a:schemeClr val="bg1"/>
                </a:solidFill>
                <a:latin typeface="Calibri" panose="020F0502020204030204" pitchFamily="34" charset="0"/>
              </a:rPr>
              <a:t>The apostle Paul recognized that faults may lie in the mind of the perceiver as much as in the person being perceived. </a:t>
            </a:r>
            <a:endParaRPr lang="en-US" dirty="0"/>
          </a:p>
        </p:txBody>
      </p:sp>
      <p:pic>
        <p:nvPicPr>
          <p:cNvPr id="5124" name="Picture 4" descr="Image result for snow white evil queen in mirr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356" y="2408222"/>
            <a:ext cx="4756087" cy="3567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58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137599"/>
            <a:ext cx="12192000" cy="646331"/>
          </a:xfrm>
          <a:prstGeom prst="rect">
            <a:avLst/>
          </a:prstGeom>
          <a:noFill/>
        </p:spPr>
        <p:txBody>
          <a:bodyPr wrap="square" rtlCol="0">
            <a:spAutoFit/>
          </a:bodyPr>
          <a:lstStyle/>
          <a:p>
            <a:pPr algn="ctr"/>
            <a:r>
              <a:rPr lang="en-US" sz="3600" dirty="0">
                <a:solidFill>
                  <a:schemeClr val="bg1"/>
                </a:solidFill>
                <a:latin typeface="Waltograph UI" panose="03080602000000000000" pitchFamily="66" charset="0"/>
              </a:rPr>
              <a:t>Men, Women, Young Women, and Young Men</a:t>
            </a:r>
          </a:p>
        </p:txBody>
      </p:sp>
      <p:sp>
        <p:nvSpPr>
          <p:cNvPr id="7" name="TextBox 6"/>
          <p:cNvSpPr txBox="1"/>
          <p:nvPr/>
        </p:nvSpPr>
        <p:spPr>
          <a:xfrm>
            <a:off x="66392" y="6488668"/>
            <a:ext cx="5105400" cy="369332"/>
          </a:xfrm>
          <a:prstGeom prst="rect">
            <a:avLst/>
          </a:prstGeom>
          <a:noFill/>
        </p:spPr>
        <p:txBody>
          <a:bodyPr wrap="square" rtlCol="0">
            <a:spAutoFit/>
          </a:bodyPr>
          <a:lstStyle/>
          <a:p>
            <a:r>
              <a:rPr lang="en-US" dirty="0">
                <a:solidFill>
                  <a:schemeClr val="bg1"/>
                </a:solidFill>
              </a:rPr>
              <a:t>Titus 2:</a:t>
            </a:r>
          </a:p>
        </p:txBody>
      </p:sp>
      <p:sp>
        <p:nvSpPr>
          <p:cNvPr id="2" name="TextBox 1"/>
          <p:cNvSpPr txBox="1"/>
          <p:nvPr/>
        </p:nvSpPr>
        <p:spPr>
          <a:xfrm>
            <a:off x="651851" y="1421394"/>
            <a:ext cx="2190938" cy="369332"/>
          </a:xfrm>
          <a:prstGeom prst="rect">
            <a:avLst/>
          </a:prstGeom>
          <a:solidFill>
            <a:srgbClr val="C00000"/>
          </a:solidFill>
        </p:spPr>
        <p:txBody>
          <a:bodyPr wrap="square" rtlCol="0">
            <a:spAutoFit/>
          </a:bodyPr>
          <a:lstStyle/>
          <a:p>
            <a:r>
              <a:rPr lang="en-US" dirty="0">
                <a:solidFill>
                  <a:schemeClr val="bg1"/>
                </a:solidFill>
              </a:rPr>
              <a:t>Women = Titus 2:3-5</a:t>
            </a:r>
          </a:p>
        </p:txBody>
      </p:sp>
      <p:pic>
        <p:nvPicPr>
          <p:cNvPr id="7172" name="Picture 4" descr="Image result for mulan disne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30" t="4660" r="6833"/>
          <a:stretch/>
        </p:blipFill>
        <p:spPr bwMode="auto">
          <a:xfrm>
            <a:off x="362139" y="2082297"/>
            <a:ext cx="2933322" cy="18831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69682" y="4172139"/>
            <a:ext cx="2980100" cy="1754326"/>
          </a:xfrm>
          <a:prstGeom prst="rect">
            <a:avLst/>
          </a:prstGeom>
          <a:solidFill>
            <a:srgbClr val="C00000"/>
          </a:solidFill>
        </p:spPr>
        <p:txBody>
          <a:bodyPr wrap="square" rtlCol="0">
            <a:spAutoFit/>
          </a:bodyPr>
          <a:lstStyle/>
          <a:p>
            <a:r>
              <a:rPr lang="en-US" dirty="0">
                <a:solidFill>
                  <a:schemeClr val="bg1"/>
                </a:solidFill>
              </a:rPr>
              <a:t>To be holy in all things</a:t>
            </a:r>
          </a:p>
          <a:p>
            <a:r>
              <a:rPr lang="en-US" dirty="0">
                <a:solidFill>
                  <a:schemeClr val="bg1"/>
                </a:solidFill>
              </a:rPr>
              <a:t>To not gossip or lie</a:t>
            </a:r>
          </a:p>
          <a:p>
            <a:r>
              <a:rPr lang="en-US" dirty="0">
                <a:solidFill>
                  <a:schemeClr val="bg1"/>
                </a:solidFill>
              </a:rPr>
              <a:t>To teach the young woman</a:t>
            </a:r>
          </a:p>
          <a:p>
            <a:r>
              <a:rPr lang="en-US" dirty="0">
                <a:solidFill>
                  <a:schemeClr val="bg1"/>
                </a:solidFill>
              </a:rPr>
              <a:t>To teach righteousness in the home and to be obedient to the Lord in all things</a:t>
            </a:r>
          </a:p>
        </p:txBody>
      </p:sp>
      <p:sp>
        <p:nvSpPr>
          <p:cNvPr id="13" name="TextBox 12"/>
          <p:cNvSpPr txBox="1"/>
          <p:nvPr/>
        </p:nvSpPr>
        <p:spPr>
          <a:xfrm>
            <a:off x="7730152" y="1193547"/>
            <a:ext cx="3496145" cy="369332"/>
          </a:xfrm>
          <a:prstGeom prst="rect">
            <a:avLst/>
          </a:prstGeom>
          <a:solidFill>
            <a:schemeClr val="tx2">
              <a:lumMod val="75000"/>
            </a:schemeClr>
          </a:solidFill>
        </p:spPr>
        <p:txBody>
          <a:bodyPr wrap="square" rtlCol="0">
            <a:spAutoFit/>
          </a:bodyPr>
          <a:lstStyle/>
          <a:p>
            <a:r>
              <a:rPr lang="en-US" dirty="0">
                <a:solidFill>
                  <a:schemeClr val="bg1"/>
                </a:solidFill>
              </a:rPr>
              <a:t>Men, Young and Old = Titus 2:2, 6-8</a:t>
            </a:r>
          </a:p>
        </p:txBody>
      </p:sp>
      <p:sp>
        <p:nvSpPr>
          <p:cNvPr id="14" name="TextBox 13"/>
          <p:cNvSpPr txBox="1"/>
          <p:nvPr/>
        </p:nvSpPr>
        <p:spPr>
          <a:xfrm>
            <a:off x="7837283" y="4614250"/>
            <a:ext cx="3796420" cy="1754326"/>
          </a:xfrm>
          <a:prstGeom prst="rect">
            <a:avLst/>
          </a:prstGeom>
          <a:solidFill>
            <a:schemeClr val="tx2">
              <a:lumMod val="75000"/>
            </a:schemeClr>
          </a:solidFill>
        </p:spPr>
        <p:txBody>
          <a:bodyPr wrap="square" rtlCol="0">
            <a:spAutoFit/>
          </a:bodyPr>
          <a:lstStyle/>
          <a:p>
            <a:r>
              <a:rPr lang="en-US" dirty="0">
                <a:solidFill>
                  <a:schemeClr val="bg1"/>
                </a:solidFill>
              </a:rPr>
              <a:t>To have faith and charity and patience</a:t>
            </a:r>
          </a:p>
          <a:p>
            <a:r>
              <a:rPr lang="en-US" dirty="0">
                <a:solidFill>
                  <a:schemeClr val="bg1"/>
                </a:solidFill>
              </a:rPr>
              <a:t>To be sober minded</a:t>
            </a:r>
          </a:p>
          <a:p>
            <a:r>
              <a:rPr lang="en-US" dirty="0">
                <a:solidFill>
                  <a:schemeClr val="bg1"/>
                </a:solidFill>
              </a:rPr>
              <a:t>Be of service and sincere</a:t>
            </a:r>
          </a:p>
          <a:p>
            <a:r>
              <a:rPr lang="en-US" dirty="0">
                <a:solidFill>
                  <a:schemeClr val="bg1"/>
                </a:solidFill>
              </a:rPr>
              <a:t>Sound mind and speech</a:t>
            </a:r>
          </a:p>
          <a:p>
            <a:r>
              <a:rPr lang="en-US" dirty="0">
                <a:solidFill>
                  <a:schemeClr val="bg1"/>
                </a:solidFill>
              </a:rPr>
              <a:t>To be a good example</a:t>
            </a:r>
          </a:p>
          <a:p>
            <a:r>
              <a:rPr lang="en-US" dirty="0">
                <a:solidFill>
                  <a:schemeClr val="bg1"/>
                </a:solidFill>
              </a:rPr>
              <a:t>Righteous in all things</a:t>
            </a:r>
          </a:p>
        </p:txBody>
      </p:sp>
      <p:pic>
        <p:nvPicPr>
          <p:cNvPr id="7174" name="Picture 6" descr="Image result for father and son disn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0054" y="1789097"/>
            <a:ext cx="4346795" cy="250016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3915055" y="2899930"/>
            <a:ext cx="3289208" cy="2390250"/>
            <a:chOff x="384206" y="4158361"/>
            <a:chExt cx="3289208" cy="2390250"/>
          </a:xfrm>
        </p:grpSpPr>
        <p:grpSp>
          <p:nvGrpSpPr>
            <p:cNvPr id="17" name="Group 16"/>
            <p:cNvGrpSpPr/>
            <p:nvPr/>
          </p:nvGrpSpPr>
          <p:grpSpPr>
            <a:xfrm>
              <a:off x="384206" y="4158361"/>
              <a:ext cx="3289208" cy="2390250"/>
              <a:chOff x="609599" y="833642"/>
              <a:chExt cx="7941747" cy="5771225"/>
            </a:xfrm>
          </p:grpSpPr>
          <p:grpSp>
            <p:nvGrpSpPr>
              <p:cNvPr id="19" name="Group 14"/>
              <p:cNvGrpSpPr/>
              <p:nvPr/>
            </p:nvGrpSpPr>
            <p:grpSpPr>
              <a:xfrm rot="10800000">
                <a:off x="7696200" y="5257800"/>
                <a:ext cx="621450" cy="1347067"/>
                <a:chOff x="7010400" y="381000"/>
                <a:chExt cx="762000" cy="2033666"/>
              </a:xfrm>
            </p:grpSpPr>
            <p:sp>
              <p:nvSpPr>
                <p:cNvPr id="32"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010400" y="381000"/>
                  <a:ext cx="762000" cy="1219200"/>
                </a:xfrm>
                <a:prstGeom prst="ellipse">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1"/>
              <p:cNvGrpSpPr/>
              <p:nvPr/>
            </p:nvGrpSpPr>
            <p:grpSpPr>
              <a:xfrm rot="10800000">
                <a:off x="939238" y="4923502"/>
                <a:ext cx="621450" cy="1347067"/>
                <a:chOff x="7010400" y="381000"/>
                <a:chExt cx="762000" cy="2033666"/>
              </a:xfrm>
            </p:grpSpPr>
            <p:sp>
              <p:nvSpPr>
                <p:cNvPr id="30"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010400" y="381000"/>
                  <a:ext cx="762000" cy="1219200"/>
                </a:xfrm>
                <a:prstGeom prst="ellipse">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n 3"/>
              <p:cNvSpPr/>
              <p:nvPr/>
            </p:nvSpPr>
            <p:spPr>
              <a:xfrm>
                <a:off x="7315200" y="1981200"/>
                <a:ext cx="1236146" cy="3840519"/>
              </a:xfrm>
              <a:prstGeom prst="can">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an 1"/>
              <p:cNvSpPr/>
              <p:nvPr/>
            </p:nvSpPr>
            <p:spPr>
              <a:xfrm>
                <a:off x="609599" y="1643059"/>
                <a:ext cx="1236146" cy="3840519"/>
              </a:xfrm>
              <a:prstGeom prst="can">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899460" y="833642"/>
                <a:ext cx="621450" cy="986197"/>
                <a:chOff x="7031201" y="834275"/>
                <a:chExt cx="762000" cy="1488861"/>
              </a:xfrm>
            </p:grpSpPr>
            <p:sp>
              <p:nvSpPr>
                <p:cNvPr id="28"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5"/>
                <p:cNvSpPr/>
                <p:nvPr/>
              </p:nvSpPr>
              <p:spPr>
                <a:xfrm>
                  <a:off x="7031201" y="834275"/>
                  <a:ext cx="762000" cy="1219200"/>
                </a:xfrm>
                <a:prstGeom prst="ellipse">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7646520" y="1148254"/>
                <a:ext cx="621450" cy="1017899"/>
                <a:chOff x="7087348" y="824753"/>
                <a:chExt cx="762000" cy="1536722"/>
              </a:xfrm>
            </p:grpSpPr>
            <p:sp>
              <p:nvSpPr>
                <p:cNvPr id="26"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87348" y="824753"/>
                  <a:ext cx="762000" cy="1219200"/>
                </a:xfrm>
                <a:prstGeom prst="ellipse">
                  <a:avLst/>
                </a:prstGeom>
                <a:solidFill>
                  <a:srgbClr val="B59A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Rectangle 17"/>
            <p:cNvSpPr/>
            <p:nvPr/>
          </p:nvSpPr>
          <p:spPr>
            <a:xfrm>
              <a:off x="747225" y="4834063"/>
              <a:ext cx="2437759" cy="923330"/>
            </a:xfrm>
            <a:prstGeom prst="rect">
              <a:avLst/>
            </a:prstGeom>
          </p:spPr>
          <p:txBody>
            <a:bodyPr wrap="square">
              <a:spAutoFit/>
            </a:bodyPr>
            <a:lstStyle/>
            <a:p>
              <a:pPr algn="ctr"/>
              <a:r>
                <a:rPr lang="en-US" sz="1600" dirty="0">
                  <a:solidFill>
                    <a:srgbClr val="333333"/>
                  </a:solidFill>
                  <a:latin typeface="Abadi" panose="020B0604020104020204" pitchFamily="34" charset="0"/>
                </a:rPr>
                <a:t> </a:t>
              </a:r>
              <a:r>
                <a:rPr lang="en-US" b="1" dirty="0"/>
                <a:t>Followers of Jesus Christ are to be good examples for others.</a:t>
              </a:r>
              <a:r>
                <a:rPr lang="en-US" dirty="0"/>
                <a:t> </a:t>
              </a:r>
              <a:endParaRPr lang="en-US" sz="1600" dirty="0"/>
            </a:p>
          </p:txBody>
        </p:sp>
      </p:grpSp>
    </p:spTree>
    <p:extLst>
      <p:ext uri="{BB962C8B-B14F-4D97-AF65-F5344CB8AC3E}">
        <p14:creationId xmlns:p14="http://schemas.microsoft.com/office/powerpoint/2010/main" val="89440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outVertical)">
                                      <p:cBhvr>
                                        <p:cTn id="23" dur="500"/>
                                        <p:tgtEl>
                                          <p:spTgt spid="16"/>
                                        </p:tgtEl>
                                      </p:cBhvr>
                                    </p:animEffect>
                                  </p:childTnLst>
                                </p:cTn>
                              </p:par>
                              <p:par>
                                <p:cTn id="24" presetID="10" presetClass="exit" presetSubtype="0" fill="hold" grpId="1" nodeType="with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7172"/>
                                        </p:tgtEl>
                                      </p:cBhvr>
                                    </p:animEffect>
                                    <p:set>
                                      <p:cBhvr>
                                        <p:cTn id="29" dur="1" fill="hold">
                                          <p:stCondLst>
                                            <p:cond delay="499"/>
                                          </p:stCondLst>
                                        </p:cTn>
                                        <p:tgtEl>
                                          <p:spTgt spid="7172"/>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7174"/>
                                        </p:tgtEl>
                                      </p:cBhvr>
                                    </p:animEffect>
                                    <p:set>
                                      <p:cBhvr>
                                        <p:cTn id="38" dur="1" fill="hold">
                                          <p:stCondLst>
                                            <p:cond delay="499"/>
                                          </p:stCondLst>
                                        </p:cTn>
                                        <p:tgtEl>
                                          <p:spTgt spid="7174"/>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2" grpId="0" animBg="1"/>
      <p:bldP spid="12" grpId="1" animBg="1"/>
      <p:bldP spid="13" grpId="0" animBg="1"/>
      <p:bldP spid="13" grpId="1" animBg="1"/>
      <p:bldP spid="14" grpId="0" animBg="1"/>
      <p:bldP spid="14"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23107" y="-66391"/>
            <a:ext cx="8305800" cy="1015663"/>
          </a:xfrm>
          <a:prstGeom prst="rect">
            <a:avLst/>
          </a:prstGeom>
          <a:noFill/>
        </p:spPr>
        <p:txBody>
          <a:bodyPr wrap="square" rtlCol="0">
            <a:spAutoFit/>
          </a:bodyPr>
          <a:lstStyle/>
          <a:p>
            <a:pPr algn="ctr"/>
            <a:r>
              <a:rPr lang="en-US" sz="6000" dirty="0">
                <a:solidFill>
                  <a:schemeClr val="bg1"/>
                </a:solidFill>
                <a:latin typeface="Waltograph UI" panose="03080602000000000000" pitchFamily="66" charset="0"/>
              </a:rPr>
              <a:t>The Servant</a:t>
            </a:r>
          </a:p>
        </p:txBody>
      </p:sp>
      <p:sp>
        <p:nvSpPr>
          <p:cNvPr id="7" name="TextBox 6"/>
          <p:cNvSpPr txBox="1"/>
          <p:nvPr/>
        </p:nvSpPr>
        <p:spPr>
          <a:xfrm>
            <a:off x="66392" y="6488668"/>
            <a:ext cx="5105400" cy="369332"/>
          </a:xfrm>
          <a:prstGeom prst="rect">
            <a:avLst/>
          </a:prstGeom>
          <a:noFill/>
        </p:spPr>
        <p:txBody>
          <a:bodyPr wrap="square" rtlCol="0">
            <a:spAutoFit/>
          </a:bodyPr>
          <a:lstStyle/>
          <a:p>
            <a:r>
              <a:rPr lang="en-US" dirty="0">
                <a:solidFill>
                  <a:schemeClr val="bg1"/>
                </a:solidFill>
              </a:rPr>
              <a:t>Titus 2:10</a:t>
            </a:r>
          </a:p>
        </p:txBody>
      </p:sp>
      <p:sp>
        <p:nvSpPr>
          <p:cNvPr id="8" name="TextBox 7"/>
          <p:cNvSpPr txBox="1"/>
          <p:nvPr/>
        </p:nvSpPr>
        <p:spPr>
          <a:xfrm>
            <a:off x="5567882" y="4314730"/>
            <a:ext cx="6509442" cy="1200329"/>
          </a:xfrm>
          <a:prstGeom prst="rect">
            <a:avLst/>
          </a:prstGeom>
          <a:noFill/>
        </p:spPr>
        <p:txBody>
          <a:bodyPr wrap="square" rtlCol="0">
            <a:spAutoFit/>
          </a:bodyPr>
          <a:lstStyle/>
          <a:p>
            <a:r>
              <a:rPr lang="en-US" sz="2400" dirty="0">
                <a:solidFill>
                  <a:schemeClr val="bg1"/>
                </a:solidFill>
              </a:rPr>
              <a:t>Servants are exhorted by Paul not to take for their own use the things which belong to their masters…they are to be trustworthy.</a:t>
            </a:r>
          </a:p>
        </p:txBody>
      </p:sp>
      <p:pic>
        <p:nvPicPr>
          <p:cNvPr id="8194" name="Picture 2" descr="Image result for servant disn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475" y="3446683"/>
            <a:ext cx="4844358" cy="27249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94099" y="1298800"/>
            <a:ext cx="6096000" cy="1938992"/>
          </a:xfrm>
          <a:prstGeom prst="rect">
            <a:avLst/>
          </a:prstGeom>
        </p:spPr>
        <p:txBody>
          <a:bodyPr>
            <a:spAutoFit/>
          </a:bodyPr>
          <a:lstStyle/>
          <a:p>
            <a:r>
              <a:rPr lang="en-US" sz="2400" dirty="0">
                <a:solidFill>
                  <a:schemeClr val="bg1"/>
                </a:solidFill>
              </a:rPr>
              <a:t>Purloin = put far away from another = to appropriate something of another’s for one’s own use. (8)</a:t>
            </a:r>
          </a:p>
          <a:p>
            <a:endParaRPr lang="en-US" sz="2400" dirty="0">
              <a:solidFill>
                <a:schemeClr val="bg1"/>
              </a:solidFill>
            </a:endParaRPr>
          </a:p>
          <a:p>
            <a:r>
              <a:rPr lang="en-US" sz="2400" dirty="0">
                <a:solidFill>
                  <a:schemeClr val="bg1"/>
                </a:solidFill>
              </a:rPr>
              <a:t>It is more of a secret than an open theft.</a:t>
            </a:r>
          </a:p>
        </p:txBody>
      </p:sp>
      <p:pic>
        <p:nvPicPr>
          <p:cNvPr id="6" name="Picture 5">
            <a:extLst>
              <a:ext uri="{FF2B5EF4-FFF2-40B4-BE49-F238E27FC236}">
                <a16:creationId xmlns:a16="http://schemas.microsoft.com/office/drawing/2014/main" id="{34C8CF7B-806E-4AD2-9486-3925D5119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9169" y="1468850"/>
            <a:ext cx="4096512" cy="2148840"/>
          </a:xfrm>
          <a:prstGeom prst="rect">
            <a:avLst/>
          </a:prstGeom>
        </p:spPr>
      </p:pic>
    </p:spTree>
    <p:extLst>
      <p:ext uri="{BB962C8B-B14F-4D97-AF65-F5344CB8AC3E}">
        <p14:creationId xmlns:p14="http://schemas.microsoft.com/office/powerpoint/2010/main" val="139747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50267" y="0"/>
            <a:ext cx="8305800" cy="1015663"/>
          </a:xfrm>
          <a:prstGeom prst="rect">
            <a:avLst/>
          </a:prstGeom>
          <a:noFill/>
        </p:spPr>
        <p:txBody>
          <a:bodyPr wrap="square" rtlCol="0">
            <a:spAutoFit/>
          </a:bodyPr>
          <a:lstStyle/>
          <a:p>
            <a:pPr algn="ctr"/>
            <a:r>
              <a:rPr lang="en-US" sz="6000" dirty="0">
                <a:solidFill>
                  <a:schemeClr val="bg1"/>
                </a:solidFill>
                <a:latin typeface="Waltograph UI" panose="03080602000000000000" pitchFamily="66" charset="0"/>
              </a:rPr>
              <a:t>Worldly Lusts</a:t>
            </a:r>
          </a:p>
        </p:txBody>
      </p:sp>
      <p:sp>
        <p:nvSpPr>
          <p:cNvPr id="6" name="TextBox 5"/>
          <p:cNvSpPr txBox="1"/>
          <p:nvPr/>
        </p:nvSpPr>
        <p:spPr>
          <a:xfrm>
            <a:off x="1828800" y="1295400"/>
            <a:ext cx="3733800" cy="1938992"/>
          </a:xfrm>
          <a:prstGeom prst="rect">
            <a:avLst/>
          </a:prstGeom>
          <a:noFill/>
        </p:spPr>
        <p:txBody>
          <a:bodyPr wrap="square" rtlCol="0">
            <a:spAutoFit/>
          </a:bodyPr>
          <a:lstStyle/>
          <a:p>
            <a:r>
              <a:rPr lang="en-US" sz="2400" dirty="0">
                <a:solidFill>
                  <a:srgbClr val="FFFF00"/>
                </a:solidFill>
              </a:rPr>
              <a:t>“Teaching us that, denying ungodliness and worldly lusts, we should live soberly, righteously, and godly in this present world”</a:t>
            </a:r>
          </a:p>
        </p:txBody>
      </p:sp>
      <p:sp>
        <p:nvSpPr>
          <p:cNvPr id="7" name="TextBox 6"/>
          <p:cNvSpPr txBox="1"/>
          <p:nvPr/>
        </p:nvSpPr>
        <p:spPr>
          <a:xfrm>
            <a:off x="0" y="6488668"/>
            <a:ext cx="5105400" cy="369332"/>
          </a:xfrm>
          <a:prstGeom prst="rect">
            <a:avLst/>
          </a:prstGeom>
          <a:noFill/>
        </p:spPr>
        <p:txBody>
          <a:bodyPr wrap="square" rtlCol="0">
            <a:spAutoFit/>
          </a:bodyPr>
          <a:lstStyle/>
          <a:p>
            <a:r>
              <a:rPr lang="en-US" dirty="0">
                <a:solidFill>
                  <a:schemeClr val="bg1"/>
                </a:solidFill>
              </a:rPr>
              <a:t>Titus 2:12</a:t>
            </a:r>
          </a:p>
        </p:txBody>
      </p:sp>
      <p:sp>
        <p:nvSpPr>
          <p:cNvPr id="10" name="TextBox 9"/>
          <p:cNvSpPr txBox="1"/>
          <p:nvPr/>
        </p:nvSpPr>
        <p:spPr>
          <a:xfrm>
            <a:off x="6096000" y="4038600"/>
            <a:ext cx="5655398" cy="1569660"/>
          </a:xfrm>
          <a:prstGeom prst="rect">
            <a:avLst/>
          </a:prstGeom>
          <a:noFill/>
        </p:spPr>
        <p:txBody>
          <a:bodyPr wrap="square" rtlCol="0">
            <a:spAutoFit/>
          </a:bodyPr>
          <a:lstStyle/>
          <a:p>
            <a:r>
              <a:rPr lang="en-US" sz="2400" dirty="0">
                <a:solidFill>
                  <a:schemeClr val="bg1"/>
                </a:solidFill>
              </a:rPr>
              <a:t>Beware of worldly lusts. They stimulate the senses but enslave the soul. Those caught in the web of sensuality find that it is not </a:t>
            </a:r>
            <a:r>
              <a:rPr lang="en-US" sz="2400" dirty="0" err="1">
                <a:solidFill>
                  <a:schemeClr val="bg1"/>
                </a:solidFill>
              </a:rPr>
              <a:t>easliy</a:t>
            </a:r>
            <a:r>
              <a:rPr lang="en-US" sz="2400" dirty="0">
                <a:solidFill>
                  <a:schemeClr val="bg1"/>
                </a:solidFill>
              </a:rPr>
              <a:t> broken. (5)</a:t>
            </a:r>
          </a:p>
        </p:txBody>
      </p:sp>
      <p:pic>
        <p:nvPicPr>
          <p:cNvPr id="6146" name="Picture 2" descr="Image result for Bishop Keith B. McMull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71571" y="5238138"/>
            <a:ext cx="1034453" cy="12950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8736EC-5C20-4F69-A2FF-BC3ABD13D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930" y="1080031"/>
            <a:ext cx="3953270" cy="2767289"/>
          </a:xfrm>
          <a:prstGeom prst="rect">
            <a:avLst/>
          </a:prstGeom>
        </p:spPr>
      </p:pic>
      <p:pic>
        <p:nvPicPr>
          <p:cNvPr id="9" name="Picture 8">
            <a:extLst>
              <a:ext uri="{FF2B5EF4-FFF2-40B4-BE49-F238E27FC236}">
                <a16:creationId xmlns:a16="http://schemas.microsoft.com/office/drawing/2014/main" id="{022AFD0E-4035-431E-97B0-22B26A7FB5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605" y="3623609"/>
            <a:ext cx="4015583" cy="2434981"/>
          </a:xfrm>
          <a:prstGeom prst="rect">
            <a:avLst/>
          </a:prstGeom>
        </p:spPr>
      </p:pic>
    </p:spTree>
    <p:extLst>
      <p:ext uri="{BB962C8B-B14F-4D97-AF65-F5344CB8AC3E}">
        <p14:creationId xmlns:p14="http://schemas.microsoft.com/office/powerpoint/2010/main" val="113394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6488668"/>
            <a:ext cx="5105400" cy="369332"/>
          </a:xfrm>
          <a:prstGeom prst="rect">
            <a:avLst/>
          </a:prstGeom>
          <a:noFill/>
        </p:spPr>
        <p:txBody>
          <a:bodyPr wrap="square" rtlCol="0">
            <a:spAutoFit/>
          </a:bodyPr>
          <a:lstStyle/>
          <a:p>
            <a:r>
              <a:rPr lang="en-US" dirty="0">
                <a:solidFill>
                  <a:schemeClr val="bg1"/>
                </a:solidFill>
              </a:rPr>
              <a:t>Titus 2:14</a:t>
            </a:r>
          </a:p>
        </p:txBody>
      </p:sp>
      <p:sp>
        <p:nvSpPr>
          <p:cNvPr id="2" name="Rectangle 1"/>
          <p:cNvSpPr/>
          <p:nvPr/>
        </p:nvSpPr>
        <p:spPr>
          <a:xfrm>
            <a:off x="1653766" y="485135"/>
            <a:ext cx="6096000" cy="5909310"/>
          </a:xfrm>
          <a:prstGeom prst="rect">
            <a:avLst/>
          </a:prstGeom>
        </p:spPr>
        <p:txBody>
          <a:bodyPr>
            <a:spAutoFit/>
          </a:bodyPr>
          <a:lstStyle/>
          <a:p>
            <a:r>
              <a:rPr lang="en-US" dirty="0">
                <a:solidFill>
                  <a:schemeClr val="bg1"/>
                </a:solidFill>
              </a:rPr>
              <a:t>I looked [peculiar] up in a modern dictionary. It is currently defined as "unusual" or "eccentric"; "strange," "queer," "odd"; "standing apart from others"; "exclusive" or "unique." </a:t>
            </a:r>
          </a:p>
          <a:p>
            <a:endParaRPr lang="en-US" dirty="0">
              <a:solidFill>
                <a:schemeClr val="bg1"/>
              </a:solidFill>
            </a:endParaRPr>
          </a:p>
          <a:p>
            <a:r>
              <a:rPr lang="en-US" dirty="0">
                <a:solidFill>
                  <a:schemeClr val="bg1"/>
                </a:solidFill>
              </a:rPr>
              <a:t>But the term peculiar as used in the scriptures means something quite different. </a:t>
            </a:r>
          </a:p>
          <a:p>
            <a:endParaRPr lang="en-US" dirty="0">
              <a:solidFill>
                <a:schemeClr val="bg1"/>
              </a:solidFill>
            </a:endParaRPr>
          </a:p>
          <a:p>
            <a:r>
              <a:rPr lang="en-US" dirty="0">
                <a:solidFill>
                  <a:schemeClr val="bg1"/>
                </a:solidFill>
              </a:rPr>
              <a:t>In the Old Testament, the Hebrew term from which peculiar was translated is </a:t>
            </a:r>
            <a:r>
              <a:rPr lang="en-US" i="1" dirty="0" err="1">
                <a:solidFill>
                  <a:schemeClr val="bg1"/>
                </a:solidFill>
              </a:rPr>
              <a:t>cgullah</a:t>
            </a:r>
            <a:r>
              <a:rPr lang="en-US" dirty="0">
                <a:solidFill>
                  <a:schemeClr val="bg1"/>
                </a:solidFill>
              </a:rPr>
              <a:t>, which means "valued property," or "treasure." </a:t>
            </a:r>
          </a:p>
          <a:p>
            <a:endParaRPr lang="en-US" dirty="0">
              <a:solidFill>
                <a:schemeClr val="bg1"/>
              </a:solidFill>
            </a:endParaRPr>
          </a:p>
          <a:p>
            <a:r>
              <a:rPr lang="en-US" dirty="0">
                <a:solidFill>
                  <a:schemeClr val="bg1"/>
                </a:solidFill>
              </a:rPr>
              <a:t>In the New Testament, the Greek term from which peculiar was translated is </a:t>
            </a:r>
            <a:r>
              <a:rPr lang="en-US" i="1" dirty="0" err="1">
                <a:solidFill>
                  <a:schemeClr val="bg1"/>
                </a:solidFill>
              </a:rPr>
              <a:t>peripoiesis</a:t>
            </a:r>
            <a:r>
              <a:rPr lang="en-US" dirty="0">
                <a:solidFill>
                  <a:schemeClr val="bg1"/>
                </a:solidFill>
              </a:rPr>
              <a:t>, which means "possession," or "an obtaining."</a:t>
            </a:r>
          </a:p>
          <a:p>
            <a:r>
              <a:rPr lang="en-US" dirty="0">
                <a:solidFill>
                  <a:schemeClr val="bg1"/>
                </a:solidFill>
              </a:rPr>
              <a:t> </a:t>
            </a:r>
          </a:p>
          <a:p>
            <a:r>
              <a:rPr lang="en-US" dirty="0">
                <a:solidFill>
                  <a:schemeClr val="bg1"/>
                </a:solidFill>
              </a:rPr>
              <a:t>With that understanding, we can see that the scriptural term peculiar does not mean "queer" or "odd" at all. It signifies "valued treasure," "made" or "selected by God." </a:t>
            </a:r>
          </a:p>
          <a:p>
            <a:endParaRPr lang="en-US" dirty="0">
              <a:solidFill>
                <a:schemeClr val="bg1"/>
              </a:solidFill>
            </a:endParaRPr>
          </a:p>
          <a:p>
            <a:r>
              <a:rPr lang="en-US" dirty="0">
                <a:solidFill>
                  <a:schemeClr val="bg1"/>
                </a:solidFill>
              </a:rPr>
              <a:t>Thus, for us to be identified by servants of the Lord as his peculiar people is a compliment of the highest order. (7)</a:t>
            </a:r>
            <a:endParaRPr lang="en-US" b="0" i="0" dirty="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78" y="177250"/>
            <a:ext cx="1290329" cy="1615337"/>
          </a:xfrm>
          <a:prstGeom prst="rect">
            <a:avLst/>
          </a:prstGeom>
        </p:spPr>
      </p:pic>
      <p:grpSp>
        <p:nvGrpSpPr>
          <p:cNvPr id="30" name="Group 29"/>
          <p:cNvGrpSpPr/>
          <p:nvPr/>
        </p:nvGrpSpPr>
        <p:grpSpPr>
          <a:xfrm>
            <a:off x="8197545" y="1258201"/>
            <a:ext cx="1378372" cy="1744300"/>
            <a:chOff x="2819400" y="3657600"/>
            <a:chExt cx="1447800" cy="2121932"/>
          </a:xfrm>
        </p:grpSpPr>
        <p:sp>
          <p:nvSpPr>
            <p:cNvPr id="31" name="TextBox 30"/>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32" name="Rectangle 31"/>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819400" y="3679627"/>
              <a:ext cx="1219200" cy="19755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C000"/>
                  </a:solidFill>
                  <a:latin typeface="Colonna MT" pitchFamily="82" charset="0"/>
                </a:rPr>
                <a:t>Old Testament</a:t>
              </a:r>
            </a:p>
          </p:txBody>
        </p:sp>
        <p:sp>
          <p:nvSpPr>
            <p:cNvPr id="35" name="Rectangle 34"/>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10023696" y="4092052"/>
            <a:ext cx="1378372" cy="1744300"/>
            <a:chOff x="2819400" y="3657600"/>
            <a:chExt cx="1447800" cy="2121932"/>
          </a:xfrm>
        </p:grpSpPr>
        <p:sp>
          <p:nvSpPr>
            <p:cNvPr id="37" name="TextBox 36"/>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38" name="Rectangle 37"/>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819400" y="3679627"/>
              <a:ext cx="1219200" cy="19755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C000"/>
                  </a:solidFill>
                  <a:latin typeface="Colonna MT" pitchFamily="82" charset="0"/>
                </a:rPr>
                <a:t>New Testament</a:t>
              </a:r>
            </a:p>
          </p:txBody>
        </p:sp>
        <p:sp>
          <p:nvSpPr>
            <p:cNvPr id="41" name="Rectangle 40"/>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1870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50267" y="0"/>
            <a:ext cx="8305800" cy="707886"/>
          </a:xfrm>
          <a:prstGeom prst="rect">
            <a:avLst/>
          </a:prstGeom>
          <a:noFill/>
        </p:spPr>
        <p:txBody>
          <a:bodyPr wrap="square" rtlCol="0">
            <a:spAutoFit/>
          </a:bodyPr>
          <a:lstStyle/>
          <a:p>
            <a:pPr algn="ctr"/>
            <a:r>
              <a:rPr lang="en-US" sz="4000" dirty="0">
                <a:solidFill>
                  <a:schemeClr val="bg1"/>
                </a:solidFill>
                <a:latin typeface="Waltograph UI" panose="03080602000000000000" pitchFamily="66" charset="0"/>
              </a:rPr>
              <a:t>Righteous Living</a:t>
            </a:r>
          </a:p>
        </p:txBody>
      </p:sp>
      <p:sp>
        <p:nvSpPr>
          <p:cNvPr id="6" name="TextBox 5"/>
          <p:cNvSpPr txBox="1"/>
          <p:nvPr/>
        </p:nvSpPr>
        <p:spPr>
          <a:xfrm>
            <a:off x="416459" y="1250133"/>
            <a:ext cx="4943191" cy="1938992"/>
          </a:xfrm>
          <a:prstGeom prst="rect">
            <a:avLst/>
          </a:prstGeom>
          <a:noFill/>
        </p:spPr>
        <p:txBody>
          <a:bodyPr wrap="square" rtlCol="0">
            <a:spAutoFit/>
          </a:bodyPr>
          <a:lstStyle/>
          <a:p>
            <a:r>
              <a:rPr lang="en-US" sz="2400" dirty="0">
                <a:solidFill>
                  <a:srgbClr val="FFFF00"/>
                </a:solidFill>
              </a:rPr>
              <a:t>“Not by works of righteousness which we have done, but according to his mercy he saved us, by the washing of regeneration </a:t>
            </a:r>
            <a:r>
              <a:rPr lang="en-US" sz="2400" dirty="0">
                <a:solidFill>
                  <a:srgbClr val="FF0000"/>
                </a:solidFill>
              </a:rPr>
              <a:t>(baptizing in water) </a:t>
            </a:r>
            <a:r>
              <a:rPr lang="en-US" sz="2400" dirty="0">
                <a:solidFill>
                  <a:srgbClr val="FFFF00"/>
                </a:solidFill>
              </a:rPr>
              <a:t>and renewing of the Holy ghost;”</a:t>
            </a:r>
          </a:p>
        </p:txBody>
      </p:sp>
      <p:sp>
        <p:nvSpPr>
          <p:cNvPr id="7" name="TextBox 6"/>
          <p:cNvSpPr txBox="1"/>
          <p:nvPr/>
        </p:nvSpPr>
        <p:spPr>
          <a:xfrm>
            <a:off x="0" y="6488668"/>
            <a:ext cx="5105400" cy="369332"/>
          </a:xfrm>
          <a:prstGeom prst="rect">
            <a:avLst/>
          </a:prstGeom>
          <a:noFill/>
        </p:spPr>
        <p:txBody>
          <a:bodyPr wrap="square" rtlCol="0">
            <a:spAutoFit/>
          </a:bodyPr>
          <a:lstStyle/>
          <a:p>
            <a:r>
              <a:rPr lang="en-US" dirty="0">
                <a:solidFill>
                  <a:schemeClr val="bg1"/>
                </a:solidFill>
              </a:rPr>
              <a:t>Titus 3:5</a:t>
            </a:r>
          </a:p>
        </p:txBody>
      </p:sp>
      <p:grpSp>
        <p:nvGrpSpPr>
          <p:cNvPr id="3" name="Group 2"/>
          <p:cNvGrpSpPr/>
          <p:nvPr/>
        </p:nvGrpSpPr>
        <p:grpSpPr>
          <a:xfrm>
            <a:off x="5124262" y="4191000"/>
            <a:ext cx="6430978" cy="2554545"/>
            <a:chOff x="5715000" y="4191000"/>
            <a:chExt cx="5840239" cy="2554545"/>
          </a:xfrm>
        </p:grpSpPr>
        <p:sp>
          <p:nvSpPr>
            <p:cNvPr id="8" name="TextBox 7"/>
            <p:cNvSpPr txBox="1"/>
            <p:nvPr/>
          </p:nvSpPr>
          <p:spPr>
            <a:xfrm>
              <a:off x="5715000" y="4191000"/>
              <a:ext cx="4724400" cy="2554545"/>
            </a:xfrm>
            <a:prstGeom prst="rect">
              <a:avLst/>
            </a:prstGeom>
            <a:noFill/>
          </p:spPr>
          <p:txBody>
            <a:bodyPr wrap="square" rtlCol="0">
              <a:spAutoFit/>
            </a:bodyPr>
            <a:lstStyle/>
            <a:p>
              <a:r>
                <a:rPr lang="en-US" sz="2000" dirty="0">
                  <a:solidFill>
                    <a:schemeClr val="bg1"/>
                  </a:solidFill>
                </a:rPr>
                <a:t>“There are no good works which men may do which—standing alone—will cause them to be resurrected or to gain eternal life. Immortality and eternal life come through the atonement of Christ, the one being a free gift, the other being offered freely to all who will be baptized and who then keep the commandments.” (6)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180" y="4425070"/>
              <a:ext cx="1026059" cy="1432207"/>
            </a:xfrm>
            <a:prstGeom prst="rect">
              <a:avLst/>
            </a:prstGeom>
          </p:spPr>
        </p:pic>
      </p:grpSp>
      <p:pic>
        <p:nvPicPr>
          <p:cNvPr id="9218" name="Picture 2" descr="Image result for baptism cartoon l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8019" y="3585172"/>
            <a:ext cx="2344848" cy="23448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520290" y="875923"/>
            <a:ext cx="5967742" cy="400110"/>
          </a:xfrm>
          <a:prstGeom prst="rect">
            <a:avLst/>
          </a:prstGeom>
          <a:noFill/>
        </p:spPr>
        <p:txBody>
          <a:bodyPr wrap="square" rtlCol="0">
            <a:spAutoFit/>
          </a:bodyPr>
          <a:lstStyle/>
          <a:p>
            <a:r>
              <a:rPr lang="en-US" sz="2000" dirty="0">
                <a:solidFill>
                  <a:schemeClr val="bg1"/>
                </a:solidFill>
              </a:rPr>
              <a:t>Regeneration = Improvement= baptism in water</a:t>
            </a:r>
          </a:p>
        </p:txBody>
      </p:sp>
      <p:pic>
        <p:nvPicPr>
          <p:cNvPr id="10" name="Picture 9">
            <a:extLst>
              <a:ext uri="{FF2B5EF4-FFF2-40B4-BE49-F238E27FC236}">
                <a16:creationId xmlns:a16="http://schemas.microsoft.com/office/drawing/2014/main" id="{E0C3536C-898C-4A25-ABAB-8CDBBAA3C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431756"/>
            <a:ext cx="3392032" cy="2544024"/>
          </a:xfrm>
          <a:prstGeom prst="rect">
            <a:avLst/>
          </a:prstGeom>
        </p:spPr>
      </p:pic>
    </p:spTree>
    <p:extLst>
      <p:ext uri="{BB962C8B-B14F-4D97-AF65-F5344CB8AC3E}">
        <p14:creationId xmlns:p14="http://schemas.microsoft.com/office/powerpoint/2010/main" val="156537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23107" y="69411"/>
            <a:ext cx="8305800" cy="707886"/>
          </a:xfrm>
          <a:prstGeom prst="rect">
            <a:avLst/>
          </a:prstGeom>
          <a:noFill/>
        </p:spPr>
        <p:txBody>
          <a:bodyPr wrap="square" rtlCol="0">
            <a:spAutoFit/>
          </a:bodyPr>
          <a:lstStyle/>
          <a:p>
            <a:pPr algn="ctr"/>
            <a:r>
              <a:rPr lang="en-US" sz="4000" dirty="0">
                <a:solidFill>
                  <a:schemeClr val="bg1"/>
                </a:solidFill>
                <a:latin typeface="Waltograph UI" panose="03080602000000000000" pitchFamily="66" charset="0"/>
              </a:rPr>
              <a:t>Avoid Foolish Talk</a:t>
            </a:r>
          </a:p>
        </p:txBody>
      </p:sp>
      <p:sp>
        <p:nvSpPr>
          <p:cNvPr id="6" name="TextBox 5"/>
          <p:cNvSpPr txBox="1"/>
          <p:nvPr/>
        </p:nvSpPr>
        <p:spPr>
          <a:xfrm>
            <a:off x="588475" y="1295400"/>
            <a:ext cx="5202725" cy="1569660"/>
          </a:xfrm>
          <a:prstGeom prst="rect">
            <a:avLst/>
          </a:prstGeom>
          <a:noFill/>
        </p:spPr>
        <p:txBody>
          <a:bodyPr wrap="square" rtlCol="0">
            <a:spAutoFit/>
          </a:bodyPr>
          <a:lstStyle/>
          <a:p>
            <a:r>
              <a:rPr lang="en-US" sz="2400" dirty="0">
                <a:solidFill>
                  <a:srgbClr val="FFFF00"/>
                </a:solidFill>
              </a:rPr>
              <a:t>“But avoid foolish questions, and genealogies, and contentions and striving about the law; for they are unprofitable and vain.”</a:t>
            </a:r>
          </a:p>
        </p:txBody>
      </p:sp>
      <p:sp>
        <p:nvSpPr>
          <p:cNvPr id="7" name="TextBox 6"/>
          <p:cNvSpPr txBox="1"/>
          <p:nvPr/>
        </p:nvSpPr>
        <p:spPr>
          <a:xfrm>
            <a:off x="0" y="6488668"/>
            <a:ext cx="5105400" cy="369332"/>
          </a:xfrm>
          <a:prstGeom prst="rect">
            <a:avLst/>
          </a:prstGeom>
          <a:noFill/>
        </p:spPr>
        <p:txBody>
          <a:bodyPr wrap="square" rtlCol="0">
            <a:spAutoFit/>
          </a:bodyPr>
          <a:lstStyle/>
          <a:p>
            <a:r>
              <a:rPr lang="en-US" dirty="0">
                <a:solidFill>
                  <a:schemeClr val="bg1"/>
                </a:solidFill>
              </a:rPr>
              <a:t>Titus 3:9</a:t>
            </a:r>
          </a:p>
        </p:txBody>
      </p:sp>
      <p:sp>
        <p:nvSpPr>
          <p:cNvPr id="8" name="TextBox 7"/>
          <p:cNvSpPr txBox="1"/>
          <p:nvPr/>
        </p:nvSpPr>
        <p:spPr>
          <a:xfrm>
            <a:off x="6059031" y="3856776"/>
            <a:ext cx="5692367" cy="2677656"/>
          </a:xfrm>
          <a:prstGeom prst="rect">
            <a:avLst/>
          </a:prstGeom>
          <a:noFill/>
        </p:spPr>
        <p:txBody>
          <a:bodyPr wrap="square" rtlCol="0">
            <a:spAutoFit/>
          </a:bodyPr>
          <a:lstStyle/>
          <a:p>
            <a:r>
              <a:rPr lang="en-US" sz="2000" dirty="0">
                <a:solidFill>
                  <a:schemeClr val="bg1"/>
                </a:solidFill>
              </a:rPr>
              <a:t>The missionaries are taught to teach the gospel, not argue  the details of the gospel. </a:t>
            </a:r>
          </a:p>
          <a:p>
            <a:endParaRPr lang="en-US" sz="2000" dirty="0">
              <a:solidFill>
                <a:schemeClr val="bg1"/>
              </a:solidFill>
            </a:endParaRPr>
          </a:p>
          <a:p>
            <a:r>
              <a:rPr lang="en-US" sz="2000" dirty="0">
                <a:solidFill>
                  <a:schemeClr val="bg1"/>
                </a:solidFill>
              </a:rPr>
              <a:t> </a:t>
            </a:r>
            <a:r>
              <a:rPr lang="en-US" sz="2800" dirty="0">
                <a:solidFill>
                  <a:schemeClr val="bg1"/>
                </a:solidFill>
                <a:effectLst>
                  <a:glow rad="101600">
                    <a:schemeClr val="accent3">
                      <a:satMod val="175000"/>
                      <a:alpha val="40000"/>
                    </a:schemeClr>
                  </a:glow>
                </a:effectLst>
              </a:rPr>
              <a:t>Read D&amp;C 19:20-31</a:t>
            </a:r>
          </a:p>
          <a:p>
            <a:endParaRPr lang="en-US" sz="2000" dirty="0">
              <a:solidFill>
                <a:schemeClr val="bg1"/>
              </a:solidFill>
            </a:endParaRPr>
          </a:p>
          <a:p>
            <a:r>
              <a:rPr lang="en-US" sz="2000" dirty="0">
                <a:solidFill>
                  <a:schemeClr val="bg1"/>
                </a:solidFill>
              </a:rPr>
              <a:t>They are to teach and explain the basic doctrines of salvation and not engage in contentions and striving about the doctrines of sectarianism. </a:t>
            </a:r>
          </a:p>
        </p:txBody>
      </p:sp>
      <p:pic>
        <p:nvPicPr>
          <p:cNvPr id="10242" name="Picture 2" descr="Image result for dumb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476" y="3402594"/>
            <a:ext cx="4766818" cy="268133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argument disney characters"/>
          <p:cNvPicPr>
            <a:picLocks noChangeAspect="1" noChangeArrowheads="1"/>
          </p:cNvPicPr>
          <p:nvPr/>
        </p:nvPicPr>
        <p:blipFill rotWithShape="1">
          <a:blip r:embed="rId3">
            <a:extLst>
              <a:ext uri="{28A0092B-C50C-407E-A947-70E740481C1C}">
                <a14:useLocalDpi xmlns:a14="http://schemas.microsoft.com/office/drawing/2010/main" val="0"/>
              </a:ext>
            </a:extLst>
          </a:blip>
          <a:srcRect l="13007" t="2418" r="12833"/>
          <a:stretch/>
        </p:blipFill>
        <p:spPr bwMode="auto">
          <a:xfrm>
            <a:off x="6853472" y="1059256"/>
            <a:ext cx="3458425" cy="2556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57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fade">
                                      <p:cBhvr>
                                        <p:cTn id="10" dur="500"/>
                                        <p:tgtEl>
                                          <p:spTgt spid="10242"/>
                                        </p:tgtEl>
                                      </p:cBhvr>
                                    </p:animEffect>
                                  </p:childTnLst>
                                </p:cTn>
                              </p:par>
                              <p:par>
                                <p:cTn id="11" presetID="10" presetClass="entr" presetSubtype="0" fill="hold" nodeType="withEffect">
                                  <p:stCondLst>
                                    <p:cond delay="0"/>
                                  </p:stCondLst>
                                  <p:childTnLst>
                                    <p:set>
                                      <p:cBhvr>
                                        <p:cTn id="12" dur="1" fill="hold">
                                          <p:stCondLst>
                                            <p:cond delay="0"/>
                                          </p:stCondLst>
                                        </p:cTn>
                                        <p:tgtEl>
                                          <p:spTgt spid="10244"/>
                                        </p:tgtEl>
                                        <p:attrNameLst>
                                          <p:attrName>style.visibility</p:attrName>
                                        </p:attrNameLst>
                                      </p:cBhvr>
                                      <p:to>
                                        <p:strVal val="visible"/>
                                      </p:to>
                                    </p:set>
                                    <p:animEffect transition="in" filter="fade">
                                      <p:cBhvr>
                                        <p:cTn id="13" dur="500"/>
                                        <p:tgtEl>
                                          <p:spTgt spid="1024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242"/>
                                        </p:tgtEl>
                                      </p:cBhvr>
                                    </p:animEffect>
                                    <p:set>
                                      <p:cBhvr>
                                        <p:cTn id="23" dur="1" fill="hold">
                                          <p:stCondLst>
                                            <p:cond delay="499"/>
                                          </p:stCondLst>
                                        </p:cTn>
                                        <p:tgtEl>
                                          <p:spTgt spid="1024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0244"/>
                                        </p:tgtEl>
                                      </p:cBhvr>
                                    </p:animEffect>
                                    <p:set>
                                      <p:cBhvr>
                                        <p:cTn id="26" dur="1" fill="hold">
                                          <p:stCondLst>
                                            <p:cond delay="499"/>
                                          </p:stCondLst>
                                        </p:cTn>
                                        <p:tgtEl>
                                          <p:spTgt spid="1024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23107" y="0"/>
            <a:ext cx="8305800" cy="1015663"/>
          </a:xfrm>
          <a:prstGeom prst="rect">
            <a:avLst/>
          </a:prstGeom>
          <a:noFill/>
        </p:spPr>
        <p:txBody>
          <a:bodyPr wrap="square" rtlCol="0">
            <a:spAutoFit/>
          </a:bodyPr>
          <a:lstStyle/>
          <a:p>
            <a:pPr algn="ctr"/>
            <a:r>
              <a:rPr lang="en-US" sz="6000" dirty="0">
                <a:solidFill>
                  <a:schemeClr val="bg1"/>
                </a:solidFill>
                <a:latin typeface="Waltograph UI" panose="03080602000000000000" pitchFamily="66" charset="0"/>
              </a:rPr>
              <a:t>Heresy</a:t>
            </a:r>
          </a:p>
        </p:txBody>
      </p:sp>
      <p:sp>
        <p:nvSpPr>
          <p:cNvPr id="6" name="TextBox 5"/>
          <p:cNvSpPr txBox="1"/>
          <p:nvPr/>
        </p:nvSpPr>
        <p:spPr>
          <a:xfrm>
            <a:off x="1077362" y="1268240"/>
            <a:ext cx="4544840" cy="1938992"/>
          </a:xfrm>
          <a:prstGeom prst="rect">
            <a:avLst/>
          </a:prstGeom>
          <a:noFill/>
        </p:spPr>
        <p:txBody>
          <a:bodyPr wrap="square" rtlCol="0">
            <a:spAutoFit/>
          </a:bodyPr>
          <a:lstStyle/>
          <a:p>
            <a:r>
              <a:rPr lang="en-US" sz="2400" i="1" dirty="0">
                <a:solidFill>
                  <a:srgbClr val="FFFF00"/>
                </a:solidFill>
              </a:rPr>
              <a:t>“A man that is an </a:t>
            </a:r>
            <a:r>
              <a:rPr lang="en-US" sz="2400" i="1" dirty="0" err="1">
                <a:solidFill>
                  <a:srgbClr val="FFFF00"/>
                </a:solidFill>
              </a:rPr>
              <a:t>heretick</a:t>
            </a:r>
            <a:r>
              <a:rPr lang="en-US" sz="2400" i="1" dirty="0">
                <a:solidFill>
                  <a:srgbClr val="FFFF00"/>
                </a:solidFill>
              </a:rPr>
              <a:t> after the first and second admonition reject; Knowing that he that is such is subverted, and </a:t>
            </a:r>
            <a:r>
              <a:rPr lang="en-US" sz="2400" i="1" dirty="0" err="1">
                <a:solidFill>
                  <a:srgbClr val="FFFF00"/>
                </a:solidFill>
              </a:rPr>
              <a:t>sinneth</a:t>
            </a:r>
            <a:r>
              <a:rPr lang="en-US" sz="2400" i="1" dirty="0">
                <a:solidFill>
                  <a:srgbClr val="FFFF00"/>
                </a:solidFill>
              </a:rPr>
              <a:t>, being condemned of himself.”</a:t>
            </a:r>
          </a:p>
        </p:txBody>
      </p:sp>
      <p:sp>
        <p:nvSpPr>
          <p:cNvPr id="7" name="TextBox 6"/>
          <p:cNvSpPr txBox="1"/>
          <p:nvPr/>
        </p:nvSpPr>
        <p:spPr>
          <a:xfrm>
            <a:off x="93553" y="6488668"/>
            <a:ext cx="5105400" cy="369332"/>
          </a:xfrm>
          <a:prstGeom prst="rect">
            <a:avLst/>
          </a:prstGeom>
          <a:noFill/>
        </p:spPr>
        <p:txBody>
          <a:bodyPr wrap="square" rtlCol="0">
            <a:spAutoFit/>
          </a:bodyPr>
          <a:lstStyle/>
          <a:p>
            <a:r>
              <a:rPr lang="en-US" dirty="0">
                <a:solidFill>
                  <a:schemeClr val="bg1"/>
                </a:solidFill>
              </a:rPr>
              <a:t>Titus 3:10-11</a:t>
            </a:r>
          </a:p>
        </p:txBody>
      </p:sp>
      <p:sp>
        <p:nvSpPr>
          <p:cNvPr id="8" name="TextBox 7"/>
          <p:cNvSpPr txBox="1"/>
          <p:nvPr/>
        </p:nvSpPr>
        <p:spPr>
          <a:xfrm>
            <a:off x="1839192" y="3602457"/>
            <a:ext cx="9420850" cy="2554545"/>
          </a:xfrm>
          <a:prstGeom prst="rect">
            <a:avLst/>
          </a:prstGeom>
          <a:noFill/>
        </p:spPr>
        <p:txBody>
          <a:bodyPr wrap="square" rtlCol="0">
            <a:spAutoFit/>
          </a:bodyPr>
          <a:lstStyle/>
          <a:p>
            <a:r>
              <a:rPr lang="en-US" sz="3200" dirty="0">
                <a:solidFill>
                  <a:schemeClr val="bg1"/>
                </a:solidFill>
              </a:rPr>
              <a:t>Heretic=one who belongs to the church yet adheres to any religious opinion which is contrary to the official doctrine of the church.</a:t>
            </a:r>
          </a:p>
          <a:p>
            <a:endParaRPr lang="en-US" sz="3200" dirty="0">
              <a:solidFill>
                <a:schemeClr val="bg1"/>
              </a:solidFill>
            </a:endParaRPr>
          </a:p>
          <a:p>
            <a:r>
              <a:rPr lang="en-US" sz="3200" dirty="0">
                <a:solidFill>
                  <a:schemeClr val="bg1"/>
                </a:solidFill>
              </a:rPr>
              <a:t>Heresy=the belief and espousal of false doctrine. </a:t>
            </a:r>
          </a:p>
        </p:txBody>
      </p:sp>
      <p:pic>
        <p:nvPicPr>
          <p:cNvPr id="3" name="Picture 2">
            <a:extLst>
              <a:ext uri="{FF2B5EF4-FFF2-40B4-BE49-F238E27FC236}">
                <a16:creationId xmlns:a16="http://schemas.microsoft.com/office/drawing/2014/main" id="{AFB276D3-AA08-41A1-B8E5-F5BE661D9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3736" y="1104147"/>
            <a:ext cx="3257550" cy="2409825"/>
          </a:xfrm>
          <a:prstGeom prst="rect">
            <a:avLst/>
          </a:prstGeom>
        </p:spPr>
      </p:pic>
    </p:spTree>
    <p:extLst>
      <p:ext uri="{BB962C8B-B14F-4D97-AF65-F5344CB8AC3E}">
        <p14:creationId xmlns:p14="http://schemas.microsoft.com/office/powerpoint/2010/main" val="20383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43100" y="121613"/>
            <a:ext cx="8305800" cy="769441"/>
          </a:xfrm>
          <a:prstGeom prst="rect">
            <a:avLst/>
          </a:prstGeom>
          <a:noFill/>
        </p:spPr>
        <p:txBody>
          <a:bodyPr wrap="square" rtlCol="0">
            <a:spAutoFit/>
          </a:bodyPr>
          <a:lstStyle/>
          <a:p>
            <a:pPr algn="ctr"/>
            <a:r>
              <a:rPr lang="en-US" sz="4400" dirty="0">
                <a:solidFill>
                  <a:schemeClr val="bg1"/>
                </a:solidFill>
                <a:latin typeface="Waltograph UI" panose="03080602000000000000" pitchFamily="66" charset="0"/>
              </a:rPr>
              <a:t>Maintain Good Works</a:t>
            </a:r>
          </a:p>
        </p:txBody>
      </p:sp>
      <p:sp>
        <p:nvSpPr>
          <p:cNvPr id="6" name="TextBox 5"/>
          <p:cNvSpPr txBox="1"/>
          <p:nvPr/>
        </p:nvSpPr>
        <p:spPr>
          <a:xfrm>
            <a:off x="796705" y="978529"/>
            <a:ext cx="3962400" cy="1569660"/>
          </a:xfrm>
          <a:prstGeom prst="rect">
            <a:avLst/>
          </a:prstGeom>
          <a:noFill/>
        </p:spPr>
        <p:txBody>
          <a:bodyPr wrap="square" rtlCol="0">
            <a:spAutoFit/>
          </a:bodyPr>
          <a:lstStyle/>
          <a:p>
            <a:r>
              <a:rPr lang="en-US" sz="2400" i="1" dirty="0">
                <a:solidFill>
                  <a:srgbClr val="FFFF00"/>
                </a:solidFill>
              </a:rPr>
              <a:t>“And let ours also learn to maintain good works for necessary uses, that they be not unfruitful.”</a:t>
            </a:r>
          </a:p>
        </p:txBody>
      </p:sp>
      <p:sp>
        <p:nvSpPr>
          <p:cNvPr id="7" name="TextBox 6"/>
          <p:cNvSpPr txBox="1"/>
          <p:nvPr/>
        </p:nvSpPr>
        <p:spPr>
          <a:xfrm>
            <a:off x="75445" y="6488668"/>
            <a:ext cx="5105400" cy="369332"/>
          </a:xfrm>
          <a:prstGeom prst="rect">
            <a:avLst/>
          </a:prstGeom>
          <a:noFill/>
        </p:spPr>
        <p:txBody>
          <a:bodyPr wrap="square" rtlCol="0">
            <a:spAutoFit/>
          </a:bodyPr>
          <a:lstStyle/>
          <a:p>
            <a:r>
              <a:rPr lang="en-US" dirty="0">
                <a:solidFill>
                  <a:schemeClr val="bg1"/>
                </a:solidFill>
              </a:rPr>
              <a:t>Titus 3:14</a:t>
            </a:r>
          </a:p>
        </p:txBody>
      </p:sp>
      <p:sp>
        <p:nvSpPr>
          <p:cNvPr id="9" name="TextBox 8"/>
          <p:cNvSpPr txBox="1"/>
          <p:nvPr/>
        </p:nvSpPr>
        <p:spPr>
          <a:xfrm>
            <a:off x="4461850" y="4831533"/>
            <a:ext cx="6553200" cy="1569660"/>
          </a:xfrm>
          <a:prstGeom prst="rect">
            <a:avLst/>
          </a:prstGeom>
          <a:noFill/>
        </p:spPr>
        <p:txBody>
          <a:bodyPr wrap="square" rtlCol="0">
            <a:spAutoFit/>
          </a:bodyPr>
          <a:lstStyle/>
          <a:p>
            <a:r>
              <a:rPr lang="en-US" sz="2400" dirty="0">
                <a:solidFill>
                  <a:schemeClr val="bg1"/>
                </a:solidFill>
              </a:rPr>
              <a:t>We recognize that we do not earn our salvation…all the good works in the world cannot save a single man, but as small as it might be in total equation, we must contribute the best we have to offer.</a:t>
            </a:r>
          </a:p>
        </p:txBody>
      </p:sp>
      <p:pic>
        <p:nvPicPr>
          <p:cNvPr id="3" name="Picture 2">
            <a:extLst>
              <a:ext uri="{FF2B5EF4-FFF2-40B4-BE49-F238E27FC236}">
                <a16:creationId xmlns:a16="http://schemas.microsoft.com/office/drawing/2014/main" id="{1934A3FC-4441-42E8-BA1B-E1F4ED271B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5810" y="1145751"/>
            <a:ext cx="4305300" cy="3228975"/>
          </a:xfrm>
          <a:prstGeom prst="rect">
            <a:avLst/>
          </a:prstGeom>
        </p:spPr>
      </p:pic>
      <p:pic>
        <p:nvPicPr>
          <p:cNvPr id="10" name="Picture 9">
            <a:extLst>
              <a:ext uri="{FF2B5EF4-FFF2-40B4-BE49-F238E27FC236}">
                <a16:creationId xmlns:a16="http://schemas.microsoft.com/office/drawing/2014/main" id="{7F8621A7-2D5A-44D9-BD1F-29802960F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84" y="3526718"/>
            <a:ext cx="2261616" cy="2505456"/>
          </a:xfrm>
          <a:prstGeom prst="rect">
            <a:avLst/>
          </a:prstGeom>
        </p:spPr>
      </p:pic>
    </p:spTree>
    <p:extLst>
      <p:ext uri="{BB962C8B-B14F-4D97-AF65-F5344CB8AC3E}">
        <p14:creationId xmlns:p14="http://schemas.microsoft.com/office/powerpoint/2010/main" val="148936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an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3920" y="65637"/>
            <a:ext cx="10797766" cy="830997"/>
          </a:xfrm>
          <a:prstGeom prst="rect">
            <a:avLst/>
          </a:prstGeom>
          <a:noFill/>
        </p:spPr>
        <p:txBody>
          <a:bodyPr wrap="square" rtlCol="0">
            <a:spAutoFit/>
          </a:bodyPr>
          <a:lstStyle/>
          <a:p>
            <a:pPr algn="ctr"/>
            <a:r>
              <a:rPr lang="en-US" sz="4800" dirty="0">
                <a:latin typeface="MV Boli" panose="02000500030200090000" pitchFamily="2" charset="0"/>
                <a:ea typeface="Wednesday" pitchFamily="2" charset="0"/>
                <a:cs typeface="MV Boli" panose="02000500030200090000" pitchFamily="2" charset="0"/>
              </a:rPr>
              <a:t>True or False Doctrine?</a:t>
            </a:r>
          </a:p>
        </p:txBody>
      </p:sp>
      <p:sp>
        <p:nvSpPr>
          <p:cNvPr id="6" name="Rectangle 5"/>
          <p:cNvSpPr/>
          <p:nvPr/>
        </p:nvSpPr>
        <p:spPr>
          <a:xfrm>
            <a:off x="6096000" y="6488668"/>
            <a:ext cx="6096000" cy="369332"/>
          </a:xfrm>
          <a:prstGeom prst="rect">
            <a:avLst/>
          </a:prstGeom>
        </p:spPr>
        <p:txBody>
          <a:bodyPr>
            <a:spAutoFit/>
          </a:bodyPr>
          <a:lstStyle/>
          <a:p>
            <a:pPr algn="r"/>
            <a:r>
              <a:rPr lang="en-US" dirty="0"/>
              <a:t>(5)</a:t>
            </a:r>
          </a:p>
        </p:txBody>
      </p:sp>
      <p:sp>
        <p:nvSpPr>
          <p:cNvPr id="10" name="Rectangle 9"/>
          <p:cNvSpPr/>
          <p:nvPr/>
        </p:nvSpPr>
        <p:spPr>
          <a:xfrm>
            <a:off x="0" y="6488668"/>
            <a:ext cx="3078180" cy="369332"/>
          </a:xfrm>
          <a:prstGeom prst="rect">
            <a:avLst/>
          </a:prstGeom>
        </p:spPr>
        <p:txBody>
          <a:bodyPr wrap="square">
            <a:spAutoFit/>
          </a:bodyPr>
          <a:lstStyle/>
          <a:p>
            <a:r>
              <a:rPr lang="en-US" dirty="0">
                <a:latin typeface="Abadi" panose="020B0604020104020204" pitchFamily="34" charset="0"/>
              </a:rPr>
              <a:t>1 Timothy 1:3-7</a:t>
            </a:r>
            <a:endParaRPr lang="en-US" dirty="0"/>
          </a:p>
        </p:txBody>
      </p:sp>
      <p:sp>
        <p:nvSpPr>
          <p:cNvPr id="7" name="Rectangle 6"/>
          <p:cNvSpPr/>
          <p:nvPr/>
        </p:nvSpPr>
        <p:spPr>
          <a:xfrm>
            <a:off x="4082143" y="1225689"/>
            <a:ext cx="7750628" cy="5355312"/>
          </a:xfrm>
          <a:prstGeom prst="rect">
            <a:avLst/>
          </a:prstGeom>
        </p:spPr>
        <p:txBody>
          <a:bodyPr wrap="square">
            <a:spAutoFit/>
          </a:bodyPr>
          <a:lstStyle/>
          <a:p>
            <a:pPr fontAlgn="base"/>
            <a:r>
              <a:rPr lang="en-US" b="1" i="1" dirty="0">
                <a:solidFill>
                  <a:srgbClr val="333333"/>
                </a:solidFill>
                <a:latin typeface="Abadi" panose="020B0604020104020204" pitchFamily="34" charset="0"/>
              </a:rPr>
              <a:t>The Light of Christ.</a:t>
            </a:r>
            <a:r>
              <a:rPr lang="en-US" b="1" dirty="0">
                <a:solidFill>
                  <a:srgbClr val="333333"/>
                </a:solidFill>
                <a:latin typeface="Abadi" panose="020B0604020104020204" pitchFamily="34" charset="0"/>
              </a:rPr>
              <a:t> </a:t>
            </a:r>
            <a:r>
              <a:rPr lang="en-US" dirty="0">
                <a:solidFill>
                  <a:srgbClr val="333333"/>
                </a:solidFill>
                <a:latin typeface="Abadi" panose="020B0604020104020204" pitchFamily="34" charset="0"/>
              </a:rPr>
              <a:t>“The Light of Christ … prompts all rational individuals throughout the earth to distinguish truth from error, right from wrong. It activates your conscience.”</a:t>
            </a:r>
          </a:p>
          <a:p>
            <a:pPr fontAlgn="base"/>
            <a:endParaRPr lang="en-US" dirty="0">
              <a:solidFill>
                <a:srgbClr val="333333"/>
              </a:solidFill>
              <a:latin typeface="Abadi" panose="020B0604020104020204" pitchFamily="34" charset="0"/>
            </a:endParaRPr>
          </a:p>
          <a:p>
            <a:pPr fontAlgn="base"/>
            <a:r>
              <a:rPr lang="en-US" b="1" i="1" dirty="0">
                <a:solidFill>
                  <a:srgbClr val="333333"/>
                </a:solidFill>
                <a:latin typeface="Abadi" panose="020B0604020104020204" pitchFamily="34" charset="0"/>
              </a:rPr>
              <a:t>The Holy Ghost.</a:t>
            </a:r>
            <a:r>
              <a:rPr lang="en-US" b="1" dirty="0">
                <a:solidFill>
                  <a:srgbClr val="333333"/>
                </a:solidFill>
                <a:latin typeface="Abadi" panose="020B0604020104020204" pitchFamily="34" charset="0"/>
              </a:rPr>
              <a:t> </a:t>
            </a:r>
            <a:r>
              <a:rPr lang="en-US" dirty="0">
                <a:solidFill>
                  <a:srgbClr val="333333"/>
                </a:solidFill>
                <a:latin typeface="Abadi" panose="020B0604020104020204" pitchFamily="34" charset="0"/>
              </a:rPr>
              <a:t>“The Spirit of truth … will guide you into all truth” </a:t>
            </a:r>
          </a:p>
          <a:p>
            <a:pPr fontAlgn="base"/>
            <a:r>
              <a:rPr lang="en-US" dirty="0">
                <a:solidFill>
                  <a:srgbClr val="333333"/>
                </a:solidFill>
                <a:latin typeface="Abadi" panose="020B0604020104020204" pitchFamily="34" charset="0"/>
              </a:rPr>
              <a:t>(</a:t>
            </a:r>
            <a:r>
              <a:rPr lang="en-US" dirty="0">
                <a:solidFill>
                  <a:srgbClr val="FFFF00"/>
                </a:solidFill>
                <a:latin typeface="Abadi" panose="020B0604020104020204" pitchFamily="34" charset="0"/>
              </a:rPr>
              <a:t>John 16:13</a:t>
            </a:r>
            <a:r>
              <a:rPr lang="en-US" dirty="0">
                <a:solidFill>
                  <a:srgbClr val="333333"/>
                </a:solidFill>
                <a:latin typeface="Abadi" panose="020B0604020104020204" pitchFamily="34" charset="0"/>
              </a:rPr>
              <a:t>).</a:t>
            </a:r>
          </a:p>
          <a:p>
            <a:pPr fontAlgn="base"/>
            <a:endParaRPr lang="en-US" dirty="0">
              <a:solidFill>
                <a:srgbClr val="333333"/>
              </a:solidFill>
              <a:latin typeface="Abadi" panose="020B0604020104020204" pitchFamily="34" charset="0"/>
            </a:endParaRPr>
          </a:p>
          <a:p>
            <a:pPr fontAlgn="base"/>
            <a:r>
              <a:rPr lang="en-US" b="1" i="1" dirty="0">
                <a:solidFill>
                  <a:srgbClr val="333333"/>
                </a:solidFill>
                <a:latin typeface="Abadi" panose="020B0604020104020204" pitchFamily="34" charset="0"/>
              </a:rPr>
              <a:t>Scriptures.</a:t>
            </a:r>
            <a:r>
              <a:rPr lang="en-US" b="1" dirty="0">
                <a:solidFill>
                  <a:srgbClr val="333333"/>
                </a:solidFill>
                <a:latin typeface="Abadi" panose="020B0604020104020204" pitchFamily="34" charset="0"/>
              </a:rPr>
              <a:t> </a:t>
            </a:r>
            <a:r>
              <a:rPr lang="en-US" dirty="0">
                <a:solidFill>
                  <a:srgbClr val="333333"/>
                </a:solidFill>
                <a:latin typeface="Abadi" panose="020B0604020104020204" pitchFamily="34" charset="0"/>
              </a:rPr>
              <a:t>“God uses scripture to unmask erroneous thinking, false traditions, and sin with its devastating effects.” The Book of Mormon is especially important in this regard, for it “exposes the enemies of Christ. It confounds false doctrines and lays down contention. (</a:t>
            </a:r>
            <a:r>
              <a:rPr lang="en-US" dirty="0">
                <a:solidFill>
                  <a:srgbClr val="FFFF00"/>
                </a:solidFill>
                <a:latin typeface="Abadi" panose="020B0604020104020204" pitchFamily="34" charset="0"/>
              </a:rPr>
              <a:t>2 Ne. 3:12</a:t>
            </a:r>
            <a:r>
              <a:rPr lang="en-US" dirty="0">
                <a:solidFill>
                  <a:srgbClr val="333333"/>
                </a:solidFill>
                <a:latin typeface="Abadi" panose="020B0604020104020204" pitchFamily="34" charset="0"/>
              </a:rPr>
              <a:t>.)”</a:t>
            </a:r>
          </a:p>
          <a:p>
            <a:pPr fontAlgn="base"/>
            <a:endParaRPr lang="en-US" dirty="0">
              <a:solidFill>
                <a:srgbClr val="333333"/>
              </a:solidFill>
              <a:latin typeface="Abadi" panose="020B0604020104020204" pitchFamily="34" charset="0"/>
            </a:endParaRPr>
          </a:p>
          <a:p>
            <a:pPr fontAlgn="base"/>
            <a:r>
              <a:rPr lang="en-US" b="1" i="1" dirty="0">
                <a:solidFill>
                  <a:srgbClr val="333333"/>
                </a:solidFill>
                <a:latin typeface="Abadi" panose="020B0604020104020204" pitchFamily="34" charset="0"/>
              </a:rPr>
              <a:t>Modern prophets.</a:t>
            </a:r>
            <a:r>
              <a:rPr lang="en-US" b="1" dirty="0">
                <a:solidFill>
                  <a:srgbClr val="333333"/>
                </a:solidFill>
                <a:latin typeface="Abadi" panose="020B0604020104020204" pitchFamily="34" charset="0"/>
              </a:rPr>
              <a:t> </a:t>
            </a:r>
            <a:r>
              <a:rPr lang="en-US" dirty="0">
                <a:solidFill>
                  <a:srgbClr val="333333"/>
                </a:solidFill>
                <a:latin typeface="Abadi" panose="020B0604020104020204" pitchFamily="34" charset="0"/>
              </a:rPr>
              <a:t>“[A prophet’s] responsibility is to make known God’s will and true character to mankind. … A prophet denounces sin and foretells its consequences.”</a:t>
            </a:r>
          </a:p>
          <a:p>
            <a:pPr fontAlgn="base"/>
            <a:endParaRPr lang="en-US" dirty="0">
              <a:solidFill>
                <a:srgbClr val="333333"/>
              </a:solidFill>
              <a:latin typeface="Abadi" panose="020B0604020104020204" pitchFamily="34" charset="0"/>
            </a:endParaRPr>
          </a:p>
          <a:p>
            <a:pPr fontAlgn="base"/>
            <a:r>
              <a:rPr lang="en-US" b="1" i="1" dirty="0">
                <a:solidFill>
                  <a:srgbClr val="333333"/>
                </a:solidFill>
                <a:latin typeface="Abadi" panose="020B0604020104020204" pitchFamily="34" charset="0"/>
              </a:rPr>
              <a:t>Education.</a:t>
            </a:r>
            <a:r>
              <a:rPr lang="en-US" b="1" dirty="0">
                <a:solidFill>
                  <a:srgbClr val="333333"/>
                </a:solidFill>
                <a:latin typeface="Abadi" panose="020B0604020104020204" pitchFamily="34" charset="0"/>
              </a:rPr>
              <a:t> </a:t>
            </a:r>
            <a:r>
              <a:rPr lang="en-US" dirty="0">
                <a:solidFill>
                  <a:srgbClr val="333333"/>
                </a:solidFill>
                <a:latin typeface="Abadi" panose="020B0604020104020204" pitchFamily="34" charset="0"/>
              </a:rPr>
              <a:t>“A saint … seeks learning by study, and also by faith. Education … enables one to discern truth from error, particularly through studying the scriptures. ( </a:t>
            </a:r>
            <a:r>
              <a:rPr lang="en-US" dirty="0">
                <a:solidFill>
                  <a:srgbClr val="FFFF00"/>
                </a:solidFill>
                <a:latin typeface="Abadi" panose="020B0604020104020204" pitchFamily="34" charset="0"/>
              </a:rPr>
              <a:t>D&amp;C 88:118</a:t>
            </a:r>
            <a:r>
              <a:rPr lang="en-US" dirty="0">
                <a:solidFill>
                  <a:srgbClr val="333333"/>
                </a:solidFill>
                <a:latin typeface="Abadi" panose="020B0604020104020204" pitchFamily="34" charset="0"/>
              </a:rPr>
              <a:t>.)”</a:t>
            </a:r>
            <a:endParaRPr lang="en-US" b="0" i="0" dirty="0">
              <a:solidFill>
                <a:srgbClr val="333333"/>
              </a:solidFill>
              <a:effectLst/>
              <a:latin typeface="Abadi" panose="020B0604020104020204" pitchFamily="34" charset="0"/>
            </a:endParaRPr>
          </a:p>
        </p:txBody>
      </p:sp>
      <p:sp>
        <p:nvSpPr>
          <p:cNvPr id="13" name="Rectangle 12"/>
          <p:cNvSpPr/>
          <p:nvPr/>
        </p:nvSpPr>
        <p:spPr>
          <a:xfrm>
            <a:off x="4463142" y="675410"/>
            <a:ext cx="4528458" cy="461665"/>
          </a:xfrm>
          <a:prstGeom prst="rect">
            <a:avLst/>
          </a:prstGeom>
        </p:spPr>
        <p:txBody>
          <a:bodyPr wrap="square">
            <a:spAutoFit/>
          </a:bodyPr>
          <a:lstStyle/>
          <a:p>
            <a:r>
              <a:rPr lang="en-US" sz="2400" dirty="0"/>
              <a:t>How Do You Know?</a:t>
            </a:r>
            <a:endParaRPr lang="en-US" sz="2400" dirty="0">
              <a:latin typeface="Abadi" panose="020B0604020104020204" pitchFamily="34" charset="0"/>
            </a:endParaRPr>
          </a:p>
        </p:txBody>
      </p:sp>
      <p:grpSp>
        <p:nvGrpSpPr>
          <p:cNvPr id="15" name="Group 14"/>
          <p:cNvGrpSpPr/>
          <p:nvPr/>
        </p:nvGrpSpPr>
        <p:grpSpPr>
          <a:xfrm>
            <a:off x="620485" y="979714"/>
            <a:ext cx="2547258" cy="5127171"/>
            <a:chOff x="4267200" y="1219200"/>
            <a:chExt cx="1828800" cy="4343400"/>
          </a:xfrm>
        </p:grpSpPr>
        <p:sp>
          <p:nvSpPr>
            <p:cNvPr id="16" name="Freeform: Shape 15"/>
            <p:cNvSpPr/>
            <p:nvPr/>
          </p:nvSpPr>
          <p:spPr>
            <a:xfrm>
              <a:off x="4267200" y="1219200"/>
              <a:ext cx="1828800" cy="4343400"/>
            </a:xfrm>
            <a:custGeom>
              <a:avLst/>
              <a:gdLst>
                <a:gd name="connsiteX0" fmla="*/ 914400 w 1828800"/>
                <a:gd name="connsiteY0" fmla="*/ 0 h 4343400"/>
                <a:gd name="connsiteX1" fmla="*/ 1828800 w 1828800"/>
                <a:gd name="connsiteY1" fmla="*/ 1371600 h 4343400"/>
                <a:gd name="connsiteX2" fmla="*/ 1270326 w 1828800"/>
                <a:gd name="connsiteY2" fmla="*/ 2635413 h 4343400"/>
                <a:gd name="connsiteX3" fmla="*/ 1200665 w 1828800"/>
                <a:gd name="connsiteY3" fmla="*/ 2673658 h 4343400"/>
                <a:gd name="connsiteX4" fmla="*/ 1247056 w 1828800"/>
                <a:gd name="connsiteY4" fmla="*/ 2708386 h 4343400"/>
                <a:gd name="connsiteX5" fmla="*/ 1320800 w 1828800"/>
                <a:gd name="connsiteY5" fmla="*/ 2857500 h 4343400"/>
                <a:gd name="connsiteX6" fmla="*/ 1286867 w 1828800"/>
                <a:gd name="connsiteY6" fmla="*/ 2961312 h 4343400"/>
                <a:gd name="connsiteX7" fmla="*/ 1253097 w 1828800"/>
                <a:gd name="connsiteY7" fmla="*/ 2999740 h 4343400"/>
                <a:gd name="connsiteX8" fmla="*/ 1286867 w 1828800"/>
                <a:gd name="connsiteY8" fmla="*/ 3126005 h 4343400"/>
                <a:gd name="connsiteX9" fmla="*/ 1320800 w 1828800"/>
                <a:gd name="connsiteY9" fmla="*/ 3467100 h 4343400"/>
                <a:gd name="connsiteX10" fmla="*/ 889000 w 1828800"/>
                <a:gd name="connsiteY10" fmla="*/ 4343400 h 4343400"/>
                <a:gd name="connsiteX11" fmla="*/ 457200 w 1828800"/>
                <a:gd name="connsiteY11" fmla="*/ 3467100 h 4343400"/>
                <a:gd name="connsiteX12" fmla="*/ 491133 w 1828800"/>
                <a:gd name="connsiteY12" fmla="*/ 3126005 h 4343400"/>
                <a:gd name="connsiteX13" fmla="*/ 524904 w 1828800"/>
                <a:gd name="connsiteY13" fmla="*/ 2999740 h 4343400"/>
                <a:gd name="connsiteX14" fmla="*/ 491133 w 1828800"/>
                <a:gd name="connsiteY14" fmla="*/ 2961312 h 4343400"/>
                <a:gd name="connsiteX15" fmla="*/ 457200 w 1828800"/>
                <a:gd name="connsiteY15" fmla="*/ 2857500 h 4343400"/>
                <a:gd name="connsiteX16" fmla="*/ 583671 w 1828800"/>
                <a:gd name="connsiteY16" fmla="*/ 2668915 h 4343400"/>
                <a:gd name="connsiteX17" fmla="*/ 602251 w 1828800"/>
                <a:gd name="connsiteY17" fmla="*/ 2659447 h 4343400"/>
                <a:gd name="connsiteX18" fmla="*/ 558475 w 1828800"/>
                <a:gd name="connsiteY18" fmla="*/ 2635413 h 4343400"/>
                <a:gd name="connsiteX19" fmla="*/ 0 w 1828800"/>
                <a:gd name="connsiteY19" fmla="*/ 1371600 h 4343400"/>
                <a:gd name="connsiteX20" fmla="*/ 914400 w 1828800"/>
                <a:gd name="connsiteY20" fmla="*/ 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28800" h="4343400">
                  <a:moveTo>
                    <a:pt x="914400" y="0"/>
                  </a:moveTo>
                  <a:cubicBezTo>
                    <a:pt x="1419409" y="0"/>
                    <a:pt x="1828800" y="614086"/>
                    <a:pt x="1828800" y="1371600"/>
                  </a:cubicBezTo>
                  <a:cubicBezTo>
                    <a:pt x="1828800" y="1939735"/>
                    <a:pt x="1598518" y="2427193"/>
                    <a:pt x="1270326" y="2635413"/>
                  </a:cubicBezTo>
                  <a:lnTo>
                    <a:pt x="1200665" y="2673658"/>
                  </a:lnTo>
                  <a:lnTo>
                    <a:pt x="1247056" y="2708386"/>
                  </a:lnTo>
                  <a:cubicBezTo>
                    <a:pt x="1293614" y="2750951"/>
                    <a:pt x="1320800" y="2802265"/>
                    <a:pt x="1320800" y="2857500"/>
                  </a:cubicBezTo>
                  <a:cubicBezTo>
                    <a:pt x="1320800" y="2894324"/>
                    <a:pt x="1308718" y="2929404"/>
                    <a:pt x="1286867" y="2961312"/>
                  </a:cubicBezTo>
                  <a:lnTo>
                    <a:pt x="1253097" y="2999740"/>
                  </a:lnTo>
                  <a:lnTo>
                    <a:pt x="1286867" y="3126005"/>
                  </a:lnTo>
                  <a:cubicBezTo>
                    <a:pt x="1308718" y="3230844"/>
                    <a:pt x="1320800" y="3346108"/>
                    <a:pt x="1320800" y="3467100"/>
                  </a:cubicBezTo>
                  <a:cubicBezTo>
                    <a:pt x="1320800" y="3951067"/>
                    <a:pt x="1127477" y="4343400"/>
                    <a:pt x="889000" y="4343400"/>
                  </a:cubicBezTo>
                  <a:cubicBezTo>
                    <a:pt x="650523" y="4343400"/>
                    <a:pt x="457200" y="3951067"/>
                    <a:pt x="457200" y="3467100"/>
                  </a:cubicBezTo>
                  <a:cubicBezTo>
                    <a:pt x="457200" y="3346108"/>
                    <a:pt x="469283" y="3230844"/>
                    <a:pt x="491133" y="3126005"/>
                  </a:cubicBezTo>
                  <a:lnTo>
                    <a:pt x="524904" y="2999740"/>
                  </a:lnTo>
                  <a:lnTo>
                    <a:pt x="491133" y="2961312"/>
                  </a:lnTo>
                  <a:cubicBezTo>
                    <a:pt x="469283" y="2929404"/>
                    <a:pt x="457200" y="2894324"/>
                    <a:pt x="457200" y="2857500"/>
                  </a:cubicBezTo>
                  <a:cubicBezTo>
                    <a:pt x="457200" y="2783853"/>
                    <a:pt x="505531" y="2717178"/>
                    <a:pt x="583671" y="2668915"/>
                  </a:cubicBezTo>
                  <a:lnTo>
                    <a:pt x="602251" y="2659447"/>
                  </a:lnTo>
                  <a:lnTo>
                    <a:pt x="558475" y="2635413"/>
                  </a:lnTo>
                  <a:cubicBezTo>
                    <a:pt x="230282" y="2427193"/>
                    <a:pt x="0" y="1939735"/>
                    <a:pt x="0" y="1371600"/>
                  </a:cubicBezTo>
                  <a:cubicBezTo>
                    <a:pt x="0" y="614086"/>
                    <a:pt x="409391" y="0"/>
                    <a:pt x="914400"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419600" y="1447800"/>
              <a:ext cx="1524000" cy="228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278316" y="1513115"/>
            <a:ext cx="1310754" cy="2145978"/>
            <a:chOff x="1278316" y="1513115"/>
            <a:chExt cx="1310754" cy="2145978"/>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316" y="1513115"/>
              <a:ext cx="1310754" cy="214597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6702" y="1625564"/>
              <a:ext cx="1120140" cy="1495044"/>
            </a:xfrm>
            <a:prstGeom prst="ellipse">
              <a:avLst/>
            </a:prstGeom>
            <a:ln>
              <a:noFill/>
            </a:ln>
            <a:effectLst>
              <a:softEdge rad="112500"/>
            </a:effectLst>
          </p:spPr>
        </p:pic>
      </p:gr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3226" t="9405" r="13947" b="19748"/>
          <a:stretch/>
        </p:blipFill>
        <p:spPr>
          <a:xfrm>
            <a:off x="1050751" y="1915887"/>
            <a:ext cx="1733451" cy="1175657"/>
          </a:xfrm>
          <a:prstGeom prst="rect">
            <a:avLst/>
          </a:prstGeom>
        </p:spPr>
      </p:pic>
      <p:grpSp>
        <p:nvGrpSpPr>
          <p:cNvPr id="24" name="Group 23"/>
          <p:cNvGrpSpPr/>
          <p:nvPr/>
        </p:nvGrpSpPr>
        <p:grpSpPr>
          <a:xfrm>
            <a:off x="1293922" y="2190323"/>
            <a:ext cx="1176995" cy="613093"/>
            <a:chOff x="5656507" y="2552569"/>
            <a:chExt cx="1176995" cy="613093"/>
          </a:xfrm>
        </p:grpSpPr>
        <p:grpSp>
          <p:nvGrpSpPr>
            <p:cNvPr id="25" name="Group 24"/>
            <p:cNvGrpSpPr/>
            <p:nvPr/>
          </p:nvGrpSpPr>
          <p:grpSpPr>
            <a:xfrm>
              <a:off x="6658427" y="2717729"/>
              <a:ext cx="165758" cy="447933"/>
              <a:chOff x="8242972" y="1553341"/>
              <a:chExt cx="165758" cy="447933"/>
            </a:xfrm>
          </p:grpSpPr>
          <p:sp>
            <p:nvSpPr>
              <p:cNvPr id="28" name="Rounded Rectangle 11"/>
              <p:cNvSpPr/>
              <p:nvPr/>
            </p:nvSpPr>
            <p:spPr>
              <a:xfrm>
                <a:off x="8289727" y="1553341"/>
                <a:ext cx="57769" cy="22862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244460" y="1709066"/>
                <a:ext cx="160713" cy="1607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a:off x="8242972" y="1781420"/>
                <a:ext cx="165758" cy="21985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Can 3"/>
            <p:cNvSpPr/>
            <p:nvPr/>
          </p:nvSpPr>
          <p:spPr>
            <a:xfrm>
              <a:off x="5874244" y="2635532"/>
              <a:ext cx="741522" cy="371192"/>
            </a:xfrm>
            <a:prstGeom prst="can">
              <a:avLst>
                <a:gd name="adj" fmla="val 35784"/>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iamond 26"/>
            <p:cNvSpPr/>
            <p:nvPr/>
          </p:nvSpPr>
          <p:spPr>
            <a:xfrm>
              <a:off x="5656507" y="2552569"/>
              <a:ext cx="1176995" cy="333672"/>
            </a:xfrm>
            <a:prstGeom prst="diamon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82CDDB14-B5DD-86E2-F965-B787D9262B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868" y="1012907"/>
            <a:ext cx="2533650" cy="3171825"/>
          </a:xfrm>
          <a:prstGeom prst="ellipse">
            <a:avLst/>
          </a:prstGeom>
          <a:ln>
            <a:noFill/>
          </a:ln>
          <a:effectLst>
            <a:softEdge rad="112500"/>
          </a:effectLst>
        </p:spPr>
      </p:pic>
    </p:spTree>
    <p:extLst>
      <p:ext uri="{BB962C8B-B14F-4D97-AF65-F5344CB8AC3E}">
        <p14:creationId xmlns:p14="http://schemas.microsoft.com/office/powerpoint/2010/main" val="88880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par>
                                <p:cTn id="23" presetID="10" presetClass="exit" presetSubtype="0" fill="hold" nodeType="with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
                                            <p:txEl>
                                              <p:pRg st="7" end="7"/>
                                            </p:txEl>
                                          </p:spTgt>
                                        </p:tgtEl>
                                        <p:attrNameLst>
                                          <p:attrName>style.visibility</p:attrName>
                                        </p:attrNameLst>
                                      </p:cBhvr>
                                      <p:to>
                                        <p:strVal val="visible"/>
                                      </p:to>
                                    </p:set>
                                  </p:childTnLst>
                                </p:cTn>
                              </p:par>
                              <p:par>
                                <p:cTn id="36" presetID="10"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1" presetClass="exit" presetSubtype="0" fill="hold"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0" presetClass="exit" presetSubtype="0" fill="hold" nodeType="with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43100" y="224883"/>
            <a:ext cx="8305800" cy="769441"/>
          </a:xfrm>
          <a:prstGeom prst="rect">
            <a:avLst/>
          </a:prstGeom>
          <a:noFill/>
        </p:spPr>
        <p:txBody>
          <a:bodyPr wrap="square" rtlCol="0">
            <a:spAutoFit/>
          </a:bodyPr>
          <a:lstStyle/>
          <a:p>
            <a:pPr algn="ctr"/>
            <a:r>
              <a:rPr lang="en-US" sz="4400" dirty="0">
                <a:solidFill>
                  <a:schemeClr val="bg1"/>
                </a:solidFill>
                <a:latin typeface="Waltograph UI" panose="03080602000000000000" pitchFamily="66" charset="0"/>
              </a:rPr>
              <a:t>Let Your Light Shine</a:t>
            </a:r>
          </a:p>
        </p:txBody>
      </p:sp>
      <p:sp>
        <p:nvSpPr>
          <p:cNvPr id="6" name="TextBox 5"/>
          <p:cNvSpPr txBox="1"/>
          <p:nvPr/>
        </p:nvSpPr>
        <p:spPr>
          <a:xfrm>
            <a:off x="778598" y="1078116"/>
            <a:ext cx="3962400" cy="1938992"/>
          </a:xfrm>
          <a:prstGeom prst="rect">
            <a:avLst/>
          </a:prstGeom>
          <a:noFill/>
        </p:spPr>
        <p:txBody>
          <a:bodyPr wrap="square" rtlCol="0">
            <a:spAutoFit/>
          </a:bodyPr>
          <a:lstStyle/>
          <a:p>
            <a:r>
              <a:rPr lang="en-US" sz="2400" i="1" dirty="0">
                <a:solidFill>
                  <a:srgbClr val="FFFF00"/>
                </a:solidFill>
              </a:rPr>
              <a:t>“Let your light so shine before men, that they may see your good works, and glorify your Father which is in heaven.”—Matthew 5:16</a:t>
            </a:r>
          </a:p>
        </p:txBody>
      </p:sp>
      <p:sp>
        <p:nvSpPr>
          <p:cNvPr id="9" name="TextBox 8"/>
          <p:cNvSpPr txBox="1"/>
          <p:nvPr/>
        </p:nvSpPr>
        <p:spPr>
          <a:xfrm>
            <a:off x="4419600" y="4876801"/>
            <a:ext cx="6553200" cy="1200329"/>
          </a:xfrm>
          <a:prstGeom prst="rect">
            <a:avLst/>
          </a:prstGeom>
          <a:noFill/>
        </p:spPr>
        <p:txBody>
          <a:bodyPr wrap="square" rtlCol="0">
            <a:spAutoFit/>
          </a:bodyPr>
          <a:lstStyle/>
          <a:p>
            <a:r>
              <a:rPr lang="en-US" sz="2400" dirty="0">
                <a:solidFill>
                  <a:srgbClr val="FFFF00"/>
                </a:solidFill>
              </a:rPr>
              <a:t>Our lives should be examples of goodness and virtue as we try to emulate His example to the world. (9)</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770" y="5678833"/>
            <a:ext cx="1095375" cy="1095375"/>
          </a:xfrm>
          <a:prstGeom prst="rect">
            <a:avLst/>
          </a:prstGeom>
        </p:spPr>
      </p:pic>
      <p:pic>
        <p:nvPicPr>
          <p:cNvPr id="7" name="Picture 6">
            <a:extLst>
              <a:ext uri="{FF2B5EF4-FFF2-40B4-BE49-F238E27FC236}">
                <a16:creationId xmlns:a16="http://schemas.microsoft.com/office/drawing/2014/main" id="{047C4F28-8776-4A82-9572-CB54BA069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1713" y="1175854"/>
            <a:ext cx="5279576" cy="3127816"/>
          </a:xfrm>
          <a:prstGeom prst="rect">
            <a:avLst/>
          </a:prstGeom>
        </p:spPr>
      </p:pic>
    </p:spTree>
    <p:extLst>
      <p:ext uri="{BB962C8B-B14F-4D97-AF65-F5344CB8AC3E}">
        <p14:creationId xmlns:p14="http://schemas.microsoft.com/office/powerpoint/2010/main" val="355763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0"/>
            <a:ext cx="12192000" cy="6858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81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0"/>
            <a:ext cx="12192000" cy="2862322"/>
          </a:xfrm>
          <a:prstGeom prst="rect">
            <a:avLst/>
          </a:prstGeom>
          <a:noFill/>
        </p:spPr>
        <p:txBody>
          <a:bodyPr wrap="square" rtlCol="0">
            <a:spAutoFit/>
          </a:bodyPr>
          <a:lstStyle/>
          <a:p>
            <a:r>
              <a:rPr lang="en-US" dirty="0">
                <a:solidFill>
                  <a:schemeClr val="bg1"/>
                </a:solidFill>
              </a:rPr>
              <a:t>Sources:</a:t>
            </a:r>
          </a:p>
          <a:p>
            <a:pPr marL="342900" indent="-342900">
              <a:buFontTx/>
              <a:buAutoNum type="arabicPeriod"/>
            </a:pPr>
            <a:r>
              <a:rPr lang="en-US" dirty="0">
                <a:solidFill>
                  <a:schemeClr val="bg1"/>
                </a:solidFill>
              </a:rPr>
              <a:t>New Testament Institute Student Manual Chapter 47</a:t>
            </a:r>
          </a:p>
          <a:p>
            <a:pPr marL="342900" indent="-342900">
              <a:buFontTx/>
              <a:buAutoNum type="arabicPeriod"/>
            </a:pPr>
            <a:r>
              <a:rPr lang="en-US" dirty="0">
                <a:solidFill>
                  <a:schemeClr val="bg1"/>
                </a:solidFill>
              </a:rPr>
              <a:t>President Gordon B. Hinckley ("The Shepherds of the Flock," </a:t>
            </a:r>
            <a:r>
              <a:rPr lang="en-US" i="1" dirty="0">
                <a:solidFill>
                  <a:schemeClr val="bg1"/>
                </a:solidFill>
              </a:rPr>
              <a:t>Ensign</a:t>
            </a:r>
            <a:r>
              <a:rPr lang="en-US" dirty="0">
                <a:solidFill>
                  <a:schemeClr val="bg1"/>
                </a:solidFill>
              </a:rPr>
              <a:t>, May 1999, 52-53)</a:t>
            </a:r>
          </a:p>
          <a:p>
            <a:pPr marL="342900" indent="-342900">
              <a:buFontTx/>
              <a:buAutoNum type="arabicPeriod"/>
            </a:pPr>
            <a:r>
              <a:rPr lang="en-US" dirty="0">
                <a:solidFill>
                  <a:schemeClr val="bg1"/>
                </a:solidFill>
              </a:rPr>
              <a:t>President Boyd K. Packer (“Little Children,” </a:t>
            </a:r>
            <a:r>
              <a:rPr lang="en-US" i="1" dirty="0">
                <a:solidFill>
                  <a:schemeClr val="bg1"/>
                </a:solidFill>
              </a:rPr>
              <a:t> Ensign,</a:t>
            </a:r>
            <a:r>
              <a:rPr lang="en-US" dirty="0">
                <a:solidFill>
                  <a:schemeClr val="bg1"/>
                </a:solidFill>
              </a:rPr>
              <a:t> Nov. 1986, 17).</a:t>
            </a:r>
          </a:p>
          <a:p>
            <a:pPr marL="342900" indent="-342900">
              <a:buFontTx/>
              <a:buAutoNum type="arabicPeriod"/>
            </a:pPr>
            <a:r>
              <a:rPr lang="en-US" dirty="0">
                <a:solidFill>
                  <a:schemeClr val="bg1"/>
                </a:solidFill>
              </a:rPr>
              <a:t>Gospeldoctrine.com</a:t>
            </a:r>
          </a:p>
          <a:p>
            <a:pPr marL="342900" indent="-342900">
              <a:buFontTx/>
              <a:buAutoNum type="arabicPeriod"/>
            </a:pPr>
            <a:r>
              <a:rPr lang="en-US" dirty="0">
                <a:solidFill>
                  <a:schemeClr val="bg1"/>
                </a:solidFill>
              </a:rPr>
              <a:t>Bishop Keith B. </a:t>
            </a:r>
            <a:r>
              <a:rPr lang="en-US" dirty="0" err="1">
                <a:solidFill>
                  <a:schemeClr val="bg1"/>
                </a:solidFill>
              </a:rPr>
              <a:t>McMullin</a:t>
            </a:r>
            <a:r>
              <a:rPr lang="en-US" dirty="0">
                <a:solidFill>
                  <a:schemeClr val="bg1"/>
                </a:solidFill>
              </a:rPr>
              <a:t> “An Invitation with Promise” 	   May 2011 Ensign</a:t>
            </a:r>
          </a:p>
          <a:p>
            <a:pPr marL="342900" indent="-342900">
              <a:buFontTx/>
              <a:buAutoNum type="arabicPeriod"/>
            </a:pPr>
            <a:r>
              <a:rPr lang="en-US" dirty="0">
                <a:solidFill>
                  <a:schemeClr val="bg1"/>
                </a:solidFill>
              </a:rPr>
              <a:t>Bruce R. McConkie DNTC 3:126-27</a:t>
            </a:r>
          </a:p>
          <a:p>
            <a:pPr marL="342900" indent="-342900">
              <a:buFontTx/>
              <a:buAutoNum type="arabicPeriod"/>
            </a:pPr>
            <a:r>
              <a:rPr lang="en-US" dirty="0">
                <a:solidFill>
                  <a:schemeClr val="bg1"/>
                </a:solidFill>
              </a:rPr>
              <a:t>Elder Russell M. Nelson ("A More Excellent Hope," </a:t>
            </a:r>
            <a:r>
              <a:rPr lang="en-US" i="1" dirty="0">
                <a:solidFill>
                  <a:schemeClr val="bg1"/>
                </a:solidFill>
              </a:rPr>
              <a:t>Ensign</a:t>
            </a:r>
            <a:r>
              <a:rPr lang="en-US" dirty="0">
                <a:solidFill>
                  <a:schemeClr val="bg1"/>
                </a:solidFill>
              </a:rPr>
              <a:t>, Feb. 1997, 62-63)</a:t>
            </a:r>
          </a:p>
          <a:p>
            <a:pPr marL="342900" indent="-342900">
              <a:buFontTx/>
              <a:buAutoNum type="arabicPeriod"/>
            </a:pPr>
            <a:r>
              <a:rPr lang="en-US" i="1" dirty="0">
                <a:solidFill>
                  <a:schemeClr val="bg1"/>
                </a:solidFill>
              </a:rPr>
              <a:t>Life and Teachings of Jesus and His Apostles Chapter 45</a:t>
            </a:r>
          </a:p>
          <a:p>
            <a:pPr marL="342900" indent="-342900">
              <a:buFontTx/>
              <a:buAutoNum type="arabicPeriod"/>
            </a:pPr>
            <a:r>
              <a:rPr lang="en-US" dirty="0">
                <a:solidFill>
                  <a:schemeClr val="bg1"/>
                </a:solidFill>
              </a:rPr>
              <a:t>L. Tom Perry “Perfect Love </a:t>
            </a:r>
            <a:r>
              <a:rPr lang="en-US" dirty="0" err="1">
                <a:solidFill>
                  <a:schemeClr val="bg1"/>
                </a:solidFill>
              </a:rPr>
              <a:t>Casteth</a:t>
            </a:r>
            <a:r>
              <a:rPr lang="en-US" dirty="0">
                <a:solidFill>
                  <a:schemeClr val="bg1"/>
                </a:solidFill>
              </a:rPr>
              <a:t> Out Fear”(Oct. 2011 Gen. Conf.)</a:t>
            </a:r>
            <a:endParaRPr lang="en-US" i="1" dirty="0">
              <a:solidFill>
                <a:schemeClr val="bg1"/>
              </a:solidFill>
            </a:endParaRPr>
          </a:p>
        </p:txBody>
      </p:sp>
      <p:pic>
        <p:nvPicPr>
          <p:cNvPr id="3" name="Picture 2">
            <a:extLst>
              <a:ext uri="{FF2B5EF4-FFF2-40B4-BE49-F238E27FC236}">
                <a16:creationId xmlns:a16="http://schemas.microsoft.com/office/drawing/2014/main" id="{9E914AB5-D510-47D5-8348-1E8EE1BC7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1443" y="800100"/>
            <a:ext cx="2133600" cy="2628900"/>
          </a:xfrm>
          <a:prstGeom prst="ellipse">
            <a:avLst/>
          </a:prstGeom>
          <a:ln>
            <a:noFill/>
          </a:ln>
          <a:effectLst>
            <a:softEdge rad="112500"/>
          </a:effectLst>
        </p:spPr>
      </p:pic>
      <p:sp>
        <p:nvSpPr>
          <p:cNvPr id="8" name="Footer Placeholder 14">
            <a:extLst>
              <a:ext uri="{FF2B5EF4-FFF2-40B4-BE49-F238E27FC236}">
                <a16:creationId xmlns:a16="http://schemas.microsoft.com/office/drawing/2014/main" id="{2AC9F2BA-770C-4562-9500-51F259398837}"/>
              </a:ext>
            </a:extLst>
          </p:cNvPr>
          <p:cNvSpPr>
            <a:spLocks noGrp="1"/>
          </p:cNvSpPr>
          <p:nvPr/>
        </p:nvSpPr>
        <p:spPr>
          <a:xfrm>
            <a:off x="158187" y="6347749"/>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5815494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3374" y="99589"/>
          <a:ext cx="3938258" cy="2579370"/>
        </p:xfrm>
        <a:graphic>
          <a:graphicData uri="http://schemas.openxmlformats.org/drawingml/2006/table">
            <a:tbl>
              <a:tblPr firstRow="1" bandRow="1">
                <a:tableStyleId>{5940675A-B579-460E-94D1-54222C63F5DA}</a:tableStyleId>
              </a:tblPr>
              <a:tblGrid>
                <a:gridCol w="2779414">
                  <a:extLst>
                    <a:ext uri="{9D8B030D-6E8A-4147-A177-3AD203B41FA5}">
                      <a16:colId xmlns:a16="http://schemas.microsoft.com/office/drawing/2014/main" val="3815724195"/>
                    </a:ext>
                  </a:extLst>
                </a:gridCol>
                <a:gridCol w="1158844">
                  <a:extLst>
                    <a:ext uri="{9D8B030D-6E8A-4147-A177-3AD203B41FA5}">
                      <a16:colId xmlns:a16="http://schemas.microsoft.com/office/drawing/2014/main" val="3481700596"/>
                    </a:ext>
                  </a:extLst>
                </a:gridCol>
              </a:tblGrid>
              <a:tr h="228378">
                <a:tc gridSpan="2">
                  <a:txBody>
                    <a:bodyPr/>
                    <a:lstStyle/>
                    <a:p>
                      <a:pPr algn="ctr" fontAlgn="base"/>
                      <a:r>
                        <a:rPr lang="en-US" sz="1200" b="0" i="0" kern="1200" cap="all" dirty="0">
                          <a:solidFill>
                            <a:schemeClr val="tx1"/>
                          </a:solidFill>
                          <a:effectLst/>
                          <a:latin typeface="+mn-lt"/>
                          <a:ea typeface="+mn-ea"/>
                          <a:cs typeface="+mn-cs"/>
                        </a:rPr>
                        <a:t>A LETTER FROM PAUL TO TITUS</a:t>
                      </a:r>
                    </a:p>
                    <a:p>
                      <a:pPr algn="ctr" fontAlgn="base"/>
                      <a:r>
                        <a:rPr lang="en-US" sz="1200" b="0" i="0" kern="1200" cap="all" dirty="0">
                          <a:solidFill>
                            <a:schemeClr val="tx1"/>
                          </a:solidFill>
                          <a:effectLst/>
                          <a:latin typeface="+mn-lt"/>
                          <a:ea typeface="+mn-ea"/>
                          <a:cs typeface="+mn-cs"/>
                        </a:rPr>
                        <a:t>WRITTEN FROM MACEDONIA TO CRETE, CA. A.D. 67–68 (TITUS)</a:t>
                      </a:r>
                    </a:p>
                  </a:txBody>
                  <a:tcPr marL="95250" marR="95250" marT="66675" marB="66675" anchor="ctr"/>
                </a:tc>
                <a:tc hMerge="1">
                  <a:txBody>
                    <a:bodyPr/>
                    <a:lstStyle/>
                    <a:p>
                      <a:pPr algn="l" fontAlgn="base"/>
                      <a:endParaRPr lang="en-US" sz="1200" dirty="0">
                        <a:solidFill>
                          <a:srgbClr val="434444"/>
                        </a:solidFill>
                        <a:effectLst/>
                      </a:endParaRPr>
                    </a:p>
                  </a:txBody>
                  <a:tcPr marL="95250" marR="95250" marT="66675" marB="66675" anchor="ctr"/>
                </a:tc>
                <a:extLst>
                  <a:ext uri="{0D108BD9-81ED-4DB2-BD59-A6C34878D82A}">
                    <a16:rowId xmlns:a16="http://schemas.microsoft.com/office/drawing/2014/main" val="2197156048"/>
                  </a:ext>
                </a:extLst>
              </a:tr>
              <a:tr h="228378">
                <a:tc>
                  <a:txBody>
                    <a:bodyPr/>
                    <a:lstStyle/>
                    <a:p>
                      <a:pPr algn="ctr" fontAlgn="base"/>
                      <a:r>
                        <a:rPr lang="en-US" sz="1200">
                          <a:solidFill>
                            <a:srgbClr val="434444"/>
                          </a:solidFill>
                          <a:effectLst/>
                        </a:rPr>
                        <a:t>Paul Foreordained to Gain Eternal Life</a:t>
                      </a:r>
                    </a:p>
                  </a:txBody>
                  <a:tcPr marL="95250" marR="95250" marT="66675" marB="66675" anchor="ctr"/>
                </a:tc>
                <a:tc>
                  <a:txBody>
                    <a:bodyPr/>
                    <a:lstStyle/>
                    <a:p>
                      <a:pPr algn="ctr" fontAlgn="base"/>
                      <a:r>
                        <a:rPr lang="en-US" sz="1200">
                          <a:solidFill>
                            <a:srgbClr val="434444"/>
                          </a:solidFill>
                          <a:effectLst/>
                        </a:rPr>
                        <a:t>1:1–4</a:t>
                      </a:r>
                    </a:p>
                  </a:txBody>
                  <a:tcPr marL="95250" marR="95250" marT="66675" marB="66675" anchor="ctr"/>
                </a:tc>
                <a:extLst>
                  <a:ext uri="{0D108BD9-81ED-4DB2-BD59-A6C34878D82A}">
                    <a16:rowId xmlns:a16="http://schemas.microsoft.com/office/drawing/2014/main" val="10001"/>
                  </a:ext>
                </a:extLst>
              </a:tr>
              <a:tr h="228378">
                <a:tc>
                  <a:txBody>
                    <a:bodyPr/>
                    <a:lstStyle/>
                    <a:p>
                      <a:pPr algn="ctr" fontAlgn="base"/>
                      <a:r>
                        <a:rPr lang="en-US" sz="1200">
                          <a:solidFill>
                            <a:srgbClr val="434444"/>
                          </a:solidFill>
                          <a:effectLst/>
                        </a:rPr>
                        <a:t>Appointment of Bishops</a:t>
                      </a:r>
                    </a:p>
                  </a:txBody>
                  <a:tcPr marL="95250" marR="95250" marT="66675" marB="66675" anchor="ctr"/>
                </a:tc>
                <a:tc>
                  <a:txBody>
                    <a:bodyPr/>
                    <a:lstStyle/>
                    <a:p>
                      <a:pPr algn="ctr" fontAlgn="base"/>
                      <a:r>
                        <a:rPr lang="en-US" sz="1200">
                          <a:solidFill>
                            <a:srgbClr val="434444"/>
                          </a:solidFill>
                          <a:effectLst/>
                        </a:rPr>
                        <a:t>1:5–9</a:t>
                      </a:r>
                    </a:p>
                  </a:txBody>
                  <a:tcPr marL="95250" marR="95250" marT="66675" marB="66675" anchor="ctr"/>
                </a:tc>
                <a:extLst>
                  <a:ext uri="{0D108BD9-81ED-4DB2-BD59-A6C34878D82A}">
                    <a16:rowId xmlns:a16="http://schemas.microsoft.com/office/drawing/2014/main" val="1840552135"/>
                  </a:ext>
                </a:extLst>
              </a:tr>
              <a:tr h="228378">
                <a:tc>
                  <a:txBody>
                    <a:bodyPr/>
                    <a:lstStyle/>
                    <a:p>
                      <a:pPr algn="ctr" fontAlgn="base"/>
                      <a:r>
                        <a:rPr lang="en-US" sz="1200">
                          <a:solidFill>
                            <a:srgbClr val="434444"/>
                          </a:solidFill>
                          <a:effectLst/>
                        </a:rPr>
                        <a:t>Opposing False Teachers</a:t>
                      </a:r>
                    </a:p>
                  </a:txBody>
                  <a:tcPr marL="95250" marR="95250" marT="66675" marB="66675" anchor="ctr"/>
                </a:tc>
                <a:tc>
                  <a:txBody>
                    <a:bodyPr/>
                    <a:lstStyle/>
                    <a:p>
                      <a:pPr algn="ctr" fontAlgn="base"/>
                      <a:r>
                        <a:rPr lang="en-US" sz="1200">
                          <a:solidFill>
                            <a:srgbClr val="434444"/>
                          </a:solidFill>
                          <a:effectLst/>
                        </a:rPr>
                        <a:t>1:10–16</a:t>
                      </a:r>
                    </a:p>
                  </a:txBody>
                  <a:tcPr marL="95250" marR="95250" marT="66675" marB="66675" anchor="ctr"/>
                </a:tc>
                <a:extLst>
                  <a:ext uri="{0D108BD9-81ED-4DB2-BD59-A6C34878D82A}">
                    <a16:rowId xmlns:a16="http://schemas.microsoft.com/office/drawing/2014/main" val="10002"/>
                  </a:ext>
                </a:extLst>
              </a:tr>
              <a:tr h="228378">
                <a:tc>
                  <a:txBody>
                    <a:bodyPr/>
                    <a:lstStyle/>
                    <a:p>
                      <a:pPr algn="ctr" fontAlgn="base"/>
                      <a:r>
                        <a:rPr lang="en-US" sz="1200">
                          <a:solidFill>
                            <a:srgbClr val="434444"/>
                          </a:solidFill>
                          <a:effectLst/>
                        </a:rPr>
                        <a:t>Instruction in Moral Living</a:t>
                      </a:r>
                    </a:p>
                  </a:txBody>
                  <a:tcPr marL="95250" marR="95250" marT="66675" marB="66675" anchor="ctr"/>
                </a:tc>
                <a:tc>
                  <a:txBody>
                    <a:bodyPr/>
                    <a:lstStyle/>
                    <a:p>
                      <a:pPr algn="ctr" fontAlgn="base"/>
                      <a:r>
                        <a:rPr lang="en-US" sz="1200">
                          <a:solidFill>
                            <a:srgbClr val="434444"/>
                          </a:solidFill>
                          <a:effectLst/>
                        </a:rPr>
                        <a:t>2:1–15</a:t>
                      </a:r>
                    </a:p>
                  </a:txBody>
                  <a:tcPr marL="95250" marR="95250" marT="66675" marB="66675" anchor="ctr"/>
                </a:tc>
                <a:extLst>
                  <a:ext uri="{0D108BD9-81ED-4DB2-BD59-A6C34878D82A}">
                    <a16:rowId xmlns:a16="http://schemas.microsoft.com/office/drawing/2014/main" val="10003"/>
                  </a:ext>
                </a:extLst>
              </a:tr>
              <a:tr h="228378">
                <a:tc>
                  <a:txBody>
                    <a:bodyPr/>
                    <a:lstStyle/>
                    <a:p>
                      <a:pPr algn="ctr" fontAlgn="base"/>
                      <a:r>
                        <a:rPr lang="en-US" sz="1200" dirty="0">
                          <a:solidFill>
                            <a:srgbClr val="434444"/>
                          </a:solidFill>
                          <a:effectLst/>
                        </a:rPr>
                        <a:t>How to Live After </a:t>
                      </a:r>
                      <a:r>
                        <a:rPr lang="en-US" sz="1200" u="none" strike="noStrike" dirty="0">
                          <a:solidFill>
                            <a:srgbClr val="2F393A"/>
                          </a:solidFill>
                          <a:effectLst/>
                        </a:rPr>
                        <a:t>Baptism</a:t>
                      </a:r>
                      <a:endParaRPr lang="en-US" sz="1200" dirty="0">
                        <a:solidFill>
                          <a:srgbClr val="434444"/>
                        </a:solidFill>
                        <a:effectLst/>
                      </a:endParaRPr>
                    </a:p>
                  </a:txBody>
                  <a:tcPr marL="95250" marR="95250" marT="66675" marB="66675" anchor="ctr"/>
                </a:tc>
                <a:tc>
                  <a:txBody>
                    <a:bodyPr/>
                    <a:lstStyle/>
                    <a:p>
                      <a:pPr algn="ctr" fontAlgn="base"/>
                      <a:r>
                        <a:rPr lang="en-US" sz="1200">
                          <a:solidFill>
                            <a:srgbClr val="434444"/>
                          </a:solidFill>
                          <a:effectLst/>
                        </a:rPr>
                        <a:t>3:1–8a</a:t>
                      </a:r>
                    </a:p>
                  </a:txBody>
                  <a:tcPr marL="95250" marR="95250" marT="66675" marB="66675" anchor="ctr"/>
                </a:tc>
                <a:extLst>
                  <a:ext uri="{0D108BD9-81ED-4DB2-BD59-A6C34878D82A}">
                    <a16:rowId xmlns:a16="http://schemas.microsoft.com/office/drawing/2014/main" val="10004"/>
                  </a:ext>
                </a:extLst>
              </a:tr>
              <a:tr h="228378">
                <a:tc>
                  <a:txBody>
                    <a:bodyPr/>
                    <a:lstStyle/>
                    <a:p>
                      <a:pPr algn="ctr" fontAlgn="base"/>
                      <a:r>
                        <a:rPr lang="en-US" sz="1200">
                          <a:solidFill>
                            <a:srgbClr val="434444"/>
                          </a:solidFill>
                          <a:effectLst/>
                        </a:rPr>
                        <a:t>Personal Advice to Titus</a:t>
                      </a:r>
                    </a:p>
                  </a:txBody>
                  <a:tcPr marL="95250" marR="95250" marT="66675" marB="66675" anchor="ctr"/>
                </a:tc>
                <a:tc>
                  <a:txBody>
                    <a:bodyPr/>
                    <a:lstStyle/>
                    <a:p>
                      <a:pPr algn="ctr" fontAlgn="base"/>
                      <a:r>
                        <a:rPr lang="en-US" sz="1200" dirty="0">
                          <a:solidFill>
                            <a:srgbClr val="434444"/>
                          </a:solidFill>
                          <a:effectLst/>
                        </a:rPr>
                        <a:t>3:8b–15</a:t>
                      </a:r>
                    </a:p>
                  </a:txBody>
                  <a:tcPr marL="95250" marR="95250" marT="66675" marB="66675" anchor="ctr"/>
                </a:tc>
                <a:extLst>
                  <a:ext uri="{0D108BD9-81ED-4DB2-BD59-A6C34878D82A}">
                    <a16:rowId xmlns:a16="http://schemas.microsoft.com/office/drawing/2014/main" val="3692654622"/>
                  </a:ext>
                </a:extLst>
              </a:tr>
            </a:tbl>
          </a:graphicData>
        </a:graphic>
      </p:graphicFrame>
      <p:sp>
        <p:nvSpPr>
          <p:cNvPr id="3" name="TextBox 2"/>
          <p:cNvSpPr txBox="1"/>
          <p:nvPr/>
        </p:nvSpPr>
        <p:spPr>
          <a:xfrm>
            <a:off x="0" y="2700682"/>
            <a:ext cx="3992578" cy="246221"/>
          </a:xfrm>
          <a:prstGeom prst="rect">
            <a:avLst/>
          </a:prstGeom>
          <a:noFill/>
        </p:spPr>
        <p:txBody>
          <a:bodyPr wrap="square" rtlCol="0">
            <a:spAutoFit/>
          </a:bodyPr>
          <a:lstStyle/>
          <a:p>
            <a:r>
              <a:rPr lang="en-US" sz="1000" dirty="0"/>
              <a:t>Life and Teachings of Jesus and His Apostles Chapter 45</a:t>
            </a:r>
          </a:p>
        </p:txBody>
      </p:sp>
      <p:sp>
        <p:nvSpPr>
          <p:cNvPr id="4" name="Rectangle 3"/>
          <p:cNvSpPr/>
          <p:nvPr/>
        </p:nvSpPr>
        <p:spPr>
          <a:xfrm>
            <a:off x="0" y="2907371"/>
            <a:ext cx="4970353" cy="3970318"/>
          </a:xfrm>
          <a:prstGeom prst="rect">
            <a:avLst/>
          </a:prstGeom>
          <a:ln>
            <a:solidFill>
              <a:schemeClr val="tx1"/>
            </a:solidFill>
          </a:ln>
        </p:spPr>
        <p:txBody>
          <a:bodyPr wrap="square">
            <a:spAutoFit/>
          </a:bodyPr>
          <a:lstStyle/>
          <a:p>
            <a:pPr lvl="0" eaLnBrk="0" fontAlgn="base" hangingPunct="0">
              <a:spcBef>
                <a:spcPct val="0"/>
              </a:spcBef>
              <a:spcAft>
                <a:spcPct val="0"/>
              </a:spcAft>
            </a:pPr>
            <a:r>
              <a:rPr lang="en-US" altLang="en-US" sz="1200" b="1" dirty="0">
                <a:latin typeface="Georgia" panose="02040502050405020303" pitchFamily="18" charset="0"/>
              </a:rPr>
              <a:t>against</a:t>
            </a:r>
            <a:endParaRPr lang="en-US" altLang="en-US" sz="900" dirty="0">
              <a:latin typeface="Georgia" panose="02040502050405020303" pitchFamily="18" charset="0"/>
            </a:endParaRPr>
          </a:p>
          <a:p>
            <a:pPr lvl="1" indent="-457200" eaLnBrk="0" fontAlgn="base" hangingPunct="0">
              <a:spcBef>
                <a:spcPct val="0"/>
              </a:spcBef>
              <a:spcAft>
                <a:spcPct val="0"/>
              </a:spcAft>
            </a:pPr>
            <a:r>
              <a:rPr lang="en-US" altLang="en-US" sz="1200" dirty="0">
                <a:latin typeface="Georgia" panose="02040502050405020303" pitchFamily="18" charset="0"/>
              </a:rPr>
              <a:t>late Old English </a:t>
            </a:r>
            <a:r>
              <a:rPr lang="en-US" altLang="en-US" sz="1200" i="1" dirty="0" err="1">
                <a:latin typeface="Georgia" panose="02040502050405020303" pitchFamily="18" charset="0"/>
              </a:rPr>
              <a:t>agan</a:t>
            </a:r>
            <a:r>
              <a:rPr lang="en-US" altLang="en-US" sz="1200" dirty="0">
                <a:latin typeface="Georgia" panose="02040502050405020303" pitchFamily="18" charset="0"/>
              </a:rPr>
              <a:t>, from earlier </a:t>
            </a:r>
            <a:r>
              <a:rPr lang="en-US" altLang="en-US" sz="1200" i="1" dirty="0" err="1">
                <a:latin typeface="Georgia" panose="02040502050405020303" pitchFamily="18" charset="0"/>
              </a:rPr>
              <a:t>ongean</a:t>
            </a:r>
            <a:r>
              <a:rPr lang="en-US" altLang="en-US" sz="1200" dirty="0">
                <a:latin typeface="Georgia" panose="02040502050405020303" pitchFamily="18" charset="0"/>
              </a:rPr>
              <a:t> (prep.) "toward; opposite, against, contrary to; in exchange for," as an adverb "in the opposite direction, back, to or toward a former place or position," from </a:t>
            </a:r>
            <a:r>
              <a:rPr lang="en-US" altLang="en-US" sz="1200" i="1" dirty="0">
                <a:latin typeface="Georgia" panose="02040502050405020303" pitchFamily="18" charset="0"/>
              </a:rPr>
              <a:t>on</a:t>
            </a:r>
            <a:r>
              <a:rPr lang="en-US" altLang="en-US" sz="1200" dirty="0">
                <a:latin typeface="Georgia" panose="02040502050405020303" pitchFamily="18" charset="0"/>
              </a:rPr>
              <a:t> "on" (see </a:t>
            </a:r>
            <a:r>
              <a:rPr lang="en-US" altLang="en-US" sz="1200" b="1" i="1" dirty="0">
                <a:latin typeface="Georgia" panose="02040502050405020303" pitchFamily="18" charset="0"/>
              </a:rPr>
              <a:t>on </a:t>
            </a:r>
            <a:r>
              <a:rPr lang="en-US" altLang="en-US" sz="1200" dirty="0">
                <a:latin typeface="Georgia" panose="02040502050405020303" pitchFamily="18" charset="0"/>
              </a:rPr>
              <a:t>(prep.) and compare </a:t>
            </a:r>
            <a:r>
              <a:rPr lang="en-US" altLang="en-US" sz="1200" b="1" i="1" dirty="0">
                <a:latin typeface="Georgia" panose="02040502050405020303" pitchFamily="18" charset="0"/>
              </a:rPr>
              <a:t>a-</a:t>
            </a:r>
            <a:r>
              <a:rPr lang="en-US" altLang="en-US" sz="1200" dirty="0">
                <a:latin typeface="Georgia" panose="02040502050405020303" pitchFamily="18" charset="0"/>
              </a:rPr>
              <a:t> (1)) + </a:t>
            </a:r>
            <a:r>
              <a:rPr lang="en-US" altLang="en-US" sz="1200" i="1" dirty="0">
                <a:latin typeface="Georgia" panose="02040502050405020303" pitchFamily="18" charset="0"/>
              </a:rPr>
              <a:t>-</a:t>
            </a:r>
            <a:r>
              <a:rPr lang="en-US" altLang="en-US" sz="1200" i="1" dirty="0" err="1">
                <a:latin typeface="Georgia" panose="02040502050405020303" pitchFamily="18" charset="0"/>
              </a:rPr>
              <a:t>gegn</a:t>
            </a:r>
            <a:r>
              <a:rPr lang="en-US" altLang="en-US" sz="1200" dirty="0">
                <a:latin typeface="Georgia" panose="02040502050405020303" pitchFamily="18" charset="0"/>
              </a:rPr>
              <a:t> "against, toward," from Germanic root </a:t>
            </a:r>
            <a:r>
              <a:rPr lang="en-US" altLang="en-US" sz="1200" i="1" dirty="0">
                <a:latin typeface="Georgia" panose="02040502050405020303" pitchFamily="18" charset="0"/>
              </a:rPr>
              <a:t>*</a:t>
            </a:r>
            <a:r>
              <a:rPr lang="en-US" altLang="en-US" sz="1200" i="1" dirty="0" err="1">
                <a:latin typeface="Georgia" panose="02040502050405020303" pitchFamily="18" charset="0"/>
              </a:rPr>
              <a:t>gagina</a:t>
            </a:r>
            <a:r>
              <a:rPr lang="en-US" altLang="en-US" sz="1200" dirty="0">
                <a:latin typeface="Georgia" panose="02040502050405020303" pitchFamily="18" charset="0"/>
              </a:rPr>
              <a:t> (source also of Old Norse </a:t>
            </a:r>
            <a:r>
              <a:rPr lang="en-US" altLang="en-US" sz="1200" i="1" dirty="0" err="1">
                <a:latin typeface="Georgia" panose="02040502050405020303" pitchFamily="18" charset="0"/>
              </a:rPr>
              <a:t>gegn</a:t>
            </a:r>
            <a:r>
              <a:rPr lang="en-US" altLang="en-US" sz="1200" dirty="0">
                <a:latin typeface="Georgia" panose="02040502050405020303" pitchFamily="18" charset="0"/>
              </a:rPr>
              <a:t> "straight, direct;" Danish </a:t>
            </a:r>
            <a:r>
              <a:rPr lang="en-US" altLang="en-US" sz="1200" i="1" dirty="0" err="1">
                <a:latin typeface="Georgia" panose="02040502050405020303" pitchFamily="18" charset="0"/>
              </a:rPr>
              <a:t>igen</a:t>
            </a:r>
            <a:r>
              <a:rPr lang="en-US" altLang="en-US" sz="1200" dirty="0">
                <a:latin typeface="Georgia" panose="02040502050405020303" pitchFamily="18" charset="0"/>
              </a:rPr>
              <a:t> "against;" Old Frisian </a:t>
            </a:r>
            <a:r>
              <a:rPr lang="en-US" altLang="en-US" sz="1200" i="1" dirty="0" err="1">
                <a:latin typeface="Georgia" panose="02040502050405020303" pitchFamily="18" charset="0"/>
              </a:rPr>
              <a:t>jen</a:t>
            </a:r>
            <a:r>
              <a:rPr lang="en-US" altLang="en-US" sz="1200" dirty="0">
                <a:latin typeface="Georgia" panose="02040502050405020303" pitchFamily="18" charset="0"/>
              </a:rPr>
              <a:t>, Old High German </a:t>
            </a:r>
            <a:r>
              <a:rPr lang="en-US" altLang="en-US" sz="1200" i="1" dirty="0" err="1">
                <a:latin typeface="Georgia" panose="02040502050405020303" pitchFamily="18" charset="0"/>
              </a:rPr>
              <a:t>gegin</a:t>
            </a:r>
            <a:r>
              <a:rPr lang="en-US" altLang="en-US" sz="1200" dirty="0">
                <a:latin typeface="Georgia" panose="02040502050405020303" pitchFamily="18" charset="0"/>
              </a:rPr>
              <a:t>, German </a:t>
            </a:r>
            <a:r>
              <a:rPr lang="en-US" altLang="en-US" sz="1200" i="1" dirty="0" err="1">
                <a:latin typeface="Georgia" panose="02040502050405020303" pitchFamily="18" charset="0"/>
              </a:rPr>
              <a:t>gegen</a:t>
            </a:r>
            <a:r>
              <a:rPr lang="en-US" altLang="en-US" sz="1200" dirty="0">
                <a:latin typeface="Georgia" panose="02040502050405020303" pitchFamily="18" charset="0"/>
              </a:rPr>
              <a:t> "against, toward," </a:t>
            </a:r>
            <a:r>
              <a:rPr lang="en-US" altLang="en-US" sz="1200" i="1" dirty="0" err="1">
                <a:latin typeface="Georgia" panose="02040502050405020303" pitchFamily="18" charset="0"/>
              </a:rPr>
              <a:t>entgegen</a:t>
            </a:r>
            <a:r>
              <a:rPr lang="en-US" altLang="en-US" sz="1200" dirty="0" err="1">
                <a:latin typeface="Georgia" panose="02040502050405020303" pitchFamily="18" charset="0"/>
              </a:rPr>
              <a:t>"against</a:t>
            </a:r>
            <a:r>
              <a:rPr lang="en-US" altLang="en-US" sz="1200" dirty="0">
                <a:latin typeface="Georgia" panose="02040502050405020303" pitchFamily="18" charset="0"/>
              </a:rPr>
              <a:t>, in opposition to") </a:t>
            </a:r>
            <a:br>
              <a:rPr lang="en-US" altLang="en-US" sz="1200" dirty="0">
                <a:latin typeface="Georgia" panose="02040502050405020303" pitchFamily="18" charset="0"/>
              </a:rPr>
            </a:br>
            <a:br>
              <a:rPr lang="en-US" altLang="en-US" sz="1200" dirty="0">
                <a:latin typeface="Georgia" panose="02040502050405020303" pitchFamily="18" charset="0"/>
              </a:rPr>
            </a:br>
            <a:r>
              <a:rPr lang="en-US" altLang="en-US" sz="1200" dirty="0">
                <a:latin typeface="Georgia" panose="02040502050405020303" pitchFamily="18" charset="0"/>
              </a:rPr>
              <a:t>In Old English, </a:t>
            </a:r>
            <a:r>
              <a:rPr lang="en-US" altLang="en-US" sz="1200" i="1" dirty="0">
                <a:latin typeface="Georgia" panose="02040502050405020303" pitchFamily="18" charset="0"/>
              </a:rPr>
              <a:t>eft</a:t>
            </a:r>
            <a:r>
              <a:rPr lang="en-US" altLang="en-US" sz="1200" dirty="0">
                <a:latin typeface="Georgia" panose="02040502050405020303" pitchFamily="18" charset="0"/>
              </a:rPr>
              <a:t> (see </a:t>
            </a:r>
            <a:r>
              <a:rPr lang="en-US" altLang="en-US" sz="1200" b="1" i="1" dirty="0" err="1">
                <a:latin typeface="Georgia" panose="02040502050405020303" pitchFamily="18" charset="0"/>
              </a:rPr>
              <a:t>eftsoons</a:t>
            </a:r>
            <a:r>
              <a:rPr lang="en-US" altLang="en-US" sz="1200" dirty="0">
                <a:latin typeface="Georgia" panose="02040502050405020303" pitchFamily="18" charset="0"/>
              </a:rPr>
              <a:t>) was the main word for "again," but this often was strengthened by </a:t>
            </a:r>
            <a:r>
              <a:rPr lang="en-US" altLang="en-US" sz="1200" i="1" dirty="0" err="1">
                <a:latin typeface="Georgia" panose="02040502050405020303" pitchFamily="18" charset="0"/>
              </a:rPr>
              <a:t>ongean</a:t>
            </a:r>
            <a:r>
              <a:rPr lang="en-US" altLang="en-US" sz="1200" dirty="0">
                <a:latin typeface="Georgia" panose="02040502050405020303" pitchFamily="18" charset="0"/>
              </a:rPr>
              <a:t>, which became the principal word by 13c. Norse influence is responsible for the hard </a:t>
            </a:r>
            <a:r>
              <a:rPr lang="en-US" altLang="en-US" sz="1200" i="1" dirty="0">
                <a:latin typeface="Georgia" panose="02040502050405020303" pitchFamily="18" charset="0"/>
              </a:rPr>
              <a:t>-g-</a:t>
            </a:r>
            <a:r>
              <a:rPr lang="en-US" altLang="en-US" sz="1200" dirty="0">
                <a:latin typeface="Georgia" panose="02040502050405020303" pitchFamily="18" charset="0"/>
              </a:rPr>
              <a:t>. Differentiated from </a:t>
            </a:r>
            <a:r>
              <a:rPr lang="en-US" altLang="en-US" sz="1200" b="1" i="1" dirty="0">
                <a:latin typeface="Georgia" panose="02040502050405020303" pitchFamily="18" charset="0"/>
              </a:rPr>
              <a:t>against</a:t>
            </a:r>
            <a:r>
              <a:rPr lang="en-US" altLang="en-US" sz="1200" dirty="0">
                <a:latin typeface="Georgia" panose="02040502050405020303" pitchFamily="18" charset="0"/>
              </a:rPr>
              <a:t> (q.v.) 16c. in southern writers, </a:t>
            </a:r>
            <a:r>
              <a:rPr lang="en-US" altLang="en-US" sz="1200" i="1" dirty="0">
                <a:latin typeface="Georgia" panose="02040502050405020303" pitchFamily="18" charset="0"/>
              </a:rPr>
              <a:t>again</a:t>
            </a:r>
            <a:r>
              <a:rPr lang="en-US" altLang="en-US" sz="1200" dirty="0">
                <a:latin typeface="Georgia" panose="02040502050405020303" pitchFamily="18" charset="0"/>
              </a:rPr>
              <a:t> becoming an adverb only, and </a:t>
            </a:r>
            <a:r>
              <a:rPr lang="en-US" altLang="en-US" sz="1200" i="1" dirty="0">
                <a:latin typeface="Georgia" panose="02040502050405020303" pitchFamily="18" charset="0"/>
              </a:rPr>
              <a:t>against</a:t>
            </a:r>
            <a:r>
              <a:rPr lang="en-US" altLang="en-US" sz="1200" dirty="0">
                <a:latin typeface="Georgia" panose="02040502050405020303" pitchFamily="18" charset="0"/>
              </a:rPr>
              <a:t> taking over as preposition and conjunction, but </a:t>
            </a:r>
            <a:r>
              <a:rPr lang="en-US" altLang="en-US" sz="1200" i="1" dirty="0">
                <a:latin typeface="Georgia" panose="02040502050405020303" pitchFamily="18" charset="0"/>
              </a:rPr>
              <a:t>again</a:t>
            </a:r>
            <a:r>
              <a:rPr lang="en-US" altLang="en-US" sz="1200" dirty="0">
                <a:latin typeface="Georgia" panose="02040502050405020303" pitchFamily="18" charset="0"/>
              </a:rPr>
              <a:t> clung to all senses in northern and Scottish dialect (where </a:t>
            </a:r>
            <a:r>
              <a:rPr lang="en-US" altLang="en-US" sz="1200" i="1" dirty="0">
                <a:latin typeface="Georgia" panose="02040502050405020303" pitchFamily="18" charset="0"/>
              </a:rPr>
              <a:t>against</a:t>
            </a:r>
            <a:r>
              <a:rPr lang="en-US" altLang="en-US" sz="1200" dirty="0">
                <a:latin typeface="Georgia" panose="02040502050405020303" pitchFamily="18" charset="0"/>
              </a:rPr>
              <a:t> was not adopted). Of action, "in return," early 13c.; of action or </a:t>
            </a:r>
            <a:r>
              <a:rPr lang="en-US" altLang="en-US" sz="1200" dirty="0" err="1">
                <a:latin typeface="Georgia" panose="02040502050405020303" pitchFamily="18" charset="0"/>
              </a:rPr>
              <a:t>factr</a:t>
            </a:r>
            <a:r>
              <a:rPr lang="en-US" altLang="en-US" sz="1200" dirty="0">
                <a:latin typeface="Georgia" panose="02040502050405020303" pitchFamily="18" charset="0"/>
              </a:rPr>
              <a:t>, "once more," late 14c.</a:t>
            </a:r>
          </a:p>
          <a:p>
            <a:pPr lvl="1" indent="-457200" eaLnBrk="0" fontAlgn="base" hangingPunct="0">
              <a:spcBef>
                <a:spcPct val="0"/>
              </a:spcBef>
              <a:spcAft>
                <a:spcPct val="0"/>
              </a:spcAft>
            </a:pPr>
            <a:r>
              <a:rPr lang="en-US" altLang="en-US" sz="1200" dirty="0" err="1">
                <a:latin typeface="Georgia" panose="02040502050405020303" pitchFamily="18" charset="0"/>
              </a:rPr>
              <a:t>Etomology</a:t>
            </a:r>
            <a:r>
              <a:rPr lang="en-US" altLang="en-US" sz="1200" dirty="0">
                <a:latin typeface="Georgia" panose="02040502050405020303" pitchFamily="18" charset="0"/>
              </a:rPr>
              <a:t> Dictionary</a:t>
            </a:r>
          </a:p>
        </p:txBody>
      </p:sp>
      <p:sp>
        <p:nvSpPr>
          <p:cNvPr id="5" name="Rectangle 4"/>
          <p:cNvSpPr/>
          <p:nvPr/>
        </p:nvSpPr>
        <p:spPr>
          <a:xfrm>
            <a:off x="4010687" y="95338"/>
            <a:ext cx="3141552" cy="2492990"/>
          </a:xfrm>
          <a:prstGeom prst="rect">
            <a:avLst/>
          </a:prstGeom>
          <a:ln>
            <a:solidFill>
              <a:schemeClr val="tx1"/>
            </a:solidFill>
          </a:ln>
        </p:spPr>
        <p:txBody>
          <a:bodyPr wrap="square">
            <a:spAutoFit/>
          </a:bodyPr>
          <a:lstStyle/>
          <a:p>
            <a:r>
              <a:rPr lang="en-US" sz="1200" b="1" dirty="0" err="1">
                <a:latin typeface="Abadi" panose="020B0604020104020204" pitchFamily="34" charset="0"/>
              </a:rPr>
              <a:t>Cretians</a:t>
            </a:r>
            <a:r>
              <a:rPr lang="en-US" sz="1200" b="1" dirty="0">
                <a:latin typeface="Abadi" panose="020B0604020104020204" pitchFamily="34" charset="0"/>
              </a:rPr>
              <a:t> Titus 1:12:</a:t>
            </a:r>
          </a:p>
          <a:p>
            <a:r>
              <a:rPr lang="en-US" sz="1200" dirty="0">
                <a:latin typeface="Abadi" panose="020B0604020104020204" pitchFamily="34" charset="0"/>
              </a:rPr>
              <a:t>As Paul warned about false and greedy teachers among Titus’s own people, he pointed out that the people of Crete—“</a:t>
            </a:r>
            <a:r>
              <a:rPr lang="en-US" sz="1200" dirty="0" err="1">
                <a:latin typeface="Abadi" panose="020B0604020104020204" pitchFamily="34" charset="0"/>
              </a:rPr>
              <a:t>Cretians</a:t>
            </a:r>
            <a:r>
              <a:rPr lang="en-US" sz="1200" dirty="0">
                <a:latin typeface="Abadi" panose="020B0604020104020204" pitchFamily="34" charset="0"/>
              </a:rPr>
              <a:t>”—had a reputation for being “liars, evil beasts,” and “slow bellies” (Titus 1:12). Ancient writers such as Cicero, Livy, Plutarch, and Polybius similarly reported that the people of Crete were greedy. Historically, the word </a:t>
            </a:r>
            <a:r>
              <a:rPr lang="en-US" sz="1200" i="1" dirty="0">
                <a:latin typeface="Abadi" panose="020B0604020104020204" pitchFamily="34" charset="0"/>
              </a:rPr>
              <a:t>Cretan</a:t>
            </a:r>
            <a:r>
              <a:rPr lang="en-US" sz="1200" dirty="0">
                <a:latin typeface="Abadi" panose="020B0604020104020204" pitchFamily="34" charset="0"/>
              </a:rPr>
              <a:t> came to be synonymous with dishonesty. The term “slow bellies” in this verse is better translated as “idle bellies” and carries the idea of lazy gluttony. (1)</a:t>
            </a:r>
            <a:endParaRPr lang="en-US" sz="1200" dirty="0"/>
          </a:p>
        </p:txBody>
      </p:sp>
      <p:sp>
        <p:nvSpPr>
          <p:cNvPr id="6" name="Rectangle 5"/>
          <p:cNvSpPr/>
          <p:nvPr/>
        </p:nvSpPr>
        <p:spPr>
          <a:xfrm>
            <a:off x="7146148" y="109740"/>
            <a:ext cx="3298533" cy="2492990"/>
          </a:xfrm>
          <a:prstGeom prst="rect">
            <a:avLst/>
          </a:prstGeom>
          <a:ln>
            <a:solidFill>
              <a:schemeClr val="tx1"/>
            </a:solidFill>
          </a:ln>
        </p:spPr>
        <p:txBody>
          <a:bodyPr wrap="square">
            <a:spAutoFit/>
          </a:bodyPr>
          <a:lstStyle/>
          <a:p>
            <a:r>
              <a:rPr lang="en-US" sz="1200" b="1" dirty="0">
                <a:solidFill>
                  <a:srgbClr val="444444"/>
                </a:solidFill>
                <a:latin typeface="Calibri" panose="020F0502020204030204" pitchFamily="34" charset="0"/>
              </a:rPr>
              <a:t>This Witness is True Titus 1:12-13:</a:t>
            </a:r>
          </a:p>
          <a:p>
            <a:r>
              <a:rPr lang="en-US" sz="1200" dirty="0">
                <a:solidFill>
                  <a:srgbClr val="444444"/>
                </a:solidFill>
                <a:latin typeface="Calibri" panose="020F0502020204030204" pitchFamily="34" charset="0"/>
              </a:rPr>
              <a:t>Paul does not agree with the statement of this false prophet. His heart is full of charity; he does not have such a negative view of his fellowmen. When the epistle says "This witness is true," Paul is saying that he knows such false prophecies have been among them. With a tone if incredulity, Paul wants Titus to set things straight. The Christians of Crete could not spread the gospel to their neighbors if they really thought all the non-members were lazy liars. The tone of self-righteousness was alarming to Paul. Gospeldoctrine.com</a:t>
            </a:r>
            <a:endParaRPr lang="en-US" sz="1200" b="0" i="0" dirty="0">
              <a:solidFill>
                <a:srgbClr val="444444"/>
              </a:solidFill>
              <a:effectLst/>
              <a:latin typeface="Calibri" panose="020F0502020204030204" pitchFamily="34" charset="0"/>
            </a:endParaRPr>
          </a:p>
        </p:txBody>
      </p:sp>
      <p:sp>
        <p:nvSpPr>
          <p:cNvPr id="8" name="Rectangle 7"/>
          <p:cNvSpPr/>
          <p:nvPr/>
        </p:nvSpPr>
        <p:spPr>
          <a:xfrm>
            <a:off x="4976388" y="3995678"/>
            <a:ext cx="7215612" cy="2862322"/>
          </a:xfrm>
          <a:prstGeom prst="rect">
            <a:avLst/>
          </a:prstGeom>
          <a:ln>
            <a:solidFill>
              <a:schemeClr val="tx1"/>
            </a:solidFill>
          </a:ln>
        </p:spPr>
        <p:txBody>
          <a:bodyPr wrap="square">
            <a:spAutoFit/>
          </a:bodyPr>
          <a:lstStyle/>
          <a:p>
            <a:r>
              <a:rPr lang="en-US" sz="1200" b="1" dirty="0">
                <a:solidFill>
                  <a:srgbClr val="444444"/>
                </a:solidFill>
                <a:latin typeface="Calibri" panose="020F0502020204030204" pitchFamily="34" charset="0"/>
              </a:rPr>
              <a:t>Titus 2:2-8: Specific groups within the church </a:t>
            </a:r>
            <a:r>
              <a:rPr lang="en-US" sz="1200" dirty="0">
                <a:solidFill>
                  <a:srgbClr val="444444"/>
                </a:solidFill>
                <a:latin typeface="Calibri" panose="020F0502020204030204" pitchFamily="34" charset="0"/>
              </a:rPr>
              <a:t>need advice as much today as they did in Paul's time. That is why President Ezra Taft Benson specifically addressed different groups over a period of General Conference addresses in the late 1980's. These are landmark guidelines which are reminiscent of Paul's concern for specific counsel and direction.</a:t>
            </a:r>
          </a:p>
          <a:p>
            <a:r>
              <a:rPr lang="en-US" sz="1200" dirty="0">
                <a:solidFill>
                  <a:srgbClr val="444444"/>
                </a:solidFill>
                <a:latin typeface="Calibri" panose="020F0502020204030204" pitchFamily="34" charset="0"/>
              </a:rPr>
              <a:t> </a:t>
            </a:r>
          </a:p>
          <a:p>
            <a:r>
              <a:rPr lang="en-US" sz="1200" b="1" dirty="0">
                <a:solidFill>
                  <a:srgbClr val="444444"/>
                </a:solidFill>
                <a:latin typeface="Calibri" panose="020F0502020204030204" pitchFamily="34" charset="0"/>
              </a:rPr>
              <a:t>Conference addresses from President Ezra Taft Benson:</a:t>
            </a:r>
          </a:p>
          <a:p>
            <a:endParaRPr lang="en-US" sz="1200" dirty="0">
              <a:solidFill>
                <a:srgbClr val="444444"/>
              </a:solidFill>
            </a:endParaRPr>
          </a:p>
          <a:p>
            <a:r>
              <a:rPr lang="en-US" sz="1200" dirty="0">
                <a:solidFill>
                  <a:srgbClr val="444444"/>
                </a:solidFill>
              </a:rPr>
              <a:t>To the "Youth of the Noble Birthright" </a:t>
            </a:r>
            <a:r>
              <a:rPr lang="en-US" sz="1200" i="1" dirty="0">
                <a:solidFill>
                  <a:srgbClr val="444444"/>
                </a:solidFill>
              </a:rPr>
              <a:t>Ensign</a:t>
            </a:r>
            <a:r>
              <a:rPr lang="en-US" sz="1200" dirty="0">
                <a:solidFill>
                  <a:srgbClr val="444444"/>
                </a:solidFill>
              </a:rPr>
              <a:t>, May 1986, 43-45</a:t>
            </a:r>
          </a:p>
          <a:p>
            <a:r>
              <a:rPr lang="en-US" sz="1200" dirty="0">
                <a:solidFill>
                  <a:srgbClr val="444444"/>
                </a:solidFill>
              </a:rPr>
              <a:t>To the Young Women of the Church </a:t>
            </a:r>
            <a:r>
              <a:rPr lang="en-US" sz="1200" i="1" dirty="0">
                <a:solidFill>
                  <a:srgbClr val="444444"/>
                </a:solidFill>
              </a:rPr>
              <a:t>Ensign</a:t>
            </a:r>
            <a:r>
              <a:rPr lang="en-US" sz="1200" dirty="0">
                <a:solidFill>
                  <a:srgbClr val="444444"/>
                </a:solidFill>
              </a:rPr>
              <a:t>, Nov. 1986, 81-85</a:t>
            </a:r>
          </a:p>
          <a:p>
            <a:r>
              <a:rPr lang="en-US" sz="1200" dirty="0">
                <a:solidFill>
                  <a:srgbClr val="444444"/>
                </a:solidFill>
              </a:rPr>
              <a:t>To the Home Teachers of the Church </a:t>
            </a:r>
            <a:r>
              <a:rPr lang="en-US" sz="1200" i="1" dirty="0">
                <a:solidFill>
                  <a:srgbClr val="444444"/>
                </a:solidFill>
              </a:rPr>
              <a:t>Ensign</a:t>
            </a:r>
            <a:r>
              <a:rPr lang="en-US" sz="1200" dirty="0">
                <a:solidFill>
                  <a:srgbClr val="444444"/>
                </a:solidFill>
              </a:rPr>
              <a:t>, May 1987, 48-51</a:t>
            </a:r>
          </a:p>
          <a:p>
            <a:r>
              <a:rPr lang="en-US" sz="1200" dirty="0">
                <a:solidFill>
                  <a:srgbClr val="444444"/>
                </a:solidFill>
              </a:rPr>
              <a:t>To the Fathers in Israel </a:t>
            </a:r>
            <a:r>
              <a:rPr lang="en-US" sz="1200" i="1" dirty="0">
                <a:solidFill>
                  <a:srgbClr val="444444"/>
                </a:solidFill>
              </a:rPr>
              <a:t>Ensign</a:t>
            </a:r>
            <a:r>
              <a:rPr lang="en-US" sz="1200" dirty="0">
                <a:solidFill>
                  <a:srgbClr val="444444"/>
                </a:solidFill>
              </a:rPr>
              <a:t>, Nov. 1987, 48-51</a:t>
            </a:r>
          </a:p>
          <a:p>
            <a:r>
              <a:rPr lang="en-US" sz="1200" dirty="0">
                <a:solidFill>
                  <a:srgbClr val="444444"/>
                </a:solidFill>
              </a:rPr>
              <a:t>To the Single Adult Brethren of the Church </a:t>
            </a:r>
            <a:r>
              <a:rPr lang="en-US" sz="1200" i="1" dirty="0">
                <a:solidFill>
                  <a:srgbClr val="444444"/>
                </a:solidFill>
              </a:rPr>
              <a:t>Ensign</a:t>
            </a:r>
            <a:r>
              <a:rPr lang="en-US" sz="1200" dirty="0">
                <a:solidFill>
                  <a:srgbClr val="444444"/>
                </a:solidFill>
              </a:rPr>
              <a:t>, May 1988, 51-53</a:t>
            </a:r>
          </a:p>
          <a:p>
            <a:r>
              <a:rPr lang="en-US" sz="1200" dirty="0">
                <a:solidFill>
                  <a:srgbClr val="444444"/>
                </a:solidFill>
              </a:rPr>
              <a:t>To the Single Adult Sisters of the Church </a:t>
            </a:r>
            <a:r>
              <a:rPr lang="en-US" sz="1200" i="1" dirty="0">
                <a:solidFill>
                  <a:srgbClr val="444444"/>
                </a:solidFill>
              </a:rPr>
              <a:t>Ensign</a:t>
            </a:r>
            <a:r>
              <a:rPr lang="en-US" sz="1200" dirty="0">
                <a:solidFill>
                  <a:srgbClr val="444444"/>
                </a:solidFill>
              </a:rPr>
              <a:t>, Nov. 1988, 96-97</a:t>
            </a:r>
          </a:p>
          <a:p>
            <a:r>
              <a:rPr lang="en-US" sz="1200" dirty="0">
                <a:solidFill>
                  <a:srgbClr val="444444"/>
                </a:solidFill>
              </a:rPr>
              <a:t>To the Children of the Church </a:t>
            </a:r>
            <a:r>
              <a:rPr lang="en-US" sz="1200" i="1" dirty="0">
                <a:solidFill>
                  <a:srgbClr val="444444"/>
                </a:solidFill>
              </a:rPr>
              <a:t>Ensign</a:t>
            </a:r>
            <a:r>
              <a:rPr lang="en-US" sz="1200" dirty="0">
                <a:solidFill>
                  <a:srgbClr val="444444"/>
                </a:solidFill>
              </a:rPr>
              <a:t>, May 1989, 81-83</a:t>
            </a:r>
          </a:p>
          <a:p>
            <a:r>
              <a:rPr lang="en-US" sz="1200" dirty="0">
                <a:solidFill>
                  <a:srgbClr val="444444"/>
                </a:solidFill>
              </a:rPr>
              <a:t>To the Elderly in the Church </a:t>
            </a:r>
            <a:r>
              <a:rPr lang="en-US" sz="1200" i="1" dirty="0">
                <a:solidFill>
                  <a:srgbClr val="444444"/>
                </a:solidFill>
              </a:rPr>
              <a:t>Ensign</a:t>
            </a:r>
            <a:r>
              <a:rPr lang="en-US" sz="1200" dirty="0">
                <a:solidFill>
                  <a:srgbClr val="444444"/>
                </a:solidFill>
              </a:rPr>
              <a:t>, Nov. 1989, 4-7</a:t>
            </a:r>
            <a:endParaRPr lang="en-US" sz="1200" b="0" i="0" dirty="0">
              <a:solidFill>
                <a:srgbClr val="444444"/>
              </a:solidFill>
              <a:effectLst/>
            </a:endParaRPr>
          </a:p>
        </p:txBody>
      </p:sp>
      <p:sp>
        <p:nvSpPr>
          <p:cNvPr id="9" name="Rectangle 8"/>
          <p:cNvSpPr/>
          <p:nvPr/>
        </p:nvSpPr>
        <p:spPr>
          <a:xfrm>
            <a:off x="5015620" y="2796012"/>
            <a:ext cx="7176380" cy="1200329"/>
          </a:xfrm>
          <a:prstGeom prst="rect">
            <a:avLst/>
          </a:prstGeom>
          <a:ln>
            <a:solidFill>
              <a:schemeClr val="tx1"/>
            </a:solidFill>
          </a:ln>
        </p:spPr>
        <p:txBody>
          <a:bodyPr wrap="square">
            <a:spAutoFit/>
          </a:bodyPr>
          <a:lstStyle/>
          <a:p>
            <a:r>
              <a:rPr lang="en-US" sz="1200" b="1" dirty="0"/>
              <a:t>Be subject to principalities and powers Titus 3:1</a:t>
            </a:r>
            <a:endParaRPr lang="en-US" sz="1200" dirty="0"/>
          </a:p>
          <a:p>
            <a:r>
              <a:rPr lang="en-US" sz="1200" dirty="0">
                <a:solidFill>
                  <a:srgbClr val="444444"/>
                </a:solidFill>
              </a:rPr>
              <a:t>As Church members, we live under the banner of many different flags. How important it is that we understand our place and our position in the lands in which we live! We should be familiar with the history, heritage, and laws of the lands that govern us. In those countries that allow us the right to participate in the affairs of government, we should use our free agency and be actively engaged in supporting and defending the principles of truth, right, and freedom. Elder L. Tom Perry ("A Meaningful Celebration," </a:t>
            </a:r>
            <a:r>
              <a:rPr lang="en-US" sz="1200" i="1" dirty="0">
                <a:solidFill>
                  <a:srgbClr val="444444"/>
                </a:solidFill>
              </a:rPr>
              <a:t>Ensign</a:t>
            </a:r>
            <a:r>
              <a:rPr lang="en-US" sz="1200" dirty="0">
                <a:solidFill>
                  <a:srgbClr val="444444"/>
                </a:solidFill>
              </a:rPr>
              <a:t>, Nov. 1987, 72)</a:t>
            </a:r>
            <a:endParaRPr lang="en-US" sz="1200" dirty="0"/>
          </a:p>
        </p:txBody>
      </p:sp>
    </p:spTree>
    <p:extLst>
      <p:ext uri="{BB962C8B-B14F-4D97-AF65-F5344CB8AC3E}">
        <p14:creationId xmlns:p14="http://schemas.microsoft.com/office/powerpoint/2010/main" val="4149953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102036" cy="3970318"/>
          </a:xfrm>
          <a:prstGeom prst="rect">
            <a:avLst/>
          </a:prstGeom>
          <a:ln>
            <a:solidFill>
              <a:schemeClr val="tx1"/>
            </a:solidFill>
          </a:ln>
        </p:spPr>
        <p:txBody>
          <a:bodyPr wrap="square">
            <a:spAutoFit/>
          </a:bodyPr>
          <a:lstStyle/>
          <a:p>
            <a:pPr lvl="0" eaLnBrk="0" fontAlgn="base" hangingPunct="0">
              <a:spcBef>
                <a:spcPct val="0"/>
              </a:spcBef>
              <a:spcAft>
                <a:spcPct val="0"/>
              </a:spcAft>
            </a:pPr>
            <a:r>
              <a:rPr lang="en-US" sz="1200" b="1" dirty="0"/>
              <a:t>Regeneration Titus 3:5:</a:t>
            </a:r>
          </a:p>
          <a:p>
            <a:pPr lvl="0" eaLnBrk="0" fontAlgn="base" hangingPunct="0">
              <a:spcBef>
                <a:spcPct val="0"/>
              </a:spcBef>
              <a:spcAft>
                <a:spcPct val="0"/>
              </a:spcAft>
            </a:pPr>
            <a:r>
              <a:rPr lang="en-US" sz="1200" dirty="0"/>
              <a:t>What is the regeneration? I should call it an improvement, or an advancement in the things of God. By some it is said to be the change and renovation of the soul by the Spirit and grace of God. Then, again, it is called the new birth. Titus [is] somewhat more explicit upon the subject. [Paul] says, "But after that the kindness and love of God our Savior toward man appeared, not by works of righteousness which we have done, but according to his mercy he saved us, by the washing of regeneration, and the renewing of the Holy Ghost; which he shed on us abundantly, through Jesus Christ our Savior; that being justified by his grace, we should be made heirs according to the hope of eternal life." And our Savior speaking to Nicodemus, says, "Verily I say unto thee, except a man be born again, he cannot see the kingdom of God." In another place Jesus says:-"Verily I say unto you, that ye which followed me in the regeneration, when the Son of Man shall sit on the throne of his glory, ye also shall sit upon twelve thrones, judging the twelve tribes of Israel."-Matthew 19:28. Many other passages might be quoted to show how the doctrine of regeneration was taught by Christ and his Apostles, but these will be sufficient for my purpose at the present. I know that we, the Elders of Israel, are walking with Jesus in the regeneration, and we are becoming regenerated in Christ Jesus, and the blessings of the kingdom are being multiplied unto us day by day, and we shall continue to be enriched for ever and for ever. What! in property? Yes, and in every thing that is good. If it were not so, how could you possess all things, which are certainly promised through progression and faithfulness. (</a:t>
            </a:r>
            <a:r>
              <a:rPr lang="en-US" sz="1200" i="1" dirty="0"/>
              <a:t>Journal of Discourses, </a:t>
            </a:r>
            <a:r>
              <a:rPr lang="en-US" sz="1200" dirty="0"/>
              <a:t>26 vols. [London: Latter-day Saints' Book Depot, 1854-1886], 10: 77.)Heber C. Kimball </a:t>
            </a:r>
            <a:endParaRPr lang="en-US" altLang="en-US" sz="1200" dirty="0">
              <a:latin typeface="Georgia" panose="02040502050405020303" pitchFamily="18" charset="0"/>
            </a:endParaRPr>
          </a:p>
        </p:txBody>
      </p:sp>
      <p:sp>
        <p:nvSpPr>
          <p:cNvPr id="6" name="Rectangle 5"/>
          <p:cNvSpPr/>
          <p:nvPr/>
        </p:nvSpPr>
        <p:spPr>
          <a:xfrm>
            <a:off x="0" y="3966516"/>
            <a:ext cx="6083929" cy="2677656"/>
          </a:xfrm>
          <a:prstGeom prst="rect">
            <a:avLst/>
          </a:prstGeom>
          <a:ln>
            <a:solidFill>
              <a:schemeClr val="tx1"/>
            </a:solidFill>
          </a:ln>
        </p:spPr>
        <p:txBody>
          <a:bodyPr wrap="square">
            <a:spAutoFit/>
          </a:bodyPr>
          <a:lstStyle/>
          <a:p>
            <a:r>
              <a:rPr lang="en-US" sz="1200" b="1" dirty="0">
                <a:solidFill>
                  <a:srgbClr val="444444"/>
                </a:solidFill>
                <a:latin typeface="Calibri" panose="020F0502020204030204" pitchFamily="34" charset="0"/>
              </a:rPr>
              <a:t>Avoid Arguments Titus 3:9:</a:t>
            </a:r>
          </a:p>
          <a:p>
            <a:r>
              <a:rPr lang="en-US" sz="1200" dirty="0">
                <a:solidFill>
                  <a:srgbClr val="444444"/>
                </a:solidFill>
                <a:latin typeface="Calibri" panose="020F0502020204030204" pitchFamily="34" charset="0"/>
              </a:rPr>
              <a:t>At some time or another, most Latter-day Saints have been involved in an argument over a gospel subject. But, as Professor Richard Lloyd Anderson has said, "Argument is a poor tool for discovering truth because it defends a narrow position but usually lacks breadth. Anyone can make a 'case' for or against anything."</a:t>
            </a:r>
          </a:p>
          <a:p>
            <a:r>
              <a:rPr lang="en-US" sz="1200" dirty="0">
                <a:solidFill>
                  <a:srgbClr val="444444"/>
                </a:solidFill>
                <a:latin typeface="Calibri" panose="020F0502020204030204" pitchFamily="34" charset="0"/>
              </a:rPr>
              <a:t> </a:t>
            </a:r>
          </a:p>
          <a:p>
            <a:r>
              <a:rPr lang="en-US" sz="1200" dirty="0">
                <a:solidFill>
                  <a:srgbClr val="444444"/>
                </a:solidFill>
                <a:latin typeface="Calibri" panose="020F0502020204030204" pitchFamily="34" charset="0"/>
              </a:rPr>
              <a:t>Argument is never an appropriate way to resolve differences about the content or application of gospel principles. It is Satan who stirs up the hearts of people to contend over points of doctrine. (D&amp;C 10:63.) </a:t>
            </a:r>
          </a:p>
          <a:p>
            <a:endParaRPr lang="en-US" sz="1200" b="1" dirty="0">
              <a:solidFill>
                <a:srgbClr val="444444"/>
              </a:solidFill>
              <a:latin typeface="Calibri" panose="020F0502020204030204" pitchFamily="34" charset="0"/>
            </a:endParaRPr>
          </a:p>
          <a:p>
            <a:r>
              <a:rPr lang="en-US" sz="1200" b="1" dirty="0">
                <a:solidFill>
                  <a:srgbClr val="444444"/>
                </a:solidFill>
                <a:latin typeface="Calibri" panose="020F0502020204030204" pitchFamily="34" charset="0"/>
              </a:rPr>
              <a:t>Elder Russell M. Nelson</a:t>
            </a:r>
            <a:r>
              <a:rPr lang="en-US" sz="1200" dirty="0">
                <a:solidFill>
                  <a:srgbClr val="444444"/>
                </a:solidFill>
                <a:latin typeface="Calibri" panose="020F0502020204030204" pitchFamily="34" charset="0"/>
              </a:rPr>
              <a:t> has taught, "Divine doctrine of the Church is the prime target of attack by the spiritually contentious. . . . Dissecting doctrine in a controversial way in order to draw attention to oneself is not pleasing to the Lord." (</a:t>
            </a:r>
            <a:r>
              <a:rPr lang="en-US" sz="1200" i="1" dirty="0">
                <a:solidFill>
                  <a:srgbClr val="444444"/>
                </a:solidFill>
                <a:latin typeface="Calibri" panose="020F0502020204030204" pitchFamily="34" charset="0"/>
              </a:rPr>
              <a:t>The Lord's Way</a:t>
            </a:r>
            <a:r>
              <a:rPr lang="en-US" sz="1200" dirty="0">
                <a:solidFill>
                  <a:srgbClr val="444444"/>
                </a:solidFill>
                <a:latin typeface="Calibri" panose="020F0502020204030204" pitchFamily="34" charset="0"/>
              </a:rPr>
              <a:t> [Salt Lake City: Deseret Book Co., 1991], 148.)</a:t>
            </a:r>
            <a:endParaRPr lang="en-US" sz="1200" b="0" i="0" dirty="0">
              <a:solidFill>
                <a:srgbClr val="444444"/>
              </a:solidFill>
              <a:effectLst/>
              <a:latin typeface="Calibri" panose="020F0502020204030204" pitchFamily="34" charset="0"/>
            </a:endParaRPr>
          </a:p>
        </p:txBody>
      </p:sp>
      <p:sp>
        <p:nvSpPr>
          <p:cNvPr id="10" name="Rectangle 9"/>
          <p:cNvSpPr/>
          <p:nvPr/>
        </p:nvSpPr>
        <p:spPr>
          <a:xfrm>
            <a:off x="6108071" y="0"/>
            <a:ext cx="6083929" cy="1015663"/>
          </a:xfrm>
          <a:prstGeom prst="rect">
            <a:avLst/>
          </a:prstGeom>
          <a:ln>
            <a:solidFill>
              <a:schemeClr val="tx1"/>
            </a:solidFill>
          </a:ln>
        </p:spPr>
        <p:txBody>
          <a:bodyPr wrap="square">
            <a:spAutoFit/>
          </a:bodyPr>
          <a:lstStyle/>
          <a:p>
            <a:r>
              <a:rPr lang="en-US" sz="1200" b="1" dirty="0" err="1"/>
              <a:t>Heretick</a:t>
            </a:r>
            <a:r>
              <a:rPr lang="en-US" sz="1200" b="1" dirty="0"/>
              <a:t> Titus 3:10:</a:t>
            </a:r>
          </a:p>
          <a:p>
            <a:r>
              <a:rPr lang="en-US" sz="1200" dirty="0"/>
              <a:t>Every individual in the Church is free to think as he pleases, but when an individual speaks openly and actively and takes measures to enlist others in opposition to the Church and its programs and doctrines, then we feel there is cause for action. (</a:t>
            </a:r>
            <a:r>
              <a:rPr lang="en-US" sz="1200" i="1" dirty="0"/>
              <a:t>Teachings of Gordon B. Hinckley</a:t>
            </a:r>
            <a:r>
              <a:rPr lang="en-US" sz="1200" dirty="0"/>
              <a:t> [Salt Lake City: Deseret Book Co., 1997], 96.)</a:t>
            </a:r>
            <a:endParaRPr lang="en-US" sz="1200" b="0" i="0" dirty="0">
              <a:solidFill>
                <a:srgbClr val="444444"/>
              </a:solidFill>
              <a:effectLst/>
              <a:latin typeface="Calibri" panose="020F0502020204030204" pitchFamily="34" charset="0"/>
            </a:endParaRPr>
          </a:p>
        </p:txBody>
      </p:sp>
      <p:sp>
        <p:nvSpPr>
          <p:cNvPr id="11" name="Rectangle 10"/>
          <p:cNvSpPr/>
          <p:nvPr/>
        </p:nvSpPr>
        <p:spPr>
          <a:xfrm>
            <a:off x="6108071" y="1003426"/>
            <a:ext cx="6083929" cy="1569660"/>
          </a:xfrm>
          <a:prstGeom prst="rect">
            <a:avLst/>
          </a:prstGeom>
          <a:ln>
            <a:solidFill>
              <a:schemeClr val="tx1"/>
            </a:solidFill>
          </a:ln>
        </p:spPr>
        <p:txBody>
          <a:bodyPr wrap="square">
            <a:spAutoFit/>
          </a:bodyPr>
          <a:lstStyle/>
          <a:p>
            <a:r>
              <a:rPr lang="en-US" sz="1200" b="1" dirty="0"/>
              <a:t>The Footnote at end of Titus:</a:t>
            </a:r>
          </a:p>
          <a:p>
            <a:r>
              <a:rPr lang="en-US" sz="1200" dirty="0"/>
              <a:t>"The King James footnote to Titus says that Paul wrote this letter from </a:t>
            </a:r>
            <a:r>
              <a:rPr lang="en-US" sz="1200" dirty="0" err="1"/>
              <a:t>Nicopolis</a:t>
            </a:r>
            <a:r>
              <a:rPr lang="en-US" sz="1200" dirty="0"/>
              <a:t>, but that is a late manuscript addition with no historical value, apparently added because of the mention of </a:t>
            </a:r>
            <a:r>
              <a:rPr lang="en-US" sz="1200" dirty="0" err="1"/>
              <a:t>Nicopolis</a:t>
            </a:r>
            <a:r>
              <a:rPr lang="en-US" sz="1200" dirty="0"/>
              <a:t> in the letter. However, the letter itself mentions the probable messengers carrying it: '</a:t>
            </a:r>
            <a:r>
              <a:rPr lang="en-US" sz="1200" dirty="0" err="1"/>
              <a:t>Zenas</a:t>
            </a:r>
            <a:r>
              <a:rPr lang="en-US" sz="1200" dirty="0"/>
              <a:t> the lawyer,' a fascinating reference to one otherwise unknown, and Apollos, the talented and dynamic fellow laborer so prominent at the end of Acts 18 and throughout 1 Corinthians. He was still faithful and working under Paul's direction." (Richard Lloyd Anderson, </a:t>
            </a:r>
            <a:r>
              <a:rPr lang="en-US" sz="1200" i="1" dirty="0"/>
              <a:t>Understanding Paul</a:t>
            </a:r>
            <a:r>
              <a:rPr lang="en-US" sz="1200" dirty="0"/>
              <a:t> [Salt Lake City: Deseret Book Co., 1983], 345 - 346.) </a:t>
            </a:r>
          </a:p>
        </p:txBody>
      </p:sp>
    </p:spTree>
    <p:extLst>
      <p:ext uri="{BB962C8B-B14F-4D97-AF65-F5344CB8AC3E}">
        <p14:creationId xmlns:p14="http://schemas.microsoft.com/office/powerpoint/2010/main" val="32932674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98670" y="1194378"/>
          <a:ext cx="9284832" cy="5554980"/>
        </p:xfrm>
        <a:graphic>
          <a:graphicData uri="http://schemas.openxmlformats.org/drawingml/2006/table">
            <a:tbl>
              <a:tblPr firstRow="1" bandRow="1">
                <a:tableStyleId>{5940675A-B579-460E-94D1-54222C63F5DA}</a:tableStyleId>
              </a:tblPr>
              <a:tblGrid>
                <a:gridCol w="2321208">
                  <a:extLst>
                    <a:ext uri="{9D8B030D-6E8A-4147-A177-3AD203B41FA5}">
                      <a16:colId xmlns:a16="http://schemas.microsoft.com/office/drawing/2014/main" val="535963020"/>
                    </a:ext>
                  </a:extLst>
                </a:gridCol>
                <a:gridCol w="2321208">
                  <a:extLst>
                    <a:ext uri="{9D8B030D-6E8A-4147-A177-3AD203B41FA5}">
                      <a16:colId xmlns:a16="http://schemas.microsoft.com/office/drawing/2014/main" val="724410224"/>
                    </a:ext>
                  </a:extLst>
                </a:gridCol>
                <a:gridCol w="2321208">
                  <a:extLst>
                    <a:ext uri="{9D8B030D-6E8A-4147-A177-3AD203B41FA5}">
                      <a16:colId xmlns:a16="http://schemas.microsoft.com/office/drawing/2014/main" val="1169032999"/>
                    </a:ext>
                  </a:extLst>
                </a:gridCol>
                <a:gridCol w="2321208">
                  <a:extLst>
                    <a:ext uri="{9D8B030D-6E8A-4147-A177-3AD203B41FA5}">
                      <a16:colId xmlns:a16="http://schemas.microsoft.com/office/drawing/2014/main" val="1032790863"/>
                    </a:ext>
                  </a:extLst>
                </a:gridCol>
              </a:tblGrid>
              <a:tr h="370840">
                <a:tc>
                  <a:txBody>
                    <a:bodyPr/>
                    <a:lstStyle/>
                    <a:p>
                      <a:pPr fontAlgn="ctr"/>
                      <a:r>
                        <a:rPr lang="en-US" sz="1200" dirty="0">
                          <a:effectLst/>
                        </a:rPr>
                        <a:t>Epistle</a:t>
                      </a:r>
                    </a:p>
                  </a:txBody>
                  <a:tcPr marL="95250" marR="95250" marT="95250" marB="95250" anchor="ctr"/>
                </a:tc>
                <a:tc>
                  <a:txBody>
                    <a:bodyPr/>
                    <a:lstStyle/>
                    <a:p>
                      <a:pPr fontAlgn="ctr"/>
                      <a:r>
                        <a:rPr lang="en-US" sz="1200">
                          <a:effectLst/>
                        </a:rPr>
                        <a:t>1 Timothy</a:t>
                      </a:r>
                    </a:p>
                  </a:txBody>
                  <a:tcPr marL="95250" marR="95250" marT="95250" marB="95250" anchor="ctr"/>
                </a:tc>
                <a:tc>
                  <a:txBody>
                    <a:bodyPr/>
                    <a:lstStyle/>
                    <a:p>
                      <a:pPr fontAlgn="ctr"/>
                      <a:r>
                        <a:rPr lang="en-US" sz="1200">
                          <a:effectLst/>
                        </a:rPr>
                        <a:t>Epistle</a:t>
                      </a:r>
                    </a:p>
                  </a:txBody>
                  <a:tcPr marL="95250" marR="95250" marT="95250" marB="95250" anchor="ctr"/>
                </a:tc>
                <a:tc>
                  <a:txBody>
                    <a:bodyPr/>
                    <a:lstStyle/>
                    <a:p>
                      <a:pPr fontAlgn="ctr"/>
                      <a:r>
                        <a:rPr lang="en-US" sz="1200">
                          <a:effectLst/>
                        </a:rPr>
                        <a:t>Titus</a:t>
                      </a:r>
                    </a:p>
                  </a:txBody>
                  <a:tcPr marL="95250" marR="95250" marT="95250" marB="95250" anchor="ctr"/>
                </a:tc>
                <a:extLst>
                  <a:ext uri="{0D108BD9-81ED-4DB2-BD59-A6C34878D82A}">
                    <a16:rowId xmlns:a16="http://schemas.microsoft.com/office/drawing/2014/main" val="843856108"/>
                  </a:ext>
                </a:extLst>
              </a:tr>
              <a:tr h="370840">
                <a:tc>
                  <a:txBody>
                    <a:bodyPr/>
                    <a:lstStyle/>
                    <a:p>
                      <a:pPr fontAlgn="ctr"/>
                      <a:r>
                        <a:rPr lang="en-US" sz="1200">
                          <a:effectLst/>
                        </a:rPr>
                        <a:t>1 Tim 1:2</a:t>
                      </a:r>
                    </a:p>
                  </a:txBody>
                  <a:tcPr marL="95250" marR="95250" marT="95250" marB="95250" anchor="ctr"/>
                </a:tc>
                <a:tc>
                  <a:txBody>
                    <a:bodyPr/>
                    <a:lstStyle/>
                    <a:p>
                      <a:pPr fontAlgn="ctr"/>
                      <a:r>
                        <a:rPr lang="en-US" sz="1200">
                          <a:effectLst/>
                        </a:rPr>
                        <a:t>"my own son in the faith: Grace, mercy, and peace, from God our Father and Jesus Christ"</a:t>
                      </a:r>
                    </a:p>
                  </a:txBody>
                  <a:tcPr marL="95250" marR="95250" marT="95250" marB="95250" anchor="ctr"/>
                </a:tc>
                <a:tc>
                  <a:txBody>
                    <a:bodyPr/>
                    <a:lstStyle/>
                    <a:p>
                      <a:pPr fontAlgn="ctr"/>
                      <a:r>
                        <a:rPr lang="en-US" sz="1200">
                          <a:effectLst/>
                        </a:rPr>
                        <a:t>Titus 1:4</a:t>
                      </a:r>
                    </a:p>
                  </a:txBody>
                  <a:tcPr marL="95250" marR="95250" marT="95250" marB="95250" anchor="ctr"/>
                </a:tc>
                <a:tc>
                  <a:txBody>
                    <a:bodyPr/>
                    <a:lstStyle/>
                    <a:p>
                      <a:pPr fontAlgn="ctr"/>
                      <a:r>
                        <a:rPr lang="en-US" sz="1200">
                          <a:effectLst/>
                        </a:rPr>
                        <a:t>"mine own son after the common faith: Grace, mercy, and peace, from God the Father and the Lord Jesus Christ"</a:t>
                      </a:r>
                    </a:p>
                  </a:txBody>
                  <a:tcPr marL="95250" marR="95250" marT="95250" marB="95250" anchor="ctr"/>
                </a:tc>
                <a:extLst>
                  <a:ext uri="{0D108BD9-81ED-4DB2-BD59-A6C34878D82A}">
                    <a16:rowId xmlns:a16="http://schemas.microsoft.com/office/drawing/2014/main" val="3837252618"/>
                  </a:ext>
                </a:extLst>
              </a:tr>
              <a:tr h="370840">
                <a:tc>
                  <a:txBody>
                    <a:bodyPr/>
                    <a:lstStyle/>
                    <a:p>
                      <a:pPr fontAlgn="ctr"/>
                      <a:r>
                        <a:rPr lang="en-US" sz="1200">
                          <a:effectLst/>
                        </a:rPr>
                        <a:t>1 Tim 1:3</a:t>
                      </a:r>
                    </a:p>
                  </a:txBody>
                  <a:tcPr marL="95250" marR="95250" marT="95250" marB="95250" anchor="ctr"/>
                </a:tc>
                <a:tc>
                  <a:txBody>
                    <a:bodyPr/>
                    <a:lstStyle/>
                    <a:p>
                      <a:pPr fontAlgn="ctr"/>
                      <a:r>
                        <a:rPr lang="en-US" sz="1200">
                          <a:effectLst/>
                        </a:rPr>
                        <a:t>Protect against false doctrines</a:t>
                      </a:r>
                    </a:p>
                  </a:txBody>
                  <a:tcPr marL="95250" marR="95250" marT="95250" marB="95250" anchor="ctr"/>
                </a:tc>
                <a:tc>
                  <a:txBody>
                    <a:bodyPr/>
                    <a:lstStyle/>
                    <a:p>
                      <a:pPr fontAlgn="ctr"/>
                      <a:r>
                        <a:rPr lang="en-US" sz="1200">
                          <a:effectLst/>
                        </a:rPr>
                        <a:t>Titus 1:10-11</a:t>
                      </a:r>
                    </a:p>
                  </a:txBody>
                  <a:tcPr marL="95250" marR="95250" marT="95250" marB="95250" anchor="ctr"/>
                </a:tc>
                <a:tc>
                  <a:txBody>
                    <a:bodyPr/>
                    <a:lstStyle/>
                    <a:p>
                      <a:pPr fontAlgn="ctr"/>
                      <a:r>
                        <a:rPr lang="en-US" sz="1200">
                          <a:effectLst/>
                        </a:rPr>
                        <a:t>Beware of false teachings and deceivers</a:t>
                      </a:r>
                    </a:p>
                  </a:txBody>
                  <a:tcPr marL="95250" marR="95250" marT="95250" marB="95250" anchor="ctr"/>
                </a:tc>
                <a:extLst>
                  <a:ext uri="{0D108BD9-81ED-4DB2-BD59-A6C34878D82A}">
                    <a16:rowId xmlns:a16="http://schemas.microsoft.com/office/drawing/2014/main" val="3965687783"/>
                  </a:ext>
                </a:extLst>
              </a:tr>
              <a:tr h="370840">
                <a:tc>
                  <a:txBody>
                    <a:bodyPr/>
                    <a:lstStyle/>
                    <a:p>
                      <a:pPr fontAlgn="ctr"/>
                      <a:r>
                        <a:rPr lang="en-US" sz="1200" dirty="0">
                          <a:effectLst/>
                        </a:rPr>
                        <a:t>1 Tim 1:4</a:t>
                      </a:r>
                    </a:p>
                  </a:txBody>
                  <a:tcPr marL="95250" marR="95250" marT="95250" marB="95250" anchor="ctr"/>
                </a:tc>
                <a:tc>
                  <a:txBody>
                    <a:bodyPr/>
                    <a:lstStyle/>
                    <a:p>
                      <a:pPr fontAlgn="ctr"/>
                      <a:r>
                        <a:rPr lang="en-US" sz="1200">
                          <a:effectLst/>
                        </a:rPr>
                        <a:t>"Neither give heed to fables and endless genealogies, which minister questions"</a:t>
                      </a:r>
                    </a:p>
                  </a:txBody>
                  <a:tcPr marL="95250" marR="95250" marT="95250" marB="95250" anchor="ctr"/>
                </a:tc>
                <a:tc>
                  <a:txBody>
                    <a:bodyPr/>
                    <a:lstStyle/>
                    <a:p>
                      <a:pPr fontAlgn="ctr"/>
                      <a:r>
                        <a:rPr lang="en-US" sz="1200">
                          <a:effectLst/>
                        </a:rPr>
                        <a:t>Titus 3:9</a:t>
                      </a:r>
                    </a:p>
                  </a:txBody>
                  <a:tcPr marL="95250" marR="95250" marT="95250" marB="95250" anchor="ctr"/>
                </a:tc>
                <a:tc>
                  <a:txBody>
                    <a:bodyPr/>
                    <a:lstStyle/>
                    <a:p>
                      <a:pPr fontAlgn="ctr"/>
                      <a:r>
                        <a:rPr lang="en-US" sz="1200">
                          <a:effectLst/>
                        </a:rPr>
                        <a:t>"Avoid foolish questions, and genealogies, and contentions, and strivings about the law"</a:t>
                      </a:r>
                    </a:p>
                  </a:txBody>
                  <a:tcPr marL="95250" marR="95250" marT="95250" marB="95250" anchor="ctr"/>
                </a:tc>
                <a:extLst>
                  <a:ext uri="{0D108BD9-81ED-4DB2-BD59-A6C34878D82A}">
                    <a16:rowId xmlns:a16="http://schemas.microsoft.com/office/drawing/2014/main" val="3936170249"/>
                  </a:ext>
                </a:extLst>
              </a:tr>
              <a:tr h="370840">
                <a:tc>
                  <a:txBody>
                    <a:bodyPr/>
                    <a:lstStyle/>
                    <a:p>
                      <a:pPr fontAlgn="ctr"/>
                      <a:r>
                        <a:rPr lang="en-US" sz="1200">
                          <a:effectLst/>
                        </a:rPr>
                        <a:t>1 Tim 3:1-7</a:t>
                      </a:r>
                    </a:p>
                  </a:txBody>
                  <a:tcPr marL="95250" marR="95250" marT="95250" marB="95250" anchor="ctr"/>
                </a:tc>
                <a:tc>
                  <a:txBody>
                    <a:bodyPr/>
                    <a:lstStyle/>
                    <a:p>
                      <a:pPr fontAlgn="ctr"/>
                      <a:r>
                        <a:rPr lang="en-US" sz="1200">
                          <a:effectLst/>
                        </a:rPr>
                        <a:t>"A bishop then must be blameless..."</a:t>
                      </a:r>
                    </a:p>
                  </a:txBody>
                  <a:tcPr marL="95250" marR="95250" marT="95250" marB="95250" anchor="ctr"/>
                </a:tc>
                <a:tc>
                  <a:txBody>
                    <a:bodyPr/>
                    <a:lstStyle/>
                    <a:p>
                      <a:pPr fontAlgn="ctr"/>
                      <a:r>
                        <a:rPr lang="en-US" sz="1200">
                          <a:effectLst/>
                        </a:rPr>
                        <a:t>Titus 1:7-9</a:t>
                      </a:r>
                    </a:p>
                  </a:txBody>
                  <a:tcPr marL="95250" marR="95250" marT="95250" marB="95250" anchor="ctr"/>
                </a:tc>
                <a:tc>
                  <a:txBody>
                    <a:bodyPr/>
                    <a:lstStyle/>
                    <a:p>
                      <a:pPr fontAlgn="ctr"/>
                      <a:r>
                        <a:rPr lang="en-US" sz="1200">
                          <a:effectLst/>
                        </a:rPr>
                        <a:t>Bishops virtues and qualities again listed</a:t>
                      </a:r>
                    </a:p>
                  </a:txBody>
                  <a:tcPr marL="95250" marR="95250" marT="95250" marB="95250" anchor="ctr"/>
                </a:tc>
                <a:extLst>
                  <a:ext uri="{0D108BD9-81ED-4DB2-BD59-A6C34878D82A}">
                    <a16:rowId xmlns:a16="http://schemas.microsoft.com/office/drawing/2014/main" val="1685600972"/>
                  </a:ext>
                </a:extLst>
              </a:tr>
              <a:tr h="370840">
                <a:tc>
                  <a:txBody>
                    <a:bodyPr/>
                    <a:lstStyle/>
                    <a:p>
                      <a:pPr fontAlgn="ctr"/>
                      <a:r>
                        <a:rPr lang="en-US" sz="1200">
                          <a:effectLst/>
                        </a:rPr>
                        <a:t>1 Tim 6:1-2</a:t>
                      </a:r>
                    </a:p>
                  </a:txBody>
                  <a:tcPr marL="95250" marR="95250" marT="95250" marB="95250" anchor="ctr"/>
                </a:tc>
                <a:tc>
                  <a:txBody>
                    <a:bodyPr/>
                    <a:lstStyle/>
                    <a:p>
                      <a:pPr fontAlgn="ctr"/>
                      <a:r>
                        <a:rPr lang="en-US" sz="1200">
                          <a:effectLst/>
                        </a:rPr>
                        <a:t>Servants should be subject to their masters</a:t>
                      </a:r>
                    </a:p>
                  </a:txBody>
                  <a:tcPr marL="95250" marR="95250" marT="95250" marB="95250" anchor="ctr"/>
                </a:tc>
                <a:tc>
                  <a:txBody>
                    <a:bodyPr/>
                    <a:lstStyle/>
                    <a:p>
                      <a:pPr fontAlgn="ctr"/>
                      <a:r>
                        <a:rPr lang="en-US" sz="1200">
                          <a:effectLst/>
                        </a:rPr>
                        <a:t>Titus 2:9</a:t>
                      </a:r>
                    </a:p>
                  </a:txBody>
                  <a:tcPr marL="95250" marR="95250" marT="95250" marB="95250" anchor="ctr"/>
                </a:tc>
                <a:tc>
                  <a:txBody>
                    <a:bodyPr/>
                    <a:lstStyle/>
                    <a:p>
                      <a:pPr fontAlgn="ctr"/>
                      <a:r>
                        <a:rPr lang="en-US" sz="1200">
                          <a:effectLst/>
                        </a:rPr>
                        <a:t>"Exhort servants to be obedient unto their own masters"</a:t>
                      </a:r>
                    </a:p>
                  </a:txBody>
                  <a:tcPr marL="95250" marR="95250" marT="95250" marB="95250" anchor="ctr"/>
                </a:tc>
                <a:extLst>
                  <a:ext uri="{0D108BD9-81ED-4DB2-BD59-A6C34878D82A}">
                    <a16:rowId xmlns:a16="http://schemas.microsoft.com/office/drawing/2014/main" val="1050369456"/>
                  </a:ext>
                </a:extLst>
              </a:tr>
              <a:tr h="370840">
                <a:tc>
                  <a:txBody>
                    <a:bodyPr/>
                    <a:lstStyle/>
                    <a:p>
                      <a:pPr fontAlgn="ctr"/>
                      <a:r>
                        <a:rPr lang="en-US" sz="1200">
                          <a:effectLst/>
                        </a:rPr>
                        <a:t>1 Tim 2:1-3</a:t>
                      </a:r>
                    </a:p>
                  </a:txBody>
                  <a:tcPr marL="95250" marR="95250" marT="95250" marB="95250" anchor="ctr"/>
                </a:tc>
                <a:tc>
                  <a:txBody>
                    <a:bodyPr/>
                    <a:lstStyle/>
                    <a:p>
                      <a:pPr fontAlgn="ctr"/>
                      <a:r>
                        <a:rPr lang="en-US" sz="1200">
                          <a:effectLst/>
                        </a:rPr>
                        <a:t>Be thankful for and pray for kings and those that are in authority</a:t>
                      </a:r>
                    </a:p>
                  </a:txBody>
                  <a:tcPr marL="95250" marR="95250" marT="95250" marB="95250" anchor="ctr"/>
                </a:tc>
                <a:tc>
                  <a:txBody>
                    <a:bodyPr/>
                    <a:lstStyle/>
                    <a:p>
                      <a:pPr fontAlgn="ctr"/>
                      <a:r>
                        <a:rPr lang="en-US" sz="1200">
                          <a:effectLst/>
                        </a:rPr>
                        <a:t>Titus 3:1</a:t>
                      </a:r>
                    </a:p>
                  </a:txBody>
                  <a:tcPr marL="95250" marR="95250" marT="95250" marB="95250" anchor="ctr"/>
                </a:tc>
                <a:tc>
                  <a:txBody>
                    <a:bodyPr/>
                    <a:lstStyle/>
                    <a:p>
                      <a:pPr fontAlgn="ctr"/>
                      <a:r>
                        <a:rPr lang="en-US" sz="1200">
                          <a:effectLst/>
                        </a:rPr>
                        <a:t>"Be subject to principalities and powers, to obey magistrates"</a:t>
                      </a:r>
                    </a:p>
                  </a:txBody>
                  <a:tcPr marL="95250" marR="95250" marT="95250" marB="95250" anchor="ctr"/>
                </a:tc>
                <a:extLst>
                  <a:ext uri="{0D108BD9-81ED-4DB2-BD59-A6C34878D82A}">
                    <a16:rowId xmlns:a16="http://schemas.microsoft.com/office/drawing/2014/main" val="2492155764"/>
                  </a:ext>
                </a:extLst>
              </a:tr>
              <a:tr h="370840">
                <a:tc>
                  <a:txBody>
                    <a:bodyPr/>
                    <a:lstStyle/>
                    <a:p>
                      <a:pPr fontAlgn="ctr"/>
                      <a:r>
                        <a:rPr lang="en-US" sz="1200">
                          <a:effectLst/>
                        </a:rPr>
                        <a:t>1 Tim 2:9-10; 5:14</a:t>
                      </a:r>
                    </a:p>
                  </a:txBody>
                  <a:tcPr marL="95250" marR="95250" marT="95250" marB="95250" anchor="ctr"/>
                </a:tc>
                <a:tc>
                  <a:txBody>
                    <a:bodyPr/>
                    <a:lstStyle/>
                    <a:p>
                      <a:pPr fontAlgn="ctr"/>
                      <a:r>
                        <a:rPr lang="en-US" sz="1200">
                          <a:effectLst/>
                        </a:rPr>
                        <a:t>Counsel for women</a:t>
                      </a:r>
                    </a:p>
                  </a:txBody>
                  <a:tcPr marL="95250" marR="95250" marT="95250" marB="95250" anchor="ctr"/>
                </a:tc>
                <a:tc>
                  <a:txBody>
                    <a:bodyPr/>
                    <a:lstStyle/>
                    <a:p>
                      <a:pPr fontAlgn="ctr"/>
                      <a:r>
                        <a:rPr lang="en-US" sz="1200">
                          <a:effectLst/>
                        </a:rPr>
                        <a:t>Titus 2:3-5</a:t>
                      </a:r>
                    </a:p>
                  </a:txBody>
                  <a:tcPr marL="95250" marR="95250" marT="95250" marB="95250" anchor="ctr"/>
                </a:tc>
                <a:tc>
                  <a:txBody>
                    <a:bodyPr/>
                    <a:lstStyle/>
                    <a:p>
                      <a:pPr fontAlgn="ctr"/>
                      <a:r>
                        <a:rPr lang="en-US" sz="1200">
                          <a:effectLst/>
                        </a:rPr>
                        <a:t>"teach the young women to be sober, to love their husbands"</a:t>
                      </a:r>
                    </a:p>
                  </a:txBody>
                  <a:tcPr marL="95250" marR="95250" marT="95250" marB="95250" anchor="ctr"/>
                </a:tc>
                <a:extLst>
                  <a:ext uri="{0D108BD9-81ED-4DB2-BD59-A6C34878D82A}">
                    <a16:rowId xmlns:a16="http://schemas.microsoft.com/office/drawing/2014/main" val="2165252054"/>
                  </a:ext>
                </a:extLst>
              </a:tr>
              <a:tr h="370840">
                <a:tc>
                  <a:txBody>
                    <a:bodyPr/>
                    <a:lstStyle/>
                    <a:p>
                      <a:pPr fontAlgn="ctr"/>
                      <a:r>
                        <a:rPr lang="en-US" sz="1200">
                          <a:effectLst/>
                        </a:rPr>
                        <a:t>1 Tim 4:11-12</a:t>
                      </a:r>
                    </a:p>
                  </a:txBody>
                  <a:tcPr marL="95250" marR="95250" marT="95250" marB="95250" anchor="ctr"/>
                </a:tc>
                <a:tc>
                  <a:txBody>
                    <a:bodyPr/>
                    <a:lstStyle/>
                    <a:p>
                      <a:pPr fontAlgn="ctr"/>
                      <a:r>
                        <a:rPr lang="en-US" sz="1200">
                          <a:effectLst/>
                        </a:rPr>
                        <a:t>"These things command and teach. Let no man despise thy youth"</a:t>
                      </a:r>
                    </a:p>
                  </a:txBody>
                  <a:tcPr marL="95250" marR="95250" marT="95250" marB="95250" anchor="ctr"/>
                </a:tc>
                <a:tc>
                  <a:txBody>
                    <a:bodyPr/>
                    <a:lstStyle/>
                    <a:p>
                      <a:pPr fontAlgn="ctr"/>
                      <a:r>
                        <a:rPr lang="en-US" sz="1200">
                          <a:effectLst/>
                        </a:rPr>
                        <a:t>Titus 2:15</a:t>
                      </a:r>
                    </a:p>
                  </a:txBody>
                  <a:tcPr marL="95250" marR="95250" marT="95250" marB="95250" anchor="ctr"/>
                </a:tc>
                <a:tc>
                  <a:txBody>
                    <a:bodyPr/>
                    <a:lstStyle/>
                    <a:p>
                      <a:pPr fontAlgn="ctr"/>
                      <a:r>
                        <a:rPr lang="en-US" sz="1200" dirty="0">
                          <a:effectLst/>
                        </a:rPr>
                        <a:t>"exhort, and rebuke with all authority. Let no man despise thee."</a:t>
                      </a:r>
                    </a:p>
                  </a:txBody>
                  <a:tcPr marL="95250" marR="95250" marT="95250" marB="95250" anchor="ctr"/>
                </a:tc>
                <a:extLst>
                  <a:ext uri="{0D108BD9-81ED-4DB2-BD59-A6C34878D82A}">
                    <a16:rowId xmlns:a16="http://schemas.microsoft.com/office/drawing/2014/main" val="612295811"/>
                  </a:ext>
                </a:extLst>
              </a:tr>
            </a:tbl>
          </a:graphicData>
        </a:graphic>
      </p:graphicFrame>
      <p:sp>
        <p:nvSpPr>
          <p:cNvPr id="3" name="Rectangle 2"/>
          <p:cNvSpPr/>
          <p:nvPr/>
        </p:nvSpPr>
        <p:spPr>
          <a:xfrm>
            <a:off x="0" y="0"/>
            <a:ext cx="11947556" cy="1200329"/>
          </a:xfrm>
          <a:prstGeom prst="rect">
            <a:avLst/>
          </a:prstGeom>
        </p:spPr>
        <p:txBody>
          <a:bodyPr wrap="square">
            <a:spAutoFit/>
          </a:bodyPr>
          <a:lstStyle/>
          <a:p>
            <a:r>
              <a:rPr lang="en-US" sz="1200" b="1" dirty="0">
                <a:solidFill>
                  <a:srgbClr val="444444"/>
                </a:solidFill>
              </a:rPr>
              <a:t>The Pauline epistles to Timothy and Titus have similar purposes and messages. </a:t>
            </a:r>
            <a:r>
              <a:rPr lang="en-US" sz="1200" dirty="0">
                <a:solidFill>
                  <a:srgbClr val="444444"/>
                </a:solidFill>
              </a:rPr>
              <a:t>Both were regional authorities, leading under Paul's direction. Both had been converted by him early in the Christian Era, and Paul loved to them as sons. Timothy was Paul's, "own son in the faith" and "my dearly beloved son," while Titus was called, "</a:t>
            </a:r>
            <a:r>
              <a:rPr lang="en-US" sz="1200" i="1" dirty="0">
                <a:solidFill>
                  <a:srgbClr val="444444"/>
                </a:solidFill>
              </a:rPr>
              <a:t>mine</a:t>
            </a:r>
            <a:r>
              <a:rPr lang="en-US" sz="1200" dirty="0">
                <a:solidFill>
                  <a:srgbClr val="444444"/>
                </a:solidFill>
              </a:rPr>
              <a:t> own son after the common faith." (1 Tim. 1:2; 2 Tim. 1:2; Titus 1:4) The timing and circumstances of each epistle are similar-local authority is being challenged, local congregations need to be set in order, the qualities and requirements of bishops are set forth, and practical advice is given for priesthood leaders. A review of the following similarities suggests that these two epistles may have been written about the same time. J. Lewis Taylor writes, "1 Timothy and Titus were written possibly between the time of Paul's first and second imprisonments in Rome, between A.D. 62 and 66; whereas 2 Timothy was written when his death was imminent, about A.D. 67 or 68." (J. Lewis Taylor, "New Testament Backgrounds: 1 Timothy, 2 Timothy, Titus," </a:t>
            </a:r>
            <a:r>
              <a:rPr lang="en-US" sz="1200" i="1" dirty="0">
                <a:solidFill>
                  <a:srgbClr val="444444"/>
                </a:solidFill>
              </a:rPr>
              <a:t>Ensign</a:t>
            </a:r>
            <a:r>
              <a:rPr lang="en-US" sz="1200" dirty="0">
                <a:solidFill>
                  <a:srgbClr val="444444"/>
                </a:solidFill>
              </a:rPr>
              <a:t>, Apr. 1976, 57)</a:t>
            </a:r>
            <a:endParaRPr lang="en-US" sz="1200" dirty="0"/>
          </a:p>
        </p:txBody>
      </p:sp>
    </p:spTree>
    <p:extLst>
      <p:ext uri="{BB962C8B-B14F-4D97-AF65-F5344CB8AC3E}">
        <p14:creationId xmlns:p14="http://schemas.microsoft.com/office/powerpoint/2010/main" val="1037782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640" y="179207"/>
            <a:ext cx="11247422" cy="6309420"/>
          </a:xfrm>
          <a:prstGeom prst="rect">
            <a:avLst/>
          </a:prstGeom>
          <a:ln>
            <a:solidFill>
              <a:schemeClr val="tx1"/>
            </a:solidFill>
          </a:ln>
        </p:spPr>
        <p:txBody>
          <a:bodyPr wrap="square">
            <a:spAutoFit/>
          </a:bodyPr>
          <a:lstStyle/>
          <a:p>
            <a:pPr fontAlgn="base"/>
            <a:r>
              <a:rPr lang="en-US" sz="1400" b="1" dirty="0">
                <a:solidFill>
                  <a:srgbClr val="2A3753"/>
                </a:solidFill>
              </a:rPr>
              <a:t>How Honest Are You?</a:t>
            </a:r>
          </a:p>
          <a:p>
            <a:pPr fontAlgn="base"/>
            <a:r>
              <a:rPr lang="en-US" sz="1200" dirty="0">
                <a:solidFill>
                  <a:srgbClr val="333333"/>
                </a:solidFill>
              </a:rPr>
              <a:t>Included in this quiz are some “small” things that really are not honest.</a:t>
            </a:r>
          </a:p>
          <a:p>
            <a:pPr fontAlgn="base"/>
            <a:endParaRPr lang="en-US" sz="1200" dirty="0">
              <a:solidFill>
                <a:srgbClr val="333333"/>
              </a:solidFill>
            </a:endParaRPr>
          </a:p>
          <a:p>
            <a:pPr marL="228600" indent="-228600" fontAlgn="base">
              <a:buFont typeface="+mj-lt"/>
              <a:buAutoNum type="arabicPeriod"/>
            </a:pPr>
            <a:r>
              <a:rPr lang="en-US" sz="1200" dirty="0">
                <a:solidFill>
                  <a:srgbClr val="333333"/>
                </a:solidFill>
              </a:rPr>
              <a:t>Take home paper, pencils, pens, or equipment or use the company photocopier for unauthorized personal items?</a:t>
            </a:r>
          </a:p>
          <a:p>
            <a:pPr marL="228600" indent="-228600" fontAlgn="base">
              <a:buFont typeface="+mj-lt"/>
              <a:buAutoNum type="arabicPeriod"/>
            </a:pPr>
            <a:r>
              <a:rPr lang="en-US" sz="1200" dirty="0">
                <a:solidFill>
                  <a:srgbClr val="333333"/>
                </a:solidFill>
              </a:rPr>
              <a:t>Take another person’s ideas and present them as your own?</a:t>
            </a:r>
          </a:p>
          <a:p>
            <a:pPr marL="228600" indent="-228600" fontAlgn="base">
              <a:buFont typeface="+mj-lt"/>
              <a:buAutoNum type="arabicPeriod"/>
            </a:pPr>
            <a:r>
              <a:rPr lang="en-US" sz="1200" dirty="0">
                <a:solidFill>
                  <a:srgbClr val="333333"/>
                </a:solidFill>
              </a:rPr>
              <a:t>Manipulate the facts when you fail to complete an assigned task or meet a specified goal?</a:t>
            </a:r>
          </a:p>
          <a:p>
            <a:pPr marL="228600" indent="-228600" fontAlgn="base">
              <a:buFont typeface="+mj-lt"/>
              <a:buAutoNum type="arabicPeriod"/>
            </a:pPr>
            <a:r>
              <a:rPr lang="en-US" sz="1200" dirty="0">
                <a:solidFill>
                  <a:srgbClr val="333333"/>
                </a:solidFill>
              </a:rPr>
              <a:t>Call in sick when you are not really sick?</a:t>
            </a:r>
          </a:p>
          <a:p>
            <a:pPr marL="228600" indent="-228600" fontAlgn="base">
              <a:buFont typeface="+mj-lt"/>
              <a:buAutoNum type="arabicPeriod"/>
            </a:pPr>
            <a:r>
              <a:rPr lang="en-US" sz="1200" dirty="0">
                <a:solidFill>
                  <a:srgbClr val="333333"/>
                </a:solidFill>
              </a:rPr>
              <a:t>Fail to give a day’s work for a day’s pay if you work?</a:t>
            </a:r>
          </a:p>
          <a:p>
            <a:pPr fontAlgn="base"/>
            <a:endParaRPr lang="en-US" sz="1200" dirty="0">
              <a:solidFill>
                <a:srgbClr val="333333"/>
              </a:solidFill>
            </a:endParaRPr>
          </a:p>
          <a:p>
            <a:pPr fontAlgn="base"/>
            <a:r>
              <a:rPr lang="en-US" sz="1200" dirty="0">
                <a:solidFill>
                  <a:srgbClr val="333333"/>
                </a:solidFill>
              </a:rPr>
              <a:t>Maybe you wouldn’t break into someone’s house and take his possessions, but would you—</a:t>
            </a:r>
          </a:p>
          <a:p>
            <a:pPr marL="228600" indent="-228600" fontAlgn="base">
              <a:buFont typeface="+mj-lt"/>
              <a:buAutoNum type="arabicPeriod"/>
            </a:pPr>
            <a:endParaRPr lang="en-US" sz="1200" dirty="0">
              <a:solidFill>
                <a:srgbClr val="333333"/>
              </a:solidFill>
            </a:endParaRPr>
          </a:p>
          <a:p>
            <a:pPr marL="228600" indent="-228600" fontAlgn="base">
              <a:buFont typeface="+mj-lt"/>
              <a:buAutoNum type="arabicPeriod"/>
            </a:pPr>
            <a:r>
              <a:rPr lang="en-US" sz="1200" dirty="0">
                <a:solidFill>
                  <a:srgbClr val="333333"/>
                </a:solidFill>
              </a:rPr>
              <a:t>Write a check for your purchases when you know you don’t have enough money in your account to pay for them?</a:t>
            </a:r>
          </a:p>
          <a:p>
            <a:pPr marL="228600" indent="-228600" fontAlgn="base">
              <a:buFont typeface="+mj-lt"/>
              <a:buAutoNum type="arabicPeriod"/>
            </a:pPr>
            <a:r>
              <a:rPr lang="en-US" sz="1200" dirty="0"/>
              <a:t>Take others’ thoughts and ideas by copying their answers on a test?</a:t>
            </a:r>
          </a:p>
          <a:p>
            <a:pPr marL="228600" indent="-228600" fontAlgn="base">
              <a:buFont typeface="+mj-lt"/>
              <a:buAutoNum type="arabicPeriod"/>
            </a:pPr>
            <a:r>
              <a:rPr lang="en-US" sz="1200" dirty="0"/>
              <a:t>Borrow from your neighbor and not return the items, or return them in worse shape than when you borrowed them?</a:t>
            </a:r>
          </a:p>
          <a:p>
            <a:pPr fontAlgn="base"/>
            <a:endParaRPr lang="en-US" sz="1200" dirty="0"/>
          </a:p>
          <a:p>
            <a:pPr fontAlgn="base"/>
            <a:r>
              <a:rPr lang="en-US" sz="1200" dirty="0"/>
              <a:t>Maybe you wouldn’t steal from the Church or the Lord, but would you—</a:t>
            </a:r>
          </a:p>
          <a:p>
            <a:pPr marL="228600" indent="-228600" fontAlgn="base">
              <a:buFont typeface="+mj-lt"/>
              <a:buAutoNum type="arabicPeriod"/>
            </a:pPr>
            <a:endParaRPr lang="en-US" sz="1200" dirty="0"/>
          </a:p>
          <a:p>
            <a:pPr marL="228600" indent="-228600" fontAlgn="base">
              <a:buFont typeface="+mj-lt"/>
              <a:buAutoNum type="arabicPeriod"/>
            </a:pPr>
            <a:r>
              <a:rPr lang="en-US" sz="1200" dirty="0"/>
              <a:t>Fail to pay a full tithe, a generous fast offering, and other Church assessments?</a:t>
            </a:r>
          </a:p>
          <a:p>
            <a:pPr marL="228600" indent="-228600" fontAlgn="base">
              <a:buFont typeface="+mj-lt"/>
              <a:buAutoNum type="arabicPeriod"/>
            </a:pPr>
            <a:r>
              <a:rPr lang="en-US" sz="1200" dirty="0"/>
              <a:t>Fail to magnify your priesthood and/or Church responsibilities?</a:t>
            </a:r>
          </a:p>
          <a:p>
            <a:pPr fontAlgn="base"/>
            <a:endParaRPr lang="en-US" sz="1200" dirty="0"/>
          </a:p>
          <a:p>
            <a:pPr fontAlgn="base"/>
            <a:r>
              <a:rPr lang="en-US" sz="1200" dirty="0"/>
              <a:t>Maybe you wouldn’t physically assault or abuse someone, but would you—</a:t>
            </a:r>
          </a:p>
          <a:p>
            <a:pPr marL="228600" indent="-228600" fontAlgn="base">
              <a:buFont typeface="+mj-lt"/>
              <a:buAutoNum type="arabicPeriod"/>
            </a:pPr>
            <a:endParaRPr lang="en-US" sz="1200" dirty="0"/>
          </a:p>
          <a:p>
            <a:pPr marL="228600" indent="-228600" fontAlgn="base">
              <a:buFont typeface="+mj-lt"/>
              <a:buAutoNum type="arabicPeriod"/>
            </a:pPr>
            <a:r>
              <a:rPr lang="en-US" sz="1200" dirty="0"/>
              <a:t>Rob them of their virtue or </a:t>
            </a:r>
            <a:r>
              <a:rPr lang="en-US" sz="1200" i="1" dirty="0"/>
              <a:t>any </a:t>
            </a:r>
            <a:r>
              <a:rPr lang="en-US" sz="1200" dirty="0"/>
              <a:t>part of it?</a:t>
            </a:r>
          </a:p>
          <a:p>
            <a:pPr marL="228600" indent="-228600" fontAlgn="base">
              <a:buFont typeface="+mj-lt"/>
              <a:buAutoNum type="arabicPeriod"/>
            </a:pPr>
            <a:r>
              <a:rPr lang="en-US" sz="1200" dirty="0"/>
              <a:t>Spread damaging rumors, lies, gossip, or half-truths to harm a person’s reputation?</a:t>
            </a:r>
          </a:p>
          <a:p>
            <a:pPr fontAlgn="base"/>
            <a:endParaRPr lang="en-US" sz="1200" dirty="0"/>
          </a:p>
          <a:p>
            <a:pPr fontAlgn="base"/>
            <a:r>
              <a:rPr lang="en-US" sz="1200" dirty="0"/>
              <a:t>Maybe you wouldn’t lie to your bishop or stake president, but would you—</a:t>
            </a:r>
          </a:p>
          <a:p>
            <a:pPr marL="228600" indent="-228600" fontAlgn="base">
              <a:buFont typeface="+mj-lt"/>
              <a:buAutoNum type="arabicPeriod"/>
            </a:pPr>
            <a:endParaRPr lang="en-US" sz="1200" dirty="0"/>
          </a:p>
          <a:p>
            <a:pPr marL="228600" indent="-228600" fontAlgn="base">
              <a:buFont typeface="+mj-lt"/>
              <a:buAutoNum type="arabicPeriod"/>
            </a:pPr>
            <a:r>
              <a:rPr lang="en-US" sz="1200" dirty="0"/>
              <a:t>Manipulate the feelings of others to make you feel good about yourself?</a:t>
            </a:r>
          </a:p>
          <a:p>
            <a:pPr marL="228600" indent="-228600" fontAlgn="base">
              <a:buFont typeface="+mj-lt"/>
              <a:buAutoNum type="arabicPeriod"/>
            </a:pPr>
            <a:r>
              <a:rPr lang="en-US" sz="1200" dirty="0"/>
              <a:t>Sign a contract or make an oral promise and then fail to live up to it?</a:t>
            </a:r>
          </a:p>
          <a:p>
            <a:pPr fontAlgn="base"/>
            <a:endParaRPr lang="en-US" sz="1200" dirty="0"/>
          </a:p>
          <a:p>
            <a:pPr fontAlgn="base"/>
            <a:r>
              <a:rPr lang="en-US" dirty="0"/>
              <a:t>A Matter of Honesty</a:t>
            </a:r>
          </a:p>
          <a:p>
            <a:pPr fontAlgn="base"/>
            <a:r>
              <a:rPr lang="en-US" sz="1200" dirty="0"/>
              <a:t>By Marshall B. Romney July </a:t>
            </a:r>
            <a:r>
              <a:rPr lang="en-US" sz="1200"/>
              <a:t>1984 Ensign</a:t>
            </a:r>
            <a:endParaRPr lang="en-US" sz="1200" dirty="0"/>
          </a:p>
          <a:p>
            <a:pPr fontAlgn="base"/>
            <a:r>
              <a:rPr lang="en-US" sz="1200" b="0" i="0" dirty="0">
                <a:solidFill>
                  <a:srgbClr val="333333"/>
                </a:solidFill>
                <a:effectLst/>
              </a:rPr>
              <a:t>Modified for Seminary Students</a:t>
            </a:r>
          </a:p>
        </p:txBody>
      </p:sp>
    </p:spTree>
    <p:extLst>
      <p:ext uri="{BB962C8B-B14F-4D97-AF65-F5344CB8AC3E}">
        <p14:creationId xmlns:p14="http://schemas.microsoft.com/office/powerpoint/2010/main" val="8152541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65DC06-ECBC-44F6-AB47-48C82F26A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3" name="Group 52"/>
          <p:cNvGrpSpPr/>
          <p:nvPr/>
        </p:nvGrpSpPr>
        <p:grpSpPr>
          <a:xfrm>
            <a:off x="1336895" y="2270157"/>
            <a:ext cx="3050721" cy="2895600"/>
            <a:chOff x="304800" y="3429000"/>
            <a:chExt cx="3050721" cy="2895600"/>
          </a:xfrm>
        </p:grpSpPr>
        <p:pic>
          <p:nvPicPr>
            <p:cNvPr id="54" name="Picture 4" descr="Image result for stone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581400"/>
              <a:ext cx="2895600" cy="2667000"/>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86"/>
            <p:cNvGrpSpPr/>
            <p:nvPr/>
          </p:nvGrpSpPr>
          <p:grpSpPr>
            <a:xfrm rot="2107423">
              <a:off x="1281104" y="3790950"/>
              <a:ext cx="376315" cy="879933"/>
              <a:chOff x="7696200" y="914400"/>
              <a:chExt cx="685800" cy="2438400"/>
            </a:xfrm>
          </p:grpSpPr>
          <p:sp>
            <p:nvSpPr>
              <p:cNvPr id="104" name="Moon 103"/>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oon 104"/>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Moon 105"/>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87"/>
            <p:cNvGrpSpPr/>
            <p:nvPr/>
          </p:nvGrpSpPr>
          <p:grpSpPr>
            <a:xfrm rot="19262140" flipH="1">
              <a:off x="1950772" y="3835879"/>
              <a:ext cx="376315" cy="801380"/>
              <a:chOff x="7696200" y="914400"/>
              <a:chExt cx="685800" cy="2438400"/>
            </a:xfrm>
          </p:grpSpPr>
          <p:sp>
            <p:nvSpPr>
              <p:cNvPr id="84" name="Moon 83"/>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Moon 84"/>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101"/>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rapezoid 56"/>
            <p:cNvSpPr/>
            <p:nvPr/>
          </p:nvSpPr>
          <p:spPr>
            <a:xfrm>
              <a:off x="1326235" y="4478277"/>
              <a:ext cx="983316" cy="1742909"/>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rot="20431102">
              <a:off x="1854274" y="4700732"/>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p:cNvSpPr/>
            <p:nvPr/>
          </p:nvSpPr>
          <p:spPr>
            <a:xfrm rot="1195734">
              <a:off x="1208420" y="4677609"/>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p:cNvSpPr/>
            <p:nvPr/>
          </p:nvSpPr>
          <p:spPr>
            <a:xfrm>
              <a:off x="1342034" y="4606667"/>
              <a:ext cx="925176" cy="1407690"/>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p:cNvSpPr/>
            <p:nvPr/>
          </p:nvSpPr>
          <p:spPr>
            <a:xfrm rot="218695">
              <a:off x="1362172" y="4662553"/>
              <a:ext cx="417597" cy="1300386"/>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p:cNvSpPr/>
            <p:nvPr/>
          </p:nvSpPr>
          <p:spPr>
            <a:xfrm rot="21332773">
              <a:off x="1833573" y="4664733"/>
              <a:ext cx="417597" cy="130156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525932" y="4245837"/>
              <a:ext cx="526415" cy="723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395750" y="3908738"/>
              <a:ext cx="809529" cy="8908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oud 64"/>
            <p:cNvSpPr/>
            <p:nvPr/>
          </p:nvSpPr>
          <p:spPr>
            <a:xfrm>
              <a:off x="1549947" y="4539734"/>
              <a:ext cx="462588" cy="371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Delay 65"/>
            <p:cNvSpPr/>
            <p:nvPr/>
          </p:nvSpPr>
          <p:spPr>
            <a:xfrm rot="16200000">
              <a:off x="1636878" y="3657345"/>
              <a:ext cx="296939" cy="57823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699119" y="4608751"/>
              <a:ext cx="148961" cy="971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76"/>
            <p:cNvSpPr/>
            <p:nvPr/>
          </p:nvSpPr>
          <p:spPr>
            <a:xfrm>
              <a:off x="718457" y="5704114"/>
              <a:ext cx="2223407" cy="51707"/>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77"/>
            <p:cNvSpPr/>
            <p:nvPr/>
          </p:nvSpPr>
          <p:spPr>
            <a:xfrm>
              <a:off x="718457" y="5755821"/>
              <a:ext cx="2223407" cy="155121"/>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78"/>
            <p:cNvSpPr/>
            <p:nvPr/>
          </p:nvSpPr>
          <p:spPr>
            <a:xfrm>
              <a:off x="821871"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9"/>
            <p:cNvSpPr/>
            <p:nvPr/>
          </p:nvSpPr>
          <p:spPr>
            <a:xfrm>
              <a:off x="1028700"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80"/>
            <p:cNvSpPr/>
            <p:nvPr/>
          </p:nvSpPr>
          <p:spPr>
            <a:xfrm>
              <a:off x="2579914"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81"/>
            <p:cNvSpPr/>
            <p:nvPr/>
          </p:nvSpPr>
          <p:spPr>
            <a:xfrm>
              <a:off x="2786743"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080407"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2269671" y="5548993"/>
              <a:ext cx="259845" cy="1792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
            <p:cNvGrpSpPr/>
            <p:nvPr/>
          </p:nvGrpSpPr>
          <p:grpSpPr>
            <a:xfrm>
              <a:off x="2028864" y="5256478"/>
              <a:ext cx="248519" cy="434702"/>
              <a:chOff x="2438400" y="402137"/>
              <a:chExt cx="2514600" cy="4398463"/>
            </a:xfrm>
          </p:grpSpPr>
          <p:sp>
            <p:nvSpPr>
              <p:cNvPr id="80" name="Snip Same Side Corner Rectangle 87"/>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oon 82"/>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Wave 76"/>
            <p:cNvSpPr/>
            <p:nvPr/>
          </p:nvSpPr>
          <p:spPr>
            <a:xfrm>
              <a:off x="1338943" y="5600700"/>
              <a:ext cx="672193" cy="103414"/>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ame 77"/>
            <p:cNvSpPr/>
            <p:nvPr/>
          </p:nvSpPr>
          <p:spPr>
            <a:xfrm>
              <a:off x="304800" y="3429000"/>
              <a:ext cx="3050721" cy="2895600"/>
            </a:xfrm>
            <a:prstGeom prst="frame">
              <a:avLst>
                <a:gd name="adj1" fmla="val 7194"/>
              </a:avLst>
            </a:prstGeom>
            <a:solidFill>
              <a:srgbClr val="6633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9" name="Group 4"/>
          <p:cNvGrpSpPr/>
          <p:nvPr/>
        </p:nvGrpSpPr>
        <p:grpSpPr>
          <a:xfrm>
            <a:off x="4800601" y="2895600"/>
            <a:ext cx="5544535" cy="3232610"/>
            <a:chOff x="4431649" y="2177590"/>
            <a:chExt cx="5544535" cy="3232610"/>
          </a:xfrm>
        </p:grpSpPr>
        <p:grpSp>
          <p:nvGrpSpPr>
            <p:cNvPr id="110" name="Group 21"/>
            <p:cNvGrpSpPr/>
            <p:nvPr/>
          </p:nvGrpSpPr>
          <p:grpSpPr>
            <a:xfrm rot="813906">
              <a:off x="4431649" y="3525670"/>
              <a:ext cx="1664368" cy="1600200"/>
              <a:chOff x="4572000" y="3505200"/>
              <a:chExt cx="1664368" cy="1600200"/>
            </a:xfrm>
          </p:grpSpPr>
          <p:sp>
            <p:nvSpPr>
              <p:cNvPr id="149" name="Flowchart: Stored Data 148"/>
              <p:cNvSpPr/>
              <p:nvPr/>
            </p:nvSpPr>
            <p:spPr>
              <a:xfrm rot="10800000">
                <a:off x="5410200" y="3505200"/>
                <a:ext cx="826168" cy="1600200"/>
              </a:xfrm>
              <a:prstGeom prst="flowChartOnlineStorag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4876800" y="3505200"/>
                <a:ext cx="1295400" cy="1600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lowchart: Stored Data 150"/>
              <p:cNvSpPr/>
              <p:nvPr/>
            </p:nvSpPr>
            <p:spPr>
              <a:xfrm>
                <a:off x="4572000" y="3505200"/>
                <a:ext cx="1371600" cy="1600200"/>
              </a:xfrm>
              <a:prstGeom prst="flowChartOnlineStorag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Donut 6"/>
            <p:cNvSpPr/>
            <p:nvPr/>
          </p:nvSpPr>
          <p:spPr>
            <a:xfrm rot="19249562">
              <a:off x="5778021" y="2642882"/>
              <a:ext cx="1295400" cy="1143000"/>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Donut 7"/>
            <p:cNvSpPr/>
            <p:nvPr/>
          </p:nvSpPr>
          <p:spPr>
            <a:xfrm rot="19249562">
              <a:off x="6311421" y="2261883"/>
              <a:ext cx="1295400" cy="1143000"/>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Donut 8"/>
            <p:cNvSpPr/>
            <p:nvPr/>
          </p:nvSpPr>
          <p:spPr>
            <a:xfrm rot="241144">
              <a:off x="7201262" y="2177590"/>
              <a:ext cx="1295400" cy="1143000"/>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Donut 9"/>
            <p:cNvSpPr/>
            <p:nvPr/>
          </p:nvSpPr>
          <p:spPr>
            <a:xfrm rot="2752242">
              <a:off x="7635115" y="2653524"/>
              <a:ext cx="1295400" cy="1143000"/>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Rounded Rectangle 10"/>
            <p:cNvSpPr/>
            <p:nvPr/>
          </p:nvSpPr>
          <p:spPr>
            <a:xfrm rot="2895272">
              <a:off x="8361649" y="3423295"/>
              <a:ext cx="666261" cy="609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22"/>
            <p:cNvGrpSpPr/>
            <p:nvPr/>
          </p:nvGrpSpPr>
          <p:grpSpPr>
            <a:xfrm rot="10800000">
              <a:off x="8311816" y="3810000"/>
              <a:ext cx="1664368" cy="1600200"/>
              <a:chOff x="4572000" y="3505200"/>
              <a:chExt cx="1664368" cy="1600200"/>
            </a:xfrm>
          </p:grpSpPr>
          <p:sp>
            <p:nvSpPr>
              <p:cNvPr id="139" name="Flowchart: Stored Data 138"/>
              <p:cNvSpPr/>
              <p:nvPr/>
            </p:nvSpPr>
            <p:spPr>
              <a:xfrm rot="10800000">
                <a:off x="5410200" y="3505200"/>
                <a:ext cx="826168" cy="1600200"/>
              </a:xfrm>
              <a:prstGeom prst="flowChartOnlineStorag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4876800" y="3505200"/>
                <a:ext cx="1295400" cy="1600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lowchart: Stored Data 143"/>
              <p:cNvSpPr/>
              <p:nvPr/>
            </p:nvSpPr>
            <p:spPr>
              <a:xfrm>
                <a:off x="4572000" y="3505200"/>
                <a:ext cx="1371600" cy="1600200"/>
              </a:xfrm>
              <a:prstGeom prst="flowChartOnlineStorag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Rounded Rectangle 12"/>
            <p:cNvSpPr/>
            <p:nvPr/>
          </p:nvSpPr>
          <p:spPr>
            <a:xfrm rot="2895272">
              <a:off x="5678689" y="3347094"/>
              <a:ext cx="666261" cy="609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Lock"/>
            <p:cNvSpPr>
              <a:spLocks noEditPoints="1" noChangeArrowheads="1"/>
            </p:cNvSpPr>
            <p:nvPr/>
          </p:nvSpPr>
          <p:spPr bwMode="auto">
            <a:xfrm rot="20624036">
              <a:off x="5588803" y="3424389"/>
              <a:ext cx="1263316" cy="1455821"/>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52" name="TextBox 151"/>
          <p:cNvSpPr txBox="1"/>
          <p:nvPr/>
        </p:nvSpPr>
        <p:spPr>
          <a:xfrm>
            <a:off x="1599387" y="348561"/>
            <a:ext cx="9144000" cy="2123658"/>
          </a:xfrm>
          <a:prstGeom prst="rect">
            <a:avLst/>
          </a:prstGeom>
          <a:noFill/>
        </p:spPr>
        <p:txBody>
          <a:bodyPr wrap="square" rtlCol="0">
            <a:spAutoFit/>
          </a:bodyPr>
          <a:lstStyle/>
          <a:p>
            <a:pPr algn="ctr"/>
            <a:r>
              <a:rPr lang="en-US" sz="4400" dirty="0">
                <a:solidFill>
                  <a:schemeClr val="bg1"/>
                </a:solidFill>
                <a:latin typeface="Morris Roman Alternate" pitchFamily="2" charset="0"/>
              </a:rPr>
              <a:t>Chains That Bind You—</a:t>
            </a:r>
          </a:p>
          <a:p>
            <a:pPr algn="ctr"/>
            <a:r>
              <a:rPr lang="en-US" sz="4400" dirty="0">
                <a:solidFill>
                  <a:schemeClr val="bg1"/>
                </a:solidFill>
                <a:latin typeface="Morris Roman Alternate" pitchFamily="2" charset="0"/>
              </a:rPr>
              <a:t>Repentance and Forgiveness</a:t>
            </a:r>
          </a:p>
          <a:p>
            <a:pPr algn="ctr"/>
            <a:r>
              <a:rPr lang="en-US" sz="4400" dirty="0">
                <a:solidFill>
                  <a:schemeClr val="bg1"/>
                </a:solidFill>
                <a:latin typeface="Morris Roman Alternate" pitchFamily="2" charset="0"/>
              </a:rPr>
              <a:t>Philemon 1</a:t>
            </a:r>
          </a:p>
        </p:txBody>
      </p:sp>
      <p:grpSp>
        <p:nvGrpSpPr>
          <p:cNvPr id="2" name="Group 1">
            <a:extLst>
              <a:ext uri="{FF2B5EF4-FFF2-40B4-BE49-F238E27FC236}">
                <a16:creationId xmlns:a16="http://schemas.microsoft.com/office/drawing/2014/main" id="{AC6BCA15-9A9D-D118-E4A8-B4D65CBF2459}"/>
              </a:ext>
            </a:extLst>
          </p:cNvPr>
          <p:cNvGrpSpPr/>
          <p:nvPr/>
        </p:nvGrpSpPr>
        <p:grpSpPr>
          <a:xfrm>
            <a:off x="10634245" y="1603413"/>
            <a:ext cx="1269339" cy="2292964"/>
            <a:chOff x="81594" y="922284"/>
            <a:chExt cx="3090980" cy="5583621"/>
          </a:xfrm>
        </p:grpSpPr>
        <p:sp>
          <p:nvSpPr>
            <p:cNvPr id="4" name="Cloud 3">
              <a:extLst>
                <a:ext uri="{FF2B5EF4-FFF2-40B4-BE49-F238E27FC236}">
                  <a16:creationId xmlns:a16="http://schemas.microsoft.com/office/drawing/2014/main" id="{6EDD4355-3B7A-D1E2-A6B6-7550628409E5}"/>
                </a:ext>
              </a:extLst>
            </p:cNvPr>
            <p:cNvSpPr/>
            <p:nvPr/>
          </p:nvSpPr>
          <p:spPr>
            <a:xfrm>
              <a:off x="2043254" y="1494198"/>
              <a:ext cx="806064" cy="1455058"/>
            </a:xfrm>
            <a:prstGeom prst="cloud">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loud 4">
              <a:extLst>
                <a:ext uri="{FF2B5EF4-FFF2-40B4-BE49-F238E27FC236}">
                  <a16:creationId xmlns:a16="http://schemas.microsoft.com/office/drawing/2014/main" id="{A3EB6789-2F5A-7CA8-7C26-3B0DB1F0EDB2}"/>
                </a:ext>
              </a:extLst>
            </p:cNvPr>
            <p:cNvSpPr/>
            <p:nvPr/>
          </p:nvSpPr>
          <p:spPr>
            <a:xfrm>
              <a:off x="460661" y="1504306"/>
              <a:ext cx="625964" cy="1455058"/>
            </a:xfrm>
            <a:prstGeom prst="cloud">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EFF4ABB-6244-2E78-BBAA-0F5D861D1A7B}"/>
                </a:ext>
              </a:extLst>
            </p:cNvPr>
            <p:cNvSpPr/>
            <p:nvPr/>
          </p:nvSpPr>
          <p:spPr>
            <a:xfrm rot="6128217">
              <a:off x="1958883" y="5741631"/>
              <a:ext cx="535301" cy="993247"/>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CE1CDFA-AACB-4566-FDE2-6779AEC6B971}"/>
                </a:ext>
              </a:extLst>
            </p:cNvPr>
            <p:cNvSpPr/>
            <p:nvPr/>
          </p:nvSpPr>
          <p:spPr>
            <a:xfrm rot="4472555">
              <a:off x="1005956" y="5687494"/>
              <a:ext cx="463005" cy="1100138"/>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FDA92DD-12C7-2436-734D-86F8F7DE15F0}"/>
                </a:ext>
              </a:extLst>
            </p:cNvPr>
            <p:cNvSpPr/>
            <p:nvPr/>
          </p:nvSpPr>
          <p:spPr>
            <a:xfrm rot="2901859">
              <a:off x="266522" y="4169990"/>
              <a:ext cx="530673" cy="9005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208DB62-D7A4-1F20-7418-E94DDD6DBE12}"/>
                </a:ext>
              </a:extLst>
            </p:cNvPr>
            <p:cNvSpPr/>
            <p:nvPr/>
          </p:nvSpPr>
          <p:spPr>
            <a:xfrm rot="20226769">
              <a:off x="2645754" y="4115245"/>
              <a:ext cx="526820" cy="7898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56659F5B-16E3-806D-F6D9-B5E77EC670D0}"/>
                </a:ext>
              </a:extLst>
            </p:cNvPr>
            <p:cNvSpPr/>
            <p:nvPr/>
          </p:nvSpPr>
          <p:spPr>
            <a:xfrm>
              <a:off x="559193" y="2795356"/>
              <a:ext cx="2418140" cy="3343209"/>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FFE62EDA-983C-E6CA-EDCB-2EE710D65773}"/>
                </a:ext>
              </a:extLst>
            </p:cNvPr>
            <p:cNvSpPr/>
            <p:nvPr/>
          </p:nvSpPr>
          <p:spPr>
            <a:xfrm rot="1442139">
              <a:off x="402271" y="2664101"/>
              <a:ext cx="674402" cy="2095736"/>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A64B0108-B885-EA5C-A683-3E70A7BCBAF6}"/>
                </a:ext>
              </a:extLst>
            </p:cNvPr>
            <p:cNvSpPr/>
            <p:nvPr/>
          </p:nvSpPr>
          <p:spPr>
            <a:xfrm rot="20249249">
              <a:off x="2211751" y="2666945"/>
              <a:ext cx="674402" cy="1887687"/>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218">
              <a:extLst>
                <a:ext uri="{FF2B5EF4-FFF2-40B4-BE49-F238E27FC236}">
                  <a16:creationId xmlns:a16="http://schemas.microsoft.com/office/drawing/2014/main" id="{510D4661-68CC-CEF0-3D80-1E8BC5F57AD8}"/>
                </a:ext>
              </a:extLst>
            </p:cNvPr>
            <p:cNvSpPr/>
            <p:nvPr/>
          </p:nvSpPr>
          <p:spPr>
            <a:xfrm rot="5400000">
              <a:off x="1361646" y="227235"/>
              <a:ext cx="636132" cy="2026230"/>
            </a:xfrm>
            <a:prstGeom prst="roundRect">
              <a:avLst>
                <a:gd name="adj" fmla="val 50000"/>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E4315CF4-0EE9-67C1-5760-9A4645B9C9C4}"/>
                </a:ext>
              </a:extLst>
            </p:cNvPr>
            <p:cNvSpPr/>
            <p:nvPr/>
          </p:nvSpPr>
          <p:spPr>
            <a:xfrm>
              <a:off x="304170" y="3104868"/>
              <a:ext cx="2816840" cy="3037022"/>
            </a:xfrm>
            <a:prstGeom prst="trapezoid">
              <a:avLst>
                <a:gd name="adj" fmla="val 42843"/>
              </a:avLst>
            </a:prstGeom>
            <a:solidFill>
              <a:srgbClr val="E4D6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739D0C76-9842-E2A5-DC87-B8DDFA06C360}"/>
                </a:ext>
              </a:extLst>
            </p:cNvPr>
            <p:cNvSpPr/>
            <p:nvPr/>
          </p:nvSpPr>
          <p:spPr>
            <a:xfrm>
              <a:off x="304170" y="2813857"/>
              <a:ext cx="1721402" cy="3201127"/>
            </a:xfrm>
            <a:prstGeom prst="trapezoid">
              <a:avLst>
                <a:gd name="adj" fmla="val 42843"/>
              </a:avLst>
            </a:prstGeom>
            <a:solidFill>
              <a:srgbClr val="DB92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A90F371-9FB8-9E21-A2A2-E1D3CDE4BD5A}"/>
                </a:ext>
              </a:extLst>
            </p:cNvPr>
            <p:cNvSpPr/>
            <p:nvPr/>
          </p:nvSpPr>
          <p:spPr>
            <a:xfrm>
              <a:off x="1243117" y="2377341"/>
              <a:ext cx="915338" cy="11034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205">
              <a:extLst>
                <a:ext uri="{FF2B5EF4-FFF2-40B4-BE49-F238E27FC236}">
                  <a16:creationId xmlns:a16="http://schemas.microsoft.com/office/drawing/2014/main" id="{2A007D76-8043-311A-1E2F-7AB6EC516F8A}"/>
                </a:ext>
              </a:extLst>
            </p:cNvPr>
            <p:cNvGrpSpPr/>
            <p:nvPr/>
          </p:nvGrpSpPr>
          <p:grpSpPr>
            <a:xfrm rot="4345229">
              <a:off x="203625" y="4292256"/>
              <a:ext cx="2448524" cy="544709"/>
              <a:chOff x="1447800" y="3003029"/>
              <a:chExt cx="3795010" cy="1873771"/>
            </a:xfrm>
          </p:grpSpPr>
          <p:grpSp>
            <p:nvGrpSpPr>
              <p:cNvPr id="40" name="Group 184">
                <a:extLst>
                  <a:ext uri="{FF2B5EF4-FFF2-40B4-BE49-F238E27FC236}">
                    <a16:creationId xmlns:a16="http://schemas.microsoft.com/office/drawing/2014/main" id="{BD41076B-93DF-A9EC-9152-911DD1958892}"/>
                  </a:ext>
                </a:extLst>
              </p:cNvPr>
              <p:cNvGrpSpPr/>
              <p:nvPr/>
            </p:nvGrpSpPr>
            <p:grpSpPr>
              <a:xfrm>
                <a:off x="1447800" y="3048000"/>
                <a:ext cx="1905000" cy="1828800"/>
                <a:chOff x="1447800" y="3048000"/>
                <a:chExt cx="1905000" cy="1828800"/>
              </a:xfrm>
            </p:grpSpPr>
            <p:grpSp>
              <p:nvGrpSpPr>
                <p:cNvPr id="48" name="Group 180">
                  <a:extLst>
                    <a:ext uri="{FF2B5EF4-FFF2-40B4-BE49-F238E27FC236}">
                      <a16:creationId xmlns:a16="http://schemas.microsoft.com/office/drawing/2014/main" id="{A86AD5FA-7752-AA1B-D3BD-4CCEC024596A}"/>
                    </a:ext>
                  </a:extLst>
                </p:cNvPr>
                <p:cNvGrpSpPr/>
                <p:nvPr/>
              </p:nvGrpSpPr>
              <p:grpSpPr>
                <a:xfrm>
                  <a:off x="1447800" y="3048000"/>
                  <a:ext cx="990600" cy="1752600"/>
                  <a:chOff x="1447800" y="3048000"/>
                  <a:chExt cx="990600" cy="1752600"/>
                </a:xfrm>
              </p:grpSpPr>
              <p:sp>
                <p:nvSpPr>
                  <p:cNvPr id="52" name="Flowchart: Stored Data 51">
                    <a:extLst>
                      <a:ext uri="{FF2B5EF4-FFF2-40B4-BE49-F238E27FC236}">
                        <a16:creationId xmlns:a16="http://schemas.microsoft.com/office/drawing/2014/main" id="{FBCF65A8-282D-402C-36AC-4C430B7EBB0B}"/>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a:extLst>
                      <a:ext uri="{FF2B5EF4-FFF2-40B4-BE49-F238E27FC236}">
                        <a16:creationId xmlns:a16="http://schemas.microsoft.com/office/drawing/2014/main" id="{27D92FA4-3F35-2FA7-1F2B-48107068A1E9}"/>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181">
                  <a:extLst>
                    <a:ext uri="{FF2B5EF4-FFF2-40B4-BE49-F238E27FC236}">
                      <a16:creationId xmlns:a16="http://schemas.microsoft.com/office/drawing/2014/main" id="{74C75AF0-5DE6-DD46-AF4A-EA04B51091E8}"/>
                    </a:ext>
                  </a:extLst>
                </p:cNvPr>
                <p:cNvGrpSpPr/>
                <p:nvPr/>
              </p:nvGrpSpPr>
              <p:grpSpPr>
                <a:xfrm rot="10800000">
                  <a:off x="2362200" y="3124200"/>
                  <a:ext cx="990600" cy="1752600"/>
                  <a:chOff x="1447800" y="3048000"/>
                  <a:chExt cx="990600" cy="1752600"/>
                </a:xfrm>
              </p:grpSpPr>
              <p:sp>
                <p:nvSpPr>
                  <p:cNvPr id="50" name="Flowchart: Stored Data 49">
                    <a:extLst>
                      <a:ext uri="{FF2B5EF4-FFF2-40B4-BE49-F238E27FC236}">
                        <a16:creationId xmlns:a16="http://schemas.microsoft.com/office/drawing/2014/main" id="{BB74AB9D-CA6D-BB4D-2E11-F822F4C6F4C0}"/>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a:extLst>
                      <a:ext uri="{FF2B5EF4-FFF2-40B4-BE49-F238E27FC236}">
                        <a16:creationId xmlns:a16="http://schemas.microsoft.com/office/drawing/2014/main" id="{35796F01-8EB0-445D-FC11-F8E9B5FD8F5E}"/>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Group 185">
                <a:extLst>
                  <a:ext uri="{FF2B5EF4-FFF2-40B4-BE49-F238E27FC236}">
                    <a16:creationId xmlns:a16="http://schemas.microsoft.com/office/drawing/2014/main" id="{A7C5DEC4-4380-F9FE-7339-0836B104A3C0}"/>
                  </a:ext>
                </a:extLst>
              </p:cNvPr>
              <p:cNvGrpSpPr/>
              <p:nvPr/>
            </p:nvGrpSpPr>
            <p:grpSpPr>
              <a:xfrm>
                <a:off x="3337810" y="3003029"/>
                <a:ext cx="1905000" cy="1828800"/>
                <a:chOff x="1447800" y="3048000"/>
                <a:chExt cx="1905000" cy="1828800"/>
              </a:xfrm>
            </p:grpSpPr>
            <p:grpSp>
              <p:nvGrpSpPr>
                <p:cNvPr id="42" name="Group 180">
                  <a:extLst>
                    <a:ext uri="{FF2B5EF4-FFF2-40B4-BE49-F238E27FC236}">
                      <a16:creationId xmlns:a16="http://schemas.microsoft.com/office/drawing/2014/main" id="{229B518A-43BD-70D6-47F8-996776964C5C}"/>
                    </a:ext>
                  </a:extLst>
                </p:cNvPr>
                <p:cNvGrpSpPr/>
                <p:nvPr/>
              </p:nvGrpSpPr>
              <p:grpSpPr>
                <a:xfrm>
                  <a:off x="1447800" y="3048000"/>
                  <a:ext cx="990600" cy="1752600"/>
                  <a:chOff x="1447800" y="3048000"/>
                  <a:chExt cx="990600" cy="1752600"/>
                </a:xfrm>
              </p:grpSpPr>
              <p:sp>
                <p:nvSpPr>
                  <p:cNvPr id="46" name="Flowchart: Stored Data 45">
                    <a:extLst>
                      <a:ext uri="{FF2B5EF4-FFF2-40B4-BE49-F238E27FC236}">
                        <a16:creationId xmlns:a16="http://schemas.microsoft.com/office/drawing/2014/main" id="{86D7E4DF-1D83-A055-8220-0C507025A1FB}"/>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iamond 46">
                    <a:extLst>
                      <a:ext uri="{FF2B5EF4-FFF2-40B4-BE49-F238E27FC236}">
                        <a16:creationId xmlns:a16="http://schemas.microsoft.com/office/drawing/2014/main" id="{18EF2E07-4F1F-877A-8AF9-4DCE6FD00E72}"/>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181">
                  <a:extLst>
                    <a:ext uri="{FF2B5EF4-FFF2-40B4-BE49-F238E27FC236}">
                      <a16:creationId xmlns:a16="http://schemas.microsoft.com/office/drawing/2014/main" id="{A5364275-6EF4-191B-4B30-87986FB67EE6}"/>
                    </a:ext>
                  </a:extLst>
                </p:cNvPr>
                <p:cNvGrpSpPr/>
                <p:nvPr/>
              </p:nvGrpSpPr>
              <p:grpSpPr>
                <a:xfrm rot="10800000">
                  <a:off x="2362200" y="3124200"/>
                  <a:ext cx="990600" cy="1752600"/>
                  <a:chOff x="1447800" y="3048000"/>
                  <a:chExt cx="990600" cy="1752600"/>
                </a:xfrm>
              </p:grpSpPr>
              <p:sp>
                <p:nvSpPr>
                  <p:cNvPr id="44" name="Flowchart: Stored Data 43">
                    <a:extLst>
                      <a:ext uri="{FF2B5EF4-FFF2-40B4-BE49-F238E27FC236}">
                        <a16:creationId xmlns:a16="http://schemas.microsoft.com/office/drawing/2014/main" id="{A6687FB4-254D-2E26-86A0-91BF4E312796}"/>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2B9D7811-3F47-60CA-7DB3-642DD549CE1F}"/>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8" name="Trapezoid 17">
              <a:extLst>
                <a:ext uri="{FF2B5EF4-FFF2-40B4-BE49-F238E27FC236}">
                  <a16:creationId xmlns:a16="http://schemas.microsoft.com/office/drawing/2014/main" id="{4226CC66-FE8B-0B9B-FEF0-DED135C248CE}"/>
                </a:ext>
              </a:extLst>
            </p:cNvPr>
            <p:cNvSpPr/>
            <p:nvPr/>
          </p:nvSpPr>
          <p:spPr>
            <a:xfrm>
              <a:off x="1399608" y="2813857"/>
              <a:ext cx="1721402" cy="3201127"/>
            </a:xfrm>
            <a:prstGeom prst="trapezoid">
              <a:avLst>
                <a:gd name="adj" fmla="val 42843"/>
              </a:avLst>
            </a:prstGeom>
            <a:solidFill>
              <a:srgbClr val="DB92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220">
              <a:extLst>
                <a:ext uri="{FF2B5EF4-FFF2-40B4-BE49-F238E27FC236}">
                  <a16:creationId xmlns:a16="http://schemas.microsoft.com/office/drawing/2014/main" id="{470CB79E-A1BD-B16D-BD0D-9EA7D0BFDDC7}"/>
                </a:ext>
              </a:extLst>
            </p:cNvPr>
            <p:cNvGrpSpPr/>
            <p:nvPr/>
          </p:nvGrpSpPr>
          <p:grpSpPr>
            <a:xfrm rot="6243463">
              <a:off x="837292" y="4466814"/>
              <a:ext cx="2331263" cy="562063"/>
              <a:chOff x="1447800" y="3003029"/>
              <a:chExt cx="3795010" cy="1873771"/>
            </a:xfrm>
          </p:grpSpPr>
          <p:grpSp>
            <p:nvGrpSpPr>
              <p:cNvPr id="26" name="Group 184">
                <a:extLst>
                  <a:ext uri="{FF2B5EF4-FFF2-40B4-BE49-F238E27FC236}">
                    <a16:creationId xmlns:a16="http://schemas.microsoft.com/office/drawing/2014/main" id="{C4112C6C-A20A-F42D-E758-FB814EA57B19}"/>
                  </a:ext>
                </a:extLst>
              </p:cNvPr>
              <p:cNvGrpSpPr/>
              <p:nvPr/>
            </p:nvGrpSpPr>
            <p:grpSpPr>
              <a:xfrm>
                <a:off x="1447800" y="3048000"/>
                <a:ext cx="1905000" cy="1828800"/>
                <a:chOff x="1447800" y="3048000"/>
                <a:chExt cx="1905000" cy="1828800"/>
              </a:xfrm>
            </p:grpSpPr>
            <p:grpSp>
              <p:nvGrpSpPr>
                <p:cNvPr id="34" name="Group 180">
                  <a:extLst>
                    <a:ext uri="{FF2B5EF4-FFF2-40B4-BE49-F238E27FC236}">
                      <a16:creationId xmlns:a16="http://schemas.microsoft.com/office/drawing/2014/main" id="{1588F6AE-A3D3-543C-29E2-9DFC17FB96EC}"/>
                    </a:ext>
                  </a:extLst>
                </p:cNvPr>
                <p:cNvGrpSpPr/>
                <p:nvPr/>
              </p:nvGrpSpPr>
              <p:grpSpPr>
                <a:xfrm>
                  <a:off x="1447800" y="3048000"/>
                  <a:ext cx="990600" cy="1752600"/>
                  <a:chOff x="1447800" y="3048000"/>
                  <a:chExt cx="990600" cy="1752600"/>
                </a:xfrm>
              </p:grpSpPr>
              <p:sp>
                <p:nvSpPr>
                  <p:cNvPr id="38" name="Flowchart: Stored Data 37">
                    <a:extLst>
                      <a:ext uri="{FF2B5EF4-FFF2-40B4-BE49-F238E27FC236}">
                        <a16:creationId xmlns:a16="http://schemas.microsoft.com/office/drawing/2014/main" id="{0A0A7414-58ED-8FB2-90EB-979554D4B24C}"/>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a:extLst>
                      <a:ext uri="{FF2B5EF4-FFF2-40B4-BE49-F238E27FC236}">
                        <a16:creationId xmlns:a16="http://schemas.microsoft.com/office/drawing/2014/main" id="{77228086-5693-B3F0-CC48-30D3733B6D94}"/>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181">
                  <a:extLst>
                    <a:ext uri="{FF2B5EF4-FFF2-40B4-BE49-F238E27FC236}">
                      <a16:creationId xmlns:a16="http://schemas.microsoft.com/office/drawing/2014/main" id="{11CCC5E8-4E08-8EE0-6F9F-F7ED3F75B68D}"/>
                    </a:ext>
                  </a:extLst>
                </p:cNvPr>
                <p:cNvGrpSpPr/>
                <p:nvPr/>
              </p:nvGrpSpPr>
              <p:grpSpPr>
                <a:xfrm rot="10800000">
                  <a:off x="2362200" y="3124200"/>
                  <a:ext cx="990600" cy="1752600"/>
                  <a:chOff x="1447800" y="3048000"/>
                  <a:chExt cx="990600" cy="1752600"/>
                </a:xfrm>
              </p:grpSpPr>
              <p:sp>
                <p:nvSpPr>
                  <p:cNvPr id="36" name="Flowchart: Stored Data 35">
                    <a:extLst>
                      <a:ext uri="{FF2B5EF4-FFF2-40B4-BE49-F238E27FC236}">
                        <a16:creationId xmlns:a16="http://schemas.microsoft.com/office/drawing/2014/main" id="{8A5DAD9B-1783-E4D0-0CB4-E1CD0886E25A}"/>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08AF1D98-E29E-2BC3-C424-76E216C1CBF6}"/>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185">
                <a:extLst>
                  <a:ext uri="{FF2B5EF4-FFF2-40B4-BE49-F238E27FC236}">
                    <a16:creationId xmlns:a16="http://schemas.microsoft.com/office/drawing/2014/main" id="{62B67DFD-3A05-1645-739D-EBDB73FF4E81}"/>
                  </a:ext>
                </a:extLst>
              </p:cNvPr>
              <p:cNvGrpSpPr/>
              <p:nvPr/>
            </p:nvGrpSpPr>
            <p:grpSpPr>
              <a:xfrm>
                <a:off x="3337810" y="3003029"/>
                <a:ext cx="1905000" cy="1828800"/>
                <a:chOff x="1447800" y="3048000"/>
                <a:chExt cx="1905000" cy="1828800"/>
              </a:xfrm>
            </p:grpSpPr>
            <p:grpSp>
              <p:nvGrpSpPr>
                <p:cNvPr id="28" name="Group 180">
                  <a:extLst>
                    <a:ext uri="{FF2B5EF4-FFF2-40B4-BE49-F238E27FC236}">
                      <a16:creationId xmlns:a16="http://schemas.microsoft.com/office/drawing/2014/main" id="{6C559F63-0A50-1F7B-8BB3-1E8B35D4D7C7}"/>
                    </a:ext>
                  </a:extLst>
                </p:cNvPr>
                <p:cNvGrpSpPr/>
                <p:nvPr/>
              </p:nvGrpSpPr>
              <p:grpSpPr>
                <a:xfrm>
                  <a:off x="1447800" y="3048000"/>
                  <a:ext cx="990600" cy="1752600"/>
                  <a:chOff x="1447800" y="3048000"/>
                  <a:chExt cx="990600" cy="1752600"/>
                </a:xfrm>
              </p:grpSpPr>
              <p:sp>
                <p:nvSpPr>
                  <p:cNvPr id="32" name="Flowchart: Stored Data 31">
                    <a:extLst>
                      <a:ext uri="{FF2B5EF4-FFF2-40B4-BE49-F238E27FC236}">
                        <a16:creationId xmlns:a16="http://schemas.microsoft.com/office/drawing/2014/main" id="{B537116B-81F0-777D-F188-4F581C086991}"/>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B0D27D29-58D9-E01B-705B-D2B6A6A34BA0}"/>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181">
                  <a:extLst>
                    <a:ext uri="{FF2B5EF4-FFF2-40B4-BE49-F238E27FC236}">
                      <a16:creationId xmlns:a16="http://schemas.microsoft.com/office/drawing/2014/main" id="{EB4B3FAD-7B59-EAA7-AC8E-A005A2123334}"/>
                    </a:ext>
                  </a:extLst>
                </p:cNvPr>
                <p:cNvGrpSpPr/>
                <p:nvPr/>
              </p:nvGrpSpPr>
              <p:grpSpPr>
                <a:xfrm rot="10800000">
                  <a:off x="2362200" y="3124200"/>
                  <a:ext cx="990600" cy="1752600"/>
                  <a:chOff x="1447800" y="3048000"/>
                  <a:chExt cx="990600" cy="1752600"/>
                </a:xfrm>
              </p:grpSpPr>
              <p:sp>
                <p:nvSpPr>
                  <p:cNvPr id="30" name="Flowchart: Stored Data 29">
                    <a:extLst>
                      <a:ext uri="{FF2B5EF4-FFF2-40B4-BE49-F238E27FC236}">
                        <a16:creationId xmlns:a16="http://schemas.microsoft.com/office/drawing/2014/main" id="{62A8004B-80AC-3D57-9384-626234FA3845}"/>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a:extLst>
                      <a:ext uri="{FF2B5EF4-FFF2-40B4-BE49-F238E27FC236}">
                        <a16:creationId xmlns:a16="http://schemas.microsoft.com/office/drawing/2014/main" id="{1144230C-D53C-0152-B4DC-3BAF868E152B}"/>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0" name="Group 47">
              <a:extLst>
                <a:ext uri="{FF2B5EF4-FFF2-40B4-BE49-F238E27FC236}">
                  <a16:creationId xmlns:a16="http://schemas.microsoft.com/office/drawing/2014/main" id="{57626A6F-F302-2704-1521-1AE2F42F8555}"/>
                </a:ext>
              </a:extLst>
            </p:cNvPr>
            <p:cNvGrpSpPr/>
            <p:nvPr/>
          </p:nvGrpSpPr>
          <p:grpSpPr>
            <a:xfrm>
              <a:off x="798496" y="2787569"/>
              <a:ext cx="1524289" cy="1270014"/>
              <a:chOff x="2740941" y="2281860"/>
              <a:chExt cx="1407245" cy="1686082"/>
            </a:xfrm>
            <a:solidFill>
              <a:schemeClr val="accent1">
                <a:lumMod val="20000"/>
                <a:lumOff val="80000"/>
              </a:schemeClr>
            </a:solidFill>
          </p:grpSpPr>
          <p:sp>
            <p:nvSpPr>
              <p:cNvPr id="24" name="Moon 3">
                <a:extLst>
                  <a:ext uri="{FF2B5EF4-FFF2-40B4-BE49-F238E27FC236}">
                    <a16:creationId xmlns:a16="http://schemas.microsoft.com/office/drawing/2014/main" id="{7C7EDD18-4756-CE15-F4A8-6D14DEB656B1}"/>
                  </a:ext>
                </a:extLst>
              </p:cNvPr>
              <p:cNvSpPr/>
              <p:nvPr/>
            </p:nvSpPr>
            <p:spPr>
              <a:xfrm rot="16200000">
                <a:off x="2728320" y="2548076"/>
                <a:ext cx="1432487" cy="1407245"/>
              </a:xfrm>
              <a:prstGeom prst="moon">
                <a:avLst>
                  <a:gd name="adj" fmla="val 67712"/>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a:extLst>
                  <a:ext uri="{FF2B5EF4-FFF2-40B4-BE49-F238E27FC236}">
                    <a16:creationId xmlns:a16="http://schemas.microsoft.com/office/drawing/2014/main" id="{11457A3B-41C5-DE7C-0B32-71D44FCD7046}"/>
                  </a:ext>
                </a:extLst>
              </p:cNvPr>
              <p:cNvSpPr/>
              <p:nvPr/>
            </p:nvSpPr>
            <p:spPr>
              <a:xfrm rot="16475209">
                <a:off x="2917036" y="2221460"/>
                <a:ext cx="1155409" cy="1276209"/>
              </a:xfrm>
              <a:prstGeom prst="moon">
                <a:avLst>
                  <a:gd name="adj" fmla="val 67712"/>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063B6EAE-4221-9080-64DD-DA2A05E128E1}"/>
                </a:ext>
              </a:extLst>
            </p:cNvPr>
            <p:cNvSpPr/>
            <p:nvPr/>
          </p:nvSpPr>
          <p:spPr>
            <a:xfrm>
              <a:off x="801681" y="1303962"/>
              <a:ext cx="1767102" cy="18699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27">
              <a:extLst>
                <a:ext uri="{FF2B5EF4-FFF2-40B4-BE49-F238E27FC236}">
                  <a16:creationId xmlns:a16="http://schemas.microsoft.com/office/drawing/2014/main" id="{058806D1-186E-8C4F-B1F1-77B09F5EB84E}"/>
                </a:ext>
              </a:extLst>
            </p:cNvPr>
            <p:cNvSpPr/>
            <p:nvPr/>
          </p:nvSpPr>
          <p:spPr>
            <a:xfrm>
              <a:off x="666596" y="1303962"/>
              <a:ext cx="2046117" cy="325213"/>
            </a:xfrm>
            <a:prstGeom prst="roundRect">
              <a:avLst>
                <a:gd name="adj" fmla="val 50000"/>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2D57493-6483-5027-B7EF-BBACA3C4CF64}"/>
                </a:ext>
              </a:extLst>
            </p:cNvPr>
            <p:cNvSpPr/>
            <p:nvPr/>
          </p:nvSpPr>
          <p:spPr>
            <a:xfrm>
              <a:off x="651952" y="2764127"/>
              <a:ext cx="467633" cy="467633"/>
            </a:xfrm>
            <a:prstGeom prst="ellipse">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138">
            <a:extLst>
              <a:ext uri="{FF2B5EF4-FFF2-40B4-BE49-F238E27FC236}">
                <a16:creationId xmlns:a16="http://schemas.microsoft.com/office/drawing/2014/main" id="{1D12009A-95D7-E3F4-BBB5-ED0CF3640D54}"/>
              </a:ext>
            </a:extLst>
          </p:cNvPr>
          <p:cNvGrpSpPr/>
          <p:nvPr/>
        </p:nvGrpSpPr>
        <p:grpSpPr>
          <a:xfrm>
            <a:off x="9358283" y="1778083"/>
            <a:ext cx="1219200" cy="2236565"/>
            <a:chOff x="1524000" y="566493"/>
            <a:chExt cx="1447800" cy="3555551"/>
          </a:xfrm>
        </p:grpSpPr>
        <p:sp>
          <p:nvSpPr>
            <p:cNvPr id="88" name="Cloud 87">
              <a:extLst>
                <a:ext uri="{FF2B5EF4-FFF2-40B4-BE49-F238E27FC236}">
                  <a16:creationId xmlns:a16="http://schemas.microsoft.com/office/drawing/2014/main" id="{48E013CA-F81F-2858-4FBB-FFE4F9F8B2C0}"/>
                </a:ext>
              </a:extLst>
            </p:cNvPr>
            <p:cNvSpPr/>
            <p:nvPr/>
          </p:nvSpPr>
          <p:spPr>
            <a:xfrm rot="16200000">
              <a:off x="1239436" y="969803"/>
              <a:ext cx="1981759" cy="1260231"/>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D054A6FE-0646-94E6-F8A8-058304F1870B}"/>
                </a:ext>
              </a:extLst>
            </p:cNvPr>
            <p:cNvSpPr/>
            <p:nvPr/>
          </p:nvSpPr>
          <p:spPr>
            <a:xfrm rot="2195474">
              <a:off x="2018224" y="3377605"/>
              <a:ext cx="329359" cy="744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DE18B749-0C35-F712-65CB-B095768F0C85}"/>
                </a:ext>
              </a:extLst>
            </p:cNvPr>
            <p:cNvSpPr/>
            <p:nvPr/>
          </p:nvSpPr>
          <p:spPr>
            <a:xfrm rot="19214189">
              <a:off x="2182135" y="3369410"/>
              <a:ext cx="321156" cy="744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32A06592-A93B-B038-6154-91A68C0C1895}"/>
                </a:ext>
              </a:extLst>
            </p:cNvPr>
            <p:cNvSpPr/>
            <p:nvPr/>
          </p:nvSpPr>
          <p:spPr>
            <a:xfrm>
              <a:off x="1524000" y="2729476"/>
              <a:ext cx="293967" cy="5498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7B1DB0C8-8196-958A-D029-AB7048BA0EF2}"/>
                </a:ext>
              </a:extLst>
            </p:cNvPr>
            <p:cNvSpPr/>
            <p:nvPr/>
          </p:nvSpPr>
          <p:spPr>
            <a:xfrm>
              <a:off x="2699870" y="2729476"/>
              <a:ext cx="271930" cy="4732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a:extLst>
                <a:ext uri="{FF2B5EF4-FFF2-40B4-BE49-F238E27FC236}">
                  <a16:creationId xmlns:a16="http://schemas.microsoft.com/office/drawing/2014/main" id="{67945E7F-9970-1EDF-7E4C-D7F916C0442A}"/>
                </a:ext>
              </a:extLst>
            </p:cNvPr>
            <p:cNvSpPr/>
            <p:nvPr/>
          </p:nvSpPr>
          <p:spPr>
            <a:xfrm rot="1697115">
              <a:off x="1683216" y="1928089"/>
              <a:ext cx="500869" cy="1268818"/>
            </a:xfrm>
            <a:prstGeom prst="trapezoid">
              <a:avLst>
                <a:gd name="adj" fmla="val 35984"/>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a:extLst>
                <a:ext uri="{FF2B5EF4-FFF2-40B4-BE49-F238E27FC236}">
                  <a16:creationId xmlns:a16="http://schemas.microsoft.com/office/drawing/2014/main" id="{2562E849-4FE1-168B-3484-FF516CF88D58}"/>
                </a:ext>
              </a:extLst>
            </p:cNvPr>
            <p:cNvSpPr/>
            <p:nvPr/>
          </p:nvSpPr>
          <p:spPr>
            <a:xfrm rot="19932635">
              <a:off x="2289117" y="1992713"/>
              <a:ext cx="540132" cy="1165561"/>
            </a:xfrm>
            <a:prstGeom prst="trapezoid">
              <a:avLst>
                <a:gd name="adj" fmla="val 35984"/>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a:extLst>
                <a:ext uri="{FF2B5EF4-FFF2-40B4-BE49-F238E27FC236}">
                  <a16:creationId xmlns:a16="http://schemas.microsoft.com/office/drawing/2014/main" id="{F415CFDF-859A-5434-A50D-F901B50730EE}"/>
                </a:ext>
              </a:extLst>
            </p:cNvPr>
            <p:cNvSpPr/>
            <p:nvPr/>
          </p:nvSpPr>
          <p:spPr>
            <a:xfrm>
              <a:off x="1830626" y="1908532"/>
              <a:ext cx="869242" cy="1977668"/>
            </a:xfrm>
            <a:prstGeom prst="trapezoid">
              <a:avLst>
                <a:gd name="adj" fmla="val 35984"/>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A2369135-529C-7744-7189-CB0EA53FEA68}"/>
                </a:ext>
              </a:extLst>
            </p:cNvPr>
            <p:cNvSpPr/>
            <p:nvPr/>
          </p:nvSpPr>
          <p:spPr>
            <a:xfrm>
              <a:off x="2133600" y="1600200"/>
              <a:ext cx="205010" cy="83512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A9734464-2C42-2D1A-BBC4-6E5A694176A5}"/>
                </a:ext>
              </a:extLst>
            </p:cNvPr>
            <p:cNvSpPr/>
            <p:nvPr/>
          </p:nvSpPr>
          <p:spPr>
            <a:xfrm>
              <a:off x="1817967" y="783118"/>
              <a:ext cx="785791" cy="136245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loud 97">
              <a:extLst>
                <a:ext uri="{FF2B5EF4-FFF2-40B4-BE49-F238E27FC236}">
                  <a16:creationId xmlns:a16="http://schemas.microsoft.com/office/drawing/2014/main" id="{5FBA3642-25A2-49F7-4337-00A60F1FD2B1}"/>
                </a:ext>
              </a:extLst>
            </p:cNvPr>
            <p:cNvSpPr/>
            <p:nvPr/>
          </p:nvSpPr>
          <p:spPr>
            <a:xfrm>
              <a:off x="1981200" y="1752600"/>
              <a:ext cx="533400" cy="4572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F1A43F50-6C24-CA04-1F4A-734F08889F3B}"/>
                </a:ext>
              </a:extLst>
            </p:cNvPr>
            <p:cNvSpPr/>
            <p:nvPr/>
          </p:nvSpPr>
          <p:spPr>
            <a:xfrm>
              <a:off x="2209800" y="1828800"/>
              <a:ext cx="176191" cy="152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loud 99">
              <a:extLst>
                <a:ext uri="{FF2B5EF4-FFF2-40B4-BE49-F238E27FC236}">
                  <a16:creationId xmlns:a16="http://schemas.microsoft.com/office/drawing/2014/main" id="{64CB6152-B9B0-9D60-D0A4-B74E93888523}"/>
                </a:ext>
              </a:extLst>
            </p:cNvPr>
            <p:cNvSpPr/>
            <p:nvPr/>
          </p:nvSpPr>
          <p:spPr>
            <a:xfrm>
              <a:off x="1858108" y="566493"/>
              <a:ext cx="668215" cy="576507"/>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410837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4" descr="Related image"/>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 y="0"/>
            <a:ext cx="12192001" cy="6866123"/>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p:cNvSpPr txBox="1"/>
          <p:nvPr/>
        </p:nvSpPr>
        <p:spPr>
          <a:xfrm>
            <a:off x="4439970" y="74691"/>
            <a:ext cx="2590800" cy="830997"/>
          </a:xfrm>
          <a:prstGeom prst="rect">
            <a:avLst/>
          </a:prstGeom>
          <a:noFill/>
        </p:spPr>
        <p:txBody>
          <a:bodyPr wrap="square" rtlCol="0">
            <a:spAutoFit/>
          </a:bodyPr>
          <a:lstStyle/>
          <a:p>
            <a:r>
              <a:rPr lang="en-US" sz="4800" dirty="0">
                <a:solidFill>
                  <a:schemeClr val="bg1"/>
                </a:solidFill>
                <a:latin typeface="Morris Roman Alternate" pitchFamily="2" charset="0"/>
              </a:rPr>
              <a:t>Philemon</a:t>
            </a:r>
          </a:p>
        </p:txBody>
      </p:sp>
      <p:sp>
        <p:nvSpPr>
          <p:cNvPr id="81" name="TextBox 80"/>
          <p:cNvSpPr txBox="1"/>
          <p:nvPr/>
        </p:nvSpPr>
        <p:spPr>
          <a:xfrm>
            <a:off x="362138" y="995882"/>
            <a:ext cx="9325069" cy="6124754"/>
          </a:xfrm>
          <a:prstGeom prst="rect">
            <a:avLst/>
          </a:prstGeom>
          <a:noFill/>
        </p:spPr>
        <p:txBody>
          <a:bodyPr wrap="square" rtlCol="0">
            <a:spAutoFit/>
          </a:bodyPr>
          <a:lstStyle/>
          <a:p>
            <a:r>
              <a:rPr lang="en-US" sz="2800" dirty="0">
                <a:solidFill>
                  <a:schemeClr val="bg1"/>
                </a:solidFill>
              </a:rPr>
              <a:t>He was one of the Colossian Saints (probably Greek) and a convert brought into the Church by Paul</a:t>
            </a:r>
          </a:p>
          <a:p>
            <a:endParaRPr lang="en-US" sz="2800" dirty="0">
              <a:solidFill>
                <a:schemeClr val="bg1"/>
              </a:solidFill>
            </a:endParaRPr>
          </a:p>
          <a:p>
            <a:r>
              <a:rPr lang="en-US" sz="2800" dirty="0">
                <a:solidFill>
                  <a:schemeClr val="bg1"/>
                </a:solidFill>
              </a:rPr>
              <a:t>He resided in </a:t>
            </a:r>
            <a:r>
              <a:rPr lang="en-US" sz="2800" dirty="0" err="1">
                <a:solidFill>
                  <a:schemeClr val="bg1"/>
                </a:solidFill>
              </a:rPr>
              <a:t>Colosse</a:t>
            </a:r>
            <a:endParaRPr lang="en-US" sz="2800" dirty="0">
              <a:solidFill>
                <a:schemeClr val="bg1"/>
              </a:solidFill>
            </a:endParaRPr>
          </a:p>
          <a:p>
            <a:endParaRPr lang="en-US" sz="2800" dirty="0">
              <a:solidFill>
                <a:schemeClr val="bg1"/>
              </a:solidFill>
            </a:endParaRPr>
          </a:p>
          <a:p>
            <a:r>
              <a:rPr lang="en-US" sz="2800" dirty="0">
                <a:solidFill>
                  <a:schemeClr val="bg1"/>
                </a:solidFill>
              </a:rPr>
              <a:t>He was the owner of the slave </a:t>
            </a:r>
            <a:r>
              <a:rPr lang="en-US" sz="2800" dirty="0" err="1">
                <a:solidFill>
                  <a:schemeClr val="bg1"/>
                </a:solidFill>
              </a:rPr>
              <a:t>Onesimus</a:t>
            </a:r>
            <a:endParaRPr lang="en-US" sz="2800" dirty="0">
              <a:solidFill>
                <a:schemeClr val="bg1"/>
              </a:solidFill>
            </a:endParaRPr>
          </a:p>
          <a:p>
            <a:endParaRPr lang="en-US" sz="2800" dirty="0">
              <a:solidFill>
                <a:schemeClr val="bg1"/>
              </a:solidFill>
            </a:endParaRPr>
          </a:p>
          <a:p>
            <a:r>
              <a:rPr lang="en-US" sz="2800" dirty="0">
                <a:solidFill>
                  <a:schemeClr val="bg1"/>
                </a:solidFill>
              </a:rPr>
              <a:t>His slave, </a:t>
            </a:r>
            <a:r>
              <a:rPr lang="en-US" sz="2800" dirty="0" err="1">
                <a:solidFill>
                  <a:schemeClr val="bg1"/>
                </a:solidFill>
              </a:rPr>
              <a:t>Onesimus</a:t>
            </a:r>
            <a:r>
              <a:rPr lang="en-US" sz="2800" dirty="0">
                <a:solidFill>
                  <a:schemeClr val="bg1"/>
                </a:solidFill>
              </a:rPr>
              <a:t>, had deserted his post and taken some valuables</a:t>
            </a:r>
          </a:p>
          <a:p>
            <a:endParaRPr lang="en-US" sz="2800" dirty="0">
              <a:solidFill>
                <a:schemeClr val="bg1"/>
              </a:solidFill>
            </a:endParaRPr>
          </a:p>
          <a:p>
            <a:r>
              <a:rPr lang="en-US" sz="2800" dirty="0">
                <a:solidFill>
                  <a:schemeClr val="bg1"/>
                </a:solidFill>
              </a:rPr>
              <a:t>Paul wrote a private letter to Philemon and asked him to receive </a:t>
            </a:r>
            <a:r>
              <a:rPr lang="en-US" sz="2800" dirty="0" err="1">
                <a:solidFill>
                  <a:schemeClr val="bg1"/>
                </a:solidFill>
              </a:rPr>
              <a:t>Onesimus</a:t>
            </a:r>
            <a:r>
              <a:rPr lang="en-US" sz="2800" dirty="0">
                <a:solidFill>
                  <a:schemeClr val="bg1"/>
                </a:solidFill>
              </a:rPr>
              <a:t> back as a brother in the gospel</a:t>
            </a:r>
          </a:p>
          <a:p>
            <a:endParaRPr lang="en-US" sz="2800" dirty="0">
              <a:solidFill>
                <a:schemeClr val="bg1"/>
              </a:solidFill>
            </a:endParaRPr>
          </a:p>
          <a:p>
            <a:endParaRPr lang="en-US" sz="2800" dirty="0">
              <a:solidFill>
                <a:schemeClr val="bg1"/>
              </a:solidFill>
            </a:endParaRPr>
          </a:p>
        </p:txBody>
      </p:sp>
      <p:grpSp>
        <p:nvGrpSpPr>
          <p:cNvPr id="2" name="Group 1">
            <a:extLst>
              <a:ext uri="{FF2B5EF4-FFF2-40B4-BE49-F238E27FC236}">
                <a16:creationId xmlns:a16="http://schemas.microsoft.com/office/drawing/2014/main" id="{83791AC1-B89C-22EF-4A82-AED3AC6ABB40}"/>
              </a:ext>
            </a:extLst>
          </p:cNvPr>
          <p:cNvGrpSpPr/>
          <p:nvPr/>
        </p:nvGrpSpPr>
        <p:grpSpPr>
          <a:xfrm>
            <a:off x="9560746" y="1836684"/>
            <a:ext cx="2165805" cy="3912361"/>
            <a:chOff x="81594" y="922284"/>
            <a:chExt cx="3090980" cy="5583621"/>
          </a:xfrm>
        </p:grpSpPr>
        <p:sp>
          <p:nvSpPr>
            <p:cNvPr id="3" name="Cloud 2">
              <a:extLst>
                <a:ext uri="{FF2B5EF4-FFF2-40B4-BE49-F238E27FC236}">
                  <a16:creationId xmlns:a16="http://schemas.microsoft.com/office/drawing/2014/main" id="{F818ACD0-05A2-A2A0-78BC-058D3AB11DF9}"/>
                </a:ext>
              </a:extLst>
            </p:cNvPr>
            <p:cNvSpPr/>
            <p:nvPr/>
          </p:nvSpPr>
          <p:spPr>
            <a:xfrm>
              <a:off x="2043254" y="1494198"/>
              <a:ext cx="806064" cy="1455058"/>
            </a:xfrm>
            <a:prstGeom prst="cloud">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EEF87BBD-6143-AB1F-8046-F34C9FF8ACD9}"/>
                </a:ext>
              </a:extLst>
            </p:cNvPr>
            <p:cNvSpPr/>
            <p:nvPr/>
          </p:nvSpPr>
          <p:spPr>
            <a:xfrm>
              <a:off x="460661" y="1504306"/>
              <a:ext cx="625964" cy="1455058"/>
            </a:xfrm>
            <a:prstGeom prst="cloud">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5D91F29-6F83-B7A7-4325-19D71DF063F3}"/>
                </a:ext>
              </a:extLst>
            </p:cNvPr>
            <p:cNvSpPr/>
            <p:nvPr/>
          </p:nvSpPr>
          <p:spPr>
            <a:xfrm rot="6128217">
              <a:off x="1958883" y="5741631"/>
              <a:ext cx="535301" cy="993247"/>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313613F-052D-BED7-1D63-EA08CF548608}"/>
                </a:ext>
              </a:extLst>
            </p:cNvPr>
            <p:cNvSpPr/>
            <p:nvPr/>
          </p:nvSpPr>
          <p:spPr>
            <a:xfrm rot="4472555">
              <a:off x="1005956" y="5687494"/>
              <a:ext cx="463005" cy="1100138"/>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10240FA-EFA6-5022-BB26-F81418417966}"/>
                </a:ext>
              </a:extLst>
            </p:cNvPr>
            <p:cNvSpPr/>
            <p:nvPr/>
          </p:nvSpPr>
          <p:spPr>
            <a:xfrm rot="2901859">
              <a:off x="266522" y="4169990"/>
              <a:ext cx="530673" cy="9005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398D45D-8988-A8F0-5089-D1838E6DB685}"/>
                </a:ext>
              </a:extLst>
            </p:cNvPr>
            <p:cNvSpPr/>
            <p:nvPr/>
          </p:nvSpPr>
          <p:spPr>
            <a:xfrm rot="20226769">
              <a:off x="2645754" y="4115245"/>
              <a:ext cx="526820" cy="7898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C00F11D9-8301-EF20-ACD1-1824637F1228}"/>
                </a:ext>
              </a:extLst>
            </p:cNvPr>
            <p:cNvSpPr/>
            <p:nvPr/>
          </p:nvSpPr>
          <p:spPr>
            <a:xfrm>
              <a:off x="559193" y="2795356"/>
              <a:ext cx="2418140" cy="3343209"/>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97EE1B1B-FCBA-5CD6-A8AD-C9FE92FAD0DC}"/>
                </a:ext>
              </a:extLst>
            </p:cNvPr>
            <p:cNvSpPr/>
            <p:nvPr/>
          </p:nvSpPr>
          <p:spPr>
            <a:xfrm rot="1442139">
              <a:off x="402271" y="2664101"/>
              <a:ext cx="674402" cy="2095736"/>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166BC735-A988-DEB2-1E4E-406DE5DC667D}"/>
                </a:ext>
              </a:extLst>
            </p:cNvPr>
            <p:cNvSpPr/>
            <p:nvPr/>
          </p:nvSpPr>
          <p:spPr>
            <a:xfrm rot="20249249">
              <a:off x="2211751" y="2666945"/>
              <a:ext cx="674402" cy="1887687"/>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18">
              <a:extLst>
                <a:ext uri="{FF2B5EF4-FFF2-40B4-BE49-F238E27FC236}">
                  <a16:creationId xmlns:a16="http://schemas.microsoft.com/office/drawing/2014/main" id="{6AD07EBE-B548-BF11-1BB7-8D9EE10D27B3}"/>
                </a:ext>
              </a:extLst>
            </p:cNvPr>
            <p:cNvSpPr/>
            <p:nvPr/>
          </p:nvSpPr>
          <p:spPr>
            <a:xfrm rot="5400000">
              <a:off x="1361646" y="227235"/>
              <a:ext cx="636132" cy="2026230"/>
            </a:xfrm>
            <a:prstGeom prst="roundRect">
              <a:avLst>
                <a:gd name="adj" fmla="val 50000"/>
              </a:avLst>
            </a:prstGeom>
            <a:solidFill>
              <a:srgbClr val="D07D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99E1E2ED-3252-516C-E19C-9C41E93F1581}"/>
                </a:ext>
              </a:extLst>
            </p:cNvPr>
            <p:cNvSpPr/>
            <p:nvPr/>
          </p:nvSpPr>
          <p:spPr>
            <a:xfrm>
              <a:off x="304170" y="3104868"/>
              <a:ext cx="2816840" cy="3037022"/>
            </a:xfrm>
            <a:prstGeom prst="trapezoid">
              <a:avLst>
                <a:gd name="adj" fmla="val 42843"/>
              </a:avLst>
            </a:prstGeom>
            <a:solidFill>
              <a:srgbClr val="E4D6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3FD37E5F-F2A2-B38F-5AF7-7922A9754EAE}"/>
                </a:ext>
              </a:extLst>
            </p:cNvPr>
            <p:cNvSpPr/>
            <p:nvPr/>
          </p:nvSpPr>
          <p:spPr>
            <a:xfrm>
              <a:off x="304170" y="2813857"/>
              <a:ext cx="1721402" cy="3201127"/>
            </a:xfrm>
            <a:prstGeom prst="trapezoid">
              <a:avLst>
                <a:gd name="adj" fmla="val 42843"/>
              </a:avLst>
            </a:prstGeom>
            <a:solidFill>
              <a:srgbClr val="DB92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5627102-41CB-3A89-8D99-A31FD3A6E3AA}"/>
                </a:ext>
              </a:extLst>
            </p:cNvPr>
            <p:cNvSpPr/>
            <p:nvPr/>
          </p:nvSpPr>
          <p:spPr>
            <a:xfrm>
              <a:off x="1243117" y="2377341"/>
              <a:ext cx="915338" cy="110340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4" name="Group 205">
              <a:extLst>
                <a:ext uri="{FF2B5EF4-FFF2-40B4-BE49-F238E27FC236}">
                  <a16:creationId xmlns:a16="http://schemas.microsoft.com/office/drawing/2014/main" id="{34832E85-B83D-CBF4-2764-37BAEA759A7E}"/>
                </a:ext>
              </a:extLst>
            </p:cNvPr>
            <p:cNvGrpSpPr/>
            <p:nvPr/>
          </p:nvGrpSpPr>
          <p:grpSpPr>
            <a:xfrm rot="4345229">
              <a:off x="203625" y="4292256"/>
              <a:ext cx="2448524" cy="544709"/>
              <a:chOff x="1447800" y="3003029"/>
              <a:chExt cx="3795010" cy="1873771"/>
            </a:xfrm>
          </p:grpSpPr>
          <p:grpSp>
            <p:nvGrpSpPr>
              <p:cNvPr id="247" name="Group 184">
                <a:extLst>
                  <a:ext uri="{FF2B5EF4-FFF2-40B4-BE49-F238E27FC236}">
                    <a16:creationId xmlns:a16="http://schemas.microsoft.com/office/drawing/2014/main" id="{BD745A1B-4505-8A3B-4819-01F9D60D7ED5}"/>
                  </a:ext>
                </a:extLst>
              </p:cNvPr>
              <p:cNvGrpSpPr/>
              <p:nvPr/>
            </p:nvGrpSpPr>
            <p:grpSpPr>
              <a:xfrm>
                <a:off x="1447800" y="3048000"/>
                <a:ext cx="1905000" cy="1828800"/>
                <a:chOff x="1447800" y="3048000"/>
                <a:chExt cx="1905000" cy="1828800"/>
              </a:xfrm>
            </p:grpSpPr>
            <p:grpSp>
              <p:nvGrpSpPr>
                <p:cNvPr id="34" name="Group 180">
                  <a:extLst>
                    <a:ext uri="{FF2B5EF4-FFF2-40B4-BE49-F238E27FC236}">
                      <a16:creationId xmlns:a16="http://schemas.microsoft.com/office/drawing/2014/main" id="{C7096824-6E29-A2B3-DA51-88A303BD3CB8}"/>
                    </a:ext>
                  </a:extLst>
                </p:cNvPr>
                <p:cNvGrpSpPr/>
                <p:nvPr/>
              </p:nvGrpSpPr>
              <p:grpSpPr>
                <a:xfrm>
                  <a:off x="1447800" y="3048000"/>
                  <a:ext cx="990600" cy="1752600"/>
                  <a:chOff x="1447800" y="3048000"/>
                  <a:chExt cx="990600" cy="1752600"/>
                </a:xfrm>
              </p:grpSpPr>
              <p:sp>
                <p:nvSpPr>
                  <p:cNvPr id="38" name="Flowchart: Stored Data 37">
                    <a:extLst>
                      <a:ext uri="{FF2B5EF4-FFF2-40B4-BE49-F238E27FC236}">
                        <a16:creationId xmlns:a16="http://schemas.microsoft.com/office/drawing/2014/main" id="{A8D5E806-527A-B3FA-9FA6-E7BCEF44C115}"/>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a:extLst>
                      <a:ext uri="{FF2B5EF4-FFF2-40B4-BE49-F238E27FC236}">
                        <a16:creationId xmlns:a16="http://schemas.microsoft.com/office/drawing/2014/main" id="{8D6DBC89-2168-AC44-2991-9AC7B8E01901}"/>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181">
                  <a:extLst>
                    <a:ext uri="{FF2B5EF4-FFF2-40B4-BE49-F238E27FC236}">
                      <a16:creationId xmlns:a16="http://schemas.microsoft.com/office/drawing/2014/main" id="{0ABF91E7-F074-9329-C137-DF1950A64DFE}"/>
                    </a:ext>
                  </a:extLst>
                </p:cNvPr>
                <p:cNvGrpSpPr/>
                <p:nvPr/>
              </p:nvGrpSpPr>
              <p:grpSpPr>
                <a:xfrm rot="10800000">
                  <a:off x="2362200" y="3124200"/>
                  <a:ext cx="990600" cy="1752600"/>
                  <a:chOff x="1447800" y="3048000"/>
                  <a:chExt cx="990600" cy="1752600"/>
                </a:xfrm>
              </p:grpSpPr>
              <p:sp>
                <p:nvSpPr>
                  <p:cNvPr id="36" name="Flowchart: Stored Data 35">
                    <a:extLst>
                      <a:ext uri="{FF2B5EF4-FFF2-40B4-BE49-F238E27FC236}">
                        <a16:creationId xmlns:a16="http://schemas.microsoft.com/office/drawing/2014/main" id="{B3620DF2-4304-112A-6F9B-C542A4D07BC3}"/>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7F56F106-A876-B66C-D0EA-9BBE6E64AD8F}"/>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8" name="Group 185">
                <a:extLst>
                  <a:ext uri="{FF2B5EF4-FFF2-40B4-BE49-F238E27FC236}">
                    <a16:creationId xmlns:a16="http://schemas.microsoft.com/office/drawing/2014/main" id="{97CBCD23-8F27-C6BA-E701-2A47CA6AC945}"/>
                  </a:ext>
                </a:extLst>
              </p:cNvPr>
              <p:cNvGrpSpPr/>
              <p:nvPr/>
            </p:nvGrpSpPr>
            <p:grpSpPr>
              <a:xfrm>
                <a:off x="3337810" y="3003029"/>
                <a:ext cx="1905000" cy="1828800"/>
                <a:chOff x="1447800" y="3048000"/>
                <a:chExt cx="1905000" cy="1828800"/>
              </a:xfrm>
            </p:grpSpPr>
            <p:grpSp>
              <p:nvGrpSpPr>
                <p:cNvPr id="249" name="Group 180">
                  <a:extLst>
                    <a:ext uri="{FF2B5EF4-FFF2-40B4-BE49-F238E27FC236}">
                      <a16:creationId xmlns:a16="http://schemas.microsoft.com/office/drawing/2014/main" id="{326D3DB1-4909-C6CE-A51C-5B666C4947BB}"/>
                    </a:ext>
                  </a:extLst>
                </p:cNvPr>
                <p:cNvGrpSpPr/>
                <p:nvPr/>
              </p:nvGrpSpPr>
              <p:grpSpPr>
                <a:xfrm>
                  <a:off x="1447800" y="3048000"/>
                  <a:ext cx="990600" cy="1752600"/>
                  <a:chOff x="1447800" y="3048000"/>
                  <a:chExt cx="990600" cy="1752600"/>
                </a:xfrm>
              </p:grpSpPr>
              <p:sp>
                <p:nvSpPr>
                  <p:cNvPr id="32" name="Flowchart: Stored Data 31">
                    <a:extLst>
                      <a:ext uri="{FF2B5EF4-FFF2-40B4-BE49-F238E27FC236}">
                        <a16:creationId xmlns:a16="http://schemas.microsoft.com/office/drawing/2014/main" id="{579D4740-F2B7-3C38-A0FB-82933708D3EE}"/>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EE3982E9-F590-E30A-1F05-452D54636A60}"/>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0" name="Group 181">
                  <a:extLst>
                    <a:ext uri="{FF2B5EF4-FFF2-40B4-BE49-F238E27FC236}">
                      <a16:creationId xmlns:a16="http://schemas.microsoft.com/office/drawing/2014/main" id="{111F2DE6-1120-FC09-DBB2-42771C7E3D2E}"/>
                    </a:ext>
                  </a:extLst>
                </p:cNvPr>
                <p:cNvGrpSpPr/>
                <p:nvPr/>
              </p:nvGrpSpPr>
              <p:grpSpPr>
                <a:xfrm rot="10800000">
                  <a:off x="2362200" y="3124200"/>
                  <a:ext cx="990600" cy="1752600"/>
                  <a:chOff x="1447800" y="3048000"/>
                  <a:chExt cx="990600" cy="1752600"/>
                </a:xfrm>
              </p:grpSpPr>
              <p:sp>
                <p:nvSpPr>
                  <p:cNvPr id="251" name="Flowchart: Stored Data 250">
                    <a:extLst>
                      <a:ext uri="{FF2B5EF4-FFF2-40B4-BE49-F238E27FC236}">
                        <a16:creationId xmlns:a16="http://schemas.microsoft.com/office/drawing/2014/main" id="{00215CE4-F65B-ED16-EA28-6F92FA8FECFC}"/>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Diamond 251">
                    <a:extLst>
                      <a:ext uri="{FF2B5EF4-FFF2-40B4-BE49-F238E27FC236}">
                        <a16:creationId xmlns:a16="http://schemas.microsoft.com/office/drawing/2014/main" id="{46C2E3F7-CF5E-3092-73EB-1883B5D07AA3}"/>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25" name="Trapezoid 224">
              <a:extLst>
                <a:ext uri="{FF2B5EF4-FFF2-40B4-BE49-F238E27FC236}">
                  <a16:creationId xmlns:a16="http://schemas.microsoft.com/office/drawing/2014/main" id="{AF0E7DE8-B577-5CF7-C5BD-F1A593E8B616}"/>
                </a:ext>
              </a:extLst>
            </p:cNvPr>
            <p:cNvSpPr/>
            <p:nvPr/>
          </p:nvSpPr>
          <p:spPr>
            <a:xfrm>
              <a:off x="1399608" y="2813857"/>
              <a:ext cx="1721402" cy="3201127"/>
            </a:xfrm>
            <a:prstGeom prst="trapezoid">
              <a:avLst>
                <a:gd name="adj" fmla="val 42843"/>
              </a:avLst>
            </a:prstGeom>
            <a:solidFill>
              <a:srgbClr val="DB924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0">
              <a:extLst>
                <a:ext uri="{FF2B5EF4-FFF2-40B4-BE49-F238E27FC236}">
                  <a16:creationId xmlns:a16="http://schemas.microsoft.com/office/drawing/2014/main" id="{55A3631A-B222-1559-417B-992F644B2106}"/>
                </a:ext>
              </a:extLst>
            </p:cNvPr>
            <p:cNvGrpSpPr/>
            <p:nvPr/>
          </p:nvGrpSpPr>
          <p:grpSpPr>
            <a:xfrm rot="6243463">
              <a:off x="837292" y="4466814"/>
              <a:ext cx="2331263" cy="562063"/>
              <a:chOff x="1447800" y="3003029"/>
              <a:chExt cx="3795010" cy="1873771"/>
            </a:xfrm>
          </p:grpSpPr>
          <p:grpSp>
            <p:nvGrpSpPr>
              <p:cNvPr id="233" name="Group 184">
                <a:extLst>
                  <a:ext uri="{FF2B5EF4-FFF2-40B4-BE49-F238E27FC236}">
                    <a16:creationId xmlns:a16="http://schemas.microsoft.com/office/drawing/2014/main" id="{82E5C722-D096-F65D-CEDC-07A1F5E7FC09}"/>
                  </a:ext>
                </a:extLst>
              </p:cNvPr>
              <p:cNvGrpSpPr/>
              <p:nvPr/>
            </p:nvGrpSpPr>
            <p:grpSpPr>
              <a:xfrm>
                <a:off x="1447800" y="3048000"/>
                <a:ext cx="1905000" cy="1828800"/>
                <a:chOff x="1447800" y="3048000"/>
                <a:chExt cx="1905000" cy="1828800"/>
              </a:xfrm>
            </p:grpSpPr>
            <p:grpSp>
              <p:nvGrpSpPr>
                <p:cNvPr id="241" name="Group 180">
                  <a:extLst>
                    <a:ext uri="{FF2B5EF4-FFF2-40B4-BE49-F238E27FC236}">
                      <a16:creationId xmlns:a16="http://schemas.microsoft.com/office/drawing/2014/main" id="{E00138D0-6834-951D-1D95-B9AB42D3A501}"/>
                    </a:ext>
                  </a:extLst>
                </p:cNvPr>
                <p:cNvGrpSpPr/>
                <p:nvPr/>
              </p:nvGrpSpPr>
              <p:grpSpPr>
                <a:xfrm>
                  <a:off x="1447800" y="3048000"/>
                  <a:ext cx="990600" cy="1752600"/>
                  <a:chOff x="1447800" y="3048000"/>
                  <a:chExt cx="990600" cy="1752600"/>
                </a:xfrm>
              </p:grpSpPr>
              <p:sp>
                <p:nvSpPr>
                  <p:cNvPr id="245" name="Flowchart: Stored Data 244">
                    <a:extLst>
                      <a:ext uri="{FF2B5EF4-FFF2-40B4-BE49-F238E27FC236}">
                        <a16:creationId xmlns:a16="http://schemas.microsoft.com/office/drawing/2014/main" id="{588E08E8-6554-8931-CD98-5A46592AC2DE}"/>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iamond 245">
                    <a:extLst>
                      <a:ext uri="{FF2B5EF4-FFF2-40B4-BE49-F238E27FC236}">
                        <a16:creationId xmlns:a16="http://schemas.microsoft.com/office/drawing/2014/main" id="{ACBF18BC-C76B-0AB0-FC4B-CA2ADF68E99E}"/>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2" name="Group 181">
                  <a:extLst>
                    <a:ext uri="{FF2B5EF4-FFF2-40B4-BE49-F238E27FC236}">
                      <a16:creationId xmlns:a16="http://schemas.microsoft.com/office/drawing/2014/main" id="{21EB6B8B-D6B1-EEE3-AF38-0B332D157843}"/>
                    </a:ext>
                  </a:extLst>
                </p:cNvPr>
                <p:cNvGrpSpPr/>
                <p:nvPr/>
              </p:nvGrpSpPr>
              <p:grpSpPr>
                <a:xfrm rot="10800000">
                  <a:off x="2362200" y="3124200"/>
                  <a:ext cx="990600" cy="1752600"/>
                  <a:chOff x="1447800" y="3048000"/>
                  <a:chExt cx="990600" cy="1752600"/>
                </a:xfrm>
              </p:grpSpPr>
              <p:sp>
                <p:nvSpPr>
                  <p:cNvPr id="243" name="Flowchart: Stored Data 242">
                    <a:extLst>
                      <a:ext uri="{FF2B5EF4-FFF2-40B4-BE49-F238E27FC236}">
                        <a16:creationId xmlns:a16="http://schemas.microsoft.com/office/drawing/2014/main" id="{06BCE78E-75AF-3B26-CEEF-F2093CF5F103}"/>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Diamond 243">
                    <a:extLst>
                      <a:ext uri="{FF2B5EF4-FFF2-40B4-BE49-F238E27FC236}">
                        <a16:creationId xmlns:a16="http://schemas.microsoft.com/office/drawing/2014/main" id="{8765C1CB-E636-16D1-A70B-259B45745846}"/>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4" name="Group 185">
                <a:extLst>
                  <a:ext uri="{FF2B5EF4-FFF2-40B4-BE49-F238E27FC236}">
                    <a16:creationId xmlns:a16="http://schemas.microsoft.com/office/drawing/2014/main" id="{45F10343-57F5-E53B-D009-22FD5656B522}"/>
                  </a:ext>
                </a:extLst>
              </p:cNvPr>
              <p:cNvGrpSpPr/>
              <p:nvPr/>
            </p:nvGrpSpPr>
            <p:grpSpPr>
              <a:xfrm>
                <a:off x="3337810" y="3003029"/>
                <a:ext cx="1905000" cy="1828800"/>
                <a:chOff x="1447800" y="3048000"/>
                <a:chExt cx="1905000" cy="1828800"/>
              </a:xfrm>
            </p:grpSpPr>
            <p:grpSp>
              <p:nvGrpSpPr>
                <p:cNvPr id="235" name="Group 180">
                  <a:extLst>
                    <a:ext uri="{FF2B5EF4-FFF2-40B4-BE49-F238E27FC236}">
                      <a16:creationId xmlns:a16="http://schemas.microsoft.com/office/drawing/2014/main" id="{1F384D26-A9E1-56F7-ACD2-1498C5AB37D0}"/>
                    </a:ext>
                  </a:extLst>
                </p:cNvPr>
                <p:cNvGrpSpPr/>
                <p:nvPr/>
              </p:nvGrpSpPr>
              <p:grpSpPr>
                <a:xfrm>
                  <a:off x="1447800" y="3048000"/>
                  <a:ext cx="990600" cy="1752600"/>
                  <a:chOff x="1447800" y="3048000"/>
                  <a:chExt cx="990600" cy="1752600"/>
                </a:xfrm>
              </p:grpSpPr>
              <p:sp>
                <p:nvSpPr>
                  <p:cNvPr id="239" name="Flowchart: Stored Data 238">
                    <a:extLst>
                      <a:ext uri="{FF2B5EF4-FFF2-40B4-BE49-F238E27FC236}">
                        <a16:creationId xmlns:a16="http://schemas.microsoft.com/office/drawing/2014/main" id="{183E4742-CBE5-ADE8-226B-F04AC545C04D}"/>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Diamond 239">
                    <a:extLst>
                      <a:ext uri="{FF2B5EF4-FFF2-40B4-BE49-F238E27FC236}">
                        <a16:creationId xmlns:a16="http://schemas.microsoft.com/office/drawing/2014/main" id="{346BEBFC-39B9-AFCC-9D93-CF7A05C7753C}"/>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181">
                  <a:extLst>
                    <a:ext uri="{FF2B5EF4-FFF2-40B4-BE49-F238E27FC236}">
                      <a16:creationId xmlns:a16="http://schemas.microsoft.com/office/drawing/2014/main" id="{3BAAD215-51D2-3B27-5BB6-C20D99B7DAB4}"/>
                    </a:ext>
                  </a:extLst>
                </p:cNvPr>
                <p:cNvGrpSpPr/>
                <p:nvPr/>
              </p:nvGrpSpPr>
              <p:grpSpPr>
                <a:xfrm rot="10800000">
                  <a:off x="2362200" y="3124200"/>
                  <a:ext cx="990600" cy="1752600"/>
                  <a:chOff x="1447800" y="3048000"/>
                  <a:chExt cx="990600" cy="1752600"/>
                </a:xfrm>
              </p:grpSpPr>
              <p:sp>
                <p:nvSpPr>
                  <p:cNvPr id="237" name="Flowchart: Stored Data 236">
                    <a:extLst>
                      <a:ext uri="{FF2B5EF4-FFF2-40B4-BE49-F238E27FC236}">
                        <a16:creationId xmlns:a16="http://schemas.microsoft.com/office/drawing/2014/main" id="{9E2F25D7-9463-FD7B-BE6F-51B94B78BC90}"/>
                      </a:ext>
                    </a:extLst>
                  </p:cNvPr>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Diamond 237">
                    <a:extLst>
                      <a:ext uri="{FF2B5EF4-FFF2-40B4-BE49-F238E27FC236}">
                        <a16:creationId xmlns:a16="http://schemas.microsoft.com/office/drawing/2014/main" id="{6A83049D-8C10-8B4B-7EA5-2F0FC3A7791F}"/>
                      </a:ext>
                    </a:extLst>
                  </p:cNvPr>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27" name="Group 47">
              <a:extLst>
                <a:ext uri="{FF2B5EF4-FFF2-40B4-BE49-F238E27FC236}">
                  <a16:creationId xmlns:a16="http://schemas.microsoft.com/office/drawing/2014/main" id="{40EE2368-64F0-82F3-198A-D7C59EB90862}"/>
                </a:ext>
              </a:extLst>
            </p:cNvPr>
            <p:cNvGrpSpPr/>
            <p:nvPr/>
          </p:nvGrpSpPr>
          <p:grpSpPr>
            <a:xfrm>
              <a:off x="798496" y="2787569"/>
              <a:ext cx="1524289" cy="1270014"/>
              <a:chOff x="2740941" y="2281860"/>
              <a:chExt cx="1407245" cy="1686082"/>
            </a:xfrm>
            <a:solidFill>
              <a:schemeClr val="accent1">
                <a:lumMod val="20000"/>
                <a:lumOff val="80000"/>
              </a:schemeClr>
            </a:solidFill>
          </p:grpSpPr>
          <p:sp>
            <p:nvSpPr>
              <p:cNvPr id="231" name="Moon 3">
                <a:extLst>
                  <a:ext uri="{FF2B5EF4-FFF2-40B4-BE49-F238E27FC236}">
                    <a16:creationId xmlns:a16="http://schemas.microsoft.com/office/drawing/2014/main" id="{2F1E453F-90F0-8BB0-13AB-1E4BFBB369F3}"/>
                  </a:ext>
                </a:extLst>
              </p:cNvPr>
              <p:cNvSpPr/>
              <p:nvPr/>
            </p:nvSpPr>
            <p:spPr>
              <a:xfrm rot="16200000">
                <a:off x="2728320" y="2548076"/>
                <a:ext cx="1432487" cy="1407245"/>
              </a:xfrm>
              <a:prstGeom prst="moon">
                <a:avLst>
                  <a:gd name="adj" fmla="val 67712"/>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Moon 231">
                <a:extLst>
                  <a:ext uri="{FF2B5EF4-FFF2-40B4-BE49-F238E27FC236}">
                    <a16:creationId xmlns:a16="http://schemas.microsoft.com/office/drawing/2014/main" id="{5742928E-B225-BB9D-D1DE-132B03C9D029}"/>
                  </a:ext>
                </a:extLst>
              </p:cNvPr>
              <p:cNvSpPr/>
              <p:nvPr/>
            </p:nvSpPr>
            <p:spPr>
              <a:xfrm rot="16475209">
                <a:off x="2917036" y="2221460"/>
                <a:ext cx="1155409" cy="1276209"/>
              </a:xfrm>
              <a:prstGeom prst="moon">
                <a:avLst>
                  <a:gd name="adj" fmla="val 67712"/>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8" name="Oval 227">
              <a:extLst>
                <a:ext uri="{FF2B5EF4-FFF2-40B4-BE49-F238E27FC236}">
                  <a16:creationId xmlns:a16="http://schemas.microsoft.com/office/drawing/2014/main" id="{C20D3106-1C13-1C26-04D1-F67863516B1B}"/>
                </a:ext>
              </a:extLst>
            </p:cNvPr>
            <p:cNvSpPr/>
            <p:nvPr/>
          </p:nvSpPr>
          <p:spPr>
            <a:xfrm>
              <a:off x="801681" y="1303962"/>
              <a:ext cx="1767102" cy="18699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ounded Rectangle 227">
              <a:extLst>
                <a:ext uri="{FF2B5EF4-FFF2-40B4-BE49-F238E27FC236}">
                  <a16:creationId xmlns:a16="http://schemas.microsoft.com/office/drawing/2014/main" id="{BA47267C-DC42-7633-04B0-40853C3D299D}"/>
                </a:ext>
              </a:extLst>
            </p:cNvPr>
            <p:cNvSpPr/>
            <p:nvPr/>
          </p:nvSpPr>
          <p:spPr>
            <a:xfrm>
              <a:off x="666596" y="1303962"/>
              <a:ext cx="2046117" cy="325213"/>
            </a:xfrm>
            <a:prstGeom prst="roundRect">
              <a:avLst>
                <a:gd name="adj" fmla="val 50000"/>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6122F614-2DC5-28A5-4F2F-901F44EE35FB}"/>
                </a:ext>
              </a:extLst>
            </p:cNvPr>
            <p:cNvSpPr/>
            <p:nvPr/>
          </p:nvSpPr>
          <p:spPr>
            <a:xfrm>
              <a:off x="651952" y="2764127"/>
              <a:ext cx="467633" cy="467633"/>
            </a:xfrm>
            <a:prstGeom prst="ellipse">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5716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4" descr="Related image"/>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 y="0"/>
            <a:ext cx="12192001" cy="6866123"/>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p:cNvSpPr txBox="1"/>
          <p:nvPr/>
        </p:nvSpPr>
        <p:spPr>
          <a:xfrm>
            <a:off x="190123" y="74691"/>
            <a:ext cx="11823826" cy="830997"/>
          </a:xfrm>
          <a:prstGeom prst="rect">
            <a:avLst/>
          </a:prstGeom>
          <a:noFill/>
        </p:spPr>
        <p:txBody>
          <a:bodyPr wrap="square" rtlCol="0">
            <a:spAutoFit/>
          </a:bodyPr>
          <a:lstStyle/>
          <a:p>
            <a:pPr algn="ctr"/>
            <a:r>
              <a:rPr lang="en-US" sz="4800" dirty="0" err="1">
                <a:solidFill>
                  <a:schemeClr val="bg1"/>
                </a:solidFill>
                <a:latin typeface="Morris Roman Alternate" pitchFamily="2" charset="0"/>
              </a:rPr>
              <a:t>Onesimus</a:t>
            </a:r>
            <a:endParaRPr lang="en-US" sz="4800" dirty="0">
              <a:solidFill>
                <a:schemeClr val="bg1"/>
              </a:solidFill>
              <a:latin typeface="Morris Roman Alternate" pitchFamily="2" charset="0"/>
            </a:endParaRPr>
          </a:p>
        </p:txBody>
      </p:sp>
      <p:sp>
        <p:nvSpPr>
          <p:cNvPr id="81" name="TextBox 80"/>
          <p:cNvSpPr txBox="1"/>
          <p:nvPr/>
        </p:nvSpPr>
        <p:spPr>
          <a:xfrm>
            <a:off x="362139" y="995882"/>
            <a:ext cx="8383510" cy="4401205"/>
          </a:xfrm>
          <a:prstGeom prst="rect">
            <a:avLst/>
          </a:prstGeom>
          <a:noFill/>
        </p:spPr>
        <p:txBody>
          <a:bodyPr wrap="square" rtlCol="0">
            <a:spAutoFit/>
          </a:bodyPr>
          <a:lstStyle/>
          <a:p>
            <a:r>
              <a:rPr lang="en-US" sz="2800" dirty="0">
                <a:solidFill>
                  <a:schemeClr val="bg1"/>
                </a:solidFill>
              </a:rPr>
              <a:t>His name means “useful” or “profitable”</a:t>
            </a:r>
          </a:p>
          <a:p>
            <a:endParaRPr lang="en-US" sz="2800" dirty="0">
              <a:solidFill>
                <a:schemeClr val="bg1"/>
              </a:solidFill>
            </a:endParaRPr>
          </a:p>
          <a:p>
            <a:r>
              <a:rPr lang="en-US" sz="2800" dirty="0">
                <a:solidFill>
                  <a:schemeClr val="bg1"/>
                </a:solidFill>
              </a:rPr>
              <a:t>He was a faithful messenger mention by Paul in his epistle to the Colossians (Colossians 4:6-9)</a:t>
            </a:r>
          </a:p>
          <a:p>
            <a:endParaRPr lang="en-US" sz="2800" dirty="0">
              <a:solidFill>
                <a:schemeClr val="bg1"/>
              </a:solidFill>
            </a:endParaRPr>
          </a:p>
          <a:p>
            <a:r>
              <a:rPr lang="en-US" sz="2800" dirty="0">
                <a:solidFill>
                  <a:schemeClr val="bg1"/>
                </a:solidFill>
              </a:rPr>
              <a:t>He had deserted his post with Philemon and gone to seek Paul</a:t>
            </a:r>
          </a:p>
          <a:p>
            <a:endParaRPr lang="en-US" sz="2800" dirty="0">
              <a:solidFill>
                <a:schemeClr val="bg1"/>
              </a:solidFill>
            </a:endParaRPr>
          </a:p>
          <a:p>
            <a:r>
              <a:rPr lang="en-US" sz="2800" dirty="0">
                <a:solidFill>
                  <a:schemeClr val="bg1"/>
                </a:solidFill>
              </a:rPr>
              <a:t>He was sent back to his master, Philemon with a message from Paul</a:t>
            </a:r>
          </a:p>
        </p:txBody>
      </p:sp>
      <p:grpSp>
        <p:nvGrpSpPr>
          <p:cNvPr id="2" name="Group 138">
            <a:extLst>
              <a:ext uri="{FF2B5EF4-FFF2-40B4-BE49-F238E27FC236}">
                <a16:creationId xmlns:a16="http://schemas.microsoft.com/office/drawing/2014/main" id="{26BA5EDE-EC63-A155-896D-7766E5958903}"/>
              </a:ext>
            </a:extLst>
          </p:cNvPr>
          <p:cNvGrpSpPr/>
          <p:nvPr/>
        </p:nvGrpSpPr>
        <p:grpSpPr>
          <a:xfrm>
            <a:off x="8745649" y="1762358"/>
            <a:ext cx="2315183" cy="4247094"/>
            <a:chOff x="1524000" y="566493"/>
            <a:chExt cx="1447800" cy="3555551"/>
          </a:xfrm>
        </p:grpSpPr>
        <p:sp>
          <p:nvSpPr>
            <p:cNvPr id="3" name="Cloud 2">
              <a:extLst>
                <a:ext uri="{FF2B5EF4-FFF2-40B4-BE49-F238E27FC236}">
                  <a16:creationId xmlns:a16="http://schemas.microsoft.com/office/drawing/2014/main" id="{25272F81-CC4F-4CED-8607-F9E4FCC8D18B}"/>
                </a:ext>
              </a:extLst>
            </p:cNvPr>
            <p:cNvSpPr/>
            <p:nvPr/>
          </p:nvSpPr>
          <p:spPr>
            <a:xfrm rot="16200000">
              <a:off x="1239436" y="969803"/>
              <a:ext cx="1981759" cy="1260231"/>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642AE2E-176E-6CF3-FD1D-9C9E7D2B20C7}"/>
                </a:ext>
              </a:extLst>
            </p:cNvPr>
            <p:cNvSpPr/>
            <p:nvPr/>
          </p:nvSpPr>
          <p:spPr>
            <a:xfrm rot="2195474">
              <a:off x="2018224" y="3377605"/>
              <a:ext cx="329359" cy="744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1FCFB50-4919-16C9-5063-3A08B1534B9D}"/>
                </a:ext>
              </a:extLst>
            </p:cNvPr>
            <p:cNvSpPr/>
            <p:nvPr/>
          </p:nvSpPr>
          <p:spPr>
            <a:xfrm rot="19214189">
              <a:off x="2182135" y="3369410"/>
              <a:ext cx="321156" cy="744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3B71085-E421-70AA-514E-9A16C27BA9C8}"/>
                </a:ext>
              </a:extLst>
            </p:cNvPr>
            <p:cNvSpPr/>
            <p:nvPr/>
          </p:nvSpPr>
          <p:spPr>
            <a:xfrm>
              <a:off x="1524000" y="2729476"/>
              <a:ext cx="293967" cy="54980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96B9EC5-D8D6-83BC-5965-C8596F0F6ECF}"/>
                </a:ext>
              </a:extLst>
            </p:cNvPr>
            <p:cNvSpPr/>
            <p:nvPr/>
          </p:nvSpPr>
          <p:spPr>
            <a:xfrm>
              <a:off x="2699870" y="2729476"/>
              <a:ext cx="271930" cy="4732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3205D741-1666-E7D1-4479-2C63D86FB3A0}"/>
                </a:ext>
              </a:extLst>
            </p:cNvPr>
            <p:cNvSpPr/>
            <p:nvPr/>
          </p:nvSpPr>
          <p:spPr>
            <a:xfrm rot="1697115">
              <a:off x="1683216" y="1928089"/>
              <a:ext cx="500869" cy="1268818"/>
            </a:xfrm>
            <a:prstGeom prst="trapezoid">
              <a:avLst>
                <a:gd name="adj" fmla="val 35984"/>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1A26FBB2-9B07-EA11-6BFC-0D6262AEFC27}"/>
                </a:ext>
              </a:extLst>
            </p:cNvPr>
            <p:cNvSpPr/>
            <p:nvPr/>
          </p:nvSpPr>
          <p:spPr>
            <a:xfrm rot="19932635">
              <a:off x="2289117" y="1992713"/>
              <a:ext cx="540132" cy="1165561"/>
            </a:xfrm>
            <a:prstGeom prst="trapezoid">
              <a:avLst>
                <a:gd name="adj" fmla="val 35984"/>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F0D3B23E-EFC4-C50E-F353-EABDA4BFAE93}"/>
                </a:ext>
              </a:extLst>
            </p:cNvPr>
            <p:cNvSpPr/>
            <p:nvPr/>
          </p:nvSpPr>
          <p:spPr>
            <a:xfrm>
              <a:off x="1830626" y="1908532"/>
              <a:ext cx="869242" cy="1977668"/>
            </a:xfrm>
            <a:prstGeom prst="trapezoid">
              <a:avLst>
                <a:gd name="adj" fmla="val 35984"/>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1C7E049-1568-4C7F-87EA-C68D930083DB}"/>
                </a:ext>
              </a:extLst>
            </p:cNvPr>
            <p:cNvSpPr/>
            <p:nvPr/>
          </p:nvSpPr>
          <p:spPr>
            <a:xfrm>
              <a:off x="2133600" y="1600200"/>
              <a:ext cx="257801" cy="764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CC312CD-4AB5-FF40-4BE8-0101F5635B5E}"/>
                </a:ext>
              </a:extLst>
            </p:cNvPr>
            <p:cNvSpPr/>
            <p:nvPr/>
          </p:nvSpPr>
          <p:spPr>
            <a:xfrm>
              <a:off x="1817967" y="783118"/>
              <a:ext cx="785791" cy="136245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0D9DC90D-C4EC-EE7E-E22B-E9D12F5E8275}"/>
                </a:ext>
              </a:extLst>
            </p:cNvPr>
            <p:cNvSpPr/>
            <p:nvPr/>
          </p:nvSpPr>
          <p:spPr>
            <a:xfrm>
              <a:off x="1981200" y="1752600"/>
              <a:ext cx="533400" cy="4572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6B9115C-91A4-BA2A-C4DA-2C3A0ECF2DC0}"/>
                </a:ext>
              </a:extLst>
            </p:cNvPr>
            <p:cNvSpPr/>
            <p:nvPr/>
          </p:nvSpPr>
          <p:spPr>
            <a:xfrm>
              <a:off x="2209800" y="1828800"/>
              <a:ext cx="176191" cy="152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81E9991B-0DB6-DDCD-4614-6AF7602B4965}"/>
                </a:ext>
              </a:extLst>
            </p:cNvPr>
            <p:cNvSpPr/>
            <p:nvPr/>
          </p:nvSpPr>
          <p:spPr>
            <a:xfrm>
              <a:off x="1858108" y="566493"/>
              <a:ext cx="668215" cy="576507"/>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0489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4" descr="Related image"/>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 y="0"/>
            <a:ext cx="12192001" cy="68661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0"/>
          <p:cNvGrpSpPr/>
          <p:nvPr/>
        </p:nvGrpSpPr>
        <p:grpSpPr>
          <a:xfrm>
            <a:off x="1897712" y="59652"/>
            <a:ext cx="8506667" cy="1154211"/>
            <a:chOff x="373711" y="59651"/>
            <a:chExt cx="8506667" cy="1154211"/>
          </a:xfrm>
        </p:grpSpPr>
        <p:sp>
          <p:nvSpPr>
            <p:cNvPr id="22" name="Donut 21"/>
            <p:cNvSpPr/>
            <p:nvPr/>
          </p:nvSpPr>
          <p:spPr>
            <a:xfrm rot="19777625">
              <a:off x="373711" y="263975"/>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rot="328297">
              <a:off x="1184179"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rot="328297">
              <a:off x="20223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onut 24"/>
            <p:cNvSpPr/>
            <p:nvPr/>
          </p:nvSpPr>
          <p:spPr>
            <a:xfrm rot="328297">
              <a:off x="29367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25"/>
            <p:cNvSpPr/>
            <p:nvPr/>
          </p:nvSpPr>
          <p:spPr>
            <a:xfrm rot="328297">
              <a:off x="3927378"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26"/>
            <p:cNvSpPr/>
            <p:nvPr/>
          </p:nvSpPr>
          <p:spPr>
            <a:xfrm rot="328297">
              <a:off x="4841778" y="2120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rot="328297">
              <a:off x="5832380"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28"/>
            <p:cNvSpPr/>
            <p:nvPr/>
          </p:nvSpPr>
          <p:spPr>
            <a:xfrm rot="328297">
              <a:off x="6746778"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29"/>
            <p:cNvSpPr/>
            <p:nvPr/>
          </p:nvSpPr>
          <p:spPr>
            <a:xfrm rot="328297">
              <a:off x="7584978"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 name="Group 31"/>
          <p:cNvGrpSpPr/>
          <p:nvPr/>
        </p:nvGrpSpPr>
        <p:grpSpPr>
          <a:xfrm flipH="1">
            <a:off x="1752601" y="5562601"/>
            <a:ext cx="8506667" cy="1154211"/>
            <a:chOff x="373711" y="59651"/>
            <a:chExt cx="8506667" cy="1154211"/>
          </a:xfrm>
        </p:grpSpPr>
        <p:sp>
          <p:nvSpPr>
            <p:cNvPr id="33" name="Donut 32"/>
            <p:cNvSpPr/>
            <p:nvPr/>
          </p:nvSpPr>
          <p:spPr>
            <a:xfrm rot="19777625">
              <a:off x="373711" y="263975"/>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p:cNvSpPr/>
            <p:nvPr/>
          </p:nvSpPr>
          <p:spPr>
            <a:xfrm rot="328297">
              <a:off x="1184179"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p:cNvSpPr/>
            <p:nvPr/>
          </p:nvSpPr>
          <p:spPr>
            <a:xfrm rot="328297">
              <a:off x="20223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p:cNvSpPr/>
            <p:nvPr/>
          </p:nvSpPr>
          <p:spPr>
            <a:xfrm rot="328297">
              <a:off x="2936779"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36"/>
            <p:cNvSpPr/>
            <p:nvPr/>
          </p:nvSpPr>
          <p:spPr>
            <a:xfrm rot="328297">
              <a:off x="3927378" y="596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onut 37"/>
            <p:cNvSpPr/>
            <p:nvPr/>
          </p:nvSpPr>
          <p:spPr>
            <a:xfrm rot="328297">
              <a:off x="4841778" y="2120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onut 38"/>
            <p:cNvSpPr/>
            <p:nvPr/>
          </p:nvSpPr>
          <p:spPr>
            <a:xfrm rot="328297">
              <a:off x="5832380"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onut 39"/>
            <p:cNvSpPr/>
            <p:nvPr/>
          </p:nvSpPr>
          <p:spPr>
            <a:xfrm rot="328297">
              <a:off x="6746778" y="288251"/>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onut 40"/>
            <p:cNvSpPr/>
            <p:nvPr/>
          </p:nvSpPr>
          <p:spPr>
            <a:xfrm rot="328297">
              <a:off x="7584978" y="59652"/>
              <a:ext cx="1295400" cy="925611"/>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3" name="TextBox 152"/>
          <p:cNvSpPr txBox="1"/>
          <p:nvPr/>
        </p:nvSpPr>
        <p:spPr>
          <a:xfrm>
            <a:off x="2092037" y="2022764"/>
            <a:ext cx="7924800" cy="4154984"/>
          </a:xfrm>
          <a:prstGeom prst="rect">
            <a:avLst/>
          </a:prstGeom>
          <a:noFill/>
        </p:spPr>
        <p:txBody>
          <a:bodyPr wrap="square" rtlCol="0">
            <a:spAutoFit/>
          </a:bodyPr>
          <a:lstStyle/>
          <a:p>
            <a:r>
              <a:rPr lang="en-US" sz="2400" dirty="0">
                <a:solidFill>
                  <a:schemeClr val="bg1"/>
                </a:solidFill>
              </a:rPr>
              <a:t>1</a:t>
            </a:r>
            <a:r>
              <a:rPr lang="en-US" sz="2400" baseline="30000" dirty="0">
                <a:solidFill>
                  <a:schemeClr val="bg1"/>
                </a:solidFill>
              </a:rPr>
              <a:t>st</a:t>
            </a:r>
            <a:r>
              <a:rPr lang="en-US" sz="2400" dirty="0">
                <a:solidFill>
                  <a:schemeClr val="bg1"/>
                </a:solidFill>
              </a:rPr>
              <a:t> Century---human life was cheap---half of the total population of the empire were slaves.</a:t>
            </a:r>
          </a:p>
          <a:p>
            <a:endParaRPr lang="en-US" sz="2400" dirty="0">
              <a:solidFill>
                <a:schemeClr val="bg1"/>
              </a:solidFill>
            </a:endParaRPr>
          </a:p>
          <a:p>
            <a:r>
              <a:rPr lang="en-US" sz="2400" dirty="0">
                <a:solidFill>
                  <a:schemeClr val="bg1"/>
                </a:solidFill>
              </a:rPr>
              <a:t>Some wealthy Roman possessed as many as 20,000 slaves</a:t>
            </a:r>
          </a:p>
          <a:p>
            <a:endParaRPr lang="en-US" sz="2400" dirty="0">
              <a:solidFill>
                <a:schemeClr val="bg1"/>
              </a:solidFill>
            </a:endParaRPr>
          </a:p>
          <a:p>
            <a:r>
              <a:rPr lang="en-US" sz="2400" dirty="0">
                <a:solidFill>
                  <a:schemeClr val="bg1"/>
                </a:solidFill>
              </a:rPr>
              <a:t>Most of the slaves were those conquered in war. Some of those captured were more educated than their captors. Sometimes Greek slaves became schoolteachers for the family of their masters.</a:t>
            </a:r>
          </a:p>
          <a:p>
            <a:endParaRPr lang="en-US" sz="2400" dirty="0">
              <a:solidFill>
                <a:schemeClr val="bg1"/>
              </a:solidFill>
            </a:endParaRPr>
          </a:p>
          <a:p>
            <a:endParaRPr lang="en-US" sz="2400" dirty="0">
              <a:solidFill>
                <a:schemeClr val="bg1"/>
              </a:solidFill>
            </a:endParaRPr>
          </a:p>
        </p:txBody>
      </p:sp>
      <p:sp>
        <p:nvSpPr>
          <p:cNvPr id="155" name="TextBox 154"/>
          <p:cNvSpPr txBox="1"/>
          <p:nvPr/>
        </p:nvSpPr>
        <p:spPr>
          <a:xfrm>
            <a:off x="1620982" y="1108365"/>
            <a:ext cx="8991600" cy="830997"/>
          </a:xfrm>
          <a:prstGeom prst="rect">
            <a:avLst/>
          </a:prstGeom>
          <a:noFill/>
        </p:spPr>
        <p:txBody>
          <a:bodyPr wrap="square" rtlCol="0">
            <a:spAutoFit/>
          </a:bodyPr>
          <a:lstStyle/>
          <a:p>
            <a:pPr algn="ctr"/>
            <a:r>
              <a:rPr lang="en-US" sz="4800" dirty="0">
                <a:solidFill>
                  <a:schemeClr val="bg1"/>
                </a:solidFill>
                <a:latin typeface="Morris Roman Alternate" pitchFamily="2" charset="0"/>
              </a:rPr>
              <a:t>Slavery in the Roman Empire</a:t>
            </a:r>
          </a:p>
        </p:txBody>
      </p:sp>
    </p:spTree>
    <p:extLst>
      <p:ext uri="{BB962C8B-B14F-4D97-AF65-F5344CB8AC3E}">
        <p14:creationId xmlns:p14="http://schemas.microsoft.com/office/powerpoint/2010/main" val="49965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18123</Words>
  <Application>Microsoft Office PowerPoint</Application>
  <PresentationFormat>Widescreen</PresentationFormat>
  <Paragraphs>1096</Paragraphs>
  <Slides>114</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114</vt:i4>
      </vt:variant>
    </vt:vector>
  </HeadingPairs>
  <TitlesOfParts>
    <vt:vector size="129" baseType="lpstr">
      <vt:lpstr>Palatino</vt:lpstr>
      <vt:lpstr>Waltograph UI</vt:lpstr>
      <vt:lpstr>MV Boli</vt:lpstr>
      <vt:lpstr>Comic Sans MS</vt:lpstr>
      <vt:lpstr>Arial</vt:lpstr>
      <vt:lpstr>Calibri Light</vt:lpstr>
      <vt:lpstr>Rockwell Extra Bold</vt:lpstr>
      <vt:lpstr>Morris Roman Alternate</vt:lpstr>
      <vt:lpstr>Colonna MT</vt:lpstr>
      <vt:lpstr>Calibri</vt:lpstr>
      <vt:lpstr>Castellar</vt:lpstr>
      <vt:lpstr>Californian FB</vt:lpstr>
      <vt:lpstr>Abadi</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5</cp:revision>
  <dcterms:created xsi:type="dcterms:W3CDTF">2023-03-27T16:20:23Z</dcterms:created>
  <dcterms:modified xsi:type="dcterms:W3CDTF">2023-03-28T00:32:44Z</dcterms:modified>
</cp:coreProperties>
</file>