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1" r:id="rId2"/>
    <p:sldId id="282" r:id="rId3"/>
    <p:sldId id="304" r:id="rId4"/>
    <p:sldId id="305" r:id="rId5"/>
    <p:sldId id="306" r:id="rId6"/>
    <p:sldId id="287" r:id="rId7"/>
    <p:sldId id="307" r:id="rId8"/>
    <p:sldId id="355" r:id="rId9"/>
    <p:sldId id="308" r:id="rId10"/>
    <p:sldId id="356" r:id="rId11"/>
    <p:sldId id="295" r:id="rId12"/>
    <p:sldId id="289" r:id="rId13"/>
    <p:sldId id="309" r:id="rId14"/>
    <p:sldId id="290" r:id="rId15"/>
    <p:sldId id="292" r:id="rId16"/>
    <p:sldId id="293" r:id="rId17"/>
    <p:sldId id="310" r:id="rId18"/>
    <p:sldId id="311" r:id="rId19"/>
    <p:sldId id="296" r:id="rId20"/>
    <p:sldId id="297" r:id="rId21"/>
    <p:sldId id="357" r:id="rId22"/>
    <p:sldId id="298" r:id="rId23"/>
    <p:sldId id="312" r:id="rId24"/>
    <p:sldId id="300" r:id="rId25"/>
    <p:sldId id="359" r:id="rId26"/>
    <p:sldId id="358" r:id="rId27"/>
    <p:sldId id="313" r:id="rId28"/>
    <p:sldId id="314" r:id="rId29"/>
    <p:sldId id="315" r:id="rId30"/>
    <p:sldId id="316" r:id="rId31"/>
    <p:sldId id="317" r:id="rId32"/>
    <p:sldId id="318" r:id="rId33"/>
    <p:sldId id="319" r:id="rId34"/>
    <p:sldId id="320" r:id="rId35"/>
    <p:sldId id="284" r:id="rId36"/>
    <p:sldId id="286" r:id="rId37"/>
    <p:sldId id="303" r:id="rId38"/>
    <p:sldId id="322" r:id="rId39"/>
    <p:sldId id="323" r:id="rId40"/>
    <p:sldId id="324" r:id="rId41"/>
    <p:sldId id="325" r:id="rId42"/>
    <p:sldId id="291" r:id="rId43"/>
    <p:sldId id="326" r:id="rId44"/>
    <p:sldId id="327" r:id="rId45"/>
    <p:sldId id="294" r:id="rId46"/>
    <p:sldId id="328" r:id="rId47"/>
    <p:sldId id="329" r:id="rId48"/>
    <p:sldId id="330" r:id="rId49"/>
    <p:sldId id="331" r:id="rId50"/>
    <p:sldId id="299" r:id="rId51"/>
    <p:sldId id="301" r:id="rId52"/>
    <p:sldId id="332" r:id="rId53"/>
    <p:sldId id="333" r:id="rId54"/>
    <p:sldId id="334" r:id="rId55"/>
    <p:sldId id="360" r:id="rId56"/>
    <p:sldId id="335" r:id="rId57"/>
    <p:sldId id="336" r:id="rId58"/>
    <p:sldId id="302" r:id="rId59"/>
    <p:sldId id="337" r:id="rId60"/>
    <p:sldId id="338" r:id="rId61"/>
    <p:sldId id="339" r:id="rId62"/>
    <p:sldId id="340" r:id="rId63"/>
    <p:sldId id="341" r:id="rId64"/>
    <p:sldId id="342" r:id="rId65"/>
    <p:sldId id="343" r:id="rId66"/>
    <p:sldId id="288" r:id="rId67"/>
    <p:sldId id="344" r:id="rId68"/>
    <p:sldId id="345" r:id="rId69"/>
    <p:sldId id="346" r:id="rId70"/>
    <p:sldId id="347" r:id="rId71"/>
    <p:sldId id="361" r:id="rId72"/>
    <p:sldId id="348" r:id="rId73"/>
    <p:sldId id="350" r:id="rId74"/>
    <p:sldId id="351" r:id="rId75"/>
    <p:sldId id="352" r:id="rId76"/>
    <p:sldId id="349" r:id="rId77"/>
    <p:sldId id="353" r:id="rId78"/>
    <p:sldId id="354" r:id="rId79"/>
  </p:sldIdLst>
  <p:sldSz cx="12192000" cy="6858000"/>
  <p:notesSz cx="6858000" cy="9144000"/>
  <p:embeddedFontLst>
    <p:embeddedFont>
      <p:font typeface="Abadi" panose="020B0604020104020204" pitchFamily="34" charset="0"/>
      <p:regular r:id="rId80"/>
    </p:embeddedFont>
    <p:embeddedFont>
      <p:font typeface="AR JULIAN" panose="02000000000000000000" pitchFamily="2" charset="0"/>
      <p:regular r:id="rId81"/>
    </p:embeddedFont>
    <p:embeddedFont>
      <p:font typeface="Arial Narrow" panose="020B0606020202030204" pitchFamily="34" charset="0"/>
      <p:regular r:id="rId82"/>
      <p:bold r:id="rId83"/>
      <p:italic r:id="rId84"/>
      <p:boldItalic r:id="rId85"/>
    </p:embeddedFont>
    <p:embeddedFont>
      <p:font typeface="Baskerville Old Face" panose="02020602080505020303" pitchFamily="18" charset="0"/>
      <p:regular r:id="rId86"/>
    </p:embeddedFont>
    <p:embeddedFont>
      <p:font typeface="Calibri" panose="020F0502020204030204" pitchFamily="34" charset="0"/>
      <p:regular r:id="rId87"/>
      <p:bold r:id="rId88"/>
      <p:italic r:id="rId89"/>
      <p:boldItalic r:id="rId90"/>
    </p:embeddedFont>
    <p:embeddedFont>
      <p:font typeface="Calibri Light" panose="020F0302020204030204" pitchFamily="34" charset="0"/>
      <p:regular r:id="rId91"/>
      <p:italic r:id="rId92"/>
    </p:embeddedFont>
    <p:embeddedFont>
      <p:font typeface="Narkisim" panose="020E0502050101010101" pitchFamily="34" charset="-79"/>
      <p:regular r:id="rId93"/>
    </p:embeddedFont>
    <p:embeddedFont>
      <p:font typeface="Palatino" pitchFamily="2"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935B"/>
    <a:srgbClr val="EFB7E7"/>
    <a:srgbClr val="EB701D"/>
    <a:srgbClr val="D6C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6"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4F60-CFB7-1EC7-71E7-1BFFD7932D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8317FF-4A83-DF6E-C07E-017BC7F97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613EBD-4743-7EC5-A45C-DEDBCABD92BC}"/>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EAA64E3C-9249-51C9-E1B2-1B6C9EE42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F0BA8-75AE-E1AA-2FC7-B03B357AFD10}"/>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3404632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516D-E171-BC2E-0FCB-DA1105EA4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292BF-045B-B8AC-F3F6-E5131987A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4D462-46C7-CCF3-DA16-9956CA91DED3}"/>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03632858-2E13-02DB-454F-B2317D3CE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4D8CD-8E86-B9F1-B7EC-3120415210DD}"/>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54628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EDEEC-E5ED-D5FF-0FAF-C2B642E775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E5DB2-2CE8-9BC4-08AE-7961208151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5C9CA-CF3B-DDD7-17B6-F939AC06A38A}"/>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DA6619C0-1992-4FA9-B235-26A625A34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8B5F7-564C-5916-4165-E29BF1D879D0}"/>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310925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F35E-66BE-BD24-56E0-DA9045CC6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23933-4B28-4F9E-F101-9687FFFDC2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B503-AED2-2359-19CA-C94DA548384A}"/>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524A28C7-C65C-55F8-08D1-853AB6C6C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5C2E9-01D1-574F-D8AA-F64354D62F77}"/>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1721106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E3BD-E548-8930-D87C-B7EBDBD3D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9D3EDC-8B6B-FCF5-E975-61759B11A1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784429-42EA-7CF7-7592-E060F8FE2AC1}"/>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51124A11-2FFF-AF1B-B071-21AB73008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35C95-BFFF-675B-5420-7B42CF031523}"/>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425035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110A-9F05-7BA5-86C8-D8FCEBC96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34445-653C-E20D-ECFE-B96F7B2CB3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5D646-65C0-6EBC-0065-CD498C115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2F106-70F4-44D3-518F-3CCF2A730726}"/>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6" name="Footer Placeholder 5">
            <a:extLst>
              <a:ext uri="{FF2B5EF4-FFF2-40B4-BE49-F238E27FC236}">
                <a16:creationId xmlns:a16="http://schemas.microsoft.com/office/drawing/2014/main" id="{186FCE53-0D27-A822-F091-E2007F507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313AB-B268-10D2-010B-DBA44B0516C8}"/>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306041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C542-5242-454A-C91E-B50F785B9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092BC1-C22F-FBEB-84DA-9D1FCF1ED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93425-62FA-7BDA-3363-6ED4EA3F5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5663CE-9705-2DA8-F2B6-C2A0337615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C3841-D1C6-8DC3-EA04-3EDD32F758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7CE9D-C14D-F48E-1A2A-ABA55A5BE83D}"/>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8" name="Footer Placeholder 7">
            <a:extLst>
              <a:ext uri="{FF2B5EF4-FFF2-40B4-BE49-F238E27FC236}">
                <a16:creationId xmlns:a16="http://schemas.microsoft.com/office/drawing/2014/main" id="{F18B182F-B38F-D3F4-6143-23681EE16B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D1DEF-7547-B61E-116A-547DB50F195E}"/>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218950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C55D-1870-E124-36E0-0242979BB3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973C7E-76EA-59D0-C4B1-E0AA1ACF35AC}"/>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4" name="Footer Placeholder 3">
            <a:extLst>
              <a:ext uri="{FF2B5EF4-FFF2-40B4-BE49-F238E27FC236}">
                <a16:creationId xmlns:a16="http://schemas.microsoft.com/office/drawing/2014/main" id="{3143C744-B8B6-5435-B223-8C5FE6DDE2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0FD607-C543-9000-C5C6-BFE48905D7F8}"/>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64229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4EE85-BB5D-A083-E662-70307F5B8A89}"/>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3" name="Footer Placeholder 2">
            <a:extLst>
              <a:ext uri="{FF2B5EF4-FFF2-40B4-BE49-F238E27FC236}">
                <a16:creationId xmlns:a16="http://schemas.microsoft.com/office/drawing/2014/main" id="{8361A427-436C-8BD6-6880-C89A07962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100C37-8323-9446-BC78-3B766049BCA9}"/>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331699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9BE9-09FB-3EC9-3F24-D26FC43A8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4C8BF0-8C59-C367-3AA6-75C3EA7CE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A6550F-FE5A-A5D7-021D-389CE13BB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CB2E5-85FA-94D4-ADB0-C67CA9ACBC62}"/>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6" name="Footer Placeholder 5">
            <a:extLst>
              <a:ext uri="{FF2B5EF4-FFF2-40B4-BE49-F238E27FC236}">
                <a16:creationId xmlns:a16="http://schemas.microsoft.com/office/drawing/2014/main" id="{C097439C-58FF-3A74-F128-A595EB061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8E605-277B-4893-E43C-E6EEBD17FD2D}"/>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171613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48FF-58F6-C1ED-9016-CC888450E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A9A6F-DC22-4C37-91FE-93AA00FF9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CC483B-3FEF-59FF-5AAD-74E381DF9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872BC-114C-CD16-E069-DBBB9163F335}"/>
              </a:ext>
            </a:extLst>
          </p:cNvPr>
          <p:cNvSpPr>
            <a:spLocks noGrp="1"/>
          </p:cNvSpPr>
          <p:nvPr>
            <p:ph type="dt" sz="half" idx="10"/>
          </p:nvPr>
        </p:nvSpPr>
        <p:spPr/>
        <p:txBody>
          <a:bodyPr/>
          <a:lstStyle/>
          <a:p>
            <a:fld id="{6F8C4A6A-E491-4CB5-86F2-3C7D45206A48}" type="datetimeFigureOut">
              <a:rPr lang="en-US" smtClean="0"/>
              <a:t>2/24/2023</a:t>
            </a:fld>
            <a:endParaRPr lang="en-US"/>
          </a:p>
        </p:txBody>
      </p:sp>
      <p:sp>
        <p:nvSpPr>
          <p:cNvPr id="6" name="Footer Placeholder 5">
            <a:extLst>
              <a:ext uri="{FF2B5EF4-FFF2-40B4-BE49-F238E27FC236}">
                <a16:creationId xmlns:a16="http://schemas.microsoft.com/office/drawing/2014/main" id="{043A7FBC-9E4B-5C30-D6EF-D1FAD1699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51182-5BBE-05E4-AF10-A6C76AE4C2C6}"/>
              </a:ext>
            </a:extLst>
          </p:cNvPr>
          <p:cNvSpPr>
            <a:spLocks noGrp="1"/>
          </p:cNvSpPr>
          <p:nvPr>
            <p:ph type="sldNum" sz="quarter" idx="12"/>
          </p:nvPr>
        </p:nvSpPr>
        <p:spPr/>
        <p:txBody>
          <a:bodyPr/>
          <a:lstStyle/>
          <a:p>
            <a:fld id="{2D172D65-1877-4EEA-A35D-F7CEF7EC72AE}" type="slidenum">
              <a:rPr lang="en-US" smtClean="0"/>
              <a:t>‹#›</a:t>
            </a:fld>
            <a:endParaRPr lang="en-US"/>
          </a:p>
        </p:txBody>
      </p:sp>
    </p:spTree>
    <p:extLst>
      <p:ext uri="{BB962C8B-B14F-4D97-AF65-F5344CB8AC3E}">
        <p14:creationId xmlns:p14="http://schemas.microsoft.com/office/powerpoint/2010/main" val="162120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5EBB7-08F4-700D-A5B5-D50FF15A9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DA47B-AADC-0F3E-7A62-2DD36FA88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20F22-5411-8504-82C5-4D873AC09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C4A6A-E491-4CB5-86F2-3C7D45206A48}" type="datetimeFigureOut">
              <a:rPr lang="en-US" smtClean="0"/>
              <a:t>2/24/2023</a:t>
            </a:fld>
            <a:endParaRPr lang="en-US"/>
          </a:p>
        </p:txBody>
      </p:sp>
      <p:sp>
        <p:nvSpPr>
          <p:cNvPr id="5" name="Footer Placeholder 4">
            <a:extLst>
              <a:ext uri="{FF2B5EF4-FFF2-40B4-BE49-F238E27FC236}">
                <a16:creationId xmlns:a16="http://schemas.microsoft.com/office/drawing/2014/main" id="{2AF25388-F715-5502-F9AE-4DA78C0014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4DF211-9A29-A577-56D7-2C405554F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72D65-1877-4EEA-A35D-F7CEF7EC72AE}" type="slidenum">
              <a:rPr lang="en-US" smtClean="0"/>
              <a:t>‹#›</a:t>
            </a:fld>
            <a:endParaRPr lang="en-US"/>
          </a:p>
        </p:txBody>
      </p:sp>
    </p:spTree>
    <p:extLst>
      <p:ext uri="{BB962C8B-B14F-4D97-AF65-F5344CB8AC3E}">
        <p14:creationId xmlns:p14="http://schemas.microsoft.com/office/powerpoint/2010/main" val="563248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93.gif"/></Relationships>
</file>

<file path=ppt/slides/_rels/slide5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hyperlink" Target="https://www.google.com/url?sa=i&amp;rct=j&amp;q=&amp;esrc=s&amp;frm=1&amp;source=images&amp;cd=&amp;cad=rja&amp;docid=HqExuVub67qeOM&amp;tbnid=t-E_DTVgGkSmyM:&amp;ved=0CAUQjRw&amp;url=https://plus.google.com/photos/112050515977917658745/albums/5399665834264917297/5682746432816270498&amp;ei=wcBVUeG5H5Ho8wT0hIDwCg&amp;psig=AFQjCNGWO1PbnsznfJd989cvIm8vIS4ftw&amp;ust=136466079830227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122.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27.jpg"/></Relationships>
</file>

<file path=ppt/slides/_rels/slide7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29.jp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3101AA-026E-F54B-75F5-677533A2A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E915B64-8DFF-E42E-A8E8-CF0A3BEAB222}"/>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2 Corinthians 1-7</a:t>
            </a:r>
            <a:endParaRPr lang="en-US" sz="4400" dirty="0">
              <a:solidFill>
                <a:schemeClr val="bg1"/>
              </a:solidFill>
              <a:latin typeface="AR JULIAN" panose="02000000000000000000" pitchFamily="2" charset="0"/>
            </a:endParaRPr>
          </a:p>
        </p:txBody>
      </p:sp>
      <p:grpSp>
        <p:nvGrpSpPr>
          <p:cNvPr id="4" name="Group 3">
            <a:extLst>
              <a:ext uri="{FF2B5EF4-FFF2-40B4-BE49-F238E27FC236}">
                <a16:creationId xmlns:a16="http://schemas.microsoft.com/office/drawing/2014/main" id="{8CA56089-F697-D66F-E065-1CE7150750E3}"/>
              </a:ext>
            </a:extLst>
          </p:cNvPr>
          <p:cNvGrpSpPr/>
          <p:nvPr/>
        </p:nvGrpSpPr>
        <p:grpSpPr>
          <a:xfrm>
            <a:off x="4570639" y="2290131"/>
            <a:ext cx="3050721" cy="2895600"/>
            <a:chOff x="3581400" y="228600"/>
            <a:chExt cx="3050721" cy="2895600"/>
          </a:xfrm>
        </p:grpSpPr>
        <p:pic>
          <p:nvPicPr>
            <p:cNvPr id="5" name="Picture 2" descr="Image result for ancient macedonia">
              <a:extLst>
                <a:ext uri="{FF2B5EF4-FFF2-40B4-BE49-F238E27FC236}">
                  <a16:creationId xmlns:a16="http://schemas.microsoft.com/office/drawing/2014/main" id="{9E4F7430-2ED6-E964-F62E-B4227D257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37878CC-ED92-935A-23D1-5A48BCA9A632}"/>
                </a:ext>
              </a:extLst>
            </p:cNvPr>
            <p:cNvGrpSpPr/>
            <p:nvPr/>
          </p:nvGrpSpPr>
          <p:grpSpPr>
            <a:xfrm>
              <a:off x="3581400" y="228600"/>
              <a:ext cx="3050721" cy="2895600"/>
              <a:chOff x="609600" y="533400"/>
              <a:chExt cx="4495800" cy="4267200"/>
            </a:xfrm>
          </p:grpSpPr>
          <p:grpSp>
            <p:nvGrpSpPr>
              <p:cNvPr id="7" name="Group 86">
                <a:extLst>
                  <a:ext uri="{FF2B5EF4-FFF2-40B4-BE49-F238E27FC236}">
                    <a16:creationId xmlns:a16="http://schemas.microsoft.com/office/drawing/2014/main" id="{FAA20D94-69BC-D2CC-6929-7BE39C989E13}"/>
                  </a:ext>
                </a:extLst>
              </p:cNvPr>
              <p:cNvGrpSpPr/>
              <p:nvPr/>
            </p:nvGrpSpPr>
            <p:grpSpPr>
              <a:xfrm rot="2107423">
                <a:off x="2048364" y="1066800"/>
                <a:ext cx="554570" cy="1296744"/>
                <a:chOff x="7696200" y="914400"/>
                <a:chExt cx="685800" cy="2438400"/>
              </a:xfrm>
            </p:grpSpPr>
            <p:sp>
              <p:nvSpPr>
                <p:cNvPr id="39" name="Moon 38">
                  <a:extLst>
                    <a:ext uri="{FF2B5EF4-FFF2-40B4-BE49-F238E27FC236}">
                      <a16:creationId xmlns:a16="http://schemas.microsoft.com/office/drawing/2014/main" id="{D5D78160-FB19-6A52-56E3-A9A8F6F8E04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56A54BD7-E872-D84A-2289-E02BC2D45B3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5D30CD7A-0CA7-BA60-B43E-844364E560F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48D4D60-57BB-AD96-D651-B5C81443A53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9DD353D2-03D2-8368-D9AF-EAD34A469FA6}"/>
                  </a:ext>
                </a:extLst>
              </p:cNvPr>
              <p:cNvGrpSpPr/>
              <p:nvPr/>
            </p:nvGrpSpPr>
            <p:grpSpPr>
              <a:xfrm rot="19262140" flipH="1">
                <a:off x="3035243" y="1133011"/>
                <a:ext cx="554570" cy="1180981"/>
                <a:chOff x="7696200" y="914400"/>
                <a:chExt cx="685800" cy="2438400"/>
              </a:xfrm>
            </p:grpSpPr>
            <p:sp>
              <p:nvSpPr>
                <p:cNvPr id="35" name="Moon 34">
                  <a:extLst>
                    <a:ext uri="{FF2B5EF4-FFF2-40B4-BE49-F238E27FC236}">
                      <a16:creationId xmlns:a16="http://schemas.microsoft.com/office/drawing/2014/main" id="{476C8F3F-8D47-86E6-C142-0919B37CE1D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4F5FF592-0C3F-0C3D-E4F2-9728B6C7458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73570E51-5FAD-9AFA-DA59-1C47FDAFBDF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3317BF2-9329-DDBD-54AC-F4D40BECE27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8B88B79B-85D8-8B78-E406-3C915B5F4E19}"/>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5947E69-7DED-A216-326F-2BC0DECE04FC}"/>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9A09B3C-E1E1-6272-5A0D-DB66041D5F01}"/>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44B94CB-53C8-DB19-97A9-70BBC2A13F4E}"/>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B156BD5-A915-FFA2-AAEC-5F8C8B5C7461}"/>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BBF5E53C-0620-B9E6-EF8B-FCD77324693F}"/>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CC7476-4DFD-02D3-88F9-905F6260D367}"/>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0EAA998-AD50-8297-BE65-9EC59513A898}"/>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3177E706-105C-DA25-2D5F-7AB916146539}"/>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a:extLst>
                  <a:ext uri="{FF2B5EF4-FFF2-40B4-BE49-F238E27FC236}">
                    <a16:creationId xmlns:a16="http://schemas.microsoft.com/office/drawing/2014/main" id="{F5909B7B-CA4E-0A29-F018-55B49AE58A8B}"/>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D61DD6-89E0-C224-3B36-CDAA6306A097}"/>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1">
                <a:extLst>
                  <a:ext uri="{FF2B5EF4-FFF2-40B4-BE49-F238E27FC236}">
                    <a16:creationId xmlns:a16="http://schemas.microsoft.com/office/drawing/2014/main" id="{652DF051-C6DC-EAE0-AFD0-3FD15C6E5A5B}"/>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62">
                <a:extLst>
                  <a:ext uri="{FF2B5EF4-FFF2-40B4-BE49-F238E27FC236}">
                    <a16:creationId xmlns:a16="http://schemas.microsoft.com/office/drawing/2014/main" id="{AAFD6BE6-2A01-7D77-9197-027497D9B4C3}"/>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63">
                <a:extLst>
                  <a:ext uri="{FF2B5EF4-FFF2-40B4-BE49-F238E27FC236}">
                    <a16:creationId xmlns:a16="http://schemas.microsoft.com/office/drawing/2014/main" id="{B006CBBE-5581-4C21-05F5-99D9E346B190}"/>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64">
                <a:extLst>
                  <a:ext uri="{FF2B5EF4-FFF2-40B4-BE49-F238E27FC236}">
                    <a16:creationId xmlns:a16="http://schemas.microsoft.com/office/drawing/2014/main" id="{4D59BCCB-5C70-683C-49E8-5D743424EA33}"/>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65">
                <a:extLst>
                  <a:ext uri="{FF2B5EF4-FFF2-40B4-BE49-F238E27FC236}">
                    <a16:creationId xmlns:a16="http://schemas.microsoft.com/office/drawing/2014/main" id="{5BE6C9BD-1C23-DA82-A957-ECDD76BBA5E3}"/>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6">
                <a:extLst>
                  <a:ext uri="{FF2B5EF4-FFF2-40B4-BE49-F238E27FC236}">
                    <a16:creationId xmlns:a16="http://schemas.microsoft.com/office/drawing/2014/main" id="{3F1145E2-EEC8-F695-D3C0-F4EEDFDDD2E4}"/>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C5EFD42-C55F-169B-528B-9173B6D99703}"/>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1AFC3EA-9548-3259-0374-81F1E8DC9BF6}"/>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
                <a:extLst>
                  <a:ext uri="{FF2B5EF4-FFF2-40B4-BE49-F238E27FC236}">
                    <a16:creationId xmlns:a16="http://schemas.microsoft.com/office/drawing/2014/main" id="{9623FBB6-0F84-20D3-65CF-EBD4D490F578}"/>
                  </a:ext>
                </a:extLst>
              </p:cNvPr>
              <p:cNvGrpSpPr/>
              <p:nvPr/>
            </p:nvGrpSpPr>
            <p:grpSpPr>
              <a:xfrm>
                <a:off x="3150326" y="3226526"/>
                <a:ext cx="366238" cy="640613"/>
                <a:chOff x="2438400" y="402137"/>
                <a:chExt cx="2514600" cy="4398463"/>
              </a:xfrm>
            </p:grpSpPr>
            <p:sp>
              <p:nvSpPr>
                <p:cNvPr id="31" name="Snip Same Side Corner Rectangle 72">
                  <a:extLst>
                    <a:ext uri="{FF2B5EF4-FFF2-40B4-BE49-F238E27FC236}">
                      <a16:creationId xmlns:a16="http://schemas.microsoft.com/office/drawing/2014/main" id="{F7378E8C-E4BB-8195-5128-028EEFEE3731}"/>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315F2C5-A5CF-8D8C-03C1-3D1EA7CAA005}"/>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B85F8E8-D88D-E958-97C2-6100452F04C4}"/>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75D1819E-17E6-4375-12E5-C7567DEEF5CD}"/>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8">
                <a:extLst>
                  <a:ext uri="{FF2B5EF4-FFF2-40B4-BE49-F238E27FC236}">
                    <a16:creationId xmlns:a16="http://schemas.microsoft.com/office/drawing/2014/main" id="{7C790069-64C2-38A0-AF94-64A720404995}"/>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a:extLst>
                  <a:ext uri="{FF2B5EF4-FFF2-40B4-BE49-F238E27FC236}">
                    <a16:creationId xmlns:a16="http://schemas.microsoft.com/office/drawing/2014/main" id="{A5D6E083-3680-0E7B-ABC6-12CF36892DFA}"/>
                  </a:ext>
                </a:extLst>
              </p:cNvPr>
              <p:cNvSpPr/>
              <p:nvPr/>
            </p:nvSpPr>
            <p:spPr>
              <a:xfrm>
                <a:off x="609600" y="533400"/>
                <a:ext cx="4495800" cy="4267200"/>
              </a:xfrm>
              <a:prstGeom prst="frame">
                <a:avLst>
                  <a:gd name="adj1" fmla="val 7194"/>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56402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and blue background">
            <a:extLst>
              <a:ext uri="{FF2B5EF4-FFF2-40B4-BE49-F238E27FC236}">
                <a16:creationId xmlns:a16="http://schemas.microsoft.com/office/drawing/2014/main" id="{CC505480-8BF8-75C9-9325-409575BA5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81274F-A300-B961-8515-CBE98EC66068}"/>
              </a:ext>
            </a:extLst>
          </p:cNvPr>
          <p:cNvSpPr txBox="1"/>
          <p:nvPr/>
        </p:nvSpPr>
        <p:spPr>
          <a:xfrm>
            <a:off x="1693058" y="1166842"/>
            <a:ext cx="6172200" cy="4524315"/>
          </a:xfrm>
          <a:prstGeom prst="rect">
            <a:avLst/>
          </a:prstGeom>
          <a:noFill/>
        </p:spPr>
        <p:txBody>
          <a:bodyPr wrap="square">
            <a:spAutoFit/>
          </a:bodyPr>
          <a:lstStyle/>
          <a:p>
            <a:pPr algn="l" fontAlgn="base"/>
            <a:r>
              <a:rPr lang="en-US" sz="3200" b="0" i="0" dirty="0">
                <a:solidFill>
                  <a:schemeClr val="bg1"/>
                </a:solidFill>
                <a:effectLst/>
              </a:rPr>
              <a:t>God does notice us, and he watches over us. </a:t>
            </a:r>
          </a:p>
          <a:p>
            <a:pPr algn="l" fontAlgn="base"/>
            <a:endParaRPr lang="en-US" sz="3200" dirty="0">
              <a:solidFill>
                <a:schemeClr val="bg1"/>
              </a:solidFill>
            </a:endParaRPr>
          </a:p>
          <a:p>
            <a:pPr algn="l" fontAlgn="base"/>
            <a:r>
              <a:rPr lang="en-US" sz="3200" b="0" i="0" dirty="0">
                <a:solidFill>
                  <a:schemeClr val="bg1"/>
                </a:solidFill>
                <a:effectLst/>
              </a:rPr>
              <a:t>But it is usually through another person that he meets our needs.</a:t>
            </a:r>
          </a:p>
          <a:p>
            <a:pPr algn="l" fontAlgn="base"/>
            <a:endParaRPr lang="en-US" sz="3200" dirty="0">
              <a:solidFill>
                <a:schemeClr val="bg1"/>
              </a:solidFill>
            </a:endParaRPr>
          </a:p>
          <a:p>
            <a:pPr algn="l" fontAlgn="base"/>
            <a:r>
              <a:rPr lang="en-US" sz="3200" b="0" i="0" dirty="0">
                <a:solidFill>
                  <a:schemeClr val="bg1"/>
                </a:solidFill>
                <a:effectLst/>
              </a:rPr>
              <a:t>Therefore, it is vital that we serve each other in the kingdom.</a:t>
            </a:r>
          </a:p>
          <a:p>
            <a:pPr algn="l" fontAlgn="base"/>
            <a:r>
              <a:rPr lang="en-US" sz="3200" b="0" i="0" dirty="0">
                <a:solidFill>
                  <a:schemeClr val="bg1"/>
                </a:solidFill>
                <a:effectLst/>
              </a:rPr>
              <a:t>(</a:t>
            </a:r>
            <a:r>
              <a:rPr lang="en-US" sz="3200" b="0" i="1" dirty="0">
                <a:solidFill>
                  <a:schemeClr val="bg1"/>
                </a:solidFill>
                <a:effectLst/>
              </a:rPr>
              <a:t>13</a:t>
            </a:r>
            <a:r>
              <a:rPr lang="en-US" sz="3200" b="0" i="0" dirty="0">
                <a:solidFill>
                  <a:schemeClr val="bg1"/>
                </a:solidFill>
                <a:effectLst/>
              </a:rPr>
              <a:t>)</a:t>
            </a:r>
          </a:p>
        </p:txBody>
      </p:sp>
      <p:pic>
        <p:nvPicPr>
          <p:cNvPr id="6" name="Picture 5">
            <a:extLst>
              <a:ext uri="{FF2B5EF4-FFF2-40B4-BE49-F238E27FC236}">
                <a16:creationId xmlns:a16="http://schemas.microsoft.com/office/drawing/2014/main" id="{F25EB2E1-646C-E5F0-25AA-1D7B99E99CFC}"/>
              </a:ext>
            </a:extLst>
          </p:cNvPr>
          <p:cNvPicPr>
            <a:picLocks noChangeAspect="1"/>
          </p:cNvPicPr>
          <p:nvPr/>
        </p:nvPicPr>
        <p:blipFill>
          <a:blip r:embed="rId3"/>
          <a:stretch>
            <a:fillRect/>
          </a:stretch>
        </p:blipFill>
        <p:spPr>
          <a:xfrm>
            <a:off x="8201587" y="1011677"/>
            <a:ext cx="3122219" cy="4412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2F9E91D2-68C1-62D1-C37A-9F8697C3B164}"/>
              </a:ext>
            </a:extLst>
          </p:cNvPr>
          <p:cNvPicPr>
            <a:picLocks noChangeAspect="1"/>
          </p:cNvPicPr>
          <p:nvPr/>
        </p:nvPicPr>
        <p:blipFill>
          <a:blip r:embed="rId4"/>
          <a:stretch>
            <a:fillRect/>
          </a:stretch>
        </p:blipFill>
        <p:spPr>
          <a:xfrm>
            <a:off x="126458" y="127444"/>
            <a:ext cx="1230271" cy="1463543"/>
          </a:xfrm>
          <a:prstGeom prst="rect">
            <a:avLst/>
          </a:prstGeom>
        </p:spPr>
      </p:pic>
    </p:spTree>
    <p:extLst>
      <p:ext uri="{BB962C8B-B14F-4D97-AF65-F5344CB8AC3E}">
        <p14:creationId xmlns:p14="http://schemas.microsoft.com/office/powerpoint/2010/main" val="2698072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838201"/>
            <a:ext cx="4038600" cy="2062103"/>
          </a:xfrm>
          <a:prstGeom prst="rect">
            <a:avLst/>
          </a:prstGeom>
          <a:noFill/>
        </p:spPr>
        <p:txBody>
          <a:bodyPr wrap="square" rtlCol="0">
            <a:spAutoFit/>
          </a:bodyPr>
          <a:lstStyle/>
          <a:p>
            <a:r>
              <a:rPr lang="en-US" sz="3200" i="1" dirty="0">
                <a:solidFill>
                  <a:srgbClr val="FFFF00"/>
                </a:solidFill>
              </a:rPr>
              <a:t>“And whether we be afflicted, it is for our consolation and salvation…</a:t>
            </a:r>
          </a:p>
        </p:txBody>
      </p:sp>
      <p:sp>
        <p:nvSpPr>
          <p:cNvPr id="6" name="TextBox 5"/>
          <p:cNvSpPr txBox="1"/>
          <p:nvPr/>
        </p:nvSpPr>
        <p:spPr>
          <a:xfrm>
            <a:off x="2646970" y="5410201"/>
            <a:ext cx="7336971" cy="1077218"/>
          </a:xfrm>
          <a:prstGeom prst="rect">
            <a:avLst/>
          </a:prstGeom>
          <a:noFill/>
        </p:spPr>
        <p:txBody>
          <a:bodyPr wrap="square" rtlCol="0">
            <a:spAutoFit/>
          </a:bodyPr>
          <a:lstStyle/>
          <a:p>
            <a:r>
              <a:rPr lang="en-US" sz="3200" i="1" dirty="0">
                <a:solidFill>
                  <a:srgbClr val="FFFF00"/>
                </a:solidFill>
              </a:rPr>
              <a:t>…which is effectual in the enduring of the same sufferings which we also suffer…”</a:t>
            </a:r>
          </a:p>
        </p:txBody>
      </p:sp>
      <p:sp>
        <p:nvSpPr>
          <p:cNvPr id="7" name="TextBox 6"/>
          <p:cNvSpPr txBox="1"/>
          <p:nvPr/>
        </p:nvSpPr>
        <p:spPr>
          <a:xfrm>
            <a:off x="101096" y="6390920"/>
            <a:ext cx="4038600" cy="369332"/>
          </a:xfrm>
          <a:prstGeom prst="rect">
            <a:avLst/>
          </a:prstGeom>
          <a:noFill/>
        </p:spPr>
        <p:txBody>
          <a:bodyPr wrap="square" rtlCol="0">
            <a:spAutoFit/>
          </a:bodyPr>
          <a:lstStyle/>
          <a:p>
            <a:r>
              <a:rPr lang="en-US" dirty="0">
                <a:solidFill>
                  <a:schemeClr val="bg1"/>
                </a:solidFill>
              </a:rPr>
              <a:t>2 Corinthians 1:6</a:t>
            </a:r>
          </a:p>
        </p:txBody>
      </p:sp>
      <p:pic>
        <p:nvPicPr>
          <p:cNvPr id="3" name="Picture 2">
            <a:extLst>
              <a:ext uri="{FF2B5EF4-FFF2-40B4-BE49-F238E27FC236}">
                <a16:creationId xmlns:a16="http://schemas.microsoft.com/office/drawing/2014/main" id="{5D52E1B8-709A-4590-8B98-38B6DA524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990" y="867984"/>
            <a:ext cx="3099131" cy="4168062"/>
          </a:xfrm>
          <a:prstGeom prst="rect">
            <a:avLst/>
          </a:prstGeom>
        </p:spPr>
      </p:pic>
    </p:spTree>
    <p:extLst>
      <p:ext uri="{BB962C8B-B14F-4D97-AF65-F5344CB8AC3E}">
        <p14:creationId xmlns:p14="http://schemas.microsoft.com/office/powerpoint/2010/main" val="336319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9928" y="927980"/>
            <a:ext cx="5958689" cy="1815882"/>
          </a:xfrm>
          <a:prstGeom prst="rect">
            <a:avLst/>
          </a:prstGeom>
          <a:noFill/>
        </p:spPr>
        <p:txBody>
          <a:bodyPr wrap="square" rtlCol="0">
            <a:spAutoFit/>
          </a:bodyPr>
          <a:lstStyle/>
          <a:p>
            <a:r>
              <a:rPr lang="en-US" sz="2800" dirty="0">
                <a:solidFill>
                  <a:schemeClr val="bg1"/>
                </a:solidFill>
              </a:rPr>
              <a:t>“Ye also helping together by prayer for us, that for the gift bestowed upon us by the means of many persons thanks may be given by many on our behalf.”</a:t>
            </a:r>
          </a:p>
        </p:txBody>
      </p:sp>
      <p:sp>
        <p:nvSpPr>
          <p:cNvPr id="7" name="TextBox 6"/>
          <p:cNvSpPr txBox="1"/>
          <p:nvPr/>
        </p:nvSpPr>
        <p:spPr>
          <a:xfrm>
            <a:off x="73937" y="6488668"/>
            <a:ext cx="4038600" cy="369332"/>
          </a:xfrm>
          <a:prstGeom prst="rect">
            <a:avLst/>
          </a:prstGeom>
          <a:noFill/>
        </p:spPr>
        <p:txBody>
          <a:bodyPr wrap="square" rtlCol="0">
            <a:spAutoFit/>
          </a:bodyPr>
          <a:lstStyle/>
          <a:p>
            <a:r>
              <a:rPr lang="en-US" dirty="0">
                <a:solidFill>
                  <a:schemeClr val="bg1"/>
                </a:solidFill>
              </a:rPr>
              <a:t>2 Corinthians 1:9-11</a:t>
            </a:r>
          </a:p>
        </p:txBody>
      </p:sp>
      <p:sp>
        <p:nvSpPr>
          <p:cNvPr id="6" name="TextBox 5"/>
          <p:cNvSpPr txBox="1"/>
          <p:nvPr/>
        </p:nvSpPr>
        <p:spPr>
          <a:xfrm>
            <a:off x="1866523"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Paul and Companion’s Trials</a:t>
            </a:r>
          </a:p>
        </p:txBody>
      </p:sp>
      <p:sp>
        <p:nvSpPr>
          <p:cNvPr id="13314" name="AutoShape 2" descr="data:image/jpeg;base64,/9j/4AAQSkZJRgABAQAAAQABAAD/2wBDAAkGBwgHBgkIBwgKCgkLDRYPDQwMDRsUFRAWIB0iIiAdHx8kKDQsJCYxJx8fLT0tMTU3Ojo6Iys/RD84QzQ5Ojf/2wBDAQoKCg0MDRoPDxo3JR8lNzc3Nzc3Nzc3Nzc3Nzc3Nzc3Nzc3Nzc3Nzc3Nzc3Nzc3Nzc3Nzc3Nzc3Nzc3Nzc3Nzf/wAARCAETALcDASIAAhEBAxEB/8QAHAAAAQUBAQEAAAAAAAAAAAAABQADBAYHAQII/8QAOhAAAQMDAgQDBQgCAgEFAAAAAQACAwQFERIhBjFBURMiYRQycYGRByNCUqGxwdEV8GLhJDNDU3Ky/8QAFAEBAAAAAAAAAAAAAAAAAAAAAP/EABURAQEAAAAAAAAAAAAAAAAAAAAB/9oADAMBAAIRAxEAPwDDspJYxzISzjkg6ABz59kiSSuJIPbXFdXhpwEiSSgdBSkftsmvMAuFB1ji17XdjlOSSvmlLnHJJTS9RnzboHWDzBS2jZMsbhPtCD00EnYLy4Ydg52XtpJzheyctw8A+qBguCakIAyvcmlvunKiTPJ2QdEh1HC96+5KYD8dBnuutcUHtxz6pRluvBXkZOV5cCED+oxPyOSlRT6gENLnd0g5w6lAaaWu6pKHRPIPfKSAeupLiDq4kkg6MdUs45LiSBLo9V0NyM9Fw80HcjsnGsDhlp+KbAJU+zUjqy4QQg41yNB3wAM7k/JBpHDX2VvrrUytudXJDJI0ObFCB5ARtqJ6+gROyfZ/ZoWSRXDxKyfWQHaixrR0wAeatMd5FJSaQ4FriS34IXFchh1Q0nU4n9/+kDV++zO0vt7jbAaWoaMtcHlwPxBJ/RYxVtkhnkhkGHxuLHDsQcFbfVcSPbCQ7oMfELGb4xzLnUyuBImkc9ru+SgHEd01IwJ0nK8PPRBGIXQSF1zTlcIQd8Q9kteea8JIPTiOi4uLqCTSyaRukmYffAzhJA2kkkgSSSSBJJJIEvTTg8sryvQ2IQd1Ek4AHwV/4GsZbS+3ztw+baLI5NHX5/whPBHDT7xWePOw+ysO/wDzPb4d1rD4YoIxEGhoaPgAgrtx1RD39gPoh9BcWmB0erdjiP5/lOXyodJK2mp2mSaRwYxg/EScABPWTgi4W6tgrbtPAYJHZkpm5Jzjbflz5oI1U6WSPxC13hu2Dy04+qZfbIrnRS00jcHOWPA3Ycc1sTHUk9D4U5YYy3TpPI+mFQpmwUF1kpIRmLOQgx+spZaGofT1DdMjDg+vYj0UXOOi03i+xx11LJPG0CaJuqMgc+7T/HqsykBGQRgoPDyvGdknDHNcQcSSSQJJJJB0HBSXQO6SBAbE9l5XSVxAkkkkCSSXprc89kHAcdFYuDOF5+JLiGkllJGQZpPT8o9f2QSkppKypjpqdpc+R2At14Zoqex22OkgaQW4dI4jmgMU1tpbVSxxQRhjGN0ta3oEAvtSIoXlzsZRCuuxkjLYwdZ2DQMlDDa6ioqI5a9oawHIiO5Px9PRBF4KtbPb5LzXDS9jcU0ZB2zzce223zKsfEN1gc+lga8OcAdRHdQ7vOKakIYNJI5jqs8u1fLHO2YvPkdnn06oLtLdHRtc5rht0QWorHuqDUjkByPRQKasFQ5u40nrlFoKdsseloGBuT6IJlBWNqI/NgnqD1VB4usD6Cqkq4RqpJHahjmzPQ/NXiW0mia2qpy4R/ibnOn1HomZYIamF+X6i/mHHIwgyZ8ZcMpkjCM3ajNFVvhPu5y31CFSZBQNJJJIEvTRkryugoHtGADjZJJryBvuEkDCSSSBJJJIEugkFJFLDY6u9VjYKZp0588nRo/3ogtf2Z2cyeNdJW+UHRHt9T/HyK0Zs89WDTUrRJpHmceTR6lDbbRxQ00dso9TYYAGPcG7k/7vlWikApaRkDW4OsOcPygch/KBq3WdtK8TTkPcRue3wXa6SLXq2DRsnayuZpxqw3GyCOfPc61tHQD1fIRtG3uf4HVBXOKLzG0HRINjyVGqKk1sxcR923p3Wi8XcDQG2uqqepnNSwajrI0u9MAbLO3xCKnwAgZpqww1GjOGE7Z5BXSy1Zdp1OGnsFYOBeD7NLYo57jSQ1NRUN1OdI3VpzyA7IDxFYpLLVGptoc+3ucWuDckwuB5d8H9EFoZOyohELsEIfW2XTC+ahIaWHzxk7EHqO26F0NY7Sx4dlpHMKy21zqtriHANLMPz1CCm3ewtuVINOWTR7D07gqg3OhmoZjDUN0uHI9Ctcqnyw3KGOJuTOxx0uHPG4z2yM/RA+Kbay6290kTR4rNx3yOYQZk5oA5rz1TrmkEtcCHDYhNEIEQuL0OS6G6gg9M3bukvQAbsEkDCSSSBLu4SAJIAGSeivnCPCccrW1NczWQNRD/AHWdh6lAC4W4Yq75UtOhzKQHL5SMZHYLV6S2xW6njobfG2MBuHEdB8e57ona6UmLwqVrY4hsX4wMdgiUcEDMQwESSE4J7H1QC6KkdCNBkazfIeOqI1NzbJAaeKMvm/4DUSe6ddbYZoWyF73gnAOcB3TlzRK200FIwtaxrB6IKrDaqqpkJqWuii1csjLv6RSjcLRHK2NrWscN9kTuFTDGHOY4ct+mFn3Et+DjJHG8gDmc7YQPcS8RtFPJGzZuCAMrKK+udvG0b9Vd7fYKm+0slXK50VKPdf1f8PRXGzfZ3w5TWSndc6T2mvdpMsjpHgZPm2AOMAbIKrwjxK82qGMSZdG0Mc0HkR/aPtqmV5Ad5XOO5R7i632qpsZp6CnjjqGRnwHRtDdDgMgD0PLCyqjvE9I7EzSN8akFzrOGoJAZoZHwnGpwZjDvkmhQ3OgZqpXNnYRyb5XY+B/tO2y+Q1MTIzKNeEXZPDI0MYc6eqAXRNlkqmGsGlkIMjnPHvPIwAD1wMrk9G2Z0j4QBncjoUQnj1jllrjh7f8AfqoDZnUBYJPNA7I1nm0+qDOOMLF7PI6tpwQ0n7xvYqoFbZe6WKqhcGgFr29Oqya82x9BVua1pMTt2H+PkgGtOF75DZP09DPMRpYQO5R632Row6Vpc4fRADpKCoqz92047nkkr7R0rWRk6cDoBySQZqQQd05TwSVMzYomlznHYBWKWyCQ5Iwfyt6qwcO8ONhy4RnU/Yk9vigj8O8O08DmSStM0gOc42HwWj26j0MYZmNbGfMIxyHxTNDQsgZnILmDtgIhTxSzOJ30NHXqg9VVYMeDCCB1cP4CkUDdD4jg4BOrG3MEZUaeNkUZOk5xg7fqnaKqc1pOG4A5lBMz7OGgknS0ADsotTc2xghzg35oLfOIDSOOWB7ccgcYWd3viiqr5XQ0oEbBsXZyfkgsfF3E8EeWRVLi/wDI3fPxUrgfgSr4hay68QucykJ1R0/LUO5Tv2d/ZjJXGK739jhEfPFTu5v7Od/X1WnXe4x0bGUVMGiV2zW/z8EAx9NBPWx0FOxraaBup4GwxyA+f8IjJR299YI3OPhxjAGsgZIUGmiZS0j6h5Je/JydifVVSO/abrUU0msxucCJMHSDyxnvyQFeJoYaWqAYcwv2bh2cH/f2Ky3iO1T01Q6dzP8Ax6hxLSOh7H91q08MFwpCx4BzycOYQapoPa7fLQVY8wGxPPI5EIMqorhLaZ8OadBPPsrjar4yVjXCQb9AUxUcOtr6Vw04mjy13xHVUwRS2qudBUBzW52KDXIqptRF9zI3xOoJ5qFeXBlO2PVl+7iQeZKrtnngLRpcWu755opMDI5j3u9d0Hmiklaw07iSBu30QS/UhbM2RwOgnceqtFPTamjbl1UW/wBKCyMbHIQV+kpI3EaTkDcgIrHG1p8rW4GENopPCl8J58zTt8EVLiBy29EDcm7NLBjfkAkuMaQC5pOT23ISQP09vY2QFwAAOCT0VipYdDGuhY0tOw/v91Bt8b5MnAwTk+XOEapaMzPaQfMDlwPIoHrbRSPBEuzc9uaMaWQM0jbZchcImljuQGxTFRUDB8RwwORCCBX3GGDIeDk+iBXO/wAEEZa16k3a+NjY+Jkbc8s91RK189wrBT0rA+Z/YbNHdBEvFyqbpUGGHUAeZWlfZb9ndOyKO73aIPds6nidyH/I+vZLgTgKNr2VNw+8AOS0j3z/AEtOrHso6Qhh04HTog8Xm6QW2jc4kANCqlhZNdXy3OqaRHIcQtP5O/z5/RVytqKziTiD/GGQGlhHiVLmnm3OzfiTt8Mq8TVMNuoRnDWRtyewQAuL6upp4Gw0YZJPKRHHGTzcdgE7NZvY+GmU0rY3kN1S6ebnfiOfmn6ezw3WOnu9VJKyWN3jQAOwMEHGR123+ie8Q1tK8NkIIy075wRsUFHsFZUQ1stvrJm6mOywuG7mdD8eitctKZ4ctxrG7SgHFPDdzdRx3ahiBqKfzFmffb1HzUrhq8+2UUb8Oa8D3XBBCjljprtpeCPEbhwPRyhcdcKiutUs9PHieM+KwgbnuEVvURbKyvYPvI3ZIxzHVWy3eFW29pGCC1B87W2V2THqLJWHkVZra50hHtFToA6advqpH2icLPoLga+gZjXlxb0J6hV+13OKVoa9oDxsWu6FBeaOp8xaPM3PvDku3Rnjsw3shFJWtw1oLQPRFIZdbSM5QVatiLZdePdO55ZRWgidOBHzYQMEnderpTAQOfzyP1TVhlBEY6tOCgPQUGY8R4G+OSSL0QY3mOeeiSBUtKIiCS3fY+o6KfHOIj5SAEC9v0jDj8ColXdw0ENwfmgNXG5iNji1yrVfeZ3+6HBo7KBV3Au3c76nkgbqmrulX7FbAXPJ88mNmoJElZWXOubQ2+MvnefM88mjuVqXB3AcVvibLVvMkjsFx5Fx9TzTPBXCEFmpmzSDXUSbuc7nn1WhRSaYwcZx0CD0yGOmjGA1oA5dlRuMr68vFDRZlqZfLHG08/U9gOpRrie7wR0z9UzoyBzaVUeFLcZnS17y58tXvrdzbH0aO2eZ+SAjwlbRbKJxfh9RMdUkmPeP9dAiFzp4q4xQSN1tc7LiTtjt6p6FjZZNDTiNpxkdU9cZ46amcQ5oDBsSgE8Q3aK3UukPIDdgBzJ7IRwDcqm5tuEbo8PbM53PodwmLVbJuI7mZal4bThxaw8x6lWfh2yxcMVdfTMn8Z1RIJQ8twQMAY+RB+qDn+acw+yTbOZs4HmCh7KT2aUvoi0tkcS5nIAn9kL4ytFW+6PrqOUtnMY8udpA3v64UDhjiDxSYal+mVhw5rzuCgOV7XPD45BpcRyT/B9b4T/Y5nYc0436junaqaOojacZKFSO8GpZOGDxYtyMe83qguV4t0VbTlrwDn3eyxvivg6WkqZK23M84J8SEfiHceq2e317K2lbgg5HRDLxRibU8f8AqDkgw+gq45GghrWvHMY6o5BXFjQM4Pdd4m4bdHVuqqICN7t3MOwf/RVeMksbyx+Wubs5p5hBY5a5jo9GQe6j2l/hVJI90vyAg4qGhuScJ2nrhF5s780F4N0ZANIdlySoU9zc5xIekgLOuMkmRkD5qHU1zYmlz3brtv4cu1SQTTyRt/M7IVqtH2fh8zJqwOcGnOHnOfkgq1rs1z4ieCxroaU/i6uHp6LVuEOFKS0xBsMeX9XFFbdbGQRhrGaQBgYCMxBsTNOAB3Qc8NkTMk8kLuV1FPE7D9KV2rfDjcGvGyzbiu8ERP8AvCB1wUHi73Ke+XiG2xv8sj/vCOjBz/r5q+e0R08EdFTMALgA5w/C3ss4+zmjkqJpLg/JfOcMJ6MH9nP6LUYaERnLhlx5lB6JbHEfC2PMklVCapq+Ib4LVCHMpo/NUSA5OOgGO+6LcT3I0VI9lPGZZNP4eQ+J7KXwDbhbLE6sqsPq6k+LI71PJo+GwQGLdRRRSeHTtDIqZukBvLkqhduIDH9oNtt0bS/2iN7HAdOoP1BV/wDBbT0ji04dJ5nu9V8+113dT/a2yskeCyCsbDkcg0jSf/0UG1XmkdOGTcvCGSO/cfRZbx5YX0cjbvbXkBo1PA6jK12pl1UziRnIVHu7fHtk8HvaS5pQB+FLv7XTt1z5dgYGMIvcvFnLHRe8w81ReF42R1c1LK90T43eV7ex3GR1WjUkY8DzSB5xzDcIIthufsdR4L/KDuArhE6OqGtpzlZlxJK2mnglwDofj5H/AEK08N3USxNAOPRAUvVpbVw7M3HXusq4yslTTMdVwRl3ht+9a33sd/VbaHh7M7EdUKudsjnjPlGD+iD5pfc3fgb9SmDXznm4fRWb7QuGXWevNTTx4pZjuANmO7fAqoIJPtUjhu/dJMtAdsAkg+xhboY3atA+nJeZYW6TpA23Ut07XdVHdIHamjmEEXUWZz2Q+uuJY0hgTtaXsGkseRnYg80EqtOCZRoA6EoBl3rJHMc55Gkc91ld/qZbzd4rbTnDXvw4joOp+iufEVcalxorYw1NQejPdb6k9FF4c4W/xsr6mqeJayT33AbNHYf2gs/C8DKGOJrG6WtaA0dgOStrK4FueR7qv0kWiMEHYr1UVPgRE5G3dAO4xr5ZmR0cJ+8qZWxDHPBO/wCmVboWOjZTwDJB85HQAcv99FTeFaeS8X2WuqC10cDiyEDkD+I/x9VeqOZrq2pxvpdob8Bt++UHq81pp7e+R34Wnbuvm2xRm9cYUvjDPtFYJJPgXaj/AEvo6+lsdHM9+50O59Nli/2V2oz3etlLPvYMNaD0Of8ApBtulkcAZkkY5FVWriiZVyQN3MrS7Hw/6VnmLvZz+YDcHZUmsllhusczd9JIIPUHYhBVr3Qut9ZDcKYZ83hzN9Oh/wB7qw26tMsH3Z3xuDthROKWeJSTOj/E0kD15prhyq8eKPJ6DYoIHGTHMtE8o95gD/o4LzwfdBLEzzb9d0U4pg9qoKqnGAZYy0FZ1YKiW31hilBa5jsFpQb5bK7XGASUTEn5hkFUix3ATxNdC8E43CtNNVB4aHuwSgi36yU11ppIJ2B7ZBhwKwrizguvsFRK/QZKQHySAch6r6Sp4WSuG+w5lcuFvgqoXxTwte1zcODhnIQfJUG0g1dElo/F/wBm1bb659TZoHT0rznwW7ujz27hJBsclzZGTl3zUKe9wHLmzaXj15+hWfMmvV4cfL7JAfxOGXkfD+0YtnDcDXtfMHTSfnkJd/0EBSq4hjqA5lOZ5njbQxv88kNbZrhd5w6olkp6frG12Sfn0+SslNbWtwGsAb6BHaOjZGBnkgA0fD9PQUwjp4Q0dSBuT6pVFG1g3b0yrPO+NjNuiB1s0T3Fud0ASWXQMDZAL9WmOlkIODjqi1flhJJJCo/Etc6WRlO07vcGbepwgvHBOulskWnaVzNRPXJ3/lW+w0uG6j1KrVgh+6ZHyAACu1C4QxgY+hQRL7ROqYSz3YzzJPMLNOAS2i4zv1Oz3RID+61K5z6mHOcY6LJ+DnNl45v7s+bxBgoNWllZPD5tJdyVXu1CC8vYN+aKsJBcQQc/oolS55zjYoKjdstYWOGQRjCrllqfZZnw9GuICtd1iLjk5VMrR7JVucfKx52PqgsD5hVzBjd+6iX7hf2xvtNI0NqGDI7OHYr3ZJ4G7gkk8yVcKKWN8W+DlBQ7E+dhzEC2Zhw9p79irzaql8gBqW4d2VZ4lt7mTe129wZUt5Ho/wBCh1t4vkdJ4EsPh1DThzXOwEGwUdVGxgwQB2RGJ7XgFxwT+gVAs90D3tfM8Of0DeQVtparxGgg7oDDqaJ7MuA22SUWOqIGDlJBU6Wg5ZCL01K1g5YC5CQBkjGR1SlqhEwk7BBLL2RnomJrg2MYDtkJrK7Y5OT2QaruQ0HL8IDFdd8NPnGVTrvxJ4RcNRDgdiN0Lvl+ZE1wa/f4qg191lqZSGPwCeaC1V/G8zWOZjVlA7VWVF24johJ7vjBxA7Df+ENorRcK94FPSyyZ/ERgfUrQOC+E6i3zGprWN8U+VgG+kdUGhWTyBp6KziUacNOFXaJvht5Ke6pAGeWEDlY7OWlxOeYys3sB9l4/vAwAJAxwx0yFeJakPacHKz6orG0nHTnYH31OAfkSg0VsoGSDz7qO+qDid8oa+pLmDRz6puFxe7Ayc9EHq4NEurSqxdbUa2F0IJacglw5jCuQp5A/cAbbD+1z/Ht0kYz3PUoM9Fvq7W/IcZmDqBuPki1HefIAHI5VUeXEYyglbaGueXxt0P7jqglGpFRud1WuJrQHn2qBoD29uqIsE1MR4jSB3Ut72zxFp7IIXCN01Rtp5xhh5Pxg57FaNa/FaG8y09Tssdpqh1pvOGHEcpyB6rUrFdDUxtLnboLU1mpoyUlyCUPb+wSQCXVQa0odVVjRzcgFZfmR4Ywl73HytG5J9AvFPbLvdHAyn2OA9/NIR8OQ+aBy6XqGJh1yAEclXpP8vd3YoaSQRu2EjxoH6/wr9a+FKGkcH+F4sv/AMk3md/18keioGMHujKDJIPs5qap2u51p76Ih/J/pH7dwPa6HSYqRrpB/wC5J5j+q0IUoxs1e4qRpOcIAdtsbGb6Bn4IwbW0NDg0ItBCxgGy9SuZpICCuTQ+ET2Q+olwC3OEXuOQctP1Ver6iONp8XDPXoghVNUYQd/ms3v1U6O7+2k6nMI+forDfbzDBG9weC3lkfsO6z6trHVche/YZyADyQa1YLlSXClZKyQFvUZwR6FWailhIxCM/wD1/tfPlHWTUcolgkII5jOzviFqfCPEgrYGNdIGjljGMHscIL6wAjOApLKZrmagOf6qLRSsOMkEeqKCVgYGtxlAFq6MjJAQ99MHNyWn5qyzYdt3UY04OxQVee35/DkY7IbPahv4eWEq7SUwJ2G2FEqKUbgDB7oMq4ks9X4fixxF+jzZYMkIjwneMBgJx/BV1qKIgZ546oDW2eB8hkYwRS9XsGPr3QXO11bZGZDuaSq9tqZaV2iRw5bEdUkBOz8PUlvaHRRgyH3pXnLj81YIKYDBxt2XIGgNz1UmOVrQBhBIijbhOaWgb80yJQBzSdUNBB23Qew9odpzuu+I1pxlQJpQH6lGqKvQfe+CArJVhvXZQqi4gfi3CCVdzAaclAq68YBwUBS8XiRoIjOSVSb1c/AjdJVzEE8mA81DvXEgpwQHapSNmgqj3C4TVcxknfqd09PggeuFY6rlc9/L8IHQIe+Q5wuGXI3TROUDmvbmidmuklvnbKzdpOHs/MP7QhemuLdwg26w35tVTsdHIC0jYqy01fyy5YFZLzNbpQWkmMnzM/keq0e1XmOqibJE/IPP0QaE2rD+ucqRFO0nnue6qlPXggAE/JFaesGBkhAeY4EbJt8bXHON+aiRVQxkHZOeMHDc8+yDxUR6mOGNj+qG1NO0tBG3wRPWC3c5UeXRy79EFdqafT3KSKVEAwTy3SQExUBrU62cE5B6IC2q1sHZOR1QG2SUBp8+ORUeWswPeQyarI5P2Q+ordORqygL1FxAbz5IRV3U457fFBq24AAkuVVu3EDYyWRu1vHQHkgsVwu7WBznPAHxVPuvEL5XFlOcN/Of4QOruM1S/MjyR0HRRHv1IHZpy9xcSSTzJPNRyclcSQdXEkkCXQVxJB3cHsp9uuM9HIJInYPUdCFB1dDulnHJBo1lv0VWwEHDx7zSeStNFW6sEuWK0s74JBJG8teORVzsV+ZPpjkcGyjpnn8EGm09Vq6ghTG1OHYJVSpK4aeaJQ1bTjB+ZQHxMCf4XDICdzshXtHItOxXuOfI3KAjI7X5cbeqSi+0FxGO3PCSCuMqJG4DX4HXKdNaGuwXkeoQR9VjO+6izVwxzQGqi5be9sg9dd2Qtc50mMdSUBuV6bDlrfM/t2Vcq6qWpdqkeT2HRATuV+mqXlkTi2Pq7qf6QmSTUmkkHF1cSQJJJJAkkkkCSXQuIEkkkg6utc5hDmkgjkQuYOMroIxtlBZLLxE5jmxVZ9A/+1cqauDmjSVlTeeUVtd3konBkuXw9urfgg1GKpztnClxTDR5iqrRVrZY2uY/LXDIKKRVGw33QHY5gQGgjKSFsqcDO+e6SCoyuODuhtZI8NOHHkkkkFemJMhJOSV0tGhpxuUkkDR5rykkgSSSSBJJJIEkkkg6eQSbzSSQehu1cb7ySSBDkV5SSQOs3G6cwNB26JJIC3DMjw6Ruo6cjZW2Fx8u6SSCYxx080kkkH//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data:image/jpeg;base64,/9j/4AAQSkZJRgABAQAAAQABAAD/2wBDAAkGBwgHBgkIBwgKCgkLDRYPDQwMDRsUFRAWIB0iIiAdHx8kKDQsJCYxJx8fLT0tMTU3Ojo6Iys/RD84QzQ5Ojf/2wBDAQoKCg0MDRoPDxo3JR8lNzc3Nzc3Nzc3Nzc3Nzc3Nzc3Nzc3Nzc3Nzc3Nzc3Nzc3Nzc3Nzc3Nzc3Nzc3Nzc3Nzf/wAARCAETALcDASIAAhEBAxEB/8QAHAAAAQUBAQEAAAAAAAAAAAAABQADBAYHAQII/8QAOhAAAQMDAgQDBQgCAgEFAAAAAQACAwQFERIhBjFBURMiYRQycYGRByNCUqGxwdEV8GLhJDNDU3Ky/8QAFAEBAAAAAAAAAAAAAAAAAAAAAP/EABURAQEAAAAAAAAAAAAAAAAAAAAB/9oADAMBAAIRAxEAPwDDspJYxzISzjkg6ABz59kiSSuJIPbXFdXhpwEiSSgdBSkftsmvMAuFB1ji17XdjlOSSvmlLnHJJTS9RnzboHWDzBS2jZMsbhPtCD00EnYLy4Ydg52XtpJzheyctw8A+qBguCakIAyvcmlvunKiTPJ2QdEh1HC96+5KYD8dBnuutcUHtxz6pRluvBXkZOV5cCED+oxPyOSlRT6gENLnd0g5w6lAaaWu6pKHRPIPfKSAeupLiDq4kkg6MdUs45LiSBLo9V0NyM9Fw80HcjsnGsDhlp+KbAJU+zUjqy4QQg41yNB3wAM7k/JBpHDX2VvrrUytudXJDJI0ObFCB5ARtqJ6+gROyfZ/ZoWSRXDxKyfWQHaixrR0wAeatMd5FJSaQ4FriS34IXFchh1Q0nU4n9/+kDV++zO0vt7jbAaWoaMtcHlwPxBJ/RYxVtkhnkhkGHxuLHDsQcFbfVcSPbCQ7oMfELGb4xzLnUyuBImkc9ru+SgHEd01IwJ0nK8PPRBGIXQSF1zTlcIQd8Q9kteea8JIPTiOi4uLqCTSyaRukmYffAzhJA2kkkgSSSSBJJJIEvTTg8sryvQ2IQd1Ek4AHwV/4GsZbS+3ztw+baLI5NHX5/whPBHDT7xWePOw+ysO/wDzPb4d1rD4YoIxEGhoaPgAgrtx1RD39gPoh9BcWmB0erdjiP5/lOXyodJK2mp2mSaRwYxg/EScABPWTgi4W6tgrbtPAYJHZkpm5Jzjbflz5oI1U6WSPxC13hu2Dy04+qZfbIrnRS00jcHOWPA3Ycc1sTHUk9D4U5YYy3TpPI+mFQpmwUF1kpIRmLOQgx+spZaGofT1DdMjDg+vYj0UXOOi03i+xx11LJPG0CaJuqMgc+7T/HqsykBGQRgoPDyvGdknDHNcQcSSSQJJJJB0HBSXQO6SBAbE9l5XSVxAkkkkCSSXprc89kHAcdFYuDOF5+JLiGkllJGQZpPT8o9f2QSkppKypjpqdpc+R2At14Zoqex22OkgaQW4dI4jmgMU1tpbVSxxQRhjGN0ta3oEAvtSIoXlzsZRCuuxkjLYwdZ2DQMlDDa6ioqI5a9oawHIiO5Px9PRBF4KtbPb5LzXDS9jcU0ZB2zzce223zKsfEN1gc+lga8OcAdRHdQ7vOKakIYNJI5jqs8u1fLHO2YvPkdnn06oLtLdHRtc5rht0QWorHuqDUjkByPRQKasFQ5u40nrlFoKdsseloGBuT6IJlBWNqI/NgnqD1VB4usD6Cqkq4RqpJHahjmzPQ/NXiW0mia2qpy4R/ibnOn1HomZYIamF+X6i/mHHIwgyZ8ZcMpkjCM3ajNFVvhPu5y31CFSZBQNJJJIEvTRkryugoHtGADjZJJryBvuEkDCSSSBJJJIEugkFJFLDY6u9VjYKZp0588nRo/3ogtf2Z2cyeNdJW+UHRHt9T/HyK0Zs89WDTUrRJpHmceTR6lDbbRxQ00dso9TYYAGPcG7k/7vlWikApaRkDW4OsOcPygch/KBq3WdtK8TTkPcRue3wXa6SLXq2DRsnayuZpxqw3GyCOfPc61tHQD1fIRtG3uf4HVBXOKLzG0HRINjyVGqKk1sxcR923p3Wi8XcDQG2uqqepnNSwajrI0u9MAbLO3xCKnwAgZpqww1GjOGE7Z5BXSy1Zdp1OGnsFYOBeD7NLYo57jSQ1NRUN1OdI3VpzyA7IDxFYpLLVGptoc+3ucWuDckwuB5d8H9EFoZOyohELsEIfW2XTC+ahIaWHzxk7EHqO26F0NY7Sx4dlpHMKy21zqtriHANLMPz1CCm3ewtuVINOWTR7D07gqg3OhmoZjDUN0uHI9Ctcqnyw3KGOJuTOxx0uHPG4z2yM/RA+Kbay6290kTR4rNx3yOYQZk5oA5rz1TrmkEtcCHDYhNEIEQuL0OS6G6gg9M3bukvQAbsEkDCSSSBLu4SAJIAGSeivnCPCccrW1NczWQNRD/AHWdh6lAC4W4Yq75UtOhzKQHL5SMZHYLV6S2xW6njobfG2MBuHEdB8e57ona6UmLwqVrY4hsX4wMdgiUcEDMQwESSE4J7H1QC6KkdCNBkazfIeOqI1NzbJAaeKMvm/4DUSe6ddbYZoWyF73gnAOcB3TlzRK200FIwtaxrB6IKrDaqqpkJqWuii1csjLv6RSjcLRHK2NrWscN9kTuFTDGHOY4ct+mFn3Et+DjJHG8gDmc7YQPcS8RtFPJGzZuCAMrKK+udvG0b9Vd7fYKm+0slXK50VKPdf1f8PRXGzfZ3w5TWSndc6T2mvdpMsjpHgZPm2AOMAbIKrwjxK82qGMSZdG0Mc0HkR/aPtqmV5Ad5XOO5R7i632qpsZp6CnjjqGRnwHRtDdDgMgD0PLCyqjvE9I7EzSN8akFzrOGoJAZoZHwnGpwZjDvkmhQ3OgZqpXNnYRyb5XY+B/tO2y+Q1MTIzKNeEXZPDI0MYc6eqAXRNlkqmGsGlkIMjnPHvPIwAD1wMrk9G2Z0j4QBncjoUQnj1jllrjh7f8AfqoDZnUBYJPNA7I1nm0+qDOOMLF7PI6tpwQ0n7xvYqoFbZe6WKqhcGgFr29Oqya82x9BVua1pMTt2H+PkgGtOF75DZP09DPMRpYQO5R632Row6Vpc4fRADpKCoqz92047nkkr7R0rWRk6cDoBySQZqQQd05TwSVMzYomlznHYBWKWyCQ5Iwfyt6qwcO8ONhy4RnU/Yk9vigj8O8O08DmSStM0gOc42HwWj26j0MYZmNbGfMIxyHxTNDQsgZnILmDtgIhTxSzOJ30NHXqg9VVYMeDCCB1cP4CkUDdD4jg4BOrG3MEZUaeNkUZOk5xg7fqnaKqc1pOG4A5lBMz7OGgknS0ADsotTc2xghzg35oLfOIDSOOWB7ccgcYWd3viiqr5XQ0oEbBsXZyfkgsfF3E8EeWRVLi/wDI3fPxUrgfgSr4hay68QucykJ1R0/LUO5Tv2d/ZjJXGK739jhEfPFTu5v7Od/X1WnXe4x0bGUVMGiV2zW/z8EAx9NBPWx0FOxraaBup4GwxyA+f8IjJR299YI3OPhxjAGsgZIUGmiZS0j6h5Je/JydifVVSO/abrUU0msxucCJMHSDyxnvyQFeJoYaWqAYcwv2bh2cH/f2Ky3iO1T01Q6dzP8Ax6hxLSOh7H91q08MFwpCx4BzycOYQapoPa7fLQVY8wGxPPI5EIMqorhLaZ8OadBPPsrjar4yVjXCQb9AUxUcOtr6Vw04mjy13xHVUwRS2qudBUBzW52KDXIqptRF9zI3xOoJ5qFeXBlO2PVl+7iQeZKrtnngLRpcWu755opMDI5j3u9d0Hmiklaw07iSBu30QS/UhbM2RwOgnceqtFPTamjbl1UW/wBKCyMbHIQV+kpI3EaTkDcgIrHG1p8rW4GENopPCl8J58zTt8EVLiBy29EDcm7NLBjfkAkuMaQC5pOT23ISQP09vY2QFwAAOCT0VipYdDGuhY0tOw/v91Bt8b5MnAwTk+XOEapaMzPaQfMDlwPIoHrbRSPBEuzc9uaMaWQM0jbZchcImljuQGxTFRUDB8RwwORCCBX3GGDIeDk+iBXO/wAEEZa16k3a+NjY+Jkbc8s91RK189wrBT0rA+Z/YbNHdBEvFyqbpUGGHUAeZWlfZb9ndOyKO73aIPds6nidyH/I+vZLgTgKNr2VNw+8AOS0j3z/AEtOrHso6Qhh04HTog8Xm6QW2jc4kANCqlhZNdXy3OqaRHIcQtP5O/z5/RVytqKziTiD/GGQGlhHiVLmnm3OzfiTt8Mq8TVMNuoRnDWRtyewQAuL6upp4Gw0YZJPKRHHGTzcdgE7NZvY+GmU0rY3kN1S6ebnfiOfmn6ezw3WOnu9VJKyWN3jQAOwMEHGR123+ie8Q1tK8NkIIy075wRsUFHsFZUQ1stvrJm6mOywuG7mdD8eitctKZ4ctxrG7SgHFPDdzdRx3ahiBqKfzFmffb1HzUrhq8+2UUb8Oa8D3XBBCjljprtpeCPEbhwPRyhcdcKiutUs9PHieM+KwgbnuEVvURbKyvYPvI3ZIxzHVWy3eFW29pGCC1B87W2V2THqLJWHkVZra50hHtFToA6advqpH2icLPoLga+gZjXlxb0J6hV+13OKVoa9oDxsWu6FBeaOp8xaPM3PvDku3Rnjsw3shFJWtw1oLQPRFIZdbSM5QVatiLZdePdO55ZRWgidOBHzYQMEnderpTAQOfzyP1TVhlBEY6tOCgPQUGY8R4G+OSSL0QY3mOeeiSBUtKIiCS3fY+o6KfHOIj5SAEC9v0jDj8ColXdw0ENwfmgNXG5iNji1yrVfeZ3+6HBo7KBV3Au3c76nkgbqmrulX7FbAXPJ88mNmoJElZWXOubQ2+MvnefM88mjuVqXB3AcVvibLVvMkjsFx5Fx9TzTPBXCEFmpmzSDXUSbuc7nn1WhRSaYwcZx0CD0yGOmjGA1oA5dlRuMr68vFDRZlqZfLHG08/U9gOpRrie7wR0z9UzoyBzaVUeFLcZnS17y58tXvrdzbH0aO2eZ+SAjwlbRbKJxfh9RMdUkmPeP9dAiFzp4q4xQSN1tc7LiTtjt6p6FjZZNDTiNpxkdU9cZ46amcQ5oDBsSgE8Q3aK3UukPIDdgBzJ7IRwDcqm5tuEbo8PbM53PodwmLVbJuI7mZal4bThxaw8x6lWfh2yxcMVdfTMn8Z1RIJQ8twQMAY+RB+qDn+acw+yTbOZs4HmCh7KT2aUvoi0tkcS5nIAn9kL4ytFW+6PrqOUtnMY8udpA3v64UDhjiDxSYal+mVhw5rzuCgOV7XPD45BpcRyT/B9b4T/Y5nYc0436junaqaOojacZKFSO8GpZOGDxYtyMe83qguV4t0VbTlrwDn3eyxvivg6WkqZK23M84J8SEfiHceq2e317K2lbgg5HRDLxRibU8f8AqDkgw+gq45GghrWvHMY6o5BXFjQM4Pdd4m4bdHVuqqICN7t3MOwf/RVeMksbyx+Wubs5p5hBY5a5jo9GQe6j2l/hVJI90vyAg4qGhuScJ2nrhF5s780F4N0ZANIdlySoU9zc5xIekgLOuMkmRkD5qHU1zYmlz3brtv4cu1SQTTyRt/M7IVqtH2fh8zJqwOcGnOHnOfkgq1rs1z4ieCxroaU/i6uHp6LVuEOFKS0xBsMeX9XFFbdbGQRhrGaQBgYCMxBsTNOAB3Qc8NkTMk8kLuV1FPE7D9KV2rfDjcGvGyzbiu8ERP8AvCB1wUHi73Ke+XiG2xv8sj/vCOjBz/r5q+e0R08EdFTMALgA5w/C3ss4+zmjkqJpLg/JfOcMJ6MH9nP6LUYaERnLhlx5lB6JbHEfC2PMklVCapq+Ib4LVCHMpo/NUSA5OOgGO+6LcT3I0VI9lPGZZNP4eQ+J7KXwDbhbLE6sqsPq6k+LI71PJo+GwQGLdRRRSeHTtDIqZukBvLkqhduIDH9oNtt0bS/2iN7HAdOoP1BV/wDBbT0ji04dJ5nu9V8+113dT/a2yskeCyCsbDkcg0jSf/0UG1XmkdOGTcvCGSO/cfRZbx5YX0cjbvbXkBo1PA6jK12pl1UziRnIVHu7fHtk8HvaS5pQB+FLv7XTt1z5dgYGMIvcvFnLHRe8w81ReF42R1c1LK90T43eV7ex3GR1WjUkY8DzSB5xzDcIIthufsdR4L/KDuArhE6OqGtpzlZlxJK2mnglwDofj5H/AEK08N3USxNAOPRAUvVpbVw7M3HXusq4yslTTMdVwRl3ht+9a33sd/VbaHh7M7EdUKudsjnjPlGD+iD5pfc3fgb9SmDXznm4fRWb7QuGXWevNTTx4pZjuANmO7fAqoIJPtUjhu/dJMtAdsAkg+xhboY3atA+nJeZYW6TpA23Ut07XdVHdIHamjmEEXUWZz2Q+uuJY0hgTtaXsGkseRnYg80EqtOCZRoA6EoBl3rJHMc55Gkc91ld/qZbzd4rbTnDXvw4joOp+iufEVcalxorYw1NQejPdb6k9FF4c4W/xsr6mqeJayT33AbNHYf2gs/C8DKGOJrG6WtaA0dgOStrK4FueR7qv0kWiMEHYr1UVPgRE5G3dAO4xr5ZmR0cJ+8qZWxDHPBO/wCmVboWOjZTwDJB85HQAcv99FTeFaeS8X2WuqC10cDiyEDkD+I/x9VeqOZrq2pxvpdob8Bt++UHq81pp7e+R34Wnbuvm2xRm9cYUvjDPtFYJJPgXaj/AEvo6+lsdHM9+50O59Nli/2V2oz3etlLPvYMNaD0Of8ApBtulkcAZkkY5FVWriiZVyQN3MrS7Hw/6VnmLvZz+YDcHZUmsllhusczd9JIIPUHYhBVr3Qut9ZDcKYZ83hzN9Oh/wB7qw26tMsH3Z3xuDthROKWeJSTOj/E0kD15prhyq8eKPJ6DYoIHGTHMtE8o95gD/o4LzwfdBLEzzb9d0U4pg9qoKqnGAZYy0FZ1YKiW31hilBa5jsFpQb5bK7XGASUTEn5hkFUix3ATxNdC8E43CtNNVB4aHuwSgi36yU11ppIJ2B7ZBhwKwrizguvsFRK/QZKQHySAch6r6Sp4WSuG+w5lcuFvgqoXxTwte1zcODhnIQfJUG0g1dElo/F/wBm1bb659TZoHT0rznwW7ujz27hJBsclzZGTl3zUKe9wHLmzaXj15+hWfMmvV4cfL7JAfxOGXkfD+0YtnDcDXtfMHTSfnkJd/0EBSq4hjqA5lOZ5njbQxv88kNbZrhd5w6olkp6frG12Sfn0+SslNbWtwGsAb6BHaOjZGBnkgA0fD9PQUwjp4Q0dSBuT6pVFG1g3b0yrPO+NjNuiB1s0T3Fud0ASWXQMDZAL9WmOlkIODjqi1flhJJJCo/Etc6WRlO07vcGbepwgvHBOulskWnaVzNRPXJ3/lW+w0uG6j1KrVgh+6ZHyAACu1C4QxgY+hQRL7ROqYSz3YzzJPMLNOAS2i4zv1Oz3RID+61K5z6mHOcY6LJ+DnNl45v7s+bxBgoNWllZPD5tJdyVXu1CC8vYN+aKsJBcQQc/oolS55zjYoKjdstYWOGQRjCrllqfZZnw9GuICtd1iLjk5VMrR7JVucfKx52PqgsD5hVzBjd+6iX7hf2xvtNI0NqGDI7OHYr3ZJ4G7gkk8yVcKKWN8W+DlBQ7E+dhzEC2Zhw9p79irzaql8gBqW4d2VZ4lt7mTe129wZUt5Ho/wBCh1t4vkdJ4EsPh1DThzXOwEGwUdVGxgwQB2RGJ7XgFxwT+gVAs90D3tfM8Of0DeQVtparxGgg7oDDqaJ7MuA22SUWOqIGDlJBU6Wg5ZCL01K1g5YC5CQBkjGR1SlqhEwk7BBLL2RnomJrg2MYDtkJrK7Y5OT2QaruQ0HL8IDFdd8NPnGVTrvxJ4RcNRDgdiN0Lvl+ZE1wa/f4qg191lqZSGPwCeaC1V/G8zWOZjVlA7VWVF24johJ7vjBxA7Df+ENorRcK94FPSyyZ/ERgfUrQOC+E6i3zGprWN8U+VgG+kdUGhWTyBp6KziUacNOFXaJvht5Ke6pAGeWEDlY7OWlxOeYys3sB9l4/vAwAJAxwx0yFeJakPacHKz6orG0nHTnYH31OAfkSg0VsoGSDz7qO+qDid8oa+pLmDRz6puFxe7Ayc9EHq4NEurSqxdbUa2F0IJacglw5jCuQp5A/cAbbD+1z/Ht0kYz3PUoM9Fvq7W/IcZmDqBuPki1HefIAHI5VUeXEYyglbaGueXxt0P7jqglGpFRud1WuJrQHn2qBoD29uqIsE1MR4jSB3Ut72zxFp7IIXCN01Rtp5xhh5Pxg57FaNa/FaG8y09Tssdpqh1pvOGHEcpyB6rUrFdDUxtLnboLU1mpoyUlyCUPb+wSQCXVQa0odVVjRzcgFZfmR4Ywl73HytG5J9AvFPbLvdHAyn2OA9/NIR8OQ+aBy6XqGJh1yAEclXpP8vd3YoaSQRu2EjxoH6/wr9a+FKGkcH+F4sv/AMk3md/18keioGMHujKDJIPs5qap2u51p76Ih/J/pH7dwPa6HSYqRrpB/wC5J5j+q0IUoxs1e4qRpOcIAdtsbGb6Bn4IwbW0NDg0ItBCxgGy9SuZpICCuTQ+ET2Q+olwC3OEXuOQctP1Ver6iONp8XDPXoghVNUYQd/ms3v1U6O7+2k6nMI+forDfbzDBG9weC3lkfsO6z6trHVche/YZyADyQa1YLlSXClZKyQFvUZwR6FWailhIxCM/wD1/tfPlHWTUcolgkII5jOzviFqfCPEgrYGNdIGjljGMHscIL6wAjOApLKZrmagOf6qLRSsOMkEeqKCVgYGtxlAFq6MjJAQ99MHNyWn5qyzYdt3UY04OxQVee35/DkY7IbPahv4eWEq7SUwJ2G2FEqKUbgDB7oMq4ks9X4fixxF+jzZYMkIjwneMBgJx/BV1qKIgZ546oDW2eB8hkYwRS9XsGPr3QXO11bZGZDuaSq9tqZaV2iRw5bEdUkBOz8PUlvaHRRgyH3pXnLj81YIKYDBxt2XIGgNz1UmOVrQBhBIijbhOaWgb80yJQBzSdUNBB23Qew9odpzuu+I1pxlQJpQH6lGqKvQfe+CArJVhvXZQqi4gfi3CCVdzAaclAq68YBwUBS8XiRoIjOSVSb1c/AjdJVzEE8mA81DvXEgpwQHapSNmgqj3C4TVcxknfqd09PggeuFY6rlc9/L8IHQIe+Q5wuGXI3TROUDmvbmidmuklvnbKzdpOHs/MP7QhemuLdwg26w35tVTsdHIC0jYqy01fyy5YFZLzNbpQWkmMnzM/keq0e1XmOqibJE/IPP0QaE2rD+ucqRFO0nnue6qlPXggAE/JFaesGBkhAeY4EbJt8bXHON+aiRVQxkHZOeMHDc8+yDxUR6mOGNj+qG1NO0tBG3wRPWC3c5UeXRy79EFdqafT3KSKVEAwTy3SQExUBrU62cE5B6IC2q1sHZOR1QG2SUBp8+ORUeWswPeQyarI5P2Q+ordORqygL1FxAbz5IRV3U457fFBq24AAkuVVu3EDYyWRu1vHQHkgsVwu7WBznPAHxVPuvEL5XFlOcN/Of4QOruM1S/MjyR0HRRHv1IHZpy9xcSSTzJPNRyclcSQdXEkkCXQVxJB3cHsp9uuM9HIJInYPUdCFB1dDulnHJBo1lv0VWwEHDx7zSeStNFW6sEuWK0s74JBJG8teORVzsV+ZPpjkcGyjpnn8EGm09Vq6ghTG1OHYJVSpK4aeaJQ1bTjB+ZQHxMCf4XDICdzshXtHItOxXuOfI3KAjI7X5cbeqSi+0FxGO3PCSCuMqJG4DX4HXKdNaGuwXkeoQR9VjO+6izVwxzQGqi5be9sg9dd2Qtc50mMdSUBuV6bDlrfM/t2Vcq6qWpdqkeT2HRATuV+mqXlkTi2Pq7qf6QmSTUmkkHF1cSQJJJJAkkkkCSXQuIEkkkg6utc5hDmkgjkQuYOMroIxtlBZLLxE5jmxVZ9A/+1cqauDmjSVlTeeUVtd3konBkuXw9urfgg1GKpztnClxTDR5iqrRVrZY2uY/LXDIKKRVGw33QHY5gQGgjKSFsqcDO+e6SCoyuODuhtZI8NOHHkkkkFemJMhJOSV0tGhpxuUkkDR5rykkgSSSSBJJJIEkkkg6eQSbzSSQehu1cb7ySSBDkV5SSQOs3G6cwNB26JJIC3DMjw6Ruo6cjZW2Fx8u6SSCYxx080kkkH//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4E9FD1A0-03F2-4FD0-A745-9E4CCB12A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175" y="1081576"/>
            <a:ext cx="7392221" cy="5180532"/>
          </a:xfrm>
          <a:prstGeom prst="rect">
            <a:avLst/>
          </a:prstGeom>
        </p:spPr>
      </p:pic>
    </p:spTree>
    <p:extLst>
      <p:ext uri="{BB962C8B-B14F-4D97-AF65-F5344CB8AC3E}">
        <p14:creationId xmlns:p14="http://schemas.microsoft.com/office/powerpoint/2010/main" val="207441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1286" y="1679418"/>
            <a:ext cx="5958689" cy="2677656"/>
          </a:xfrm>
          <a:prstGeom prst="rect">
            <a:avLst/>
          </a:prstGeom>
          <a:noFill/>
        </p:spPr>
        <p:txBody>
          <a:bodyPr wrap="square" rtlCol="0">
            <a:spAutoFit/>
          </a:bodyPr>
          <a:lstStyle/>
          <a:p>
            <a:r>
              <a:rPr lang="en-US" sz="2400" dirty="0">
                <a:solidFill>
                  <a:schemeClr val="bg1"/>
                </a:solidFill>
              </a:rPr>
              <a:t>Paul responded to those who found fault with him when he changed his plans to visit them. Some of Paul’s critics seemed to say that because Paul changed his travel plans they could no longer trust him or his teachings. Paul declared that the message of the gospel was true, regardless of his change in plans.</a:t>
            </a:r>
          </a:p>
        </p:txBody>
      </p:sp>
      <p:sp>
        <p:nvSpPr>
          <p:cNvPr id="7" name="TextBox 6"/>
          <p:cNvSpPr txBox="1"/>
          <p:nvPr/>
        </p:nvSpPr>
        <p:spPr>
          <a:xfrm>
            <a:off x="73937" y="6488668"/>
            <a:ext cx="4038600" cy="369332"/>
          </a:xfrm>
          <a:prstGeom prst="rect">
            <a:avLst/>
          </a:prstGeom>
          <a:noFill/>
        </p:spPr>
        <p:txBody>
          <a:bodyPr wrap="square" rtlCol="0">
            <a:spAutoFit/>
          </a:bodyPr>
          <a:lstStyle/>
          <a:p>
            <a:r>
              <a:rPr lang="en-US" dirty="0">
                <a:solidFill>
                  <a:schemeClr val="bg1"/>
                </a:solidFill>
              </a:rPr>
              <a:t>2 Corinthians 1:15-24</a:t>
            </a:r>
          </a:p>
        </p:txBody>
      </p:sp>
      <p:sp>
        <p:nvSpPr>
          <p:cNvPr id="6" name="TextBox 5"/>
          <p:cNvSpPr txBox="1"/>
          <p:nvPr/>
        </p:nvSpPr>
        <p:spPr>
          <a:xfrm>
            <a:off x="1676400"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Change of Plans</a:t>
            </a:r>
          </a:p>
        </p:txBody>
      </p:sp>
      <p:sp>
        <p:nvSpPr>
          <p:cNvPr id="13314" name="AutoShape 2" descr="data:image/jpeg;base64,/9j/4AAQSkZJRgABAQAAAQABAAD/2wBDAAkGBwgHBgkIBwgKCgkLDRYPDQwMDRsUFRAWIB0iIiAdHx8kKDQsJCYxJx8fLT0tMTU3Ojo6Iys/RD84QzQ5Ojf/2wBDAQoKCg0MDRoPDxo3JR8lNzc3Nzc3Nzc3Nzc3Nzc3Nzc3Nzc3Nzc3Nzc3Nzc3Nzc3Nzc3Nzc3Nzc3Nzc3Nzc3Nzf/wAARCAETALcDASIAAhEBAxEB/8QAHAAAAQUBAQEAAAAAAAAAAAAABQADBAYHAQII/8QAOhAAAQMDAgQDBQgCAgEFAAAAAQACAwQFERIhBjFBURMiYRQycYGRByNCUqGxwdEV8GLhJDNDU3Ky/8QAFAEBAAAAAAAAAAAAAAAAAAAAAP/EABURAQEAAAAAAAAAAAAAAAAAAAAB/9oADAMBAAIRAxEAPwDDspJYxzISzjkg6ABz59kiSSuJIPbXFdXhpwEiSSgdBSkftsmvMAuFB1ji17XdjlOSSvmlLnHJJTS9RnzboHWDzBS2jZMsbhPtCD00EnYLy4Ydg52XtpJzheyctw8A+qBguCakIAyvcmlvunKiTPJ2QdEh1HC96+5KYD8dBnuutcUHtxz6pRluvBXkZOV5cCED+oxPyOSlRT6gENLnd0g5w6lAaaWu6pKHRPIPfKSAeupLiDq4kkg6MdUs45LiSBLo9V0NyM9Fw80HcjsnGsDhlp+KbAJU+zUjqy4QQg41yNB3wAM7k/JBpHDX2VvrrUytudXJDJI0ObFCB5ARtqJ6+gROyfZ/ZoWSRXDxKyfWQHaixrR0wAeatMd5FJSaQ4FriS34IXFchh1Q0nU4n9/+kDV++zO0vt7jbAaWoaMtcHlwPxBJ/RYxVtkhnkhkGHxuLHDsQcFbfVcSPbCQ7oMfELGb4xzLnUyuBImkc9ru+SgHEd01IwJ0nK8PPRBGIXQSF1zTlcIQd8Q9kteea8JIPTiOi4uLqCTSyaRukmYffAzhJA2kkkgSSSSBJJJIEvTTg8sryvQ2IQd1Ek4AHwV/4GsZbS+3ztw+baLI5NHX5/whPBHDT7xWePOw+ysO/wDzPb4d1rD4YoIxEGhoaPgAgrtx1RD39gPoh9BcWmB0erdjiP5/lOXyodJK2mp2mSaRwYxg/EScABPWTgi4W6tgrbtPAYJHZkpm5Jzjbflz5oI1U6WSPxC13hu2Dy04+qZfbIrnRS00jcHOWPA3Ycc1sTHUk9D4U5YYy3TpPI+mFQpmwUF1kpIRmLOQgx+spZaGofT1DdMjDg+vYj0UXOOi03i+xx11LJPG0CaJuqMgc+7T/HqsykBGQRgoPDyvGdknDHNcQcSSSQJJJJB0HBSXQO6SBAbE9l5XSVxAkkkkCSSXprc89kHAcdFYuDOF5+JLiGkllJGQZpPT8o9f2QSkppKypjpqdpc+R2At14Zoqex22OkgaQW4dI4jmgMU1tpbVSxxQRhjGN0ta3oEAvtSIoXlzsZRCuuxkjLYwdZ2DQMlDDa6ioqI5a9oawHIiO5Px9PRBF4KtbPb5LzXDS9jcU0ZB2zzce223zKsfEN1gc+lga8OcAdRHdQ7vOKakIYNJI5jqs8u1fLHO2YvPkdnn06oLtLdHRtc5rht0QWorHuqDUjkByPRQKasFQ5u40nrlFoKdsseloGBuT6IJlBWNqI/NgnqD1VB4usD6Cqkq4RqpJHahjmzPQ/NXiW0mia2qpy4R/ibnOn1HomZYIamF+X6i/mHHIwgyZ8ZcMpkjCM3ajNFVvhPu5y31CFSZBQNJJJIEvTRkryugoHtGADjZJJryBvuEkDCSSSBJJJIEugkFJFLDY6u9VjYKZp0588nRo/3ogtf2Z2cyeNdJW+UHRHt9T/HyK0Zs89WDTUrRJpHmceTR6lDbbRxQ00dso9TYYAGPcG7k/7vlWikApaRkDW4OsOcPygch/KBq3WdtK8TTkPcRue3wXa6SLXq2DRsnayuZpxqw3GyCOfPc61tHQD1fIRtG3uf4HVBXOKLzG0HRINjyVGqKk1sxcR923p3Wi8XcDQG2uqqepnNSwajrI0u9MAbLO3xCKnwAgZpqww1GjOGE7Z5BXSy1Zdp1OGnsFYOBeD7NLYo57jSQ1NRUN1OdI3VpzyA7IDxFYpLLVGptoc+3ucWuDckwuB5d8H9EFoZOyohELsEIfW2XTC+ahIaWHzxk7EHqO26F0NY7Sx4dlpHMKy21zqtriHANLMPz1CCm3ewtuVINOWTR7D07gqg3OhmoZjDUN0uHI9Ctcqnyw3KGOJuTOxx0uHPG4z2yM/RA+Kbay6290kTR4rNx3yOYQZk5oA5rz1TrmkEtcCHDYhNEIEQuL0OS6G6gg9M3bukvQAbsEkDCSSSBLu4SAJIAGSeivnCPCccrW1NczWQNRD/AHWdh6lAC4W4Yq75UtOhzKQHL5SMZHYLV6S2xW6njobfG2MBuHEdB8e57ona6UmLwqVrY4hsX4wMdgiUcEDMQwESSE4J7H1QC6KkdCNBkazfIeOqI1NzbJAaeKMvm/4DUSe6ddbYZoWyF73gnAOcB3TlzRK200FIwtaxrB6IKrDaqqpkJqWuii1csjLv6RSjcLRHK2NrWscN9kTuFTDGHOY4ct+mFn3Et+DjJHG8gDmc7YQPcS8RtFPJGzZuCAMrKK+udvG0b9Vd7fYKm+0slXK50VKPdf1f8PRXGzfZ3w5TWSndc6T2mvdpMsjpHgZPm2AOMAbIKrwjxK82qGMSZdG0Mc0HkR/aPtqmV5Ad5XOO5R7i632qpsZp6CnjjqGRnwHRtDdDgMgD0PLCyqjvE9I7EzSN8akFzrOGoJAZoZHwnGpwZjDvkmhQ3OgZqpXNnYRyb5XY+B/tO2y+Q1MTIzKNeEXZPDI0MYc6eqAXRNlkqmGsGlkIMjnPHvPIwAD1wMrk9G2Z0j4QBncjoUQnj1jllrjh7f8AfqoDZnUBYJPNA7I1nm0+qDOOMLF7PI6tpwQ0n7xvYqoFbZe6WKqhcGgFr29Oqya82x9BVua1pMTt2H+PkgGtOF75DZP09DPMRpYQO5R632Row6Vpc4fRADpKCoqz92047nkkr7R0rWRk6cDoBySQZqQQd05TwSVMzYomlznHYBWKWyCQ5Iwfyt6qwcO8ONhy4RnU/Yk9vigj8O8O08DmSStM0gOc42HwWj26j0MYZmNbGfMIxyHxTNDQsgZnILmDtgIhTxSzOJ30NHXqg9VVYMeDCCB1cP4CkUDdD4jg4BOrG3MEZUaeNkUZOk5xg7fqnaKqc1pOG4A5lBMz7OGgknS0ADsotTc2xghzg35oLfOIDSOOWB7ccgcYWd3viiqr5XQ0oEbBsXZyfkgsfF3E8EeWRVLi/wDI3fPxUrgfgSr4hay68QucykJ1R0/LUO5Tv2d/ZjJXGK739jhEfPFTu5v7Od/X1WnXe4x0bGUVMGiV2zW/z8EAx9NBPWx0FOxraaBup4GwxyA+f8IjJR299YI3OPhxjAGsgZIUGmiZS0j6h5Je/JydifVVSO/abrUU0msxucCJMHSDyxnvyQFeJoYaWqAYcwv2bh2cH/f2Ky3iO1T01Q6dzP8Ax6hxLSOh7H91q08MFwpCx4BzycOYQapoPa7fLQVY8wGxPPI5EIMqorhLaZ8OadBPPsrjar4yVjXCQb9AUxUcOtr6Vw04mjy13xHVUwRS2qudBUBzW52KDXIqptRF9zI3xOoJ5qFeXBlO2PVl+7iQeZKrtnngLRpcWu755opMDI5j3u9d0Hmiklaw07iSBu30QS/UhbM2RwOgnceqtFPTamjbl1UW/wBKCyMbHIQV+kpI3EaTkDcgIrHG1p8rW4GENopPCl8J58zTt8EVLiBy29EDcm7NLBjfkAkuMaQC5pOT23ISQP09vY2QFwAAOCT0VipYdDGuhY0tOw/v91Bt8b5MnAwTk+XOEapaMzPaQfMDlwPIoHrbRSPBEuzc9uaMaWQM0jbZchcImljuQGxTFRUDB8RwwORCCBX3GGDIeDk+iBXO/wAEEZa16k3a+NjY+Jkbc8s91RK189wrBT0rA+Z/YbNHdBEvFyqbpUGGHUAeZWlfZb9ndOyKO73aIPds6nidyH/I+vZLgTgKNr2VNw+8AOS0j3z/AEtOrHso6Qhh04HTog8Xm6QW2jc4kANCqlhZNdXy3OqaRHIcQtP5O/z5/RVytqKziTiD/GGQGlhHiVLmnm3OzfiTt8Mq8TVMNuoRnDWRtyewQAuL6upp4Gw0YZJPKRHHGTzcdgE7NZvY+GmU0rY3kN1S6ebnfiOfmn6ezw3WOnu9VJKyWN3jQAOwMEHGR123+ie8Q1tK8NkIIy075wRsUFHsFZUQ1stvrJm6mOywuG7mdD8eitctKZ4ctxrG7SgHFPDdzdRx3ahiBqKfzFmffb1HzUrhq8+2UUb8Oa8D3XBBCjljprtpeCPEbhwPRyhcdcKiutUs9PHieM+KwgbnuEVvURbKyvYPvI3ZIxzHVWy3eFW29pGCC1B87W2V2THqLJWHkVZra50hHtFToA6advqpH2icLPoLga+gZjXlxb0J6hV+13OKVoa9oDxsWu6FBeaOp8xaPM3PvDku3Rnjsw3shFJWtw1oLQPRFIZdbSM5QVatiLZdePdO55ZRWgidOBHzYQMEnderpTAQOfzyP1TVhlBEY6tOCgPQUGY8R4G+OSSL0QY3mOeeiSBUtKIiCS3fY+o6KfHOIj5SAEC9v0jDj8ColXdw0ENwfmgNXG5iNji1yrVfeZ3+6HBo7KBV3Au3c76nkgbqmrulX7FbAXPJ88mNmoJElZWXOubQ2+MvnefM88mjuVqXB3AcVvibLVvMkjsFx5Fx9TzTPBXCEFmpmzSDXUSbuc7nn1WhRSaYwcZx0CD0yGOmjGA1oA5dlRuMr68vFDRZlqZfLHG08/U9gOpRrie7wR0z9UzoyBzaVUeFLcZnS17y58tXvrdzbH0aO2eZ+SAjwlbRbKJxfh9RMdUkmPeP9dAiFzp4q4xQSN1tc7LiTtjt6p6FjZZNDTiNpxkdU9cZ46amcQ5oDBsSgE8Q3aK3UukPIDdgBzJ7IRwDcqm5tuEbo8PbM53PodwmLVbJuI7mZal4bThxaw8x6lWfh2yxcMVdfTMn8Z1RIJQ8twQMAY+RB+qDn+acw+yTbOZs4HmCh7KT2aUvoi0tkcS5nIAn9kL4ytFW+6PrqOUtnMY8udpA3v64UDhjiDxSYal+mVhw5rzuCgOV7XPD45BpcRyT/B9b4T/Y5nYc0436junaqaOojacZKFSO8GpZOGDxYtyMe83qguV4t0VbTlrwDn3eyxvivg6WkqZK23M84J8SEfiHceq2e317K2lbgg5HRDLxRibU8f8AqDkgw+gq45GghrWvHMY6o5BXFjQM4Pdd4m4bdHVuqqICN7t3MOwf/RVeMksbyx+Wubs5p5hBY5a5jo9GQe6j2l/hVJI90vyAg4qGhuScJ2nrhF5s780F4N0ZANIdlySoU9zc5xIekgLOuMkmRkD5qHU1zYmlz3brtv4cu1SQTTyRt/M7IVqtH2fh8zJqwOcGnOHnOfkgq1rs1z4ieCxroaU/i6uHp6LVuEOFKS0xBsMeX9XFFbdbGQRhrGaQBgYCMxBsTNOAB3Qc8NkTMk8kLuV1FPE7D9KV2rfDjcGvGyzbiu8ERP8AvCB1wUHi73Ke+XiG2xv8sj/vCOjBz/r5q+e0R08EdFTMALgA5w/C3ss4+zmjkqJpLg/JfOcMJ6MH9nP6LUYaERnLhlx5lB6JbHEfC2PMklVCapq+Ib4LVCHMpo/NUSA5OOgGO+6LcT3I0VI9lPGZZNP4eQ+J7KXwDbhbLE6sqsPq6k+LI71PJo+GwQGLdRRRSeHTtDIqZukBvLkqhduIDH9oNtt0bS/2iN7HAdOoP1BV/wDBbT0ji04dJ5nu9V8+113dT/a2yskeCyCsbDkcg0jSf/0UG1XmkdOGTcvCGSO/cfRZbx5YX0cjbvbXkBo1PA6jK12pl1UziRnIVHu7fHtk8HvaS5pQB+FLv7XTt1z5dgYGMIvcvFnLHRe8w81ReF42R1c1LK90T43eV7ex3GR1WjUkY8DzSB5xzDcIIthufsdR4L/KDuArhE6OqGtpzlZlxJK2mnglwDofj5H/AEK08N3USxNAOPRAUvVpbVw7M3HXusq4yslTTMdVwRl3ht+9a33sd/VbaHh7M7EdUKudsjnjPlGD+iD5pfc3fgb9SmDXznm4fRWb7QuGXWevNTTx4pZjuANmO7fAqoIJPtUjhu/dJMtAdsAkg+xhboY3atA+nJeZYW6TpA23Ut07XdVHdIHamjmEEXUWZz2Q+uuJY0hgTtaXsGkseRnYg80EqtOCZRoA6EoBl3rJHMc55Gkc91ld/qZbzd4rbTnDXvw4joOp+iufEVcalxorYw1NQejPdb6k9FF4c4W/xsr6mqeJayT33AbNHYf2gs/C8DKGOJrG6WtaA0dgOStrK4FueR7qv0kWiMEHYr1UVPgRE5G3dAO4xr5ZmR0cJ+8qZWxDHPBO/wCmVboWOjZTwDJB85HQAcv99FTeFaeS8X2WuqC10cDiyEDkD+I/x9VeqOZrq2pxvpdob8Bt++UHq81pp7e+R34Wnbuvm2xRm9cYUvjDPtFYJJPgXaj/AEvo6+lsdHM9+50O59Nli/2V2oz3etlLPvYMNaD0Of8ApBtulkcAZkkY5FVWriiZVyQN3MrS7Hw/6VnmLvZz+YDcHZUmsllhusczd9JIIPUHYhBVr3Qut9ZDcKYZ83hzN9Oh/wB7qw26tMsH3Z3xuDthROKWeJSTOj/E0kD15prhyq8eKPJ6DYoIHGTHMtE8o95gD/o4LzwfdBLEzzb9d0U4pg9qoKqnGAZYy0FZ1YKiW31hilBa5jsFpQb5bK7XGASUTEn5hkFUix3ATxNdC8E43CtNNVB4aHuwSgi36yU11ppIJ2B7ZBhwKwrizguvsFRK/QZKQHySAch6r6Sp4WSuG+w5lcuFvgqoXxTwte1zcODhnIQfJUG0g1dElo/F/wBm1bb659TZoHT0rznwW7ujz27hJBsclzZGTl3zUKe9wHLmzaXj15+hWfMmvV4cfL7JAfxOGXkfD+0YtnDcDXtfMHTSfnkJd/0EBSq4hjqA5lOZ5njbQxv88kNbZrhd5w6olkp6frG12Sfn0+SslNbWtwGsAb6BHaOjZGBnkgA0fD9PQUwjp4Q0dSBuT6pVFG1g3b0yrPO+NjNuiB1s0T3Fud0ASWXQMDZAL9WmOlkIODjqi1flhJJJCo/Etc6WRlO07vcGbepwgvHBOulskWnaVzNRPXJ3/lW+w0uG6j1KrVgh+6ZHyAACu1C4QxgY+hQRL7ROqYSz3YzzJPMLNOAS2i4zv1Oz3RID+61K5z6mHOcY6LJ+DnNl45v7s+bxBgoNWllZPD5tJdyVXu1CC8vYN+aKsJBcQQc/oolS55zjYoKjdstYWOGQRjCrllqfZZnw9GuICtd1iLjk5VMrR7JVucfKx52PqgsD5hVzBjd+6iX7hf2xvtNI0NqGDI7OHYr3ZJ4G7gkk8yVcKKWN8W+DlBQ7E+dhzEC2Zhw9p79irzaql8gBqW4d2VZ4lt7mTe129wZUt5Ho/wBCh1t4vkdJ4EsPh1DThzXOwEGwUdVGxgwQB2RGJ7XgFxwT+gVAs90D3tfM8Of0DeQVtparxGgg7oDDqaJ7MuA22SUWOqIGDlJBU6Wg5ZCL01K1g5YC5CQBkjGR1SlqhEwk7BBLL2RnomJrg2MYDtkJrK7Y5OT2QaruQ0HL8IDFdd8NPnGVTrvxJ4RcNRDgdiN0Lvl+ZE1wa/f4qg191lqZSGPwCeaC1V/G8zWOZjVlA7VWVF24johJ7vjBxA7Df+ENorRcK94FPSyyZ/ERgfUrQOC+E6i3zGprWN8U+VgG+kdUGhWTyBp6KziUacNOFXaJvht5Ke6pAGeWEDlY7OWlxOeYys3sB9l4/vAwAJAxwx0yFeJakPacHKz6orG0nHTnYH31OAfkSg0VsoGSDz7qO+qDid8oa+pLmDRz6puFxe7Ayc9EHq4NEurSqxdbUa2F0IJacglw5jCuQp5A/cAbbD+1z/Ht0kYz3PUoM9Fvq7W/IcZmDqBuPki1HefIAHI5VUeXEYyglbaGueXxt0P7jqglGpFRud1WuJrQHn2qBoD29uqIsE1MR4jSB3Ut72zxFp7IIXCN01Rtp5xhh5Pxg57FaNa/FaG8y09Tssdpqh1pvOGHEcpyB6rUrFdDUxtLnboLU1mpoyUlyCUPb+wSQCXVQa0odVVjRzcgFZfmR4Ywl73HytG5J9AvFPbLvdHAyn2OA9/NIR8OQ+aBy6XqGJh1yAEclXpP8vd3YoaSQRu2EjxoH6/wr9a+FKGkcH+F4sv/AMk3md/18keioGMHujKDJIPs5qap2u51p76Ih/J/pH7dwPa6HSYqRrpB/wC5J5j+q0IUoxs1e4qRpOcIAdtsbGb6Bn4IwbW0NDg0ItBCxgGy9SuZpICCuTQ+ET2Q+olwC3OEXuOQctP1Ver6iONp8XDPXoghVNUYQd/ms3v1U6O7+2k6nMI+forDfbzDBG9weC3lkfsO6z6trHVche/YZyADyQa1YLlSXClZKyQFvUZwR6FWailhIxCM/wD1/tfPlHWTUcolgkII5jOzviFqfCPEgrYGNdIGjljGMHscIL6wAjOApLKZrmagOf6qLRSsOMkEeqKCVgYGtxlAFq6MjJAQ99MHNyWn5qyzYdt3UY04OxQVee35/DkY7IbPahv4eWEq7SUwJ2G2FEqKUbgDB7oMq4ks9X4fixxF+jzZYMkIjwneMBgJx/BV1qKIgZ546oDW2eB8hkYwRS9XsGPr3QXO11bZGZDuaSq9tqZaV2iRw5bEdUkBOz8PUlvaHRRgyH3pXnLj81YIKYDBxt2XIGgNz1UmOVrQBhBIijbhOaWgb80yJQBzSdUNBB23Qew9odpzuu+I1pxlQJpQH6lGqKvQfe+CArJVhvXZQqi4gfi3CCVdzAaclAq68YBwUBS8XiRoIjOSVSb1c/AjdJVzEE8mA81DvXEgpwQHapSNmgqj3C4TVcxknfqd09PggeuFY6rlc9/L8IHQIe+Q5wuGXI3TROUDmvbmidmuklvnbKzdpOHs/MP7QhemuLdwg26w35tVTsdHIC0jYqy01fyy5YFZLzNbpQWkmMnzM/keq0e1XmOqibJE/IPP0QaE2rD+ucqRFO0nnue6qlPXggAE/JFaesGBkhAeY4EbJt8bXHON+aiRVQxkHZOeMHDc8+yDxUR6mOGNj+qG1NO0tBG3wRPWC3c5UeXRy79EFdqafT3KSKVEAwTy3SQExUBrU62cE5B6IC2q1sHZOR1QG2SUBp8+ORUeWswPeQyarI5P2Q+ordORqygL1FxAbz5IRV3U457fFBq24AAkuVVu3EDYyWRu1vHQHkgsVwu7WBznPAHxVPuvEL5XFlOcN/Of4QOruM1S/MjyR0HRRHv1IHZpy9xcSSTzJPNRyclcSQdXEkkCXQVxJB3cHsp9uuM9HIJInYPUdCFB1dDulnHJBo1lv0VWwEHDx7zSeStNFW6sEuWK0s74JBJG8teORVzsV+ZPpjkcGyjpnn8EGm09Vq6ghTG1OHYJVSpK4aeaJQ1bTjB+ZQHxMCf4XDICdzshXtHItOxXuOfI3KAjI7X5cbeqSi+0FxGO3PCSCuMqJG4DX4HXKdNaGuwXkeoQR9VjO+6izVwxzQGqi5be9sg9dd2Qtc50mMdSUBuV6bDlrfM/t2Vcq6qWpdqkeT2HRATuV+mqXlkTi2Pq7qf6QmSTUmkkHF1cSQJJJJAkkkkCSXQuIEkkkg6utc5hDmkgjkQuYOMroIxtlBZLLxE5jmxVZ9A/+1cqauDmjSVlTeeUVtd3konBkuXw9urfgg1GKpztnClxTDR5iqrRVrZY2uY/LXDIKKRVGw33QHY5gQGgjKSFsqcDO+e6SCoyuODuhtZI8NOHHkkkkFemJMhJOSV0tGhpxuUkkDR5rykkgSSSSBJJJIEkkkg6eQSbzSSQehu1cb7ySSBDkV5SSQOs3G6cwNB26JJIC3DMjw6Ruo6cjZW2Fx8u6SSCYxx080kkkH//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data:image/jpeg;base64,/9j/4AAQSkZJRgABAQAAAQABAAD/2wBDAAkGBwgHBgkIBwgKCgkLDRYPDQwMDRsUFRAWIB0iIiAdHx8kKDQsJCYxJx8fLT0tMTU3Ojo6Iys/RD84QzQ5Ojf/2wBDAQoKCg0MDRoPDxo3JR8lNzc3Nzc3Nzc3Nzc3Nzc3Nzc3Nzc3Nzc3Nzc3Nzc3Nzc3Nzc3Nzc3Nzc3Nzc3Nzc3Nzf/wAARCAETALcDASIAAhEBAxEB/8QAHAAAAQUBAQEAAAAAAAAAAAAABQADBAYHAQII/8QAOhAAAQMDAgQDBQgCAgEFAAAAAQACAwQFERIhBjFBURMiYRQycYGRByNCUqGxwdEV8GLhJDNDU3Ky/8QAFAEBAAAAAAAAAAAAAAAAAAAAAP/EABURAQEAAAAAAAAAAAAAAAAAAAAB/9oADAMBAAIRAxEAPwDDspJYxzISzjkg6ABz59kiSSuJIPbXFdXhpwEiSSgdBSkftsmvMAuFB1ji17XdjlOSSvmlLnHJJTS9RnzboHWDzBS2jZMsbhPtCD00EnYLy4Ydg52XtpJzheyctw8A+qBguCakIAyvcmlvunKiTPJ2QdEh1HC96+5KYD8dBnuutcUHtxz6pRluvBXkZOV5cCED+oxPyOSlRT6gENLnd0g5w6lAaaWu6pKHRPIPfKSAeupLiDq4kkg6MdUs45LiSBLo9V0NyM9Fw80HcjsnGsDhlp+KbAJU+zUjqy4QQg41yNB3wAM7k/JBpHDX2VvrrUytudXJDJI0ObFCB5ARtqJ6+gROyfZ/ZoWSRXDxKyfWQHaixrR0wAeatMd5FJSaQ4FriS34IXFchh1Q0nU4n9/+kDV++zO0vt7jbAaWoaMtcHlwPxBJ/RYxVtkhnkhkGHxuLHDsQcFbfVcSPbCQ7oMfELGb4xzLnUyuBImkc9ru+SgHEd01IwJ0nK8PPRBGIXQSF1zTlcIQd8Q9kteea8JIPTiOi4uLqCTSyaRukmYffAzhJA2kkkgSSSSBJJJIEvTTg8sryvQ2IQd1Ek4AHwV/4GsZbS+3ztw+baLI5NHX5/whPBHDT7xWePOw+ysO/wDzPb4d1rD4YoIxEGhoaPgAgrtx1RD39gPoh9BcWmB0erdjiP5/lOXyodJK2mp2mSaRwYxg/EScABPWTgi4W6tgrbtPAYJHZkpm5Jzjbflz5oI1U6WSPxC13hu2Dy04+qZfbIrnRS00jcHOWPA3Ycc1sTHUk9D4U5YYy3TpPI+mFQpmwUF1kpIRmLOQgx+spZaGofT1DdMjDg+vYj0UXOOi03i+xx11LJPG0CaJuqMgc+7T/HqsykBGQRgoPDyvGdknDHNcQcSSSQJJJJB0HBSXQO6SBAbE9l5XSVxAkkkkCSSXprc89kHAcdFYuDOF5+JLiGkllJGQZpPT8o9f2QSkppKypjpqdpc+R2At14Zoqex22OkgaQW4dI4jmgMU1tpbVSxxQRhjGN0ta3oEAvtSIoXlzsZRCuuxkjLYwdZ2DQMlDDa6ioqI5a9oawHIiO5Px9PRBF4KtbPb5LzXDS9jcU0ZB2zzce223zKsfEN1gc+lga8OcAdRHdQ7vOKakIYNJI5jqs8u1fLHO2YvPkdnn06oLtLdHRtc5rht0QWorHuqDUjkByPRQKasFQ5u40nrlFoKdsseloGBuT6IJlBWNqI/NgnqD1VB4usD6Cqkq4RqpJHahjmzPQ/NXiW0mia2qpy4R/ibnOn1HomZYIamF+X6i/mHHIwgyZ8ZcMpkjCM3ajNFVvhPu5y31CFSZBQNJJJIEvTRkryugoHtGADjZJJryBvuEkDCSSSBJJJIEugkFJFLDY6u9VjYKZp0588nRo/3ogtf2Z2cyeNdJW+UHRHt9T/HyK0Zs89WDTUrRJpHmceTR6lDbbRxQ00dso9TYYAGPcG7k/7vlWikApaRkDW4OsOcPygch/KBq3WdtK8TTkPcRue3wXa6SLXq2DRsnayuZpxqw3GyCOfPc61tHQD1fIRtG3uf4HVBXOKLzG0HRINjyVGqKk1sxcR923p3Wi8XcDQG2uqqepnNSwajrI0u9MAbLO3xCKnwAgZpqww1GjOGE7Z5BXSy1Zdp1OGnsFYOBeD7NLYo57jSQ1NRUN1OdI3VpzyA7IDxFYpLLVGptoc+3ucWuDckwuB5d8H9EFoZOyohELsEIfW2XTC+ahIaWHzxk7EHqO26F0NY7Sx4dlpHMKy21zqtriHANLMPz1CCm3ewtuVINOWTR7D07gqg3OhmoZjDUN0uHI9Ctcqnyw3KGOJuTOxx0uHPG4z2yM/RA+Kbay6290kTR4rNx3yOYQZk5oA5rz1TrmkEtcCHDYhNEIEQuL0OS6G6gg9M3bukvQAbsEkDCSSSBLu4SAJIAGSeivnCPCccrW1NczWQNRD/AHWdh6lAC4W4Yq75UtOhzKQHL5SMZHYLV6S2xW6njobfG2MBuHEdB8e57ona6UmLwqVrY4hsX4wMdgiUcEDMQwESSE4J7H1QC6KkdCNBkazfIeOqI1NzbJAaeKMvm/4DUSe6ddbYZoWyF73gnAOcB3TlzRK200FIwtaxrB6IKrDaqqpkJqWuii1csjLv6RSjcLRHK2NrWscN9kTuFTDGHOY4ct+mFn3Et+DjJHG8gDmc7YQPcS8RtFPJGzZuCAMrKK+udvG0b9Vd7fYKm+0slXK50VKPdf1f8PRXGzfZ3w5TWSndc6T2mvdpMsjpHgZPm2AOMAbIKrwjxK82qGMSZdG0Mc0HkR/aPtqmV5Ad5XOO5R7i632qpsZp6CnjjqGRnwHRtDdDgMgD0PLCyqjvE9I7EzSN8akFzrOGoJAZoZHwnGpwZjDvkmhQ3OgZqpXNnYRyb5XY+B/tO2y+Q1MTIzKNeEXZPDI0MYc6eqAXRNlkqmGsGlkIMjnPHvPIwAD1wMrk9G2Z0j4QBncjoUQnj1jllrjh7f8AfqoDZnUBYJPNA7I1nm0+qDOOMLF7PI6tpwQ0n7xvYqoFbZe6WKqhcGgFr29Oqya82x9BVua1pMTt2H+PkgGtOF75DZP09DPMRpYQO5R632Row6Vpc4fRADpKCoqz92047nkkr7R0rWRk6cDoBySQZqQQd05TwSVMzYomlznHYBWKWyCQ5Iwfyt6qwcO8ONhy4RnU/Yk9vigj8O8O08DmSStM0gOc42HwWj26j0MYZmNbGfMIxyHxTNDQsgZnILmDtgIhTxSzOJ30NHXqg9VVYMeDCCB1cP4CkUDdD4jg4BOrG3MEZUaeNkUZOk5xg7fqnaKqc1pOG4A5lBMz7OGgknS0ADsotTc2xghzg35oLfOIDSOOWB7ccgcYWd3viiqr5XQ0oEbBsXZyfkgsfF3E8EeWRVLi/wDI3fPxUrgfgSr4hay68QucykJ1R0/LUO5Tv2d/ZjJXGK739jhEfPFTu5v7Od/X1WnXe4x0bGUVMGiV2zW/z8EAx9NBPWx0FOxraaBup4GwxyA+f8IjJR299YI3OPhxjAGsgZIUGmiZS0j6h5Je/JydifVVSO/abrUU0msxucCJMHSDyxnvyQFeJoYaWqAYcwv2bh2cH/f2Ky3iO1T01Q6dzP8Ax6hxLSOh7H91q08MFwpCx4BzycOYQapoPa7fLQVY8wGxPPI5EIMqorhLaZ8OadBPPsrjar4yVjXCQb9AUxUcOtr6Vw04mjy13xHVUwRS2qudBUBzW52KDXIqptRF9zI3xOoJ5qFeXBlO2PVl+7iQeZKrtnngLRpcWu755opMDI5j3u9d0Hmiklaw07iSBu30QS/UhbM2RwOgnceqtFPTamjbl1UW/wBKCyMbHIQV+kpI3EaTkDcgIrHG1p8rW4GENopPCl8J58zTt8EVLiBy29EDcm7NLBjfkAkuMaQC5pOT23ISQP09vY2QFwAAOCT0VipYdDGuhY0tOw/v91Bt8b5MnAwTk+XOEapaMzPaQfMDlwPIoHrbRSPBEuzc9uaMaWQM0jbZchcImljuQGxTFRUDB8RwwORCCBX3GGDIeDk+iBXO/wAEEZa16k3a+NjY+Jkbc8s91RK189wrBT0rA+Z/YbNHdBEvFyqbpUGGHUAeZWlfZb9ndOyKO73aIPds6nidyH/I+vZLgTgKNr2VNw+8AOS0j3z/AEtOrHso6Qhh04HTog8Xm6QW2jc4kANCqlhZNdXy3OqaRHIcQtP5O/z5/RVytqKziTiD/GGQGlhHiVLmnm3OzfiTt8Mq8TVMNuoRnDWRtyewQAuL6upp4Gw0YZJPKRHHGTzcdgE7NZvY+GmU0rY3kN1S6ebnfiOfmn6ezw3WOnu9VJKyWN3jQAOwMEHGR123+ie8Q1tK8NkIIy075wRsUFHsFZUQ1stvrJm6mOywuG7mdD8eitctKZ4ctxrG7SgHFPDdzdRx3ahiBqKfzFmffb1HzUrhq8+2UUb8Oa8D3XBBCjljprtpeCPEbhwPRyhcdcKiutUs9PHieM+KwgbnuEVvURbKyvYPvI3ZIxzHVWy3eFW29pGCC1B87W2V2THqLJWHkVZra50hHtFToA6advqpH2icLPoLga+gZjXlxb0J6hV+13OKVoa9oDxsWu6FBeaOp8xaPM3PvDku3Rnjsw3shFJWtw1oLQPRFIZdbSM5QVatiLZdePdO55ZRWgidOBHzYQMEnderpTAQOfzyP1TVhlBEY6tOCgPQUGY8R4G+OSSL0QY3mOeeiSBUtKIiCS3fY+o6KfHOIj5SAEC9v0jDj8ColXdw0ENwfmgNXG5iNji1yrVfeZ3+6HBo7KBV3Au3c76nkgbqmrulX7FbAXPJ88mNmoJElZWXOubQ2+MvnefM88mjuVqXB3AcVvibLVvMkjsFx5Fx9TzTPBXCEFmpmzSDXUSbuc7nn1WhRSaYwcZx0CD0yGOmjGA1oA5dlRuMr68vFDRZlqZfLHG08/U9gOpRrie7wR0z9UzoyBzaVUeFLcZnS17y58tXvrdzbH0aO2eZ+SAjwlbRbKJxfh9RMdUkmPeP9dAiFzp4q4xQSN1tc7LiTtjt6p6FjZZNDTiNpxkdU9cZ46amcQ5oDBsSgE8Q3aK3UukPIDdgBzJ7IRwDcqm5tuEbo8PbM53PodwmLVbJuI7mZal4bThxaw8x6lWfh2yxcMVdfTMn8Z1RIJQ8twQMAY+RB+qDn+acw+yTbOZs4HmCh7KT2aUvoi0tkcS5nIAn9kL4ytFW+6PrqOUtnMY8udpA3v64UDhjiDxSYal+mVhw5rzuCgOV7XPD45BpcRyT/B9b4T/Y5nYc0436junaqaOojacZKFSO8GpZOGDxYtyMe83qguV4t0VbTlrwDn3eyxvivg6WkqZK23M84J8SEfiHceq2e317K2lbgg5HRDLxRibU8f8AqDkgw+gq45GghrWvHMY6o5BXFjQM4Pdd4m4bdHVuqqICN7t3MOwf/RVeMksbyx+Wubs5p5hBY5a5jo9GQe6j2l/hVJI90vyAg4qGhuScJ2nrhF5s780F4N0ZANIdlySoU9zc5xIekgLOuMkmRkD5qHU1zYmlz3brtv4cu1SQTTyRt/M7IVqtH2fh8zJqwOcGnOHnOfkgq1rs1z4ieCxroaU/i6uHp6LVuEOFKS0xBsMeX9XFFbdbGQRhrGaQBgYCMxBsTNOAB3Qc8NkTMk8kLuV1FPE7D9KV2rfDjcGvGyzbiu8ERP8AvCB1wUHi73Ke+XiG2xv8sj/vCOjBz/r5q+e0R08EdFTMALgA5w/C3ss4+zmjkqJpLg/JfOcMJ6MH9nP6LUYaERnLhlx5lB6JbHEfC2PMklVCapq+Ib4LVCHMpo/NUSA5OOgGO+6LcT3I0VI9lPGZZNP4eQ+J7KXwDbhbLE6sqsPq6k+LI71PJo+GwQGLdRRRSeHTtDIqZukBvLkqhduIDH9oNtt0bS/2iN7HAdOoP1BV/wDBbT0ji04dJ5nu9V8+113dT/a2yskeCyCsbDkcg0jSf/0UG1XmkdOGTcvCGSO/cfRZbx5YX0cjbvbXkBo1PA6jK12pl1UziRnIVHu7fHtk8HvaS5pQB+FLv7XTt1z5dgYGMIvcvFnLHRe8w81ReF42R1c1LK90T43eV7ex3GR1WjUkY8DzSB5xzDcIIthufsdR4L/KDuArhE6OqGtpzlZlxJK2mnglwDofj5H/AEK08N3USxNAOPRAUvVpbVw7M3HXusq4yslTTMdVwRl3ht+9a33sd/VbaHh7M7EdUKudsjnjPlGD+iD5pfc3fgb9SmDXznm4fRWb7QuGXWevNTTx4pZjuANmO7fAqoIJPtUjhu/dJMtAdsAkg+xhboY3atA+nJeZYW6TpA23Ut07XdVHdIHamjmEEXUWZz2Q+uuJY0hgTtaXsGkseRnYg80EqtOCZRoA6EoBl3rJHMc55Gkc91ld/qZbzd4rbTnDXvw4joOp+iufEVcalxorYw1NQejPdb6k9FF4c4W/xsr6mqeJayT33AbNHYf2gs/C8DKGOJrG6WtaA0dgOStrK4FueR7qv0kWiMEHYr1UVPgRE5G3dAO4xr5ZmR0cJ+8qZWxDHPBO/wCmVboWOjZTwDJB85HQAcv99FTeFaeS8X2WuqC10cDiyEDkD+I/x9VeqOZrq2pxvpdob8Bt++UHq81pp7e+R34Wnbuvm2xRm9cYUvjDPtFYJJPgXaj/AEvo6+lsdHM9+50O59Nli/2V2oz3etlLPvYMNaD0Of8ApBtulkcAZkkY5FVWriiZVyQN3MrS7Hw/6VnmLvZz+YDcHZUmsllhusczd9JIIPUHYhBVr3Qut9ZDcKYZ83hzN9Oh/wB7qw26tMsH3Z3xuDthROKWeJSTOj/E0kD15prhyq8eKPJ6DYoIHGTHMtE8o95gD/o4LzwfdBLEzzb9d0U4pg9qoKqnGAZYy0FZ1YKiW31hilBa5jsFpQb5bK7XGASUTEn5hkFUix3ATxNdC8E43CtNNVB4aHuwSgi36yU11ppIJ2B7ZBhwKwrizguvsFRK/QZKQHySAch6r6Sp4WSuG+w5lcuFvgqoXxTwte1zcODhnIQfJUG0g1dElo/F/wBm1bb659TZoHT0rznwW7ujz27hJBsclzZGTl3zUKe9wHLmzaXj15+hWfMmvV4cfL7JAfxOGXkfD+0YtnDcDXtfMHTSfnkJd/0EBSq4hjqA5lOZ5njbQxv88kNbZrhd5w6olkp6frG12Sfn0+SslNbWtwGsAb6BHaOjZGBnkgA0fD9PQUwjp4Q0dSBuT6pVFG1g3b0yrPO+NjNuiB1s0T3Fud0ASWXQMDZAL9WmOlkIODjqi1flhJJJCo/Etc6WRlO07vcGbepwgvHBOulskWnaVzNRPXJ3/lW+w0uG6j1KrVgh+6ZHyAACu1C4QxgY+hQRL7ROqYSz3YzzJPMLNOAS2i4zv1Oz3RID+61K5z6mHOcY6LJ+DnNl45v7s+bxBgoNWllZPD5tJdyVXu1CC8vYN+aKsJBcQQc/oolS55zjYoKjdstYWOGQRjCrllqfZZnw9GuICtd1iLjk5VMrR7JVucfKx52PqgsD5hVzBjd+6iX7hf2xvtNI0NqGDI7OHYr3ZJ4G7gkk8yVcKKWN8W+DlBQ7E+dhzEC2Zhw9p79irzaql8gBqW4d2VZ4lt7mTe129wZUt5Ho/wBCh1t4vkdJ4EsPh1DThzXOwEGwUdVGxgwQB2RGJ7XgFxwT+gVAs90D3tfM8Of0DeQVtparxGgg7oDDqaJ7MuA22SUWOqIGDlJBU6Wg5ZCL01K1g5YC5CQBkjGR1SlqhEwk7BBLL2RnomJrg2MYDtkJrK7Y5OT2QaruQ0HL8IDFdd8NPnGVTrvxJ4RcNRDgdiN0Lvl+ZE1wa/f4qg191lqZSGPwCeaC1V/G8zWOZjVlA7VWVF24johJ7vjBxA7Df+ENorRcK94FPSyyZ/ERgfUrQOC+E6i3zGprWN8U+VgG+kdUGhWTyBp6KziUacNOFXaJvht5Ke6pAGeWEDlY7OWlxOeYys3sB9l4/vAwAJAxwx0yFeJakPacHKz6orG0nHTnYH31OAfkSg0VsoGSDz7qO+qDid8oa+pLmDRz6puFxe7Ayc9EHq4NEurSqxdbUa2F0IJacglw5jCuQp5A/cAbbD+1z/Ht0kYz3PUoM9Fvq7W/IcZmDqBuPki1HefIAHI5VUeXEYyglbaGueXxt0P7jqglGpFRud1WuJrQHn2qBoD29uqIsE1MR4jSB3Ut72zxFp7IIXCN01Rtp5xhh5Pxg57FaNa/FaG8y09Tssdpqh1pvOGHEcpyB6rUrFdDUxtLnboLU1mpoyUlyCUPb+wSQCXVQa0odVVjRzcgFZfmR4Ywl73HytG5J9AvFPbLvdHAyn2OA9/NIR8OQ+aBy6XqGJh1yAEclXpP8vd3YoaSQRu2EjxoH6/wr9a+FKGkcH+F4sv/AMk3md/18keioGMHujKDJIPs5qap2u51p76Ih/J/pH7dwPa6HSYqRrpB/wC5J5j+q0IUoxs1e4qRpOcIAdtsbGb6Bn4IwbW0NDg0ItBCxgGy9SuZpICCuTQ+ET2Q+olwC3OEXuOQctP1Ver6iONp8XDPXoghVNUYQd/ms3v1U6O7+2k6nMI+forDfbzDBG9weC3lkfsO6z6trHVche/YZyADyQa1YLlSXClZKyQFvUZwR6FWailhIxCM/wD1/tfPlHWTUcolgkII5jOzviFqfCPEgrYGNdIGjljGMHscIL6wAjOApLKZrmagOf6qLRSsOMkEeqKCVgYGtxlAFq6MjJAQ99MHNyWn5qyzYdt3UY04OxQVee35/DkY7IbPahv4eWEq7SUwJ2G2FEqKUbgDB7oMq4ks9X4fixxF+jzZYMkIjwneMBgJx/BV1qKIgZ546oDW2eB8hkYwRS9XsGPr3QXO11bZGZDuaSq9tqZaV2iRw5bEdUkBOz8PUlvaHRRgyH3pXnLj81YIKYDBxt2XIGgNz1UmOVrQBhBIijbhOaWgb80yJQBzSdUNBB23Qew9odpzuu+I1pxlQJpQH6lGqKvQfe+CArJVhvXZQqi4gfi3CCVdzAaclAq68YBwUBS8XiRoIjOSVSb1c/AjdJVzEE8mA81DvXEgpwQHapSNmgqj3C4TVcxknfqd09PggeuFY6rlc9/L8IHQIe+Q5wuGXI3TROUDmvbmidmuklvnbKzdpOHs/MP7QhemuLdwg26w35tVTsdHIC0jYqy01fyy5YFZLzNbpQWkmMnzM/keq0e1XmOqibJE/IPP0QaE2rD+ucqRFO0nnue6qlPXggAE/JFaesGBkhAeY4EbJt8bXHON+aiRVQxkHZOeMHDc8+yDxUR6mOGNj+qG1NO0tBG3wRPWC3c5UeXRy79EFdqafT3KSKVEAwTy3SQExUBrU62cE5B6IC2q1sHZOR1QG2SUBp8+ORUeWswPeQyarI5P2Q+ordORqygL1FxAbz5IRV3U457fFBq24AAkuVVu3EDYyWRu1vHQHkgsVwu7WBznPAHxVPuvEL5XFlOcN/Of4QOruM1S/MjyR0HRRHv1IHZpy9xcSSTzJPNRyclcSQdXEkkCXQVxJB3cHsp9uuM9HIJInYPUdCFB1dDulnHJBo1lv0VWwEHDx7zSeStNFW6sEuWK0s74JBJG8teORVzsV+ZPpjkcGyjpnn8EGm09Vq6ghTG1OHYJVSpK4aeaJQ1bTjB+ZQHxMCf4XDICdzshXtHItOxXuOfI3KAjI7X5cbeqSi+0FxGO3PCSCuMqJG4DX4HXKdNaGuwXkeoQR9VjO+6izVwxzQGqi5be9sg9dd2Qtc50mMdSUBuV6bDlrfM/t2Vcq6qWpdqkeT2HRATuV+mqXlkTi2Pq7qf6QmSTUmkkHF1cSQJJJJAkkkkCSXQuIEkkkg6utc5hDmkgjkQuYOMroIxtlBZLLxE5jmxVZ9A/+1cqauDmjSVlTeeUVtd3konBkuXw9urfgg1GKpztnClxTDR5iqrRVrZY2uY/LXDIKKRVGw33QHY5gQGgjKSFsqcDO+e6SCoyuODuhtZI8NOHHkkkkFemJMhJOSV0tGhpxuUkkDR5rykkgSSSSBJJJIEkkkg6eQSbzSSQehu1cb7ySSBDkV5SSQOs3G6cwNB26JJIC3DMjw6Ruo6cjZW2Fx8u6SSCYxx080kkkH//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0" name="Picture 2" descr="Image result for paul the apo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192" y="2871441"/>
            <a:ext cx="4572000" cy="3429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28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9501" y="1295401"/>
            <a:ext cx="4732699" cy="1815882"/>
          </a:xfrm>
          <a:prstGeom prst="rect">
            <a:avLst/>
          </a:prstGeom>
          <a:noFill/>
        </p:spPr>
        <p:txBody>
          <a:bodyPr wrap="square" rtlCol="0">
            <a:spAutoFit/>
          </a:bodyPr>
          <a:lstStyle/>
          <a:p>
            <a:r>
              <a:rPr lang="en-US" sz="2800" i="1" dirty="0">
                <a:solidFill>
                  <a:srgbClr val="FFFF00"/>
                </a:solidFill>
              </a:rPr>
              <a:t>“And I will pray the Father, and he shall give you another Comforter, that he may abide with you for ever.”</a:t>
            </a:r>
          </a:p>
        </p:txBody>
      </p:sp>
      <p:sp>
        <p:nvSpPr>
          <p:cNvPr id="7" name="TextBox 6"/>
          <p:cNvSpPr txBox="1"/>
          <p:nvPr/>
        </p:nvSpPr>
        <p:spPr>
          <a:xfrm>
            <a:off x="82990" y="6488668"/>
            <a:ext cx="4038600" cy="369332"/>
          </a:xfrm>
          <a:prstGeom prst="rect">
            <a:avLst/>
          </a:prstGeom>
          <a:noFill/>
        </p:spPr>
        <p:txBody>
          <a:bodyPr wrap="square" rtlCol="0">
            <a:spAutoFit/>
          </a:bodyPr>
          <a:lstStyle/>
          <a:p>
            <a:r>
              <a:rPr lang="en-US" dirty="0">
                <a:solidFill>
                  <a:schemeClr val="bg1"/>
                </a:solidFill>
              </a:rPr>
              <a:t>2 Corinthians 1:22; John 14:16</a:t>
            </a:r>
          </a:p>
        </p:txBody>
      </p:sp>
      <p:sp>
        <p:nvSpPr>
          <p:cNvPr id="6" name="TextBox 5"/>
          <p:cNvSpPr txBox="1"/>
          <p:nvPr/>
        </p:nvSpPr>
        <p:spPr>
          <a:xfrm>
            <a:off x="1828800" y="0"/>
            <a:ext cx="86106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Comforter—Holy Spirit</a:t>
            </a:r>
          </a:p>
        </p:txBody>
      </p:sp>
      <p:sp>
        <p:nvSpPr>
          <p:cNvPr id="8" name="TextBox 7"/>
          <p:cNvSpPr txBox="1"/>
          <p:nvPr/>
        </p:nvSpPr>
        <p:spPr>
          <a:xfrm>
            <a:off x="6096000" y="4876801"/>
            <a:ext cx="5356634" cy="954107"/>
          </a:xfrm>
          <a:prstGeom prst="rect">
            <a:avLst/>
          </a:prstGeom>
          <a:noFill/>
        </p:spPr>
        <p:txBody>
          <a:bodyPr wrap="square" rtlCol="0">
            <a:spAutoFit/>
          </a:bodyPr>
          <a:lstStyle/>
          <a:p>
            <a:r>
              <a:rPr lang="en-US" sz="2800" i="1" dirty="0">
                <a:solidFill>
                  <a:srgbClr val="FFFF00"/>
                </a:solidFill>
              </a:rPr>
              <a:t>“I will not leave you comfortless: I will come to you.”</a:t>
            </a:r>
          </a:p>
        </p:txBody>
      </p:sp>
      <p:pic>
        <p:nvPicPr>
          <p:cNvPr id="10" name="Picture 6" descr="http://t0.gstatic.com/images?q=tbn:ANd9GcRFcaI3qqxl0p6LRzIkiwt0hWvG4TPyXjSblZVSotvRtWWSskEI0g"/>
          <p:cNvPicPr>
            <a:picLocks noChangeAspect="1" noChangeArrowheads="1"/>
          </p:cNvPicPr>
          <p:nvPr/>
        </p:nvPicPr>
        <p:blipFill>
          <a:blip r:embed="rId3" cstate="print"/>
          <a:srcRect/>
          <a:stretch>
            <a:fillRect/>
          </a:stretch>
        </p:blipFill>
        <p:spPr bwMode="auto">
          <a:xfrm>
            <a:off x="2219609" y="3587210"/>
            <a:ext cx="3085722" cy="2311314"/>
          </a:xfrm>
          <a:prstGeom prst="rect">
            <a:avLst/>
          </a:prstGeom>
          <a:noFill/>
        </p:spPr>
      </p:pic>
      <p:sp>
        <p:nvSpPr>
          <p:cNvPr id="2" name="Rectangle 1"/>
          <p:cNvSpPr/>
          <p:nvPr/>
        </p:nvSpPr>
        <p:spPr>
          <a:xfrm>
            <a:off x="4207447" y="673150"/>
            <a:ext cx="3418436" cy="369332"/>
          </a:xfrm>
          <a:prstGeom prst="rect">
            <a:avLst/>
          </a:prstGeom>
        </p:spPr>
        <p:txBody>
          <a:bodyPr wrap="none">
            <a:spAutoFit/>
          </a:bodyPr>
          <a:lstStyle/>
          <a:p>
            <a:r>
              <a:rPr lang="en-US" i="1" dirty="0">
                <a:solidFill>
                  <a:schemeClr val="bg1"/>
                </a:solidFill>
                <a:latin typeface="Abadi" panose="020B0604020104020204" pitchFamily="34" charset="0"/>
              </a:rPr>
              <a:t>earnest</a:t>
            </a:r>
            <a:r>
              <a:rPr lang="en-US" dirty="0">
                <a:solidFill>
                  <a:schemeClr val="bg1"/>
                </a:solidFill>
                <a:latin typeface="Abadi" panose="020B0604020104020204" pitchFamily="34" charset="0"/>
              </a:rPr>
              <a:t> = “a pledge or security </a:t>
            </a:r>
            <a:endParaRPr lang="en-US" dirty="0">
              <a:solidFill>
                <a:schemeClr val="bg1"/>
              </a:solidFill>
            </a:endParaRPr>
          </a:p>
        </p:txBody>
      </p:sp>
      <p:pic>
        <p:nvPicPr>
          <p:cNvPr id="4" name="Picture 3">
            <a:extLst>
              <a:ext uri="{FF2B5EF4-FFF2-40B4-BE49-F238E27FC236}">
                <a16:creationId xmlns:a16="http://schemas.microsoft.com/office/drawing/2014/main" id="{17602C24-1F97-45C2-88E6-8F86A54B8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955" y="1295401"/>
            <a:ext cx="3418436" cy="3087620"/>
          </a:xfrm>
          <a:prstGeom prst="rect">
            <a:avLst/>
          </a:prstGeom>
        </p:spPr>
      </p:pic>
    </p:spTree>
    <p:extLst>
      <p:ext uri="{BB962C8B-B14F-4D97-AF65-F5344CB8AC3E}">
        <p14:creationId xmlns:p14="http://schemas.microsoft.com/office/powerpoint/2010/main" val="11008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9255" y="1338404"/>
            <a:ext cx="5804781" cy="1815882"/>
          </a:xfrm>
          <a:prstGeom prst="rect">
            <a:avLst/>
          </a:prstGeom>
          <a:noFill/>
        </p:spPr>
        <p:txBody>
          <a:bodyPr wrap="square" rtlCol="0">
            <a:spAutoFit/>
          </a:bodyPr>
          <a:lstStyle/>
          <a:p>
            <a:r>
              <a:rPr lang="en-US" sz="2800" i="1" dirty="0">
                <a:solidFill>
                  <a:srgbClr val="FFFF00"/>
                </a:solidFill>
              </a:rPr>
              <a:t>“Peace I leave with you, my peace I give unto you: not as the world </a:t>
            </a:r>
            <a:r>
              <a:rPr lang="en-US" sz="2800" i="1" dirty="0" err="1">
                <a:solidFill>
                  <a:srgbClr val="FFFF00"/>
                </a:solidFill>
              </a:rPr>
              <a:t>giveth</a:t>
            </a:r>
            <a:r>
              <a:rPr lang="en-US" sz="2800" i="1" dirty="0">
                <a:solidFill>
                  <a:srgbClr val="FFFF00"/>
                </a:solidFill>
              </a:rPr>
              <a:t>, give I unto you. Let not your heart be troubled, neither let it be afraid.”</a:t>
            </a:r>
          </a:p>
        </p:txBody>
      </p:sp>
      <p:sp>
        <p:nvSpPr>
          <p:cNvPr id="7" name="TextBox 6"/>
          <p:cNvSpPr txBox="1"/>
          <p:nvPr/>
        </p:nvSpPr>
        <p:spPr>
          <a:xfrm>
            <a:off x="0" y="6488668"/>
            <a:ext cx="4038600" cy="369332"/>
          </a:xfrm>
          <a:prstGeom prst="rect">
            <a:avLst/>
          </a:prstGeom>
          <a:noFill/>
        </p:spPr>
        <p:txBody>
          <a:bodyPr wrap="square" rtlCol="0">
            <a:spAutoFit/>
          </a:bodyPr>
          <a:lstStyle/>
          <a:p>
            <a:r>
              <a:rPr lang="en-US" dirty="0">
                <a:solidFill>
                  <a:schemeClr val="bg1"/>
                </a:solidFill>
              </a:rPr>
              <a:t>2 Corinthians 1:22; John 14:27</a:t>
            </a:r>
          </a:p>
        </p:txBody>
      </p:sp>
      <p:sp>
        <p:nvSpPr>
          <p:cNvPr id="6" name="TextBox 5"/>
          <p:cNvSpPr txBox="1"/>
          <p:nvPr/>
        </p:nvSpPr>
        <p:spPr>
          <a:xfrm>
            <a:off x="265814" y="152401"/>
            <a:ext cx="11695814"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cs typeface="Iskoola Pota" panose="020B0502040204020203" pitchFamily="34" charset="0"/>
              </a:rPr>
              <a:t>Where Can I Turn For Peace?</a:t>
            </a:r>
          </a:p>
        </p:txBody>
      </p:sp>
      <p:pic>
        <p:nvPicPr>
          <p:cNvPr id="10242" name="Picture 2" descr="http://t0.gstatic.com/images?q=tbn:ANd9GcQEvhf6Nr-YstE6yq76c-BUE3hTH2StEuJYTrNELFHUetRb-KB3XA"/>
          <p:cNvPicPr>
            <a:picLocks noChangeAspect="1" noChangeArrowheads="1"/>
          </p:cNvPicPr>
          <p:nvPr/>
        </p:nvPicPr>
        <p:blipFill>
          <a:blip r:embed="rId3" cstate="print"/>
          <a:srcRect/>
          <a:stretch>
            <a:fillRect/>
          </a:stretch>
        </p:blipFill>
        <p:spPr bwMode="auto">
          <a:xfrm>
            <a:off x="6550935" y="3304516"/>
            <a:ext cx="3641601" cy="2414541"/>
          </a:xfrm>
          <a:prstGeom prst="rect">
            <a:avLst/>
          </a:prstGeom>
          <a:noFill/>
        </p:spPr>
      </p:pic>
    </p:spTree>
    <p:extLst>
      <p:ext uri="{BB962C8B-B14F-4D97-AF65-F5344CB8AC3E}">
        <p14:creationId xmlns:p14="http://schemas.microsoft.com/office/powerpoint/2010/main" val="10241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15000" y="3733801"/>
            <a:ext cx="4419600" cy="2246769"/>
          </a:xfrm>
          <a:prstGeom prst="rect">
            <a:avLst/>
          </a:prstGeom>
          <a:noFill/>
        </p:spPr>
        <p:txBody>
          <a:bodyPr wrap="square" rtlCol="0">
            <a:spAutoFit/>
          </a:bodyPr>
          <a:lstStyle/>
          <a:p>
            <a:r>
              <a:rPr lang="en-US" sz="2800" i="1" dirty="0">
                <a:solidFill>
                  <a:srgbClr val="FFFF00"/>
                </a:solidFill>
              </a:rPr>
              <a:t>“And our hope of you is </a:t>
            </a:r>
            <a:r>
              <a:rPr lang="en-US" sz="2800" i="1" dirty="0" err="1">
                <a:solidFill>
                  <a:srgbClr val="FFFF00"/>
                </a:solidFill>
              </a:rPr>
              <a:t>stedfast</a:t>
            </a:r>
            <a:r>
              <a:rPr lang="en-US" sz="2800" i="1" dirty="0">
                <a:solidFill>
                  <a:srgbClr val="FFFF00"/>
                </a:solidFill>
              </a:rPr>
              <a:t>, knowing, that as ye are partakers of the suffering, so shall ye be also of the consolation.”</a:t>
            </a:r>
          </a:p>
        </p:txBody>
      </p:sp>
      <p:sp>
        <p:nvSpPr>
          <p:cNvPr id="7" name="TextBox 6"/>
          <p:cNvSpPr txBox="1"/>
          <p:nvPr/>
        </p:nvSpPr>
        <p:spPr>
          <a:xfrm>
            <a:off x="92045" y="6488668"/>
            <a:ext cx="4038600" cy="369332"/>
          </a:xfrm>
          <a:prstGeom prst="rect">
            <a:avLst/>
          </a:prstGeom>
          <a:noFill/>
        </p:spPr>
        <p:txBody>
          <a:bodyPr wrap="square" rtlCol="0">
            <a:spAutoFit/>
          </a:bodyPr>
          <a:lstStyle/>
          <a:p>
            <a:r>
              <a:rPr lang="en-US" dirty="0">
                <a:solidFill>
                  <a:schemeClr val="bg1"/>
                </a:solidFill>
              </a:rPr>
              <a:t>John 14:27</a:t>
            </a:r>
          </a:p>
        </p:txBody>
      </p:sp>
      <p:sp>
        <p:nvSpPr>
          <p:cNvPr id="6" name="TextBox 5"/>
          <p:cNvSpPr txBox="1"/>
          <p:nvPr/>
        </p:nvSpPr>
        <p:spPr>
          <a:xfrm>
            <a:off x="1676400" y="152400"/>
            <a:ext cx="8839200" cy="2123658"/>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Consolation—</a:t>
            </a:r>
          </a:p>
          <a:p>
            <a:pPr algn="ctr"/>
            <a:r>
              <a:rPr lang="en-US" sz="4400" dirty="0">
                <a:solidFill>
                  <a:schemeClr val="bg1"/>
                </a:solidFill>
                <a:latin typeface="AR JULIAN" panose="02000000000000000000" pitchFamily="2" charset="0"/>
              </a:rPr>
              <a:t>Comfort, soothing, relief from grief</a:t>
            </a:r>
          </a:p>
        </p:txBody>
      </p:sp>
      <p:pic>
        <p:nvPicPr>
          <p:cNvPr id="3" name="Picture 2">
            <a:extLst>
              <a:ext uri="{FF2B5EF4-FFF2-40B4-BE49-F238E27FC236}">
                <a16:creationId xmlns:a16="http://schemas.microsoft.com/office/drawing/2014/main" id="{E7938977-7F61-4313-8032-D63AF74CB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69" y="1856332"/>
            <a:ext cx="3327774" cy="4425596"/>
          </a:xfrm>
          <a:prstGeom prst="rect">
            <a:avLst/>
          </a:prstGeom>
        </p:spPr>
      </p:pic>
    </p:spTree>
    <p:extLst>
      <p:ext uri="{BB962C8B-B14F-4D97-AF65-F5344CB8AC3E}">
        <p14:creationId xmlns:p14="http://schemas.microsoft.com/office/powerpoint/2010/main" val="167944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4524" y="1253153"/>
            <a:ext cx="3782085" cy="2308324"/>
          </a:xfrm>
          <a:prstGeom prst="rect">
            <a:avLst/>
          </a:prstGeom>
          <a:noFill/>
        </p:spPr>
        <p:txBody>
          <a:bodyPr wrap="square" rtlCol="0">
            <a:spAutoFit/>
          </a:bodyPr>
          <a:lstStyle/>
          <a:p>
            <a:r>
              <a:rPr lang="en-US" sz="2400" dirty="0">
                <a:solidFill>
                  <a:schemeClr val="bg1"/>
                </a:solidFill>
              </a:rPr>
              <a:t>Paul acknowledged that some of his writings in a previous epistle could have seemed harsh because he was chastening the members.</a:t>
            </a:r>
            <a:endParaRPr lang="en-US" sz="2400" i="1" dirty="0">
              <a:solidFill>
                <a:schemeClr val="bg1"/>
              </a:solidFill>
            </a:endParaRPr>
          </a:p>
        </p:txBody>
      </p:sp>
      <p:sp>
        <p:nvSpPr>
          <p:cNvPr id="7" name="TextBox 6"/>
          <p:cNvSpPr txBox="1"/>
          <p:nvPr/>
        </p:nvSpPr>
        <p:spPr>
          <a:xfrm>
            <a:off x="92045" y="6488668"/>
            <a:ext cx="4038600" cy="369332"/>
          </a:xfrm>
          <a:prstGeom prst="rect">
            <a:avLst/>
          </a:prstGeom>
          <a:noFill/>
        </p:spPr>
        <p:txBody>
          <a:bodyPr wrap="square" rtlCol="0">
            <a:spAutoFit/>
          </a:bodyPr>
          <a:lstStyle/>
          <a:p>
            <a:r>
              <a:rPr lang="en-US" dirty="0">
                <a:solidFill>
                  <a:schemeClr val="bg1"/>
                </a:solidFill>
              </a:rPr>
              <a:t>2 Corinthians 2:1-4</a:t>
            </a:r>
          </a:p>
        </p:txBody>
      </p:sp>
      <p:sp>
        <p:nvSpPr>
          <p:cNvPr id="6" name="TextBox 5"/>
          <p:cNvSpPr txBox="1"/>
          <p:nvPr/>
        </p:nvSpPr>
        <p:spPr>
          <a:xfrm>
            <a:off x="1676400" y="15240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Harshness In Paul’s Writings</a:t>
            </a:r>
          </a:p>
        </p:txBody>
      </p:sp>
      <p:sp>
        <p:nvSpPr>
          <p:cNvPr id="2" name="Rectangle 1"/>
          <p:cNvSpPr/>
          <p:nvPr/>
        </p:nvSpPr>
        <p:spPr>
          <a:xfrm>
            <a:off x="6844420" y="1349463"/>
            <a:ext cx="3123446" cy="1200329"/>
          </a:xfrm>
          <a:prstGeom prst="rect">
            <a:avLst/>
          </a:prstGeom>
        </p:spPr>
        <p:txBody>
          <a:bodyPr wrap="square">
            <a:spAutoFit/>
          </a:bodyPr>
          <a:lstStyle/>
          <a:p>
            <a:r>
              <a:rPr lang="en-US" dirty="0">
                <a:solidFill>
                  <a:schemeClr val="bg1"/>
                </a:solidFill>
                <a:latin typeface="Abadi" panose="020B0604020104020204" pitchFamily="34" charset="0"/>
              </a:rPr>
              <a:t> Prophets of all ages have carried the responsibility to teach, warn, and correct God’s children. </a:t>
            </a:r>
            <a:endParaRPr lang="en-US" dirty="0">
              <a:solidFill>
                <a:schemeClr val="bg1"/>
              </a:solidFill>
            </a:endParaRPr>
          </a:p>
        </p:txBody>
      </p:sp>
      <p:pic>
        <p:nvPicPr>
          <p:cNvPr id="23554" name="Picture 2" descr="Image result for paul the apo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918" y="1003458"/>
            <a:ext cx="2247900" cy="2990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8527" y="4697508"/>
            <a:ext cx="6096000" cy="1200329"/>
          </a:xfrm>
          <a:prstGeom prst="rect">
            <a:avLst/>
          </a:prstGeom>
        </p:spPr>
        <p:txBody>
          <a:bodyPr>
            <a:spAutoFit/>
          </a:bodyPr>
          <a:lstStyle/>
          <a:p>
            <a:r>
              <a:rPr lang="en-US" dirty="0">
                <a:solidFill>
                  <a:schemeClr val="bg1"/>
                </a:solidFill>
                <a:latin typeface="Abadi" panose="020B0604020104020204" pitchFamily="34" charset="0"/>
              </a:rPr>
              <a:t>“At times I may to many of the brethren appear to be severe. I sometimes chasten them; but it is because I wish them to live so that the power of God, like a flame of fire, will dwell within them and be around about them.” (6)</a:t>
            </a:r>
            <a:endParaRPr lang="en-US" dirty="0">
              <a:solidFill>
                <a:schemeClr val="bg1"/>
              </a:solidFill>
            </a:endParaRPr>
          </a:p>
        </p:txBody>
      </p:sp>
      <p:pic>
        <p:nvPicPr>
          <p:cNvPr id="23556" name="Picture 4" descr="President Brigham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118" y="4481449"/>
            <a:ext cx="1502373" cy="200520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lehi 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0889" y="1003426"/>
            <a:ext cx="1902823" cy="21290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153400" y="6488668"/>
            <a:ext cx="4038600"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8232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93813" y="737105"/>
            <a:ext cx="5984341" cy="5262979"/>
          </a:xfrm>
          <a:prstGeom prst="rect">
            <a:avLst/>
          </a:prstGeom>
          <a:noFill/>
        </p:spPr>
        <p:txBody>
          <a:bodyPr wrap="square" rtlCol="0">
            <a:spAutoFit/>
          </a:bodyPr>
          <a:lstStyle/>
          <a:p>
            <a:r>
              <a:rPr lang="en-US" sz="2400" dirty="0">
                <a:solidFill>
                  <a:schemeClr val="bg1"/>
                </a:solidFill>
              </a:rPr>
              <a:t>“When we take the position of withholding forgiveness from our fellow men, we are attempting to block his progress towards salvation.</a:t>
            </a:r>
          </a:p>
          <a:p>
            <a:endParaRPr lang="en-US" sz="2400" dirty="0">
              <a:solidFill>
                <a:schemeClr val="bg1"/>
              </a:solidFill>
            </a:endParaRPr>
          </a:p>
          <a:p>
            <a:r>
              <a:rPr lang="en-US" sz="2400" dirty="0">
                <a:solidFill>
                  <a:schemeClr val="bg1"/>
                </a:solidFill>
              </a:rPr>
              <a:t>This position is … not </a:t>
            </a:r>
            <a:r>
              <a:rPr lang="en-US" sz="2400" dirty="0" err="1">
                <a:solidFill>
                  <a:schemeClr val="bg1"/>
                </a:solidFill>
              </a:rPr>
              <a:t>Christlike</a:t>
            </a:r>
            <a:r>
              <a:rPr lang="en-US" sz="2400" dirty="0">
                <a:solidFill>
                  <a:schemeClr val="bg1"/>
                </a:solidFill>
              </a:rPr>
              <a:t>. </a:t>
            </a:r>
          </a:p>
          <a:p>
            <a:endParaRPr lang="en-US" sz="2400" dirty="0">
              <a:solidFill>
                <a:schemeClr val="bg1"/>
              </a:solidFill>
            </a:endParaRPr>
          </a:p>
          <a:p>
            <a:r>
              <a:rPr lang="en-US" sz="2400" dirty="0">
                <a:solidFill>
                  <a:schemeClr val="bg1"/>
                </a:solidFill>
              </a:rPr>
              <a:t>We are endeavoring to impede the progress of a living soul and deny him the forgiving blessings of the atonement. </a:t>
            </a:r>
          </a:p>
          <a:p>
            <a:endParaRPr lang="en-US" sz="2400" dirty="0">
              <a:solidFill>
                <a:schemeClr val="bg1"/>
              </a:solidFill>
            </a:endParaRPr>
          </a:p>
          <a:p>
            <a:r>
              <a:rPr lang="en-US" sz="2400" dirty="0">
                <a:solidFill>
                  <a:schemeClr val="bg1"/>
                </a:solidFill>
              </a:rPr>
              <a:t>This philosophy is saturated with impure motives that are designed to destroy the soul.” (7)</a:t>
            </a:r>
            <a:endParaRPr lang="en-US" sz="2400" i="1" dirty="0">
              <a:solidFill>
                <a:schemeClr val="bg1"/>
              </a:solidFill>
            </a:endParaRPr>
          </a:p>
        </p:txBody>
      </p:sp>
      <p:sp>
        <p:nvSpPr>
          <p:cNvPr id="7" name="TextBox 6"/>
          <p:cNvSpPr txBox="1"/>
          <p:nvPr/>
        </p:nvSpPr>
        <p:spPr>
          <a:xfrm>
            <a:off x="92045" y="6488668"/>
            <a:ext cx="4038600" cy="369332"/>
          </a:xfrm>
          <a:prstGeom prst="rect">
            <a:avLst/>
          </a:prstGeom>
          <a:noFill/>
        </p:spPr>
        <p:txBody>
          <a:bodyPr wrap="square" rtlCol="0">
            <a:spAutoFit/>
          </a:bodyPr>
          <a:lstStyle/>
          <a:p>
            <a:r>
              <a:rPr lang="en-US" dirty="0">
                <a:solidFill>
                  <a:schemeClr val="bg1"/>
                </a:solidFill>
              </a:rPr>
              <a:t>2 Corinthians 2:1-4</a:t>
            </a:r>
          </a:p>
        </p:txBody>
      </p:sp>
      <p:pic>
        <p:nvPicPr>
          <p:cNvPr id="24578" name="Picture 2" descr="Image result for c. max cald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2082" y="4208368"/>
            <a:ext cx="16287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back to back tee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940" y="1026798"/>
            <a:ext cx="2826347" cy="1876871"/>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Image result for teen and mother fight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5" t="1582" r="15878" b="1"/>
          <a:stretch/>
        </p:blipFill>
        <p:spPr bwMode="auto">
          <a:xfrm>
            <a:off x="334977" y="3204926"/>
            <a:ext cx="3153401" cy="213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6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0" y="838201"/>
            <a:ext cx="4038600" cy="2062103"/>
          </a:xfrm>
          <a:prstGeom prst="rect">
            <a:avLst/>
          </a:prstGeom>
          <a:noFill/>
        </p:spPr>
        <p:txBody>
          <a:bodyPr wrap="square" rtlCol="0">
            <a:spAutoFit/>
          </a:bodyPr>
          <a:lstStyle/>
          <a:p>
            <a:r>
              <a:rPr lang="en-US" sz="3200" i="1" dirty="0">
                <a:solidFill>
                  <a:srgbClr val="FFFF00"/>
                </a:solidFill>
              </a:rPr>
              <a:t>“So that contrariwise ye ought rather to forgive him, and comfort him,…</a:t>
            </a:r>
          </a:p>
        </p:txBody>
      </p:sp>
      <p:sp>
        <p:nvSpPr>
          <p:cNvPr id="6" name="TextBox 5"/>
          <p:cNvSpPr txBox="1"/>
          <p:nvPr/>
        </p:nvSpPr>
        <p:spPr>
          <a:xfrm>
            <a:off x="6477000" y="3886201"/>
            <a:ext cx="4038600" cy="2062103"/>
          </a:xfrm>
          <a:prstGeom prst="rect">
            <a:avLst/>
          </a:prstGeom>
          <a:noFill/>
        </p:spPr>
        <p:txBody>
          <a:bodyPr wrap="square" rtlCol="0">
            <a:spAutoFit/>
          </a:bodyPr>
          <a:lstStyle/>
          <a:p>
            <a:r>
              <a:rPr lang="en-US" sz="3200" i="1" dirty="0">
                <a:solidFill>
                  <a:srgbClr val="FFFF00"/>
                </a:solidFill>
              </a:rPr>
              <a:t>… lest perhaps such a one should be swallowed up with overmuch sorrow.”</a:t>
            </a:r>
          </a:p>
        </p:txBody>
      </p:sp>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2:7</a:t>
            </a:r>
          </a:p>
        </p:txBody>
      </p:sp>
      <p:sp>
        <p:nvSpPr>
          <p:cNvPr id="10" name="TextBox 9"/>
          <p:cNvSpPr txBox="1"/>
          <p:nvPr/>
        </p:nvSpPr>
        <p:spPr>
          <a:xfrm>
            <a:off x="1685454"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To Forgive</a:t>
            </a:r>
          </a:p>
        </p:txBody>
      </p:sp>
      <p:pic>
        <p:nvPicPr>
          <p:cNvPr id="1638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18296" b="304"/>
          <a:stretch/>
        </p:blipFill>
        <p:spPr bwMode="auto">
          <a:xfrm>
            <a:off x="1103303" y="3358114"/>
            <a:ext cx="4636594" cy="297025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13" t="1501"/>
          <a:stretch/>
        </p:blipFill>
        <p:spPr bwMode="auto">
          <a:xfrm>
            <a:off x="5884753" y="724276"/>
            <a:ext cx="5100276" cy="296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4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03D7A8-4C54-4642-9369-240EFFDC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In Him I Shall Find Comfort</a:t>
            </a:r>
          </a:p>
          <a:p>
            <a:pPr algn="ctr"/>
            <a:r>
              <a:rPr lang="en-US" sz="6000" dirty="0">
                <a:solidFill>
                  <a:schemeClr val="bg1"/>
                </a:solidFill>
                <a:latin typeface="AR JULIAN" panose="02000000000000000000" pitchFamily="2" charset="0"/>
              </a:rPr>
              <a:t>2 Corinthians 1-3</a:t>
            </a:r>
            <a:endParaRPr lang="en-US" sz="4400" dirty="0">
              <a:solidFill>
                <a:schemeClr val="bg1"/>
              </a:solidFill>
              <a:latin typeface="AR JULIAN" panose="02000000000000000000" pitchFamily="2" charset="0"/>
            </a:endParaRPr>
          </a:p>
        </p:txBody>
      </p:sp>
      <p:sp>
        <p:nvSpPr>
          <p:cNvPr id="2" name="Rectangle 1"/>
          <p:cNvSpPr/>
          <p:nvPr/>
        </p:nvSpPr>
        <p:spPr>
          <a:xfrm>
            <a:off x="5269225" y="3541156"/>
            <a:ext cx="3657600" cy="1200329"/>
          </a:xfrm>
          <a:prstGeom prst="rect">
            <a:avLst/>
          </a:prstGeom>
        </p:spPr>
        <p:txBody>
          <a:bodyPr wrap="square">
            <a:spAutoFit/>
          </a:bodyPr>
          <a:lstStyle/>
          <a:p>
            <a:r>
              <a:rPr lang="en-US" dirty="0">
                <a:solidFill>
                  <a:schemeClr val="bg1"/>
                </a:solidFill>
              </a:rPr>
              <a:t>"I will try to be contented with my lot knowing that God is my friend. In him I shall find comfort.“</a:t>
            </a:r>
          </a:p>
          <a:p>
            <a:r>
              <a:rPr lang="en-US" dirty="0">
                <a:solidFill>
                  <a:schemeClr val="bg1"/>
                </a:solidFill>
              </a:rPr>
              <a:t>--Joseph Smith’s Teachings</a:t>
            </a:r>
            <a:endParaRPr lang="en-US" i="1" dirty="0">
              <a:solidFill>
                <a:schemeClr val="bg1"/>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p:nvPr/>
        </p:nvGrpSpPr>
        <p:grpSpPr>
          <a:xfrm>
            <a:off x="1408569" y="2555341"/>
            <a:ext cx="3050721" cy="2895600"/>
            <a:chOff x="3581400" y="228600"/>
            <a:chExt cx="3050721" cy="2895600"/>
          </a:xfrm>
        </p:grpSpPr>
        <p:pic>
          <p:nvPicPr>
            <p:cNvPr id="47" name="Picture 2" descr="Image result for ancient macedo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3581400" y="228600"/>
              <a:ext cx="3050721" cy="2895600"/>
              <a:chOff x="609600" y="533400"/>
              <a:chExt cx="4495800" cy="4267200"/>
            </a:xfrm>
          </p:grpSpPr>
          <p:grpSp>
            <p:nvGrpSpPr>
              <p:cNvPr id="49" name="Group 86"/>
              <p:cNvGrpSpPr/>
              <p:nvPr/>
            </p:nvGrpSpPr>
            <p:grpSpPr>
              <a:xfrm rot="2107423">
                <a:off x="2048364" y="1066800"/>
                <a:ext cx="554570" cy="1296744"/>
                <a:chOff x="7696200" y="914400"/>
                <a:chExt cx="685800" cy="2438400"/>
              </a:xfrm>
            </p:grpSpPr>
            <p:sp>
              <p:nvSpPr>
                <p:cNvPr id="81" name="Moon 8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87"/>
              <p:cNvGrpSpPr/>
              <p:nvPr/>
            </p:nvGrpSpPr>
            <p:grpSpPr>
              <a:xfrm rot="19262140" flipH="1">
                <a:off x="3035243" y="1133011"/>
                <a:ext cx="554570" cy="1180981"/>
                <a:chOff x="7696200" y="914400"/>
                <a:chExt cx="685800" cy="2438400"/>
              </a:xfrm>
            </p:grpSpPr>
            <p:sp>
              <p:nvSpPr>
                <p:cNvPr id="77" name="Moon 7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rapezoid 50"/>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
              <p:cNvGrpSpPr/>
              <p:nvPr/>
            </p:nvGrpSpPr>
            <p:grpSpPr>
              <a:xfrm>
                <a:off x="3150326" y="3226526"/>
                <a:ext cx="366238" cy="640613"/>
                <a:chOff x="2438400" y="402137"/>
                <a:chExt cx="2514600" cy="4398463"/>
              </a:xfrm>
            </p:grpSpPr>
            <p:sp>
              <p:nvSpPr>
                <p:cNvPr id="73" name="Snip Same Side Corner Rectangle 7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Wave 7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609600" y="533400"/>
                <a:ext cx="4495800" cy="4267200"/>
              </a:xfrm>
              <a:prstGeom prst="frame">
                <a:avLst>
                  <a:gd name="adj1" fmla="val 7194"/>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 name="Group 6">
            <a:extLst>
              <a:ext uri="{FF2B5EF4-FFF2-40B4-BE49-F238E27FC236}">
                <a16:creationId xmlns:a16="http://schemas.microsoft.com/office/drawing/2014/main" id="{84486267-C15D-43A8-AB1C-E762A7EF3A39}"/>
              </a:ext>
            </a:extLst>
          </p:cNvPr>
          <p:cNvGrpSpPr/>
          <p:nvPr/>
        </p:nvGrpSpPr>
        <p:grpSpPr>
          <a:xfrm>
            <a:off x="9306964" y="2784438"/>
            <a:ext cx="1524001" cy="3201815"/>
            <a:chOff x="9306964" y="2784438"/>
            <a:chExt cx="1524001" cy="3201815"/>
          </a:xfrm>
        </p:grpSpPr>
        <p:sp>
          <p:nvSpPr>
            <p:cNvPr id="87" name="Round Diagonal Corner Rectangle 86"/>
            <p:cNvSpPr/>
            <p:nvPr/>
          </p:nvSpPr>
          <p:spPr>
            <a:xfrm rot="6850593">
              <a:off x="10221365" y="3398403"/>
              <a:ext cx="685800" cy="533400"/>
            </a:xfrm>
            <a:prstGeom prst="round2DiagRect">
              <a:avLst>
                <a:gd name="adj1" fmla="val 50000"/>
                <a:gd name="adj2" fmla="val 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6850593">
              <a:off x="9230764" y="3474603"/>
              <a:ext cx="685800" cy="533400"/>
            </a:xfrm>
            <a:prstGeom prst="round2DiagRect">
              <a:avLst>
                <a:gd name="adj1" fmla="val 50000"/>
                <a:gd name="adj2" fmla="val 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20546524">
              <a:off x="9957728" y="4527577"/>
              <a:ext cx="609600" cy="11430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348332">
              <a:off x="9550969" y="4566353"/>
              <a:ext cx="609600" cy="11430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a:off x="9494723" y="3776453"/>
              <a:ext cx="1143000" cy="11430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75723" y="3471653"/>
              <a:ext cx="381000"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570923" y="3090653"/>
              <a:ext cx="9906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3509227">
              <a:off x="9515285" y="2665291"/>
              <a:ext cx="962575" cy="1200870"/>
            </a:xfrm>
            <a:custGeom>
              <a:avLst/>
              <a:gdLst>
                <a:gd name="connsiteX0" fmla="*/ 329313 w 962575"/>
                <a:gd name="connsiteY0" fmla="*/ 110440 h 1200870"/>
                <a:gd name="connsiteX1" fmla="*/ 537024 w 962575"/>
                <a:gd name="connsiteY1" fmla="*/ 0 h 1200870"/>
                <a:gd name="connsiteX2" fmla="*/ 962575 w 962575"/>
                <a:gd name="connsiteY2" fmla="*/ 0 h 1200870"/>
                <a:gd name="connsiteX3" fmla="*/ 962575 w 962575"/>
                <a:gd name="connsiteY3" fmla="*/ 250491 h 1200870"/>
                <a:gd name="connsiteX4" fmla="*/ 712084 w 962575"/>
                <a:gd name="connsiteY4" fmla="*/ 500982 h 1200870"/>
                <a:gd name="connsiteX5" fmla="*/ 511786 w 962575"/>
                <a:gd name="connsiteY5" fmla="*/ 500982 h 1200870"/>
                <a:gd name="connsiteX6" fmla="*/ 563343 w 962575"/>
                <a:gd name="connsiteY6" fmla="*/ 548938 h 1200870"/>
                <a:gd name="connsiteX7" fmla="*/ 573763 w 962575"/>
                <a:gd name="connsiteY7" fmla="*/ 843578 h 1200870"/>
                <a:gd name="connsiteX8" fmla="*/ 354704 w 962575"/>
                <a:gd name="connsiteY8" fmla="*/ 1200870 h 1200870"/>
                <a:gd name="connsiteX9" fmla="*/ 127336 w 962575"/>
                <a:gd name="connsiteY9" fmla="*/ 1061468 h 1200870"/>
                <a:gd name="connsiteX10" fmla="*/ 39370 w 962575"/>
                <a:gd name="connsiteY10" fmla="*/ 694699 h 1200870"/>
                <a:gd name="connsiteX11" fmla="*/ 258429 w 962575"/>
                <a:gd name="connsiteY11" fmla="*/ 337407 h 1200870"/>
                <a:gd name="connsiteX12" fmla="*/ 286533 w 962575"/>
                <a:gd name="connsiteY12" fmla="*/ 354638 h 1200870"/>
                <a:gd name="connsiteX13" fmla="*/ 286533 w 962575"/>
                <a:gd name="connsiteY13" fmla="*/ 250491 h 1200870"/>
                <a:gd name="connsiteX14" fmla="*/ 329313 w 962575"/>
                <a:gd name="connsiteY14" fmla="*/ 110440 h 120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2575" h="1200870">
                  <a:moveTo>
                    <a:pt x="329313" y="110440"/>
                  </a:moveTo>
                  <a:cubicBezTo>
                    <a:pt x="374328" y="43808"/>
                    <a:pt x="450560" y="0"/>
                    <a:pt x="537024" y="0"/>
                  </a:cubicBezTo>
                  <a:lnTo>
                    <a:pt x="962575" y="0"/>
                  </a:lnTo>
                  <a:lnTo>
                    <a:pt x="962575" y="250491"/>
                  </a:lnTo>
                  <a:cubicBezTo>
                    <a:pt x="962575" y="388833"/>
                    <a:pt x="850426" y="500982"/>
                    <a:pt x="712084" y="500982"/>
                  </a:cubicBezTo>
                  <a:lnTo>
                    <a:pt x="511786" y="500982"/>
                  </a:lnTo>
                  <a:lnTo>
                    <a:pt x="563343" y="548938"/>
                  </a:lnTo>
                  <a:cubicBezTo>
                    <a:pt x="623787" y="633487"/>
                    <a:pt x="631505" y="749399"/>
                    <a:pt x="573763" y="843578"/>
                  </a:cubicBezTo>
                  <a:lnTo>
                    <a:pt x="354704" y="1200870"/>
                  </a:lnTo>
                  <a:lnTo>
                    <a:pt x="127336" y="1061468"/>
                  </a:lnTo>
                  <a:cubicBezTo>
                    <a:pt x="1764" y="984479"/>
                    <a:pt x="-37620" y="820270"/>
                    <a:pt x="39370" y="694699"/>
                  </a:cubicBezTo>
                  <a:lnTo>
                    <a:pt x="258429" y="337407"/>
                  </a:lnTo>
                  <a:lnTo>
                    <a:pt x="286533" y="354638"/>
                  </a:lnTo>
                  <a:lnTo>
                    <a:pt x="286533" y="250491"/>
                  </a:lnTo>
                  <a:cubicBezTo>
                    <a:pt x="286533" y="198613"/>
                    <a:pt x="302304" y="150418"/>
                    <a:pt x="329313" y="110440"/>
                  </a:cubicBezTo>
                  <a:close/>
                </a:path>
              </a:pathLst>
            </a:cu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Oval 95"/>
            <p:cNvSpPr/>
            <p:nvPr/>
          </p:nvSpPr>
          <p:spPr>
            <a:xfrm>
              <a:off x="9494723" y="5605253"/>
              <a:ext cx="505326" cy="18941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0283969">
              <a:off x="10197610" y="5540378"/>
              <a:ext cx="505326" cy="18941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9735355" y="5568242"/>
              <a:ext cx="421105" cy="41801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0096302" y="5498573"/>
              <a:ext cx="421105" cy="41801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0096302" y="4383876"/>
              <a:ext cx="481263" cy="4180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9615039" y="4453544"/>
              <a:ext cx="481263" cy="4180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9697123">
              <a:off x="10131940" y="4175605"/>
              <a:ext cx="364194" cy="541879"/>
            </a:xfrm>
            <a:prstGeom prst="trapezoid">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2253451">
              <a:off x="9678567" y="4168747"/>
              <a:ext cx="349434" cy="576965"/>
            </a:xfrm>
            <a:prstGeom prst="trapezoid">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20546524">
              <a:off x="10014683" y="4877896"/>
              <a:ext cx="436186" cy="94714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348332">
              <a:off x="9723636" y="4910028"/>
              <a:ext cx="436186" cy="94714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a:off x="9683390" y="4255478"/>
              <a:ext cx="817849" cy="947147"/>
            </a:xfrm>
            <a:prstGeom prst="trapezoid">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9570923" y="4614653"/>
              <a:ext cx="39624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104323" y="4614653"/>
              <a:ext cx="39624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20677638">
              <a:off x="9411806" y="4050543"/>
              <a:ext cx="444172" cy="748165"/>
            </a:xfrm>
            <a:custGeom>
              <a:avLst/>
              <a:gdLst>
                <a:gd name="connsiteX0" fmla="*/ 0 w 421626"/>
                <a:gd name="connsiteY0" fmla="*/ 748165 h 748165"/>
                <a:gd name="connsiteX1" fmla="*/ 105407 w 421626"/>
                <a:gd name="connsiteY1" fmla="*/ 0 h 748165"/>
                <a:gd name="connsiteX2" fmla="*/ 316220 w 421626"/>
                <a:gd name="connsiteY2" fmla="*/ 0 h 748165"/>
                <a:gd name="connsiteX3" fmla="*/ 421626 w 421626"/>
                <a:gd name="connsiteY3" fmla="*/ 748165 h 748165"/>
                <a:gd name="connsiteX4" fmla="*/ 0 w 421626"/>
                <a:gd name="connsiteY4" fmla="*/ 748165 h 748165"/>
                <a:gd name="connsiteX0" fmla="*/ 22546 w 444172"/>
                <a:gd name="connsiteY0" fmla="*/ 748165 h 748165"/>
                <a:gd name="connsiteX1" fmla="*/ 127953 w 444172"/>
                <a:gd name="connsiteY1" fmla="*/ 0 h 748165"/>
                <a:gd name="connsiteX2" fmla="*/ 338766 w 444172"/>
                <a:gd name="connsiteY2" fmla="*/ 0 h 748165"/>
                <a:gd name="connsiteX3" fmla="*/ 444172 w 444172"/>
                <a:gd name="connsiteY3" fmla="*/ 748165 h 748165"/>
                <a:gd name="connsiteX4" fmla="*/ 22546 w 444172"/>
                <a:gd name="connsiteY4" fmla="*/ 748165 h 74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2" h="748165">
                  <a:moveTo>
                    <a:pt x="22546" y="748165"/>
                  </a:moveTo>
                  <a:cubicBezTo>
                    <a:pt x="57682" y="498777"/>
                    <a:pt x="-104245" y="317271"/>
                    <a:pt x="127953" y="0"/>
                  </a:cubicBezTo>
                  <a:lnTo>
                    <a:pt x="338766" y="0"/>
                  </a:lnTo>
                  <a:lnTo>
                    <a:pt x="444172" y="748165"/>
                  </a:lnTo>
                  <a:lnTo>
                    <a:pt x="22546" y="748165"/>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rot="1156080">
              <a:off x="10225430" y="4060086"/>
              <a:ext cx="421626" cy="752515"/>
            </a:xfrm>
            <a:custGeom>
              <a:avLst/>
              <a:gdLst>
                <a:gd name="connsiteX0" fmla="*/ 0 w 421626"/>
                <a:gd name="connsiteY0" fmla="*/ 752515 h 752515"/>
                <a:gd name="connsiteX1" fmla="*/ 105407 w 421626"/>
                <a:gd name="connsiteY1" fmla="*/ 0 h 752515"/>
                <a:gd name="connsiteX2" fmla="*/ 316220 w 421626"/>
                <a:gd name="connsiteY2" fmla="*/ 0 h 752515"/>
                <a:gd name="connsiteX3" fmla="*/ 421626 w 421626"/>
                <a:gd name="connsiteY3" fmla="*/ 752515 h 752515"/>
                <a:gd name="connsiteX4" fmla="*/ 0 w 421626"/>
                <a:gd name="connsiteY4" fmla="*/ 752515 h 752515"/>
                <a:gd name="connsiteX0" fmla="*/ 0 w 421626"/>
                <a:gd name="connsiteY0" fmla="*/ 752515 h 752515"/>
                <a:gd name="connsiteX1" fmla="*/ 105407 w 421626"/>
                <a:gd name="connsiteY1" fmla="*/ 0 h 752515"/>
                <a:gd name="connsiteX2" fmla="*/ 316220 w 421626"/>
                <a:gd name="connsiteY2" fmla="*/ 0 h 752515"/>
                <a:gd name="connsiteX3" fmla="*/ 421626 w 421626"/>
                <a:gd name="connsiteY3" fmla="*/ 752515 h 752515"/>
                <a:gd name="connsiteX4" fmla="*/ 0 w 421626"/>
                <a:gd name="connsiteY4" fmla="*/ 752515 h 75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26" h="752515">
                  <a:moveTo>
                    <a:pt x="0" y="752515"/>
                  </a:moveTo>
                  <a:lnTo>
                    <a:pt x="105407" y="0"/>
                  </a:lnTo>
                  <a:lnTo>
                    <a:pt x="316220" y="0"/>
                  </a:lnTo>
                  <a:cubicBezTo>
                    <a:pt x="468432" y="229093"/>
                    <a:pt x="386491" y="501677"/>
                    <a:pt x="421626" y="752515"/>
                  </a:cubicBezTo>
                  <a:lnTo>
                    <a:pt x="0" y="752515"/>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a:off x="9675197" y="3547853"/>
              <a:ext cx="782053" cy="905691"/>
            </a:xfrm>
            <a:prstGeom prst="cloud">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a:off x="9494723" y="3756859"/>
              <a:ext cx="481263" cy="418011"/>
            </a:xfrm>
            <a:prstGeom prst="cloud">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p:cNvSpPr/>
            <p:nvPr/>
          </p:nvSpPr>
          <p:spPr>
            <a:xfrm>
              <a:off x="10156460" y="3687190"/>
              <a:ext cx="481263" cy="487680"/>
            </a:xfrm>
            <a:prstGeom prst="cloud">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7657" y="0"/>
            <a:ext cx="6934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Obedient in all things</a:t>
            </a:r>
          </a:p>
        </p:txBody>
      </p:sp>
      <p:sp>
        <p:nvSpPr>
          <p:cNvPr id="7" name="TextBox 6"/>
          <p:cNvSpPr txBox="1"/>
          <p:nvPr/>
        </p:nvSpPr>
        <p:spPr>
          <a:xfrm>
            <a:off x="110150" y="6372813"/>
            <a:ext cx="4038600" cy="369332"/>
          </a:xfrm>
          <a:prstGeom prst="rect">
            <a:avLst/>
          </a:prstGeom>
          <a:noFill/>
        </p:spPr>
        <p:txBody>
          <a:bodyPr wrap="square" rtlCol="0">
            <a:spAutoFit/>
          </a:bodyPr>
          <a:lstStyle/>
          <a:p>
            <a:r>
              <a:rPr lang="en-US" dirty="0">
                <a:solidFill>
                  <a:schemeClr val="bg1"/>
                </a:solidFill>
              </a:rPr>
              <a:t>2 Corinthians 2:9-11</a:t>
            </a:r>
          </a:p>
        </p:txBody>
      </p:sp>
      <p:sp>
        <p:nvSpPr>
          <p:cNvPr id="8" name="TextBox 7"/>
          <p:cNvSpPr txBox="1"/>
          <p:nvPr/>
        </p:nvSpPr>
        <p:spPr>
          <a:xfrm>
            <a:off x="3820886" y="3113314"/>
            <a:ext cx="4800600" cy="830997"/>
          </a:xfrm>
          <a:prstGeom prst="rect">
            <a:avLst/>
          </a:prstGeom>
          <a:noFill/>
        </p:spPr>
        <p:txBody>
          <a:bodyPr wrap="square" rtlCol="0">
            <a:spAutoFit/>
          </a:bodyPr>
          <a:lstStyle/>
          <a:p>
            <a:pPr algn="ctr"/>
            <a:r>
              <a:rPr lang="en-US" sz="2400" i="1" dirty="0">
                <a:solidFill>
                  <a:srgbClr val="FFFF00"/>
                </a:solidFill>
              </a:rPr>
              <a:t>…to who I forgave it, for your sakes forgave I it in the person of Christ;”</a:t>
            </a:r>
          </a:p>
        </p:txBody>
      </p:sp>
      <p:pic>
        <p:nvPicPr>
          <p:cNvPr id="9" name="Picture 2" descr="http://t1.gstatic.com/images?q=tbn:ANd9GcSiPWOdUVkzRQ2ZX2CvoKBZHu1fpfotOw6AztrJTIwJaVUkCmdb"/>
          <p:cNvPicPr>
            <a:picLocks noChangeAspect="1" noChangeArrowheads="1"/>
          </p:cNvPicPr>
          <p:nvPr/>
        </p:nvPicPr>
        <p:blipFill>
          <a:blip r:embed="rId3" cstate="print"/>
          <a:srcRect/>
          <a:stretch>
            <a:fillRect/>
          </a:stretch>
        </p:blipFill>
        <p:spPr bwMode="auto">
          <a:xfrm>
            <a:off x="5627916" y="968829"/>
            <a:ext cx="3138139" cy="1676400"/>
          </a:xfrm>
          <a:prstGeom prst="rect">
            <a:avLst/>
          </a:prstGeom>
          <a:noFill/>
        </p:spPr>
      </p:pic>
      <p:pic>
        <p:nvPicPr>
          <p:cNvPr id="10" name="Picture 4" descr="http://t0.gstatic.com/images?q=tbn:ANd9GcR5vpLcJUjpkp6cmSvCD9VgBjKvAw1sSNpeXOgHJdKKcXUCJxTI"/>
          <p:cNvPicPr>
            <a:picLocks noChangeAspect="1" noChangeArrowheads="1"/>
          </p:cNvPicPr>
          <p:nvPr/>
        </p:nvPicPr>
        <p:blipFill>
          <a:blip r:embed="rId4" cstate="print"/>
          <a:srcRect/>
          <a:stretch>
            <a:fillRect/>
          </a:stretch>
        </p:blipFill>
        <p:spPr bwMode="auto">
          <a:xfrm flipH="1">
            <a:off x="739361" y="2189295"/>
            <a:ext cx="2925219" cy="2182665"/>
          </a:xfrm>
          <a:prstGeom prst="rect">
            <a:avLst/>
          </a:prstGeom>
          <a:noFill/>
        </p:spPr>
      </p:pic>
      <p:sp>
        <p:nvSpPr>
          <p:cNvPr id="11" name="TextBox 10"/>
          <p:cNvSpPr txBox="1"/>
          <p:nvPr/>
        </p:nvSpPr>
        <p:spPr>
          <a:xfrm>
            <a:off x="587829" y="762000"/>
            <a:ext cx="4800600" cy="1200329"/>
          </a:xfrm>
          <a:prstGeom prst="rect">
            <a:avLst/>
          </a:prstGeom>
          <a:noFill/>
        </p:spPr>
        <p:txBody>
          <a:bodyPr wrap="square" rtlCol="0">
            <a:spAutoFit/>
          </a:bodyPr>
          <a:lstStyle/>
          <a:p>
            <a:pPr algn="ctr"/>
            <a:r>
              <a:rPr lang="en-US" sz="2400" i="1" dirty="0">
                <a:solidFill>
                  <a:srgbClr val="FFFF00"/>
                </a:solidFill>
              </a:rPr>
              <a:t>“To whom ye forgive any thing, I forgive also: for if I forgave any thing…</a:t>
            </a:r>
          </a:p>
        </p:txBody>
      </p:sp>
      <p:sp>
        <p:nvSpPr>
          <p:cNvPr id="2" name="Rectangle 1"/>
          <p:cNvSpPr/>
          <p:nvPr/>
        </p:nvSpPr>
        <p:spPr>
          <a:xfrm>
            <a:off x="4247243" y="4527905"/>
            <a:ext cx="7445829" cy="1754326"/>
          </a:xfrm>
          <a:prstGeom prst="rect">
            <a:avLst/>
          </a:prstGeom>
        </p:spPr>
        <p:txBody>
          <a:bodyPr wrap="square">
            <a:spAutoFit/>
          </a:bodyPr>
          <a:lstStyle/>
          <a:p>
            <a:r>
              <a:rPr lang="en-US" dirty="0">
                <a:solidFill>
                  <a:schemeClr val="bg1"/>
                </a:solidFill>
                <a:latin typeface="Abadi" panose="020B0604020104020204" pitchFamily="34" charset="0"/>
              </a:rPr>
              <a:t>Forgiving others does not mean that the sinner should not be held accountable for his or her actions. Nor does it mean putting ourselves in situations in which people can continue to mistreat us. Rather, forgiving others means treating with love those who have mistreated us and harboring no resentment or anger toward them. We are commanded to forgive all men. (10)</a:t>
            </a:r>
          </a:p>
        </p:txBody>
      </p:sp>
    </p:spTree>
    <p:extLst>
      <p:ext uri="{BB962C8B-B14F-4D97-AF65-F5344CB8AC3E}">
        <p14:creationId xmlns:p14="http://schemas.microsoft.com/office/powerpoint/2010/main" val="28121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and blue background">
            <a:extLst>
              <a:ext uri="{FF2B5EF4-FFF2-40B4-BE49-F238E27FC236}">
                <a16:creationId xmlns:a16="http://schemas.microsoft.com/office/drawing/2014/main" id="{87C3CCA6-6F3B-A481-2632-F50335DBA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FD8955-6E94-32BC-BE45-2078F0911DFB}"/>
              </a:ext>
            </a:extLst>
          </p:cNvPr>
          <p:cNvSpPr txBox="1"/>
          <p:nvPr/>
        </p:nvSpPr>
        <p:spPr>
          <a:xfrm>
            <a:off x="479088" y="1305341"/>
            <a:ext cx="6094378" cy="4247317"/>
          </a:xfrm>
          <a:prstGeom prst="rect">
            <a:avLst/>
          </a:prstGeom>
          <a:noFill/>
        </p:spPr>
        <p:txBody>
          <a:bodyPr wrap="square">
            <a:spAutoFit/>
          </a:bodyPr>
          <a:lstStyle/>
          <a:p>
            <a:pPr algn="l" fontAlgn="base"/>
            <a:r>
              <a:rPr lang="en-US" b="0" i="0" dirty="0">
                <a:solidFill>
                  <a:schemeClr val="bg1"/>
                </a:solidFill>
                <a:effectLst/>
              </a:rPr>
              <a:t>I am convinced that most of us want to forgive, but we find it very hard to do. When we have experienced an injustice, we may be quick to say, “That person did wrong.</a:t>
            </a:r>
          </a:p>
          <a:p>
            <a:pPr algn="l" fontAlgn="base"/>
            <a:endParaRPr lang="en-US" dirty="0">
              <a:solidFill>
                <a:schemeClr val="bg1"/>
              </a:solidFill>
            </a:endParaRPr>
          </a:p>
          <a:p>
            <a:pPr algn="l" fontAlgn="base"/>
            <a:r>
              <a:rPr lang="en-US" b="0" i="0" dirty="0">
                <a:solidFill>
                  <a:schemeClr val="bg1"/>
                </a:solidFill>
                <a:effectLst/>
              </a:rPr>
              <a:t>They deserve punishment. Where is the justice?” </a:t>
            </a:r>
          </a:p>
          <a:p>
            <a:pPr algn="l" fontAlgn="base"/>
            <a:endParaRPr lang="en-US" dirty="0">
              <a:solidFill>
                <a:schemeClr val="bg1"/>
              </a:solidFill>
            </a:endParaRPr>
          </a:p>
          <a:p>
            <a:pPr algn="l" fontAlgn="base"/>
            <a:r>
              <a:rPr lang="en-US" b="0" i="0" dirty="0">
                <a:solidFill>
                  <a:schemeClr val="bg1"/>
                </a:solidFill>
                <a:effectLst/>
              </a:rPr>
              <a:t>We mistakenly think that if we forgive, somehow justice will not be served and punishments will be avoided.</a:t>
            </a:r>
          </a:p>
          <a:p>
            <a:pPr algn="l" fontAlgn="base"/>
            <a:endParaRPr lang="en-US" b="0" i="0" dirty="0">
              <a:solidFill>
                <a:schemeClr val="bg1"/>
              </a:solidFill>
              <a:effectLst/>
            </a:endParaRPr>
          </a:p>
          <a:p>
            <a:pPr algn="l" fontAlgn="base"/>
            <a:r>
              <a:rPr lang="en-US" b="0" i="0" dirty="0">
                <a:solidFill>
                  <a:schemeClr val="bg1"/>
                </a:solidFill>
                <a:effectLst/>
              </a:rPr>
              <a:t>This simply is not the case. God will mete out a punishment that is fair, for mercy cannot rob justice.</a:t>
            </a:r>
          </a:p>
          <a:p>
            <a:pPr algn="l" fontAlgn="base"/>
            <a:endParaRPr lang="en-US" dirty="0">
              <a:solidFill>
                <a:schemeClr val="bg1"/>
              </a:solidFill>
            </a:endParaRPr>
          </a:p>
          <a:p>
            <a:pPr algn="l" fontAlgn="base"/>
            <a:r>
              <a:rPr lang="en-US" b="0" i="0" dirty="0">
                <a:solidFill>
                  <a:schemeClr val="bg1"/>
                </a:solidFill>
                <a:effectLst/>
              </a:rPr>
              <a:t>God lovingly assures you and me: “Leave judgment alone with me, for it is mine and I will repay. [But let] peace be with you”. </a:t>
            </a:r>
          </a:p>
          <a:p>
            <a:pPr algn="l" fontAlgn="base"/>
            <a:r>
              <a:rPr lang="en-US" b="0" i="0" dirty="0">
                <a:solidFill>
                  <a:schemeClr val="bg1"/>
                </a:solidFill>
                <a:effectLst/>
              </a:rPr>
              <a:t>(14)</a:t>
            </a:r>
          </a:p>
        </p:txBody>
      </p:sp>
      <p:sp>
        <p:nvSpPr>
          <p:cNvPr id="6" name="TextBox 5">
            <a:extLst>
              <a:ext uri="{FF2B5EF4-FFF2-40B4-BE49-F238E27FC236}">
                <a16:creationId xmlns:a16="http://schemas.microsoft.com/office/drawing/2014/main" id="{9F621B62-3896-2B78-F3CE-7BD48C0C4B82}"/>
              </a:ext>
            </a:extLst>
          </p:cNvPr>
          <p:cNvSpPr txBox="1"/>
          <p:nvPr/>
        </p:nvSpPr>
        <p:spPr>
          <a:xfrm>
            <a:off x="89980" y="6434287"/>
            <a:ext cx="6094378" cy="369332"/>
          </a:xfrm>
          <a:prstGeom prst="rect">
            <a:avLst/>
          </a:prstGeom>
          <a:noFill/>
        </p:spPr>
        <p:txBody>
          <a:bodyPr wrap="square">
            <a:spAutoFit/>
          </a:bodyPr>
          <a:lstStyle/>
          <a:p>
            <a:r>
              <a:rPr lang="en-US" b="0" i="0" dirty="0">
                <a:solidFill>
                  <a:schemeClr val="bg1"/>
                </a:solidFill>
                <a:effectLst/>
              </a:rPr>
              <a:t>Alma 42:25; D&amp;C 82:23</a:t>
            </a:r>
            <a:endParaRPr lang="en-US" dirty="0"/>
          </a:p>
        </p:txBody>
      </p:sp>
      <p:pic>
        <p:nvPicPr>
          <p:cNvPr id="8" name="Picture 7">
            <a:extLst>
              <a:ext uri="{FF2B5EF4-FFF2-40B4-BE49-F238E27FC236}">
                <a16:creationId xmlns:a16="http://schemas.microsoft.com/office/drawing/2014/main" id="{494C6D7C-1BCC-4572-7DD6-E42E83526231}"/>
              </a:ext>
            </a:extLst>
          </p:cNvPr>
          <p:cNvPicPr>
            <a:picLocks noChangeAspect="1"/>
          </p:cNvPicPr>
          <p:nvPr/>
        </p:nvPicPr>
        <p:blipFill>
          <a:blip r:embed="rId3"/>
          <a:stretch>
            <a:fillRect/>
          </a:stretch>
        </p:blipFill>
        <p:spPr>
          <a:xfrm>
            <a:off x="6874102" y="1608647"/>
            <a:ext cx="4397121" cy="3368332"/>
          </a:xfrm>
          <a:prstGeom prst="rect">
            <a:avLst/>
          </a:prstGeom>
        </p:spPr>
      </p:pic>
      <p:pic>
        <p:nvPicPr>
          <p:cNvPr id="10" name="Picture 9">
            <a:extLst>
              <a:ext uri="{FF2B5EF4-FFF2-40B4-BE49-F238E27FC236}">
                <a16:creationId xmlns:a16="http://schemas.microsoft.com/office/drawing/2014/main" id="{DFF514C0-9E56-794C-C444-33B39A945228}"/>
              </a:ext>
            </a:extLst>
          </p:cNvPr>
          <p:cNvPicPr>
            <a:picLocks noChangeAspect="1"/>
          </p:cNvPicPr>
          <p:nvPr/>
        </p:nvPicPr>
        <p:blipFill>
          <a:blip r:embed="rId4"/>
          <a:stretch>
            <a:fillRect/>
          </a:stretch>
        </p:blipFill>
        <p:spPr>
          <a:xfrm>
            <a:off x="178452" y="194795"/>
            <a:ext cx="836579" cy="1110546"/>
          </a:xfrm>
          <a:prstGeom prst="rect">
            <a:avLst/>
          </a:prstGeom>
        </p:spPr>
      </p:pic>
      <p:pic>
        <p:nvPicPr>
          <p:cNvPr id="14" name="Picture 13">
            <a:extLst>
              <a:ext uri="{FF2B5EF4-FFF2-40B4-BE49-F238E27FC236}">
                <a16:creationId xmlns:a16="http://schemas.microsoft.com/office/drawing/2014/main" id="{D02F0CBF-B98D-1B98-F36F-FBD1BEC2ECEB}"/>
              </a:ext>
            </a:extLst>
          </p:cNvPr>
          <p:cNvPicPr>
            <a:picLocks noChangeAspect="1"/>
          </p:cNvPicPr>
          <p:nvPr/>
        </p:nvPicPr>
        <p:blipFill>
          <a:blip r:embed="rId5"/>
          <a:stretch>
            <a:fillRect/>
          </a:stretch>
        </p:blipFill>
        <p:spPr>
          <a:xfrm>
            <a:off x="6686258" y="283749"/>
            <a:ext cx="4527806" cy="6105483"/>
          </a:xfrm>
          <a:prstGeom prst="rect">
            <a:avLst/>
          </a:prstGeom>
        </p:spPr>
      </p:pic>
      <p:sp>
        <p:nvSpPr>
          <p:cNvPr id="16" name="TextBox 15">
            <a:extLst>
              <a:ext uri="{FF2B5EF4-FFF2-40B4-BE49-F238E27FC236}">
                <a16:creationId xmlns:a16="http://schemas.microsoft.com/office/drawing/2014/main" id="{C4527071-A224-7687-DBFA-150DCFB8AE57}"/>
              </a:ext>
            </a:extLst>
          </p:cNvPr>
          <p:cNvSpPr txBox="1"/>
          <p:nvPr/>
        </p:nvSpPr>
        <p:spPr>
          <a:xfrm>
            <a:off x="3137169" y="5300975"/>
            <a:ext cx="7560713" cy="1384995"/>
          </a:xfrm>
          <a:prstGeom prst="rect">
            <a:avLst/>
          </a:prstGeom>
          <a:noFill/>
        </p:spPr>
        <p:txBody>
          <a:bodyPr wrap="square">
            <a:spAutoFit/>
          </a:bodyPr>
          <a:lstStyle/>
          <a:p>
            <a:r>
              <a:rPr lang="en-US" sz="2800" i="1" dirty="0">
                <a:solidFill>
                  <a:srgbClr val="FFFF00"/>
                </a:solidFill>
                <a:effectLst/>
              </a:rPr>
              <a:t> And be ye kind one to another, tenderhearted, forgiving one another, even as God for Christ’s sake hath forgiven you.</a:t>
            </a:r>
            <a:endParaRPr lang="en-US" sz="2800" i="1" dirty="0">
              <a:solidFill>
                <a:srgbClr val="FFFF00"/>
              </a:solidFill>
            </a:endParaRPr>
          </a:p>
        </p:txBody>
      </p:sp>
    </p:spTree>
    <p:extLst>
      <p:ext uri="{BB962C8B-B14F-4D97-AF65-F5344CB8AC3E}">
        <p14:creationId xmlns:p14="http://schemas.microsoft.com/office/powerpoint/2010/main" val="10894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3241" y="65638"/>
            <a:ext cx="6934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A Greater Sin</a:t>
            </a:r>
          </a:p>
        </p:txBody>
      </p:sp>
      <p:sp>
        <p:nvSpPr>
          <p:cNvPr id="7" name="TextBox 6"/>
          <p:cNvSpPr txBox="1"/>
          <p:nvPr/>
        </p:nvSpPr>
        <p:spPr>
          <a:xfrm>
            <a:off x="64883" y="6488668"/>
            <a:ext cx="4038600" cy="369332"/>
          </a:xfrm>
          <a:prstGeom prst="rect">
            <a:avLst/>
          </a:prstGeom>
          <a:noFill/>
        </p:spPr>
        <p:txBody>
          <a:bodyPr wrap="square" rtlCol="0">
            <a:spAutoFit/>
          </a:bodyPr>
          <a:lstStyle/>
          <a:p>
            <a:r>
              <a:rPr lang="en-US" dirty="0">
                <a:solidFill>
                  <a:schemeClr val="bg1"/>
                </a:solidFill>
              </a:rPr>
              <a:t>D&amp;C 64:9-10</a:t>
            </a:r>
          </a:p>
        </p:txBody>
      </p:sp>
      <p:sp>
        <p:nvSpPr>
          <p:cNvPr id="8" name="TextBox 7"/>
          <p:cNvSpPr txBox="1"/>
          <p:nvPr/>
        </p:nvSpPr>
        <p:spPr>
          <a:xfrm>
            <a:off x="823865" y="914401"/>
            <a:ext cx="4814935" cy="2677656"/>
          </a:xfrm>
          <a:prstGeom prst="rect">
            <a:avLst/>
          </a:prstGeom>
          <a:noFill/>
        </p:spPr>
        <p:txBody>
          <a:bodyPr wrap="square" rtlCol="0">
            <a:spAutoFit/>
          </a:bodyPr>
          <a:lstStyle/>
          <a:p>
            <a:r>
              <a:rPr lang="en-US" sz="2800" i="1" dirty="0">
                <a:solidFill>
                  <a:srgbClr val="FFFF00"/>
                </a:solidFill>
              </a:rPr>
              <a:t>“…that ye ought to forgive one another; for he that </a:t>
            </a:r>
            <a:r>
              <a:rPr lang="en-US" sz="2800" i="1" dirty="0" err="1">
                <a:solidFill>
                  <a:srgbClr val="FFFF00"/>
                </a:solidFill>
              </a:rPr>
              <a:t>forgiveth</a:t>
            </a:r>
            <a:r>
              <a:rPr lang="en-US" sz="2800" i="1" dirty="0">
                <a:solidFill>
                  <a:srgbClr val="FFFF00"/>
                </a:solidFill>
              </a:rPr>
              <a:t> not his brother his trespasses </a:t>
            </a:r>
            <a:r>
              <a:rPr lang="en-US" sz="2800" i="1" dirty="0" err="1">
                <a:solidFill>
                  <a:srgbClr val="FFFF00"/>
                </a:solidFill>
              </a:rPr>
              <a:t>standeth</a:t>
            </a:r>
            <a:r>
              <a:rPr lang="en-US" sz="2800" i="1" dirty="0">
                <a:solidFill>
                  <a:srgbClr val="FFFF00"/>
                </a:solidFill>
              </a:rPr>
              <a:t> condemned before the Lord; for there </a:t>
            </a:r>
            <a:r>
              <a:rPr lang="en-US" sz="2800" i="1" dirty="0" err="1">
                <a:solidFill>
                  <a:srgbClr val="FFFF00"/>
                </a:solidFill>
              </a:rPr>
              <a:t>remaineth</a:t>
            </a:r>
            <a:r>
              <a:rPr lang="en-US" sz="2800" i="1" dirty="0">
                <a:solidFill>
                  <a:srgbClr val="FFFF00"/>
                </a:solidFill>
              </a:rPr>
              <a:t> in him the greater sin.”</a:t>
            </a:r>
          </a:p>
        </p:txBody>
      </p:sp>
      <p:sp>
        <p:nvSpPr>
          <p:cNvPr id="6" name="TextBox 5"/>
          <p:cNvSpPr txBox="1"/>
          <p:nvPr/>
        </p:nvSpPr>
        <p:spPr>
          <a:xfrm>
            <a:off x="4321629" y="4169228"/>
            <a:ext cx="3962400" cy="1815882"/>
          </a:xfrm>
          <a:prstGeom prst="rect">
            <a:avLst/>
          </a:prstGeom>
          <a:noFill/>
        </p:spPr>
        <p:txBody>
          <a:bodyPr wrap="square" rtlCol="0">
            <a:spAutoFit/>
          </a:bodyPr>
          <a:lstStyle/>
          <a:p>
            <a:pPr algn="ctr"/>
            <a:r>
              <a:rPr lang="en-US" sz="2800" i="1" dirty="0">
                <a:solidFill>
                  <a:srgbClr val="FFFF00"/>
                </a:solidFill>
              </a:rPr>
              <a:t>“I, the Lord, will forgive whom I will forgive, but of you it is required to forgive all men.”</a:t>
            </a:r>
          </a:p>
        </p:txBody>
      </p:sp>
      <p:pic>
        <p:nvPicPr>
          <p:cNvPr id="4098" name="Picture 2" descr="http://t1.gstatic.com/images?q=tbn:ANd9GcQAlYL_S-jtTfUs0l0wViBmFtC-nWk8b389airJwzqUFQAs56piMw"/>
          <p:cNvPicPr>
            <a:picLocks noChangeAspect="1" noChangeArrowheads="1"/>
          </p:cNvPicPr>
          <p:nvPr/>
        </p:nvPicPr>
        <p:blipFill>
          <a:blip r:embed="rId3" cstate="print"/>
          <a:srcRect/>
          <a:stretch>
            <a:fillRect/>
          </a:stretch>
        </p:blipFill>
        <p:spPr bwMode="auto">
          <a:xfrm>
            <a:off x="6304288" y="1044647"/>
            <a:ext cx="3253153" cy="2436726"/>
          </a:xfrm>
          <a:prstGeom prst="rect">
            <a:avLst/>
          </a:prstGeom>
          <a:noFill/>
        </p:spPr>
      </p:pic>
      <p:pic>
        <p:nvPicPr>
          <p:cNvPr id="10" name="Picture 2" descr="http://t1.gstatic.com/images?q=tbn:ANd9GcTDxjPmi10QkhsktKYpaLQ58W4LFJR56g9pAEikZ9UdW-NqEXST"/>
          <p:cNvPicPr>
            <a:picLocks noChangeAspect="1" noChangeArrowheads="1"/>
          </p:cNvPicPr>
          <p:nvPr/>
        </p:nvPicPr>
        <p:blipFill>
          <a:blip r:embed="rId4" cstate="print"/>
          <a:srcRect/>
          <a:stretch>
            <a:fillRect/>
          </a:stretch>
        </p:blipFill>
        <p:spPr bwMode="auto">
          <a:xfrm>
            <a:off x="8458200" y="3671378"/>
            <a:ext cx="2162968" cy="2725341"/>
          </a:xfrm>
          <a:prstGeom prst="rect">
            <a:avLst/>
          </a:prstGeom>
          <a:noFill/>
        </p:spPr>
      </p:pic>
      <p:pic>
        <p:nvPicPr>
          <p:cNvPr id="3" name="Picture 2">
            <a:extLst>
              <a:ext uri="{FF2B5EF4-FFF2-40B4-BE49-F238E27FC236}">
                <a16:creationId xmlns:a16="http://schemas.microsoft.com/office/drawing/2014/main" id="{990CB2F9-A7E6-4ACC-A6C0-0CF9135B9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6951" y="3671379"/>
            <a:ext cx="2100507" cy="2725341"/>
          </a:xfrm>
          <a:prstGeom prst="rect">
            <a:avLst/>
          </a:prstGeom>
        </p:spPr>
      </p:pic>
    </p:spTree>
    <p:extLst>
      <p:ext uri="{BB962C8B-B14F-4D97-AF65-F5344CB8AC3E}">
        <p14:creationId xmlns:p14="http://schemas.microsoft.com/office/powerpoint/2010/main" val="25987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ox(out)">
                                      <p:cBhvr>
                                        <p:cTn id="15" dur="500"/>
                                        <p:tgtEl>
                                          <p:spTgt spid="4098"/>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out)">
                                      <p:cBhvr>
                                        <p:cTn id="18" dur="500"/>
                                        <p:tgtEl>
                                          <p:spTgt spid="6"/>
                                        </p:tgtEl>
                                      </p:cBhvr>
                                    </p:animEffec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2:11</a:t>
            </a:r>
          </a:p>
        </p:txBody>
      </p:sp>
      <p:sp>
        <p:nvSpPr>
          <p:cNvPr id="10" name="TextBox 9"/>
          <p:cNvSpPr txBox="1"/>
          <p:nvPr/>
        </p:nvSpPr>
        <p:spPr>
          <a:xfrm>
            <a:off x="1685454"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Satan’s Devices</a:t>
            </a:r>
          </a:p>
        </p:txBody>
      </p:sp>
      <p:sp>
        <p:nvSpPr>
          <p:cNvPr id="2" name="Rectangle 1"/>
          <p:cNvSpPr/>
          <p:nvPr/>
        </p:nvSpPr>
        <p:spPr>
          <a:xfrm>
            <a:off x="429824" y="1164833"/>
            <a:ext cx="6096000" cy="923330"/>
          </a:xfrm>
          <a:prstGeom prst="rect">
            <a:avLst/>
          </a:prstGeom>
        </p:spPr>
        <p:txBody>
          <a:bodyPr>
            <a:spAutoFit/>
          </a:bodyPr>
          <a:lstStyle/>
          <a:p>
            <a:r>
              <a:rPr lang="en-US" dirty="0">
                <a:solidFill>
                  <a:schemeClr val="bg1"/>
                </a:solidFill>
                <a:latin typeface="Abadi" panose="020B0604020104020204" pitchFamily="34" charset="0"/>
              </a:rPr>
              <a:t>Paul knew that if the Corinthian Saints failed to forgive the man who had received Church disciplinary action, there would be increased discord among them.</a:t>
            </a:r>
            <a:r>
              <a:rPr lang="en-US" dirty="0">
                <a:solidFill>
                  <a:srgbClr val="333333"/>
                </a:solidFill>
                <a:latin typeface="Abadi" panose="020B0604020104020204" pitchFamily="34" charset="0"/>
              </a:rPr>
              <a:t>.</a:t>
            </a:r>
            <a:endParaRPr lang="en-US" dirty="0"/>
          </a:p>
        </p:txBody>
      </p:sp>
      <p:sp>
        <p:nvSpPr>
          <p:cNvPr id="11" name="Rectangle 10"/>
          <p:cNvSpPr/>
          <p:nvPr/>
        </p:nvSpPr>
        <p:spPr>
          <a:xfrm>
            <a:off x="2992171" y="639084"/>
            <a:ext cx="6096000" cy="369332"/>
          </a:xfrm>
          <a:prstGeom prst="rect">
            <a:avLst/>
          </a:prstGeom>
        </p:spPr>
        <p:txBody>
          <a:bodyPr>
            <a:spAutoFit/>
          </a:bodyPr>
          <a:lstStyle/>
          <a:p>
            <a:pPr algn="ctr"/>
            <a:r>
              <a:rPr lang="en-US" dirty="0">
                <a:solidFill>
                  <a:schemeClr val="bg1"/>
                </a:solidFill>
                <a:latin typeface="Abadi" panose="020B0604020104020204" pitchFamily="34" charset="0"/>
              </a:rPr>
              <a:t>“to get advantage over us”</a:t>
            </a:r>
            <a:r>
              <a:rPr lang="en-US" dirty="0">
                <a:solidFill>
                  <a:srgbClr val="333333"/>
                </a:solidFill>
                <a:latin typeface="Abadi" panose="020B0604020104020204" pitchFamily="34" charset="0"/>
              </a:rPr>
              <a:t> </a:t>
            </a:r>
            <a:endParaRPr lang="en-US" dirty="0"/>
          </a:p>
        </p:txBody>
      </p:sp>
      <p:sp>
        <p:nvSpPr>
          <p:cNvPr id="3" name="Rectangle 2"/>
          <p:cNvSpPr/>
          <p:nvPr/>
        </p:nvSpPr>
        <p:spPr>
          <a:xfrm>
            <a:off x="5265338" y="2153116"/>
            <a:ext cx="6096000" cy="4154984"/>
          </a:xfrm>
          <a:prstGeom prst="rect">
            <a:avLst/>
          </a:prstGeom>
        </p:spPr>
        <p:txBody>
          <a:bodyPr>
            <a:spAutoFit/>
          </a:bodyPr>
          <a:lstStyle/>
          <a:p>
            <a:r>
              <a:rPr lang="en-US" sz="2400" dirty="0">
                <a:solidFill>
                  <a:schemeClr val="bg1"/>
                </a:solidFill>
                <a:latin typeface="Abadi" panose="020B0604020104020204" pitchFamily="34" charset="0"/>
              </a:rPr>
              <a:t> “Satan’s most strenuous opposition is directed at whatever is most important to the Father’s plan. Satan seeks to discredit the Savior and divine authority, to nullify the effects of the Atonement, to counterfeit revelation, to lead people away from the truth, to contradict individual accountability, to confuse gender, to undermine </a:t>
            </a:r>
          </a:p>
          <a:p>
            <a:r>
              <a:rPr lang="en-US" sz="2400" dirty="0">
                <a:solidFill>
                  <a:schemeClr val="bg1"/>
                </a:solidFill>
                <a:latin typeface="Abadi" panose="020B0604020104020204" pitchFamily="34" charset="0"/>
              </a:rPr>
              <a:t>marriage, and to discourage childbearing </a:t>
            </a:r>
          </a:p>
          <a:p>
            <a:r>
              <a:rPr lang="en-US" sz="2400" dirty="0">
                <a:solidFill>
                  <a:schemeClr val="bg1"/>
                </a:solidFill>
                <a:latin typeface="Abadi" panose="020B0604020104020204" pitchFamily="34" charset="0"/>
              </a:rPr>
              <a:t>(especially by parents who will raise children in righteousness)” (8)</a:t>
            </a:r>
            <a:endParaRPr lang="en-US" sz="2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654" y="5227739"/>
            <a:ext cx="1135681" cy="141540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969" t="2538" r="1446" b="4286"/>
          <a:stretch/>
        </p:blipFill>
        <p:spPr>
          <a:xfrm>
            <a:off x="834805" y="2300021"/>
            <a:ext cx="4172624" cy="3327894"/>
          </a:xfrm>
          <a:prstGeom prst="rect">
            <a:avLst/>
          </a:prstGeom>
        </p:spPr>
      </p:pic>
    </p:spTree>
    <p:extLst>
      <p:ext uri="{BB962C8B-B14F-4D97-AF65-F5344CB8AC3E}">
        <p14:creationId xmlns:p14="http://schemas.microsoft.com/office/powerpoint/2010/main" val="183156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2258" y="206829"/>
            <a:ext cx="5562600" cy="830997"/>
          </a:xfrm>
          <a:prstGeom prst="rect">
            <a:avLst/>
          </a:prstGeom>
          <a:noFill/>
        </p:spPr>
        <p:txBody>
          <a:bodyPr wrap="square" rtlCol="0">
            <a:spAutoFit/>
          </a:bodyPr>
          <a:lstStyle/>
          <a:p>
            <a:r>
              <a:rPr lang="en-US" sz="2400" dirty="0">
                <a:solidFill>
                  <a:schemeClr val="bg1"/>
                </a:solidFill>
              </a:rPr>
              <a:t>Satan uses the unforgiving spirit as a device to cause division between people.</a:t>
            </a:r>
          </a:p>
        </p:txBody>
      </p:sp>
      <p:pic>
        <p:nvPicPr>
          <p:cNvPr id="7" name="Picture 10" descr="http://t2.gstatic.com/images?q=tbn:ANd9GcTr0EARIQqEdj9p9SiZqxpdZtMDEgqx_Q8fKz0-B5q0NOi5MJL13w"/>
          <p:cNvPicPr>
            <a:picLocks noChangeAspect="1" noChangeArrowheads="1"/>
          </p:cNvPicPr>
          <p:nvPr/>
        </p:nvPicPr>
        <p:blipFill>
          <a:blip r:embed="rId3" cstate="print"/>
          <a:srcRect/>
          <a:stretch>
            <a:fillRect/>
          </a:stretch>
        </p:blipFill>
        <p:spPr bwMode="auto">
          <a:xfrm>
            <a:off x="7456716" y="4071809"/>
            <a:ext cx="3069770" cy="2458262"/>
          </a:xfrm>
          <a:prstGeom prst="rect">
            <a:avLst/>
          </a:prstGeom>
          <a:noFill/>
        </p:spPr>
      </p:pic>
      <p:pic>
        <p:nvPicPr>
          <p:cNvPr id="4" name="Picture 3">
            <a:extLst>
              <a:ext uri="{FF2B5EF4-FFF2-40B4-BE49-F238E27FC236}">
                <a16:creationId xmlns:a16="http://schemas.microsoft.com/office/drawing/2014/main" id="{E2C5C6D3-BCB7-478A-879C-8989653DE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081" y="825690"/>
            <a:ext cx="4314825" cy="2876550"/>
          </a:xfrm>
          <a:prstGeom prst="rect">
            <a:avLst/>
          </a:prstGeom>
        </p:spPr>
      </p:pic>
      <p:cxnSp>
        <p:nvCxnSpPr>
          <p:cNvPr id="3" name="Straight Connector 2"/>
          <p:cNvCxnSpPr/>
          <p:nvPr/>
        </p:nvCxnSpPr>
        <p:spPr>
          <a:xfrm flipH="1">
            <a:off x="8251371" y="304800"/>
            <a:ext cx="21772" cy="3646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683828" y="1098308"/>
            <a:ext cx="636347" cy="2441211"/>
            <a:chOff x="3729193" y="976912"/>
            <a:chExt cx="1003199" cy="3848561"/>
          </a:xfrm>
          <a:solidFill>
            <a:srgbClr val="FF0000"/>
          </a:solidFill>
        </p:grpSpPr>
        <p:sp>
          <p:nvSpPr>
            <p:cNvPr id="12" name="Rounded Rectangle 11"/>
            <p:cNvSpPr/>
            <p:nvPr/>
          </p:nvSpPr>
          <p:spPr>
            <a:xfrm>
              <a:off x="3969136" y="1851513"/>
              <a:ext cx="473009" cy="180480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19769779">
              <a:off x="4468757" y="1811105"/>
              <a:ext cx="263635" cy="1488011"/>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069183">
              <a:off x="3771165" y="3357495"/>
              <a:ext cx="310163" cy="146797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815699">
              <a:off x="4320769" y="3397833"/>
              <a:ext cx="308310" cy="137069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74774" y="976912"/>
              <a:ext cx="808212" cy="808286"/>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7027031">
              <a:off x="3113315" y="2417911"/>
              <a:ext cx="1490836" cy="25907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9143999" y="1163622"/>
            <a:ext cx="636347" cy="2441211"/>
            <a:chOff x="3729193" y="976912"/>
            <a:chExt cx="1003199" cy="3848561"/>
          </a:xfrm>
          <a:solidFill>
            <a:srgbClr val="FF0000"/>
          </a:solidFill>
        </p:grpSpPr>
        <p:sp>
          <p:nvSpPr>
            <p:cNvPr id="19" name="Rounded Rectangle 18"/>
            <p:cNvSpPr/>
            <p:nvPr/>
          </p:nvSpPr>
          <p:spPr>
            <a:xfrm>
              <a:off x="3969136" y="1851513"/>
              <a:ext cx="473009" cy="180480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769779">
              <a:off x="4468757" y="1811105"/>
              <a:ext cx="263635" cy="1488011"/>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069183">
              <a:off x="3771165" y="3357495"/>
              <a:ext cx="310163" cy="146797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815699">
              <a:off x="4320769" y="3397833"/>
              <a:ext cx="308310" cy="1370698"/>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74774" y="976912"/>
              <a:ext cx="808212" cy="808286"/>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7027031">
              <a:off x="3113315" y="2417911"/>
              <a:ext cx="1490836" cy="25907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624207" y="1364937"/>
            <a:ext cx="3289208" cy="2390250"/>
            <a:chOff x="384206" y="4158361"/>
            <a:chExt cx="3289208" cy="2390250"/>
          </a:xfrm>
        </p:grpSpPr>
        <p:grpSp>
          <p:nvGrpSpPr>
            <p:cNvPr id="26" name="Group 25"/>
            <p:cNvGrpSpPr/>
            <p:nvPr/>
          </p:nvGrpSpPr>
          <p:grpSpPr>
            <a:xfrm>
              <a:off x="384206" y="4158361"/>
              <a:ext cx="3289208" cy="2390250"/>
              <a:chOff x="609599" y="833642"/>
              <a:chExt cx="7941747" cy="5771225"/>
            </a:xfrm>
          </p:grpSpPr>
          <p:grpSp>
            <p:nvGrpSpPr>
              <p:cNvPr id="28" name="Group 14"/>
              <p:cNvGrpSpPr/>
              <p:nvPr/>
            </p:nvGrpSpPr>
            <p:grpSpPr>
              <a:xfrm rot="10800000">
                <a:off x="7696200" y="5257800"/>
                <a:ext cx="621450" cy="1347067"/>
                <a:chOff x="7010400" y="381000"/>
                <a:chExt cx="762000" cy="2033666"/>
              </a:xfrm>
            </p:grpSpPr>
            <p:sp>
              <p:nvSpPr>
                <p:cNvPr id="41" name="Rounded Rectangle 4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1"/>
              <p:cNvGrpSpPr/>
              <p:nvPr/>
            </p:nvGrpSpPr>
            <p:grpSpPr>
              <a:xfrm rot="10800000">
                <a:off x="939238" y="4923502"/>
                <a:ext cx="621450" cy="1347067"/>
                <a:chOff x="7010400" y="381000"/>
                <a:chExt cx="762000" cy="2033666"/>
              </a:xfrm>
            </p:grpSpPr>
            <p:sp>
              <p:nvSpPr>
                <p:cNvPr id="39" name="Rounded Rectangle 3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899460" y="833642"/>
                <a:ext cx="621450" cy="986197"/>
                <a:chOff x="7031201" y="834275"/>
                <a:chExt cx="762000" cy="1488861"/>
              </a:xfrm>
            </p:grpSpPr>
            <p:sp>
              <p:nvSpPr>
                <p:cNvPr id="37" name="Rounded Rectangle 3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7646520" y="1148254"/>
                <a:ext cx="621450" cy="1017899"/>
                <a:chOff x="7087348" y="824753"/>
                <a:chExt cx="762000" cy="1536722"/>
              </a:xfrm>
            </p:grpSpPr>
            <p:sp>
              <p:nvSpPr>
                <p:cNvPr id="35" name="Rounded Rectangle 3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Rectangle 26"/>
            <p:cNvSpPr/>
            <p:nvPr/>
          </p:nvSpPr>
          <p:spPr>
            <a:xfrm>
              <a:off x="816096" y="4866936"/>
              <a:ext cx="2437759" cy="830997"/>
            </a:xfrm>
            <a:prstGeom prst="rect">
              <a:avLst/>
            </a:prstGeom>
          </p:spPr>
          <p:txBody>
            <a:bodyPr wrap="square">
              <a:spAutoFit/>
            </a:bodyPr>
            <a:lstStyle/>
            <a:p>
              <a:pPr algn="ctr"/>
              <a:r>
                <a:rPr lang="en-US" sz="1600" b="1" dirty="0"/>
                <a:t>If we do not forgive others, Satan will have an advantage over us</a:t>
              </a:r>
              <a:endParaRPr lang="en-US" sz="1600" dirty="0"/>
            </a:p>
          </p:txBody>
        </p:sp>
      </p:grpSp>
      <p:grpSp>
        <p:nvGrpSpPr>
          <p:cNvPr id="10" name="Group 9"/>
          <p:cNvGrpSpPr/>
          <p:nvPr/>
        </p:nvGrpSpPr>
        <p:grpSpPr>
          <a:xfrm>
            <a:off x="296349" y="4027713"/>
            <a:ext cx="6343936" cy="1938992"/>
            <a:chOff x="296349" y="4027713"/>
            <a:chExt cx="6343936" cy="1938992"/>
          </a:xfrm>
        </p:grpSpPr>
        <p:sp>
          <p:nvSpPr>
            <p:cNvPr id="5" name="TextBox 4"/>
            <p:cNvSpPr txBox="1"/>
            <p:nvPr/>
          </p:nvSpPr>
          <p:spPr>
            <a:xfrm>
              <a:off x="925286" y="4027713"/>
              <a:ext cx="5714999" cy="1938992"/>
            </a:xfrm>
            <a:prstGeom prst="rect">
              <a:avLst/>
            </a:prstGeom>
            <a:noFill/>
          </p:spPr>
          <p:txBody>
            <a:bodyPr wrap="square" rtlCol="0">
              <a:spAutoFit/>
            </a:bodyPr>
            <a:lstStyle/>
            <a:p>
              <a:r>
                <a:rPr lang="en-US" sz="2400" dirty="0">
                  <a:solidFill>
                    <a:schemeClr val="bg1"/>
                  </a:solidFill>
                </a:rPr>
                <a:t>“True compassion for one’s fellow men is a mark of a true saint. It consists in sorrow for their sufferings, in having pity and sympathy for them, and in exhibiting mercy, tenderness and kindness towards them.” (9)</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49" y="4340677"/>
              <a:ext cx="618049" cy="862694"/>
            </a:xfrm>
            <a:prstGeom prst="rect">
              <a:avLst/>
            </a:prstGeom>
          </p:spPr>
        </p:pic>
      </p:grpSp>
    </p:spTree>
    <p:extLst>
      <p:ext uri="{BB962C8B-B14F-4D97-AF65-F5344CB8AC3E}">
        <p14:creationId xmlns:p14="http://schemas.microsoft.com/office/powerpoint/2010/main" val="2927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and blue background">
            <a:extLst>
              <a:ext uri="{FF2B5EF4-FFF2-40B4-BE49-F238E27FC236}">
                <a16:creationId xmlns:a16="http://schemas.microsoft.com/office/drawing/2014/main" id="{383A4D45-C9B3-9BC7-D2C5-A816C700D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8B802C-16FF-0D23-5AF7-2C4975AFF1E6}"/>
              </a:ext>
            </a:extLst>
          </p:cNvPr>
          <p:cNvSpPr txBox="1"/>
          <p:nvPr/>
        </p:nvSpPr>
        <p:spPr>
          <a:xfrm>
            <a:off x="1842350" y="742083"/>
            <a:ext cx="5426071" cy="5632311"/>
          </a:xfrm>
          <a:prstGeom prst="rect">
            <a:avLst/>
          </a:prstGeom>
          <a:noFill/>
        </p:spPr>
        <p:txBody>
          <a:bodyPr wrap="square">
            <a:spAutoFit/>
          </a:bodyPr>
          <a:lstStyle/>
          <a:p>
            <a:pPr algn="l" fontAlgn="base"/>
            <a:r>
              <a:rPr lang="en-US" sz="2400" b="0" i="0" dirty="0">
                <a:solidFill>
                  <a:schemeClr val="bg1"/>
                </a:solidFill>
                <a:effectLst/>
              </a:rPr>
              <a:t>[Jesus Christ] did not say, “You are not allowed to feel true pain or real sorrow from the shattering experiences you have had at the hand of another.” </a:t>
            </a:r>
          </a:p>
          <a:p>
            <a:pPr algn="l" fontAlgn="base"/>
            <a:endParaRPr lang="en-US" sz="2400" dirty="0">
              <a:solidFill>
                <a:schemeClr val="bg1"/>
              </a:solidFill>
            </a:endParaRPr>
          </a:p>
          <a:p>
            <a:pPr algn="l" fontAlgn="base"/>
            <a:r>
              <a:rPr lang="en-US" sz="2400" b="0" i="0" dirty="0">
                <a:solidFill>
                  <a:schemeClr val="bg1"/>
                </a:solidFill>
                <a:effectLst/>
              </a:rPr>
              <a:t>Nor did He say, “In order to forgive fully, you have to reenter a toxic relationship or return to an abusive, destructive circumstance.” </a:t>
            </a:r>
          </a:p>
          <a:p>
            <a:pPr algn="l" fontAlgn="base"/>
            <a:endParaRPr lang="en-US" sz="2400" dirty="0">
              <a:solidFill>
                <a:schemeClr val="bg1"/>
              </a:solidFill>
            </a:endParaRPr>
          </a:p>
          <a:p>
            <a:pPr algn="l" fontAlgn="base"/>
            <a:r>
              <a:rPr lang="en-US" sz="2400" b="0" i="0" dirty="0">
                <a:solidFill>
                  <a:schemeClr val="bg1"/>
                </a:solidFill>
                <a:effectLst/>
              </a:rPr>
              <a:t>But notwithstanding even the most terrible offenses that might come to us, we can rise above our pain only when we put our feet onto the path of true healing.</a:t>
            </a:r>
          </a:p>
          <a:p>
            <a:pPr algn="l" fontAlgn="base"/>
            <a:r>
              <a:rPr lang="en-US" sz="2400" b="0" i="0" dirty="0">
                <a:solidFill>
                  <a:schemeClr val="bg1"/>
                </a:solidFill>
                <a:effectLst/>
              </a:rPr>
              <a:t>(3)</a:t>
            </a:r>
          </a:p>
        </p:txBody>
      </p:sp>
      <p:pic>
        <p:nvPicPr>
          <p:cNvPr id="5" name="Picture 4">
            <a:extLst>
              <a:ext uri="{FF2B5EF4-FFF2-40B4-BE49-F238E27FC236}">
                <a16:creationId xmlns:a16="http://schemas.microsoft.com/office/drawing/2014/main" id="{A7D44C8F-053D-E20E-7D28-CAD19A99D12D}"/>
              </a:ext>
            </a:extLst>
          </p:cNvPr>
          <p:cNvPicPr>
            <a:picLocks noChangeAspect="1"/>
          </p:cNvPicPr>
          <p:nvPr/>
        </p:nvPicPr>
        <p:blipFill>
          <a:blip r:embed="rId3"/>
          <a:stretch>
            <a:fillRect/>
          </a:stretch>
        </p:blipFill>
        <p:spPr>
          <a:xfrm>
            <a:off x="8170985" y="198211"/>
            <a:ext cx="2883020" cy="3680280"/>
          </a:xfrm>
          <a:prstGeom prst="rect">
            <a:avLst/>
          </a:prstGeom>
        </p:spPr>
      </p:pic>
      <p:pic>
        <p:nvPicPr>
          <p:cNvPr id="7" name="Picture 6">
            <a:extLst>
              <a:ext uri="{FF2B5EF4-FFF2-40B4-BE49-F238E27FC236}">
                <a16:creationId xmlns:a16="http://schemas.microsoft.com/office/drawing/2014/main" id="{4AC20727-2358-5420-7F10-6300BA5E1283}"/>
              </a:ext>
            </a:extLst>
          </p:cNvPr>
          <p:cNvPicPr>
            <a:picLocks noChangeAspect="1"/>
          </p:cNvPicPr>
          <p:nvPr/>
        </p:nvPicPr>
        <p:blipFill>
          <a:blip r:embed="rId4"/>
          <a:stretch>
            <a:fillRect/>
          </a:stretch>
        </p:blipFill>
        <p:spPr>
          <a:xfrm>
            <a:off x="245959" y="260514"/>
            <a:ext cx="1385487" cy="1777837"/>
          </a:xfrm>
          <a:prstGeom prst="rect">
            <a:avLst/>
          </a:prstGeom>
        </p:spPr>
      </p:pic>
      <p:pic>
        <p:nvPicPr>
          <p:cNvPr id="9" name="Picture 8">
            <a:extLst>
              <a:ext uri="{FF2B5EF4-FFF2-40B4-BE49-F238E27FC236}">
                <a16:creationId xmlns:a16="http://schemas.microsoft.com/office/drawing/2014/main" id="{274BA23C-1AB4-BFB3-DA40-811A912EF172}"/>
              </a:ext>
            </a:extLst>
          </p:cNvPr>
          <p:cNvPicPr>
            <a:picLocks noChangeAspect="1"/>
          </p:cNvPicPr>
          <p:nvPr/>
        </p:nvPicPr>
        <p:blipFill>
          <a:blip r:embed="rId5"/>
          <a:stretch>
            <a:fillRect/>
          </a:stretch>
        </p:blipFill>
        <p:spPr>
          <a:xfrm>
            <a:off x="7713102" y="4076702"/>
            <a:ext cx="3798786" cy="2551518"/>
          </a:xfrm>
          <a:prstGeom prst="rect">
            <a:avLst/>
          </a:prstGeom>
        </p:spPr>
      </p:pic>
    </p:spTree>
    <p:extLst>
      <p:ext uri="{BB962C8B-B14F-4D97-AF65-F5344CB8AC3E}">
        <p14:creationId xmlns:p14="http://schemas.microsoft.com/office/powerpoint/2010/main" val="36499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and blue background">
            <a:extLst>
              <a:ext uri="{FF2B5EF4-FFF2-40B4-BE49-F238E27FC236}">
                <a16:creationId xmlns:a16="http://schemas.microsoft.com/office/drawing/2014/main" id="{570D15AC-C34C-FF4C-4271-5809E3C1D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B0E487-ED50-6275-703C-FB61B38FDEDC}"/>
              </a:ext>
            </a:extLst>
          </p:cNvPr>
          <p:cNvSpPr txBox="1"/>
          <p:nvPr/>
        </p:nvSpPr>
        <p:spPr>
          <a:xfrm>
            <a:off x="5216769" y="1223279"/>
            <a:ext cx="6518032" cy="4893647"/>
          </a:xfrm>
          <a:prstGeom prst="rect">
            <a:avLst/>
          </a:prstGeom>
          <a:noFill/>
        </p:spPr>
        <p:txBody>
          <a:bodyPr wrap="square">
            <a:spAutoFit/>
          </a:bodyPr>
          <a:lstStyle/>
          <a:p>
            <a:r>
              <a:rPr lang="en-US" sz="2400" b="0" i="0" dirty="0">
                <a:solidFill>
                  <a:schemeClr val="bg1"/>
                </a:solidFill>
                <a:effectLst/>
              </a:rPr>
              <a:t>Forgiveness is the very reason God sent His Son, so let us rejoice in His offering to heal us all. </a:t>
            </a:r>
          </a:p>
          <a:p>
            <a:endParaRPr lang="en-US" sz="2400" dirty="0">
              <a:solidFill>
                <a:schemeClr val="bg1"/>
              </a:solidFill>
            </a:endParaRPr>
          </a:p>
          <a:p>
            <a:r>
              <a:rPr lang="en-US" sz="2400" b="0" i="0" dirty="0">
                <a:solidFill>
                  <a:schemeClr val="bg1"/>
                </a:solidFill>
                <a:effectLst/>
              </a:rPr>
              <a:t>The Savior’s Atonement is not just for those who need to repent; it is also for those who need to forgive. </a:t>
            </a:r>
          </a:p>
          <a:p>
            <a:endParaRPr lang="en-US" sz="2400" dirty="0">
              <a:solidFill>
                <a:schemeClr val="bg1"/>
              </a:solidFill>
            </a:endParaRPr>
          </a:p>
          <a:p>
            <a:r>
              <a:rPr lang="en-US" sz="2400" b="0" i="0" dirty="0">
                <a:solidFill>
                  <a:schemeClr val="bg1"/>
                </a:solidFill>
                <a:effectLst/>
              </a:rPr>
              <a:t>If you are having trouble forgiving another person or even yourself, ask God to help you. Forgiveness is a glorious, healing principle. </a:t>
            </a:r>
          </a:p>
          <a:p>
            <a:endParaRPr lang="en-US" sz="2400" dirty="0">
              <a:solidFill>
                <a:schemeClr val="bg1"/>
              </a:solidFill>
            </a:endParaRPr>
          </a:p>
          <a:p>
            <a:r>
              <a:rPr lang="en-US" sz="2400" b="0" i="0" dirty="0">
                <a:solidFill>
                  <a:schemeClr val="bg1"/>
                </a:solidFill>
                <a:effectLst/>
              </a:rPr>
              <a:t>We do not need to be a victim twice. We can forgive. (14)</a:t>
            </a:r>
            <a:endParaRPr lang="en-US" sz="2400" dirty="0">
              <a:solidFill>
                <a:schemeClr val="bg1"/>
              </a:solidFill>
            </a:endParaRPr>
          </a:p>
        </p:txBody>
      </p:sp>
      <p:grpSp>
        <p:nvGrpSpPr>
          <p:cNvPr id="12" name="Group 11">
            <a:extLst>
              <a:ext uri="{FF2B5EF4-FFF2-40B4-BE49-F238E27FC236}">
                <a16:creationId xmlns:a16="http://schemas.microsoft.com/office/drawing/2014/main" id="{FBF9234F-28CB-8490-87F1-8001DA09FD0C}"/>
              </a:ext>
            </a:extLst>
          </p:cNvPr>
          <p:cNvGrpSpPr/>
          <p:nvPr/>
        </p:nvGrpSpPr>
        <p:grpSpPr>
          <a:xfrm>
            <a:off x="362434" y="1395849"/>
            <a:ext cx="4631880" cy="3770124"/>
            <a:chOff x="374157" y="1278618"/>
            <a:chExt cx="4631880" cy="3770124"/>
          </a:xfrm>
        </p:grpSpPr>
        <p:pic>
          <p:nvPicPr>
            <p:cNvPr id="9" name="Picture 8">
              <a:extLst>
                <a:ext uri="{FF2B5EF4-FFF2-40B4-BE49-F238E27FC236}">
                  <a16:creationId xmlns:a16="http://schemas.microsoft.com/office/drawing/2014/main" id="{B92D7E57-84B8-9256-0651-4DDDBA6EF800}"/>
                </a:ext>
              </a:extLst>
            </p:cNvPr>
            <p:cNvPicPr>
              <a:picLocks noChangeAspect="1"/>
            </p:cNvPicPr>
            <p:nvPr/>
          </p:nvPicPr>
          <p:blipFill>
            <a:blip r:embed="rId3"/>
            <a:stretch>
              <a:fillRect/>
            </a:stretch>
          </p:blipFill>
          <p:spPr>
            <a:xfrm>
              <a:off x="374157" y="1278618"/>
              <a:ext cx="4631880" cy="3410613"/>
            </a:xfrm>
            <a:prstGeom prst="rect">
              <a:avLst/>
            </a:prstGeom>
          </p:spPr>
        </p:pic>
        <p:sp>
          <p:nvSpPr>
            <p:cNvPr id="11" name="TextBox 10">
              <a:extLst>
                <a:ext uri="{FF2B5EF4-FFF2-40B4-BE49-F238E27FC236}">
                  <a16:creationId xmlns:a16="http://schemas.microsoft.com/office/drawing/2014/main" id="{9377E646-6DFF-4B6D-A8F5-97F464959C8E}"/>
                </a:ext>
              </a:extLst>
            </p:cNvPr>
            <p:cNvSpPr txBox="1"/>
            <p:nvPr/>
          </p:nvSpPr>
          <p:spPr>
            <a:xfrm>
              <a:off x="374157" y="4679410"/>
              <a:ext cx="1841505" cy="369332"/>
            </a:xfrm>
            <a:prstGeom prst="rect">
              <a:avLst/>
            </a:prstGeom>
            <a:noFill/>
          </p:spPr>
          <p:txBody>
            <a:bodyPr wrap="square">
              <a:spAutoFit/>
            </a:bodyPr>
            <a:lstStyle/>
            <a:p>
              <a:r>
                <a:rPr lang="en-US" b="0" i="0" dirty="0" err="1">
                  <a:solidFill>
                    <a:schemeClr val="bg1"/>
                  </a:solidFill>
                  <a:effectLst/>
                  <a:latin typeface="Calibri" panose="020F0502020204030204" pitchFamily="34" charset="0"/>
                </a:rPr>
                <a:t>Cristinel</a:t>
              </a:r>
              <a:r>
                <a:rPr lang="en-US" b="0" i="0" dirty="0">
                  <a:solidFill>
                    <a:schemeClr val="bg1"/>
                  </a:solidFill>
                  <a:effectLst/>
                  <a:latin typeface="Calibri" panose="020F0502020204030204" pitchFamily="34" charset="0"/>
                </a:rPr>
                <a:t> </a:t>
              </a:r>
              <a:r>
                <a:rPr lang="en-US" b="0" i="0" dirty="0" err="1">
                  <a:solidFill>
                    <a:schemeClr val="bg1"/>
                  </a:solidFill>
                  <a:effectLst/>
                  <a:latin typeface="Calibri" panose="020F0502020204030204" pitchFamily="34" charset="0"/>
                </a:rPr>
                <a:t>Fartadi</a:t>
              </a:r>
              <a:endParaRPr lang="en-US" dirty="0">
                <a:solidFill>
                  <a:schemeClr val="bg1"/>
                </a:solidFill>
              </a:endParaRPr>
            </a:p>
          </p:txBody>
        </p:sp>
      </p:grpSp>
      <p:pic>
        <p:nvPicPr>
          <p:cNvPr id="13" name="Picture 12">
            <a:extLst>
              <a:ext uri="{FF2B5EF4-FFF2-40B4-BE49-F238E27FC236}">
                <a16:creationId xmlns:a16="http://schemas.microsoft.com/office/drawing/2014/main" id="{069D33E0-16FB-542E-59CC-CF5FC2BE9E76}"/>
              </a:ext>
            </a:extLst>
          </p:cNvPr>
          <p:cNvPicPr>
            <a:picLocks noChangeAspect="1"/>
          </p:cNvPicPr>
          <p:nvPr/>
        </p:nvPicPr>
        <p:blipFill>
          <a:blip r:embed="rId4"/>
          <a:stretch>
            <a:fillRect/>
          </a:stretch>
        </p:blipFill>
        <p:spPr>
          <a:xfrm>
            <a:off x="11109238" y="112733"/>
            <a:ext cx="836579" cy="1110546"/>
          </a:xfrm>
          <a:prstGeom prst="rect">
            <a:avLst/>
          </a:prstGeom>
        </p:spPr>
      </p:pic>
    </p:spTree>
    <p:extLst>
      <p:ext uri="{BB962C8B-B14F-4D97-AF65-F5344CB8AC3E}">
        <p14:creationId xmlns:p14="http://schemas.microsoft.com/office/powerpoint/2010/main" val="319973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2:16</a:t>
            </a:r>
          </a:p>
        </p:txBody>
      </p:sp>
      <p:sp>
        <p:nvSpPr>
          <p:cNvPr id="10" name="TextBox 9"/>
          <p:cNvSpPr txBox="1"/>
          <p:nvPr/>
        </p:nvSpPr>
        <p:spPr>
          <a:xfrm>
            <a:off x="1685454"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Character of Christ</a:t>
            </a:r>
          </a:p>
        </p:txBody>
      </p:sp>
      <p:sp>
        <p:nvSpPr>
          <p:cNvPr id="5" name="Rectangle 4"/>
          <p:cNvSpPr/>
          <p:nvPr/>
        </p:nvSpPr>
        <p:spPr>
          <a:xfrm>
            <a:off x="620486" y="1457236"/>
            <a:ext cx="6096000" cy="1200329"/>
          </a:xfrm>
          <a:prstGeom prst="rect">
            <a:avLst/>
          </a:prstGeom>
        </p:spPr>
        <p:txBody>
          <a:bodyPr>
            <a:spAutoFit/>
          </a:bodyPr>
          <a:lstStyle/>
          <a:p>
            <a:r>
              <a:rPr lang="en-US" dirty="0">
                <a:solidFill>
                  <a:schemeClr val="bg1"/>
                </a:solidFill>
                <a:latin typeface="Abadi" panose="020B0604020104020204" pitchFamily="34" charset="0"/>
              </a:rPr>
              <a:t>To Christ’s enemies, the sweet fragrance of the Saints and their witness of Christ was like the savor of death, but to those who accepted the Apostles and their teachings, it was the savor of life.</a:t>
            </a:r>
            <a:endParaRPr lang="en-US" dirty="0">
              <a:solidFill>
                <a:schemeClr val="bg1"/>
              </a:solidFill>
            </a:endParaRPr>
          </a:p>
        </p:txBody>
      </p:sp>
      <p:grpSp>
        <p:nvGrpSpPr>
          <p:cNvPr id="12" name="Group 11"/>
          <p:cNvGrpSpPr/>
          <p:nvPr/>
        </p:nvGrpSpPr>
        <p:grpSpPr>
          <a:xfrm>
            <a:off x="5312229" y="3973009"/>
            <a:ext cx="6433456" cy="2670225"/>
            <a:chOff x="5312229" y="3973009"/>
            <a:chExt cx="6433456" cy="2670225"/>
          </a:xfrm>
        </p:grpSpPr>
        <p:sp>
          <p:nvSpPr>
            <p:cNvPr id="6" name="Rectangle 5"/>
            <p:cNvSpPr/>
            <p:nvPr/>
          </p:nvSpPr>
          <p:spPr>
            <a:xfrm>
              <a:off x="5312229" y="3973009"/>
              <a:ext cx="6096000" cy="2308324"/>
            </a:xfrm>
            <a:prstGeom prst="rect">
              <a:avLst/>
            </a:prstGeom>
          </p:spPr>
          <p:txBody>
            <a:bodyPr>
              <a:spAutoFit/>
            </a:bodyPr>
            <a:lstStyle/>
            <a:p>
              <a:r>
                <a:rPr lang="en-US" dirty="0">
                  <a:solidFill>
                    <a:schemeClr val="bg1"/>
                  </a:solidFill>
                  <a:latin typeface="Abadi" panose="020B0604020104020204" pitchFamily="34" charset="0"/>
                </a:rPr>
                <a:t>"Those who partake of the spirit breathed by the saints, the spirit of the gospel, the sweet influence that results from obedience to God's laws, gain eternal life; those who reject it inherit eternal death.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That is, the gospel is an instrument of life and of </a:t>
              </a:r>
            </a:p>
            <a:p>
              <a:r>
                <a:rPr lang="en-US" dirty="0">
                  <a:solidFill>
                    <a:schemeClr val="bg1"/>
                  </a:solidFill>
                  <a:latin typeface="Abadi" panose="020B0604020104020204" pitchFamily="34" charset="0"/>
                </a:rPr>
                <a:t>death, of life to the obedient, of death to the </a:t>
              </a:r>
            </a:p>
            <a:p>
              <a:r>
                <a:rPr lang="en-US" dirty="0">
                  <a:solidFill>
                    <a:schemeClr val="bg1"/>
                  </a:solidFill>
                  <a:latin typeface="Abadi" panose="020B0604020104020204" pitchFamily="34" charset="0"/>
                </a:rPr>
                <a:t>disobedient." (</a:t>
              </a:r>
              <a:r>
                <a:rPr lang="en-US" i="1" dirty="0">
                  <a:solidFill>
                    <a:schemeClr val="bg1"/>
                  </a:solidFill>
                  <a:latin typeface="Abadi" panose="020B0604020104020204" pitchFamily="34" charset="0"/>
                </a:rPr>
                <a:t>9)</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828" y="4895850"/>
              <a:ext cx="1251857" cy="1747384"/>
            </a:xfrm>
            <a:prstGeom prst="rect">
              <a:avLst/>
            </a:prstGeom>
          </p:spPr>
        </p:pic>
      </p:grpSp>
      <p:pic>
        <p:nvPicPr>
          <p:cNvPr id="26626" name="Picture 2" descr="Jesus Teaches Woman at the 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432" y="3347357"/>
            <a:ext cx="3635291" cy="294458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66314" y="979713"/>
            <a:ext cx="2441574" cy="2862470"/>
            <a:chOff x="8066314" y="979713"/>
            <a:chExt cx="2441574" cy="2862470"/>
          </a:xfrm>
        </p:grpSpPr>
        <p:pic>
          <p:nvPicPr>
            <p:cNvPr id="26628" name="Picture 4" descr="Image result for smell air a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37" t="3543" r="1" b="46735"/>
            <a:stretch/>
          </p:blipFill>
          <p:spPr bwMode="auto">
            <a:xfrm>
              <a:off x="8131552" y="979713"/>
              <a:ext cx="2376336" cy="26234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066314" y="3580573"/>
              <a:ext cx="1164771" cy="261610"/>
            </a:xfrm>
            <a:prstGeom prst="rect">
              <a:avLst/>
            </a:prstGeom>
            <a:noFill/>
          </p:spPr>
          <p:txBody>
            <a:bodyPr wrap="square" rtlCol="0">
              <a:spAutoFit/>
            </a:bodyPr>
            <a:lstStyle/>
            <a:p>
              <a:r>
                <a:rPr lang="en-US" sz="1100" dirty="0" err="1">
                  <a:solidFill>
                    <a:schemeClr val="bg1"/>
                  </a:solidFill>
                </a:rPr>
                <a:t>Albin</a:t>
              </a:r>
              <a:r>
                <a:rPr lang="en-US" sz="1100" dirty="0">
                  <a:solidFill>
                    <a:schemeClr val="bg1"/>
                  </a:solidFill>
                </a:rPr>
                <a:t> </a:t>
              </a:r>
              <a:r>
                <a:rPr lang="en-US" sz="1100" dirty="0" err="1">
                  <a:solidFill>
                    <a:schemeClr val="bg1"/>
                  </a:solidFill>
                </a:rPr>
                <a:t>Veselka</a:t>
              </a:r>
              <a:endParaRPr lang="en-US" sz="1100" dirty="0">
                <a:solidFill>
                  <a:schemeClr val="bg1"/>
                </a:solidFill>
              </a:endParaRPr>
            </a:p>
          </p:txBody>
        </p:sp>
      </p:grpSp>
    </p:spTree>
    <p:extLst>
      <p:ext uri="{BB962C8B-B14F-4D97-AF65-F5344CB8AC3E}">
        <p14:creationId xmlns:p14="http://schemas.microsoft.com/office/powerpoint/2010/main" val="7377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3:1-2</a:t>
            </a:r>
          </a:p>
        </p:txBody>
      </p:sp>
      <p:sp>
        <p:nvSpPr>
          <p:cNvPr id="10" name="TextBox 9"/>
          <p:cNvSpPr txBox="1"/>
          <p:nvPr/>
        </p:nvSpPr>
        <p:spPr>
          <a:xfrm>
            <a:off x="1685454" y="0"/>
            <a:ext cx="8839200"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Living Epistles of the Truth</a:t>
            </a:r>
          </a:p>
        </p:txBody>
      </p:sp>
      <p:sp>
        <p:nvSpPr>
          <p:cNvPr id="5" name="Rectangle 4"/>
          <p:cNvSpPr/>
          <p:nvPr/>
        </p:nvSpPr>
        <p:spPr>
          <a:xfrm>
            <a:off x="729344" y="1326607"/>
            <a:ext cx="4093028" cy="1938992"/>
          </a:xfrm>
          <a:prstGeom prst="rect">
            <a:avLst/>
          </a:prstGeom>
        </p:spPr>
        <p:txBody>
          <a:bodyPr wrap="square">
            <a:spAutoFit/>
          </a:bodyPr>
          <a:lstStyle/>
          <a:p>
            <a:r>
              <a:rPr lang="en-US" sz="2000" dirty="0">
                <a:solidFill>
                  <a:schemeClr val="bg1"/>
                </a:solidFill>
              </a:rPr>
              <a:t>During Paul’s absence from Corinth, some false teachers began to oppose Paul’s teachings and tried to discredit Paul by telling the converts that they still needed to follow the law of Moses.</a:t>
            </a:r>
          </a:p>
        </p:txBody>
      </p:sp>
      <p:sp>
        <p:nvSpPr>
          <p:cNvPr id="2" name="Rectangle 1"/>
          <p:cNvSpPr/>
          <p:nvPr/>
        </p:nvSpPr>
        <p:spPr>
          <a:xfrm>
            <a:off x="7569200" y="1400379"/>
            <a:ext cx="4114800" cy="2031325"/>
          </a:xfrm>
          <a:prstGeom prst="rect">
            <a:avLst/>
          </a:prstGeom>
        </p:spPr>
        <p:txBody>
          <a:bodyPr wrap="square">
            <a:spAutoFit/>
          </a:bodyPr>
          <a:lstStyle/>
          <a:p>
            <a:r>
              <a:rPr lang="en-US" dirty="0">
                <a:solidFill>
                  <a:schemeClr val="bg1"/>
                </a:solidFill>
                <a:latin typeface="Abadi" panose="020B0604020104020204" pitchFamily="34" charset="0"/>
              </a:rPr>
              <a:t>In response to those who tried to discredit him, Paul asked the members of Corinth rhetorically if he needed to provide them with a “[letter] of commendation” that testified of his character and his legitimacy as a true Apostle of Jesus Christ.</a:t>
            </a:r>
            <a:endParaRPr lang="en-US" dirty="0">
              <a:solidFill>
                <a:schemeClr val="bg1"/>
              </a:solidFill>
            </a:endParaRPr>
          </a:p>
        </p:txBody>
      </p:sp>
      <p:grpSp>
        <p:nvGrpSpPr>
          <p:cNvPr id="14" name="Group 13"/>
          <p:cNvGrpSpPr/>
          <p:nvPr/>
        </p:nvGrpSpPr>
        <p:grpSpPr>
          <a:xfrm>
            <a:off x="2906486" y="4502830"/>
            <a:ext cx="7064827" cy="1627278"/>
            <a:chOff x="-130628" y="4459287"/>
            <a:chExt cx="7064827" cy="1627278"/>
          </a:xfrm>
        </p:grpSpPr>
        <p:sp>
          <p:nvSpPr>
            <p:cNvPr id="3" name="Rectangle 2"/>
            <p:cNvSpPr/>
            <p:nvPr/>
          </p:nvSpPr>
          <p:spPr>
            <a:xfrm>
              <a:off x="838199" y="4609237"/>
              <a:ext cx="6096000" cy="1477328"/>
            </a:xfrm>
            <a:prstGeom prst="rect">
              <a:avLst/>
            </a:prstGeom>
          </p:spPr>
          <p:txBody>
            <a:bodyPr>
              <a:spAutoFit/>
            </a:bodyPr>
            <a:lstStyle/>
            <a:p>
              <a:r>
                <a:rPr lang="en-US" dirty="0">
                  <a:solidFill>
                    <a:schemeClr val="bg1"/>
                  </a:solidFill>
                  <a:latin typeface="Abadi" panose="020B0604020104020204" pitchFamily="34" charset="0"/>
                </a:rPr>
                <a:t> “In the ultimate sense, the gospel is not written on tablets of stone or in books of scripture, but in the bodies of faithful and obedient persons; the saints are, thus, living epistles of the truth, the books of whose lives are open for all to read.” (9)</a:t>
              </a:r>
              <a:endParaRPr lang="en-US" dirty="0">
                <a:solidFill>
                  <a:schemeClr val="bg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4459287"/>
              <a:ext cx="892627" cy="1245958"/>
            </a:xfrm>
            <a:prstGeom prst="rect">
              <a:avLst/>
            </a:prstGeom>
          </p:spPr>
        </p:pic>
      </p:grpSp>
      <p:grpSp>
        <p:nvGrpSpPr>
          <p:cNvPr id="11" name="Group 10"/>
          <p:cNvGrpSpPr/>
          <p:nvPr/>
        </p:nvGrpSpPr>
        <p:grpSpPr>
          <a:xfrm>
            <a:off x="4736872" y="830682"/>
            <a:ext cx="2718254" cy="3827960"/>
            <a:chOff x="8015061" y="3176134"/>
            <a:chExt cx="2333625" cy="3298987"/>
          </a:xfrm>
        </p:grpSpPr>
        <p:pic>
          <p:nvPicPr>
            <p:cNvPr id="27650" name="Picture 2" descr="Moses with stone tab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061" y="3176134"/>
              <a:ext cx="2333625" cy="31146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98372" y="6259677"/>
              <a:ext cx="825867" cy="215444"/>
            </a:xfrm>
            <a:prstGeom prst="rect">
              <a:avLst/>
            </a:prstGeom>
          </p:spPr>
          <p:txBody>
            <a:bodyPr wrap="none">
              <a:spAutoFit/>
            </a:bodyPr>
            <a:lstStyle/>
            <a:p>
              <a:r>
                <a:rPr lang="en-US" sz="800" dirty="0">
                  <a:solidFill>
                    <a:schemeClr val="bg1"/>
                  </a:solidFill>
                  <a:latin typeface="Abadi" panose="020B0604020104020204" pitchFamily="34" charset="0"/>
                </a:rPr>
                <a:t>Ted </a:t>
              </a:r>
              <a:r>
                <a:rPr lang="en-US" sz="800" dirty="0" err="1">
                  <a:solidFill>
                    <a:schemeClr val="bg1"/>
                  </a:solidFill>
                  <a:latin typeface="Abadi" panose="020B0604020104020204" pitchFamily="34" charset="0"/>
                </a:rPr>
                <a:t>Henninger</a:t>
              </a:r>
              <a:endParaRPr lang="en-US" sz="800" dirty="0">
                <a:solidFill>
                  <a:schemeClr val="bg1"/>
                </a:solidFill>
              </a:endParaRPr>
            </a:p>
          </p:txBody>
        </p:sp>
      </p:grpSp>
    </p:spTree>
    <p:extLst>
      <p:ext uri="{BB962C8B-B14F-4D97-AF65-F5344CB8AC3E}">
        <p14:creationId xmlns:p14="http://schemas.microsoft.com/office/powerpoint/2010/main" val="331859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3:2-3</a:t>
            </a:r>
          </a:p>
        </p:txBody>
      </p:sp>
      <p:sp>
        <p:nvSpPr>
          <p:cNvPr id="10" name="TextBox 9"/>
          <p:cNvSpPr txBox="1"/>
          <p:nvPr/>
        </p:nvSpPr>
        <p:spPr>
          <a:xfrm>
            <a:off x="217713" y="0"/>
            <a:ext cx="11843657"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Judging the Church By Its Members</a:t>
            </a:r>
          </a:p>
        </p:txBody>
      </p:sp>
      <p:sp>
        <p:nvSpPr>
          <p:cNvPr id="5" name="Rectangle 4"/>
          <p:cNvSpPr/>
          <p:nvPr/>
        </p:nvSpPr>
        <p:spPr>
          <a:xfrm>
            <a:off x="3559630" y="1402807"/>
            <a:ext cx="4093028" cy="1631216"/>
          </a:xfrm>
          <a:prstGeom prst="rect">
            <a:avLst/>
          </a:prstGeom>
        </p:spPr>
        <p:txBody>
          <a:bodyPr wrap="square">
            <a:spAutoFit/>
          </a:bodyPr>
          <a:lstStyle/>
          <a:p>
            <a:r>
              <a:rPr lang="en-US" sz="2000" i="1" dirty="0">
                <a:solidFill>
                  <a:schemeClr val="bg1"/>
                </a:solidFill>
              </a:rPr>
              <a:t>Many people throughout the world have kind feelings toward the Church because of the acts of kindness and service they see manifest in the lives of Church members. (1)</a:t>
            </a:r>
            <a:endParaRPr lang="en-US" sz="2000" dirty="0">
              <a:solidFill>
                <a:schemeClr val="bg1"/>
              </a:solidFill>
            </a:endParaRPr>
          </a:p>
        </p:txBody>
      </p:sp>
      <p:sp>
        <p:nvSpPr>
          <p:cNvPr id="2" name="Rectangle 1"/>
          <p:cNvSpPr/>
          <p:nvPr/>
        </p:nvSpPr>
        <p:spPr>
          <a:xfrm>
            <a:off x="6531428" y="3659165"/>
            <a:ext cx="5050972" cy="2585323"/>
          </a:xfrm>
          <a:prstGeom prst="rect">
            <a:avLst/>
          </a:prstGeom>
        </p:spPr>
        <p:txBody>
          <a:bodyPr wrap="square">
            <a:spAutoFit/>
          </a:bodyPr>
          <a:lstStyle/>
          <a:p>
            <a:r>
              <a:rPr lang="en-US" i="1" dirty="0">
                <a:solidFill>
                  <a:srgbClr val="FFFF00"/>
                </a:solidFill>
              </a:rPr>
              <a:t>"Ye shall know them by their fruits. Do men gather grapes of thorns, or figs of thistles?  Even so every good tree </a:t>
            </a:r>
            <a:r>
              <a:rPr lang="en-US" i="1" dirty="0" err="1">
                <a:solidFill>
                  <a:srgbClr val="FFFF00"/>
                </a:solidFill>
              </a:rPr>
              <a:t>bringeth</a:t>
            </a:r>
            <a:r>
              <a:rPr lang="en-US" i="1" dirty="0">
                <a:solidFill>
                  <a:srgbClr val="FFFF00"/>
                </a:solidFill>
              </a:rPr>
              <a:t> forth good fruit; but a corrupt tree </a:t>
            </a:r>
            <a:r>
              <a:rPr lang="en-US" i="1" dirty="0" err="1">
                <a:solidFill>
                  <a:srgbClr val="FFFF00"/>
                </a:solidFill>
              </a:rPr>
              <a:t>bringeth</a:t>
            </a:r>
            <a:r>
              <a:rPr lang="en-US" i="1" dirty="0">
                <a:solidFill>
                  <a:srgbClr val="FFFF00"/>
                </a:solidFill>
              </a:rPr>
              <a:t> forth devil fruit.  A good tree cannot bring forth evil fruit, neither can a corrupt tree bring forth good fruit.  Every tree that </a:t>
            </a:r>
            <a:r>
              <a:rPr lang="en-US" i="1" dirty="0" err="1">
                <a:solidFill>
                  <a:srgbClr val="FFFF00"/>
                </a:solidFill>
              </a:rPr>
              <a:t>bringeth</a:t>
            </a:r>
            <a:r>
              <a:rPr lang="en-US" i="1" dirty="0">
                <a:solidFill>
                  <a:srgbClr val="FFFF00"/>
                </a:solidFill>
              </a:rPr>
              <a:t> not forth good fruit is hewn down, and cast into the fire.  </a:t>
            </a:r>
            <a:r>
              <a:rPr lang="en-US" b="1" i="1" dirty="0">
                <a:solidFill>
                  <a:srgbClr val="FFFF00"/>
                </a:solidFill>
              </a:rPr>
              <a:t>Wherefore by their fruits ye shall know them</a:t>
            </a:r>
            <a:r>
              <a:rPr lang="en-US" i="1" dirty="0">
                <a:solidFill>
                  <a:srgbClr val="FFFF00"/>
                </a:solidFill>
              </a:rPr>
              <a:t>.“ Matthew 7:16-21</a:t>
            </a:r>
            <a:endParaRPr lang="en-US" dirty="0">
              <a:solidFill>
                <a:srgbClr val="FFFF00"/>
              </a:solidFill>
            </a:endParaRPr>
          </a:p>
        </p:txBody>
      </p:sp>
      <p:pic>
        <p:nvPicPr>
          <p:cNvPr id="28674" name="Picture 2" descr="Image result for judging the church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5" y="3614057"/>
            <a:ext cx="2200275"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woman sharing groc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89" y="977219"/>
            <a:ext cx="2333625"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Acts 19:23-41</a:t>
            </a:r>
          </a:p>
        </p:txBody>
      </p:sp>
      <p:sp>
        <p:nvSpPr>
          <p:cNvPr id="6" name="TextBox 5"/>
          <p:cNvSpPr txBox="1"/>
          <p:nvPr/>
        </p:nvSpPr>
        <p:spPr>
          <a:xfrm>
            <a:off x="126749"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2 Corinthians </a:t>
            </a:r>
            <a:endParaRPr lang="en-US" sz="4400" dirty="0">
              <a:solidFill>
                <a:schemeClr val="bg1"/>
              </a:solidFill>
              <a:latin typeface="AR JULIAN" panose="02000000000000000000" pitchFamily="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531136" y="3559469"/>
            <a:ext cx="3506709" cy="2031325"/>
          </a:xfrm>
          <a:prstGeom prst="rect">
            <a:avLst/>
          </a:prstGeom>
        </p:spPr>
        <p:txBody>
          <a:bodyPr wrap="square">
            <a:spAutoFit/>
          </a:bodyPr>
          <a:lstStyle/>
          <a:p>
            <a:r>
              <a:rPr lang="en-US" dirty="0">
                <a:solidFill>
                  <a:schemeClr val="bg1"/>
                </a:solidFill>
              </a:rPr>
              <a:t>Paul is the author of 2 Corinthians</a:t>
            </a:r>
          </a:p>
          <a:p>
            <a:endParaRPr lang="en-US" dirty="0">
              <a:solidFill>
                <a:schemeClr val="bg1"/>
              </a:solidFill>
            </a:endParaRPr>
          </a:p>
          <a:p>
            <a:r>
              <a:rPr lang="en-US" dirty="0">
                <a:solidFill>
                  <a:schemeClr val="bg1"/>
                </a:solidFill>
              </a:rPr>
              <a:t>2</a:t>
            </a:r>
            <a:r>
              <a:rPr lang="en-US" baseline="30000" dirty="0">
                <a:solidFill>
                  <a:schemeClr val="bg1"/>
                </a:solidFill>
              </a:rPr>
              <a:t>nd</a:t>
            </a:r>
            <a:r>
              <a:rPr lang="en-US" dirty="0">
                <a:solidFill>
                  <a:schemeClr val="bg1"/>
                </a:solidFill>
              </a:rPr>
              <a:t> Corinthians is a follow-up letter. It is to the same Church members and also to the Saints living in Achaia a Roman province comprising all of Greece. </a:t>
            </a:r>
          </a:p>
        </p:txBody>
      </p:sp>
      <p:pic>
        <p:nvPicPr>
          <p:cNvPr id="2050" name="Picture 2" descr="Image result for macedo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216" y="1031178"/>
            <a:ext cx="2696547" cy="2370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001631" y="4515417"/>
            <a:ext cx="7043595" cy="2013352"/>
            <a:chOff x="4001631" y="4515417"/>
            <a:chExt cx="7043595" cy="2013352"/>
          </a:xfrm>
        </p:grpSpPr>
        <p:pic>
          <p:nvPicPr>
            <p:cNvPr id="2052" name="Picture 4" descr="Image result for macedon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1631" y="4515417"/>
              <a:ext cx="6925303" cy="173132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4208351" y="6251770"/>
              <a:ext cx="6836875" cy="276999"/>
            </a:xfrm>
            <a:prstGeom prst="rect">
              <a:avLst/>
            </a:prstGeom>
            <a:noFill/>
          </p:spPr>
          <p:txBody>
            <a:bodyPr wrap="square" rtlCol="0">
              <a:spAutoFit/>
            </a:bodyPr>
            <a:lstStyle/>
            <a:p>
              <a:r>
                <a:rPr lang="en-US" sz="1200" dirty="0">
                  <a:solidFill>
                    <a:schemeClr val="bg1"/>
                  </a:solidFill>
                </a:rPr>
                <a:t>The ruins of the ancient city of Heraclea </a:t>
              </a:r>
              <a:r>
                <a:rPr lang="en-US" sz="1200" dirty="0" err="1">
                  <a:solidFill>
                    <a:schemeClr val="bg1"/>
                  </a:solidFill>
                </a:rPr>
                <a:t>Lyncestis</a:t>
              </a:r>
              <a:r>
                <a:rPr lang="en-US" sz="1200" dirty="0">
                  <a:solidFill>
                    <a:schemeClr val="bg1"/>
                  </a:solidFill>
                </a:rPr>
                <a:t> in Bitola, Macedonia.</a:t>
              </a:r>
            </a:p>
          </p:txBody>
        </p:sp>
      </p:grpSp>
      <p:sp>
        <p:nvSpPr>
          <p:cNvPr id="10" name="Rectangle 9"/>
          <p:cNvSpPr/>
          <p:nvPr/>
        </p:nvSpPr>
        <p:spPr>
          <a:xfrm>
            <a:off x="4940174" y="1092493"/>
            <a:ext cx="6096000" cy="2862322"/>
          </a:xfrm>
          <a:prstGeom prst="rect">
            <a:avLst/>
          </a:prstGeom>
        </p:spPr>
        <p:txBody>
          <a:bodyPr>
            <a:spAutoFit/>
          </a:bodyPr>
          <a:lstStyle/>
          <a:p>
            <a:r>
              <a:rPr lang="en-US" dirty="0">
                <a:solidFill>
                  <a:schemeClr val="bg1"/>
                </a:solidFill>
              </a:rPr>
              <a:t>*A riot developed in Ephesus in opposition to Paul’s teaching while he waited for word of a close friend Titus who visited Corinth after the 1</a:t>
            </a:r>
            <a:r>
              <a:rPr lang="en-US" baseline="30000" dirty="0">
                <a:solidFill>
                  <a:schemeClr val="bg1"/>
                </a:solidFill>
              </a:rPr>
              <a:t>st</a:t>
            </a:r>
            <a:r>
              <a:rPr lang="en-US" dirty="0">
                <a:solidFill>
                  <a:schemeClr val="bg1"/>
                </a:solidFill>
              </a:rPr>
              <a:t> letters. </a:t>
            </a:r>
          </a:p>
          <a:p>
            <a:endParaRPr lang="en-US" dirty="0">
              <a:solidFill>
                <a:schemeClr val="bg1"/>
              </a:solidFill>
            </a:endParaRPr>
          </a:p>
          <a:p>
            <a:r>
              <a:rPr lang="en-US" dirty="0">
                <a:solidFill>
                  <a:schemeClr val="bg1"/>
                </a:solidFill>
              </a:rPr>
              <a:t>*Paul fled to Macedonia, and Titus joined him while he heard news from Corinth</a:t>
            </a:r>
          </a:p>
          <a:p>
            <a:endParaRPr lang="en-US" dirty="0">
              <a:solidFill>
                <a:schemeClr val="bg1"/>
              </a:solidFill>
            </a:endParaRPr>
          </a:p>
          <a:p>
            <a:r>
              <a:rPr lang="en-US" dirty="0">
                <a:solidFill>
                  <a:schemeClr val="bg1"/>
                </a:solidFill>
              </a:rPr>
              <a:t>*Teachers from Corinth had accused Paul of taking money that was collected for the poor in Jerusalem. They also challenged Paul’s authority as an Apostle. </a:t>
            </a:r>
          </a:p>
        </p:txBody>
      </p:sp>
    </p:spTree>
    <p:extLst>
      <p:ext uri="{BB962C8B-B14F-4D97-AF65-F5344CB8AC3E}">
        <p14:creationId xmlns:p14="http://schemas.microsoft.com/office/powerpoint/2010/main" val="6992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3:6</a:t>
            </a:r>
          </a:p>
        </p:txBody>
      </p:sp>
      <p:sp>
        <p:nvSpPr>
          <p:cNvPr id="10" name="TextBox 9"/>
          <p:cNvSpPr txBox="1"/>
          <p:nvPr/>
        </p:nvSpPr>
        <p:spPr>
          <a:xfrm>
            <a:off x="217713" y="0"/>
            <a:ext cx="11843657"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The Letter </a:t>
            </a:r>
            <a:r>
              <a:rPr lang="en-US" sz="4400" dirty="0" err="1">
                <a:solidFill>
                  <a:schemeClr val="bg1"/>
                </a:solidFill>
                <a:latin typeface="AR JULIAN" panose="02000000000000000000" pitchFamily="2" charset="0"/>
              </a:rPr>
              <a:t>Killeth</a:t>
            </a:r>
            <a:r>
              <a:rPr lang="en-US" sz="4400" dirty="0">
                <a:solidFill>
                  <a:schemeClr val="bg1"/>
                </a:solidFill>
                <a:latin typeface="AR JULIAN" panose="02000000000000000000" pitchFamily="2" charset="0"/>
              </a:rPr>
              <a:t> But the Spirit </a:t>
            </a:r>
            <a:r>
              <a:rPr lang="en-US" sz="4400" dirty="0" err="1">
                <a:solidFill>
                  <a:schemeClr val="bg1"/>
                </a:solidFill>
                <a:latin typeface="AR JULIAN" panose="02000000000000000000" pitchFamily="2" charset="0"/>
              </a:rPr>
              <a:t>Liveth</a:t>
            </a:r>
            <a:endParaRPr lang="en-US" sz="4400" dirty="0">
              <a:solidFill>
                <a:schemeClr val="bg1"/>
              </a:solidFill>
              <a:latin typeface="AR JULIAN" panose="02000000000000000000" pitchFamily="2" charset="0"/>
            </a:endParaRPr>
          </a:p>
        </p:txBody>
      </p:sp>
      <p:sp>
        <p:nvSpPr>
          <p:cNvPr id="5" name="Rectangle 4"/>
          <p:cNvSpPr/>
          <p:nvPr/>
        </p:nvSpPr>
        <p:spPr>
          <a:xfrm>
            <a:off x="348344" y="1108893"/>
            <a:ext cx="4093028" cy="3170099"/>
          </a:xfrm>
          <a:prstGeom prst="rect">
            <a:avLst/>
          </a:prstGeom>
        </p:spPr>
        <p:txBody>
          <a:bodyPr wrap="square">
            <a:spAutoFit/>
          </a:bodyPr>
          <a:lstStyle/>
          <a:p>
            <a:r>
              <a:rPr lang="en-US" sz="2000" dirty="0">
                <a:solidFill>
                  <a:schemeClr val="bg1"/>
                </a:solidFill>
              </a:rPr>
              <a:t>Paul declared to the Corinthian Saints that he was a minister of the “new testament,” meaning the new covenant of the gospel of Jesus Christ. </a:t>
            </a:r>
          </a:p>
          <a:p>
            <a:endParaRPr lang="en-US" sz="2000" dirty="0">
              <a:solidFill>
                <a:schemeClr val="bg1"/>
              </a:solidFill>
            </a:endParaRPr>
          </a:p>
          <a:p>
            <a:r>
              <a:rPr lang="en-US" sz="2000" dirty="0">
                <a:solidFill>
                  <a:schemeClr val="bg1"/>
                </a:solidFill>
              </a:rPr>
              <a:t>He referred to the old covenant, which was the law of Moses, as the “letter” and the new covenant as “the spirit.”</a:t>
            </a:r>
          </a:p>
        </p:txBody>
      </p:sp>
      <p:sp>
        <p:nvSpPr>
          <p:cNvPr id="2" name="Rectangle 1"/>
          <p:cNvSpPr/>
          <p:nvPr/>
        </p:nvSpPr>
        <p:spPr>
          <a:xfrm>
            <a:off x="5736770" y="4377622"/>
            <a:ext cx="5660572" cy="2246769"/>
          </a:xfrm>
          <a:prstGeom prst="rect">
            <a:avLst/>
          </a:prstGeom>
        </p:spPr>
        <p:txBody>
          <a:bodyPr wrap="square">
            <a:spAutoFit/>
          </a:bodyPr>
          <a:lstStyle/>
          <a:p>
            <a:r>
              <a:rPr lang="en-US" sz="2000" dirty="0">
                <a:solidFill>
                  <a:schemeClr val="bg1"/>
                </a:solidFill>
              </a:rPr>
              <a:t>“Doctrine usually answers the question ‘why?’</a:t>
            </a:r>
          </a:p>
          <a:p>
            <a:endParaRPr lang="en-US" sz="2000" dirty="0">
              <a:solidFill>
                <a:schemeClr val="bg1"/>
              </a:solidFill>
            </a:endParaRPr>
          </a:p>
          <a:p>
            <a:r>
              <a:rPr lang="en-US" sz="2000" dirty="0">
                <a:solidFill>
                  <a:schemeClr val="bg1"/>
                </a:solidFill>
              </a:rPr>
              <a:t>Principles usually answer the question ‘what?’</a:t>
            </a:r>
          </a:p>
          <a:p>
            <a:endParaRPr lang="en-US" sz="2000" dirty="0">
              <a:solidFill>
                <a:schemeClr val="bg1"/>
              </a:solidFill>
            </a:endParaRPr>
          </a:p>
          <a:p>
            <a:r>
              <a:rPr lang="en-US" sz="2000" dirty="0">
                <a:solidFill>
                  <a:schemeClr val="bg1"/>
                </a:solidFill>
              </a:rPr>
              <a:t>Whenever we emphasize </a:t>
            </a:r>
            <a:r>
              <a:rPr lang="en-US" sz="2000" i="1" dirty="0">
                <a:solidFill>
                  <a:schemeClr val="bg1"/>
                </a:solidFill>
              </a:rPr>
              <a:t>how</a:t>
            </a:r>
            <a:r>
              <a:rPr lang="en-US" sz="2000" dirty="0">
                <a:solidFill>
                  <a:schemeClr val="bg1"/>
                </a:solidFill>
              </a:rPr>
              <a:t> to do something without reference to </a:t>
            </a:r>
            <a:r>
              <a:rPr lang="en-US" sz="2000" i="1" dirty="0">
                <a:solidFill>
                  <a:schemeClr val="bg1"/>
                </a:solidFill>
              </a:rPr>
              <a:t>why</a:t>
            </a:r>
            <a:r>
              <a:rPr lang="en-US" sz="2000" dirty="0">
                <a:solidFill>
                  <a:schemeClr val="bg1"/>
                </a:solidFill>
              </a:rPr>
              <a:t> we do it or </a:t>
            </a:r>
            <a:r>
              <a:rPr lang="en-US" sz="2000" i="1" dirty="0">
                <a:solidFill>
                  <a:schemeClr val="bg1"/>
                </a:solidFill>
              </a:rPr>
              <a:t>what</a:t>
            </a:r>
            <a:r>
              <a:rPr lang="en-US" sz="2000" dirty="0">
                <a:solidFill>
                  <a:schemeClr val="bg1"/>
                </a:solidFill>
              </a:rPr>
              <a:t> we do, we risk looking beyond the mark.” (11)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769" y="5047569"/>
            <a:ext cx="1095375" cy="1095375"/>
          </a:xfrm>
          <a:prstGeom prst="rect">
            <a:avLst/>
          </a:prstGeom>
        </p:spPr>
      </p:pic>
      <p:grpSp>
        <p:nvGrpSpPr>
          <p:cNvPr id="28675" name="Group 28674"/>
          <p:cNvGrpSpPr/>
          <p:nvPr/>
        </p:nvGrpSpPr>
        <p:grpSpPr>
          <a:xfrm>
            <a:off x="8937173" y="1730827"/>
            <a:ext cx="1426027" cy="2441875"/>
            <a:chOff x="8937173" y="1730827"/>
            <a:chExt cx="1426027" cy="2441875"/>
          </a:xfrm>
        </p:grpSpPr>
        <p:grpSp>
          <p:nvGrpSpPr>
            <p:cNvPr id="35" name="Group 34"/>
            <p:cNvGrpSpPr/>
            <p:nvPr/>
          </p:nvGrpSpPr>
          <p:grpSpPr>
            <a:xfrm>
              <a:off x="9122229" y="2360297"/>
              <a:ext cx="844958" cy="1812405"/>
              <a:chOff x="1596415" y="914400"/>
              <a:chExt cx="2512316" cy="5388829"/>
            </a:xfrm>
          </p:grpSpPr>
          <p:sp>
            <p:nvSpPr>
              <p:cNvPr id="36" name="Rounded Rectangle 35"/>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6200000">
                <a:off x="2596231" y="1137581"/>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21054099">
                <a:off x="1596415" y="935351"/>
                <a:ext cx="418765" cy="159863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656777">
                <a:off x="3677556" y="952731"/>
                <a:ext cx="431175" cy="159862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8937173" y="1730827"/>
              <a:ext cx="1426027" cy="620486"/>
              <a:chOff x="4942115" y="1741714"/>
              <a:chExt cx="1426027" cy="620486"/>
            </a:xfrm>
          </p:grpSpPr>
          <p:sp>
            <p:nvSpPr>
              <p:cNvPr id="4" name="Rectangle 3"/>
              <p:cNvSpPr/>
              <p:nvPr/>
            </p:nvSpPr>
            <p:spPr>
              <a:xfrm>
                <a:off x="4942115" y="1741714"/>
                <a:ext cx="1306286" cy="620486"/>
              </a:xfrm>
              <a:prstGeom prst="rect">
                <a:avLst/>
              </a:prstGeom>
              <a:solidFill>
                <a:srgbClr val="F8E49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07427" y="1785258"/>
                <a:ext cx="1360715" cy="523220"/>
              </a:xfrm>
              <a:prstGeom prst="rect">
                <a:avLst/>
              </a:prstGeom>
              <a:noFill/>
            </p:spPr>
            <p:txBody>
              <a:bodyPr wrap="square" rtlCol="0">
                <a:spAutoFit/>
              </a:bodyPr>
              <a:lstStyle/>
              <a:p>
                <a:r>
                  <a:rPr lang="en-US" sz="2800" dirty="0"/>
                  <a:t>How ?</a:t>
                </a:r>
              </a:p>
            </p:txBody>
          </p:sp>
        </p:grpSp>
      </p:grpSp>
      <p:grpSp>
        <p:nvGrpSpPr>
          <p:cNvPr id="28673" name="Group 28672"/>
          <p:cNvGrpSpPr/>
          <p:nvPr/>
        </p:nvGrpSpPr>
        <p:grpSpPr>
          <a:xfrm>
            <a:off x="7271658" y="1785258"/>
            <a:ext cx="1426027" cy="2430989"/>
            <a:chOff x="7271658" y="1785258"/>
            <a:chExt cx="1426027" cy="2430989"/>
          </a:xfrm>
        </p:grpSpPr>
        <p:grpSp>
          <p:nvGrpSpPr>
            <p:cNvPr id="19" name="Group 18"/>
            <p:cNvGrpSpPr/>
            <p:nvPr/>
          </p:nvGrpSpPr>
          <p:grpSpPr>
            <a:xfrm>
              <a:off x="7391400" y="2403842"/>
              <a:ext cx="844958" cy="1812405"/>
              <a:chOff x="1596415" y="914400"/>
              <a:chExt cx="2512316" cy="5388829"/>
            </a:xfrm>
          </p:grpSpPr>
          <p:sp>
            <p:nvSpPr>
              <p:cNvPr id="20" name="Rounded Rectangle 19"/>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6200000">
                <a:off x="2596231" y="1137581"/>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21054099">
                <a:off x="1596415" y="935351"/>
                <a:ext cx="418765" cy="159863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656777">
                <a:off x="3677556" y="952731"/>
                <a:ext cx="431175" cy="159862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7271658" y="1785258"/>
              <a:ext cx="1426027" cy="620486"/>
              <a:chOff x="4942115" y="1741714"/>
              <a:chExt cx="1426027" cy="620486"/>
            </a:xfrm>
          </p:grpSpPr>
          <p:sp>
            <p:nvSpPr>
              <p:cNvPr id="46" name="Rectangle 45"/>
              <p:cNvSpPr/>
              <p:nvPr/>
            </p:nvSpPr>
            <p:spPr>
              <a:xfrm>
                <a:off x="4942115" y="1741714"/>
                <a:ext cx="1306286" cy="620486"/>
              </a:xfrm>
              <a:prstGeom prst="rect">
                <a:avLst/>
              </a:prstGeom>
              <a:solidFill>
                <a:srgbClr val="F8E49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007427" y="1785258"/>
                <a:ext cx="1360715" cy="523220"/>
              </a:xfrm>
              <a:prstGeom prst="rect">
                <a:avLst/>
              </a:prstGeom>
              <a:noFill/>
            </p:spPr>
            <p:txBody>
              <a:bodyPr wrap="square" rtlCol="0">
                <a:spAutoFit/>
              </a:bodyPr>
              <a:lstStyle/>
              <a:p>
                <a:r>
                  <a:rPr lang="en-US" sz="2800" dirty="0"/>
                  <a:t>What ?</a:t>
                </a:r>
              </a:p>
            </p:txBody>
          </p:sp>
        </p:grpSp>
      </p:grpSp>
      <p:grpSp>
        <p:nvGrpSpPr>
          <p:cNvPr id="28672" name="Group 28671"/>
          <p:cNvGrpSpPr/>
          <p:nvPr/>
        </p:nvGrpSpPr>
        <p:grpSpPr>
          <a:xfrm>
            <a:off x="5562601" y="1774371"/>
            <a:ext cx="1426027" cy="2441875"/>
            <a:chOff x="5562601" y="1774371"/>
            <a:chExt cx="1426027" cy="2441875"/>
          </a:xfrm>
        </p:grpSpPr>
        <p:grpSp>
          <p:nvGrpSpPr>
            <p:cNvPr id="11" name="Group 10"/>
            <p:cNvGrpSpPr/>
            <p:nvPr/>
          </p:nvGrpSpPr>
          <p:grpSpPr>
            <a:xfrm>
              <a:off x="5769429" y="2403841"/>
              <a:ext cx="844958" cy="1812405"/>
              <a:chOff x="1596415" y="914400"/>
              <a:chExt cx="2512316" cy="5388829"/>
            </a:xfrm>
          </p:grpSpPr>
          <p:sp>
            <p:nvSpPr>
              <p:cNvPr id="12" name="Rounded Rectangle 11"/>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2596231" y="1137581"/>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21054099">
                <a:off x="1596415" y="935351"/>
                <a:ext cx="418765" cy="159863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656777">
                <a:off x="3677556" y="952731"/>
                <a:ext cx="431175" cy="159862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5562601" y="1774371"/>
              <a:ext cx="1426027" cy="620486"/>
              <a:chOff x="4942115" y="1741714"/>
              <a:chExt cx="1426027" cy="620486"/>
            </a:xfrm>
          </p:grpSpPr>
          <p:sp>
            <p:nvSpPr>
              <p:cNvPr id="49" name="Rectangle 48"/>
              <p:cNvSpPr/>
              <p:nvPr/>
            </p:nvSpPr>
            <p:spPr>
              <a:xfrm>
                <a:off x="4942115" y="1741714"/>
                <a:ext cx="1306286" cy="620486"/>
              </a:xfrm>
              <a:prstGeom prst="rect">
                <a:avLst/>
              </a:prstGeom>
              <a:solidFill>
                <a:srgbClr val="F8E49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007427" y="1785258"/>
                <a:ext cx="1360715" cy="523220"/>
              </a:xfrm>
              <a:prstGeom prst="rect">
                <a:avLst/>
              </a:prstGeom>
              <a:noFill/>
            </p:spPr>
            <p:txBody>
              <a:bodyPr wrap="square" rtlCol="0">
                <a:spAutoFit/>
              </a:bodyPr>
              <a:lstStyle/>
              <a:p>
                <a:r>
                  <a:rPr lang="en-US" sz="2800" dirty="0"/>
                  <a:t>Why ?</a:t>
                </a:r>
              </a:p>
            </p:txBody>
          </p:sp>
        </p:grpSp>
      </p:grpSp>
    </p:spTree>
    <p:extLst>
      <p:ext uri="{BB962C8B-B14F-4D97-AF65-F5344CB8AC3E}">
        <p14:creationId xmlns:p14="http://schemas.microsoft.com/office/powerpoint/2010/main" val="29227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nodeType="withEffect">
                                  <p:stCondLst>
                                    <p:cond delay="0"/>
                                  </p:stCondLst>
                                  <p:childTnLst>
                                    <p:set>
                                      <p:cBhvr>
                                        <p:cTn id="15" dur="1" fill="hold">
                                          <p:stCondLst>
                                            <p:cond delay="0"/>
                                          </p:stCondLst>
                                        </p:cTn>
                                        <p:tgtEl>
                                          <p:spTgt spid="286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867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3:14-15</a:t>
            </a:r>
          </a:p>
        </p:txBody>
      </p:sp>
      <p:sp>
        <p:nvSpPr>
          <p:cNvPr id="10" name="TextBox 9"/>
          <p:cNvSpPr txBox="1"/>
          <p:nvPr/>
        </p:nvSpPr>
        <p:spPr>
          <a:xfrm>
            <a:off x="217713" y="0"/>
            <a:ext cx="11843657"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Veil Done Away With In Christ</a:t>
            </a:r>
          </a:p>
        </p:txBody>
      </p:sp>
      <p:sp>
        <p:nvSpPr>
          <p:cNvPr id="5" name="Rectangle 4"/>
          <p:cNvSpPr/>
          <p:nvPr/>
        </p:nvSpPr>
        <p:spPr>
          <a:xfrm>
            <a:off x="699198" y="1738015"/>
            <a:ext cx="4896896" cy="4154984"/>
          </a:xfrm>
          <a:prstGeom prst="rect">
            <a:avLst/>
          </a:prstGeom>
        </p:spPr>
        <p:txBody>
          <a:bodyPr wrap="square">
            <a:spAutoFit/>
          </a:bodyPr>
          <a:lstStyle/>
          <a:p>
            <a:r>
              <a:rPr lang="en-US" sz="2400" dirty="0">
                <a:solidFill>
                  <a:schemeClr val="bg1"/>
                </a:solidFill>
              </a:rPr>
              <a:t>Paul states that they are ministers of the new covenant of Christ, which does away with the old. </a:t>
            </a:r>
          </a:p>
          <a:p>
            <a:endParaRPr lang="en-US" sz="2400" dirty="0">
              <a:solidFill>
                <a:schemeClr val="bg1"/>
              </a:solidFill>
            </a:endParaRPr>
          </a:p>
          <a:p>
            <a:r>
              <a:rPr lang="en-US" sz="2400" dirty="0">
                <a:solidFill>
                  <a:schemeClr val="bg1"/>
                </a:solidFill>
              </a:rPr>
              <a:t>Paul refers to the scriptural records when he talks of the reading of the old testament, he is not using it in the same sense we think of the Old Testament, but rather in the sense of the Mosaic law, or the old covenant. (2)</a:t>
            </a:r>
          </a:p>
        </p:txBody>
      </p:sp>
      <p:pic>
        <p:nvPicPr>
          <p:cNvPr id="29698" name="Picture 2" descr="Image result for moses and the veil"/>
          <p:cNvPicPr>
            <a:picLocks noChangeAspect="1" noChangeArrowheads="1"/>
          </p:cNvPicPr>
          <p:nvPr/>
        </p:nvPicPr>
        <p:blipFill rotWithShape="1">
          <a:blip r:embed="rId3">
            <a:extLst>
              <a:ext uri="{28A0092B-C50C-407E-A947-70E740481C1C}">
                <a14:useLocalDpi xmlns:a14="http://schemas.microsoft.com/office/drawing/2010/main" val="0"/>
              </a:ext>
            </a:extLst>
          </a:blip>
          <a:srcRect l="6687" b="3754"/>
          <a:stretch/>
        </p:blipFill>
        <p:spPr bwMode="auto">
          <a:xfrm>
            <a:off x="6295292" y="1025298"/>
            <a:ext cx="3773086" cy="572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3:17</a:t>
            </a:r>
          </a:p>
        </p:txBody>
      </p:sp>
      <p:sp>
        <p:nvSpPr>
          <p:cNvPr id="10" name="TextBox 9"/>
          <p:cNvSpPr txBox="1"/>
          <p:nvPr/>
        </p:nvSpPr>
        <p:spPr>
          <a:xfrm>
            <a:off x="217713" y="0"/>
            <a:ext cx="11843657"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Spirit Brings Liberty</a:t>
            </a:r>
          </a:p>
        </p:txBody>
      </p:sp>
      <p:sp>
        <p:nvSpPr>
          <p:cNvPr id="5" name="Rectangle 4"/>
          <p:cNvSpPr/>
          <p:nvPr/>
        </p:nvSpPr>
        <p:spPr>
          <a:xfrm>
            <a:off x="2743200" y="695235"/>
            <a:ext cx="8479971" cy="400110"/>
          </a:xfrm>
          <a:prstGeom prst="rect">
            <a:avLst/>
          </a:prstGeom>
        </p:spPr>
        <p:txBody>
          <a:bodyPr wrap="square">
            <a:spAutoFit/>
          </a:bodyPr>
          <a:lstStyle/>
          <a:p>
            <a:r>
              <a:rPr lang="en-US" sz="2000" dirty="0">
                <a:solidFill>
                  <a:schemeClr val="bg1"/>
                </a:solidFill>
              </a:rPr>
              <a:t> It is Satan, not God, who seeks to destroy agency and liberty</a:t>
            </a:r>
          </a:p>
        </p:txBody>
      </p:sp>
      <p:sp>
        <p:nvSpPr>
          <p:cNvPr id="2" name="Rectangle 1"/>
          <p:cNvSpPr/>
          <p:nvPr/>
        </p:nvSpPr>
        <p:spPr>
          <a:xfrm>
            <a:off x="2275115" y="4190723"/>
            <a:ext cx="8229600" cy="2031325"/>
          </a:xfrm>
          <a:prstGeom prst="rect">
            <a:avLst/>
          </a:prstGeom>
        </p:spPr>
        <p:txBody>
          <a:bodyPr wrap="square">
            <a:spAutoFit/>
          </a:bodyPr>
          <a:lstStyle/>
          <a:p>
            <a:r>
              <a:rPr lang="en-US" dirty="0">
                <a:solidFill>
                  <a:schemeClr val="bg1"/>
                </a:solidFill>
                <a:latin typeface="Abadi" panose="020B0604020104020204" pitchFamily="34" charset="0"/>
              </a:rPr>
              <a:t>“Since Satan always seeks to destroy the agency of man, he influences churches and governments to deny freedom of worship and to force man to perform acts contrary to the divine will.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“Governments and churches which curtail or deny man the power to worship God according to the dictates of his own conscience, are not of God; they are not directed by the power of his Spirit” (9)</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314" y="149678"/>
            <a:ext cx="892628" cy="1245960"/>
          </a:xfrm>
          <a:prstGeom prst="rect">
            <a:avLst/>
          </a:prstGeom>
        </p:spPr>
      </p:pic>
      <p:pic>
        <p:nvPicPr>
          <p:cNvPr id="31746" name="Picture 2" descr="Image result for flag at twin t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603" y="1153432"/>
            <a:ext cx="3763788" cy="281985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Image result for france bombin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367" y="1586819"/>
            <a:ext cx="3235079" cy="215786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Image result for earth in pri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9861" y="1447347"/>
            <a:ext cx="30480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7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3:18</a:t>
            </a:r>
          </a:p>
        </p:txBody>
      </p:sp>
      <p:sp>
        <p:nvSpPr>
          <p:cNvPr id="10" name="TextBox 9"/>
          <p:cNvSpPr txBox="1"/>
          <p:nvPr/>
        </p:nvSpPr>
        <p:spPr>
          <a:xfrm>
            <a:off x="217713" y="0"/>
            <a:ext cx="11843657"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Change and Transformed</a:t>
            </a:r>
          </a:p>
        </p:txBody>
      </p:sp>
      <p:sp>
        <p:nvSpPr>
          <p:cNvPr id="3" name="Rectangle 2"/>
          <p:cNvSpPr/>
          <p:nvPr/>
        </p:nvSpPr>
        <p:spPr>
          <a:xfrm>
            <a:off x="881743" y="825864"/>
            <a:ext cx="6096000" cy="646331"/>
          </a:xfrm>
          <a:prstGeom prst="rect">
            <a:avLst/>
          </a:prstGeom>
        </p:spPr>
        <p:txBody>
          <a:bodyPr>
            <a:spAutoFit/>
          </a:bodyPr>
          <a:lstStyle/>
          <a:p>
            <a:r>
              <a:rPr lang="en-US" dirty="0">
                <a:solidFill>
                  <a:schemeClr val="bg1"/>
                </a:solidFill>
                <a:latin typeface="Abadi" panose="020B0604020104020204" pitchFamily="34" charset="0"/>
              </a:rPr>
              <a:t>The Spirit is the means by which God gradually transforms us into glorious beings like Him. </a:t>
            </a:r>
            <a:endParaRPr lang="en-US" dirty="0">
              <a:solidFill>
                <a:schemeClr val="bg1"/>
              </a:solidFill>
            </a:endParaRPr>
          </a:p>
        </p:txBody>
      </p:sp>
      <p:pic>
        <p:nvPicPr>
          <p:cNvPr id="32770" name="Picture 2" descr="Image result for mirror lo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343" y="4188505"/>
            <a:ext cx="3736975" cy="210204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mirror lo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857" y="1264596"/>
            <a:ext cx="3634206" cy="2425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28057" y="2628037"/>
            <a:ext cx="6096000" cy="1477328"/>
          </a:xfrm>
          <a:prstGeom prst="rect">
            <a:avLst/>
          </a:prstGeom>
        </p:spPr>
        <p:txBody>
          <a:bodyPr>
            <a:spAutoFit/>
          </a:bodyPr>
          <a:lstStyle/>
          <a:p>
            <a:r>
              <a:rPr lang="en-US" dirty="0">
                <a:solidFill>
                  <a:schemeClr val="bg1"/>
                </a:solidFill>
                <a:latin typeface="Abadi" panose="020B0604020104020204" pitchFamily="34" charset="0"/>
              </a:rPr>
              <a:t> "As a mirror reflects the likeness of a person, so the saints should reflect the image of Christ, and as they progress in obedience and personal righteousness, they attain this image; by the power of the Spirit, they become like Christ." (9)</a:t>
            </a:r>
            <a:endParaRPr lang="en-US" dirty="0">
              <a:solidFill>
                <a:schemeClr val="bg1"/>
              </a:solidFill>
            </a:endParaRPr>
          </a:p>
        </p:txBody>
      </p:sp>
    </p:spTree>
    <p:extLst>
      <p:ext uri="{BB962C8B-B14F-4D97-AF65-F5344CB8AC3E}">
        <p14:creationId xmlns:p14="http://schemas.microsoft.com/office/powerpoint/2010/main" val="35256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882" y="6399973"/>
            <a:ext cx="4038600" cy="369332"/>
          </a:xfrm>
          <a:prstGeom prst="rect">
            <a:avLst/>
          </a:prstGeom>
          <a:noFill/>
        </p:spPr>
        <p:txBody>
          <a:bodyPr wrap="square" rtlCol="0">
            <a:spAutoFit/>
          </a:bodyPr>
          <a:lstStyle/>
          <a:p>
            <a:r>
              <a:rPr lang="en-US" dirty="0">
                <a:solidFill>
                  <a:schemeClr val="bg1"/>
                </a:solidFill>
              </a:rPr>
              <a:t>2 Corinthians 3:18</a:t>
            </a:r>
          </a:p>
        </p:txBody>
      </p:sp>
      <p:sp>
        <p:nvSpPr>
          <p:cNvPr id="3" name="Rectangle 2"/>
          <p:cNvSpPr/>
          <p:nvPr/>
        </p:nvSpPr>
        <p:spPr>
          <a:xfrm>
            <a:off x="881743" y="825864"/>
            <a:ext cx="6096000" cy="5324535"/>
          </a:xfrm>
          <a:prstGeom prst="rect">
            <a:avLst/>
          </a:prstGeom>
        </p:spPr>
        <p:txBody>
          <a:bodyPr>
            <a:spAutoFit/>
          </a:bodyPr>
          <a:lstStyle/>
          <a:p>
            <a:r>
              <a:rPr lang="en-US" sz="2000" dirty="0">
                <a:solidFill>
                  <a:schemeClr val="bg1"/>
                </a:solidFill>
              </a:rPr>
              <a:t>"For Latter-day Saints the focal point of </a:t>
            </a:r>
            <a:r>
              <a:rPr lang="en-US" sz="2000" i="1" dirty="0">
                <a:solidFill>
                  <a:schemeClr val="bg1"/>
                </a:solidFill>
              </a:rPr>
              <a:t>this</a:t>
            </a:r>
            <a:r>
              <a:rPr lang="en-US" sz="2000" dirty="0">
                <a:solidFill>
                  <a:schemeClr val="bg1"/>
                </a:solidFill>
              </a:rPr>
              <a:t> life must be coming to Christ and beginning the process, but we also look forward to that greater moment in eternity when we shall finally be like him.</a:t>
            </a:r>
          </a:p>
          <a:p>
            <a:endParaRPr lang="en-US" sz="2000" dirty="0">
              <a:solidFill>
                <a:schemeClr val="bg1"/>
              </a:solidFill>
            </a:endParaRPr>
          </a:p>
          <a:p>
            <a:r>
              <a:rPr lang="en-US" sz="2000" dirty="0">
                <a:solidFill>
                  <a:schemeClr val="bg1"/>
                </a:solidFill>
              </a:rPr>
              <a:t>And toward that glorious day as faithful sons and daughters we consecrate ourselves in the everyday unfolding of our lives, that by our labors we might close the gap between us. </a:t>
            </a:r>
          </a:p>
          <a:p>
            <a:endParaRPr lang="en-US" sz="2000" dirty="0">
              <a:solidFill>
                <a:schemeClr val="bg1"/>
              </a:solidFill>
            </a:endParaRPr>
          </a:p>
          <a:p>
            <a:r>
              <a:rPr lang="en-US" sz="2000" dirty="0">
                <a:solidFill>
                  <a:schemeClr val="bg1"/>
                </a:solidFill>
              </a:rPr>
              <a:t>When we use the term </a:t>
            </a:r>
            <a:r>
              <a:rPr lang="en-US" sz="2000" i="1" dirty="0">
                <a:solidFill>
                  <a:schemeClr val="bg1"/>
                </a:solidFill>
              </a:rPr>
              <a:t>coming to Christ</a:t>
            </a:r>
            <a:r>
              <a:rPr lang="en-US" sz="2000" dirty="0">
                <a:solidFill>
                  <a:schemeClr val="bg1"/>
                </a:solidFill>
              </a:rPr>
              <a:t> in describing conversion, it is a figure of speech that describes our intent and our desires. </a:t>
            </a:r>
          </a:p>
          <a:p>
            <a:endParaRPr lang="en-US" sz="2000" dirty="0">
              <a:solidFill>
                <a:schemeClr val="bg1"/>
              </a:solidFill>
            </a:endParaRPr>
          </a:p>
          <a:p>
            <a:r>
              <a:rPr lang="en-US" sz="2000" dirty="0">
                <a:solidFill>
                  <a:schemeClr val="bg1"/>
                </a:solidFill>
              </a:rPr>
              <a:t>But the ultimate realization of coming to Christ is in actually closing the distance between us by becoming what He is through doing what He does." (12)</a:t>
            </a:r>
          </a:p>
        </p:txBody>
      </p:sp>
      <p:pic>
        <p:nvPicPr>
          <p:cNvPr id="33794" name="Picture 2" descr="Image result for stephen e robi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1907041"/>
            <a:ext cx="2105026" cy="279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4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6463308"/>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Title Page: (</a:t>
            </a:r>
            <a:r>
              <a:rPr lang="en-US" i="1" dirty="0">
                <a:solidFill>
                  <a:schemeClr val="bg1"/>
                </a:solidFill>
              </a:rPr>
              <a:t>Encyclopedia of Joseph Smith's Teachings, </a:t>
            </a:r>
            <a:r>
              <a:rPr lang="en-US" dirty="0">
                <a:solidFill>
                  <a:schemeClr val="bg1"/>
                </a:solidFill>
              </a:rPr>
              <a:t>edited by Larry E. Dahl and Donald Q. Cannon [Salt Lake City: Bookcraft, 1997], "Comfort".)</a:t>
            </a:r>
          </a:p>
          <a:p>
            <a:pPr marL="342900" indent="-342900">
              <a:buFontTx/>
              <a:buAutoNum type="arabicPeriod"/>
            </a:pPr>
            <a:r>
              <a:rPr lang="en-US" dirty="0">
                <a:solidFill>
                  <a:schemeClr val="bg1"/>
                </a:solidFill>
              </a:rPr>
              <a:t>New Testament Institute Student Manual Chapter 39</a:t>
            </a:r>
          </a:p>
          <a:p>
            <a:pPr marL="342900" indent="-342900">
              <a:buFontTx/>
              <a:buAutoNum type="arabicPeriod"/>
            </a:pPr>
            <a:r>
              <a:rPr lang="en-US" dirty="0">
                <a:solidFill>
                  <a:schemeClr val="bg1"/>
                </a:solidFill>
              </a:rPr>
              <a:t>Life and Teachings of Jesus and His Apostles Chapter 37</a:t>
            </a:r>
          </a:p>
          <a:p>
            <a:pPr marL="342900" indent="-342900">
              <a:buFontTx/>
              <a:buAutoNum type="arabicPeriod"/>
            </a:pPr>
            <a:r>
              <a:rPr lang="en-US" dirty="0">
                <a:solidFill>
                  <a:schemeClr val="bg1"/>
                </a:solidFill>
              </a:rPr>
              <a:t>Elder Jeffrey R. Holland </a:t>
            </a:r>
            <a:r>
              <a:rPr lang="it-IT" dirty="0">
                <a:solidFill>
                  <a:schemeClr val="bg1"/>
                </a:solidFill>
              </a:rPr>
              <a:t>("Come unto Me," </a:t>
            </a:r>
            <a:r>
              <a:rPr lang="it-IT" i="1" dirty="0">
                <a:solidFill>
                  <a:schemeClr val="bg1"/>
                </a:solidFill>
              </a:rPr>
              <a:t>Ensign</a:t>
            </a:r>
            <a:r>
              <a:rPr lang="it-IT" dirty="0">
                <a:solidFill>
                  <a:schemeClr val="bg1"/>
                </a:solidFill>
              </a:rPr>
              <a:t>, Apr. 1998, 18-19); </a:t>
            </a:r>
            <a:r>
              <a:rPr lang="en-US" sz="1800" b="0" i="0" u="none" strike="noStrike" dirty="0">
                <a:solidFill>
                  <a:schemeClr val="bg1"/>
                </a:solidFill>
                <a:effectLst/>
              </a:rPr>
              <a:t>The Ministry of Reconciliation,”</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2018, 79</a:t>
            </a:r>
            <a:endParaRPr lang="it-IT" dirty="0">
              <a:solidFill>
                <a:schemeClr val="bg1"/>
              </a:solidFill>
            </a:endParaRPr>
          </a:p>
          <a:p>
            <a:pPr marL="342900" indent="-342900">
              <a:buFontTx/>
              <a:buAutoNum type="arabicPeriod"/>
            </a:pPr>
            <a:r>
              <a:rPr lang="en-US" dirty="0">
                <a:solidFill>
                  <a:schemeClr val="bg1"/>
                </a:solidFill>
              </a:rPr>
              <a:t>Elder Orson F. Whitney (“A Lesson from the Book of Job,” </a:t>
            </a:r>
            <a:r>
              <a:rPr lang="en-US" i="1" dirty="0">
                <a:solidFill>
                  <a:schemeClr val="bg1"/>
                </a:solidFill>
              </a:rPr>
              <a:t>Improvement Era,</a:t>
            </a:r>
            <a:r>
              <a:rPr lang="en-US" dirty="0">
                <a:solidFill>
                  <a:schemeClr val="bg1"/>
                </a:solidFill>
              </a:rPr>
              <a:t> Nov. 1918, 7; see also James E. Faust, “Refined in Our Trials,”</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Feb. 2006, 5).</a:t>
            </a:r>
          </a:p>
          <a:p>
            <a:pPr marL="342900" indent="-342900">
              <a:buFontTx/>
              <a:buAutoNum type="arabicPeriod"/>
            </a:pPr>
            <a:r>
              <a:rPr lang="en-US" dirty="0">
                <a:solidFill>
                  <a:schemeClr val="bg1"/>
                </a:solidFill>
              </a:rPr>
              <a:t>Elder Kent F. Richards </a:t>
            </a:r>
            <a:r>
              <a:rPr lang="en-US" i="1" dirty="0">
                <a:solidFill>
                  <a:schemeClr val="bg1"/>
                </a:solidFill>
              </a:rPr>
              <a:t>The Atonement Covers All Pain </a:t>
            </a:r>
            <a:r>
              <a:rPr lang="en-US" dirty="0">
                <a:solidFill>
                  <a:schemeClr val="bg1"/>
                </a:solidFill>
              </a:rPr>
              <a:t>April 2011 Gen. Conf.</a:t>
            </a:r>
          </a:p>
          <a:p>
            <a:pPr marL="342900" indent="-342900">
              <a:buFontTx/>
              <a:buAutoNum type="arabicPeriod"/>
            </a:pPr>
            <a:r>
              <a:rPr lang="en-US" dirty="0">
                <a:solidFill>
                  <a:schemeClr val="bg1"/>
                </a:solidFill>
              </a:rPr>
              <a:t>(</a:t>
            </a:r>
            <a:r>
              <a:rPr lang="en-US" i="1" dirty="0">
                <a:solidFill>
                  <a:schemeClr val="bg1"/>
                </a:solidFill>
              </a:rPr>
              <a:t>Discourses of Brigham Young,</a:t>
            </a:r>
            <a:r>
              <a:rPr lang="en-US" dirty="0">
                <a:solidFill>
                  <a:schemeClr val="bg1"/>
                </a:solidFill>
              </a:rPr>
              <a:t> sel. John A. </a:t>
            </a:r>
            <a:r>
              <a:rPr lang="en-US" dirty="0" err="1">
                <a:solidFill>
                  <a:schemeClr val="bg1"/>
                </a:solidFill>
              </a:rPr>
              <a:t>Widtsoe</a:t>
            </a:r>
            <a:r>
              <a:rPr lang="en-US" dirty="0">
                <a:solidFill>
                  <a:schemeClr val="bg1"/>
                </a:solidFill>
              </a:rPr>
              <a:t> [1954], 115).</a:t>
            </a:r>
          </a:p>
          <a:p>
            <a:pPr marL="342900" indent="-342900">
              <a:buFontTx/>
              <a:buAutoNum type="arabicPeriod"/>
            </a:pPr>
            <a:r>
              <a:rPr lang="en-US" dirty="0">
                <a:solidFill>
                  <a:schemeClr val="bg1"/>
                </a:solidFill>
              </a:rPr>
              <a:t>Elder C. Max Caldwell (</a:t>
            </a:r>
            <a:r>
              <a:rPr lang="en-US" i="1" dirty="0">
                <a:solidFill>
                  <a:schemeClr val="bg1"/>
                </a:solidFill>
              </a:rPr>
              <a:t>Sacred Truths of the Doctrine and Covenants,</a:t>
            </a:r>
            <a:r>
              <a:rPr lang="en-US" dirty="0">
                <a:solidFill>
                  <a:schemeClr val="bg1"/>
                </a:solidFill>
              </a:rPr>
              <a:t> 2 vols. [1993], 1:314; see also D&amp;C 64:9–11).</a:t>
            </a:r>
          </a:p>
          <a:p>
            <a:pPr marL="342900" indent="-342900">
              <a:buFontTx/>
              <a:buAutoNum type="arabicPeriod"/>
            </a:pPr>
            <a:r>
              <a:rPr lang="en-US" dirty="0">
                <a:solidFill>
                  <a:schemeClr val="bg1"/>
                </a:solidFill>
              </a:rPr>
              <a:t>Elder Dallin H. Oaks (“The Great Plan of Happiness,”</a:t>
            </a:r>
            <a:r>
              <a:rPr lang="en-US" i="1" dirty="0">
                <a:solidFill>
                  <a:schemeClr val="bg1"/>
                </a:solidFill>
              </a:rPr>
              <a:t> Ensign,</a:t>
            </a:r>
            <a:r>
              <a:rPr lang="en-US" dirty="0">
                <a:solidFill>
                  <a:schemeClr val="bg1"/>
                </a:solidFill>
              </a:rPr>
              <a:t> Nov. 1993, 72).</a:t>
            </a:r>
          </a:p>
          <a:p>
            <a:pPr marL="342900" indent="-342900">
              <a:buFontTx/>
              <a:buAutoNum type="arabicPeriod"/>
            </a:pPr>
            <a:r>
              <a:rPr lang="en-US" dirty="0">
                <a:solidFill>
                  <a:schemeClr val="bg1"/>
                </a:solidFill>
              </a:rPr>
              <a:t>Elder Bruce R. McConkie Mormon Doctrine p. 152. (</a:t>
            </a:r>
            <a:r>
              <a:rPr lang="en-US" i="1" dirty="0">
                <a:solidFill>
                  <a:schemeClr val="bg1"/>
                </a:solidFill>
              </a:rPr>
              <a:t>Doctrinal New Testament Commentary, </a:t>
            </a:r>
            <a:r>
              <a:rPr lang="en-US" dirty="0">
                <a:solidFill>
                  <a:schemeClr val="bg1"/>
                </a:solidFill>
              </a:rPr>
              <a:t>3 vols. [Salt Lake City: </a:t>
            </a:r>
            <a:r>
              <a:rPr lang="en-US" dirty="0" err="1">
                <a:solidFill>
                  <a:schemeClr val="bg1"/>
                </a:solidFill>
              </a:rPr>
              <a:t>Bookcraft</a:t>
            </a:r>
            <a:r>
              <a:rPr lang="en-US" dirty="0">
                <a:solidFill>
                  <a:schemeClr val="bg1"/>
                </a:solidFill>
              </a:rPr>
              <a:t>, 1965-1973], 2: 413-416</a:t>
            </a:r>
          </a:p>
          <a:p>
            <a:pPr marL="342900" indent="-342900">
              <a:buFontTx/>
              <a:buAutoNum type="arabicPeriod"/>
            </a:pPr>
            <a:r>
              <a:rPr lang="en-US" dirty="0">
                <a:solidFill>
                  <a:schemeClr val="bg1"/>
                </a:solidFill>
              </a:rPr>
              <a:t>(See Guide to the Scriptures, “Forgive,”  scriptures.lds.org; D&amp;C 64:9–11.)</a:t>
            </a:r>
          </a:p>
          <a:p>
            <a:pPr marL="342900" indent="-342900">
              <a:buFontTx/>
              <a:buAutoNum type="arabicPeriod"/>
            </a:pPr>
            <a:r>
              <a:rPr lang="en-US" dirty="0">
                <a:solidFill>
                  <a:schemeClr val="bg1"/>
                </a:solidFill>
              </a:rPr>
              <a:t>Elder Quentin L. Cook (“Looking beyond the Mark,”</a:t>
            </a:r>
            <a:r>
              <a:rPr lang="en-US" i="1" dirty="0">
                <a:solidFill>
                  <a:schemeClr val="bg1"/>
                </a:solidFill>
              </a:rPr>
              <a:t> Ensign,</a:t>
            </a:r>
            <a:r>
              <a:rPr lang="en-US" dirty="0">
                <a:solidFill>
                  <a:schemeClr val="bg1"/>
                </a:solidFill>
              </a:rPr>
              <a:t> Mar. 2003, 44).</a:t>
            </a:r>
          </a:p>
          <a:p>
            <a:pPr marL="342900" indent="-342900">
              <a:buFontTx/>
              <a:buAutoNum type="arabicPeriod"/>
            </a:pPr>
            <a:r>
              <a:rPr lang="en-US" dirty="0">
                <a:solidFill>
                  <a:schemeClr val="bg1"/>
                </a:solidFill>
              </a:rPr>
              <a:t>Stephen E. Robinson, </a:t>
            </a:r>
            <a:r>
              <a:rPr lang="en-US" i="1" dirty="0">
                <a:solidFill>
                  <a:schemeClr val="bg1"/>
                </a:solidFill>
              </a:rPr>
              <a:t>Following Christ: The Parable of the Divers and More Good News</a:t>
            </a:r>
            <a:r>
              <a:rPr lang="en-US" dirty="0">
                <a:solidFill>
                  <a:schemeClr val="bg1"/>
                </a:solidFill>
              </a:rPr>
              <a:t> [Salt Lake City: Deseret Book Co., 1995], 69 - 70.)</a:t>
            </a:r>
          </a:p>
          <a:p>
            <a:pPr marL="342900" indent="-342900">
              <a:buFontTx/>
              <a:buAutoNum type="arabicPeriod"/>
            </a:pPr>
            <a:r>
              <a:rPr lang="en-US" sz="1800" b="0" i="1" dirty="0">
                <a:solidFill>
                  <a:schemeClr val="bg1"/>
                </a:solidFill>
                <a:effectLst/>
              </a:rPr>
              <a:t>Teachings of Presidents of the Church: Spencer W. Kimball</a:t>
            </a:r>
            <a:r>
              <a:rPr lang="en-US" sz="1800" b="0" i="0" dirty="0">
                <a:solidFill>
                  <a:schemeClr val="bg1"/>
                </a:solidFill>
                <a:effectLst/>
              </a:rPr>
              <a:t> [2006], </a:t>
            </a:r>
            <a:r>
              <a:rPr lang="en-US" sz="1800" b="0" i="0" u="none" strike="noStrike" dirty="0">
                <a:solidFill>
                  <a:schemeClr val="bg1"/>
                </a:solidFill>
                <a:effectLst/>
              </a:rPr>
              <a:t>82</a:t>
            </a:r>
          </a:p>
          <a:p>
            <a:pPr marL="342900" indent="-342900">
              <a:buFontTx/>
              <a:buAutoNum type="arabicPeriod"/>
            </a:pPr>
            <a:r>
              <a:rPr lang="en-US" b="0" i="0" dirty="0">
                <a:solidFill>
                  <a:schemeClr val="bg1"/>
                </a:solidFill>
                <a:effectLst/>
              </a:rPr>
              <a:t>Kevin R. Duncan, </a:t>
            </a:r>
            <a:r>
              <a:rPr lang="en-US" b="0" i="0" u="none" strike="noStrike" dirty="0">
                <a:solidFill>
                  <a:schemeClr val="bg1"/>
                </a:solidFill>
                <a:effectLst/>
              </a:rPr>
              <a:t>“The Healing Ointment of Forgiveness,”</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2016, 33–34</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i="1" dirty="0">
              <a:solidFill>
                <a:schemeClr val="bg1"/>
              </a:solidFill>
            </a:endParaRPr>
          </a:p>
        </p:txBody>
      </p:sp>
      <p:sp>
        <p:nvSpPr>
          <p:cNvPr id="13" name="Footer Placeholder 14">
            <a:extLst>
              <a:ext uri="{FF2B5EF4-FFF2-40B4-BE49-F238E27FC236}">
                <a16:creationId xmlns:a16="http://schemas.microsoft.com/office/drawing/2014/main" id="{FE78F29C-C3D3-4231-8F5D-7068052AD49D}"/>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72212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Second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Letter of Paul to the Saints at Corinth—</a:t>
                      </a:r>
                    </a:p>
                    <a:p>
                      <a:pPr algn="ctr" fontAlgn="base"/>
                      <a:r>
                        <a:rPr lang="en-US" sz="1200" b="0" i="0" kern="1200" dirty="0">
                          <a:solidFill>
                            <a:schemeClr val="tx1"/>
                          </a:solidFill>
                          <a:effectLst/>
                          <a:latin typeface="+mn-lt"/>
                          <a:ea typeface="+mn-ea"/>
                          <a:cs typeface="+mn-cs"/>
                        </a:rPr>
                        <a:t>Written from Macedonia</a:t>
                      </a:r>
                      <a:r>
                        <a:rPr lang="en-US" sz="1200" b="0" i="0" kern="1200" baseline="0" dirty="0">
                          <a:solidFill>
                            <a:schemeClr val="tx1"/>
                          </a:solidFill>
                          <a:effectLst/>
                          <a:latin typeface="+mn-lt"/>
                          <a:ea typeface="+mn-ea"/>
                          <a:cs typeface="+mn-cs"/>
                        </a:rPr>
                        <a:t> about AD 57</a:t>
                      </a:r>
                      <a:r>
                        <a:rPr lang="en-US" sz="1200" b="0" i="0" kern="1200" dirty="0">
                          <a:solidFill>
                            <a:schemeClr val="tx1"/>
                          </a:solidFill>
                          <a:effectLst/>
                          <a:latin typeface="+mn-lt"/>
                          <a:ea typeface="+mn-ea"/>
                          <a:cs typeface="+mn-cs"/>
                        </a:rPr>
                        <a:t>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God Cares for the Saints</a:t>
                      </a:r>
                    </a:p>
                  </a:txBody>
                  <a:tcPr marL="95250" marR="95250" marT="66675" marB="66675" anchor="ctr"/>
                </a:tc>
                <a:tc>
                  <a:txBody>
                    <a:bodyPr/>
                    <a:lstStyle/>
                    <a:p>
                      <a:pPr algn="l" fontAlgn="base"/>
                      <a:r>
                        <a:rPr lang="en-US">
                          <a:solidFill>
                            <a:srgbClr val="434444"/>
                          </a:solidFill>
                          <a:effectLst/>
                        </a:rPr>
                        <a:t>1:1–24</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Saints Love and Forgive One Another</a:t>
                      </a:r>
                    </a:p>
                  </a:txBody>
                  <a:tcPr marL="95250" marR="95250" marT="66675" marB="66675" anchor="ctr"/>
                </a:tc>
                <a:tc>
                  <a:txBody>
                    <a:bodyPr/>
                    <a:lstStyle/>
                    <a:p>
                      <a:pPr algn="l" fontAlgn="base"/>
                      <a:r>
                        <a:rPr lang="en-US">
                          <a:solidFill>
                            <a:srgbClr val="434444"/>
                          </a:solidFill>
                          <a:effectLst/>
                        </a:rPr>
                        <a:t>2:1–17</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dirty="0">
                          <a:solidFill>
                            <a:srgbClr val="434444"/>
                          </a:solidFill>
                          <a:effectLst/>
                        </a:rPr>
                        <a:t>The Gospel Is Greater Than the Law of </a:t>
                      </a:r>
                      <a:r>
                        <a:rPr lang="en-US" u="none" strike="noStrike" dirty="0">
                          <a:solidFill>
                            <a:srgbClr val="2F393A"/>
                          </a:solidFill>
                          <a:effectLst/>
                        </a:rPr>
                        <a:t>Moses</a:t>
                      </a:r>
                      <a:endParaRPr lang="en-US" dirty="0">
                        <a:solidFill>
                          <a:srgbClr val="434444"/>
                        </a:solidFill>
                        <a:effectLst/>
                      </a:endParaRPr>
                    </a:p>
                  </a:txBody>
                  <a:tcPr marL="95250" marR="95250" marT="66675" marB="66675" anchor="ctr"/>
                </a:tc>
                <a:tc>
                  <a:txBody>
                    <a:bodyPr/>
                    <a:lstStyle/>
                    <a:p>
                      <a:pPr algn="l" fontAlgn="base"/>
                      <a:r>
                        <a:rPr lang="en-US" dirty="0">
                          <a:solidFill>
                            <a:srgbClr val="434444"/>
                          </a:solidFill>
                          <a:effectLst/>
                        </a:rPr>
                        <a:t>3:1–18</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725798"/>
            <a:ext cx="5540721" cy="246221"/>
          </a:xfrm>
          <a:prstGeom prst="rect">
            <a:avLst/>
          </a:prstGeom>
          <a:noFill/>
        </p:spPr>
        <p:txBody>
          <a:bodyPr wrap="square" rtlCol="0">
            <a:spAutoFit/>
          </a:bodyPr>
          <a:lstStyle/>
          <a:p>
            <a:r>
              <a:rPr lang="en-US" sz="1000" dirty="0"/>
              <a:t>Life and Teachings of Jesus and His Apostles Chapter 37</a:t>
            </a:r>
          </a:p>
        </p:txBody>
      </p:sp>
      <p:sp>
        <p:nvSpPr>
          <p:cNvPr id="5" name="Rectangle 4"/>
          <p:cNvSpPr/>
          <p:nvPr/>
        </p:nvSpPr>
        <p:spPr>
          <a:xfrm>
            <a:off x="0" y="1951300"/>
            <a:ext cx="6301212" cy="1938992"/>
          </a:xfrm>
          <a:prstGeom prst="rect">
            <a:avLst/>
          </a:prstGeom>
          <a:ln>
            <a:solidFill>
              <a:schemeClr val="tx1"/>
            </a:solidFill>
          </a:ln>
        </p:spPr>
        <p:txBody>
          <a:bodyPr wrap="square">
            <a:spAutoFit/>
          </a:bodyPr>
          <a:lstStyle/>
          <a:p>
            <a:r>
              <a:rPr lang="en-US" sz="1200" b="1" dirty="0"/>
              <a:t>Trials 2 Corinthians 1:1-5:</a:t>
            </a:r>
          </a:p>
          <a:p>
            <a:r>
              <a:rPr lang="en-US" sz="1200" dirty="0"/>
              <a:t>“In order to be tested, we must sometimes face challenges and difficulties. At times there appears to be no light at the tunnel’s end—no dawn to break the night’s darkness. We feel surrounded by the pain of broken hearts, the disappointment of shattered dreams, and the despair of vanished hopes. We join in uttering the biblical plea ‘Is there no balm in Gilead?’ [Jeremiah 8:22.] We are inclined to view our own personal misfortunes through the distorted prism of pessimism. We feel abandoned, heartbroken, alone. If you find yourself in such a situation, I plead with you to turn to our Heavenly Father in faith. He will lift you and guide you. He will not always take your afflictions from you, but He will comfort and lead you with love through whatever storm you face” (“Looking Back and Moving Forward,” President Thomas S. Monson </a:t>
            </a:r>
            <a:r>
              <a:rPr lang="en-US" sz="1200" i="1" dirty="0"/>
              <a:t> Ensign</a:t>
            </a:r>
            <a:r>
              <a:rPr lang="en-US" sz="1200" dirty="0"/>
              <a:t> or </a:t>
            </a:r>
            <a:r>
              <a:rPr lang="en-US" sz="1200" i="1" dirty="0"/>
              <a:t>Liahona,</a:t>
            </a:r>
            <a:r>
              <a:rPr lang="en-US" sz="1200" dirty="0"/>
              <a:t> May 2008, 90).</a:t>
            </a:r>
          </a:p>
        </p:txBody>
      </p:sp>
      <p:sp>
        <p:nvSpPr>
          <p:cNvPr id="6" name="Rectangle 5"/>
          <p:cNvSpPr/>
          <p:nvPr/>
        </p:nvSpPr>
        <p:spPr>
          <a:xfrm>
            <a:off x="-1" y="3897085"/>
            <a:ext cx="6302829" cy="1938992"/>
          </a:xfrm>
          <a:prstGeom prst="rect">
            <a:avLst/>
          </a:prstGeom>
          <a:ln>
            <a:solidFill>
              <a:schemeClr val="tx1"/>
            </a:solidFill>
          </a:ln>
        </p:spPr>
        <p:txBody>
          <a:bodyPr wrap="square">
            <a:spAutoFit/>
          </a:bodyPr>
          <a:lstStyle/>
          <a:p>
            <a:r>
              <a:rPr lang="en-US" sz="1200" b="1" i="1" dirty="0"/>
              <a:t>Corrupt 2 Corinthians 2:17:</a:t>
            </a:r>
          </a:p>
          <a:p>
            <a:r>
              <a:rPr lang="en-US" sz="1200" dirty="0"/>
              <a:t> Here it is taken from the Greek word for a peddler. “The term included dealers in victuals and all sorts of wares, but was especially applied to retailers of wine, with whom adulterations and short measures were a matter of course.” (Vincent, </a:t>
            </a:r>
            <a:r>
              <a:rPr lang="en-US" sz="1200" i="1" dirty="0"/>
              <a:t>Word Studies,</a:t>
            </a:r>
            <a:r>
              <a:rPr lang="en-US" sz="1200" dirty="0"/>
              <a:t> 2:813.) This class of merchants had such an unsavory reputation for unscrupulousness and dishonesty in their trading that in some cases they were barred from holding public office. False teachers in the church were of the same mentality, watering down or changing the word of God at will so they could further their own selfish ends. Thus we get a picture of Paul, who is not only capable of slowing great love but is also able to demonstrate great sharpness in condemning those who would bring havoc upon the church. (2)</a:t>
            </a:r>
          </a:p>
        </p:txBody>
      </p:sp>
      <p:sp>
        <p:nvSpPr>
          <p:cNvPr id="7" name="Rectangle 6"/>
          <p:cNvSpPr/>
          <p:nvPr/>
        </p:nvSpPr>
        <p:spPr>
          <a:xfrm>
            <a:off x="6313714" y="0"/>
            <a:ext cx="5878286" cy="1569660"/>
          </a:xfrm>
          <a:prstGeom prst="rect">
            <a:avLst/>
          </a:prstGeom>
          <a:ln>
            <a:solidFill>
              <a:schemeClr val="tx1"/>
            </a:solidFill>
          </a:ln>
        </p:spPr>
        <p:txBody>
          <a:bodyPr wrap="square">
            <a:spAutoFit/>
          </a:bodyPr>
          <a:lstStyle/>
          <a:p>
            <a:r>
              <a:rPr lang="en-US" sz="1200" b="1" dirty="0"/>
              <a:t>Judging the Church By Its Members 2 Corinthians 3:2:</a:t>
            </a:r>
          </a:p>
          <a:p>
            <a:r>
              <a:rPr lang="en-US" sz="1200" dirty="0"/>
              <a:t>“The only things that can ever embarrass this work are acts of disobedience to its doctrine and standards by those of its membership. That places upon each of us a tremendous responsibility. This work will be judged by what the world sees of our behavior. God give us the will to walk with faith, the discipline to do what is right at all times and in all circumstances, the resolution to make of our lives a declaration of this cause before all who see us” President Gordon B. Hinckley (“This Thing Was Not Done in a Corner,”</a:t>
            </a:r>
            <a:r>
              <a:rPr lang="en-US" sz="1200" i="1" dirty="0"/>
              <a:t> Ensign,</a:t>
            </a:r>
            <a:r>
              <a:rPr lang="en-US" sz="1200" dirty="0"/>
              <a:t> Nov. 1996, 51).</a:t>
            </a:r>
          </a:p>
        </p:txBody>
      </p:sp>
      <p:sp>
        <p:nvSpPr>
          <p:cNvPr id="8" name="Rectangle 7"/>
          <p:cNvSpPr/>
          <p:nvPr/>
        </p:nvSpPr>
        <p:spPr>
          <a:xfrm>
            <a:off x="6313714" y="1578428"/>
            <a:ext cx="5878286" cy="2123658"/>
          </a:xfrm>
          <a:prstGeom prst="rect">
            <a:avLst/>
          </a:prstGeom>
          <a:ln>
            <a:solidFill>
              <a:schemeClr val="tx1"/>
            </a:solidFill>
          </a:ln>
        </p:spPr>
        <p:txBody>
          <a:bodyPr wrap="square">
            <a:spAutoFit/>
          </a:bodyPr>
          <a:lstStyle/>
          <a:p>
            <a:r>
              <a:rPr lang="en-US" sz="1200" b="1" dirty="0"/>
              <a:t>Testament 2 Corinthians 3:6:</a:t>
            </a:r>
          </a:p>
          <a:p>
            <a:r>
              <a:rPr lang="en-US" sz="1200" dirty="0"/>
              <a:t>"'Testament' here is a Greek legal term (</a:t>
            </a:r>
            <a:r>
              <a:rPr lang="en-US" sz="1200" i="1" dirty="0" err="1"/>
              <a:t>diatheke</a:t>
            </a:r>
            <a:r>
              <a:rPr lang="en-US" sz="1200" dirty="0"/>
              <a:t>) for the binding promise of a will, but it was used in the Greek translation of the Old Testament for God's covenant with Israel. Thus, Paul's 'new testament' is the Lord's new covenant with the Saints wherein their sins are forgiven through the atonement of Christ. And 2 Corinthians 3 takes its joyful tone not from the disappearance of divine commands but from the rejoicing of the believer that the 'letter'-the searching by study and the multiplicity of Mosaic rules-had been replaced by Christ's atonement and gospel, in which 'my yoke is easy, and my burden is light' (Matt. 11:30). The King James Version uses 'covenant' and 'testament' interchangeably as Paul teaches that the work of Christ fulfills the laws of Moses." (Richard Lloyd Anderson, </a:t>
            </a:r>
            <a:r>
              <a:rPr lang="en-US" sz="1200" i="1" dirty="0"/>
              <a:t>Understanding Paul</a:t>
            </a:r>
            <a:r>
              <a:rPr lang="en-US" sz="1200" dirty="0"/>
              <a:t> [Salt Lake City: Deseret Book Co., 1983], 134.)</a:t>
            </a:r>
          </a:p>
        </p:txBody>
      </p:sp>
      <p:sp>
        <p:nvSpPr>
          <p:cNvPr id="9" name="Rectangle 8"/>
          <p:cNvSpPr/>
          <p:nvPr/>
        </p:nvSpPr>
        <p:spPr>
          <a:xfrm>
            <a:off x="6313714" y="3712028"/>
            <a:ext cx="5878286" cy="3231654"/>
          </a:xfrm>
          <a:prstGeom prst="rect">
            <a:avLst/>
          </a:prstGeom>
          <a:ln>
            <a:solidFill>
              <a:schemeClr val="tx1"/>
            </a:solidFill>
          </a:ln>
        </p:spPr>
        <p:txBody>
          <a:bodyPr wrap="square">
            <a:spAutoFit/>
          </a:bodyPr>
          <a:lstStyle/>
          <a:p>
            <a:r>
              <a:rPr lang="en-US" sz="1200" b="1" dirty="0"/>
              <a:t>The Veil</a:t>
            </a:r>
            <a:r>
              <a:rPr lang="en-US" sz="1200" dirty="0"/>
              <a:t>:  "Moses descended Mount Sinai twice with the law of the Lord in his hands. The first descent ended with Moses destroying the tablets of stone upon which the law was written (see Exodus 32:19). On the second descent Moses came 'with the two tables of testimony in [his] hand,' but he did not realize 'that the skin of his face shone while [the Lord] talked with him' (Exodus 34:29). The rulers of Israel were afraid to approach Moses because of his appearance. He therefore 'put a vail on his face' until he had finished speaking with them (v. 33). When Moses entered the tabernacle to speak with the Lord, 'he took the vail off' (v. 34).</a:t>
            </a:r>
          </a:p>
          <a:p>
            <a:r>
              <a:rPr lang="en-US" sz="1200" dirty="0"/>
              <a:t>"Fifteen hundred years later the Apostle Paul lamented that the Israelites of his day could not see the glory of the gospel of Christ because a 'vail [was] upon their heart' when they read the books of Moses (2 Corinthians 3:15). He said that the veil that blinded their minds in the days of Moses 'until this day </a:t>
            </a:r>
            <a:r>
              <a:rPr lang="en-US" sz="1200" dirty="0" err="1"/>
              <a:t>remaineth</a:t>
            </a:r>
            <a:r>
              <a:rPr lang="en-US" sz="1200" dirty="0"/>
              <a:t> . . . untaken away in the reading of the old testament' (v. 14). Nevertheless, he gave the children of Israel a solution to that problem: 'When [their heart] shall turn to the Lord,' he said, 'the vail shall be taken away' (v. 16). (Robert England Lee, </a:t>
            </a:r>
            <a:r>
              <a:rPr lang="en-US" sz="1200" i="1" dirty="0"/>
              <a:t>The Lord of the Gospels: The 1990 Sperry Symposium on the New Testament</a:t>
            </a:r>
            <a:r>
              <a:rPr lang="en-US" sz="1200" dirty="0"/>
              <a:t>, ed. by Bruce A. Van </a:t>
            </a:r>
            <a:r>
              <a:rPr lang="en-US" sz="1200" dirty="0" err="1"/>
              <a:t>Orden</a:t>
            </a:r>
            <a:r>
              <a:rPr lang="en-US" sz="1200" dirty="0"/>
              <a:t> and Brent L. Top, [Salt Lake City: Deseret Book Co., 1991], 102)</a:t>
            </a:r>
          </a:p>
        </p:txBody>
      </p:sp>
    </p:spTree>
    <p:extLst>
      <p:ext uri="{BB962C8B-B14F-4D97-AF65-F5344CB8AC3E}">
        <p14:creationId xmlns:p14="http://schemas.microsoft.com/office/powerpoint/2010/main" val="1507604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121" y="828670"/>
            <a:ext cx="11787614" cy="5632311"/>
          </a:xfrm>
          <a:prstGeom prst="rect">
            <a:avLst/>
          </a:prstGeom>
          <a:ln>
            <a:solidFill>
              <a:schemeClr val="tx1"/>
            </a:solidFill>
          </a:ln>
        </p:spPr>
        <p:txBody>
          <a:bodyPr wrap="square">
            <a:spAutoFit/>
          </a:bodyPr>
          <a:lstStyle/>
          <a:p>
            <a:r>
              <a:rPr lang="en-US" sz="1200" dirty="0"/>
              <a:t>Macedonia is located in the center of the Southern Balkans, north of ancient Hellas (Greece), east of Illyria, and west of Thrace. The name "Macedonia" is the oldest surviving name of a country on the continent of Europe. The ancient Macedonians were a distinct nation, ethnically, linguistically, and culturally different from their neighbors. Their origins are in the ancient </a:t>
            </a:r>
            <a:r>
              <a:rPr lang="en-US" sz="1200" dirty="0" err="1"/>
              <a:t>Brygian</a:t>
            </a:r>
            <a:r>
              <a:rPr lang="en-US" sz="1200" dirty="0"/>
              <a:t> (Phrygian) substratum that occupied the whole of Macedonian territory and in Indo-European </a:t>
            </a:r>
            <a:r>
              <a:rPr lang="en-US" sz="1200" dirty="0" err="1"/>
              <a:t>superstratum</a:t>
            </a:r>
            <a:r>
              <a:rPr lang="en-US" sz="1200" dirty="0"/>
              <a:t>, which settled here at the end of the 2</a:t>
            </a:r>
            <a:r>
              <a:rPr lang="en-US" sz="1200" baseline="30000" dirty="0"/>
              <a:t>nd</a:t>
            </a:r>
            <a:r>
              <a:rPr lang="en-US" sz="1200" dirty="0"/>
              <a:t> millennium.  Archaeological evidence shows that old European civilization flourished in Macedonia between 7000 and 3500 BC.</a:t>
            </a:r>
          </a:p>
          <a:p>
            <a:r>
              <a:rPr lang="en-US" sz="1200" b="1" dirty="0"/>
              <a:t>[808-399 BC] </a:t>
            </a:r>
            <a:r>
              <a:rPr lang="en-US" sz="1200" dirty="0" err="1"/>
              <a:t>Caranus</a:t>
            </a:r>
            <a:r>
              <a:rPr lang="en-US" sz="1200" dirty="0"/>
              <a:t> establishes the ancient Macedonian kingdom and is the first known Macedonian king (808-778 BC).  Alexander I "Philhellene" (498-454 BC) expend the kingdom and fight as Persian ally in the Greek-Persian wars.  Alexander’s son </a:t>
            </a:r>
            <a:r>
              <a:rPr lang="en-US" sz="1200" dirty="0" err="1"/>
              <a:t>Perdiccas</a:t>
            </a:r>
            <a:r>
              <a:rPr lang="en-US" sz="1200" dirty="0"/>
              <a:t> II (453 - 413 BC) instigates a conflict between Athens and Sparta which turns into a 27 year long Peloponnesian War resulting in a near exhaustion of almost every Greek city-state.  </a:t>
            </a:r>
            <a:r>
              <a:rPr lang="en-US" sz="1200" dirty="0" err="1"/>
              <a:t>Archelaus</a:t>
            </a:r>
            <a:r>
              <a:rPr lang="en-US" sz="1200" dirty="0"/>
              <a:t> (413-399 BC) turns Macedonia into an economic power and reorganizes the Macedonian army. </a:t>
            </a:r>
          </a:p>
          <a:p>
            <a:r>
              <a:rPr lang="en-US" sz="1200" b="1" dirty="0"/>
              <a:t>[359-336 BC] </a:t>
            </a:r>
            <a:r>
              <a:rPr lang="en-US" sz="1200" dirty="0"/>
              <a:t>Philip II (359-336 BC) raises Macedonia into the greatest European Power after subduing all of Macedonia's neighbors - Illyrians, Thracians, and Greeks.  The Battle of Chaeronea where the Macedonians defeat the Greeks on August 2, 338 BC, marks an end of Greek history and the beginning of the Macedonian Era. The ancient Greek writer </a:t>
            </a:r>
            <a:r>
              <a:rPr lang="en-US" sz="1200" dirty="0" err="1"/>
              <a:t>Theopompus</a:t>
            </a:r>
            <a:r>
              <a:rPr lang="en-US" sz="1200" dirty="0"/>
              <a:t> declares Philip “the greatest man that Europe had ever given.” </a:t>
            </a:r>
          </a:p>
          <a:p>
            <a:r>
              <a:rPr lang="en-US" sz="1200" b="1" dirty="0"/>
              <a:t>[336-323 BC] </a:t>
            </a:r>
            <a:r>
              <a:rPr lang="en-US" sz="1200" dirty="0"/>
              <a:t>Philip’s son Alexander III the Great (356-323 BC) carries the Macedonian armies into Asia and conquers the Persian Empire. Macedonia becomes the world’s largest Empire stretching from Europe, to North Africa and India.   </a:t>
            </a:r>
          </a:p>
          <a:p>
            <a:r>
              <a:rPr lang="en-US" sz="1200" b="1" dirty="0"/>
              <a:t>323-300 BC] </a:t>
            </a:r>
            <a:r>
              <a:rPr lang="en-US" sz="1200" dirty="0"/>
              <a:t>The death of Alexander the Great plunges the Macedonian nation into a civil war as the leading Macedonian generals fight over the rule of the Empire. By 300 BC, the Macedonian Empire is carved up between the dynasties of Alexander’s generals </a:t>
            </a:r>
            <a:r>
              <a:rPr lang="en-US" sz="1200" dirty="0" err="1"/>
              <a:t>Antigonus</a:t>
            </a:r>
            <a:r>
              <a:rPr lang="en-US" sz="1200" dirty="0"/>
              <a:t> I (Macedonia and Greece), Ptolemy I (Egypt), and </a:t>
            </a:r>
            <a:r>
              <a:rPr lang="en-US" sz="1200" dirty="0" err="1"/>
              <a:t>Seleucus</a:t>
            </a:r>
            <a:r>
              <a:rPr lang="en-US" sz="1200" dirty="0"/>
              <a:t> I (Asia).  </a:t>
            </a:r>
          </a:p>
          <a:p>
            <a:r>
              <a:rPr lang="en-US" sz="1200" b="1" dirty="0"/>
              <a:t>[300-146 BC] </a:t>
            </a:r>
            <a:r>
              <a:rPr lang="en-US" sz="1200" dirty="0"/>
              <a:t>Under </a:t>
            </a:r>
            <a:r>
              <a:rPr lang="en-US" sz="1200" dirty="0" err="1"/>
              <a:t>Antigonus</a:t>
            </a:r>
            <a:r>
              <a:rPr lang="en-US" sz="1200" dirty="0"/>
              <a:t> II </a:t>
            </a:r>
            <a:r>
              <a:rPr lang="en-US" sz="1200" dirty="0" err="1"/>
              <a:t>Gonatas</a:t>
            </a:r>
            <a:r>
              <a:rPr lang="en-US" sz="1200" dirty="0"/>
              <a:t> (276-239), the grandson of </a:t>
            </a:r>
            <a:r>
              <a:rPr lang="en-US" sz="1200" dirty="0" err="1"/>
              <a:t>Antigonus</a:t>
            </a:r>
            <a:r>
              <a:rPr lang="en-US" sz="1200" dirty="0"/>
              <a:t> I, Macedonia achieves a stable rule and strengthens its occupation of Greece. His grandson Philip V (222-179 BC) clashes with Rome that begun expanding eastward.  The two "Macedonian Wars" against the Romans end up in defeat of Philip V’s armies. Macedonia loses the whole of Greece and is reduced to its original borders. In the third "Macedonian War", Rome defeats the Macedonian army under the last Macedonian king, Philip's son Perseus (179-168 BC). Perseus dies prisoner in Italy, a rebellion against the Roman rule fails, and by 146 Macedonia is a Roman province. </a:t>
            </a:r>
          </a:p>
          <a:p>
            <a:r>
              <a:rPr lang="en-US" sz="1200" b="1" dirty="0"/>
              <a:t>[65 BC]</a:t>
            </a:r>
            <a:r>
              <a:rPr lang="en-US" sz="1200" dirty="0"/>
              <a:t> Rome conquers the Seleucid Macedonian kingdom in Asia under its last king Antiochus XII</a:t>
            </a:r>
          </a:p>
          <a:p>
            <a:r>
              <a:rPr lang="en-US" sz="1200" b="1" dirty="0"/>
              <a:t>[30 BC]</a:t>
            </a:r>
            <a:r>
              <a:rPr lang="en-US" sz="1200" dirty="0"/>
              <a:t> The Roman victory over Cleopatra VII puts an end to the last of the Macedonian descendants in Egypt, and with it to the last remains of the Macedonian Empire.</a:t>
            </a:r>
          </a:p>
          <a:p>
            <a:r>
              <a:rPr lang="en-US" sz="1200" dirty="0"/>
              <a:t> </a:t>
            </a:r>
          </a:p>
          <a:p>
            <a:r>
              <a:rPr lang="en-US" sz="1200" b="1" dirty="0">
                <a:solidFill>
                  <a:srgbClr val="000000"/>
                </a:solidFill>
                <a:latin typeface="Arial" panose="020B0604020202020204" pitchFamily="34" charset="0"/>
              </a:rPr>
              <a:t>AD 51-63</a:t>
            </a:r>
            <a:r>
              <a:rPr lang="en-US" sz="1200" dirty="0">
                <a:solidFill>
                  <a:srgbClr val="000000"/>
                </a:solidFill>
                <a:latin typeface="Arial" panose="020B0604020202020204" pitchFamily="34" charset="0"/>
              </a:rPr>
              <a:t> “And a vision appeared to Paul in the night; There stood a Macedonian man, and prayed him, saying, Come over into Macedonia, and help us" (Bible, Acts 16:9).  Apostle Paul and his epistles preach Christianity for the first time on European soil, in the Macedonian towns Philippi, Thessalonica, and </a:t>
            </a:r>
            <a:r>
              <a:rPr lang="en-US" sz="1200" dirty="0" err="1">
                <a:solidFill>
                  <a:srgbClr val="000000"/>
                </a:solidFill>
                <a:latin typeface="Arial" panose="020B0604020202020204" pitchFamily="34" charset="0"/>
              </a:rPr>
              <a:t>Beroea</a:t>
            </a:r>
            <a:r>
              <a:rPr lang="en-US" sz="1200" dirty="0">
                <a:solidFill>
                  <a:srgbClr val="000000"/>
                </a:solidFill>
                <a:latin typeface="Arial" panose="020B0604020202020204" pitchFamily="34" charset="0"/>
              </a:rPr>
              <a:t>.  The first European to convert to Christianity is a Macedonian girl by the name of Lydia. </a:t>
            </a:r>
            <a:endParaRPr lang="en-US" sz="1200" dirty="0"/>
          </a:p>
          <a:p>
            <a:endParaRPr lang="en-US" sz="1200" dirty="0"/>
          </a:p>
          <a:p>
            <a:r>
              <a:rPr lang="en-US" sz="1200" b="1" dirty="0"/>
              <a:t>[1993] </a:t>
            </a:r>
            <a:r>
              <a:rPr lang="en-US" sz="1200" dirty="0"/>
              <a:t>Macedonia is admitted to the United Nations.  </a:t>
            </a:r>
          </a:p>
          <a:p>
            <a:r>
              <a:rPr lang="en-US" sz="1200" b="1" dirty="0"/>
              <a:t>1995]</a:t>
            </a:r>
            <a:r>
              <a:rPr lang="en-US" sz="1200" dirty="0"/>
              <a:t> Macedonia becomes a member of the Council of Europe.  The Human Rights Watch condemns Greece for the oppression of its large ethnic Macedonian minority, which Greece denies it exists. Both Amnesty International and the European Parliament also urge Greece to recognize the existence of the Macedonian language and stop the oppression of the ethnic Macedonians on the Macedonian territory it appropriated in 1913.</a:t>
            </a:r>
          </a:p>
          <a:p>
            <a:r>
              <a:rPr lang="en-US" sz="1200" dirty="0"/>
              <a:t>http://www.historyofmacedonia.org/ConciseMacedonia/timeline.html</a:t>
            </a:r>
          </a:p>
        </p:txBody>
      </p:sp>
      <p:sp>
        <p:nvSpPr>
          <p:cNvPr id="4" name="TextBox 3"/>
          <p:cNvSpPr txBox="1"/>
          <p:nvPr/>
        </p:nvSpPr>
        <p:spPr>
          <a:xfrm>
            <a:off x="4707801" y="18107"/>
            <a:ext cx="2833735" cy="646331"/>
          </a:xfrm>
          <a:prstGeom prst="rect">
            <a:avLst/>
          </a:prstGeom>
          <a:noFill/>
        </p:spPr>
        <p:txBody>
          <a:bodyPr wrap="square" rtlCol="0">
            <a:spAutoFit/>
          </a:bodyPr>
          <a:lstStyle/>
          <a:p>
            <a:r>
              <a:rPr lang="en-US" dirty="0"/>
              <a:t>Something of Interest—Short History of Macedonia</a:t>
            </a:r>
          </a:p>
        </p:txBody>
      </p:sp>
    </p:spTree>
    <p:extLst>
      <p:ext uri="{BB962C8B-B14F-4D97-AF65-F5344CB8AC3E}">
        <p14:creationId xmlns:p14="http://schemas.microsoft.com/office/powerpoint/2010/main" val="3744648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C080CF-B9EE-405A-AEFC-6AED11D4E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The Bigger Picture </a:t>
            </a:r>
          </a:p>
          <a:p>
            <a:pPr algn="ctr"/>
            <a:r>
              <a:rPr lang="en-US" sz="6000" dirty="0">
                <a:solidFill>
                  <a:schemeClr val="bg1"/>
                </a:solidFill>
                <a:latin typeface="Arial Narrow" panose="020B0606020202030204" pitchFamily="34" charset="0"/>
              </a:rPr>
              <a:t>2 Corinthians 4-5</a:t>
            </a:r>
            <a:endParaRPr lang="en-US" sz="4400" dirty="0">
              <a:solidFill>
                <a:schemeClr val="bg1"/>
              </a:solidFill>
              <a:latin typeface="Arial Narrow" panose="020B0606020202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5094514" y="3900492"/>
            <a:ext cx="6096000" cy="923330"/>
          </a:xfrm>
          <a:prstGeom prst="rect">
            <a:avLst/>
          </a:prstGeom>
        </p:spPr>
        <p:txBody>
          <a:bodyPr>
            <a:spAutoFit/>
          </a:bodyPr>
          <a:lstStyle/>
          <a:p>
            <a:r>
              <a:rPr lang="en-US" i="1" dirty="0">
                <a:solidFill>
                  <a:schemeClr val="bg1"/>
                </a:solidFill>
                <a:latin typeface="Palatino"/>
              </a:rPr>
              <a:t>For behold, this is my work and my glory—to bring to pass the immortality and eternal life of man.</a:t>
            </a:r>
          </a:p>
          <a:p>
            <a:r>
              <a:rPr lang="en-US" i="1" dirty="0">
                <a:solidFill>
                  <a:schemeClr val="bg1"/>
                </a:solidFill>
                <a:latin typeface="Palatino"/>
              </a:rPr>
              <a:t>Moses 1:39</a:t>
            </a:r>
            <a:endParaRPr lang="en-US" i="1" dirty="0">
              <a:solidFill>
                <a:schemeClr val="bg1"/>
              </a:solidFill>
            </a:endParaRPr>
          </a:p>
        </p:txBody>
      </p:sp>
      <p:grpSp>
        <p:nvGrpSpPr>
          <p:cNvPr id="2" name="Group 1">
            <a:extLst>
              <a:ext uri="{FF2B5EF4-FFF2-40B4-BE49-F238E27FC236}">
                <a16:creationId xmlns:a16="http://schemas.microsoft.com/office/drawing/2014/main" id="{D91F4886-661C-33C3-C43E-2B4894884611}"/>
              </a:ext>
            </a:extLst>
          </p:cNvPr>
          <p:cNvGrpSpPr/>
          <p:nvPr/>
        </p:nvGrpSpPr>
        <p:grpSpPr>
          <a:xfrm>
            <a:off x="1575512" y="2639543"/>
            <a:ext cx="3050721" cy="2895600"/>
            <a:chOff x="3581400" y="228600"/>
            <a:chExt cx="3050721" cy="2895600"/>
          </a:xfrm>
        </p:grpSpPr>
        <p:pic>
          <p:nvPicPr>
            <p:cNvPr id="4" name="Picture 2" descr="Image result for ancient macedonia">
              <a:extLst>
                <a:ext uri="{FF2B5EF4-FFF2-40B4-BE49-F238E27FC236}">
                  <a16:creationId xmlns:a16="http://schemas.microsoft.com/office/drawing/2014/main" id="{88D15FBE-44D2-F6B1-9490-AF0D05C38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AFC868C-1B04-BAE4-2BD5-B8F2A5A0C0F6}"/>
                </a:ext>
              </a:extLst>
            </p:cNvPr>
            <p:cNvGrpSpPr/>
            <p:nvPr/>
          </p:nvGrpSpPr>
          <p:grpSpPr>
            <a:xfrm>
              <a:off x="3581400" y="228600"/>
              <a:ext cx="3050721" cy="2895600"/>
              <a:chOff x="609600" y="533400"/>
              <a:chExt cx="4495800" cy="4267200"/>
            </a:xfrm>
          </p:grpSpPr>
          <p:grpSp>
            <p:nvGrpSpPr>
              <p:cNvPr id="11" name="Group 86">
                <a:extLst>
                  <a:ext uri="{FF2B5EF4-FFF2-40B4-BE49-F238E27FC236}">
                    <a16:creationId xmlns:a16="http://schemas.microsoft.com/office/drawing/2014/main" id="{065B3749-34B4-C458-1C61-D881BD503665}"/>
                  </a:ext>
                </a:extLst>
              </p:cNvPr>
              <p:cNvGrpSpPr/>
              <p:nvPr/>
            </p:nvGrpSpPr>
            <p:grpSpPr>
              <a:xfrm rot="2107423">
                <a:off x="2048364" y="1066800"/>
                <a:ext cx="554570" cy="1296744"/>
                <a:chOff x="7696200" y="914400"/>
                <a:chExt cx="685800" cy="2438400"/>
              </a:xfrm>
            </p:grpSpPr>
            <p:sp>
              <p:nvSpPr>
                <p:cNvPr id="43" name="Moon 42">
                  <a:extLst>
                    <a:ext uri="{FF2B5EF4-FFF2-40B4-BE49-F238E27FC236}">
                      <a16:creationId xmlns:a16="http://schemas.microsoft.com/office/drawing/2014/main" id="{7FF41F43-F804-472C-FC97-75007F96A87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77B2AD94-719A-8C95-E325-5AD1D6DFD0F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905256FB-FF15-569B-5B66-958CC1836AC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47D14DC-80BB-CFE3-D79A-0A708279FC0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87">
                <a:extLst>
                  <a:ext uri="{FF2B5EF4-FFF2-40B4-BE49-F238E27FC236}">
                    <a16:creationId xmlns:a16="http://schemas.microsoft.com/office/drawing/2014/main" id="{4DB0FF8E-2DE7-A9BB-A2E8-0316425DCEF6}"/>
                  </a:ext>
                </a:extLst>
              </p:cNvPr>
              <p:cNvGrpSpPr/>
              <p:nvPr/>
            </p:nvGrpSpPr>
            <p:grpSpPr>
              <a:xfrm rot="19262140" flipH="1">
                <a:off x="3035243" y="1133011"/>
                <a:ext cx="554570" cy="1180981"/>
                <a:chOff x="7696200" y="914400"/>
                <a:chExt cx="685800" cy="2438400"/>
              </a:xfrm>
            </p:grpSpPr>
            <p:sp>
              <p:nvSpPr>
                <p:cNvPr id="39" name="Moon 38">
                  <a:extLst>
                    <a:ext uri="{FF2B5EF4-FFF2-40B4-BE49-F238E27FC236}">
                      <a16:creationId xmlns:a16="http://schemas.microsoft.com/office/drawing/2014/main" id="{0AA26C4F-14C7-07A4-0BC7-E9D82E9CCD5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EEB8933D-B072-4FCE-1E99-6ACB59DC1864}"/>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FC30452B-D2E7-D273-404B-E176A9B3189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B4D5448-EC40-ED2B-7E7E-981B45CFE23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rapezoid 12">
                <a:extLst>
                  <a:ext uri="{FF2B5EF4-FFF2-40B4-BE49-F238E27FC236}">
                    <a16:creationId xmlns:a16="http://schemas.microsoft.com/office/drawing/2014/main" id="{A2C31BA1-9C08-724F-F6D7-03AF534EC3C5}"/>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49272D3-6677-CBB0-B91D-D7426ECCE4FD}"/>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E562DBA6-FDFC-6819-5A18-6114473EA226}"/>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BE18D562-91E8-1AF1-0F42-9E4615C69199}"/>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074CD5FE-4DC7-5BF0-8463-86CBC270D836}"/>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71C85F8-7E59-B362-095B-77E52E50AC64}"/>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E98362-54CF-7F2A-F221-1175C9ED271A}"/>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A96B79-8BB8-AE36-335C-AFCBFAA8EB6F}"/>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5C44367A-5811-5C12-49D8-952F6D516F96}"/>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B59E201A-DD13-0D38-8D78-5F2CA9BB02F1}"/>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4128BF-EABF-E7B3-7377-61EC736C5E3A}"/>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61">
                <a:extLst>
                  <a:ext uri="{FF2B5EF4-FFF2-40B4-BE49-F238E27FC236}">
                    <a16:creationId xmlns:a16="http://schemas.microsoft.com/office/drawing/2014/main" id="{752B8DFF-B3DF-91E8-5ED6-A0489375BA87}"/>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2">
                <a:extLst>
                  <a:ext uri="{FF2B5EF4-FFF2-40B4-BE49-F238E27FC236}">
                    <a16:creationId xmlns:a16="http://schemas.microsoft.com/office/drawing/2014/main" id="{33F8409A-00C7-B213-C61C-0B0F29FDBE48}"/>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3">
                <a:extLst>
                  <a:ext uri="{FF2B5EF4-FFF2-40B4-BE49-F238E27FC236}">
                    <a16:creationId xmlns:a16="http://schemas.microsoft.com/office/drawing/2014/main" id="{4FA28026-377E-092C-8348-A57DA74B359C}"/>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64">
                <a:extLst>
                  <a:ext uri="{FF2B5EF4-FFF2-40B4-BE49-F238E27FC236}">
                    <a16:creationId xmlns:a16="http://schemas.microsoft.com/office/drawing/2014/main" id="{2C096CA7-F5AA-A517-5687-C6FA8521AA0C}"/>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65">
                <a:extLst>
                  <a:ext uri="{FF2B5EF4-FFF2-40B4-BE49-F238E27FC236}">
                    <a16:creationId xmlns:a16="http://schemas.microsoft.com/office/drawing/2014/main" id="{C8CD3D0D-2CAB-2A51-523D-6796AB8E76BA}"/>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66">
                <a:extLst>
                  <a:ext uri="{FF2B5EF4-FFF2-40B4-BE49-F238E27FC236}">
                    <a16:creationId xmlns:a16="http://schemas.microsoft.com/office/drawing/2014/main" id="{FC44F684-D887-1D93-463F-5FF28FA6FFD7}"/>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708ED7F-654E-D1C8-8F30-6AAA95A09885}"/>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ACE4722-8A1D-127D-60ED-EEC22E779557}"/>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7">
                <a:extLst>
                  <a:ext uri="{FF2B5EF4-FFF2-40B4-BE49-F238E27FC236}">
                    <a16:creationId xmlns:a16="http://schemas.microsoft.com/office/drawing/2014/main" id="{932DCC72-939D-0FF8-8DEC-CDE5569B88E1}"/>
                  </a:ext>
                </a:extLst>
              </p:cNvPr>
              <p:cNvGrpSpPr/>
              <p:nvPr/>
            </p:nvGrpSpPr>
            <p:grpSpPr>
              <a:xfrm>
                <a:off x="3150326" y="3226526"/>
                <a:ext cx="366238" cy="640613"/>
                <a:chOff x="2438400" y="402137"/>
                <a:chExt cx="2514600" cy="4398463"/>
              </a:xfrm>
            </p:grpSpPr>
            <p:sp>
              <p:nvSpPr>
                <p:cNvPr id="35" name="Snip Same Side Corner Rectangle 72">
                  <a:extLst>
                    <a:ext uri="{FF2B5EF4-FFF2-40B4-BE49-F238E27FC236}">
                      <a16:creationId xmlns:a16="http://schemas.microsoft.com/office/drawing/2014/main" id="{4B03AF0F-D1F9-11F5-342C-358666C68D4B}"/>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FEB2AB1-28DC-6A46-C271-F34049B32EB0}"/>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7EC02A9-29F4-D1AC-BE52-C5D0E1ADE593}"/>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3679283C-6DEC-1504-4B35-FCC65058D6F4}"/>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Wave 32">
                <a:extLst>
                  <a:ext uri="{FF2B5EF4-FFF2-40B4-BE49-F238E27FC236}">
                    <a16:creationId xmlns:a16="http://schemas.microsoft.com/office/drawing/2014/main" id="{91BD733B-450F-3750-7F86-31A8080CC254}"/>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ame 33">
                <a:extLst>
                  <a:ext uri="{FF2B5EF4-FFF2-40B4-BE49-F238E27FC236}">
                    <a16:creationId xmlns:a16="http://schemas.microsoft.com/office/drawing/2014/main" id="{5F2C5A15-21B2-C087-49D0-271516CA14B0}"/>
                  </a:ext>
                </a:extLst>
              </p:cNvPr>
              <p:cNvSpPr/>
              <p:nvPr/>
            </p:nvSpPr>
            <p:spPr>
              <a:xfrm>
                <a:off x="609600" y="533400"/>
                <a:ext cx="4495800" cy="4267200"/>
              </a:xfrm>
              <a:prstGeom prst="frame">
                <a:avLst>
                  <a:gd name="adj1" fmla="val 7194"/>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159734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3575" y="525101"/>
            <a:ext cx="3657601" cy="1015663"/>
          </a:xfrm>
          <a:prstGeom prst="rect">
            <a:avLst/>
          </a:prstGeom>
          <a:noFill/>
        </p:spPr>
        <p:txBody>
          <a:bodyPr wrap="square" rtlCol="0">
            <a:spAutoFit/>
          </a:bodyPr>
          <a:lstStyle/>
          <a:p>
            <a:r>
              <a:rPr lang="en-US" sz="2000" dirty="0">
                <a:solidFill>
                  <a:schemeClr val="bg1"/>
                </a:solidFill>
              </a:rPr>
              <a:t>What might the person being pushed think about the person who is pushing him?</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man pushing another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80" y="1622455"/>
            <a:ext cx="42862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 pushing another man from street with automobile co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780" y="896294"/>
            <a:ext cx="428625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96100" y="164723"/>
            <a:ext cx="4841466" cy="646331"/>
          </a:xfrm>
          <a:prstGeom prst="rect">
            <a:avLst/>
          </a:prstGeom>
        </p:spPr>
        <p:txBody>
          <a:bodyPr wrap="square">
            <a:spAutoFit/>
          </a:bodyPr>
          <a:lstStyle/>
          <a:p>
            <a:r>
              <a:rPr lang="en-US" dirty="0">
                <a:solidFill>
                  <a:schemeClr val="bg1"/>
                </a:solidFill>
                <a:latin typeface="Calibri" panose="020F0502020204030204" pitchFamily="34" charset="0"/>
              </a:rPr>
              <a:t>Seeing the bigger picture, does this change your judgment on that person?</a:t>
            </a:r>
            <a:endParaRPr lang="en-US" dirty="0">
              <a:solidFill>
                <a:schemeClr val="bg1"/>
              </a:solidFill>
            </a:endParaRPr>
          </a:p>
        </p:txBody>
      </p:sp>
      <p:sp>
        <p:nvSpPr>
          <p:cNvPr id="8" name="Rectangle 7"/>
          <p:cNvSpPr/>
          <p:nvPr/>
        </p:nvSpPr>
        <p:spPr>
          <a:xfrm>
            <a:off x="1572034" y="5670983"/>
            <a:ext cx="4982424" cy="646331"/>
          </a:xfrm>
          <a:prstGeom prst="rect">
            <a:avLst/>
          </a:prstGeom>
        </p:spPr>
        <p:txBody>
          <a:bodyPr wrap="square">
            <a:spAutoFit/>
          </a:bodyPr>
          <a:lstStyle/>
          <a:p>
            <a:r>
              <a:rPr lang="en-US" dirty="0">
                <a:solidFill>
                  <a:schemeClr val="bg1"/>
                </a:solidFill>
                <a:latin typeface="Calibri" panose="020F0502020204030204" pitchFamily="34" charset="0"/>
              </a:rPr>
              <a:t>Paul wrote to the Corinthian Saints to help them see the larger context of their tribulations.</a:t>
            </a:r>
            <a:endParaRPr lang="en-US" dirty="0">
              <a:solidFill>
                <a:schemeClr val="bg1"/>
              </a:solidFill>
            </a:endParaRPr>
          </a:p>
        </p:txBody>
      </p:sp>
    </p:spTree>
    <p:extLst>
      <p:ext uri="{BB962C8B-B14F-4D97-AF65-F5344CB8AC3E}">
        <p14:creationId xmlns:p14="http://schemas.microsoft.com/office/powerpoint/2010/main" val="22414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6749"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Letters to Corinth</a:t>
            </a:r>
            <a:endParaRPr lang="en-US" sz="4400" dirty="0">
              <a:solidFill>
                <a:schemeClr val="bg1"/>
              </a:solidFill>
              <a:latin typeface="AR JULIAN" panose="02000000000000000000" pitchFamily="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12618" y="1274337"/>
            <a:ext cx="3687778" cy="1477328"/>
          </a:xfrm>
          <a:prstGeom prst="rect">
            <a:avLst/>
          </a:prstGeom>
        </p:spPr>
        <p:txBody>
          <a:bodyPr wrap="square">
            <a:spAutoFit/>
          </a:bodyPr>
          <a:lstStyle/>
          <a:p>
            <a:r>
              <a:rPr lang="en-US" dirty="0">
                <a:solidFill>
                  <a:schemeClr val="bg1"/>
                </a:solidFill>
              </a:rPr>
              <a:t>A growing discontent due to accusations of false teachers. On his third mission Paul writes to answer these accusations and reassures the Saints in their faith.</a:t>
            </a:r>
          </a:p>
        </p:txBody>
      </p:sp>
      <p:grpSp>
        <p:nvGrpSpPr>
          <p:cNvPr id="14" name="Group 13"/>
          <p:cNvGrpSpPr/>
          <p:nvPr/>
        </p:nvGrpSpPr>
        <p:grpSpPr>
          <a:xfrm rot="5400000">
            <a:off x="5341564" y="507015"/>
            <a:ext cx="5482258" cy="6486384"/>
            <a:chOff x="384206" y="4158361"/>
            <a:chExt cx="3289208" cy="2355574"/>
          </a:xfrm>
        </p:grpSpPr>
        <p:grpSp>
          <p:nvGrpSpPr>
            <p:cNvPr id="15" name="Group 14"/>
            <p:cNvGrpSpPr/>
            <p:nvPr/>
          </p:nvGrpSpPr>
          <p:grpSpPr>
            <a:xfrm>
              <a:off x="384206" y="4158361"/>
              <a:ext cx="3289208" cy="2355574"/>
              <a:chOff x="609599" y="833642"/>
              <a:chExt cx="7941747" cy="5687501"/>
            </a:xfrm>
          </p:grpSpPr>
          <p:sp>
            <p:nvSpPr>
              <p:cNvPr id="31" name="Oval 30"/>
              <p:cNvSpPr/>
              <p:nvPr/>
            </p:nvSpPr>
            <p:spPr>
              <a:xfrm rot="10800000">
                <a:off x="7604204" y="5713565"/>
                <a:ext cx="621449" cy="807578"/>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0800000">
                <a:off x="887775" y="5440264"/>
                <a:ext cx="621449" cy="807578"/>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747225" y="4834063"/>
              <a:ext cx="2437759" cy="338554"/>
            </a:xfrm>
            <a:prstGeom prst="rect">
              <a:avLst/>
            </a:prstGeom>
          </p:spPr>
          <p:txBody>
            <a:bodyPr wrap="square">
              <a:spAutoFit/>
            </a:bodyPr>
            <a:lstStyle/>
            <a:p>
              <a:pPr algn="ctr"/>
              <a:endParaRPr lang="en-US" sz="1600" dirty="0"/>
            </a:p>
          </p:txBody>
        </p:sp>
      </p:grpSp>
      <p:sp>
        <p:nvSpPr>
          <p:cNvPr id="11" name="Rectangle 10"/>
          <p:cNvSpPr/>
          <p:nvPr/>
        </p:nvSpPr>
        <p:spPr>
          <a:xfrm>
            <a:off x="6301211" y="2042146"/>
            <a:ext cx="3539903" cy="3539430"/>
          </a:xfrm>
          <a:prstGeom prst="rect">
            <a:avLst/>
          </a:prstGeom>
        </p:spPr>
        <p:txBody>
          <a:bodyPr wrap="square">
            <a:spAutoFit/>
          </a:bodyPr>
          <a:lstStyle/>
          <a:p>
            <a:pPr fontAlgn="base"/>
            <a:r>
              <a:rPr lang="en-US" sz="1400" b="1" dirty="0"/>
              <a:t>To express gratitude to and strengthen the Saints who had responded favorably to his previous letter</a:t>
            </a:r>
          </a:p>
          <a:p>
            <a:pPr fontAlgn="base"/>
            <a:endParaRPr lang="en-US" sz="1400" b="1" dirty="0"/>
          </a:p>
          <a:p>
            <a:pPr fontAlgn="base"/>
            <a:r>
              <a:rPr lang="en-US" sz="1400" b="1" dirty="0"/>
              <a:t>To warn of false teachers who corrupted the pure doctrines of Christ</a:t>
            </a:r>
          </a:p>
          <a:p>
            <a:pPr fontAlgn="base"/>
            <a:endParaRPr lang="en-US" sz="1400" b="1" dirty="0"/>
          </a:p>
          <a:p>
            <a:pPr fontAlgn="base"/>
            <a:r>
              <a:rPr lang="en-US" sz="1400" b="1" dirty="0"/>
              <a:t>To defend his personal character and authority as an Apostle of Jesus Christ</a:t>
            </a:r>
          </a:p>
          <a:p>
            <a:pPr fontAlgn="base"/>
            <a:endParaRPr lang="en-US" sz="1400" b="1" dirty="0"/>
          </a:p>
          <a:p>
            <a:pPr fontAlgn="base"/>
            <a:r>
              <a:rPr lang="en-US" sz="1400" b="1" dirty="0"/>
              <a:t>To encourage the Corinthian Saints to </a:t>
            </a:r>
          </a:p>
          <a:p>
            <a:pPr fontAlgn="base"/>
            <a:r>
              <a:rPr lang="en-US" sz="1400" b="1" dirty="0"/>
              <a:t>make a generous financial offering to the impoverished Saints of Jerusalem</a:t>
            </a:r>
          </a:p>
          <a:p>
            <a:pPr fontAlgn="base"/>
            <a:endParaRPr lang="en-US" sz="1400" b="1" dirty="0"/>
          </a:p>
          <a:p>
            <a:pPr fontAlgn="base"/>
            <a:r>
              <a:rPr lang="en-US" sz="1400" b="1" dirty="0"/>
              <a:t>To speak of an impending third visit to Corinth</a:t>
            </a:r>
          </a:p>
        </p:txBody>
      </p:sp>
      <p:sp>
        <p:nvSpPr>
          <p:cNvPr id="10" name="Rectangle 9"/>
          <p:cNvSpPr/>
          <p:nvPr/>
        </p:nvSpPr>
        <p:spPr>
          <a:xfrm>
            <a:off x="6497742" y="1066140"/>
            <a:ext cx="3223034" cy="646331"/>
          </a:xfrm>
          <a:prstGeom prst="rect">
            <a:avLst/>
          </a:prstGeom>
        </p:spPr>
        <p:txBody>
          <a:bodyPr wrap="square">
            <a:spAutoFit/>
          </a:bodyPr>
          <a:lstStyle/>
          <a:p>
            <a:pPr algn="ctr"/>
            <a:r>
              <a:rPr lang="en-US" dirty="0">
                <a:solidFill>
                  <a:schemeClr val="bg1"/>
                </a:solidFill>
                <a:latin typeface="Abadi" panose="020B0604020104020204" pitchFamily="34" charset="0"/>
              </a:rPr>
              <a:t>The letter reveals that Paul wrote for at least five reasons: </a:t>
            </a:r>
          </a:p>
        </p:txBody>
      </p:sp>
      <p:grpSp>
        <p:nvGrpSpPr>
          <p:cNvPr id="33" name="Group 7"/>
          <p:cNvGrpSpPr/>
          <p:nvPr/>
        </p:nvGrpSpPr>
        <p:grpSpPr>
          <a:xfrm>
            <a:off x="2604698" y="2760473"/>
            <a:ext cx="1668538" cy="2918558"/>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89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 calcmode="lin" valueType="num">
                                      <p:cBhvr additive="base">
                                        <p:cTn id="2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anim calcmode="lin" valueType="num">
                                      <p:cBhvr additive="base">
                                        <p:cTn id="3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anim calcmode="lin" valueType="num">
                                      <p:cBhvr additive="base">
                                        <p:cTn id="39"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4:4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The God of This World</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784634" y="1385677"/>
            <a:ext cx="3606297" cy="1323439"/>
          </a:xfrm>
          <a:prstGeom prst="rect">
            <a:avLst/>
          </a:prstGeom>
        </p:spPr>
        <p:txBody>
          <a:bodyPr wrap="square">
            <a:spAutoFit/>
          </a:bodyPr>
          <a:lstStyle/>
          <a:p>
            <a:r>
              <a:rPr lang="en-US" sz="2000" dirty="0">
                <a:solidFill>
                  <a:schemeClr val="bg1"/>
                </a:solidFill>
              </a:rPr>
              <a:t>The “god of this world” is Satan, who blinds people’s eyes and hides the gospel from those who are spiritually lost. (1) </a:t>
            </a:r>
          </a:p>
        </p:txBody>
      </p:sp>
      <p:sp>
        <p:nvSpPr>
          <p:cNvPr id="8" name="Rectangle 7"/>
          <p:cNvSpPr/>
          <p:nvPr/>
        </p:nvSpPr>
        <p:spPr>
          <a:xfrm>
            <a:off x="5166511" y="3467199"/>
            <a:ext cx="6096000" cy="2862322"/>
          </a:xfrm>
          <a:prstGeom prst="rect">
            <a:avLst/>
          </a:prstGeom>
        </p:spPr>
        <p:txBody>
          <a:bodyPr>
            <a:spAutoFit/>
          </a:bodyPr>
          <a:lstStyle/>
          <a:p>
            <a:r>
              <a:rPr lang="en-US" sz="2000" dirty="0">
                <a:solidFill>
                  <a:schemeClr val="bg1"/>
                </a:solidFill>
              </a:rPr>
              <a:t>"[Satan] exerts an invisible agency over the spirits of men, darkens their minds, and uses his infernal power to confound, corrupt, destroy and envelope the world in confusion, misery, and distress; and, although deprived personally of operating with a body, he uses his influence over the spirits of those who have bodies, to resist goodness, virtue, purity, intelligence, and the fear of God; and consequently, the happiness of man; and poor erring humanity is made the dupe of his wiles.” (2)</a:t>
            </a:r>
          </a:p>
        </p:txBody>
      </p:sp>
      <p:grpSp>
        <p:nvGrpSpPr>
          <p:cNvPr id="9" name="Group 8"/>
          <p:cNvGrpSpPr/>
          <p:nvPr/>
        </p:nvGrpSpPr>
        <p:grpSpPr>
          <a:xfrm>
            <a:off x="2252223" y="2999715"/>
            <a:ext cx="2392738" cy="3274336"/>
            <a:chOff x="2252223" y="2999715"/>
            <a:chExt cx="2392738" cy="3274336"/>
          </a:xfrm>
        </p:grpSpPr>
        <p:pic>
          <p:nvPicPr>
            <p:cNvPr id="4098" name="Picture 2" descr="Image result for john taylor apos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7859" y="3621386"/>
              <a:ext cx="1456884" cy="19555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Image result for oval fram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3" r="1" b="3611"/>
            <a:stretch/>
          </p:blipFill>
          <p:spPr bwMode="auto">
            <a:xfrm>
              <a:off x="2252223" y="2999715"/>
              <a:ext cx="2392738" cy="3274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38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4807390" cy="369332"/>
          </a:xfrm>
          <a:prstGeom prst="rect">
            <a:avLst/>
          </a:prstGeom>
          <a:noFill/>
        </p:spPr>
        <p:txBody>
          <a:bodyPr wrap="square" rtlCol="0">
            <a:spAutoFit/>
          </a:bodyPr>
          <a:lstStyle/>
          <a:p>
            <a:r>
              <a:rPr lang="en-US" dirty="0">
                <a:solidFill>
                  <a:schemeClr val="bg1"/>
                </a:solidFill>
              </a:rPr>
              <a:t>2 Corinthians 4:4; Colossians 1:15; Hebrews 1:3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The Image of God</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789569" y="1376623"/>
            <a:ext cx="3606297" cy="3970318"/>
          </a:xfrm>
          <a:prstGeom prst="rect">
            <a:avLst/>
          </a:prstGeom>
        </p:spPr>
        <p:txBody>
          <a:bodyPr wrap="square">
            <a:spAutoFit/>
          </a:bodyPr>
          <a:lstStyle/>
          <a:p>
            <a:r>
              <a:rPr lang="en-US" dirty="0">
                <a:solidFill>
                  <a:schemeClr val="bg1"/>
                </a:solidFill>
              </a:rPr>
              <a:t>"Paul time and time again declared that Christ was in the image and likeness of God.</a:t>
            </a:r>
          </a:p>
          <a:p>
            <a:endParaRPr lang="en-US" dirty="0">
              <a:solidFill>
                <a:schemeClr val="bg1"/>
              </a:solidFill>
            </a:endParaRPr>
          </a:p>
          <a:p>
            <a:r>
              <a:rPr lang="en-US" dirty="0">
                <a:solidFill>
                  <a:schemeClr val="bg1"/>
                </a:solidFill>
              </a:rPr>
              <a:t>To the Corinthians he said Christ 'is the image of God.' </a:t>
            </a:r>
          </a:p>
          <a:p>
            <a:endParaRPr lang="en-US" dirty="0">
              <a:solidFill>
                <a:schemeClr val="bg1"/>
              </a:solidFill>
            </a:endParaRPr>
          </a:p>
          <a:p>
            <a:r>
              <a:rPr lang="en-US" dirty="0">
                <a:solidFill>
                  <a:schemeClr val="bg1"/>
                </a:solidFill>
              </a:rPr>
              <a:t>To the Colossians he exclaimed in exaltation of Christ, he 'is the image of the invisible God.' </a:t>
            </a:r>
          </a:p>
          <a:p>
            <a:endParaRPr lang="en-US" dirty="0">
              <a:solidFill>
                <a:schemeClr val="bg1"/>
              </a:solidFill>
            </a:endParaRPr>
          </a:p>
          <a:p>
            <a:r>
              <a:rPr lang="en-US" dirty="0">
                <a:solidFill>
                  <a:schemeClr val="bg1"/>
                </a:solidFill>
              </a:rPr>
              <a:t>To the Hebrews he affirmed that Christ is 'the express image of his person' </a:t>
            </a:r>
          </a:p>
        </p:txBody>
      </p:sp>
      <p:pic>
        <p:nvPicPr>
          <p:cNvPr id="5122" name="Picture 2" descr="Image result for j reuben clark j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39" y="602416"/>
            <a:ext cx="1318021" cy="157946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137557" y="2949213"/>
            <a:ext cx="3296969" cy="2571003"/>
            <a:chOff x="6535094" y="2342631"/>
            <a:chExt cx="3296969" cy="2571003"/>
          </a:xfrm>
        </p:grpSpPr>
        <p:pic>
          <p:nvPicPr>
            <p:cNvPr id="5124" name="Picture 4" descr="Image result for colossia"/>
            <p:cNvPicPr>
              <a:picLocks noChangeAspect="1" noChangeArrowheads="1"/>
            </p:cNvPicPr>
            <p:nvPr/>
          </p:nvPicPr>
          <p:blipFill rotWithShape="1">
            <a:blip r:embed="rId4">
              <a:extLst>
                <a:ext uri="{28A0092B-C50C-407E-A947-70E740481C1C}">
                  <a14:useLocalDpi xmlns:a14="http://schemas.microsoft.com/office/drawing/2010/main" val="0"/>
                </a:ext>
              </a:extLst>
            </a:blip>
            <a:srcRect r="13786" b="9073"/>
            <a:stretch/>
          </p:blipFill>
          <p:spPr bwMode="auto">
            <a:xfrm>
              <a:off x="6547322" y="2342631"/>
              <a:ext cx="3284741" cy="23470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35094" y="4667413"/>
              <a:ext cx="1531544" cy="246221"/>
            </a:xfrm>
            <a:prstGeom prst="rect">
              <a:avLst/>
            </a:prstGeom>
            <a:noFill/>
          </p:spPr>
          <p:txBody>
            <a:bodyPr wrap="square" rtlCol="0">
              <a:spAutoFit/>
            </a:bodyPr>
            <a:lstStyle/>
            <a:p>
              <a:r>
                <a:rPr lang="en-US" sz="1000" dirty="0">
                  <a:solidFill>
                    <a:schemeClr val="bg1"/>
                  </a:solidFill>
                </a:rPr>
                <a:t>Pergamum and </a:t>
              </a:r>
              <a:r>
                <a:rPr lang="en-US" sz="1000" dirty="0" err="1">
                  <a:solidFill>
                    <a:schemeClr val="bg1"/>
                  </a:solidFill>
                </a:rPr>
                <a:t>Colossia</a:t>
              </a:r>
              <a:endParaRPr lang="en-US" sz="1000" dirty="0">
                <a:solidFill>
                  <a:schemeClr val="bg1"/>
                </a:solidFill>
              </a:endParaRPr>
            </a:p>
          </p:txBody>
        </p:sp>
      </p:grpSp>
      <p:grpSp>
        <p:nvGrpSpPr>
          <p:cNvPr id="10" name="Group 9"/>
          <p:cNvGrpSpPr/>
          <p:nvPr/>
        </p:nvGrpSpPr>
        <p:grpSpPr>
          <a:xfrm>
            <a:off x="6316302" y="1102306"/>
            <a:ext cx="2719968" cy="1863324"/>
            <a:chOff x="6316302" y="1102306"/>
            <a:chExt cx="2719968" cy="1863324"/>
          </a:xfrm>
        </p:grpSpPr>
        <p:pic>
          <p:nvPicPr>
            <p:cNvPr id="5126" name="Picture 6" descr="Image result for corin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372" y="1102306"/>
              <a:ext cx="2707898" cy="16616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316302" y="2719409"/>
              <a:ext cx="1531544" cy="246221"/>
            </a:xfrm>
            <a:prstGeom prst="rect">
              <a:avLst/>
            </a:prstGeom>
            <a:noFill/>
          </p:spPr>
          <p:txBody>
            <a:bodyPr wrap="square" rtlCol="0">
              <a:spAutoFit/>
            </a:bodyPr>
            <a:lstStyle/>
            <a:p>
              <a:r>
                <a:rPr lang="en-US" sz="1000" dirty="0">
                  <a:solidFill>
                    <a:schemeClr val="bg1"/>
                  </a:solidFill>
                </a:rPr>
                <a:t>Corinth</a:t>
              </a:r>
            </a:p>
          </p:txBody>
        </p:sp>
      </p:grpSp>
      <p:grpSp>
        <p:nvGrpSpPr>
          <p:cNvPr id="11" name="Group 10"/>
          <p:cNvGrpSpPr/>
          <p:nvPr/>
        </p:nvGrpSpPr>
        <p:grpSpPr>
          <a:xfrm>
            <a:off x="5232904" y="4590122"/>
            <a:ext cx="2707803" cy="2100389"/>
            <a:chOff x="3432930" y="3440332"/>
            <a:chExt cx="3457575" cy="2876589"/>
          </a:xfrm>
        </p:grpSpPr>
        <p:pic>
          <p:nvPicPr>
            <p:cNvPr id="5128" name="Picture 8" descr="Image result for ancient jerusal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930" y="3440332"/>
              <a:ext cx="3457575" cy="26098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65969" y="6070700"/>
              <a:ext cx="1531544" cy="246221"/>
            </a:xfrm>
            <a:prstGeom prst="rect">
              <a:avLst/>
            </a:prstGeom>
            <a:noFill/>
          </p:spPr>
          <p:txBody>
            <a:bodyPr wrap="square" rtlCol="0">
              <a:spAutoFit/>
            </a:bodyPr>
            <a:lstStyle/>
            <a:p>
              <a:r>
                <a:rPr lang="en-US" sz="1000" dirty="0">
                  <a:solidFill>
                    <a:schemeClr val="bg1"/>
                  </a:solidFill>
                </a:rPr>
                <a:t>Ancient Jerusalem</a:t>
              </a:r>
            </a:p>
          </p:txBody>
        </p:sp>
      </p:grpSp>
      <p:sp>
        <p:nvSpPr>
          <p:cNvPr id="8" name="Rectangle 7"/>
          <p:cNvSpPr/>
          <p:nvPr/>
        </p:nvSpPr>
        <p:spPr>
          <a:xfrm>
            <a:off x="11627725" y="6488668"/>
            <a:ext cx="442750" cy="369332"/>
          </a:xfrm>
          <a:prstGeom prst="rect">
            <a:avLst/>
          </a:prstGeom>
        </p:spPr>
        <p:txBody>
          <a:bodyPr wrap="none">
            <a:spAutoFit/>
          </a:bodyPr>
          <a:lstStyle/>
          <a:p>
            <a:r>
              <a:rPr lang="en-US" dirty="0">
                <a:solidFill>
                  <a:schemeClr val="bg1"/>
                </a:solidFill>
              </a:rPr>
              <a:t>(3)</a:t>
            </a:r>
          </a:p>
        </p:txBody>
      </p:sp>
    </p:spTree>
    <p:extLst>
      <p:ext uri="{BB962C8B-B14F-4D97-AF65-F5344CB8AC3E}">
        <p14:creationId xmlns:p14="http://schemas.microsoft.com/office/powerpoint/2010/main" val="128002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4807390" cy="369332"/>
          </a:xfrm>
          <a:prstGeom prst="rect">
            <a:avLst/>
          </a:prstGeom>
          <a:noFill/>
        </p:spPr>
        <p:txBody>
          <a:bodyPr wrap="square" rtlCol="0">
            <a:spAutoFit/>
          </a:bodyPr>
          <a:lstStyle/>
          <a:p>
            <a:r>
              <a:rPr lang="en-US" dirty="0">
                <a:solidFill>
                  <a:schemeClr val="bg1"/>
                </a:solidFill>
              </a:rPr>
              <a:t>2 Corinthians 4:6-7; John 17:3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Treasure of the Light</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603565" y="996378"/>
            <a:ext cx="4230985" cy="3416320"/>
          </a:xfrm>
          <a:prstGeom prst="rect">
            <a:avLst/>
          </a:prstGeom>
        </p:spPr>
        <p:txBody>
          <a:bodyPr wrap="square">
            <a:spAutoFit/>
          </a:bodyPr>
          <a:lstStyle/>
          <a:p>
            <a:r>
              <a:rPr lang="en-US" dirty="0">
                <a:solidFill>
                  <a:schemeClr val="bg1"/>
                </a:solidFill>
              </a:rPr>
              <a:t>Paul compared himself and his fellow ministers of the gospel to ordinary-looking clay jars that contain the “treasure” of “the light of the knowledge of the glory of God”.</a:t>
            </a:r>
          </a:p>
          <a:p>
            <a:endParaRPr lang="en-US" dirty="0">
              <a:solidFill>
                <a:schemeClr val="bg1"/>
              </a:solidFill>
            </a:endParaRPr>
          </a:p>
          <a:p>
            <a:r>
              <a:rPr lang="en-US" dirty="0">
                <a:solidFill>
                  <a:schemeClr val="bg1"/>
                </a:solidFill>
              </a:rPr>
              <a:t>Paul stated that the contrast between humble, unimpressive missionaries and the light they bear—the gospel of Jesus Christ—reveals a divine purpose: </a:t>
            </a:r>
            <a:r>
              <a:rPr lang="en-US" i="1" dirty="0">
                <a:solidFill>
                  <a:schemeClr val="bg1"/>
                </a:solidFill>
              </a:rPr>
              <a:t>“That the excellency of the power may be of God, and not of us”</a:t>
            </a:r>
          </a:p>
          <a:p>
            <a:r>
              <a:rPr lang="en-US" dirty="0">
                <a:solidFill>
                  <a:schemeClr val="bg1"/>
                </a:solidFill>
              </a:rPr>
              <a:t>(1)</a:t>
            </a:r>
          </a:p>
        </p:txBody>
      </p:sp>
      <p:grpSp>
        <p:nvGrpSpPr>
          <p:cNvPr id="9" name="Group 8"/>
          <p:cNvGrpSpPr/>
          <p:nvPr/>
        </p:nvGrpSpPr>
        <p:grpSpPr>
          <a:xfrm>
            <a:off x="5949791" y="1150591"/>
            <a:ext cx="4286250" cy="3459876"/>
            <a:chOff x="5967899" y="1458409"/>
            <a:chExt cx="4286250" cy="3459876"/>
          </a:xfrm>
        </p:grpSpPr>
        <p:pic>
          <p:nvPicPr>
            <p:cNvPr id="6146" name="Picture 2" descr="clay j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899" y="1458409"/>
              <a:ext cx="4286250" cy="3209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36378" y="4656675"/>
              <a:ext cx="2351926" cy="261610"/>
            </a:xfrm>
            <a:prstGeom prst="rect">
              <a:avLst/>
            </a:prstGeom>
          </p:spPr>
          <p:txBody>
            <a:bodyPr wrap="none">
              <a:spAutoFit/>
            </a:bodyPr>
            <a:lstStyle/>
            <a:p>
              <a:r>
                <a:rPr lang="en-US" sz="1100" i="1" dirty="0">
                  <a:solidFill>
                    <a:schemeClr val="bg1"/>
                  </a:solidFill>
                  <a:latin typeface="Calibri" panose="020F0502020204030204" pitchFamily="34" charset="0"/>
                </a:rPr>
                <a:t>Earthen vessels” in modern-day Israel </a:t>
              </a:r>
              <a:endParaRPr lang="en-US" sz="1100" dirty="0">
                <a:solidFill>
                  <a:schemeClr val="bg1"/>
                </a:solidFill>
              </a:endParaRPr>
            </a:p>
          </p:txBody>
        </p:sp>
      </p:grpSp>
      <p:sp>
        <p:nvSpPr>
          <p:cNvPr id="12" name="Rectangle 11"/>
          <p:cNvSpPr/>
          <p:nvPr/>
        </p:nvSpPr>
        <p:spPr>
          <a:xfrm>
            <a:off x="3494637" y="4899382"/>
            <a:ext cx="6898741" cy="1754326"/>
          </a:xfrm>
          <a:prstGeom prst="rect">
            <a:avLst/>
          </a:prstGeom>
        </p:spPr>
        <p:txBody>
          <a:bodyPr wrap="square">
            <a:spAutoFit/>
          </a:bodyPr>
          <a:lstStyle/>
          <a:p>
            <a:r>
              <a:rPr lang="en-US" dirty="0">
                <a:solidFill>
                  <a:schemeClr val="bg1"/>
                </a:solidFill>
                <a:latin typeface="Abadi" panose="020B0604020104020204" pitchFamily="34" charset="0"/>
              </a:rPr>
              <a:t> It is a </a:t>
            </a:r>
            <a:r>
              <a:rPr lang="en-US" dirty="0">
                <a:solidFill>
                  <a:schemeClr val="bg1"/>
                </a:solidFill>
              </a:rPr>
              <a:t>privilege</a:t>
            </a:r>
            <a:r>
              <a:rPr lang="en-US" dirty="0">
                <a:solidFill>
                  <a:schemeClr val="bg1"/>
                </a:solidFill>
                <a:latin typeface="Abadi" panose="020B0604020104020204" pitchFamily="34" charset="0"/>
              </a:rPr>
              <a:t> that can be enjoyed in mortality-while still inhabiting an 'earthen vessel.‘</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Of all the treasures of godliness, of all the rewards of righteousness, this is the greatest-even a personal knowledge of </a:t>
            </a:r>
          </a:p>
          <a:p>
            <a:r>
              <a:rPr lang="en-US" i="1" dirty="0">
                <a:solidFill>
                  <a:srgbClr val="FFFF00"/>
                </a:solidFill>
                <a:latin typeface="Abadi" panose="020B0604020104020204" pitchFamily="34" charset="0"/>
              </a:rPr>
              <a:t>'the only true God, and Jesus Christ, whom [he] hast sent'</a:t>
            </a:r>
            <a:endParaRPr lang="en-US" i="1" dirty="0">
              <a:solidFill>
                <a:srgbClr val="FFFF00"/>
              </a:solidFill>
            </a:endParaRPr>
          </a:p>
        </p:txBody>
      </p:sp>
    </p:spTree>
    <p:extLst>
      <p:ext uri="{BB962C8B-B14F-4D97-AF65-F5344CB8AC3E}">
        <p14:creationId xmlns:p14="http://schemas.microsoft.com/office/powerpoint/2010/main" val="17655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4807390" cy="369332"/>
          </a:xfrm>
          <a:prstGeom prst="rect">
            <a:avLst/>
          </a:prstGeom>
          <a:noFill/>
        </p:spPr>
        <p:txBody>
          <a:bodyPr wrap="square" rtlCol="0">
            <a:spAutoFit/>
          </a:bodyPr>
          <a:lstStyle/>
          <a:p>
            <a:r>
              <a:rPr lang="en-US" dirty="0">
                <a:solidFill>
                  <a:schemeClr val="bg1"/>
                </a:solidFill>
              </a:rPr>
              <a:t>2 Corinthians 4:8-9</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Troubled On Every Side</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4143470" y="960164"/>
            <a:ext cx="4230985" cy="523220"/>
          </a:xfrm>
          <a:prstGeom prst="rect">
            <a:avLst/>
          </a:prstGeom>
        </p:spPr>
        <p:txBody>
          <a:bodyPr wrap="square">
            <a:spAutoFit/>
          </a:bodyPr>
          <a:lstStyle/>
          <a:p>
            <a:pPr algn="ctr"/>
            <a:r>
              <a:rPr lang="en-US" sz="2800" dirty="0">
                <a:solidFill>
                  <a:schemeClr val="bg1"/>
                </a:solidFill>
              </a:rPr>
              <a:t>Yet Not Distressed</a:t>
            </a:r>
          </a:p>
        </p:txBody>
      </p:sp>
      <p:sp>
        <p:nvSpPr>
          <p:cNvPr id="12" name="Rectangle 11"/>
          <p:cNvSpPr/>
          <p:nvPr/>
        </p:nvSpPr>
        <p:spPr>
          <a:xfrm>
            <a:off x="2391940" y="5293688"/>
            <a:ext cx="7771520" cy="1200329"/>
          </a:xfrm>
          <a:prstGeom prst="rect">
            <a:avLst/>
          </a:prstGeom>
        </p:spPr>
        <p:txBody>
          <a:bodyPr wrap="square">
            <a:spAutoFit/>
          </a:bodyPr>
          <a:lstStyle/>
          <a:p>
            <a:r>
              <a:rPr lang="en-US" sz="2400" dirty="0">
                <a:solidFill>
                  <a:schemeClr val="bg1"/>
                </a:solidFill>
              </a:rPr>
              <a:t>Though many of these perils were extreme, Paul testified that because he was always supported by God, he was able to continue to be of service to God and the Saints. (1)</a:t>
            </a:r>
            <a:endParaRPr lang="en-US" sz="2400" i="1" dirty="0">
              <a:solidFill>
                <a:schemeClr val="bg1"/>
              </a:solidFill>
            </a:endParaRPr>
          </a:p>
        </p:txBody>
      </p:sp>
      <p:grpSp>
        <p:nvGrpSpPr>
          <p:cNvPr id="11" name="Group 94"/>
          <p:cNvGrpSpPr/>
          <p:nvPr/>
        </p:nvGrpSpPr>
        <p:grpSpPr>
          <a:xfrm>
            <a:off x="5484544" y="1935178"/>
            <a:ext cx="1310081" cy="2854105"/>
            <a:chOff x="4405860" y="139189"/>
            <a:chExt cx="2861871" cy="6475262"/>
          </a:xfrm>
        </p:grpSpPr>
        <p:grpSp>
          <p:nvGrpSpPr>
            <p:cNvPr id="13" name="Group 86"/>
            <p:cNvGrpSpPr/>
            <p:nvPr/>
          </p:nvGrpSpPr>
          <p:grpSpPr>
            <a:xfrm rot="2107423">
              <a:off x="4802579" y="139189"/>
              <a:ext cx="743864" cy="1806453"/>
              <a:chOff x="7696200" y="914400"/>
              <a:chExt cx="685800" cy="2438400"/>
            </a:xfrm>
          </p:grpSpPr>
          <p:sp>
            <p:nvSpPr>
              <p:cNvPr id="53" name="Moon 5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7"/>
            <p:cNvGrpSpPr/>
            <p:nvPr/>
          </p:nvGrpSpPr>
          <p:grpSpPr>
            <a:xfrm rot="19262140" flipH="1">
              <a:off x="6126313" y="231425"/>
              <a:ext cx="743864" cy="1645187"/>
              <a:chOff x="7696200" y="914400"/>
              <a:chExt cx="685800" cy="2438400"/>
            </a:xfrm>
          </p:grpSpPr>
          <p:sp>
            <p:nvSpPr>
              <p:cNvPr id="49" name="Moon 4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47"/>
            <p:cNvGrpSpPr/>
            <p:nvPr/>
          </p:nvGrpSpPr>
          <p:grpSpPr>
            <a:xfrm rot="562843">
              <a:off x="5697438" y="5840305"/>
              <a:ext cx="666047" cy="774146"/>
              <a:chOff x="6106804" y="4039302"/>
              <a:chExt cx="666047" cy="774146"/>
            </a:xfrm>
          </p:grpSpPr>
          <p:sp>
            <p:nvSpPr>
              <p:cNvPr id="46" name="Oval 4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7"/>
            <p:cNvGrpSpPr/>
            <p:nvPr/>
          </p:nvGrpSpPr>
          <p:grpSpPr>
            <a:xfrm rot="2613352">
              <a:off x="5128037" y="5761712"/>
              <a:ext cx="666047" cy="774146"/>
              <a:chOff x="6106804" y="4039302"/>
              <a:chExt cx="666047" cy="774146"/>
            </a:xfrm>
          </p:grpSpPr>
          <p:sp>
            <p:nvSpPr>
              <p:cNvPr id="43" name="Oval 4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7"/>
            <p:cNvGrpSpPr/>
            <p:nvPr/>
          </p:nvGrpSpPr>
          <p:grpSpPr>
            <a:xfrm>
              <a:off x="4953000" y="5334000"/>
              <a:ext cx="1828800" cy="609600"/>
              <a:chOff x="1371600" y="3962400"/>
              <a:chExt cx="6705600" cy="2057400"/>
            </a:xfrm>
          </p:grpSpPr>
          <p:grpSp>
            <p:nvGrpSpPr>
              <p:cNvPr id="31" name="Group 195"/>
              <p:cNvGrpSpPr/>
              <p:nvPr/>
            </p:nvGrpSpPr>
            <p:grpSpPr>
              <a:xfrm>
                <a:off x="1371600" y="3962400"/>
                <a:ext cx="1676400" cy="2057400"/>
                <a:chOff x="1371600" y="3962400"/>
                <a:chExt cx="1676400" cy="2057400"/>
              </a:xfrm>
            </p:grpSpPr>
            <p:sp>
              <p:nvSpPr>
                <p:cNvPr id="41" name="Right Arrow Callout 4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1"/>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96"/>
              <p:cNvGrpSpPr/>
              <p:nvPr/>
            </p:nvGrpSpPr>
            <p:grpSpPr>
              <a:xfrm>
                <a:off x="3048000" y="3962400"/>
                <a:ext cx="1676400" cy="2057400"/>
                <a:chOff x="1371600" y="3962400"/>
                <a:chExt cx="1676400" cy="2057400"/>
              </a:xfrm>
            </p:grpSpPr>
            <p:sp>
              <p:nvSpPr>
                <p:cNvPr id="39" name="Right Arrow Callout 3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3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99"/>
              <p:cNvGrpSpPr/>
              <p:nvPr/>
            </p:nvGrpSpPr>
            <p:grpSpPr>
              <a:xfrm>
                <a:off x="4724400" y="3962400"/>
                <a:ext cx="1676400" cy="2057400"/>
                <a:chOff x="1371600" y="3962400"/>
                <a:chExt cx="1676400" cy="2057400"/>
              </a:xfrm>
            </p:grpSpPr>
            <p:sp>
              <p:nvSpPr>
                <p:cNvPr id="37" name="Right Arrow Callout 3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3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02"/>
              <p:cNvGrpSpPr/>
              <p:nvPr/>
            </p:nvGrpSpPr>
            <p:grpSpPr>
              <a:xfrm>
                <a:off x="6400800" y="3962400"/>
                <a:ext cx="1676400" cy="2057400"/>
                <a:chOff x="1371600" y="3962400"/>
                <a:chExt cx="1676400" cy="2057400"/>
              </a:xfrm>
            </p:grpSpPr>
            <p:sp>
              <p:nvSpPr>
                <p:cNvPr id="35" name="Right Arrow Callout 3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Cloud 27"/>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14861391">
            <a:off x="8384263" y="301028"/>
            <a:ext cx="338858" cy="2668509"/>
            <a:chOff x="990600" y="457200"/>
            <a:chExt cx="609600" cy="4800600"/>
          </a:xfrm>
        </p:grpSpPr>
        <p:sp>
          <p:nvSpPr>
            <p:cNvPr id="58" name="Isosceles Triangle 57"/>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ultiply 59"/>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17495858">
            <a:off x="8256003" y="2789222"/>
            <a:ext cx="338858" cy="2668509"/>
            <a:chOff x="990600" y="457200"/>
            <a:chExt cx="609600" cy="4800600"/>
          </a:xfrm>
        </p:grpSpPr>
        <p:sp>
          <p:nvSpPr>
            <p:cNvPr id="74" name="Isosceles Triangle 73"/>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75"/>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6738609" flipH="1">
            <a:off x="3204171" y="381001"/>
            <a:ext cx="338858" cy="2668509"/>
            <a:chOff x="990600" y="457200"/>
            <a:chExt cx="609600" cy="4800600"/>
          </a:xfrm>
        </p:grpSpPr>
        <p:sp>
          <p:nvSpPr>
            <p:cNvPr id="78" name="Isosceles Triangle 77"/>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y 79"/>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rot="4104142" flipH="1">
            <a:off x="3075911" y="2869195"/>
            <a:ext cx="338858" cy="2668509"/>
            <a:chOff x="990600" y="457200"/>
            <a:chExt cx="609600" cy="4800600"/>
          </a:xfrm>
        </p:grpSpPr>
        <p:sp>
          <p:nvSpPr>
            <p:cNvPr id="82" name="Isosceles Triangle 81"/>
            <p:cNvSpPr/>
            <p:nvPr/>
          </p:nvSpPr>
          <p:spPr>
            <a:xfrm>
              <a:off x="1143000" y="457200"/>
              <a:ext cx="304800" cy="16002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143000" y="1981200"/>
              <a:ext cx="304800" cy="3276600"/>
            </a:xfrm>
            <a:prstGeom prst="rect">
              <a:avLst/>
            </a:prstGeom>
            <a:solidFill>
              <a:srgbClr val="E3CA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ultiply 83"/>
            <p:cNvSpPr/>
            <p:nvPr/>
          </p:nvSpPr>
          <p:spPr>
            <a:xfrm>
              <a:off x="990600" y="1828800"/>
              <a:ext cx="609600" cy="457200"/>
            </a:xfrm>
            <a:prstGeom prst="mathMultiply">
              <a:avLst/>
            </a:prstGeom>
            <a:solidFill>
              <a:srgbClr val="CA9B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54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4807390" cy="369332"/>
          </a:xfrm>
          <a:prstGeom prst="rect">
            <a:avLst/>
          </a:prstGeom>
          <a:noFill/>
        </p:spPr>
        <p:txBody>
          <a:bodyPr wrap="square" rtlCol="0">
            <a:spAutoFit/>
          </a:bodyPr>
          <a:lstStyle/>
          <a:p>
            <a:r>
              <a:rPr lang="en-US" dirty="0">
                <a:solidFill>
                  <a:schemeClr val="bg1"/>
                </a:solidFill>
              </a:rPr>
              <a:t>2 Corinthians 4:8-9</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688064" y="499397"/>
            <a:ext cx="6898741" cy="5355312"/>
          </a:xfrm>
          <a:prstGeom prst="rect">
            <a:avLst/>
          </a:prstGeom>
        </p:spPr>
        <p:txBody>
          <a:bodyPr wrap="square">
            <a:spAutoFit/>
          </a:bodyPr>
          <a:lstStyle/>
          <a:p>
            <a:r>
              <a:rPr lang="en-US" dirty="0">
                <a:solidFill>
                  <a:schemeClr val="bg1"/>
                </a:solidFill>
              </a:rPr>
              <a:t>"[While a prisoner of the Missouri mob] Notwithstanding that every avenue of escape seemed to be entirely closed, and death stared me in the face, and that my destruction was determined upon, as far as man was concerned, yet, from my first entrance into the camp [of displaced saints], I felt an assurance that I, with my brethren and our families, should be delivered. </a:t>
            </a:r>
          </a:p>
          <a:p>
            <a:endParaRPr lang="en-US" dirty="0">
              <a:solidFill>
                <a:schemeClr val="bg1"/>
              </a:solidFill>
            </a:endParaRPr>
          </a:p>
          <a:p>
            <a:r>
              <a:rPr lang="en-US" dirty="0">
                <a:solidFill>
                  <a:schemeClr val="bg1"/>
                </a:solidFill>
              </a:rPr>
              <a:t>Yes, that still small voice, which has so often whispered consolation to my soul, in the depths of sorrow and distress, bade me be of good cheer, and promised deliverance, which gave me great comfort. </a:t>
            </a:r>
          </a:p>
          <a:p>
            <a:endParaRPr lang="en-US" dirty="0">
              <a:solidFill>
                <a:schemeClr val="bg1"/>
              </a:solidFill>
            </a:endParaRPr>
          </a:p>
          <a:p>
            <a:r>
              <a:rPr lang="en-US" dirty="0">
                <a:solidFill>
                  <a:schemeClr val="bg1"/>
                </a:solidFill>
              </a:rPr>
              <a:t>And although the heathen raged, and the people imagined vain things, yet the Lord of Hosts, the God of Jacob was my refuge; and when I cried unto Him in the day of trouble, He delivered me; for which I call upon my soul, and all that is within me, to bless and praise His holy name. </a:t>
            </a:r>
          </a:p>
          <a:p>
            <a:endParaRPr lang="en-US" dirty="0">
              <a:solidFill>
                <a:schemeClr val="bg1"/>
              </a:solidFill>
            </a:endParaRPr>
          </a:p>
          <a:p>
            <a:r>
              <a:rPr lang="en-US" dirty="0">
                <a:solidFill>
                  <a:schemeClr val="bg1"/>
                </a:solidFill>
              </a:rPr>
              <a:t>For although I was 'troubled on every side, yet not distressed; perplexed, but not in despair; persecuted, but not forsaken; cast down, but not destroyed.' (4)</a:t>
            </a:r>
            <a:endParaRPr lang="en-US" i="1" dirty="0">
              <a:solidFill>
                <a:schemeClr val="bg1"/>
              </a:solidFill>
            </a:endParaRPr>
          </a:p>
        </p:txBody>
      </p:sp>
      <p:grpSp>
        <p:nvGrpSpPr>
          <p:cNvPr id="2" name="Group 1"/>
          <p:cNvGrpSpPr/>
          <p:nvPr/>
        </p:nvGrpSpPr>
        <p:grpSpPr>
          <a:xfrm>
            <a:off x="8202439" y="1733361"/>
            <a:ext cx="2727513" cy="3810399"/>
            <a:chOff x="8202439" y="1733361"/>
            <a:chExt cx="2727513" cy="3810399"/>
          </a:xfrm>
        </p:grpSpPr>
        <p:pic>
          <p:nvPicPr>
            <p:cNvPr id="7170" name="Picture 2" descr="Image result for joseph smith in j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214305" y="1733361"/>
              <a:ext cx="2715647" cy="364439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8202439" y="5328316"/>
              <a:ext cx="1908772" cy="215444"/>
            </a:xfrm>
            <a:prstGeom prst="rect">
              <a:avLst/>
            </a:prstGeom>
            <a:noFill/>
          </p:spPr>
          <p:txBody>
            <a:bodyPr wrap="square" rtlCol="0">
              <a:spAutoFit/>
            </a:bodyPr>
            <a:lstStyle/>
            <a:p>
              <a:r>
                <a:rPr lang="en-US" sz="800" dirty="0">
                  <a:solidFill>
                    <a:schemeClr val="bg1"/>
                  </a:solidFill>
                </a:rPr>
                <a:t>Liz Lemon Swindle</a:t>
              </a:r>
            </a:p>
          </p:txBody>
        </p:sp>
      </p:grpSp>
    </p:spTree>
    <p:extLst>
      <p:ext uri="{BB962C8B-B14F-4D97-AF65-F5344CB8AC3E}">
        <p14:creationId xmlns:p14="http://schemas.microsoft.com/office/powerpoint/2010/main" val="31100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8668"/>
            <a:ext cx="4807390" cy="369332"/>
          </a:xfrm>
          <a:prstGeom prst="rect">
            <a:avLst/>
          </a:prstGeom>
          <a:noFill/>
        </p:spPr>
        <p:txBody>
          <a:bodyPr wrap="square" rtlCol="0">
            <a:spAutoFit/>
          </a:bodyPr>
          <a:lstStyle/>
          <a:p>
            <a:r>
              <a:rPr lang="en-US" dirty="0">
                <a:solidFill>
                  <a:schemeClr val="bg1"/>
                </a:solidFill>
              </a:rPr>
              <a:t>2 Corinthians 4:11-14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Death is Temporary</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4065007" y="1078819"/>
            <a:ext cx="4065006" cy="923330"/>
          </a:xfrm>
          <a:prstGeom prst="rect">
            <a:avLst/>
          </a:prstGeom>
        </p:spPr>
        <p:txBody>
          <a:bodyPr wrap="square">
            <a:spAutoFit/>
          </a:bodyPr>
          <a:lstStyle/>
          <a:p>
            <a:r>
              <a:rPr lang="en-US" dirty="0">
                <a:solidFill>
                  <a:schemeClr val="bg1"/>
                </a:solidFill>
              </a:rPr>
              <a:t>Paul taught that even though some people would die for the gospel of Jesus Christ, their death would be temporary.</a:t>
            </a:r>
            <a:endParaRPr lang="en-US" i="1" dirty="0">
              <a:solidFill>
                <a:schemeClr val="bg1"/>
              </a:solidFill>
            </a:endParaRPr>
          </a:p>
        </p:txBody>
      </p:sp>
      <p:sp>
        <p:nvSpPr>
          <p:cNvPr id="2" name="Rectangle 1"/>
          <p:cNvSpPr/>
          <p:nvPr/>
        </p:nvSpPr>
        <p:spPr>
          <a:xfrm>
            <a:off x="8799966" y="2453985"/>
            <a:ext cx="2390115" cy="923330"/>
          </a:xfrm>
          <a:prstGeom prst="rect">
            <a:avLst/>
          </a:prstGeom>
        </p:spPr>
        <p:txBody>
          <a:bodyPr wrap="square">
            <a:spAutoFit/>
          </a:bodyPr>
          <a:lstStyle/>
          <a:p>
            <a:r>
              <a:rPr lang="en-US" dirty="0">
                <a:solidFill>
                  <a:schemeClr val="bg1"/>
                </a:solidFill>
                <a:latin typeface="Calibri" panose="020F0502020204030204" pitchFamily="34" charset="0"/>
              </a:rPr>
              <a:t>Physical death is the separation of the spirit from the mortal body.</a:t>
            </a:r>
            <a:endParaRPr lang="en-US" dirty="0">
              <a:solidFill>
                <a:schemeClr val="bg1"/>
              </a:solidFill>
            </a:endParaRPr>
          </a:p>
        </p:txBody>
      </p:sp>
      <p:sp>
        <p:nvSpPr>
          <p:cNvPr id="8" name="Rectangle 7"/>
          <p:cNvSpPr/>
          <p:nvPr/>
        </p:nvSpPr>
        <p:spPr>
          <a:xfrm>
            <a:off x="3853758" y="5668927"/>
            <a:ext cx="4375842" cy="646331"/>
          </a:xfrm>
          <a:prstGeom prst="rect">
            <a:avLst/>
          </a:prstGeom>
        </p:spPr>
        <p:txBody>
          <a:bodyPr wrap="square">
            <a:spAutoFit/>
          </a:bodyPr>
          <a:lstStyle/>
          <a:p>
            <a:r>
              <a:rPr lang="en-US" dirty="0">
                <a:solidFill>
                  <a:schemeClr val="bg1"/>
                </a:solidFill>
                <a:latin typeface="Calibri" panose="020F0502020204030204" pitchFamily="34" charset="0"/>
              </a:rPr>
              <a:t>When the physical body dies, the spirit continues to live. </a:t>
            </a:r>
            <a:endParaRPr lang="en-US" dirty="0">
              <a:solidFill>
                <a:schemeClr val="bg1"/>
              </a:solidFill>
            </a:endParaRPr>
          </a:p>
        </p:txBody>
      </p:sp>
      <p:sp>
        <p:nvSpPr>
          <p:cNvPr id="72" name="Rectangle 71"/>
          <p:cNvSpPr/>
          <p:nvPr/>
        </p:nvSpPr>
        <p:spPr>
          <a:xfrm>
            <a:off x="439093" y="2598293"/>
            <a:ext cx="3435791" cy="2031325"/>
          </a:xfrm>
          <a:prstGeom prst="rect">
            <a:avLst/>
          </a:prstGeom>
        </p:spPr>
        <p:txBody>
          <a:bodyPr wrap="square">
            <a:spAutoFit/>
          </a:bodyPr>
          <a:lstStyle/>
          <a:p>
            <a:r>
              <a:rPr lang="en-US" dirty="0">
                <a:solidFill>
                  <a:schemeClr val="bg1"/>
                </a:solidFill>
                <a:latin typeface="Calibri" panose="020F0502020204030204" pitchFamily="34" charset="0"/>
              </a:rPr>
              <a:t>In the spirit world, the spirits of the righteous “are received into a state of happiness, which is called paradise, a state of rest, a state of peace, where they shall rest from all their troubles and from all care, and sorrow” </a:t>
            </a:r>
            <a:endParaRPr lang="en-US" dirty="0">
              <a:solidFill>
                <a:schemeClr val="bg1"/>
              </a:solidFill>
            </a:endParaRPr>
          </a:p>
        </p:txBody>
      </p:sp>
      <p:sp>
        <p:nvSpPr>
          <p:cNvPr id="85" name="Oval 84"/>
          <p:cNvSpPr/>
          <p:nvPr/>
        </p:nvSpPr>
        <p:spPr>
          <a:xfrm>
            <a:off x="4410375" y="2207708"/>
            <a:ext cx="3213981" cy="3123445"/>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rot="16041531">
            <a:off x="5632054" y="2846755"/>
            <a:ext cx="867634" cy="2678710"/>
            <a:chOff x="7170980" y="1887091"/>
            <a:chExt cx="867634" cy="2678710"/>
          </a:xfrm>
        </p:grpSpPr>
        <p:sp>
          <p:nvSpPr>
            <p:cNvPr id="98" name="Oval 97"/>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7372717" y="3577184"/>
              <a:ext cx="202542" cy="533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558469" flipV="1">
              <a:off x="7055670" y="4032984"/>
              <a:ext cx="1038344" cy="272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7170980" y="4105548"/>
              <a:ext cx="201052" cy="283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558469" flipV="1">
              <a:off x="7217212" y="2943348"/>
              <a:ext cx="859234" cy="723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6" name="Oval 105"/>
          <p:cNvSpPr/>
          <p:nvPr/>
        </p:nvSpPr>
        <p:spPr>
          <a:xfrm>
            <a:off x="8442028" y="3666655"/>
            <a:ext cx="2974392" cy="3041964"/>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5559543" y="2483873"/>
            <a:ext cx="993887" cy="2502264"/>
            <a:chOff x="7170980" y="1887091"/>
            <a:chExt cx="993887" cy="2502264"/>
          </a:xfrm>
        </p:grpSpPr>
        <p:sp>
          <p:nvSpPr>
            <p:cNvPr id="87" name="Oval 86"/>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7372717" y="3577184"/>
              <a:ext cx="202542" cy="533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575259" y="3545048"/>
              <a:ext cx="274128" cy="417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7170980" y="4105548"/>
              <a:ext cx="201052" cy="283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49387" y="3962400"/>
              <a:ext cx="113561" cy="388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(5)</a:t>
            </a:r>
          </a:p>
        </p:txBody>
      </p:sp>
    </p:spTree>
    <p:extLst>
      <p:ext uri="{BB962C8B-B14F-4D97-AF65-F5344CB8AC3E}">
        <p14:creationId xmlns:p14="http://schemas.microsoft.com/office/powerpoint/2010/main" val="26631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86"/>
                                        </p:tgtEl>
                                      </p:cBhvr>
                                    </p:animEffect>
                                    <p:set>
                                      <p:cBhvr>
                                        <p:cTn id="11" dur="1" fill="hold">
                                          <p:stCondLst>
                                            <p:cond delay="499"/>
                                          </p:stCondLst>
                                        </p:cTn>
                                        <p:tgtEl>
                                          <p:spTgt spid="8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500"/>
                                        <p:tgtEl>
                                          <p:spTgt spid="97"/>
                                        </p:tgtEl>
                                      </p:cBhvr>
                                    </p:animEffect>
                                    <p:set>
                                      <p:cBhvr>
                                        <p:cTn id="18" dur="1" fill="hold">
                                          <p:stCondLst>
                                            <p:cond delay="499"/>
                                          </p:stCondLst>
                                        </p:cTn>
                                        <p:tgtEl>
                                          <p:spTgt spid="9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par>
                                <p:cTn id="32" presetID="0" presetClass="path" presetSubtype="0" accel="50000" decel="50000" fill="hold" nodeType="withEffect">
                                  <p:stCondLst>
                                    <p:cond delay="0"/>
                                  </p:stCondLst>
                                  <p:childTnLst>
                                    <p:animMotion origin="layout" path="M -0.00429 -0.01204 L -0.00429 -0.01181 C -0.00013 -0.01158 0.00417 -0.01135 0.00847 -0.01065 C 0.01472 -0.00949 0.00912 -0.0088 0.01615 -0.00301 C 0.01771 -0.00186 0.01954 -0.00232 0.02123 -0.00162 C 0.02891 0.00162 0.02553 0.00092 0.03308 0.00601 C 0.04389 0.01319 0.0375 0.00833 0.04766 0.01365 C 0.05105 0.01551 0.0586 0.02013 0.06211 0.02268 C 0.06615 0.02569 0.07006 0.0287 0.07409 0.03171 C 0.07683 0.03379 0.08555 0.04051 0.08764 0.04236 C 0.08998 0.04444 0.09219 0.04676 0.09454 0.04838 C 0.09701 0.05023 0.09961 0.05115 0.10209 0.05301 C 0.10443 0.05463 0.10665 0.0574 0.10899 0.05902 C 0.11172 0.06088 0.11472 0.0618 0.11745 0.06365 C 0.13568 0.07615 0.10795 0.06342 0.13959 0.08032 C 0.14245 0.08171 0.14545 0.08287 0.14818 0.08472 C 0.15105 0.08703 0.15378 0.09027 0.15665 0.09236 C 0.1642 0.09814 0.16472 0.09652 0.17292 0.1 C 0.17514 0.10092 0.18816 0.1074 0.19076 0.10902 C 0.20769 0.12013 0.18881 0.11064 0.20691 0.11967 C 0.21433 0.12338 0.22409 0.12801 0.23165 0.13032 C 0.24844 0.13518 0.2224 0.12731 0.24362 0.13472 C 0.24506 0.13541 0.24649 0.13564 0.24779 0.13634 C 0.24935 0.13703 0.25066 0.13865 0.25209 0.13935 C 0.25352 0.14004 0.25495 0.14027 0.25639 0.14097 C 0.25756 0.14143 0.2586 0.14189 0.25977 0.14236 C 0.26146 0.14328 0.26316 0.14444 0.26485 0.14537 C 0.2655 0.14583 0.27032 0.14953 0.27175 0.15 C 0.2737 0.15069 0.27566 0.15092 0.27761 0.15138 C 0.27878 0.15254 0.27995 0.1537 0.28112 0.15463 C 0.28282 0.15578 0.28529 0.15671 0.28698 0.15763 C 0.2879 0.15856 0.28868 0.15972 0.28959 0.16064 C 0.29271 0.16365 0.29766 0.16736 0.30066 0.16805 C 0.30665 0.1699 0.30417 0.16875 0.30834 0.17129 C 0.31029 0.17476 0.31277 0.17754 0.31433 0.18171 C 0.31654 0.18796 0.31511 0.18541 0.31862 0.18935 C 0.32071 0.20069 0.31758 0.18726 0.32201 0.19699 C 0.32253 0.19814 0.3224 0.2 0.32279 0.20138 C 0.32331 0.20324 0.32409 0.20439 0.32448 0.20601 C 0.32487 0.2074 0.325 0.20926 0.3254 0.21064 C 0.32579 0.21226 0.32657 0.21365 0.32709 0.21504 C 0.32735 0.2162 0.32761 0.21713 0.328 0.21828 L 0.328 0.21851 " pathEditMode="relative" rAng="0" ptsTypes="AAAAAAAAAAAAAAAAAAAAAAAAAAAAAAAAAAAAAAAAAAA">
                                      <p:cBhvr>
                                        <p:cTn id="33" dur="2000" fill="hold"/>
                                        <p:tgtEl>
                                          <p:spTgt spid="86"/>
                                        </p:tgtEl>
                                        <p:attrNameLst>
                                          <p:attrName>ppt_x</p:attrName>
                                          <p:attrName>ppt_y</p:attrName>
                                        </p:attrNameLst>
                                      </p:cBhvr>
                                      <p:rCtr x="16615"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8" grpId="0"/>
      <p:bldP spid="72" grpId="0"/>
      <p:bldP spid="10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4:11-14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Spirit Prison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3323617" y="1099363"/>
            <a:ext cx="6096000" cy="1200329"/>
          </a:xfrm>
          <a:prstGeom prst="rect">
            <a:avLst/>
          </a:prstGeom>
        </p:spPr>
        <p:txBody>
          <a:bodyPr>
            <a:spAutoFit/>
          </a:bodyPr>
          <a:lstStyle/>
          <a:p>
            <a:r>
              <a:rPr lang="en-US" dirty="0">
                <a:solidFill>
                  <a:schemeClr val="bg1"/>
                </a:solidFill>
                <a:latin typeface="Calibri" panose="020F0502020204030204" pitchFamily="34" charset="0"/>
              </a:rPr>
              <a:t>A place called spirit prison is reserved for “those who [have] died in their sins, without a knowledge of the truth, or in transgression, having rejected the prophets.” </a:t>
            </a:r>
          </a:p>
          <a:p>
            <a:r>
              <a:rPr lang="en-US" dirty="0">
                <a:solidFill>
                  <a:schemeClr val="bg1"/>
                </a:solidFill>
                <a:latin typeface="Calibri" panose="020F0502020204030204" pitchFamily="34" charset="0"/>
              </a:rPr>
              <a:t>(D&amp;C 138:32). </a:t>
            </a:r>
            <a:endParaRPr lang="en-US" dirty="0">
              <a:solidFill>
                <a:schemeClr val="bg1"/>
              </a:solidFill>
            </a:endParaRPr>
          </a:p>
        </p:txBody>
      </p:sp>
      <p:sp>
        <p:nvSpPr>
          <p:cNvPr id="10" name="Rectangle 9"/>
          <p:cNvSpPr/>
          <p:nvPr/>
        </p:nvSpPr>
        <p:spPr>
          <a:xfrm>
            <a:off x="8104909" y="2519454"/>
            <a:ext cx="3661064" cy="2308324"/>
          </a:xfrm>
          <a:prstGeom prst="rect">
            <a:avLst/>
          </a:prstGeom>
        </p:spPr>
        <p:txBody>
          <a:bodyPr wrap="square">
            <a:spAutoFit/>
          </a:bodyPr>
          <a:lstStyle/>
          <a:p>
            <a:r>
              <a:rPr lang="en-US" dirty="0">
                <a:solidFill>
                  <a:schemeClr val="bg1"/>
                </a:solidFill>
                <a:latin typeface="Calibri" panose="020F0502020204030204" pitchFamily="34" charset="0"/>
              </a:rPr>
              <a:t>The spirits in prison are “taught faith in God, repentance from sin, vicarious baptism for the remission of sins, the gift of the Holy Ghost by the laying on of hands, and all other principles of the gospel that [are] necessary for them to know” (D&amp;C 138:33-34). </a:t>
            </a:r>
            <a:endParaRPr lang="en-US" dirty="0">
              <a:solidFill>
                <a:schemeClr val="bg1"/>
              </a:solidFill>
            </a:endParaRPr>
          </a:p>
        </p:txBody>
      </p:sp>
      <p:sp>
        <p:nvSpPr>
          <p:cNvPr id="11" name="Rectangle 10"/>
          <p:cNvSpPr/>
          <p:nvPr/>
        </p:nvSpPr>
        <p:spPr>
          <a:xfrm>
            <a:off x="448798" y="3014753"/>
            <a:ext cx="3738738" cy="1477328"/>
          </a:xfrm>
          <a:prstGeom prst="rect">
            <a:avLst/>
          </a:prstGeom>
        </p:spPr>
        <p:txBody>
          <a:bodyPr wrap="square">
            <a:spAutoFit/>
          </a:bodyPr>
          <a:lstStyle/>
          <a:p>
            <a:r>
              <a:rPr lang="en-US" dirty="0">
                <a:solidFill>
                  <a:schemeClr val="bg1"/>
                </a:solidFill>
                <a:latin typeface="Calibri" panose="020F0502020204030204" pitchFamily="34" charset="0"/>
              </a:rPr>
              <a:t>If they accept the principles of the gospel, repent of their sins, and accept ordinances performed in their behalf in temples, they will be welcomed into paradise.</a:t>
            </a:r>
            <a:endParaRPr lang="en-US" dirty="0">
              <a:solidFill>
                <a:schemeClr val="bg1"/>
              </a:solidFill>
            </a:endParaRPr>
          </a:p>
        </p:txBody>
      </p:sp>
      <p:sp>
        <p:nvSpPr>
          <p:cNvPr id="13" name="Oval 12"/>
          <p:cNvSpPr/>
          <p:nvPr/>
        </p:nvSpPr>
        <p:spPr>
          <a:xfrm>
            <a:off x="4306446" y="2068632"/>
            <a:ext cx="3652990" cy="3735978"/>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5527962" y="2691246"/>
            <a:ext cx="1977623" cy="1967638"/>
            <a:chOff x="5527962" y="2691246"/>
            <a:chExt cx="1977623" cy="1967638"/>
          </a:xfrm>
        </p:grpSpPr>
        <p:grpSp>
          <p:nvGrpSpPr>
            <p:cNvPr id="26" name="Group 18"/>
            <p:cNvGrpSpPr/>
            <p:nvPr/>
          </p:nvGrpSpPr>
          <p:grpSpPr>
            <a:xfrm>
              <a:off x="5527962" y="2691246"/>
              <a:ext cx="1977623" cy="992251"/>
              <a:chOff x="965200" y="2286000"/>
              <a:chExt cx="7302500" cy="2743200"/>
            </a:xfrm>
          </p:grpSpPr>
          <p:sp>
            <p:nvSpPr>
              <p:cNvPr id="28" name="Rectangle 27"/>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9" idx="1"/>
                <a:endCxn id="2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flipH="1">
              <a:off x="6608613" y="3103864"/>
              <a:ext cx="736791" cy="1555020"/>
              <a:chOff x="7305270" y="1887091"/>
              <a:chExt cx="1167623" cy="2464305"/>
            </a:xfrm>
          </p:grpSpPr>
          <p:sp>
            <p:nvSpPr>
              <p:cNvPr id="34" name="Oval 33"/>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484875" y="3577185"/>
                <a:ext cx="90384" cy="6694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75259" y="3545048"/>
                <a:ext cx="274128" cy="417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849387" y="3962400"/>
                <a:ext cx="113561" cy="388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63425" y="2073008"/>
                <a:ext cx="809468" cy="706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27627"/>
              <a:ext cx="379268" cy="512012"/>
            </a:xfrm>
            <a:prstGeom prst="rect">
              <a:avLst/>
            </a:prstGeom>
          </p:spPr>
        </p:pic>
      </p:grpSp>
      <p:grpSp>
        <p:nvGrpSpPr>
          <p:cNvPr id="46" name="Group 45"/>
          <p:cNvGrpSpPr/>
          <p:nvPr/>
        </p:nvGrpSpPr>
        <p:grpSpPr>
          <a:xfrm>
            <a:off x="5588546" y="4153345"/>
            <a:ext cx="418048" cy="1052501"/>
            <a:chOff x="7170980" y="1887091"/>
            <a:chExt cx="993887" cy="2502264"/>
          </a:xfrm>
        </p:grpSpPr>
        <p:sp>
          <p:nvSpPr>
            <p:cNvPr id="47" name="Oval 46"/>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372717" y="3577184"/>
              <a:ext cx="202542" cy="533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575259" y="3545048"/>
              <a:ext cx="274128" cy="417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170980" y="4105548"/>
              <a:ext cx="201052" cy="283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849387" y="3962400"/>
              <a:ext cx="113561" cy="388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6135801" y="3999032"/>
            <a:ext cx="618290" cy="1556641"/>
            <a:chOff x="7170980" y="1887091"/>
            <a:chExt cx="993887" cy="2502264"/>
          </a:xfrm>
        </p:grpSpPr>
        <p:sp>
          <p:nvSpPr>
            <p:cNvPr id="58" name="Oval 57"/>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372717" y="3577184"/>
              <a:ext cx="202542" cy="533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75259" y="3545048"/>
              <a:ext cx="274128" cy="417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7170980" y="4105548"/>
              <a:ext cx="201052" cy="283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849387" y="3962400"/>
              <a:ext cx="113561" cy="388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4922234" y="3592236"/>
            <a:ext cx="627160" cy="1578973"/>
            <a:chOff x="7170980" y="1887091"/>
            <a:chExt cx="993887" cy="2502264"/>
          </a:xfrm>
        </p:grpSpPr>
        <p:sp>
          <p:nvSpPr>
            <p:cNvPr id="73" name="Oval 72"/>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372717" y="3577184"/>
              <a:ext cx="202542" cy="5337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5259" y="3545048"/>
              <a:ext cx="274128" cy="4173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7170980" y="4105548"/>
              <a:ext cx="201052" cy="2838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849387" y="3962400"/>
              <a:ext cx="113561" cy="388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614209" y="371450"/>
            <a:ext cx="2316028" cy="2350968"/>
            <a:chOff x="614209" y="371450"/>
            <a:chExt cx="2316028" cy="2350968"/>
          </a:xfrm>
        </p:grpSpPr>
        <p:sp>
          <p:nvSpPr>
            <p:cNvPr id="69" name="Oval 68"/>
            <p:cNvSpPr/>
            <p:nvPr/>
          </p:nvSpPr>
          <p:spPr>
            <a:xfrm>
              <a:off x="614209" y="371450"/>
              <a:ext cx="2316028" cy="2350968"/>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Delay 70"/>
            <p:cNvSpPr/>
            <p:nvPr/>
          </p:nvSpPr>
          <p:spPr>
            <a:xfrm rot="5400000">
              <a:off x="1392380" y="1517075"/>
              <a:ext cx="706583" cy="1059872"/>
            </a:xfrm>
            <a:prstGeom prst="flowChartDelay">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132610" y="1548246"/>
              <a:ext cx="1215736" cy="23899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00334" y="976745"/>
              <a:ext cx="397500" cy="768298"/>
              <a:chOff x="7305270" y="1887091"/>
              <a:chExt cx="859597" cy="1661452"/>
            </a:xfrm>
          </p:grpSpPr>
          <p:sp>
            <p:nvSpPr>
              <p:cNvPr id="15" name="Oval 14"/>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flipH="1">
              <a:off x="1706222" y="867904"/>
              <a:ext cx="448761" cy="867377"/>
              <a:chOff x="7305270" y="1887091"/>
              <a:chExt cx="859597" cy="1661452"/>
            </a:xfrm>
          </p:grpSpPr>
          <p:sp>
            <p:nvSpPr>
              <p:cNvPr id="84" name="Oval 83"/>
              <p:cNvSpPr/>
              <p:nvPr/>
            </p:nvSpPr>
            <p:spPr>
              <a:xfrm>
                <a:off x="7395179" y="1887091"/>
                <a:ext cx="643435" cy="6434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flipH="1">
                <a:off x="7575259" y="2548696"/>
                <a:ext cx="61660" cy="9998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7315201" y="2541864"/>
                <a:ext cx="327170" cy="5804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305270" y="3108974"/>
                <a:ext cx="211875" cy="233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630490" y="2548696"/>
                <a:ext cx="293114" cy="5526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912360" y="3091153"/>
                <a:ext cx="252507" cy="1127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5" name="Rectangle 94"/>
          <p:cNvSpPr/>
          <p:nvPr/>
        </p:nvSpPr>
        <p:spPr>
          <a:xfrm>
            <a:off x="1873828" y="5707118"/>
            <a:ext cx="9940636" cy="923330"/>
          </a:xfrm>
          <a:prstGeom prst="rect">
            <a:avLst/>
          </a:prstGeom>
        </p:spPr>
        <p:txBody>
          <a:bodyPr wrap="square">
            <a:spAutoFit/>
          </a:bodyPr>
          <a:lstStyle/>
          <a:p>
            <a:r>
              <a:rPr lang="en-US" i="1" dirty="0">
                <a:solidFill>
                  <a:srgbClr val="FFFF00"/>
                </a:solidFill>
                <a:latin typeface="Palatino"/>
              </a:rPr>
              <a:t>The soul shall be restored to the body, and the body to the soul; yea, and every limb and joint shall be restored to its body; yea, even a hair of the head shall not be lost; but all things shall be restored to their proper and perfect frame. Alma 40:23</a:t>
            </a:r>
            <a:endParaRPr lang="en-US" i="1" dirty="0">
              <a:solidFill>
                <a:srgbClr val="FFFF00"/>
              </a:solidFill>
            </a:endParaRPr>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(5)</a:t>
            </a:r>
          </a:p>
        </p:txBody>
      </p:sp>
    </p:spTree>
    <p:extLst>
      <p:ext uri="{BB962C8B-B14F-4D97-AF65-F5344CB8AC3E}">
        <p14:creationId xmlns:p14="http://schemas.microsoft.com/office/powerpoint/2010/main" val="5667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1000"/>
                                        <p:tgtEl>
                                          <p:spTgt spid="95"/>
                                        </p:tgtEl>
                                      </p:cBhvr>
                                    </p:animEffect>
                                    <p:anim calcmode="lin" valueType="num">
                                      <p:cBhvr>
                                        <p:cTn id="20" dur="1000" fill="hold"/>
                                        <p:tgtEl>
                                          <p:spTgt spid="95"/>
                                        </p:tgtEl>
                                        <p:attrNameLst>
                                          <p:attrName>ppt_x</p:attrName>
                                        </p:attrNameLst>
                                      </p:cBhvr>
                                      <p:tavLst>
                                        <p:tav tm="0">
                                          <p:val>
                                            <p:strVal val="#ppt_x"/>
                                          </p:val>
                                        </p:tav>
                                        <p:tav tm="100000">
                                          <p:val>
                                            <p:strVal val="#ppt_x"/>
                                          </p:val>
                                        </p:tav>
                                      </p:tavLst>
                                    </p:anim>
                                    <p:anim calcmode="lin" valueType="num">
                                      <p:cBhvr>
                                        <p:cTn id="21"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4:17-18</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Light of Affliction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774045" y="1008071"/>
            <a:ext cx="3363191" cy="923330"/>
          </a:xfrm>
          <a:prstGeom prst="rect">
            <a:avLst/>
          </a:prstGeom>
        </p:spPr>
        <p:txBody>
          <a:bodyPr wrap="square">
            <a:spAutoFit/>
          </a:bodyPr>
          <a:lstStyle/>
          <a:p>
            <a:r>
              <a:rPr lang="en-US" dirty="0">
                <a:solidFill>
                  <a:schemeClr val="bg1"/>
                </a:solidFill>
                <a:latin typeface="Calibri" panose="020F0502020204030204" pitchFamily="34" charset="0"/>
              </a:rPr>
              <a:t>Paul was beaten, stoned, shipwrecked, imprisoned, and experienced many other trials.</a:t>
            </a:r>
            <a:endParaRPr lang="en-US" dirty="0">
              <a:solidFill>
                <a:schemeClr val="bg1"/>
              </a:solidFill>
            </a:endParaRPr>
          </a:p>
        </p:txBody>
      </p:sp>
      <p:sp>
        <p:nvSpPr>
          <p:cNvPr id="8" name="TextBox 7"/>
          <p:cNvSpPr txBox="1"/>
          <p:nvPr/>
        </p:nvSpPr>
        <p:spPr>
          <a:xfrm>
            <a:off x="9125893" y="4789284"/>
            <a:ext cx="2634559" cy="1477328"/>
          </a:xfrm>
          <a:prstGeom prst="rect">
            <a:avLst/>
          </a:prstGeom>
          <a:noFill/>
        </p:spPr>
        <p:txBody>
          <a:bodyPr wrap="square" rtlCol="0">
            <a:spAutoFit/>
          </a:bodyPr>
          <a:lstStyle/>
          <a:p>
            <a:r>
              <a:rPr lang="en-US" dirty="0">
                <a:solidFill>
                  <a:schemeClr val="bg1"/>
                </a:solidFill>
              </a:rPr>
              <a:t>It is not the passing things of this world, but the lasting things, the things not seen with mortal eyes, that are eternal.</a:t>
            </a:r>
          </a:p>
        </p:txBody>
      </p:sp>
      <p:pic>
        <p:nvPicPr>
          <p:cNvPr id="1028" name="Picture 4" descr="Image result for jesus in your ey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60" t="-833" b="-1"/>
          <a:stretch/>
        </p:blipFill>
        <p:spPr bwMode="auto">
          <a:xfrm>
            <a:off x="5142367" y="4083113"/>
            <a:ext cx="3348431" cy="246254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99653" y="2023574"/>
            <a:ext cx="9523743" cy="2521595"/>
            <a:chOff x="923453" y="2417274"/>
            <a:chExt cx="9523743" cy="2521595"/>
          </a:xfrm>
        </p:grpSpPr>
        <p:sp>
          <p:nvSpPr>
            <p:cNvPr id="7" name="Rectangle 6"/>
            <p:cNvSpPr/>
            <p:nvPr/>
          </p:nvSpPr>
          <p:spPr>
            <a:xfrm>
              <a:off x="3060700" y="2980035"/>
              <a:ext cx="6096000" cy="646331"/>
            </a:xfrm>
            <a:prstGeom prst="rect">
              <a:avLst/>
            </a:prstGeom>
          </p:spPr>
          <p:txBody>
            <a:bodyPr>
              <a:spAutoFit/>
            </a:bodyPr>
            <a:lstStyle/>
            <a:p>
              <a:r>
                <a:rPr lang="en-US" dirty="0">
                  <a:solidFill>
                    <a:schemeClr val="bg1"/>
                  </a:solidFill>
                  <a:latin typeface="Calibri" panose="020F0502020204030204" pitchFamily="34" charset="0"/>
                </a:rPr>
                <a:t>… Every trial and experience you have passed through is necessary for your salvation” (6)</a:t>
              </a:r>
              <a:endParaRPr lang="en-US" dirty="0">
                <a:solidFill>
                  <a:schemeClr val="bg1"/>
                </a:solidFill>
              </a:endParaRPr>
            </a:p>
          </p:txBody>
        </p:sp>
        <p:pic>
          <p:nvPicPr>
            <p:cNvPr id="1026" name="Picture 2" descr="President Brigham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141" y="2471580"/>
              <a:ext cx="1031055" cy="137614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23453" y="2417274"/>
              <a:ext cx="1880479" cy="2521595"/>
              <a:chOff x="1827291" y="1240324"/>
              <a:chExt cx="3375810" cy="4526733"/>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180" t="9355" b="10104"/>
              <a:stretch/>
            </p:blipFill>
            <p:spPr>
              <a:xfrm>
                <a:off x="1883120" y="1240324"/>
                <a:ext cx="3319981" cy="4372825"/>
              </a:xfrm>
              <a:prstGeom prst="rect">
                <a:avLst/>
              </a:prstGeom>
            </p:spPr>
          </p:pic>
          <p:sp>
            <p:nvSpPr>
              <p:cNvPr id="14" name="TextBox 13"/>
              <p:cNvSpPr txBox="1"/>
              <p:nvPr/>
            </p:nvSpPr>
            <p:spPr>
              <a:xfrm>
                <a:off x="1827291" y="5552833"/>
                <a:ext cx="3296970" cy="214224"/>
              </a:xfrm>
              <a:prstGeom prst="rect">
                <a:avLst/>
              </a:prstGeom>
              <a:noFill/>
            </p:spPr>
            <p:txBody>
              <a:bodyPr wrap="square" rtlCol="0">
                <a:spAutoFit/>
              </a:bodyPr>
              <a:lstStyle/>
              <a:p>
                <a:r>
                  <a:rPr lang="en-US" sz="800" dirty="0">
                    <a:solidFill>
                      <a:schemeClr val="bg1"/>
                    </a:solidFill>
                  </a:rPr>
                  <a:t>Ron </a:t>
                </a:r>
                <a:r>
                  <a:rPr lang="en-US" sz="800" dirty="0" err="1">
                    <a:solidFill>
                      <a:schemeClr val="bg1"/>
                    </a:solidFill>
                  </a:rPr>
                  <a:t>DiCianni</a:t>
                </a:r>
                <a:endParaRPr lang="en-US" sz="800" dirty="0">
                  <a:solidFill>
                    <a:schemeClr val="bg1"/>
                  </a:solidFill>
                </a:endParaRPr>
              </a:p>
            </p:txBody>
          </p:sp>
        </p:grpSp>
      </p:grpSp>
    </p:spTree>
    <p:extLst>
      <p:ext uri="{BB962C8B-B14F-4D97-AF65-F5344CB8AC3E}">
        <p14:creationId xmlns:p14="http://schemas.microsoft.com/office/powerpoint/2010/main" val="13685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4:17-18</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897534" y="593128"/>
            <a:ext cx="3870923" cy="3102518"/>
            <a:chOff x="384206" y="4158361"/>
            <a:chExt cx="3289208" cy="2390250"/>
          </a:xfrm>
        </p:grpSpPr>
        <p:grpSp>
          <p:nvGrpSpPr>
            <p:cNvPr id="16" name="Group 15"/>
            <p:cNvGrpSpPr/>
            <p:nvPr/>
          </p:nvGrpSpPr>
          <p:grpSpPr>
            <a:xfrm>
              <a:off x="384206" y="4158361"/>
              <a:ext cx="3289208" cy="2390250"/>
              <a:chOff x="609599" y="833642"/>
              <a:chExt cx="7941747" cy="5771225"/>
            </a:xfrm>
          </p:grpSpPr>
          <p:grpSp>
            <p:nvGrpSpPr>
              <p:cNvPr id="18" name="Group 14"/>
              <p:cNvGrpSpPr/>
              <p:nvPr/>
            </p:nvGrpSpPr>
            <p:grpSpPr>
              <a:xfrm rot="10800000">
                <a:off x="7696200" y="5257800"/>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1"/>
              <p:cNvGrpSpPr/>
              <p:nvPr/>
            </p:nvGrpSpPr>
            <p:grpSpPr>
              <a:xfrm rot="10800000">
                <a:off x="939238" y="4923502"/>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99460" y="833642"/>
                <a:ext cx="621450" cy="986197"/>
                <a:chOff x="7031201" y="834275"/>
                <a:chExt cx="762000" cy="1488861"/>
              </a:xfrm>
            </p:grpSpPr>
            <p:sp>
              <p:nvSpPr>
                <p:cNvPr id="27" name="Rounded Rectangle 2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646520" y="1148254"/>
                <a:ext cx="621450" cy="1017899"/>
                <a:chOff x="7087348" y="824753"/>
                <a:chExt cx="762000" cy="1536722"/>
              </a:xfrm>
            </p:grpSpPr>
            <p:sp>
              <p:nvSpPr>
                <p:cNvPr id="25" name="Rounded Rectangle 2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822793" y="4864742"/>
              <a:ext cx="2437759" cy="1569660"/>
            </a:xfrm>
            <a:prstGeom prst="rect">
              <a:avLst/>
            </a:prstGeom>
          </p:spPr>
          <p:txBody>
            <a:bodyPr wrap="square">
              <a:spAutoFit/>
            </a:bodyPr>
            <a:lstStyle/>
            <a:p>
              <a:pPr algn="ctr"/>
              <a:r>
                <a:rPr lang="en-US" sz="1600" b="1" dirty="0"/>
                <a:t>Our trials and afflictions in this life are small compared to the everlasting blessings and growth that come as we faithfully endure them. </a:t>
              </a:r>
              <a:endParaRPr lang="en-US" sz="1600" dirty="0"/>
            </a:p>
          </p:txBody>
        </p:sp>
      </p:grpSp>
      <p:grpSp>
        <p:nvGrpSpPr>
          <p:cNvPr id="33" name="Group 32"/>
          <p:cNvGrpSpPr/>
          <p:nvPr/>
        </p:nvGrpSpPr>
        <p:grpSpPr>
          <a:xfrm>
            <a:off x="6561666" y="852809"/>
            <a:ext cx="3741504" cy="2910696"/>
            <a:chOff x="384206" y="4158361"/>
            <a:chExt cx="3289208" cy="2390250"/>
          </a:xfrm>
        </p:grpSpPr>
        <p:grpSp>
          <p:nvGrpSpPr>
            <p:cNvPr id="34" name="Group 33"/>
            <p:cNvGrpSpPr/>
            <p:nvPr/>
          </p:nvGrpSpPr>
          <p:grpSpPr>
            <a:xfrm>
              <a:off x="384206" y="4158361"/>
              <a:ext cx="3289208" cy="2390250"/>
              <a:chOff x="609599" y="833642"/>
              <a:chExt cx="7941747" cy="5771225"/>
            </a:xfrm>
          </p:grpSpPr>
          <p:grpSp>
            <p:nvGrpSpPr>
              <p:cNvPr id="36" name="Group 14"/>
              <p:cNvGrpSpPr/>
              <p:nvPr/>
            </p:nvGrpSpPr>
            <p:grpSpPr>
              <a:xfrm rot="10800000">
                <a:off x="7696200" y="5257800"/>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1"/>
              <p:cNvGrpSpPr/>
              <p:nvPr/>
            </p:nvGrpSpPr>
            <p:grpSpPr>
              <a:xfrm rot="10800000">
                <a:off x="939238" y="4923502"/>
                <a:ext cx="621450" cy="1347067"/>
                <a:chOff x="7010400" y="381000"/>
                <a:chExt cx="762000" cy="2033666"/>
              </a:xfrm>
            </p:grpSpPr>
            <p:sp>
              <p:nvSpPr>
                <p:cNvPr id="47" name="Rounded Rectangle 4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899460" y="833642"/>
                <a:ext cx="621450" cy="986197"/>
                <a:chOff x="7031201" y="834275"/>
                <a:chExt cx="762000" cy="1488861"/>
              </a:xfrm>
            </p:grpSpPr>
            <p:sp>
              <p:nvSpPr>
                <p:cNvPr id="45" name="Rounded Rectangle 4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7646520" y="1148254"/>
                <a:ext cx="621450" cy="1017899"/>
                <a:chOff x="7087348" y="824753"/>
                <a:chExt cx="762000" cy="1536722"/>
              </a:xfrm>
            </p:grpSpPr>
            <p:sp>
              <p:nvSpPr>
                <p:cNvPr id="43" name="Rounded Rectangle 4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981100" y="4771472"/>
              <a:ext cx="2120886" cy="1086802"/>
            </a:xfrm>
            <a:prstGeom prst="rect">
              <a:avLst/>
            </a:prstGeom>
          </p:spPr>
          <p:txBody>
            <a:bodyPr wrap="square">
              <a:spAutoFit/>
            </a:bodyPr>
            <a:lstStyle/>
            <a:p>
              <a:pPr algn="ctr"/>
              <a:r>
                <a:rPr lang="en-US" sz="1600" b="1" dirty="0"/>
                <a:t>Because temporary afflictions can bring about eternal growth and glory, we need not despair in times of trouble.</a:t>
              </a:r>
              <a:endParaRPr lang="en-US" sz="1600" dirty="0"/>
            </a:p>
          </p:txBody>
        </p:sp>
      </p:grpSp>
      <p:grpSp>
        <p:nvGrpSpPr>
          <p:cNvPr id="51" name="Group 50"/>
          <p:cNvGrpSpPr/>
          <p:nvPr/>
        </p:nvGrpSpPr>
        <p:grpSpPr>
          <a:xfrm>
            <a:off x="4376781" y="4031612"/>
            <a:ext cx="3889375" cy="2826388"/>
            <a:chOff x="384206" y="4158361"/>
            <a:chExt cx="3289208" cy="2390250"/>
          </a:xfrm>
        </p:grpSpPr>
        <p:grpSp>
          <p:nvGrpSpPr>
            <p:cNvPr id="52" name="Group 51"/>
            <p:cNvGrpSpPr/>
            <p:nvPr/>
          </p:nvGrpSpPr>
          <p:grpSpPr>
            <a:xfrm>
              <a:off x="384206" y="4158361"/>
              <a:ext cx="3289208" cy="2390250"/>
              <a:chOff x="609599" y="833642"/>
              <a:chExt cx="7941747" cy="5771225"/>
            </a:xfrm>
          </p:grpSpPr>
          <p:grpSp>
            <p:nvGrpSpPr>
              <p:cNvPr id="54" name="Group 14"/>
              <p:cNvGrpSpPr/>
              <p:nvPr/>
            </p:nvGrpSpPr>
            <p:grpSpPr>
              <a:xfrm rot="10800000">
                <a:off x="7696200" y="5257800"/>
                <a:ext cx="621450" cy="1347067"/>
                <a:chOff x="7010400" y="381000"/>
                <a:chExt cx="762000" cy="2033666"/>
              </a:xfrm>
            </p:grpSpPr>
            <p:sp>
              <p:nvSpPr>
                <p:cNvPr id="67" name="Rounded Rectangle 6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1"/>
              <p:cNvGrpSpPr/>
              <p:nvPr/>
            </p:nvGrpSpPr>
            <p:grpSpPr>
              <a:xfrm rot="10800000">
                <a:off x="939238" y="4923502"/>
                <a:ext cx="621450" cy="1347067"/>
                <a:chOff x="7010400" y="381000"/>
                <a:chExt cx="762000" cy="2033666"/>
              </a:xfrm>
            </p:grpSpPr>
            <p:sp>
              <p:nvSpPr>
                <p:cNvPr id="65" name="Rounded Rectangle 6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899460" y="833642"/>
                <a:ext cx="621450" cy="986197"/>
                <a:chOff x="7031201" y="834275"/>
                <a:chExt cx="762000" cy="1488861"/>
              </a:xfrm>
            </p:grpSpPr>
            <p:sp>
              <p:nvSpPr>
                <p:cNvPr id="63" name="Rounded Rectangle 6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7646520" y="1148254"/>
                <a:ext cx="621450" cy="1017899"/>
                <a:chOff x="7087348" y="824753"/>
                <a:chExt cx="762000" cy="1536722"/>
              </a:xfrm>
            </p:grpSpPr>
            <p:sp>
              <p:nvSpPr>
                <p:cNvPr id="61" name="Rounded Rectangle 6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Rectangle 52"/>
            <p:cNvSpPr/>
            <p:nvPr/>
          </p:nvSpPr>
          <p:spPr>
            <a:xfrm>
              <a:off x="900288" y="4662218"/>
              <a:ext cx="2252475" cy="1379504"/>
            </a:xfrm>
            <a:prstGeom prst="rect">
              <a:avLst/>
            </a:prstGeom>
          </p:spPr>
          <p:txBody>
            <a:bodyPr wrap="square">
              <a:spAutoFit/>
            </a:bodyPr>
            <a:lstStyle/>
            <a:p>
              <a:pPr algn="ctr"/>
              <a:r>
                <a:rPr lang="en-US" sz="2000" b="1" dirty="0"/>
                <a:t>There is eternal purpose in our afflictions, even when we cannot see it in mortality.</a:t>
              </a:r>
              <a:endParaRPr lang="en-US" sz="2000" dirty="0"/>
            </a:p>
          </p:txBody>
        </p:sp>
      </p:grpSp>
      <p:pic>
        <p:nvPicPr>
          <p:cNvPr id="4100" name="Picture 4" descr="Image result for sad tee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497" b="57021"/>
          <a:stretch/>
        </p:blipFill>
        <p:spPr bwMode="auto">
          <a:xfrm>
            <a:off x="264599" y="1147899"/>
            <a:ext cx="1022594" cy="7800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ad teen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43" t="8405" r="49071" b="29136"/>
          <a:stretch/>
        </p:blipFill>
        <p:spPr bwMode="auto">
          <a:xfrm>
            <a:off x="298980" y="2144444"/>
            <a:ext cx="906630" cy="121533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sad teens"/>
          <p:cNvPicPr>
            <a:picLocks noChangeAspect="1" noChangeArrowheads="1"/>
          </p:cNvPicPr>
          <p:nvPr/>
        </p:nvPicPr>
        <p:blipFill rotWithShape="1">
          <a:blip r:embed="rId5">
            <a:extLst>
              <a:ext uri="{28A0092B-C50C-407E-A947-70E740481C1C}">
                <a14:useLocalDpi xmlns:a14="http://schemas.microsoft.com/office/drawing/2010/main" val="0"/>
              </a:ext>
            </a:extLst>
          </a:blip>
          <a:srcRect l="60313" t="4493" r="9271" b="41599"/>
          <a:stretch/>
        </p:blipFill>
        <p:spPr bwMode="auto">
          <a:xfrm flipH="1">
            <a:off x="277207" y="3593852"/>
            <a:ext cx="878887" cy="10436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sad teen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4173" b="2164"/>
          <a:stretch/>
        </p:blipFill>
        <p:spPr bwMode="auto">
          <a:xfrm>
            <a:off x="168293" y="4976750"/>
            <a:ext cx="1094449" cy="108230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sad teen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412" b="27086"/>
          <a:stretch/>
        </p:blipFill>
        <p:spPr bwMode="auto">
          <a:xfrm>
            <a:off x="10999960" y="274623"/>
            <a:ext cx="946322" cy="87516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sad teen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2303" b="22065"/>
          <a:stretch/>
        </p:blipFill>
        <p:spPr bwMode="auto">
          <a:xfrm flipH="1">
            <a:off x="11101929" y="1430448"/>
            <a:ext cx="803377" cy="87818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sad teen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134" t="1005" r="56020" b="57464"/>
          <a:stretch/>
        </p:blipFill>
        <p:spPr bwMode="auto">
          <a:xfrm flipH="1">
            <a:off x="10875151" y="4992986"/>
            <a:ext cx="1075478" cy="106830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sad tee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04716" y="169215"/>
            <a:ext cx="1155951" cy="823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1"/>
          <a:srcRect l="55476" t="15979" r="22262" b="46772"/>
          <a:stretch/>
        </p:blipFill>
        <p:spPr>
          <a:xfrm>
            <a:off x="10951029" y="2481942"/>
            <a:ext cx="1029381" cy="968829"/>
          </a:xfrm>
          <a:prstGeom prst="rect">
            <a:avLst/>
          </a:prstGeom>
        </p:spPr>
      </p:pic>
      <p:pic>
        <p:nvPicPr>
          <p:cNvPr id="4116" name="Picture 20" descr="Image result for sad teens"/>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201" t="6877" r="46323" b="30176"/>
          <a:stretch/>
        </p:blipFill>
        <p:spPr bwMode="auto">
          <a:xfrm>
            <a:off x="10820400" y="3635830"/>
            <a:ext cx="1165466" cy="120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out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outVertical)">
                                      <p:cBhvr>
                                        <p:cTn id="17" dur="500"/>
                                        <p:tgtEl>
                                          <p:spTgt spid="51"/>
                                        </p:tgtEl>
                                      </p:cBhvr>
                                    </p:animEffect>
                                  </p:childTnLst>
                                </p:cTn>
                              </p:par>
                              <p:par>
                                <p:cTn id="18" presetID="10" presetClass="exit" presetSubtype="0" fill="hold" nodeType="withEffect">
                                  <p:stCondLst>
                                    <p:cond delay="0"/>
                                  </p:stCondLst>
                                  <p:childTnLst>
                                    <p:animEffect transition="out" filter="fade">
                                      <p:cBhvr>
                                        <p:cTn id="19" dur="500"/>
                                        <p:tgtEl>
                                          <p:spTgt spid="4108"/>
                                        </p:tgtEl>
                                      </p:cBhvr>
                                    </p:animEffect>
                                    <p:set>
                                      <p:cBhvr>
                                        <p:cTn id="20" dur="1" fill="hold">
                                          <p:stCondLst>
                                            <p:cond delay="499"/>
                                          </p:stCondLst>
                                        </p:cTn>
                                        <p:tgtEl>
                                          <p:spTgt spid="410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110"/>
                                        </p:tgtEl>
                                      </p:cBhvr>
                                    </p:animEffect>
                                    <p:set>
                                      <p:cBhvr>
                                        <p:cTn id="23" dur="1" fill="hold">
                                          <p:stCondLst>
                                            <p:cond delay="499"/>
                                          </p:stCondLst>
                                        </p:cTn>
                                        <p:tgtEl>
                                          <p:spTgt spid="41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16"/>
                                        </p:tgtEl>
                                      </p:cBhvr>
                                    </p:animEffect>
                                    <p:set>
                                      <p:cBhvr>
                                        <p:cTn id="29" dur="1" fill="hold">
                                          <p:stCondLst>
                                            <p:cond delay="499"/>
                                          </p:stCondLst>
                                        </p:cTn>
                                        <p:tgtEl>
                                          <p:spTgt spid="411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112"/>
                                        </p:tgtEl>
                                      </p:cBhvr>
                                    </p:animEffect>
                                    <p:set>
                                      <p:cBhvr>
                                        <p:cTn id="32" dur="1" fill="hold">
                                          <p:stCondLst>
                                            <p:cond delay="499"/>
                                          </p:stCondLst>
                                        </p:cTn>
                                        <p:tgtEl>
                                          <p:spTgt spid="41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106"/>
                                        </p:tgtEl>
                                      </p:cBhvr>
                                    </p:animEffect>
                                    <p:set>
                                      <p:cBhvr>
                                        <p:cTn id="35" dur="1" fill="hold">
                                          <p:stCondLst>
                                            <p:cond delay="499"/>
                                          </p:stCondLst>
                                        </p:cTn>
                                        <p:tgtEl>
                                          <p:spTgt spid="410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104"/>
                                        </p:tgtEl>
                                      </p:cBhvr>
                                    </p:animEffect>
                                    <p:set>
                                      <p:cBhvr>
                                        <p:cTn id="38" dur="1" fill="hold">
                                          <p:stCondLst>
                                            <p:cond delay="499"/>
                                          </p:stCondLst>
                                        </p:cTn>
                                        <p:tgtEl>
                                          <p:spTgt spid="410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102"/>
                                        </p:tgtEl>
                                      </p:cBhvr>
                                    </p:animEffect>
                                    <p:set>
                                      <p:cBhvr>
                                        <p:cTn id="41" dur="1" fill="hold">
                                          <p:stCondLst>
                                            <p:cond delay="499"/>
                                          </p:stCondLst>
                                        </p:cTn>
                                        <p:tgtEl>
                                          <p:spTgt spid="410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114"/>
                                        </p:tgtEl>
                                      </p:cBhvr>
                                    </p:animEffect>
                                    <p:set>
                                      <p:cBhvr>
                                        <p:cTn id="47" dur="1" fill="hold">
                                          <p:stCondLst>
                                            <p:cond delay="499"/>
                                          </p:stCondLst>
                                        </p:cTn>
                                        <p:tgtEl>
                                          <p:spTgt spid="4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5:1-4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Clothed Upon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(7)</a:t>
            </a:r>
          </a:p>
        </p:txBody>
      </p:sp>
      <p:sp>
        <p:nvSpPr>
          <p:cNvPr id="2" name="Rectangle 1"/>
          <p:cNvSpPr/>
          <p:nvPr/>
        </p:nvSpPr>
        <p:spPr>
          <a:xfrm>
            <a:off x="454284" y="1225983"/>
            <a:ext cx="4298785" cy="646331"/>
          </a:xfrm>
          <a:prstGeom prst="rect">
            <a:avLst/>
          </a:prstGeom>
        </p:spPr>
        <p:txBody>
          <a:bodyPr wrap="square">
            <a:spAutoFit/>
          </a:bodyPr>
          <a:lstStyle/>
          <a:p>
            <a:r>
              <a:rPr lang="en-US" dirty="0">
                <a:solidFill>
                  <a:schemeClr val="bg1"/>
                </a:solidFill>
                <a:latin typeface="Calibri" panose="020F0502020204030204" pitchFamily="34" charset="0"/>
              </a:rPr>
              <a:t>Our earthly tabernacle will be “clothed upon” during our resurrection</a:t>
            </a:r>
            <a:endParaRPr lang="en-US" dirty="0">
              <a:solidFill>
                <a:schemeClr val="bg1"/>
              </a:solidFill>
            </a:endParaRPr>
          </a:p>
        </p:txBody>
      </p:sp>
      <p:sp>
        <p:nvSpPr>
          <p:cNvPr id="7" name="Rectangle 6"/>
          <p:cNvSpPr/>
          <p:nvPr/>
        </p:nvSpPr>
        <p:spPr>
          <a:xfrm>
            <a:off x="5046174" y="3145262"/>
            <a:ext cx="6244125" cy="3416320"/>
          </a:xfrm>
          <a:prstGeom prst="rect">
            <a:avLst/>
          </a:prstGeom>
        </p:spPr>
        <p:txBody>
          <a:bodyPr wrap="square">
            <a:spAutoFit/>
          </a:bodyPr>
          <a:lstStyle/>
          <a:p>
            <a:r>
              <a:rPr lang="en-US" dirty="0">
                <a:solidFill>
                  <a:schemeClr val="bg1"/>
                </a:solidFill>
              </a:rPr>
              <a:t>“Our bodies are our temples. </a:t>
            </a:r>
          </a:p>
          <a:p>
            <a:endParaRPr lang="en-US" dirty="0">
              <a:solidFill>
                <a:schemeClr val="bg1"/>
              </a:solidFill>
            </a:endParaRPr>
          </a:p>
          <a:p>
            <a:r>
              <a:rPr lang="en-US" dirty="0">
                <a:solidFill>
                  <a:schemeClr val="bg1"/>
                </a:solidFill>
              </a:rPr>
              <a:t>We are not less but </a:t>
            </a:r>
            <a:r>
              <a:rPr lang="en-US" i="1" dirty="0">
                <a:solidFill>
                  <a:schemeClr val="bg1"/>
                </a:solidFill>
              </a:rPr>
              <a:t>more</a:t>
            </a:r>
            <a:r>
              <a:rPr lang="en-US" dirty="0">
                <a:solidFill>
                  <a:schemeClr val="bg1"/>
                </a:solidFill>
              </a:rPr>
              <a:t> like Heavenly Father because we are embodied. I testify that we are His children, made in His image, with the potential to become like Him. </a:t>
            </a:r>
          </a:p>
          <a:p>
            <a:endParaRPr lang="en-US" dirty="0">
              <a:solidFill>
                <a:schemeClr val="bg1"/>
              </a:solidFill>
            </a:endParaRPr>
          </a:p>
          <a:p>
            <a:r>
              <a:rPr lang="en-US" dirty="0">
                <a:solidFill>
                  <a:schemeClr val="bg1"/>
                </a:solidFill>
              </a:rPr>
              <a:t>Let us treat this divine gift of the body with great care.</a:t>
            </a:r>
          </a:p>
          <a:p>
            <a:endParaRPr lang="en-US" dirty="0">
              <a:solidFill>
                <a:schemeClr val="bg1"/>
              </a:solidFill>
            </a:endParaRPr>
          </a:p>
          <a:p>
            <a:r>
              <a:rPr lang="en-US" dirty="0">
                <a:solidFill>
                  <a:schemeClr val="bg1"/>
                </a:solidFill>
              </a:rPr>
              <a:t>Someday, if we are worthy, we shall receive a perfected, glorious body—pure and clean like my new little granddaughter, only inseparably bound to the spirit. And we shall shout for joy to receive this gift again for which we have longed.</a:t>
            </a:r>
          </a:p>
        </p:txBody>
      </p:sp>
      <p:pic>
        <p:nvPicPr>
          <p:cNvPr id="3074" name="Picture 2" descr="Image result for susan w tanner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8970" y="2641270"/>
            <a:ext cx="1087080" cy="1199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354" y="2815628"/>
            <a:ext cx="2437934" cy="3666653"/>
          </a:xfrm>
          <a:prstGeom prst="rect">
            <a:avLst/>
          </a:prstGeom>
        </p:spPr>
      </p:pic>
      <p:pic>
        <p:nvPicPr>
          <p:cNvPr id="3076" name="Picture 4" descr="Image result for man clothed by 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170" y="1060434"/>
            <a:ext cx="2630189" cy="173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5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6488668"/>
            <a:ext cx="4481465" cy="369332"/>
          </a:xfrm>
          <a:prstGeom prst="rect">
            <a:avLst/>
          </a:prstGeom>
          <a:noFill/>
        </p:spPr>
        <p:txBody>
          <a:bodyPr wrap="square" rtlCol="0">
            <a:spAutoFit/>
          </a:bodyPr>
          <a:lstStyle/>
          <a:p>
            <a:r>
              <a:rPr lang="en-US" dirty="0">
                <a:solidFill>
                  <a:schemeClr val="bg1"/>
                </a:solidFill>
              </a:rPr>
              <a:t>2 Corinthians 8:18, 22, 24; 9:5</a:t>
            </a:r>
          </a:p>
        </p:txBody>
      </p:sp>
      <p:sp>
        <p:nvSpPr>
          <p:cNvPr id="6" name="TextBox 5"/>
          <p:cNvSpPr txBox="1"/>
          <p:nvPr/>
        </p:nvSpPr>
        <p:spPr>
          <a:xfrm>
            <a:off x="126749" y="0"/>
            <a:ext cx="12192000" cy="1015663"/>
          </a:xfrm>
          <a:prstGeom prst="rect">
            <a:avLst/>
          </a:prstGeom>
          <a:noFill/>
        </p:spPr>
        <p:txBody>
          <a:bodyPr wrap="square" rtlCol="0">
            <a:spAutoFit/>
          </a:bodyPr>
          <a:lstStyle/>
          <a:p>
            <a:pPr algn="ctr"/>
            <a:r>
              <a:rPr lang="en-US" sz="6000" dirty="0">
                <a:solidFill>
                  <a:schemeClr val="bg1"/>
                </a:solidFill>
                <a:latin typeface="AR JULIAN" panose="02000000000000000000" pitchFamily="2" charset="0"/>
              </a:rPr>
              <a:t>The Letter Carriers</a:t>
            </a:r>
            <a:endParaRPr lang="en-US" sz="4400" dirty="0">
              <a:solidFill>
                <a:schemeClr val="bg1"/>
              </a:solidFill>
              <a:latin typeface="AR JULIAN" panose="02000000000000000000" pitchFamily="2"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4351699" y="1428246"/>
            <a:ext cx="4022756" cy="4247317"/>
          </a:xfrm>
          <a:prstGeom prst="rect">
            <a:avLst/>
          </a:prstGeom>
        </p:spPr>
        <p:txBody>
          <a:bodyPr wrap="square">
            <a:spAutoFit/>
          </a:bodyPr>
          <a:lstStyle/>
          <a:p>
            <a:r>
              <a:rPr lang="en-US" dirty="0">
                <a:solidFill>
                  <a:schemeClr val="bg1"/>
                </a:solidFill>
              </a:rPr>
              <a:t>When the letter was completed, and there is good evidence to suggest that it was written in haste, Paul sent it with Titus on a return journey to Corinth. </a:t>
            </a:r>
          </a:p>
          <a:p>
            <a:endParaRPr lang="en-US" dirty="0">
              <a:solidFill>
                <a:schemeClr val="bg1"/>
              </a:solidFill>
            </a:endParaRPr>
          </a:p>
          <a:p>
            <a:r>
              <a:rPr lang="en-US" dirty="0">
                <a:solidFill>
                  <a:schemeClr val="bg1"/>
                </a:solidFill>
              </a:rPr>
              <a:t>Titus was accompanied by two companions one of whom may have been Luke. </a:t>
            </a:r>
          </a:p>
          <a:p>
            <a:endParaRPr lang="en-US" dirty="0">
              <a:solidFill>
                <a:schemeClr val="bg1"/>
              </a:solidFill>
            </a:endParaRPr>
          </a:p>
          <a:p>
            <a:r>
              <a:rPr lang="en-US" dirty="0">
                <a:solidFill>
                  <a:schemeClr val="bg1"/>
                </a:solidFill>
              </a:rPr>
              <a:t>Paul commends Titus and his party strongly to the Corinthians and urges them to make “proof” of their love and of Paul’s boasting in their behalf by making a generous contribution for the poor and sending it back with Titus. (2)</a:t>
            </a:r>
          </a:p>
        </p:txBody>
      </p:sp>
      <p:grpSp>
        <p:nvGrpSpPr>
          <p:cNvPr id="79" name="Group 159"/>
          <p:cNvGrpSpPr/>
          <p:nvPr/>
        </p:nvGrpSpPr>
        <p:grpSpPr>
          <a:xfrm>
            <a:off x="10103668" y="2200747"/>
            <a:ext cx="1481453" cy="3213226"/>
            <a:chOff x="6172200" y="838200"/>
            <a:chExt cx="2362200" cy="4812748"/>
          </a:xfrm>
        </p:grpSpPr>
        <p:sp>
          <p:nvSpPr>
            <p:cNvPr id="80" name="Cloud 79"/>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6128217">
              <a:off x="7471454" y="506433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4472555">
              <a:off x="6854616" y="508030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901859">
              <a:off x="6303943" y="3357581"/>
              <a:ext cx="384472" cy="64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0226769">
              <a:off x="8076666" y="3320225"/>
              <a:ext cx="457734" cy="572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7405412"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6780150" y="4162184"/>
              <a:ext cx="625262" cy="121592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710675" y="943572"/>
              <a:ext cx="1320000" cy="16450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loud 92"/>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162"/>
            <p:cNvGrpSpPr/>
            <p:nvPr/>
          </p:nvGrpSpPr>
          <p:grpSpPr>
            <a:xfrm>
              <a:off x="6629400" y="1143000"/>
              <a:ext cx="1524000" cy="228600"/>
              <a:chOff x="6571728" y="1086622"/>
              <a:chExt cx="1528420" cy="286099"/>
            </a:xfrm>
          </p:grpSpPr>
          <p:sp>
            <p:nvSpPr>
              <p:cNvPr id="120" name="Rounded Rectangle 119"/>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Cloud 94"/>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21421785">
              <a:off x="7156526" y="2191668"/>
              <a:ext cx="331199" cy="149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163"/>
            <p:cNvGrpSpPr/>
            <p:nvPr/>
          </p:nvGrpSpPr>
          <p:grpSpPr>
            <a:xfrm>
              <a:off x="6629395" y="3352800"/>
              <a:ext cx="1428751" cy="1371600"/>
              <a:chOff x="7543801" y="3581401"/>
              <a:chExt cx="1176618" cy="1066800"/>
            </a:xfrm>
          </p:grpSpPr>
          <p:sp>
            <p:nvSpPr>
              <p:cNvPr id="115" name="Rounded Rectangle 114"/>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62"/>
              <p:cNvGrpSpPr/>
              <p:nvPr/>
            </p:nvGrpSpPr>
            <p:grpSpPr>
              <a:xfrm>
                <a:off x="7543801" y="3581401"/>
                <a:ext cx="457200" cy="1066800"/>
                <a:chOff x="6827799" y="4800600"/>
                <a:chExt cx="868401" cy="2043177"/>
              </a:xfrm>
              <a:solidFill>
                <a:srgbClr val="D98A33"/>
              </a:solidFill>
            </p:grpSpPr>
            <p:sp>
              <p:nvSpPr>
                <p:cNvPr id="117" name="Double Wave 116"/>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ouble Wave 117"/>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 name="Group 169"/>
            <p:cNvGrpSpPr/>
            <p:nvPr/>
          </p:nvGrpSpPr>
          <p:grpSpPr>
            <a:xfrm>
              <a:off x="6477000" y="4495800"/>
              <a:ext cx="1800069" cy="609600"/>
              <a:chOff x="0" y="4648200"/>
              <a:chExt cx="3986134" cy="1541489"/>
            </a:xfrm>
          </p:grpSpPr>
          <p:grpSp>
            <p:nvGrpSpPr>
              <p:cNvPr id="100" name="Group 138"/>
              <p:cNvGrpSpPr/>
              <p:nvPr/>
            </p:nvGrpSpPr>
            <p:grpSpPr>
              <a:xfrm>
                <a:off x="0" y="4648200"/>
                <a:ext cx="1600200" cy="1524000"/>
                <a:chOff x="533400" y="4648200"/>
                <a:chExt cx="1905000" cy="1828800"/>
              </a:xfrm>
            </p:grpSpPr>
            <p:sp>
              <p:nvSpPr>
                <p:cNvPr id="111" name="Plus 110"/>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39"/>
              <p:cNvGrpSpPr/>
              <p:nvPr/>
            </p:nvGrpSpPr>
            <p:grpSpPr>
              <a:xfrm>
                <a:off x="1182973" y="4665689"/>
                <a:ext cx="1600200" cy="1524000"/>
                <a:chOff x="533400" y="4648200"/>
                <a:chExt cx="1905000" cy="1828800"/>
              </a:xfrm>
            </p:grpSpPr>
            <p:sp>
              <p:nvSpPr>
                <p:cNvPr id="107" name="Plus 106"/>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44"/>
              <p:cNvGrpSpPr/>
              <p:nvPr/>
            </p:nvGrpSpPr>
            <p:grpSpPr>
              <a:xfrm>
                <a:off x="2385934" y="4665689"/>
                <a:ext cx="1600200" cy="1524000"/>
                <a:chOff x="533400" y="4648200"/>
                <a:chExt cx="1905000" cy="1828800"/>
              </a:xfrm>
            </p:grpSpPr>
            <p:sp>
              <p:nvSpPr>
                <p:cNvPr id="103" name="Plus 102"/>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1"/>
          <p:cNvGrpSpPr/>
          <p:nvPr/>
        </p:nvGrpSpPr>
        <p:grpSpPr>
          <a:xfrm>
            <a:off x="8459861" y="2138882"/>
            <a:ext cx="1522211" cy="3352800"/>
            <a:chOff x="2593215" y="2003080"/>
            <a:chExt cx="1522211" cy="3352800"/>
          </a:xfrm>
        </p:grpSpPr>
        <p:grpSp>
          <p:nvGrpSpPr>
            <p:cNvPr id="65" name="Group 106"/>
            <p:cNvGrpSpPr/>
            <p:nvPr/>
          </p:nvGrpSpPr>
          <p:grpSpPr>
            <a:xfrm>
              <a:off x="2593215" y="2003080"/>
              <a:ext cx="1522211" cy="3352800"/>
              <a:chOff x="3609490" y="381000"/>
              <a:chExt cx="2248722" cy="4953000"/>
            </a:xfrm>
          </p:grpSpPr>
          <p:sp>
            <p:nvSpPr>
              <p:cNvPr id="66" name="Cloud 65"/>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9671902">
                <a:off x="5334528" y="2870336"/>
                <a:ext cx="523684" cy="8639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647766">
                <a:off x="3609490" y="2762637"/>
                <a:ext cx="444566" cy="8639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9352409">
                <a:off x="4848621" y="4470077"/>
                <a:ext cx="415510" cy="863923"/>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2647766">
                <a:off x="4370938" y="4452989"/>
                <a:ext cx="413521" cy="863923"/>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448491" y="1600941"/>
                <a:ext cx="532770" cy="8491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Cloud 75"/>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553279" y="1676400"/>
                <a:ext cx="368595" cy="2125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ectangle 125"/>
            <p:cNvSpPr/>
            <p:nvPr/>
          </p:nvSpPr>
          <p:spPr>
            <a:xfrm>
              <a:off x="3051018" y="3989005"/>
              <a:ext cx="679010" cy="148429"/>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rot="16200000">
              <a:off x="3284901" y="4277207"/>
              <a:ext cx="679010" cy="148429"/>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rot="17686848">
              <a:off x="3149096" y="4259100"/>
              <a:ext cx="679010" cy="148429"/>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3467478" y="3987496"/>
              <a:ext cx="251988" cy="213312"/>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600199" y="1781270"/>
            <a:ext cx="1678111" cy="3581400"/>
            <a:chOff x="1600199" y="1781270"/>
            <a:chExt cx="1678111" cy="3581400"/>
          </a:xfrm>
        </p:grpSpPr>
        <p:grpSp>
          <p:nvGrpSpPr>
            <p:cNvPr id="8" name="Group 181"/>
            <p:cNvGrpSpPr/>
            <p:nvPr/>
          </p:nvGrpSpPr>
          <p:grpSpPr>
            <a:xfrm>
              <a:off x="1600199" y="1781270"/>
              <a:ext cx="1676400" cy="3581400"/>
              <a:chOff x="5638800" y="762000"/>
              <a:chExt cx="2362200" cy="4495800"/>
            </a:xfrm>
          </p:grpSpPr>
          <p:grpSp>
            <p:nvGrpSpPr>
              <p:cNvPr id="11" name="Group 124"/>
              <p:cNvGrpSpPr/>
              <p:nvPr/>
            </p:nvGrpSpPr>
            <p:grpSpPr>
              <a:xfrm>
                <a:off x="5638800" y="762000"/>
                <a:ext cx="2362200" cy="4495800"/>
                <a:chOff x="7162800" y="2590801"/>
                <a:chExt cx="1600200" cy="2895598"/>
              </a:xfrm>
            </p:grpSpPr>
            <p:sp>
              <p:nvSpPr>
                <p:cNvPr id="52" name="Rounded Rectangle 51"/>
                <p:cNvSpPr/>
                <p:nvPr/>
              </p:nvSpPr>
              <p:spPr>
                <a:xfrm rot="20345433" flipH="1">
                  <a:off x="8167040" y="2776567"/>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254567">
                  <a:off x="7377738" y="2776566"/>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6128217">
                  <a:off x="8063330" y="51714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4472555">
                  <a:off x="7721505" y="51617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2901859">
                  <a:off x="7263296" y="4084817"/>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0226769">
                  <a:off x="8491278" y="41306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7439378" y="3571711"/>
                  <a:ext cx="1177462" cy="175080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1442139">
                  <a:off x="7392761" y="3485591"/>
                  <a:ext cx="435686" cy="9173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20249249">
                  <a:off x="8228959" y="3478920"/>
                  <a:ext cx="394925" cy="9173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5400000">
                  <a:off x="7818423" y="2264054"/>
                  <a:ext cx="333136" cy="986629"/>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557452" y="2790682"/>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7491676" y="2790682"/>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611358" y="4267200"/>
                  <a:ext cx="838200" cy="152400"/>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41"/>
              <p:cNvGrpSpPr/>
              <p:nvPr/>
            </p:nvGrpSpPr>
            <p:grpSpPr>
              <a:xfrm>
                <a:off x="6096000" y="4267200"/>
                <a:ext cx="1600200" cy="381000"/>
                <a:chOff x="4800600" y="1267918"/>
                <a:chExt cx="5502838" cy="1399082"/>
              </a:xfrm>
            </p:grpSpPr>
            <p:grpSp>
              <p:nvGrpSpPr>
                <p:cNvPr id="33" name="Group 250"/>
                <p:cNvGrpSpPr/>
                <p:nvPr/>
              </p:nvGrpSpPr>
              <p:grpSpPr>
                <a:xfrm>
                  <a:off x="4800600" y="1295400"/>
                  <a:ext cx="2362200" cy="1371600"/>
                  <a:chOff x="4800600" y="1295400"/>
                  <a:chExt cx="2362200" cy="1371600"/>
                </a:xfrm>
              </p:grpSpPr>
              <p:sp>
                <p:nvSpPr>
                  <p:cNvPr id="46" name="Trapezoid 45"/>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qual 49"/>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51"/>
                <p:cNvGrpSpPr/>
                <p:nvPr/>
              </p:nvGrpSpPr>
              <p:grpSpPr>
                <a:xfrm>
                  <a:off x="6877987" y="1267918"/>
                  <a:ext cx="2362200" cy="1371600"/>
                  <a:chOff x="4800600" y="1295400"/>
                  <a:chExt cx="2362200" cy="1371600"/>
                </a:xfrm>
              </p:grpSpPr>
              <p:sp>
                <p:nvSpPr>
                  <p:cNvPr id="40" name="Trapezoid 39"/>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1"/>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qual 43"/>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58"/>
                <p:cNvGrpSpPr/>
                <p:nvPr/>
              </p:nvGrpSpPr>
              <p:grpSpPr>
                <a:xfrm>
                  <a:off x="8979108" y="1270416"/>
                  <a:ext cx="1324330" cy="1295400"/>
                  <a:chOff x="4800600" y="1295400"/>
                  <a:chExt cx="1324330" cy="1295400"/>
                </a:xfrm>
              </p:grpSpPr>
              <p:sp>
                <p:nvSpPr>
                  <p:cNvPr id="36" name="Trapezoid 35"/>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qual 37"/>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61"/>
              <p:cNvGrpSpPr/>
              <p:nvPr/>
            </p:nvGrpSpPr>
            <p:grpSpPr>
              <a:xfrm>
                <a:off x="6096000" y="1143000"/>
                <a:ext cx="1371600" cy="152400"/>
                <a:chOff x="4800600" y="1267918"/>
                <a:chExt cx="5502838" cy="1399082"/>
              </a:xfrm>
            </p:grpSpPr>
            <p:grpSp>
              <p:nvGrpSpPr>
                <p:cNvPr id="14" name="Group 250"/>
                <p:cNvGrpSpPr/>
                <p:nvPr/>
              </p:nvGrpSpPr>
              <p:grpSpPr>
                <a:xfrm>
                  <a:off x="4800600" y="1295400"/>
                  <a:ext cx="2362200" cy="1371600"/>
                  <a:chOff x="4800600" y="1295400"/>
                  <a:chExt cx="2362200" cy="1371600"/>
                </a:xfrm>
              </p:grpSpPr>
              <p:sp>
                <p:nvSpPr>
                  <p:cNvPr id="27" name="Trapezoid 26"/>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qual 30"/>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51"/>
                <p:cNvGrpSpPr/>
                <p:nvPr/>
              </p:nvGrpSpPr>
              <p:grpSpPr>
                <a:xfrm>
                  <a:off x="6877987" y="1267918"/>
                  <a:ext cx="2362200" cy="1371600"/>
                  <a:chOff x="4800600" y="1295400"/>
                  <a:chExt cx="2362200" cy="1371600"/>
                </a:xfrm>
              </p:grpSpPr>
              <p:sp>
                <p:nvSpPr>
                  <p:cNvPr id="21" name="Trapezoid 20"/>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22"/>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qual 24"/>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58"/>
                <p:cNvGrpSpPr/>
                <p:nvPr/>
              </p:nvGrpSpPr>
              <p:grpSpPr>
                <a:xfrm>
                  <a:off x="8979108" y="1270416"/>
                  <a:ext cx="1324330" cy="1295400"/>
                  <a:chOff x="4800600" y="1295400"/>
                  <a:chExt cx="1324330" cy="1295400"/>
                </a:xfrm>
              </p:grpSpPr>
              <p:sp>
                <p:nvSpPr>
                  <p:cNvPr id="17" name="Trapezoid 16"/>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 18"/>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0" name="Group 129"/>
            <p:cNvGrpSpPr/>
            <p:nvPr/>
          </p:nvGrpSpPr>
          <p:grpSpPr>
            <a:xfrm rot="2330067">
              <a:off x="2752253" y="3377697"/>
              <a:ext cx="443621" cy="959087"/>
              <a:chOff x="1143000" y="2209800"/>
              <a:chExt cx="960933" cy="2270330"/>
            </a:xfrm>
          </p:grpSpPr>
          <p:grpSp>
            <p:nvGrpSpPr>
              <p:cNvPr id="131" name="Group 130"/>
              <p:cNvGrpSpPr/>
              <p:nvPr/>
            </p:nvGrpSpPr>
            <p:grpSpPr>
              <a:xfrm>
                <a:off x="1143000" y="2209800"/>
                <a:ext cx="511971" cy="2251795"/>
                <a:chOff x="609599" y="833642"/>
                <a:chExt cx="1236146" cy="5436927"/>
              </a:xfrm>
            </p:grpSpPr>
            <p:grpSp>
              <p:nvGrpSpPr>
                <p:cNvPr id="140" name="Group 11"/>
                <p:cNvGrpSpPr/>
                <p:nvPr/>
              </p:nvGrpSpPr>
              <p:grpSpPr>
                <a:xfrm rot="10800000">
                  <a:off x="939238" y="4923502"/>
                  <a:ext cx="621450" cy="1347067"/>
                  <a:chOff x="7010400" y="381000"/>
                  <a:chExt cx="762000" cy="2033666"/>
                </a:xfrm>
              </p:grpSpPr>
              <p:sp>
                <p:nvSpPr>
                  <p:cNvPr id="145" name="Rounded Rectangle 14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p:cNvGrpSpPr/>
                <p:nvPr/>
              </p:nvGrpSpPr>
              <p:grpSpPr>
                <a:xfrm>
                  <a:off x="899460" y="833642"/>
                  <a:ext cx="621450" cy="986197"/>
                  <a:chOff x="7031201" y="834275"/>
                  <a:chExt cx="762000" cy="1488861"/>
                </a:xfrm>
              </p:grpSpPr>
              <p:sp>
                <p:nvSpPr>
                  <p:cNvPr id="143" name="Rounded Rectangle 14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2" name="Group 131"/>
              <p:cNvGrpSpPr/>
              <p:nvPr/>
            </p:nvGrpSpPr>
            <p:grpSpPr>
              <a:xfrm>
                <a:off x="1591962" y="2228335"/>
                <a:ext cx="511971" cy="2251795"/>
                <a:chOff x="609599" y="833642"/>
                <a:chExt cx="1236146" cy="5436927"/>
              </a:xfrm>
            </p:grpSpPr>
            <p:grpSp>
              <p:nvGrpSpPr>
                <p:cNvPr id="133" name="Group 11"/>
                <p:cNvGrpSpPr/>
                <p:nvPr/>
              </p:nvGrpSpPr>
              <p:grpSpPr>
                <a:xfrm rot="10800000">
                  <a:off x="939238" y="4923502"/>
                  <a:ext cx="621450" cy="1347067"/>
                  <a:chOff x="7010400" y="381000"/>
                  <a:chExt cx="762000" cy="2033666"/>
                </a:xfrm>
              </p:grpSpPr>
              <p:sp>
                <p:nvSpPr>
                  <p:cNvPr id="138" name="Rounded Rectangle 13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83"/>
                <p:cNvGrpSpPr/>
                <p:nvPr/>
              </p:nvGrpSpPr>
              <p:grpSpPr>
                <a:xfrm>
                  <a:off x="899460" y="833642"/>
                  <a:ext cx="621450" cy="986197"/>
                  <a:chOff x="7031201" y="834275"/>
                  <a:chExt cx="762000" cy="1488861"/>
                </a:xfrm>
              </p:grpSpPr>
              <p:sp>
                <p:nvSpPr>
                  <p:cNvPr id="136" name="Rounded Rectangle 13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7" name="Oval 146"/>
            <p:cNvSpPr/>
            <p:nvPr/>
          </p:nvSpPr>
          <p:spPr>
            <a:xfrm rot="2901859">
              <a:off x="3082831" y="3833725"/>
              <a:ext cx="145108" cy="2458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51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animEffect transition="in" filter="wipe(down)">
                                      <p:cBhvr>
                                        <p:cTn id="9" dur="580">
                                          <p:stCondLst>
                                            <p:cond delay="0"/>
                                          </p:stCondLst>
                                        </p:cTn>
                                        <p:tgtEl>
                                          <p:spTgt spid="79"/>
                                        </p:tgtEl>
                                      </p:cBhvr>
                                    </p:animEffect>
                                    <p:anim calcmode="lin" valueType="num">
                                      <p:cBhvr>
                                        <p:cTn id="10"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5" dur="26">
                                          <p:stCondLst>
                                            <p:cond delay="650"/>
                                          </p:stCondLst>
                                        </p:cTn>
                                        <p:tgtEl>
                                          <p:spTgt spid="79"/>
                                        </p:tgtEl>
                                      </p:cBhvr>
                                      <p:to x="100000" y="60000"/>
                                    </p:animScale>
                                    <p:animScale>
                                      <p:cBhvr>
                                        <p:cTn id="16" dur="166" decel="50000">
                                          <p:stCondLst>
                                            <p:cond delay="676"/>
                                          </p:stCondLst>
                                        </p:cTn>
                                        <p:tgtEl>
                                          <p:spTgt spid="79"/>
                                        </p:tgtEl>
                                      </p:cBhvr>
                                      <p:to x="100000" y="100000"/>
                                    </p:animScale>
                                    <p:animScale>
                                      <p:cBhvr>
                                        <p:cTn id="17" dur="26">
                                          <p:stCondLst>
                                            <p:cond delay="1312"/>
                                          </p:stCondLst>
                                        </p:cTn>
                                        <p:tgtEl>
                                          <p:spTgt spid="79"/>
                                        </p:tgtEl>
                                      </p:cBhvr>
                                      <p:to x="100000" y="80000"/>
                                    </p:animScale>
                                    <p:animScale>
                                      <p:cBhvr>
                                        <p:cTn id="18" dur="166" decel="50000">
                                          <p:stCondLst>
                                            <p:cond delay="1338"/>
                                          </p:stCondLst>
                                        </p:cTn>
                                        <p:tgtEl>
                                          <p:spTgt spid="79"/>
                                        </p:tgtEl>
                                      </p:cBhvr>
                                      <p:to x="100000" y="100000"/>
                                    </p:animScale>
                                    <p:animScale>
                                      <p:cBhvr>
                                        <p:cTn id="19" dur="26">
                                          <p:stCondLst>
                                            <p:cond delay="1642"/>
                                          </p:stCondLst>
                                        </p:cTn>
                                        <p:tgtEl>
                                          <p:spTgt spid="79"/>
                                        </p:tgtEl>
                                      </p:cBhvr>
                                      <p:to x="100000" y="90000"/>
                                    </p:animScale>
                                    <p:animScale>
                                      <p:cBhvr>
                                        <p:cTn id="20" dur="166" decel="50000">
                                          <p:stCondLst>
                                            <p:cond delay="1668"/>
                                          </p:stCondLst>
                                        </p:cTn>
                                        <p:tgtEl>
                                          <p:spTgt spid="79"/>
                                        </p:tgtEl>
                                      </p:cBhvr>
                                      <p:to x="100000" y="100000"/>
                                    </p:animScale>
                                    <p:animScale>
                                      <p:cBhvr>
                                        <p:cTn id="21" dur="26">
                                          <p:stCondLst>
                                            <p:cond delay="1808"/>
                                          </p:stCondLst>
                                        </p:cTn>
                                        <p:tgtEl>
                                          <p:spTgt spid="79"/>
                                        </p:tgtEl>
                                      </p:cBhvr>
                                      <p:to x="100000" y="95000"/>
                                    </p:animScale>
                                    <p:animScale>
                                      <p:cBhvr>
                                        <p:cTn id="22" dur="166" decel="50000">
                                          <p:stCondLst>
                                            <p:cond delay="1834"/>
                                          </p:stCondLst>
                                        </p:cTn>
                                        <p:tgtEl>
                                          <p:spTgt spid="79"/>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5:5-7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Walking By Faith</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(8)</a:t>
            </a:r>
          </a:p>
        </p:txBody>
      </p:sp>
      <p:grpSp>
        <p:nvGrpSpPr>
          <p:cNvPr id="12" name="Group 11"/>
          <p:cNvGrpSpPr/>
          <p:nvPr/>
        </p:nvGrpSpPr>
        <p:grpSpPr>
          <a:xfrm>
            <a:off x="6981164" y="1300698"/>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70642" y="4714320"/>
              <a:ext cx="2227256" cy="1323439"/>
            </a:xfrm>
            <a:prstGeom prst="rect">
              <a:avLst/>
            </a:prstGeom>
          </p:spPr>
          <p:txBody>
            <a:bodyPr wrap="square">
              <a:spAutoFit/>
            </a:bodyPr>
            <a:lstStyle/>
            <a:p>
              <a:pPr algn="ctr"/>
              <a:r>
                <a:rPr lang="en-US" sz="1600" b="1" dirty="0"/>
                <a:t>Because we are separated from God in mortality, we are to walk by faith and not by sight</a:t>
              </a:r>
              <a:endParaRPr lang="en-US" sz="1600" dirty="0"/>
            </a:p>
          </p:txBody>
        </p:sp>
      </p:grpSp>
      <p:pic>
        <p:nvPicPr>
          <p:cNvPr id="5122" name="Picture 2" descr="Image result for the other side of the v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7" y="1130325"/>
            <a:ext cx="4122511" cy="277610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525486" y="4268097"/>
            <a:ext cx="9345003" cy="2308324"/>
            <a:chOff x="2525486" y="4268097"/>
            <a:chExt cx="9345003" cy="2308324"/>
          </a:xfrm>
        </p:grpSpPr>
        <p:sp>
          <p:nvSpPr>
            <p:cNvPr id="8" name="Rectangle 7"/>
            <p:cNvSpPr/>
            <p:nvPr/>
          </p:nvSpPr>
          <p:spPr>
            <a:xfrm>
              <a:off x="2525486" y="4268097"/>
              <a:ext cx="8131628" cy="2308324"/>
            </a:xfrm>
            <a:prstGeom prst="rect">
              <a:avLst/>
            </a:prstGeom>
          </p:spPr>
          <p:txBody>
            <a:bodyPr wrap="square">
              <a:spAutoFit/>
            </a:bodyPr>
            <a:lstStyle/>
            <a:p>
              <a:r>
                <a:rPr lang="en-US" dirty="0">
                  <a:solidFill>
                    <a:schemeClr val="bg1"/>
                  </a:solidFill>
                  <a:latin typeface="Calibri" panose="020F0502020204030204" pitchFamily="34" charset="0"/>
                </a:rPr>
                <a:t>“When we get to the other side of the veil, we shall know something. We now work by faith. We have the evidence of things not seen. The resurrection, the eternal judgment, the celestial kingdom, and the great blessings that God has given in the holy </a:t>
              </a:r>
              <a:r>
                <a:rPr lang="en-US" dirty="0" err="1">
                  <a:solidFill>
                    <a:schemeClr val="bg1"/>
                  </a:solidFill>
                  <a:latin typeface="Calibri" panose="020F0502020204030204" pitchFamily="34" charset="0"/>
                </a:rPr>
                <a:t>anointings</a:t>
              </a:r>
              <a:r>
                <a:rPr lang="en-US" dirty="0">
                  <a:solidFill>
                    <a:schemeClr val="bg1"/>
                  </a:solidFill>
                  <a:latin typeface="Calibri" panose="020F0502020204030204" pitchFamily="34" charset="0"/>
                </a:rPr>
                <a:t> and endowment in the temples, are all for the future, and they will be fulfilled, for they are eternal truths. We will never while in the flesh, with this veil over us, fully comprehend that which lies before us in the world to come. It will pay any man to serve God and to keep His commandments the few days he lives upon the earth.”</a:t>
              </a:r>
              <a:endParaRPr lang="en-US"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6871" y="4512347"/>
              <a:ext cx="1163618" cy="1442139"/>
            </a:xfrm>
            <a:prstGeom prst="rect">
              <a:avLst/>
            </a:prstGeom>
          </p:spPr>
        </p:pic>
      </p:grpSp>
    </p:spTree>
    <p:extLst>
      <p:ext uri="{BB962C8B-B14F-4D97-AF65-F5344CB8AC3E}">
        <p14:creationId xmlns:p14="http://schemas.microsoft.com/office/powerpoint/2010/main" val="24973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How Can We Walk By Faith?</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(8)</a:t>
            </a:r>
          </a:p>
        </p:txBody>
      </p:sp>
      <p:grpSp>
        <p:nvGrpSpPr>
          <p:cNvPr id="102" name="Group 101"/>
          <p:cNvGrpSpPr/>
          <p:nvPr/>
        </p:nvGrpSpPr>
        <p:grpSpPr>
          <a:xfrm>
            <a:off x="1282862" y="1310959"/>
            <a:ext cx="2069938" cy="3116158"/>
            <a:chOff x="1282862" y="1310959"/>
            <a:chExt cx="2069938" cy="3116158"/>
          </a:xfrm>
        </p:grpSpPr>
        <p:grpSp>
          <p:nvGrpSpPr>
            <p:cNvPr id="100" name="Group 99"/>
            <p:cNvGrpSpPr/>
            <p:nvPr/>
          </p:nvGrpSpPr>
          <p:grpSpPr>
            <a:xfrm>
              <a:off x="1282862" y="1310959"/>
              <a:ext cx="2069938" cy="2143865"/>
              <a:chOff x="3655948" y="1169445"/>
              <a:chExt cx="2069938" cy="2143865"/>
            </a:xfrm>
          </p:grpSpPr>
          <p:grpSp>
            <p:nvGrpSpPr>
              <p:cNvPr id="36" name="Group 35"/>
              <p:cNvGrpSpPr/>
              <p:nvPr/>
            </p:nvGrpSpPr>
            <p:grpSpPr>
              <a:xfrm>
                <a:off x="3655948" y="1169445"/>
                <a:ext cx="2069938" cy="2143865"/>
                <a:chOff x="658062" y="3554215"/>
                <a:chExt cx="1774479" cy="1837854"/>
              </a:xfrm>
            </p:grpSpPr>
            <p:grpSp>
              <p:nvGrpSpPr>
                <p:cNvPr id="37" name="Group 36"/>
                <p:cNvGrpSpPr/>
                <p:nvPr/>
              </p:nvGrpSpPr>
              <p:grpSpPr>
                <a:xfrm>
                  <a:off x="658062" y="3554215"/>
                  <a:ext cx="1774479" cy="1837854"/>
                  <a:chOff x="4944696" y="4791853"/>
                  <a:chExt cx="1774479" cy="1837854"/>
                </a:xfrm>
              </p:grpSpPr>
              <p:sp>
                <p:nvSpPr>
                  <p:cNvPr id="40" name="Rectangle 39"/>
                  <p:cNvSpPr/>
                  <p:nvPr/>
                </p:nvSpPr>
                <p:spPr>
                  <a:xfrm>
                    <a:off x="4944696" y="4791853"/>
                    <a:ext cx="1774479" cy="183785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604355" y="4895238"/>
                    <a:ext cx="496829" cy="1734469"/>
                    <a:chOff x="5596319" y="2218318"/>
                    <a:chExt cx="496829" cy="1734469"/>
                  </a:xfrm>
                </p:grpSpPr>
                <p:sp>
                  <p:nvSpPr>
                    <p:cNvPr id="42" name="Oval 41"/>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3" name="Straight Connector 42"/>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772913" y="3580492"/>
                      <a:ext cx="188523" cy="3722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06982" y="3580493"/>
                      <a:ext cx="147465" cy="372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46556" y="2747521"/>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48906" y="3272276"/>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8" name="Straight Connector 37"/>
                <p:cNvCxnSpPr/>
                <p:nvPr/>
              </p:nvCxnSpPr>
              <p:spPr>
                <a:xfrm>
                  <a:off x="1570017" y="4196647"/>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88576" y="4713708"/>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963886" y="1915886"/>
                <a:ext cx="642258" cy="348343"/>
                <a:chOff x="4963886" y="1915886"/>
                <a:chExt cx="642258" cy="348343"/>
              </a:xfrm>
            </p:grpSpPr>
            <p:sp>
              <p:nvSpPr>
                <p:cNvPr id="15" name="Rectangle 14"/>
                <p:cNvSpPr/>
                <p:nvPr/>
              </p:nvSpPr>
              <p:spPr>
                <a:xfrm>
                  <a:off x="4974771" y="1915886"/>
                  <a:ext cx="631372" cy="3483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963886" y="1959428"/>
                  <a:ext cx="642258" cy="215444"/>
                </a:xfrm>
                <a:prstGeom prst="rect">
                  <a:avLst/>
                </a:prstGeom>
                <a:noFill/>
              </p:spPr>
              <p:txBody>
                <a:bodyPr wrap="square" rtlCol="0">
                  <a:spAutoFit/>
                </a:bodyPr>
                <a:lstStyle/>
                <a:p>
                  <a:r>
                    <a:rPr lang="en-US" sz="800" dirty="0">
                      <a:solidFill>
                        <a:schemeClr val="bg1"/>
                      </a:solidFill>
                    </a:rPr>
                    <a:t>Missionary</a:t>
                  </a:r>
                </a:p>
              </p:txBody>
            </p:sp>
          </p:grpSp>
        </p:grpSp>
        <p:sp>
          <p:nvSpPr>
            <p:cNvPr id="101" name="TextBox 100"/>
            <p:cNvSpPr txBox="1"/>
            <p:nvPr/>
          </p:nvSpPr>
          <p:spPr>
            <a:xfrm>
              <a:off x="1371601" y="3712028"/>
              <a:ext cx="1926771" cy="715089"/>
            </a:xfrm>
            <a:prstGeom prst="roundRect">
              <a:avLst/>
            </a:prstGeom>
            <a:solidFill>
              <a:schemeClr val="accent1">
                <a:lumMod val="75000"/>
              </a:schemeClr>
            </a:solidFill>
          </p:spPr>
          <p:txBody>
            <a:bodyPr wrap="square" rtlCol="0">
              <a:spAutoFit/>
            </a:bodyPr>
            <a:lstStyle/>
            <a:p>
              <a:pPr algn="ctr"/>
              <a:r>
                <a:rPr lang="en-US" dirty="0">
                  <a:solidFill>
                    <a:schemeClr val="bg1"/>
                  </a:solidFill>
                </a:rPr>
                <a:t>By deciding to serve a mission</a:t>
              </a:r>
            </a:p>
          </p:txBody>
        </p:sp>
      </p:grpSp>
      <p:grpSp>
        <p:nvGrpSpPr>
          <p:cNvPr id="103" name="Group 102"/>
          <p:cNvGrpSpPr/>
          <p:nvPr/>
        </p:nvGrpSpPr>
        <p:grpSpPr>
          <a:xfrm>
            <a:off x="4864767" y="1444986"/>
            <a:ext cx="2330519" cy="3792675"/>
            <a:chOff x="4864767" y="1444986"/>
            <a:chExt cx="2330519" cy="3792675"/>
          </a:xfrm>
        </p:grpSpPr>
        <p:grpSp>
          <p:nvGrpSpPr>
            <p:cNvPr id="16" name="Group 15"/>
            <p:cNvGrpSpPr/>
            <p:nvPr/>
          </p:nvGrpSpPr>
          <p:grpSpPr>
            <a:xfrm>
              <a:off x="4864767" y="1444986"/>
              <a:ext cx="2330519" cy="1837854"/>
              <a:chOff x="1182004" y="4773622"/>
              <a:chExt cx="2330519" cy="1837854"/>
            </a:xfrm>
          </p:grpSpPr>
          <p:sp>
            <p:nvSpPr>
              <p:cNvPr id="17" name="Rectangle 16"/>
              <p:cNvSpPr/>
              <p:nvPr/>
            </p:nvSpPr>
            <p:spPr>
              <a:xfrm>
                <a:off x="1182004" y="4773622"/>
                <a:ext cx="2330519" cy="183785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036094" y="4923035"/>
                <a:ext cx="562359" cy="1625565"/>
                <a:chOff x="1638409" y="4940032"/>
                <a:chExt cx="562359" cy="1625565"/>
              </a:xfrm>
            </p:grpSpPr>
            <p:grpSp>
              <p:nvGrpSpPr>
                <p:cNvPr id="19" name="Group 18"/>
                <p:cNvGrpSpPr/>
                <p:nvPr/>
              </p:nvGrpSpPr>
              <p:grpSpPr>
                <a:xfrm>
                  <a:off x="1638409" y="4940032"/>
                  <a:ext cx="562359" cy="1625565"/>
                  <a:chOff x="1758767" y="2093884"/>
                  <a:chExt cx="867634" cy="2502264"/>
                </a:xfrm>
              </p:grpSpPr>
              <p:sp>
                <p:nvSpPr>
                  <p:cNvPr id="26" name="Oval 25"/>
                  <p:cNvSpPr/>
                  <p:nvPr/>
                </p:nvSpPr>
                <p:spPr>
                  <a:xfrm>
                    <a:off x="1982966" y="2093884"/>
                    <a:ext cx="643435" cy="64343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2163046" y="2755489"/>
                    <a:ext cx="61660" cy="9998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960504" y="3783977"/>
                    <a:ext cx="202542" cy="5337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63046" y="3751841"/>
                    <a:ext cx="274128" cy="417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758767" y="4312341"/>
                    <a:ext cx="201052" cy="2838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7174" y="4169193"/>
                    <a:ext cx="113561" cy="3889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902988" y="2748657"/>
                    <a:ext cx="327170" cy="5804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93057" y="3315767"/>
                    <a:ext cx="211875" cy="2337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18277" y="2755489"/>
                    <a:ext cx="293114" cy="5526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5" idx="3"/>
                  </p:cNvCxnSpPr>
                  <p:nvPr/>
                </p:nvCxnSpPr>
                <p:spPr>
                  <a:xfrm flipH="1">
                    <a:off x="2432316" y="3297946"/>
                    <a:ext cx="67831" cy="1511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832666" y="5632069"/>
                  <a:ext cx="289804" cy="376740"/>
                  <a:chOff x="3817088" y="5358031"/>
                  <a:chExt cx="405853" cy="527602"/>
                </a:xfrm>
              </p:grpSpPr>
              <p:sp>
                <p:nvSpPr>
                  <p:cNvPr id="24" name="Rectangle 23"/>
                  <p:cNvSpPr/>
                  <p:nvPr/>
                </p:nvSpPr>
                <p:spPr>
                  <a:xfrm>
                    <a:off x="3817088" y="5358032"/>
                    <a:ext cx="405853" cy="52760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817088" y="5358031"/>
                    <a:ext cx="339333" cy="527601"/>
                  </a:xfrm>
                  <a:prstGeom prst="rect">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p:cNvCxnSpPr/>
                <p:nvPr/>
              </p:nvCxnSpPr>
              <p:spPr>
                <a:xfrm flipH="1">
                  <a:off x="1996011" y="5703762"/>
                  <a:ext cx="131754" cy="2031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46049" y="5730368"/>
                  <a:ext cx="137327" cy="1518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0" name="TextBox 69"/>
            <p:cNvSpPr txBox="1"/>
            <p:nvPr/>
          </p:nvSpPr>
          <p:spPr>
            <a:xfrm>
              <a:off x="5148944" y="3603171"/>
              <a:ext cx="1926771" cy="1634490"/>
            </a:xfrm>
            <a:prstGeom prst="roundRect">
              <a:avLst/>
            </a:prstGeom>
            <a:solidFill>
              <a:schemeClr val="accent1">
                <a:lumMod val="75000"/>
              </a:schemeClr>
            </a:solidFill>
          </p:spPr>
          <p:txBody>
            <a:bodyPr wrap="square" rtlCol="0">
              <a:spAutoFit/>
            </a:bodyPr>
            <a:lstStyle/>
            <a:p>
              <a:pPr algn="ctr"/>
              <a:r>
                <a:rPr lang="en-US" dirty="0">
                  <a:solidFill>
                    <a:schemeClr val="bg1"/>
                  </a:solidFill>
                </a:rPr>
                <a:t>By keeping the standards of the Church and keeping the Commandments</a:t>
              </a:r>
            </a:p>
          </p:txBody>
        </p:sp>
      </p:grpSp>
      <p:grpSp>
        <p:nvGrpSpPr>
          <p:cNvPr id="104" name="Group 103"/>
          <p:cNvGrpSpPr/>
          <p:nvPr/>
        </p:nvGrpSpPr>
        <p:grpSpPr>
          <a:xfrm>
            <a:off x="8832105" y="1200289"/>
            <a:ext cx="2233224" cy="4668596"/>
            <a:chOff x="8946405" y="1212989"/>
            <a:chExt cx="2233224" cy="4668596"/>
          </a:xfrm>
        </p:grpSpPr>
        <p:grpSp>
          <p:nvGrpSpPr>
            <p:cNvPr id="99" name="Group 98"/>
            <p:cNvGrpSpPr/>
            <p:nvPr/>
          </p:nvGrpSpPr>
          <p:grpSpPr>
            <a:xfrm>
              <a:off x="8946405" y="1212989"/>
              <a:ext cx="2233224" cy="2312983"/>
              <a:chOff x="6997862" y="1191217"/>
              <a:chExt cx="2233224" cy="2312983"/>
            </a:xfrm>
          </p:grpSpPr>
          <p:grpSp>
            <p:nvGrpSpPr>
              <p:cNvPr id="51" name="Group 50"/>
              <p:cNvGrpSpPr/>
              <p:nvPr/>
            </p:nvGrpSpPr>
            <p:grpSpPr>
              <a:xfrm>
                <a:off x="6997862" y="1191217"/>
                <a:ext cx="2233224" cy="2312983"/>
                <a:chOff x="658062" y="3554215"/>
                <a:chExt cx="1774479" cy="1837854"/>
              </a:xfrm>
            </p:grpSpPr>
            <p:grpSp>
              <p:nvGrpSpPr>
                <p:cNvPr id="52" name="Group 51"/>
                <p:cNvGrpSpPr/>
                <p:nvPr/>
              </p:nvGrpSpPr>
              <p:grpSpPr>
                <a:xfrm>
                  <a:off x="658062" y="3554215"/>
                  <a:ext cx="1774479" cy="1837854"/>
                  <a:chOff x="4944696" y="4791853"/>
                  <a:chExt cx="1774479" cy="1837854"/>
                </a:xfrm>
              </p:grpSpPr>
              <p:sp>
                <p:nvSpPr>
                  <p:cNvPr id="55" name="Rectangle 54"/>
                  <p:cNvSpPr/>
                  <p:nvPr/>
                </p:nvSpPr>
                <p:spPr>
                  <a:xfrm>
                    <a:off x="4944696" y="4791853"/>
                    <a:ext cx="1774479" cy="183785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5604355" y="4895238"/>
                    <a:ext cx="496829" cy="1734469"/>
                    <a:chOff x="5596319" y="2218318"/>
                    <a:chExt cx="496829" cy="1734469"/>
                  </a:xfrm>
                </p:grpSpPr>
                <p:sp>
                  <p:nvSpPr>
                    <p:cNvPr id="57" name="Oval 56"/>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8" name="Straight Connector 57"/>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5772913" y="3580492"/>
                      <a:ext cx="188523" cy="3722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606982" y="3580493"/>
                      <a:ext cx="147465" cy="372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46556" y="2747521"/>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648906" y="3272276"/>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3" name="Straight Connector 52"/>
                <p:cNvCxnSpPr/>
                <p:nvPr/>
              </p:nvCxnSpPr>
              <p:spPr>
                <a:xfrm>
                  <a:off x="1570017" y="4196647"/>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588576" y="4713708"/>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7522029" y="2710542"/>
                <a:ext cx="1208314" cy="772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8175172" y="2405743"/>
                <a:ext cx="119743"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0285643">
                <a:off x="8107464" y="2202886"/>
                <a:ext cx="190861" cy="2731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ular Callout 97"/>
              <p:cNvSpPr/>
              <p:nvPr/>
            </p:nvSpPr>
            <p:spPr>
              <a:xfrm>
                <a:off x="7173686" y="1273629"/>
                <a:ext cx="566057" cy="457200"/>
              </a:xfrm>
              <a:prstGeom prst="wedgeRoundRectCallout">
                <a:avLst>
                  <a:gd name="adj1" fmla="val 46475"/>
                  <a:gd name="adj2" fmla="val 6964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9122230" y="3940628"/>
              <a:ext cx="1926771" cy="1940957"/>
            </a:xfrm>
            <a:prstGeom prst="roundRect">
              <a:avLst/>
            </a:prstGeom>
            <a:solidFill>
              <a:schemeClr val="accent1">
                <a:lumMod val="75000"/>
              </a:schemeClr>
            </a:solidFill>
          </p:spPr>
          <p:txBody>
            <a:bodyPr wrap="square" rtlCol="0">
              <a:spAutoFit/>
            </a:bodyPr>
            <a:lstStyle/>
            <a:p>
              <a:pPr algn="ctr"/>
              <a:r>
                <a:rPr lang="en-US" dirty="0">
                  <a:solidFill>
                    <a:schemeClr val="bg1"/>
                  </a:solidFill>
                </a:rPr>
                <a:t>By sharing your testimony, not just in church but to your friends and family</a:t>
              </a:r>
            </a:p>
          </p:txBody>
        </p:sp>
      </p:grpSp>
    </p:spTree>
    <p:extLst>
      <p:ext uri="{BB962C8B-B14F-4D97-AF65-F5344CB8AC3E}">
        <p14:creationId xmlns:p14="http://schemas.microsoft.com/office/powerpoint/2010/main" val="138443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ppt_x"/>
                                          </p:val>
                                        </p:tav>
                                        <p:tav tm="100000">
                                          <p:val>
                                            <p:strVal val="#ppt_x"/>
                                          </p:val>
                                        </p:tav>
                                      </p:tavLst>
                                    </p:anim>
                                    <p:anim calcmode="lin" valueType="num">
                                      <p:cBhvr additive="base">
                                        <p:cTn id="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additive="base">
                                        <p:cTn id="13" dur="500" fill="hold"/>
                                        <p:tgtEl>
                                          <p:spTgt spid="103"/>
                                        </p:tgtEl>
                                        <p:attrNameLst>
                                          <p:attrName>ppt_x</p:attrName>
                                        </p:attrNameLst>
                                      </p:cBhvr>
                                      <p:tavLst>
                                        <p:tav tm="0">
                                          <p:val>
                                            <p:strVal val="#ppt_x"/>
                                          </p:val>
                                        </p:tav>
                                        <p:tav tm="100000">
                                          <p:val>
                                            <p:strVal val="#ppt_x"/>
                                          </p:val>
                                        </p:tav>
                                      </p:tavLst>
                                    </p:anim>
                                    <p:anim calcmode="lin" valueType="num">
                                      <p:cBhvr additive="base">
                                        <p:cTn id="1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 calcmode="lin" valueType="num">
                                      <p:cBhvr additive="base">
                                        <p:cTn id="19" dur="500" fill="hold"/>
                                        <p:tgtEl>
                                          <p:spTgt spid="104"/>
                                        </p:tgtEl>
                                        <p:attrNameLst>
                                          <p:attrName>ppt_x</p:attrName>
                                        </p:attrNameLst>
                                      </p:cBhvr>
                                      <p:tavLst>
                                        <p:tav tm="0">
                                          <p:val>
                                            <p:strVal val="#ppt_x"/>
                                          </p:val>
                                        </p:tav>
                                        <p:tav tm="100000">
                                          <p:val>
                                            <p:strVal val="#ppt_x"/>
                                          </p:val>
                                        </p:tav>
                                      </p:tavLst>
                                    </p:anim>
                                    <p:anim calcmode="lin" valueType="num">
                                      <p:cBhvr additive="base">
                                        <p:cTn id="20"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5:8-11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Appear Before Christ</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(8)</a:t>
            </a:r>
          </a:p>
        </p:txBody>
      </p:sp>
      <p:sp>
        <p:nvSpPr>
          <p:cNvPr id="8" name="Rectangle 7"/>
          <p:cNvSpPr/>
          <p:nvPr/>
        </p:nvSpPr>
        <p:spPr>
          <a:xfrm>
            <a:off x="5192485" y="871755"/>
            <a:ext cx="1948543" cy="369332"/>
          </a:xfrm>
          <a:prstGeom prst="rect">
            <a:avLst/>
          </a:prstGeom>
        </p:spPr>
        <p:txBody>
          <a:bodyPr wrap="square">
            <a:spAutoFit/>
          </a:bodyPr>
          <a:lstStyle/>
          <a:p>
            <a:r>
              <a:rPr lang="en-US" dirty="0">
                <a:solidFill>
                  <a:schemeClr val="bg1"/>
                </a:solidFill>
                <a:latin typeface="Calibri" panose="020F0502020204030204" pitchFamily="34" charset="0"/>
              </a:rPr>
              <a:t>To Be Judged</a:t>
            </a:r>
            <a:endParaRPr lang="en-US" dirty="0">
              <a:solidFill>
                <a:schemeClr val="bg1"/>
              </a:solidFill>
            </a:endParaRPr>
          </a:p>
        </p:txBody>
      </p:sp>
      <p:sp>
        <p:nvSpPr>
          <p:cNvPr id="2" name="Rectangle 1"/>
          <p:cNvSpPr/>
          <p:nvPr/>
        </p:nvSpPr>
        <p:spPr>
          <a:xfrm>
            <a:off x="1651380" y="1613984"/>
            <a:ext cx="7117482" cy="2246769"/>
          </a:xfrm>
          <a:prstGeom prst="rect">
            <a:avLst/>
          </a:prstGeom>
        </p:spPr>
        <p:txBody>
          <a:bodyPr wrap="square">
            <a:spAutoFit/>
          </a:bodyPr>
          <a:lstStyle/>
          <a:p>
            <a:pPr fontAlgn="base"/>
            <a:r>
              <a:rPr lang="en-US" sz="2000" dirty="0">
                <a:solidFill>
                  <a:schemeClr val="bg1"/>
                </a:solidFill>
              </a:rPr>
              <a:t>“The Son, not the Father, is the Judge of the whole earth, but his judgment is made in accordance with the will of the Father and therefore is just [see John 5:22, 30]. …</a:t>
            </a:r>
          </a:p>
          <a:p>
            <a:pPr fontAlgn="base"/>
            <a:endParaRPr lang="en-US" sz="2000" dirty="0">
              <a:solidFill>
                <a:schemeClr val="bg1"/>
              </a:solidFill>
            </a:endParaRPr>
          </a:p>
          <a:p>
            <a:pPr fontAlgn="base"/>
            <a:r>
              <a:rPr lang="en-US" sz="2000" dirty="0">
                <a:solidFill>
                  <a:schemeClr val="bg1"/>
                </a:solidFill>
              </a:rPr>
              <a:t>“Because Jesus is the Son of Man of Holiness he has been given the power to execute judgment, to sit in judgment at the great and last day, to call all men forth in immortality to stand before his bar.” (</a:t>
            </a:r>
            <a:r>
              <a:rPr lang="en-US" sz="2000" i="1" dirty="0">
                <a:solidFill>
                  <a:schemeClr val="bg1"/>
                </a:solidFill>
              </a:rPr>
              <a:t>9</a:t>
            </a:r>
            <a:r>
              <a:rPr lang="en-US" sz="2000" dirty="0">
                <a:solidFill>
                  <a:schemeClr val="bg1"/>
                </a:solidFill>
              </a:rPr>
              <a:t>)</a:t>
            </a:r>
            <a:endParaRPr lang="en-US" sz="2000" b="0" i="0" dirty="0">
              <a:solidFill>
                <a:schemeClr val="bg1"/>
              </a:solidFill>
              <a:effectLst/>
            </a:endParaRPr>
          </a:p>
        </p:txBody>
      </p:sp>
      <p:sp>
        <p:nvSpPr>
          <p:cNvPr id="7" name="Rectangle 6"/>
          <p:cNvSpPr/>
          <p:nvPr/>
        </p:nvSpPr>
        <p:spPr>
          <a:xfrm>
            <a:off x="3701143" y="4923749"/>
            <a:ext cx="6096000" cy="1384995"/>
          </a:xfrm>
          <a:prstGeom prst="rect">
            <a:avLst/>
          </a:prstGeom>
        </p:spPr>
        <p:txBody>
          <a:bodyPr>
            <a:spAutoFit/>
          </a:bodyPr>
          <a:lstStyle/>
          <a:p>
            <a:r>
              <a:rPr lang="en-US" sz="2800" i="1" dirty="0">
                <a:solidFill>
                  <a:srgbClr val="FFFF00"/>
                </a:solidFill>
                <a:latin typeface="Palatino"/>
              </a:rPr>
              <a:t>And hath given him authority to execute judgment also, because he is the Son of man. John 5:27</a:t>
            </a:r>
            <a:endParaRPr lang="en-US" sz="2800" i="1"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94" y="672193"/>
            <a:ext cx="961192" cy="1341664"/>
          </a:xfrm>
          <a:prstGeom prst="rect">
            <a:avLst/>
          </a:prstGeom>
        </p:spPr>
      </p:pic>
      <p:grpSp>
        <p:nvGrpSpPr>
          <p:cNvPr id="50" name="Group 49"/>
          <p:cNvGrpSpPr/>
          <p:nvPr/>
        </p:nvGrpSpPr>
        <p:grpSpPr>
          <a:xfrm>
            <a:off x="2522169" y="4293123"/>
            <a:ext cx="921918" cy="2332759"/>
            <a:chOff x="6934200" y="1265656"/>
            <a:chExt cx="1985484" cy="4373144"/>
          </a:xfrm>
        </p:grpSpPr>
        <p:sp>
          <p:nvSpPr>
            <p:cNvPr id="51" name="Oval 50"/>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24"/>
            <p:cNvGrpSpPr/>
            <p:nvPr/>
          </p:nvGrpSpPr>
          <p:grpSpPr>
            <a:xfrm>
              <a:off x="7108136" y="2388756"/>
              <a:ext cx="1544360" cy="2210894"/>
              <a:chOff x="4553133" y="901823"/>
              <a:chExt cx="2186627" cy="3449921"/>
            </a:xfrm>
          </p:grpSpPr>
          <p:sp>
            <p:nvSpPr>
              <p:cNvPr id="130"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6"/>
              <p:cNvGrpSpPr/>
              <p:nvPr/>
            </p:nvGrpSpPr>
            <p:grpSpPr>
              <a:xfrm>
                <a:off x="4694566" y="901823"/>
                <a:ext cx="2045194" cy="1982724"/>
                <a:chOff x="2594848" y="2213440"/>
                <a:chExt cx="2045194" cy="1982724"/>
              </a:xfrm>
              <a:solidFill>
                <a:srgbClr val="E0C13C"/>
              </a:solidFill>
            </p:grpSpPr>
            <p:sp>
              <p:nvSpPr>
                <p:cNvPr id="132"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3" name="Group 5"/>
                <p:cNvGrpSpPr/>
                <p:nvPr/>
              </p:nvGrpSpPr>
              <p:grpSpPr>
                <a:xfrm>
                  <a:off x="2840416" y="2333435"/>
                  <a:ext cx="1586009" cy="1634505"/>
                  <a:chOff x="2838154" y="2333435"/>
                  <a:chExt cx="1586009" cy="1634505"/>
                </a:xfrm>
                <a:grpFill/>
              </p:grpSpPr>
              <p:sp>
                <p:nvSpPr>
                  <p:cNvPr id="134"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3" name="Oval 62"/>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58"/>
            <p:cNvGrpSpPr/>
            <p:nvPr/>
          </p:nvGrpSpPr>
          <p:grpSpPr>
            <a:xfrm rot="175281">
              <a:off x="7281771" y="4966315"/>
              <a:ext cx="1319546" cy="446802"/>
              <a:chOff x="3810000" y="1677648"/>
              <a:chExt cx="4705061" cy="1827552"/>
            </a:xfrm>
          </p:grpSpPr>
          <p:grpSp>
            <p:nvGrpSpPr>
              <p:cNvPr id="100" name="Group 37"/>
              <p:cNvGrpSpPr/>
              <p:nvPr/>
            </p:nvGrpSpPr>
            <p:grpSpPr>
              <a:xfrm>
                <a:off x="3810000" y="1828800"/>
                <a:ext cx="1776984" cy="1676400"/>
                <a:chOff x="3810000" y="1828800"/>
                <a:chExt cx="4038600" cy="3810000"/>
              </a:xfrm>
            </p:grpSpPr>
            <p:sp>
              <p:nvSpPr>
                <p:cNvPr id="121" name="Half Frame 12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8"/>
              <p:cNvGrpSpPr/>
              <p:nvPr/>
            </p:nvGrpSpPr>
            <p:grpSpPr>
              <a:xfrm>
                <a:off x="5314014" y="1757596"/>
                <a:ext cx="1776984" cy="1676400"/>
                <a:chOff x="3810000" y="1828800"/>
                <a:chExt cx="4038600" cy="3810000"/>
              </a:xfrm>
            </p:grpSpPr>
            <p:sp>
              <p:nvSpPr>
                <p:cNvPr id="112" name="Half Frame 11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11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iamond 11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48"/>
              <p:cNvGrpSpPr/>
              <p:nvPr/>
            </p:nvGrpSpPr>
            <p:grpSpPr>
              <a:xfrm>
                <a:off x="6738077" y="1677648"/>
                <a:ext cx="1776984" cy="1676400"/>
                <a:chOff x="3810000" y="1828800"/>
                <a:chExt cx="4038600" cy="3810000"/>
              </a:xfrm>
            </p:grpSpPr>
            <p:sp>
              <p:nvSpPr>
                <p:cNvPr id="103" name="Half Frame 102"/>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106"/>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Cloud 64"/>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7162023" y="1568903"/>
              <a:ext cx="1544762" cy="259293"/>
              <a:chOff x="7105896" y="1557210"/>
              <a:chExt cx="1544762" cy="488119"/>
            </a:xfrm>
          </p:grpSpPr>
          <p:sp>
            <p:nvSpPr>
              <p:cNvPr id="67"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9"/>
              <p:cNvGrpSpPr/>
              <p:nvPr/>
            </p:nvGrpSpPr>
            <p:grpSpPr>
              <a:xfrm rot="160736">
                <a:off x="7230848" y="1557210"/>
                <a:ext cx="1269517" cy="488119"/>
                <a:chOff x="3810000" y="1677648"/>
                <a:chExt cx="4705061" cy="1827552"/>
              </a:xfrm>
            </p:grpSpPr>
            <p:grpSp>
              <p:nvGrpSpPr>
                <p:cNvPr id="69" name="Group 37"/>
                <p:cNvGrpSpPr/>
                <p:nvPr/>
              </p:nvGrpSpPr>
              <p:grpSpPr>
                <a:xfrm>
                  <a:off x="3810000" y="1828800"/>
                  <a:ext cx="1776984" cy="1676400"/>
                  <a:chOff x="3810000" y="1828800"/>
                  <a:chExt cx="4038600" cy="3810000"/>
                </a:xfrm>
              </p:grpSpPr>
              <p:sp>
                <p:nvSpPr>
                  <p:cNvPr id="90" name="Half Frame 8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9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iamond 9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8"/>
                <p:cNvGrpSpPr/>
                <p:nvPr/>
              </p:nvGrpSpPr>
              <p:grpSpPr>
                <a:xfrm>
                  <a:off x="5314014" y="1757596"/>
                  <a:ext cx="1776984" cy="1676400"/>
                  <a:chOff x="3810000" y="1828800"/>
                  <a:chExt cx="4038600" cy="3810000"/>
                </a:xfrm>
              </p:grpSpPr>
              <p:sp>
                <p:nvSpPr>
                  <p:cNvPr id="81" name="Half Frame 8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8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8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iamond 8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48"/>
                <p:cNvGrpSpPr/>
                <p:nvPr/>
              </p:nvGrpSpPr>
              <p:grpSpPr>
                <a:xfrm>
                  <a:off x="6738077" y="1677648"/>
                  <a:ext cx="1776984" cy="1676400"/>
                  <a:chOff x="3810000" y="1828800"/>
                  <a:chExt cx="4038600" cy="3810000"/>
                </a:xfrm>
              </p:grpSpPr>
              <p:sp>
                <p:nvSpPr>
                  <p:cNvPr id="72" name="Half Frame 7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Half Frame 7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7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mond 7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9937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5:15-17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Believers—New Creatures in Christ</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(10)</a:t>
            </a:r>
          </a:p>
        </p:txBody>
      </p:sp>
      <p:sp>
        <p:nvSpPr>
          <p:cNvPr id="9" name="Rectangle 8"/>
          <p:cNvSpPr/>
          <p:nvPr/>
        </p:nvSpPr>
        <p:spPr>
          <a:xfrm>
            <a:off x="1023258" y="1664065"/>
            <a:ext cx="4680857" cy="1477328"/>
          </a:xfrm>
          <a:prstGeom prst="rect">
            <a:avLst/>
          </a:prstGeom>
        </p:spPr>
        <p:txBody>
          <a:bodyPr wrap="square">
            <a:spAutoFit/>
          </a:bodyPr>
          <a:lstStyle/>
          <a:p>
            <a:r>
              <a:rPr lang="en-US" dirty="0">
                <a:solidFill>
                  <a:schemeClr val="bg1"/>
                </a:solidFill>
                <a:latin typeface="Calibri" panose="020F0502020204030204" pitchFamily="34" charset="0"/>
              </a:rPr>
              <a:t>The Atonement changes everyone who accepts it; those who choose to follow Jesus Christ no longer “live unto themselves, but unto him which died for them, and rose again.” They become a “new creature” (1)</a:t>
            </a:r>
            <a:endParaRPr lang="en-US" dirty="0">
              <a:solidFill>
                <a:schemeClr val="bg1"/>
              </a:solidFill>
            </a:endParaRPr>
          </a:p>
        </p:txBody>
      </p:sp>
      <p:sp>
        <p:nvSpPr>
          <p:cNvPr id="10" name="Rectangle 9"/>
          <p:cNvSpPr/>
          <p:nvPr/>
        </p:nvSpPr>
        <p:spPr>
          <a:xfrm>
            <a:off x="4757056" y="4156226"/>
            <a:ext cx="5791881" cy="2585323"/>
          </a:xfrm>
          <a:prstGeom prst="rect">
            <a:avLst/>
          </a:prstGeom>
        </p:spPr>
        <p:txBody>
          <a:bodyPr wrap="square">
            <a:spAutoFit/>
          </a:bodyPr>
          <a:lstStyle/>
          <a:p>
            <a:pPr fontAlgn="base"/>
            <a:r>
              <a:rPr lang="en-US" dirty="0">
                <a:solidFill>
                  <a:schemeClr val="bg1"/>
                </a:solidFill>
                <a:latin typeface="Calibri" panose="020F0502020204030204" pitchFamily="34" charset="0"/>
              </a:rPr>
              <a:t>“…True conversion brings a change in one’s beliefs, heart, and life to accept and conform to the will of God and includes a conscious commitment to become a disciple of Christ.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As we honor the ordinances and covenants of salvation and exaltation ‘press forward with a steadfastness in Christ’, and endure in faith to the end), we become new creatures in Christ.”</a:t>
            </a:r>
            <a:endParaRPr lang="en-US" b="0" i="0" dirty="0">
              <a:solidFill>
                <a:schemeClr val="bg1"/>
              </a:solidFill>
              <a:effectLst/>
              <a:latin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170" y="4446851"/>
            <a:ext cx="1288597" cy="1620315"/>
          </a:xfrm>
          <a:prstGeom prst="rect">
            <a:avLst/>
          </a:prstGeom>
        </p:spPr>
      </p:pic>
      <p:pic>
        <p:nvPicPr>
          <p:cNvPr id="6148" name="Picture 4" descr="Image result for changes colo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46845" y="1201873"/>
            <a:ext cx="4108450" cy="27681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1865CD-B9AB-71FA-6216-57E88F51D66F}"/>
              </a:ext>
            </a:extLst>
          </p:cNvPr>
          <p:cNvGrpSpPr/>
          <p:nvPr/>
        </p:nvGrpSpPr>
        <p:grpSpPr>
          <a:xfrm>
            <a:off x="533718" y="3448323"/>
            <a:ext cx="3289208" cy="2390250"/>
            <a:chOff x="384206" y="4158361"/>
            <a:chExt cx="3289208" cy="2390250"/>
          </a:xfrm>
        </p:grpSpPr>
        <p:grpSp>
          <p:nvGrpSpPr>
            <p:cNvPr id="7" name="Group 6">
              <a:extLst>
                <a:ext uri="{FF2B5EF4-FFF2-40B4-BE49-F238E27FC236}">
                  <a16:creationId xmlns:a16="http://schemas.microsoft.com/office/drawing/2014/main" id="{699FD5DC-4B19-B740-94B5-27C431BA4F2D}"/>
                </a:ext>
              </a:extLst>
            </p:cNvPr>
            <p:cNvGrpSpPr/>
            <p:nvPr/>
          </p:nvGrpSpPr>
          <p:grpSpPr>
            <a:xfrm>
              <a:off x="384206" y="4158361"/>
              <a:ext cx="3289208" cy="2390250"/>
              <a:chOff x="609599" y="833642"/>
              <a:chExt cx="7941747" cy="5771225"/>
            </a:xfrm>
          </p:grpSpPr>
          <p:grpSp>
            <p:nvGrpSpPr>
              <p:cNvPr id="11" name="Group 10">
                <a:extLst>
                  <a:ext uri="{FF2B5EF4-FFF2-40B4-BE49-F238E27FC236}">
                    <a16:creationId xmlns:a16="http://schemas.microsoft.com/office/drawing/2014/main" id="{4E678B1B-2D34-FCAF-1AB9-77769AFC5F1D}"/>
                  </a:ext>
                </a:extLst>
              </p:cNvPr>
              <p:cNvGrpSpPr/>
              <p:nvPr/>
            </p:nvGrpSpPr>
            <p:grpSpPr>
              <a:xfrm rot="10800000">
                <a:off x="7696200" y="5257800"/>
                <a:ext cx="621450" cy="1347067"/>
                <a:chOff x="7010400" y="381000"/>
                <a:chExt cx="762000" cy="2033666"/>
              </a:xfrm>
            </p:grpSpPr>
            <p:sp>
              <p:nvSpPr>
                <p:cNvPr id="25" name="Rounded Rectangle 27">
                  <a:extLst>
                    <a:ext uri="{FF2B5EF4-FFF2-40B4-BE49-F238E27FC236}">
                      <a16:creationId xmlns:a16="http://schemas.microsoft.com/office/drawing/2014/main" id="{E5754882-A229-4F28-E6B1-BC81173B286C}"/>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8EB6BA-29B8-4A8C-AF06-F9B7492EE5E9}"/>
                    </a:ext>
                  </a:extLst>
                </p:cNvPr>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a:extLst>
                  <a:ext uri="{FF2B5EF4-FFF2-40B4-BE49-F238E27FC236}">
                    <a16:creationId xmlns:a16="http://schemas.microsoft.com/office/drawing/2014/main" id="{5C70F5D2-67C6-15F6-5552-E6F9C8E9CD23}"/>
                  </a:ext>
                </a:extLst>
              </p:cNvPr>
              <p:cNvGrpSpPr/>
              <p:nvPr/>
            </p:nvGrpSpPr>
            <p:grpSpPr>
              <a:xfrm rot="10800000">
                <a:off x="939238" y="4923502"/>
                <a:ext cx="621450" cy="1347067"/>
                <a:chOff x="7010400" y="381000"/>
                <a:chExt cx="762000" cy="2033666"/>
              </a:xfrm>
            </p:grpSpPr>
            <p:sp>
              <p:nvSpPr>
                <p:cNvPr id="23" name="Rounded Rectangle 25">
                  <a:extLst>
                    <a:ext uri="{FF2B5EF4-FFF2-40B4-BE49-F238E27FC236}">
                      <a16:creationId xmlns:a16="http://schemas.microsoft.com/office/drawing/2014/main" id="{A09CFFBC-12EB-F31B-22E6-7E7F7F482094}"/>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57DDE2-6A6B-6822-3768-0A11162D72EB}"/>
                    </a:ext>
                  </a:extLst>
                </p:cNvPr>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a:extLst>
                  <a:ext uri="{FF2B5EF4-FFF2-40B4-BE49-F238E27FC236}">
                    <a16:creationId xmlns:a16="http://schemas.microsoft.com/office/drawing/2014/main" id="{792A093B-9327-3379-EEC7-8F7BF9AB40DF}"/>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a:extLst>
                  <a:ext uri="{FF2B5EF4-FFF2-40B4-BE49-F238E27FC236}">
                    <a16:creationId xmlns:a16="http://schemas.microsoft.com/office/drawing/2014/main" id="{F12D12D6-9CDD-62A4-997F-BC9FAB5D8046}"/>
                  </a:ext>
                </a:extLst>
              </p:cNvPr>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a:extLst>
                  <a:ext uri="{FF2B5EF4-FFF2-40B4-BE49-F238E27FC236}">
                    <a16:creationId xmlns:a16="http://schemas.microsoft.com/office/drawing/2014/main" id="{56DFDD66-B598-60D2-23CA-979BFB828386}"/>
                  </a:ext>
                </a:extLst>
              </p:cNvPr>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CCB5933-1E9E-9D79-C37B-1CFA23A536B0}"/>
                  </a:ext>
                </a:extLst>
              </p:cNvPr>
              <p:cNvGrpSpPr/>
              <p:nvPr/>
            </p:nvGrpSpPr>
            <p:grpSpPr>
              <a:xfrm>
                <a:off x="899460" y="833642"/>
                <a:ext cx="621450" cy="986197"/>
                <a:chOff x="7031201" y="834275"/>
                <a:chExt cx="762000" cy="1488861"/>
              </a:xfrm>
            </p:grpSpPr>
            <p:sp>
              <p:nvSpPr>
                <p:cNvPr id="21" name="Rounded Rectangle 23">
                  <a:extLst>
                    <a:ext uri="{FF2B5EF4-FFF2-40B4-BE49-F238E27FC236}">
                      <a16:creationId xmlns:a16="http://schemas.microsoft.com/office/drawing/2014/main" id="{E3B1ADF4-A4A7-686F-22A4-CD332F32E342}"/>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a:extLst>
                    <a:ext uri="{FF2B5EF4-FFF2-40B4-BE49-F238E27FC236}">
                      <a16:creationId xmlns:a16="http://schemas.microsoft.com/office/drawing/2014/main" id="{544F71B9-C299-E9C4-8073-B75040A894A8}"/>
                    </a:ext>
                  </a:extLst>
                </p:cNvPr>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D5D0471-7051-0A4D-436D-9008F5738975}"/>
                  </a:ext>
                </a:extLst>
              </p:cNvPr>
              <p:cNvGrpSpPr/>
              <p:nvPr/>
            </p:nvGrpSpPr>
            <p:grpSpPr>
              <a:xfrm>
                <a:off x="7646520" y="1148254"/>
                <a:ext cx="621450" cy="1017899"/>
                <a:chOff x="7087348" y="824753"/>
                <a:chExt cx="762000" cy="1536722"/>
              </a:xfrm>
            </p:grpSpPr>
            <p:sp>
              <p:nvSpPr>
                <p:cNvPr id="19" name="Rounded Rectangle 21">
                  <a:extLst>
                    <a:ext uri="{FF2B5EF4-FFF2-40B4-BE49-F238E27FC236}">
                      <a16:creationId xmlns:a16="http://schemas.microsoft.com/office/drawing/2014/main" id="{0B2068D0-53BF-5C67-60AC-CFACE659C3A7}"/>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1547EA-94F4-B027-72CC-2F1E616C3C97}"/>
                    </a:ext>
                  </a:extLst>
                </p:cNvPr>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a:extLst>
                <a:ext uri="{FF2B5EF4-FFF2-40B4-BE49-F238E27FC236}">
                  <a16:creationId xmlns:a16="http://schemas.microsoft.com/office/drawing/2014/main" id="{E8A7DFB8-3020-08E3-B2F1-66DCA856C912}"/>
                </a:ext>
              </a:extLst>
            </p:cNvPr>
            <p:cNvSpPr/>
            <p:nvPr/>
          </p:nvSpPr>
          <p:spPr>
            <a:xfrm>
              <a:off x="870642" y="4714320"/>
              <a:ext cx="2227256" cy="1323439"/>
            </a:xfrm>
            <a:prstGeom prst="rect">
              <a:avLst/>
            </a:prstGeom>
          </p:spPr>
          <p:txBody>
            <a:bodyPr wrap="square">
              <a:spAutoFit/>
            </a:bodyPr>
            <a:lstStyle/>
            <a:p>
              <a:pPr algn="ctr"/>
              <a:r>
                <a:rPr lang="en-US" sz="1600" b="1" dirty="0">
                  <a:solidFill>
                    <a:srgbClr val="000000"/>
                  </a:solidFill>
                </a:rPr>
                <a:t>W</a:t>
              </a:r>
              <a:r>
                <a:rPr lang="en-US" sz="1600" b="1" i="0" dirty="0">
                  <a:solidFill>
                    <a:srgbClr val="000000"/>
                  </a:solidFill>
                  <a:effectLst/>
                </a:rPr>
                <a:t>e can be reconciled to God and become new creatures through the Atonement of Jesus Christ.</a:t>
              </a:r>
              <a:endParaRPr lang="en-US" sz="1600" dirty="0"/>
            </a:p>
          </p:txBody>
        </p:sp>
      </p:grpSp>
    </p:spTree>
    <p:extLst>
      <p:ext uri="{BB962C8B-B14F-4D97-AF65-F5344CB8AC3E}">
        <p14:creationId xmlns:p14="http://schemas.microsoft.com/office/powerpoint/2010/main" val="11999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6148"/>
                                        </p:tgtEl>
                                      </p:cBhvr>
                                    </p:animEffect>
                                    <p:set>
                                      <p:cBhvr>
                                        <p:cTn id="9" dur="1" fill="hold">
                                          <p:stCondLst>
                                            <p:cond delay="499"/>
                                          </p:stCondLst>
                                        </p:cTn>
                                        <p:tgtEl>
                                          <p:spTgt spid="614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50223"/>
            <a:ext cx="4807390" cy="307777"/>
          </a:xfrm>
          <a:prstGeom prst="rect">
            <a:avLst/>
          </a:prstGeom>
          <a:noFill/>
        </p:spPr>
        <p:txBody>
          <a:bodyPr wrap="square" rtlCol="0">
            <a:spAutoFit/>
          </a:bodyPr>
          <a:lstStyle/>
          <a:p>
            <a:r>
              <a:rPr lang="en-US" sz="1400" dirty="0">
                <a:solidFill>
                  <a:schemeClr val="bg1"/>
                </a:solidFill>
              </a:rPr>
              <a:t>2 Corinthians 5:18-21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Narrow" panose="020B0606020202030204" pitchFamily="34" charset="0"/>
              </a:rPr>
              <a:t>Reconciled To God</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TextBox 95"/>
          <p:cNvSpPr txBox="1"/>
          <p:nvPr/>
        </p:nvSpPr>
        <p:spPr>
          <a:xfrm>
            <a:off x="7384610" y="6550223"/>
            <a:ext cx="4807390" cy="307777"/>
          </a:xfrm>
          <a:prstGeom prst="rect">
            <a:avLst/>
          </a:prstGeom>
          <a:noFill/>
        </p:spPr>
        <p:txBody>
          <a:bodyPr wrap="square" rtlCol="0">
            <a:spAutoFit/>
          </a:bodyPr>
          <a:lstStyle/>
          <a:p>
            <a:pPr algn="r"/>
            <a:r>
              <a:rPr lang="en-US" sz="1400" dirty="0">
                <a:solidFill>
                  <a:schemeClr val="bg1"/>
                </a:solidFill>
              </a:rPr>
              <a:t>(1)</a:t>
            </a:r>
          </a:p>
        </p:txBody>
      </p:sp>
      <p:sp>
        <p:nvSpPr>
          <p:cNvPr id="9" name="Rectangle 8"/>
          <p:cNvSpPr/>
          <p:nvPr/>
        </p:nvSpPr>
        <p:spPr>
          <a:xfrm>
            <a:off x="653144" y="1076236"/>
            <a:ext cx="5780313" cy="2554545"/>
          </a:xfrm>
          <a:prstGeom prst="rect">
            <a:avLst/>
          </a:prstGeom>
        </p:spPr>
        <p:txBody>
          <a:bodyPr wrap="square">
            <a:spAutoFit/>
          </a:bodyPr>
          <a:lstStyle/>
          <a:p>
            <a:r>
              <a:rPr lang="en-US" sz="2000" dirty="0">
                <a:solidFill>
                  <a:schemeClr val="bg1"/>
                </a:solidFill>
              </a:rPr>
              <a:t>After teaching that all people are accountable for their actions and will one day stand before Jesus Christ to be judged, Paul pleaded with the Corinthian Saints to be reconciled to God through the Atonement of Christ. </a:t>
            </a:r>
          </a:p>
          <a:p>
            <a:endParaRPr lang="en-US" sz="2000" dirty="0">
              <a:solidFill>
                <a:schemeClr val="bg1"/>
              </a:solidFill>
            </a:endParaRPr>
          </a:p>
          <a:p>
            <a:r>
              <a:rPr lang="en-US" sz="2000" dirty="0">
                <a:solidFill>
                  <a:schemeClr val="bg1"/>
                </a:solidFill>
              </a:rPr>
              <a:t>There are only a few biblical verses that explicitly state that Jesus Christ was completely without sin</a:t>
            </a:r>
          </a:p>
        </p:txBody>
      </p:sp>
      <p:sp>
        <p:nvSpPr>
          <p:cNvPr id="10" name="Rectangle 9"/>
          <p:cNvSpPr/>
          <p:nvPr/>
        </p:nvSpPr>
        <p:spPr>
          <a:xfrm>
            <a:off x="6814457" y="1304169"/>
            <a:ext cx="4463141" cy="1015663"/>
          </a:xfrm>
          <a:prstGeom prst="rect">
            <a:avLst/>
          </a:prstGeom>
        </p:spPr>
        <p:txBody>
          <a:bodyPr wrap="square">
            <a:spAutoFit/>
          </a:bodyPr>
          <a:lstStyle/>
          <a:p>
            <a:pPr fontAlgn="base"/>
            <a:r>
              <a:rPr lang="en-US" sz="2000" i="1" dirty="0">
                <a:solidFill>
                  <a:srgbClr val="FFFF00"/>
                </a:solidFill>
              </a:rPr>
              <a:t>For he hath made him to be sin for us, who knew no sin; that we might be made the righteousness of God in him.</a:t>
            </a:r>
            <a:endParaRPr lang="en-US" sz="2000" b="0" i="1" dirty="0">
              <a:solidFill>
                <a:srgbClr val="FFFF00"/>
              </a:solidFill>
              <a:effectLst/>
              <a:latin typeface="Calibri" panose="020F0502020204030204" pitchFamily="34" charset="0"/>
            </a:endParaRPr>
          </a:p>
        </p:txBody>
      </p:sp>
      <p:sp>
        <p:nvSpPr>
          <p:cNvPr id="7" name="Rectangle 6"/>
          <p:cNvSpPr/>
          <p:nvPr/>
        </p:nvSpPr>
        <p:spPr>
          <a:xfrm>
            <a:off x="5355771" y="4187710"/>
            <a:ext cx="6096000" cy="2308324"/>
          </a:xfrm>
          <a:prstGeom prst="rect">
            <a:avLst/>
          </a:prstGeom>
        </p:spPr>
        <p:txBody>
          <a:bodyPr>
            <a:spAutoFit/>
          </a:bodyPr>
          <a:lstStyle/>
          <a:p>
            <a:r>
              <a:rPr lang="en-US" dirty="0">
                <a:solidFill>
                  <a:schemeClr val="bg1"/>
                </a:solidFill>
                <a:latin typeface="Calibri" panose="020F0502020204030204" pitchFamily="34" charset="0"/>
              </a:rPr>
              <a:t>As a result of His Atonement, Jesus Christ can say to us, “I will take your sins and I will give you my righteousness.” Jesus Christ became a vicarious sacrifice for our sins, meaning that all of our sins were laid upon Him and He bore them, even though He had never sinned.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Because of this great sacrifice, upon condition of our repentance, we can share in the Savior’s righteousness.</a:t>
            </a:r>
            <a:endParaRPr lang="en-US" dirty="0">
              <a:solidFill>
                <a:schemeClr val="bg1"/>
              </a:solidFill>
            </a:endParaRPr>
          </a:p>
        </p:txBody>
      </p:sp>
      <p:grpSp>
        <p:nvGrpSpPr>
          <p:cNvPr id="13" name="Group 12"/>
          <p:cNvGrpSpPr/>
          <p:nvPr/>
        </p:nvGrpSpPr>
        <p:grpSpPr>
          <a:xfrm>
            <a:off x="2416628" y="3948031"/>
            <a:ext cx="2166258" cy="2715162"/>
            <a:chOff x="2231571" y="3784745"/>
            <a:chExt cx="2166258" cy="271516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948" y="3784745"/>
              <a:ext cx="2042160" cy="2554224"/>
            </a:xfrm>
            <a:prstGeom prst="rect">
              <a:avLst/>
            </a:prstGeom>
          </p:spPr>
        </p:pic>
        <p:sp>
          <p:nvSpPr>
            <p:cNvPr id="11" name="Rectangle 10"/>
            <p:cNvSpPr/>
            <p:nvPr/>
          </p:nvSpPr>
          <p:spPr>
            <a:xfrm>
              <a:off x="2231571" y="6284463"/>
              <a:ext cx="2166258" cy="215444"/>
            </a:xfrm>
            <a:prstGeom prst="rect">
              <a:avLst/>
            </a:prstGeom>
          </p:spPr>
          <p:txBody>
            <a:bodyPr wrap="square">
              <a:spAutoFit/>
            </a:bodyPr>
            <a:lstStyle/>
            <a:p>
              <a:r>
                <a:rPr lang="en-US" sz="800" dirty="0">
                  <a:solidFill>
                    <a:schemeClr val="bg1"/>
                  </a:solidFill>
                  <a:latin typeface="Calibri" panose="020F0502020204030204" pitchFamily="34" charset="0"/>
                </a:rPr>
                <a:t>Howard Lyon</a:t>
              </a:r>
              <a:endParaRPr lang="en-US" sz="800" dirty="0">
                <a:solidFill>
                  <a:schemeClr val="bg1"/>
                </a:solidFill>
              </a:endParaRPr>
            </a:p>
          </p:txBody>
        </p:sp>
      </p:grpSp>
    </p:spTree>
    <p:extLst>
      <p:ext uri="{BB962C8B-B14F-4D97-AF65-F5344CB8AC3E}">
        <p14:creationId xmlns:p14="http://schemas.microsoft.com/office/powerpoint/2010/main" val="38184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range and brown background">
            <a:extLst>
              <a:ext uri="{FF2B5EF4-FFF2-40B4-BE49-F238E27FC236}">
                <a16:creationId xmlns:a16="http://schemas.microsoft.com/office/drawing/2014/main" id="{2ED804A6-7FA7-4D38-9C14-BEFBA5014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3760BD-7C92-EF28-8695-BA4988449086}"/>
              </a:ext>
            </a:extLst>
          </p:cNvPr>
          <p:cNvSpPr txBox="1"/>
          <p:nvPr/>
        </p:nvSpPr>
        <p:spPr>
          <a:xfrm>
            <a:off x="762000" y="804609"/>
            <a:ext cx="7549662" cy="1815882"/>
          </a:xfrm>
          <a:prstGeom prst="rect">
            <a:avLst/>
          </a:prstGeom>
          <a:noFill/>
        </p:spPr>
        <p:txBody>
          <a:bodyPr wrap="square">
            <a:spAutoFit/>
          </a:bodyPr>
          <a:lstStyle/>
          <a:p>
            <a:pPr algn="l" fontAlgn="base"/>
            <a:r>
              <a:rPr lang="en-US" sz="2800" b="0" i="0" dirty="0">
                <a:solidFill>
                  <a:schemeClr val="bg1"/>
                </a:solidFill>
                <a:effectLst/>
              </a:rPr>
              <a:t>If you have felt the influence of the Holy Ghost today, you may take it as evidence that the Atonement is working in your life.</a:t>
            </a:r>
          </a:p>
          <a:p>
            <a:pPr algn="l" fontAlgn="base"/>
            <a:r>
              <a:rPr lang="en-US" sz="2800" b="0" i="0" dirty="0">
                <a:solidFill>
                  <a:schemeClr val="bg1"/>
                </a:solidFill>
                <a:effectLst/>
              </a:rPr>
              <a:t>(11)</a:t>
            </a:r>
          </a:p>
        </p:txBody>
      </p:sp>
      <p:pic>
        <p:nvPicPr>
          <p:cNvPr id="6" name="Picture 5">
            <a:extLst>
              <a:ext uri="{FF2B5EF4-FFF2-40B4-BE49-F238E27FC236}">
                <a16:creationId xmlns:a16="http://schemas.microsoft.com/office/drawing/2014/main" id="{1B161A85-62A7-3D8F-CEB9-01BAE95CDD91}"/>
              </a:ext>
            </a:extLst>
          </p:cNvPr>
          <p:cNvPicPr>
            <a:picLocks noChangeAspect="1"/>
          </p:cNvPicPr>
          <p:nvPr/>
        </p:nvPicPr>
        <p:blipFill>
          <a:blip r:embed="rId3"/>
          <a:stretch>
            <a:fillRect/>
          </a:stretch>
        </p:blipFill>
        <p:spPr>
          <a:xfrm>
            <a:off x="7275964" y="1565028"/>
            <a:ext cx="3418358" cy="4216602"/>
          </a:xfrm>
          <a:prstGeom prst="rect">
            <a:avLst/>
          </a:prstGeom>
        </p:spPr>
      </p:pic>
      <p:pic>
        <p:nvPicPr>
          <p:cNvPr id="8" name="Picture 7">
            <a:extLst>
              <a:ext uri="{FF2B5EF4-FFF2-40B4-BE49-F238E27FC236}">
                <a16:creationId xmlns:a16="http://schemas.microsoft.com/office/drawing/2014/main" id="{354DC12E-86A2-21F8-5D33-138972711D68}"/>
              </a:ext>
            </a:extLst>
          </p:cNvPr>
          <p:cNvPicPr>
            <a:picLocks noChangeAspect="1"/>
          </p:cNvPicPr>
          <p:nvPr/>
        </p:nvPicPr>
        <p:blipFill>
          <a:blip r:embed="rId4"/>
          <a:stretch>
            <a:fillRect/>
          </a:stretch>
        </p:blipFill>
        <p:spPr>
          <a:xfrm>
            <a:off x="2810785" y="2687607"/>
            <a:ext cx="2690093" cy="3452159"/>
          </a:xfrm>
          <a:prstGeom prst="rect">
            <a:avLst/>
          </a:prstGeom>
        </p:spPr>
      </p:pic>
    </p:spTree>
    <p:extLst>
      <p:ext uri="{BB962C8B-B14F-4D97-AF65-F5344CB8AC3E}">
        <p14:creationId xmlns:p14="http://schemas.microsoft.com/office/powerpoint/2010/main" val="1022628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orange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6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39</a:t>
            </a:r>
          </a:p>
          <a:p>
            <a:pPr marL="342900" indent="-342900">
              <a:buFontTx/>
              <a:buAutoNum type="arabicPeriod"/>
            </a:pPr>
            <a:r>
              <a:rPr lang="en-US" dirty="0">
                <a:solidFill>
                  <a:schemeClr val="bg1"/>
                </a:solidFill>
              </a:rPr>
              <a:t>John Taylor (</a:t>
            </a:r>
            <a:r>
              <a:rPr lang="en-US" i="1" dirty="0">
                <a:solidFill>
                  <a:schemeClr val="bg1"/>
                </a:solidFill>
              </a:rPr>
              <a:t>The Government of God</a:t>
            </a:r>
            <a:r>
              <a:rPr lang="en-US" dirty="0">
                <a:solidFill>
                  <a:schemeClr val="bg1"/>
                </a:solidFill>
              </a:rPr>
              <a:t> [Liverpool: S. W. Richards, 1852], 32 - 33.)</a:t>
            </a:r>
          </a:p>
          <a:p>
            <a:pPr marL="342900" indent="-342900">
              <a:buFontTx/>
              <a:buAutoNum type="arabicPeriod"/>
            </a:pPr>
            <a:r>
              <a:rPr lang="en-US" dirty="0">
                <a:solidFill>
                  <a:schemeClr val="bg1"/>
                </a:solidFill>
              </a:rPr>
              <a:t>J. Reuben Clark Jr. (</a:t>
            </a:r>
            <a:r>
              <a:rPr lang="en-US" i="1" dirty="0">
                <a:solidFill>
                  <a:schemeClr val="bg1"/>
                </a:solidFill>
              </a:rPr>
              <a:t>Behold the Lamb of God</a:t>
            </a:r>
            <a:r>
              <a:rPr lang="en-US" dirty="0">
                <a:solidFill>
                  <a:schemeClr val="bg1"/>
                </a:solidFill>
              </a:rPr>
              <a:t> [Salt Lake City: Deseret Book Co., 1991], 194.)</a:t>
            </a:r>
          </a:p>
          <a:p>
            <a:pPr marL="342900" indent="-342900">
              <a:buFontTx/>
              <a:buAutoNum type="arabicPeriod"/>
            </a:pPr>
            <a:r>
              <a:rPr lang="en-US" dirty="0">
                <a:solidFill>
                  <a:schemeClr val="bg1"/>
                </a:solidFill>
              </a:rPr>
              <a:t>Prophet Joseph Smith (</a:t>
            </a:r>
            <a:r>
              <a:rPr lang="en-US" i="1" dirty="0">
                <a:solidFill>
                  <a:schemeClr val="bg1"/>
                </a:solidFill>
              </a:rPr>
              <a:t>History of The Church of Jesus Christ of Latter-day Saints, 7 vols.</a:t>
            </a:r>
            <a:r>
              <a:rPr lang="en-US" dirty="0">
                <a:solidFill>
                  <a:schemeClr val="bg1"/>
                </a:solidFill>
              </a:rPr>
              <a:t> 3:329)</a:t>
            </a:r>
            <a:endParaRPr lang="en-US" i="1" dirty="0">
              <a:solidFill>
                <a:schemeClr val="bg1"/>
              </a:solidFill>
            </a:endParaRPr>
          </a:p>
          <a:p>
            <a:pPr marL="342900" indent="-342900">
              <a:buFontTx/>
              <a:buAutoNum type="arabicPeriod"/>
            </a:pPr>
            <a:r>
              <a:rPr lang="en-US" dirty="0">
                <a:solidFill>
                  <a:schemeClr val="bg1"/>
                </a:solidFill>
              </a:rPr>
              <a:t> LDS Topics (Physical Death)</a:t>
            </a:r>
          </a:p>
          <a:p>
            <a:pPr marL="342900" indent="-342900">
              <a:buFontTx/>
              <a:buAutoNum type="arabicPeriod"/>
            </a:pPr>
            <a:r>
              <a:rPr lang="en-US" dirty="0">
                <a:solidFill>
                  <a:schemeClr val="bg1"/>
                </a:solidFill>
              </a:rPr>
              <a:t>President Brigham Young (</a:t>
            </a:r>
            <a:r>
              <a:rPr lang="en-US" i="1" dirty="0">
                <a:solidFill>
                  <a:schemeClr val="bg1"/>
                </a:solidFill>
              </a:rPr>
              <a:t>Teachings of Presidents of the Church: Brigham Young</a:t>
            </a:r>
            <a:r>
              <a:rPr lang="en-US" dirty="0">
                <a:solidFill>
                  <a:schemeClr val="bg1"/>
                </a:solidFill>
              </a:rPr>
              <a:t> [1997], 261–62). Photograph by Charles R. Savage</a:t>
            </a:r>
          </a:p>
          <a:p>
            <a:pPr marL="342900" indent="-342900">
              <a:buFontTx/>
              <a:buAutoNum type="arabicPeriod"/>
            </a:pPr>
            <a:r>
              <a:rPr lang="en-US" dirty="0">
                <a:solidFill>
                  <a:schemeClr val="bg1"/>
                </a:solidFill>
              </a:rPr>
              <a:t> Susan W. Tanner (“The Sanctity of the Body,”</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2005, 13, 15).</a:t>
            </a:r>
          </a:p>
          <a:p>
            <a:pPr marL="342900" indent="-342900">
              <a:buFontTx/>
              <a:buAutoNum type="arabicPeriod"/>
            </a:pPr>
            <a:r>
              <a:rPr lang="en-US" dirty="0">
                <a:solidFill>
                  <a:schemeClr val="bg1"/>
                </a:solidFill>
              </a:rPr>
              <a:t>President Wilford Woodruff (</a:t>
            </a:r>
            <a:r>
              <a:rPr lang="en-US" i="1" dirty="0">
                <a:solidFill>
                  <a:schemeClr val="bg1"/>
                </a:solidFill>
              </a:rPr>
              <a:t>Teachings of Presidents of the Church: Wilford Woodruff</a:t>
            </a:r>
            <a:r>
              <a:rPr lang="en-US" dirty="0">
                <a:solidFill>
                  <a:schemeClr val="bg1"/>
                </a:solidFill>
              </a:rPr>
              <a:t> [2004], 154).</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 </a:t>
            </a:r>
            <a:r>
              <a:rPr lang="en-US" dirty="0">
                <a:solidFill>
                  <a:schemeClr val="bg1"/>
                </a:solidFill>
              </a:rPr>
              <a:t>1:192, 195</a:t>
            </a:r>
          </a:p>
          <a:p>
            <a:pPr marL="342900" indent="-342900">
              <a:buFontTx/>
              <a:buAutoNum type="arabicPeriod"/>
            </a:pPr>
            <a:r>
              <a:rPr lang="en-US" dirty="0">
                <a:solidFill>
                  <a:schemeClr val="bg1"/>
                </a:solidFill>
              </a:rPr>
              <a:t>Elder David A. Bednar (“Converted unto the Lord,”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2012, 107).</a:t>
            </a:r>
          </a:p>
          <a:p>
            <a:pPr marL="342900" indent="-342900">
              <a:buFontTx/>
              <a:buAutoNum type="arabicPeriod"/>
            </a:pPr>
            <a:r>
              <a:rPr lang="en-US" sz="1800" b="0" i="0" dirty="0">
                <a:solidFill>
                  <a:schemeClr val="bg1"/>
                </a:solidFill>
                <a:effectLst/>
              </a:rPr>
              <a:t>Henry B. Eyring, “</a:t>
            </a:r>
            <a:r>
              <a:rPr lang="en-US" sz="1800" b="0" i="0" u="none" strike="noStrike" dirty="0">
                <a:solidFill>
                  <a:schemeClr val="bg1"/>
                </a:solidFill>
                <a:effectLst/>
              </a:rPr>
              <a:t>Gifts of the Spirit for Hard Times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June 2007, 23</a:t>
            </a:r>
            <a:endParaRPr lang="en-US" i="1" dirty="0">
              <a:solidFill>
                <a:schemeClr val="bg1"/>
              </a:solidFill>
            </a:endParaRPr>
          </a:p>
        </p:txBody>
      </p:sp>
      <p:sp>
        <p:nvSpPr>
          <p:cNvPr id="4" name="Footer Placeholder 14">
            <a:extLst>
              <a:ext uri="{FF2B5EF4-FFF2-40B4-BE49-F238E27FC236}">
                <a16:creationId xmlns:a16="http://schemas.microsoft.com/office/drawing/2014/main" id="{E60FB34E-CA4E-415B-9975-61580B9AB548}"/>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281664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065822" cy="2129790"/>
        </p:xfrm>
        <a:graphic>
          <a:graphicData uri="http://schemas.openxmlformats.org/drawingml/2006/table">
            <a:tbl>
              <a:tblPr firstRow="1" bandRow="1">
                <a:tableStyleId>{5940675A-B579-460E-94D1-54222C63F5DA}</a:tableStyleId>
              </a:tblPr>
              <a:tblGrid>
                <a:gridCol w="4943192">
                  <a:extLst>
                    <a:ext uri="{9D8B030D-6E8A-4147-A177-3AD203B41FA5}">
                      <a16:colId xmlns:a16="http://schemas.microsoft.com/office/drawing/2014/main" val="20000"/>
                    </a:ext>
                  </a:extLst>
                </a:gridCol>
                <a:gridCol w="1122630">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Second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The Gospel Light Shines Through the Darkness</a:t>
                      </a:r>
                    </a:p>
                  </a:txBody>
                  <a:tcPr marL="95250" marR="95250" marT="66675" marB="66675" anchor="ctr"/>
                </a:tc>
                <a:tc>
                  <a:txBody>
                    <a:bodyPr/>
                    <a:lstStyle/>
                    <a:p>
                      <a:pPr algn="l" fontAlgn="base"/>
                      <a:r>
                        <a:rPr lang="en-US">
                          <a:solidFill>
                            <a:srgbClr val="434444"/>
                          </a:solidFill>
                          <a:effectLst/>
                        </a:rPr>
                        <a:t>4:1–6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Mortal Trials and Eternal Hopes</a:t>
                      </a:r>
                    </a:p>
                  </a:txBody>
                  <a:tcPr marL="95250" marR="95250" marT="66675" marB="66675" anchor="ctr"/>
                </a:tc>
                <a:tc>
                  <a:txBody>
                    <a:bodyPr/>
                    <a:lstStyle/>
                    <a:p>
                      <a:pPr algn="l" fontAlgn="base"/>
                      <a:r>
                        <a:rPr lang="en-US" dirty="0">
                          <a:solidFill>
                            <a:srgbClr val="434444"/>
                          </a:solidFill>
                          <a:effectLst/>
                        </a:rPr>
                        <a:t>4:7–18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Saints Seek Tabernacles of Immortal Glory</a:t>
                      </a:r>
                    </a:p>
                  </a:txBody>
                  <a:tcPr marL="95250" marR="95250" marT="66675" marB="66675" anchor="ctr"/>
                </a:tc>
                <a:tc>
                  <a:txBody>
                    <a:bodyPr/>
                    <a:lstStyle/>
                    <a:p>
                      <a:pPr algn="l" fontAlgn="base"/>
                      <a:r>
                        <a:rPr lang="en-US">
                          <a:solidFill>
                            <a:srgbClr val="434444"/>
                          </a:solidFill>
                          <a:effectLst/>
                        </a:rPr>
                        <a:t>5:1–11</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The Gospel Reconciles Man to God</a:t>
                      </a:r>
                    </a:p>
                  </a:txBody>
                  <a:tcPr marL="95250" marR="95250" marT="66675" marB="66675" anchor="ctr"/>
                </a:tc>
                <a:tc>
                  <a:txBody>
                    <a:bodyPr/>
                    <a:lstStyle/>
                    <a:p>
                      <a:pPr algn="l" fontAlgn="base"/>
                      <a:r>
                        <a:rPr lang="en-US" dirty="0">
                          <a:solidFill>
                            <a:srgbClr val="434444"/>
                          </a:solidFill>
                          <a:effectLst/>
                        </a:rPr>
                        <a:t>5:12–21</a:t>
                      </a:r>
                    </a:p>
                  </a:txBody>
                  <a:tcPr marL="95250" marR="95250" marT="66675" marB="66675" anchor="ctr"/>
                </a:tc>
                <a:extLst>
                  <a:ext uri="{0D108BD9-81ED-4DB2-BD59-A6C34878D82A}">
                    <a16:rowId xmlns:a16="http://schemas.microsoft.com/office/drawing/2014/main" val="10004"/>
                  </a:ext>
                </a:extLst>
              </a:tr>
            </a:tbl>
          </a:graphicData>
        </a:graphic>
      </p:graphicFrame>
      <p:sp>
        <p:nvSpPr>
          <p:cNvPr id="3" name="TextBox 2"/>
          <p:cNvSpPr txBox="1"/>
          <p:nvPr/>
        </p:nvSpPr>
        <p:spPr>
          <a:xfrm>
            <a:off x="-63374" y="2115098"/>
            <a:ext cx="5540721" cy="246221"/>
          </a:xfrm>
          <a:prstGeom prst="rect">
            <a:avLst/>
          </a:prstGeom>
          <a:noFill/>
        </p:spPr>
        <p:txBody>
          <a:bodyPr wrap="square" rtlCol="0">
            <a:spAutoFit/>
          </a:bodyPr>
          <a:lstStyle/>
          <a:p>
            <a:r>
              <a:rPr lang="en-US" sz="1000" dirty="0"/>
              <a:t>Life and Teachings of Jesus and His Apostles Chapter 37</a:t>
            </a:r>
          </a:p>
        </p:txBody>
      </p:sp>
      <p:sp>
        <p:nvSpPr>
          <p:cNvPr id="4" name="Rectangle 3"/>
          <p:cNvSpPr/>
          <p:nvPr/>
        </p:nvSpPr>
        <p:spPr>
          <a:xfrm>
            <a:off x="0" y="2318896"/>
            <a:ext cx="6052457" cy="3600986"/>
          </a:xfrm>
          <a:prstGeom prst="rect">
            <a:avLst/>
          </a:prstGeom>
          <a:ln>
            <a:solidFill>
              <a:schemeClr val="tx1"/>
            </a:solidFill>
          </a:ln>
        </p:spPr>
        <p:txBody>
          <a:bodyPr wrap="square">
            <a:spAutoFit/>
          </a:bodyPr>
          <a:lstStyle/>
          <a:p>
            <a:r>
              <a:rPr lang="en-US" sz="1200" b="1" dirty="0"/>
              <a:t>Troubled on Every Side 2 Corinthians 14:8-9:</a:t>
            </a:r>
          </a:p>
          <a:p>
            <a:r>
              <a:rPr lang="en-US" sz="1200" dirty="0"/>
              <a:t>“On some days we will have cause to remember the unkind treatment [the Savior] received, the rejection he experienced, and the injustice—oh, the injustice—he endured. When we, too, then face some of that in life, we can remember that Christ was also troubled on every side, but not distressed; perplexed, but not in despair; persecuted, but not forsaken; cast down, but not destroyed…</a:t>
            </a:r>
          </a:p>
          <a:p>
            <a:endParaRPr lang="en-US" sz="1200" dirty="0"/>
          </a:p>
          <a:p>
            <a:r>
              <a:rPr lang="en-US" sz="1200" b="1" dirty="0"/>
              <a:t>To those who stagger or stumble, he is there to steady and strengthen us. In the end he is there to save us, and for all this he gave his life. However dim our days may seem they have been darker for the Savior of the world."</a:t>
            </a:r>
            <a:r>
              <a:rPr lang="en-US" sz="1200" dirty="0"/>
              <a:t>  (see 2 Cor. 4:8–9)” Elder Jeffrey R. Holland (“This Do in Remembrance of Me,”</a:t>
            </a:r>
            <a:r>
              <a:rPr lang="en-US" sz="1200" i="1" dirty="0"/>
              <a:t> Ensign,</a:t>
            </a:r>
            <a:r>
              <a:rPr lang="en-US" sz="1200" dirty="0"/>
              <a:t> Nov. 1995, 69).</a:t>
            </a:r>
          </a:p>
          <a:p>
            <a:endParaRPr lang="en-US" sz="1200" dirty="0"/>
          </a:p>
          <a:p>
            <a:r>
              <a:rPr lang="en-US" sz="1200" b="1" dirty="0"/>
              <a:t>President George A. Smith</a:t>
            </a:r>
            <a:r>
              <a:rPr lang="en-US" sz="1200" dirty="0"/>
              <a:t> (1817–75) of the First Presidency received counsel in the spirit of Paul’s inspiring words from his cousin the Prophet Joseph Smith at a time of great difficulty: “He told me I should never get discouraged, whatever difficulties might surround me. If I was sunk in the lowest pit of Nova Scotia and all the Rocky Mountains piled on top of me, I ought not to be discouraged but hang on, exercise faith, and keep up good courage and I should come out on the top of the heap at last” (</a:t>
            </a:r>
            <a:r>
              <a:rPr lang="en-US" sz="1200" i="1" dirty="0"/>
              <a:t>Teachings of Presidents of the Church: Joseph Smith</a:t>
            </a:r>
            <a:r>
              <a:rPr lang="en-US" sz="1200" dirty="0"/>
              <a:t> [2007], 235).</a:t>
            </a:r>
          </a:p>
        </p:txBody>
      </p:sp>
      <p:sp>
        <p:nvSpPr>
          <p:cNvPr id="5" name="Rectangle 4"/>
          <p:cNvSpPr/>
          <p:nvPr/>
        </p:nvSpPr>
        <p:spPr>
          <a:xfrm>
            <a:off x="6096000" y="3302745"/>
            <a:ext cx="6096000" cy="1200329"/>
          </a:xfrm>
          <a:prstGeom prst="rect">
            <a:avLst/>
          </a:prstGeom>
          <a:ln>
            <a:solidFill>
              <a:schemeClr val="tx1"/>
            </a:solidFill>
          </a:ln>
        </p:spPr>
        <p:txBody>
          <a:bodyPr>
            <a:spAutoFit/>
          </a:bodyPr>
          <a:lstStyle/>
          <a:p>
            <a:r>
              <a:rPr lang="en-US" sz="1200" dirty="0"/>
              <a:t> “Reconciliation is the process of ransoming man from his state of sin and spiritual darkness and of restoring him to a state of harmony and unity with Deity. Through it God and man are no longer enemies. Man, who was once carnal and evil, who lived after the manner of the flesh, becomes a new creature of the Holy Ghost; he is born again; and, even as a little child, he is alive in Christ” Elder Bruce R. McConkie  (</a:t>
            </a:r>
            <a:r>
              <a:rPr lang="en-US" sz="1200" i="1" dirty="0"/>
              <a:t>Doctrinal New Testament Commentary,</a:t>
            </a:r>
            <a:r>
              <a:rPr lang="en-US" sz="1200" dirty="0"/>
              <a:t> 2:422–23; see also the commentary for Romans 5:11).</a:t>
            </a:r>
          </a:p>
        </p:txBody>
      </p:sp>
      <p:graphicFrame>
        <p:nvGraphicFramePr>
          <p:cNvPr id="7" name="Table 6"/>
          <p:cNvGraphicFramePr>
            <a:graphicFrameLocks noGrp="1"/>
          </p:cNvGraphicFramePr>
          <p:nvPr/>
        </p:nvGraphicFramePr>
        <p:xfrm>
          <a:off x="6063342" y="370114"/>
          <a:ext cx="6008916" cy="2926080"/>
        </p:xfrm>
        <a:graphic>
          <a:graphicData uri="http://schemas.openxmlformats.org/drawingml/2006/table">
            <a:tbl>
              <a:tblPr firstRow="1" bandRow="1">
                <a:tableStyleId>{5940675A-B579-460E-94D1-54222C63F5DA}</a:tableStyleId>
              </a:tblPr>
              <a:tblGrid>
                <a:gridCol w="3004458">
                  <a:extLst>
                    <a:ext uri="{9D8B030D-6E8A-4147-A177-3AD203B41FA5}">
                      <a16:colId xmlns:a16="http://schemas.microsoft.com/office/drawing/2014/main" val="20000"/>
                    </a:ext>
                  </a:extLst>
                </a:gridCol>
                <a:gridCol w="3004458">
                  <a:extLst>
                    <a:ext uri="{9D8B030D-6E8A-4147-A177-3AD203B41FA5}">
                      <a16:colId xmlns:a16="http://schemas.microsoft.com/office/drawing/2014/main" val="20001"/>
                    </a:ext>
                  </a:extLst>
                </a:gridCol>
              </a:tblGrid>
              <a:tr h="370840">
                <a:tc>
                  <a:txBody>
                    <a:bodyPr/>
                    <a:lstStyle/>
                    <a:p>
                      <a:r>
                        <a:rPr lang="en-US" sz="2000" dirty="0"/>
                        <a:t>Hebrews 4:14-15</a:t>
                      </a:r>
                    </a:p>
                  </a:txBody>
                  <a:tcPr/>
                </a:tc>
                <a:tc>
                  <a:txBody>
                    <a:bodyPr/>
                    <a:lstStyle/>
                    <a:p>
                      <a:pPr fontAlgn="base"/>
                      <a:r>
                        <a:rPr lang="en-US" sz="1200" b="0" i="0" kern="1200" dirty="0">
                          <a:solidFill>
                            <a:schemeClr val="tx1"/>
                          </a:solidFill>
                          <a:effectLst/>
                          <a:latin typeface="+mn-lt"/>
                          <a:ea typeface="+mn-ea"/>
                          <a:cs typeface="+mn-cs"/>
                        </a:rPr>
                        <a:t>Seeing then that we have a great high priest, that is passed into the heavens, Jesus the Son of God, let us hold fast </a:t>
                      </a:r>
                      <a:r>
                        <a:rPr lang="en-US" sz="1200" b="0" i="1" kern="1200" dirty="0">
                          <a:solidFill>
                            <a:schemeClr val="tx1"/>
                          </a:solidFill>
                          <a:effectLst/>
                          <a:latin typeface="+mn-lt"/>
                          <a:ea typeface="+mn-ea"/>
                          <a:cs typeface="+mn-cs"/>
                        </a:rPr>
                        <a:t>our</a:t>
                      </a:r>
                      <a:r>
                        <a:rPr lang="en-US" sz="1200" b="0" i="0" kern="1200" dirty="0">
                          <a:solidFill>
                            <a:schemeClr val="tx1"/>
                          </a:solidFill>
                          <a:effectLst/>
                          <a:latin typeface="+mn-lt"/>
                          <a:ea typeface="+mn-ea"/>
                          <a:cs typeface="+mn-cs"/>
                        </a:rPr>
                        <a:t> profession.</a:t>
                      </a:r>
                    </a:p>
                    <a:p>
                      <a:pPr fontAlgn="base"/>
                      <a:r>
                        <a:rPr lang="en-US" sz="1200" b="0" i="0" kern="1200" dirty="0">
                          <a:solidFill>
                            <a:schemeClr val="tx1"/>
                          </a:solidFill>
                          <a:effectLst/>
                          <a:latin typeface="+mn-lt"/>
                          <a:ea typeface="+mn-ea"/>
                          <a:cs typeface="+mn-cs"/>
                        </a:rPr>
                        <a:t>For we have not an high priest which cannot be touched with the feeling of our infirmities; but was in all points tempted like as </a:t>
                      </a:r>
                      <a:r>
                        <a:rPr lang="en-US" sz="1200" b="0" i="1" kern="1200" dirty="0">
                          <a:solidFill>
                            <a:schemeClr val="tx1"/>
                          </a:solidFill>
                          <a:effectLst/>
                          <a:latin typeface="+mn-lt"/>
                          <a:ea typeface="+mn-ea"/>
                          <a:cs typeface="+mn-cs"/>
                        </a:rPr>
                        <a:t>we are, yet</a:t>
                      </a:r>
                      <a:r>
                        <a:rPr lang="en-US" sz="1200" b="0" i="0" kern="1200" dirty="0">
                          <a:solidFill>
                            <a:schemeClr val="tx1"/>
                          </a:solidFill>
                          <a:effectLst/>
                          <a:latin typeface="+mn-lt"/>
                          <a:ea typeface="+mn-ea"/>
                          <a:cs typeface="+mn-cs"/>
                        </a:rPr>
                        <a:t> without sin.</a:t>
                      </a:r>
                      <a:endParaRPr lang="en-US" sz="1200" dirty="0"/>
                    </a:p>
                  </a:txBody>
                  <a:tcPr/>
                </a:tc>
                <a:extLst>
                  <a:ext uri="{0D108BD9-81ED-4DB2-BD59-A6C34878D82A}">
                    <a16:rowId xmlns:a16="http://schemas.microsoft.com/office/drawing/2014/main" val="10000"/>
                  </a:ext>
                </a:extLst>
              </a:tr>
              <a:tr h="370840">
                <a:tc>
                  <a:txBody>
                    <a:bodyPr/>
                    <a:lstStyle/>
                    <a:p>
                      <a:r>
                        <a:rPr lang="en-US" sz="2000" dirty="0"/>
                        <a:t>1 Peter 2:22</a:t>
                      </a:r>
                    </a:p>
                  </a:txBody>
                  <a:tcPr/>
                </a:tc>
                <a:tc>
                  <a:txBody>
                    <a:bodyPr/>
                    <a:lstStyle/>
                    <a:p>
                      <a:r>
                        <a:rPr lang="en-US" sz="1200" b="0" i="0" kern="1200" dirty="0">
                          <a:solidFill>
                            <a:schemeClr val="tx1"/>
                          </a:solidFill>
                          <a:effectLst/>
                          <a:latin typeface="+mn-lt"/>
                          <a:ea typeface="+mn-ea"/>
                          <a:cs typeface="+mn-cs"/>
                        </a:rPr>
                        <a:t>Who did no sin, neither was guile found in his mouth:</a:t>
                      </a:r>
                      <a:endParaRPr lang="en-US" sz="1200" dirty="0"/>
                    </a:p>
                  </a:txBody>
                  <a:tcPr/>
                </a:tc>
                <a:extLst>
                  <a:ext uri="{0D108BD9-81ED-4DB2-BD59-A6C34878D82A}">
                    <a16:rowId xmlns:a16="http://schemas.microsoft.com/office/drawing/2014/main" val="10001"/>
                  </a:ext>
                </a:extLst>
              </a:tr>
              <a:tr h="370840">
                <a:tc>
                  <a:txBody>
                    <a:bodyPr/>
                    <a:lstStyle/>
                    <a:p>
                      <a:r>
                        <a:rPr lang="en-US" sz="2000" dirty="0"/>
                        <a:t>1 John 3:5</a:t>
                      </a:r>
                    </a:p>
                  </a:txBody>
                  <a:tcPr/>
                </a:tc>
                <a:tc>
                  <a:txBody>
                    <a:bodyPr/>
                    <a:lstStyle/>
                    <a:p>
                      <a:r>
                        <a:rPr lang="en-US" sz="1200" b="0" i="0" kern="1200" dirty="0">
                          <a:solidFill>
                            <a:schemeClr val="tx1"/>
                          </a:solidFill>
                          <a:effectLst/>
                          <a:latin typeface="+mn-lt"/>
                          <a:ea typeface="+mn-ea"/>
                          <a:cs typeface="+mn-cs"/>
                        </a:rPr>
                        <a:t>And ye know that he was manifested to take away our sins; and in him is no sin.</a:t>
                      </a:r>
                      <a:endParaRPr lang="en-US" sz="1200" dirty="0"/>
                    </a:p>
                  </a:txBody>
                  <a:tcPr/>
                </a:tc>
                <a:extLst>
                  <a:ext uri="{0D108BD9-81ED-4DB2-BD59-A6C34878D82A}">
                    <a16:rowId xmlns:a16="http://schemas.microsoft.com/office/drawing/2014/main" val="10002"/>
                  </a:ext>
                </a:extLst>
              </a:tr>
              <a:tr h="370840">
                <a:tc>
                  <a:txBody>
                    <a:bodyPr/>
                    <a:lstStyle/>
                    <a:p>
                      <a:r>
                        <a:rPr lang="en-US" sz="2000" dirty="0"/>
                        <a:t>2 Corinthians 5:21</a:t>
                      </a:r>
                    </a:p>
                  </a:txBody>
                  <a:tcPr/>
                </a:tc>
                <a:tc>
                  <a:txBody>
                    <a:bodyPr/>
                    <a:lstStyle/>
                    <a:p>
                      <a:r>
                        <a:rPr lang="en-US" sz="1200" b="0" i="0" kern="1200" dirty="0">
                          <a:solidFill>
                            <a:schemeClr val="tx1"/>
                          </a:solidFill>
                          <a:effectLst/>
                          <a:latin typeface="+mn-lt"/>
                          <a:ea typeface="+mn-ea"/>
                          <a:cs typeface="+mn-cs"/>
                        </a:rPr>
                        <a:t>For he hath made him </a:t>
                      </a:r>
                      <a:r>
                        <a:rPr lang="en-US" sz="1200" b="0" i="1" kern="1200" dirty="0">
                          <a:solidFill>
                            <a:schemeClr val="tx1"/>
                          </a:solidFill>
                          <a:effectLst/>
                          <a:latin typeface="+mn-lt"/>
                          <a:ea typeface="+mn-ea"/>
                          <a:cs typeface="+mn-cs"/>
                        </a:rPr>
                        <a:t>to be</a:t>
                      </a:r>
                      <a:r>
                        <a:rPr lang="en-US" sz="1200" b="0" i="0" kern="1200" dirty="0">
                          <a:solidFill>
                            <a:schemeClr val="tx1"/>
                          </a:solidFill>
                          <a:effectLst/>
                          <a:latin typeface="+mn-lt"/>
                          <a:ea typeface="+mn-ea"/>
                          <a:cs typeface="+mn-cs"/>
                        </a:rPr>
                        <a:t> sin for us, who knew no sin; that we might be made the righteousness of God in him.</a:t>
                      </a:r>
                      <a:endParaRPr lang="en-US" sz="1200"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6063343" y="0"/>
            <a:ext cx="5987143" cy="369332"/>
          </a:xfrm>
          <a:prstGeom prst="rect">
            <a:avLst/>
          </a:prstGeom>
          <a:noFill/>
          <a:ln>
            <a:solidFill>
              <a:schemeClr val="tx1"/>
            </a:solidFill>
          </a:ln>
        </p:spPr>
        <p:txBody>
          <a:bodyPr wrap="square" rtlCol="0">
            <a:spAutoFit/>
          </a:bodyPr>
          <a:lstStyle/>
          <a:p>
            <a:pPr algn="ctr"/>
            <a:r>
              <a:rPr lang="en-US" b="1" dirty="0"/>
              <a:t>Scripture of Jesus Christ—He is without sin</a:t>
            </a:r>
          </a:p>
        </p:txBody>
      </p:sp>
    </p:spTree>
    <p:extLst>
      <p:ext uri="{BB962C8B-B14F-4D97-AF65-F5344CB8AC3E}">
        <p14:creationId xmlns:p14="http://schemas.microsoft.com/office/powerpoint/2010/main" val="941032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5857" y="414866"/>
          <a:ext cx="11749315" cy="6309360"/>
        </p:xfrm>
        <a:graphic>
          <a:graphicData uri="http://schemas.openxmlformats.org/drawingml/2006/table">
            <a:tbl>
              <a:tblPr firstRow="1" bandRow="1">
                <a:tableStyleId>{5940675A-B579-460E-94D1-54222C63F5DA}</a:tableStyleId>
              </a:tblPr>
              <a:tblGrid>
                <a:gridCol w="1835102">
                  <a:extLst>
                    <a:ext uri="{9D8B030D-6E8A-4147-A177-3AD203B41FA5}">
                      <a16:colId xmlns:a16="http://schemas.microsoft.com/office/drawing/2014/main" val="20000"/>
                    </a:ext>
                  </a:extLst>
                </a:gridCol>
                <a:gridCol w="1457972">
                  <a:extLst>
                    <a:ext uri="{9D8B030D-6E8A-4147-A177-3AD203B41FA5}">
                      <a16:colId xmlns:a16="http://schemas.microsoft.com/office/drawing/2014/main" val="20001"/>
                    </a:ext>
                  </a:extLst>
                </a:gridCol>
                <a:gridCol w="8456241">
                  <a:extLst>
                    <a:ext uri="{9D8B030D-6E8A-4147-A177-3AD203B41FA5}">
                      <a16:colId xmlns:a16="http://schemas.microsoft.com/office/drawing/2014/main" val="20002"/>
                    </a:ext>
                  </a:extLst>
                </a:gridCol>
              </a:tblGrid>
              <a:tr h="370840">
                <a:tc>
                  <a:txBody>
                    <a:bodyPr/>
                    <a:lstStyle/>
                    <a:p>
                      <a:r>
                        <a:rPr lang="en-US" sz="1200" dirty="0"/>
                        <a:t>Hebrews 11:7</a:t>
                      </a:r>
                    </a:p>
                  </a:txBody>
                  <a:tcPr/>
                </a:tc>
                <a:tc>
                  <a:txBody>
                    <a:bodyPr/>
                    <a:lstStyle/>
                    <a:p>
                      <a:r>
                        <a:rPr lang="en-US" sz="1200" b="0" i="0" kern="1200" dirty="0">
                          <a:solidFill>
                            <a:schemeClr val="tx1"/>
                          </a:solidFill>
                          <a:effectLst/>
                          <a:latin typeface="+mn-lt"/>
                          <a:ea typeface="+mn-ea"/>
                          <a:cs typeface="+mn-cs"/>
                        </a:rPr>
                        <a:t>Noah</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By faith</a:t>
                      </a:r>
                      <a:r>
                        <a:rPr lang="en-US" sz="1200" b="0" i="0" kern="1200" dirty="0">
                          <a:solidFill>
                            <a:schemeClr val="tx1"/>
                          </a:solidFill>
                          <a:effectLst/>
                          <a:latin typeface="+mn-lt"/>
                          <a:ea typeface="+mn-ea"/>
                          <a:cs typeface="+mn-cs"/>
                        </a:rPr>
                        <a:t> Noah, being warned of God of things not seen as yet, moved with fear, prepared an ark to the saving of his house; by the which he condemned the world, and became heir of the righteousness which is by faith.</a:t>
                      </a:r>
                      <a:endParaRPr lang="en-US" sz="1200" dirty="0"/>
                    </a:p>
                    <a:p>
                      <a:endParaRPr lang="en-US" sz="1200" dirty="0"/>
                    </a:p>
                  </a:txBody>
                  <a:tcPr/>
                </a:tc>
                <a:extLst>
                  <a:ext uri="{0D108BD9-81ED-4DB2-BD59-A6C34878D82A}">
                    <a16:rowId xmlns:a16="http://schemas.microsoft.com/office/drawing/2014/main" val="10000"/>
                  </a:ext>
                </a:extLst>
              </a:tr>
              <a:tr h="370840">
                <a:tc>
                  <a:txBody>
                    <a:bodyPr/>
                    <a:lstStyle/>
                    <a:p>
                      <a:r>
                        <a:rPr lang="en-US" sz="1200" dirty="0"/>
                        <a:t>Alma 32:27</a:t>
                      </a:r>
                    </a:p>
                  </a:txBody>
                  <a:tcPr/>
                </a:tc>
                <a:tc>
                  <a:txBody>
                    <a:bodyPr/>
                    <a:lstStyle/>
                    <a:p>
                      <a:r>
                        <a:rPr lang="en-US" sz="1200" dirty="0"/>
                        <a:t>Alma Teaches</a:t>
                      </a:r>
                    </a:p>
                  </a:txBody>
                  <a:tcPr/>
                </a:tc>
                <a:tc>
                  <a:txBody>
                    <a:bodyPr/>
                    <a:lstStyle/>
                    <a:p>
                      <a:r>
                        <a:rPr lang="en-US" sz="1200" b="0" i="0" kern="1200" dirty="0">
                          <a:solidFill>
                            <a:schemeClr val="tx1"/>
                          </a:solidFill>
                          <a:effectLst/>
                          <a:latin typeface="+mn-lt"/>
                          <a:ea typeface="+mn-ea"/>
                          <a:cs typeface="+mn-cs"/>
                        </a:rPr>
                        <a:t>But behold, if ye will awake and arouse your faculties, even to an experiment upon my words, </a:t>
                      </a:r>
                      <a:r>
                        <a:rPr lang="en-US" sz="1200" b="1" i="0" kern="1200" dirty="0">
                          <a:solidFill>
                            <a:schemeClr val="tx1"/>
                          </a:solidFill>
                          <a:effectLst/>
                          <a:latin typeface="+mn-lt"/>
                          <a:ea typeface="+mn-ea"/>
                          <a:cs typeface="+mn-cs"/>
                        </a:rPr>
                        <a:t>and exercise a particle of faith</a:t>
                      </a:r>
                      <a:r>
                        <a:rPr lang="en-US" sz="1200" b="0" i="0" kern="1200" dirty="0">
                          <a:solidFill>
                            <a:schemeClr val="tx1"/>
                          </a:solidFill>
                          <a:effectLst/>
                          <a:latin typeface="+mn-lt"/>
                          <a:ea typeface="+mn-ea"/>
                          <a:cs typeface="+mn-cs"/>
                        </a:rPr>
                        <a:t>, yea, even if ye can no more than desire to believe, let this desire work in you, even until ye believe in a manner that ye can give place for a portion of my words</a:t>
                      </a:r>
                      <a:endParaRPr lang="en-US" sz="1200" dirty="0"/>
                    </a:p>
                  </a:txBody>
                  <a:tcPr/>
                </a:tc>
                <a:extLst>
                  <a:ext uri="{0D108BD9-81ED-4DB2-BD59-A6C34878D82A}">
                    <a16:rowId xmlns:a16="http://schemas.microsoft.com/office/drawing/2014/main" val="10001"/>
                  </a:ext>
                </a:extLst>
              </a:tr>
              <a:tr h="370840">
                <a:tc>
                  <a:txBody>
                    <a:bodyPr/>
                    <a:lstStyle/>
                    <a:p>
                      <a:r>
                        <a:rPr lang="en-US" sz="1200" dirty="0"/>
                        <a:t>Luke 8:48</a:t>
                      </a:r>
                    </a:p>
                  </a:txBody>
                  <a:tcPr/>
                </a:tc>
                <a:tc>
                  <a:txBody>
                    <a:bodyPr/>
                    <a:lstStyle/>
                    <a:p>
                      <a:r>
                        <a:rPr lang="en-US" sz="1200" dirty="0"/>
                        <a:t>The woman who touches Jesus’ hem</a:t>
                      </a:r>
                    </a:p>
                  </a:txBody>
                  <a:tcPr/>
                </a:tc>
                <a:tc>
                  <a:txBody>
                    <a:bodyPr/>
                    <a:lstStyle/>
                    <a:p>
                      <a:r>
                        <a:rPr lang="en-US" sz="1200" b="0" i="0" kern="1200" dirty="0">
                          <a:solidFill>
                            <a:schemeClr val="tx1"/>
                          </a:solidFill>
                          <a:effectLst/>
                          <a:latin typeface="+mn-lt"/>
                          <a:ea typeface="+mn-ea"/>
                          <a:cs typeface="+mn-cs"/>
                        </a:rPr>
                        <a:t>And he said unto her, Daughter, be of good comfort: </a:t>
                      </a:r>
                      <a:r>
                        <a:rPr lang="en-US" sz="1200" b="1" i="0" kern="1200" dirty="0">
                          <a:solidFill>
                            <a:schemeClr val="tx1"/>
                          </a:solidFill>
                          <a:effectLst/>
                          <a:latin typeface="+mn-lt"/>
                          <a:ea typeface="+mn-ea"/>
                          <a:cs typeface="+mn-cs"/>
                        </a:rPr>
                        <a:t>thy faith </a:t>
                      </a:r>
                      <a:r>
                        <a:rPr lang="en-US" sz="1200" b="0" i="0" kern="1200" dirty="0">
                          <a:solidFill>
                            <a:schemeClr val="tx1"/>
                          </a:solidFill>
                          <a:effectLst/>
                          <a:latin typeface="+mn-lt"/>
                          <a:ea typeface="+mn-ea"/>
                          <a:cs typeface="+mn-cs"/>
                        </a:rPr>
                        <a:t>hath made thee whole; go in peace.</a:t>
                      </a:r>
                      <a:endParaRPr lang="en-US" sz="1200" dirty="0"/>
                    </a:p>
                  </a:txBody>
                  <a:tcPr/>
                </a:tc>
                <a:extLst>
                  <a:ext uri="{0D108BD9-81ED-4DB2-BD59-A6C34878D82A}">
                    <a16:rowId xmlns:a16="http://schemas.microsoft.com/office/drawing/2014/main" val="10002"/>
                  </a:ext>
                </a:extLst>
              </a:tr>
              <a:tr h="370840">
                <a:tc>
                  <a:txBody>
                    <a:bodyPr/>
                    <a:lstStyle/>
                    <a:p>
                      <a:r>
                        <a:rPr lang="en-US" sz="1200" dirty="0"/>
                        <a:t>Mark 10:52</a:t>
                      </a:r>
                    </a:p>
                  </a:txBody>
                  <a:tcPr/>
                </a:tc>
                <a:tc>
                  <a:txBody>
                    <a:bodyPr/>
                    <a:lstStyle/>
                    <a:p>
                      <a:r>
                        <a:rPr lang="en-US" sz="1200" dirty="0"/>
                        <a:t>Jesus Heals the blind man</a:t>
                      </a:r>
                    </a:p>
                  </a:txBody>
                  <a:tcPr/>
                </a:tc>
                <a:tc>
                  <a:txBody>
                    <a:bodyPr/>
                    <a:lstStyle/>
                    <a:p>
                      <a:r>
                        <a:rPr lang="en-US" sz="1200" b="0" i="0" kern="1200" dirty="0">
                          <a:solidFill>
                            <a:schemeClr val="tx1"/>
                          </a:solidFill>
                          <a:effectLst/>
                          <a:latin typeface="+mn-lt"/>
                          <a:ea typeface="+mn-ea"/>
                          <a:cs typeface="+mn-cs"/>
                        </a:rPr>
                        <a:t>And Jesus said unto him, Go thy way; </a:t>
                      </a:r>
                      <a:r>
                        <a:rPr lang="en-US" sz="1200" b="1" i="0" kern="1200" dirty="0">
                          <a:solidFill>
                            <a:schemeClr val="tx1"/>
                          </a:solidFill>
                          <a:effectLst/>
                          <a:latin typeface="+mn-lt"/>
                          <a:ea typeface="+mn-ea"/>
                          <a:cs typeface="+mn-cs"/>
                        </a:rPr>
                        <a:t>thy faith </a:t>
                      </a:r>
                      <a:r>
                        <a:rPr lang="en-US" sz="1200" b="0" i="0" kern="1200" dirty="0">
                          <a:solidFill>
                            <a:schemeClr val="tx1"/>
                          </a:solidFill>
                          <a:effectLst/>
                          <a:latin typeface="+mn-lt"/>
                          <a:ea typeface="+mn-ea"/>
                          <a:cs typeface="+mn-cs"/>
                        </a:rPr>
                        <a:t>hath made thee whole. And immediately he received his sight, and followed Jesus in the way.</a:t>
                      </a:r>
                      <a:endParaRPr lang="en-US" sz="1200" dirty="0"/>
                    </a:p>
                  </a:txBody>
                  <a:tcPr/>
                </a:tc>
                <a:extLst>
                  <a:ext uri="{0D108BD9-81ED-4DB2-BD59-A6C34878D82A}">
                    <a16:rowId xmlns:a16="http://schemas.microsoft.com/office/drawing/2014/main" val="10003"/>
                  </a:ext>
                </a:extLst>
              </a:tr>
              <a:tr h="370840">
                <a:tc>
                  <a:txBody>
                    <a:bodyPr/>
                    <a:lstStyle/>
                    <a:p>
                      <a:r>
                        <a:rPr lang="en-US" sz="1200" dirty="0" err="1"/>
                        <a:t>Enos</a:t>
                      </a:r>
                      <a:r>
                        <a:rPr lang="en-US" sz="1200" dirty="0"/>
                        <a:t> 1:8</a:t>
                      </a:r>
                    </a:p>
                  </a:txBody>
                  <a:tcPr/>
                </a:tc>
                <a:tc>
                  <a:txBody>
                    <a:bodyPr/>
                    <a:lstStyle/>
                    <a:p>
                      <a:r>
                        <a:rPr lang="en-US" sz="1200" dirty="0" err="1"/>
                        <a:t>Enos</a:t>
                      </a:r>
                      <a:endParaRPr lang="en-US" sz="1200" dirty="0"/>
                    </a:p>
                  </a:txBody>
                  <a:tcPr/>
                </a:tc>
                <a:tc>
                  <a:txBody>
                    <a:bodyPr/>
                    <a:lstStyle/>
                    <a:p>
                      <a:r>
                        <a:rPr lang="en-US" sz="1200" b="0" i="0" kern="1200" dirty="0">
                          <a:solidFill>
                            <a:schemeClr val="tx1"/>
                          </a:solidFill>
                          <a:effectLst/>
                          <a:latin typeface="+mn-lt"/>
                          <a:ea typeface="+mn-ea"/>
                          <a:cs typeface="+mn-cs"/>
                        </a:rPr>
                        <a:t>And he said unto me: Because of </a:t>
                      </a:r>
                      <a:r>
                        <a:rPr lang="en-US" sz="1200" b="1" i="0" kern="1200" dirty="0">
                          <a:solidFill>
                            <a:schemeClr val="tx1"/>
                          </a:solidFill>
                          <a:effectLst/>
                          <a:latin typeface="+mn-lt"/>
                          <a:ea typeface="+mn-ea"/>
                          <a:cs typeface="+mn-cs"/>
                        </a:rPr>
                        <a:t>thy faith in Christ</a:t>
                      </a:r>
                      <a:r>
                        <a:rPr lang="en-US" sz="1200" b="0" i="0" kern="1200" dirty="0">
                          <a:solidFill>
                            <a:schemeClr val="tx1"/>
                          </a:solidFill>
                          <a:effectLst/>
                          <a:latin typeface="+mn-lt"/>
                          <a:ea typeface="+mn-ea"/>
                          <a:cs typeface="+mn-cs"/>
                        </a:rPr>
                        <a:t>, whom thou hast never before heard nor seen. And many years pass away before he shall manifest himself in the flesh; wherefore, go to, thy faith hath made thee whole.</a:t>
                      </a:r>
                      <a:endParaRPr lang="en-US" sz="1200" dirty="0"/>
                    </a:p>
                  </a:txBody>
                  <a:tcPr/>
                </a:tc>
                <a:extLst>
                  <a:ext uri="{0D108BD9-81ED-4DB2-BD59-A6C34878D82A}">
                    <a16:rowId xmlns:a16="http://schemas.microsoft.com/office/drawing/2014/main" val="10004"/>
                  </a:ext>
                </a:extLst>
              </a:tr>
              <a:tr h="370840">
                <a:tc>
                  <a:txBody>
                    <a:bodyPr/>
                    <a:lstStyle/>
                    <a:p>
                      <a:r>
                        <a:rPr lang="en-US" sz="1200" dirty="0"/>
                        <a:t>Moroni 10:4</a:t>
                      </a:r>
                    </a:p>
                  </a:txBody>
                  <a:tcPr/>
                </a:tc>
                <a:tc>
                  <a:txBody>
                    <a:bodyPr/>
                    <a:lstStyle/>
                    <a:p>
                      <a:r>
                        <a:rPr lang="en-US" sz="1200" dirty="0"/>
                        <a:t>Moroni</a:t>
                      </a:r>
                    </a:p>
                  </a:txBody>
                  <a:tcPr/>
                </a:tc>
                <a:tc>
                  <a:txBody>
                    <a:bodyPr/>
                    <a:lstStyle/>
                    <a:p>
                      <a:r>
                        <a:rPr lang="en-US" sz="1200" b="0" i="0" kern="1200" dirty="0">
                          <a:solidFill>
                            <a:schemeClr val="tx1"/>
                          </a:solidFill>
                          <a:effectLst/>
                          <a:latin typeface="+mn-lt"/>
                          <a:ea typeface="+mn-ea"/>
                          <a:cs typeface="+mn-cs"/>
                        </a:rPr>
                        <a:t>And when ye shall receive these things, I would exhort you that ye would ask God, the Eternal Father, in the name of Christ, if these things are not true; and if ye shall ask with a sincere heart, with real intent</a:t>
                      </a:r>
                      <a:r>
                        <a:rPr lang="en-US" sz="1200" b="1" i="0" kern="1200" dirty="0">
                          <a:solidFill>
                            <a:schemeClr val="tx1"/>
                          </a:solidFill>
                          <a:effectLst/>
                          <a:latin typeface="+mn-lt"/>
                          <a:ea typeface="+mn-ea"/>
                          <a:cs typeface="+mn-cs"/>
                        </a:rPr>
                        <a:t>, having faith in Christ</a:t>
                      </a:r>
                      <a:r>
                        <a:rPr lang="en-US" sz="1200" b="0" i="0" kern="1200" dirty="0">
                          <a:solidFill>
                            <a:schemeClr val="tx1"/>
                          </a:solidFill>
                          <a:effectLst/>
                          <a:latin typeface="+mn-lt"/>
                          <a:ea typeface="+mn-ea"/>
                          <a:cs typeface="+mn-cs"/>
                        </a:rPr>
                        <a:t>, he will manifest the truth of it unto you, by the power of the Holy Ghost.</a:t>
                      </a:r>
                      <a:endParaRPr lang="en-US" sz="1200" dirty="0"/>
                    </a:p>
                  </a:txBody>
                  <a:tcPr/>
                </a:tc>
                <a:extLst>
                  <a:ext uri="{0D108BD9-81ED-4DB2-BD59-A6C34878D82A}">
                    <a16:rowId xmlns:a16="http://schemas.microsoft.com/office/drawing/2014/main" val="10005"/>
                  </a:ext>
                </a:extLst>
              </a:tr>
              <a:tr h="370840">
                <a:tc>
                  <a:txBody>
                    <a:bodyPr/>
                    <a:lstStyle/>
                    <a:p>
                      <a:r>
                        <a:rPr lang="en-US" sz="1200" dirty="0"/>
                        <a:t>Ether 12:7</a:t>
                      </a:r>
                    </a:p>
                  </a:txBody>
                  <a:tcPr/>
                </a:tc>
                <a:tc>
                  <a:txBody>
                    <a:bodyPr/>
                    <a:lstStyle/>
                    <a:p>
                      <a:r>
                        <a:rPr lang="en-US" sz="1200" dirty="0"/>
                        <a:t>Ether Teaches</a:t>
                      </a:r>
                    </a:p>
                  </a:txBody>
                  <a:tcPr/>
                </a:tc>
                <a:tc>
                  <a:txBody>
                    <a:bodyPr/>
                    <a:lstStyle/>
                    <a:p>
                      <a:r>
                        <a:rPr lang="en-US" sz="1200" b="0" i="0" kern="1200" dirty="0">
                          <a:solidFill>
                            <a:schemeClr val="tx1"/>
                          </a:solidFill>
                          <a:effectLst/>
                          <a:latin typeface="+mn-lt"/>
                          <a:ea typeface="+mn-ea"/>
                          <a:cs typeface="+mn-cs"/>
                        </a:rPr>
                        <a:t>For it was </a:t>
                      </a:r>
                      <a:r>
                        <a:rPr lang="en-US" sz="1200" b="1" i="0" kern="1200" dirty="0">
                          <a:solidFill>
                            <a:schemeClr val="tx1"/>
                          </a:solidFill>
                          <a:effectLst/>
                          <a:latin typeface="+mn-lt"/>
                          <a:ea typeface="+mn-ea"/>
                          <a:cs typeface="+mn-cs"/>
                        </a:rPr>
                        <a:t>by faith </a:t>
                      </a:r>
                      <a:r>
                        <a:rPr lang="en-US" sz="1200" b="0" i="0" kern="1200" dirty="0">
                          <a:solidFill>
                            <a:schemeClr val="tx1"/>
                          </a:solidFill>
                          <a:effectLst/>
                          <a:latin typeface="+mn-lt"/>
                          <a:ea typeface="+mn-ea"/>
                          <a:cs typeface="+mn-cs"/>
                        </a:rPr>
                        <a:t>that Christ showed himself unto our fathers, after he had risen from the dead; and he showed not himself unto them until after </a:t>
                      </a:r>
                      <a:r>
                        <a:rPr lang="en-US" sz="1200" b="1" i="0" kern="1200" dirty="0">
                          <a:solidFill>
                            <a:schemeClr val="tx1"/>
                          </a:solidFill>
                          <a:effectLst/>
                          <a:latin typeface="+mn-lt"/>
                          <a:ea typeface="+mn-ea"/>
                          <a:cs typeface="+mn-cs"/>
                        </a:rPr>
                        <a:t>they had faith in him</a:t>
                      </a:r>
                      <a:r>
                        <a:rPr lang="en-US" sz="1200" b="0" i="0" kern="1200" dirty="0">
                          <a:solidFill>
                            <a:schemeClr val="tx1"/>
                          </a:solidFill>
                          <a:effectLst/>
                          <a:latin typeface="+mn-lt"/>
                          <a:ea typeface="+mn-ea"/>
                          <a:cs typeface="+mn-cs"/>
                        </a:rPr>
                        <a:t>; wherefore, it must needs be that some had faith in him, for he showed himself not unto the world.</a:t>
                      </a:r>
                      <a:endParaRPr lang="en-US" sz="1200" dirty="0"/>
                    </a:p>
                  </a:txBody>
                  <a:tcPr/>
                </a:tc>
                <a:extLst>
                  <a:ext uri="{0D108BD9-81ED-4DB2-BD59-A6C34878D82A}">
                    <a16:rowId xmlns:a16="http://schemas.microsoft.com/office/drawing/2014/main" val="10006"/>
                  </a:ext>
                </a:extLst>
              </a:tr>
              <a:tr h="370840">
                <a:tc>
                  <a:txBody>
                    <a:bodyPr/>
                    <a:lstStyle/>
                    <a:p>
                      <a:r>
                        <a:rPr lang="en-US" sz="1200" dirty="0"/>
                        <a:t>Ether 12:20</a:t>
                      </a:r>
                    </a:p>
                  </a:txBody>
                  <a:tcPr/>
                </a:tc>
                <a:tc>
                  <a:txBody>
                    <a:bodyPr/>
                    <a:lstStyle/>
                    <a:p>
                      <a:r>
                        <a:rPr lang="en-US" sz="1200" dirty="0"/>
                        <a:t>The Brother of Jared recorded by Ether</a:t>
                      </a:r>
                    </a:p>
                  </a:txBody>
                  <a:tcPr/>
                </a:tc>
                <a:tc>
                  <a:txBody>
                    <a:bodyPr/>
                    <a:lstStyle/>
                    <a:p>
                      <a:r>
                        <a:rPr lang="en-US" sz="1200" b="0" i="0" kern="1200" dirty="0">
                          <a:solidFill>
                            <a:schemeClr val="tx1"/>
                          </a:solidFill>
                          <a:effectLst/>
                          <a:latin typeface="+mn-lt"/>
                          <a:ea typeface="+mn-ea"/>
                          <a:cs typeface="+mn-cs"/>
                        </a:rPr>
                        <a:t>And behold, we have seen in this record that one of these was the brother of Jared; for </a:t>
                      </a:r>
                      <a:r>
                        <a:rPr lang="en-US" sz="1200" b="1" i="0" kern="1200" dirty="0">
                          <a:solidFill>
                            <a:schemeClr val="tx1"/>
                          </a:solidFill>
                          <a:effectLst/>
                          <a:latin typeface="+mn-lt"/>
                          <a:ea typeface="+mn-ea"/>
                          <a:cs typeface="+mn-cs"/>
                        </a:rPr>
                        <a:t>so great was his faith in God</a:t>
                      </a:r>
                      <a:r>
                        <a:rPr lang="en-US" sz="1200" b="0" i="0" kern="1200" dirty="0">
                          <a:solidFill>
                            <a:schemeClr val="tx1"/>
                          </a:solidFill>
                          <a:effectLst/>
                          <a:latin typeface="+mn-lt"/>
                          <a:ea typeface="+mn-ea"/>
                          <a:cs typeface="+mn-cs"/>
                        </a:rPr>
                        <a:t>, that when God put forth his finger he could not hide it from the sight of the brother of Jared, because of his word which he had spoken unto him, which word he had obtained by faith.</a:t>
                      </a:r>
                      <a:endParaRPr lang="en-US" sz="1200" dirty="0"/>
                    </a:p>
                  </a:txBody>
                  <a:tcPr/>
                </a:tc>
                <a:extLst>
                  <a:ext uri="{0D108BD9-81ED-4DB2-BD59-A6C34878D82A}">
                    <a16:rowId xmlns:a16="http://schemas.microsoft.com/office/drawing/2014/main" val="10007"/>
                  </a:ext>
                </a:extLst>
              </a:tr>
              <a:tr h="370840">
                <a:tc>
                  <a:txBody>
                    <a:bodyPr/>
                    <a:lstStyle/>
                    <a:p>
                      <a:r>
                        <a:rPr lang="en-US" sz="1200" dirty="0"/>
                        <a:t>Daniel 6:23</a:t>
                      </a:r>
                    </a:p>
                  </a:txBody>
                  <a:tcPr/>
                </a:tc>
                <a:tc>
                  <a:txBody>
                    <a:bodyPr/>
                    <a:lstStyle/>
                    <a:p>
                      <a:r>
                        <a:rPr lang="en-US" sz="1200" dirty="0"/>
                        <a:t>Daniel in the Lion’s Den</a:t>
                      </a:r>
                    </a:p>
                  </a:txBody>
                  <a:tcPr/>
                </a:tc>
                <a:tc>
                  <a:txBody>
                    <a:bodyPr/>
                    <a:lstStyle/>
                    <a:p>
                      <a:r>
                        <a:rPr lang="en-US" sz="1200" b="0" i="0" kern="1200" dirty="0">
                          <a:solidFill>
                            <a:schemeClr val="tx1"/>
                          </a:solidFill>
                          <a:effectLst/>
                          <a:latin typeface="+mn-lt"/>
                          <a:ea typeface="+mn-ea"/>
                          <a:cs typeface="+mn-cs"/>
                        </a:rPr>
                        <a:t>So Daniel was taken up out of the den, and no manner of hurt was found upon him, because </a:t>
                      </a:r>
                      <a:r>
                        <a:rPr lang="en-US" sz="1200" b="1" i="0" kern="1200" dirty="0">
                          <a:solidFill>
                            <a:schemeClr val="tx1"/>
                          </a:solidFill>
                          <a:effectLst/>
                          <a:latin typeface="+mn-lt"/>
                          <a:ea typeface="+mn-ea"/>
                          <a:cs typeface="+mn-cs"/>
                        </a:rPr>
                        <a:t>he believed in his God</a:t>
                      </a:r>
                      <a:r>
                        <a:rPr lang="en-US" sz="1200" b="0" i="0" kern="1200" dirty="0">
                          <a:solidFill>
                            <a:schemeClr val="tx1"/>
                          </a:solidFill>
                          <a:effectLst/>
                          <a:latin typeface="+mn-lt"/>
                          <a:ea typeface="+mn-ea"/>
                          <a:cs typeface="+mn-cs"/>
                        </a:rPr>
                        <a:t>.</a:t>
                      </a:r>
                      <a:endParaRPr lang="en-US" sz="1200" dirty="0"/>
                    </a:p>
                  </a:txBody>
                  <a:tcPr/>
                </a:tc>
                <a:extLst>
                  <a:ext uri="{0D108BD9-81ED-4DB2-BD59-A6C34878D82A}">
                    <a16:rowId xmlns:a16="http://schemas.microsoft.com/office/drawing/2014/main" val="10008"/>
                  </a:ext>
                </a:extLst>
              </a:tr>
              <a:tr h="370840">
                <a:tc>
                  <a:txBody>
                    <a:bodyPr/>
                    <a:lstStyle/>
                    <a:p>
                      <a:r>
                        <a:rPr lang="en-US" sz="1200" dirty="0"/>
                        <a:t>Hebrews 11:23-30</a:t>
                      </a:r>
                    </a:p>
                  </a:txBody>
                  <a:tcPr/>
                </a:tc>
                <a:tc>
                  <a:txBody>
                    <a:bodyPr/>
                    <a:lstStyle/>
                    <a:p>
                      <a:r>
                        <a:rPr lang="en-US" sz="1200" dirty="0"/>
                        <a:t>Moses</a:t>
                      </a:r>
                    </a:p>
                  </a:txBody>
                  <a:tcPr/>
                </a:tc>
                <a:tc>
                  <a:txBody>
                    <a:bodyPr/>
                    <a:lstStyle/>
                    <a:p>
                      <a:pPr fontAlgn="base"/>
                      <a:r>
                        <a:rPr lang="en-US" sz="1200" b="1" i="0" kern="1200" dirty="0">
                          <a:solidFill>
                            <a:schemeClr val="tx1"/>
                          </a:solidFill>
                          <a:effectLst/>
                          <a:latin typeface="+mn-lt"/>
                          <a:ea typeface="+mn-ea"/>
                          <a:cs typeface="+mn-cs"/>
                        </a:rPr>
                        <a:t>By faith</a:t>
                      </a:r>
                      <a:r>
                        <a:rPr lang="en-US" sz="1200" b="0" i="0" kern="1200" dirty="0">
                          <a:solidFill>
                            <a:schemeClr val="tx1"/>
                          </a:solidFill>
                          <a:effectLst/>
                          <a:latin typeface="+mn-lt"/>
                          <a:ea typeface="+mn-ea"/>
                          <a:cs typeface="+mn-cs"/>
                        </a:rPr>
                        <a:t> Moses, when he was born, was hid three months of his parents, because they saw </a:t>
                      </a:r>
                      <a:r>
                        <a:rPr lang="en-US" sz="1200" b="0" i="1" kern="1200" dirty="0">
                          <a:solidFill>
                            <a:schemeClr val="tx1"/>
                          </a:solidFill>
                          <a:effectLst/>
                          <a:latin typeface="+mn-lt"/>
                          <a:ea typeface="+mn-ea"/>
                          <a:cs typeface="+mn-cs"/>
                        </a:rPr>
                        <a:t>he was</a:t>
                      </a:r>
                      <a:r>
                        <a:rPr lang="en-US" sz="1200" b="0" i="0" kern="1200" dirty="0">
                          <a:solidFill>
                            <a:schemeClr val="tx1"/>
                          </a:solidFill>
                          <a:effectLst/>
                          <a:latin typeface="+mn-lt"/>
                          <a:ea typeface="+mn-ea"/>
                          <a:cs typeface="+mn-cs"/>
                        </a:rPr>
                        <a:t> a proper child; and they were not afraid of the king’s commandment; By faith Moses, when he was come to years, refused to be called the son of Pharaoh’s daughter; By faith he forsook Egypt, not fearing the wrath of the king: Through faith he kept the </a:t>
                      </a:r>
                      <a:r>
                        <a:rPr lang="en-US" sz="1200" b="0" i="0" kern="1200" dirty="0" err="1">
                          <a:solidFill>
                            <a:schemeClr val="tx1"/>
                          </a:solidFill>
                          <a:effectLst/>
                          <a:latin typeface="+mn-lt"/>
                          <a:ea typeface="+mn-ea"/>
                          <a:cs typeface="+mn-cs"/>
                        </a:rPr>
                        <a:t>passover</a:t>
                      </a:r>
                      <a:r>
                        <a:rPr lang="en-US" sz="1200" b="0" i="0" kern="1200" dirty="0">
                          <a:solidFill>
                            <a:schemeClr val="tx1"/>
                          </a:solidFill>
                          <a:effectLst/>
                          <a:latin typeface="+mn-lt"/>
                          <a:ea typeface="+mn-ea"/>
                          <a:cs typeface="+mn-cs"/>
                        </a:rPr>
                        <a:t>,  By faith they passed through the Red sea as by dry </a:t>
                      </a:r>
                      <a:r>
                        <a:rPr lang="en-US" sz="1200" b="0" i="1" kern="1200" dirty="0">
                          <a:solidFill>
                            <a:schemeClr val="tx1"/>
                          </a:solidFill>
                          <a:effectLst/>
                          <a:latin typeface="+mn-lt"/>
                          <a:ea typeface="+mn-ea"/>
                          <a:cs typeface="+mn-cs"/>
                        </a:rPr>
                        <a:t>land:</a:t>
                      </a:r>
                      <a:r>
                        <a:rPr lang="en-US" sz="1200" b="0" i="0" kern="1200" dirty="0">
                          <a:solidFill>
                            <a:schemeClr val="tx1"/>
                          </a:solidFill>
                          <a:effectLst/>
                          <a:latin typeface="+mn-lt"/>
                          <a:ea typeface="+mn-ea"/>
                          <a:cs typeface="+mn-cs"/>
                        </a:rPr>
                        <a:t> By faith the walls of Jericho fell down.</a:t>
                      </a:r>
                      <a:endParaRPr lang="en-US" sz="1200" dirty="0"/>
                    </a:p>
                  </a:txBody>
                  <a:tcPr/>
                </a:tc>
                <a:extLst>
                  <a:ext uri="{0D108BD9-81ED-4DB2-BD59-A6C34878D82A}">
                    <a16:rowId xmlns:a16="http://schemas.microsoft.com/office/drawing/2014/main" val="10009"/>
                  </a:ext>
                </a:extLst>
              </a:tr>
              <a:tr h="370840">
                <a:tc>
                  <a:txBody>
                    <a:bodyPr/>
                    <a:lstStyle/>
                    <a:p>
                      <a:r>
                        <a:rPr lang="en-US" sz="1200" dirty="0"/>
                        <a:t>Joseph Smith—History 1:11-17</a:t>
                      </a:r>
                    </a:p>
                  </a:txBody>
                  <a:tcPr/>
                </a:tc>
                <a:tc>
                  <a:txBody>
                    <a:bodyPr/>
                    <a:lstStyle/>
                    <a:p>
                      <a:r>
                        <a:rPr lang="en-US" sz="1200" dirty="0"/>
                        <a:t>Joseph</a:t>
                      </a:r>
                      <a:r>
                        <a:rPr lang="en-US" sz="1200" baseline="0" dirty="0"/>
                        <a:t> Smith</a:t>
                      </a:r>
                      <a:endParaRPr lang="en-US" sz="1200" dirty="0"/>
                    </a:p>
                  </a:txBody>
                  <a:tcPr/>
                </a:tc>
                <a:tc>
                  <a:txBody>
                    <a:bodyPr/>
                    <a:lstStyle/>
                    <a:p>
                      <a:r>
                        <a:rPr lang="en-US" sz="1200" b="1" dirty="0"/>
                        <a:t>By Faith </a:t>
                      </a:r>
                      <a:r>
                        <a:rPr lang="en-US" sz="1200" dirty="0"/>
                        <a:t>Joseph Smith Went to the woods to pray</a:t>
                      </a:r>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4691742" y="0"/>
            <a:ext cx="2895600" cy="369332"/>
          </a:xfrm>
          <a:prstGeom prst="rect">
            <a:avLst/>
          </a:prstGeom>
          <a:noFill/>
        </p:spPr>
        <p:txBody>
          <a:bodyPr wrap="square" rtlCol="0">
            <a:spAutoFit/>
          </a:bodyPr>
          <a:lstStyle/>
          <a:p>
            <a:pPr algn="ctr"/>
            <a:r>
              <a:rPr lang="en-US" b="1" dirty="0"/>
              <a:t>People of Faith</a:t>
            </a:r>
          </a:p>
        </p:txBody>
      </p:sp>
    </p:spTree>
    <p:extLst>
      <p:ext uri="{BB962C8B-B14F-4D97-AF65-F5344CB8AC3E}">
        <p14:creationId xmlns:p14="http://schemas.microsoft.com/office/powerpoint/2010/main" val="3497399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78115C-CA7D-46AF-A396-981078897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askerville Old Face" panose="02020602080505020303" pitchFamily="18" charset="0"/>
              </a:rPr>
              <a:t>Godly Sorrow VS Worldly Sorrow</a:t>
            </a:r>
          </a:p>
          <a:p>
            <a:pPr algn="ctr"/>
            <a:r>
              <a:rPr lang="en-US" sz="6000" dirty="0">
                <a:solidFill>
                  <a:schemeClr val="bg1"/>
                </a:solidFill>
                <a:latin typeface="Baskerville Old Face" panose="02020602080505020303" pitchFamily="18" charset="0"/>
              </a:rPr>
              <a:t>2 Corinthians 6-7</a:t>
            </a:r>
            <a:endParaRPr lang="en-US" sz="4400" dirty="0">
              <a:solidFill>
                <a:schemeClr val="bg1"/>
              </a:solidFill>
              <a:latin typeface="Baskerville Old Face" panose="02020602080505020303" pitchFamily="18"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4938231" y="3542779"/>
            <a:ext cx="6580908" cy="1754326"/>
          </a:xfrm>
          <a:prstGeom prst="rect">
            <a:avLst/>
          </a:prstGeom>
        </p:spPr>
        <p:txBody>
          <a:bodyPr wrap="square">
            <a:spAutoFit/>
          </a:bodyPr>
          <a:lstStyle/>
          <a:p>
            <a:r>
              <a:rPr lang="en-US" i="1" dirty="0">
                <a:solidFill>
                  <a:schemeClr val="bg1"/>
                </a:solidFill>
                <a:latin typeface="Palatino"/>
              </a:rPr>
              <a:t>I beseech of you that ye do not procrastinate the day of your repentance until the end; for after this day of life, which is given us to prepare for eternity, behold, if we do not improve our time while in this life, then cometh the night of darkness wherein there can be no labor performed. </a:t>
            </a:r>
          </a:p>
          <a:p>
            <a:r>
              <a:rPr lang="en-US" i="1" dirty="0">
                <a:solidFill>
                  <a:schemeClr val="bg1"/>
                </a:solidFill>
                <a:latin typeface="Palatino"/>
              </a:rPr>
              <a:t>Alma 34:33</a:t>
            </a:r>
            <a:endParaRPr lang="en-US" i="1" dirty="0">
              <a:solidFill>
                <a:schemeClr val="bg1"/>
              </a:solidFill>
            </a:endParaRPr>
          </a:p>
        </p:txBody>
      </p:sp>
      <p:grpSp>
        <p:nvGrpSpPr>
          <p:cNvPr id="2" name="Group 1">
            <a:extLst>
              <a:ext uri="{FF2B5EF4-FFF2-40B4-BE49-F238E27FC236}">
                <a16:creationId xmlns:a16="http://schemas.microsoft.com/office/drawing/2014/main" id="{14D2580B-ACC1-F467-F80B-124614823675}"/>
              </a:ext>
            </a:extLst>
          </p:cNvPr>
          <p:cNvGrpSpPr/>
          <p:nvPr/>
        </p:nvGrpSpPr>
        <p:grpSpPr>
          <a:xfrm>
            <a:off x="1360908" y="2942770"/>
            <a:ext cx="3050721" cy="2895600"/>
            <a:chOff x="3581400" y="228600"/>
            <a:chExt cx="3050721" cy="2895600"/>
          </a:xfrm>
        </p:grpSpPr>
        <p:pic>
          <p:nvPicPr>
            <p:cNvPr id="8" name="Picture 2" descr="Image result for ancient macedonia">
              <a:extLst>
                <a:ext uri="{FF2B5EF4-FFF2-40B4-BE49-F238E27FC236}">
                  <a16:creationId xmlns:a16="http://schemas.microsoft.com/office/drawing/2014/main" id="{98D44766-A060-8A62-EF6B-C108C7A56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81000"/>
              <a:ext cx="29718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2D89825-74C8-DEE5-5304-4FF900EA5018}"/>
                </a:ext>
              </a:extLst>
            </p:cNvPr>
            <p:cNvGrpSpPr/>
            <p:nvPr/>
          </p:nvGrpSpPr>
          <p:grpSpPr>
            <a:xfrm>
              <a:off x="3581400" y="228600"/>
              <a:ext cx="3050721" cy="2895600"/>
              <a:chOff x="609600" y="533400"/>
              <a:chExt cx="4495800" cy="4267200"/>
            </a:xfrm>
          </p:grpSpPr>
          <p:grpSp>
            <p:nvGrpSpPr>
              <p:cNvPr id="10" name="Group 86">
                <a:extLst>
                  <a:ext uri="{FF2B5EF4-FFF2-40B4-BE49-F238E27FC236}">
                    <a16:creationId xmlns:a16="http://schemas.microsoft.com/office/drawing/2014/main" id="{C617199F-1F64-AFBE-0B63-2D7CFFE052E7}"/>
                  </a:ext>
                </a:extLst>
              </p:cNvPr>
              <p:cNvGrpSpPr/>
              <p:nvPr/>
            </p:nvGrpSpPr>
            <p:grpSpPr>
              <a:xfrm rot="2107423">
                <a:off x="2048364" y="1066800"/>
                <a:ext cx="554570" cy="1296744"/>
                <a:chOff x="7696200" y="914400"/>
                <a:chExt cx="685800" cy="2438400"/>
              </a:xfrm>
            </p:grpSpPr>
            <p:sp>
              <p:nvSpPr>
                <p:cNvPr id="42" name="Moon 41">
                  <a:extLst>
                    <a:ext uri="{FF2B5EF4-FFF2-40B4-BE49-F238E27FC236}">
                      <a16:creationId xmlns:a16="http://schemas.microsoft.com/office/drawing/2014/main" id="{0AB4108F-109D-D940-6A25-7B3D6188F3A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5DEFC386-2ABE-E57B-EBBE-BBE0A09FCA5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6146D663-8B9E-B987-D6A2-218C850141BB}"/>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A9F794F-328D-AE9E-F91F-4E7D11AECF6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a:extLst>
                  <a:ext uri="{FF2B5EF4-FFF2-40B4-BE49-F238E27FC236}">
                    <a16:creationId xmlns:a16="http://schemas.microsoft.com/office/drawing/2014/main" id="{99AA23EE-4497-99EC-60D6-A09EE3C77FF5}"/>
                  </a:ext>
                </a:extLst>
              </p:cNvPr>
              <p:cNvGrpSpPr/>
              <p:nvPr/>
            </p:nvGrpSpPr>
            <p:grpSpPr>
              <a:xfrm rot="19262140" flipH="1">
                <a:off x="3035243" y="1133011"/>
                <a:ext cx="554570" cy="1180981"/>
                <a:chOff x="7696200" y="914400"/>
                <a:chExt cx="685800" cy="2438400"/>
              </a:xfrm>
            </p:grpSpPr>
            <p:sp>
              <p:nvSpPr>
                <p:cNvPr id="38" name="Moon 37">
                  <a:extLst>
                    <a:ext uri="{FF2B5EF4-FFF2-40B4-BE49-F238E27FC236}">
                      <a16:creationId xmlns:a16="http://schemas.microsoft.com/office/drawing/2014/main" id="{B6BB282A-6429-60E1-6AFF-B1B00FA19CF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9377F794-0A25-7334-4DB0-2AC7E5940A1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4157B79F-D6B1-0983-7844-F43A0BB5070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89127E0-5005-F264-C0AB-908E49DA8CB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a:extLst>
                  <a:ext uri="{FF2B5EF4-FFF2-40B4-BE49-F238E27FC236}">
                    <a16:creationId xmlns:a16="http://schemas.microsoft.com/office/drawing/2014/main" id="{0B847A7C-2233-3252-84EF-6DF03A38C995}"/>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FF703EAE-BF64-90C1-5E3C-96C185ED0621}"/>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4DE8F45-F1B6-C6FF-13F4-631E3524DE76}"/>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B8BDD366-8C91-B919-3D0E-F62638DE9525}"/>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2375750-47AF-4EA3-990F-2888ED966086}"/>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900CD69-2D8A-E24A-B608-663905EB24CF}"/>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F2F741-A993-54C1-098D-E8B17141C3AC}"/>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EEAFD2-DCAC-7AAA-3FD8-43760EE72F48}"/>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3C982230-43B0-D5DB-67B0-23683F0AF315}"/>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47168AE1-45DC-E402-5D4D-8F7280D86B18}"/>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F492E7-73DA-C203-B6F5-5D367355DFEE}"/>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61">
                <a:extLst>
                  <a:ext uri="{FF2B5EF4-FFF2-40B4-BE49-F238E27FC236}">
                    <a16:creationId xmlns:a16="http://schemas.microsoft.com/office/drawing/2014/main" id="{1B542735-91CA-9EF1-81ED-46FF53883F31}"/>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62">
                <a:extLst>
                  <a:ext uri="{FF2B5EF4-FFF2-40B4-BE49-F238E27FC236}">
                    <a16:creationId xmlns:a16="http://schemas.microsoft.com/office/drawing/2014/main" id="{A52AF98B-4875-7D34-70D9-C6D2240F8F9E}"/>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3">
                <a:extLst>
                  <a:ext uri="{FF2B5EF4-FFF2-40B4-BE49-F238E27FC236}">
                    <a16:creationId xmlns:a16="http://schemas.microsoft.com/office/drawing/2014/main" id="{176AD797-B4AD-4FED-9EF6-A31911F37760}"/>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4">
                <a:extLst>
                  <a:ext uri="{FF2B5EF4-FFF2-40B4-BE49-F238E27FC236}">
                    <a16:creationId xmlns:a16="http://schemas.microsoft.com/office/drawing/2014/main" id="{C293AA57-74A8-67B4-AF59-DC8A3F2FA144}"/>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65">
                <a:extLst>
                  <a:ext uri="{FF2B5EF4-FFF2-40B4-BE49-F238E27FC236}">
                    <a16:creationId xmlns:a16="http://schemas.microsoft.com/office/drawing/2014/main" id="{7D0808CC-7B27-F333-4A45-3703616B1776}"/>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66">
                <a:extLst>
                  <a:ext uri="{FF2B5EF4-FFF2-40B4-BE49-F238E27FC236}">
                    <a16:creationId xmlns:a16="http://schemas.microsoft.com/office/drawing/2014/main" id="{45993742-6AD2-83E4-51F4-C5935C9FA314}"/>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66A774E-BECA-DBA9-3A81-32E5572E9409}"/>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761FC2F-C604-70F1-41B3-2B9D493EE0B0}"/>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a:extLst>
                  <a:ext uri="{FF2B5EF4-FFF2-40B4-BE49-F238E27FC236}">
                    <a16:creationId xmlns:a16="http://schemas.microsoft.com/office/drawing/2014/main" id="{41ABA836-16CE-BFE3-FC67-FD7404FA6175}"/>
                  </a:ext>
                </a:extLst>
              </p:cNvPr>
              <p:cNvGrpSpPr/>
              <p:nvPr/>
            </p:nvGrpSpPr>
            <p:grpSpPr>
              <a:xfrm>
                <a:off x="3150326" y="3226526"/>
                <a:ext cx="366238" cy="640613"/>
                <a:chOff x="2438400" y="402137"/>
                <a:chExt cx="2514600" cy="4398463"/>
              </a:xfrm>
            </p:grpSpPr>
            <p:sp>
              <p:nvSpPr>
                <p:cNvPr id="34" name="Snip Same Side Corner Rectangle 72">
                  <a:extLst>
                    <a:ext uri="{FF2B5EF4-FFF2-40B4-BE49-F238E27FC236}">
                      <a16:creationId xmlns:a16="http://schemas.microsoft.com/office/drawing/2014/main" id="{6A76C508-6BE2-7623-8915-1C6BABEC7C22}"/>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62345AE-A824-FAF6-BC83-C28EFDB41E53}"/>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7F57C51-D937-2C9F-BE95-0163CA682DE9}"/>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C819CEE4-151C-05FA-2AA0-F5C5DC7C08DE}"/>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a:extLst>
                  <a:ext uri="{FF2B5EF4-FFF2-40B4-BE49-F238E27FC236}">
                    <a16:creationId xmlns:a16="http://schemas.microsoft.com/office/drawing/2014/main" id="{D32E2637-18D0-4E3B-5DB4-39D8C1D48447}"/>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a:extLst>
                  <a:ext uri="{FF2B5EF4-FFF2-40B4-BE49-F238E27FC236}">
                    <a16:creationId xmlns:a16="http://schemas.microsoft.com/office/drawing/2014/main" id="{6F16355F-F37E-8402-8B35-A4C2E7D1BDF1}"/>
                  </a:ext>
                </a:extLst>
              </p:cNvPr>
              <p:cNvSpPr/>
              <p:nvPr/>
            </p:nvSpPr>
            <p:spPr>
              <a:xfrm>
                <a:off x="609600" y="533400"/>
                <a:ext cx="4495800" cy="4267200"/>
              </a:xfrm>
              <a:prstGeom prst="frame">
                <a:avLst>
                  <a:gd name="adj1" fmla="val 7194"/>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850094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588" y="0"/>
            <a:ext cx="12092412" cy="769441"/>
          </a:xfrm>
          <a:prstGeom prst="rect">
            <a:avLst/>
          </a:prstGeom>
          <a:noFill/>
        </p:spPr>
        <p:txBody>
          <a:bodyPr wrap="square" rtlCol="0">
            <a:spAutoFit/>
          </a:bodyPr>
          <a:lstStyle/>
          <a:p>
            <a:pPr algn="ctr"/>
            <a:r>
              <a:rPr lang="en-US" sz="4400" dirty="0">
                <a:solidFill>
                  <a:schemeClr val="bg1"/>
                </a:solidFill>
                <a:latin typeface="AR JULIAN" panose="02000000000000000000" pitchFamily="2" charset="0"/>
              </a:rPr>
              <a:t>Forgive and Comfort</a:t>
            </a:r>
          </a:p>
        </p:txBody>
      </p:sp>
      <p:sp>
        <p:nvSpPr>
          <p:cNvPr id="3" name="Rectangle 2"/>
          <p:cNvSpPr/>
          <p:nvPr/>
        </p:nvSpPr>
        <p:spPr>
          <a:xfrm>
            <a:off x="657885" y="1076123"/>
            <a:ext cx="6476562" cy="1754326"/>
          </a:xfrm>
          <a:prstGeom prst="rect">
            <a:avLst/>
          </a:prstGeom>
        </p:spPr>
        <p:txBody>
          <a:bodyPr wrap="square">
            <a:spAutoFit/>
          </a:bodyPr>
          <a:lstStyle/>
          <a:p>
            <a:pPr fontAlgn="base"/>
            <a:r>
              <a:rPr lang="en-US" b="1" i="1" dirty="0">
                <a:solidFill>
                  <a:srgbClr val="FFFF00"/>
                </a:solidFill>
                <a:latin typeface="Palatino"/>
              </a:rPr>
              <a:t>Blessed be God, even the Father of our Lord Jesus Christ, the Father of mercies, and the God of all comfort;</a:t>
            </a:r>
          </a:p>
          <a:p>
            <a:pPr fontAlgn="base"/>
            <a:endParaRPr lang="en-US" b="1" i="1" dirty="0">
              <a:solidFill>
                <a:srgbClr val="FFFF00"/>
              </a:solidFill>
              <a:latin typeface="Palatino"/>
            </a:endParaRPr>
          </a:p>
          <a:p>
            <a:pPr fontAlgn="base"/>
            <a:r>
              <a:rPr lang="en-US" b="1" i="1" dirty="0">
                <a:solidFill>
                  <a:srgbClr val="FFFF00"/>
                </a:solidFill>
                <a:latin typeface="Palatino"/>
              </a:rPr>
              <a:t>Who </a:t>
            </a:r>
            <a:r>
              <a:rPr lang="en-US" b="1" i="1" dirty="0" err="1">
                <a:solidFill>
                  <a:srgbClr val="FFFF00"/>
                </a:solidFill>
                <a:latin typeface="Palatino"/>
              </a:rPr>
              <a:t>comforteth</a:t>
            </a:r>
            <a:r>
              <a:rPr lang="en-US" b="1" i="1" dirty="0">
                <a:solidFill>
                  <a:srgbClr val="FFFF00"/>
                </a:solidFill>
                <a:latin typeface="Palatino"/>
              </a:rPr>
              <a:t> us in all our tribulation, that we may be able to comfort them which are in any trouble, by the comfort wherewith we ourselves are comforted of God.</a:t>
            </a:r>
            <a:endParaRPr lang="en-US" b="1" i="1" dirty="0">
              <a:solidFill>
                <a:srgbClr val="FFFF00"/>
              </a:solidFill>
              <a:effectLst/>
              <a:latin typeface="Palatino"/>
            </a:endParaRPr>
          </a:p>
        </p:txBody>
      </p:sp>
      <p:sp>
        <p:nvSpPr>
          <p:cNvPr id="35" name="TextBox 3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1:4-5</a:t>
            </a:r>
          </a:p>
        </p:txBody>
      </p:sp>
      <p:grpSp>
        <p:nvGrpSpPr>
          <p:cNvPr id="37" name="Group 36"/>
          <p:cNvGrpSpPr/>
          <p:nvPr/>
        </p:nvGrpSpPr>
        <p:grpSpPr>
          <a:xfrm>
            <a:off x="4514661" y="4184158"/>
            <a:ext cx="7211804" cy="2426141"/>
            <a:chOff x="4514661" y="4184158"/>
            <a:chExt cx="7211804" cy="2426141"/>
          </a:xfrm>
        </p:grpSpPr>
        <p:sp>
          <p:nvSpPr>
            <p:cNvPr id="6" name="Rectangle 5"/>
            <p:cNvSpPr/>
            <p:nvPr/>
          </p:nvSpPr>
          <p:spPr>
            <a:xfrm>
              <a:off x="4514661" y="4184158"/>
              <a:ext cx="6096000" cy="1477328"/>
            </a:xfrm>
            <a:prstGeom prst="rect">
              <a:avLst/>
            </a:prstGeom>
          </p:spPr>
          <p:txBody>
            <a:bodyPr>
              <a:spAutoFit/>
            </a:bodyPr>
            <a:lstStyle/>
            <a:p>
              <a:r>
                <a:rPr lang="en-US" dirty="0">
                  <a:solidFill>
                    <a:schemeClr val="bg1"/>
                  </a:solidFill>
                  <a:latin typeface="Abadi" panose="020B0604020104020204" pitchFamily="34" charset="0"/>
                </a:rPr>
                <a:t>"For anyone seeking the courage to repent and change, I remind you that the Church is not a monastery for the isolation of perfect people. It is more like a hospital provided for those who wish to get well. Do whatever you have to do to come into the fold and be blessed.” (3)</a:t>
              </a:r>
              <a:endParaRPr lang="en-US" dirty="0">
                <a:solidFill>
                  <a:schemeClr val="bg1"/>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8232" y="5126112"/>
              <a:ext cx="1188233" cy="1484187"/>
            </a:xfrm>
            <a:prstGeom prst="rect">
              <a:avLst/>
            </a:prstGeom>
          </p:spPr>
        </p:pic>
      </p:grpSp>
      <p:pic>
        <p:nvPicPr>
          <p:cNvPr id="3074" name="Picture 2" descr="Image result for lds service comfort the s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531" y="938164"/>
            <a:ext cx="3754049" cy="30032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lds service comfort the si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3" r="37076"/>
          <a:stretch/>
        </p:blipFill>
        <p:spPr bwMode="auto">
          <a:xfrm>
            <a:off x="1113420" y="3277259"/>
            <a:ext cx="2767814" cy="292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212" y="79218"/>
            <a:ext cx="8686800" cy="769441"/>
          </a:xfrm>
          <a:prstGeom prst="rect">
            <a:avLst/>
          </a:prstGeom>
          <a:noFill/>
        </p:spPr>
        <p:txBody>
          <a:bodyPr wrap="square" rtlCol="0">
            <a:spAutoFit/>
          </a:bodyPr>
          <a:lstStyle/>
          <a:p>
            <a:pPr algn="ctr"/>
            <a:r>
              <a:rPr lang="en-US" sz="4400" dirty="0">
                <a:solidFill>
                  <a:schemeClr val="bg1"/>
                </a:solidFill>
                <a:latin typeface="Baskerville Old Face" panose="02020602080505020303" pitchFamily="18" charset="0"/>
              </a:rPr>
              <a:t>“Workers Together with Christ”</a:t>
            </a:r>
          </a:p>
        </p:txBody>
      </p:sp>
      <p:sp>
        <p:nvSpPr>
          <p:cNvPr id="6" name="TextBox 5"/>
          <p:cNvSpPr txBox="1"/>
          <p:nvPr/>
        </p:nvSpPr>
        <p:spPr>
          <a:xfrm>
            <a:off x="2009321" y="1248614"/>
            <a:ext cx="4202317" cy="2246769"/>
          </a:xfrm>
          <a:prstGeom prst="rect">
            <a:avLst/>
          </a:prstGeom>
          <a:noFill/>
        </p:spPr>
        <p:txBody>
          <a:bodyPr wrap="square" rtlCol="0">
            <a:spAutoFit/>
          </a:bodyPr>
          <a:lstStyle/>
          <a:p>
            <a:r>
              <a:rPr lang="en-US" sz="2000" i="1" dirty="0">
                <a:solidFill>
                  <a:srgbClr val="FFFF00"/>
                </a:solidFill>
              </a:rPr>
              <a:t> In an acceptable time have I heard thee, and in a day of salvation have I helped thee: and I will preserve thee, and give thee for a covenant of the people, to establish the earth, to cause to inherit the desolate heritages;</a:t>
            </a:r>
          </a:p>
          <a:p>
            <a:r>
              <a:rPr lang="en-US" sz="2000" i="1" dirty="0">
                <a:solidFill>
                  <a:srgbClr val="FFFF00"/>
                </a:solidFill>
              </a:rPr>
              <a:t>Isaiah 49:8</a:t>
            </a:r>
          </a:p>
        </p:txBody>
      </p:sp>
      <p:grpSp>
        <p:nvGrpSpPr>
          <p:cNvPr id="2" name="Group 1">
            <a:extLst>
              <a:ext uri="{FF2B5EF4-FFF2-40B4-BE49-F238E27FC236}">
                <a16:creationId xmlns:a16="http://schemas.microsoft.com/office/drawing/2014/main" id="{DE450740-50C8-07AB-6360-01A042C8CF8B}"/>
              </a:ext>
            </a:extLst>
          </p:cNvPr>
          <p:cNvGrpSpPr/>
          <p:nvPr/>
        </p:nvGrpSpPr>
        <p:grpSpPr>
          <a:xfrm>
            <a:off x="197914" y="792597"/>
            <a:ext cx="1578074" cy="2766299"/>
            <a:chOff x="197914" y="792597"/>
            <a:chExt cx="1578074" cy="2766299"/>
          </a:xfrm>
        </p:grpSpPr>
        <p:grpSp>
          <p:nvGrpSpPr>
            <p:cNvPr id="83" name="Group 33"/>
            <p:cNvGrpSpPr/>
            <p:nvPr/>
          </p:nvGrpSpPr>
          <p:grpSpPr>
            <a:xfrm>
              <a:off x="197914" y="792597"/>
              <a:ext cx="1578074" cy="2766299"/>
              <a:chOff x="1593589" y="398948"/>
              <a:chExt cx="1375870" cy="4260181"/>
            </a:xfrm>
          </p:grpSpPr>
          <p:sp>
            <p:nvSpPr>
              <p:cNvPr id="101"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30"/>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31"/>
              <p:cNvSpPr/>
              <p:nvPr/>
            </p:nvSpPr>
            <p:spPr>
              <a:xfrm rot="1480658">
                <a:off x="1679442" y="1918346"/>
                <a:ext cx="496842" cy="1306022"/>
              </a:xfrm>
              <a:prstGeom prst="trapezoid">
                <a:avLst>
                  <a:gd name="adj" fmla="val 3046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33"/>
              <p:cNvSpPr/>
              <p:nvPr/>
            </p:nvSpPr>
            <p:spPr>
              <a:xfrm>
                <a:off x="1746463" y="1992669"/>
                <a:ext cx="993684" cy="2448792"/>
              </a:xfrm>
              <a:prstGeom prst="trapezoid">
                <a:avLst>
                  <a:gd name="adj" fmla="val 30469"/>
                </a:avLst>
              </a:prstGeom>
              <a:solidFill>
                <a:srgbClr val="D6C49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35"/>
              <p:cNvSpPr/>
              <p:nvPr/>
            </p:nvSpPr>
            <p:spPr>
              <a:xfrm rot="402310">
                <a:off x="1789363" y="1834689"/>
                <a:ext cx="382187" cy="2467938"/>
              </a:xfrm>
              <a:prstGeom prst="trapezoid">
                <a:avLst>
                  <a:gd name="adj" fmla="val 30469"/>
                </a:avLst>
              </a:prstGeom>
              <a:solidFill>
                <a:srgbClr val="BD93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38"/>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23"/>
              <p:cNvGrpSpPr/>
              <p:nvPr/>
            </p:nvGrpSpPr>
            <p:grpSpPr>
              <a:xfrm>
                <a:off x="2383609" y="1732280"/>
                <a:ext cx="585850" cy="1566411"/>
                <a:chOff x="4699336" y="2759583"/>
                <a:chExt cx="1168064" cy="2193417"/>
              </a:xfrm>
            </p:grpSpPr>
            <p:sp>
              <p:nvSpPr>
                <p:cNvPr id="117" name="Oval 44"/>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45"/>
                <p:cNvSpPr/>
                <p:nvPr/>
              </p:nvSpPr>
              <p:spPr>
                <a:xfrm rot="19830111">
                  <a:off x="4816550" y="2903312"/>
                  <a:ext cx="822282" cy="1828800"/>
                </a:xfrm>
                <a:prstGeom prst="trapezoid">
                  <a:avLst>
                    <a:gd name="adj" fmla="val 3046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39"/>
              <p:cNvSpPr/>
              <p:nvPr/>
            </p:nvSpPr>
            <p:spPr>
              <a:xfrm rot="21185207">
                <a:off x="2319744" y="1992669"/>
                <a:ext cx="382187" cy="2356886"/>
              </a:xfrm>
              <a:prstGeom prst="trapezoid">
                <a:avLst>
                  <a:gd name="adj" fmla="val 30469"/>
                </a:avLst>
              </a:prstGeom>
              <a:solidFill>
                <a:srgbClr val="BD93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43"/>
              <p:cNvSpPr/>
              <p:nvPr/>
            </p:nvSpPr>
            <p:spPr>
              <a:xfrm rot="5225831">
                <a:off x="2195041" y="1472077"/>
                <a:ext cx="182834" cy="2128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43"/>
            <p:cNvGrpSpPr/>
            <p:nvPr/>
          </p:nvGrpSpPr>
          <p:grpSpPr>
            <a:xfrm rot="5003920">
              <a:off x="575500" y="2482206"/>
              <a:ext cx="1353642" cy="207168"/>
              <a:chOff x="1600200" y="6781800"/>
              <a:chExt cx="2754086" cy="1143000"/>
            </a:xfrm>
            <a:solidFill>
              <a:schemeClr val="accent2">
                <a:lumMod val="75000"/>
              </a:schemeClr>
            </a:solidFill>
          </p:grpSpPr>
          <p:sp>
            <p:nvSpPr>
              <p:cNvPr id="94" name="Chevron 93"/>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hevron 94"/>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hevron 95"/>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Chevron 96"/>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Chevron 97"/>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Chevron 98"/>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Chevron 99"/>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44"/>
            <p:cNvGrpSpPr/>
            <p:nvPr/>
          </p:nvGrpSpPr>
          <p:grpSpPr>
            <a:xfrm rot="16596080" flipH="1">
              <a:off x="-46006" y="2482206"/>
              <a:ext cx="1353642" cy="207168"/>
              <a:chOff x="1600200" y="6781800"/>
              <a:chExt cx="2754086" cy="1143000"/>
            </a:xfrm>
            <a:solidFill>
              <a:schemeClr val="accent2">
                <a:lumMod val="75000"/>
              </a:schemeClr>
            </a:solidFill>
          </p:grpSpPr>
          <p:sp>
            <p:nvSpPr>
              <p:cNvPr id="87" name="Chevron 86"/>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87"/>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88"/>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Chevron 89"/>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Chevron 90"/>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91"/>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hevron 92"/>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6" name="Rectangle 85"/>
            <p:cNvSpPr/>
            <p:nvPr/>
          </p:nvSpPr>
          <p:spPr>
            <a:xfrm>
              <a:off x="781580" y="2730222"/>
              <a:ext cx="331470" cy="124301"/>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5205744" y="3865829"/>
            <a:ext cx="6554708" cy="646331"/>
          </a:xfrm>
          <a:prstGeom prst="rect">
            <a:avLst/>
          </a:prstGeom>
          <a:noFill/>
        </p:spPr>
        <p:txBody>
          <a:bodyPr wrap="square" rtlCol="0">
            <a:spAutoFit/>
          </a:bodyPr>
          <a:lstStyle/>
          <a:p>
            <a:r>
              <a:rPr lang="en-US" sz="3600" dirty="0">
                <a:solidFill>
                  <a:schemeClr val="bg1"/>
                </a:solidFill>
              </a:rPr>
              <a:t>A Day to Prepare to Meet God</a:t>
            </a:r>
          </a:p>
        </p:txBody>
      </p:sp>
      <p:sp>
        <p:nvSpPr>
          <p:cNvPr id="76" name="Rectangle 75"/>
          <p:cNvSpPr/>
          <p:nvPr/>
        </p:nvSpPr>
        <p:spPr>
          <a:xfrm>
            <a:off x="2461063" y="5000395"/>
            <a:ext cx="6096000" cy="923330"/>
          </a:xfrm>
          <a:prstGeom prst="rect">
            <a:avLst/>
          </a:prstGeom>
        </p:spPr>
        <p:txBody>
          <a:bodyPr>
            <a:spAutoFit/>
          </a:bodyPr>
          <a:lstStyle/>
          <a:p>
            <a:r>
              <a:rPr lang="en-US" dirty="0">
                <a:solidFill>
                  <a:schemeClr val="bg1"/>
                </a:solidFill>
                <a:latin typeface="Calibri" panose="020F0502020204030204" pitchFamily="34" charset="0"/>
              </a:rPr>
              <a:t>Individuals who do not honor their gospel covenants in this life should not assume that they will have a second chance in the life to come. (1)</a:t>
            </a:r>
            <a:endParaRPr lang="en-US" dirty="0">
              <a:solidFill>
                <a:schemeClr val="bg1"/>
              </a:solidFill>
            </a:endParaRPr>
          </a:p>
        </p:txBody>
      </p:sp>
      <p:sp>
        <p:nvSpPr>
          <p:cNvPr id="120" name="Rectangle 119"/>
          <p:cNvSpPr/>
          <p:nvPr/>
        </p:nvSpPr>
        <p:spPr>
          <a:xfrm>
            <a:off x="0" y="6488668"/>
            <a:ext cx="6096000" cy="369332"/>
          </a:xfrm>
          <a:prstGeom prst="rect">
            <a:avLst/>
          </a:prstGeom>
        </p:spPr>
        <p:txBody>
          <a:bodyPr>
            <a:spAutoFit/>
          </a:bodyPr>
          <a:lstStyle/>
          <a:p>
            <a:r>
              <a:rPr lang="en-US" dirty="0">
                <a:solidFill>
                  <a:schemeClr val="bg1"/>
                </a:solidFill>
                <a:latin typeface="Calibri" panose="020F0502020204030204" pitchFamily="34" charset="0"/>
              </a:rPr>
              <a:t>2 Corinthians 6:1-2</a:t>
            </a:r>
            <a:endParaRPr lang="en-US" dirty="0">
              <a:solidFill>
                <a:schemeClr val="bg1"/>
              </a:solidFill>
            </a:endParaRPr>
          </a:p>
        </p:txBody>
      </p:sp>
      <p:pic>
        <p:nvPicPr>
          <p:cNvPr id="13314" name="Picture 2" descr="Image result for question look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063" y="4570118"/>
            <a:ext cx="2876386" cy="19185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rayer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988" y="1050202"/>
            <a:ext cx="1380151" cy="291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brick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22913" y="79218"/>
            <a:ext cx="4907841" cy="769441"/>
          </a:xfrm>
          <a:prstGeom prst="rect">
            <a:avLst/>
          </a:prstGeom>
          <a:solidFill>
            <a:srgbClr val="FFC000"/>
          </a:solidFill>
        </p:spPr>
        <p:txBody>
          <a:bodyPr wrap="square" rtlCol="0">
            <a:spAutoFit/>
          </a:bodyPr>
          <a:lstStyle/>
          <a:p>
            <a:pPr algn="ctr"/>
            <a:r>
              <a:rPr lang="en-US" sz="4400" dirty="0">
                <a:latin typeface="Baskerville Old Face" panose="02020602080505020303" pitchFamily="18" charset="0"/>
              </a:rPr>
              <a:t>Giving No Offence</a:t>
            </a:r>
          </a:p>
        </p:txBody>
      </p:sp>
      <p:sp>
        <p:nvSpPr>
          <p:cNvPr id="120" name="Rectangle 119"/>
          <p:cNvSpPr/>
          <p:nvPr/>
        </p:nvSpPr>
        <p:spPr>
          <a:xfrm>
            <a:off x="0" y="6488668"/>
            <a:ext cx="6096000" cy="369332"/>
          </a:xfrm>
          <a:prstGeom prst="rect">
            <a:avLst/>
          </a:prstGeom>
        </p:spPr>
        <p:txBody>
          <a:bodyPr>
            <a:spAutoFit/>
          </a:bodyPr>
          <a:lstStyle/>
          <a:p>
            <a:r>
              <a:rPr lang="en-US" dirty="0">
                <a:latin typeface="Calibri" panose="020F0502020204030204" pitchFamily="34" charset="0"/>
              </a:rPr>
              <a:t>2 Corinthians 6:3</a:t>
            </a:r>
            <a:endParaRPr lang="en-US" dirty="0"/>
          </a:p>
        </p:txBody>
      </p:sp>
      <p:pic>
        <p:nvPicPr>
          <p:cNvPr id="15364" name="Picture 4" descr="Image result for woo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808"/>
          <a:stretch/>
        </p:blipFill>
        <p:spPr bwMode="auto">
          <a:xfrm>
            <a:off x="0" y="5453741"/>
            <a:ext cx="12192000" cy="363083"/>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8"/>
          <p:cNvGrpSpPr/>
          <p:nvPr/>
        </p:nvGrpSpPr>
        <p:grpSpPr>
          <a:xfrm>
            <a:off x="152398" y="1349829"/>
            <a:ext cx="5551716" cy="3581400"/>
            <a:chOff x="965200" y="2286000"/>
            <a:chExt cx="7302500" cy="2743200"/>
          </a:xfrm>
        </p:grpSpPr>
        <p:sp>
          <p:nvSpPr>
            <p:cNvPr id="53" name="Rectangle 52"/>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4" idx="1"/>
              <a:endCxn id="5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509903" y="1545881"/>
            <a:ext cx="4769668" cy="1938992"/>
          </a:xfrm>
          <a:prstGeom prst="rect">
            <a:avLst/>
          </a:prstGeom>
          <a:noFill/>
        </p:spPr>
        <p:txBody>
          <a:bodyPr wrap="square" rtlCol="0">
            <a:spAutoFit/>
          </a:bodyPr>
          <a:lstStyle/>
          <a:p>
            <a:r>
              <a:rPr lang="en-US" sz="2400" dirty="0">
                <a:solidFill>
                  <a:schemeClr val="bg1"/>
                </a:solidFill>
              </a:rPr>
              <a:t>"When my sister was in the Young Women program, she, like many girls then and now, enjoyed talking with her friends and being silly whenever she had a chance.</a:t>
            </a:r>
          </a:p>
        </p:txBody>
      </p:sp>
      <p:grpSp>
        <p:nvGrpSpPr>
          <p:cNvPr id="58" name="Group 18"/>
          <p:cNvGrpSpPr/>
          <p:nvPr/>
        </p:nvGrpSpPr>
        <p:grpSpPr>
          <a:xfrm>
            <a:off x="6226629" y="1317171"/>
            <a:ext cx="5660569" cy="3581400"/>
            <a:chOff x="965200" y="2286000"/>
            <a:chExt cx="7302500" cy="2743200"/>
          </a:xfrm>
        </p:grpSpPr>
        <p:sp>
          <p:nvSpPr>
            <p:cNvPr id="59" name="Rectangle 58"/>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60" idx="1"/>
              <a:endCxn id="6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6738256" y="1421562"/>
            <a:ext cx="4811486" cy="3046988"/>
          </a:xfrm>
          <a:prstGeom prst="rect">
            <a:avLst/>
          </a:prstGeom>
        </p:spPr>
        <p:txBody>
          <a:bodyPr wrap="square">
            <a:spAutoFit/>
          </a:bodyPr>
          <a:lstStyle/>
          <a:p>
            <a:r>
              <a:rPr lang="en-US" sz="2400" dirty="0">
                <a:solidFill>
                  <a:schemeClr val="bg1"/>
                </a:solidFill>
              </a:rPr>
              <a:t>On one occasion a teacher finally got fed up and told her, </a:t>
            </a:r>
          </a:p>
          <a:p>
            <a:endParaRPr lang="en-US" sz="2400" dirty="0">
              <a:solidFill>
                <a:schemeClr val="bg1"/>
              </a:solidFill>
            </a:endParaRPr>
          </a:p>
          <a:p>
            <a:r>
              <a:rPr lang="en-US" sz="2400" dirty="0">
                <a:solidFill>
                  <a:schemeClr val="bg1"/>
                </a:solidFill>
              </a:rPr>
              <a:t>'Leave the class and don't come back until you can behave.' </a:t>
            </a:r>
          </a:p>
          <a:p>
            <a:endParaRPr lang="en-US" sz="2400" dirty="0">
              <a:solidFill>
                <a:schemeClr val="bg1"/>
              </a:solidFill>
            </a:endParaRPr>
          </a:p>
          <a:p>
            <a:r>
              <a:rPr lang="en-US" sz="2400" dirty="0">
                <a:solidFill>
                  <a:schemeClr val="bg1"/>
                </a:solidFill>
              </a:rPr>
              <a:t>My sister left and never did come back. That was 30 years ago.</a:t>
            </a:r>
          </a:p>
        </p:txBody>
      </p:sp>
      <p:sp>
        <p:nvSpPr>
          <p:cNvPr id="3" name="Rectangle 2"/>
          <p:cNvSpPr/>
          <p:nvPr/>
        </p:nvSpPr>
        <p:spPr>
          <a:xfrm>
            <a:off x="3407228" y="5764964"/>
            <a:ext cx="6096000" cy="923330"/>
          </a:xfrm>
          <a:prstGeom prst="rect">
            <a:avLst/>
          </a:prstGeom>
          <a:solidFill>
            <a:srgbClr val="FFC000"/>
          </a:solidFill>
        </p:spPr>
        <p:txBody>
          <a:bodyPr>
            <a:spAutoFit/>
          </a:bodyPr>
          <a:lstStyle/>
          <a:p>
            <a:r>
              <a:rPr lang="en-US" dirty="0"/>
              <a:t>"As Proverbs 18:19 reminds us, 'A brother offended is harder to be won than a strong city.' It is so easy to offend someone-and so dangerous</a:t>
            </a:r>
          </a:p>
        </p:txBody>
      </p:sp>
      <p:pic>
        <p:nvPicPr>
          <p:cNvPr id="15366" name="Picture 6" descr="Image result for girl acting silly stick 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568" y="3044597"/>
            <a:ext cx="1027077" cy="1832202"/>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11665825" y="6401191"/>
            <a:ext cx="442750" cy="369332"/>
          </a:xfrm>
          <a:prstGeom prst="rect">
            <a:avLst/>
          </a:prstGeom>
        </p:spPr>
        <p:txBody>
          <a:bodyPr wrap="none">
            <a:spAutoFit/>
          </a:bodyPr>
          <a:lstStyle/>
          <a:p>
            <a:r>
              <a:rPr lang="en-US" dirty="0"/>
              <a:t>(2)</a:t>
            </a:r>
          </a:p>
        </p:txBody>
      </p:sp>
    </p:spTree>
    <p:extLst>
      <p:ext uri="{BB962C8B-B14F-4D97-AF65-F5344CB8AC3E}">
        <p14:creationId xmlns:p14="http://schemas.microsoft.com/office/powerpoint/2010/main" val="25276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2" presetClass="exit" presetSubtype="8" fill="hold" nodeType="withEffect">
                                  <p:stCondLst>
                                    <p:cond delay="0"/>
                                  </p:stCondLst>
                                  <p:childTnLst>
                                    <p:anim calcmode="lin" valueType="num">
                                      <p:cBhvr additive="base">
                                        <p:cTn id="22" dur="1250"/>
                                        <p:tgtEl>
                                          <p:spTgt spid="15366"/>
                                        </p:tgtEl>
                                        <p:attrNameLst>
                                          <p:attrName>ppt_x</p:attrName>
                                        </p:attrNameLst>
                                      </p:cBhvr>
                                      <p:tavLst>
                                        <p:tav tm="0">
                                          <p:val>
                                            <p:strVal val="ppt_x"/>
                                          </p:val>
                                        </p:tav>
                                        <p:tav tm="100000">
                                          <p:val>
                                            <p:strVal val="0-ppt_w/2"/>
                                          </p:val>
                                        </p:tav>
                                      </p:tavLst>
                                    </p:anim>
                                    <p:anim calcmode="lin" valueType="num">
                                      <p:cBhvr additive="base">
                                        <p:cTn id="23" dur="1250"/>
                                        <p:tgtEl>
                                          <p:spTgt spid="15366"/>
                                        </p:tgtEl>
                                        <p:attrNameLst>
                                          <p:attrName>ppt_y</p:attrName>
                                        </p:attrNameLst>
                                      </p:cBhvr>
                                      <p:tavLst>
                                        <p:tav tm="0">
                                          <p:val>
                                            <p:strVal val="ppt_y"/>
                                          </p:val>
                                        </p:tav>
                                        <p:tav tm="100000">
                                          <p:val>
                                            <p:strVal val="ppt_y"/>
                                          </p:val>
                                        </p:tav>
                                      </p:tavLst>
                                    </p:anim>
                                    <p:set>
                                      <p:cBhvr>
                                        <p:cTn id="24" dur="1" fill="hold">
                                          <p:stCondLst>
                                            <p:cond delay="1249"/>
                                          </p:stCondLst>
                                        </p:cTn>
                                        <p:tgtEl>
                                          <p:spTgt spid="1536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212" y="79218"/>
            <a:ext cx="8686800" cy="769441"/>
          </a:xfrm>
          <a:prstGeom prst="rect">
            <a:avLst/>
          </a:prstGeom>
          <a:noFill/>
        </p:spPr>
        <p:txBody>
          <a:bodyPr wrap="square" rtlCol="0">
            <a:spAutoFit/>
          </a:bodyPr>
          <a:lstStyle/>
          <a:p>
            <a:pPr algn="ctr"/>
            <a:r>
              <a:rPr lang="en-US" sz="4400" dirty="0">
                <a:solidFill>
                  <a:schemeClr val="bg1"/>
                </a:solidFill>
                <a:latin typeface="Baskerville Old Face" panose="02020602080505020303" pitchFamily="18" charset="0"/>
              </a:rPr>
              <a:t>No Offence in Any Thing</a:t>
            </a:r>
          </a:p>
        </p:txBody>
      </p:sp>
      <p:sp>
        <p:nvSpPr>
          <p:cNvPr id="6" name="TextBox 5"/>
          <p:cNvSpPr txBox="1"/>
          <p:nvPr/>
        </p:nvSpPr>
        <p:spPr>
          <a:xfrm>
            <a:off x="716733" y="1262852"/>
            <a:ext cx="4453982" cy="1938992"/>
          </a:xfrm>
          <a:prstGeom prst="rect">
            <a:avLst/>
          </a:prstGeom>
          <a:noFill/>
        </p:spPr>
        <p:txBody>
          <a:bodyPr wrap="square" rtlCol="0">
            <a:spAutoFit/>
          </a:bodyPr>
          <a:lstStyle/>
          <a:p>
            <a:r>
              <a:rPr lang="en-US" sz="2000" dirty="0">
                <a:solidFill>
                  <a:schemeClr val="bg1"/>
                </a:solidFill>
              </a:rPr>
              <a:t>The Apostle Paul, knowing how a thoughtless action or comment could affect a member's attitude about the Church, urged us to give 'no offence in any thing, that the ministry be not blamed'</a:t>
            </a:r>
          </a:p>
        </p:txBody>
      </p:sp>
      <p:sp>
        <p:nvSpPr>
          <p:cNvPr id="120" name="Rectangle 119"/>
          <p:cNvSpPr/>
          <p:nvPr/>
        </p:nvSpPr>
        <p:spPr>
          <a:xfrm>
            <a:off x="0" y="6488668"/>
            <a:ext cx="6096000" cy="369332"/>
          </a:xfrm>
          <a:prstGeom prst="rect">
            <a:avLst/>
          </a:prstGeom>
        </p:spPr>
        <p:txBody>
          <a:bodyPr>
            <a:spAutoFit/>
          </a:bodyPr>
          <a:lstStyle/>
          <a:p>
            <a:r>
              <a:rPr lang="en-US" dirty="0">
                <a:solidFill>
                  <a:schemeClr val="bg1"/>
                </a:solidFill>
                <a:latin typeface="Calibri" panose="020F0502020204030204" pitchFamily="34" charset="0"/>
              </a:rPr>
              <a:t>2 Corinthians 6:3</a:t>
            </a:r>
            <a:endParaRPr lang="en-US" dirty="0">
              <a:solidFill>
                <a:schemeClr val="bg1"/>
              </a:solidFill>
            </a:endParaRPr>
          </a:p>
        </p:txBody>
      </p:sp>
      <p:sp>
        <p:nvSpPr>
          <p:cNvPr id="2" name="Rectangle 1"/>
          <p:cNvSpPr/>
          <p:nvPr/>
        </p:nvSpPr>
        <p:spPr>
          <a:xfrm>
            <a:off x="5116286" y="3548466"/>
            <a:ext cx="6096000" cy="2862322"/>
          </a:xfrm>
          <a:prstGeom prst="rect">
            <a:avLst/>
          </a:prstGeom>
        </p:spPr>
        <p:txBody>
          <a:bodyPr>
            <a:spAutoFit/>
          </a:bodyPr>
          <a:lstStyle/>
          <a:p>
            <a:r>
              <a:rPr lang="en-US" sz="2000" dirty="0">
                <a:solidFill>
                  <a:schemeClr val="bg1"/>
                </a:solidFill>
              </a:rPr>
              <a:t>"...This leads us to the other side of the issue: we have a responsibility to avoid taking offense and to freely forgive, even when we have not been asked to do so. </a:t>
            </a:r>
          </a:p>
          <a:p>
            <a:endParaRPr lang="en-US" sz="2000" dirty="0">
              <a:solidFill>
                <a:schemeClr val="bg1"/>
              </a:solidFill>
            </a:endParaRPr>
          </a:p>
          <a:p>
            <a:r>
              <a:rPr lang="en-US" sz="2000" dirty="0">
                <a:solidFill>
                  <a:schemeClr val="bg1"/>
                </a:solidFill>
              </a:rPr>
              <a:t>One of the most frequently reported reasons for Church inactivity is 'Someone offended me.' </a:t>
            </a:r>
          </a:p>
          <a:p>
            <a:endParaRPr lang="en-US" sz="2000" dirty="0">
              <a:solidFill>
                <a:schemeClr val="bg1"/>
              </a:solidFill>
            </a:endParaRPr>
          </a:p>
          <a:p>
            <a:r>
              <a:rPr lang="en-US" sz="2000" dirty="0">
                <a:solidFill>
                  <a:schemeClr val="bg1"/>
                </a:solidFill>
              </a:rPr>
              <a:t>We need to exercise patience with others. If we allow ourselves to be offended, any excuse will do." </a:t>
            </a:r>
          </a:p>
        </p:txBody>
      </p:sp>
      <p:sp>
        <p:nvSpPr>
          <p:cNvPr id="3" name="Rectangle 2"/>
          <p:cNvSpPr/>
          <p:nvPr/>
        </p:nvSpPr>
        <p:spPr>
          <a:xfrm>
            <a:off x="11665825" y="6401191"/>
            <a:ext cx="442750" cy="369332"/>
          </a:xfrm>
          <a:prstGeom prst="rect">
            <a:avLst/>
          </a:prstGeom>
        </p:spPr>
        <p:txBody>
          <a:bodyPr wrap="none">
            <a:spAutoFit/>
          </a:bodyPr>
          <a:lstStyle/>
          <a:p>
            <a:r>
              <a:rPr lang="en-US" dirty="0">
                <a:solidFill>
                  <a:schemeClr val="bg1"/>
                </a:solidFill>
              </a:rPr>
              <a:t>(2)</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542" y="966788"/>
            <a:ext cx="1630495" cy="2200956"/>
          </a:xfrm>
          <a:prstGeom prst="rect">
            <a:avLst/>
          </a:prstGeom>
        </p:spPr>
      </p:pic>
      <p:pic>
        <p:nvPicPr>
          <p:cNvPr id="14338" name="Picture 2" descr="Image result for photos teen"/>
          <p:cNvPicPr>
            <a:picLocks noChangeAspect="1" noChangeArrowheads="1"/>
          </p:cNvPicPr>
          <p:nvPr/>
        </p:nvPicPr>
        <p:blipFill rotWithShape="1">
          <a:blip r:embed="rId4">
            <a:extLst>
              <a:ext uri="{28A0092B-C50C-407E-A947-70E740481C1C}">
                <a14:useLocalDpi xmlns:a14="http://schemas.microsoft.com/office/drawing/2010/main" val="0"/>
              </a:ext>
            </a:extLst>
          </a:blip>
          <a:srcRect l="41037" t="-1513" r="13725" b="4661"/>
          <a:stretch/>
        </p:blipFill>
        <p:spPr bwMode="auto">
          <a:xfrm>
            <a:off x="1574800" y="3646715"/>
            <a:ext cx="2757714" cy="217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743" y="79218"/>
            <a:ext cx="11908971" cy="769441"/>
          </a:xfrm>
          <a:prstGeom prst="rect">
            <a:avLst/>
          </a:prstGeom>
          <a:noFill/>
        </p:spPr>
        <p:txBody>
          <a:bodyPr wrap="square" rtlCol="0">
            <a:spAutoFit/>
          </a:bodyPr>
          <a:lstStyle/>
          <a:p>
            <a:pPr algn="ctr"/>
            <a:r>
              <a:rPr lang="en-US" sz="4400" dirty="0">
                <a:solidFill>
                  <a:schemeClr val="bg1"/>
                </a:solidFill>
                <a:latin typeface="Baskerville Old Face" panose="02020602080505020303" pitchFamily="18" charset="0"/>
              </a:rPr>
              <a:t>Qualities of Those Who Are Called to Minister</a:t>
            </a:r>
          </a:p>
        </p:txBody>
      </p:sp>
      <p:sp>
        <p:nvSpPr>
          <p:cNvPr id="2" name="Rectangle 1"/>
          <p:cNvSpPr/>
          <p:nvPr/>
        </p:nvSpPr>
        <p:spPr>
          <a:xfrm>
            <a:off x="5932715" y="5148666"/>
            <a:ext cx="6096000" cy="830997"/>
          </a:xfrm>
          <a:prstGeom prst="rect">
            <a:avLst/>
          </a:prstGeom>
        </p:spPr>
        <p:txBody>
          <a:bodyPr>
            <a:spAutoFit/>
          </a:bodyPr>
          <a:lstStyle/>
          <a:p>
            <a:pPr fontAlgn="base"/>
            <a:r>
              <a:rPr lang="en-US" sz="2400" i="1" dirty="0">
                <a:solidFill>
                  <a:srgbClr val="FFFF00"/>
                </a:solidFill>
              </a:rPr>
              <a:t>Ask, and ye shall receive; knock, and it shall be opened unto you. Amen.</a:t>
            </a:r>
          </a:p>
        </p:txBody>
      </p:sp>
      <p:sp>
        <p:nvSpPr>
          <p:cNvPr id="6" name="TextBox 5"/>
          <p:cNvSpPr txBox="1"/>
          <p:nvPr/>
        </p:nvSpPr>
        <p:spPr>
          <a:xfrm>
            <a:off x="7520305" y="1197538"/>
            <a:ext cx="4671695" cy="1631216"/>
          </a:xfrm>
          <a:prstGeom prst="rect">
            <a:avLst/>
          </a:prstGeom>
          <a:noFill/>
        </p:spPr>
        <p:txBody>
          <a:bodyPr wrap="square" rtlCol="0">
            <a:spAutoFit/>
          </a:bodyPr>
          <a:lstStyle/>
          <a:p>
            <a:r>
              <a:rPr lang="en-US" sz="2000" i="1" dirty="0">
                <a:solidFill>
                  <a:srgbClr val="FFFF00"/>
                </a:solidFill>
              </a:rPr>
              <a:t>Therefore, O ye that embark in the service of God, see that ye serve him with all your heart, might, mind and strength, that ye may stand blameless before God at the last day. </a:t>
            </a:r>
          </a:p>
        </p:txBody>
      </p:sp>
      <p:grpSp>
        <p:nvGrpSpPr>
          <p:cNvPr id="8" name="Group 7"/>
          <p:cNvGrpSpPr/>
          <p:nvPr/>
        </p:nvGrpSpPr>
        <p:grpSpPr>
          <a:xfrm>
            <a:off x="0" y="794656"/>
            <a:ext cx="6283908" cy="6063344"/>
            <a:chOff x="0" y="794656"/>
            <a:chExt cx="6283908" cy="6063344"/>
          </a:xfrm>
        </p:grpSpPr>
        <p:sp>
          <p:nvSpPr>
            <p:cNvPr id="120" name="Rectangle 119"/>
            <p:cNvSpPr/>
            <p:nvPr/>
          </p:nvSpPr>
          <p:spPr>
            <a:xfrm>
              <a:off x="0" y="6488668"/>
              <a:ext cx="6096000" cy="369332"/>
            </a:xfrm>
            <a:prstGeom prst="rect">
              <a:avLst/>
            </a:prstGeom>
          </p:spPr>
          <p:txBody>
            <a:bodyPr>
              <a:spAutoFit/>
            </a:bodyPr>
            <a:lstStyle/>
            <a:p>
              <a:r>
                <a:rPr lang="en-US" dirty="0">
                  <a:solidFill>
                    <a:schemeClr val="bg1"/>
                  </a:solidFill>
                  <a:latin typeface="Calibri" panose="020F0502020204030204" pitchFamily="34" charset="0"/>
                </a:rPr>
                <a:t>2 Corinthians 6:4-6; D&amp;C 4:2, 5-7</a:t>
              </a:r>
              <a:endParaRPr lang="en-US" dirty="0">
                <a:solidFill>
                  <a:schemeClr val="bg1"/>
                </a:solidFill>
              </a:endParaRPr>
            </a:p>
          </p:txBody>
        </p:sp>
        <p:sp>
          <p:nvSpPr>
            <p:cNvPr id="13" name="Rounded Rectangle 12"/>
            <p:cNvSpPr/>
            <p:nvPr/>
          </p:nvSpPr>
          <p:spPr>
            <a:xfrm rot="16377787">
              <a:off x="2561179" y="2568324"/>
              <a:ext cx="4111683"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Patience</a:t>
              </a:r>
            </a:p>
          </p:txBody>
        </p:sp>
        <p:sp>
          <p:nvSpPr>
            <p:cNvPr id="16" name="Rounded Rectangle 15"/>
            <p:cNvSpPr/>
            <p:nvPr/>
          </p:nvSpPr>
          <p:spPr>
            <a:xfrm rot="16585487">
              <a:off x="1624499" y="2710127"/>
              <a:ext cx="4111682"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Knowledge</a:t>
              </a:r>
            </a:p>
          </p:txBody>
        </p:sp>
        <p:sp>
          <p:nvSpPr>
            <p:cNvPr id="17" name="Rounded Rectangle 16"/>
            <p:cNvSpPr/>
            <p:nvPr/>
          </p:nvSpPr>
          <p:spPr>
            <a:xfrm rot="16930074">
              <a:off x="3042374" y="2688097"/>
              <a:ext cx="4111682"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Kindness</a:t>
              </a:r>
            </a:p>
          </p:txBody>
        </p:sp>
        <p:sp>
          <p:nvSpPr>
            <p:cNvPr id="18" name="Rounded Rectangle 17"/>
            <p:cNvSpPr/>
            <p:nvPr/>
          </p:nvSpPr>
          <p:spPr>
            <a:xfrm rot="18694052">
              <a:off x="3945893" y="3123528"/>
              <a:ext cx="4111681" cy="564349"/>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Charity</a:t>
              </a:r>
            </a:p>
          </p:txBody>
        </p:sp>
        <p:sp>
          <p:nvSpPr>
            <p:cNvPr id="19" name="Rounded Rectangle 18"/>
            <p:cNvSpPr/>
            <p:nvPr/>
          </p:nvSpPr>
          <p:spPr>
            <a:xfrm rot="17882355">
              <a:off x="3543122" y="2829614"/>
              <a:ext cx="4111681" cy="564349"/>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Humility</a:t>
              </a:r>
            </a:p>
          </p:txBody>
        </p:sp>
        <p:sp>
          <p:nvSpPr>
            <p:cNvPr id="20" name="Rounded Rectangle 19"/>
            <p:cNvSpPr/>
            <p:nvPr/>
          </p:nvSpPr>
          <p:spPr>
            <a:xfrm rot="15687728">
              <a:off x="1112874" y="2710125"/>
              <a:ext cx="4111682" cy="564349"/>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Diligence</a:t>
              </a:r>
            </a:p>
          </p:txBody>
        </p:sp>
        <p:sp>
          <p:nvSpPr>
            <p:cNvPr id="21" name="Rounded Rectangle 20"/>
            <p:cNvSpPr/>
            <p:nvPr/>
          </p:nvSpPr>
          <p:spPr>
            <a:xfrm rot="14745253">
              <a:off x="601244" y="2699241"/>
              <a:ext cx="4111682"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Love</a:t>
              </a:r>
            </a:p>
          </p:txBody>
        </p:sp>
        <p:sp>
          <p:nvSpPr>
            <p:cNvPr id="14" name="Rounded Rectangle 13"/>
            <p:cNvSpPr/>
            <p:nvPr/>
          </p:nvSpPr>
          <p:spPr>
            <a:xfrm rot="14179927">
              <a:off x="474151" y="3361001"/>
              <a:ext cx="4111682"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Virtue</a:t>
              </a:r>
            </a:p>
          </p:txBody>
        </p:sp>
        <p:sp>
          <p:nvSpPr>
            <p:cNvPr id="15" name="Rounded Rectangle 14"/>
            <p:cNvSpPr/>
            <p:nvPr/>
          </p:nvSpPr>
          <p:spPr>
            <a:xfrm rot="13682434">
              <a:off x="-19560" y="3570889"/>
              <a:ext cx="4111682" cy="564349"/>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Faith</a:t>
              </a:r>
            </a:p>
          </p:txBody>
        </p:sp>
        <p:sp>
          <p:nvSpPr>
            <p:cNvPr id="23" name="Rounded Rectangle 22"/>
            <p:cNvSpPr/>
            <p:nvPr/>
          </p:nvSpPr>
          <p:spPr>
            <a:xfrm rot="16377787">
              <a:off x="2038663" y="3025522"/>
              <a:ext cx="4111683" cy="564348"/>
            </a:xfrm>
            <a:prstGeom prst="roundRect">
              <a:avLst>
                <a:gd name="adj" fmla="val 50000"/>
              </a:avLst>
            </a:prstGeom>
            <a:solidFill>
              <a:srgbClr val="FFD6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Godliness</a:t>
              </a:r>
            </a:p>
          </p:txBody>
        </p:sp>
        <p:sp>
          <p:nvSpPr>
            <p:cNvPr id="12" name="Rounded Rectangle 11"/>
            <p:cNvSpPr/>
            <p:nvPr/>
          </p:nvSpPr>
          <p:spPr>
            <a:xfrm>
              <a:off x="2046515" y="4486227"/>
              <a:ext cx="3527186" cy="1816602"/>
            </a:xfrm>
            <a:prstGeom prst="roundRect">
              <a:avLst>
                <a:gd name="adj" fmla="val 4078"/>
              </a:avLst>
            </a:prstGeom>
            <a:solidFill>
              <a:srgbClr val="92D05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44508" y="4822763"/>
              <a:ext cx="3243920" cy="1077218"/>
            </a:xfrm>
            <a:prstGeom prst="rect">
              <a:avLst/>
            </a:prstGeom>
          </p:spPr>
          <p:txBody>
            <a:bodyPr wrap="square">
              <a:spAutoFit/>
            </a:bodyPr>
            <a:lstStyle/>
            <a:p>
              <a:pPr algn="ctr" fontAlgn="base"/>
              <a:r>
                <a:rPr lang="en-US" sz="3200" i="1" dirty="0"/>
                <a:t>…qualify him for the work.</a:t>
              </a:r>
            </a:p>
          </p:txBody>
        </p:sp>
      </p:grpSp>
    </p:spTree>
    <p:extLst>
      <p:ext uri="{BB962C8B-B14F-4D97-AF65-F5344CB8AC3E}">
        <p14:creationId xmlns:p14="http://schemas.microsoft.com/office/powerpoint/2010/main" val="212542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212" y="79218"/>
            <a:ext cx="8686800" cy="769441"/>
          </a:xfrm>
          <a:prstGeom prst="rect">
            <a:avLst/>
          </a:prstGeom>
          <a:noFill/>
        </p:spPr>
        <p:txBody>
          <a:bodyPr wrap="square" rtlCol="0">
            <a:spAutoFit/>
          </a:bodyPr>
          <a:lstStyle/>
          <a:p>
            <a:pPr algn="ctr"/>
            <a:r>
              <a:rPr lang="en-US" sz="4400" dirty="0">
                <a:solidFill>
                  <a:schemeClr val="bg1"/>
                </a:solidFill>
                <a:latin typeface="Baskerville Old Face" panose="02020602080505020303" pitchFamily="18" charset="0"/>
              </a:rPr>
              <a:t>S</a:t>
            </a:r>
            <a:r>
              <a:rPr lang="en-US" sz="4400" b="0" i="0" dirty="0">
                <a:solidFill>
                  <a:schemeClr val="bg1"/>
                </a:solidFill>
                <a:effectLst/>
                <a:latin typeface="Baskerville Old Face" panose="02020602080505020303" pitchFamily="18" charset="0"/>
              </a:rPr>
              <a:t>traitened</a:t>
            </a:r>
            <a:r>
              <a:rPr lang="en-US" sz="4400" dirty="0">
                <a:solidFill>
                  <a:schemeClr val="bg1"/>
                </a:solidFill>
                <a:latin typeface="Baskerville Old Face" panose="02020602080505020303" pitchFamily="18" charset="0"/>
              </a:rPr>
              <a:t> In Your Own Bowels</a:t>
            </a:r>
          </a:p>
        </p:txBody>
      </p:sp>
      <p:sp>
        <p:nvSpPr>
          <p:cNvPr id="6" name="TextBox 5"/>
          <p:cNvSpPr txBox="1"/>
          <p:nvPr/>
        </p:nvSpPr>
        <p:spPr>
          <a:xfrm>
            <a:off x="586105" y="1665624"/>
            <a:ext cx="4453982" cy="1323439"/>
          </a:xfrm>
          <a:prstGeom prst="rect">
            <a:avLst/>
          </a:prstGeom>
          <a:noFill/>
        </p:spPr>
        <p:txBody>
          <a:bodyPr wrap="square" rtlCol="0">
            <a:spAutoFit/>
          </a:bodyPr>
          <a:lstStyle/>
          <a:p>
            <a:r>
              <a:rPr lang="en-US" sz="2000" dirty="0">
                <a:solidFill>
                  <a:schemeClr val="bg1"/>
                </a:solidFill>
              </a:rPr>
              <a:t>Bowels = often refers to the inner source of pity, love, and kindness, because when we feel love or compassion we often experience strong internal feelings. </a:t>
            </a:r>
          </a:p>
        </p:txBody>
      </p:sp>
      <p:sp>
        <p:nvSpPr>
          <p:cNvPr id="120" name="Rectangle 119"/>
          <p:cNvSpPr/>
          <p:nvPr/>
        </p:nvSpPr>
        <p:spPr>
          <a:xfrm>
            <a:off x="0" y="6488668"/>
            <a:ext cx="6096000" cy="369332"/>
          </a:xfrm>
          <a:prstGeom prst="rect">
            <a:avLst/>
          </a:prstGeom>
        </p:spPr>
        <p:txBody>
          <a:bodyPr>
            <a:spAutoFit/>
          </a:bodyPr>
          <a:lstStyle/>
          <a:p>
            <a:r>
              <a:rPr lang="en-US" dirty="0">
                <a:solidFill>
                  <a:schemeClr val="bg1"/>
                </a:solidFill>
                <a:latin typeface="Calibri" panose="020F0502020204030204" pitchFamily="34" charset="0"/>
              </a:rPr>
              <a:t>2 Corinthians 6:12</a:t>
            </a:r>
            <a:endParaRPr lang="en-US" dirty="0">
              <a:solidFill>
                <a:schemeClr val="bg1"/>
              </a:solidFill>
            </a:endParaRPr>
          </a:p>
        </p:txBody>
      </p:sp>
      <p:sp>
        <p:nvSpPr>
          <p:cNvPr id="2" name="Rectangle 1"/>
          <p:cNvSpPr/>
          <p:nvPr/>
        </p:nvSpPr>
        <p:spPr>
          <a:xfrm>
            <a:off x="3015343" y="718180"/>
            <a:ext cx="6096000" cy="461665"/>
          </a:xfrm>
          <a:prstGeom prst="rect">
            <a:avLst/>
          </a:prstGeom>
        </p:spPr>
        <p:txBody>
          <a:bodyPr>
            <a:spAutoFit/>
          </a:bodyPr>
          <a:lstStyle/>
          <a:p>
            <a:pPr algn="ctr"/>
            <a:r>
              <a:rPr lang="en-US" sz="2400" dirty="0">
                <a:solidFill>
                  <a:schemeClr val="bg1"/>
                </a:solidFill>
              </a:rPr>
              <a:t>To restrict or withhold love </a:t>
            </a:r>
          </a:p>
        </p:txBody>
      </p:sp>
      <p:sp>
        <p:nvSpPr>
          <p:cNvPr id="3" name="Rectangle 2"/>
          <p:cNvSpPr/>
          <p:nvPr/>
        </p:nvSpPr>
        <p:spPr>
          <a:xfrm>
            <a:off x="11665825" y="6401191"/>
            <a:ext cx="442750" cy="369332"/>
          </a:xfrm>
          <a:prstGeom prst="rect">
            <a:avLst/>
          </a:prstGeom>
        </p:spPr>
        <p:txBody>
          <a:bodyPr wrap="none">
            <a:spAutoFit/>
          </a:bodyPr>
          <a:lstStyle/>
          <a:p>
            <a:r>
              <a:rPr lang="en-US" dirty="0">
                <a:solidFill>
                  <a:schemeClr val="bg1"/>
                </a:solidFill>
              </a:rPr>
              <a:t>(1)</a:t>
            </a:r>
            <a:endParaRPr lang="en-US" dirty="0"/>
          </a:p>
        </p:txBody>
      </p:sp>
      <p:sp>
        <p:nvSpPr>
          <p:cNvPr id="7" name="Rectangle 6"/>
          <p:cNvSpPr/>
          <p:nvPr/>
        </p:nvSpPr>
        <p:spPr>
          <a:xfrm>
            <a:off x="5442857" y="5100935"/>
            <a:ext cx="6096000" cy="923330"/>
          </a:xfrm>
          <a:prstGeom prst="rect">
            <a:avLst/>
          </a:prstGeom>
        </p:spPr>
        <p:txBody>
          <a:bodyPr>
            <a:spAutoFit/>
          </a:bodyPr>
          <a:lstStyle/>
          <a:p>
            <a:r>
              <a:rPr lang="en-US" dirty="0">
                <a:solidFill>
                  <a:schemeClr val="bg1"/>
                </a:solidFill>
                <a:latin typeface="Calibri" panose="020F0502020204030204" pitchFamily="34" charset="0"/>
              </a:rPr>
              <a:t>Paul was telling the Corinthian Saints that there was no lack of love on his part, despite the fact that some of the Saints were apparently withholding their love from him. </a:t>
            </a:r>
            <a:endParaRPr lang="en-US" dirty="0">
              <a:solidFill>
                <a:schemeClr val="bg1"/>
              </a:solidFill>
            </a:endParaRPr>
          </a:p>
        </p:txBody>
      </p:sp>
      <p:pic>
        <p:nvPicPr>
          <p:cNvPr id="16386" name="Picture 2" descr="Image result for heart in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29" y="3241448"/>
            <a:ext cx="3856718" cy="2892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flipH="1">
            <a:off x="6952396" y="1417637"/>
            <a:ext cx="3402685" cy="3566140"/>
            <a:chOff x="6582690" y="1537380"/>
            <a:chExt cx="3402685" cy="3566140"/>
          </a:xfrm>
        </p:grpSpPr>
        <p:pic>
          <p:nvPicPr>
            <p:cNvPr id="16388" name="Picture 4" descr="Image result for paul the apos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527" y="1537380"/>
              <a:ext cx="3393848" cy="33938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82690" y="4888076"/>
              <a:ext cx="1555234" cy="215444"/>
            </a:xfrm>
            <a:prstGeom prst="rect">
              <a:avLst/>
            </a:prstGeom>
          </p:spPr>
          <p:txBody>
            <a:bodyPr wrap="none">
              <a:spAutoFit/>
            </a:bodyPr>
            <a:lstStyle/>
            <a:p>
              <a:r>
                <a:rPr lang="en-US" sz="800" dirty="0">
                  <a:solidFill>
                    <a:schemeClr val="bg1"/>
                  </a:solidFill>
                  <a:latin typeface="Abadi" panose="020B0604020104020204" pitchFamily="34" charset="0"/>
                </a:rPr>
                <a:t>Rembrandt </a:t>
              </a:r>
              <a:r>
                <a:rPr lang="en-US" sz="800" dirty="0" err="1">
                  <a:solidFill>
                    <a:schemeClr val="bg1"/>
                  </a:solidFill>
                  <a:latin typeface="Abadi" panose="020B0604020104020204" pitchFamily="34" charset="0"/>
                </a:rPr>
                <a:t>Harmensz</a:t>
              </a:r>
              <a:r>
                <a:rPr lang="en-US" sz="800" dirty="0">
                  <a:solidFill>
                    <a:schemeClr val="bg1"/>
                  </a:solidFill>
                  <a:latin typeface="Abadi" panose="020B0604020104020204" pitchFamily="34" charset="0"/>
                </a:rPr>
                <a:t> van Rijn </a:t>
              </a:r>
              <a:endParaRPr lang="en-US" sz="800" dirty="0">
                <a:solidFill>
                  <a:schemeClr val="bg1"/>
                </a:solidFill>
              </a:endParaRPr>
            </a:p>
          </p:txBody>
        </p:sp>
      </p:grpSp>
    </p:spTree>
    <p:extLst>
      <p:ext uri="{BB962C8B-B14F-4D97-AF65-F5344CB8AC3E}">
        <p14:creationId xmlns:p14="http://schemas.microsoft.com/office/powerpoint/2010/main" val="280779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500"/>
                                        <p:tgtEl>
                                          <p:spTgt spid="163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212" y="79218"/>
            <a:ext cx="8686800" cy="769441"/>
          </a:xfrm>
          <a:prstGeom prst="rect">
            <a:avLst/>
          </a:prstGeom>
          <a:noFill/>
        </p:spPr>
        <p:txBody>
          <a:bodyPr wrap="square" rtlCol="0">
            <a:spAutoFit/>
          </a:bodyPr>
          <a:lstStyle/>
          <a:p>
            <a:pPr algn="ctr"/>
            <a:r>
              <a:rPr lang="en-US" sz="4400" dirty="0">
                <a:solidFill>
                  <a:schemeClr val="bg1"/>
                </a:solidFill>
                <a:latin typeface="Baskerville Old Face" panose="02020602080505020303" pitchFamily="18" charset="0"/>
              </a:rPr>
              <a:t>Be Ye Separate</a:t>
            </a:r>
          </a:p>
        </p:txBody>
      </p:sp>
      <p:sp>
        <p:nvSpPr>
          <p:cNvPr id="120" name="Rectangle 119"/>
          <p:cNvSpPr/>
          <p:nvPr/>
        </p:nvSpPr>
        <p:spPr>
          <a:xfrm>
            <a:off x="0" y="6488668"/>
            <a:ext cx="6096000" cy="369332"/>
          </a:xfrm>
          <a:prstGeom prst="rect">
            <a:avLst/>
          </a:prstGeom>
        </p:spPr>
        <p:txBody>
          <a:bodyPr>
            <a:spAutoFit/>
          </a:bodyPr>
          <a:lstStyle/>
          <a:p>
            <a:r>
              <a:rPr lang="en-US" dirty="0">
                <a:solidFill>
                  <a:schemeClr val="bg1"/>
                </a:solidFill>
                <a:latin typeface="Calibri" panose="020F0502020204030204" pitchFamily="34" charset="0"/>
              </a:rPr>
              <a:t>2 Corinthians 6:14-18</a:t>
            </a:r>
            <a:endParaRPr lang="en-US" dirty="0">
              <a:solidFill>
                <a:schemeClr val="bg1"/>
              </a:solidFill>
            </a:endParaRPr>
          </a:p>
        </p:txBody>
      </p:sp>
      <p:sp>
        <p:nvSpPr>
          <p:cNvPr id="2" name="Rectangle 1"/>
          <p:cNvSpPr/>
          <p:nvPr/>
        </p:nvSpPr>
        <p:spPr>
          <a:xfrm>
            <a:off x="3015343" y="718180"/>
            <a:ext cx="6096000" cy="461665"/>
          </a:xfrm>
          <a:prstGeom prst="rect">
            <a:avLst/>
          </a:prstGeom>
        </p:spPr>
        <p:txBody>
          <a:bodyPr>
            <a:spAutoFit/>
          </a:bodyPr>
          <a:lstStyle/>
          <a:p>
            <a:pPr algn="ctr"/>
            <a:r>
              <a:rPr lang="en-US" sz="2400" dirty="0">
                <a:solidFill>
                  <a:schemeClr val="bg1"/>
                </a:solidFill>
              </a:rPr>
              <a:t>Touch No Unclean Things </a:t>
            </a:r>
          </a:p>
        </p:txBody>
      </p:sp>
      <p:sp>
        <p:nvSpPr>
          <p:cNvPr id="3" name="Rectangle 2"/>
          <p:cNvSpPr/>
          <p:nvPr/>
        </p:nvSpPr>
        <p:spPr>
          <a:xfrm>
            <a:off x="11665825" y="6401191"/>
            <a:ext cx="442750" cy="369332"/>
          </a:xfrm>
          <a:prstGeom prst="rect">
            <a:avLst/>
          </a:prstGeom>
        </p:spPr>
        <p:txBody>
          <a:bodyPr wrap="none">
            <a:spAutoFit/>
          </a:bodyPr>
          <a:lstStyle/>
          <a:p>
            <a:r>
              <a:rPr lang="en-US" dirty="0">
                <a:solidFill>
                  <a:schemeClr val="bg1"/>
                </a:solidFill>
              </a:rPr>
              <a:t>(1)</a:t>
            </a:r>
            <a:endParaRPr lang="en-US" dirty="0"/>
          </a:p>
        </p:txBody>
      </p:sp>
      <p:grpSp>
        <p:nvGrpSpPr>
          <p:cNvPr id="15" name="Group 14"/>
          <p:cNvGrpSpPr/>
          <p:nvPr/>
        </p:nvGrpSpPr>
        <p:grpSpPr>
          <a:xfrm>
            <a:off x="315686" y="1567543"/>
            <a:ext cx="2416628" cy="2786743"/>
            <a:chOff x="315686" y="1567543"/>
            <a:chExt cx="2416628" cy="2786743"/>
          </a:xfrm>
        </p:grpSpPr>
        <p:grpSp>
          <p:nvGrpSpPr>
            <p:cNvPr id="11" name="Group 10"/>
            <p:cNvGrpSpPr/>
            <p:nvPr/>
          </p:nvGrpSpPr>
          <p:grpSpPr>
            <a:xfrm>
              <a:off x="609600" y="1567543"/>
              <a:ext cx="1926771" cy="1545772"/>
              <a:chOff x="1491343" y="1556657"/>
              <a:chExt cx="1926771" cy="1545772"/>
            </a:xfrm>
          </p:grpSpPr>
          <p:sp>
            <p:nvSpPr>
              <p:cNvPr id="4" name="Down Arrow Callout 3"/>
              <p:cNvSpPr/>
              <p:nvPr/>
            </p:nvSpPr>
            <p:spPr>
              <a:xfrm>
                <a:off x="1491343" y="1556657"/>
                <a:ext cx="1926771" cy="1545772"/>
              </a:xfrm>
              <a:prstGeom prst="downArrow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61457" y="1796142"/>
                <a:ext cx="1251858" cy="461665"/>
              </a:xfrm>
              <a:prstGeom prst="rect">
                <a:avLst/>
              </a:prstGeom>
              <a:noFill/>
            </p:spPr>
            <p:txBody>
              <a:bodyPr wrap="square" rtlCol="0">
                <a:spAutoFit/>
              </a:bodyPr>
              <a:lstStyle/>
              <a:p>
                <a:r>
                  <a:rPr lang="en-US" sz="2400" dirty="0"/>
                  <a:t>Concord</a:t>
                </a:r>
              </a:p>
            </p:txBody>
          </p:sp>
        </p:grpSp>
        <p:grpSp>
          <p:nvGrpSpPr>
            <p:cNvPr id="13" name="Group 12"/>
            <p:cNvGrpSpPr/>
            <p:nvPr/>
          </p:nvGrpSpPr>
          <p:grpSpPr>
            <a:xfrm>
              <a:off x="315686" y="3418115"/>
              <a:ext cx="2416628" cy="936171"/>
              <a:chOff x="1197429" y="3407229"/>
              <a:chExt cx="2416628" cy="936171"/>
            </a:xfrm>
          </p:grpSpPr>
          <p:sp>
            <p:nvSpPr>
              <p:cNvPr id="12" name="Rectangle 11"/>
              <p:cNvSpPr/>
              <p:nvPr/>
            </p:nvSpPr>
            <p:spPr>
              <a:xfrm>
                <a:off x="1197429" y="3407229"/>
                <a:ext cx="2416628" cy="93617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09058" y="3592285"/>
                <a:ext cx="1807028" cy="461665"/>
              </a:xfrm>
              <a:prstGeom prst="rect">
                <a:avLst/>
              </a:prstGeom>
              <a:noFill/>
            </p:spPr>
            <p:txBody>
              <a:bodyPr wrap="square" rtlCol="0">
                <a:spAutoFit/>
              </a:bodyPr>
              <a:lstStyle/>
              <a:p>
                <a:r>
                  <a:rPr lang="en-US" sz="2400" dirty="0"/>
                  <a:t>Harmony</a:t>
                </a:r>
              </a:p>
            </p:txBody>
          </p:sp>
        </p:grpSp>
      </p:grpSp>
      <p:grpSp>
        <p:nvGrpSpPr>
          <p:cNvPr id="16" name="Group 15"/>
          <p:cNvGrpSpPr/>
          <p:nvPr/>
        </p:nvGrpSpPr>
        <p:grpSpPr>
          <a:xfrm>
            <a:off x="3047999" y="1567543"/>
            <a:ext cx="2340429" cy="3040014"/>
            <a:chOff x="3047999" y="1567543"/>
            <a:chExt cx="2340429" cy="3040014"/>
          </a:xfrm>
        </p:grpSpPr>
        <p:grpSp>
          <p:nvGrpSpPr>
            <p:cNvPr id="19" name="Group 18"/>
            <p:cNvGrpSpPr/>
            <p:nvPr/>
          </p:nvGrpSpPr>
          <p:grpSpPr>
            <a:xfrm>
              <a:off x="3320142" y="1567543"/>
              <a:ext cx="1926771" cy="1545772"/>
              <a:chOff x="1491343" y="1556657"/>
              <a:chExt cx="1926771" cy="1545772"/>
            </a:xfrm>
            <a:solidFill>
              <a:srgbClr val="00B0F0"/>
            </a:solidFill>
          </p:grpSpPr>
          <p:sp>
            <p:nvSpPr>
              <p:cNvPr id="20" name="Down Arrow Callout 19"/>
              <p:cNvSpPr/>
              <p:nvPr/>
            </p:nvSpPr>
            <p:spPr>
              <a:xfrm>
                <a:off x="1491343" y="1556657"/>
                <a:ext cx="1926771" cy="1545772"/>
              </a:xfrm>
              <a:prstGeom prst="downArrow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61457" y="1796142"/>
                <a:ext cx="1251858" cy="461665"/>
              </a:xfrm>
              <a:prstGeom prst="rect">
                <a:avLst/>
              </a:prstGeom>
              <a:grpFill/>
            </p:spPr>
            <p:txBody>
              <a:bodyPr wrap="square" rtlCol="0">
                <a:spAutoFit/>
              </a:bodyPr>
              <a:lstStyle/>
              <a:p>
                <a:r>
                  <a:rPr lang="en-US" sz="2400" dirty="0"/>
                  <a:t>Belial</a:t>
                </a:r>
              </a:p>
            </p:txBody>
          </p:sp>
        </p:grpSp>
        <p:sp>
          <p:nvSpPr>
            <p:cNvPr id="24" name="TextBox 23"/>
            <p:cNvSpPr txBox="1"/>
            <p:nvPr/>
          </p:nvSpPr>
          <p:spPr>
            <a:xfrm>
              <a:off x="3047999" y="3407228"/>
              <a:ext cx="2340429" cy="1200329"/>
            </a:xfrm>
            <a:prstGeom prst="rect">
              <a:avLst/>
            </a:prstGeom>
            <a:solidFill>
              <a:srgbClr val="00B0F0"/>
            </a:solidFill>
          </p:spPr>
          <p:txBody>
            <a:bodyPr wrap="square" rtlCol="0">
              <a:spAutoFit/>
            </a:bodyPr>
            <a:lstStyle/>
            <a:p>
              <a:pPr algn="ctr"/>
              <a:r>
                <a:rPr lang="en-US" sz="2400" dirty="0"/>
                <a:t>Wickedness- one of the names of Satan</a:t>
              </a:r>
            </a:p>
          </p:txBody>
        </p:sp>
      </p:grpSp>
      <p:grpSp>
        <p:nvGrpSpPr>
          <p:cNvPr id="18" name="Group 17"/>
          <p:cNvGrpSpPr/>
          <p:nvPr/>
        </p:nvGrpSpPr>
        <p:grpSpPr>
          <a:xfrm>
            <a:off x="5910944" y="1545772"/>
            <a:ext cx="2383970" cy="3061786"/>
            <a:chOff x="5910944" y="1545772"/>
            <a:chExt cx="2383970" cy="3061786"/>
          </a:xfrm>
          <a:solidFill>
            <a:srgbClr val="EB701D"/>
          </a:solidFill>
        </p:grpSpPr>
        <p:grpSp>
          <p:nvGrpSpPr>
            <p:cNvPr id="25" name="Group 24"/>
            <p:cNvGrpSpPr/>
            <p:nvPr/>
          </p:nvGrpSpPr>
          <p:grpSpPr>
            <a:xfrm>
              <a:off x="6172200" y="1545772"/>
              <a:ext cx="1926771" cy="1545772"/>
              <a:chOff x="1491343" y="1556657"/>
              <a:chExt cx="1926771" cy="1545772"/>
            </a:xfrm>
            <a:grpFill/>
          </p:grpSpPr>
          <p:sp>
            <p:nvSpPr>
              <p:cNvPr id="26" name="Down Arrow Callout 25"/>
              <p:cNvSpPr/>
              <p:nvPr/>
            </p:nvSpPr>
            <p:spPr>
              <a:xfrm>
                <a:off x="1491343" y="1556657"/>
                <a:ext cx="1926771" cy="1545772"/>
              </a:xfrm>
              <a:prstGeom prst="downArrow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861457" y="1796142"/>
                <a:ext cx="1251858" cy="461665"/>
              </a:xfrm>
              <a:prstGeom prst="rect">
                <a:avLst/>
              </a:prstGeom>
              <a:grpFill/>
            </p:spPr>
            <p:txBody>
              <a:bodyPr wrap="square" rtlCol="0">
                <a:spAutoFit/>
              </a:bodyPr>
              <a:lstStyle/>
              <a:p>
                <a:r>
                  <a:rPr lang="en-US" sz="2400" dirty="0"/>
                  <a:t>Infidel</a:t>
                </a:r>
              </a:p>
            </p:txBody>
          </p:sp>
        </p:grpSp>
        <p:sp>
          <p:nvSpPr>
            <p:cNvPr id="30" name="TextBox 29"/>
            <p:cNvSpPr txBox="1"/>
            <p:nvPr/>
          </p:nvSpPr>
          <p:spPr>
            <a:xfrm>
              <a:off x="5910944" y="3407229"/>
              <a:ext cx="2383970" cy="1200329"/>
            </a:xfrm>
            <a:prstGeom prst="rect">
              <a:avLst/>
            </a:prstGeom>
            <a:grpFill/>
          </p:spPr>
          <p:txBody>
            <a:bodyPr wrap="square" rtlCol="0">
              <a:spAutoFit/>
            </a:bodyPr>
            <a:lstStyle/>
            <a:p>
              <a:pPr algn="ctr"/>
              <a:r>
                <a:rPr lang="en-US" sz="2400" dirty="0"/>
                <a:t>An unbeliever or one who believes in other gods</a:t>
              </a:r>
            </a:p>
          </p:txBody>
        </p:sp>
      </p:grpSp>
      <p:grpSp>
        <p:nvGrpSpPr>
          <p:cNvPr id="16384" name="Group 16383"/>
          <p:cNvGrpSpPr/>
          <p:nvPr/>
        </p:nvGrpSpPr>
        <p:grpSpPr>
          <a:xfrm>
            <a:off x="8839200" y="1556657"/>
            <a:ext cx="2416628" cy="2786743"/>
            <a:chOff x="8839200" y="1556657"/>
            <a:chExt cx="2416628" cy="2786743"/>
          </a:xfrm>
        </p:grpSpPr>
        <p:grpSp>
          <p:nvGrpSpPr>
            <p:cNvPr id="31" name="Group 30"/>
            <p:cNvGrpSpPr/>
            <p:nvPr/>
          </p:nvGrpSpPr>
          <p:grpSpPr>
            <a:xfrm>
              <a:off x="9133114" y="1556657"/>
              <a:ext cx="1926771" cy="1545772"/>
              <a:chOff x="1491343" y="1556657"/>
              <a:chExt cx="1926771" cy="1545772"/>
            </a:xfrm>
            <a:solidFill>
              <a:srgbClr val="FFFF00"/>
            </a:solidFill>
          </p:grpSpPr>
          <p:sp>
            <p:nvSpPr>
              <p:cNvPr id="32" name="Down Arrow Callout 31"/>
              <p:cNvSpPr/>
              <p:nvPr/>
            </p:nvSpPr>
            <p:spPr>
              <a:xfrm>
                <a:off x="1491343" y="1556657"/>
                <a:ext cx="1926771" cy="1545772"/>
              </a:xfrm>
              <a:prstGeom prst="downArrow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861457" y="1796142"/>
                <a:ext cx="1251858" cy="461665"/>
              </a:xfrm>
              <a:prstGeom prst="rect">
                <a:avLst/>
              </a:prstGeom>
              <a:grpFill/>
            </p:spPr>
            <p:txBody>
              <a:bodyPr wrap="square" rtlCol="0">
                <a:spAutoFit/>
              </a:bodyPr>
              <a:lstStyle/>
              <a:p>
                <a:r>
                  <a:rPr lang="en-US" sz="2400" dirty="0"/>
                  <a:t>Temple</a:t>
                </a:r>
              </a:p>
            </p:txBody>
          </p:sp>
        </p:grpSp>
        <p:grpSp>
          <p:nvGrpSpPr>
            <p:cNvPr id="34" name="Group 33"/>
            <p:cNvGrpSpPr/>
            <p:nvPr/>
          </p:nvGrpSpPr>
          <p:grpSpPr>
            <a:xfrm>
              <a:off x="8839200" y="3407229"/>
              <a:ext cx="2416628" cy="936171"/>
              <a:chOff x="1197429" y="3407229"/>
              <a:chExt cx="2416628" cy="936171"/>
            </a:xfrm>
            <a:solidFill>
              <a:srgbClr val="FFFF00"/>
            </a:solidFill>
          </p:grpSpPr>
          <p:sp>
            <p:nvSpPr>
              <p:cNvPr id="35" name="Rectangle 34"/>
              <p:cNvSpPr/>
              <p:nvPr/>
            </p:nvSpPr>
            <p:spPr>
              <a:xfrm>
                <a:off x="1197429" y="3407229"/>
                <a:ext cx="2416628" cy="93617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534887" y="3494314"/>
                <a:ext cx="1807028" cy="830997"/>
              </a:xfrm>
              <a:prstGeom prst="rect">
                <a:avLst/>
              </a:prstGeom>
              <a:grpFill/>
            </p:spPr>
            <p:txBody>
              <a:bodyPr wrap="square" rtlCol="0">
                <a:spAutoFit/>
              </a:bodyPr>
              <a:lstStyle/>
              <a:p>
                <a:pPr algn="ctr"/>
                <a:r>
                  <a:rPr lang="en-US" sz="2400" dirty="0"/>
                  <a:t>Them as a people</a:t>
                </a:r>
              </a:p>
            </p:txBody>
          </p:sp>
        </p:grpSp>
      </p:grpSp>
    </p:spTree>
    <p:extLst>
      <p:ext uri="{BB962C8B-B14F-4D97-AF65-F5344CB8AC3E}">
        <p14:creationId xmlns:p14="http://schemas.microsoft.com/office/powerpoint/2010/main" val="410503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1859" y="88871"/>
            <a:ext cx="9144000" cy="769441"/>
          </a:xfrm>
          <a:prstGeom prst="rect">
            <a:avLst/>
          </a:prstGeom>
          <a:noFill/>
        </p:spPr>
        <p:txBody>
          <a:bodyPr wrap="square" rtlCol="0">
            <a:spAutoFit/>
          </a:bodyPr>
          <a:lstStyle/>
          <a:p>
            <a:pPr algn="ctr"/>
            <a:r>
              <a:rPr lang="en-US" sz="4400" dirty="0">
                <a:solidFill>
                  <a:schemeClr val="bg1"/>
                </a:solidFill>
              </a:rPr>
              <a:t>Paul Reprimands</a:t>
            </a:r>
          </a:p>
        </p:txBody>
      </p:sp>
      <p:sp>
        <p:nvSpPr>
          <p:cNvPr id="9" name="TextBox 8"/>
          <p:cNvSpPr txBox="1"/>
          <p:nvPr/>
        </p:nvSpPr>
        <p:spPr>
          <a:xfrm>
            <a:off x="642257" y="1001487"/>
            <a:ext cx="6172199" cy="4401205"/>
          </a:xfrm>
          <a:prstGeom prst="rect">
            <a:avLst/>
          </a:prstGeom>
          <a:noFill/>
        </p:spPr>
        <p:txBody>
          <a:bodyPr wrap="square" rtlCol="0">
            <a:spAutoFit/>
          </a:bodyPr>
          <a:lstStyle/>
          <a:p>
            <a:r>
              <a:rPr lang="en-US" sz="2800" dirty="0">
                <a:solidFill>
                  <a:schemeClr val="bg1"/>
                </a:solidFill>
              </a:rPr>
              <a:t> Paul continued his defense against those who sought to discredit him. </a:t>
            </a:r>
          </a:p>
          <a:p>
            <a:endParaRPr lang="en-US" sz="2800" dirty="0">
              <a:solidFill>
                <a:schemeClr val="bg1"/>
              </a:solidFill>
            </a:endParaRPr>
          </a:p>
          <a:p>
            <a:r>
              <a:rPr lang="en-US" sz="2800" dirty="0">
                <a:solidFill>
                  <a:schemeClr val="bg1"/>
                </a:solidFill>
              </a:rPr>
              <a:t>He assured the Corinthian Saints that he had not wronged or defrauded anyone. </a:t>
            </a:r>
          </a:p>
          <a:p>
            <a:endParaRPr lang="en-US" sz="2800" dirty="0">
              <a:solidFill>
                <a:schemeClr val="bg1"/>
              </a:solidFill>
            </a:endParaRPr>
          </a:p>
          <a:p>
            <a:r>
              <a:rPr lang="en-US" sz="2800" dirty="0">
                <a:solidFill>
                  <a:schemeClr val="bg1"/>
                </a:solidFill>
              </a:rPr>
              <a:t>He pointed out that news of their well-being had brought him such joy that he was able to endure serious trials in Macedonia.</a:t>
            </a:r>
          </a:p>
        </p:txBody>
      </p:sp>
      <p:sp>
        <p:nvSpPr>
          <p:cNvPr id="10" name="TextBox 9"/>
          <p:cNvSpPr txBox="1"/>
          <p:nvPr/>
        </p:nvSpPr>
        <p:spPr>
          <a:xfrm>
            <a:off x="6716486" y="4855030"/>
            <a:ext cx="4953000" cy="1877437"/>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HOWEVER:</a:t>
            </a:r>
          </a:p>
          <a:p>
            <a:r>
              <a:rPr lang="en-US" sz="2800" dirty="0">
                <a:solidFill>
                  <a:schemeClr val="bg1"/>
                </a:solidFill>
              </a:rPr>
              <a:t>There are those who will say they are sorry, but continue in the offence.</a:t>
            </a:r>
          </a:p>
        </p:txBody>
      </p:sp>
      <p:pic>
        <p:nvPicPr>
          <p:cNvPr id="11" name="Picture 10" descr="Paul 4 writing.jpg"/>
          <p:cNvPicPr>
            <a:picLocks noChangeAspect="1"/>
          </p:cNvPicPr>
          <p:nvPr/>
        </p:nvPicPr>
        <p:blipFill>
          <a:blip r:embed="rId3" cstate="print"/>
          <a:stretch>
            <a:fillRect/>
          </a:stretch>
        </p:blipFill>
        <p:spPr>
          <a:xfrm>
            <a:off x="7086600" y="1295400"/>
            <a:ext cx="2844800" cy="2222500"/>
          </a:xfrm>
          <a:prstGeom prst="rect">
            <a:avLst/>
          </a:prstGeom>
        </p:spPr>
      </p:pic>
      <p:sp>
        <p:nvSpPr>
          <p:cNvPr id="12" name="Rectangle 11"/>
          <p:cNvSpPr/>
          <p:nvPr/>
        </p:nvSpPr>
        <p:spPr>
          <a:xfrm>
            <a:off x="11665825" y="6401191"/>
            <a:ext cx="442750" cy="369332"/>
          </a:xfrm>
          <a:prstGeom prst="rect">
            <a:avLst/>
          </a:prstGeom>
        </p:spPr>
        <p:txBody>
          <a:bodyPr wrap="none">
            <a:spAutoFit/>
          </a:bodyPr>
          <a:lstStyle/>
          <a:p>
            <a:r>
              <a:rPr lang="en-US" dirty="0">
                <a:solidFill>
                  <a:schemeClr val="bg1"/>
                </a:solidFill>
              </a:rPr>
              <a:t>(1)</a:t>
            </a:r>
            <a:endParaRPr lang="en-US" dirty="0"/>
          </a:p>
        </p:txBody>
      </p:sp>
      <p:sp>
        <p:nvSpPr>
          <p:cNvPr id="13" name="Rectangle 12"/>
          <p:cNvSpPr/>
          <p:nvPr/>
        </p:nvSpPr>
        <p:spPr>
          <a:xfrm>
            <a:off x="0" y="6412077"/>
            <a:ext cx="1963486" cy="369332"/>
          </a:xfrm>
          <a:prstGeom prst="rect">
            <a:avLst/>
          </a:prstGeom>
        </p:spPr>
        <p:txBody>
          <a:bodyPr wrap="none">
            <a:spAutoFit/>
          </a:bodyPr>
          <a:lstStyle/>
          <a:p>
            <a:r>
              <a:rPr lang="en-US" dirty="0">
                <a:solidFill>
                  <a:schemeClr val="bg1"/>
                </a:solidFill>
              </a:rPr>
              <a:t>2 Corinthians 7:2-7</a:t>
            </a:r>
            <a:endParaRPr lang="en-US" dirty="0"/>
          </a:p>
        </p:txBody>
      </p:sp>
    </p:spTree>
    <p:extLst>
      <p:ext uri="{BB962C8B-B14F-4D97-AF65-F5344CB8AC3E}">
        <p14:creationId xmlns:p14="http://schemas.microsoft.com/office/powerpoint/2010/main" val="384352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What is Repentance?</a:t>
            </a:r>
          </a:p>
        </p:txBody>
      </p:sp>
      <p:sp>
        <p:nvSpPr>
          <p:cNvPr id="6" name="Rectangle 5"/>
          <p:cNvSpPr/>
          <p:nvPr/>
        </p:nvSpPr>
        <p:spPr>
          <a:xfrm>
            <a:off x="4798672" y="4974771"/>
            <a:ext cx="2052165" cy="1569660"/>
          </a:xfrm>
          <a:prstGeom prst="rect">
            <a:avLst/>
          </a:prstGeom>
          <a:noFill/>
        </p:spPr>
        <p:txBody>
          <a:bodyPr wrap="none" lIns="91440" tIns="45720" rIns="91440" bIns="45720">
            <a:spAutoFit/>
          </a:bodyPr>
          <a:lstStyle/>
          <a:p>
            <a:pPr algn="ctr"/>
            <a:r>
              <a:rPr lang="en-US" sz="96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Narkisim" pitchFamily="34" charset="-79"/>
                <a:cs typeface="Narkisim" pitchFamily="34" charset="-79"/>
              </a:rPr>
              <a:t>NO</a:t>
            </a:r>
          </a:p>
        </p:txBody>
      </p:sp>
      <p:grpSp>
        <p:nvGrpSpPr>
          <p:cNvPr id="15" name="Group 14"/>
          <p:cNvGrpSpPr/>
          <p:nvPr/>
        </p:nvGrpSpPr>
        <p:grpSpPr>
          <a:xfrm>
            <a:off x="3831771" y="1132115"/>
            <a:ext cx="4506687" cy="3433665"/>
            <a:chOff x="4005942" y="1132115"/>
            <a:chExt cx="4506687" cy="3433665"/>
          </a:xfrm>
        </p:grpSpPr>
        <p:pic>
          <p:nvPicPr>
            <p:cNvPr id="12" name="Picture 8" descr="https://encrypted-tbn0.gstatic.com/images?q=tbn:ANd9GcR7QxnGxpfXeRwyob5NftCY1bG-jl4Qh1-C7zuPifVG44OOdXUP"/>
            <p:cNvPicPr>
              <a:picLocks noChangeAspect="1" noChangeArrowheads="1"/>
            </p:cNvPicPr>
            <p:nvPr/>
          </p:nvPicPr>
          <p:blipFill rotWithShape="1">
            <a:blip r:embed="rId3">
              <a:extLst>
                <a:ext uri="{28A0092B-C50C-407E-A947-70E740481C1C}">
                  <a14:useLocalDpi xmlns:a14="http://schemas.microsoft.com/office/drawing/2010/main" val="0"/>
                </a:ext>
              </a:extLst>
            </a:blip>
            <a:srcRect l="24971" t="6925" r="32362" b="13837"/>
            <a:stretch/>
          </p:blipFill>
          <p:spPr bwMode="auto">
            <a:xfrm>
              <a:off x="5181601" y="1937658"/>
              <a:ext cx="1415142" cy="26281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005942" y="1132115"/>
              <a:ext cx="4506687" cy="523220"/>
            </a:xfrm>
            <a:prstGeom prst="rect">
              <a:avLst/>
            </a:prstGeom>
            <a:noFill/>
          </p:spPr>
          <p:txBody>
            <a:bodyPr wrap="square" rtlCol="0">
              <a:spAutoFit/>
            </a:bodyPr>
            <a:lstStyle/>
            <a:p>
              <a:r>
                <a:rPr lang="en-US" sz="2800" dirty="0">
                  <a:solidFill>
                    <a:schemeClr val="bg1"/>
                  </a:solidFill>
                </a:rPr>
                <a:t>Not doing the offence again?</a:t>
              </a:r>
            </a:p>
          </p:txBody>
        </p:sp>
      </p:grpSp>
      <p:grpSp>
        <p:nvGrpSpPr>
          <p:cNvPr id="16" name="Group 15"/>
          <p:cNvGrpSpPr/>
          <p:nvPr/>
        </p:nvGrpSpPr>
        <p:grpSpPr>
          <a:xfrm>
            <a:off x="8937172" y="1676402"/>
            <a:ext cx="2884714" cy="4125684"/>
            <a:chOff x="8882743" y="718459"/>
            <a:chExt cx="2884714" cy="4125684"/>
          </a:xfrm>
        </p:grpSpPr>
        <p:pic>
          <p:nvPicPr>
            <p:cNvPr id="11270" name="Picture 6" descr="Image result for walk away stick 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730" y="2242004"/>
              <a:ext cx="1512573" cy="26021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882743" y="718459"/>
              <a:ext cx="2884714" cy="1384995"/>
            </a:xfrm>
            <a:prstGeom prst="rect">
              <a:avLst/>
            </a:prstGeom>
            <a:noFill/>
          </p:spPr>
          <p:txBody>
            <a:bodyPr wrap="square" rtlCol="0">
              <a:spAutoFit/>
            </a:bodyPr>
            <a:lstStyle/>
            <a:p>
              <a:pPr algn="ctr"/>
              <a:r>
                <a:rPr lang="en-US" sz="2800" dirty="0">
                  <a:solidFill>
                    <a:schemeClr val="bg1"/>
                  </a:solidFill>
                </a:rPr>
                <a:t>A constant groaning over a past sin?</a:t>
              </a:r>
            </a:p>
          </p:txBody>
        </p:sp>
      </p:grpSp>
      <p:grpSp>
        <p:nvGrpSpPr>
          <p:cNvPr id="10" name="Group 9"/>
          <p:cNvGrpSpPr/>
          <p:nvPr/>
        </p:nvGrpSpPr>
        <p:grpSpPr>
          <a:xfrm>
            <a:off x="413657" y="1905001"/>
            <a:ext cx="3472543" cy="3118058"/>
            <a:chOff x="576943" y="1915887"/>
            <a:chExt cx="3472543" cy="3118058"/>
          </a:xfrm>
        </p:grpSpPr>
        <p:sp>
          <p:nvSpPr>
            <p:cNvPr id="9" name="TextBox 8"/>
            <p:cNvSpPr txBox="1"/>
            <p:nvPr/>
          </p:nvSpPr>
          <p:spPr>
            <a:xfrm>
              <a:off x="576943" y="1915887"/>
              <a:ext cx="3472543" cy="523220"/>
            </a:xfrm>
            <a:prstGeom prst="rect">
              <a:avLst/>
            </a:prstGeom>
            <a:noFill/>
          </p:spPr>
          <p:txBody>
            <a:bodyPr wrap="square" rtlCol="0">
              <a:spAutoFit/>
            </a:bodyPr>
            <a:lstStyle/>
            <a:p>
              <a:r>
                <a:rPr lang="en-US" sz="2800" dirty="0">
                  <a:solidFill>
                    <a:schemeClr val="bg1"/>
                  </a:solidFill>
                </a:rPr>
                <a:t>Saying : “I’m sorry”?</a:t>
              </a:r>
            </a:p>
          </p:txBody>
        </p:sp>
        <p:grpSp>
          <p:nvGrpSpPr>
            <p:cNvPr id="3" name="Group 2"/>
            <p:cNvGrpSpPr/>
            <p:nvPr/>
          </p:nvGrpSpPr>
          <p:grpSpPr>
            <a:xfrm>
              <a:off x="1121229" y="2566970"/>
              <a:ext cx="1847850" cy="2466975"/>
              <a:chOff x="1023257" y="1587256"/>
              <a:chExt cx="1847850" cy="2466975"/>
            </a:xfrm>
          </p:grpSpPr>
          <p:pic>
            <p:nvPicPr>
              <p:cNvPr id="11" name="Picture 10" descr="https://encrypted-tbn0.gstatic.com/images?q=tbn:ANd9GcSnIf1M1LI3QvUsC90knxw2_yONmS8wiX6OF4dsx5zIRe217tr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257" y="1587256"/>
                <a:ext cx="1847850" cy="2466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484713">
                <a:off x="1377807" y="2302546"/>
                <a:ext cx="1155405" cy="830997"/>
              </a:xfrm>
              <a:prstGeom prst="rect">
                <a:avLst/>
              </a:prstGeom>
              <a:noFill/>
            </p:spPr>
            <p:txBody>
              <a:bodyPr wrap="square" rtlCol="0">
                <a:spAutoFit/>
              </a:bodyPr>
              <a:lstStyle/>
              <a:p>
                <a:pPr algn="ctr"/>
                <a:r>
                  <a:rPr lang="en-US" sz="2400" b="1" dirty="0">
                    <a:ln w="22225">
                      <a:solidFill>
                        <a:schemeClr val="accent2"/>
                      </a:solidFill>
                      <a:prstDash val="solid"/>
                    </a:ln>
                    <a:solidFill>
                      <a:schemeClr val="accent2">
                        <a:lumMod val="40000"/>
                        <a:lumOff val="60000"/>
                      </a:schemeClr>
                    </a:solidFill>
                  </a:rPr>
                  <a:t>I’m Sorry</a:t>
                </a:r>
              </a:p>
            </p:txBody>
          </p:sp>
        </p:grpSp>
      </p:grpSp>
      <p:sp>
        <p:nvSpPr>
          <p:cNvPr id="20" name="TextBox 19"/>
          <p:cNvSpPr txBox="1"/>
          <p:nvPr/>
        </p:nvSpPr>
        <p:spPr>
          <a:xfrm>
            <a:off x="0" y="6519446"/>
            <a:ext cx="3429000" cy="338554"/>
          </a:xfrm>
          <a:prstGeom prst="rect">
            <a:avLst/>
          </a:prstGeom>
          <a:noFill/>
        </p:spPr>
        <p:txBody>
          <a:bodyPr wrap="square" rtlCol="0">
            <a:spAutoFit/>
          </a:bodyPr>
          <a:lstStyle/>
          <a:p>
            <a:r>
              <a:rPr lang="en-US" sz="1600" dirty="0">
                <a:solidFill>
                  <a:schemeClr val="bg1"/>
                </a:solidFill>
              </a:rPr>
              <a:t>2 Corinthians 7:8-11</a:t>
            </a:r>
          </a:p>
        </p:txBody>
      </p:sp>
    </p:spTree>
    <p:extLst>
      <p:ext uri="{BB962C8B-B14F-4D97-AF65-F5344CB8AC3E}">
        <p14:creationId xmlns:p14="http://schemas.microsoft.com/office/powerpoint/2010/main" val="1558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8420" y="155077"/>
            <a:ext cx="3276600" cy="707886"/>
          </a:xfrm>
          <a:prstGeom prst="rect">
            <a:avLst/>
          </a:prstGeom>
          <a:noFill/>
        </p:spPr>
        <p:txBody>
          <a:bodyPr wrap="square" rtlCol="0">
            <a:spAutoFit/>
          </a:bodyPr>
          <a:lstStyle/>
          <a:p>
            <a:r>
              <a:rPr lang="en-US" sz="4000" dirty="0">
                <a:solidFill>
                  <a:schemeClr val="bg1"/>
                </a:solidFill>
              </a:rPr>
              <a:t>Godly Sorrow</a:t>
            </a:r>
          </a:p>
        </p:txBody>
      </p:sp>
      <p:sp>
        <p:nvSpPr>
          <p:cNvPr id="8" name="TextBox 7"/>
          <p:cNvSpPr txBox="1"/>
          <p:nvPr/>
        </p:nvSpPr>
        <p:spPr>
          <a:xfrm>
            <a:off x="1905000" y="152400"/>
            <a:ext cx="3886200" cy="707886"/>
          </a:xfrm>
          <a:prstGeom prst="rect">
            <a:avLst/>
          </a:prstGeom>
          <a:noFill/>
        </p:spPr>
        <p:txBody>
          <a:bodyPr wrap="square" rtlCol="0">
            <a:spAutoFit/>
          </a:bodyPr>
          <a:lstStyle/>
          <a:p>
            <a:r>
              <a:rPr lang="en-US" sz="4000" dirty="0">
                <a:solidFill>
                  <a:schemeClr val="bg1"/>
                </a:solidFill>
              </a:rPr>
              <a:t>Worldly Sorrow</a:t>
            </a:r>
          </a:p>
        </p:txBody>
      </p:sp>
      <p:sp>
        <p:nvSpPr>
          <p:cNvPr id="7" name="TextBox 6"/>
          <p:cNvSpPr txBox="1"/>
          <p:nvPr/>
        </p:nvSpPr>
        <p:spPr>
          <a:xfrm>
            <a:off x="1828800" y="990601"/>
            <a:ext cx="4038600" cy="4401205"/>
          </a:xfrm>
          <a:prstGeom prst="rect">
            <a:avLst/>
          </a:prstGeom>
          <a:noFill/>
        </p:spPr>
        <p:txBody>
          <a:bodyPr wrap="square" rtlCol="0">
            <a:spAutoFit/>
          </a:bodyPr>
          <a:lstStyle/>
          <a:p>
            <a:r>
              <a:rPr lang="en-US" sz="2800" dirty="0">
                <a:solidFill>
                  <a:schemeClr val="bg1"/>
                </a:solidFill>
              </a:rPr>
              <a:t>Being caught and punished for actions</a:t>
            </a:r>
          </a:p>
          <a:p>
            <a:endParaRPr lang="en-US" sz="2800" dirty="0">
              <a:solidFill>
                <a:schemeClr val="bg1"/>
              </a:solidFill>
            </a:endParaRPr>
          </a:p>
          <a:p>
            <a:r>
              <a:rPr lang="en-US" sz="2800" dirty="0">
                <a:solidFill>
                  <a:schemeClr val="bg1"/>
                </a:solidFill>
              </a:rPr>
              <a:t>Saying : “I’m sorry”?</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Stopping the sin</a:t>
            </a:r>
          </a:p>
          <a:p>
            <a:endParaRPr lang="en-US" sz="2800" dirty="0">
              <a:solidFill>
                <a:schemeClr val="bg1"/>
              </a:solidFill>
            </a:endParaRPr>
          </a:p>
        </p:txBody>
      </p:sp>
      <p:sp>
        <p:nvSpPr>
          <p:cNvPr id="9" name="TextBox 8"/>
          <p:cNvSpPr txBox="1"/>
          <p:nvPr/>
        </p:nvSpPr>
        <p:spPr>
          <a:xfrm>
            <a:off x="6092371" y="930728"/>
            <a:ext cx="4038600" cy="5509200"/>
          </a:xfrm>
          <a:prstGeom prst="rect">
            <a:avLst/>
          </a:prstGeom>
          <a:noFill/>
        </p:spPr>
        <p:txBody>
          <a:bodyPr wrap="square" rtlCol="0">
            <a:spAutoFit/>
          </a:bodyPr>
          <a:lstStyle/>
          <a:p>
            <a:r>
              <a:rPr lang="en-US" sz="2800" dirty="0">
                <a:solidFill>
                  <a:schemeClr val="bg1"/>
                </a:solidFill>
              </a:rPr>
              <a:t>Knowing we have offended God</a:t>
            </a:r>
          </a:p>
          <a:p>
            <a:endParaRPr lang="en-US" sz="2800" dirty="0">
              <a:solidFill>
                <a:schemeClr val="bg1"/>
              </a:solidFill>
            </a:endParaRPr>
          </a:p>
          <a:p>
            <a:r>
              <a:rPr lang="en-US" sz="2800" dirty="0">
                <a:solidFill>
                  <a:schemeClr val="bg1"/>
                </a:solidFill>
              </a:rPr>
              <a:t>We are sorry because we know that we have alienated God from our lives</a:t>
            </a:r>
          </a:p>
          <a:p>
            <a:endParaRPr lang="en-US" sz="2800" dirty="0">
              <a:solidFill>
                <a:schemeClr val="bg1"/>
              </a:solidFill>
            </a:endParaRPr>
          </a:p>
          <a:p>
            <a:r>
              <a:rPr lang="en-US" sz="3200" dirty="0">
                <a:solidFill>
                  <a:schemeClr val="bg1"/>
                </a:solidFill>
              </a:rPr>
              <a:t>Besides stopping the sin it requires a broken heart and a contrite spirit.</a:t>
            </a:r>
          </a:p>
        </p:txBody>
      </p:sp>
      <p:grpSp>
        <p:nvGrpSpPr>
          <p:cNvPr id="12" name="Group 6"/>
          <p:cNvGrpSpPr/>
          <p:nvPr/>
        </p:nvGrpSpPr>
        <p:grpSpPr>
          <a:xfrm>
            <a:off x="9265520" y="243312"/>
            <a:ext cx="2497048" cy="1726453"/>
            <a:chOff x="1676400" y="1066800"/>
            <a:chExt cx="5867400" cy="4114800"/>
          </a:xfrm>
        </p:grpSpPr>
        <p:sp>
          <p:nvSpPr>
            <p:cNvPr id="13" name="Rectangle 12"/>
            <p:cNvSpPr/>
            <p:nvPr/>
          </p:nvSpPr>
          <p:spPr>
            <a:xfrm>
              <a:off x="1676400" y="2734962"/>
              <a:ext cx="5867400" cy="2446638"/>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76400" y="1066800"/>
              <a:ext cx="5867400" cy="244663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97836" y="1845276"/>
              <a:ext cx="4107180" cy="333632"/>
            </a:xfrm>
            <a:prstGeom prst="rect">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2922363" y="2341121"/>
              <a:ext cx="500449" cy="176022"/>
            </a:xfrm>
            <a:prstGeom prst="rect">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400000">
              <a:off x="5327997" y="2341121"/>
              <a:ext cx="500449" cy="176022"/>
            </a:xfrm>
            <a:prstGeom prst="rect">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60598" y="1178011"/>
              <a:ext cx="176022" cy="66726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36620" y="1456038"/>
              <a:ext cx="234696" cy="389238"/>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71316" y="1233616"/>
              <a:ext cx="117348" cy="6116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4027963" y="1439161"/>
              <a:ext cx="166816" cy="645414"/>
            </a:xfrm>
            <a:prstGeom prst="rect">
              <a:avLst/>
            </a:prstGeom>
            <a:solidFill>
              <a:srgbClr val="CB43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61"/>
            <p:cNvGrpSpPr/>
            <p:nvPr/>
          </p:nvGrpSpPr>
          <p:grpSpPr>
            <a:xfrm>
              <a:off x="5724906" y="1178011"/>
              <a:ext cx="469392" cy="667265"/>
              <a:chOff x="3142924" y="2514600"/>
              <a:chExt cx="990601" cy="1905000"/>
            </a:xfrm>
          </p:grpSpPr>
          <p:sp>
            <p:nvSpPr>
              <p:cNvPr id="69" name="Can 68"/>
              <p:cNvSpPr/>
              <p:nvPr/>
            </p:nvSpPr>
            <p:spPr>
              <a:xfrm>
                <a:off x="3352800" y="3810000"/>
                <a:ext cx="609600" cy="609600"/>
              </a:xfrm>
              <a:prstGeom prst="can">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flipH="1">
                <a:off x="3581400" y="3124200"/>
                <a:ext cx="76200" cy="759903"/>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2931621">
                <a:off x="3685881" y="3279905"/>
                <a:ext cx="285687" cy="6096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18668379" flipH="1">
                <a:off x="3304880" y="3203703"/>
                <a:ext cx="285687" cy="6096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505200" y="2743200"/>
                <a:ext cx="3048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276600" y="2590800"/>
                <a:ext cx="304800" cy="304800"/>
              </a:xfrm>
              <a:prstGeom prst="ellipse">
                <a:avLst/>
              </a:prstGeom>
              <a:solidFill>
                <a:srgbClr val="A735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581400" y="2514600"/>
                <a:ext cx="304800" cy="304800"/>
              </a:xfrm>
              <a:prstGeom prst="ellipse">
                <a:avLst/>
              </a:prstGeom>
              <a:solidFill>
                <a:srgbClr val="A735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33800" y="2743200"/>
                <a:ext cx="304800" cy="304800"/>
              </a:xfrm>
              <a:prstGeom prst="ellipse">
                <a:avLst/>
              </a:prstGeom>
              <a:solidFill>
                <a:srgbClr val="A735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276600" y="2895600"/>
                <a:ext cx="304800" cy="304800"/>
              </a:xfrm>
              <a:prstGeom prst="ellipse">
                <a:avLst/>
              </a:prstGeom>
              <a:solidFill>
                <a:srgbClr val="A735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581400" y="2971800"/>
                <a:ext cx="304800" cy="304800"/>
              </a:xfrm>
              <a:prstGeom prst="ellipse">
                <a:avLst/>
              </a:prstGeom>
              <a:solidFill>
                <a:srgbClr val="A735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82"/>
            <p:cNvGrpSpPr/>
            <p:nvPr/>
          </p:nvGrpSpPr>
          <p:grpSpPr>
            <a:xfrm>
              <a:off x="4603557" y="1066800"/>
              <a:ext cx="567308" cy="853904"/>
              <a:chOff x="3369770" y="2335035"/>
              <a:chExt cx="1453408" cy="2499156"/>
            </a:xfrm>
          </p:grpSpPr>
          <p:sp>
            <p:nvSpPr>
              <p:cNvPr id="53" name="Oval 52"/>
              <p:cNvSpPr/>
              <p:nvPr/>
            </p:nvSpPr>
            <p:spPr>
              <a:xfrm>
                <a:off x="4501445" y="4098101"/>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429000" y="3976027"/>
                <a:ext cx="321733" cy="36622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54"/>
              <p:cNvSpPr/>
              <p:nvPr/>
            </p:nvSpPr>
            <p:spPr>
              <a:xfrm rot="8941098">
                <a:off x="4362335" y="3451950"/>
                <a:ext cx="263769" cy="854515"/>
              </a:xfrm>
              <a:prstGeom prst="flowChartManualOperation">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p:cNvSpPr/>
              <p:nvPr/>
            </p:nvSpPr>
            <p:spPr>
              <a:xfrm rot="12880156">
                <a:off x="3665541" y="3411636"/>
                <a:ext cx="385146" cy="842795"/>
              </a:xfrm>
              <a:prstGeom prst="flowChartManualOperation">
                <a:avLst/>
              </a:prstGeom>
              <a:solidFill>
                <a:srgbClr val="95C7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Extract 56"/>
              <p:cNvSpPr/>
              <p:nvPr/>
            </p:nvSpPr>
            <p:spPr>
              <a:xfrm>
                <a:off x="3581400" y="3304623"/>
                <a:ext cx="1143000" cy="1267377"/>
              </a:xfrm>
              <a:prstGeom prst="flowChartExtract">
                <a:avLst/>
              </a:prstGeom>
              <a:solidFill>
                <a:srgbClr val="95C7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anual Operation 57"/>
              <p:cNvSpPr/>
              <p:nvPr/>
            </p:nvSpPr>
            <p:spPr>
              <a:xfrm rot="12880156">
                <a:off x="3758843" y="3225839"/>
                <a:ext cx="330978" cy="854515"/>
              </a:xfrm>
              <a:prstGeom prst="flowChartManualOperation">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Extract 58"/>
              <p:cNvSpPr/>
              <p:nvPr/>
            </p:nvSpPr>
            <p:spPr>
              <a:xfrm>
                <a:off x="3536245" y="3182549"/>
                <a:ext cx="1233311" cy="1313252"/>
              </a:xfrm>
              <a:prstGeom prst="flowChartExtra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p:cNvSpPr/>
              <p:nvPr/>
            </p:nvSpPr>
            <p:spPr>
              <a:xfrm rot="9242925">
                <a:off x="4308714" y="3268839"/>
                <a:ext cx="263769" cy="854515"/>
              </a:xfrm>
              <a:prstGeom prst="flowChartManualOperation">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ardrop 60"/>
              <p:cNvSpPr/>
              <p:nvPr/>
            </p:nvSpPr>
            <p:spPr>
              <a:xfrm rot="17062782">
                <a:off x="3946717" y="2696152"/>
                <a:ext cx="610142" cy="710904"/>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ardrop 61"/>
              <p:cNvSpPr/>
              <p:nvPr/>
            </p:nvSpPr>
            <p:spPr>
              <a:xfrm rot="17690614">
                <a:off x="3302652" y="2953858"/>
                <a:ext cx="696549" cy="562313"/>
              </a:xfrm>
              <a:prstGeom prst="teardrop">
                <a:avLst>
                  <a:gd name="adj" fmla="val 1504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20689513">
                <a:off x="3998701" y="3329973"/>
                <a:ext cx="2286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20689513">
                <a:off x="3682719" y="2453330"/>
                <a:ext cx="643467" cy="97658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ardrop 64"/>
              <p:cNvSpPr/>
              <p:nvPr/>
            </p:nvSpPr>
            <p:spPr>
              <a:xfrm rot="4157724">
                <a:off x="3764952" y="2359558"/>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ardrop 65"/>
              <p:cNvSpPr/>
              <p:nvPr/>
            </p:nvSpPr>
            <p:spPr>
              <a:xfrm rot="15621302" flipH="1">
                <a:off x="3436351" y="2448683"/>
                <a:ext cx="500381" cy="451336"/>
              </a:xfrm>
              <a:prstGeom prst="teardrop">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6353383">
                <a:off x="3682874" y="4382969"/>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5400000">
                <a:off x="4105999" y="4352201"/>
                <a:ext cx="536222" cy="36622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1"/>
            <p:cNvGrpSpPr/>
            <p:nvPr/>
          </p:nvGrpSpPr>
          <p:grpSpPr>
            <a:xfrm>
              <a:off x="2590800" y="3505200"/>
              <a:ext cx="4811268" cy="1507524"/>
              <a:chOff x="1435608" y="3929449"/>
              <a:chExt cx="4811268" cy="1507524"/>
            </a:xfrm>
          </p:grpSpPr>
          <p:sp>
            <p:nvSpPr>
              <p:cNvPr id="50" name="Oval 49"/>
              <p:cNvSpPr/>
              <p:nvPr/>
            </p:nvSpPr>
            <p:spPr>
              <a:xfrm>
                <a:off x="1435608" y="3929449"/>
                <a:ext cx="4811268" cy="1507524"/>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748028" y="4180703"/>
                <a:ext cx="4186428" cy="942203"/>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86000" y="4267200"/>
                <a:ext cx="3311652" cy="565322"/>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3962400" y="3505200"/>
              <a:ext cx="2362200" cy="3048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6200000">
              <a:off x="5448300" y="3009900"/>
              <a:ext cx="19812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6200000">
              <a:off x="3352800" y="3276600"/>
              <a:ext cx="14478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172200" y="1676400"/>
              <a:ext cx="609600" cy="609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p:cNvSpPr/>
            <p:nvPr/>
          </p:nvSpPr>
          <p:spPr>
            <a:xfrm>
              <a:off x="4191000" y="3352800"/>
              <a:ext cx="2133600" cy="304800"/>
            </a:xfrm>
            <a:prstGeom prst="double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791200" y="2895600"/>
              <a:ext cx="533400" cy="304800"/>
            </a:xfrm>
            <a:prstGeom prst="roundRect">
              <a:avLst>
                <a:gd name="adj" fmla="val 43138"/>
              </a:avLst>
            </a:prstGeom>
            <a:solidFill>
              <a:srgbClr val="EFB7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uble Wave 30"/>
            <p:cNvSpPr/>
            <p:nvPr/>
          </p:nvSpPr>
          <p:spPr>
            <a:xfrm>
              <a:off x="4191000" y="3124200"/>
              <a:ext cx="2133600" cy="381000"/>
            </a:xfrm>
            <a:prstGeom prst="doubleWave">
              <a:avLst/>
            </a:prstGeom>
            <a:solidFill>
              <a:srgbClr val="EFB7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886200" y="2362200"/>
              <a:ext cx="3810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3"/>
            <p:cNvGrpSpPr/>
            <p:nvPr/>
          </p:nvGrpSpPr>
          <p:grpSpPr>
            <a:xfrm>
              <a:off x="4648200" y="2667000"/>
              <a:ext cx="876940" cy="1515557"/>
              <a:chOff x="2019777" y="2376244"/>
              <a:chExt cx="876940" cy="1515557"/>
            </a:xfrm>
          </p:grpSpPr>
          <p:sp>
            <p:nvSpPr>
              <p:cNvPr id="34" name="Oval 33"/>
              <p:cNvSpPr/>
              <p:nvPr/>
            </p:nvSpPr>
            <p:spPr>
              <a:xfrm rot="20615720">
                <a:off x="2095976" y="260618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20615720">
                <a:off x="2019777" y="260618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20615720">
                <a:off x="2038851" y="2766500"/>
                <a:ext cx="228600" cy="441216"/>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615720">
                <a:off x="2496051" y="337610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615720">
                <a:off x="2267451" y="337610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2133600" y="2971800"/>
                <a:ext cx="685800" cy="533400"/>
              </a:xfrm>
              <a:prstGeom prst="trapezoid">
                <a:avLst>
                  <a:gd name="adj" fmla="val 24999"/>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286000" y="2819400"/>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9"/>
              <p:cNvGrpSpPr/>
              <p:nvPr/>
            </p:nvGrpSpPr>
            <p:grpSpPr>
              <a:xfrm rot="16200000">
                <a:off x="2141164" y="2313403"/>
                <a:ext cx="692711" cy="818394"/>
                <a:chOff x="8036738" y="444961"/>
                <a:chExt cx="889988" cy="1056220"/>
              </a:xfrm>
            </p:grpSpPr>
            <p:sp>
              <p:nvSpPr>
                <p:cNvPr id="45" name="Teardrop 44"/>
                <p:cNvSpPr/>
                <p:nvPr/>
              </p:nvSpPr>
              <p:spPr>
                <a:xfrm rot="1773269">
                  <a:off x="8058215" y="1040085"/>
                  <a:ext cx="502954" cy="461096"/>
                </a:xfrm>
                <a:prstGeom prst="teardrop">
                  <a:avLst>
                    <a:gd name="adj" fmla="val 150432"/>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11"/>
                <p:cNvSpPr/>
                <p:nvPr/>
              </p:nvSpPr>
              <p:spPr>
                <a:xfrm rot="2401101">
                  <a:off x="8058215" y="444961"/>
                  <a:ext cx="502954" cy="461096"/>
                </a:xfrm>
                <a:prstGeom prst="teardrop">
                  <a:avLst>
                    <a:gd name="adj" fmla="val 150432"/>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5"/>
                <p:cNvSpPr/>
                <p:nvPr/>
              </p:nvSpPr>
              <p:spPr>
                <a:xfrm rot="5400000">
                  <a:off x="8175429" y="594071"/>
                  <a:ext cx="527643" cy="8050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ardrop 47"/>
                <p:cNvSpPr/>
                <p:nvPr/>
              </p:nvSpPr>
              <p:spPr>
                <a:xfrm rot="10468211">
                  <a:off x="8514250" y="896497"/>
                  <a:ext cx="412476" cy="370095"/>
                </a:xfrm>
                <a:prstGeom prst="teardrop">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ardrop 48"/>
                <p:cNvSpPr/>
                <p:nvPr/>
              </p:nvSpPr>
              <p:spPr>
                <a:xfrm rot="331789" flipH="1">
                  <a:off x="8514250" y="617309"/>
                  <a:ext cx="412476" cy="370095"/>
                </a:xfrm>
                <a:prstGeom prst="teardrop">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15"/>
              <p:cNvSpPr/>
              <p:nvPr/>
            </p:nvSpPr>
            <p:spPr>
              <a:xfrm>
                <a:off x="2209800" y="2514600"/>
                <a:ext cx="533400" cy="453226"/>
              </a:xfrm>
              <a:prstGeom prst="ellipse">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615720">
                <a:off x="2324577" y="3596780"/>
                <a:ext cx="151446" cy="295020"/>
              </a:xfrm>
              <a:prstGeom prst="ellipse">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20615720">
                <a:off x="2553176" y="3596781"/>
                <a:ext cx="151446" cy="295020"/>
              </a:xfrm>
              <a:prstGeom prst="ellipse">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 name="Group 73"/>
          <p:cNvGrpSpPr/>
          <p:nvPr/>
        </p:nvGrpSpPr>
        <p:grpSpPr>
          <a:xfrm>
            <a:off x="238303" y="173958"/>
            <a:ext cx="1448984" cy="1476536"/>
            <a:chOff x="6911993" y="3315227"/>
            <a:chExt cx="1604464" cy="1634972"/>
          </a:xfrm>
        </p:grpSpPr>
        <p:sp>
          <p:nvSpPr>
            <p:cNvPr id="80" name="Chord 79"/>
            <p:cNvSpPr/>
            <p:nvPr/>
          </p:nvSpPr>
          <p:spPr>
            <a:xfrm rot="6727858">
              <a:off x="6898103" y="3331846"/>
              <a:ext cx="1632243" cy="1604464"/>
            </a:xfrm>
            <a:prstGeom prst="chord">
              <a:avLst>
                <a:gd name="adj1" fmla="val 2700000"/>
                <a:gd name="adj2" fmla="val 2155092"/>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4"/>
            <p:cNvGrpSpPr/>
            <p:nvPr/>
          </p:nvGrpSpPr>
          <p:grpSpPr>
            <a:xfrm>
              <a:off x="7123631" y="3315227"/>
              <a:ext cx="1334569" cy="1485372"/>
              <a:chOff x="7123631" y="3315227"/>
              <a:chExt cx="1334569" cy="1485372"/>
            </a:xfrm>
          </p:grpSpPr>
          <p:sp>
            <p:nvSpPr>
              <p:cNvPr id="82" name="Freeform 81"/>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 name="TextBox 84"/>
          <p:cNvSpPr txBox="1"/>
          <p:nvPr/>
        </p:nvSpPr>
        <p:spPr>
          <a:xfrm>
            <a:off x="0" y="6519446"/>
            <a:ext cx="3429000" cy="338554"/>
          </a:xfrm>
          <a:prstGeom prst="rect">
            <a:avLst/>
          </a:prstGeom>
          <a:noFill/>
        </p:spPr>
        <p:txBody>
          <a:bodyPr wrap="square" rtlCol="0">
            <a:spAutoFit/>
          </a:bodyPr>
          <a:lstStyle/>
          <a:p>
            <a:r>
              <a:rPr lang="en-US" sz="1600" dirty="0">
                <a:solidFill>
                  <a:schemeClr val="bg1"/>
                </a:solidFill>
              </a:rPr>
              <a:t>2 Corinthians 7:8-11</a:t>
            </a:r>
          </a:p>
        </p:txBody>
      </p:sp>
    </p:spTree>
    <p:extLst>
      <p:ext uri="{BB962C8B-B14F-4D97-AF65-F5344CB8AC3E}">
        <p14:creationId xmlns:p14="http://schemas.microsoft.com/office/powerpoint/2010/main" val="16475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 calcmode="lin" valueType="num">
                                      <p:cBhvr>
                                        <p:cTn id="28"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p:cTn id="35" dur="1000" fill="hold"/>
                                        <p:tgtEl>
                                          <p:spTgt spid="7">
                                            <p:txEl>
                                              <p:pRg st="7" end="7"/>
                                            </p:txEl>
                                          </p:spTgt>
                                        </p:tgtEl>
                                        <p:attrNameLst>
                                          <p:attrName>ppt_x</p:attrName>
                                        </p:attrNameLst>
                                      </p:cBhvr>
                                      <p:tavLst>
                                        <p:tav tm="0">
                                          <p:val>
                                            <p:strVal val="#ppt_x-.2"/>
                                          </p:val>
                                        </p:tav>
                                        <p:tav tm="100000">
                                          <p:val>
                                            <p:strVal val="#ppt_x"/>
                                          </p:val>
                                        </p:tav>
                                      </p:tavLst>
                                    </p:anim>
                                    <p:anim calcmode="lin" valueType="num">
                                      <p:cBhvr>
                                        <p:cTn id="36" dur="1000" fill="hold"/>
                                        <p:tgtEl>
                                          <p:spTgt spid="7">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 calcmode="lin" valueType="num">
                                      <p:cBhvr>
                                        <p:cTn id="42" dur="1000" fill="hold"/>
                                        <p:tgtEl>
                                          <p:spTgt spid="9">
                                            <p:txEl>
                                              <p:pRg st="4" end="4"/>
                                            </p:txEl>
                                          </p:spTgt>
                                        </p:tgtEl>
                                        <p:attrNameLst>
                                          <p:attrName>ppt_x</p:attrName>
                                        </p:attrNameLst>
                                      </p:cBhvr>
                                      <p:tavLst>
                                        <p:tav tm="0">
                                          <p:val>
                                            <p:strVal val="#ppt_x-.2"/>
                                          </p:val>
                                        </p:tav>
                                        <p:tav tm="100000">
                                          <p:val>
                                            <p:strVal val="#ppt_x"/>
                                          </p:val>
                                        </p:tav>
                                      </p:tavLst>
                                    </p:anim>
                                    <p:anim calcmode="lin" valueType="num">
                                      <p:cBhvr>
                                        <p:cTn id="43" dur="1000" fill="hold"/>
                                        <p:tgtEl>
                                          <p:spTgt spid="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67543" y="0"/>
            <a:ext cx="9144000" cy="707886"/>
          </a:xfrm>
          <a:prstGeom prst="rect">
            <a:avLst/>
          </a:prstGeom>
          <a:noFill/>
        </p:spPr>
        <p:txBody>
          <a:bodyPr wrap="square" rtlCol="0">
            <a:spAutoFit/>
          </a:bodyPr>
          <a:lstStyle/>
          <a:p>
            <a:pPr algn="ctr"/>
            <a:r>
              <a:rPr lang="en-US" sz="4000" dirty="0">
                <a:solidFill>
                  <a:schemeClr val="bg1"/>
                </a:solidFill>
              </a:rPr>
              <a:t>Worldly Repentance</a:t>
            </a:r>
          </a:p>
        </p:txBody>
      </p:sp>
      <p:sp>
        <p:nvSpPr>
          <p:cNvPr id="6" name="TextBox 5"/>
          <p:cNvSpPr txBox="1"/>
          <p:nvPr/>
        </p:nvSpPr>
        <p:spPr>
          <a:xfrm>
            <a:off x="3396343" y="6488668"/>
            <a:ext cx="8686800" cy="369332"/>
          </a:xfrm>
          <a:prstGeom prst="rect">
            <a:avLst/>
          </a:prstGeom>
          <a:noFill/>
        </p:spPr>
        <p:txBody>
          <a:bodyPr wrap="square" rtlCol="0">
            <a:spAutoFit/>
          </a:bodyPr>
          <a:lstStyle/>
          <a:p>
            <a:pPr algn="r"/>
            <a:r>
              <a:rPr lang="en-US" dirty="0">
                <a:solidFill>
                  <a:schemeClr val="bg1"/>
                </a:solidFill>
              </a:rPr>
              <a:t>(3)</a:t>
            </a:r>
          </a:p>
        </p:txBody>
      </p:sp>
      <p:sp>
        <p:nvSpPr>
          <p:cNvPr id="9" name="TextBox 8"/>
          <p:cNvSpPr txBox="1"/>
          <p:nvPr/>
        </p:nvSpPr>
        <p:spPr>
          <a:xfrm>
            <a:off x="576943" y="1132115"/>
            <a:ext cx="9372600" cy="5447645"/>
          </a:xfrm>
          <a:prstGeom prst="rect">
            <a:avLst/>
          </a:prstGeom>
          <a:noFill/>
        </p:spPr>
        <p:txBody>
          <a:bodyPr wrap="square" rtlCol="0">
            <a:spAutoFit/>
          </a:bodyPr>
          <a:lstStyle/>
          <a:p>
            <a:r>
              <a:rPr lang="en-US" sz="2800" dirty="0">
                <a:solidFill>
                  <a:schemeClr val="bg1"/>
                </a:solidFill>
              </a:rPr>
              <a:t>Sometimes people think that they can sin and then do a few outward things, such as:</a:t>
            </a:r>
          </a:p>
          <a:p>
            <a:endParaRPr lang="en-US" sz="2800" dirty="0">
              <a:solidFill>
                <a:schemeClr val="bg1"/>
              </a:solidFill>
            </a:endParaRPr>
          </a:p>
          <a:p>
            <a:r>
              <a:rPr lang="en-US" sz="2800" dirty="0">
                <a:solidFill>
                  <a:schemeClr val="bg1"/>
                </a:solidFill>
              </a:rPr>
              <a:t>Offer apologies</a:t>
            </a:r>
          </a:p>
          <a:p>
            <a:endParaRPr lang="en-US" sz="2800" dirty="0">
              <a:solidFill>
                <a:schemeClr val="bg1"/>
              </a:solidFill>
            </a:endParaRPr>
          </a:p>
          <a:p>
            <a:r>
              <a:rPr lang="en-US" sz="2800" dirty="0">
                <a:solidFill>
                  <a:schemeClr val="bg1"/>
                </a:solidFill>
              </a:rPr>
              <a:t>Say a few prayers</a:t>
            </a:r>
          </a:p>
          <a:p>
            <a:endParaRPr lang="en-US" sz="2800" dirty="0">
              <a:solidFill>
                <a:schemeClr val="bg1"/>
              </a:solidFill>
            </a:endParaRPr>
          </a:p>
          <a:p>
            <a:r>
              <a:rPr lang="en-US" sz="2800" dirty="0">
                <a:solidFill>
                  <a:schemeClr val="bg1"/>
                </a:solidFill>
              </a:rPr>
              <a:t>Pay tithing</a:t>
            </a:r>
          </a:p>
          <a:p>
            <a:endParaRPr lang="en-US" sz="2800" dirty="0">
              <a:solidFill>
                <a:schemeClr val="bg1"/>
              </a:solidFill>
            </a:endParaRPr>
          </a:p>
          <a:p>
            <a:r>
              <a:rPr lang="en-US" sz="2800" dirty="0">
                <a:solidFill>
                  <a:schemeClr val="bg1"/>
                </a:solidFill>
              </a:rPr>
              <a:t>Attend all church meeting</a:t>
            </a:r>
          </a:p>
          <a:p>
            <a:endParaRPr lang="en-US" sz="2800" dirty="0">
              <a:solidFill>
                <a:schemeClr val="bg1"/>
              </a:solidFill>
            </a:endParaRPr>
          </a:p>
          <a:p>
            <a:r>
              <a:rPr lang="en-US" sz="2800" dirty="0">
                <a:solidFill>
                  <a:schemeClr val="bg1"/>
                </a:solidFill>
              </a:rPr>
              <a:t>			These are important       </a:t>
            </a: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HOWEVER…</a:t>
            </a:r>
            <a:endParaRPr lang="en-US" sz="4000" dirty="0">
              <a:solidFill>
                <a:schemeClr val="bg1"/>
              </a:solidFill>
            </a:endParaRPr>
          </a:p>
        </p:txBody>
      </p:sp>
      <p:pic>
        <p:nvPicPr>
          <p:cNvPr id="9218" name="Picture 2" descr="http://i.myniceprofile.com/142/14228.jpg"/>
          <p:cNvPicPr>
            <a:picLocks noChangeAspect="1" noChangeArrowheads="1"/>
          </p:cNvPicPr>
          <p:nvPr/>
        </p:nvPicPr>
        <p:blipFill>
          <a:blip r:embed="rId3" cstate="print"/>
          <a:srcRect/>
          <a:stretch>
            <a:fillRect/>
          </a:stretch>
        </p:blipFill>
        <p:spPr bwMode="auto">
          <a:xfrm>
            <a:off x="5943600" y="2002972"/>
            <a:ext cx="2209800" cy="1712596"/>
          </a:xfrm>
          <a:prstGeom prst="rect">
            <a:avLst/>
          </a:prstGeom>
          <a:noFill/>
        </p:spPr>
      </p:pic>
      <p:pic>
        <p:nvPicPr>
          <p:cNvPr id="9220" name="Picture 4" descr="https://lh4.googleusercontent.com/-yJWV9kp6uTU/Tt0rxayhzKI/AAAAAAAABMM/bLYrovAMWKE/s0/">
            <a:hlinkClick r:id="rId4"/>
          </p:cNvPr>
          <p:cNvPicPr>
            <a:picLocks noChangeAspect="1" noChangeArrowheads="1"/>
          </p:cNvPicPr>
          <p:nvPr/>
        </p:nvPicPr>
        <p:blipFill>
          <a:blip r:embed="rId5" cstate="print"/>
          <a:srcRect l="8834" t="2619" r="14601" b="25368"/>
          <a:stretch>
            <a:fillRect/>
          </a:stretch>
        </p:blipFill>
        <p:spPr bwMode="auto">
          <a:xfrm>
            <a:off x="8001000" y="4038600"/>
            <a:ext cx="2485506" cy="1752600"/>
          </a:xfrm>
          <a:prstGeom prst="rect">
            <a:avLst/>
          </a:prstGeom>
          <a:noFill/>
        </p:spPr>
      </p:pic>
      <p:pic>
        <p:nvPicPr>
          <p:cNvPr id="9222" name="Picture 6" descr="http://www.ronnadetrick.com/wp-content/uploads/2012/03/womanprayer2.jpg"/>
          <p:cNvPicPr>
            <a:picLocks noChangeAspect="1" noChangeArrowheads="1"/>
          </p:cNvPicPr>
          <p:nvPr/>
        </p:nvPicPr>
        <p:blipFill>
          <a:blip r:embed="rId6" cstate="print"/>
          <a:srcRect/>
          <a:stretch>
            <a:fillRect/>
          </a:stretch>
        </p:blipFill>
        <p:spPr bwMode="auto">
          <a:xfrm>
            <a:off x="3690256" y="2340430"/>
            <a:ext cx="1513115" cy="2022245"/>
          </a:xfrm>
          <a:prstGeom prst="rect">
            <a:avLst/>
          </a:prstGeom>
          <a:noFill/>
        </p:spPr>
      </p:pic>
      <p:pic>
        <p:nvPicPr>
          <p:cNvPr id="9224" name="Picture 8" descr="http://ldsimages.com/files/2010/06/Mormons.jpg"/>
          <p:cNvPicPr>
            <a:picLocks noChangeAspect="1" noChangeArrowheads="1"/>
          </p:cNvPicPr>
          <p:nvPr/>
        </p:nvPicPr>
        <p:blipFill>
          <a:blip r:embed="rId7" cstate="print"/>
          <a:srcRect r="3476" b="22750"/>
          <a:stretch>
            <a:fillRect/>
          </a:stretch>
        </p:blipFill>
        <p:spPr bwMode="auto">
          <a:xfrm>
            <a:off x="5736771" y="4386943"/>
            <a:ext cx="1447800" cy="1447800"/>
          </a:xfrm>
          <a:prstGeom prst="rect">
            <a:avLst/>
          </a:prstGeom>
          <a:noFill/>
        </p:spPr>
      </p:pic>
    </p:spTree>
    <p:extLst>
      <p:ext uri="{BB962C8B-B14F-4D97-AF65-F5344CB8AC3E}">
        <p14:creationId xmlns:p14="http://schemas.microsoft.com/office/powerpoint/2010/main" val="3572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2" end="2"/>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 calcmode="lin" valueType="num">
                                      <p:cBhvr>
                                        <p:cTn id="17" dur="1000" fill="hold"/>
                                        <p:tgtEl>
                                          <p:spTgt spid="9">
                                            <p:txEl>
                                              <p:pRg st="4" end="4"/>
                                            </p:txEl>
                                          </p:spTgt>
                                        </p:tgtEl>
                                        <p:attrNameLst>
                                          <p:attrName>ppt_x</p:attrName>
                                        </p:attrNameLst>
                                      </p:cBhvr>
                                      <p:tavLst>
                                        <p:tav tm="0">
                                          <p:val>
                                            <p:strVal val="#ppt_x-.2"/>
                                          </p:val>
                                        </p:tav>
                                        <p:tav tm="100000">
                                          <p:val>
                                            <p:strVal val="#ppt_x"/>
                                          </p:val>
                                        </p:tav>
                                      </p:tavLst>
                                    </p:anim>
                                    <p:anim calcmode="lin" valueType="num">
                                      <p:cBhvr>
                                        <p:cTn id="18" dur="1000" fill="hold"/>
                                        <p:tgtEl>
                                          <p:spTgt spid="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fade">
                                      <p:cBhvr>
                                        <p:cTn id="22" dur="20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p:cTn id="27" dur="1000" fill="hold"/>
                                        <p:tgtEl>
                                          <p:spTgt spid="9">
                                            <p:txEl>
                                              <p:pRg st="6" end="6"/>
                                            </p:txEl>
                                          </p:spTgt>
                                        </p:tgtEl>
                                        <p:attrNameLst>
                                          <p:attrName>ppt_x</p:attrName>
                                        </p:attrNameLst>
                                      </p:cBhvr>
                                      <p:tavLst>
                                        <p:tav tm="0">
                                          <p:val>
                                            <p:strVal val="#ppt_x-.2"/>
                                          </p:val>
                                        </p:tav>
                                        <p:tav tm="100000">
                                          <p:val>
                                            <p:strVal val="#ppt_x"/>
                                          </p:val>
                                        </p:tav>
                                      </p:tavLst>
                                    </p:anim>
                                    <p:anim calcmode="lin" valueType="num">
                                      <p:cBhvr>
                                        <p:cTn id="28" dur="1000" fill="hold"/>
                                        <p:tgtEl>
                                          <p:spTgt spid="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220"/>
                                        </p:tgtEl>
                                        <p:attrNameLst>
                                          <p:attrName>style.visibility</p:attrName>
                                        </p:attrNameLst>
                                      </p:cBhvr>
                                      <p:to>
                                        <p:strVal val="visible"/>
                                      </p:to>
                                    </p:set>
                                    <p:animEffect transition="in" filter="fade">
                                      <p:cBhvr>
                                        <p:cTn id="32" dur="2000"/>
                                        <p:tgtEl>
                                          <p:spTgt spid="922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 calcmode="lin" valueType="num">
                                      <p:cBhvr>
                                        <p:cTn id="37" dur="1000" fill="hold"/>
                                        <p:tgtEl>
                                          <p:spTgt spid="9">
                                            <p:txEl>
                                              <p:pRg st="8" end="8"/>
                                            </p:txEl>
                                          </p:spTgt>
                                        </p:tgtEl>
                                        <p:attrNameLst>
                                          <p:attrName>ppt_x</p:attrName>
                                        </p:attrNameLst>
                                      </p:cBhvr>
                                      <p:tavLst>
                                        <p:tav tm="0">
                                          <p:val>
                                            <p:strVal val="#ppt_x-.2"/>
                                          </p:val>
                                        </p:tav>
                                        <p:tav tm="100000">
                                          <p:val>
                                            <p:strVal val="#ppt_x"/>
                                          </p:val>
                                        </p:tav>
                                      </p:tavLst>
                                    </p:anim>
                                    <p:anim calcmode="lin" valueType="num">
                                      <p:cBhvr>
                                        <p:cTn id="38" dur="1000" fill="hold"/>
                                        <p:tgtEl>
                                          <p:spTgt spid="9">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224"/>
                                        </p:tgtEl>
                                        <p:attrNameLst>
                                          <p:attrName>style.visibility</p:attrName>
                                        </p:attrNameLst>
                                      </p:cBhvr>
                                      <p:to>
                                        <p:strVal val="visible"/>
                                      </p:to>
                                    </p:set>
                                    <p:animEffect transition="in" filter="fade">
                                      <p:cBhvr>
                                        <p:cTn id="42" dur="2000"/>
                                        <p:tgtEl>
                                          <p:spTgt spid="9224"/>
                                        </p:tgtEl>
                                      </p:cBhvr>
                                    </p:animEffect>
                                  </p:childTnLst>
                                </p:cTn>
                              </p:par>
                              <p:par>
                                <p:cTn id="43" presetID="1" presetClass="exit" presetSubtype="0" fill="hold" grpId="0"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
                                            <p:txEl>
                                              <p:pRg st="4" end="4"/>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9">
                                            <p:txEl>
                                              <p:pRg st="6" end="6"/>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
                                            <p:txEl>
                                              <p:pRg st="8" end="8"/>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21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922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22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92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9">
                                            <p:txEl>
                                              <p:pRg st="10" end="10"/>
                                            </p:txEl>
                                          </p:spTgt>
                                        </p:tgtEl>
                                        <p:attrNameLst>
                                          <p:attrName>style.visibility</p:attrName>
                                        </p:attrNameLst>
                                      </p:cBhvr>
                                      <p:to>
                                        <p:strVal val="visible"/>
                                      </p:to>
                                    </p:set>
                                    <p:animEffect transition="in" filter="fade">
                                      <p:cBhvr>
                                        <p:cTn id="65" dur="1000"/>
                                        <p:tgtEl>
                                          <p:spTgt spid="9">
                                            <p:txEl>
                                              <p:pRg st="10" end="10"/>
                                            </p:txEl>
                                          </p:spTgt>
                                        </p:tgtEl>
                                      </p:cBhvr>
                                    </p:animEffect>
                                    <p:anim calcmode="lin" valueType="num">
                                      <p:cBhvr>
                                        <p:cTn id="66"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04784" y="182526"/>
            <a:ext cx="6096000" cy="830997"/>
          </a:xfrm>
          <a:prstGeom prst="rect">
            <a:avLst/>
          </a:prstGeom>
        </p:spPr>
        <p:txBody>
          <a:bodyPr>
            <a:spAutoFit/>
          </a:bodyPr>
          <a:lstStyle/>
          <a:p>
            <a:r>
              <a:rPr lang="en-US" sz="2400" dirty="0">
                <a:solidFill>
                  <a:schemeClr val="bg1"/>
                </a:solidFill>
              </a:rPr>
              <a:t>One of our many consolations in Christ is that our sufferings for His cause never go unnoticed.</a:t>
            </a:r>
          </a:p>
        </p:txBody>
      </p:sp>
      <p:sp>
        <p:nvSpPr>
          <p:cNvPr id="35" name="TextBox 3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1:4-5</a:t>
            </a:r>
          </a:p>
        </p:txBody>
      </p:sp>
      <p:grpSp>
        <p:nvGrpSpPr>
          <p:cNvPr id="10" name="Group 9"/>
          <p:cNvGrpSpPr/>
          <p:nvPr/>
        </p:nvGrpSpPr>
        <p:grpSpPr>
          <a:xfrm>
            <a:off x="800666" y="727097"/>
            <a:ext cx="3289208" cy="239025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BD93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783439" y="4725421"/>
              <a:ext cx="2437759" cy="1323439"/>
            </a:xfrm>
            <a:prstGeom prst="rect">
              <a:avLst/>
            </a:prstGeom>
          </p:spPr>
          <p:txBody>
            <a:bodyPr wrap="square">
              <a:spAutoFit/>
            </a:bodyPr>
            <a:lstStyle/>
            <a:p>
              <a:pPr algn="ctr"/>
              <a:r>
                <a:rPr lang="en-US" sz="1600" b="1" dirty="0"/>
                <a:t>When Heavenly Father comforts us in our tribulations, we are able to help others receive His comfort</a:t>
              </a:r>
              <a:endParaRPr lang="en-US" sz="16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792" y="1432450"/>
            <a:ext cx="3181896" cy="4871592"/>
          </a:xfrm>
          <a:prstGeom prst="rect">
            <a:avLst/>
          </a:prstGeom>
        </p:spPr>
      </p:pic>
      <p:sp>
        <p:nvSpPr>
          <p:cNvPr id="4" name="Rectangle 3"/>
          <p:cNvSpPr/>
          <p:nvPr/>
        </p:nvSpPr>
        <p:spPr>
          <a:xfrm>
            <a:off x="1861995" y="3288827"/>
            <a:ext cx="6096000" cy="2862322"/>
          </a:xfrm>
          <a:prstGeom prst="rect">
            <a:avLst/>
          </a:prstGeom>
        </p:spPr>
        <p:txBody>
          <a:bodyPr>
            <a:spAutoFit/>
          </a:bodyPr>
          <a:lstStyle/>
          <a:p>
            <a:r>
              <a:rPr lang="en-US" dirty="0">
                <a:solidFill>
                  <a:schemeClr val="bg1"/>
                </a:solidFill>
                <a:latin typeface="Abadi" panose="020B0604020104020204" pitchFamily="34" charset="0"/>
              </a:rPr>
              <a:t>Church response on 13 January 2010:</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“We express our sympathy and prayers on behalf of the citizens of Haiti following the recent devastating earthquake. The Church of Jesus Christ of Latter-day Saints is immediately shipping humanitarian relief, including personal hygiene kits and supplies for newborns. Efforts are underway to determine further humanitarian response in coordination with government and disaster relief organizations.”</a:t>
            </a:r>
            <a:endParaRPr lang="en-US" dirty="0">
              <a:solidFill>
                <a:schemeClr val="bg1"/>
              </a:solidFill>
            </a:endParaRPr>
          </a:p>
        </p:txBody>
      </p:sp>
    </p:spTree>
    <p:extLst>
      <p:ext uri="{BB962C8B-B14F-4D97-AF65-F5344CB8AC3E}">
        <p14:creationId xmlns:p14="http://schemas.microsoft.com/office/powerpoint/2010/main" val="38710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304800"/>
            <a:ext cx="9144000" cy="707886"/>
          </a:xfrm>
          <a:prstGeom prst="rect">
            <a:avLst/>
          </a:prstGeom>
          <a:noFill/>
        </p:spPr>
        <p:txBody>
          <a:bodyPr wrap="square" rtlCol="0">
            <a:spAutoFit/>
          </a:bodyPr>
          <a:lstStyle/>
          <a:p>
            <a:pPr algn="ctr"/>
            <a:r>
              <a:rPr lang="en-US" sz="4000" dirty="0">
                <a:solidFill>
                  <a:schemeClr val="bg1"/>
                </a:solidFill>
              </a:rPr>
              <a:t>Godly Repentance</a:t>
            </a:r>
          </a:p>
        </p:txBody>
      </p:sp>
      <p:sp>
        <p:nvSpPr>
          <p:cNvPr id="9" name="TextBox 8"/>
          <p:cNvSpPr txBox="1"/>
          <p:nvPr/>
        </p:nvSpPr>
        <p:spPr>
          <a:xfrm>
            <a:off x="1665514" y="1338944"/>
            <a:ext cx="8686800" cy="4832092"/>
          </a:xfrm>
          <a:prstGeom prst="rect">
            <a:avLst/>
          </a:prstGeom>
          <a:noFill/>
        </p:spPr>
        <p:txBody>
          <a:bodyPr wrap="square" rtlCol="0">
            <a:spAutoFit/>
          </a:bodyPr>
          <a:lstStyle/>
          <a:p>
            <a:r>
              <a:rPr lang="en-US" sz="2800" dirty="0">
                <a:solidFill>
                  <a:schemeClr val="bg1"/>
                </a:solidFill>
              </a:rPr>
              <a:t>Repentance is:</a:t>
            </a:r>
          </a:p>
          <a:p>
            <a:endParaRPr lang="en-US" sz="2800" dirty="0">
              <a:solidFill>
                <a:schemeClr val="bg1"/>
              </a:solidFill>
            </a:endParaRPr>
          </a:p>
          <a:p>
            <a:r>
              <a:rPr lang="en-US" sz="2800" dirty="0">
                <a:solidFill>
                  <a:schemeClr val="bg1"/>
                </a:solidFill>
              </a:rPr>
              <a:t>		a broken heart and contrite spirit</a:t>
            </a:r>
          </a:p>
          <a:p>
            <a:r>
              <a:rPr lang="en-US" sz="2800" dirty="0">
                <a:solidFill>
                  <a:schemeClr val="bg1"/>
                </a:solidFill>
              </a:rPr>
              <a:t>			 (3 Nephi 9:20)</a:t>
            </a:r>
          </a:p>
          <a:p>
            <a:endParaRPr lang="en-US" sz="2800" dirty="0">
              <a:solidFill>
                <a:schemeClr val="bg1"/>
              </a:solidFill>
            </a:endParaRPr>
          </a:p>
          <a:p>
            <a:r>
              <a:rPr lang="en-US" sz="2800" dirty="0">
                <a:solidFill>
                  <a:schemeClr val="bg1"/>
                </a:solidFill>
              </a:rPr>
              <a:t>		bringing a deep sorrow for our sins</a:t>
            </a:r>
          </a:p>
          <a:p>
            <a:endParaRPr lang="en-US" sz="2800" dirty="0">
              <a:solidFill>
                <a:schemeClr val="bg1"/>
              </a:solidFill>
            </a:endParaRPr>
          </a:p>
          <a:p>
            <a:r>
              <a:rPr lang="en-US" sz="2800" dirty="0">
                <a:solidFill>
                  <a:schemeClr val="bg1"/>
                </a:solidFill>
              </a:rPr>
              <a:t>		a renewal of our covenants with the Lord</a:t>
            </a:r>
          </a:p>
          <a:p>
            <a:endParaRPr lang="en-US" sz="2800" dirty="0">
              <a:solidFill>
                <a:schemeClr val="bg1"/>
              </a:solidFill>
            </a:endParaRPr>
          </a:p>
          <a:p>
            <a:r>
              <a:rPr lang="en-US" sz="2800" dirty="0">
                <a:solidFill>
                  <a:schemeClr val="bg1"/>
                </a:solidFill>
              </a:rPr>
              <a:t>		determining to serve him to the end</a:t>
            </a:r>
          </a:p>
          <a:p>
            <a:r>
              <a:rPr lang="en-US" sz="2800" dirty="0">
                <a:solidFill>
                  <a:schemeClr val="bg1"/>
                </a:solidFill>
              </a:rPr>
              <a:t>		 (4)</a:t>
            </a:r>
          </a:p>
        </p:txBody>
      </p:sp>
      <p:sp>
        <p:nvSpPr>
          <p:cNvPr id="11" name="TextBox 10"/>
          <p:cNvSpPr txBox="1"/>
          <p:nvPr/>
        </p:nvSpPr>
        <p:spPr>
          <a:xfrm>
            <a:off x="3396343" y="6488668"/>
            <a:ext cx="8686800" cy="369332"/>
          </a:xfrm>
          <a:prstGeom prst="rect">
            <a:avLst/>
          </a:prstGeom>
          <a:noFill/>
        </p:spPr>
        <p:txBody>
          <a:bodyPr wrap="square" rtlCol="0">
            <a:spAutoFit/>
          </a:bodyPr>
          <a:lstStyle/>
          <a:p>
            <a:pPr algn="r"/>
            <a:r>
              <a:rPr lang="en-US" dirty="0">
                <a:solidFill>
                  <a:schemeClr val="bg1"/>
                </a:solidFill>
              </a:rPr>
              <a:t>(3)</a:t>
            </a:r>
          </a:p>
        </p:txBody>
      </p:sp>
      <p:pic>
        <p:nvPicPr>
          <p:cNvPr id="8194" name="Picture 2" descr="Image result for jesus forg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2" y="2478994"/>
            <a:ext cx="30480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1F8B72-8234-A8D3-EFFA-DF0C64DF7A36}"/>
              </a:ext>
            </a:extLst>
          </p:cNvPr>
          <p:cNvPicPr>
            <a:picLocks noChangeAspect="1"/>
          </p:cNvPicPr>
          <p:nvPr/>
        </p:nvPicPr>
        <p:blipFill>
          <a:blip r:embed="rId4"/>
          <a:stretch>
            <a:fillRect/>
          </a:stretch>
        </p:blipFill>
        <p:spPr>
          <a:xfrm>
            <a:off x="10668000" y="157849"/>
            <a:ext cx="1171953" cy="1530991"/>
          </a:xfrm>
          <a:prstGeom prst="rect">
            <a:avLst/>
          </a:prstGeom>
        </p:spPr>
      </p:pic>
    </p:spTree>
    <p:extLst>
      <p:ext uri="{BB962C8B-B14F-4D97-AF65-F5344CB8AC3E}">
        <p14:creationId xmlns:p14="http://schemas.microsoft.com/office/powerpoint/2010/main" val="10920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1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2" end="2"/>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par>
                                <p:cTn id="12" presetID="55" presetClass="entr" presetSubtype="0" fill="hold" nodeType="with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 calcmode="lin" valueType="num">
                                      <p:cBhvr>
                                        <p:cTn id="14" dur="10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p:cTn id="21" dur="1000" fill="hold"/>
                                        <p:tgtEl>
                                          <p:spTgt spid="9">
                                            <p:txEl>
                                              <p:pRg st="5" end="5"/>
                                            </p:txEl>
                                          </p:spTgt>
                                        </p:tgtEl>
                                        <p:attrNameLst>
                                          <p:attrName>ppt_w</p:attrName>
                                        </p:attrNameLst>
                                      </p:cBhvr>
                                      <p:tavLst>
                                        <p:tav tm="0">
                                          <p:val>
                                            <p:strVal val="#ppt_w*0.70"/>
                                          </p:val>
                                        </p:tav>
                                        <p:tav tm="100000">
                                          <p:val>
                                            <p:strVal val="#ppt_w"/>
                                          </p:val>
                                        </p:tav>
                                      </p:tavLst>
                                    </p:anim>
                                    <p:anim calcmode="lin" valueType="num">
                                      <p:cBhvr>
                                        <p:cTn id="22" dur="1000" fill="hold"/>
                                        <p:tgtEl>
                                          <p:spTgt spid="9">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 calcmode="lin" valueType="num">
                                      <p:cBhvr>
                                        <p:cTn id="28" dur="1000" fill="hold"/>
                                        <p:tgtEl>
                                          <p:spTgt spid="9">
                                            <p:txEl>
                                              <p:pRg st="7" end="7"/>
                                            </p:txEl>
                                          </p:spTgt>
                                        </p:tgtEl>
                                        <p:attrNameLst>
                                          <p:attrName>ppt_w</p:attrName>
                                        </p:attrNameLst>
                                      </p:cBhvr>
                                      <p:tavLst>
                                        <p:tav tm="0">
                                          <p:val>
                                            <p:strVal val="#ppt_w*0.70"/>
                                          </p:val>
                                        </p:tav>
                                        <p:tav tm="100000">
                                          <p:val>
                                            <p:strVal val="#ppt_w"/>
                                          </p:val>
                                        </p:tav>
                                      </p:tavLst>
                                    </p:anim>
                                    <p:anim calcmode="lin" valueType="num">
                                      <p:cBhvr>
                                        <p:cTn id="29" dur="1000" fill="hold"/>
                                        <p:tgtEl>
                                          <p:spTgt spid="9">
                                            <p:txEl>
                                              <p:pRg st="7" end="7"/>
                                            </p:txEl>
                                          </p:spTgt>
                                        </p:tgtEl>
                                        <p:attrNameLst>
                                          <p:attrName>ppt_h</p:attrName>
                                        </p:attrNameLst>
                                      </p:cBhvr>
                                      <p:tavLst>
                                        <p:tav tm="0">
                                          <p:val>
                                            <p:strVal val="#ppt_h"/>
                                          </p:val>
                                        </p:tav>
                                        <p:tav tm="100000">
                                          <p:val>
                                            <p:strVal val="#ppt_h"/>
                                          </p:val>
                                        </p:tav>
                                      </p:tavLst>
                                    </p:anim>
                                    <p:animEffect transition="in" filter="fade">
                                      <p:cBhvr>
                                        <p:cTn id="30" dur="1000"/>
                                        <p:tgtEl>
                                          <p:spTgt spid="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 calcmode="lin" valueType="num">
                                      <p:cBhvr>
                                        <p:cTn id="35" dur="1000" fill="hold"/>
                                        <p:tgtEl>
                                          <p:spTgt spid="9">
                                            <p:txEl>
                                              <p:pRg st="9" end="9"/>
                                            </p:txEl>
                                          </p:spTgt>
                                        </p:tgtEl>
                                        <p:attrNameLst>
                                          <p:attrName>ppt_w</p:attrName>
                                        </p:attrNameLst>
                                      </p:cBhvr>
                                      <p:tavLst>
                                        <p:tav tm="0">
                                          <p:val>
                                            <p:strVal val="#ppt_w*0.70"/>
                                          </p:val>
                                        </p:tav>
                                        <p:tav tm="100000">
                                          <p:val>
                                            <p:strVal val="#ppt_w"/>
                                          </p:val>
                                        </p:tav>
                                      </p:tavLst>
                                    </p:anim>
                                    <p:anim calcmode="lin" valueType="num">
                                      <p:cBhvr>
                                        <p:cTn id="36" dur="1000" fill="hold"/>
                                        <p:tgtEl>
                                          <p:spTgt spid="9">
                                            <p:txEl>
                                              <p:pRg st="9" end="9"/>
                                            </p:txEl>
                                          </p:spTgt>
                                        </p:tgtEl>
                                        <p:attrNameLst>
                                          <p:attrName>ppt_h</p:attrName>
                                        </p:attrNameLst>
                                      </p:cBhvr>
                                      <p:tavLst>
                                        <p:tav tm="0">
                                          <p:val>
                                            <p:strVal val="#ppt_h"/>
                                          </p:val>
                                        </p:tav>
                                        <p:tav tm="100000">
                                          <p:val>
                                            <p:strVal val="#ppt_h"/>
                                          </p:val>
                                        </p:tav>
                                      </p:tavLst>
                                    </p:anim>
                                    <p:animEffect transition="in" filter="fade">
                                      <p:cBhvr>
                                        <p:cTn id="37" dur="1000"/>
                                        <p:tgtEl>
                                          <p:spTgt spid="9">
                                            <p:txEl>
                                              <p:pRg st="9" end="9"/>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9">
                                            <p:txEl>
                                              <p:pRg st="10" end="10"/>
                                            </p:txEl>
                                          </p:spTgt>
                                        </p:tgtEl>
                                        <p:attrNameLst>
                                          <p:attrName>style.visibility</p:attrName>
                                        </p:attrNameLst>
                                      </p:cBhvr>
                                      <p:to>
                                        <p:strVal val="visible"/>
                                      </p:to>
                                    </p:set>
                                    <p:anim calcmode="lin" valueType="num">
                                      <p:cBhvr>
                                        <p:cTn id="40" dur="1000" fill="hold"/>
                                        <p:tgtEl>
                                          <p:spTgt spid="9">
                                            <p:txEl>
                                              <p:pRg st="10" end="10"/>
                                            </p:txEl>
                                          </p:spTgt>
                                        </p:tgtEl>
                                        <p:attrNameLst>
                                          <p:attrName>ppt_w</p:attrName>
                                        </p:attrNameLst>
                                      </p:cBhvr>
                                      <p:tavLst>
                                        <p:tav tm="0">
                                          <p:val>
                                            <p:strVal val="#ppt_w*0.70"/>
                                          </p:val>
                                        </p:tav>
                                        <p:tav tm="100000">
                                          <p:val>
                                            <p:strVal val="#ppt_w"/>
                                          </p:val>
                                        </p:tav>
                                      </p:tavLst>
                                    </p:anim>
                                    <p:anim calcmode="lin" valueType="num">
                                      <p:cBhvr>
                                        <p:cTn id="41" dur="1000" fill="hold"/>
                                        <p:tgtEl>
                                          <p:spTgt spid="9">
                                            <p:txEl>
                                              <p:pRg st="10" end="10"/>
                                            </p:txEl>
                                          </p:spTgt>
                                        </p:tgtEl>
                                        <p:attrNameLst>
                                          <p:attrName>ppt_h</p:attrName>
                                        </p:attrNameLst>
                                      </p:cBhvr>
                                      <p:tavLst>
                                        <p:tav tm="0">
                                          <p:val>
                                            <p:strVal val="#ppt_h"/>
                                          </p:val>
                                        </p:tav>
                                        <p:tav tm="100000">
                                          <p:val>
                                            <p:strVal val="#ppt_h"/>
                                          </p:val>
                                        </p:tav>
                                      </p:tavLst>
                                    </p:anim>
                                    <p:animEffect transition="in" filter="fade">
                                      <p:cBhvr>
                                        <p:cTn id="42" dur="1000"/>
                                        <p:tgtEl>
                                          <p:spTgt spid="9">
                                            <p:txEl>
                                              <p:pRg st="10" end="10"/>
                                            </p:txEl>
                                          </p:spTgt>
                                        </p:tgtEl>
                                      </p:cBhvr>
                                    </p:animEffect>
                                  </p:childTnLst>
                                </p:cTn>
                              </p:par>
                              <p:par>
                                <p:cTn id="43" presetID="1" presetClass="exit" presetSubtype="0" fill="hold" grpId="0"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9">
                                            <p:txEl>
                                              <p:pRg st="3" end="3"/>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9">
                                            <p:txEl>
                                              <p:pRg st="5" end="5"/>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
                                            <p:txEl>
                                              <p:pRg st="7" end="7"/>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9">
                                            <p:txEl>
                                              <p:pRg st="9" end="9"/>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9">
                                            <p:txEl>
                                              <p:pRg st="10" end="1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red and blue background">
            <a:extLst>
              <a:ext uri="{FF2B5EF4-FFF2-40B4-BE49-F238E27FC236}">
                <a16:creationId xmlns:a16="http://schemas.microsoft.com/office/drawing/2014/main" id="{B75367A1-55E4-2973-DD70-BD12029759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3050D-77EE-E964-0D2E-8007AC1BA9D1}"/>
              </a:ext>
            </a:extLst>
          </p:cNvPr>
          <p:cNvSpPr txBox="1"/>
          <p:nvPr/>
        </p:nvSpPr>
        <p:spPr>
          <a:xfrm>
            <a:off x="482860" y="751343"/>
            <a:ext cx="6097554" cy="5078313"/>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rPr>
              <a:t>[Godly sorrow means] to feel profound sadness and remorse for behavior that added pain and suffering to the Savior, as our soul removes any denial or excuse. …</a:t>
            </a:r>
          </a:p>
          <a:p>
            <a:pPr algn="l" fontAlgn="base"/>
            <a:endParaRPr lang="en-US" b="0" i="0" dirty="0">
              <a:solidFill>
                <a:schemeClr val="bg1"/>
              </a:solidFill>
              <a:effectLst/>
              <a:latin typeface="Calibri" panose="020F0502020204030204" pitchFamily="34" charset="0"/>
            </a:endParaRPr>
          </a:p>
          <a:p>
            <a:pPr algn="l" fontAlgn="base"/>
            <a:r>
              <a:rPr lang="en-US" b="0" i="0" dirty="0">
                <a:solidFill>
                  <a:schemeClr val="bg1"/>
                </a:solidFill>
                <a:effectLst/>
                <a:latin typeface="Calibri" panose="020F0502020204030204" pitchFamily="34" charset="0"/>
              </a:rPr>
              <a:t>Perhaps the greatest awakening of this life to a spiritually sensitive son or daughter of God is the uniquely personal realization that Jesus Christ’s payment for sin is very real and that His suffering is not just for everyone else—but also for you and me! …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As we spiritually understand that He has suffered for our sins, we feel sadness for our part of His pain. We realize that it is part of the plan of our Father, but we are overwhelmed with the gift He is offering to us.</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 This wonder, this appreciation, this adoration of a Savior who has done this for us, takes us to our knees as our spirit is filled with godly sorrow.</a:t>
            </a:r>
          </a:p>
        </p:txBody>
      </p:sp>
      <p:pic>
        <p:nvPicPr>
          <p:cNvPr id="6" name="Picture 5">
            <a:extLst>
              <a:ext uri="{FF2B5EF4-FFF2-40B4-BE49-F238E27FC236}">
                <a16:creationId xmlns:a16="http://schemas.microsoft.com/office/drawing/2014/main" id="{9393F579-D0FA-20AF-D54E-E18F19B6AB47}"/>
              </a:ext>
            </a:extLst>
          </p:cNvPr>
          <p:cNvPicPr>
            <a:picLocks noChangeAspect="1"/>
          </p:cNvPicPr>
          <p:nvPr/>
        </p:nvPicPr>
        <p:blipFill>
          <a:blip r:embed="rId3"/>
          <a:stretch>
            <a:fillRect/>
          </a:stretch>
        </p:blipFill>
        <p:spPr>
          <a:xfrm>
            <a:off x="10993594" y="197663"/>
            <a:ext cx="958636" cy="1351220"/>
          </a:xfrm>
          <a:prstGeom prst="rect">
            <a:avLst/>
          </a:prstGeom>
        </p:spPr>
      </p:pic>
      <p:grpSp>
        <p:nvGrpSpPr>
          <p:cNvPr id="18" name="Group 17">
            <a:extLst>
              <a:ext uri="{FF2B5EF4-FFF2-40B4-BE49-F238E27FC236}">
                <a16:creationId xmlns:a16="http://schemas.microsoft.com/office/drawing/2014/main" id="{C5538C06-F561-7F61-F6CB-224DDE9D9266}"/>
              </a:ext>
            </a:extLst>
          </p:cNvPr>
          <p:cNvGrpSpPr/>
          <p:nvPr/>
        </p:nvGrpSpPr>
        <p:grpSpPr>
          <a:xfrm>
            <a:off x="6475705" y="1657009"/>
            <a:ext cx="5134345" cy="4521582"/>
            <a:chOff x="6475705" y="1657009"/>
            <a:chExt cx="5134345" cy="4521582"/>
          </a:xfrm>
        </p:grpSpPr>
        <p:pic>
          <p:nvPicPr>
            <p:cNvPr id="15" name="Picture 14">
              <a:extLst>
                <a:ext uri="{FF2B5EF4-FFF2-40B4-BE49-F238E27FC236}">
                  <a16:creationId xmlns:a16="http://schemas.microsoft.com/office/drawing/2014/main" id="{595A7E10-3A44-D6B9-BCC7-80232A514FAF}"/>
                </a:ext>
              </a:extLst>
            </p:cNvPr>
            <p:cNvPicPr>
              <a:picLocks noChangeAspect="1"/>
            </p:cNvPicPr>
            <p:nvPr/>
          </p:nvPicPr>
          <p:blipFill>
            <a:blip r:embed="rId4"/>
            <a:stretch>
              <a:fillRect/>
            </a:stretch>
          </p:blipFill>
          <p:spPr>
            <a:xfrm>
              <a:off x="6580414" y="1657009"/>
              <a:ext cx="5029636" cy="4290432"/>
            </a:xfrm>
            <a:prstGeom prst="rect">
              <a:avLst/>
            </a:prstGeom>
          </p:spPr>
        </p:pic>
        <p:sp>
          <p:nvSpPr>
            <p:cNvPr id="17" name="TextBox 16">
              <a:extLst>
                <a:ext uri="{FF2B5EF4-FFF2-40B4-BE49-F238E27FC236}">
                  <a16:creationId xmlns:a16="http://schemas.microsoft.com/office/drawing/2014/main" id="{B2EF0633-95E9-CF36-A5BF-3CA543063B80}"/>
                </a:ext>
              </a:extLst>
            </p:cNvPr>
            <p:cNvSpPr txBox="1"/>
            <p:nvPr/>
          </p:nvSpPr>
          <p:spPr>
            <a:xfrm>
              <a:off x="6475705" y="5932370"/>
              <a:ext cx="2638628" cy="246221"/>
            </a:xfrm>
            <a:prstGeom prst="rect">
              <a:avLst/>
            </a:prstGeom>
            <a:noFill/>
          </p:spPr>
          <p:txBody>
            <a:bodyPr wrap="square">
              <a:spAutoFit/>
            </a:bodyPr>
            <a:lstStyle/>
            <a:p>
              <a:pPr algn="l" fontAlgn="base"/>
              <a:r>
                <a:rPr lang="en-US" sz="1000" b="0" i="0" dirty="0">
                  <a:solidFill>
                    <a:schemeClr val="bg1"/>
                  </a:solidFill>
                  <a:effectLst/>
                  <a:latin typeface="Calibri" panose="020F0502020204030204" pitchFamily="34" charset="0"/>
                </a:rPr>
                <a:t>Debbie Clark</a:t>
              </a:r>
            </a:p>
          </p:txBody>
        </p:sp>
      </p:grpSp>
      <p:sp>
        <p:nvSpPr>
          <p:cNvPr id="20" name="TextBox 19">
            <a:extLst>
              <a:ext uri="{FF2B5EF4-FFF2-40B4-BE49-F238E27FC236}">
                <a16:creationId xmlns:a16="http://schemas.microsoft.com/office/drawing/2014/main" id="{994F4656-5A39-1ABC-BB6B-8E012E23799F}"/>
              </a:ext>
            </a:extLst>
          </p:cNvPr>
          <p:cNvSpPr txBox="1"/>
          <p:nvPr/>
        </p:nvSpPr>
        <p:spPr>
          <a:xfrm>
            <a:off x="11472912" y="6383608"/>
            <a:ext cx="595819" cy="369332"/>
          </a:xfrm>
          <a:prstGeom prst="rect">
            <a:avLst/>
          </a:prstGeom>
          <a:noFill/>
        </p:spPr>
        <p:txBody>
          <a:bodyPr wrap="square">
            <a:spAutoFit/>
          </a:bodyPr>
          <a:lstStyle/>
          <a:p>
            <a:pPr fontAlgn="base"/>
            <a:r>
              <a:rPr lang="en-US" dirty="0">
                <a:solidFill>
                  <a:schemeClr val="bg1"/>
                </a:solidFill>
                <a:latin typeface="Calibri" panose="020F0502020204030204" pitchFamily="34" charset="0"/>
              </a:rPr>
              <a:t>(10)</a:t>
            </a:r>
          </a:p>
        </p:txBody>
      </p:sp>
    </p:spTree>
    <p:extLst>
      <p:ext uri="{BB962C8B-B14F-4D97-AF65-F5344CB8AC3E}">
        <p14:creationId xmlns:p14="http://schemas.microsoft.com/office/powerpoint/2010/main" val="20443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3114" y="0"/>
            <a:ext cx="9144000" cy="707886"/>
          </a:xfrm>
          <a:prstGeom prst="rect">
            <a:avLst/>
          </a:prstGeom>
          <a:noFill/>
        </p:spPr>
        <p:txBody>
          <a:bodyPr wrap="square" rtlCol="0">
            <a:spAutoFit/>
          </a:bodyPr>
          <a:lstStyle/>
          <a:p>
            <a:pPr algn="ctr"/>
            <a:r>
              <a:rPr lang="en-US" sz="4000" dirty="0">
                <a:solidFill>
                  <a:schemeClr val="bg1"/>
                </a:solidFill>
              </a:rPr>
              <a:t>Repentance and the Holy Spirit</a:t>
            </a:r>
          </a:p>
        </p:txBody>
      </p:sp>
      <p:sp>
        <p:nvSpPr>
          <p:cNvPr id="9" name="TextBox 8"/>
          <p:cNvSpPr txBox="1"/>
          <p:nvPr/>
        </p:nvSpPr>
        <p:spPr>
          <a:xfrm>
            <a:off x="674914" y="1230087"/>
            <a:ext cx="8686800" cy="4832092"/>
          </a:xfrm>
          <a:prstGeom prst="rect">
            <a:avLst/>
          </a:prstGeom>
          <a:noFill/>
        </p:spPr>
        <p:txBody>
          <a:bodyPr wrap="square" rtlCol="0">
            <a:spAutoFit/>
          </a:bodyPr>
          <a:lstStyle/>
          <a:p>
            <a:r>
              <a:rPr lang="en-US" sz="2800" dirty="0">
                <a:solidFill>
                  <a:schemeClr val="bg1"/>
                </a:solidFill>
              </a:rPr>
              <a:t>The Spirit will cleanse us</a:t>
            </a:r>
          </a:p>
          <a:p>
            <a:endParaRPr lang="en-US" sz="2800" dirty="0">
              <a:solidFill>
                <a:schemeClr val="bg1"/>
              </a:solidFill>
            </a:endParaRPr>
          </a:p>
          <a:p>
            <a:r>
              <a:rPr lang="en-US" sz="2800" dirty="0">
                <a:solidFill>
                  <a:schemeClr val="bg1"/>
                </a:solidFill>
              </a:rPr>
              <a:t>The Spirit will bring peace of conscience</a:t>
            </a:r>
          </a:p>
          <a:p>
            <a:endParaRPr lang="en-US" sz="2800" dirty="0">
              <a:solidFill>
                <a:schemeClr val="bg1"/>
              </a:solidFill>
            </a:endParaRPr>
          </a:p>
          <a:p>
            <a:r>
              <a:rPr lang="en-US" sz="2800" dirty="0">
                <a:solidFill>
                  <a:schemeClr val="bg1"/>
                </a:solidFill>
              </a:rPr>
              <a:t>The Spirit will help us to lose the desire for sin</a:t>
            </a:r>
          </a:p>
          <a:p>
            <a:endParaRPr lang="en-US" sz="2800" dirty="0">
              <a:solidFill>
                <a:schemeClr val="bg1"/>
              </a:solidFill>
            </a:endParaRPr>
          </a:p>
          <a:p>
            <a:r>
              <a:rPr lang="en-US" sz="2800" dirty="0">
                <a:solidFill>
                  <a:schemeClr val="bg1"/>
                </a:solidFill>
              </a:rPr>
              <a:t>The Spirit will teach us how we can continue to draw near to the Lord</a:t>
            </a:r>
          </a:p>
          <a:p>
            <a:endParaRPr lang="en-US" sz="2800" dirty="0">
              <a:solidFill>
                <a:schemeClr val="bg1"/>
              </a:solidFill>
            </a:endParaRPr>
          </a:p>
          <a:p>
            <a:r>
              <a:rPr lang="en-US" sz="2800" dirty="0">
                <a:solidFill>
                  <a:schemeClr val="bg1"/>
                </a:solidFill>
              </a:rPr>
              <a:t>The Spirit gives us strength to keep the covenants we have made.	</a:t>
            </a:r>
          </a:p>
        </p:txBody>
      </p:sp>
      <p:pic>
        <p:nvPicPr>
          <p:cNvPr id="7" name="Picture 6" descr="fire.jpg"/>
          <p:cNvPicPr>
            <a:picLocks noChangeAspect="1"/>
          </p:cNvPicPr>
          <p:nvPr/>
        </p:nvPicPr>
        <p:blipFill>
          <a:blip r:embed="rId3" cstate="print"/>
          <a:stretch>
            <a:fillRect/>
          </a:stretch>
        </p:blipFill>
        <p:spPr>
          <a:xfrm>
            <a:off x="8153399" y="914401"/>
            <a:ext cx="3415803" cy="2569028"/>
          </a:xfrm>
          <a:prstGeom prst="rect">
            <a:avLst/>
          </a:prstGeom>
        </p:spPr>
      </p:pic>
      <p:sp>
        <p:nvSpPr>
          <p:cNvPr id="11" name="TextBox 10"/>
          <p:cNvSpPr txBox="1"/>
          <p:nvPr/>
        </p:nvSpPr>
        <p:spPr>
          <a:xfrm>
            <a:off x="3396343" y="6488668"/>
            <a:ext cx="8686800" cy="369332"/>
          </a:xfrm>
          <a:prstGeom prst="rect">
            <a:avLst/>
          </a:prstGeom>
          <a:noFill/>
        </p:spPr>
        <p:txBody>
          <a:bodyPr wrap="square" rtlCol="0">
            <a:spAutoFit/>
          </a:bodyPr>
          <a:lstStyle/>
          <a:p>
            <a:pPr algn="r"/>
            <a:r>
              <a:rPr lang="en-US" dirty="0">
                <a:solidFill>
                  <a:schemeClr val="bg1"/>
                </a:solidFill>
              </a:rPr>
              <a:t>(3)</a:t>
            </a:r>
          </a:p>
        </p:txBody>
      </p:sp>
    </p:spTree>
    <p:extLst>
      <p:ext uri="{BB962C8B-B14F-4D97-AF65-F5344CB8AC3E}">
        <p14:creationId xmlns:p14="http://schemas.microsoft.com/office/powerpoint/2010/main" val="30967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57400" y="272143"/>
            <a:ext cx="8686800" cy="2677656"/>
          </a:xfrm>
          <a:prstGeom prst="rect">
            <a:avLst/>
          </a:prstGeom>
          <a:noFill/>
        </p:spPr>
        <p:txBody>
          <a:bodyPr wrap="square" rtlCol="0">
            <a:spAutoFit/>
          </a:bodyPr>
          <a:lstStyle/>
          <a:p>
            <a:r>
              <a:rPr lang="en-US" sz="2800" dirty="0">
                <a:solidFill>
                  <a:schemeClr val="bg1"/>
                </a:solidFill>
              </a:rPr>
              <a:t>“A man loses a lot of things</a:t>
            </a:r>
          </a:p>
          <a:p>
            <a:r>
              <a:rPr lang="en-US" sz="2800" dirty="0">
                <a:solidFill>
                  <a:schemeClr val="bg1"/>
                </a:solidFill>
              </a:rPr>
              <a:t>and sometimes finds them again,</a:t>
            </a:r>
          </a:p>
          <a:p>
            <a:r>
              <a:rPr lang="en-US" sz="2800" dirty="0">
                <a:solidFill>
                  <a:schemeClr val="bg1"/>
                </a:solidFill>
              </a:rPr>
              <a:t>but it’s my duty to inform you,</a:t>
            </a:r>
          </a:p>
          <a:p>
            <a:r>
              <a:rPr lang="en-US" sz="2800" dirty="0">
                <a:solidFill>
                  <a:schemeClr val="bg1"/>
                </a:solidFill>
              </a:rPr>
              <a:t>and you’ll do well to remember it,</a:t>
            </a:r>
          </a:p>
          <a:p>
            <a:r>
              <a:rPr lang="en-US" sz="2800" dirty="0">
                <a:solidFill>
                  <a:schemeClr val="bg1"/>
                </a:solidFill>
              </a:rPr>
              <a:t>if once your sense of shame gets lost</a:t>
            </a:r>
          </a:p>
          <a:p>
            <a:r>
              <a:rPr lang="en-US" sz="2800" dirty="0">
                <a:solidFill>
                  <a:schemeClr val="bg1"/>
                </a:solidFill>
              </a:rPr>
              <a:t>it will never again be found.” (6)</a:t>
            </a:r>
          </a:p>
        </p:txBody>
      </p:sp>
      <p:pic>
        <p:nvPicPr>
          <p:cNvPr id="5" name="Picture 4" descr="lost and found.jpg"/>
          <p:cNvPicPr>
            <a:picLocks noChangeAspect="1"/>
          </p:cNvPicPr>
          <p:nvPr/>
        </p:nvPicPr>
        <p:blipFill>
          <a:blip r:embed="rId3" cstate="print"/>
          <a:stretch>
            <a:fillRect/>
          </a:stretch>
        </p:blipFill>
        <p:spPr>
          <a:xfrm>
            <a:off x="8098971" y="315685"/>
            <a:ext cx="2688771" cy="2688771"/>
          </a:xfrm>
          <a:prstGeom prst="rect">
            <a:avLst/>
          </a:prstGeom>
        </p:spPr>
      </p:pic>
      <p:pic>
        <p:nvPicPr>
          <p:cNvPr id="5124" name="Picture 4" descr="Image result for Jose Hernandez—Po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8" y="206828"/>
            <a:ext cx="1645920"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71257" y="3956095"/>
            <a:ext cx="6096000" cy="2246769"/>
          </a:xfrm>
          <a:prstGeom prst="rect">
            <a:avLst/>
          </a:prstGeom>
        </p:spPr>
        <p:txBody>
          <a:bodyPr>
            <a:spAutoFit/>
          </a:bodyPr>
          <a:lstStyle/>
          <a:p>
            <a:r>
              <a:rPr lang="en-US" sz="2000" dirty="0">
                <a:solidFill>
                  <a:schemeClr val="bg1"/>
                </a:solidFill>
                <a:latin typeface="Calibri" panose="020F0502020204030204" pitchFamily="34" charset="0"/>
              </a:rPr>
              <a:t>“Pride prefers cheap repentance, paid for with shallow sorrow. Unsurprisingly, seekers after cheap repentance also search for superficial forgiveness instead of real reconciliation.</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Thus, real repentance goes far beyond simply saying, ‘I’m sorry’” (7)</a:t>
            </a:r>
            <a:endParaRPr lang="en-US" sz="20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8871" y="4064937"/>
            <a:ext cx="1440247" cy="1802464"/>
          </a:xfrm>
          <a:prstGeom prst="rect">
            <a:avLst/>
          </a:prstGeom>
        </p:spPr>
      </p:pic>
      <p:grpSp>
        <p:nvGrpSpPr>
          <p:cNvPr id="20" name="Group 19"/>
          <p:cNvGrpSpPr/>
          <p:nvPr/>
        </p:nvGrpSpPr>
        <p:grpSpPr>
          <a:xfrm>
            <a:off x="694742" y="3188906"/>
            <a:ext cx="3202343" cy="3516693"/>
            <a:chOff x="400828" y="2720821"/>
            <a:chExt cx="3648657" cy="3810608"/>
          </a:xfrm>
        </p:grpSpPr>
        <p:pic>
          <p:nvPicPr>
            <p:cNvPr id="5126" name="Picture 6" descr="Image result for brown bo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28" y="2720821"/>
              <a:ext cx="3648657" cy="38106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03514" y="4245427"/>
              <a:ext cx="1426029" cy="17199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Rounded Rectangle 12"/>
            <p:cNvSpPr/>
            <p:nvPr/>
          </p:nvSpPr>
          <p:spPr>
            <a:xfrm rot="2070932">
              <a:off x="1883229" y="4256314"/>
              <a:ext cx="598714" cy="174172"/>
            </a:xfrm>
            <a:prstGeom prst="roundRect">
              <a:avLst/>
            </a:prstGeom>
            <a:solidFill>
              <a:srgbClr val="F9DD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932">
              <a:off x="805544" y="5747658"/>
              <a:ext cx="598714" cy="174172"/>
            </a:xfrm>
            <a:prstGeom prst="roundRect">
              <a:avLst/>
            </a:prstGeom>
            <a:solidFill>
              <a:srgbClr val="F9DD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9359220">
              <a:off x="772886" y="4245430"/>
              <a:ext cx="598714" cy="174172"/>
            </a:xfrm>
            <a:prstGeom prst="roundRect">
              <a:avLst/>
            </a:prstGeom>
            <a:solidFill>
              <a:srgbClr val="F9DD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7640472">
              <a:off x="2002972" y="5747658"/>
              <a:ext cx="598714" cy="174172"/>
            </a:xfrm>
            <a:prstGeom prst="roundRect">
              <a:avLst/>
            </a:prstGeom>
            <a:solidFill>
              <a:srgbClr val="F9DD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23" y="4574613"/>
              <a:ext cx="1310640" cy="1018032"/>
            </a:xfrm>
            <a:prstGeom prst="rect">
              <a:avLst/>
            </a:prstGeom>
          </p:spPr>
        </p:pic>
      </p:grpSp>
    </p:spTree>
    <p:extLst>
      <p:ext uri="{BB962C8B-B14F-4D97-AF65-F5344CB8AC3E}">
        <p14:creationId xmlns:p14="http://schemas.microsoft.com/office/powerpoint/2010/main" val="28235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13857" y="0"/>
            <a:ext cx="8686800" cy="923330"/>
          </a:xfrm>
          <a:prstGeom prst="rect">
            <a:avLst/>
          </a:prstGeom>
          <a:noFill/>
        </p:spPr>
        <p:txBody>
          <a:bodyPr wrap="square" rtlCol="0">
            <a:spAutoFit/>
          </a:bodyPr>
          <a:lstStyle/>
          <a:p>
            <a:pPr algn="ctr"/>
            <a:r>
              <a:rPr lang="en-US" sz="5400" dirty="0">
                <a:solidFill>
                  <a:schemeClr val="bg1"/>
                </a:solidFill>
              </a:rPr>
              <a:t>The Desire For Godly Sorrow </a:t>
            </a:r>
          </a:p>
        </p:txBody>
      </p:sp>
      <p:sp>
        <p:nvSpPr>
          <p:cNvPr id="5" name="TextBox 4"/>
          <p:cNvSpPr txBox="1"/>
          <p:nvPr/>
        </p:nvSpPr>
        <p:spPr>
          <a:xfrm>
            <a:off x="87086" y="6334780"/>
            <a:ext cx="8686800" cy="369332"/>
          </a:xfrm>
          <a:prstGeom prst="rect">
            <a:avLst/>
          </a:prstGeom>
          <a:noFill/>
        </p:spPr>
        <p:txBody>
          <a:bodyPr wrap="square" rtlCol="0">
            <a:spAutoFit/>
          </a:bodyPr>
          <a:lstStyle/>
          <a:p>
            <a:r>
              <a:rPr lang="en-US" dirty="0">
                <a:solidFill>
                  <a:schemeClr val="bg1"/>
                </a:solidFill>
              </a:rPr>
              <a:t>2 Corinthians 7:10</a:t>
            </a:r>
          </a:p>
        </p:txBody>
      </p:sp>
      <p:sp>
        <p:nvSpPr>
          <p:cNvPr id="6" name="TextBox 5"/>
          <p:cNvSpPr txBox="1"/>
          <p:nvPr/>
        </p:nvSpPr>
        <p:spPr>
          <a:xfrm>
            <a:off x="6030686" y="1970314"/>
            <a:ext cx="4125685" cy="1384995"/>
          </a:xfrm>
          <a:prstGeom prst="rect">
            <a:avLst/>
          </a:prstGeom>
          <a:noFill/>
        </p:spPr>
        <p:txBody>
          <a:bodyPr wrap="square" rtlCol="0">
            <a:spAutoFit/>
          </a:bodyPr>
          <a:lstStyle/>
          <a:p>
            <a:r>
              <a:rPr lang="en-US" sz="2800" dirty="0">
                <a:solidFill>
                  <a:schemeClr val="bg1"/>
                </a:solidFill>
              </a:rPr>
              <a:t>“We are willing to do anything and everything that God asks of us.”</a:t>
            </a:r>
          </a:p>
        </p:txBody>
      </p:sp>
      <p:sp>
        <p:nvSpPr>
          <p:cNvPr id="7" name="TextBox 6"/>
          <p:cNvSpPr txBox="1"/>
          <p:nvPr/>
        </p:nvSpPr>
        <p:spPr>
          <a:xfrm>
            <a:off x="446314" y="1045028"/>
            <a:ext cx="4800600" cy="1815882"/>
          </a:xfrm>
          <a:prstGeom prst="rect">
            <a:avLst/>
          </a:prstGeom>
          <a:noFill/>
        </p:spPr>
        <p:txBody>
          <a:bodyPr wrap="square" rtlCol="0">
            <a:spAutoFit/>
          </a:bodyPr>
          <a:lstStyle/>
          <a:p>
            <a:r>
              <a:rPr lang="en-US" sz="2800" dirty="0">
                <a:solidFill>
                  <a:schemeClr val="bg1"/>
                </a:solidFill>
              </a:rPr>
              <a:t>“For Godly sorrow </a:t>
            </a:r>
            <a:r>
              <a:rPr lang="en-US" sz="2800" dirty="0" err="1">
                <a:solidFill>
                  <a:schemeClr val="bg1"/>
                </a:solidFill>
              </a:rPr>
              <a:t>worketh</a:t>
            </a:r>
            <a:r>
              <a:rPr lang="en-US" sz="2800" dirty="0">
                <a:solidFill>
                  <a:schemeClr val="bg1"/>
                </a:solidFill>
              </a:rPr>
              <a:t> repentance to salvation not to be repented of: but the sorrow of world </a:t>
            </a:r>
            <a:r>
              <a:rPr lang="en-US" sz="2800" dirty="0" err="1">
                <a:solidFill>
                  <a:schemeClr val="bg1"/>
                </a:solidFill>
              </a:rPr>
              <a:t>worketh</a:t>
            </a:r>
            <a:r>
              <a:rPr lang="en-US" sz="2800" dirty="0">
                <a:solidFill>
                  <a:schemeClr val="bg1"/>
                </a:solidFill>
              </a:rPr>
              <a:t> death”</a:t>
            </a:r>
          </a:p>
        </p:txBody>
      </p:sp>
      <p:sp>
        <p:nvSpPr>
          <p:cNvPr id="8" name="TextBox 7"/>
          <p:cNvSpPr txBox="1"/>
          <p:nvPr/>
        </p:nvSpPr>
        <p:spPr>
          <a:xfrm>
            <a:off x="5867400" y="4114800"/>
            <a:ext cx="3886200" cy="1384995"/>
          </a:xfrm>
          <a:prstGeom prst="rect">
            <a:avLst/>
          </a:prstGeom>
          <a:noFill/>
        </p:spPr>
        <p:txBody>
          <a:bodyPr wrap="square" rtlCol="0">
            <a:spAutoFit/>
          </a:bodyPr>
          <a:lstStyle/>
          <a:p>
            <a:r>
              <a:rPr lang="en-US" sz="2800" dirty="0">
                <a:solidFill>
                  <a:schemeClr val="bg1"/>
                </a:solidFill>
              </a:rPr>
              <a:t>“We cease doing things our way and learn to do them God’s way instead.” </a:t>
            </a:r>
          </a:p>
        </p:txBody>
      </p:sp>
      <p:sp>
        <p:nvSpPr>
          <p:cNvPr id="2" name="Rectangle 1"/>
          <p:cNvSpPr/>
          <p:nvPr/>
        </p:nvSpPr>
        <p:spPr>
          <a:xfrm>
            <a:off x="11644053" y="6379420"/>
            <a:ext cx="442750" cy="369332"/>
          </a:xfrm>
          <a:prstGeom prst="rect">
            <a:avLst/>
          </a:prstGeom>
        </p:spPr>
        <p:txBody>
          <a:bodyPr wrap="none">
            <a:spAutoFit/>
          </a:bodyPr>
          <a:lstStyle/>
          <a:p>
            <a:r>
              <a:rPr lang="en-US" dirty="0">
                <a:solidFill>
                  <a:schemeClr val="bg1"/>
                </a:solidFill>
              </a:rPr>
              <a:t>(7)</a:t>
            </a:r>
          </a:p>
        </p:txBody>
      </p:sp>
      <p:pic>
        <p:nvPicPr>
          <p:cNvPr id="4098" name="Picture 2" descr="Image result for Bruce D. Po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1272" y="290966"/>
            <a:ext cx="1294135" cy="16140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5CA2EF-E2A7-4347-A2DA-0F9A1FE85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94" y="3340157"/>
            <a:ext cx="3779520" cy="2840736"/>
          </a:xfrm>
          <a:prstGeom prst="rect">
            <a:avLst/>
          </a:prstGeom>
        </p:spPr>
      </p:pic>
    </p:spTree>
    <p:extLst>
      <p:ext uri="{BB962C8B-B14F-4D97-AF65-F5344CB8AC3E}">
        <p14:creationId xmlns:p14="http://schemas.microsoft.com/office/powerpoint/2010/main" val="15943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228600"/>
            <a:ext cx="8686800" cy="707886"/>
          </a:xfrm>
          <a:prstGeom prst="rect">
            <a:avLst/>
          </a:prstGeom>
          <a:noFill/>
        </p:spPr>
        <p:txBody>
          <a:bodyPr wrap="square" rtlCol="0">
            <a:spAutoFit/>
          </a:bodyPr>
          <a:lstStyle/>
          <a:p>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Read: Alma 42:29-30</a:t>
            </a:r>
          </a:p>
        </p:txBody>
      </p:sp>
      <p:sp>
        <p:nvSpPr>
          <p:cNvPr id="7" name="TextBox 6"/>
          <p:cNvSpPr txBox="1"/>
          <p:nvPr/>
        </p:nvSpPr>
        <p:spPr>
          <a:xfrm>
            <a:off x="2895600" y="1219200"/>
            <a:ext cx="7010400" cy="3108543"/>
          </a:xfrm>
          <a:prstGeom prst="rect">
            <a:avLst/>
          </a:prstGeom>
          <a:noFill/>
        </p:spPr>
        <p:txBody>
          <a:bodyPr wrap="square" rtlCol="0">
            <a:spAutoFit/>
          </a:bodyPr>
          <a:lstStyle/>
          <a:p>
            <a:r>
              <a:rPr lang="en-US" sz="2800" dirty="0">
                <a:solidFill>
                  <a:schemeClr val="bg1"/>
                </a:solidFill>
              </a:rPr>
              <a:t>“Godly Sorrow …changes, transforms, and saves. …Repentance of the gold type means that one comes to recognize the sin and voluntarily and without pressure from outside sources begins his transformation.” </a:t>
            </a:r>
          </a:p>
          <a:p>
            <a:endParaRPr lang="en-US" sz="2800" dirty="0">
              <a:solidFill>
                <a:schemeClr val="bg1"/>
              </a:solidFill>
            </a:endParaRPr>
          </a:p>
          <a:p>
            <a:endParaRPr lang="en-US" sz="2800" dirty="0">
              <a:solidFill>
                <a:schemeClr val="bg1"/>
              </a:solidFill>
            </a:endParaRPr>
          </a:p>
        </p:txBody>
      </p:sp>
      <p:sp>
        <p:nvSpPr>
          <p:cNvPr id="2" name="Rectangle 1"/>
          <p:cNvSpPr/>
          <p:nvPr/>
        </p:nvSpPr>
        <p:spPr>
          <a:xfrm>
            <a:off x="11546082" y="6314106"/>
            <a:ext cx="442750" cy="369332"/>
          </a:xfrm>
          <a:prstGeom prst="rect">
            <a:avLst/>
          </a:prstGeom>
        </p:spPr>
        <p:txBody>
          <a:bodyPr wrap="none">
            <a:spAutoFit/>
          </a:bodyPr>
          <a:lstStyle/>
          <a:p>
            <a:r>
              <a:rPr lang="en-US" dirty="0">
                <a:solidFill>
                  <a:schemeClr val="bg1"/>
                </a:solidFill>
              </a:rPr>
              <a:t>(9)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967" y="1420585"/>
            <a:ext cx="1379547" cy="1831257"/>
          </a:xfrm>
          <a:prstGeom prst="rect">
            <a:avLst/>
          </a:prstGeom>
        </p:spPr>
      </p:pic>
      <p:pic>
        <p:nvPicPr>
          <p:cNvPr id="5" name="Picture 4">
            <a:extLst>
              <a:ext uri="{FF2B5EF4-FFF2-40B4-BE49-F238E27FC236}">
                <a16:creationId xmlns:a16="http://schemas.microsoft.com/office/drawing/2014/main" id="{79CF28CC-BFCB-40AB-94A6-169F136A5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436" y="3760856"/>
            <a:ext cx="3822700" cy="2159000"/>
          </a:xfrm>
          <a:prstGeom prst="rect">
            <a:avLst/>
          </a:prstGeom>
        </p:spPr>
      </p:pic>
    </p:spTree>
    <p:extLst>
      <p:ext uri="{BB962C8B-B14F-4D97-AF65-F5344CB8AC3E}">
        <p14:creationId xmlns:p14="http://schemas.microsoft.com/office/powerpoint/2010/main" val="1709679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50989" y="712206"/>
            <a:ext cx="6074229" cy="5632311"/>
          </a:xfrm>
          <a:prstGeom prst="rect">
            <a:avLst/>
          </a:prstGeom>
          <a:noFill/>
        </p:spPr>
        <p:txBody>
          <a:bodyPr wrap="square" rtlCol="0">
            <a:spAutoFit/>
          </a:bodyPr>
          <a:lstStyle/>
          <a:p>
            <a:pPr fontAlgn="base"/>
            <a:r>
              <a:rPr lang="en-US" sz="2000" dirty="0">
                <a:solidFill>
                  <a:schemeClr val="bg1"/>
                </a:solidFill>
              </a:rPr>
              <a:t>“</a:t>
            </a:r>
            <a:r>
              <a:rPr lang="en-US" sz="2000" i="1" dirty="0">
                <a:solidFill>
                  <a:schemeClr val="bg1"/>
                </a:solidFill>
              </a:rPr>
              <a:t>Godly sorrow</a:t>
            </a:r>
            <a:r>
              <a:rPr lang="en-US" sz="2000" dirty="0">
                <a:solidFill>
                  <a:schemeClr val="bg1"/>
                </a:solidFill>
              </a:rPr>
              <a:t> inspires change and hope through the Atonement of Jesus Christ. </a:t>
            </a:r>
            <a:r>
              <a:rPr lang="en-US" sz="2000" i="1" dirty="0">
                <a:solidFill>
                  <a:schemeClr val="bg1"/>
                </a:solidFill>
              </a:rPr>
              <a:t>Worldly sorrow</a:t>
            </a:r>
            <a:r>
              <a:rPr lang="en-US" sz="2000" dirty="0">
                <a:solidFill>
                  <a:schemeClr val="bg1"/>
                </a:solidFill>
              </a:rPr>
              <a:t> pulls us down, extinguishes hope, and persuades us to give in to further temptation.</a:t>
            </a:r>
          </a:p>
          <a:p>
            <a:pPr fontAlgn="base"/>
            <a:endParaRPr lang="en-US" sz="2000" dirty="0">
              <a:solidFill>
                <a:schemeClr val="bg1"/>
              </a:solidFill>
            </a:endParaRPr>
          </a:p>
          <a:p>
            <a:pPr fontAlgn="base"/>
            <a:r>
              <a:rPr lang="en-US" sz="2000" i="1" dirty="0">
                <a:solidFill>
                  <a:schemeClr val="bg1"/>
                </a:solidFill>
              </a:rPr>
              <a:t>Godly sorrow</a:t>
            </a:r>
            <a:r>
              <a:rPr lang="en-US" sz="2000" dirty="0">
                <a:solidFill>
                  <a:schemeClr val="bg1"/>
                </a:solidFill>
              </a:rPr>
              <a:t> leads to conversion and a change of heart. It causes us to hate sin and love goodness. It encourages us to stand up and walk in the light of Christ’s love. </a:t>
            </a:r>
          </a:p>
          <a:p>
            <a:pPr fontAlgn="base"/>
            <a:endParaRPr lang="en-US" sz="2000" dirty="0">
              <a:solidFill>
                <a:schemeClr val="bg1"/>
              </a:solidFill>
            </a:endParaRPr>
          </a:p>
          <a:p>
            <a:pPr fontAlgn="base"/>
            <a:r>
              <a:rPr lang="en-US" sz="2000" dirty="0">
                <a:solidFill>
                  <a:schemeClr val="bg1"/>
                </a:solidFill>
              </a:rPr>
              <a:t>True repentance is about transformation, not torture or torment. Yes, heartfelt regret and true remorse for disobedience are often painful and very important steps in the sacred process of repentance. </a:t>
            </a:r>
          </a:p>
          <a:p>
            <a:pPr fontAlgn="base"/>
            <a:endParaRPr lang="en-US" sz="2000" dirty="0">
              <a:solidFill>
                <a:schemeClr val="bg1"/>
              </a:solidFill>
            </a:endParaRPr>
          </a:p>
          <a:p>
            <a:pPr fontAlgn="base"/>
            <a:r>
              <a:rPr lang="en-US" sz="2000" dirty="0">
                <a:solidFill>
                  <a:schemeClr val="bg1"/>
                </a:solidFill>
              </a:rPr>
              <a:t>But when guilt leads to self-loathing or prevents us from rising up again, it is impeding rather than promoting our repentance.</a:t>
            </a:r>
          </a:p>
          <a:p>
            <a:pPr fontAlgn="base"/>
            <a:r>
              <a:rPr lang="en-US" sz="2000" dirty="0">
                <a:solidFill>
                  <a:schemeClr val="bg1"/>
                </a:solidFill>
              </a:rPr>
              <a:t>(5)</a:t>
            </a:r>
          </a:p>
        </p:txBody>
      </p:sp>
      <p:pic>
        <p:nvPicPr>
          <p:cNvPr id="3" name="Picture 2">
            <a:extLst>
              <a:ext uri="{FF2B5EF4-FFF2-40B4-BE49-F238E27FC236}">
                <a16:creationId xmlns:a16="http://schemas.microsoft.com/office/drawing/2014/main" id="{062B0CAC-4BCC-1853-92A2-D9C1DDB37FD0}"/>
              </a:ext>
            </a:extLst>
          </p:cNvPr>
          <p:cNvPicPr>
            <a:picLocks noChangeAspect="1"/>
          </p:cNvPicPr>
          <p:nvPr/>
        </p:nvPicPr>
        <p:blipFill>
          <a:blip r:embed="rId3"/>
          <a:stretch>
            <a:fillRect/>
          </a:stretch>
        </p:blipFill>
        <p:spPr>
          <a:xfrm>
            <a:off x="366782" y="267845"/>
            <a:ext cx="766659" cy="1035662"/>
          </a:xfrm>
          <a:prstGeom prst="rect">
            <a:avLst/>
          </a:prstGeom>
        </p:spPr>
      </p:pic>
      <p:pic>
        <p:nvPicPr>
          <p:cNvPr id="8" name="Picture 7">
            <a:extLst>
              <a:ext uri="{FF2B5EF4-FFF2-40B4-BE49-F238E27FC236}">
                <a16:creationId xmlns:a16="http://schemas.microsoft.com/office/drawing/2014/main" id="{514CB9F9-2F94-5C25-0818-C19097589C5C}"/>
              </a:ext>
            </a:extLst>
          </p:cNvPr>
          <p:cNvPicPr>
            <a:picLocks noChangeAspect="1"/>
          </p:cNvPicPr>
          <p:nvPr/>
        </p:nvPicPr>
        <p:blipFill>
          <a:blip r:embed="rId4"/>
          <a:stretch>
            <a:fillRect/>
          </a:stretch>
        </p:blipFill>
        <p:spPr>
          <a:xfrm>
            <a:off x="1133441" y="1681623"/>
            <a:ext cx="3937596" cy="4213337"/>
          </a:xfrm>
          <a:prstGeom prst="rect">
            <a:avLst/>
          </a:prstGeom>
        </p:spPr>
      </p:pic>
    </p:spTree>
    <p:extLst>
      <p:ext uri="{BB962C8B-B14F-4D97-AF65-F5344CB8AC3E}">
        <p14:creationId xmlns:p14="http://schemas.microsoft.com/office/powerpoint/2010/main" val="164570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red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 t="1221" r="598" b="45545"/>
          <a:stretch/>
        </p:blipFill>
        <p:spPr bwMode="auto">
          <a:xfrm flipH="1">
            <a:off x="-18108" y="0"/>
            <a:ext cx="1221010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69331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dirty="0">
                <a:solidFill>
                  <a:schemeClr val="bg1"/>
                </a:solidFill>
              </a:rPr>
              <a:t>New Testament Institute Student Manual Chapter 39</a:t>
            </a:r>
          </a:p>
          <a:p>
            <a:pPr marL="342900" indent="-342900">
              <a:buFont typeface="+mj-lt"/>
              <a:buAutoNum type="arabicPeriod"/>
            </a:pPr>
            <a:r>
              <a:rPr lang="en-US" dirty="0">
                <a:solidFill>
                  <a:schemeClr val="bg1"/>
                </a:solidFill>
              </a:rPr>
              <a:t>Denise Turner, "If Any Man Offend Not," </a:t>
            </a:r>
            <a:r>
              <a:rPr lang="en-US" i="1" dirty="0">
                <a:solidFill>
                  <a:schemeClr val="bg1"/>
                </a:solidFill>
              </a:rPr>
              <a:t>Ensign</a:t>
            </a:r>
            <a:r>
              <a:rPr lang="en-US" dirty="0">
                <a:solidFill>
                  <a:schemeClr val="bg1"/>
                </a:solidFill>
              </a:rPr>
              <a:t>, Aug. 1998, 46-47</a:t>
            </a:r>
          </a:p>
          <a:p>
            <a:pPr marL="342900" indent="-342900">
              <a:buFont typeface="+mj-lt"/>
              <a:buAutoNum type="arabicPeriod"/>
            </a:pPr>
            <a:r>
              <a:rPr lang="en-US" dirty="0">
                <a:solidFill>
                  <a:schemeClr val="bg1"/>
                </a:solidFill>
              </a:rPr>
              <a:t>Old Testament Manual Hosea 6 (Repentance)</a:t>
            </a:r>
          </a:p>
          <a:p>
            <a:pPr marL="342900" indent="-342900">
              <a:buFont typeface="+mj-lt"/>
              <a:buAutoNum type="arabicPeriod"/>
            </a:pPr>
            <a:r>
              <a:rPr lang="en-US" dirty="0">
                <a:solidFill>
                  <a:schemeClr val="bg1"/>
                </a:solidFill>
              </a:rPr>
              <a:t>Elder U. </a:t>
            </a:r>
            <a:r>
              <a:rPr lang="en-US" dirty="0" err="1">
                <a:solidFill>
                  <a:schemeClr val="bg1"/>
                </a:solidFill>
              </a:rPr>
              <a:t>Soares</a:t>
            </a:r>
            <a:r>
              <a:rPr lang="en-US" dirty="0">
                <a:solidFill>
                  <a:schemeClr val="bg1"/>
                </a:solidFill>
              </a:rPr>
              <a:t> “Abide in the Lord’s Territory”  2012 April General Conference</a:t>
            </a:r>
          </a:p>
          <a:p>
            <a:pPr marL="342900" indent="-342900" fontAlgn="base">
              <a:buFont typeface="+mj-lt"/>
              <a:buAutoNum type="arabicPeriod"/>
            </a:pPr>
            <a:r>
              <a:rPr lang="en-US" sz="1800" dirty="0">
                <a:solidFill>
                  <a:schemeClr val="bg1"/>
                </a:solidFill>
              </a:rPr>
              <a:t>5. Dieter F. Uchtdorf, “You Can Do It Now!,” </a:t>
            </a:r>
            <a:r>
              <a:rPr lang="en-US" sz="1800" i="1" dirty="0">
                <a:solidFill>
                  <a:schemeClr val="bg1"/>
                </a:solidFill>
              </a:rPr>
              <a:t>Ensign</a:t>
            </a:r>
            <a:r>
              <a:rPr lang="en-US" sz="1800" dirty="0">
                <a:solidFill>
                  <a:schemeClr val="bg1"/>
                </a:solidFill>
              </a:rPr>
              <a:t> or </a:t>
            </a:r>
            <a:r>
              <a:rPr lang="en-US" sz="1800" i="1" dirty="0">
                <a:solidFill>
                  <a:schemeClr val="bg1"/>
                </a:solidFill>
              </a:rPr>
              <a:t>Liahona</a:t>
            </a:r>
            <a:r>
              <a:rPr lang="en-US" sz="1800" dirty="0">
                <a:solidFill>
                  <a:schemeClr val="bg1"/>
                </a:solidFill>
              </a:rPr>
              <a:t>, Nov. 2013, 56)</a:t>
            </a:r>
          </a:p>
          <a:p>
            <a:pPr marL="342900" indent="-342900">
              <a:buFont typeface="+mj-lt"/>
              <a:buAutoNum type="arabicPeriod"/>
            </a:pPr>
            <a:r>
              <a:rPr lang="en-US" dirty="0">
                <a:solidFill>
                  <a:schemeClr val="bg1"/>
                </a:solidFill>
              </a:rPr>
              <a:t>Jose Hernandez—Poet—”Martin Fierro”</a:t>
            </a:r>
          </a:p>
          <a:p>
            <a:pPr marL="342900" indent="-342900">
              <a:buFont typeface="+mj-lt"/>
              <a:buAutoNum type="arabicPeriod"/>
            </a:pPr>
            <a:r>
              <a:rPr lang="en-US" dirty="0">
                <a:solidFill>
                  <a:schemeClr val="bg1"/>
                </a:solidFill>
              </a:rPr>
              <a:t>Bruce D. Porter “A Broken Heart and a Contrite Spirit” 2007 Oct. General Conference</a:t>
            </a:r>
          </a:p>
          <a:p>
            <a:pPr marL="342900" indent="-342900">
              <a:buFont typeface="+mj-lt"/>
              <a:buAutoNum type="arabicPeriod"/>
            </a:pPr>
            <a:r>
              <a:rPr lang="en-US" dirty="0">
                <a:solidFill>
                  <a:schemeClr val="bg1"/>
                </a:solidFill>
                <a:latin typeface="Calibri" panose="020F0502020204030204" pitchFamily="34" charset="0"/>
              </a:rPr>
              <a:t>Elder Neal A. Maxwell (“Repentance,”</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Nov. 1991, 31).</a:t>
            </a:r>
          </a:p>
          <a:p>
            <a:pPr marL="342900" indent="-342900">
              <a:buFont typeface="+mj-lt"/>
              <a:buAutoNum type="arabicPeriod"/>
            </a:pPr>
            <a:r>
              <a:rPr lang="en-US" dirty="0">
                <a:solidFill>
                  <a:schemeClr val="bg1"/>
                </a:solidFill>
              </a:rPr>
              <a:t>Spencer W. Kimball “The Miracle of Forgiveness” page 153.</a:t>
            </a:r>
          </a:p>
          <a:p>
            <a:pPr marL="342900" indent="-342900">
              <a:buFont typeface="+mj-lt"/>
              <a:buAutoNum type="arabicPeriod"/>
            </a:pPr>
            <a:r>
              <a:rPr lang="en-US" b="0" i="0" dirty="0">
                <a:solidFill>
                  <a:schemeClr val="bg1"/>
                </a:solidFill>
                <a:effectLst/>
                <a:latin typeface="Calibri" panose="020F0502020204030204" pitchFamily="34" charset="0"/>
              </a:rPr>
              <a:t>Neil L. Andersen, </a:t>
            </a:r>
            <a:r>
              <a:rPr lang="en-US" b="0" i="1" dirty="0">
                <a:solidFill>
                  <a:schemeClr val="bg1"/>
                </a:solidFill>
                <a:effectLst/>
                <a:latin typeface="Calibri" panose="020F0502020204030204" pitchFamily="34" charset="0"/>
              </a:rPr>
              <a:t>The Divine Gift of Forgiveness</a:t>
            </a:r>
            <a:r>
              <a:rPr lang="en-US" b="0" i="0" dirty="0">
                <a:solidFill>
                  <a:schemeClr val="bg1"/>
                </a:solidFill>
                <a:effectLst/>
                <a:latin typeface="Calibri" panose="020F0502020204030204" pitchFamily="34" charset="0"/>
              </a:rPr>
              <a:t> [2019], 149, 150.</a:t>
            </a:r>
            <a:endParaRPr lang="en-US" dirty="0">
              <a:solidFill>
                <a:schemeClr val="bg1"/>
              </a:solidFill>
            </a:endParaRPr>
          </a:p>
          <a:p>
            <a:pPr marL="342900" indent="-342900">
              <a:buFontTx/>
              <a:buAutoNum type="arabicPeriod"/>
            </a:pPr>
            <a:endParaRPr lang="en-US" i="1" dirty="0">
              <a:solidFill>
                <a:schemeClr val="bg1"/>
              </a:solidFill>
            </a:endParaRPr>
          </a:p>
        </p:txBody>
      </p:sp>
      <p:sp>
        <p:nvSpPr>
          <p:cNvPr id="32" name="Footer Placeholder 14">
            <a:extLst>
              <a:ext uri="{FF2B5EF4-FFF2-40B4-BE49-F238E27FC236}">
                <a16:creationId xmlns:a16="http://schemas.microsoft.com/office/drawing/2014/main" id="{9D683D61-EC14-4963-8796-3364D219DE7D}"/>
              </a:ext>
            </a:extLst>
          </p:cNvPr>
          <p:cNvSpPr>
            <a:spLocks noGrp="1"/>
          </p:cNvSpPr>
          <p:nvPr/>
        </p:nvSpPr>
        <p:spPr>
          <a:xfrm>
            <a:off x="12519" y="641197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079101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72212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Second Letter of Paul to the Saints at Corinth—</a:t>
                      </a:r>
                    </a:p>
                    <a:p>
                      <a:pPr algn="ctr" fontAlgn="base"/>
                      <a:r>
                        <a:rPr lang="en-US" sz="1200" b="0" i="0" kern="1200" dirty="0">
                          <a:solidFill>
                            <a:schemeClr val="tx1"/>
                          </a:solidFill>
                          <a:effectLst/>
                          <a:latin typeface="+mn-lt"/>
                          <a:ea typeface="+mn-ea"/>
                          <a:cs typeface="+mn-cs"/>
                        </a:rPr>
                        <a:t>Written from Macedonia</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How God’s Ministers Gain His Approval</a:t>
                      </a:r>
                    </a:p>
                  </a:txBody>
                  <a:tcPr marL="95250" marR="95250" marT="66675" marB="66675" anchor="ctr"/>
                </a:tc>
                <a:tc>
                  <a:txBody>
                    <a:bodyPr/>
                    <a:lstStyle/>
                    <a:p>
                      <a:pPr algn="l" fontAlgn="base"/>
                      <a:r>
                        <a:rPr lang="en-US">
                          <a:solidFill>
                            <a:srgbClr val="434444"/>
                          </a:solidFill>
                          <a:effectLst/>
                        </a:rPr>
                        <a:t>6:1–10</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Avoid Union with Nonbelievers</a:t>
                      </a:r>
                    </a:p>
                  </a:txBody>
                  <a:tcPr marL="95250" marR="95250" marT="66675" marB="66675" anchor="ctr"/>
                </a:tc>
                <a:tc>
                  <a:txBody>
                    <a:bodyPr/>
                    <a:lstStyle/>
                    <a:p>
                      <a:pPr algn="l" fontAlgn="base"/>
                      <a:r>
                        <a:rPr lang="en-US">
                          <a:solidFill>
                            <a:srgbClr val="434444"/>
                          </a:solidFill>
                          <a:effectLst/>
                        </a:rPr>
                        <a:t>6:11–18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Godly Sorrow Leads to Repentance</a:t>
                      </a:r>
                    </a:p>
                  </a:txBody>
                  <a:tcPr marL="95250" marR="95250" marT="66675" marB="66675" anchor="ctr"/>
                </a:tc>
                <a:tc>
                  <a:txBody>
                    <a:bodyPr/>
                    <a:lstStyle/>
                    <a:p>
                      <a:pPr algn="l" fontAlgn="base"/>
                      <a:r>
                        <a:rPr lang="en-US" dirty="0">
                          <a:solidFill>
                            <a:srgbClr val="434444"/>
                          </a:solidFill>
                          <a:effectLst/>
                        </a:rPr>
                        <a:t>7:1–16</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680532"/>
            <a:ext cx="5540721" cy="246221"/>
          </a:xfrm>
          <a:prstGeom prst="rect">
            <a:avLst/>
          </a:prstGeom>
          <a:noFill/>
        </p:spPr>
        <p:txBody>
          <a:bodyPr wrap="square" rtlCol="0">
            <a:spAutoFit/>
          </a:bodyPr>
          <a:lstStyle/>
          <a:p>
            <a:r>
              <a:rPr lang="en-US" sz="1000" dirty="0"/>
              <a:t>Life and Teachings of Jesus and His Apostles Chapter 37</a:t>
            </a:r>
          </a:p>
        </p:txBody>
      </p:sp>
      <p:sp>
        <p:nvSpPr>
          <p:cNvPr id="4" name="Rectangle 3"/>
          <p:cNvSpPr/>
          <p:nvPr/>
        </p:nvSpPr>
        <p:spPr>
          <a:xfrm>
            <a:off x="6335485" y="3037114"/>
            <a:ext cx="5856515" cy="2308324"/>
          </a:xfrm>
          <a:prstGeom prst="rect">
            <a:avLst/>
          </a:prstGeom>
          <a:ln>
            <a:solidFill>
              <a:schemeClr val="tx1"/>
            </a:solidFill>
          </a:ln>
        </p:spPr>
        <p:txBody>
          <a:bodyPr wrap="square">
            <a:spAutoFit/>
          </a:bodyPr>
          <a:lstStyle/>
          <a:p>
            <a:pPr fontAlgn="base"/>
            <a:r>
              <a:rPr lang="en-US" sz="1200" b="1" dirty="0"/>
              <a:t>True Repentance 2 Corinthians 7:8-10:</a:t>
            </a:r>
          </a:p>
          <a:p>
            <a:pPr fontAlgn="base"/>
            <a:r>
              <a:rPr lang="en-US" sz="1200" dirty="0"/>
              <a:t>“Often people indicate that they have repented when all they have done is to express regret for a wrong act. But true repentance is marked by that godly sorrow that changes, transforms, and saves. To be sorry is not enough. Perhaps the felon in the penitentiary, coming to realize the high price he must pay for his folly, may wish he had not committed the crime. That is not repentance. The vicious man who is serving a stiff sentence for rape may be very sorry he did the deed, but he is not repentant if his heavy sentence is the only reason for his sorrow. That is the sorrow of the world.</a:t>
            </a:r>
          </a:p>
          <a:p>
            <a:pPr fontAlgn="base"/>
            <a:r>
              <a:rPr lang="en-US" sz="1200" dirty="0"/>
              <a:t>“The truly repentant man is sorry before he is apprehended. He is sorry even if his secret is never known. … Repentance of the godly type means that one comes to recognize the sin and voluntarily and without pressure from outside sources begins his transformation.” (Kimball, </a:t>
            </a:r>
            <a:r>
              <a:rPr lang="en-US" sz="1200" i="1" dirty="0"/>
              <a:t>Miracle of Forgiveness,</a:t>
            </a:r>
            <a:r>
              <a:rPr lang="en-US" sz="1200" dirty="0"/>
              <a:t> p. 153.)</a:t>
            </a:r>
          </a:p>
        </p:txBody>
      </p:sp>
      <p:sp>
        <p:nvSpPr>
          <p:cNvPr id="5" name="Rectangle 4"/>
          <p:cNvSpPr/>
          <p:nvPr/>
        </p:nvSpPr>
        <p:spPr>
          <a:xfrm>
            <a:off x="0" y="1951300"/>
            <a:ext cx="6335486" cy="1938992"/>
          </a:xfrm>
          <a:prstGeom prst="rect">
            <a:avLst/>
          </a:prstGeom>
          <a:ln>
            <a:solidFill>
              <a:schemeClr val="tx1"/>
            </a:solidFill>
          </a:ln>
        </p:spPr>
        <p:txBody>
          <a:bodyPr wrap="square">
            <a:spAutoFit/>
          </a:bodyPr>
          <a:lstStyle/>
          <a:p>
            <a:r>
              <a:rPr lang="en-US" sz="1200" b="1" dirty="0"/>
              <a:t>Bowels 2 Corinthians 6:12:</a:t>
            </a:r>
          </a:p>
          <a:p>
            <a:r>
              <a:rPr lang="en-US" sz="1200" dirty="0"/>
              <a:t>As used in scripture, the word </a:t>
            </a:r>
            <a:r>
              <a:rPr lang="en-US" sz="1200" i="1" dirty="0"/>
              <a:t>bowels</a:t>
            </a:r>
            <a:r>
              <a:rPr lang="en-US" sz="1200" dirty="0"/>
              <a:t> very often refers to the center of pity or kindness. When we feel love or compassion for someone or something, we usually experience pain within. “Let thy bowels be full of charity towards all men” (D&amp;C 121:45) means, “Demonstrate a </a:t>
            </a:r>
            <a:r>
              <a:rPr lang="en-US" sz="1200" dirty="0" err="1"/>
              <a:t>Christlike</a:t>
            </a:r>
            <a:r>
              <a:rPr lang="en-US" sz="1200" dirty="0"/>
              <a:t> love for others.” As used here the word </a:t>
            </a:r>
            <a:r>
              <a:rPr lang="en-US" sz="1200" i="1" dirty="0"/>
              <a:t>bowels</a:t>
            </a:r>
            <a:r>
              <a:rPr lang="en-US" sz="1200" dirty="0"/>
              <a:t> is part of a larger expression, “ye are straitened in your own bowels.”</a:t>
            </a:r>
          </a:p>
          <a:p>
            <a:r>
              <a:rPr lang="en-US" sz="1200" dirty="0"/>
              <a:t>It is simply Paul’s way of telling the Corinthians that they had not been restricted by any lack of affection on his part but rather by their own failure to show a proper love and compassion. Similar uses of the word in the New Testament are found in Philippians 1:8; 2:1; Colossians 3:12; and 1 John 3:17. Life and Teachings of Jesus and His Apostles Chapter 37</a:t>
            </a:r>
          </a:p>
        </p:txBody>
      </p:sp>
      <p:sp>
        <p:nvSpPr>
          <p:cNvPr id="6" name="Rectangle 5"/>
          <p:cNvSpPr/>
          <p:nvPr/>
        </p:nvSpPr>
        <p:spPr>
          <a:xfrm>
            <a:off x="0" y="3886200"/>
            <a:ext cx="6335486" cy="3046988"/>
          </a:xfrm>
          <a:prstGeom prst="rect">
            <a:avLst/>
          </a:prstGeom>
          <a:ln>
            <a:solidFill>
              <a:schemeClr val="tx1"/>
            </a:solidFill>
          </a:ln>
        </p:spPr>
        <p:txBody>
          <a:bodyPr wrap="square">
            <a:spAutoFit/>
          </a:bodyPr>
          <a:lstStyle/>
          <a:p>
            <a:pPr fontAlgn="base"/>
            <a:r>
              <a:rPr lang="en-US" sz="1200" b="1" dirty="0"/>
              <a:t>“not unequally yoked together with unbelievers” 2 Corinthians 6:14:</a:t>
            </a:r>
          </a:p>
          <a:p>
            <a:pPr fontAlgn="base"/>
            <a:r>
              <a:rPr lang="en-US" sz="1200" dirty="0"/>
              <a:t>“You are taking a desperate chance if you say, ‘Well, maybe he will join after we are married. We will go ahead and try it and see.’ It is a pretty serious thing to take a chance on. …</a:t>
            </a:r>
          </a:p>
          <a:p>
            <a:pPr fontAlgn="base"/>
            <a:r>
              <a:rPr lang="en-US" sz="1200" dirty="0"/>
              <a:t>“Over the years many times women have come to me in tears. How they would love to train their children in the Church, in the gospel of Jesus Christ! But they were unable to do so. How they would like to accept positions of responsibility in the Church! How they would like to pay their tithing! How they would love to go to the temple and do the work for the dead, to do work for themselves, to be sealed for eternity, and to have their own flesh and blood, their children, sealed to them for eternity! …</a:t>
            </a:r>
          </a:p>
          <a:p>
            <a:pPr fontAlgn="base"/>
            <a:r>
              <a:rPr lang="en-US" sz="1200" dirty="0"/>
              <a:t>“No implication is here made that all members of the Church are worthy and that all nonmembers are unworthy, but eternal marriage cannot be had outside of the temple, and nonmembers are not permitted to go into the temple. …</a:t>
            </a:r>
          </a:p>
          <a:p>
            <a:pPr fontAlgn="base"/>
            <a:r>
              <a:rPr lang="en-US" sz="1200" dirty="0"/>
              <a:t>“Paul said: ‘Be ye not unequally yoked together with unbelievers: for what fellowship hath righteousness with unrighteousness? and what communion hath light with darkness?’ (2 Cor. 6:14). Perhaps Paul wanted them to see that religious differences are fundamental differences” President Spencer W. Kimball (“The Importance of Celestial Marriage,”</a:t>
            </a:r>
            <a:r>
              <a:rPr lang="en-US" sz="1200" i="1" dirty="0"/>
              <a:t> Ensign,</a:t>
            </a:r>
            <a:r>
              <a:rPr lang="en-US" sz="1200" dirty="0"/>
              <a:t> Oct. 1979, 3–4).</a:t>
            </a:r>
          </a:p>
        </p:txBody>
      </p:sp>
      <p:sp>
        <p:nvSpPr>
          <p:cNvPr id="7" name="Rectangle 6"/>
          <p:cNvSpPr/>
          <p:nvPr/>
        </p:nvSpPr>
        <p:spPr>
          <a:xfrm>
            <a:off x="6324600" y="0"/>
            <a:ext cx="5867400" cy="3046988"/>
          </a:xfrm>
          <a:prstGeom prst="rect">
            <a:avLst/>
          </a:prstGeom>
          <a:ln>
            <a:solidFill>
              <a:schemeClr val="tx1"/>
            </a:solidFill>
          </a:ln>
        </p:spPr>
        <p:txBody>
          <a:bodyPr wrap="square">
            <a:spAutoFit/>
          </a:bodyPr>
          <a:lstStyle/>
          <a:p>
            <a:pPr fontAlgn="base"/>
            <a:r>
              <a:rPr lang="en-US" sz="1200" b="1" dirty="0"/>
              <a:t>Temple of the Living God 2 Corinthians 6;16:</a:t>
            </a:r>
          </a:p>
          <a:p>
            <a:pPr fontAlgn="base"/>
            <a:r>
              <a:rPr lang="en-US" sz="1200" dirty="0"/>
              <a:t>"Virtue is protected by modesty and should garnish the thoughts and adorn the lives of our people, young and old, that we may be known for our decency, propriety, culture, and integrity. Let our thoughts, words, dress, and general deportment indicate our belief in the sanctity of the body as the temple of God even as Paul declared it to be: '... for ye are the temple of the living God; as God hath said, I will dwell in them, and walk in them; and I will be their God, and they shall be my people.'" Hugh B. Brown (</a:t>
            </a:r>
            <a:r>
              <a:rPr lang="en-US" sz="1200" i="1" dirty="0"/>
              <a:t>The Abundant Life </a:t>
            </a:r>
            <a:r>
              <a:rPr lang="en-US" sz="1200" dirty="0"/>
              <a:t>[Salt Lake City: </a:t>
            </a:r>
            <a:r>
              <a:rPr lang="en-US" sz="1200" dirty="0" err="1"/>
              <a:t>Bookcraft</a:t>
            </a:r>
            <a:r>
              <a:rPr lang="en-US" sz="1200" dirty="0"/>
              <a:t>, 1965], 73.)</a:t>
            </a:r>
          </a:p>
          <a:p>
            <a:pPr fontAlgn="base"/>
            <a:endParaRPr lang="en-US" sz="1200" dirty="0"/>
          </a:p>
          <a:p>
            <a:pPr fontAlgn="base"/>
            <a:r>
              <a:rPr lang="en-US" sz="1200" b="1" dirty="0"/>
              <a:t>First Presidency Message:</a:t>
            </a:r>
          </a:p>
          <a:p>
            <a:pPr fontAlgn="base"/>
            <a:r>
              <a:rPr lang="en-US" sz="1200" dirty="0"/>
              <a:t>"You who have observed the law of chastity have kept the temples of God undefiled. You can stand unabashed before the Lord. He loves you. He will bestow honor and reward upon you. Every overcoming of temptation brings strength and glory to the soul. May the Lord continue to bless and prosper you in all your works of righteousness." (James R. Clark, comp., </a:t>
            </a:r>
            <a:r>
              <a:rPr lang="en-US" sz="1200" i="1" dirty="0"/>
              <a:t>Messages of the First Presidency of The Church of Jesus Christ of Latter-day Saints, </a:t>
            </a:r>
            <a:r>
              <a:rPr lang="en-US" sz="1200" dirty="0"/>
              <a:t>6 vols. (Salt Lake City: </a:t>
            </a:r>
            <a:r>
              <a:rPr lang="en-US" sz="1200" dirty="0" err="1"/>
              <a:t>Bookcraft</a:t>
            </a:r>
            <a:r>
              <a:rPr lang="en-US" sz="1200" dirty="0"/>
              <a:t>, 1965-75), 6: 175.)</a:t>
            </a:r>
          </a:p>
        </p:txBody>
      </p:sp>
      <p:sp>
        <p:nvSpPr>
          <p:cNvPr id="9" name="Rectangle 8"/>
          <p:cNvSpPr/>
          <p:nvPr/>
        </p:nvSpPr>
        <p:spPr>
          <a:xfrm>
            <a:off x="6324600" y="5334000"/>
            <a:ext cx="5867400" cy="1384995"/>
          </a:xfrm>
          <a:prstGeom prst="rect">
            <a:avLst/>
          </a:prstGeom>
          <a:ln>
            <a:solidFill>
              <a:schemeClr val="tx1"/>
            </a:solidFill>
          </a:ln>
        </p:spPr>
        <p:txBody>
          <a:bodyPr wrap="square">
            <a:spAutoFit/>
          </a:bodyPr>
          <a:lstStyle/>
          <a:p>
            <a:r>
              <a:rPr lang="en-US" sz="1200" b="1" dirty="0"/>
              <a:t>“Godly sorrow </a:t>
            </a:r>
            <a:r>
              <a:rPr lang="en-US" sz="1200" dirty="0"/>
              <a:t>is a gift of the Spirit. It is a deep realization that our actions have offended our Father and our God. It is the sharp and keen awareness that our behavior caused the Savior, He who knew no sin, even the greatest of all, to endure agony and suffering. Our sins caused Him to bleed at every pore. This very real mental and spiritual anguish is what the scriptures refer to as having ‘a broken heart and a contrite spirit.’ Such a spirit is the absolute prerequisite for true repentance.” President Ezra Taft Benson (“A Mighty Change of Heart,”</a:t>
            </a:r>
            <a:r>
              <a:rPr lang="en-US" sz="1200" i="1" dirty="0"/>
              <a:t> Ensign,</a:t>
            </a:r>
            <a:r>
              <a:rPr lang="en-US" sz="1200" dirty="0"/>
              <a:t> Oct. 1989, 4).</a:t>
            </a:r>
          </a:p>
        </p:txBody>
      </p:sp>
    </p:spTree>
    <p:extLst>
      <p:ext uri="{BB962C8B-B14F-4D97-AF65-F5344CB8AC3E}">
        <p14:creationId xmlns:p14="http://schemas.microsoft.com/office/powerpoint/2010/main" val="3962015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and blue background">
            <a:extLst>
              <a:ext uri="{FF2B5EF4-FFF2-40B4-BE49-F238E27FC236}">
                <a16:creationId xmlns:a16="http://schemas.microsoft.com/office/drawing/2014/main" id="{AFBE09E7-6F00-47F0-B473-7B9793E80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BDA3DA5-C61A-29FA-720C-F21AE0D702E0}"/>
              </a:ext>
            </a:extLst>
          </p:cNvPr>
          <p:cNvPicPr>
            <a:picLocks noChangeAspect="1"/>
          </p:cNvPicPr>
          <p:nvPr/>
        </p:nvPicPr>
        <p:blipFill rotWithShape="1">
          <a:blip r:embed="rId3"/>
          <a:srcRect l="9777"/>
          <a:stretch/>
        </p:blipFill>
        <p:spPr>
          <a:xfrm>
            <a:off x="6095999" y="552725"/>
            <a:ext cx="5327490" cy="3403455"/>
          </a:xfrm>
          <a:prstGeom prst="rect">
            <a:avLst/>
          </a:prstGeom>
        </p:spPr>
      </p:pic>
      <p:sp>
        <p:nvSpPr>
          <p:cNvPr id="5" name="TextBox 4">
            <a:extLst>
              <a:ext uri="{FF2B5EF4-FFF2-40B4-BE49-F238E27FC236}">
                <a16:creationId xmlns:a16="http://schemas.microsoft.com/office/drawing/2014/main" id="{6CB068D6-459A-B901-4958-5C165F8BBB48}"/>
              </a:ext>
            </a:extLst>
          </p:cNvPr>
          <p:cNvSpPr txBox="1"/>
          <p:nvPr/>
        </p:nvSpPr>
        <p:spPr>
          <a:xfrm>
            <a:off x="3104761" y="922472"/>
            <a:ext cx="2782855" cy="1754326"/>
          </a:xfrm>
          <a:prstGeom prst="rect">
            <a:avLst/>
          </a:prstGeom>
          <a:noFill/>
        </p:spPr>
        <p:txBody>
          <a:bodyPr wrap="square">
            <a:spAutoFit/>
          </a:bodyPr>
          <a:lstStyle/>
          <a:p>
            <a:r>
              <a:rPr lang="en-US" b="0" i="0" dirty="0">
                <a:solidFill>
                  <a:schemeClr val="bg1"/>
                </a:solidFill>
                <a:effectLst/>
              </a:rPr>
              <a:t>2022</a:t>
            </a:r>
          </a:p>
          <a:p>
            <a:r>
              <a:rPr lang="en-US" b="0" i="0" dirty="0">
                <a:solidFill>
                  <a:schemeClr val="bg1"/>
                </a:solidFill>
                <a:effectLst/>
              </a:rPr>
              <a:t>Members of The Church of Jesus Christ of Latter-day Saints in Moldova supply refugees with blankets at the Ukrainian border.</a:t>
            </a:r>
            <a:endParaRPr lang="en-US" dirty="0">
              <a:solidFill>
                <a:schemeClr val="bg1"/>
              </a:solidFill>
            </a:endParaRPr>
          </a:p>
        </p:txBody>
      </p:sp>
      <p:pic>
        <p:nvPicPr>
          <p:cNvPr id="8" name="Picture 7">
            <a:extLst>
              <a:ext uri="{FF2B5EF4-FFF2-40B4-BE49-F238E27FC236}">
                <a16:creationId xmlns:a16="http://schemas.microsoft.com/office/drawing/2014/main" id="{D999FD7C-D3A2-E5E8-479C-B73F6B86C757}"/>
              </a:ext>
            </a:extLst>
          </p:cNvPr>
          <p:cNvPicPr>
            <a:picLocks noChangeAspect="1"/>
          </p:cNvPicPr>
          <p:nvPr/>
        </p:nvPicPr>
        <p:blipFill>
          <a:blip r:embed="rId4"/>
          <a:stretch>
            <a:fillRect/>
          </a:stretch>
        </p:blipFill>
        <p:spPr>
          <a:xfrm>
            <a:off x="594051" y="3817920"/>
            <a:ext cx="3754866" cy="2730812"/>
          </a:xfrm>
          <a:prstGeom prst="rect">
            <a:avLst/>
          </a:prstGeom>
        </p:spPr>
      </p:pic>
      <p:sp>
        <p:nvSpPr>
          <p:cNvPr id="10" name="TextBox 9">
            <a:extLst>
              <a:ext uri="{FF2B5EF4-FFF2-40B4-BE49-F238E27FC236}">
                <a16:creationId xmlns:a16="http://schemas.microsoft.com/office/drawing/2014/main" id="{7D9FF2EE-73E3-AE9F-22E5-55401E6707C6}"/>
              </a:ext>
            </a:extLst>
          </p:cNvPr>
          <p:cNvSpPr txBox="1"/>
          <p:nvPr/>
        </p:nvSpPr>
        <p:spPr>
          <a:xfrm>
            <a:off x="4496188" y="4458200"/>
            <a:ext cx="6097554" cy="1754326"/>
          </a:xfrm>
          <a:prstGeom prst="rect">
            <a:avLst/>
          </a:prstGeom>
          <a:noFill/>
        </p:spPr>
        <p:txBody>
          <a:bodyPr wrap="square">
            <a:spAutoFit/>
          </a:bodyPr>
          <a:lstStyle/>
          <a:p>
            <a:r>
              <a:rPr lang="en-US" b="0" i="0" dirty="0">
                <a:solidFill>
                  <a:schemeClr val="bg1"/>
                </a:solidFill>
                <a:effectLst/>
              </a:rPr>
              <a:t>2023:</a:t>
            </a:r>
          </a:p>
          <a:p>
            <a:r>
              <a:rPr lang="en-US" b="0" i="0" dirty="0">
                <a:solidFill>
                  <a:schemeClr val="bg1"/>
                </a:solidFill>
                <a:effectLst/>
              </a:rPr>
              <a:t>The Church of Jesus Christ of Latter-day Saints is sending an initial shipment of food, clothes, blankets, medical supplies, medicines, shelters, water and sanitation kits and other items to victims of the February 6 earthquakes (7.8 and 7.6 magnitude) in Türkiye and Syria.</a:t>
            </a:r>
            <a:endParaRPr lang="en-US" dirty="0">
              <a:solidFill>
                <a:schemeClr val="bg1"/>
              </a:solidFill>
            </a:endParaRPr>
          </a:p>
        </p:txBody>
      </p:sp>
    </p:spTree>
    <p:extLst>
      <p:ext uri="{BB962C8B-B14F-4D97-AF65-F5344CB8AC3E}">
        <p14:creationId xmlns:p14="http://schemas.microsoft.com/office/powerpoint/2010/main" val="2487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Image result for purple and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15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0" y="6488668"/>
            <a:ext cx="2286000" cy="369332"/>
          </a:xfrm>
          <a:prstGeom prst="rect">
            <a:avLst/>
          </a:prstGeom>
          <a:noFill/>
        </p:spPr>
        <p:txBody>
          <a:bodyPr wrap="square" rtlCol="0">
            <a:spAutoFit/>
          </a:bodyPr>
          <a:lstStyle/>
          <a:p>
            <a:r>
              <a:rPr lang="en-US" dirty="0">
                <a:solidFill>
                  <a:schemeClr val="bg1"/>
                </a:solidFill>
              </a:rPr>
              <a:t>2 Corinthians 1:4-5</a:t>
            </a:r>
          </a:p>
        </p:txBody>
      </p:sp>
      <p:sp>
        <p:nvSpPr>
          <p:cNvPr id="4" name="Rectangle 3"/>
          <p:cNvSpPr/>
          <p:nvPr/>
        </p:nvSpPr>
        <p:spPr>
          <a:xfrm>
            <a:off x="1774478" y="129167"/>
            <a:ext cx="5024673" cy="2031325"/>
          </a:xfrm>
          <a:prstGeom prst="rect">
            <a:avLst/>
          </a:prstGeom>
        </p:spPr>
        <p:txBody>
          <a:bodyPr wrap="square">
            <a:spAutoFit/>
          </a:bodyPr>
          <a:lstStyle/>
          <a:p>
            <a:pPr fontAlgn="base"/>
            <a:r>
              <a:rPr lang="en-US" dirty="0">
                <a:solidFill>
                  <a:schemeClr val="bg1"/>
                </a:solidFill>
              </a:rPr>
              <a:t>“… Is not this God’s purpose in causing his children to suffer? He wants them to become more like himself. </a:t>
            </a:r>
          </a:p>
          <a:p>
            <a:pPr fontAlgn="base"/>
            <a:endParaRPr lang="en-US" dirty="0">
              <a:solidFill>
                <a:schemeClr val="bg1"/>
              </a:solidFill>
            </a:endParaRPr>
          </a:p>
          <a:p>
            <a:pPr fontAlgn="base"/>
            <a:r>
              <a:rPr lang="en-US" dirty="0">
                <a:solidFill>
                  <a:schemeClr val="bg1"/>
                </a:solidFill>
              </a:rPr>
              <a:t>God has suffered far more than man ever did or ever will, and is therefore the great source of sympathy and consolation.” (4)</a:t>
            </a:r>
          </a:p>
        </p:txBody>
      </p:sp>
      <p:pic>
        <p:nvPicPr>
          <p:cNvPr id="7170" name="Picture 2" descr="Image result for orson f whit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389" y="229764"/>
            <a:ext cx="1474551" cy="17825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56635" y="2951336"/>
            <a:ext cx="6096000" cy="3139321"/>
          </a:xfrm>
          <a:prstGeom prst="rect">
            <a:avLst/>
          </a:prstGeom>
        </p:spPr>
        <p:txBody>
          <a:bodyPr>
            <a:spAutoFit/>
          </a:bodyPr>
          <a:lstStyle/>
          <a:p>
            <a:r>
              <a:rPr lang="en-US" dirty="0">
                <a:solidFill>
                  <a:schemeClr val="bg1"/>
                </a:solidFill>
                <a:latin typeface="Abadi" panose="020B0604020104020204" pitchFamily="34" charset="0"/>
              </a:rPr>
              <a:t>“Much of our suffering is not necessarily our fault. Unexpected events, contradicting or disappointing circumstances, interrupting illness, and even death surround us and penetrate our mortal experience. Additionally, we may suffer afflictions because of the actions of others.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Opposition is part of Heavenly Father’s plan of happiness. We all encounter enough to bring us to an awareness of our Father’s love and of our need for the Savior’s help.</a:t>
            </a:r>
          </a:p>
          <a:p>
            <a:r>
              <a:rPr lang="en-US" dirty="0">
                <a:solidFill>
                  <a:schemeClr val="bg1"/>
                </a:solidFill>
                <a:latin typeface="Abadi" panose="020B0604020104020204" pitchFamily="34" charset="0"/>
              </a:rPr>
              <a:t>The Savior is not a silent observer. He Himself knows personally and infinitely the pain we face.” (5)</a:t>
            </a:r>
            <a:endParaRPr lang="en-US" b="0" i="0" dirty="0">
              <a:solidFill>
                <a:schemeClr val="bg1"/>
              </a:solidFill>
              <a:effectLst/>
              <a:latin typeface="Abadi" panose="020B0604020104020204" pitchFamily="34" charset="0"/>
            </a:endParaRPr>
          </a:p>
        </p:txBody>
      </p:sp>
      <p:sp>
        <p:nvSpPr>
          <p:cNvPr id="5" name="Rectangle 4"/>
          <p:cNvSpPr/>
          <p:nvPr/>
        </p:nvSpPr>
        <p:spPr>
          <a:xfrm>
            <a:off x="295747" y="3233544"/>
            <a:ext cx="4837568" cy="2031325"/>
          </a:xfrm>
          <a:prstGeom prst="rect">
            <a:avLst/>
          </a:prstGeom>
        </p:spPr>
        <p:txBody>
          <a:bodyPr wrap="square">
            <a:spAutoFit/>
          </a:bodyPr>
          <a:lstStyle/>
          <a:p>
            <a:r>
              <a:rPr lang="en-US" b="1" i="1" dirty="0">
                <a:solidFill>
                  <a:srgbClr val="FFFF00"/>
                </a:solidFill>
                <a:latin typeface="Palatino"/>
              </a:rPr>
              <a:t>And he cometh into the world that he may save all men if they will hearken unto his voice; for behold, he </a:t>
            </a:r>
            <a:r>
              <a:rPr lang="en-US" b="1" i="1" dirty="0" err="1">
                <a:solidFill>
                  <a:srgbClr val="FFFF00"/>
                </a:solidFill>
                <a:latin typeface="Palatino"/>
              </a:rPr>
              <a:t>suffereth</a:t>
            </a:r>
            <a:r>
              <a:rPr lang="en-US" b="1" i="1" dirty="0">
                <a:solidFill>
                  <a:srgbClr val="FFFF00"/>
                </a:solidFill>
                <a:latin typeface="Palatino"/>
              </a:rPr>
              <a:t> the pains of all men, yea, the pains of every living creature, both men, women, and children, who belong to the family of Adam.</a:t>
            </a:r>
          </a:p>
          <a:p>
            <a:r>
              <a:rPr lang="en-US" b="1" i="1" dirty="0">
                <a:solidFill>
                  <a:srgbClr val="FFFF00"/>
                </a:solidFill>
                <a:latin typeface="Palatino"/>
              </a:rPr>
              <a:t>2 Nephi 9:21</a:t>
            </a:r>
            <a:endParaRPr lang="en-US" b="1" i="1" dirty="0">
              <a:solidFill>
                <a:srgbClr val="FFFF00"/>
              </a:solidFill>
            </a:endParaRPr>
          </a:p>
        </p:txBody>
      </p:sp>
      <p:pic>
        <p:nvPicPr>
          <p:cNvPr id="7172" name="Picture 4" descr="Image result for kent f. richar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826" y="5572801"/>
            <a:ext cx="874405" cy="1090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016" y="155778"/>
            <a:ext cx="2969009" cy="2798307"/>
          </a:xfrm>
          <a:prstGeom prst="rect">
            <a:avLst/>
          </a:prstGeom>
        </p:spPr>
      </p:pic>
    </p:spTree>
    <p:extLst>
      <p:ext uri="{BB962C8B-B14F-4D97-AF65-F5344CB8AC3E}">
        <p14:creationId xmlns:p14="http://schemas.microsoft.com/office/powerpoint/2010/main" val="23791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11208</Words>
  <Application>Microsoft Office PowerPoint</Application>
  <PresentationFormat>Widescreen</PresentationFormat>
  <Paragraphs>665</Paragraphs>
  <Slides>78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Calibri Light</vt:lpstr>
      <vt:lpstr>Narkisim</vt:lpstr>
      <vt:lpstr>Palatino</vt:lpstr>
      <vt:lpstr>Arial Narrow</vt:lpstr>
      <vt:lpstr>Calibri</vt:lpstr>
      <vt:lpstr>Abadi</vt:lpstr>
      <vt:lpstr>Baskerville Old Face</vt:lpstr>
      <vt:lpstr>Arial</vt:lpstr>
      <vt:lpstr>AR JULIAN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cp:revision>
  <dcterms:created xsi:type="dcterms:W3CDTF">2023-02-21T00:47:34Z</dcterms:created>
  <dcterms:modified xsi:type="dcterms:W3CDTF">2023-02-24T18:08:41Z</dcterms:modified>
</cp:coreProperties>
</file>