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9" r:id="rId2"/>
    <p:sldId id="282" r:id="rId3"/>
    <p:sldId id="299" r:id="rId4"/>
    <p:sldId id="300" r:id="rId5"/>
    <p:sldId id="302" r:id="rId6"/>
    <p:sldId id="303" r:id="rId7"/>
    <p:sldId id="304" r:id="rId8"/>
    <p:sldId id="305" r:id="rId9"/>
    <p:sldId id="288" r:id="rId10"/>
    <p:sldId id="306" r:id="rId11"/>
    <p:sldId id="295" r:id="rId12"/>
    <p:sldId id="289" r:id="rId13"/>
    <p:sldId id="290" r:id="rId14"/>
    <p:sldId id="291" r:id="rId15"/>
    <p:sldId id="292" r:id="rId16"/>
    <p:sldId id="307" r:id="rId17"/>
    <p:sldId id="293" r:id="rId18"/>
    <p:sldId id="294" r:id="rId19"/>
    <p:sldId id="296" r:id="rId20"/>
    <p:sldId id="352" r:id="rId21"/>
    <p:sldId id="297" r:id="rId22"/>
    <p:sldId id="353" r:id="rId23"/>
    <p:sldId id="284" r:id="rId24"/>
    <p:sldId id="286" r:id="rId25"/>
    <p:sldId id="301" r:id="rId26"/>
    <p:sldId id="308" r:id="rId27"/>
    <p:sldId id="310" r:id="rId28"/>
    <p:sldId id="311" r:id="rId29"/>
    <p:sldId id="331" r:id="rId30"/>
    <p:sldId id="332" r:id="rId31"/>
    <p:sldId id="333" r:id="rId32"/>
    <p:sldId id="334" r:id="rId33"/>
    <p:sldId id="335" r:id="rId34"/>
    <p:sldId id="336" r:id="rId35"/>
    <p:sldId id="337" r:id="rId36"/>
    <p:sldId id="298" r:id="rId37"/>
    <p:sldId id="338" r:id="rId38"/>
    <p:sldId id="339" r:id="rId39"/>
    <p:sldId id="340" r:id="rId40"/>
    <p:sldId id="341" r:id="rId41"/>
    <p:sldId id="342" r:id="rId42"/>
    <p:sldId id="343" r:id="rId43"/>
    <p:sldId id="344" r:id="rId44"/>
    <p:sldId id="345" r:id="rId45"/>
    <p:sldId id="312" r:id="rId46"/>
    <p:sldId id="346" r:id="rId47"/>
    <p:sldId id="347" r:id="rId48"/>
    <p:sldId id="354" r:id="rId49"/>
    <p:sldId id="355" r:id="rId50"/>
    <p:sldId id="348" r:id="rId51"/>
    <p:sldId id="349" r:id="rId52"/>
    <p:sldId id="356" r:id="rId53"/>
    <p:sldId id="357" r:id="rId54"/>
    <p:sldId id="358" r:id="rId55"/>
    <p:sldId id="359" r:id="rId56"/>
    <p:sldId id="360" r:id="rId57"/>
    <p:sldId id="317" r:id="rId58"/>
    <p:sldId id="318" r:id="rId59"/>
    <p:sldId id="319" r:id="rId60"/>
    <p:sldId id="320" r:id="rId61"/>
    <p:sldId id="321" r:id="rId62"/>
    <p:sldId id="322" r:id="rId63"/>
    <p:sldId id="323" r:id="rId64"/>
    <p:sldId id="324" r:id="rId65"/>
    <p:sldId id="325" r:id="rId66"/>
    <p:sldId id="326" r:id="rId67"/>
    <p:sldId id="327" r:id="rId68"/>
    <p:sldId id="350" r:id="rId69"/>
    <p:sldId id="351" r:id="rId70"/>
    <p:sldId id="329" r:id="rId71"/>
  </p:sldIdLst>
  <p:sldSz cx="12192000" cy="6858000"/>
  <p:notesSz cx="6858000" cy="9144000"/>
  <p:embeddedFontLst>
    <p:embeddedFont>
      <p:font typeface="Abadi" panose="020B0604020104020204" pitchFamily="34" charset="0"/>
      <p:regular r:id="rId72"/>
    </p:embeddedFont>
    <p:embeddedFont>
      <p:font typeface="Arial Rounded MT Bold" panose="020F0704030504030204" pitchFamily="34" charset="0"/>
      <p:regular r:id="rId73"/>
    </p:embeddedFont>
    <p:embeddedFont>
      <p:font typeface="Berlin Sans FB" panose="020E0602020502020306" pitchFamily="34" charset="0"/>
      <p:regular r:id="rId74"/>
      <p:bold r:id="rId75"/>
    </p:embeddedFont>
    <p:embeddedFont>
      <p:font typeface="Berlin Sans FB Demi" panose="020E0802020502020306" pitchFamily="34" charset="0"/>
      <p:bold r:id="rId76"/>
    </p:embeddedFont>
    <p:embeddedFont>
      <p:font typeface="Calibri" panose="020F0502020204030204" pitchFamily="34" charset="0"/>
      <p:regular r:id="rId77"/>
      <p:bold r:id="rId78"/>
      <p:italic r:id="rId79"/>
      <p:boldItalic r:id="rId80"/>
    </p:embeddedFont>
    <p:embeddedFont>
      <p:font typeface="Calibri Light" panose="020F0302020204030204" pitchFamily="34" charset="0"/>
      <p:regular r:id="rId81"/>
      <p:italic r:id="rId82"/>
    </p:embeddedFont>
    <p:embeddedFont>
      <p:font typeface="Open Sans" panose="020B0606030504020204" pitchFamily="34" charset="0"/>
      <p:regular r:id="rId83"/>
      <p:bold r:id="rId84"/>
      <p:italic r:id="rId85"/>
      <p:boldItalic r:id="rId86"/>
    </p:embeddedFont>
    <p:embeddedFont>
      <p:font typeface="Palatino" panose="020B0604020202020204" charset="0"/>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9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84"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4648-0F81-CFC5-BFFC-53FAA55790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46681-190C-4C2B-E2C5-56D754F20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E95B0E-5404-7707-750A-63C390045732}"/>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5" name="Footer Placeholder 4">
            <a:extLst>
              <a:ext uri="{FF2B5EF4-FFF2-40B4-BE49-F238E27FC236}">
                <a16:creationId xmlns:a16="http://schemas.microsoft.com/office/drawing/2014/main" id="{2C3657FC-6FC8-91A0-32C4-DD95F3D68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0EB8-A3C5-CA02-04D8-96B2169CF1BB}"/>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284419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2BA92-8990-7774-D4A2-7AE0A11E5F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26653F-FEA1-B8AA-32F8-0465729189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484AD-E302-45F1-6886-5C1FF461637E}"/>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5" name="Footer Placeholder 4">
            <a:extLst>
              <a:ext uri="{FF2B5EF4-FFF2-40B4-BE49-F238E27FC236}">
                <a16:creationId xmlns:a16="http://schemas.microsoft.com/office/drawing/2014/main" id="{7ADC1D48-3AAC-EAB2-1846-852619A24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C98D0-AD24-48D3-84D2-D2B881CEEE1E}"/>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39586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05C616-8B4A-CC98-4DF3-B5609B70CF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BBBD75-59BC-1666-702F-F10406ABFF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86977-7703-9D09-E708-EB83AEE1132B}"/>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5" name="Footer Placeholder 4">
            <a:extLst>
              <a:ext uri="{FF2B5EF4-FFF2-40B4-BE49-F238E27FC236}">
                <a16:creationId xmlns:a16="http://schemas.microsoft.com/office/drawing/2014/main" id="{BFAA3CCF-2342-DB7A-6128-AA81725CB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3C8A2-89F0-7C1E-D91C-687F9A381232}"/>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33631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DF19-CD64-B047-A35D-531BDA590D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EA60A-3633-C354-9863-8044EE5360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BE38F-6A53-F5A8-87AB-E18AD7913863}"/>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5" name="Footer Placeholder 4">
            <a:extLst>
              <a:ext uri="{FF2B5EF4-FFF2-40B4-BE49-F238E27FC236}">
                <a16:creationId xmlns:a16="http://schemas.microsoft.com/office/drawing/2014/main" id="{96817A60-7556-85D2-EA8F-FA5DEDC5C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A4D24-8AEE-5B6C-6B4B-40DFAB360725}"/>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108690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7CEB-804B-056B-7A7D-35B33D4097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44F10C-D666-9991-E63E-1FAC48048B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C6DAC8-0099-6A1B-3481-4362E55930EF}"/>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5" name="Footer Placeholder 4">
            <a:extLst>
              <a:ext uri="{FF2B5EF4-FFF2-40B4-BE49-F238E27FC236}">
                <a16:creationId xmlns:a16="http://schemas.microsoft.com/office/drawing/2014/main" id="{C5C63D2F-95AB-1C14-AB28-1E14C2597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895EF-65EA-F742-A9BB-75C365DFDD9C}"/>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25613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75F7C-17E7-1775-1B7E-A569D07B0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53847-570E-3F61-649D-CD569F236E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7B1204-95C5-DA60-0775-B2B2052704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661FFD-D2F8-5C9E-00AF-6F98D584ED89}"/>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6" name="Footer Placeholder 5">
            <a:extLst>
              <a:ext uri="{FF2B5EF4-FFF2-40B4-BE49-F238E27FC236}">
                <a16:creationId xmlns:a16="http://schemas.microsoft.com/office/drawing/2014/main" id="{FF6D3297-4CA8-FABE-3159-E1D1FC9049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C178B-0E25-2DF0-FA91-45B14216A329}"/>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43832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E64A-DC3C-A3D0-3135-E8AA5988C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67C7CB-169D-3340-618A-C4D521DD4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0FF28-7781-FFD0-51B5-00D4155AA8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0558E2-98C1-D9D8-121A-4387838951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FD4D4F-A0A6-5BBB-16E6-956B7674E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7E3E00-F02F-9291-FF7F-12AD76C84D68}"/>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8" name="Footer Placeholder 7">
            <a:extLst>
              <a:ext uri="{FF2B5EF4-FFF2-40B4-BE49-F238E27FC236}">
                <a16:creationId xmlns:a16="http://schemas.microsoft.com/office/drawing/2014/main" id="{038B0FE4-D253-E0DA-3070-7BA8086E49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103FD-9B62-DF8A-7FA3-F66BAD97F682}"/>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2217503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E3A8-8390-9CD6-1FA6-1E2844CB53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7ACA9-6231-D5B8-6F0C-E44661D8CF7B}"/>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4" name="Footer Placeholder 3">
            <a:extLst>
              <a:ext uri="{FF2B5EF4-FFF2-40B4-BE49-F238E27FC236}">
                <a16:creationId xmlns:a16="http://schemas.microsoft.com/office/drawing/2014/main" id="{13BC79BF-A299-5B2D-D6F9-76E3E7EB96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5B26C0-4067-DC83-45E4-B1E07EB36D6F}"/>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57791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58735-70A0-F26E-8618-82A59282DDA6}"/>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3" name="Footer Placeholder 2">
            <a:extLst>
              <a:ext uri="{FF2B5EF4-FFF2-40B4-BE49-F238E27FC236}">
                <a16:creationId xmlns:a16="http://schemas.microsoft.com/office/drawing/2014/main" id="{115124EF-7777-19D0-F79C-CEACA64501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046F4A-153A-2929-75ED-26A9FD14E15F}"/>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235157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57DB-6482-313C-9CD9-014A26CE59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41A6A6-C079-8A05-AB7C-E567A3B078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272A9E-356F-405B-BDA7-799EBF0EE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FCB94-234A-DFC8-07F6-27932B1A409B}"/>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6" name="Footer Placeholder 5">
            <a:extLst>
              <a:ext uri="{FF2B5EF4-FFF2-40B4-BE49-F238E27FC236}">
                <a16:creationId xmlns:a16="http://schemas.microsoft.com/office/drawing/2014/main" id="{5C9E2B6D-C032-D50C-35E0-0656A030AF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1BDCA-24D0-8AD2-E536-538A0D0B0D2D}"/>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361661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23734-E950-2CC8-1EF4-9A166480CB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F5DA11-719C-9567-7B7D-D2DEDDAF8F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96190-6A04-5FE7-3AE3-37A21A5B3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835F4-C127-9C74-FC4A-36224784D4D4}"/>
              </a:ext>
            </a:extLst>
          </p:cNvPr>
          <p:cNvSpPr>
            <a:spLocks noGrp="1"/>
          </p:cNvSpPr>
          <p:nvPr>
            <p:ph type="dt" sz="half" idx="10"/>
          </p:nvPr>
        </p:nvSpPr>
        <p:spPr/>
        <p:txBody>
          <a:bodyPr/>
          <a:lstStyle/>
          <a:p>
            <a:fld id="{A392078F-009B-463C-B87B-68FD7BDF1574}" type="datetimeFigureOut">
              <a:rPr lang="en-US" smtClean="0"/>
              <a:t>3/6/2023</a:t>
            </a:fld>
            <a:endParaRPr lang="en-US"/>
          </a:p>
        </p:txBody>
      </p:sp>
      <p:sp>
        <p:nvSpPr>
          <p:cNvPr id="6" name="Footer Placeholder 5">
            <a:extLst>
              <a:ext uri="{FF2B5EF4-FFF2-40B4-BE49-F238E27FC236}">
                <a16:creationId xmlns:a16="http://schemas.microsoft.com/office/drawing/2014/main" id="{42932697-75BA-B8E8-FA37-4B81917A7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9BB30-5711-CDAC-20C1-9ED6FE2335A9}"/>
              </a:ext>
            </a:extLst>
          </p:cNvPr>
          <p:cNvSpPr>
            <a:spLocks noGrp="1"/>
          </p:cNvSpPr>
          <p:nvPr>
            <p:ph type="sldNum" sz="quarter" idx="12"/>
          </p:nvPr>
        </p:nvSpPr>
        <p:spPr/>
        <p:txBody>
          <a:bodyPr/>
          <a:lstStyle/>
          <a:p>
            <a:fld id="{EDF8A07B-026F-48B8-8C6C-2FA7C0C8DF14}" type="slidenum">
              <a:rPr lang="en-US" smtClean="0"/>
              <a:t>‹#›</a:t>
            </a:fld>
            <a:endParaRPr lang="en-US"/>
          </a:p>
        </p:txBody>
      </p:sp>
    </p:spTree>
    <p:extLst>
      <p:ext uri="{BB962C8B-B14F-4D97-AF65-F5344CB8AC3E}">
        <p14:creationId xmlns:p14="http://schemas.microsoft.com/office/powerpoint/2010/main" val="2803646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B9B4C1-3BBC-D495-9DC1-E5092D114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70266F-FD08-7DA2-0E91-85B3962AED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E1A12-60B9-F3F8-4932-016745B27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2078F-009B-463C-B87B-68FD7BDF1574}" type="datetimeFigureOut">
              <a:rPr lang="en-US" smtClean="0"/>
              <a:t>3/6/2023</a:t>
            </a:fld>
            <a:endParaRPr lang="en-US"/>
          </a:p>
        </p:txBody>
      </p:sp>
      <p:sp>
        <p:nvSpPr>
          <p:cNvPr id="5" name="Footer Placeholder 4">
            <a:extLst>
              <a:ext uri="{FF2B5EF4-FFF2-40B4-BE49-F238E27FC236}">
                <a16:creationId xmlns:a16="http://schemas.microsoft.com/office/drawing/2014/main" id="{EDEB57AA-5101-DAF3-EFA9-5A5D9D307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947EA8-FA5F-15D5-58DD-61BB75A849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8A07B-026F-48B8-8C6C-2FA7C0C8DF14}" type="slidenum">
              <a:rPr lang="en-US" smtClean="0"/>
              <a:t>‹#›</a:t>
            </a:fld>
            <a:endParaRPr lang="en-US"/>
          </a:p>
        </p:txBody>
      </p:sp>
    </p:spTree>
    <p:extLst>
      <p:ext uri="{BB962C8B-B14F-4D97-AF65-F5344CB8AC3E}">
        <p14:creationId xmlns:p14="http://schemas.microsoft.com/office/powerpoint/2010/main" val="1732505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5.gif"/></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rct=j&amp;q=george+albert+smith&amp;source=images&amp;cd=&amp;cad=rja&amp;docid=rqQCtcoZRQUiDM&amp;tbnid=LvDOVBsY3ogkNM:&amp;ved=0CAUQjRw&amp;url=http://lifeonalimb.blogspot.com/2011/05/church-history-photos.html&amp;ei=lso3UaqXKe--2AWLwoHABw&amp;psig=AFQjCNFeL0m0n4SvyYnvq-EhRoO-_PUxrA&amp;ust=1362697224911439" TargetMode="External"/><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g"/></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90.gif"/></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image" Target="../media/image101.png"/><Relationship Id="rId2" Type="http://schemas.openxmlformats.org/officeDocument/2006/relationships/image" Target="../media/image4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0.png"/><Relationship Id="rId4" Type="http://schemas.openxmlformats.org/officeDocument/2006/relationships/image" Target="../media/image99.jpg"/></Relationships>
</file>

<file path=ppt/slides/_rels/slide5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5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08.jpg"/></Relationships>
</file>

<file path=ppt/slides/_rels/slide5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5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13.jpg"/><Relationship Id="rId4" Type="http://schemas.openxmlformats.org/officeDocument/2006/relationships/image" Target="../media/image109.jpg"/></Relationships>
</file>

<file path=ppt/slides/_rels/slide6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15.jpg"/></Relationships>
</file>

<file path=ppt/slides/_rels/slide6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17.jpg"/></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20.jpg"/><Relationship Id="rId4" Type="http://schemas.openxmlformats.org/officeDocument/2006/relationships/image" Target="../media/image48.jpg"/></Relationships>
</file>

<file path=ppt/slides/_rels/slide6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23.jpg"/></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ancient coin background">
            <a:extLst>
              <a:ext uri="{FF2B5EF4-FFF2-40B4-BE49-F238E27FC236}">
                <a16:creationId xmlns:a16="http://schemas.microsoft.com/office/drawing/2014/main" id="{B15A54F9-8B01-EFF4-D95A-8478425F17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7092BD-13DB-7AC2-E083-C62C8FDF6FCF}"/>
              </a:ext>
            </a:extLst>
          </p:cNvPr>
          <p:cNvSpPr txBox="1"/>
          <p:nvPr/>
        </p:nvSpPr>
        <p:spPr>
          <a:xfrm>
            <a:off x="0" y="686555"/>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2 Corinthians 8-13</a:t>
            </a:r>
            <a:endParaRPr lang="en-US" sz="4400" dirty="0">
              <a:solidFill>
                <a:schemeClr val="bg1"/>
              </a:solidFill>
              <a:latin typeface="Arial Rounded MT Bold" panose="020F0704030504030204" pitchFamily="34" charset="0"/>
            </a:endParaRPr>
          </a:p>
        </p:txBody>
      </p:sp>
      <p:grpSp>
        <p:nvGrpSpPr>
          <p:cNvPr id="5" name="Group 4">
            <a:extLst>
              <a:ext uri="{FF2B5EF4-FFF2-40B4-BE49-F238E27FC236}">
                <a16:creationId xmlns:a16="http://schemas.microsoft.com/office/drawing/2014/main" id="{34C82C53-75FB-8290-1381-715070460328}"/>
              </a:ext>
            </a:extLst>
          </p:cNvPr>
          <p:cNvGrpSpPr/>
          <p:nvPr/>
        </p:nvGrpSpPr>
        <p:grpSpPr>
          <a:xfrm>
            <a:off x="4401025" y="2661806"/>
            <a:ext cx="3050721" cy="2895600"/>
            <a:chOff x="3581400" y="228600"/>
            <a:chExt cx="3050721" cy="2895600"/>
          </a:xfrm>
        </p:grpSpPr>
        <p:pic>
          <p:nvPicPr>
            <p:cNvPr id="6" name="Picture 2" descr="Image result for ancient macedonia">
              <a:extLst>
                <a:ext uri="{FF2B5EF4-FFF2-40B4-BE49-F238E27FC236}">
                  <a16:creationId xmlns:a16="http://schemas.microsoft.com/office/drawing/2014/main" id="{4118DF50-09B3-4370-46BF-37310B66E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1000"/>
              <a:ext cx="29718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C3F9B3C-C82A-612C-FEA2-3F8DC320B859}"/>
                </a:ext>
              </a:extLst>
            </p:cNvPr>
            <p:cNvGrpSpPr/>
            <p:nvPr/>
          </p:nvGrpSpPr>
          <p:grpSpPr>
            <a:xfrm>
              <a:off x="3581400" y="228600"/>
              <a:ext cx="3050721" cy="2895600"/>
              <a:chOff x="609600" y="533400"/>
              <a:chExt cx="4495800" cy="4267200"/>
            </a:xfrm>
          </p:grpSpPr>
          <p:grpSp>
            <p:nvGrpSpPr>
              <p:cNvPr id="8" name="Group 86">
                <a:extLst>
                  <a:ext uri="{FF2B5EF4-FFF2-40B4-BE49-F238E27FC236}">
                    <a16:creationId xmlns:a16="http://schemas.microsoft.com/office/drawing/2014/main" id="{71C2D0D0-FBB6-ADB7-DC7A-E1E0EA968CDC}"/>
                  </a:ext>
                </a:extLst>
              </p:cNvPr>
              <p:cNvGrpSpPr/>
              <p:nvPr/>
            </p:nvGrpSpPr>
            <p:grpSpPr>
              <a:xfrm rot="2107423">
                <a:off x="2048364" y="1066800"/>
                <a:ext cx="554570" cy="1296744"/>
                <a:chOff x="7696200" y="914400"/>
                <a:chExt cx="685800" cy="2438400"/>
              </a:xfrm>
            </p:grpSpPr>
            <p:sp>
              <p:nvSpPr>
                <p:cNvPr id="40" name="Moon 39">
                  <a:extLst>
                    <a:ext uri="{FF2B5EF4-FFF2-40B4-BE49-F238E27FC236}">
                      <a16:creationId xmlns:a16="http://schemas.microsoft.com/office/drawing/2014/main" id="{BA2DBB00-6AFF-8D92-38CF-E4C55C65414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7C703809-793A-9D0D-E891-2BE534EFC2F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9F080131-3819-75D6-5F90-A9464965292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5A8B3B4-2DE8-FE65-77C8-C0E8F61F94B8}"/>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7">
                <a:extLst>
                  <a:ext uri="{FF2B5EF4-FFF2-40B4-BE49-F238E27FC236}">
                    <a16:creationId xmlns:a16="http://schemas.microsoft.com/office/drawing/2014/main" id="{ABC20261-D26C-AFF7-D559-6C4FEFB49396}"/>
                  </a:ext>
                </a:extLst>
              </p:cNvPr>
              <p:cNvGrpSpPr/>
              <p:nvPr/>
            </p:nvGrpSpPr>
            <p:grpSpPr>
              <a:xfrm rot="19262140" flipH="1">
                <a:off x="3035243" y="1133011"/>
                <a:ext cx="554570" cy="1180981"/>
                <a:chOff x="7696200" y="914400"/>
                <a:chExt cx="685800" cy="2438400"/>
              </a:xfrm>
            </p:grpSpPr>
            <p:sp>
              <p:nvSpPr>
                <p:cNvPr id="36" name="Moon 35">
                  <a:extLst>
                    <a:ext uri="{FF2B5EF4-FFF2-40B4-BE49-F238E27FC236}">
                      <a16:creationId xmlns:a16="http://schemas.microsoft.com/office/drawing/2014/main" id="{75A411DD-B3EA-7A2E-657C-AAE4BBFD389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EFEE794D-18A9-5D1A-6234-E905FA6EB301}"/>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19168D47-C054-8A7F-FCDB-1696FC9BCEC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B520C95-AE52-4AF1-71AF-BE8E9EE1E0AE}"/>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rapezoid 9">
                <a:extLst>
                  <a:ext uri="{FF2B5EF4-FFF2-40B4-BE49-F238E27FC236}">
                    <a16:creationId xmlns:a16="http://schemas.microsoft.com/office/drawing/2014/main" id="{5B488E20-A103-B09C-1FF4-828080C4AC50}"/>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52F89768-3FD5-354D-7C86-196DE9A61EBA}"/>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40C0CBD-258D-2D4E-9204-6610344D7FAA}"/>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A49F0041-E17E-F15A-F3FA-C499AA48E1F9}"/>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353445AE-7BB3-E0CF-DD01-E703306C9C0D}"/>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B4A4A043-4F9C-F18F-DCC8-6FF555D4C172}"/>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762B9A-29A6-24EC-52B4-96BF7E064F73}"/>
                  </a:ext>
                </a:extLst>
              </p:cNvPr>
              <p:cNvSpPr/>
              <p:nvPr/>
            </p:nvSpPr>
            <p:spPr>
              <a:xfrm>
                <a:off x="2409163" y="1737160"/>
                <a:ext cx="765725" cy="10661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D29295-DCD8-E1C3-7129-4863F5996421}"/>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0DE7C7D9-2201-F083-7965-4627EBD8FEBD}"/>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21A9FBE6-7339-CF0E-9044-78C4989B8813}"/>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A0B2A6C-189B-3F34-FA95-F7B484D3A9A6}"/>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61">
                <a:extLst>
                  <a:ext uri="{FF2B5EF4-FFF2-40B4-BE49-F238E27FC236}">
                    <a16:creationId xmlns:a16="http://schemas.microsoft.com/office/drawing/2014/main" id="{4281B47F-FBCD-F456-505E-CCA68FD1EBB4}"/>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62">
                <a:extLst>
                  <a:ext uri="{FF2B5EF4-FFF2-40B4-BE49-F238E27FC236}">
                    <a16:creationId xmlns:a16="http://schemas.microsoft.com/office/drawing/2014/main" id="{CBB1B4F1-765F-E3FA-A6FF-5FA575DDCA8C}"/>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63">
                <a:extLst>
                  <a:ext uri="{FF2B5EF4-FFF2-40B4-BE49-F238E27FC236}">
                    <a16:creationId xmlns:a16="http://schemas.microsoft.com/office/drawing/2014/main" id="{0A17E92E-29E6-6706-ED97-EBDE8757F359}"/>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64">
                <a:extLst>
                  <a:ext uri="{FF2B5EF4-FFF2-40B4-BE49-F238E27FC236}">
                    <a16:creationId xmlns:a16="http://schemas.microsoft.com/office/drawing/2014/main" id="{27B42A1B-4466-A931-D97C-81183B81D479}"/>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65">
                <a:extLst>
                  <a:ext uri="{FF2B5EF4-FFF2-40B4-BE49-F238E27FC236}">
                    <a16:creationId xmlns:a16="http://schemas.microsoft.com/office/drawing/2014/main" id="{C3BE2EB7-A8CA-F29E-1AA1-1B833177B4C5}"/>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66">
                <a:extLst>
                  <a:ext uri="{FF2B5EF4-FFF2-40B4-BE49-F238E27FC236}">
                    <a16:creationId xmlns:a16="http://schemas.microsoft.com/office/drawing/2014/main" id="{99EA315F-B519-ECA2-222C-BDEB1D75D7E4}"/>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50E2578-D40E-17FF-53C7-A98E17400040}"/>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F4FBCD-0862-FDFB-7D5C-F8ADBF4E895D}"/>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7">
                <a:extLst>
                  <a:ext uri="{FF2B5EF4-FFF2-40B4-BE49-F238E27FC236}">
                    <a16:creationId xmlns:a16="http://schemas.microsoft.com/office/drawing/2014/main" id="{198EF4F6-1B5F-451D-EEB6-EAEAB56F8D64}"/>
                  </a:ext>
                </a:extLst>
              </p:cNvPr>
              <p:cNvGrpSpPr/>
              <p:nvPr/>
            </p:nvGrpSpPr>
            <p:grpSpPr>
              <a:xfrm>
                <a:off x="3150326" y="3226526"/>
                <a:ext cx="366238" cy="640613"/>
                <a:chOff x="2438400" y="402137"/>
                <a:chExt cx="2514600" cy="4398463"/>
              </a:xfrm>
            </p:grpSpPr>
            <p:sp>
              <p:nvSpPr>
                <p:cNvPr id="32" name="Snip Same Side Corner Rectangle 72">
                  <a:extLst>
                    <a:ext uri="{FF2B5EF4-FFF2-40B4-BE49-F238E27FC236}">
                      <a16:creationId xmlns:a16="http://schemas.microsoft.com/office/drawing/2014/main" id="{953FD167-FECF-C45B-9D4B-6418C1F796F8}"/>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DD658F7-EF63-03B7-380A-585144AB3CB6}"/>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B68FBF5-6D46-02D0-161F-DB8F1B53724A}"/>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D97D0D28-289F-E7FC-67C8-B63604191B08}"/>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Wave 29">
                <a:extLst>
                  <a:ext uri="{FF2B5EF4-FFF2-40B4-BE49-F238E27FC236}">
                    <a16:creationId xmlns:a16="http://schemas.microsoft.com/office/drawing/2014/main" id="{F41D545C-D4C9-BD46-42C8-A40FC657A3E5}"/>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ame 30">
                <a:extLst>
                  <a:ext uri="{FF2B5EF4-FFF2-40B4-BE49-F238E27FC236}">
                    <a16:creationId xmlns:a16="http://schemas.microsoft.com/office/drawing/2014/main" id="{44328C46-B434-EA14-0CA9-C72C1DB3EDA2}"/>
                  </a:ext>
                </a:extLst>
              </p:cNvPr>
              <p:cNvSpPr/>
              <p:nvPr/>
            </p:nvSpPr>
            <p:spPr>
              <a:xfrm>
                <a:off x="609600" y="533400"/>
                <a:ext cx="4495800" cy="4267200"/>
              </a:xfrm>
              <a:prstGeom prst="frame">
                <a:avLst>
                  <a:gd name="adj1" fmla="val 7194"/>
                </a:avLst>
              </a:prstGeom>
              <a:solidFill>
                <a:schemeClr val="tx1">
                  <a:lumMod val="65000"/>
                  <a:lumOff val="3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133916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91201" y="2373087"/>
            <a:ext cx="5519058" cy="3170099"/>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000" dirty="0">
                <a:solidFill>
                  <a:schemeClr val="bg1"/>
                </a:solidFill>
                <a:latin typeface="Arial Rounded MT Bold" panose="020F0704030504030204" pitchFamily="34" charset="0"/>
              </a:rPr>
              <a:t>“I don’t know exactly how each of you should fulfill your obligation to those who do not or cannot always help themselves. </a:t>
            </a:r>
          </a:p>
          <a:p>
            <a:endParaRPr lang="en-US" sz="2000" dirty="0">
              <a:solidFill>
                <a:schemeClr val="bg1"/>
              </a:solidFill>
              <a:latin typeface="Arial Rounded MT Bold" panose="020F0704030504030204" pitchFamily="34" charset="0"/>
            </a:endParaRPr>
          </a:p>
          <a:p>
            <a:r>
              <a:rPr lang="en-US" sz="2000" dirty="0">
                <a:solidFill>
                  <a:schemeClr val="bg1"/>
                </a:solidFill>
                <a:latin typeface="Arial Rounded MT Bold" panose="020F0704030504030204" pitchFamily="34" charset="0"/>
              </a:rPr>
              <a:t>But I know that God knows, and He will help you and guide you in compassionate acts of discipleship if you are conscientiously wanting and praying and looking for ways to keep a commandment, He has given us again and again” </a:t>
            </a:r>
            <a:endParaRPr lang="en-US" sz="2000" i="1" dirty="0">
              <a:solidFill>
                <a:schemeClr val="bg1"/>
              </a:solidFill>
              <a:latin typeface="Arial Rounded MT Bold" panose="020F0704030504030204" pitchFamily="34" charset="0"/>
            </a:endParaRPr>
          </a:p>
        </p:txBody>
      </p:sp>
      <p:sp>
        <p:nvSpPr>
          <p:cNvPr id="7" name="TextBox 6"/>
          <p:cNvSpPr txBox="1"/>
          <p:nvPr/>
        </p:nvSpPr>
        <p:spPr>
          <a:xfrm>
            <a:off x="0" y="6410980"/>
            <a:ext cx="7848600" cy="369332"/>
          </a:xfrm>
          <a:prstGeom prst="rect">
            <a:avLst/>
          </a:prstGeom>
          <a:noFill/>
        </p:spPr>
        <p:txBody>
          <a:bodyPr wrap="square" rtlCol="0">
            <a:spAutoFit/>
          </a:bodyPr>
          <a:lstStyle/>
          <a:p>
            <a:r>
              <a:rPr lang="en-US" dirty="0">
                <a:solidFill>
                  <a:schemeClr val="bg1"/>
                </a:solidFill>
              </a:rPr>
              <a:t>2 Corinthians 8:12-15</a:t>
            </a:r>
          </a:p>
        </p:txBody>
      </p:sp>
      <p:sp>
        <p:nvSpPr>
          <p:cNvPr id="11266" name="AutoShape 2" descr="data:image/jpeg;base64,/9j/4AAQSkZJRgABAQAAAQABAAD/2wCEAAkGBhQSERQUExQWFRUWGRoYGRgYGBgcHRgbGBcXGBgYGhgYHCYeGBokHBcXHy8gIycpLCwsFx4xNTAqNSYrLCkBCQoKDgwOGg8PGiokHyUsLCwsLCwsLCwsLCwsLCwsLCwsLCwsLCwsLCwsLCwsLCwsLCwsLCwsLCwsLCwsLCwsLP/AABEIALcBFAMBIgACEQEDEQH/xAAcAAACAgMBAQAAAAAAAAAAAAAEBQMGAAIHAQj/xAA6EAABAwMCBAQDCAEEAgMBAAABAgMRAAQhEjEFBkFREyJhcTKBkQcUI0KhscHw0TNSYuFy8RUWkoL/xAAZAQADAQEBAAAAAAAAAAAAAAAAAQIDBAX/xAAkEQACAgICAgIDAQEAAAAAAAAAAQIRITEDEkFRE2EEInGBQv/aAAwDAQACEQMRAD8AccI4u0wgeYx6nb+ionue0qUC0hSkSBrH5ieg/wA1XkcIaebGC24nBSSYBGPMO9MmrVtQSEEqKQfKgYSRjA743rxu1KjsUVsvVvxpKkADCiNjGMVXrllbii4tZQEn4U9Y796GsEAqCwA2oEg6iFEwIzB+L0phw/xfhu20pOVojZSe5Pz2oc5S2T0SBUc4rOnwmitBJTqODjcwOlWux4ilQlSkwralFz4LSemleFR36AUk4hwhLpIacUFCCkbR7GqXJJMOiZfEakmSoRUrt+02hS1LSD6kVTLHjTwRCmvECTpJJg4G8HBqPinL6blpKlFbcZ0/sK1XPWjP4/ZNwPmu9duShxn8LMKAMR0yd6uhuBolX7VX+EhxCIUnYBKRGT6kiiX+II+DWnX2kT9KUOSSVtjkk2HNcY0nSltRPsQKMbulKVnEb4oOyuREDKqrS7finjrIDXhE4lWQP/zWnySS9kdUy5O3OnoTWj/E9Lesg7THWtLFnyjWqT1jaiF2qdq0Tk1aFgit74ON6wSPeomLtLp8q5jei3bRKk6DGn0qGz4U20TokdxR+1oMEiyE9JqF240D4cUcAAa3W2FYIq69CF7d6Z2xSh/nVLTxbcSpIiQqMH51Y0WSRiK0d4e2fiA+dS4z8MeALhvE/vCNbase1SlB3Uc0QxbIQCEQB6VHcWOJ1H2p06yIGWV9FYrcPvDoFAddqJRw8QMmpPu/QGhRkAKLxUiRion7wT6GjBa+tQ3HDdUGaTUqDBCwtKQQlZPWCZipS+lX5tq1a4WQTMZqT7hGaF2rQOiRJ60K3xdBVpChqmI6/SiVWxUAQYpa1y80Hy9p/EIEqptyWhUMXbmBnasDprC3ghWRUS30N/EYp9gol8avCqonntKdUHO1BDiUEasAnf8AzSc62FDIKrKVXDqtXlWAO1ZR8gqObscAStPiOvEgpJW2BAG2dXUmiRcpZbHgNayZiPKEidz1PalfDmnR53QpWogFBhLenor3Bp2thpKXLgtAlsCNCiRpG5UCfi3rzmjtFi+POOLGptDbaSVKJEmR69Pem3Dy64mHXCSFkN/+HxR7ZxQNzZMXNuXUreQBs02jLupcKJkT7e1G2fL5VblLYdJEFInzTECSnbFNoLBrThLiX3VOKBbJ+HUfLOyvSnnEbNaCAg6FEghRyFCBgd6DtOCOL1JWlxJCSQVBcGBELUdzMmj755TlqlS2sAHKt0qHlBJ6ChRu7Jchb95bd1NlwEzCkgkGZ3x1npT+3bdbltwZAAEkeac/pVdseGWWhaC8lRHmS2lQ1lWnJ1AyTM+1SDh7i0gB5xrSAoLWsKnbBUZk0VQbDbjmTREtvpQDoK9JIBHQxt7mmQ4a24UupblxOQqN59TtVfFjeLchu6CUkAHYkg4KtOwPrVu4BaKZSULXqhMCR8YHX3qors0TLAA4vxHPDbaUg5Kl9Ao7560bw3hzzQIcc1pOANj9ZzSjmV1TbZUjxAtX5Ejv2qdLCnbVBUXJOmQDB/Si6f2KsD1zhSABpWUek0S0wR+YGkgsApKUhKlgHBcJ6dYp5bIIAkjHatoO3ohm4getStOdIitLhhJSRt61iGgIgTHetcpkk7jgFaKuI6V4rPb2pMjmhIuVMLbWiNlkeVXsapyrYUNk8SBExt60Hf8AGG9BUEqcIjyoyYPap7q3QttYSrQVAwqMZHaqvyzyk5bElb/iKOOoET0qJSloaotPDrxDifJjuOo9xRWnpqpYLIgzsf3qQeJjzR6R/NCk6yhB6dQ3INbBzNDtqVsYr1SY23rRMQTFYVAChhcGCd/b/uonnSrGnHrTc0FBX3hJ2NRouQo9RFZ4iEiSUjvtWqbptWykk+hpdvsKJvErUqzWaO1eDA32qrCjCaifaChBg1KPrWpSPak8iB/CV4emQQNqp7/Kl0q7LpdAaUQFNgnICY274q4qSDOYH9monHkpMBQJEYJzWUop7KTa0IOIW1ylcNNpWmBJKiM9o9orKfOkzWUvjXti7HIlEw2hoaEqIGlxwr8QHHlGSFEnpUnC7l1hTqXFNpaUIBUCUlU/DAzIzM9qF4DxgN3AQ4wlAQpIUpAy2tJBhJO4nECrbxO1ZdQpLiYC8lYSAoqUYSSTGmJn51yt0dbIrsN6S2bxtLysphQAKiTpEDYbY3pW03cIuXG0haCptOhWspTJOYUkiczA3zQlrwa1b1NlnMGHkqDi4SoArGk+UgqHyrfmG1eSwW0S60khWsq1LIOQTGU79KMAr9i8c+Xlu440t9afDChBhRB6E65JE/vTHh/PvElLGpCVNqRq87SSVDvggfKg+D2ySsLcW34iwCGlgFwwCE5V0I701vbS/cJXbslBSSdMSmNIGSYSI3wd6tSekDryTcbLKlJbuGmEOKT+G8yCjDm0xvnptVZ4Xa3LDyrd2VsoUkElQ1aDmU5zW9o29eOBi4IBQdQWkToPVIjoT0qw/wD11SnxrQZaEh1JyDukaTIJqXLwCpCTjHCLm2uHFMBcAjSvVI8wkTJnamVjxviDST+KlxQAJkSROdIHan11b3DgSokEgRoUg+cdj2Pc0C/y07dkOa/CWRpIaGAJggqOSant6C15GXMPMroIDbRWgoGpQwpClY2O/f0qDganS6ha3nEsoSQoEDYDyyRiSevpTThfL5bBC1agI7yCMDJ7jenTTjCQlMp82IwQfSqScnbIcklSNypwFBSPKrcqPwiJB9Zo1x3bzR7VBdK8hKRq/wCNV/8A+8W7TnhuNrbUBkkbemK27dcGdXotkgjM0OLyFlKSkkCYzMftSm35vYWQElRkSMHMbx3pha8SkEqRp6Qd46Gr7p6ZNNBpEiSI/eh1JBUkKQo7+aBAjv60sved2G1pbydRiQMD37UwTeaklTYkbgk4Pp6UOUX5Dq0SXvB0PadcygyIUR9QN/nRKWQmJ6bVU+O/aAm0grCVKONCDJPrOwHvXnDvtQZdUgaCNeJ/2+89KFOGyukqLggAqOf+q3CRVc4nz3btoJCgT0E+sUhv+Zrpx8IZ1eCUg+I2gGCffcUPljESg2dAWk4jb3oDifEVNgaWi77ECPeaW8G8cpm4X4iumAgRH+2d6ZrCiNh6ZP8Aijv2WAqgey42pz4mwjtKwflih+KcZSPIpp0g7lIkD5gyKWcS4JdeIVpV5B5hpzBG+BnNL+H84IeUpHhLStOCSIHvPT2rFzlVSKUb0N7m4QgDASFEJGCSSTUyeVmlLDoToVEeVRTPyBjf96ROvPNsupC9alHyGI06vUnMbzWcP4RcNMFQdhasyVFer/yB+H5bVnGSvKK642WO6Kkp0+IoEykaRJBwMTn5mlTSbppR1XqFnVBSpCSBPwjywQfekNvduW6SlbgdeOcAk+iUqJgjNBDhS3k+IS4FE6lNawcowAes77mk+TJSgW62vL1C5edYDc9BEz0knGaeW/F0nJUgg7bz9D/FctvEP3vlaQWdEYVq8ydoPQwoUHb8MvW3Tqhf/IebTOJSPymtI8rRL40ztDbmoeYAdMHpQI4c14inNH4iok+2APTArl7TfEHApLjymmQYJVPiEDMAJzt+9WDg960w2BbtrWVfmWpRKjvJOSe0AYq3yp7J+OtF8DY6iT8q8qvi+WQJWhH/ABzj9RWVfyx9GfUoHAePpfWtBKnQAFBSsEnOqY23PXoKst5bNm2UVjU2cxq6QJkqOTOfbFI7flwqt9JcZ1GVBLCgnUN4BSDJiMVYeF2JQyEqcDjickHBUNoAVGNhXHJZOqyPg/A2WwrwylIVASpswSBmCTMiYz1mmdvwlKR4iGwlZTBAjMflJGDuYNAr49bIMLbIcSCdGxI2IGYUQOlVV/nRwPq8JRCE6fLuHG3ASD3SsDBjqJqtiSY5Ryx+L97RqbdSCYcCSpG8CDiMkCmrLLrqTqfW6TlKlEaE42CG4Sexqr2L7y1sOXSlIZbVBySpRBISVxunHWr87w1olKm1DBnyKgZzsDnvRlrApYeStsWt0zKUssEDKljBXnYDefemttxIuBKlNpbOwBVkKG0naaZNpABjzkHIBHXrmqw4zcLuCGVgIUch0DQkDcggZoFstyJUAfzR0MwOue1QWKkAFPiSZyQQIP8ANI20qeQ60ys+G3KFqKdAURkqB6oMmADsn1rn/M33i1WEsqSqQNQUCZBmIPT9DVrLDrg7OVsKSda50EKV5oiMzjpXrnDWHJEY3Hr/AOq4hy7zE6y4FOIwqUrbJkKScGP76V2jgHHWtKAElGBAVO2wEnO0fpWsZq6nQpcdZjYA/bPtu/hLBbUJCep7iVbH0qrc0XSg6UqaSdaRJUJUn/xI61beeODquGNVutSVIJWUgkajGDtMgTA/5GuaMrVC/FUfE7KOR2J6/Ks5xp4HDI4HM33cJShI1IySpIgCNk9jSriXOFw8ZU54ad0gYn6UpfuXF4Okx1gyfelf3gncYFRRskh6HySFLgyZJ2kimjvNd74chQDRlMgDHpNVG2fj4jI3gmjLa+OnSVq8MydI6HvQDRooFa9SiJVkknPzFZqcnTGAPLHWd628HGoq1RsB1+dWDgdq2Ww69MfkRtrjcqP+wHGMnNDdDWSLhFspDZefhDZGlM/Esk/lHbfNMGftVtmleGlEJTiT6fKMe9VrjXFFvLJKo7f7RGAANgBHSq/acDQhUqlw+u0+3+acIxduYSXhHRX/ALQXlmWkwn23H8/pQFzzteahLhSk7hH+TkD0rSweSAEmCd8fpU17y34whCo1dZjb22MT9KSSFJ0X7kHm8voSV6gFEhOpQKsd4Aic4zHerHxTgyFSpIAWRtsD/wB1yTgN19yWhoK1tJMmdwSTK0nv+9dJPF1gQSFSAUmTkEYPzx+vaujjknFxl/hz8kWmmjn3GuUbh1a9LhGZShRIAEyRM7dasXLlsttRS6tRUBG/kI6FIjcdaN51Zc+7feGD5kwVDuOuO9Ul3n5xxpU/huQNGnqZGon0rncWmWm5I6FfeF4elSkwYBG8k4jGUkmlr7DbDiVN251LUApYIkAA5M7iJzSTllby0anDqz1nA3wlO/zFWgvEtK0JSpaB5cGJiACT6/OKTdiqiBi4SCnuVeWVEYPUf8Yo22sgoFR8oP169vWf0rSy4eEJIUApQzmJCidUAkAAJ2HoKXcUYdOGVaWwd0J1qGRII7SfWhL2K/RNxBi21DxVIK0mEiSkZiAqN9pzSXivMDq9aGEQEgiYUFJInKZjWN4gUBxTgb1w2QWnEqEELXEKE51R5tukDMU2Fu6hKUh5boSAnQkNhW2JJlUeppjoprNxcLSFLcIUd/hn55EGIrK8u+VHHFFQQW/Qr1ncmSUyAc7VlVcfY6LK39m7RANu8pC0q1AKOJ6RGZrS8Y4nbpCEtApTutPmJGJ3yJjMU/4YoqSNwTsNhAzTovqT+Y4qkk1khujjXF+OOSWVtk5lC1JhwTuCofEOmaUJVpIUUmeny7+kTXePuVtdYebSVpJgkZ9TIoXiXK9k5AUmCk4IJ6759aOmLRoplEuObVMpNu+3gp0haTuhQwo+o2kVKdKG23GnvMiNON+yVKGw3GRsatN99nFq414YUoRsqZIHYenpVM499ntxbHUyS6z1idSR6jqPasujKUkHXHFvxnE+AVvKSCR4nlCRuAU9YJzVwsXg6x+IC2hxMb5g7/t+tcm4c7quEjIUo6SkQNztBzXReO2paQhtPwJAnMqntOO9F9cg420j3iHHUNJIQkBtIhIzOMAnuetc4fu1OLUcqM4nb50z4tfTgjAxmkvjpG29Z/J5OiPFWBhb8OghS5KjmPLAAzMesdzNaXHFVpJWCrVmIJBn1ya3sL5AHnP6+tLL68cUoBtEpWYQQJ1KmAMbZpq5k8ko8SyW3kTn64cuENqCigmFyPhB3M+wJFT87rCHdbLnlJjEEAg5B+foaz7OuAvtPrN2wptBTqKtaCQEAmCkEq0mNx29asfEeSW7xKClTjTQVqMBEEfnlRypRI+LYZ3rZxldLRwfMlyZx/TmTr6lAmUkEwSmJ27EA/UClbjmkwJ3nNWTjPI7rbiizoU2Z0hT7BUnpCoWAe4I6ROZplwP7O1OoVrcbS5IMJWFgpxqB0pOhQ6GVAztSo2fPxr/AKRQkBcyQCN63t1L1HIgHAPt+1dL4Ny9w9KnErQpRB06nVmDvGEhISYjJ771X7/kYtXRJDgtsrKwQuEhMlvWmQFSNMmMEHPWVJN0jPj/AC+PkdIX8E1FRBbWWwCSpKFQM/FqAiJ61NxDOkoUVIAgRuO0nt8Rn9OtXkWN7ctg2d62hoJSENIQoJbKdm1GZQMABUGZOB1r3NpZbd1NEJ8pDoKChBWD5jBABJO+kdJ93JVX2XLnjxtdsFdtrcKkExAxQa0kGJxO4r25cWCFoRqbIhWmISZMHuJEGTgzQzl0QetZNSR3xUWh7a22lJ6qOd/6a2RxJ1EYUAcY/wCqgtbk4BIG899tvSnDSAogzsIA3/mRTjyPTJnxraB22CrzKgmZj3H6xVq4NcuaUpIwE432mR7daDsZKvhBHqBt7GrYeINIQmPiSevtWsc7OTk/gw4crWlTbiDpUIhY9B9RXI+auBfdLkpUJEyiMkpJmB7bfKutI4oHSkDBwRFKufeCJdZ8UnS4jAX6EiUn9x6+9aPX8Ii6Yl5f4o2VoZdR4ayjUEpV8ISYhX+1XXNH8S5uKHFMNtKC48qhgSR7Eme4Fchur9TjphfwpAMYwDOe/f3NWjgvOgSpGtSyW0wTq/3HynOJHrIFZU0aOKZYrVdzcqHjtuagZQEqj3Cgr8pg5+VNmfvjflXCU5PlSSpI2AkKzn0OO1V5PPNylw60I8M4SUqkmDuFbLJ32inPC+Y1uHQ5pCo8oVOYgESMd47n2pktMmZvVOJh5xtYPllKSnOZBJVIPTYZG9Dt3jaUOIaaS1pP+oDIV3UYzG/U1DxVDY8jrxQlcyhQQT7SoEIA6bbzQSOXwsoesnglvqIMEiQYEnvUhSFz/LS3VFehQn/e7JPWRAODOKyor/l681nQlah31JA+QWSY7Z2ryrVhj2NeF80pDWoytRxG0e1E3HNqEJnxJURMAyQe0VT7XhrZXhRHbMT8qia4JEvJJIGPU+wp4sdYHdjzRpacdcKi95tKNtMjc/3pVW5e5sunVLBdWRqJySTHatkv+dQVEH96sfBOEssoC1xkjGJP/VNKNOxW0e//ADt0lPldPz3pxwP7QQkHxVgEYMmZNLOM3jZnw8A7d6oPFuA+IuUnSo/Q0KEW84Kt1o7Rbi3u3kPNQHE5UkRpWAd4715zBdp0mN+prmvJzr1sUqJgpJg5yO1dF4oBcM+M0mTErSN/cVjPDopLTOe8XRJMGKqty84hRgEj+9KtV6grnVgAzA/k0vNikKkIkn+zThUTZyYpsOOJB/EkfKmtncjS4WSSVCIJ8vXMfzWy+BoWRIJrZ+0S3ASIHpRNxr9UXFXsFbc8E61OEqBnTJTPU+YEKq2WP2g2qzqW22kneUrP7rNVN5kFBCcb/r1PrTLkvhDan2EuwWwtJKTsrMwfSpcoyjk5+X8NcmWXR3mRIQlQDSUkSklhvI23UM0tvucikR4ykpOYZQ0iffSgE/M04+0rltpAD7YKSdwCAnGNiP2rl3hal6j7VMYNOuzOWP4fGso6LxJxNpbpuHFOPs3EDUghUGNSSdQTpOD8wQaTPc5WqkEfdniSMStI9tUTikC7t3wVW6XFFlRCyjBTqBkESMZ7RPWhrZnooQapcUVl5Yoficay1kbJ4q5pCkLWkHJAUQJ74NG8r3babkOvMpegz5tRM4OreCR/yBFCovNKQytIAyRiFD11dR6be3Unh4CCQDE9f1+XtUW4s9RKM4nTkcU4dcEFbTaVkQTpCFD0KhEj5mkXP3C7EtBLCEB8kZCtgPi1DrVZU0FHJ+ucftXnhjI+kf5rRybWTJQp4bFquGAKjzR3SOtMrRltIwFHvIJjptE1olBGUqg9R0IrxV6SCNjt656zUUjXI1aukgjeOuxj/r6VDxq8geRU98+3r+maULu8T1OPeO/970vcv5MHb9a1jExkXrl/jITpVtAM++P5/errw3jDdwkpMEKwQRggjO9cXY4gRIH5tumas/KfGtKtPeIOd569Npmaq3F/Rj0tCr7QOUBanxGUEtLPT8pnY9Y9ar/Agy2VlxvWskpE4CcfEO5k7V2ovpfbLSwCFggjoD3/AGNcT4i2WnVo30kjEnIJpJ2NegpxlskSFQDgAnTB9Op/Stb9nw1JUNYbEEZMg7gj1qFtK8HScfSjkWjjukrSV7Ad46ddvemhsAWXLkkkrWpRA80lRgYwP2o7hbhZBbfcUGxMNjJ1TnykjTtnImBRCLJxDpQfIUwTnKB0+HrGw3OT3r3inLcNG5U4ZOSIJVJONe8EjNO1oQc3zGpwA6hjHmWhBMbeUTAispJa80FtOlu3YKe7iNSjgCSSfTYYFeUdCcGWawE6iYI80HrBpjccaWoA4CYgbQPQDvVcKSZM77+1ethWnST5RsKzk8miiSJUUqn1o03ZUIg0vcCgRAxUqHFdqS5KKcLD1o06SD/j2oZu4Cle3St2PEWNISqOlHWfAFJOpzFJ81FR4rN1MHRJx1GaL5f5qXbr3lPUVrerSQBCiB9aUXVsEzKt9h/dqTl2WR9KdFg5kS2Xito/hrQFgdiuZH6frSxuIUeuY+gig0XMpqM3UYoU6LXHgOuX8Y7fsRSxx4k1468VUJdXgbQe/wDcUncnSLiqNnHCVBP99qbWFvlJH5Yx3qucPudZKjv2+tWLhiSVA75A/v1qeWPXBrEu/OfFSqzT+YADUM7HE/I49JBrnVtcBIMJ3pnzNxHUpOhUgADT6xBB7g/uJ7VT1JWB8VbccbWzkaV0hq9dGfLgbVratOElasEbGd42ihrN0lUR74p3bqREK37f5qnjBIM9xBbmkOK22xn1zTXhT7cLSrAgwr1xH8/SobexDgKinSB1rRfCugynt29ahq1QJ07DWboR39f1r1y4gepoALDQggkd6iTdg7EH3rFqUdaOqMoz3sZsvzUTr8D5UEq6gUM9dT/fWnGUmEkkS3Fx9N8Vowwd+4OagbZJ9qaNJkQeldUF7OOcgZLZP7zTXg8oOqSPXt6T26VFpECRgbetFWjgGVjy7QNz7CiSJTZceVHitxsEwgzJPt0P0qD7QeUUqT95ZCiQr8QAbkbKIHbE98HvSJjj6kyhIgYAAyE5Jme8ED5VfmrxQQhLgCkFJ1kHuNz1H+ajCWQd3g43ZXriApJIKQZWSZOT0HrEU+4Tx4NSXEulKv8ATiUKzOQrUIH1NC8zcOFo9AgpJ1J1AyROQo7+h29K2Z5gcC23SAEGRp0kpAwCE9tpkEGTRsZZkhp2FhTqACdJSIUuRkAkArEGJG0b0vuOFWja1afFdWRBQ3rKgFZlQT5tMHOR8PWt+JWeqFIZWjxRAUlXmRH5VJAUUgiNsmlrFg6yQHHlNgZUlIVrPSNW4Ge4mdqEQKUWLyZDaClMnHhkn0krEzEVlW13gvinUlxSR2Ulmf8A+pRIPvnE9ayrsVoorcRXi7kJ9f4mp27dLiQBv6Uju+GXIUQGlxEYzOfTas1xqTyzoulgIPHPNpI64Pz/AGqZXEFJUR6SI6x+1IbmNSQqUxMyMz7VM22SR4YAgbyDvifTat3ww2HZjdvj6yn/AFNEgfP2j1qNTzkyXVKPTzGM0LbMBI0OCI6ncZ6d+9ObTg4cWgNkL1ED6n0ImoajHRLbH6rUps2ioytwlap6DZI/c1X7h05/irZzAsF3QMhACMYHlEYHvNIVWWkyQKyWjVIUJuogVt95BNS3nDwYMYoR0BE7Sf6KXVFpntxd6RI3/wA0lu7jUon50Q8qMH6+3/dCNtya6+KCjkbzgd8u8P1g9D0qxOW67dKHFiAchXSUnM9vn3rPs5tkl5GobHb510f7ROFtCzgQiTKTAIk9PSRXLP8AabZMp1+pwa5vypalT12rc8QCoCsetSv8IBnSc0Ongq+u3eutdGjK0F2zqQEq1GSYjrFPbC0OSCEyJOojIHvtVaQ1+ImZgYqwOrnY1hyUgSsPIIMJPTacUvVxB1okoAgGTOc0Tw13JkCe9TvaFjzFIH0/91CYNCo3Cn0yRpPSOp/gV5908gMaVf3ei7pgJB8MgnuN6DtWircyPSmSEtswBOxxRSLAEY2qZ1r8JA65JNa2zhCfauemng6ruOSAsxjet/E0+UZVuY/St3SVTEA96jbAQITlR3PymuuP2ckvo20GRqj/AAKMtnZGk7AHJ6T0n3mgCoCep/u9eayojoP0+v0qmQhjaNkq1SAZwMdt/c/4q6cJcWXCFzpUJBBPQQf72qi290EKneMz30knbpT+04tp/EmcSR2nHywN6yki0Z9oFgqWVmFkAoEZ2hSfUzP6UHwjmBDLAS9pKmySfLK06iMIIw2ADJVvIIGYqxF8LbIVsJjEqSuTpUlI3kHp1AqvMcuW7aA46vXr1FJMwSnY+GgeYbzJ796iLxkUlQfwm6cID7yFAZCCpcBKPylRIlap6qztinA/0ypI0pUJw2JPcFM7gZyAP2NbU8jVq8cuKA0hJnGQQoBM6RO0bdqJsrsvGXXlO6CYShtSNBV+aTpLisRJwBuKuvZD+h2h18f6aBoOU6SgAg5HxKk1lV48ccBKBZuP6CU+I4U6jmcykzv7VlXkzop/CXCk/CoGOxq3WDTiymARnOnerKlbQbKoTlO0CqRZcXebuNSlw2VZA2ipf7GvYY8W4WbiWn2EkH4HkJhYPTVVUueRbhJIQ2I6mTnsfTrXWbXijT6SEKE961HD1JMayZoUmtC7nI+J8hXbbaVafEBwAJlPar19mvJf3Zr70/IcIUEIJEJxGqImatFktxsEEhRG3rRfiyiVQJ6Vb5LVMTm2qOa37sOGZztPbvQq1zXSnuW2rhsakgKG0Urd+zZKvhcI9DU9GaLmWmc0uoScE0ouUlW+c/tXQuK/Zw8CooWFR0qp3fLdwlRBZVjfFTG07Ney8CK4RNSsM5mmZ5euCnUGVkDrFeNcGejDaselW5YoOw85Jc0vCe/8V1nmjg33uwUnqBIj6xXKuTbYqdggyCB7Ed67Rw1wKaKN8bfKsYK5NEcstM+aygoWpPmGkx0/itbm/Kknzj9PpFXfnXkW4cdKrdowZzsZ6gxv77+9D8s/Y2645NydCB23NdEEmrYOUUUdh3B1Az/NGC/KQAR7V2tfJFjbpCSzqnGo5+dVzm37Kk+AXLUysGdJyI7ChxUnkhcqOei7JTA3PQbe9aLtVYlQjvTK25HvFpSoMkKOM054D9mdy+0ta1+CUkgJUDn1B7VPX0W5ryyju3JB8s6Rue/yptZ3ifh0JPeOn1p9cfZHeplSVJX6TvTrlf7LhhV0YI6DFU4rRLmvYkKwAkeg9MET/NDoUAFda6rd8kWqkiEx0kHOMD9qr1/yMwwApbpSiY8xifSayfG1sr54tFDU5/itW0FWEgn237V2G34DZONAJbSoDr1+tMLDgDDSRoaSI9K2ULWDB8qOHIkHSQZnaKIatXiToaWYzEGuu/d2g8pa20kjbFHW12lUqSgDPaihfJ9HGuE8s3L7gCW1CSQVERHrmrszyAGUAvOyNsD51cvvKkGQBmg7+5SG1Fw7ZoaVC+R+BfacEQ2kFLh3JB9/49PesueX2/DJASVJCiJAiVdP4xRPBeL276Yn6giil6NKo6d6XRLJLm2LOHtJ0IK2EIWPTf50yuAA2rSlKSc4ApQ5x9JlMTHpQN5xBxenw++aXagpsVu86PoJSq2JIxOM/pXlFlsncmayjsFIXCwduGipKoVGE0l4fwcpSovryNwaKtOaFJbSpIyDHvWcdfYfAUpQQvqJ3qcrBqhbfcVOEWqVJUOoqNPOd2x5XQSTiabtcwMW7cJSCqN6X217/wDI6k6Uhado/mmvtYHQ/sudkFtGudXU71Yra2TcpjWYOcEiqJZcmOTJxO9XThnCXUpA8SCO1ZurwJqkWIWRbACDlIrZu8Kcq60FbuujCjPrRptwoCatP0ZNEoSFSoYJ616J0AGFH2qFbujYTXrF+SMpirTQiZhQUkpjT8q2tuGKTkhJn0rwL1fDRzV3oEGtI09iYImzYSZDYBJkwOtSvMxlBgdhXpRJkRWhv0pJCjFVS0K2R26FIJKlkg7JPT50T94VqHlGmKwXDakgztWlxcgRmR6GnVLYrI7ppC/jzGYqO1QkIK0SodE0S0wn4id6kSlKDjb2pdfI78A7V2pQ/wBMgeteXb504x6VO/fgDH0oZPF2idCviPShtasKIkcRSRJCgBua3bcacBzQl3w9tYKVHSk+tQsW4SQlI1ITtWPZ+SqJnnlKT+ASdPf/ACaHFl46NL8EjIHanDZhMpApeplMH/caGCJwlllA8wTHSpmbyRIMiq4LYBwykq9Sab2qjPmwKFPwgoMf0rwd6ERZuDWkGREjvNSuXKEGYpLxP7R2rV4BSVFJGSBtV1F7Jz4DbZ90Al1OkA9dyK1v0h1ChGFYoS05t++qlLelsbE9flW9y6pQIECspNLCLSYLw1jR+GdIIHSihdoXqQDJG4oUp0hR/MRE0i5f4Sq3Wt3UVEmT13qUymi0NWKYOBRbloylCdBBVQTnEEqzBE9DS11+FEhWOg9afZImmyK7udKyImKyk77zuo5TWUFUcnXdvJ3kDtUDlytzBM1fL3l91Z1FET+lL7zkqAFDFdi5IAkyqsrcI0iTVq5QWtgghJ1GmXDuW9A1rynYmrdw7gCICmxPWseXkTVUVEMsgtadWyj0o1PDnF5LkR2qC04oEnwnEGdgQJH6UW1aKM6TIrl6g2SpUUJJKpoS15hSVaScimFvbICdLmD61tb8IZknvVJCtEjt5Pw5NEIYUpMnFRP3zTIAAzU6r4EAnY9qrHskiY8u9EXjsiEkVq44nT5RM1uyxpTpUN+tWk1hEtgDnEVpRpUkjsoHf2oi0eSUQQVHuR/NRXdqtPmKpA6Gi7a6BElOmmt5YjVL7baAF+UE0U22k4SaA4jZJeT59vSstilpACAcdSc0+1YChkt3Tgj51o/eAI1TtUVndLUfNEV45bJCpnHaqt1YvJElxK4NCcSZSCVBIkCi7u6AEpTt2pWriqFnSoEKNYui0KELdugUakgA7e1PLK2LDYTrJ7k1AzYBCypEAnpTVt9BGlYie9TFFSdojs15+LB9ax9QmRmK8Xw8SCn5VmlCFepqv6SCOXOjJO/ahOJWibkaQsp64ORTIspJPWlzPB9JWrIJ9YxUDweWltoRpU5JHc1pc8uNP5XUa+FpwcyPWplXCtugpXRR4u0CEaEYA7UMxdaAStXtW7jalKGkxSvjfAS4sebApeRjE8VbVuoRW7NwhIlJBBqtWnJpKsrxTGz5dQ0o6nSewmm69jGCn0zQHEVpCoznrUrvlye9RPIS8gg4PSkgFTriQY1frWUlveBOazBJFZW3VeyS8WPFiZChtipLhDakkDrWVlYeSiC14FoQoKVqSelbWDvgkJQcdAaysq2TYcbYuKnAO+KKtr8oJB3rKyjxYhVxRbrriUExJwQa84zw+5t0hSV6k9QTWVlaKKabYu1NII4I8Fj8TJNGsMrLuknyjb/FZWVkkU2G3KiASCcfxUfC+Juuk6iCBtAj61lZWkW06IpNG712dcZPpTJDBUielZWVpBW3YngGDflIBoF1TiYGCPlXlZUNAgJ5bq1gA6QOk0/at/Jj6msrKI52DNfACgRNV+7fDavOAYODWVlJpUhpjRF63pBkyfQ16LkbqrKypbHQtc50aSso0qnpiiFcVEglPrvXlZRLQ0jOKcf8JIUlGo9tqCvecAtAIQQs4jGPnWVlO8BSJbS/1IJ/NvWoukkGsrKgoW33Ey2Naa0VxVS0ydyM1lZSpbGhYOai2vRGO9RscaStZ1gxOKysrXqqFYfd8UR4ZUnfsaFtOISnWRWVlQkMxy+BMmsrKyqJP//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eg;base64,/9j/4AAQSkZJRgABAQAAAQABAAD/2wCEAAkGBhQSERQUExQWFRUWGRoYGRgYGBgcHRgbGBcXGBgYGhgYHCYeGBokHBcXHy8gIycpLCwsFx4xNTAqNSYrLCkBCQoKDgwOGg8PGiokHyUsLCwsLCwsLCwsLCwsLCwsLCwsLCwsLCwsLCwsLCwsLCwsLCwsLCwsLCwsLCwsLCwsLP/AABEIALcBFAMBIgACEQEDEQH/xAAcAAACAgMBAQAAAAAAAAAAAAAEBQMGAAIHAQj/xAA6EAABAwMCBAQDCAEEAgMBAAABAgMRAAQhEjEFBkFREyJhcTKBkQcUI0KhscHw0TNSYuFy8RUWkoL/xAAZAQADAQEBAAAAAAAAAAAAAAAAAQIDBAX/xAAkEQACAgICAgIDAQEAAAAAAAAAAQIRITEDEkFRE2EEInGBQv/aAAwDAQACEQMRAD8AccI4u0wgeYx6nb+ionue0qUC0hSkSBrH5ieg/wA1XkcIaebGC24nBSSYBGPMO9MmrVtQSEEqKQfKgYSRjA743rxu1KjsUVsvVvxpKkADCiNjGMVXrllbii4tZQEn4U9Y796GsEAqCwA2oEg6iFEwIzB+L0phw/xfhu20pOVojZSe5Pz2oc5S2T0SBUc4rOnwmitBJTqODjcwOlWux4ilQlSkwralFz4LSemleFR36AUk4hwhLpIacUFCCkbR7GqXJJMOiZfEakmSoRUrt+02hS1LSD6kVTLHjTwRCmvECTpJJg4G8HBqPinL6blpKlFbcZ0/sK1XPWjP4/ZNwPmu9duShxn8LMKAMR0yd6uhuBolX7VX+EhxCIUnYBKRGT6kiiX+II+DWnX2kT9KUOSSVtjkk2HNcY0nSltRPsQKMbulKVnEb4oOyuREDKqrS7finjrIDXhE4lWQP/zWnySS9kdUy5O3OnoTWj/E9Lesg7THWtLFnyjWqT1jaiF2qdq0Tk1aFgit74ON6wSPeomLtLp8q5jei3bRKk6DGn0qGz4U20TokdxR+1oMEiyE9JqF240D4cUcAAa3W2FYIq69CF7d6Z2xSh/nVLTxbcSpIiQqMH51Y0WSRiK0d4e2fiA+dS4z8MeALhvE/vCNbase1SlB3Uc0QxbIQCEQB6VHcWOJ1H2p06yIGWV9FYrcPvDoFAddqJRw8QMmpPu/QGhRkAKLxUiRion7wT6GjBa+tQ3HDdUGaTUqDBCwtKQQlZPWCZipS+lX5tq1a4WQTMZqT7hGaF2rQOiRJ60K3xdBVpChqmI6/SiVWxUAQYpa1y80Hy9p/EIEqptyWhUMXbmBnasDprC3ghWRUS30N/EYp9gol8avCqonntKdUHO1BDiUEasAnf8AzSc62FDIKrKVXDqtXlWAO1ZR8gqObscAStPiOvEgpJW2BAG2dXUmiRcpZbHgNayZiPKEidz1PalfDmnR53QpWogFBhLenor3Bp2thpKXLgtAlsCNCiRpG5UCfi3rzmjtFi+POOLGptDbaSVKJEmR69Pem3Dy64mHXCSFkN/+HxR7ZxQNzZMXNuXUreQBs02jLupcKJkT7e1G2fL5VblLYdJEFInzTECSnbFNoLBrThLiX3VOKBbJ+HUfLOyvSnnEbNaCAg6FEghRyFCBgd6DtOCOL1JWlxJCSQVBcGBELUdzMmj755TlqlS2sAHKt0qHlBJ6ChRu7Jchb95bd1NlwEzCkgkGZ3x1npT+3bdbltwZAAEkeac/pVdseGWWhaC8lRHmS2lQ1lWnJ1AyTM+1SDh7i0gB5xrSAoLWsKnbBUZk0VQbDbjmTREtvpQDoK9JIBHQxt7mmQ4a24UupblxOQqN59TtVfFjeLchu6CUkAHYkg4KtOwPrVu4BaKZSULXqhMCR8YHX3qors0TLAA4vxHPDbaUg5Kl9Ao7560bw3hzzQIcc1pOANj9ZzSjmV1TbZUjxAtX5Ejv2qdLCnbVBUXJOmQDB/Si6f2KsD1zhSABpWUek0S0wR+YGkgsApKUhKlgHBcJ6dYp5bIIAkjHatoO3ohm4getStOdIitLhhJSRt61iGgIgTHetcpkk7jgFaKuI6V4rPb2pMjmhIuVMLbWiNlkeVXsapyrYUNk8SBExt60Hf8AGG9BUEqcIjyoyYPap7q3QttYSrQVAwqMZHaqvyzyk5bElb/iKOOoET0qJSloaotPDrxDifJjuOo9xRWnpqpYLIgzsf3qQeJjzR6R/NCk6yhB6dQ3INbBzNDtqVsYr1SY23rRMQTFYVAChhcGCd/b/uonnSrGnHrTc0FBX3hJ2NRouQo9RFZ4iEiSUjvtWqbptWykk+hpdvsKJvErUqzWaO1eDA32qrCjCaifaChBg1KPrWpSPak8iB/CV4emQQNqp7/Kl0q7LpdAaUQFNgnICY274q4qSDOYH9monHkpMBQJEYJzWUop7KTa0IOIW1ylcNNpWmBJKiM9o9orKfOkzWUvjXti7HIlEw2hoaEqIGlxwr8QHHlGSFEnpUnC7l1hTqXFNpaUIBUCUlU/DAzIzM9qF4DxgN3AQ4wlAQpIUpAy2tJBhJO4nECrbxO1ZdQpLiYC8lYSAoqUYSSTGmJn51yt0dbIrsN6S2bxtLysphQAKiTpEDYbY3pW03cIuXG0haCptOhWspTJOYUkiczA3zQlrwa1b1NlnMGHkqDi4SoArGk+UgqHyrfmG1eSwW0S60khWsq1LIOQTGU79KMAr9i8c+Xlu440t9afDChBhRB6E65JE/vTHh/PvElLGpCVNqRq87SSVDvggfKg+D2ySsLcW34iwCGlgFwwCE5V0I701vbS/cJXbslBSSdMSmNIGSYSI3wd6tSekDryTcbLKlJbuGmEOKT+G8yCjDm0xvnptVZ4Xa3LDyrd2VsoUkElQ1aDmU5zW9o29eOBi4IBQdQWkToPVIjoT0qw/wD11SnxrQZaEh1JyDukaTIJqXLwCpCTjHCLm2uHFMBcAjSvVI8wkTJnamVjxviDST+KlxQAJkSROdIHan11b3DgSokEgRoUg+cdj2Pc0C/y07dkOa/CWRpIaGAJggqOSant6C15GXMPMroIDbRWgoGpQwpClY2O/f0qDganS6ha3nEsoSQoEDYDyyRiSevpTThfL5bBC1agI7yCMDJ7jenTTjCQlMp82IwQfSqScnbIcklSNypwFBSPKrcqPwiJB9Zo1x3bzR7VBdK8hKRq/wCNV/8A+8W7TnhuNrbUBkkbemK27dcGdXotkgjM0OLyFlKSkkCYzMftSm35vYWQElRkSMHMbx3pha8SkEqRp6Qd46Gr7p6ZNNBpEiSI/eh1JBUkKQo7+aBAjv60sved2G1pbydRiQMD37UwTeaklTYkbgk4Pp6UOUX5Dq0SXvB0PadcygyIUR9QN/nRKWQmJ6bVU+O/aAm0grCVKONCDJPrOwHvXnDvtQZdUgaCNeJ/2+89KFOGyukqLggAqOf+q3CRVc4nz3btoJCgT0E+sUhv+Zrpx8IZ1eCUg+I2gGCffcUPljESg2dAWk4jb3oDifEVNgaWi77ECPeaW8G8cpm4X4iumAgRH+2d6ZrCiNh6ZP8Aijv2WAqgey42pz4mwjtKwflih+KcZSPIpp0g7lIkD5gyKWcS4JdeIVpV5B5hpzBG+BnNL+H84IeUpHhLStOCSIHvPT2rFzlVSKUb0N7m4QgDASFEJGCSSTUyeVmlLDoToVEeVRTPyBjf96ROvPNsupC9alHyGI06vUnMbzWcP4RcNMFQdhasyVFer/yB+H5bVnGSvKK642WO6Kkp0+IoEykaRJBwMTn5mlTSbppR1XqFnVBSpCSBPwjywQfekNvduW6SlbgdeOcAk+iUqJgjNBDhS3k+IS4FE6lNawcowAes77mk+TJSgW62vL1C5edYDc9BEz0knGaeW/F0nJUgg7bz9D/FctvEP3vlaQWdEYVq8ydoPQwoUHb8MvW3Tqhf/IebTOJSPymtI8rRL40ztDbmoeYAdMHpQI4c14inNH4iok+2APTArl7TfEHApLjymmQYJVPiEDMAJzt+9WDg960w2BbtrWVfmWpRKjvJOSe0AYq3yp7J+OtF8DY6iT8q8qvi+WQJWhH/ABzj9RWVfyx9GfUoHAePpfWtBKnQAFBSsEnOqY23PXoKst5bNm2UVjU2cxq6QJkqOTOfbFI7flwqt9JcZ1GVBLCgnUN4BSDJiMVYeF2JQyEqcDjickHBUNoAVGNhXHJZOqyPg/A2WwrwylIVASpswSBmCTMiYz1mmdvwlKR4iGwlZTBAjMflJGDuYNAr49bIMLbIcSCdGxI2IGYUQOlVV/nRwPq8JRCE6fLuHG3ASD3SsDBjqJqtiSY5Ryx+L97RqbdSCYcCSpG8CDiMkCmrLLrqTqfW6TlKlEaE42CG4Sexqr2L7y1sOXSlIZbVBySpRBISVxunHWr87w1olKm1DBnyKgZzsDnvRlrApYeStsWt0zKUssEDKljBXnYDefemttxIuBKlNpbOwBVkKG0naaZNpABjzkHIBHXrmqw4zcLuCGVgIUch0DQkDcggZoFstyJUAfzR0MwOue1QWKkAFPiSZyQQIP8ANI20qeQ60ys+G3KFqKdAURkqB6oMmADsn1rn/M33i1WEsqSqQNQUCZBmIPT9DVrLDrg7OVsKSda50EKV5oiMzjpXrnDWHJEY3Hr/AOq4hy7zE6y4FOIwqUrbJkKScGP76V2jgHHWtKAElGBAVO2wEnO0fpWsZq6nQpcdZjYA/bPtu/hLBbUJCep7iVbH0qrc0XSg6UqaSdaRJUJUn/xI61beeODquGNVutSVIJWUgkajGDtMgTA/5GuaMrVC/FUfE7KOR2J6/Ks5xp4HDI4HM33cJShI1IySpIgCNk9jSriXOFw8ZU54ad0gYn6UpfuXF4Okx1gyfelf3gncYFRRskh6HySFLgyZJ2kimjvNd74chQDRlMgDHpNVG2fj4jI3gmjLa+OnSVq8MydI6HvQDRooFa9SiJVkknPzFZqcnTGAPLHWd628HGoq1RsB1+dWDgdq2Ww69MfkRtrjcqP+wHGMnNDdDWSLhFspDZefhDZGlM/Esk/lHbfNMGftVtmleGlEJTiT6fKMe9VrjXFFvLJKo7f7RGAANgBHSq/acDQhUqlw+u0+3+acIxduYSXhHRX/ALQXlmWkwn23H8/pQFzzteahLhSk7hH+TkD0rSweSAEmCd8fpU17y34whCo1dZjb22MT9KSSFJ0X7kHm8voSV6gFEhOpQKsd4Aic4zHerHxTgyFSpIAWRtsD/wB1yTgN19yWhoK1tJMmdwSTK0nv+9dJPF1gQSFSAUmTkEYPzx+vaujjknFxl/hz8kWmmjn3GuUbh1a9LhGZShRIAEyRM7dasXLlsttRS6tRUBG/kI6FIjcdaN51Zc+7feGD5kwVDuOuO9Ul3n5xxpU/huQNGnqZGon0rncWmWm5I6FfeF4elSkwYBG8k4jGUkmlr7DbDiVN251LUApYIkAA5M7iJzSTllby0anDqz1nA3wlO/zFWgvEtK0JSpaB5cGJiACT6/OKTdiqiBi4SCnuVeWVEYPUf8Yo22sgoFR8oP169vWf0rSy4eEJIUApQzmJCidUAkAAJ2HoKXcUYdOGVaWwd0J1qGRII7SfWhL2K/RNxBi21DxVIK0mEiSkZiAqN9pzSXivMDq9aGEQEgiYUFJInKZjWN4gUBxTgb1w2QWnEqEELXEKE51R5tukDMU2Fu6hKUh5boSAnQkNhW2JJlUeppjoprNxcLSFLcIUd/hn55EGIrK8u+VHHFFQQW/Qr1ncmSUyAc7VlVcfY6LK39m7RANu8pC0q1AKOJ6RGZrS8Y4nbpCEtApTutPmJGJ3yJjMU/4YoqSNwTsNhAzTovqT+Y4qkk1khujjXF+OOSWVtk5lC1JhwTuCofEOmaUJVpIUUmeny7+kTXePuVtdYebSVpJgkZ9TIoXiXK9k5AUmCk4IJ6759aOmLRoplEuObVMpNu+3gp0haTuhQwo+o2kVKdKG23GnvMiNON+yVKGw3GRsatN99nFq414YUoRsqZIHYenpVM499ntxbHUyS6z1idSR6jqPasujKUkHXHFvxnE+AVvKSCR4nlCRuAU9YJzVwsXg6x+IC2hxMb5g7/t+tcm4c7quEjIUo6SkQNztBzXReO2paQhtPwJAnMqntOO9F9cg420j3iHHUNJIQkBtIhIzOMAnuetc4fu1OLUcqM4nb50z4tfTgjAxmkvjpG29Z/J5OiPFWBhb8OghS5KjmPLAAzMesdzNaXHFVpJWCrVmIJBn1ya3sL5AHnP6+tLL68cUoBtEpWYQQJ1KmAMbZpq5k8ko8SyW3kTn64cuENqCigmFyPhB3M+wJFT87rCHdbLnlJjEEAg5B+foaz7OuAvtPrN2wptBTqKtaCQEAmCkEq0mNx29asfEeSW7xKClTjTQVqMBEEfnlRypRI+LYZ3rZxldLRwfMlyZx/TmTr6lAmUkEwSmJ27EA/UClbjmkwJ3nNWTjPI7rbiizoU2Z0hT7BUnpCoWAe4I6ROZplwP7O1OoVrcbS5IMJWFgpxqB0pOhQ6GVAztSo2fPxr/AKRQkBcyQCN63t1L1HIgHAPt+1dL4Ny9w9KnErQpRB06nVmDvGEhISYjJ771X7/kYtXRJDgtsrKwQuEhMlvWmQFSNMmMEHPWVJN0jPj/AC+PkdIX8E1FRBbWWwCSpKFQM/FqAiJ61NxDOkoUVIAgRuO0nt8Rn9OtXkWN7ctg2d62hoJSENIQoJbKdm1GZQMABUGZOB1r3NpZbd1NEJ8pDoKChBWD5jBABJO+kdJ93JVX2XLnjxtdsFdtrcKkExAxQa0kGJxO4r25cWCFoRqbIhWmISZMHuJEGTgzQzl0QetZNSR3xUWh7a22lJ6qOd/6a2RxJ1EYUAcY/wCqgtbk4BIG899tvSnDSAogzsIA3/mRTjyPTJnxraB22CrzKgmZj3H6xVq4NcuaUpIwE432mR7daDsZKvhBHqBt7GrYeINIQmPiSevtWsc7OTk/gw4crWlTbiDpUIhY9B9RXI+auBfdLkpUJEyiMkpJmB7bfKutI4oHSkDBwRFKufeCJdZ8UnS4jAX6EiUn9x6+9aPX8Ii6Yl5f4o2VoZdR4ayjUEpV8ISYhX+1XXNH8S5uKHFMNtKC48qhgSR7Eme4Fchur9TjphfwpAMYwDOe/f3NWjgvOgSpGtSyW0wTq/3HynOJHrIFZU0aOKZYrVdzcqHjtuagZQEqj3Cgr8pg5+VNmfvjflXCU5PlSSpI2AkKzn0OO1V5PPNylw60I8M4SUqkmDuFbLJ32inPC+Y1uHQ5pCo8oVOYgESMd47n2pktMmZvVOJh5xtYPllKSnOZBJVIPTYZG9Dt3jaUOIaaS1pP+oDIV3UYzG/U1DxVDY8jrxQlcyhQQT7SoEIA6bbzQSOXwsoesnglvqIMEiQYEnvUhSFz/LS3VFehQn/e7JPWRAODOKyor/l681nQlah31JA+QWSY7Z2ryrVhj2NeF80pDWoytRxG0e1E3HNqEJnxJURMAyQe0VT7XhrZXhRHbMT8qia4JEvJJIGPU+wp4sdYHdjzRpacdcKi95tKNtMjc/3pVW5e5sunVLBdWRqJySTHatkv+dQVEH96sfBOEssoC1xkjGJP/VNKNOxW0e//ADt0lPldPz3pxwP7QQkHxVgEYMmZNLOM3jZnw8A7d6oPFuA+IuUnSo/Q0KEW84Kt1o7Rbi3u3kPNQHE5UkRpWAd4715zBdp0mN+prmvJzr1sUqJgpJg5yO1dF4oBcM+M0mTErSN/cVjPDopLTOe8XRJMGKqty84hRgEj+9KtV6grnVgAzA/k0vNikKkIkn+zThUTZyYpsOOJB/EkfKmtncjS4WSSVCIJ8vXMfzWy+BoWRIJrZ+0S3ASIHpRNxr9UXFXsFbc8E61OEqBnTJTPU+YEKq2WP2g2qzqW22kneUrP7rNVN5kFBCcb/r1PrTLkvhDan2EuwWwtJKTsrMwfSpcoyjk5+X8NcmWXR3mRIQlQDSUkSklhvI23UM0tvucikR4ykpOYZQ0iffSgE/M04+0rltpAD7YKSdwCAnGNiP2rl3hal6j7VMYNOuzOWP4fGso6LxJxNpbpuHFOPs3EDUghUGNSSdQTpOD8wQaTPc5WqkEfdniSMStI9tUTikC7t3wVW6XFFlRCyjBTqBkESMZ7RPWhrZnooQapcUVl5Yoficay1kbJ4q5pCkLWkHJAUQJ74NG8r3babkOvMpegz5tRM4OreCR/yBFCovNKQytIAyRiFD11dR6be3Unh4CCQDE9f1+XtUW4s9RKM4nTkcU4dcEFbTaVkQTpCFD0KhEj5mkXP3C7EtBLCEB8kZCtgPi1DrVZU0FHJ+ucftXnhjI+kf5rRybWTJQp4bFquGAKjzR3SOtMrRltIwFHvIJjptE1olBGUqg9R0IrxV6SCNjt656zUUjXI1aukgjeOuxj/r6VDxq8geRU98+3r+maULu8T1OPeO/970vcv5MHb9a1jExkXrl/jITpVtAM++P5/errw3jDdwkpMEKwQRggjO9cXY4gRIH5tumas/KfGtKtPeIOd569Npmaq3F/Rj0tCr7QOUBanxGUEtLPT8pnY9Y9ar/Agy2VlxvWskpE4CcfEO5k7V2ovpfbLSwCFggjoD3/AGNcT4i2WnVo30kjEnIJpJ2NegpxlskSFQDgAnTB9Op/Stb9nw1JUNYbEEZMg7gj1qFtK8HScfSjkWjjukrSV7Ad46ddvemhsAWXLkkkrWpRA80lRgYwP2o7hbhZBbfcUGxMNjJ1TnykjTtnImBRCLJxDpQfIUwTnKB0+HrGw3OT3r3inLcNG5U4ZOSIJVJONe8EjNO1oQc3zGpwA6hjHmWhBMbeUTAispJa80FtOlu3YKe7iNSjgCSSfTYYFeUdCcGWawE6iYI80HrBpjccaWoA4CYgbQPQDvVcKSZM77+1ethWnST5RsKzk8miiSJUUqn1o03ZUIg0vcCgRAxUqHFdqS5KKcLD1o06SD/j2oZu4Cle3St2PEWNISqOlHWfAFJOpzFJ81FR4rN1MHRJx1GaL5f5qXbr3lPUVrerSQBCiB9aUXVsEzKt9h/dqTl2WR9KdFg5kS2Xito/hrQFgdiuZH6frSxuIUeuY+gig0XMpqM3UYoU6LXHgOuX8Y7fsRSxx4k1468VUJdXgbQe/wDcUncnSLiqNnHCVBP99qbWFvlJH5Yx3qucPudZKjv2+tWLhiSVA75A/v1qeWPXBrEu/OfFSqzT+YADUM7HE/I49JBrnVtcBIMJ3pnzNxHUpOhUgADT6xBB7g/uJ7VT1JWB8VbccbWzkaV0hq9dGfLgbVratOElasEbGd42ihrN0lUR74p3bqREK37f5qnjBIM9xBbmkOK22xn1zTXhT7cLSrAgwr1xH8/SobexDgKinSB1rRfCugynt29ahq1QJ07DWboR39f1r1y4gepoALDQggkd6iTdg7EH3rFqUdaOqMoz3sZsvzUTr8D5UEq6gUM9dT/fWnGUmEkkS3Fx9N8Vowwd+4OagbZJ9qaNJkQeldUF7OOcgZLZP7zTXg8oOqSPXt6T26VFpECRgbetFWjgGVjy7QNz7CiSJTZceVHitxsEwgzJPt0P0qD7QeUUqT95ZCiQr8QAbkbKIHbE98HvSJjj6kyhIgYAAyE5Jme8ED5VfmrxQQhLgCkFJ1kHuNz1H+ajCWQd3g43ZXriApJIKQZWSZOT0HrEU+4Tx4NSXEulKv8ATiUKzOQrUIH1NC8zcOFo9AgpJ1J1AyROQo7+h29K2Z5gcC23SAEGRp0kpAwCE9tpkEGTRsZZkhp2FhTqACdJSIUuRkAkArEGJG0b0vuOFWja1afFdWRBQ3rKgFZlQT5tMHOR8PWt+JWeqFIZWjxRAUlXmRH5VJAUUgiNsmlrFg6yQHHlNgZUlIVrPSNW4Ge4mdqEQKUWLyZDaClMnHhkn0krEzEVlW13gvinUlxSR2Ulmf8A+pRIPvnE9ayrsVoorcRXi7kJ9f4mp27dLiQBv6Uju+GXIUQGlxEYzOfTas1xqTyzoulgIPHPNpI64Pz/AGqZXEFJUR6SI6x+1IbmNSQqUxMyMz7VM22SR4YAgbyDvifTat3ww2HZjdvj6yn/AFNEgfP2j1qNTzkyXVKPTzGM0LbMBI0OCI6ncZ6d+9ObTg4cWgNkL1ED6n0ImoajHRLbH6rUps2ioytwlap6DZI/c1X7h05/irZzAsF3QMhACMYHlEYHvNIVWWkyQKyWjVIUJuogVt95BNS3nDwYMYoR0BE7Sf6KXVFpntxd6RI3/wA0lu7jUon50Q8qMH6+3/dCNtya6+KCjkbzgd8u8P1g9D0qxOW67dKHFiAchXSUnM9vn3rPs5tkl5GobHb510f7ROFtCzgQiTKTAIk9PSRXLP8AabZMp1+pwa5vypalT12rc8QCoCsetSv8IBnSc0Ongq+u3eutdGjK0F2zqQEq1GSYjrFPbC0OSCEyJOojIHvtVaQ1+ImZgYqwOrnY1hyUgSsPIIMJPTacUvVxB1okoAgGTOc0Tw13JkCe9TvaFjzFIH0/91CYNCo3Cn0yRpPSOp/gV5908gMaVf3ei7pgJB8MgnuN6DtWircyPSmSEtswBOxxRSLAEY2qZ1r8JA65JNa2zhCfauemng6ruOSAsxjet/E0+UZVuY/St3SVTEA96jbAQITlR3PymuuP2ckvo20GRqj/AAKMtnZGk7AHJ6T0n3mgCoCep/u9eayojoP0+v0qmQhjaNkq1SAZwMdt/c/4q6cJcWXCFzpUJBBPQQf72qi290EKneMz30knbpT+04tp/EmcSR2nHywN6yki0Z9oFgqWVmFkAoEZ2hSfUzP6UHwjmBDLAS9pKmySfLK06iMIIw2ADJVvIIGYqxF8LbIVsJjEqSuTpUlI3kHp1AqvMcuW7aA46vXr1FJMwSnY+GgeYbzJ796iLxkUlQfwm6cID7yFAZCCpcBKPylRIlap6qztinA/0ypI0pUJw2JPcFM7gZyAP2NbU8jVq8cuKA0hJnGQQoBM6RO0bdqJsrsvGXXlO6CYShtSNBV+aTpLisRJwBuKuvZD+h2h18f6aBoOU6SgAg5HxKk1lV48ccBKBZuP6CU+I4U6jmcykzv7VlXkzop/CXCk/CoGOxq3WDTiymARnOnerKlbQbKoTlO0CqRZcXebuNSlw2VZA2ipf7GvYY8W4WbiWn2EkH4HkJhYPTVVUueRbhJIQ2I6mTnsfTrXWbXijT6SEKE961HD1JMayZoUmtC7nI+J8hXbbaVafEBwAJlPar19mvJf3Zr70/IcIUEIJEJxGqImatFktxsEEhRG3rRfiyiVQJ6Vb5LVMTm2qOa37sOGZztPbvQq1zXSnuW2rhsakgKG0Urd+zZKvhcI9DU9GaLmWmc0uoScE0ouUlW+c/tXQuK/Zw8CooWFR0qp3fLdwlRBZVjfFTG07Ney8CK4RNSsM5mmZ5euCnUGVkDrFeNcGejDaselW5YoOw85Jc0vCe/8V1nmjg33uwUnqBIj6xXKuTbYqdggyCB7Ed67Rw1wKaKN8bfKsYK5NEcstM+aygoWpPmGkx0/itbm/Kknzj9PpFXfnXkW4cdKrdowZzsZ6gxv77+9D8s/Y2645NydCB23NdEEmrYOUUUdh3B1Az/NGC/KQAR7V2tfJFjbpCSzqnGo5+dVzm37Kk+AXLUysGdJyI7ChxUnkhcqOei7JTA3PQbe9aLtVYlQjvTK25HvFpSoMkKOM054D9mdy+0ta1+CUkgJUDn1B7VPX0W5ryyju3JB8s6Rue/yptZ3ifh0JPeOn1p9cfZHeplSVJX6TvTrlf7LhhV0YI6DFU4rRLmvYkKwAkeg9MET/NDoUAFda6rd8kWqkiEx0kHOMD9qr1/yMwwApbpSiY8xifSayfG1sr54tFDU5/itW0FWEgn237V2G34DZONAJbSoDr1+tMLDgDDSRoaSI9K2ULWDB8qOHIkHSQZnaKIatXiToaWYzEGuu/d2g8pa20kjbFHW12lUqSgDPaihfJ9HGuE8s3L7gCW1CSQVERHrmrszyAGUAvOyNsD51cvvKkGQBmg7+5SG1Fw7ZoaVC+R+BfacEQ2kFLh3JB9/49PesueX2/DJASVJCiJAiVdP4xRPBeL276Yn6giil6NKo6d6XRLJLm2LOHtJ0IK2EIWPTf50yuAA2rSlKSc4ApQ5x9JlMTHpQN5xBxenw++aXagpsVu86PoJSq2JIxOM/pXlFlsncmayjsFIXCwduGipKoVGE0l4fwcpSovryNwaKtOaFJbSpIyDHvWcdfYfAUpQQvqJ3qcrBqhbfcVOEWqVJUOoqNPOd2x5XQSTiabtcwMW7cJSCqN6X217/wDI6k6Uhado/mmvtYHQ/sudkFtGudXU71Yra2TcpjWYOcEiqJZcmOTJxO9XThnCXUpA8SCO1ZurwJqkWIWRbACDlIrZu8Kcq60FbuujCjPrRptwoCatP0ZNEoSFSoYJ616J0AGFH2qFbujYTXrF+SMpirTQiZhQUkpjT8q2tuGKTkhJn0rwL1fDRzV3oEGtI09iYImzYSZDYBJkwOtSvMxlBgdhXpRJkRWhv0pJCjFVS0K2R26FIJKlkg7JPT50T94VqHlGmKwXDakgztWlxcgRmR6GnVLYrI7ppC/jzGYqO1QkIK0SodE0S0wn4id6kSlKDjb2pdfI78A7V2pQ/wBMgeteXb504x6VO/fgDH0oZPF2idCviPShtasKIkcRSRJCgBua3bcacBzQl3w9tYKVHSk+tQsW4SQlI1ITtWPZ+SqJnnlKT+ASdPf/ACaHFl46NL8EjIHanDZhMpApeplMH/caGCJwlllA8wTHSpmbyRIMiq4LYBwykq9Sab2qjPmwKFPwgoMf0rwd6ERZuDWkGREjvNSuXKEGYpLxP7R2rV4BSVFJGSBtV1F7Jz4DbZ90Al1OkA9dyK1v0h1ChGFYoS05t++qlLelsbE9flW9y6pQIECspNLCLSYLw1jR+GdIIHSihdoXqQDJG4oUp0hR/MRE0i5f4Sq3Wt3UVEmT13qUymi0NWKYOBRbloylCdBBVQTnEEqzBE9DS11+FEhWOg9afZImmyK7udKyImKyk77zuo5TWUFUcnXdvJ3kDtUDlytzBM1fL3l91Z1FET+lL7zkqAFDFdi5IAkyqsrcI0iTVq5QWtgghJ1GmXDuW9A1rynYmrdw7gCICmxPWseXkTVUVEMsgtadWyj0o1PDnF5LkR2qC04oEnwnEGdgQJH6UW1aKM6TIrl6g2SpUUJJKpoS15hSVaScimFvbICdLmD61tb8IZknvVJCtEjt5Pw5NEIYUpMnFRP3zTIAAzU6r4EAnY9qrHskiY8u9EXjsiEkVq44nT5RM1uyxpTpUN+tWk1hEtgDnEVpRpUkjsoHf2oi0eSUQQVHuR/NRXdqtPmKpA6Gi7a6BElOmmt5YjVL7baAF+UE0U22k4SaA4jZJeT59vSstilpACAcdSc0+1YChkt3Tgj51o/eAI1TtUVndLUfNEV45bJCpnHaqt1YvJElxK4NCcSZSCVBIkCi7u6AEpTt2pWriqFnSoEKNYui0KELdugUakgA7e1PLK2LDYTrJ7k1AzYBCypEAnpTVt9BGlYie9TFFSdojs15+LB9ax9QmRmK8Xw8SCn5VmlCFepqv6SCOXOjJO/ahOJWibkaQsp64ORTIspJPWlzPB9JWrIJ9YxUDweWltoRpU5JHc1pc8uNP5XUa+FpwcyPWplXCtugpXRR4u0CEaEYA7UMxdaAStXtW7jalKGkxSvjfAS4sebApeRjE8VbVuoRW7NwhIlJBBqtWnJpKsrxTGz5dQ0o6nSewmm69jGCn0zQHEVpCoznrUrvlye9RPIS8gg4PSkgFTriQY1frWUlveBOazBJFZW3VeyS8WPFiZChtipLhDakkDrWVlYeSiC14FoQoKVqSelbWDvgkJQcdAaysq2TYcbYuKnAO+KKtr8oJB3rKyjxYhVxRbrriUExJwQa84zw+5t0hSV6k9QTWVlaKKabYu1NII4I8Fj8TJNGsMrLuknyjb/FZWVkkU2G3KiASCcfxUfC+Juuk6iCBtAj61lZWkW06IpNG712dcZPpTJDBUielZWVpBW3YngGDflIBoF1TiYGCPlXlZUNAgJ5bq1gA6QOk0/at/Jj6msrKI52DNfACgRNV+7fDavOAYODWVlJpUhpjRF63pBkyfQ16LkbqrKypbHQtc50aSso0qnpiiFcVEglPrvXlZRLQ0jOKcf8JIUlGo9tqCvecAtAIQQs4jGPnWVlO8BSJbS/1IJ/NvWoukkGsrKgoW33Ey2Naa0VxVS0ydyM1lZSpbGhYOai2vRGO9RscaStZ1gxOKysrXqqFYfd8UR4ZUnfsaFtOISnWRWVlQkMxy+BMmsrKyqJP//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045029" y="0"/>
            <a:ext cx="10101943" cy="769441"/>
          </a:xfrm>
          <a:prstGeom prst="rect">
            <a:avLst/>
          </a:prstGeom>
          <a:noFill/>
          <a:ln>
            <a:noFill/>
          </a:ln>
        </p:spPr>
        <p:txBody>
          <a:bodyPr wrap="square">
            <a:spAutoFit/>
          </a:bodyPr>
          <a:lstStyle/>
          <a:p>
            <a:pPr algn="ctr"/>
            <a:r>
              <a:rPr lang="en-US" sz="4400" dirty="0">
                <a:solidFill>
                  <a:schemeClr val="bg1"/>
                </a:solidFill>
                <a:latin typeface="Arial Rounded MT Bold" panose="020F0704030504030204" pitchFamily="34" charset="0"/>
              </a:rPr>
              <a:t>Desire to Give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3686" y="120733"/>
            <a:ext cx="953489" cy="1190976"/>
          </a:xfrm>
          <a:prstGeom prst="rect">
            <a:avLst/>
          </a:prstGeom>
        </p:spPr>
      </p:pic>
      <p:grpSp>
        <p:nvGrpSpPr>
          <p:cNvPr id="12" name="Group 11"/>
          <p:cNvGrpSpPr/>
          <p:nvPr/>
        </p:nvGrpSpPr>
        <p:grpSpPr>
          <a:xfrm>
            <a:off x="1221436" y="927352"/>
            <a:ext cx="3437650" cy="2523418"/>
            <a:chOff x="384206" y="4206872"/>
            <a:chExt cx="3289208" cy="2341739"/>
          </a:xfrm>
        </p:grpSpPr>
        <p:grpSp>
          <p:nvGrpSpPr>
            <p:cNvPr id="13" name="Group 12"/>
            <p:cNvGrpSpPr/>
            <p:nvPr/>
          </p:nvGrpSpPr>
          <p:grpSpPr>
            <a:xfrm>
              <a:off x="384206" y="4206872"/>
              <a:ext cx="3289208" cy="2341739"/>
              <a:chOff x="609599" y="950772"/>
              <a:chExt cx="7941747" cy="5654095"/>
            </a:xfrm>
          </p:grpSpPr>
          <p:grpSp>
            <p:nvGrpSpPr>
              <p:cNvPr id="15"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464199"/>
                <a:chOff x="7010400" y="204166"/>
                <a:chExt cx="762000" cy="2210500"/>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204166"/>
                  <a:ext cx="762000" cy="1219198"/>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2098330"/>
                <a:ext cx="1236146" cy="3840518"/>
              </a:xfrm>
              <a:prstGeom prst="can">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760189"/>
                <a:ext cx="1236146" cy="3840518"/>
              </a:xfrm>
              <a:prstGeom prst="can">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950772"/>
                <a:ext cx="621450" cy="869067"/>
                <a:chOff x="7031201" y="1011106"/>
                <a:chExt cx="762000" cy="1312030"/>
              </a:xfrm>
            </p:grpSpPr>
            <p:sp>
              <p:nvSpPr>
                <p:cNvPr id="24" name="Rounded Rectangle 2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1011106"/>
                  <a:ext cx="762000" cy="1219198"/>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71827" y="4839375"/>
              <a:ext cx="2236957" cy="999661"/>
            </a:xfrm>
            <a:prstGeom prst="rect">
              <a:avLst/>
            </a:prstGeom>
          </p:spPr>
          <p:txBody>
            <a:bodyPr wrap="square">
              <a:spAutoFit/>
            </a:bodyPr>
            <a:lstStyle/>
            <a:p>
              <a:pPr algn="ctr"/>
              <a:r>
                <a:rPr lang="en-US" sz="1600" b="1" dirty="0"/>
                <a:t>God wants us to be willing to give even when we may not have anything to give</a:t>
              </a:r>
              <a:endParaRPr lang="en-US" sz="1600" dirty="0"/>
            </a:p>
          </p:txBody>
        </p:sp>
      </p:grpSp>
      <p:grpSp>
        <p:nvGrpSpPr>
          <p:cNvPr id="6" name="Group 5"/>
          <p:cNvGrpSpPr/>
          <p:nvPr/>
        </p:nvGrpSpPr>
        <p:grpSpPr>
          <a:xfrm>
            <a:off x="1317071" y="3684361"/>
            <a:ext cx="3421388" cy="2697045"/>
            <a:chOff x="1317071" y="3684361"/>
            <a:chExt cx="3421388" cy="2697045"/>
          </a:xfrm>
        </p:grpSpPr>
        <p:pic>
          <p:nvPicPr>
            <p:cNvPr id="21506" name="Picture 2" descr="Image result for widows m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370" y="3684361"/>
              <a:ext cx="3345089" cy="2402889"/>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17071" y="6073629"/>
              <a:ext cx="2885813" cy="307777"/>
            </a:xfrm>
            <a:prstGeom prst="rect">
              <a:avLst/>
            </a:prstGeom>
            <a:noFill/>
          </p:spPr>
          <p:txBody>
            <a:bodyPr wrap="square" rtlCol="0">
              <a:spAutoFit/>
            </a:bodyPr>
            <a:lstStyle/>
            <a:p>
              <a:r>
                <a:rPr lang="en-US" sz="1400" dirty="0">
                  <a:solidFill>
                    <a:schemeClr val="bg1"/>
                  </a:solidFill>
                </a:rPr>
                <a:t>James C. Christensen</a:t>
              </a:r>
            </a:p>
          </p:txBody>
        </p:sp>
      </p:grpSp>
    </p:spTree>
    <p:extLst>
      <p:ext uri="{BB962C8B-B14F-4D97-AF65-F5344CB8AC3E}">
        <p14:creationId xmlns:p14="http://schemas.microsoft.com/office/powerpoint/2010/main" val="183056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09057" y="957944"/>
            <a:ext cx="3657600" cy="2246769"/>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“As it is written, He that had gathered much had nothing over; and he that had gathered little had no lack.”</a:t>
            </a:r>
          </a:p>
        </p:txBody>
      </p:sp>
      <p:sp>
        <p:nvSpPr>
          <p:cNvPr id="6" name="TextBox 5"/>
          <p:cNvSpPr txBox="1"/>
          <p:nvPr/>
        </p:nvSpPr>
        <p:spPr>
          <a:xfrm>
            <a:off x="5981700" y="4051300"/>
            <a:ext cx="4343400" cy="1815882"/>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Everything on the earth belongs to the Lord. </a:t>
            </a:r>
          </a:p>
          <a:p>
            <a:endParaRPr lang="en-US" sz="2800" i="1" dirty="0">
              <a:solidFill>
                <a:schemeClr val="bg1"/>
              </a:solidFill>
            </a:endParaRPr>
          </a:p>
          <a:p>
            <a:r>
              <a:rPr lang="en-US" sz="2800" i="1" dirty="0">
                <a:solidFill>
                  <a:schemeClr val="bg1"/>
                </a:solidFill>
                <a:effectLst>
                  <a:glow rad="228600">
                    <a:schemeClr val="accent2">
                      <a:satMod val="175000"/>
                      <a:alpha val="40000"/>
                    </a:schemeClr>
                  </a:glow>
                </a:effectLst>
              </a:rPr>
              <a:t>Read D&amp;C 104:12-18</a:t>
            </a:r>
          </a:p>
        </p:txBody>
      </p:sp>
      <p:sp>
        <p:nvSpPr>
          <p:cNvPr id="7" name="TextBox 6"/>
          <p:cNvSpPr txBox="1"/>
          <p:nvPr/>
        </p:nvSpPr>
        <p:spPr>
          <a:xfrm>
            <a:off x="0" y="6334780"/>
            <a:ext cx="7848600" cy="369332"/>
          </a:xfrm>
          <a:prstGeom prst="rect">
            <a:avLst/>
          </a:prstGeom>
          <a:noFill/>
        </p:spPr>
        <p:txBody>
          <a:bodyPr wrap="square" rtlCol="0">
            <a:spAutoFit/>
          </a:bodyPr>
          <a:lstStyle/>
          <a:p>
            <a:r>
              <a:rPr lang="en-US" dirty="0">
                <a:solidFill>
                  <a:schemeClr val="bg1"/>
                </a:solidFill>
              </a:rPr>
              <a:t>2 Corinthians 8:15</a:t>
            </a:r>
          </a:p>
        </p:txBody>
      </p:sp>
      <p:sp>
        <p:nvSpPr>
          <p:cNvPr id="10" name="TextBox 9"/>
          <p:cNvSpPr txBox="1"/>
          <p:nvPr/>
        </p:nvSpPr>
        <p:spPr>
          <a:xfrm>
            <a:off x="185057" y="0"/>
            <a:ext cx="11930743" cy="646331"/>
          </a:xfrm>
          <a:prstGeom prst="rect">
            <a:avLst/>
          </a:prstGeom>
          <a:noFill/>
        </p:spPr>
        <p:txBody>
          <a:bodyPr wrap="square" rtlCol="0">
            <a:spAutoFit/>
          </a:bodyPr>
          <a:lstStyle/>
          <a:p>
            <a:pPr algn="ctr"/>
            <a:r>
              <a:rPr lang="en-US" sz="3600" dirty="0">
                <a:solidFill>
                  <a:schemeClr val="bg1"/>
                </a:solidFill>
                <a:latin typeface="Arial Rounded MT Bold" panose="020F0704030504030204" pitchFamily="34" charset="0"/>
              </a:rPr>
              <a:t>The Earth is full and there is enough and to spare…</a:t>
            </a:r>
          </a:p>
        </p:txBody>
      </p:sp>
      <p:pic>
        <p:nvPicPr>
          <p:cNvPr id="8" name="Picture 7" descr="earth1.jpg"/>
          <p:cNvPicPr>
            <a:picLocks noChangeAspect="1"/>
          </p:cNvPicPr>
          <p:nvPr/>
        </p:nvPicPr>
        <p:blipFill>
          <a:blip r:embed="rId3" cstate="print"/>
          <a:stretch>
            <a:fillRect/>
          </a:stretch>
        </p:blipFill>
        <p:spPr>
          <a:xfrm>
            <a:off x="6847115" y="1153886"/>
            <a:ext cx="3084285" cy="2400222"/>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B17755E-CFBE-4E04-A1EF-C2B9ED1117A0}"/>
              </a:ext>
            </a:extLst>
          </p:cNvPr>
          <p:cNvPicPr>
            <a:picLocks noChangeAspect="1"/>
          </p:cNvPicPr>
          <p:nvPr/>
        </p:nvPicPr>
        <p:blipFill rotWithShape="1">
          <a:blip r:embed="rId4">
            <a:extLst>
              <a:ext uri="{28A0092B-C50C-407E-A947-70E740481C1C}">
                <a14:useLocalDpi xmlns:a14="http://schemas.microsoft.com/office/drawing/2010/main" val="0"/>
              </a:ext>
            </a:extLst>
          </a:blip>
          <a:srcRect l="4121" t="3486" r="5257" b="7664"/>
          <a:stretch/>
        </p:blipFill>
        <p:spPr>
          <a:xfrm>
            <a:off x="2467626" y="3653288"/>
            <a:ext cx="2877259" cy="2527604"/>
          </a:xfrm>
          <a:prstGeom prst="rect">
            <a:avLst/>
          </a:prstGeom>
        </p:spPr>
      </p:pic>
    </p:spTree>
    <p:extLst>
      <p:ext uri="{BB962C8B-B14F-4D97-AF65-F5344CB8AC3E}">
        <p14:creationId xmlns:p14="http://schemas.microsoft.com/office/powerpoint/2010/main" val="769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89914" y="3777344"/>
            <a:ext cx="5246914" cy="2246769"/>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“And remember in all things, the poor and the needy, the sick and the afflicted, for he that doeth no these things, the same is not my disciple.”</a:t>
            </a:r>
          </a:p>
        </p:txBody>
      </p:sp>
      <p:sp>
        <p:nvSpPr>
          <p:cNvPr id="6" name="TextBox 5"/>
          <p:cNvSpPr txBox="1"/>
          <p:nvPr/>
        </p:nvSpPr>
        <p:spPr>
          <a:xfrm>
            <a:off x="446314" y="1262743"/>
            <a:ext cx="5094514" cy="1815882"/>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“If thou </a:t>
            </a:r>
            <a:r>
              <a:rPr lang="en-US" sz="2800" i="1" dirty="0" err="1">
                <a:solidFill>
                  <a:schemeClr val="bg1"/>
                </a:solidFill>
              </a:rPr>
              <a:t>lovest</a:t>
            </a:r>
            <a:r>
              <a:rPr lang="en-US" sz="2800" i="1" dirty="0">
                <a:solidFill>
                  <a:schemeClr val="bg1"/>
                </a:solidFill>
              </a:rPr>
              <a:t> me…thou will remember the poor, and consecrate of thy properties for their support”</a:t>
            </a:r>
          </a:p>
        </p:txBody>
      </p:sp>
      <p:sp>
        <p:nvSpPr>
          <p:cNvPr id="7" name="TextBox 6"/>
          <p:cNvSpPr txBox="1"/>
          <p:nvPr/>
        </p:nvSpPr>
        <p:spPr>
          <a:xfrm>
            <a:off x="0" y="6488668"/>
            <a:ext cx="7848600" cy="369332"/>
          </a:xfrm>
          <a:prstGeom prst="rect">
            <a:avLst/>
          </a:prstGeom>
          <a:noFill/>
        </p:spPr>
        <p:txBody>
          <a:bodyPr wrap="square" rtlCol="0">
            <a:spAutoFit/>
          </a:bodyPr>
          <a:lstStyle/>
          <a:p>
            <a:r>
              <a:rPr lang="en-US" dirty="0">
                <a:solidFill>
                  <a:schemeClr val="bg1"/>
                </a:solidFill>
              </a:rPr>
              <a:t>D&amp;C  42:30; D&amp;C 52:40</a:t>
            </a:r>
          </a:p>
        </p:txBody>
      </p:sp>
      <p:sp>
        <p:nvSpPr>
          <p:cNvPr id="11" name="Rectangle 10"/>
          <p:cNvSpPr/>
          <p:nvPr/>
        </p:nvSpPr>
        <p:spPr>
          <a:xfrm>
            <a:off x="1045029" y="0"/>
            <a:ext cx="10101943" cy="769441"/>
          </a:xfrm>
          <a:prstGeom prst="rect">
            <a:avLst/>
          </a:prstGeom>
          <a:noFill/>
          <a:ln>
            <a:noFill/>
          </a:ln>
        </p:spPr>
        <p:txBody>
          <a:bodyPr wrap="square">
            <a:spAutoFit/>
          </a:bodyPr>
          <a:lstStyle/>
          <a:p>
            <a:pPr algn="ctr"/>
            <a:r>
              <a:rPr lang="en-US" sz="4400" dirty="0">
                <a:solidFill>
                  <a:schemeClr val="bg1"/>
                </a:solidFill>
                <a:latin typeface="Arial Rounded MT Bold" panose="020F0704030504030204" pitchFamily="34" charset="0"/>
              </a:rPr>
              <a:t>Remember the Poor</a:t>
            </a:r>
          </a:p>
        </p:txBody>
      </p:sp>
      <p:pic>
        <p:nvPicPr>
          <p:cNvPr id="3" name="Picture 2">
            <a:extLst>
              <a:ext uri="{FF2B5EF4-FFF2-40B4-BE49-F238E27FC236}">
                <a16:creationId xmlns:a16="http://schemas.microsoft.com/office/drawing/2014/main" id="{9C2D2D94-C5AE-4F94-8649-875BE97CB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590" y="1050281"/>
            <a:ext cx="3124200" cy="2343150"/>
          </a:xfrm>
          <a:prstGeom prst="rect">
            <a:avLst/>
          </a:prstGeom>
        </p:spPr>
      </p:pic>
      <p:pic>
        <p:nvPicPr>
          <p:cNvPr id="12" name="Picture 11">
            <a:extLst>
              <a:ext uri="{FF2B5EF4-FFF2-40B4-BE49-F238E27FC236}">
                <a16:creationId xmlns:a16="http://schemas.microsoft.com/office/drawing/2014/main" id="{608F8AC6-62F0-4130-B4A4-4EE248F79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3919" y="3592817"/>
            <a:ext cx="2700762" cy="2895851"/>
          </a:xfrm>
          <a:prstGeom prst="rect">
            <a:avLst/>
          </a:prstGeom>
        </p:spPr>
      </p:pic>
    </p:spTree>
    <p:extLst>
      <p:ext uri="{BB962C8B-B14F-4D97-AF65-F5344CB8AC3E}">
        <p14:creationId xmlns:p14="http://schemas.microsoft.com/office/powerpoint/2010/main" val="308576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69229" y="1926772"/>
            <a:ext cx="3777342" cy="3108543"/>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“And the Lord called his people Zion, because they were of one heart and one mind, and dwelt in righteousness; and there was no poor among them”</a:t>
            </a:r>
          </a:p>
        </p:txBody>
      </p:sp>
      <p:sp>
        <p:nvSpPr>
          <p:cNvPr id="7" name="TextBox 6"/>
          <p:cNvSpPr txBox="1"/>
          <p:nvPr/>
        </p:nvSpPr>
        <p:spPr>
          <a:xfrm>
            <a:off x="130629" y="6410980"/>
            <a:ext cx="7848600" cy="369332"/>
          </a:xfrm>
          <a:prstGeom prst="rect">
            <a:avLst/>
          </a:prstGeom>
          <a:noFill/>
        </p:spPr>
        <p:txBody>
          <a:bodyPr wrap="square" rtlCol="0">
            <a:spAutoFit/>
          </a:bodyPr>
          <a:lstStyle/>
          <a:p>
            <a:r>
              <a:rPr lang="en-US" dirty="0">
                <a:solidFill>
                  <a:schemeClr val="bg1"/>
                </a:solidFill>
              </a:rPr>
              <a:t>Moses 7:18</a:t>
            </a:r>
          </a:p>
        </p:txBody>
      </p:sp>
      <p:sp>
        <p:nvSpPr>
          <p:cNvPr id="8" name="TextBox 7"/>
          <p:cNvSpPr txBox="1"/>
          <p:nvPr/>
        </p:nvSpPr>
        <p:spPr>
          <a:xfrm>
            <a:off x="1905000" y="108858"/>
            <a:ext cx="83058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Enoch Built a Zion Society</a:t>
            </a:r>
          </a:p>
        </p:txBody>
      </p:sp>
      <p:pic>
        <p:nvPicPr>
          <p:cNvPr id="3" name="Picture 2">
            <a:extLst>
              <a:ext uri="{FF2B5EF4-FFF2-40B4-BE49-F238E27FC236}">
                <a16:creationId xmlns:a16="http://schemas.microsoft.com/office/drawing/2014/main" id="{ED8C1041-F904-4333-8BAE-43C5AB1F5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92" y="1703682"/>
            <a:ext cx="10333616" cy="3450635"/>
          </a:xfrm>
          <a:prstGeom prst="rect">
            <a:avLst/>
          </a:prstGeom>
        </p:spPr>
      </p:pic>
    </p:spTree>
    <p:extLst>
      <p:ext uri="{BB962C8B-B14F-4D97-AF65-F5344CB8AC3E}">
        <p14:creationId xmlns:p14="http://schemas.microsoft.com/office/powerpoint/2010/main" val="2842177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8814" y="97973"/>
            <a:ext cx="11563109"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Prosperous In Their Circumstance</a:t>
            </a:r>
          </a:p>
        </p:txBody>
      </p:sp>
      <p:sp>
        <p:nvSpPr>
          <p:cNvPr id="7" name="TextBox 6"/>
          <p:cNvSpPr txBox="1"/>
          <p:nvPr/>
        </p:nvSpPr>
        <p:spPr>
          <a:xfrm>
            <a:off x="0" y="6488668"/>
            <a:ext cx="7848600" cy="369332"/>
          </a:xfrm>
          <a:prstGeom prst="rect">
            <a:avLst/>
          </a:prstGeom>
          <a:noFill/>
        </p:spPr>
        <p:txBody>
          <a:bodyPr wrap="square" rtlCol="0">
            <a:spAutoFit/>
          </a:bodyPr>
          <a:lstStyle/>
          <a:p>
            <a:r>
              <a:rPr lang="en-US" dirty="0">
                <a:solidFill>
                  <a:schemeClr val="bg1"/>
                </a:solidFill>
              </a:rPr>
              <a:t>1 Alma 1:27</a:t>
            </a:r>
          </a:p>
        </p:txBody>
      </p:sp>
      <p:sp>
        <p:nvSpPr>
          <p:cNvPr id="8" name="TextBox 7"/>
          <p:cNvSpPr txBox="1"/>
          <p:nvPr/>
        </p:nvSpPr>
        <p:spPr>
          <a:xfrm>
            <a:off x="1186541" y="1197429"/>
            <a:ext cx="4484915" cy="954107"/>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dirty="0">
                <a:solidFill>
                  <a:schemeClr val="bg1"/>
                </a:solidFill>
                <a:latin typeface="Arial Rounded MT Bold" panose="020F0704030504030204" pitchFamily="34" charset="0"/>
              </a:rPr>
              <a:t>An account of Alma, son of Alma and the people.</a:t>
            </a:r>
          </a:p>
        </p:txBody>
      </p:sp>
      <p:sp>
        <p:nvSpPr>
          <p:cNvPr id="9" name="TextBox 8"/>
          <p:cNvSpPr txBox="1"/>
          <p:nvPr/>
        </p:nvSpPr>
        <p:spPr>
          <a:xfrm>
            <a:off x="6324599" y="1828801"/>
            <a:ext cx="5138057" cy="3108543"/>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“And they did impart of their substance, every man according to that which he had, to the poor, and the needy, and the sick, and the afflicted, and they did not wear costly apparel, yet they were neat and comely.”</a:t>
            </a:r>
          </a:p>
        </p:txBody>
      </p:sp>
      <p:pic>
        <p:nvPicPr>
          <p:cNvPr id="3" name="Picture 2">
            <a:extLst>
              <a:ext uri="{FF2B5EF4-FFF2-40B4-BE49-F238E27FC236}">
                <a16:creationId xmlns:a16="http://schemas.microsoft.com/office/drawing/2014/main" id="{D4CBA8CB-1D7E-4551-8649-6B5F81675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7" y="2481551"/>
            <a:ext cx="4905375" cy="3838575"/>
          </a:xfrm>
          <a:prstGeom prst="rect">
            <a:avLst/>
          </a:prstGeom>
        </p:spPr>
      </p:pic>
    </p:spTree>
    <p:extLst>
      <p:ext uri="{BB962C8B-B14F-4D97-AF65-F5344CB8AC3E}">
        <p14:creationId xmlns:p14="http://schemas.microsoft.com/office/powerpoint/2010/main" val="39888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8971" y="1240972"/>
            <a:ext cx="3820886" cy="1815882"/>
          </a:xfrm>
          <a:prstGeom prst="rect">
            <a:avLst/>
          </a:prstGeom>
          <a:solidFill>
            <a:schemeClr val="bg2">
              <a:lumMod val="10000"/>
            </a:schemeClr>
          </a:solidFill>
          <a:ln>
            <a:solidFill>
              <a:schemeClr val="bg2">
                <a:lumMod val="75000"/>
              </a:schemeClr>
            </a:solidFill>
          </a:ln>
        </p:spPr>
        <p:txBody>
          <a:bodyPr wrap="square" rtlCol="0">
            <a:spAutoFit/>
          </a:bodyPr>
          <a:lstStyle/>
          <a:p>
            <a:pPr marL="514350" indent="-514350">
              <a:buAutoNum type="arabicPeriod"/>
            </a:pPr>
            <a:r>
              <a:rPr lang="en-US" sz="2800" dirty="0">
                <a:solidFill>
                  <a:schemeClr val="bg1"/>
                </a:solidFill>
              </a:rPr>
              <a:t>The Messiahship---the atonement for the fall---the fulfillment of the law</a:t>
            </a:r>
          </a:p>
        </p:txBody>
      </p:sp>
      <p:sp>
        <p:nvSpPr>
          <p:cNvPr id="7" name="TextBox 6"/>
          <p:cNvSpPr txBox="1"/>
          <p:nvPr/>
        </p:nvSpPr>
        <p:spPr>
          <a:xfrm>
            <a:off x="4267200" y="6328436"/>
            <a:ext cx="7848600" cy="369332"/>
          </a:xfrm>
          <a:prstGeom prst="rect">
            <a:avLst/>
          </a:prstGeom>
          <a:noFill/>
        </p:spPr>
        <p:txBody>
          <a:bodyPr wrap="square" rtlCol="0">
            <a:spAutoFit/>
          </a:bodyPr>
          <a:lstStyle/>
          <a:p>
            <a:pPr algn="r"/>
            <a:r>
              <a:rPr lang="en-US" dirty="0">
                <a:solidFill>
                  <a:schemeClr val="bg1"/>
                </a:solidFill>
              </a:rPr>
              <a:t>(5)</a:t>
            </a:r>
          </a:p>
        </p:txBody>
      </p:sp>
      <p:sp>
        <p:nvSpPr>
          <p:cNvPr id="8" name="TextBox 7"/>
          <p:cNvSpPr txBox="1"/>
          <p:nvPr/>
        </p:nvSpPr>
        <p:spPr>
          <a:xfrm>
            <a:off x="243068" y="152401"/>
            <a:ext cx="11783028"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The Savior’s Two Great Missions</a:t>
            </a:r>
          </a:p>
        </p:txBody>
      </p:sp>
      <p:sp>
        <p:nvSpPr>
          <p:cNvPr id="9" name="TextBox 8"/>
          <p:cNvSpPr txBox="1"/>
          <p:nvPr/>
        </p:nvSpPr>
        <p:spPr>
          <a:xfrm>
            <a:off x="7151913" y="1088573"/>
            <a:ext cx="4299857" cy="1815882"/>
          </a:xfrm>
          <a:prstGeom prst="rect">
            <a:avLst/>
          </a:prstGeom>
          <a:solidFill>
            <a:schemeClr val="bg2">
              <a:lumMod val="10000"/>
            </a:schemeClr>
          </a:solidFill>
          <a:ln>
            <a:solidFill>
              <a:schemeClr val="bg2">
                <a:lumMod val="75000"/>
              </a:schemeClr>
            </a:solidFill>
          </a:ln>
        </p:spPr>
        <p:txBody>
          <a:bodyPr wrap="square" rtlCol="0">
            <a:spAutoFit/>
          </a:bodyPr>
          <a:lstStyle/>
          <a:p>
            <a:pPr marL="514350" indent="-514350"/>
            <a:r>
              <a:rPr lang="en-US" sz="2800" dirty="0">
                <a:solidFill>
                  <a:schemeClr val="bg1"/>
                </a:solidFill>
              </a:rPr>
              <a:t>2. The work He did among His brethren and sisters in the flesh by way of relieving their sufferings.</a:t>
            </a:r>
          </a:p>
        </p:txBody>
      </p:sp>
      <p:pic>
        <p:nvPicPr>
          <p:cNvPr id="10" name="Picture 9" descr="1093.gif"/>
          <p:cNvPicPr>
            <a:picLocks noChangeAspect="1"/>
          </p:cNvPicPr>
          <p:nvPr/>
        </p:nvPicPr>
        <p:blipFill>
          <a:blip r:embed="rId3" cstate="print"/>
          <a:stretch>
            <a:fillRect/>
          </a:stretch>
        </p:blipFill>
        <p:spPr>
          <a:xfrm>
            <a:off x="957943" y="4068264"/>
            <a:ext cx="3113314" cy="2306683"/>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pic>
        <p:nvPicPr>
          <p:cNvPr id="11" name="Picture 10" descr="Jesus_heals.jpg"/>
          <p:cNvPicPr>
            <a:picLocks noChangeAspect="1"/>
          </p:cNvPicPr>
          <p:nvPr/>
        </p:nvPicPr>
        <p:blipFill>
          <a:blip r:embed="rId4" cstate="print"/>
          <a:stretch>
            <a:fillRect/>
          </a:stretch>
        </p:blipFill>
        <p:spPr>
          <a:xfrm>
            <a:off x="5388429" y="3733360"/>
            <a:ext cx="2725712" cy="2170658"/>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pic>
        <p:nvPicPr>
          <p:cNvPr id="12" name="Picture 11" descr="Ministry_Of_Healing_02.jpg"/>
          <p:cNvPicPr>
            <a:picLocks noChangeAspect="1"/>
          </p:cNvPicPr>
          <p:nvPr/>
        </p:nvPicPr>
        <p:blipFill>
          <a:blip r:embed="rId5" cstate="print"/>
          <a:stretch>
            <a:fillRect/>
          </a:stretch>
        </p:blipFill>
        <p:spPr>
          <a:xfrm>
            <a:off x="9002484" y="4049486"/>
            <a:ext cx="2386107" cy="2386107"/>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536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13312" y="1066800"/>
            <a:ext cx="6302829" cy="5632311"/>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000" dirty="0">
                <a:solidFill>
                  <a:schemeClr val="bg1"/>
                </a:solidFill>
                <a:latin typeface="Arial Rounded MT Bold" panose="020F0704030504030204" pitchFamily="34" charset="0"/>
              </a:rPr>
              <a:t>"In the early part of both this and the meridian dispensations, the saints attempted to live the full law of consecration. </a:t>
            </a:r>
          </a:p>
          <a:p>
            <a:endParaRPr lang="en-US" sz="2000" dirty="0">
              <a:solidFill>
                <a:schemeClr val="bg1"/>
              </a:solidFill>
              <a:latin typeface="Arial Rounded MT Bold" panose="020F0704030504030204" pitchFamily="34" charset="0"/>
            </a:endParaRPr>
          </a:p>
          <a:p>
            <a:r>
              <a:rPr lang="en-US" sz="2000" dirty="0">
                <a:solidFill>
                  <a:schemeClr val="bg1"/>
                </a:solidFill>
                <a:latin typeface="Arial Rounded MT Bold" panose="020F0704030504030204" pitchFamily="34" charset="0"/>
              </a:rPr>
              <a:t>That is, they consecrated their temporal means and spiritual abilities to the Lord's work. </a:t>
            </a:r>
          </a:p>
          <a:p>
            <a:endParaRPr lang="en-US" sz="2000" dirty="0">
              <a:solidFill>
                <a:schemeClr val="bg1"/>
              </a:solidFill>
              <a:latin typeface="Arial Rounded MT Bold" panose="020F0704030504030204" pitchFamily="34" charset="0"/>
            </a:endParaRPr>
          </a:p>
          <a:p>
            <a:r>
              <a:rPr lang="en-US" sz="2000" dirty="0">
                <a:solidFill>
                  <a:schemeClr val="bg1"/>
                </a:solidFill>
                <a:latin typeface="Arial Rounded MT Bold" panose="020F0704030504030204" pitchFamily="34" charset="0"/>
              </a:rPr>
              <a:t>All of their talents, strength, time, properties, and monies were made available for use in the establishment of the Lord's earthly Church and kingdom. </a:t>
            </a:r>
          </a:p>
          <a:p>
            <a:endParaRPr lang="en-US" sz="2000" dirty="0">
              <a:solidFill>
                <a:schemeClr val="bg1"/>
              </a:solidFill>
              <a:latin typeface="Arial Rounded MT Bold" panose="020F0704030504030204" pitchFamily="34" charset="0"/>
            </a:endParaRPr>
          </a:p>
          <a:p>
            <a:r>
              <a:rPr lang="en-US" sz="2000" dirty="0">
                <a:solidFill>
                  <a:schemeClr val="bg1"/>
                </a:solidFill>
                <a:latin typeface="Arial Rounded MT Bold" panose="020F0704030504030204" pitchFamily="34" charset="0"/>
              </a:rPr>
              <a:t>In this dispensation the organizational arrangement where under the principles of consecration operated was the United Order. </a:t>
            </a:r>
          </a:p>
          <a:p>
            <a:endParaRPr lang="en-US" sz="2000" dirty="0">
              <a:solidFill>
                <a:schemeClr val="bg1"/>
              </a:solidFill>
              <a:latin typeface="Arial Rounded MT Bold" panose="020F0704030504030204" pitchFamily="34" charset="0"/>
            </a:endParaRPr>
          </a:p>
          <a:p>
            <a:r>
              <a:rPr lang="en-US" sz="2000" dirty="0">
                <a:solidFill>
                  <a:schemeClr val="bg1"/>
                </a:solidFill>
                <a:latin typeface="Arial Rounded MT Bold" panose="020F0704030504030204" pitchFamily="34" charset="0"/>
              </a:rPr>
              <a:t>The New Testament contains only passing allusions of how the system operated in that day. </a:t>
            </a:r>
          </a:p>
        </p:txBody>
      </p:sp>
      <p:sp>
        <p:nvSpPr>
          <p:cNvPr id="7" name="TextBox 6"/>
          <p:cNvSpPr txBox="1"/>
          <p:nvPr/>
        </p:nvSpPr>
        <p:spPr>
          <a:xfrm>
            <a:off x="4267200" y="6328436"/>
            <a:ext cx="7848600" cy="369332"/>
          </a:xfrm>
          <a:prstGeom prst="rect">
            <a:avLst/>
          </a:prstGeom>
          <a:noFill/>
        </p:spPr>
        <p:txBody>
          <a:bodyPr wrap="square" rtlCol="0">
            <a:spAutoFit/>
          </a:bodyPr>
          <a:lstStyle/>
          <a:p>
            <a:pPr algn="r"/>
            <a:r>
              <a:rPr lang="en-US" dirty="0">
                <a:solidFill>
                  <a:schemeClr val="bg1"/>
                </a:solidFill>
              </a:rPr>
              <a:t>(3)</a:t>
            </a:r>
          </a:p>
        </p:txBody>
      </p:sp>
      <p:sp>
        <p:nvSpPr>
          <p:cNvPr id="8" name="TextBox 7"/>
          <p:cNvSpPr txBox="1"/>
          <p:nvPr/>
        </p:nvSpPr>
        <p:spPr>
          <a:xfrm>
            <a:off x="1981200" y="76201"/>
            <a:ext cx="83058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A Law Of Consecration</a:t>
            </a:r>
          </a:p>
        </p:txBody>
      </p:sp>
      <p:pic>
        <p:nvPicPr>
          <p:cNvPr id="22532" name="Picture 4" descr="Image result for mormons in nauvoo g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518" y="529998"/>
            <a:ext cx="22479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Image result for lds food dr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57" y="3635829"/>
            <a:ext cx="2801983" cy="21227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0" y="6488668"/>
            <a:ext cx="7848600" cy="369332"/>
          </a:xfrm>
          <a:prstGeom prst="rect">
            <a:avLst/>
          </a:prstGeom>
          <a:noFill/>
        </p:spPr>
        <p:txBody>
          <a:bodyPr wrap="square" rtlCol="0">
            <a:spAutoFit/>
          </a:bodyPr>
          <a:lstStyle/>
          <a:p>
            <a:r>
              <a:rPr lang="en-US" dirty="0">
                <a:solidFill>
                  <a:schemeClr val="bg1"/>
                </a:solidFill>
              </a:rPr>
              <a:t>2 Corinthians  9:6-7</a:t>
            </a:r>
          </a:p>
        </p:txBody>
      </p:sp>
    </p:spTree>
    <p:extLst>
      <p:ext uri="{BB962C8B-B14F-4D97-AF65-F5344CB8AC3E}">
        <p14:creationId xmlns:p14="http://schemas.microsoft.com/office/powerpoint/2010/main" val="21717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2534"/>
                                        </p:tgtEl>
                                        <p:attrNameLst>
                                          <p:attrName>style.visibility</p:attrName>
                                        </p:attrNameLst>
                                      </p:cBhvr>
                                      <p:to>
                                        <p:strVal val="visible"/>
                                      </p:to>
                                    </p:set>
                                    <p:animEffect transition="in" filter="fade">
                                      <p:cBhvr>
                                        <p:cTn id="17" dur="500"/>
                                        <p:tgtEl>
                                          <p:spTgt spid="225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5172" y="838201"/>
            <a:ext cx="3657600" cy="1384995"/>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“Every man according as he </a:t>
            </a:r>
            <a:r>
              <a:rPr lang="en-US" sz="2800" i="1" dirty="0" err="1">
                <a:solidFill>
                  <a:schemeClr val="bg1"/>
                </a:solidFill>
              </a:rPr>
              <a:t>purposeth</a:t>
            </a:r>
            <a:r>
              <a:rPr lang="en-US" sz="2800" i="1" dirty="0">
                <a:solidFill>
                  <a:schemeClr val="bg1"/>
                </a:solidFill>
              </a:rPr>
              <a:t> in his heart, so let him give…</a:t>
            </a:r>
          </a:p>
        </p:txBody>
      </p:sp>
      <p:sp>
        <p:nvSpPr>
          <p:cNvPr id="6" name="TextBox 5"/>
          <p:cNvSpPr txBox="1"/>
          <p:nvPr/>
        </p:nvSpPr>
        <p:spPr>
          <a:xfrm>
            <a:off x="4463143" y="3516087"/>
            <a:ext cx="3581400" cy="1384995"/>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 …not grudgingly, or of necessity; for God </a:t>
            </a:r>
            <a:r>
              <a:rPr lang="en-US" sz="2800" i="1" dirty="0" err="1">
                <a:solidFill>
                  <a:schemeClr val="bg1"/>
                </a:solidFill>
              </a:rPr>
              <a:t>loveth</a:t>
            </a:r>
            <a:r>
              <a:rPr lang="en-US" sz="2800" i="1" dirty="0">
                <a:solidFill>
                  <a:schemeClr val="bg1"/>
                </a:solidFill>
              </a:rPr>
              <a:t> a cheerful giver</a:t>
            </a:r>
          </a:p>
        </p:txBody>
      </p:sp>
      <p:sp>
        <p:nvSpPr>
          <p:cNvPr id="7" name="TextBox 6"/>
          <p:cNvSpPr txBox="1"/>
          <p:nvPr/>
        </p:nvSpPr>
        <p:spPr>
          <a:xfrm>
            <a:off x="0" y="6488668"/>
            <a:ext cx="7848600" cy="369332"/>
          </a:xfrm>
          <a:prstGeom prst="rect">
            <a:avLst/>
          </a:prstGeom>
          <a:noFill/>
        </p:spPr>
        <p:txBody>
          <a:bodyPr wrap="square" rtlCol="0">
            <a:spAutoFit/>
          </a:bodyPr>
          <a:lstStyle/>
          <a:p>
            <a:r>
              <a:rPr lang="en-US" dirty="0">
                <a:solidFill>
                  <a:schemeClr val="bg1"/>
                </a:solidFill>
              </a:rPr>
              <a:t>2 Corinthians  9:7</a:t>
            </a:r>
          </a:p>
        </p:txBody>
      </p:sp>
      <p:sp>
        <p:nvSpPr>
          <p:cNvPr id="10" name="TextBox 9"/>
          <p:cNvSpPr txBox="1"/>
          <p:nvPr/>
        </p:nvSpPr>
        <p:spPr>
          <a:xfrm>
            <a:off x="1621971" y="0"/>
            <a:ext cx="8991600" cy="1323439"/>
          </a:xfrm>
          <a:prstGeom prst="rect">
            <a:avLst/>
          </a:prstGeom>
          <a:noFill/>
        </p:spPr>
        <p:txBody>
          <a:bodyPr wrap="square" rtlCol="0">
            <a:spAutoFit/>
          </a:bodyPr>
          <a:lstStyle/>
          <a:p>
            <a:pPr algn="ctr"/>
            <a:r>
              <a:rPr lang="en-US" sz="4000" dirty="0" err="1">
                <a:solidFill>
                  <a:schemeClr val="bg1"/>
                </a:solidFill>
                <a:latin typeface="Arial Rounded MT Bold" panose="020F0704030504030204" pitchFamily="34" charset="0"/>
              </a:rPr>
              <a:t>Soweth</a:t>
            </a:r>
            <a:r>
              <a:rPr lang="en-US" sz="4000" dirty="0">
                <a:solidFill>
                  <a:schemeClr val="bg1"/>
                </a:solidFill>
                <a:latin typeface="Arial Rounded MT Bold" panose="020F0704030504030204" pitchFamily="34" charset="0"/>
              </a:rPr>
              <a:t> Bountifully---Reap Bountifully</a:t>
            </a:r>
          </a:p>
        </p:txBody>
      </p:sp>
      <p:grpSp>
        <p:nvGrpSpPr>
          <p:cNvPr id="11" name="Group 10"/>
          <p:cNvGrpSpPr/>
          <p:nvPr/>
        </p:nvGrpSpPr>
        <p:grpSpPr>
          <a:xfrm>
            <a:off x="8460436" y="4064592"/>
            <a:ext cx="3437650" cy="2575693"/>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71827" y="4819172"/>
              <a:ext cx="2236957" cy="999661"/>
            </a:xfrm>
            <a:prstGeom prst="rect">
              <a:avLst/>
            </a:prstGeom>
          </p:spPr>
          <p:txBody>
            <a:bodyPr wrap="square">
              <a:spAutoFit/>
            </a:bodyPr>
            <a:lstStyle/>
            <a:p>
              <a:pPr algn="ctr"/>
              <a:r>
                <a:rPr lang="en-US" sz="1600" b="1" dirty="0"/>
                <a:t>If we give to those in need with a cheerful heart, God will generously bless us</a:t>
              </a:r>
              <a:endParaRPr lang="en-US" sz="1600" dirty="0"/>
            </a:p>
          </p:txBody>
        </p:sp>
      </p:grpSp>
      <p:pic>
        <p:nvPicPr>
          <p:cNvPr id="8" name="Picture 7">
            <a:extLst>
              <a:ext uri="{FF2B5EF4-FFF2-40B4-BE49-F238E27FC236}">
                <a16:creationId xmlns:a16="http://schemas.microsoft.com/office/drawing/2014/main" id="{3B7C1165-5061-4941-B26D-7C4F62127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845" y="713905"/>
            <a:ext cx="3257550" cy="2486025"/>
          </a:xfrm>
          <a:prstGeom prst="rect">
            <a:avLst/>
          </a:prstGeom>
        </p:spPr>
      </p:pic>
      <p:pic>
        <p:nvPicPr>
          <p:cNvPr id="4" name="Picture 3" descr="A picture containing text, grass, outdoor, person&#10;&#10;Description automatically generated">
            <a:extLst>
              <a:ext uri="{FF2B5EF4-FFF2-40B4-BE49-F238E27FC236}">
                <a16:creationId xmlns:a16="http://schemas.microsoft.com/office/drawing/2014/main" id="{762EAD8D-486B-DAA8-3FFC-3E4902BB2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16" y="2496012"/>
            <a:ext cx="3236976" cy="3497580"/>
          </a:xfrm>
          <a:prstGeom prst="rect">
            <a:avLst/>
          </a:prstGeom>
        </p:spPr>
      </p:pic>
    </p:spTree>
    <p:extLst>
      <p:ext uri="{BB962C8B-B14F-4D97-AF65-F5344CB8AC3E}">
        <p14:creationId xmlns:p14="http://schemas.microsoft.com/office/powerpoint/2010/main" val="28192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01486" y="1055915"/>
            <a:ext cx="4572000" cy="1815882"/>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“The Lord’s way is not to sit at the side of the stream and wait for the water to pass before we cross…</a:t>
            </a:r>
          </a:p>
        </p:txBody>
      </p:sp>
      <p:sp>
        <p:nvSpPr>
          <p:cNvPr id="6" name="TextBox 5"/>
          <p:cNvSpPr txBox="1"/>
          <p:nvPr/>
        </p:nvSpPr>
        <p:spPr>
          <a:xfrm>
            <a:off x="5791200" y="3962401"/>
            <a:ext cx="5475514" cy="1815882"/>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 …it is to come together, roll up our sleeves, go to work, and build a bridge or a boat to cross the waters of our challenges.”</a:t>
            </a:r>
          </a:p>
        </p:txBody>
      </p:sp>
      <p:sp>
        <p:nvSpPr>
          <p:cNvPr id="7" name="TextBox 6"/>
          <p:cNvSpPr txBox="1"/>
          <p:nvPr/>
        </p:nvSpPr>
        <p:spPr>
          <a:xfrm>
            <a:off x="4234543" y="6400095"/>
            <a:ext cx="7848600" cy="369332"/>
          </a:xfrm>
          <a:prstGeom prst="rect">
            <a:avLst/>
          </a:prstGeom>
          <a:noFill/>
        </p:spPr>
        <p:txBody>
          <a:bodyPr wrap="square" rtlCol="0">
            <a:spAutoFit/>
          </a:bodyPr>
          <a:lstStyle/>
          <a:p>
            <a:pPr algn="r"/>
            <a:r>
              <a:rPr lang="en-US" dirty="0">
                <a:solidFill>
                  <a:schemeClr val="bg1"/>
                </a:solidFill>
              </a:rPr>
              <a:t>(6)</a:t>
            </a:r>
          </a:p>
        </p:txBody>
      </p:sp>
      <p:sp>
        <p:nvSpPr>
          <p:cNvPr id="10" name="TextBox 9"/>
          <p:cNvSpPr txBox="1"/>
          <p:nvPr/>
        </p:nvSpPr>
        <p:spPr>
          <a:xfrm>
            <a:off x="92597" y="-21771"/>
            <a:ext cx="11990546" cy="646331"/>
          </a:xfrm>
          <a:prstGeom prst="rect">
            <a:avLst/>
          </a:prstGeom>
          <a:noFill/>
        </p:spPr>
        <p:txBody>
          <a:bodyPr wrap="square" rtlCol="0">
            <a:spAutoFit/>
          </a:bodyPr>
          <a:lstStyle/>
          <a:p>
            <a:pPr algn="ctr"/>
            <a:r>
              <a:rPr lang="en-US" sz="3600" dirty="0">
                <a:solidFill>
                  <a:schemeClr val="bg1"/>
                </a:solidFill>
                <a:latin typeface="Arial Rounded MT Bold" panose="020F0704030504030204" pitchFamily="34" charset="0"/>
              </a:rPr>
              <a:t>Priesthood Organization—Welfare Program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1163" y="117216"/>
            <a:ext cx="1041980" cy="1301429"/>
          </a:xfrm>
          <a:prstGeom prst="rect">
            <a:avLst/>
          </a:prstGeom>
        </p:spPr>
      </p:pic>
      <p:pic>
        <p:nvPicPr>
          <p:cNvPr id="4" name="Picture 3">
            <a:extLst>
              <a:ext uri="{FF2B5EF4-FFF2-40B4-BE49-F238E27FC236}">
                <a16:creationId xmlns:a16="http://schemas.microsoft.com/office/drawing/2014/main" id="{18818FC1-C1C9-4117-8A17-B8AC7DC43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558" y="911301"/>
            <a:ext cx="3009900" cy="2800350"/>
          </a:xfrm>
          <a:prstGeom prst="rect">
            <a:avLst/>
          </a:prstGeom>
        </p:spPr>
      </p:pic>
      <p:pic>
        <p:nvPicPr>
          <p:cNvPr id="11" name="Picture 10">
            <a:extLst>
              <a:ext uri="{FF2B5EF4-FFF2-40B4-BE49-F238E27FC236}">
                <a16:creationId xmlns:a16="http://schemas.microsoft.com/office/drawing/2014/main" id="{8E00A41A-36AA-41B5-A412-BCDA5AD68D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350" y="3674954"/>
            <a:ext cx="4000500" cy="2438400"/>
          </a:xfrm>
          <a:prstGeom prst="rect">
            <a:avLst/>
          </a:prstGeom>
        </p:spPr>
      </p:pic>
    </p:spTree>
    <p:extLst>
      <p:ext uri="{BB962C8B-B14F-4D97-AF65-F5344CB8AC3E}">
        <p14:creationId xmlns:p14="http://schemas.microsoft.com/office/powerpoint/2010/main" val="394327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p:cNvSpPr/>
          <p:nvPr/>
        </p:nvSpPr>
        <p:spPr>
          <a:xfrm>
            <a:off x="-4569" y="-21906"/>
            <a:ext cx="12192000" cy="6858000"/>
          </a:xfrm>
          <a:prstGeom prst="rect">
            <a:avLst/>
          </a:prstGeom>
          <a:gradFill>
            <a:gsLst>
              <a:gs pos="0">
                <a:srgbClr val="283214"/>
              </a:gs>
              <a:gs pos="54000">
                <a:schemeClr val="accent6">
                  <a:lumMod val="60000"/>
                  <a:lumOff val="40000"/>
                </a:schemeClr>
              </a:gs>
              <a:gs pos="79000">
                <a:schemeClr val="accent6">
                  <a:lumMod val="40000"/>
                  <a:lumOff val="60000"/>
                </a:schemeClr>
              </a:gs>
              <a:gs pos="100000">
                <a:schemeClr val="accent6">
                  <a:lumMod val="20000"/>
                  <a:lumOff val="8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50051" y="1854915"/>
            <a:ext cx="3657600" cy="3108543"/>
          </a:xfrm>
          <a:prstGeom prst="rect">
            <a:avLst/>
          </a:prstGeom>
          <a:noFill/>
        </p:spPr>
        <p:txBody>
          <a:bodyPr wrap="square" rtlCol="0">
            <a:spAutoFit/>
          </a:bodyPr>
          <a:lstStyle/>
          <a:p>
            <a:r>
              <a:rPr lang="en-US" sz="2800" dirty="0">
                <a:solidFill>
                  <a:schemeClr val="bg1"/>
                </a:solidFill>
              </a:rPr>
              <a:t>Our Time</a:t>
            </a:r>
          </a:p>
          <a:p>
            <a:endParaRPr lang="en-US" sz="2800" dirty="0">
              <a:solidFill>
                <a:schemeClr val="bg1"/>
              </a:solidFill>
            </a:endParaRPr>
          </a:p>
          <a:p>
            <a:r>
              <a:rPr lang="en-US" sz="2800" dirty="0">
                <a:solidFill>
                  <a:schemeClr val="bg1"/>
                </a:solidFill>
              </a:rPr>
              <a:t>Our Talents</a:t>
            </a:r>
          </a:p>
          <a:p>
            <a:endParaRPr lang="en-US" sz="2800" dirty="0">
              <a:solidFill>
                <a:schemeClr val="bg1"/>
              </a:solidFill>
            </a:endParaRPr>
          </a:p>
          <a:p>
            <a:r>
              <a:rPr lang="en-US" sz="2800" dirty="0">
                <a:solidFill>
                  <a:schemeClr val="bg1"/>
                </a:solidFill>
              </a:rPr>
              <a:t>Our Means</a:t>
            </a:r>
          </a:p>
          <a:p>
            <a:endParaRPr lang="en-US" sz="2800" dirty="0">
              <a:solidFill>
                <a:schemeClr val="bg1"/>
              </a:solidFill>
            </a:endParaRPr>
          </a:p>
          <a:p>
            <a:r>
              <a:rPr lang="en-US" sz="2800" dirty="0">
                <a:solidFill>
                  <a:schemeClr val="bg1"/>
                </a:solidFill>
              </a:rPr>
              <a:t>Ourselves</a:t>
            </a:r>
          </a:p>
        </p:txBody>
      </p:sp>
      <p:sp>
        <p:nvSpPr>
          <p:cNvPr id="10" name="TextBox 9"/>
          <p:cNvSpPr txBox="1"/>
          <p:nvPr/>
        </p:nvSpPr>
        <p:spPr>
          <a:xfrm>
            <a:off x="1676400" y="87087"/>
            <a:ext cx="8991600" cy="1200329"/>
          </a:xfrm>
          <a:prstGeom prst="rect">
            <a:avLst/>
          </a:prstGeom>
          <a:noFill/>
        </p:spPr>
        <p:txBody>
          <a:bodyPr wrap="square" rtlCol="0">
            <a:spAutoFit/>
          </a:bodyPr>
          <a:lstStyle/>
          <a:p>
            <a:pPr algn="ctr"/>
            <a:r>
              <a:rPr lang="en-US" sz="3600" dirty="0">
                <a:solidFill>
                  <a:schemeClr val="bg1"/>
                </a:solidFill>
                <a:latin typeface="Arial Rounded MT Bold" panose="020F0704030504030204" pitchFamily="34" charset="0"/>
              </a:rPr>
              <a:t>Not Only Tithing and Fast Offerings do we contribute:</a:t>
            </a:r>
          </a:p>
        </p:txBody>
      </p:sp>
      <p:grpSp>
        <p:nvGrpSpPr>
          <p:cNvPr id="9" name="Group 42"/>
          <p:cNvGrpSpPr/>
          <p:nvPr/>
        </p:nvGrpSpPr>
        <p:grpSpPr>
          <a:xfrm rot="21303999">
            <a:off x="7239000" y="2057400"/>
            <a:ext cx="2057400" cy="1447800"/>
            <a:chOff x="2667000" y="762000"/>
            <a:chExt cx="2209800" cy="1524000"/>
          </a:xfrm>
          <a:solidFill>
            <a:schemeClr val="accent6">
              <a:lumMod val="20000"/>
              <a:lumOff val="80000"/>
            </a:schemeClr>
          </a:solidFill>
        </p:grpSpPr>
        <p:sp>
          <p:nvSpPr>
            <p:cNvPr id="44" name="Wave 43"/>
            <p:cNvSpPr/>
            <p:nvPr/>
          </p:nvSpPr>
          <p:spPr>
            <a:xfrm>
              <a:off x="2667000" y="762000"/>
              <a:ext cx="2209800" cy="1524000"/>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148822" y="1051620"/>
              <a:ext cx="1192157" cy="87283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32"/>
          <p:cNvGrpSpPr/>
          <p:nvPr/>
        </p:nvGrpSpPr>
        <p:grpSpPr>
          <a:xfrm>
            <a:off x="6781800" y="2286000"/>
            <a:ext cx="838200" cy="1676400"/>
            <a:chOff x="1447800" y="1600200"/>
            <a:chExt cx="1905000" cy="3124200"/>
          </a:xfrm>
        </p:grpSpPr>
        <p:sp>
          <p:nvSpPr>
            <p:cNvPr id="48" name="Can 47"/>
            <p:cNvSpPr/>
            <p:nvPr/>
          </p:nvSpPr>
          <p:spPr>
            <a:xfrm>
              <a:off x="1447800" y="1600200"/>
              <a:ext cx="1905000" cy="3124200"/>
            </a:xfrm>
            <a:prstGeom prst="ca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Stored Data 48"/>
            <p:cNvSpPr/>
            <p:nvPr/>
          </p:nvSpPr>
          <p:spPr>
            <a:xfrm rot="16200000">
              <a:off x="1485900" y="2247900"/>
              <a:ext cx="1828800" cy="1905000"/>
            </a:xfrm>
            <a:prstGeom prst="flowChartOnlineStorag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524000" y="2666999"/>
              <a:ext cx="1828800" cy="860376"/>
            </a:xfrm>
            <a:prstGeom prst="rect">
              <a:avLst/>
            </a:prstGeom>
            <a:noFill/>
          </p:spPr>
          <p:txBody>
            <a:bodyPr wrap="square" rtlCol="0">
              <a:spAutoFit/>
            </a:bodyPr>
            <a:lstStyle/>
            <a:p>
              <a:r>
                <a:rPr lang="en-US" sz="2400" dirty="0"/>
                <a:t>Food</a:t>
              </a:r>
            </a:p>
          </p:txBody>
        </p:sp>
      </p:grpSp>
      <p:grpSp>
        <p:nvGrpSpPr>
          <p:cNvPr id="43" name="Group 50"/>
          <p:cNvGrpSpPr/>
          <p:nvPr/>
        </p:nvGrpSpPr>
        <p:grpSpPr>
          <a:xfrm rot="2113886">
            <a:off x="4812476" y="3403348"/>
            <a:ext cx="1280632" cy="3124200"/>
            <a:chOff x="6477000" y="1709928"/>
            <a:chExt cx="1595570" cy="3892515"/>
          </a:xfrm>
        </p:grpSpPr>
        <p:grpSp>
          <p:nvGrpSpPr>
            <p:cNvPr id="47" name="Group 114"/>
            <p:cNvGrpSpPr/>
            <p:nvPr/>
          </p:nvGrpSpPr>
          <p:grpSpPr>
            <a:xfrm>
              <a:off x="7239000" y="1752600"/>
              <a:ext cx="313945" cy="460248"/>
              <a:chOff x="7239000" y="1752600"/>
              <a:chExt cx="313945" cy="460248"/>
            </a:xfrm>
          </p:grpSpPr>
          <p:grpSp>
            <p:nvGrpSpPr>
              <p:cNvPr id="51" name="Group 111"/>
              <p:cNvGrpSpPr/>
              <p:nvPr/>
            </p:nvGrpSpPr>
            <p:grpSpPr>
              <a:xfrm>
                <a:off x="7239000" y="1981200"/>
                <a:ext cx="313944" cy="231648"/>
                <a:chOff x="7696200" y="1637552"/>
                <a:chExt cx="551883" cy="304800"/>
              </a:xfrm>
            </p:grpSpPr>
            <p:sp>
              <p:nvSpPr>
                <p:cNvPr id="87" name="Rounded Rectangle 86"/>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8" name="Oval 87"/>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52" name="Group 110"/>
              <p:cNvGrpSpPr/>
              <p:nvPr/>
            </p:nvGrpSpPr>
            <p:grpSpPr>
              <a:xfrm>
                <a:off x="7239001" y="1752600"/>
                <a:ext cx="313944" cy="231648"/>
                <a:chOff x="7696200" y="1637552"/>
                <a:chExt cx="551883" cy="304800"/>
              </a:xfrm>
            </p:grpSpPr>
            <p:sp>
              <p:nvSpPr>
                <p:cNvPr id="85" name="Rounded Rectangle 84"/>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6" name="Oval 85"/>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53" name="Oval 52"/>
            <p:cNvSpPr/>
            <p:nvPr/>
          </p:nvSpPr>
          <p:spPr>
            <a:xfrm>
              <a:off x="6629400" y="3352800"/>
              <a:ext cx="1219200" cy="8382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Oval 53"/>
            <p:cNvSpPr/>
            <p:nvPr/>
          </p:nvSpPr>
          <p:spPr>
            <a:xfrm>
              <a:off x="6477000" y="4343400"/>
              <a:ext cx="1447800" cy="10668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 name="Moon 54"/>
            <p:cNvSpPr/>
            <p:nvPr/>
          </p:nvSpPr>
          <p:spPr>
            <a:xfrm>
              <a:off x="7467600" y="3886200"/>
              <a:ext cx="457200" cy="762000"/>
            </a:xfrm>
            <a:prstGeom prst="moon">
              <a:avLst>
                <a:gd name="adj" fmla="val 49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6" name="Moon 55"/>
            <p:cNvSpPr/>
            <p:nvPr/>
          </p:nvSpPr>
          <p:spPr>
            <a:xfrm rot="11248105">
              <a:off x="6500998" y="3900095"/>
              <a:ext cx="457200" cy="762000"/>
            </a:xfrm>
            <a:prstGeom prst="moon">
              <a:avLst>
                <a:gd name="adj" fmla="val 49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7" name="Oval 56"/>
            <p:cNvSpPr/>
            <p:nvPr/>
          </p:nvSpPr>
          <p:spPr>
            <a:xfrm>
              <a:off x="6781800" y="3733800"/>
              <a:ext cx="838200" cy="9906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8" name="Trapezoid 57"/>
            <p:cNvSpPr/>
            <p:nvPr/>
          </p:nvSpPr>
          <p:spPr>
            <a:xfrm>
              <a:off x="7010400" y="2133600"/>
              <a:ext cx="368808" cy="2505456"/>
            </a:xfrm>
            <a:prstGeom prst="trapezoid">
              <a:avLst/>
            </a:prstGeom>
            <a:solidFill>
              <a:srgbClr val="D58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59" name="Straight Connector 58"/>
            <p:cNvCxnSpPr>
              <a:stCxn id="64" idx="2"/>
            </p:cNvCxnSpPr>
            <p:nvPr/>
          </p:nvCxnSpPr>
          <p:spPr>
            <a:xfrm>
              <a:off x="7193280" y="2258568"/>
              <a:ext cx="3048" cy="2514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272528" y="2237232"/>
              <a:ext cx="3048" cy="2514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135368" y="2246376"/>
              <a:ext cx="3048" cy="2514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rot="5400000">
              <a:off x="7124700" y="4610100"/>
              <a:ext cx="182880" cy="50292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3" name="Group 115"/>
            <p:cNvGrpSpPr/>
            <p:nvPr/>
          </p:nvGrpSpPr>
          <p:grpSpPr>
            <a:xfrm rot="10800000">
              <a:off x="6827520" y="1770888"/>
              <a:ext cx="313945" cy="460248"/>
              <a:chOff x="7239000" y="1752600"/>
              <a:chExt cx="313945" cy="460248"/>
            </a:xfrm>
          </p:grpSpPr>
          <p:grpSp>
            <p:nvGrpSpPr>
              <p:cNvPr id="73" name="Group 111"/>
              <p:cNvGrpSpPr/>
              <p:nvPr/>
            </p:nvGrpSpPr>
            <p:grpSpPr>
              <a:xfrm>
                <a:off x="7239000" y="1981200"/>
                <a:ext cx="313944" cy="231648"/>
                <a:chOff x="7696200" y="1637552"/>
                <a:chExt cx="551883" cy="304800"/>
              </a:xfrm>
            </p:grpSpPr>
            <p:sp>
              <p:nvSpPr>
                <p:cNvPr id="81" name="Rounded Rectangle 80"/>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2" name="Oval 81"/>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7" name="Group 110"/>
              <p:cNvGrpSpPr/>
              <p:nvPr/>
            </p:nvGrpSpPr>
            <p:grpSpPr>
              <a:xfrm>
                <a:off x="7239001" y="1752600"/>
                <a:ext cx="313944" cy="231648"/>
                <a:chOff x="7696200" y="1637552"/>
                <a:chExt cx="551883" cy="304800"/>
              </a:xfrm>
            </p:grpSpPr>
            <p:sp>
              <p:nvSpPr>
                <p:cNvPr id="79" name="Rounded Rectangle 78"/>
                <p:cNvSpPr/>
                <p:nvPr/>
              </p:nvSpPr>
              <p:spPr>
                <a:xfrm rot="5400000">
                  <a:off x="7850124" y="1598676"/>
                  <a:ext cx="73152" cy="381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0" name="Oval 79"/>
                <p:cNvSpPr/>
                <p:nvPr/>
              </p:nvSpPr>
              <p:spPr>
                <a:xfrm rot="5184133">
                  <a:off x="7981383" y="1675652"/>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64" name="Rounded Rectangle 63"/>
            <p:cNvSpPr/>
            <p:nvPr/>
          </p:nvSpPr>
          <p:spPr>
            <a:xfrm>
              <a:off x="7040880" y="1709928"/>
              <a:ext cx="304800" cy="54864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65" name="Straight Connector 64"/>
            <p:cNvCxnSpPr/>
            <p:nvPr/>
          </p:nvCxnSpPr>
          <p:spPr>
            <a:xfrm flipH="1">
              <a:off x="7010400" y="35814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7010400" y="41910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7467600" y="3733801"/>
              <a:ext cx="304800" cy="3048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8" name="Oval 67"/>
            <p:cNvSpPr/>
            <p:nvPr/>
          </p:nvSpPr>
          <p:spPr>
            <a:xfrm>
              <a:off x="7467600" y="4419600"/>
              <a:ext cx="304800" cy="3048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9" name="Oval 68"/>
            <p:cNvSpPr/>
            <p:nvPr/>
          </p:nvSpPr>
          <p:spPr>
            <a:xfrm>
              <a:off x="6705600" y="3810000"/>
              <a:ext cx="304800" cy="3048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Oval 69"/>
            <p:cNvSpPr/>
            <p:nvPr/>
          </p:nvSpPr>
          <p:spPr>
            <a:xfrm>
              <a:off x="6629400" y="4419600"/>
              <a:ext cx="304800" cy="3048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1" name="Freeform 70"/>
            <p:cNvSpPr/>
            <p:nvPr/>
          </p:nvSpPr>
          <p:spPr>
            <a:xfrm>
              <a:off x="6705600" y="4419600"/>
              <a:ext cx="202861" cy="533400"/>
            </a:xfrm>
            <a:custGeom>
              <a:avLst/>
              <a:gdLst>
                <a:gd name="connsiteX0" fmla="*/ 315173 w 315173"/>
                <a:gd name="connsiteY0" fmla="*/ 119572 h 613004"/>
                <a:gd name="connsiteX1" fmla="*/ 306029 w 315173"/>
                <a:gd name="connsiteY1" fmla="*/ 73852 h 613004"/>
                <a:gd name="connsiteX2" fmla="*/ 260309 w 315173"/>
                <a:gd name="connsiteY2" fmla="*/ 37276 h 613004"/>
                <a:gd name="connsiteX3" fmla="*/ 232877 w 315173"/>
                <a:gd name="connsiteY3" fmla="*/ 18988 h 613004"/>
                <a:gd name="connsiteX4" fmla="*/ 178013 w 315173"/>
                <a:gd name="connsiteY4" fmla="*/ 700 h 613004"/>
                <a:gd name="connsiteX5" fmla="*/ 77429 w 315173"/>
                <a:gd name="connsiteY5" fmla="*/ 28132 h 613004"/>
                <a:gd name="connsiteX6" fmla="*/ 59141 w 315173"/>
                <a:gd name="connsiteY6" fmla="*/ 82996 h 613004"/>
                <a:gd name="connsiteX7" fmla="*/ 49997 w 315173"/>
                <a:gd name="connsiteY7" fmla="*/ 110428 h 613004"/>
                <a:gd name="connsiteX8" fmla="*/ 77429 w 315173"/>
                <a:gd name="connsiteY8" fmla="*/ 220156 h 613004"/>
                <a:gd name="connsiteX9" fmla="*/ 95717 w 315173"/>
                <a:gd name="connsiteY9" fmla="*/ 247588 h 613004"/>
                <a:gd name="connsiteX10" fmla="*/ 123149 w 315173"/>
                <a:gd name="connsiteY10" fmla="*/ 256732 h 613004"/>
                <a:gd name="connsiteX11" fmla="*/ 141437 w 315173"/>
                <a:gd name="connsiteY11" fmla="*/ 284164 h 613004"/>
                <a:gd name="connsiteX12" fmla="*/ 168869 w 315173"/>
                <a:gd name="connsiteY12" fmla="*/ 293308 h 613004"/>
                <a:gd name="connsiteX13" fmla="*/ 178013 w 315173"/>
                <a:gd name="connsiteY13" fmla="*/ 320740 h 613004"/>
                <a:gd name="connsiteX14" fmla="*/ 223733 w 315173"/>
                <a:gd name="connsiteY14" fmla="*/ 375604 h 613004"/>
                <a:gd name="connsiteX15" fmla="*/ 242021 w 315173"/>
                <a:gd name="connsiteY15" fmla="*/ 403036 h 613004"/>
                <a:gd name="connsiteX16" fmla="*/ 260309 w 315173"/>
                <a:gd name="connsiteY16" fmla="*/ 457900 h 613004"/>
                <a:gd name="connsiteX17" fmla="*/ 251165 w 315173"/>
                <a:gd name="connsiteY17" fmla="*/ 531052 h 613004"/>
                <a:gd name="connsiteX18" fmla="*/ 242021 w 315173"/>
                <a:gd name="connsiteY18" fmla="*/ 558484 h 613004"/>
                <a:gd name="connsiteX19" fmla="*/ 187157 w 315173"/>
                <a:gd name="connsiteY19" fmla="*/ 585916 h 613004"/>
                <a:gd name="connsiteX20" fmla="*/ 159725 w 315173"/>
                <a:gd name="connsiteY20" fmla="*/ 604204 h 613004"/>
                <a:gd name="connsiteX21" fmla="*/ 22565 w 315173"/>
                <a:gd name="connsiteY21" fmla="*/ 576772 h 613004"/>
                <a:gd name="connsiteX22" fmla="*/ 13421 w 315173"/>
                <a:gd name="connsiteY22" fmla="*/ 549340 h 613004"/>
                <a:gd name="connsiteX23" fmla="*/ 49997 w 315173"/>
                <a:gd name="connsiteY23" fmla="*/ 448756 h 613004"/>
                <a:gd name="connsiteX24" fmla="*/ 68285 w 315173"/>
                <a:gd name="connsiteY24" fmla="*/ 439612 h 6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173" h="613004">
                  <a:moveTo>
                    <a:pt x="315173" y="119572"/>
                  </a:moveTo>
                  <a:cubicBezTo>
                    <a:pt x="312125" y="104332"/>
                    <a:pt x="311486" y="88404"/>
                    <a:pt x="306029" y="73852"/>
                  </a:cubicBezTo>
                  <a:cubicBezTo>
                    <a:pt x="291800" y="35909"/>
                    <a:pt x="289917" y="52080"/>
                    <a:pt x="260309" y="37276"/>
                  </a:cubicBezTo>
                  <a:cubicBezTo>
                    <a:pt x="250479" y="32361"/>
                    <a:pt x="242920" y="23451"/>
                    <a:pt x="232877" y="18988"/>
                  </a:cubicBezTo>
                  <a:cubicBezTo>
                    <a:pt x="215261" y="11159"/>
                    <a:pt x="178013" y="700"/>
                    <a:pt x="178013" y="700"/>
                  </a:cubicBezTo>
                  <a:cubicBezTo>
                    <a:pt x="161700" y="2739"/>
                    <a:pt x="95012" y="0"/>
                    <a:pt x="77429" y="28132"/>
                  </a:cubicBezTo>
                  <a:cubicBezTo>
                    <a:pt x="67212" y="44479"/>
                    <a:pt x="65237" y="64708"/>
                    <a:pt x="59141" y="82996"/>
                  </a:cubicBezTo>
                  <a:lnTo>
                    <a:pt x="49997" y="110428"/>
                  </a:lnTo>
                  <a:cubicBezTo>
                    <a:pt x="54568" y="137852"/>
                    <a:pt x="61328" y="196005"/>
                    <a:pt x="77429" y="220156"/>
                  </a:cubicBezTo>
                  <a:cubicBezTo>
                    <a:pt x="83525" y="229300"/>
                    <a:pt x="87135" y="240723"/>
                    <a:pt x="95717" y="247588"/>
                  </a:cubicBezTo>
                  <a:cubicBezTo>
                    <a:pt x="103243" y="253609"/>
                    <a:pt x="114005" y="253684"/>
                    <a:pt x="123149" y="256732"/>
                  </a:cubicBezTo>
                  <a:cubicBezTo>
                    <a:pt x="129245" y="265876"/>
                    <a:pt x="132855" y="277299"/>
                    <a:pt x="141437" y="284164"/>
                  </a:cubicBezTo>
                  <a:cubicBezTo>
                    <a:pt x="148963" y="290185"/>
                    <a:pt x="162053" y="286492"/>
                    <a:pt x="168869" y="293308"/>
                  </a:cubicBezTo>
                  <a:cubicBezTo>
                    <a:pt x="175685" y="300124"/>
                    <a:pt x="173702" y="312119"/>
                    <a:pt x="178013" y="320740"/>
                  </a:cubicBezTo>
                  <a:cubicBezTo>
                    <a:pt x="195040" y="354794"/>
                    <a:pt x="198454" y="345270"/>
                    <a:pt x="223733" y="375604"/>
                  </a:cubicBezTo>
                  <a:cubicBezTo>
                    <a:pt x="230768" y="384047"/>
                    <a:pt x="237558" y="392993"/>
                    <a:pt x="242021" y="403036"/>
                  </a:cubicBezTo>
                  <a:cubicBezTo>
                    <a:pt x="249850" y="420652"/>
                    <a:pt x="260309" y="457900"/>
                    <a:pt x="260309" y="457900"/>
                  </a:cubicBezTo>
                  <a:cubicBezTo>
                    <a:pt x="257261" y="482284"/>
                    <a:pt x="255561" y="506875"/>
                    <a:pt x="251165" y="531052"/>
                  </a:cubicBezTo>
                  <a:cubicBezTo>
                    <a:pt x="249441" y="540535"/>
                    <a:pt x="248042" y="550958"/>
                    <a:pt x="242021" y="558484"/>
                  </a:cubicBezTo>
                  <a:cubicBezTo>
                    <a:pt x="224551" y="580322"/>
                    <a:pt x="209244" y="574873"/>
                    <a:pt x="187157" y="585916"/>
                  </a:cubicBezTo>
                  <a:cubicBezTo>
                    <a:pt x="177327" y="590831"/>
                    <a:pt x="168869" y="598108"/>
                    <a:pt x="159725" y="604204"/>
                  </a:cubicBezTo>
                  <a:cubicBezTo>
                    <a:pt x="135848" y="602214"/>
                    <a:pt x="51550" y="613004"/>
                    <a:pt x="22565" y="576772"/>
                  </a:cubicBezTo>
                  <a:cubicBezTo>
                    <a:pt x="16544" y="569246"/>
                    <a:pt x="16469" y="558484"/>
                    <a:pt x="13421" y="549340"/>
                  </a:cubicBezTo>
                  <a:cubicBezTo>
                    <a:pt x="22774" y="465162"/>
                    <a:pt x="0" y="478754"/>
                    <a:pt x="49997" y="448756"/>
                  </a:cubicBezTo>
                  <a:cubicBezTo>
                    <a:pt x="55841" y="445249"/>
                    <a:pt x="62189" y="442660"/>
                    <a:pt x="68285" y="439612"/>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72" name="Freeform 71"/>
            <p:cNvSpPr/>
            <p:nvPr/>
          </p:nvSpPr>
          <p:spPr>
            <a:xfrm flipH="1">
              <a:off x="7476744" y="4453128"/>
              <a:ext cx="202861" cy="533400"/>
            </a:xfrm>
            <a:custGeom>
              <a:avLst/>
              <a:gdLst>
                <a:gd name="connsiteX0" fmla="*/ 315173 w 315173"/>
                <a:gd name="connsiteY0" fmla="*/ 119572 h 613004"/>
                <a:gd name="connsiteX1" fmla="*/ 306029 w 315173"/>
                <a:gd name="connsiteY1" fmla="*/ 73852 h 613004"/>
                <a:gd name="connsiteX2" fmla="*/ 260309 w 315173"/>
                <a:gd name="connsiteY2" fmla="*/ 37276 h 613004"/>
                <a:gd name="connsiteX3" fmla="*/ 232877 w 315173"/>
                <a:gd name="connsiteY3" fmla="*/ 18988 h 613004"/>
                <a:gd name="connsiteX4" fmla="*/ 178013 w 315173"/>
                <a:gd name="connsiteY4" fmla="*/ 700 h 613004"/>
                <a:gd name="connsiteX5" fmla="*/ 77429 w 315173"/>
                <a:gd name="connsiteY5" fmla="*/ 28132 h 613004"/>
                <a:gd name="connsiteX6" fmla="*/ 59141 w 315173"/>
                <a:gd name="connsiteY6" fmla="*/ 82996 h 613004"/>
                <a:gd name="connsiteX7" fmla="*/ 49997 w 315173"/>
                <a:gd name="connsiteY7" fmla="*/ 110428 h 613004"/>
                <a:gd name="connsiteX8" fmla="*/ 77429 w 315173"/>
                <a:gd name="connsiteY8" fmla="*/ 220156 h 613004"/>
                <a:gd name="connsiteX9" fmla="*/ 95717 w 315173"/>
                <a:gd name="connsiteY9" fmla="*/ 247588 h 613004"/>
                <a:gd name="connsiteX10" fmla="*/ 123149 w 315173"/>
                <a:gd name="connsiteY10" fmla="*/ 256732 h 613004"/>
                <a:gd name="connsiteX11" fmla="*/ 141437 w 315173"/>
                <a:gd name="connsiteY11" fmla="*/ 284164 h 613004"/>
                <a:gd name="connsiteX12" fmla="*/ 168869 w 315173"/>
                <a:gd name="connsiteY12" fmla="*/ 293308 h 613004"/>
                <a:gd name="connsiteX13" fmla="*/ 178013 w 315173"/>
                <a:gd name="connsiteY13" fmla="*/ 320740 h 613004"/>
                <a:gd name="connsiteX14" fmla="*/ 223733 w 315173"/>
                <a:gd name="connsiteY14" fmla="*/ 375604 h 613004"/>
                <a:gd name="connsiteX15" fmla="*/ 242021 w 315173"/>
                <a:gd name="connsiteY15" fmla="*/ 403036 h 613004"/>
                <a:gd name="connsiteX16" fmla="*/ 260309 w 315173"/>
                <a:gd name="connsiteY16" fmla="*/ 457900 h 613004"/>
                <a:gd name="connsiteX17" fmla="*/ 251165 w 315173"/>
                <a:gd name="connsiteY17" fmla="*/ 531052 h 613004"/>
                <a:gd name="connsiteX18" fmla="*/ 242021 w 315173"/>
                <a:gd name="connsiteY18" fmla="*/ 558484 h 613004"/>
                <a:gd name="connsiteX19" fmla="*/ 187157 w 315173"/>
                <a:gd name="connsiteY19" fmla="*/ 585916 h 613004"/>
                <a:gd name="connsiteX20" fmla="*/ 159725 w 315173"/>
                <a:gd name="connsiteY20" fmla="*/ 604204 h 613004"/>
                <a:gd name="connsiteX21" fmla="*/ 22565 w 315173"/>
                <a:gd name="connsiteY21" fmla="*/ 576772 h 613004"/>
                <a:gd name="connsiteX22" fmla="*/ 13421 w 315173"/>
                <a:gd name="connsiteY22" fmla="*/ 549340 h 613004"/>
                <a:gd name="connsiteX23" fmla="*/ 49997 w 315173"/>
                <a:gd name="connsiteY23" fmla="*/ 448756 h 613004"/>
                <a:gd name="connsiteX24" fmla="*/ 68285 w 315173"/>
                <a:gd name="connsiteY24" fmla="*/ 439612 h 6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173" h="613004">
                  <a:moveTo>
                    <a:pt x="315173" y="119572"/>
                  </a:moveTo>
                  <a:cubicBezTo>
                    <a:pt x="312125" y="104332"/>
                    <a:pt x="311486" y="88404"/>
                    <a:pt x="306029" y="73852"/>
                  </a:cubicBezTo>
                  <a:cubicBezTo>
                    <a:pt x="291800" y="35909"/>
                    <a:pt x="289917" y="52080"/>
                    <a:pt x="260309" y="37276"/>
                  </a:cubicBezTo>
                  <a:cubicBezTo>
                    <a:pt x="250479" y="32361"/>
                    <a:pt x="242920" y="23451"/>
                    <a:pt x="232877" y="18988"/>
                  </a:cubicBezTo>
                  <a:cubicBezTo>
                    <a:pt x="215261" y="11159"/>
                    <a:pt x="178013" y="700"/>
                    <a:pt x="178013" y="700"/>
                  </a:cubicBezTo>
                  <a:cubicBezTo>
                    <a:pt x="161700" y="2739"/>
                    <a:pt x="95012" y="0"/>
                    <a:pt x="77429" y="28132"/>
                  </a:cubicBezTo>
                  <a:cubicBezTo>
                    <a:pt x="67212" y="44479"/>
                    <a:pt x="65237" y="64708"/>
                    <a:pt x="59141" y="82996"/>
                  </a:cubicBezTo>
                  <a:lnTo>
                    <a:pt x="49997" y="110428"/>
                  </a:lnTo>
                  <a:cubicBezTo>
                    <a:pt x="54568" y="137852"/>
                    <a:pt x="61328" y="196005"/>
                    <a:pt x="77429" y="220156"/>
                  </a:cubicBezTo>
                  <a:cubicBezTo>
                    <a:pt x="83525" y="229300"/>
                    <a:pt x="87135" y="240723"/>
                    <a:pt x="95717" y="247588"/>
                  </a:cubicBezTo>
                  <a:cubicBezTo>
                    <a:pt x="103243" y="253609"/>
                    <a:pt x="114005" y="253684"/>
                    <a:pt x="123149" y="256732"/>
                  </a:cubicBezTo>
                  <a:cubicBezTo>
                    <a:pt x="129245" y="265876"/>
                    <a:pt x="132855" y="277299"/>
                    <a:pt x="141437" y="284164"/>
                  </a:cubicBezTo>
                  <a:cubicBezTo>
                    <a:pt x="148963" y="290185"/>
                    <a:pt x="162053" y="286492"/>
                    <a:pt x="168869" y="293308"/>
                  </a:cubicBezTo>
                  <a:cubicBezTo>
                    <a:pt x="175685" y="300124"/>
                    <a:pt x="173702" y="312119"/>
                    <a:pt x="178013" y="320740"/>
                  </a:cubicBezTo>
                  <a:cubicBezTo>
                    <a:pt x="195040" y="354794"/>
                    <a:pt x="198454" y="345270"/>
                    <a:pt x="223733" y="375604"/>
                  </a:cubicBezTo>
                  <a:cubicBezTo>
                    <a:pt x="230768" y="384047"/>
                    <a:pt x="237558" y="392993"/>
                    <a:pt x="242021" y="403036"/>
                  </a:cubicBezTo>
                  <a:cubicBezTo>
                    <a:pt x="249850" y="420652"/>
                    <a:pt x="260309" y="457900"/>
                    <a:pt x="260309" y="457900"/>
                  </a:cubicBezTo>
                  <a:cubicBezTo>
                    <a:pt x="257261" y="482284"/>
                    <a:pt x="255561" y="506875"/>
                    <a:pt x="251165" y="531052"/>
                  </a:cubicBezTo>
                  <a:cubicBezTo>
                    <a:pt x="249441" y="540535"/>
                    <a:pt x="248042" y="550958"/>
                    <a:pt x="242021" y="558484"/>
                  </a:cubicBezTo>
                  <a:cubicBezTo>
                    <a:pt x="224551" y="580322"/>
                    <a:pt x="209244" y="574873"/>
                    <a:pt x="187157" y="585916"/>
                  </a:cubicBezTo>
                  <a:cubicBezTo>
                    <a:pt x="177327" y="590831"/>
                    <a:pt x="168869" y="598108"/>
                    <a:pt x="159725" y="604204"/>
                  </a:cubicBezTo>
                  <a:cubicBezTo>
                    <a:pt x="135848" y="602214"/>
                    <a:pt x="51550" y="613004"/>
                    <a:pt x="22565" y="576772"/>
                  </a:cubicBezTo>
                  <a:cubicBezTo>
                    <a:pt x="16544" y="569246"/>
                    <a:pt x="16469" y="558484"/>
                    <a:pt x="13421" y="549340"/>
                  </a:cubicBezTo>
                  <a:cubicBezTo>
                    <a:pt x="22774" y="465162"/>
                    <a:pt x="0" y="478754"/>
                    <a:pt x="49997" y="448756"/>
                  </a:cubicBezTo>
                  <a:cubicBezTo>
                    <a:pt x="55841" y="445249"/>
                    <a:pt x="62189" y="442660"/>
                    <a:pt x="68285" y="439612"/>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nvGrpSpPr>
            <p:cNvPr id="78" name="Group 135"/>
            <p:cNvGrpSpPr/>
            <p:nvPr/>
          </p:nvGrpSpPr>
          <p:grpSpPr>
            <a:xfrm rot="20740405">
              <a:off x="7918872" y="2123712"/>
              <a:ext cx="153698" cy="3050839"/>
              <a:chOff x="8250936" y="2057400"/>
              <a:chExt cx="131064" cy="2987040"/>
            </a:xfrm>
          </p:grpSpPr>
          <p:sp>
            <p:nvSpPr>
              <p:cNvPr id="75" name="Rounded Rectangle 74"/>
              <p:cNvSpPr/>
              <p:nvPr/>
            </p:nvSpPr>
            <p:spPr>
              <a:xfrm>
                <a:off x="8305800" y="2057400"/>
                <a:ext cx="76200" cy="29718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6" name="Rounded Rectangle 75"/>
              <p:cNvSpPr/>
              <p:nvPr/>
            </p:nvSpPr>
            <p:spPr>
              <a:xfrm>
                <a:off x="8250936" y="2072640"/>
                <a:ext cx="45720" cy="2971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4" name="Chord 73"/>
            <p:cNvSpPr/>
            <p:nvPr/>
          </p:nvSpPr>
          <p:spPr>
            <a:xfrm rot="6067231">
              <a:off x="6850977" y="5149242"/>
              <a:ext cx="479810" cy="426591"/>
            </a:xfrm>
            <a:prstGeom prst="chord">
              <a:avLst>
                <a:gd name="adj1" fmla="val 4704998"/>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83" name="Group 88"/>
          <p:cNvGrpSpPr/>
          <p:nvPr/>
        </p:nvGrpSpPr>
        <p:grpSpPr>
          <a:xfrm>
            <a:off x="3733800" y="1447800"/>
            <a:ext cx="2133600" cy="2133600"/>
            <a:chOff x="838200" y="457200"/>
            <a:chExt cx="3276600" cy="3276600"/>
          </a:xfrm>
        </p:grpSpPr>
        <p:sp>
          <p:nvSpPr>
            <p:cNvPr id="90" name="Oval 89"/>
            <p:cNvSpPr/>
            <p:nvPr/>
          </p:nvSpPr>
          <p:spPr>
            <a:xfrm>
              <a:off x="838200" y="457200"/>
              <a:ext cx="3276600" cy="32766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1066800" y="685800"/>
              <a:ext cx="2819400" cy="2819400"/>
            </a:xfrm>
            <a:prstGeom prst="ellipse">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p:cNvSpPr/>
            <p:nvPr/>
          </p:nvSpPr>
          <p:spPr>
            <a:xfrm>
              <a:off x="2286000" y="762000"/>
              <a:ext cx="337279" cy="557134"/>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p:cNvSpPr/>
            <p:nvPr/>
          </p:nvSpPr>
          <p:spPr>
            <a:xfrm>
              <a:off x="2303488" y="2848131"/>
              <a:ext cx="334781" cy="553385"/>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p:cNvSpPr/>
            <p:nvPr/>
          </p:nvSpPr>
          <p:spPr>
            <a:xfrm rot="5400000">
              <a:off x="3425877" y="1865650"/>
              <a:ext cx="333530" cy="46969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p:cNvSpPr/>
            <p:nvPr/>
          </p:nvSpPr>
          <p:spPr>
            <a:xfrm rot="5400000">
              <a:off x="1284156" y="1703881"/>
              <a:ext cx="327286" cy="55213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Up Arrow 95"/>
            <p:cNvSpPr/>
            <p:nvPr/>
          </p:nvSpPr>
          <p:spPr>
            <a:xfrm>
              <a:off x="2362200" y="1394085"/>
              <a:ext cx="216108" cy="89191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Up Arrow 96"/>
            <p:cNvSpPr/>
            <p:nvPr/>
          </p:nvSpPr>
          <p:spPr>
            <a:xfrm rot="16200000" flipH="1" flipV="1">
              <a:off x="2607663" y="1888137"/>
              <a:ext cx="229223" cy="64145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2319728" y="2019925"/>
              <a:ext cx="333531" cy="318541"/>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1ECE08B9-34A6-58F0-96F2-BE6C5FD8F466}"/>
              </a:ext>
            </a:extLst>
          </p:cNvPr>
          <p:cNvGrpSpPr/>
          <p:nvPr/>
        </p:nvGrpSpPr>
        <p:grpSpPr>
          <a:xfrm>
            <a:off x="6824316" y="4311043"/>
            <a:ext cx="2502853" cy="2261991"/>
            <a:chOff x="3006796" y="1933318"/>
            <a:chExt cx="4416227" cy="3991232"/>
          </a:xfrm>
        </p:grpSpPr>
        <p:grpSp>
          <p:nvGrpSpPr>
            <p:cNvPr id="84" name="Group 83">
              <a:extLst>
                <a:ext uri="{FF2B5EF4-FFF2-40B4-BE49-F238E27FC236}">
                  <a16:creationId xmlns:a16="http://schemas.microsoft.com/office/drawing/2014/main" id="{09AC310F-82F5-9FDF-5FD5-A300CCF6607E}"/>
                </a:ext>
              </a:extLst>
            </p:cNvPr>
            <p:cNvGrpSpPr/>
            <p:nvPr/>
          </p:nvGrpSpPr>
          <p:grpSpPr>
            <a:xfrm>
              <a:off x="5187376" y="1986809"/>
              <a:ext cx="2235647" cy="3840545"/>
              <a:chOff x="5187376" y="1986809"/>
              <a:chExt cx="2235647" cy="3840545"/>
            </a:xfrm>
          </p:grpSpPr>
          <p:sp>
            <p:nvSpPr>
              <p:cNvPr id="113" name="Oval 112">
                <a:extLst>
                  <a:ext uri="{FF2B5EF4-FFF2-40B4-BE49-F238E27FC236}">
                    <a16:creationId xmlns:a16="http://schemas.microsoft.com/office/drawing/2014/main" id="{A02D10EC-21F6-67AF-98D9-46343F5D5E5C}"/>
                  </a:ext>
                </a:extLst>
              </p:cNvPr>
              <p:cNvSpPr/>
              <p:nvPr/>
            </p:nvSpPr>
            <p:spPr>
              <a:xfrm>
                <a:off x="6777337" y="4310061"/>
                <a:ext cx="496810" cy="476648"/>
              </a:xfrm>
              <a:prstGeom prst="ellipse">
                <a:avLst/>
              </a:prstGeom>
              <a:solidFill>
                <a:schemeClr val="accent2">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Manual Operation 113">
                <a:extLst>
                  <a:ext uri="{FF2B5EF4-FFF2-40B4-BE49-F238E27FC236}">
                    <a16:creationId xmlns:a16="http://schemas.microsoft.com/office/drawing/2014/main" id="{1D744615-7071-42BE-841E-D6A433B82CF4}"/>
                  </a:ext>
                </a:extLst>
              </p:cNvPr>
              <p:cNvSpPr/>
              <p:nvPr/>
            </p:nvSpPr>
            <p:spPr>
              <a:xfrm rot="8941098">
                <a:off x="6609642" y="3499864"/>
                <a:ext cx="407304" cy="1112180"/>
              </a:xfrm>
              <a:prstGeom prst="flowChartManualOperation">
                <a:avLst/>
              </a:prstGeom>
              <a:solidFill>
                <a:schemeClr val="accent1">
                  <a:lumMod val="40000"/>
                  <a:lumOff val="60000"/>
                </a:scheme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Manual Operation 114">
                <a:extLst>
                  <a:ext uri="{FF2B5EF4-FFF2-40B4-BE49-F238E27FC236}">
                    <a16:creationId xmlns:a16="http://schemas.microsoft.com/office/drawing/2014/main" id="{03865AB6-50D9-CD9B-2074-128E39EAB6E6}"/>
                  </a:ext>
                </a:extLst>
              </p:cNvPr>
              <p:cNvSpPr/>
              <p:nvPr/>
            </p:nvSpPr>
            <p:spPr>
              <a:xfrm rot="9242925">
                <a:off x="6545802" y="3289572"/>
                <a:ext cx="407304" cy="1112180"/>
              </a:xfrm>
              <a:prstGeom prst="flowChartManualOperation">
                <a:avLst/>
              </a:prstGeom>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ardrop 115">
                <a:extLst>
                  <a:ext uri="{FF2B5EF4-FFF2-40B4-BE49-F238E27FC236}">
                    <a16:creationId xmlns:a16="http://schemas.microsoft.com/office/drawing/2014/main" id="{A9010A01-17AE-6F40-8EBE-9D8A98BC443F}"/>
                  </a:ext>
                </a:extLst>
              </p:cNvPr>
              <p:cNvSpPr/>
              <p:nvPr/>
            </p:nvSpPr>
            <p:spPr>
              <a:xfrm rot="17973269">
                <a:off x="6465613" y="2550463"/>
                <a:ext cx="794118" cy="868304"/>
              </a:xfrm>
              <a:prstGeom prst="teardrop">
                <a:avLst>
                  <a:gd name="adj" fmla="val 150432"/>
                </a:avLst>
              </a:prstGeom>
              <a:solidFill>
                <a:schemeClr val="accent4">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ardrop 116">
                <a:extLst>
                  <a:ext uri="{FF2B5EF4-FFF2-40B4-BE49-F238E27FC236}">
                    <a16:creationId xmlns:a16="http://schemas.microsoft.com/office/drawing/2014/main" id="{D0A0E99C-9371-3F5E-4409-794E8D0E58F0}"/>
                  </a:ext>
                </a:extLst>
              </p:cNvPr>
              <p:cNvSpPr/>
              <p:nvPr/>
            </p:nvSpPr>
            <p:spPr>
              <a:xfrm rot="19540531">
                <a:off x="5344917" y="2550463"/>
                <a:ext cx="794119" cy="868304"/>
              </a:xfrm>
              <a:prstGeom prst="teardrop">
                <a:avLst>
                  <a:gd name="adj" fmla="val 150432"/>
                </a:avLst>
              </a:prstGeom>
              <a:solidFill>
                <a:schemeClr val="accent4">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B9F44443-400A-0144-29F8-803A7E72AB1E}"/>
                  </a:ext>
                </a:extLst>
              </p:cNvPr>
              <p:cNvSpPr/>
              <p:nvPr/>
            </p:nvSpPr>
            <p:spPr>
              <a:xfrm rot="1003864">
                <a:off x="6271286" y="5392138"/>
                <a:ext cx="756044" cy="435216"/>
              </a:xfrm>
              <a:prstGeom prst="ellipse">
                <a:avLst/>
              </a:prstGeom>
              <a:solidFill>
                <a:srgbClr val="9966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B0D2354D-3641-E0ED-2DFD-73E472123C1C}"/>
                  </a:ext>
                </a:extLst>
              </p:cNvPr>
              <p:cNvSpPr/>
              <p:nvPr/>
            </p:nvSpPr>
            <p:spPr>
              <a:xfrm>
                <a:off x="5257755" y="4281197"/>
                <a:ext cx="426431" cy="367401"/>
              </a:xfrm>
              <a:prstGeom prst="ellipse">
                <a:avLst/>
              </a:prstGeom>
              <a:solidFill>
                <a:schemeClr val="accent2">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Manual Operation 119">
                <a:extLst>
                  <a:ext uri="{FF2B5EF4-FFF2-40B4-BE49-F238E27FC236}">
                    <a16:creationId xmlns:a16="http://schemas.microsoft.com/office/drawing/2014/main" id="{D2FE8C3A-B253-959B-59B7-8208489260B9}"/>
                  </a:ext>
                </a:extLst>
              </p:cNvPr>
              <p:cNvSpPr/>
              <p:nvPr/>
            </p:nvSpPr>
            <p:spPr>
              <a:xfrm rot="12880156">
                <a:off x="5552634" y="3475426"/>
                <a:ext cx="594730" cy="1096925"/>
              </a:xfrm>
              <a:prstGeom prst="flowChartManualOperation">
                <a:avLst/>
              </a:prstGeom>
              <a:solidFill>
                <a:schemeClr val="accent1">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3FC11ED6-B719-A5A0-0C68-CA7A44F9831C}"/>
                  </a:ext>
                </a:extLst>
              </p:cNvPr>
              <p:cNvSpPr/>
              <p:nvPr/>
            </p:nvSpPr>
            <p:spPr>
              <a:xfrm rot="21061729">
                <a:off x="5562901" y="5391648"/>
                <a:ext cx="694067" cy="399539"/>
              </a:xfrm>
              <a:prstGeom prst="ellipse">
                <a:avLst/>
              </a:prstGeom>
              <a:solidFill>
                <a:srgbClr val="9966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Manual Operation 121">
                <a:extLst>
                  <a:ext uri="{FF2B5EF4-FFF2-40B4-BE49-F238E27FC236}">
                    <a16:creationId xmlns:a16="http://schemas.microsoft.com/office/drawing/2014/main" id="{8C1AC5C7-0CF9-82BD-7FE9-78B109CC8D39}"/>
                  </a:ext>
                </a:extLst>
              </p:cNvPr>
              <p:cNvSpPr/>
              <p:nvPr/>
            </p:nvSpPr>
            <p:spPr>
              <a:xfrm rot="12880156">
                <a:off x="5696710" y="3233605"/>
                <a:ext cx="511086" cy="1112180"/>
              </a:xfrm>
              <a:prstGeom prst="flowChartManualOperation">
                <a:avLst/>
              </a:prstGeom>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Extract 122">
                <a:extLst>
                  <a:ext uri="{FF2B5EF4-FFF2-40B4-BE49-F238E27FC236}">
                    <a16:creationId xmlns:a16="http://schemas.microsoft.com/office/drawing/2014/main" id="{E56025F8-0108-7185-1467-F336ECAEB2CC}"/>
                  </a:ext>
                </a:extLst>
              </p:cNvPr>
              <p:cNvSpPr/>
              <p:nvPr/>
            </p:nvSpPr>
            <p:spPr>
              <a:xfrm>
                <a:off x="5187376" y="3336144"/>
                <a:ext cx="2235647" cy="2224360"/>
              </a:xfrm>
              <a:prstGeom prst="flowChartExtract">
                <a:avLst/>
              </a:prstGeom>
              <a:solidFill>
                <a:schemeClr val="accent1">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Extract 123">
                <a:extLst>
                  <a:ext uri="{FF2B5EF4-FFF2-40B4-BE49-F238E27FC236}">
                    <a16:creationId xmlns:a16="http://schemas.microsoft.com/office/drawing/2014/main" id="{59A167DF-43C9-E60C-B652-0D36D71CE619}"/>
                  </a:ext>
                </a:extLst>
              </p:cNvPr>
              <p:cNvSpPr/>
              <p:nvPr/>
            </p:nvSpPr>
            <p:spPr>
              <a:xfrm>
                <a:off x="5352980" y="3177261"/>
                <a:ext cx="1904439" cy="2065477"/>
              </a:xfrm>
              <a:prstGeom prst="flowChartExtract">
                <a:avLst/>
              </a:prstGeom>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Extract 124">
                <a:extLst>
                  <a:ext uri="{FF2B5EF4-FFF2-40B4-BE49-F238E27FC236}">
                    <a16:creationId xmlns:a16="http://schemas.microsoft.com/office/drawing/2014/main" id="{FF029DB9-E3D2-FA2B-12CE-C0055FAA2E7E}"/>
                  </a:ext>
                </a:extLst>
              </p:cNvPr>
              <p:cNvSpPr/>
              <p:nvPr/>
            </p:nvSpPr>
            <p:spPr>
              <a:xfrm rot="10800000">
                <a:off x="5994262" y="3120058"/>
                <a:ext cx="662414" cy="519119"/>
              </a:xfrm>
              <a:prstGeom prst="flowChartExtract">
                <a:avLst/>
              </a:prstGeom>
              <a:solidFill>
                <a:schemeClr val="accent2">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80BAFADB-AB77-145D-B8BD-B72C3CA09408}"/>
                  </a:ext>
                </a:extLst>
              </p:cNvPr>
              <p:cNvSpPr/>
              <p:nvPr/>
            </p:nvSpPr>
            <p:spPr>
              <a:xfrm>
                <a:off x="5849790" y="2144523"/>
                <a:ext cx="993621" cy="1271063"/>
              </a:xfrm>
              <a:prstGeom prst="ellipse">
                <a:avLst/>
              </a:prstGeom>
              <a:solidFill>
                <a:schemeClr val="accent2">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Shape 126">
                <a:extLst>
                  <a:ext uri="{FF2B5EF4-FFF2-40B4-BE49-F238E27FC236}">
                    <a16:creationId xmlns:a16="http://schemas.microsoft.com/office/drawing/2014/main" id="{1DE21794-070E-151B-7402-80BBA50D1C0E}"/>
                  </a:ext>
                </a:extLst>
              </p:cNvPr>
              <p:cNvSpPr/>
              <p:nvPr/>
            </p:nvSpPr>
            <p:spPr>
              <a:xfrm rot="16531789" flipH="1">
                <a:off x="5920200" y="1700123"/>
                <a:ext cx="702861" cy="1276233"/>
              </a:xfrm>
              <a:custGeom>
                <a:avLst/>
                <a:gdLst>
                  <a:gd name="connsiteX0" fmla="*/ 3 w 702861"/>
                  <a:gd name="connsiteY0" fmla="*/ 879497 h 1276233"/>
                  <a:gd name="connsiteX1" fmla="*/ 259719 w 702861"/>
                  <a:gd name="connsiteY1" fmla="*/ 1213767 h 1276233"/>
                  <a:gd name="connsiteX2" fmla="*/ 579302 w 702861"/>
                  <a:gd name="connsiteY2" fmla="*/ 1276233 h 1276233"/>
                  <a:gd name="connsiteX3" fmla="*/ 646149 w 702861"/>
                  <a:gd name="connsiteY3" fmla="*/ 934235 h 1276233"/>
                  <a:gd name="connsiteX4" fmla="*/ 599814 w 702861"/>
                  <a:gd name="connsiteY4" fmla="*/ 674111 h 1276233"/>
                  <a:gd name="connsiteX5" fmla="*/ 566669 w 702861"/>
                  <a:gd name="connsiteY5" fmla="*/ 630913 h 1276233"/>
                  <a:gd name="connsiteX6" fmla="*/ 607486 w 702861"/>
                  <a:gd name="connsiteY6" fmla="*/ 594874 h 1276233"/>
                  <a:gd name="connsiteX7" fmla="*/ 702861 w 702861"/>
                  <a:gd name="connsiteY7" fmla="*/ 348469 h 1276233"/>
                  <a:gd name="connsiteX8" fmla="*/ 702861 w 702861"/>
                  <a:gd name="connsiteY8" fmla="*/ 0 h 1276233"/>
                  <a:gd name="connsiteX9" fmla="*/ 377230 w 702861"/>
                  <a:gd name="connsiteY9" fmla="*/ 0 h 1276233"/>
                  <a:gd name="connsiteX10" fmla="*/ 51599 w 702861"/>
                  <a:gd name="connsiteY10" fmla="*/ 348469 h 1276233"/>
                  <a:gd name="connsiteX11" fmla="*/ 107212 w 702861"/>
                  <a:gd name="connsiteY11" fmla="*/ 543301 h 1276233"/>
                  <a:gd name="connsiteX12" fmla="*/ 143146 w 702861"/>
                  <a:gd name="connsiteY12" fmla="*/ 589908 h 1276233"/>
                  <a:gd name="connsiteX13" fmla="*/ 98937 w 702861"/>
                  <a:gd name="connsiteY13" fmla="*/ 628758 h 1276233"/>
                  <a:gd name="connsiteX14" fmla="*/ 6983 w 702861"/>
                  <a:gd name="connsiteY14" fmla="*/ 809303 h 1276233"/>
                  <a:gd name="connsiteX15" fmla="*/ 3 w 702861"/>
                  <a:gd name="connsiteY15" fmla="*/ 879497 h 12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2861" h="1276233">
                    <a:moveTo>
                      <a:pt x="3" y="879497"/>
                    </a:moveTo>
                    <a:cubicBezTo>
                      <a:pt x="-658" y="1041164"/>
                      <a:pt x="105281" y="1183580"/>
                      <a:pt x="259719" y="1213767"/>
                    </a:cubicBezTo>
                    <a:lnTo>
                      <a:pt x="579302" y="1276233"/>
                    </a:lnTo>
                    <a:lnTo>
                      <a:pt x="646149" y="934235"/>
                    </a:lnTo>
                    <a:cubicBezTo>
                      <a:pt x="664609" y="839795"/>
                      <a:pt x="645550" y="747304"/>
                      <a:pt x="599814" y="674111"/>
                    </a:cubicBezTo>
                    <a:lnTo>
                      <a:pt x="566669" y="630913"/>
                    </a:lnTo>
                    <a:lnTo>
                      <a:pt x="607486" y="594874"/>
                    </a:lnTo>
                    <a:cubicBezTo>
                      <a:pt x="666414" y="531814"/>
                      <a:pt x="702861" y="444696"/>
                      <a:pt x="702861" y="348469"/>
                    </a:cubicBezTo>
                    <a:lnTo>
                      <a:pt x="702861" y="0"/>
                    </a:lnTo>
                    <a:lnTo>
                      <a:pt x="377230" y="0"/>
                    </a:lnTo>
                    <a:cubicBezTo>
                      <a:pt x="197389" y="0"/>
                      <a:pt x="51599" y="156015"/>
                      <a:pt x="51599" y="348469"/>
                    </a:cubicBezTo>
                    <a:cubicBezTo>
                      <a:pt x="51599" y="420639"/>
                      <a:pt x="72101" y="487685"/>
                      <a:pt x="107212" y="543301"/>
                    </a:cubicBezTo>
                    <a:lnTo>
                      <a:pt x="143146" y="589908"/>
                    </a:lnTo>
                    <a:lnTo>
                      <a:pt x="98937" y="628758"/>
                    </a:lnTo>
                    <a:cubicBezTo>
                      <a:pt x="53810" y="676605"/>
                      <a:pt x="20827" y="738473"/>
                      <a:pt x="6983" y="809303"/>
                    </a:cubicBezTo>
                    <a:cubicBezTo>
                      <a:pt x="2368" y="832913"/>
                      <a:pt x="98" y="856401"/>
                      <a:pt x="3" y="879497"/>
                    </a:cubicBezTo>
                    <a:close/>
                  </a:path>
                </a:pathLst>
              </a:custGeom>
              <a:solidFill>
                <a:schemeClr val="accent4">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 name="Group 88">
              <a:extLst>
                <a:ext uri="{FF2B5EF4-FFF2-40B4-BE49-F238E27FC236}">
                  <a16:creationId xmlns:a16="http://schemas.microsoft.com/office/drawing/2014/main" id="{87122A8F-42F3-5C6C-F7E3-EE06C7FA782C}"/>
                </a:ext>
              </a:extLst>
            </p:cNvPr>
            <p:cNvGrpSpPr/>
            <p:nvPr/>
          </p:nvGrpSpPr>
          <p:grpSpPr>
            <a:xfrm>
              <a:off x="3006796" y="1933318"/>
              <a:ext cx="2002298" cy="3991232"/>
              <a:chOff x="3006796" y="1933318"/>
              <a:chExt cx="2002298" cy="3991232"/>
            </a:xfrm>
          </p:grpSpPr>
          <p:sp>
            <p:nvSpPr>
              <p:cNvPr id="99" name="Rounded Rectangle 13">
                <a:extLst>
                  <a:ext uri="{FF2B5EF4-FFF2-40B4-BE49-F238E27FC236}">
                    <a16:creationId xmlns:a16="http://schemas.microsoft.com/office/drawing/2014/main" id="{14F2EAB3-2B91-FFBD-3D96-EBD466122230}"/>
                  </a:ext>
                </a:extLst>
              </p:cNvPr>
              <p:cNvSpPr/>
              <p:nvPr/>
            </p:nvSpPr>
            <p:spPr>
              <a:xfrm>
                <a:off x="3120938" y="3465851"/>
                <a:ext cx="921052" cy="2458699"/>
              </a:xfrm>
              <a:prstGeom prst="roundRect">
                <a:avLst/>
              </a:prstGeom>
              <a:solidFill>
                <a:schemeClr val="bg2">
                  <a:lumMod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gonal Stripe 100">
                <a:extLst>
                  <a:ext uri="{FF2B5EF4-FFF2-40B4-BE49-F238E27FC236}">
                    <a16:creationId xmlns:a16="http://schemas.microsoft.com/office/drawing/2014/main" id="{1837C37D-701B-6610-DC35-5C419CA6F9E9}"/>
                  </a:ext>
                </a:extLst>
              </p:cNvPr>
              <p:cNvSpPr/>
              <p:nvPr/>
            </p:nvSpPr>
            <p:spPr>
              <a:xfrm rot="15336839" flipH="1">
                <a:off x="3539462" y="3613697"/>
                <a:ext cx="712846" cy="300513"/>
              </a:xfrm>
              <a:prstGeom prst="diagStripe">
                <a:avLst>
                  <a:gd name="adj" fmla="val 39096"/>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iagonal Stripe 101">
                <a:extLst>
                  <a:ext uri="{FF2B5EF4-FFF2-40B4-BE49-F238E27FC236}">
                    <a16:creationId xmlns:a16="http://schemas.microsoft.com/office/drawing/2014/main" id="{D7CE5D97-895E-EC12-C784-DF41002DADE9}"/>
                  </a:ext>
                </a:extLst>
              </p:cNvPr>
              <p:cNvSpPr/>
              <p:nvPr/>
            </p:nvSpPr>
            <p:spPr>
              <a:xfrm rot="6263161">
                <a:off x="3203609" y="3438862"/>
                <a:ext cx="549287" cy="549972"/>
              </a:xfrm>
              <a:prstGeom prst="diagStripe">
                <a:avLst>
                  <a:gd name="adj" fmla="val 39096"/>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3" name="Group 201">
                <a:extLst>
                  <a:ext uri="{FF2B5EF4-FFF2-40B4-BE49-F238E27FC236}">
                    <a16:creationId xmlns:a16="http://schemas.microsoft.com/office/drawing/2014/main" id="{95F7B45B-2A91-9DDE-AB6B-8589BBE65BF5}"/>
                  </a:ext>
                </a:extLst>
              </p:cNvPr>
              <p:cNvGrpSpPr/>
              <p:nvPr/>
            </p:nvGrpSpPr>
            <p:grpSpPr>
              <a:xfrm rot="20799573">
                <a:off x="3762543" y="3602306"/>
                <a:ext cx="265580" cy="1725222"/>
                <a:chOff x="2438400" y="3581400"/>
                <a:chExt cx="266372" cy="672353"/>
              </a:xfrm>
              <a:solidFill>
                <a:schemeClr val="tx2"/>
              </a:solidFill>
            </p:grpSpPr>
            <p:sp>
              <p:nvSpPr>
                <p:cNvPr id="111" name="Pentagon 24">
                  <a:extLst>
                    <a:ext uri="{FF2B5EF4-FFF2-40B4-BE49-F238E27FC236}">
                      <a16:creationId xmlns:a16="http://schemas.microsoft.com/office/drawing/2014/main" id="{7E749FF0-1FE6-1F02-E1BD-D37F8F1AE182}"/>
                    </a:ext>
                  </a:extLst>
                </p:cNvPr>
                <p:cNvSpPr/>
                <p:nvPr/>
              </p:nvSpPr>
              <p:spPr>
                <a:xfrm rot="5400000">
                  <a:off x="2259106" y="3872753"/>
                  <a:ext cx="609600" cy="152400"/>
                </a:xfrm>
                <a:prstGeom prst="homePlate">
                  <a:avLst>
                    <a:gd name="adj" fmla="val 79412"/>
                  </a:avLst>
                </a:prstGeom>
                <a:grp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Merge 111">
                  <a:extLst>
                    <a:ext uri="{FF2B5EF4-FFF2-40B4-BE49-F238E27FC236}">
                      <a16:creationId xmlns:a16="http://schemas.microsoft.com/office/drawing/2014/main" id="{16873A8F-628F-C4A8-C160-87C94CE3F46D}"/>
                    </a:ext>
                  </a:extLst>
                </p:cNvPr>
                <p:cNvSpPr/>
                <p:nvPr/>
              </p:nvSpPr>
              <p:spPr>
                <a:xfrm>
                  <a:off x="2438400" y="3581400"/>
                  <a:ext cx="266372" cy="157789"/>
                </a:xfrm>
                <a:prstGeom prst="flowChartMerge">
                  <a:avLst/>
                </a:prstGeom>
                <a:grp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Oval 103">
                <a:extLst>
                  <a:ext uri="{FF2B5EF4-FFF2-40B4-BE49-F238E27FC236}">
                    <a16:creationId xmlns:a16="http://schemas.microsoft.com/office/drawing/2014/main" id="{14991B55-665C-ECBB-8F19-49264DF0B95E}"/>
                  </a:ext>
                </a:extLst>
              </p:cNvPr>
              <p:cNvSpPr/>
              <p:nvPr/>
            </p:nvSpPr>
            <p:spPr>
              <a:xfrm>
                <a:off x="3120938" y="2060880"/>
                <a:ext cx="921052" cy="1580592"/>
              </a:xfrm>
              <a:prstGeom prst="ellipse">
                <a:avLst/>
              </a:prstGeom>
              <a:solidFill>
                <a:schemeClr val="accent2">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reeform: Shape 104">
                <a:extLst>
                  <a:ext uri="{FF2B5EF4-FFF2-40B4-BE49-F238E27FC236}">
                    <a16:creationId xmlns:a16="http://schemas.microsoft.com/office/drawing/2014/main" id="{129CBD7A-F9EB-05A2-8E5F-7148B036FFE6}"/>
                  </a:ext>
                </a:extLst>
              </p:cNvPr>
              <p:cNvSpPr/>
              <p:nvPr/>
            </p:nvSpPr>
            <p:spPr>
              <a:xfrm rot="15284935" flipH="1">
                <a:off x="3146584" y="1793530"/>
                <a:ext cx="841002" cy="1120577"/>
              </a:xfrm>
              <a:custGeom>
                <a:avLst/>
                <a:gdLst>
                  <a:gd name="connsiteX0" fmla="*/ 15725 w 841002"/>
                  <a:gd name="connsiteY0" fmla="*/ 864689 h 1120577"/>
                  <a:gd name="connsiteX1" fmla="*/ 74114 w 841002"/>
                  <a:gd name="connsiteY1" fmla="*/ 986821 h 1120577"/>
                  <a:gd name="connsiteX2" fmla="*/ 74113 w 841002"/>
                  <a:gd name="connsiteY2" fmla="*/ 986821 h 1120577"/>
                  <a:gd name="connsiteX3" fmla="*/ 555628 w 841002"/>
                  <a:gd name="connsiteY3" fmla="*/ 1049516 h 1120577"/>
                  <a:gd name="connsiteX4" fmla="*/ 661611 w 841002"/>
                  <a:gd name="connsiteY4" fmla="*/ 628007 h 1120577"/>
                  <a:gd name="connsiteX5" fmla="*/ 628124 w 841002"/>
                  <a:gd name="connsiteY5" fmla="*/ 572916 h 1120577"/>
                  <a:gd name="connsiteX6" fmla="*/ 545245 w 841002"/>
                  <a:gd name="connsiteY6" fmla="*/ 553783 h 1120577"/>
                  <a:gd name="connsiteX7" fmla="*/ 431754 w 841002"/>
                  <a:gd name="connsiteY7" fmla="*/ 430853 h 1120577"/>
                  <a:gd name="connsiteX8" fmla="*/ 630682 w 841002"/>
                  <a:gd name="connsiteY8" fmla="*/ 159005 h 1120577"/>
                  <a:gd name="connsiteX9" fmla="*/ 826572 w 841002"/>
                  <a:gd name="connsiteY9" fmla="*/ 169332 h 1120577"/>
                  <a:gd name="connsiteX10" fmla="*/ 841002 w 841002"/>
                  <a:gd name="connsiteY10" fmla="*/ 177251 h 1120577"/>
                  <a:gd name="connsiteX11" fmla="*/ 841002 w 841002"/>
                  <a:gd name="connsiteY11" fmla="*/ 0 h 1120577"/>
                  <a:gd name="connsiteX12" fmla="*/ 420502 w 841002"/>
                  <a:gd name="connsiteY12" fmla="*/ 0 h 1120577"/>
                  <a:gd name="connsiteX13" fmla="*/ 1 w 841002"/>
                  <a:gd name="connsiteY13" fmla="*/ 263504 h 1120577"/>
                  <a:gd name="connsiteX14" fmla="*/ 0 w 841002"/>
                  <a:gd name="connsiteY14" fmla="*/ 263504 h 1120577"/>
                  <a:gd name="connsiteX15" fmla="*/ 123162 w 841002"/>
                  <a:gd name="connsiteY15" fmla="*/ 449829 h 1120577"/>
                  <a:gd name="connsiteX16" fmla="*/ 180031 w 841002"/>
                  <a:gd name="connsiteY16" fmla="*/ 479232 h 1120577"/>
                  <a:gd name="connsiteX17" fmla="*/ 144247 w 841002"/>
                  <a:gd name="connsiteY17" fmla="*/ 506333 h 1120577"/>
                  <a:gd name="connsiteX18" fmla="*/ 15725 w 841002"/>
                  <a:gd name="connsiteY18" fmla="*/ 864689 h 112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1002" h="1120577">
                    <a:moveTo>
                      <a:pt x="15725" y="864689"/>
                    </a:moveTo>
                    <a:cubicBezTo>
                      <a:pt x="26376" y="907753"/>
                      <a:pt x="45714" y="949322"/>
                      <a:pt x="74114" y="986821"/>
                    </a:cubicBezTo>
                    <a:lnTo>
                      <a:pt x="74113" y="986821"/>
                    </a:lnTo>
                    <a:cubicBezTo>
                      <a:pt x="187712" y="1136817"/>
                      <a:pt x="403294" y="1164886"/>
                      <a:pt x="555628" y="1049516"/>
                    </a:cubicBezTo>
                    <a:cubicBezTo>
                      <a:pt x="688919" y="948567"/>
                      <a:pt x="729621" y="771246"/>
                      <a:pt x="661611" y="628007"/>
                    </a:cubicBezTo>
                    <a:lnTo>
                      <a:pt x="628124" y="572916"/>
                    </a:lnTo>
                    <a:lnTo>
                      <a:pt x="545245" y="553783"/>
                    </a:lnTo>
                    <a:cubicBezTo>
                      <a:pt x="489258" y="529668"/>
                      <a:pt x="447004" y="486786"/>
                      <a:pt x="431754" y="430853"/>
                    </a:cubicBezTo>
                    <a:cubicBezTo>
                      <a:pt x="401253" y="318987"/>
                      <a:pt x="490317" y="197276"/>
                      <a:pt x="630682" y="159005"/>
                    </a:cubicBezTo>
                    <a:cubicBezTo>
                      <a:pt x="700865" y="139870"/>
                      <a:pt x="770585" y="145217"/>
                      <a:pt x="826572" y="169332"/>
                    </a:cubicBezTo>
                    <a:lnTo>
                      <a:pt x="841002" y="177251"/>
                    </a:lnTo>
                    <a:lnTo>
                      <a:pt x="841002" y="0"/>
                    </a:lnTo>
                    <a:lnTo>
                      <a:pt x="420502" y="0"/>
                    </a:lnTo>
                    <a:cubicBezTo>
                      <a:pt x="188266" y="0"/>
                      <a:pt x="1" y="117975"/>
                      <a:pt x="1" y="263504"/>
                    </a:cubicBezTo>
                    <a:lnTo>
                      <a:pt x="0" y="263504"/>
                    </a:lnTo>
                    <a:cubicBezTo>
                      <a:pt x="0" y="336269"/>
                      <a:pt x="47066" y="402145"/>
                      <a:pt x="123162" y="449829"/>
                    </a:cubicBezTo>
                    <a:lnTo>
                      <a:pt x="180031" y="479232"/>
                    </a:lnTo>
                    <a:lnTo>
                      <a:pt x="144247" y="506333"/>
                    </a:lnTo>
                    <a:cubicBezTo>
                      <a:pt x="29997" y="592861"/>
                      <a:pt x="-16228" y="735499"/>
                      <a:pt x="15725" y="864689"/>
                    </a:cubicBezTo>
                    <a:close/>
                  </a:path>
                </a:pathLst>
              </a:custGeom>
              <a:solidFill>
                <a:schemeClr val="accent2">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Trapezoid 105">
                <a:extLst>
                  <a:ext uri="{FF2B5EF4-FFF2-40B4-BE49-F238E27FC236}">
                    <a16:creationId xmlns:a16="http://schemas.microsoft.com/office/drawing/2014/main" id="{9509F544-7730-3ED8-F34E-98C03E08712B}"/>
                  </a:ext>
                </a:extLst>
              </p:cNvPr>
              <p:cNvSpPr/>
              <p:nvPr/>
            </p:nvSpPr>
            <p:spPr>
              <a:xfrm rot="10800000">
                <a:off x="4295969" y="3804371"/>
                <a:ext cx="713125" cy="815453"/>
              </a:xfrm>
              <a:prstGeom prst="trapezoid">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04AB88FB-60CF-1C27-E068-DE8BEA2AF692}"/>
                  </a:ext>
                </a:extLst>
              </p:cNvPr>
              <p:cNvCxnSpPr/>
              <p:nvPr/>
            </p:nvCxnSpPr>
            <p:spPr>
              <a:xfrm>
                <a:off x="4355396" y="4048201"/>
                <a:ext cx="578554" cy="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986C69DE-7785-7823-7002-46CC39C6E68B}"/>
                  </a:ext>
                </a:extLst>
              </p:cNvPr>
              <p:cNvSpPr/>
              <p:nvPr/>
            </p:nvSpPr>
            <p:spPr>
              <a:xfrm>
                <a:off x="4198032" y="4292032"/>
                <a:ext cx="419890" cy="386367"/>
              </a:xfrm>
              <a:prstGeom prst="ellipse">
                <a:avLst/>
              </a:prstGeom>
              <a:solidFill>
                <a:schemeClr val="accent2">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3">
                <a:extLst>
                  <a:ext uri="{FF2B5EF4-FFF2-40B4-BE49-F238E27FC236}">
                    <a16:creationId xmlns:a16="http://schemas.microsoft.com/office/drawing/2014/main" id="{64F5C707-8DD2-F40E-1837-42B63F84A743}"/>
                  </a:ext>
                </a:extLst>
              </p:cNvPr>
              <p:cNvSpPr/>
              <p:nvPr/>
            </p:nvSpPr>
            <p:spPr>
              <a:xfrm rot="5400000">
                <a:off x="3461039" y="3981972"/>
                <a:ext cx="476133" cy="1131780"/>
              </a:xfrm>
              <a:prstGeom prst="roundRect">
                <a:avLst>
                  <a:gd name="adj" fmla="val 4955"/>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Freeform: Shape 109">
                <a:extLst>
                  <a:ext uri="{FF2B5EF4-FFF2-40B4-BE49-F238E27FC236}">
                    <a16:creationId xmlns:a16="http://schemas.microsoft.com/office/drawing/2014/main" id="{25024661-DFA1-71EF-46B9-88E0CA2F0146}"/>
                  </a:ext>
                </a:extLst>
              </p:cNvPr>
              <p:cNvSpPr/>
              <p:nvPr/>
            </p:nvSpPr>
            <p:spPr>
              <a:xfrm rot="10800000">
                <a:off x="3103641" y="3609627"/>
                <a:ext cx="1066130" cy="1165790"/>
              </a:xfrm>
              <a:custGeom>
                <a:avLst/>
                <a:gdLst>
                  <a:gd name="connsiteX0" fmla="*/ 1024894 w 1169148"/>
                  <a:gd name="connsiteY0" fmla="*/ 1209078 h 1209078"/>
                  <a:gd name="connsiteX1" fmla="*/ 803668 w 1169148"/>
                  <a:gd name="connsiteY1" fmla="*/ 1209078 h 1209078"/>
                  <a:gd name="connsiteX2" fmla="*/ 670317 w 1169148"/>
                  <a:gd name="connsiteY2" fmla="*/ 1075727 h 1209078"/>
                  <a:gd name="connsiteX3" fmla="*/ 670317 w 1169148"/>
                  <a:gd name="connsiteY3" fmla="*/ 487929 h 1209078"/>
                  <a:gd name="connsiteX4" fmla="*/ 0 w 1169148"/>
                  <a:gd name="connsiteY4" fmla="*/ 487928 h 1209078"/>
                  <a:gd name="connsiteX5" fmla="*/ 0 w 1169148"/>
                  <a:gd name="connsiteY5" fmla="*/ 0 h 1209078"/>
                  <a:gd name="connsiteX6" fmla="*/ 1169148 w 1169148"/>
                  <a:gd name="connsiteY6" fmla="*/ 0 h 1209078"/>
                  <a:gd name="connsiteX7" fmla="*/ 1169148 w 1169148"/>
                  <a:gd name="connsiteY7" fmla="*/ 487929 h 1209078"/>
                  <a:gd name="connsiteX8" fmla="*/ 1158245 w 1169148"/>
                  <a:gd name="connsiteY8" fmla="*/ 487929 h 1209078"/>
                  <a:gd name="connsiteX9" fmla="*/ 1158245 w 1169148"/>
                  <a:gd name="connsiteY9" fmla="*/ 1075727 h 1209078"/>
                  <a:gd name="connsiteX10" fmla="*/ 1024894 w 1169148"/>
                  <a:gd name="connsiteY10" fmla="*/ 1209078 h 120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148" h="1209078">
                    <a:moveTo>
                      <a:pt x="1024894" y="1209078"/>
                    </a:moveTo>
                    <a:lnTo>
                      <a:pt x="803668" y="1209078"/>
                    </a:lnTo>
                    <a:cubicBezTo>
                      <a:pt x="730020" y="1209078"/>
                      <a:pt x="670317" y="1149375"/>
                      <a:pt x="670317" y="1075727"/>
                    </a:cubicBezTo>
                    <a:lnTo>
                      <a:pt x="670317" y="487929"/>
                    </a:lnTo>
                    <a:lnTo>
                      <a:pt x="0" y="487928"/>
                    </a:lnTo>
                    <a:lnTo>
                      <a:pt x="0" y="0"/>
                    </a:lnTo>
                    <a:lnTo>
                      <a:pt x="1169148" y="0"/>
                    </a:lnTo>
                    <a:lnTo>
                      <a:pt x="1169148" y="487929"/>
                    </a:lnTo>
                    <a:lnTo>
                      <a:pt x="1158245" y="487929"/>
                    </a:lnTo>
                    <a:lnTo>
                      <a:pt x="1158245" y="1075727"/>
                    </a:lnTo>
                    <a:cubicBezTo>
                      <a:pt x="1158245" y="1149375"/>
                      <a:pt x="1098542" y="1209078"/>
                      <a:pt x="1024894" y="1209078"/>
                    </a:cubicBezTo>
                    <a:close/>
                  </a:path>
                </a:pathLst>
              </a:custGeom>
              <a:solidFill>
                <a:schemeClr val="bg2">
                  <a:lumMod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204930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dissolve">
                                      <p:cBhvr>
                                        <p:cTn id="10" dur="5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linds(horizontal)">
                                      <p:cBhvr>
                                        <p:cTn id="15" dur="500"/>
                                        <p:tgtEl>
                                          <p:spTgt spid="5">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dissolv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500"/>
                                        <p:tgtEl>
                                          <p:spTgt spid="5">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blinds(horizontal)">
                                      <p:cBhvr>
                                        <p:cTn id="34" dur="500"/>
                                        <p:tgtEl>
                                          <p:spTgt spid="5">
                                            <p:txEl>
                                              <p:pRg st="6" end="6"/>
                                            </p:txEl>
                                          </p:spTgt>
                                        </p:tgtEl>
                                      </p:cBhvr>
                                    </p:animEffec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07384-B412-4435-929D-4A50287E0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Offerings For The Poor</a:t>
            </a:r>
          </a:p>
          <a:p>
            <a:pPr algn="ctr"/>
            <a:r>
              <a:rPr lang="en-US" sz="6000" dirty="0">
                <a:solidFill>
                  <a:schemeClr val="bg1"/>
                </a:solidFill>
                <a:latin typeface="Arial Rounded MT Bold" panose="020F0704030504030204" pitchFamily="34" charset="0"/>
              </a:rPr>
              <a:t>2 Corinthians 8-9</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6" name="Group 45"/>
          <p:cNvGrpSpPr/>
          <p:nvPr/>
        </p:nvGrpSpPr>
        <p:grpSpPr>
          <a:xfrm>
            <a:off x="1136964" y="2962747"/>
            <a:ext cx="3050721" cy="2895600"/>
            <a:chOff x="3581400" y="228600"/>
            <a:chExt cx="3050721" cy="2895600"/>
          </a:xfrm>
        </p:grpSpPr>
        <p:pic>
          <p:nvPicPr>
            <p:cNvPr id="47" name="Picture 2" descr="Image result for ancient macedo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1000"/>
              <a:ext cx="29718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3581400" y="228600"/>
              <a:ext cx="3050721" cy="2895600"/>
              <a:chOff x="609600" y="533400"/>
              <a:chExt cx="4495800" cy="4267200"/>
            </a:xfrm>
          </p:grpSpPr>
          <p:grpSp>
            <p:nvGrpSpPr>
              <p:cNvPr id="49" name="Group 86"/>
              <p:cNvGrpSpPr/>
              <p:nvPr/>
            </p:nvGrpSpPr>
            <p:grpSpPr>
              <a:xfrm rot="2107423">
                <a:off x="2048364" y="1066800"/>
                <a:ext cx="554570" cy="1296744"/>
                <a:chOff x="7696200" y="914400"/>
                <a:chExt cx="685800" cy="2438400"/>
              </a:xfrm>
            </p:grpSpPr>
            <p:sp>
              <p:nvSpPr>
                <p:cNvPr id="81" name="Moon 8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87"/>
              <p:cNvGrpSpPr/>
              <p:nvPr/>
            </p:nvGrpSpPr>
            <p:grpSpPr>
              <a:xfrm rot="19262140" flipH="1">
                <a:off x="3035243" y="1133011"/>
                <a:ext cx="554570" cy="1180981"/>
                <a:chOff x="7696200" y="914400"/>
                <a:chExt cx="685800" cy="2438400"/>
              </a:xfrm>
            </p:grpSpPr>
            <p:sp>
              <p:nvSpPr>
                <p:cNvPr id="77" name="Moon 7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rapezoid 50"/>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409163" y="1737160"/>
                <a:ext cx="765725" cy="10661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7"/>
              <p:cNvGrpSpPr/>
              <p:nvPr/>
            </p:nvGrpSpPr>
            <p:grpSpPr>
              <a:xfrm>
                <a:off x="3150326" y="3226526"/>
                <a:ext cx="366238" cy="640613"/>
                <a:chOff x="2438400" y="402137"/>
                <a:chExt cx="2514600" cy="4398463"/>
              </a:xfrm>
            </p:grpSpPr>
            <p:sp>
              <p:nvSpPr>
                <p:cNvPr id="73" name="Snip Same Side Corner Rectangle 72"/>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Wave 70"/>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ame 71"/>
              <p:cNvSpPr/>
              <p:nvPr/>
            </p:nvSpPr>
            <p:spPr>
              <a:xfrm>
                <a:off x="609600" y="533400"/>
                <a:ext cx="4495800" cy="4267200"/>
              </a:xfrm>
              <a:prstGeom prst="frame">
                <a:avLst>
                  <a:gd name="adj1" fmla="val 7194"/>
                </a:avLst>
              </a:prstGeom>
              <a:solidFill>
                <a:schemeClr val="tx1">
                  <a:lumMod val="65000"/>
                  <a:lumOff val="3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85" name="Group 5"/>
          <p:cNvGrpSpPr/>
          <p:nvPr/>
        </p:nvGrpSpPr>
        <p:grpSpPr>
          <a:xfrm>
            <a:off x="3277354" y="5017884"/>
            <a:ext cx="506993" cy="260287"/>
            <a:chOff x="2667000" y="762000"/>
            <a:chExt cx="2209800" cy="1524000"/>
          </a:xfrm>
          <a:solidFill>
            <a:schemeClr val="accent6">
              <a:lumMod val="20000"/>
              <a:lumOff val="80000"/>
            </a:schemeClr>
          </a:solidFill>
        </p:grpSpPr>
        <p:sp>
          <p:nvSpPr>
            <p:cNvPr id="86" name="Wave 85"/>
            <p:cNvSpPr/>
            <p:nvPr/>
          </p:nvSpPr>
          <p:spPr>
            <a:xfrm>
              <a:off x="2667000" y="762000"/>
              <a:ext cx="2209800" cy="1524000"/>
            </a:xfrm>
            <a:prstGeom prst="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3429000" y="1087582"/>
              <a:ext cx="872836" cy="87283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5159828" y="4023249"/>
            <a:ext cx="6096000" cy="1200329"/>
          </a:xfrm>
          <a:prstGeom prst="rect">
            <a:avLst/>
          </a:prstGeom>
          <a:solidFill>
            <a:schemeClr val="bg2">
              <a:lumMod val="10000"/>
            </a:schemeClr>
          </a:solidFill>
          <a:ln>
            <a:solidFill>
              <a:schemeClr val="bg2">
                <a:lumMod val="75000"/>
              </a:schemeClr>
            </a:solidFill>
          </a:ln>
        </p:spPr>
        <p:txBody>
          <a:bodyPr>
            <a:spAutoFit/>
          </a:bodyPr>
          <a:lstStyle/>
          <a:p>
            <a:r>
              <a:rPr lang="en-US" i="1" dirty="0">
                <a:solidFill>
                  <a:schemeClr val="bg1"/>
                </a:solidFill>
                <a:latin typeface="Palatino"/>
              </a:rPr>
              <a:t>He hath dispersed, he hath given to the poor; his righteousness </a:t>
            </a:r>
            <a:r>
              <a:rPr lang="en-US" i="1" dirty="0" err="1">
                <a:solidFill>
                  <a:schemeClr val="bg1"/>
                </a:solidFill>
                <a:latin typeface="Palatino"/>
              </a:rPr>
              <a:t>endureth</a:t>
            </a:r>
            <a:r>
              <a:rPr lang="en-US" i="1" dirty="0">
                <a:solidFill>
                  <a:schemeClr val="bg1"/>
                </a:solidFill>
                <a:latin typeface="Palatino"/>
              </a:rPr>
              <a:t> for ever; his horn shall be exalted with </a:t>
            </a:r>
            <a:r>
              <a:rPr lang="en-US" i="1" dirty="0" err="1">
                <a:solidFill>
                  <a:schemeClr val="bg1"/>
                </a:solidFill>
                <a:latin typeface="Palatino"/>
              </a:rPr>
              <a:t>honour</a:t>
            </a:r>
            <a:r>
              <a:rPr lang="en-US" i="1" dirty="0">
                <a:solidFill>
                  <a:schemeClr val="bg1"/>
                </a:solidFill>
                <a:latin typeface="Palatino"/>
              </a:rPr>
              <a:t>.</a:t>
            </a:r>
          </a:p>
          <a:p>
            <a:r>
              <a:rPr lang="en-US" i="1" dirty="0">
                <a:solidFill>
                  <a:schemeClr val="bg1"/>
                </a:solidFill>
                <a:latin typeface="Palatino"/>
              </a:rPr>
              <a:t>Psalms 112:9</a:t>
            </a:r>
            <a:endParaRPr lang="en-US" i="1" dirty="0">
              <a:solidFill>
                <a:schemeClr val="bg1"/>
              </a:solidFill>
            </a:endParaRPr>
          </a:p>
        </p:txBody>
      </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ancient coin background">
            <a:extLst>
              <a:ext uri="{FF2B5EF4-FFF2-40B4-BE49-F238E27FC236}">
                <a16:creationId xmlns:a16="http://schemas.microsoft.com/office/drawing/2014/main" id="{FD6ABB43-2030-2A37-4E65-5FC04663F1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C6A83A-AD7B-57EE-5BE6-5B19FD9C8B16}"/>
              </a:ext>
            </a:extLst>
          </p:cNvPr>
          <p:cNvSpPr txBox="1"/>
          <p:nvPr/>
        </p:nvSpPr>
        <p:spPr>
          <a:xfrm>
            <a:off x="5023254" y="612844"/>
            <a:ext cx="5784045" cy="5632311"/>
          </a:xfrm>
          <a:prstGeom prst="rect">
            <a:avLst/>
          </a:prstGeom>
          <a:solidFill>
            <a:schemeClr val="tx1"/>
          </a:solidFill>
        </p:spPr>
        <p:txBody>
          <a:bodyPr wrap="square">
            <a:spAutoFit/>
          </a:bodyPr>
          <a:lstStyle/>
          <a:p>
            <a:pPr algn="l" fontAlgn="base"/>
            <a:r>
              <a:rPr lang="en-US" sz="2000" b="0" i="0" dirty="0">
                <a:solidFill>
                  <a:schemeClr val="bg1"/>
                </a:solidFill>
                <a:effectLst/>
              </a:rPr>
              <a:t>Each of us has received gifts that we could not provide for ourselves, gifts from our Heavenly Father and His Beloved Son, including redemption through the atoning sacrifice of Jesus Christ. </a:t>
            </a:r>
          </a:p>
          <a:p>
            <a:pPr algn="l" fontAlgn="base"/>
            <a:endParaRPr lang="en-US" sz="2000" dirty="0">
              <a:solidFill>
                <a:schemeClr val="bg1"/>
              </a:solidFill>
            </a:endParaRPr>
          </a:p>
          <a:p>
            <a:pPr algn="l" fontAlgn="base"/>
            <a:r>
              <a:rPr lang="en-US" sz="2000" b="0" i="0" dirty="0">
                <a:solidFill>
                  <a:schemeClr val="bg1"/>
                </a:solidFill>
                <a:effectLst/>
              </a:rPr>
              <a:t>We have received life in this world; we will receive physical life in the hereafter, and eternal salvation and exaltation—if we choose it—all because of Heavenly Father and Jesus Christ.</a:t>
            </a:r>
          </a:p>
          <a:p>
            <a:pPr algn="l" fontAlgn="base"/>
            <a:endParaRPr lang="en-US" sz="2000" b="0" i="0" dirty="0">
              <a:solidFill>
                <a:schemeClr val="bg1"/>
              </a:solidFill>
              <a:effectLst/>
            </a:endParaRPr>
          </a:p>
          <a:p>
            <a:pPr algn="l" fontAlgn="base"/>
            <a:r>
              <a:rPr lang="en-US" sz="2000" b="0" i="0" dirty="0">
                <a:solidFill>
                  <a:schemeClr val="bg1"/>
                </a:solidFill>
                <a:effectLst/>
              </a:rPr>
              <a:t>Every time we use, benefit from, or even think of these gifts, we ought to consider the sacrifice, generosity, and compassion of the givers. </a:t>
            </a:r>
          </a:p>
          <a:p>
            <a:pPr algn="l" fontAlgn="base"/>
            <a:endParaRPr lang="en-US" sz="2000" dirty="0">
              <a:solidFill>
                <a:schemeClr val="bg1"/>
              </a:solidFill>
            </a:endParaRPr>
          </a:p>
          <a:p>
            <a:pPr algn="l" fontAlgn="base"/>
            <a:r>
              <a:rPr lang="en-US" sz="2000" b="0" i="0" dirty="0">
                <a:solidFill>
                  <a:schemeClr val="bg1"/>
                </a:solidFill>
                <a:effectLst/>
              </a:rPr>
              <a:t>Reverence for the givers does more than just make us grateful. Reflecting on Their gifts can and should transform us.</a:t>
            </a:r>
          </a:p>
          <a:p>
            <a:pPr algn="l" fontAlgn="base"/>
            <a:r>
              <a:rPr lang="en-US" sz="2000" b="0" i="0" dirty="0">
                <a:solidFill>
                  <a:schemeClr val="bg1"/>
                </a:solidFill>
                <a:effectLst/>
              </a:rPr>
              <a:t>(8)</a:t>
            </a:r>
          </a:p>
        </p:txBody>
      </p:sp>
      <p:pic>
        <p:nvPicPr>
          <p:cNvPr id="8" name="Picture 7" descr="A picture containing person, person, wall, indoor&#10;&#10;Description automatically generated">
            <a:extLst>
              <a:ext uri="{FF2B5EF4-FFF2-40B4-BE49-F238E27FC236}">
                <a16:creationId xmlns:a16="http://schemas.microsoft.com/office/drawing/2014/main" id="{456F58D1-C8B6-D93C-9451-5C4031F93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269" y="174625"/>
            <a:ext cx="854075" cy="1278167"/>
          </a:xfrm>
          <a:prstGeom prst="rect">
            <a:avLst/>
          </a:prstGeom>
        </p:spPr>
      </p:pic>
      <p:pic>
        <p:nvPicPr>
          <p:cNvPr id="10" name="Picture 9" descr="Background pattern&#10;&#10;Description automatically generated">
            <a:extLst>
              <a:ext uri="{FF2B5EF4-FFF2-40B4-BE49-F238E27FC236}">
                <a16:creationId xmlns:a16="http://schemas.microsoft.com/office/drawing/2014/main" id="{0F3B48F8-2F6B-9A4D-C6C7-FE3B7B31B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75" y="1560864"/>
            <a:ext cx="3829050" cy="3876675"/>
          </a:xfrm>
          <a:prstGeom prst="rect">
            <a:avLst/>
          </a:prstGeom>
        </p:spPr>
      </p:pic>
    </p:spTree>
    <p:extLst>
      <p:ext uri="{BB962C8B-B14F-4D97-AF65-F5344CB8AC3E}">
        <p14:creationId xmlns:p14="http://schemas.microsoft.com/office/powerpoint/2010/main" val="17626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32115" y="859972"/>
            <a:ext cx="5682343" cy="5262979"/>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dirty="0">
                <a:solidFill>
                  <a:schemeClr val="bg1"/>
                </a:solidFill>
                <a:latin typeface="Arial Rounded MT Bold" panose="020F0704030504030204" pitchFamily="34" charset="0"/>
              </a:rPr>
              <a:t>“The Savior wants us to love others as He loves them.</a:t>
            </a:r>
          </a:p>
          <a:p>
            <a:endParaRPr lang="en-US" sz="2800" dirty="0">
              <a:solidFill>
                <a:schemeClr val="bg1"/>
              </a:solidFill>
              <a:latin typeface="Arial Rounded MT Bold" panose="020F0704030504030204" pitchFamily="34" charset="0"/>
            </a:endParaRPr>
          </a:p>
          <a:p>
            <a:r>
              <a:rPr lang="en-US" sz="2800" dirty="0">
                <a:solidFill>
                  <a:schemeClr val="bg1"/>
                </a:solidFill>
                <a:latin typeface="Arial Rounded MT Bold" panose="020F0704030504030204" pitchFamily="34" charset="0"/>
              </a:rPr>
              <a:t>It is not necessary for us to lay down our life for others as He did.</a:t>
            </a:r>
          </a:p>
          <a:p>
            <a:endParaRPr lang="en-US" sz="2800" dirty="0">
              <a:solidFill>
                <a:schemeClr val="bg1"/>
              </a:solidFill>
              <a:latin typeface="Arial Rounded MT Bold" panose="020F0704030504030204" pitchFamily="34" charset="0"/>
            </a:endParaRPr>
          </a:p>
          <a:p>
            <a:r>
              <a:rPr lang="en-US" sz="2800" dirty="0">
                <a:solidFill>
                  <a:schemeClr val="bg1"/>
                </a:solidFill>
                <a:latin typeface="Arial Rounded MT Bold" panose="020F0704030504030204" pitchFamily="34" charset="0"/>
              </a:rPr>
              <a:t>But like the Savior, we should bless the lives of others by giving of what our life is made up of—our time, our talents, our means, and ourselves.”</a:t>
            </a:r>
          </a:p>
        </p:txBody>
      </p:sp>
      <p:sp>
        <p:nvSpPr>
          <p:cNvPr id="6" name="TextBox 5"/>
          <p:cNvSpPr txBox="1"/>
          <p:nvPr/>
        </p:nvSpPr>
        <p:spPr>
          <a:xfrm>
            <a:off x="4169228" y="6226629"/>
            <a:ext cx="7924800" cy="523220"/>
          </a:xfrm>
          <a:prstGeom prst="rect">
            <a:avLst/>
          </a:prstGeom>
          <a:noFill/>
        </p:spPr>
        <p:txBody>
          <a:bodyPr wrap="square" rtlCol="0">
            <a:spAutoFit/>
          </a:bodyPr>
          <a:lstStyle/>
          <a:p>
            <a:pPr algn="r"/>
            <a:r>
              <a:rPr lang="en-US" sz="2800" dirty="0">
                <a:solidFill>
                  <a:schemeClr val="bg1"/>
                </a:solidFill>
              </a:rPr>
              <a:t>(7)</a:t>
            </a:r>
          </a:p>
        </p:txBody>
      </p:sp>
      <p:pic>
        <p:nvPicPr>
          <p:cNvPr id="3" name="Picture 2">
            <a:extLst>
              <a:ext uri="{FF2B5EF4-FFF2-40B4-BE49-F238E27FC236}">
                <a16:creationId xmlns:a16="http://schemas.microsoft.com/office/drawing/2014/main" id="{D39236A0-955A-49A1-BA0E-793D9B1DE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573" y="1999211"/>
            <a:ext cx="2286000" cy="2984500"/>
          </a:xfrm>
          <a:prstGeom prst="rect">
            <a:avLst/>
          </a:prstGeom>
        </p:spPr>
      </p:pic>
    </p:spTree>
    <p:extLst>
      <p:ext uri="{BB962C8B-B14F-4D97-AF65-F5344CB8AC3E}">
        <p14:creationId xmlns:p14="http://schemas.microsoft.com/office/powerpoint/2010/main" val="3679601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69228" y="6226629"/>
            <a:ext cx="7924800" cy="369332"/>
          </a:xfrm>
          <a:prstGeom prst="rect">
            <a:avLst/>
          </a:prstGeom>
          <a:noFill/>
        </p:spPr>
        <p:txBody>
          <a:bodyPr wrap="square" rtlCol="0">
            <a:spAutoFit/>
          </a:bodyPr>
          <a:lstStyle/>
          <a:p>
            <a:pPr algn="r"/>
            <a:r>
              <a:rPr lang="en-US" dirty="0">
                <a:solidFill>
                  <a:schemeClr val="bg1"/>
                </a:solidFill>
              </a:rPr>
              <a:t>(9)</a:t>
            </a:r>
          </a:p>
        </p:txBody>
      </p:sp>
      <p:sp>
        <p:nvSpPr>
          <p:cNvPr id="4" name="TextBox 3">
            <a:extLst>
              <a:ext uri="{FF2B5EF4-FFF2-40B4-BE49-F238E27FC236}">
                <a16:creationId xmlns:a16="http://schemas.microsoft.com/office/drawing/2014/main" id="{55C55E77-701E-3FA0-905D-63F209577B94}"/>
              </a:ext>
            </a:extLst>
          </p:cNvPr>
          <p:cNvSpPr txBox="1"/>
          <p:nvPr/>
        </p:nvSpPr>
        <p:spPr>
          <a:xfrm>
            <a:off x="163286" y="232857"/>
            <a:ext cx="6117770" cy="3046988"/>
          </a:xfrm>
          <a:prstGeom prst="rect">
            <a:avLst/>
          </a:prstGeom>
          <a:solidFill>
            <a:schemeClr val="tx1"/>
          </a:solidFill>
        </p:spPr>
        <p:txBody>
          <a:bodyPr wrap="square">
            <a:spAutoFit/>
          </a:bodyPr>
          <a:lstStyle/>
          <a:p>
            <a:pPr algn="l" fontAlgn="base"/>
            <a:r>
              <a:rPr lang="en-US" sz="2400" b="0" i="0" dirty="0">
                <a:solidFill>
                  <a:schemeClr val="bg1"/>
                </a:solidFill>
                <a:effectLst/>
              </a:rPr>
              <a:t>Latter-day Saint Charities has provided more than </a:t>
            </a:r>
            <a:r>
              <a:rPr lang="en-US" sz="2400" b="0" i="1" dirty="0">
                <a:solidFill>
                  <a:schemeClr val="bg1"/>
                </a:solidFill>
                <a:effectLst/>
              </a:rPr>
              <a:t>two billion</a:t>
            </a:r>
            <a:r>
              <a:rPr lang="en-US" sz="2400" b="0" i="0" dirty="0">
                <a:solidFill>
                  <a:schemeClr val="bg1"/>
                </a:solidFill>
                <a:effectLst/>
              </a:rPr>
              <a:t> dollars in aid to assist those in need throughout the world. </a:t>
            </a:r>
          </a:p>
          <a:p>
            <a:pPr algn="l" fontAlgn="base"/>
            <a:endParaRPr lang="en-US" sz="2400" dirty="0">
              <a:solidFill>
                <a:schemeClr val="bg1"/>
              </a:solidFill>
            </a:endParaRPr>
          </a:p>
          <a:p>
            <a:pPr algn="l" fontAlgn="base"/>
            <a:r>
              <a:rPr lang="en-US" sz="2400" b="0" i="0" dirty="0">
                <a:solidFill>
                  <a:schemeClr val="bg1"/>
                </a:solidFill>
                <a:effectLst/>
              </a:rPr>
              <a:t>This assistance is offered to recipients regardless of their church affiliation, nationality, race, sexual orientation, gender, or political persuasion.</a:t>
            </a:r>
          </a:p>
        </p:txBody>
      </p:sp>
      <p:sp>
        <p:nvSpPr>
          <p:cNvPr id="8" name="TextBox 7">
            <a:extLst>
              <a:ext uri="{FF2B5EF4-FFF2-40B4-BE49-F238E27FC236}">
                <a16:creationId xmlns:a16="http://schemas.microsoft.com/office/drawing/2014/main" id="{EA413D28-7860-1BC2-EAAD-AE72071092C8}"/>
              </a:ext>
            </a:extLst>
          </p:cNvPr>
          <p:cNvSpPr txBox="1"/>
          <p:nvPr/>
        </p:nvSpPr>
        <p:spPr>
          <a:xfrm>
            <a:off x="6074230" y="3279845"/>
            <a:ext cx="6117770" cy="3046988"/>
          </a:xfrm>
          <a:prstGeom prst="rect">
            <a:avLst/>
          </a:prstGeom>
          <a:solidFill>
            <a:schemeClr val="tx1"/>
          </a:solidFill>
        </p:spPr>
        <p:txBody>
          <a:bodyPr wrap="square">
            <a:spAutoFit/>
          </a:bodyPr>
          <a:lstStyle/>
          <a:p>
            <a:pPr algn="l" fontAlgn="base"/>
            <a:r>
              <a:rPr lang="en-US" sz="2400" b="0" i="0" dirty="0">
                <a:solidFill>
                  <a:schemeClr val="bg1"/>
                </a:solidFill>
                <a:effectLst/>
              </a:rPr>
              <a:t>That is not all. To assist members of the Lord’s Church in distress, we love and live the ancient law of the fast.</a:t>
            </a:r>
          </a:p>
          <a:p>
            <a:pPr algn="l" fontAlgn="base"/>
            <a:endParaRPr lang="en-US" sz="2400" dirty="0">
              <a:solidFill>
                <a:schemeClr val="bg1"/>
              </a:solidFill>
            </a:endParaRPr>
          </a:p>
          <a:p>
            <a:pPr algn="l" fontAlgn="base"/>
            <a:r>
              <a:rPr lang="en-US" sz="2400" b="0" i="0" dirty="0">
                <a:solidFill>
                  <a:schemeClr val="bg1"/>
                </a:solidFill>
                <a:effectLst/>
              </a:rPr>
              <a:t>We go hungry to help others who are hungry. One day each month, we go without food and donate the cost of that food (and more) to help those in need.</a:t>
            </a:r>
          </a:p>
        </p:txBody>
      </p:sp>
      <p:sp>
        <p:nvSpPr>
          <p:cNvPr id="10" name="TextBox 9">
            <a:extLst>
              <a:ext uri="{FF2B5EF4-FFF2-40B4-BE49-F238E27FC236}">
                <a16:creationId xmlns:a16="http://schemas.microsoft.com/office/drawing/2014/main" id="{4E7054EA-490F-5547-A10A-EC358ED2A252}"/>
              </a:ext>
            </a:extLst>
          </p:cNvPr>
          <p:cNvSpPr txBox="1"/>
          <p:nvPr/>
        </p:nvSpPr>
        <p:spPr>
          <a:xfrm>
            <a:off x="-32656" y="6488668"/>
            <a:ext cx="6128656" cy="369332"/>
          </a:xfrm>
          <a:prstGeom prst="rect">
            <a:avLst/>
          </a:prstGeom>
          <a:noFill/>
        </p:spPr>
        <p:txBody>
          <a:bodyPr wrap="square">
            <a:spAutoFit/>
          </a:bodyPr>
          <a:lstStyle/>
          <a:p>
            <a:r>
              <a:rPr lang="en-US" sz="1800" b="0" i="0" u="none" strike="noStrike" dirty="0">
                <a:solidFill>
                  <a:schemeClr val="bg1"/>
                </a:solidFill>
                <a:effectLst/>
              </a:rPr>
              <a:t>Isaiah 58:3–12</a:t>
            </a:r>
            <a:r>
              <a:rPr lang="en-US" sz="1800" b="0" i="0" dirty="0">
                <a:solidFill>
                  <a:schemeClr val="bg1"/>
                </a:solidFill>
                <a:effectLst/>
              </a:rPr>
              <a:t> </a:t>
            </a:r>
            <a:endParaRPr lang="en-US" dirty="0"/>
          </a:p>
        </p:txBody>
      </p:sp>
      <p:pic>
        <p:nvPicPr>
          <p:cNvPr id="11" name="Picture 10">
            <a:extLst>
              <a:ext uri="{FF2B5EF4-FFF2-40B4-BE49-F238E27FC236}">
                <a16:creationId xmlns:a16="http://schemas.microsoft.com/office/drawing/2014/main" id="{221898EF-B9DF-EF8C-B0F8-E65CA572C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770" y="232857"/>
            <a:ext cx="3542743" cy="2364970"/>
          </a:xfrm>
          <a:prstGeom prst="rect">
            <a:avLst/>
          </a:prstGeom>
        </p:spPr>
      </p:pic>
      <p:sp>
        <p:nvSpPr>
          <p:cNvPr id="13" name="TextBox 12">
            <a:extLst>
              <a:ext uri="{FF2B5EF4-FFF2-40B4-BE49-F238E27FC236}">
                <a16:creationId xmlns:a16="http://schemas.microsoft.com/office/drawing/2014/main" id="{ED123E8B-B31E-BB83-43EA-73F678E35F90}"/>
              </a:ext>
            </a:extLst>
          </p:cNvPr>
          <p:cNvSpPr txBox="1"/>
          <p:nvPr/>
        </p:nvSpPr>
        <p:spPr>
          <a:xfrm>
            <a:off x="6762891" y="2676795"/>
            <a:ext cx="4033587" cy="523220"/>
          </a:xfrm>
          <a:prstGeom prst="rect">
            <a:avLst/>
          </a:prstGeom>
          <a:solidFill>
            <a:schemeClr val="tx1"/>
          </a:solidFill>
        </p:spPr>
        <p:txBody>
          <a:bodyPr wrap="square">
            <a:spAutoFit/>
          </a:bodyPr>
          <a:lstStyle/>
          <a:p>
            <a:pPr algn="ctr" fontAlgn="base"/>
            <a:r>
              <a:rPr lang="en-US" sz="1400" b="0" i="0" dirty="0">
                <a:solidFill>
                  <a:schemeClr val="bg1"/>
                </a:solidFill>
                <a:effectLst/>
              </a:rPr>
              <a:t>Coats and Shoes for the children in Orhei, Moldova 2022</a:t>
            </a:r>
          </a:p>
        </p:txBody>
      </p:sp>
      <p:pic>
        <p:nvPicPr>
          <p:cNvPr id="15" name="Picture 14" descr="A picture containing outdoor, old, stone&#10;&#10;Description automatically generated">
            <a:extLst>
              <a:ext uri="{FF2B5EF4-FFF2-40B4-BE49-F238E27FC236}">
                <a16:creationId xmlns:a16="http://schemas.microsoft.com/office/drawing/2014/main" id="{65BB33B8-55F6-2592-6FCC-E69CC7CF7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89" y="3619438"/>
            <a:ext cx="4833020" cy="2195092"/>
          </a:xfrm>
          <a:prstGeom prst="rect">
            <a:avLst/>
          </a:prstGeom>
        </p:spPr>
      </p:pic>
      <p:sp>
        <p:nvSpPr>
          <p:cNvPr id="16" name="TextBox 15">
            <a:extLst>
              <a:ext uri="{FF2B5EF4-FFF2-40B4-BE49-F238E27FC236}">
                <a16:creationId xmlns:a16="http://schemas.microsoft.com/office/drawing/2014/main" id="{32549B3D-76CF-1F58-2926-E44B09BA4AF4}"/>
              </a:ext>
            </a:extLst>
          </p:cNvPr>
          <p:cNvSpPr txBox="1"/>
          <p:nvPr/>
        </p:nvSpPr>
        <p:spPr>
          <a:xfrm>
            <a:off x="1088142" y="5913109"/>
            <a:ext cx="4033587" cy="307777"/>
          </a:xfrm>
          <a:prstGeom prst="rect">
            <a:avLst/>
          </a:prstGeom>
          <a:solidFill>
            <a:schemeClr val="tx1"/>
          </a:solidFill>
        </p:spPr>
        <p:txBody>
          <a:bodyPr wrap="square">
            <a:spAutoFit/>
          </a:bodyPr>
          <a:lstStyle/>
          <a:p>
            <a:pPr algn="ctr" fontAlgn="base"/>
            <a:r>
              <a:rPr lang="en-US" sz="1400" b="0" i="0" dirty="0">
                <a:solidFill>
                  <a:schemeClr val="bg1"/>
                </a:solidFill>
                <a:effectLst/>
              </a:rPr>
              <a:t>Food donated to Ukraine during War 2022</a:t>
            </a:r>
          </a:p>
        </p:txBody>
      </p:sp>
      <p:pic>
        <p:nvPicPr>
          <p:cNvPr id="18" name="Picture 17" descr="A person in a suit and tie&#10;&#10;Description automatically generated with medium confidence">
            <a:extLst>
              <a:ext uri="{FF2B5EF4-FFF2-40B4-BE49-F238E27FC236}">
                <a16:creationId xmlns:a16="http://schemas.microsoft.com/office/drawing/2014/main" id="{D6028E57-D609-DD36-837D-5C935BD3D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0231" y="81708"/>
            <a:ext cx="918483" cy="1149830"/>
          </a:xfrm>
          <a:prstGeom prst="rect">
            <a:avLst/>
          </a:prstGeom>
        </p:spPr>
      </p:pic>
    </p:spTree>
    <p:extLst>
      <p:ext uri="{BB962C8B-B14F-4D97-AF65-F5344CB8AC3E}">
        <p14:creationId xmlns:p14="http://schemas.microsoft.com/office/powerpoint/2010/main" val="163412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247317"/>
          </a:xfrm>
          <a:prstGeom prst="rect">
            <a:avLst/>
          </a:prstGeom>
          <a:noFill/>
        </p:spPr>
        <p:txBody>
          <a:bodyPr wrap="square" rtlCol="0">
            <a:spAutoFit/>
          </a:bodyPr>
          <a:lstStyle/>
          <a:p>
            <a:r>
              <a:rPr lang="en-US" dirty="0">
                <a:solidFill>
                  <a:schemeClr val="bg1"/>
                </a:solidFill>
                <a:latin typeface="Arial Rounded MT Bold" panose="020F0704030504030204" pitchFamily="34" charset="0"/>
              </a:rPr>
              <a:t>Sources:</a:t>
            </a:r>
          </a:p>
          <a:p>
            <a:pPr marL="342900" indent="-342900">
              <a:buFontTx/>
              <a:buAutoNum type="arabicPeriod"/>
            </a:pPr>
            <a:endParaRPr lang="en-US" dirty="0">
              <a:solidFill>
                <a:schemeClr val="bg1"/>
              </a:solidFill>
              <a:latin typeface="Arial Rounded MT Bold" panose="020F0704030504030204" pitchFamily="34" charset="0"/>
            </a:endParaRPr>
          </a:p>
          <a:p>
            <a:pPr marL="342900" indent="-342900">
              <a:buFontTx/>
              <a:buAutoNum type="arabicPeriod"/>
            </a:pPr>
            <a:r>
              <a:rPr lang="en-US" dirty="0">
                <a:solidFill>
                  <a:schemeClr val="bg1"/>
                </a:solidFill>
                <a:latin typeface="Arial Rounded MT Bold" panose="020F0704030504030204" pitchFamily="34" charset="0"/>
              </a:rPr>
              <a:t>New Testament Institute Student Manual Chapter 39</a:t>
            </a:r>
          </a:p>
          <a:p>
            <a:pPr marL="342900" indent="-342900">
              <a:buFontTx/>
              <a:buAutoNum type="arabicPeriod"/>
            </a:pPr>
            <a:r>
              <a:rPr lang="en-US" dirty="0">
                <a:solidFill>
                  <a:schemeClr val="bg1"/>
                </a:solidFill>
                <a:latin typeface="Arial Rounded MT Bold" panose="020F0704030504030204" pitchFamily="34" charset="0"/>
              </a:rPr>
              <a:t>Elder Joseph B. Wirthlin </a:t>
            </a:r>
            <a:r>
              <a:rPr lang="en-US" i="1" dirty="0">
                <a:solidFill>
                  <a:schemeClr val="bg1"/>
                </a:solidFill>
                <a:latin typeface="Arial Rounded MT Bold" panose="020F0704030504030204" pitchFamily="34" charset="0"/>
              </a:rPr>
              <a:t>The Law of the Fast </a:t>
            </a:r>
            <a:r>
              <a:rPr lang="en-US" dirty="0">
                <a:solidFill>
                  <a:schemeClr val="bg1"/>
                </a:solidFill>
                <a:latin typeface="Arial Rounded MT Bold" panose="020F0704030504030204" pitchFamily="34" charset="0"/>
              </a:rPr>
              <a:t> April Gen. Conf. 2001</a:t>
            </a:r>
          </a:p>
          <a:p>
            <a:pPr marL="342900" indent="-342900">
              <a:buFontTx/>
              <a:buAutoNum type="arabicPeriod"/>
            </a:pPr>
            <a:r>
              <a:rPr lang="en-US" dirty="0">
                <a:solidFill>
                  <a:schemeClr val="bg1"/>
                </a:solidFill>
                <a:latin typeface="Arial Rounded MT Bold" panose="020F0704030504030204" pitchFamily="34" charset="0"/>
              </a:rPr>
              <a:t>Elder Bruce R. McConkie (</a:t>
            </a:r>
            <a:r>
              <a:rPr lang="en-US" i="1" dirty="0">
                <a:solidFill>
                  <a:schemeClr val="bg1"/>
                </a:solidFill>
                <a:latin typeface="Arial Rounded MT Bold" panose="020F0704030504030204" pitchFamily="34" charset="0"/>
              </a:rPr>
              <a:t>Doctrinal New Testament Commentary, </a:t>
            </a:r>
            <a:r>
              <a:rPr lang="en-US" dirty="0">
                <a:solidFill>
                  <a:schemeClr val="bg1"/>
                </a:solidFill>
                <a:latin typeface="Arial Rounded MT Bold" panose="020F0704030504030204" pitchFamily="34" charset="0"/>
              </a:rPr>
              <a:t>3 vols. [Salt Lake City: </a:t>
            </a:r>
            <a:r>
              <a:rPr lang="en-US" dirty="0" err="1">
                <a:solidFill>
                  <a:schemeClr val="bg1"/>
                </a:solidFill>
                <a:latin typeface="Arial Rounded MT Bold" panose="020F0704030504030204" pitchFamily="34" charset="0"/>
              </a:rPr>
              <a:t>Bookcraft</a:t>
            </a:r>
            <a:r>
              <a:rPr lang="en-US" dirty="0">
                <a:solidFill>
                  <a:schemeClr val="bg1"/>
                </a:solidFill>
                <a:latin typeface="Arial Rounded MT Bold" panose="020F0704030504030204" pitchFamily="34" charset="0"/>
              </a:rPr>
              <a:t>, 1965-1973], 2:433; 2:57)</a:t>
            </a:r>
          </a:p>
          <a:p>
            <a:pPr marL="342900" indent="-342900">
              <a:buFontTx/>
              <a:buAutoNum type="arabicPeriod"/>
            </a:pPr>
            <a:r>
              <a:rPr lang="en-US" dirty="0">
                <a:solidFill>
                  <a:schemeClr val="bg1"/>
                </a:solidFill>
                <a:latin typeface="Arial Rounded MT Bold" panose="020F0704030504030204" pitchFamily="34" charset="0"/>
              </a:rPr>
              <a:t>Elder Jeffrey R. Holland (“Are We Not All Beggars?” 41).</a:t>
            </a:r>
          </a:p>
          <a:p>
            <a:pPr marL="342900" indent="-342900">
              <a:buFontTx/>
              <a:buAutoNum type="arabicPeriod"/>
            </a:pPr>
            <a:r>
              <a:rPr lang="en-US" dirty="0">
                <a:solidFill>
                  <a:schemeClr val="bg1"/>
                </a:solidFill>
                <a:latin typeface="Arial Rounded MT Bold" panose="020F0704030504030204" pitchFamily="34" charset="0"/>
              </a:rPr>
              <a:t>J. Reuben Clark Jr.  Conference Report April 1937</a:t>
            </a:r>
          </a:p>
          <a:p>
            <a:pPr marL="342900" indent="-342900">
              <a:buFontTx/>
              <a:buAutoNum type="arabicPeriod"/>
            </a:pPr>
            <a:r>
              <a:rPr lang="en-US" dirty="0">
                <a:solidFill>
                  <a:schemeClr val="bg1"/>
                </a:solidFill>
                <a:latin typeface="Arial Rounded MT Bold" panose="020F0704030504030204" pitchFamily="34" charset="0"/>
              </a:rPr>
              <a:t>Dieter F. Uchtdorf  Conference Report October 2011 “Providing in the Lord’s Way”</a:t>
            </a:r>
          </a:p>
          <a:p>
            <a:pPr marL="342900" indent="-342900">
              <a:buFontTx/>
              <a:buAutoNum type="arabicPeriod"/>
            </a:pPr>
            <a:r>
              <a:rPr lang="en-US" dirty="0">
                <a:solidFill>
                  <a:schemeClr val="bg1"/>
                </a:solidFill>
                <a:latin typeface="Arial Rounded MT Bold" panose="020F0704030504030204" pitchFamily="34" charset="0"/>
              </a:rPr>
              <a:t>Elder Robert J. Whetten “How Can I Help?”  April 1999 Conference  “True Followers”</a:t>
            </a:r>
          </a:p>
          <a:p>
            <a:pPr marL="342900" indent="-342900">
              <a:buFontTx/>
              <a:buAutoNum type="arabicPeriod"/>
            </a:pPr>
            <a:r>
              <a:rPr lang="en-US" sz="1800" b="0" i="0" dirty="0">
                <a:solidFill>
                  <a:schemeClr val="bg1"/>
                </a:solidFill>
                <a:effectLst/>
                <a:latin typeface="Arial Rounded MT Bold" panose="020F0704030504030204" pitchFamily="34" charset="0"/>
              </a:rPr>
              <a:t>Dale G. </a:t>
            </a:r>
            <a:r>
              <a:rPr lang="en-US" sz="1800" b="0" i="0" dirty="0" err="1">
                <a:solidFill>
                  <a:schemeClr val="bg1"/>
                </a:solidFill>
                <a:effectLst/>
                <a:latin typeface="Arial Rounded MT Bold" panose="020F0704030504030204" pitchFamily="34" charset="0"/>
              </a:rPr>
              <a:t>Renlund</a:t>
            </a:r>
            <a:r>
              <a:rPr lang="en-US" sz="1800" b="0" i="0" dirty="0">
                <a:solidFill>
                  <a:schemeClr val="bg1"/>
                </a:solidFill>
                <a:effectLst/>
                <a:latin typeface="Arial Rounded MT Bold" panose="020F0704030504030204" pitchFamily="34" charset="0"/>
              </a:rPr>
              <a:t>, “</a:t>
            </a:r>
            <a:r>
              <a:rPr lang="en-US" sz="1800" b="0" i="0" u="none" strike="noStrike" dirty="0">
                <a:solidFill>
                  <a:schemeClr val="bg1"/>
                </a:solidFill>
                <a:effectLst/>
                <a:latin typeface="Arial Rounded MT Bold" panose="020F0704030504030204" pitchFamily="34" charset="0"/>
              </a:rPr>
              <a:t>Consider the Goodness and Greatness of God</a:t>
            </a:r>
            <a:r>
              <a:rPr lang="en-US" sz="1800" b="0" i="0" dirty="0">
                <a:solidFill>
                  <a:schemeClr val="bg1"/>
                </a:solidFill>
                <a:effectLst/>
                <a:latin typeface="Arial Rounded MT Bold" panose="020F0704030504030204" pitchFamily="34" charset="0"/>
              </a:rPr>
              <a:t>,” </a:t>
            </a:r>
            <a:r>
              <a:rPr lang="en-US" sz="1800" b="0" i="1" dirty="0">
                <a:solidFill>
                  <a:schemeClr val="bg1"/>
                </a:solidFill>
                <a:effectLst/>
                <a:latin typeface="Arial Rounded MT Bold" panose="020F0704030504030204" pitchFamily="34" charset="0"/>
              </a:rPr>
              <a:t>Ensign</a:t>
            </a:r>
            <a:r>
              <a:rPr lang="en-US" sz="1800" b="0" i="0" dirty="0">
                <a:solidFill>
                  <a:schemeClr val="bg1"/>
                </a:solidFill>
                <a:effectLst/>
                <a:latin typeface="Arial Rounded MT Bold" panose="020F0704030504030204" pitchFamily="34" charset="0"/>
              </a:rPr>
              <a:t> or </a:t>
            </a:r>
            <a:r>
              <a:rPr lang="en-US" sz="1800" b="0" i="1" dirty="0">
                <a:solidFill>
                  <a:schemeClr val="bg1"/>
                </a:solidFill>
                <a:effectLst/>
                <a:latin typeface="Arial Rounded MT Bold" panose="020F0704030504030204" pitchFamily="34" charset="0"/>
              </a:rPr>
              <a:t>Liahona</a:t>
            </a:r>
            <a:r>
              <a:rPr lang="en-US" sz="1800" b="0" i="0" dirty="0">
                <a:solidFill>
                  <a:schemeClr val="bg1"/>
                </a:solidFill>
                <a:effectLst/>
                <a:latin typeface="Arial Rounded MT Bold" panose="020F0704030504030204" pitchFamily="34" charset="0"/>
              </a:rPr>
              <a:t>, May 2020, 42</a:t>
            </a:r>
          </a:p>
          <a:p>
            <a:pPr marL="342900" indent="-342900">
              <a:buFontTx/>
              <a:buAutoNum type="arabicPeriod"/>
            </a:pPr>
            <a:r>
              <a:rPr lang="en-US" b="0" i="0" dirty="0">
                <a:solidFill>
                  <a:schemeClr val="bg1"/>
                </a:solidFill>
                <a:effectLst/>
                <a:latin typeface="Arial Rounded MT Bold" panose="020F0704030504030204" pitchFamily="34" charset="0"/>
              </a:rPr>
              <a:t>Russell M. Nelson, “</a:t>
            </a:r>
            <a:r>
              <a:rPr lang="en-US" b="0" i="0" u="none" strike="noStrike" dirty="0">
                <a:solidFill>
                  <a:schemeClr val="bg1"/>
                </a:solidFill>
                <a:effectLst/>
                <a:latin typeface="Arial Rounded MT Bold" panose="020F0704030504030204" pitchFamily="34" charset="0"/>
              </a:rPr>
              <a:t>The Second Great Commandment</a:t>
            </a:r>
            <a:r>
              <a:rPr lang="en-US" b="0" i="0" dirty="0">
                <a:solidFill>
                  <a:schemeClr val="bg1"/>
                </a:solidFill>
                <a:effectLst/>
                <a:latin typeface="Arial Rounded MT Bold" panose="020F0704030504030204" pitchFamily="34" charset="0"/>
              </a:rPr>
              <a:t>,” </a:t>
            </a:r>
            <a:r>
              <a:rPr lang="en-US" b="0" i="1" dirty="0">
                <a:solidFill>
                  <a:schemeClr val="bg1"/>
                </a:solidFill>
                <a:effectLst/>
                <a:latin typeface="Arial Rounded MT Bold" panose="020F0704030504030204" pitchFamily="34" charset="0"/>
              </a:rPr>
              <a:t>Ensign</a:t>
            </a:r>
            <a:r>
              <a:rPr lang="en-US" b="0" i="0" dirty="0">
                <a:solidFill>
                  <a:schemeClr val="bg1"/>
                </a:solidFill>
                <a:effectLst/>
                <a:latin typeface="Arial Rounded MT Bold" panose="020F0704030504030204" pitchFamily="34" charset="0"/>
              </a:rPr>
              <a:t> or </a:t>
            </a:r>
            <a:r>
              <a:rPr lang="en-US" b="0" i="1" dirty="0">
                <a:solidFill>
                  <a:schemeClr val="bg1"/>
                </a:solidFill>
                <a:effectLst/>
                <a:latin typeface="Arial Rounded MT Bold" panose="020F0704030504030204" pitchFamily="34" charset="0"/>
              </a:rPr>
              <a:t>Liahona</a:t>
            </a:r>
            <a:r>
              <a:rPr lang="en-US" b="0" i="0" dirty="0">
                <a:solidFill>
                  <a:schemeClr val="bg1"/>
                </a:solidFill>
                <a:effectLst/>
                <a:latin typeface="Arial Rounded MT Bold" panose="020F0704030504030204" pitchFamily="34" charset="0"/>
              </a:rPr>
              <a:t>, Nov. 2019, 97–98</a:t>
            </a:r>
            <a:r>
              <a:rPr lang="en-US" dirty="0">
                <a:solidFill>
                  <a:schemeClr val="bg1"/>
                </a:solidFill>
                <a:latin typeface="Arial Rounded MT Bold" panose="020F0704030504030204" pitchFamily="34" charset="0"/>
              </a:rPr>
              <a:t> </a:t>
            </a:r>
          </a:p>
          <a:p>
            <a:pPr marL="342900" indent="-342900">
              <a:buFontTx/>
              <a:buAutoNum type="arabicPeriod"/>
            </a:pPr>
            <a:endParaRPr lang="en-US" dirty="0">
              <a:solidFill>
                <a:schemeClr val="bg1"/>
              </a:solidFill>
              <a:latin typeface="Arial Rounded MT Bold" panose="020F0704030504030204" pitchFamily="34" charset="0"/>
            </a:endParaRPr>
          </a:p>
          <a:p>
            <a:pPr marL="342900" indent="-342900">
              <a:buFontTx/>
              <a:buAutoNum type="arabicPeriod"/>
            </a:pPr>
            <a:endParaRPr lang="en-US" dirty="0">
              <a:solidFill>
                <a:schemeClr val="bg1"/>
              </a:solidFill>
              <a:latin typeface="Arial Rounded MT Bold" panose="020F0704030504030204" pitchFamily="34" charset="0"/>
            </a:endParaRPr>
          </a:p>
          <a:p>
            <a:pPr marL="342900" indent="-342900">
              <a:buFontTx/>
              <a:buAutoNum type="arabicPeriod"/>
            </a:pPr>
            <a:endParaRPr lang="en-US" i="1" dirty="0">
              <a:solidFill>
                <a:schemeClr val="bg1"/>
              </a:solidFill>
              <a:latin typeface="Arial Rounded MT Bold" panose="020F0704030504030204" pitchFamily="34" charset="0"/>
            </a:endParaRPr>
          </a:p>
        </p:txBody>
      </p:sp>
      <p:sp>
        <p:nvSpPr>
          <p:cNvPr id="32" name="Footer Placeholder 14">
            <a:extLst>
              <a:ext uri="{FF2B5EF4-FFF2-40B4-BE49-F238E27FC236}">
                <a16:creationId xmlns:a16="http://schemas.microsoft.com/office/drawing/2014/main" id="{ADE6E211-71CC-40D3-9CAC-512E4B1B86D7}"/>
              </a:ext>
            </a:extLst>
          </p:cNvPr>
          <p:cNvSpPr>
            <a:spLocks noGrp="1"/>
          </p:cNvSpPr>
          <p:nvPr/>
        </p:nvSpPr>
        <p:spPr>
          <a:xfrm>
            <a:off x="12519" y="641197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131445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Second Letter of Paul to the Saints at Corinth—</a:t>
                      </a:r>
                    </a:p>
                    <a:p>
                      <a:pPr algn="ctr" fontAlgn="base"/>
                      <a:r>
                        <a:rPr lang="en-US" sz="1200" b="0" i="0" kern="1200" dirty="0">
                          <a:solidFill>
                            <a:schemeClr val="tx1"/>
                          </a:solidFill>
                          <a:effectLst/>
                          <a:latin typeface="+mn-lt"/>
                          <a:ea typeface="+mn-ea"/>
                          <a:cs typeface="+mn-cs"/>
                        </a:rPr>
                        <a:t>Written from Macedonia</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dirty="0">
                          <a:solidFill>
                            <a:srgbClr val="434444"/>
                          </a:solidFill>
                          <a:effectLst/>
                        </a:rPr>
                        <a:t>Saints Impart Substance to Poor</a:t>
                      </a:r>
                    </a:p>
                  </a:txBody>
                  <a:tcPr marL="95250" marR="95250" marT="66675" marB="66675" anchor="ctr"/>
                </a:tc>
                <a:tc>
                  <a:txBody>
                    <a:bodyPr/>
                    <a:lstStyle/>
                    <a:p>
                      <a:pPr algn="l" fontAlgn="base"/>
                      <a:r>
                        <a:rPr lang="en-US">
                          <a:solidFill>
                            <a:srgbClr val="434444"/>
                          </a:solidFill>
                          <a:effectLst/>
                        </a:rPr>
                        <a:t>8:1–24</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The Blessings of True Charity</a:t>
                      </a:r>
                    </a:p>
                  </a:txBody>
                  <a:tcPr marL="95250" marR="95250" marT="66675" marB="66675" anchor="ctr"/>
                </a:tc>
                <a:tc>
                  <a:txBody>
                    <a:bodyPr/>
                    <a:lstStyle/>
                    <a:p>
                      <a:pPr algn="l" fontAlgn="base"/>
                      <a:r>
                        <a:rPr lang="en-US" dirty="0">
                          <a:solidFill>
                            <a:srgbClr val="434444"/>
                          </a:solidFill>
                          <a:effectLst/>
                        </a:rPr>
                        <a:t>9:1–15</a:t>
                      </a:r>
                    </a:p>
                  </a:txBody>
                  <a:tcPr marL="95250" marR="95250" marT="66675" marB="66675" anchor="ctr"/>
                </a:tc>
                <a:extLst>
                  <a:ext uri="{0D108BD9-81ED-4DB2-BD59-A6C34878D82A}">
                    <a16:rowId xmlns:a16="http://schemas.microsoft.com/office/drawing/2014/main" val="10002"/>
                  </a:ext>
                </a:extLst>
              </a:tr>
            </a:tbl>
          </a:graphicData>
        </a:graphic>
      </p:graphicFrame>
      <p:sp>
        <p:nvSpPr>
          <p:cNvPr id="3" name="TextBox 2"/>
          <p:cNvSpPr txBox="1"/>
          <p:nvPr/>
        </p:nvSpPr>
        <p:spPr>
          <a:xfrm>
            <a:off x="0" y="1287784"/>
            <a:ext cx="5540721" cy="246221"/>
          </a:xfrm>
          <a:prstGeom prst="rect">
            <a:avLst/>
          </a:prstGeom>
          <a:noFill/>
        </p:spPr>
        <p:txBody>
          <a:bodyPr wrap="square" rtlCol="0">
            <a:spAutoFit/>
          </a:bodyPr>
          <a:lstStyle/>
          <a:p>
            <a:r>
              <a:rPr lang="en-US" sz="1000" dirty="0"/>
              <a:t>Life and Teachings of Jesus and His Apostles Chapter 37</a:t>
            </a:r>
          </a:p>
        </p:txBody>
      </p:sp>
      <p:sp>
        <p:nvSpPr>
          <p:cNvPr id="4" name="Rectangle 3"/>
          <p:cNvSpPr/>
          <p:nvPr/>
        </p:nvSpPr>
        <p:spPr>
          <a:xfrm>
            <a:off x="6335486" y="0"/>
            <a:ext cx="5856514" cy="1569660"/>
          </a:xfrm>
          <a:prstGeom prst="rect">
            <a:avLst/>
          </a:prstGeom>
          <a:ln>
            <a:solidFill>
              <a:schemeClr val="tx1"/>
            </a:solidFill>
          </a:ln>
        </p:spPr>
        <p:txBody>
          <a:bodyPr wrap="square">
            <a:spAutoFit/>
          </a:bodyPr>
          <a:lstStyle/>
          <a:p>
            <a:pPr fontAlgn="base"/>
            <a:r>
              <a:rPr lang="en-US" sz="1200" b="1" dirty="0"/>
              <a:t>Providing 2 Corinthians 8:14:</a:t>
            </a:r>
          </a:p>
          <a:p>
            <a:pPr fontAlgn="base"/>
            <a:r>
              <a:rPr lang="en-US" sz="1200" dirty="0"/>
              <a:t>“This very hour there are many members of the Church who are suffering. They are hungry, stretched financially, and struggling with all manner of physical, emotional, and spiritual distress. They pray with all the energy of their souls for succor, for relief.</a:t>
            </a:r>
          </a:p>
          <a:p>
            <a:pPr fontAlgn="base"/>
            <a:r>
              <a:rPr lang="en-US" sz="1200" dirty="0"/>
              <a:t>“Brethren, please do not think that this is someone else’s responsibility. It is mine, and it is yours. We are all enlisted. ‘All’ means </a:t>
            </a:r>
            <a:r>
              <a:rPr lang="en-US" sz="1200" i="1" dirty="0"/>
              <a:t>all</a:t>
            </a:r>
            <a:r>
              <a:rPr lang="en-US" sz="1200" dirty="0"/>
              <a:t>—every Aaronic and Melchizedek Priesthood holder, rich and poor, in every nation. In the Lord’s plan, there is something everyone can contribute” (“Providing in the Lord’s Way,”</a:t>
            </a:r>
            <a:r>
              <a:rPr lang="en-US" sz="1200" i="1" dirty="0"/>
              <a:t> Ensign</a:t>
            </a:r>
            <a:r>
              <a:rPr lang="en-US" sz="1200" dirty="0"/>
              <a:t> or </a:t>
            </a:r>
            <a:r>
              <a:rPr lang="en-US" sz="1200" i="1" dirty="0"/>
              <a:t>Liahona,</a:t>
            </a:r>
            <a:r>
              <a:rPr lang="en-US" sz="1200" dirty="0"/>
              <a:t> Nov. 2011, 54).</a:t>
            </a:r>
          </a:p>
        </p:txBody>
      </p:sp>
      <p:sp>
        <p:nvSpPr>
          <p:cNvPr id="5" name="Rectangle 4"/>
          <p:cNvSpPr/>
          <p:nvPr/>
        </p:nvSpPr>
        <p:spPr>
          <a:xfrm>
            <a:off x="0" y="1554887"/>
            <a:ext cx="6313714" cy="1754326"/>
          </a:xfrm>
          <a:prstGeom prst="rect">
            <a:avLst/>
          </a:prstGeom>
          <a:ln>
            <a:solidFill>
              <a:schemeClr val="tx1"/>
            </a:solidFill>
          </a:ln>
        </p:spPr>
        <p:txBody>
          <a:bodyPr wrap="square">
            <a:spAutoFit/>
          </a:bodyPr>
          <a:lstStyle/>
          <a:p>
            <a:r>
              <a:rPr lang="en-US" sz="1200" b="1" dirty="0"/>
              <a:t>Give to the Poor 2 Corinthians 8:10-11:</a:t>
            </a:r>
          </a:p>
          <a:p>
            <a:r>
              <a:rPr lang="en-US" sz="1200" dirty="0"/>
              <a:t>“‘I am a firm believer that you cannot give to the Church and to the building up of the kingdom of God and be any poorer financially. I remember … when Brother [Melvin J.] Ballard laid his hands on my head and set me apart to go on a mission. He said in that prayer of blessing that a person could not give a crust to the Lord without receiving a loaf in return. That’s been my experience. If the members of the Church would double their fast-offering contributions, the spirituality in the Church would double. We need to keep that in mind and be liberal in our contributions.’ Marion G. Romney (Welfare Agricultural Meeting, 3 Apr. 1971, p. 1.)” (in L. Tom Perry, “The Law of the Fast,”</a:t>
            </a:r>
            <a:r>
              <a:rPr lang="en-US" sz="1200" i="1" dirty="0"/>
              <a:t> Ensign,</a:t>
            </a:r>
            <a:r>
              <a:rPr lang="en-US" sz="1200" dirty="0"/>
              <a:t> May 1986, 32).</a:t>
            </a:r>
          </a:p>
        </p:txBody>
      </p:sp>
      <p:sp>
        <p:nvSpPr>
          <p:cNvPr id="6" name="Rectangle 5"/>
          <p:cNvSpPr/>
          <p:nvPr/>
        </p:nvSpPr>
        <p:spPr>
          <a:xfrm>
            <a:off x="-1" y="3309257"/>
            <a:ext cx="6302829" cy="3046988"/>
          </a:xfrm>
          <a:prstGeom prst="rect">
            <a:avLst/>
          </a:prstGeom>
          <a:ln>
            <a:solidFill>
              <a:schemeClr val="tx1"/>
            </a:solidFill>
          </a:ln>
        </p:spPr>
        <p:txBody>
          <a:bodyPr wrap="square">
            <a:spAutoFit/>
          </a:bodyPr>
          <a:lstStyle/>
          <a:p>
            <a:r>
              <a:rPr lang="en-US" sz="1200" b="1" dirty="0"/>
              <a:t>Lesson in Giving What We Can:</a:t>
            </a:r>
          </a:p>
          <a:p>
            <a:r>
              <a:rPr lang="en-US" sz="1200" dirty="0"/>
              <a:t>"The widow's mite, how large it is on the ledgers of heaven!</a:t>
            </a:r>
          </a:p>
          <a:p>
            <a:r>
              <a:rPr lang="en-US" sz="1200" dirty="0"/>
              <a:t>"Out of their surplus, without sacrifice, often with selfish motives, frequently amid the blare of trumpets, rich men are sometimes wont to give to worthy causes. Meanwhile, the poor, out of their penury, unknown to their fellowmen, but because their hearts are right, sometimes give unheralded 'mites' to like worthy causes.</a:t>
            </a:r>
          </a:p>
          <a:p>
            <a:r>
              <a:rPr lang="en-US" sz="1200" dirty="0"/>
              <a:t>"Gift giving...must be measured in terms of capacity to give. The widow who cast in less than a half cent in American coinage, proportionately gave more than all the rich whose surpluses crammed the coffers in the temple court. See Luke 14:25-33.</a:t>
            </a:r>
          </a:p>
          <a:p>
            <a:r>
              <a:rPr lang="en-US" sz="1200" dirty="0"/>
              <a:t>"This episode in Jewish life-and Jesus deliberately took occasion to call attention to it that it's lesson might be preserved-teaches that the giver is greater than the gift; that sacrifice of all, though such be small in amount, is greater than the largess of kings who neither miss nor need that which they give away; and that it is the intent of the heart, not the value of the gift, which counts on the eternal ledgers. 'For if there be first a willing mind, it is accepted according to that a man hath, and not according to that he hath not.' (2 Cor. 8:12.)" Elder Bruce R. McConkie (</a:t>
            </a:r>
            <a:r>
              <a:rPr lang="en-US" sz="1200" i="1" dirty="0"/>
              <a:t>Doctrinal New Testament Commentary, </a:t>
            </a:r>
            <a:r>
              <a:rPr lang="en-US" sz="1200" dirty="0"/>
              <a:t>3 vols. [Salt Lake City: </a:t>
            </a:r>
            <a:r>
              <a:rPr lang="en-US" sz="1200" dirty="0" err="1"/>
              <a:t>Bookcraft</a:t>
            </a:r>
            <a:r>
              <a:rPr lang="en-US" sz="1200" dirty="0"/>
              <a:t>, 1965-1973], 1: 628.)</a:t>
            </a:r>
          </a:p>
        </p:txBody>
      </p:sp>
      <p:sp>
        <p:nvSpPr>
          <p:cNvPr id="7" name="Rectangle 6"/>
          <p:cNvSpPr/>
          <p:nvPr/>
        </p:nvSpPr>
        <p:spPr>
          <a:xfrm>
            <a:off x="6335486" y="1567543"/>
            <a:ext cx="5856514" cy="2492990"/>
          </a:xfrm>
          <a:prstGeom prst="rect">
            <a:avLst/>
          </a:prstGeom>
          <a:ln>
            <a:solidFill>
              <a:schemeClr val="tx1"/>
            </a:solidFill>
          </a:ln>
        </p:spPr>
        <p:txBody>
          <a:bodyPr wrap="square">
            <a:spAutoFit/>
          </a:bodyPr>
          <a:lstStyle/>
          <a:p>
            <a:pPr fontAlgn="base"/>
            <a:r>
              <a:rPr lang="en-US" sz="1200" b="1" dirty="0"/>
              <a:t>Welfare Donations to Jerusalem 2 Corinthians 9:1-15:</a:t>
            </a:r>
          </a:p>
          <a:p>
            <a:pPr fontAlgn="base"/>
            <a:r>
              <a:rPr lang="en-US" sz="1200" dirty="0"/>
              <a:t>"Paul explains at some length that his purpose in going to Judea was to take a welfare donation from Macedonia and Achaia to the 'poor saints which are at Jerusalem.' ...in 2 Corinthians 9:1-15...Paul urges the Corinthian saints to get their donation ready beforehand so that he could obtain it when he arrived. The emphasis on these things brings us to another significant feature. Acts 11:27-30 makes scant reference to Paul as a welfare worker and mentions one occasion when with Barnabas he took a donation to the saints in Jerusalem. This was about A.D. 41 or 44 and was possibly Paul's earliest experience with welfare as a Church program. However, as indicated above, his epistles give evidence that in the years that followed he became a diligent welfare worker, collecting donations throughout Galatia (see 1 Cor. 16:1), Macedonia (see Rom. 15:25-26), and Greece (see 2 Cor. 9:1-5) for the Judean saints." (Robert J. Matthews, "St. Paul Writes about the Church," </a:t>
            </a:r>
            <a:r>
              <a:rPr lang="en-US" sz="1200" i="1" dirty="0"/>
              <a:t>New Era</a:t>
            </a:r>
            <a:r>
              <a:rPr lang="en-US" sz="1200" dirty="0"/>
              <a:t>, Apr. 1977, 33, 35)</a:t>
            </a:r>
          </a:p>
        </p:txBody>
      </p:sp>
      <p:sp>
        <p:nvSpPr>
          <p:cNvPr id="8" name="Rectangle 7"/>
          <p:cNvSpPr/>
          <p:nvPr/>
        </p:nvSpPr>
        <p:spPr>
          <a:xfrm>
            <a:off x="6335486" y="4071257"/>
            <a:ext cx="5856514" cy="2677656"/>
          </a:xfrm>
          <a:prstGeom prst="rect">
            <a:avLst/>
          </a:prstGeom>
          <a:ln>
            <a:solidFill>
              <a:schemeClr val="tx1"/>
            </a:solidFill>
          </a:ln>
        </p:spPr>
        <p:txBody>
          <a:bodyPr wrap="square">
            <a:spAutoFit/>
          </a:bodyPr>
          <a:lstStyle/>
          <a:p>
            <a:r>
              <a:rPr lang="en-US" sz="1200" b="1" dirty="0"/>
              <a:t>Cheerfulness Giving 2 Corinthians 9:7:</a:t>
            </a:r>
          </a:p>
          <a:p>
            <a:r>
              <a:rPr lang="en-US" sz="1200" dirty="0"/>
              <a:t>"We say to the Saints, do not pay Tithing, unless you want to; do not help to build up this Temple unless you want to; do not put forth your hands to one day's work, unless you want to. . . . If you grudgingly put forth your means to help to gather the Saints, it will be a curse to you.“ President Brigham Young  (Hugh Nibley, </a:t>
            </a:r>
            <a:r>
              <a:rPr lang="en-US" sz="1200" i="1" dirty="0"/>
              <a:t>Brother Brigham Challenges the Saints</a:t>
            </a:r>
            <a:r>
              <a:rPr lang="en-US" sz="1200" dirty="0"/>
              <a:t>, p. 460)</a:t>
            </a:r>
          </a:p>
          <a:p>
            <a:r>
              <a:rPr lang="en-US" sz="1200" dirty="0"/>
              <a:t>"The Lord </a:t>
            </a:r>
            <a:r>
              <a:rPr lang="en-US" sz="1200" dirty="0" err="1"/>
              <a:t>loveth</a:t>
            </a:r>
            <a:r>
              <a:rPr lang="en-US" sz="1200" dirty="0"/>
              <a:t> a cheerful giver-one who can go to the bishop and say: 'Bishop, I feel all right. I want to help the Church. I am going to do all I can. Here is my tithing, my full tithing. I want to build up this work and be the means of helping it.' If he goes in that spirit, thankful for what he has received, he will obtain the blessing. But let him not give something merely in the hope of getting more in return, for that spirit will not do at all. Let him give in this spirit: 'Lord, thou hast blessed me. Here is thy portion. Of all that thou wilt give unto me, I will surely give a tenth unto thee.'" Charles W. Nibley (</a:t>
            </a:r>
            <a:r>
              <a:rPr lang="en-US" sz="1200" i="1" dirty="0"/>
              <a:t>Conference Report, October 1927</a:t>
            </a:r>
            <a:r>
              <a:rPr lang="en-US" sz="1200" dirty="0"/>
              <a:t>, Afternoon Meeting. 90 - 91.)</a:t>
            </a:r>
          </a:p>
        </p:txBody>
      </p:sp>
    </p:spTree>
    <p:extLst>
      <p:ext uri="{BB962C8B-B14F-4D97-AF65-F5344CB8AC3E}">
        <p14:creationId xmlns:p14="http://schemas.microsoft.com/office/powerpoint/2010/main" val="1507604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histclo.com/imagef/date/2011/03/corn64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89" y="1034143"/>
            <a:ext cx="6550026" cy="46723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21287" y="1064683"/>
            <a:ext cx="4593770" cy="4524315"/>
          </a:xfrm>
          <a:prstGeom prst="rect">
            <a:avLst/>
          </a:prstGeom>
        </p:spPr>
        <p:txBody>
          <a:bodyPr wrap="square">
            <a:spAutoFit/>
          </a:bodyPr>
          <a:lstStyle/>
          <a:p>
            <a:r>
              <a:rPr lang="en-US" i="1" dirty="0" err="1">
                <a:latin typeface="Times New Roman" panose="02020603050405020304" pitchFamily="18" charset="0"/>
              </a:rPr>
              <a:t>Apalachia</a:t>
            </a:r>
            <a:r>
              <a:rPr lang="en-US" i="1" dirty="0">
                <a:latin typeface="Times New Roman" panose="02020603050405020304" pitchFamily="18" charset="0"/>
              </a:rPr>
              <a:t> was a pocket of poverty in America. This photograph was taken in Leatherwood, Perry County, Kentucky, in 1964. It shows the Cornett family on the porch of their mountain cabinet. The parents Willie and Vivian Cornett had twelve children. Here we have a question of what is poverty. The children look well fed and they have adequate if shabby shelter. We suspect that they also had a car, refrigerator, and television set. </a:t>
            </a:r>
          </a:p>
          <a:p>
            <a:endParaRPr lang="en-US" i="1" dirty="0">
              <a:latin typeface="Times New Roman" panose="02020603050405020304" pitchFamily="18" charset="0"/>
            </a:endParaRPr>
          </a:p>
          <a:p>
            <a:r>
              <a:rPr lang="en-US" i="1" dirty="0">
                <a:latin typeface="Times New Roman" panose="02020603050405020304" pitchFamily="18" charset="0"/>
              </a:rPr>
              <a:t>Yet most Americans would classify the family as living in poverty. </a:t>
            </a:r>
          </a:p>
          <a:p>
            <a:r>
              <a:rPr lang="en-US" i="1" dirty="0">
                <a:latin typeface="Times New Roman" panose="02020603050405020304" pitchFamily="18" charset="0"/>
              </a:rPr>
              <a:t>2011</a:t>
            </a:r>
          </a:p>
          <a:p>
            <a:r>
              <a:rPr lang="en-US" dirty="0"/>
              <a:t>http://histclo.com/eco/cou/na/us/use-pov.html</a:t>
            </a:r>
          </a:p>
        </p:txBody>
      </p:sp>
      <p:sp>
        <p:nvSpPr>
          <p:cNvPr id="3" name="TextBox 2"/>
          <p:cNvSpPr txBox="1"/>
          <p:nvPr/>
        </p:nvSpPr>
        <p:spPr>
          <a:xfrm>
            <a:off x="3570514" y="0"/>
            <a:ext cx="4680857" cy="369332"/>
          </a:xfrm>
          <a:prstGeom prst="rect">
            <a:avLst/>
          </a:prstGeom>
          <a:noFill/>
        </p:spPr>
        <p:txBody>
          <a:bodyPr wrap="square" rtlCol="0">
            <a:spAutoFit/>
          </a:bodyPr>
          <a:lstStyle/>
          <a:p>
            <a:r>
              <a:rPr lang="en-US" dirty="0"/>
              <a:t>Something of Interest</a:t>
            </a:r>
          </a:p>
        </p:txBody>
      </p:sp>
    </p:spTree>
    <p:extLst>
      <p:ext uri="{BB962C8B-B14F-4D97-AF65-F5344CB8AC3E}">
        <p14:creationId xmlns:p14="http://schemas.microsoft.com/office/powerpoint/2010/main" val="4213978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375" y="822694"/>
            <a:ext cx="8867163" cy="4319131"/>
          </a:xfrm>
          <a:prstGeom prst="rect">
            <a:avLst/>
          </a:prstGeom>
        </p:spPr>
        <p:txBody>
          <a:bodyPr wrap="square">
            <a:spAutoFit/>
          </a:bodyPr>
          <a:lstStyle/>
          <a:p>
            <a:pPr>
              <a:spcAft>
                <a:spcPts val="750"/>
              </a:spcAft>
            </a:pPr>
            <a:r>
              <a:rPr lang="en-US" sz="1200" dirty="0">
                <a:latin typeface="Arial" panose="020B0604020202020204" pitchFamily="34" charset="0"/>
                <a:ea typeface="Times New Roman" panose="02020603050405020304" pitchFamily="18" charset="0"/>
              </a:rPr>
              <a:t>James C. Christensen, a painter renowned for religious- and fantasy-based imagery, and a former art professor at Brigham Young University, died Sunday, January 8, 2017,  in Orem from the effects of cancer. He was 74.</a:t>
            </a:r>
            <a:endParaRPr lang="en-US" sz="1200" dirty="0">
              <a:latin typeface="Times New Roman" panose="02020603050405020304" pitchFamily="18" charset="0"/>
              <a:ea typeface="Times New Roman" panose="02020603050405020304" pitchFamily="18" charset="0"/>
            </a:endParaRPr>
          </a:p>
          <a:p>
            <a:pPr>
              <a:spcAft>
                <a:spcPts val="750"/>
              </a:spcAft>
            </a:pPr>
            <a:r>
              <a:rPr lang="en-US" sz="1200" dirty="0">
                <a:latin typeface="Arial" panose="020B0604020202020204" pitchFamily="34" charset="0"/>
                <a:ea typeface="Times New Roman" panose="02020603050405020304" pitchFamily="18" charset="0"/>
              </a:rPr>
              <a:t>Christensen was born Sept. 26, 1942, and was raised in Culver City, Calif. He served a two-year mission to Uruguay for The Church of Jesus Christ of Latter-day Saints, then attended the University of California at Los Angeles for a time before moving to Utah and graduating from BYU.</a:t>
            </a:r>
            <a:endParaRPr lang="en-US" sz="1200" dirty="0">
              <a:latin typeface="Times New Roman" panose="02020603050405020304" pitchFamily="18" charset="0"/>
              <a:ea typeface="Times New Roman" panose="02020603050405020304" pitchFamily="18" charset="0"/>
            </a:endParaRPr>
          </a:p>
          <a:p>
            <a:pPr>
              <a:spcAft>
                <a:spcPts val="750"/>
              </a:spcAft>
            </a:pPr>
            <a:r>
              <a:rPr lang="en-US" sz="1200" dirty="0">
                <a:latin typeface="Arial" panose="020B0604020202020204" pitchFamily="34" charset="0"/>
                <a:ea typeface="Times New Roman" panose="02020603050405020304" pitchFamily="18" charset="0"/>
              </a:rPr>
              <a:t>He taught at the LDS Church-owned Provo school for 21 years, and had his work featured in shows throughout the West, as well as in publications such as Spectrum, American Illustration Annual and Japan's Outstanding American Illustrators.</a:t>
            </a:r>
            <a:endParaRPr lang="en-US" sz="1200" dirty="0">
              <a:latin typeface="Times New Roman" panose="02020603050405020304" pitchFamily="18" charset="0"/>
              <a:ea typeface="Times New Roman" panose="02020603050405020304" pitchFamily="18" charset="0"/>
            </a:endParaRPr>
          </a:p>
          <a:p>
            <a:pPr>
              <a:spcAft>
                <a:spcPts val="750"/>
              </a:spcAft>
            </a:pPr>
            <a:r>
              <a:rPr lang="en-US" sz="1200" dirty="0">
                <a:latin typeface="Arial" panose="020B0604020202020204" pitchFamily="34" charset="0"/>
                <a:ea typeface="Times New Roman" panose="02020603050405020304" pitchFamily="18" charset="0"/>
              </a:rPr>
              <a:t>His works were often based on myths, fables and spirituality, though he </a:t>
            </a:r>
            <a:r>
              <a:rPr lang="en-US" sz="1200" u="sng" dirty="0">
                <a:latin typeface="Arial" panose="020B0604020202020204" pitchFamily="34" charset="0"/>
                <a:ea typeface="Times New Roman" panose="02020603050405020304" pitchFamily="18" charset="0"/>
              </a:rPr>
              <a:t>told The Salt Lake Tribune in 2008</a:t>
            </a:r>
            <a:r>
              <a:rPr lang="en-US" sz="1200" dirty="0">
                <a:latin typeface="Arial" panose="020B0604020202020204" pitchFamily="34" charset="0"/>
                <a:ea typeface="Times New Roman" panose="02020603050405020304" pitchFamily="18" charset="0"/>
              </a:rPr>
              <a:t> that connections between his faith and his art were not always overt.</a:t>
            </a:r>
            <a:endParaRPr lang="en-US" sz="1200" dirty="0">
              <a:latin typeface="Times New Roman" panose="02020603050405020304" pitchFamily="18" charset="0"/>
              <a:ea typeface="Times New Roman" panose="02020603050405020304" pitchFamily="18" charset="0"/>
            </a:endParaRPr>
          </a:p>
          <a:p>
            <a:pPr>
              <a:spcAft>
                <a:spcPts val="750"/>
              </a:spcAft>
            </a:pPr>
            <a:r>
              <a:rPr lang="en-US" sz="1200" dirty="0">
                <a:latin typeface="Arial" panose="020B0604020202020204" pitchFamily="34" charset="0"/>
                <a:ea typeface="Times New Roman" panose="02020603050405020304" pitchFamily="18" charset="0"/>
              </a:rPr>
              <a:t>"When you live your religion," he said, "it permeates your life and influences what you choose to do and not to do."</a:t>
            </a:r>
            <a:endParaRPr lang="en-US" sz="1200" dirty="0">
              <a:latin typeface="Times New Roman" panose="02020603050405020304" pitchFamily="18" charset="0"/>
              <a:ea typeface="Times New Roman" panose="02020603050405020304" pitchFamily="18" charset="0"/>
            </a:endParaRPr>
          </a:p>
          <a:p>
            <a:pPr>
              <a:spcAft>
                <a:spcPts val="750"/>
              </a:spcAft>
            </a:pPr>
            <a:r>
              <a:rPr lang="en-US" sz="1200" dirty="0">
                <a:latin typeface="Arial" panose="020B0604020202020204" pitchFamily="34" charset="0"/>
                <a:ea typeface="Times New Roman" panose="02020603050405020304" pitchFamily="18" charset="0"/>
              </a:rPr>
              <a:t>Christensen published three books of his work. He also received myriad honors throughout his life, including from the World Science Fiction and Fantasy Convention as well as from the Association of Science Fiction and Fantasy Arts. He received the Governor's Award for Art by the Utah Art Council and was named one of Utah's Top 100 Artists by the Springville Museum of Art.</a:t>
            </a:r>
            <a:endParaRPr lang="en-US" sz="1200" dirty="0">
              <a:latin typeface="Times New Roman" panose="02020603050405020304" pitchFamily="18" charset="0"/>
              <a:ea typeface="Times New Roman" panose="02020603050405020304" pitchFamily="18" charset="0"/>
            </a:endParaRPr>
          </a:p>
          <a:p>
            <a:pPr>
              <a:spcAft>
                <a:spcPts val="750"/>
              </a:spcAft>
            </a:pPr>
            <a:r>
              <a:rPr lang="en-US" sz="1200" dirty="0">
                <a:latin typeface="Arial" panose="020B0604020202020204" pitchFamily="34" charset="0"/>
                <a:ea typeface="Times New Roman" panose="02020603050405020304" pitchFamily="18" charset="0"/>
              </a:rPr>
              <a:t>"The passing of my friend and mentor James Christensen has rekindled fond memories of his positivity and enthusiasm in the classroom and on study abroad where, with his encouragement and because of his example, I made a commitment at age 24 to pursue a life in art," fellow Provo artist Kent Christensen (no relation) wrote on Facebook. "I drew Jim on May 15th, 1981, the way I always think of him: sketching curbside in some European city. That day it was Segovia. Those weeks spent with him changed my life."</a:t>
            </a:r>
            <a:endParaRPr lang="en-US" sz="1200" dirty="0">
              <a:latin typeface="Times New Roman" panose="02020603050405020304" pitchFamily="18" charset="0"/>
              <a:ea typeface="Times New Roman" panose="02020603050405020304" pitchFamily="18" charset="0"/>
            </a:endParaRPr>
          </a:p>
          <a:p>
            <a:pPr>
              <a:spcAft>
                <a:spcPts val="750"/>
              </a:spcAft>
            </a:pPr>
            <a:r>
              <a:rPr lang="en-US" sz="1200" dirty="0">
                <a:latin typeface="Arial" panose="020B0604020202020204" pitchFamily="34" charset="0"/>
                <a:ea typeface="Times New Roman" panose="02020603050405020304" pitchFamily="18" charset="0"/>
              </a:rPr>
              <a:t>Christensen is survived by his wife, Carole, and their five children.</a:t>
            </a:r>
            <a:endParaRPr lang="en-US" sz="1200" dirty="0">
              <a:latin typeface="Times New Roman" panose="02020603050405020304" pitchFamily="18" charset="0"/>
              <a:ea typeface="Times New Roman" panose="02020603050405020304" pitchFamily="18" charset="0"/>
            </a:endParaRPr>
          </a:p>
        </p:txBody>
      </p:sp>
      <p:pic>
        <p:nvPicPr>
          <p:cNvPr id="1026" name="Picture 2" descr="Image result for james c christensen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7325" y="180975"/>
            <a:ext cx="1638300" cy="20478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1500" y="93251"/>
            <a:ext cx="9201150" cy="827919"/>
          </a:xfrm>
          <a:prstGeom prst="rect">
            <a:avLst/>
          </a:prstGeom>
        </p:spPr>
        <p:txBody>
          <a:bodyPr wrap="square">
            <a:spAutoFit/>
          </a:bodyPr>
          <a:lstStyle/>
          <a:p>
            <a:pPr>
              <a:lnSpc>
                <a:spcPct val="107000"/>
              </a:lnSpc>
              <a:spcAft>
                <a:spcPts val="600"/>
              </a:spcAft>
            </a:pPr>
            <a:r>
              <a:rPr lang="en-US" sz="2000" b="1" kern="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Mormon artist James C. Christensen dead at 74</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0"/>
              </a:spcAft>
            </a:pP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Salt Lake Tribune</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Image result for james c christensen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0725" y="2638425"/>
            <a:ext cx="2151902" cy="18291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0224" y="4668837"/>
            <a:ext cx="2526021" cy="20081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james c christensen art"/>
          <p:cNvPicPr>
            <a:picLocks noChangeAspect="1" noChangeArrowheads="1"/>
          </p:cNvPicPr>
          <p:nvPr/>
        </p:nvPicPr>
        <p:blipFill rotWithShape="1">
          <a:blip r:embed="rId5">
            <a:extLst>
              <a:ext uri="{28A0092B-C50C-407E-A947-70E740481C1C}">
                <a14:useLocalDpi xmlns:a14="http://schemas.microsoft.com/office/drawing/2010/main" val="0"/>
              </a:ext>
            </a:extLst>
          </a:blip>
          <a:srcRect t="12176" r="902" b="13102"/>
          <a:stretch/>
        </p:blipFill>
        <p:spPr bwMode="auto">
          <a:xfrm>
            <a:off x="5981699" y="5095876"/>
            <a:ext cx="2933701" cy="16590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james c christensen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 y="5230813"/>
            <a:ext cx="1417638" cy="14176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james c christensen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3675" y="5138737"/>
            <a:ext cx="2451100" cy="1633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0925" y="0"/>
            <a:ext cx="2714625" cy="707886"/>
          </a:xfrm>
          <a:prstGeom prst="rect">
            <a:avLst/>
          </a:prstGeom>
          <a:noFill/>
          <a:ln>
            <a:solidFill>
              <a:schemeClr val="tx1"/>
            </a:solidFill>
          </a:ln>
        </p:spPr>
        <p:txBody>
          <a:bodyPr wrap="square" rtlCol="0">
            <a:spAutoFit/>
          </a:bodyPr>
          <a:lstStyle/>
          <a:p>
            <a:r>
              <a:rPr lang="en-US" sz="1000" b="1" dirty="0"/>
              <a:t>Something of Interest</a:t>
            </a:r>
            <a:r>
              <a:rPr lang="en-US" sz="1000" dirty="0"/>
              <a:t>:</a:t>
            </a:r>
          </a:p>
          <a:p>
            <a:r>
              <a:rPr lang="en-US" sz="1000" dirty="0"/>
              <a:t>In searching for artwork I find inspiration in these artists. One of my favorite artists was James C. Christensen. Author of Website—L.B.</a:t>
            </a:r>
          </a:p>
        </p:txBody>
      </p:sp>
    </p:spTree>
    <p:extLst>
      <p:ext uri="{BB962C8B-B14F-4D97-AF65-F5344CB8AC3E}">
        <p14:creationId xmlns:p14="http://schemas.microsoft.com/office/powerpoint/2010/main" val="2348779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4A0BC2-095E-4B16-AA38-5777649BF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Trial of Your Faith</a:t>
            </a:r>
          </a:p>
          <a:p>
            <a:pPr algn="ctr"/>
            <a:r>
              <a:rPr lang="en-US" sz="6000" dirty="0">
                <a:solidFill>
                  <a:schemeClr val="bg1"/>
                </a:solidFill>
                <a:latin typeface="Berlin Sans FB Demi" panose="020E0802020502020306" pitchFamily="34" charset="0"/>
              </a:rPr>
              <a:t>2 Corinthians 10-13</a:t>
            </a:r>
            <a:endParaRPr lang="en-US" sz="4400" dirty="0">
              <a:solidFill>
                <a:schemeClr val="bg1"/>
              </a:solidFill>
              <a:latin typeface="Berlin Sans FB Demi" panose="020E0802020502020306" pitchFamily="34" charset="0"/>
            </a:endParaRPr>
          </a:p>
        </p:txBody>
      </p:sp>
      <p:sp>
        <p:nvSpPr>
          <p:cNvPr id="2" name="Rectangle 1"/>
          <p:cNvSpPr/>
          <p:nvPr/>
        </p:nvSpPr>
        <p:spPr>
          <a:xfrm>
            <a:off x="4834246" y="3497226"/>
            <a:ext cx="4888764" cy="1200329"/>
          </a:xfrm>
          <a:prstGeom prst="rect">
            <a:avLst/>
          </a:prstGeom>
        </p:spPr>
        <p:txBody>
          <a:bodyPr wrap="square">
            <a:spAutoFit/>
          </a:bodyPr>
          <a:lstStyle/>
          <a:p>
            <a:r>
              <a:rPr lang="en-US" i="1" dirty="0">
                <a:solidFill>
                  <a:schemeClr val="bg1"/>
                </a:solidFill>
              </a:rPr>
              <a:t>I have heard their prayers, and will accept their offering; and it is expedient in me that they should be brought thus far for a trial of their faith.</a:t>
            </a:r>
          </a:p>
          <a:p>
            <a:r>
              <a:rPr lang="en-US" i="1" dirty="0">
                <a:solidFill>
                  <a:schemeClr val="bg1"/>
                </a:solidFill>
              </a:rPr>
              <a:t>D&amp;C 105:19</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6" name="Group 45"/>
          <p:cNvGrpSpPr/>
          <p:nvPr/>
        </p:nvGrpSpPr>
        <p:grpSpPr>
          <a:xfrm>
            <a:off x="1480996" y="3170977"/>
            <a:ext cx="3050721" cy="2895600"/>
            <a:chOff x="3581400" y="228600"/>
            <a:chExt cx="3050721" cy="2895600"/>
          </a:xfrm>
        </p:grpSpPr>
        <p:pic>
          <p:nvPicPr>
            <p:cNvPr id="47" name="Picture 2" descr="Image result for ancient macedo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1000"/>
              <a:ext cx="29718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3581400" y="228600"/>
              <a:ext cx="3050721" cy="2895600"/>
              <a:chOff x="609600" y="533400"/>
              <a:chExt cx="4495800" cy="4267200"/>
            </a:xfrm>
          </p:grpSpPr>
          <p:grpSp>
            <p:nvGrpSpPr>
              <p:cNvPr id="49" name="Group 86"/>
              <p:cNvGrpSpPr/>
              <p:nvPr/>
            </p:nvGrpSpPr>
            <p:grpSpPr>
              <a:xfrm rot="2107423">
                <a:off x="2048364" y="1066800"/>
                <a:ext cx="554570" cy="1296744"/>
                <a:chOff x="7696200" y="914400"/>
                <a:chExt cx="685800" cy="2438400"/>
              </a:xfrm>
            </p:grpSpPr>
            <p:sp>
              <p:nvSpPr>
                <p:cNvPr id="81" name="Moon 8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87"/>
              <p:cNvGrpSpPr/>
              <p:nvPr/>
            </p:nvGrpSpPr>
            <p:grpSpPr>
              <a:xfrm rot="19262140" flipH="1">
                <a:off x="3035243" y="1133011"/>
                <a:ext cx="554570" cy="1180981"/>
                <a:chOff x="7696200" y="914400"/>
                <a:chExt cx="685800" cy="2438400"/>
              </a:xfrm>
            </p:grpSpPr>
            <p:sp>
              <p:nvSpPr>
                <p:cNvPr id="77" name="Moon 7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rapezoid 50"/>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7"/>
              <p:cNvGrpSpPr/>
              <p:nvPr/>
            </p:nvGrpSpPr>
            <p:grpSpPr>
              <a:xfrm>
                <a:off x="3150326" y="3226526"/>
                <a:ext cx="366238" cy="640613"/>
                <a:chOff x="2438400" y="402137"/>
                <a:chExt cx="2514600" cy="4398463"/>
              </a:xfrm>
            </p:grpSpPr>
            <p:sp>
              <p:nvSpPr>
                <p:cNvPr id="73" name="Snip Same Side Corner Rectangle 72"/>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Wave 70"/>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ame 71"/>
              <p:cNvSpPr/>
              <p:nvPr/>
            </p:nvSpPr>
            <p:spPr>
              <a:xfrm>
                <a:off x="609600" y="533400"/>
                <a:ext cx="4495800" cy="4267200"/>
              </a:xfrm>
              <a:prstGeom prst="frame">
                <a:avLst>
                  <a:gd name="adj1" fmla="val 7194"/>
                </a:avLst>
              </a:prstGeom>
              <a:solidFill>
                <a:schemeClr val="tx1">
                  <a:lumMod val="65000"/>
                  <a:lumOff val="3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85" name="Group 84"/>
          <p:cNvGrpSpPr/>
          <p:nvPr/>
        </p:nvGrpSpPr>
        <p:grpSpPr>
          <a:xfrm rot="2439493">
            <a:off x="3665057" y="4590305"/>
            <a:ext cx="487967" cy="1031175"/>
            <a:chOff x="5236029" y="3265714"/>
            <a:chExt cx="1370239" cy="2895600"/>
          </a:xfrm>
        </p:grpSpPr>
        <p:grpSp>
          <p:nvGrpSpPr>
            <p:cNvPr id="86" name="Group 3"/>
            <p:cNvGrpSpPr/>
            <p:nvPr/>
          </p:nvGrpSpPr>
          <p:grpSpPr>
            <a:xfrm>
              <a:off x="5236029" y="3265714"/>
              <a:ext cx="1370239" cy="2895600"/>
              <a:chOff x="1905000" y="1828800"/>
              <a:chExt cx="2971800" cy="6477000"/>
            </a:xfrm>
          </p:grpSpPr>
          <p:sp>
            <p:nvSpPr>
              <p:cNvPr id="88" name="Oval 4"/>
              <p:cNvSpPr/>
              <p:nvPr/>
            </p:nvSpPr>
            <p:spPr>
              <a:xfrm>
                <a:off x="2819400" y="5124116"/>
                <a:ext cx="1143000" cy="2840789"/>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905000" y="1828800"/>
                <a:ext cx="2971800" cy="420436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194932" y="2118756"/>
                <a:ext cx="2391936" cy="362445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933700" y="5805905"/>
                <a:ext cx="914400" cy="34089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590800" y="6033168"/>
                <a:ext cx="1600200" cy="227263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933700" y="5805905"/>
                <a:ext cx="914400" cy="90905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Freeform 86"/>
            <p:cNvSpPr/>
            <p:nvPr/>
          </p:nvSpPr>
          <p:spPr>
            <a:xfrm>
              <a:off x="5487389" y="3773880"/>
              <a:ext cx="862714" cy="988291"/>
            </a:xfrm>
            <a:custGeom>
              <a:avLst/>
              <a:gdLst>
                <a:gd name="connsiteX0" fmla="*/ 0 w 862714"/>
                <a:gd name="connsiteY0" fmla="*/ 0 h 988291"/>
                <a:gd name="connsiteX1" fmla="*/ 27709 w 862714"/>
                <a:gd name="connsiteY1" fmla="*/ 27709 h 988291"/>
                <a:gd name="connsiteX2" fmla="*/ 73890 w 862714"/>
                <a:gd name="connsiteY2" fmla="*/ 73891 h 988291"/>
                <a:gd name="connsiteX3" fmla="*/ 92363 w 862714"/>
                <a:gd name="connsiteY3" fmla="*/ 129309 h 988291"/>
                <a:gd name="connsiteX4" fmla="*/ 101600 w 862714"/>
                <a:gd name="connsiteY4" fmla="*/ 157018 h 988291"/>
                <a:gd name="connsiteX5" fmla="*/ 175490 w 862714"/>
                <a:gd name="connsiteY5" fmla="*/ 138546 h 988291"/>
                <a:gd name="connsiteX6" fmla="*/ 240145 w 862714"/>
                <a:gd name="connsiteY6" fmla="*/ 110837 h 988291"/>
                <a:gd name="connsiteX7" fmla="*/ 277090 w 862714"/>
                <a:gd name="connsiteY7" fmla="*/ 120073 h 988291"/>
                <a:gd name="connsiteX8" fmla="*/ 304800 w 862714"/>
                <a:gd name="connsiteY8" fmla="*/ 193964 h 988291"/>
                <a:gd name="connsiteX9" fmla="*/ 323272 w 862714"/>
                <a:gd name="connsiteY9" fmla="*/ 221673 h 988291"/>
                <a:gd name="connsiteX10" fmla="*/ 332509 w 862714"/>
                <a:gd name="connsiteY10" fmla="*/ 314037 h 988291"/>
                <a:gd name="connsiteX11" fmla="*/ 341745 w 862714"/>
                <a:gd name="connsiteY11" fmla="*/ 341746 h 988291"/>
                <a:gd name="connsiteX12" fmla="*/ 369454 w 862714"/>
                <a:gd name="connsiteY12" fmla="*/ 360218 h 988291"/>
                <a:gd name="connsiteX13" fmla="*/ 461818 w 862714"/>
                <a:gd name="connsiteY13" fmla="*/ 369455 h 988291"/>
                <a:gd name="connsiteX14" fmla="*/ 535709 w 862714"/>
                <a:gd name="connsiteY14" fmla="*/ 378691 h 988291"/>
                <a:gd name="connsiteX15" fmla="*/ 544945 w 862714"/>
                <a:gd name="connsiteY15" fmla="*/ 424873 h 988291"/>
                <a:gd name="connsiteX16" fmla="*/ 554181 w 862714"/>
                <a:gd name="connsiteY16" fmla="*/ 452582 h 988291"/>
                <a:gd name="connsiteX17" fmla="*/ 563418 w 862714"/>
                <a:gd name="connsiteY17" fmla="*/ 498764 h 988291"/>
                <a:gd name="connsiteX18" fmla="*/ 600363 w 862714"/>
                <a:gd name="connsiteY18" fmla="*/ 618837 h 988291"/>
                <a:gd name="connsiteX19" fmla="*/ 637309 w 862714"/>
                <a:gd name="connsiteY19" fmla="*/ 609600 h 988291"/>
                <a:gd name="connsiteX20" fmla="*/ 711200 w 862714"/>
                <a:gd name="connsiteY20" fmla="*/ 618837 h 988291"/>
                <a:gd name="connsiteX21" fmla="*/ 720436 w 862714"/>
                <a:gd name="connsiteY21" fmla="*/ 665018 h 988291"/>
                <a:gd name="connsiteX22" fmla="*/ 729672 w 862714"/>
                <a:gd name="connsiteY22" fmla="*/ 868218 h 988291"/>
                <a:gd name="connsiteX23" fmla="*/ 803563 w 862714"/>
                <a:gd name="connsiteY23" fmla="*/ 858982 h 988291"/>
                <a:gd name="connsiteX24" fmla="*/ 849745 w 862714"/>
                <a:gd name="connsiteY24" fmla="*/ 905164 h 988291"/>
                <a:gd name="connsiteX25" fmla="*/ 858981 w 862714"/>
                <a:gd name="connsiteY25" fmla="*/ 988291 h 98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62714" h="988291">
                  <a:moveTo>
                    <a:pt x="0" y="0"/>
                  </a:moveTo>
                  <a:cubicBezTo>
                    <a:pt x="9236" y="9236"/>
                    <a:pt x="17674" y="19347"/>
                    <a:pt x="27709" y="27709"/>
                  </a:cubicBezTo>
                  <a:cubicBezTo>
                    <a:pt x="55962" y="51253"/>
                    <a:pt x="57953" y="38032"/>
                    <a:pt x="73890" y="73891"/>
                  </a:cubicBezTo>
                  <a:cubicBezTo>
                    <a:pt x="81798" y="91685"/>
                    <a:pt x="86205" y="110836"/>
                    <a:pt x="92363" y="129309"/>
                  </a:cubicBezTo>
                  <a:lnTo>
                    <a:pt x="101600" y="157018"/>
                  </a:lnTo>
                  <a:cubicBezTo>
                    <a:pt x="128704" y="151597"/>
                    <a:pt x="150640" y="149196"/>
                    <a:pt x="175490" y="138546"/>
                  </a:cubicBezTo>
                  <a:cubicBezTo>
                    <a:pt x="255384" y="104306"/>
                    <a:pt x="175163" y="132497"/>
                    <a:pt x="240145" y="110837"/>
                  </a:cubicBezTo>
                  <a:cubicBezTo>
                    <a:pt x="252460" y="113916"/>
                    <a:pt x="266528" y="113032"/>
                    <a:pt x="277090" y="120073"/>
                  </a:cubicBezTo>
                  <a:cubicBezTo>
                    <a:pt x="302361" y="136920"/>
                    <a:pt x="296088" y="170731"/>
                    <a:pt x="304800" y="193964"/>
                  </a:cubicBezTo>
                  <a:cubicBezTo>
                    <a:pt x="308698" y="204358"/>
                    <a:pt x="317115" y="212437"/>
                    <a:pt x="323272" y="221673"/>
                  </a:cubicBezTo>
                  <a:cubicBezTo>
                    <a:pt x="326351" y="252461"/>
                    <a:pt x="327804" y="283455"/>
                    <a:pt x="332509" y="314037"/>
                  </a:cubicBezTo>
                  <a:cubicBezTo>
                    <a:pt x="333989" y="323660"/>
                    <a:pt x="335663" y="334144"/>
                    <a:pt x="341745" y="341746"/>
                  </a:cubicBezTo>
                  <a:cubicBezTo>
                    <a:pt x="348679" y="350414"/>
                    <a:pt x="358638" y="357722"/>
                    <a:pt x="369454" y="360218"/>
                  </a:cubicBezTo>
                  <a:cubicBezTo>
                    <a:pt x="399603" y="367175"/>
                    <a:pt x="431066" y="366038"/>
                    <a:pt x="461818" y="369455"/>
                  </a:cubicBezTo>
                  <a:cubicBezTo>
                    <a:pt x="486488" y="372196"/>
                    <a:pt x="511079" y="375612"/>
                    <a:pt x="535709" y="378691"/>
                  </a:cubicBezTo>
                  <a:cubicBezTo>
                    <a:pt x="538788" y="394085"/>
                    <a:pt x="541138" y="409643"/>
                    <a:pt x="544945" y="424873"/>
                  </a:cubicBezTo>
                  <a:cubicBezTo>
                    <a:pt x="547306" y="434318"/>
                    <a:pt x="551820" y="443137"/>
                    <a:pt x="554181" y="452582"/>
                  </a:cubicBezTo>
                  <a:cubicBezTo>
                    <a:pt x="557989" y="467812"/>
                    <a:pt x="560339" y="483370"/>
                    <a:pt x="563418" y="498764"/>
                  </a:cubicBezTo>
                  <a:cubicBezTo>
                    <a:pt x="566811" y="539484"/>
                    <a:pt x="539230" y="618837"/>
                    <a:pt x="600363" y="618837"/>
                  </a:cubicBezTo>
                  <a:cubicBezTo>
                    <a:pt x="613057" y="618837"/>
                    <a:pt x="624994" y="612679"/>
                    <a:pt x="637309" y="609600"/>
                  </a:cubicBezTo>
                  <a:cubicBezTo>
                    <a:pt x="661939" y="612679"/>
                    <a:pt x="690547" y="605068"/>
                    <a:pt x="711200" y="618837"/>
                  </a:cubicBezTo>
                  <a:cubicBezTo>
                    <a:pt x="724262" y="627545"/>
                    <a:pt x="719276" y="649362"/>
                    <a:pt x="720436" y="665018"/>
                  </a:cubicBezTo>
                  <a:cubicBezTo>
                    <a:pt x="725445" y="732636"/>
                    <a:pt x="726593" y="800485"/>
                    <a:pt x="729672" y="868218"/>
                  </a:cubicBezTo>
                  <a:cubicBezTo>
                    <a:pt x="754302" y="865139"/>
                    <a:pt x="778827" y="856921"/>
                    <a:pt x="803563" y="858982"/>
                  </a:cubicBezTo>
                  <a:cubicBezTo>
                    <a:pt x="840837" y="862088"/>
                    <a:pt x="842080" y="878337"/>
                    <a:pt x="849745" y="905164"/>
                  </a:cubicBezTo>
                  <a:cubicBezTo>
                    <a:pt x="862714" y="950559"/>
                    <a:pt x="858981" y="937279"/>
                    <a:pt x="858981" y="988291"/>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666216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1769" y="1902737"/>
            <a:ext cx="3605541" cy="1569660"/>
          </a:xfrm>
          <a:prstGeom prst="rect">
            <a:avLst/>
          </a:prstGeom>
          <a:noFill/>
        </p:spPr>
        <p:txBody>
          <a:bodyPr wrap="square" rtlCol="0">
            <a:spAutoFit/>
          </a:bodyPr>
          <a:lstStyle/>
          <a:p>
            <a:r>
              <a:rPr lang="en-US" sz="2400" dirty="0">
                <a:solidFill>
                  <a:schemeClr val="bg1"/>
                </a:solidFill>
              </a:rPr>
              <a:t>“The Greek rendition of the word meek in the New Testament, by the way, is 'gentle and humble.‘”</a:t>
            </a:r>
          </a:p>
        </p:txBody>
      </p:sp>
      <p:sp>
        <p:nvSpPr>
          <p:cNvPr id="7" name="TextBox 6"/>
          <p:cNvSpPr txBox="1"/>
          <p:nvPr/>
        </p:nvSpPr>
        <p:spPr>
          <a:xfrm>
            <a:off x="76199" y="6418080"/>
            <a:ext cx="5486400" cy="369332"/>
          </a:xfrm>
          <a:prstGeom prst="rect">
            <a:avLst/>
          </a:prstGeom>
          <a:noFill/>
        </p:spPr>
        <p:txBody>
          <a:bodyPr wrap="square" rtlCol="0">
            <a:spAutoFit/>
          </a:bodyPr>
          <a:lstStyle/>
          <a:p>
            <a:r>
              <a:rPr lang="en-US" dirty="0">
                <a:solidFill>
                  <a:schemeClr val="bg1"/>
                </a:solidFill>
              </a:rPr>
              <a:t>2 Corinthians 10:1</a:t>
            </a: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Meekness</a:t>
            </a:r>
            <a:endParaRPr lang="en-US" sz="4400" dirty="0">
              <a:solidFill>
                <a:schemeClr val="bg1"/>
              </a:solidFill>
              <a:latin typeface="Berlin Sans FB Demi" panose="020E0802020502020306" pitchFamily="34" charset="0"/>
            </a:endParaRPr>
          </a:p>
        </p:txBody>
      </p:sp>
      <p:sp>
        <p:nvSpPr>
          <p:cNvPr id="2" name="Rectangle 1"/>
          <p:cNvSpPr/>
          <p:nvPr/>
        </p:nvSpPr>
        <p:spPr>
          <a:xfrm>
            <a:off x="8510257" y="1892672"/>
            <a:ext cx="2978590" cy="1938992"/>
          </a:xfrm>
          <a:prstGeom prst="rect">
            <a:avLst/>
          </a:prstGeom>
        </p:spPr>
        <p:txBody>
          <a:bodyPr wrap="square">
            <a:spAutoFit/>
          </a:bodyPr>
          <a:lstStyle/>
          <a:p>
            <a:r>
              <a:rPr lang="en-US" sz="2400" dirty="0">
                <a:solidFill>
                  <a:schemeClr val="bg1"/>
                </a:solidFill>
              </a:rPr>
              <a:t>“One cannot develop those other crucial virtues-faith, hope, and charity-without meekness.”</a:t>
            </a:r>
          </a:p>
        </p:txBody>
      </p:sp>
      <p:sp>
        <p:nvSpPr>
          <p:cNvPr id="3" name="Rectangle 2"/>
          <p:cNvSpPr/>
          <p:nvPr/>
        </p:nvSpPr>
        <p:spPr>
          <a:xfrm>
            <a:off x="3582154" y="4721010"/>
            <a:ext cx="6096000" cy="1754326"/>
          </a:xfrm>
          <a:prstGeom prst="rect">
            <a:avLst/>
          </a:prstGeom>
        </p:spPr>
        <p:txBody>
          <a:bodyPr>
            <a:spAutoFit/>
          </a:bodyPr>
          <a:lstStyle/>
          <a:p>
            <a:pPr fontAlgn="base"/>
            <a:r>
              <a:rPr lang="en-US" i="1" dirty="0">
                <a:solidFill>
                  <a:srgbClr val="FFFF00"/>
                </a:solidFill>
                <a:latin typeface="Palatino"/>
              </a:rPr>
              <a:t>Wherefore, if a man have faith he must needs have hope; for without faith there cannot be any hope.</a:t>
            </a:r>
          </a:p>
          <a:p>
            <a:pPr fontAlgn="base"/>
            <a:endParaRPr lang="en-US" i="1" dirty="0">
              <a:solidFill>
                <a:srgbClr val="FFFF00"/>
              </a:solidFill>
              <a:latin typeface="Palatino"/>
            </a:endParaRPr>
          </a:p>
          <a:p>
            <a:pPr fontAlgn="base"/>
            <a:r>
              <a:rPr lang="en-US" i="1" dirty="0">
                <a:solidFill>
                  <a:srgbClr val="FFFF00"/>
                </a:solidFill>
                <a:latin typeface="Palatino"/>
              </a:rPr>
              <a:t>And again, behold I say unto you that he cannot have faith and hope, save he shall be meek, and lowly of heart.</a:t>
            </a:r>
          </a:p>
          <a:p>
            <a:pPr fontAlgn="base"/>
            <a:r>
              <a:rPr lang="en-US" b="0" i="1" dirty="0">
                <a:solidFill>
                  <a:srgbClr val="FFFF00"/>
                </a:solidFill>
                <a:effectLst/>
                <a:latin typeface="Palatino"/>
              </a:rPr>
              <a:t>Moroni 7:42-43</a:t>
            </a:r>
          </a:p>
        </p:txBody>
      </p:sp>
      <p:pic>
        <p:nvPicPr>
          <p:cNvPr id="13314" name="Picture 2" descr="Image result for meek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153" y="1499890"/>
            <a:ext cx="3920988" cy="261943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705600" y="6488668"/>
            <a:ext cx="5486400" cy="369332"/>
          </a:xfrm>
          <a:prstGeom prst="rect">
            <a:avLst/>
          </a:prstGeom>
          <a:noFill/>
        </p:spPr>
        <p:txBody>
          <a:bodyPr wrap="square" rtlCol="0">
            <a:spAutoFit/>
          </a:bodyPr>
          <a:lstStyle/>
          <a:p>
            <a:pPr algn="r"/>
            <a:r>
              <a:rPr lang="en-US" dirty="0">
                <a:solidFill>
                  <a:schemeClr val="bg1"/>
                </a:solidFill>
              </a:rPr>
              <a:t>(2)</a:t>
            </a: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344" y="113314"/>
            <a:ext cx="994574" cy="1244706"/>
          </a:xfrm>
          <a:prstGeom prst="rect">
            <a:avLst/>
          </a:prstGeom>
        </p:spPr>
      </p:pic>
    </p:spTree>
    <p:extLst>
      <p:ext uri="{BB962C8B-B14F-4D97-AF65-F5344CB8AC3E}">
        <p14:creationId xmlns:p14="http://schemas.microsoft.com/office/powerpoint/2010/main" val="11578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19947" y="1984218"/>
            <a:ext cx="5486400" cy="1569660"/>
          </a:xfrm>
          <a:prstGeom prst="rect">
            <a:avLst/>
          </a:prstGeom>
          <a:noFill/>
        </p:spPr>
        <p:txBody>
          <a:bodyPr wrap="square" rtlCol="0">
            <a:spAutoFit/>
          </a:bodyPr>
          <a:lstStyle/>
          <a:p>
            <a:pPr algn="ctr"/>
            <a:r>
              <a:rPr lang="en-US" sz="3200" dirty="0">
                <a:solidFill>
                  <a:schemeClr val="bg1"/>
                </a:solidFill>
              </a:rPr>
              <a:t>We do not go against our principles, and the covenants (baptisms) we have taken.</a:t>
            </a:r>
          </a:p>
        </p:txBody>
      </p:sp>
      <p:sp>
        <p:nvSpPr>
          <p:cNvPr id="7" name="TextBox 6"/>
          <p:cNvSpPr txBox="1"/>
          <p:nvPr/>
        </p:nvSpPr>
        <p:spPr>
          <a:xfrm>
            <a:off x="76199" y="6418080"/>
            <a:ext cx="5486400" cy="369332"/>
          </a:xfrm>
          <a:prstGeom prst="rect">
            <a:avLst/>
          </a:prstGeom>
          <a:noFill/>
        </p:spPr>
        <p:txBody>
          <a:bodyPr wrap="square" rtlCol="0">
            <a:spAutoFit/>
          </a:bodyPr>
          <a:lstStyle/>
          <a:p>
            <a:r>
              <a:rPr lang="en-US" dirty="0">
                <a:solidFill>
                  <a:schemeClr val="bg1"/>
                </a:solidFill>
              </a:rPr>
              <a:t>2 Corinthians 10:3-6</a:t>
            </a:r>
          </a:p>
        </p:txBody>
      </p:sp>
      <p:sp>
        <p:nvSpPr>
          <p:cNvPr id="10" name="TextBox 9"/>
          <p:cNvSpPr txBox="1"/>
          <p:nvPr/>
        </p:nvSpPr>
        <p:spPr>
          <a:xfrm>
            <a:off x="63375" y="0"/>
            <a:ext cx="12192000"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Spiritual Warfare</a:t>
            </a:r>
            <a:endParaRPr lang="en-US" sz="4400" dirty="0">
              <a:solidFill>
                <a:schemeClr val="bg1"/>
              </a:solidFill>
              <a:latin typeface="Berlin Sans FB Demi" panose="020E0802020502020306" pitchFamily="34" charset="0"/>
            </a:endParaRPr>
          </a:p>
        </p:txBody>
      </p:sp>
      <p:sp>
        <p:nvSpPr>
          <p:cNvPr id="2" name="Rectangle 1"/>
          <p:cNvSpPr/>
          <p:nvPr/>
        </p:nvSpPr>
        <p:spPr>
          <a:xfrm>
            <a:off x="2616452" y="969217"/>
            <a:ext cx="7451002" cy="400110"/>
          </a:xfrm>
          <a:prstGeom prst="rect">
            <a:avLst/>
          </a:prstGeom>
        </p:spPr>
        <p:txBody>
          <a:bodyPr wrap="square">
            <a:spAutoFit/>
          </a:bodyPr>
          <a:lstStyle/>
          <a:p>
            <a:r>
              <a:rPr lang="en-US" sz="2000" dirty="0">
                <a:solidFill>
                  <a:schemeClr val="bg1"/>
                </a:solidFill>
              </a:rPr>
              <a:t>A war of words, a war of ideas, a war of testimony, and a war of faith. </a:t>
            </a:r>
          </a:p>
        </p:txBody>
      </p:sp>
      <p:sp>
        <p:nvSpPr>
          <p:cNvPr id="3" name="Rectangle 2"/>
          <p:cNvSpPr/>
          <p:nvPr/>
        </p:nvSpPr>
        <p:spPr>
          <a:xfrm>
            <a:off x="2860896" y="4685759"/>
            <a:ext cx="7668285" cy="1754326"/>
          </a:xfrm>
          <a:prstGeom prst="rect">
            <a:avLst/>
          </a:prstGeom>
        </p:spPr>
        <p:txBody>
          <a:bodyPr wrap="square">
            <a:spAutoFit/>
          </a:bodyPr>
          <a:lstStyle/>
          <a:p>
            <a:r>
              <a:rPr lang="en-US" dirty="0">
                <a:solidFill>
                  <a:schemeClr val="bg1"/>
                </a:solidFill>
                <a:latin typeface="Abadi" panose="020B0604020104020204" pitchFamily="34" charset="0"/>
              </a:rPr>
              <a:t>Our fight is fought with words, faith, testimony, and the Spirit. It is a fight to the death-to the spiritual death of Satan and his forces.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And yet, ironically, while our enemy fights to increase the spiritual casualties on both sides of the conflict, our goal is to destroy only Satan and to save the rest of enemy from becoming 'angels to a devil‘ (3) </a:t>
            </a:r>
            <a:endParaRPr lang="en-US" dirty="0">
              <a:solidFill>
                <a:schemeClr val="bg1"/>
              </a:solidFill>
            </a:endParaRPr>
          </a:p>
        </p:txBody>
      </p:sp>
      <p:grpSp>
        <p:nvGrpSpPr>
          <p:cNvPr id="4" name="Group 3"/>
          <p:cNvGrpSpPr/>
          <p:nvPr/>
        </p:nvGrpSpPr>
        <p:grpSpPr>
          <a:xfrm>
            <a:off x="1070571" y="1436106"/>
            <a:ext cx="2292648" cy="2959701"/>
            <a:chOff x="1070571" y="1436106"/>
            <a:chExt cx="2292648" cy="2959701"/>
          </a:xfrm>
        </p:grpSpPr>
        <p:pic>
          <p:nvPicPr>
            <p:cNvPr id="2052" name="Picture 4" descr="https://prophetpaintings.files.wordpress.com/2011/08/wfhn-close-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243" y="1436106"/>
              <a:ext cx="2247976" cy="280997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70571" y="4180363"/>
              <a:ext cx="1084154" cy="215444"/>
            </a:xfrm>
            <a:prstGeom prst="rect">
              <a:avLst/>
            </a:prstGeom>
            <a:noFill/>
          </p:spPr>
          <p:txBody>
            <a:bodyPr wrap="square" rtlCol="0">
              <a:spAutoFit/>
            </a:bodyPr>
            <a:lstStyle/>
            <a:p>
              <a:r>
                <a:rPr lang="en-US" sz="800" dirty="0">
                  <a:solidFill>
                    <a:schemeClr val="bg1"/>
                  </a:solidFill>
                </a:rPr>
                <a:t>Doc Christensen</a:t>
              </a:r>
            </a:p>
          </p:txBody>
        </p:sp>
      </p:grpSp>
      <p:grpSp>
        <p:nvGrpSpPr>
          <p:cNvPr id="30" name="Group 29"/>
          <p:cNvGrpSpPr/>
          <p:nvPr/>
        </p:nvGrpSpPr>
        <p:grpSpPr>
          <a:xfrm>
            <a:off x="8701134" y="1480289"/>
            <a:ext cx="2282094" cy="2959276"/>
            <a:chOff x="8701134" y="1480289"/>
            <a:chExt cx="2282094" cy="2959276"/>
          </a:xfrm>
        </p:grpSpPr>
        <p:sp>
          <p:nvSpPr>
            <p:cNvPr id="31" name="TextBox 30"/>
            <p:cNvSpPr txBox="1"/>
            <p:nvPr/>
          </p:nvSpPr>
          <p:spPr>
            <a:xfrm>
              <a:off x="8701134" y="4224121"/>
              <a:ext cx="1084154" cy="215444"/>
            </a:xfrm>
            <a:prstGeom prst="rect">
              <a:avLst/>
            </a:prstGeom>
            <a:noFill/>
          </p:spPr>
          <p:txBody>
            <a:bodyPr wrap="square" rtlCol="0">
              <a:spAutoFit/>
            </a:bodyPr>
            <a:lstStyle/>
            <a:p>
              <a:r>
                <a:rPr lang="en-US" sz="800" dirty="0">
                  <a:solidFill>
                    <a:schemeClr val="bg1"/>
                  </a:solidFill>
                </a:rPr>
                <a:t>Doc Christensen</a:t>
              </a:r>
            </a:p>
          </p:txBody>
        </p:sp>
        <p:pic>
          <p:nvPicPr>
            <p:cNvPr id="2054"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186" b="9109"/>
            <a:stretch/>
          </p:blipFill>
          <p:spPr bwMode="auto">
            <a:xfrm>
              <a:off x="8810689" y="1480289"/>
              <a:ext cx="2172539" cy="27657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877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47800" y="1502984"/>
            <a:ext cx="6270172" cy="4031873"/>
          </a:xfrm>
          <a:prstGeom prst="rect">
            <a:avLst/>
          </a:prstGeom>
          <a:solidFill>
            <a:schemeClr val="bg2">
              <a:lumMod val="10000"/>
            </a:schemeClr>
          </a:solidFill>
          <a:ln>
            <a:solidFill>
              <a:schemeClr val="bg2">
                <a:lumMod val="75000"/>
              </a:schemeClr>
            </a:solidFill>
          </a:ln>
        </p:spPr>
        <p:txBody>
          <a:bodyPr wrap="square" rtlCol="0">
            <a:spAutoFit/>
          </a:bodyPr>
          <a:lstStyle/>
          <a:p>
            <a:r>
              <a:rPr lang="en-US" sz="3200" dirty="0">
                <a:solidFill>
                  <a:schemeClr val="bg1"/>
                </a:solidFill>
              </a:rPr>
              <a:t>“Down through history, _____ has been one of humankind’s greatest and most widespread challenges. </a:t>
            </a:r>
          </a:p>
          <a:p>
            <a:endParaRPr lang="en-US" sz="3200" dirty="0">
              <a:solidFill>
                <a:schemeClr val="bg1"/>
              </a:solidFill>
            </a:endParaRPr>
          </a:p>
          <a:p>
            <a:r>
              <a:rPr lang="en-US" sz="3200" dirty="0">
                <a:solidFill>
                  <a:schemeClr val="bg1"/>
                </a:solidFill>
              </a:rPr>
              <a:t>Its obvious toll is usually physical, but the spiritual and emotional damage it can bring may be even more debilitating.”</a:t>
            </a:r>
            <a:endParaRPr lang="en-US" sz="32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2253" y="2134590"/>
            <a:ext cx="1863436" cy="2327564"/>
          </a:xfrm>
          <a:prstGeom prst="rect">
            <a:avLst/>
          </a:prstGeom>
        </p:spPr>
      </p:pic>
      <p:sp>
        <p:nvSpPr>
          <p:cNvPr id="4" name="TextBox 3">
            <a:extLst>
              <a:ext uri="{FF2B5EF4-FFF2-40B4-BE49-F238E27FC236}">
                <a16:creationId xmlns:a16="http://schemas.microsoft.com/office/drawing/2014/main" id="{5B4DAC0A-D003-C0E1-E649-E11066616812}"/>
              </a:ext>
            </a:extLst>
          </p:cNvPr>
          <p:cNvSpPr txBox="1"/>
          <p:nvPr/>
        </p:nvSpPr>
        <p:spPr>
          <a:xfrm>
            <a:off x="155575" y="7937"/>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What is the Great Challenge?</a:t>
            </a:r>
            <a:endParaRPr lang="en-US" sz="44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948763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550" y="1241834"/>
            <a:ext cx="6802925" cy="1569660"/>
          </a:xfrm>
          <a:prstGeom prst="rect">
            <a:avLst/>
          </a:prstGeom>
          <a:noFill/>
        </p:spPr>
        <p:txBody>
          <a:bodyPr wrap="square" rtlCol="0">
            <a:spAutoFit/>
          </a:bodyPr>
          <a:lstStyle/>
          <a:p>
            <a:r>
              <a:rPr lang="en-US" sz="3200" dirty="0">
                <a:solidFill>
                  <a:schemeClr val="bg1"/>
                </a:solidFill>
              </a:rPr>
              <a:t>“It is important that we make up our minds early in life as to what we will do and what we will not do. </a:t>
            </a:r>
          </a:p>
        </p:txBody>
      </p:sp>
      <p:sp>
        <p:nvSpPr>
          <p:cNvPr id="6" name="TextBox 5"/>
          <p:cNvSpPr txBox="1"/>
          <p:nvPr/>
        </p:nvSpPr>
        <p:spPr>
          <a:xfrm>
            <a:off x="4363770" y="3554994"/>
            <a:ext cx="7278986" cy="2554545"/>
          </a:xfrm>
          <a:prstGeom prst="rect">
            <a:avLst/>
          </a:prstGeom>
          <a:noFill/>
        </p:spPr>
        <p:txBody>
          <a:bodyPr wrap="square" rtlCol="0">
            <a:spAutoFit/>
          </a:bodyPr>
          <a:lstStyle/>
          <a:p>
            <a:r>
              <a:rPr lang="en-US" sz="3200" dirty="0">
                <a:solidFill>
                  <a:schemeClr val="bg1"/>
                </a:solidFill>
              </a:rPr>
              <a:t>Long before the moment of temptation comes, we should have determined that we will resist anything that will keep us from enjoying the companionship of the Spirit of the Lord.”</a:t>
            </a:r>
          </a:p>
        </p:txBody>
      </p:sp>
      <p:sp>
        <p:nvSpPr>
          <p:cNvPr id="7" name="TextBox 6"/>
          <p:cNvSpPr txBox="1"/>
          <p:nvPr/>
        </p:nvSpPr>
        <p:spPr>
          <a:xfrm>
            <a:off x="6630155" y="6399975"/>
            <a:ext cx="5486400" cy="369332"/>
          </a:xfrm>
          <a:prstGeom prst="rect">
            <a:avLst/>
          </a:prstGeom>
          <a:noFill/>
        </p:spPr>
        <p:txBody>
          <a:bodyPr wrap="square" rtlCol="0">
            <a:spAutoFit/>
          </a:bodyPr>
          <a:lstStyle/>
          <a:p>
            <a:pPr algn="r"/>
            <a:r>
              <a:rPr lang="en-US" dirty="0">
                <a:solidFill>
                  <a:schemeClr val="bg1"/>
                </a:solidFill>
              </a:rPr>
              <a:t>(4)</a:t>
            </a:r>
          </a:p>
        </p:txBody>
      </p:sp>
      <p:pic>
        <p:nvPicPr>
          <p:cNvPr id="8" name="Picture 7" descr="Blau SV0012.jpg"/>
          <p:cNvPicPr>
            <a:picLocks noChangeAspect="1"/>
          </p:cNvPicPr>
          <p:nvPr/>
        </p:nvPicPr>
        <p:blipFill>
          <a:blip r:embed="rId3" cstate="print"/>
          <a:srcRect l="17241" t="2728" r="10345" b="4504"/>
          <a:stretch>
            <a:fillRect/>
          </a:stretch>
        </p:blipFill>
        <p:spPr>
          <a:xfrm>
            <a:off x="1669608" y="2998278"/>
            <a:ext cx="1770707" cy="2866859"/>
          </a:xfrm>
          <a:prstGeom prst="rect">
            <a:avLst/>
          </a:prstGeom>
        </p:spPr>
      </p:pic>
      <p:pic>
        <p:nvPicPr>
          <p:cNvPr id="9" name="Picture 8" descr="longing for jordan.JPG"/>
          <p:cNvPicPr>
            <a:picLocks noChangeAspect="1"/>
          </p:cNvPicPr>
          <p:nvPr/>
        </p:nvPicPr>
        <p:blipFill>
          <a:blip r:embed="rId4" cstate="print"/>
          <a:srcRect l="13462" t="17949" r="13461"/>
          <a:stretch>
            <a:fillRect/>
          </a:stretch>
        </p:blipFill>
        <p:spPr>
          <a:xfrm>
            <a:off x="7239000" y="533400"/>
            <a:ext cx="2895600" cy="2438400"/>
          </a:xfrm>
          <a:prstGeom prst="rect">
            <a:avLst/>
          </a:prstGeom>
        </p:spPr>
      </p:pic>
      <p:pic>
        <p:nvPicPr>
          <p:cNvPr id="12290" name="Picture 2" descr="Image result for n eldon tan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90" y="137688"/>
            <a:ext cx="813146" cy="104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38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21806" y="877431"/>
            <a:ext cx="9041394" cy="1077218"/>
          </a:xfrm>
          <a:prstGeom prst="rect">
            <a:avLst/>
          </a:prstGeom>
          <a:noFill/>
        </p:spPr>
        <p:txBody>
          <a:bodyPr wrap="square" rtlCol="0">
            <a:spAutoFit/>
          </a:bodyPr>
          <a:lstStyle/>
          <a:p>
            <a:r>
              <a:rPr lang="en-US" sz="3200" dirty="0">
                <a:solidFill>
                  <a:schemeClr val="bg1"/>
                </a:solidFill>
              </a:rPr>
              <a:t>humble yourselves</a:t>
            </a:r>
          </a:p>
          <a:p>
            <a:r>
              <a:rPr lang="en-US" sz="3200" dirty="0">
                <a:solidFill>
                  <a:schemeClr val="bg1"/>
                </a:solidFill>
              </a:rPr>
              <a:t>		 and control your thoughts and actions</a:t>
            </a:r>
          </a:p>
        </p:txBody>
      </p:sp>
      <p:sp>
        <p:nvSpPr>
          <p:cNvPr id="7" name="TextBox 6"/>
          <p:cNvSpPr txBox="1"/>
          <p:nvPr/>
        </p:nvSpPr>
        <p:spPr>
          <a:xfrm>
            <a:off x="67147" y="6488668"/>
            <a:ext cx="5486400" cy="369332"/>
          </a:xfrm>
          <a:prstGeom prst="rect">
            <a:avLst/>
          </a:prstGeom>
          <a:noFill/>
        </p:spPr>
        <p:txBody>
          <a:bodyPr wrap="square" rtlCol="0">
            <a:spAutoFit/>
          </a:bodyPr>
          <a:lstStyle/>
          <a:p>
            <a:r>
              <a:rPr lang="en-US" dirty="0">
                <a:solidFill>
                  <a:schemeClr val="bg1"/>
                </a:solidFill>
              </a:rPr>
              <a:t>2 Corinthians 10:5</a:t>
            </a:r>
          </a:p>
        </p:txBody>
      </p:sp>
      <p:sp>
        <p:nvSpPr>
          <p:cNvPr id="9" name="TextBox 8"/>
          <p:cNvSpPr txBox="1"/>
          <p:nvPr/>
        </p:nvSpPr>
        <p:spPr>
          <a:xfrm>
            <a:off x="63375" y="0"/>
            <a:ext cx="12192000"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Casting Down Imaginations</a:t>
            </a:r>
            <a:endParaRPr lang="en-US" sz="4400" dirty="0">
              <a:solidFill>
                <a:schemeClr val="bg1"/>
              </a:solidFill>
              <a:latin typeface="Berlin Sans FB Demi" panose="020E0802020502020306" pitchFamily="34" charset="0"/>
            </a:endParaRPr>
          </a:p>
        </p:txBody>
      </p:sp>
      <p:pic>
        <p:nvPicPr>
          <p:cNvPr id="3" name="Picture 2">
            <a:extLst>
              <a:ext uri="{FF2B5EF4-FFF2-40B4-BE49-F238E27FC236}">
                <a16:creationId xmlns:a16="http://schemas.microsoft.com/office/drawing/2014/main" id="{AE4543BE-0938-40D4-83ED-E1A53052C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03" y="2106685"/>
            <a:ext cx="2958887" cy="3873884"/>
          </a:xfrm>
          <a:prstGeom prst="rect">
            <a:avLst/>
          </a:prstGeom>
        </p:spPr>
      </p:pic>
      <p:pic>
        <p:nvPicPr>
          <p:cNvPr id="1026" name="Picture 2" descr="Feeling anxious? The way you breathe could be adding to it |">
            <a:extLst>
              <a:ext uri="{FF2B5EF4-FFF2-40B4-BE49-F238E27FC236}">
                <a16:creationId xmlns:a16="http://schemas.microsoft.com/office/drawing/2014/main" id="{5824711E-1DF5-7F4B-6716-8010664B3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056" y="2352097"/>
            <a:ext cx="6894285" cy="413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87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5000" y="533400"/>
            <a:ext cx="8458200" cy="1077218"/>
          </a:xfrm>
          <a:prstGeom prst="rect">
            <a:avLst/>
          </a:prstGeom>
          <a:noFill/>
        </p:spPr>
        <p:txBody>
          <a:bodyPr wrap="square" rtlCol="0">
            <a:spAutoFit/>
          </a:bodyPr>
          <a:lstStyle/>
          <a:p>
            <a:r>
              <a:rPr lang="en-US" sz="3200" dirty="0">
                <a:solidFill>
                  <a:schemeClr val="bg1"/>
                </a:solidFill>
              </a:rPr>
              <a:t>“And having in a readiness to revenge all disobedience, when your obedience is fulfilled.”</a:t>
            </a:r>
          </a:p>
        </p:txBody>
      </p:sp>
      <p:sp>
        <p:nvSpPr>
          <p:cNvPr id="7" name="TextBox 6"/>
          <p:cNvSpPr txBox="1"/>
          <p:nvPr/>
        </p:nvSpPr>
        <p:spPr>
          <a:xfrm>
            <a:off x="0" y="6488668"/>
            <a:ext cx="5486400" cy="369332"/>
          </a:xfrm>
          <a:prstGeom prst="rect">
            <a:avLst/>
          </a:prstGeom>
          <a:noFill/>
        </p:spPr>
        <p:txBody>
          <a:bodyPr wrap="square" rtlCol="0">
            <a:spAutoFit/>
          </a:bodyPr>
          <a:lstStyle/>
          <a:p>
            <a:r>
              <a:rPr lang="en-US" dirty="0">
                <a:solidFill>
                  <a:schemeClr val="bg1"/>
                </a:solidFill>
              </a:rPr>
              <a:t>2 Corinthians 10:6</a:t>
            </a:r>
          </a:p>
        </p:txBody>
      </p:sp>
      <p:sp>
        <p:nvSpPr>
          <p:cNvPr id="5" name="TextBox 4"/>
          <p:cNvSpPr txBox="1"/>
          <p:nvPr/>
        </p:nvSpPr>
        <p:spPr>
          <a:xfrm>
            <a:off x="2209800" y="3810000"/>
            <a:ext cx="8458200" cy="1077218"/>
          </a:xfrm>
          <a:prstGeom prst="rect">
            <a:avLst/>
          </a:prstGeom>
          <a:noFill/>
        </p:spPr>
        <p:txBody>
          <a:bodyPr wrap="square" rtlCol="0">
            <a:spAutoFit/>
          </a:bodyPr>
          <a:lstStyle/>
          <a:p>
            <a:r>
              <a:rPr lang="en-US" sz="3200" dirty="0">
                <a:solidFill>
                  <a:schemeClr val="bg1"/>
                </a:solidFill>
              </a:rPr>
              <a:t>“For as he </a:t>
            </a:r>
            <a:r>
              <a:rPr lang="en-US" sz="3200" dirty="0" err="1">
                <a:solidFill>
                  <a:schemeClr val="bg1"/>
                </a:solidFill>
              </a:rPr>
              <a:t>thinketh</a:t>
            </a:r>
            <a:r>
              <a:rPr lang="en-US" sz="3200" dirty="0">
                <a:solidFill>
                  <a:schemeClr val="bg1"/>
                </a:solidFill>
              </a:rPr>
              <a:t> in his heart, so is he…”</a:t>
            </a:r>
          </a:p>
          <a:p>
            <a:r>
              <a:rPr lang="en-US" sz="3200" dirty="0">
                <a:solidFill>
                  <a:schemeClr val="bg1"/>
                </a:solidFill>
              </a:rPr>
              <a:t>—Proverbs 23:7</a:t>
            </a:r>
          </a:p>
        </p:txBody>
      </p:sp>
      <p:pic>
        <p:nvPicPr>
          <p:cNvPr id="6148" name="Picture 4" descr="http://t1.gstatic.com/images?q=tbn:ANd9GcS-brFhAijG9Sfldc8Kr1aG7Me_pWaV8nLy2p-Rp_Lp9NdZU9Ma3A"/>
          <p:cNvPicPr>
            <a:picLocks noChangeAspect="1" noChangeArrowheads="1"/>
          </p:cNvPicPr>
          <p:nvPr/>
        </p:nvPicPr>
        <p:blipFill>
          <a:blip r:embed="rId3" cstate="print"/>
          <a:srcRect/>
          <a:stretch>
            <a:fillRect/>
          </a:stretch>
        </p:blipFill>
        <p:spPr bwMode="auto">
          <a:xfrm>
            <a:off x="3581401" y="1905000"/>
            <a:ext cx="2619375" cy="1743076"/>
          </a:xfrm>
          <a:prstGeom prst="rect">
            <a:avLst/>
          </a:prstGeom>
          <a:noFill/>
        </p:spPr>
      </p:pic>
      <p:pic>
        <p:nvPicPr>
          <p:cNvPr id="9218" name="Picture 2" descr="Related 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81476" y="4571999"/>
            <a:ext cx="28575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76604" y="422495"/>
            <a:ext cx="8458200" cy="1569660"/>
          </a:xfrm>
          <a:prstGeom prst="rect">
            <a:avLst/>
          </a:prstGeom>
          <a:noFill/>
        </p:spPr>
        <p:txBody>
          <a:bodyPr wrap="square" rtlCol="0">
            <a:spAutoFit/>
          </a:bodyPr>
          <a:lstStyle/>
          <a:p>
            <a:pPr algn="ctr"/>
            <a:r>
              <a:rPr lang="en-US" sz="3200" dirty="0">
                <a:solidFill>
                  <a:schemeClr val="bg1"/>
                </a:solidFill>
              </a:rPr>
              <a:t>“Yea, I tell thee, that thou </a:t>
            </a:r>
            <a:r>
              <a:rPr lang="en-US" sz="3200" dirty="0" err="1">
                <a:solidFill>
                  <a:schemeClr val="bg1"/>
                </a:solidFill>
              </a:rPr>
              <a:t>mayest</a:t>
            </a:r>
            <a:r>
              <a:rPr lang="en-US" sz="3200" dirty="0">
                <a:solidFill>
                  <a:schemeClr val="bg1"/>
                </a:solidFill>
              </a:rPr>
              <a:t> know that there is none else save God that </a:t>
            </a:r>
            <a:r>
              <a:rPr lang="en-US" sz="3200" dirty="0" err="1">
                <a:solidFill>
                  <a:schemeClr val="bg1"/>
                </a:solidFill>
              </a:rPr>
              <a:t>knowest</a:t>
            </a:r>
            <a:r>
              <a:rPr lang="en-US" sz="3200" dirty="0">
                <a:solidFill>
                  <a:schemeClr val="bg1"/>
                </a:solidFill>
              </a:rPr>
              <a:t> thy thoughts and the intents of thy heart.”</a:t>
            </a:r>
          </a:p>
        </p:txBody>
      </p:sp>
      <p:sp>
        <p:nvSpPr>
          <p:cNvPr id="7" name="TextBox 6"/>
          <p:cNvSpPr txBox="1"/>
          <p:nvPr/>
        </p:nvSpPr>
        <p:spPr>
          <a:xfrm>
            <a:off x="67147" y="6488668"/>
            <a:ext cx="5486400" cy="369332"/>
          </a:xfrm>
          <a:prstGeom prst="rect">
            <a:avLst/>
          </a:prstGeom>
          <a:noFill/>
        </p:spPr>
        <p:txBody>
          <a:bodyPr wrap="square" rtlCol="0">
            <a:spAutoFit/>
          </a:bodyPr>
          <a:lstStyle/>
          <a:p>
            <a:r>
              <a:rPr lang="en-US" dirty="0">
                <a:solidFill>
                  <a:schemeClr val="bg1"/>
                </a:solidFill>
              </a:rPr>
              <a:t>D&amp;C 6:16</a:t>
            </a:r>
          </a:p>
        </p:txBody>
      </p:sp>
      <p:pic>
        <p:nvPicPr>
          <p:cNvPr id="3" name="Picture 2">
            <a:extLst>
              <a:ext uri="{FF2B5EF4-FFF2-40B4-BE49-F238E27FC236}">
                <a16:creationId xmlns:a16="http://schemas.microsoft.com/office/drawing/2014/main" id="{C23AD1B3-3644-410A-88D7-7BA8F293A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964" y="2201449"/>
            <a:ext cx="4114800" cy="3657600"/>
          </a:xfrm>
          <a:prstGeom prst="rect">
            <a:avLst/>
          </a:prstGeom>
        </p:spPr>
      </p:pic>
    </p:spTree>
    <p:extLst>
      <p:ext uri="{BB962C8B-B14F-4D97-AF65-F5344CB8AC3E}">
        <p14:creationId xmlns:p14="http://schemas.microsoft.com/office/powerpoint/2010/main" val="1449072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594" y="411932"/>
            <a:ext cx="3886200" cy="1569660"/>
          </a:xfrm>
          <a:prstGeom prst="rect">
            <a:avLst/>
          </a:prstGeom>
          <a:noFill/>
        </p:spPr>
        <p:txBody>
          <a:bodyPr wrap="square" rtlCol="0">
            <a:spAutoFit/>
          </a:bodyPr>
          <a:lstStyle/>
          <a:p>
            <a:r>
              <a:rPr lang="en-US" sz="3200" dirty="0">
                <a:solidFill>
                  <a:schemeClr val="bg1"/>
                </a:solidFill>
              </a:rPr>
              <a:t>“Look unto me in every thought; doubt not, fear not.”</a:t>
            </a:r>
          </a:p>
        </p:txBody>
      </p:sp>
      <p:sp>
        <p:nvSpPr>
          <p:cNvPr id="7" name="TextBox 6"/>
          <p:cNvSpPr txBox="1"/>
          <p:nvPr/>
        </p:nvSpPr>
        <p:spPr>
          <a:xfrm>
            <a:off x="0" y="6488668"/>
            <a:ext cx="5486400" cy="369332"/>
          </a:xfrm>
          <a:prstGeom prst="rect">
            <a:avLst/>
          </a:prstGeom>
          <a:noFill/>
        </p:spPr>
        <p:txBody>
          <a:bodyPr wrap="square" rtlCol="0">
            <a:spAutoFit/>
          </a:bodyPr>
          <a:lstStyle/>
          <a:p>
            <a:r>
              <a:rPr lang="en-US" dirty="0">
                <a:solidFill>
                  <a:schemeClr val="bg1"/>
                </a:solidFill>
              </a:rPr>
              <a:t>D&amp;C 6:36</a:t>
            </a:r>
          </a:p>
        </p:txBody>
      </p:sp>
      <p:pic>
        <p:nvPicPr>
          <p:cNvPr id="5" name="Picture 2" descr="http://t0.gstatic.com/images?q=tbn:ANd9GcSG-YJloTnbb7o4cuqO_IJcY3AWkTPy3HtBbwZuKiSoJ0BRjmR3Yg"/>
          <p:cNvPicPr>
            <a:picLocks noChangeAspect="1" noChangeArrowheads="1"/>
          </p:cNvPicPr>
          <p:nvPr/>
        </p:nvPicPr>
        <p:blipFill rotWithShape="1">
          <a:blip r:embed="rId3" cstate="print"/>
          <a:srcRect r="587" b="5629"/>
          <a:stretch/>
        </p:blipFill>
        <p:spPr bwMode="auto">
          <a:xfrm>
            <a:off x="4121590" y="258411"/>
            <a:ext cx="3066861" cy="2240345"/>
          </a:xfrm>
          <a:prstGeom prst="rect">
            <a:avLst/>
          </a:prstGeom>
          <a:noFill/>
        </p:spPr>
      </p:pic>
      <p:pic>
        <p:nvPicPr>
          <p:cNvPr id="4098" name="Picture 2" descr="http://t2.gstatic.com/images?q=tbn:ANd9GcSiuedgP7_Jf44ryA_Xw8O-Uwa5Aj3EkrooyMaYKWorUYi8eW915Q"/>
          <p:cNvPicPr>
            <a:picLocks noChangeAspect="1" noChangeArrowheads="1"/>
          </p:cNvPicPr>
          <p:nvPr/>
        </p:nvPicPr>
        <p:blipFill>
          <a:blip r:embed="rId4" cstate="print"/>
          <a:srcRect/>
          <a:stretch>
            <a:fillRect/>
          </a:stretch>
        </p:blipFill>
        <p:spPr bwMode="auto">
          <a:xfrm>
            <a:off x="298766" y="2802802"/>
            <a:ext cx="3613748" cy="2404786"/>
          </a:xfrm>
          <a:prstGeom prst="rect">
            <a:avLst/>
          </a:prstGeom>
          <a:noFill/>
        </p:spPr>
      </p:pic>
      <p:sp>
        <p:nvSpPr>
          <p:cNvPr id="9" name="TextBox 8"/>
          <p:cNvSpPr txBox="1"/>
          <p:nvPr/>
        </p:nvSpPr>
        <p:spPr>
          <a:xfrm>
            <a:off x="6818768" y="4884344"/>
            <a:ext cx="5943600" cy="1569660"/>
          </a:xfrm>
          <a:prstGeom prst="rect">
            <a:avLst/>
          </a:prstGeom>
          <a:noFill/>
        </p:spPr>
        <p:txBody>
          <a:bodyPr wrap="square" rtlCol="0">
            <a:spAutoFit/>
          </a:bodyPr>
          <a:lstStyle/>
          <a:p>
            <a:r>
              <a:rPr lang="en-US" sz="3200" dirty="0">
                <a:solidFill>
                  <a:schemeClr val="bg1"/>
                </a:solidFill>
              </a:rPr>
              <a:t>“…learn to control your thoughts…there will always be temptations.”</a:t>
            </a:r>
          </a:p>
        </p:txBody>
      </p:sp>
      <p:pic>
        <p:nvPicPr>
          <p:cNvPr id="10" name="Picture 9" descr="http://t0.gstatic.com/images?q=tbn:ANd9GcTjpOehvtHaCO36dGB8Lma1datUEEDNAJ9af9vPByqpdv5N0bNQTA"/>
          <p:cNvPicPr>
            <a:picLocks noChangeAspect="1" noChangeArrowheads="1"/>
          </p:cNvPicPr>
          <p:nvPr/>
        </p:nvPicPr>
        <p:blipFill>
          <a:blip r:embed="rId5" cstate="print"/>
          <a:srcRect/>
          <a:stretch>
            <a:fillRect/>
          </a:stretch>
        </p:blipFill>
        <p:spPr bwMode="auto">
          <a:xfrm>
            <a:off x="7004364" y="2768097"/>
            <a:ext cx="3944468" cy="1828800"/>
          </a:xfrm>
          <a:prstGeom prst="rect">
            <a:avLst/>
          </a:prstGeom>
          <a:noFill/>
        </p:spPr>
      </p:pic>
      <p:pic>
        <p:nvPicPr>
          <p:cNvPr id="11" name="Picture 8" descr="http://t2.gstatic.com/images?q=tbn:ANd9GcTm7Argug8PGfo3hiTYCxBIVEuWIZZR8dqJEv74rdByOKSK8Y8t"/>
          <p:cNvPicPr>
            <a:picLocks noChangeAspect="1" noChangeArrowheads="1"/>
          </p:cNvPicPr>
          <p:nvPr/>
        </p:nvPicPr>
        <p:blipFill>
          <a:blip r:embed="rId6" cstate="print"/>
          <a:srcRect/>
          <a:stretch>
            <a:fillRect/>
          </a:stretch>
        </p:blipFill>
        <p:spPr bwMode="auto">
          <a:xfrm>
            <a:off x="4227970" y="4731945"/>
            <a:ext cx="2466975" cy="1847851"/>
          </a:xfrm>
          <a:prstGeom prst="rect">
            <a:avLst/>
          </a:prstGeom>
          <a:noFill/>
        </p:spPr>
      </p:pic>
      <p:pic>
        <p:nvPicPr>
          <p:cNvPr id="7170" name="Picture 2" descr="Image result for W. Dahlquist I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4466" y="131276"/>
            <a:ext cx="1012322" cy="13680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705600" y="6414731"/>
            <a:ext cx="5486400" cy="369332"/>
          </a:xfrm>
          <a:prstGeom prst="rect">
            <a:avLst/>
          </a:prstGeom>
          <a:noFill/>
        </p:spPr>
        <p:txBody>
          <a:bodyPr wrap="square" rtlCol="0">
            <a:spAutoFit/>
          </a:bodyPr>
          <a:lstStyle/>
          <a:p>
            <a:pPr algn="r"/>
            <a:r>
              <a:rPr lang="en-US" dirty="0">
                <a:solidFill>
                  <a:schemeClr val="bg1"/>
                </a:solidFill>
              </a:rPr>
              <a:t>(5)</a:t>
            </a:r>
          </a:p>
        </p:txBody>
      </p:sp>
    </p:spTree>
    <p:extLst>
      <p:ext uri="{BB962C8B-B14F-4D97-AF65-F5344CB8AC3E}">
        <p14:creationId xmlns:p14="http://schemas.microsoft.com/office/powerpoint/2010/main" val="32685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62199" y="457201"/>
            <a:ext cx="9100458" cy="4031873"/>
          </a:xfrm>
          <a:prstGeom prst="rect">
            <a:avLst/>
          </a:prstGeom>
          <a:noFill/>
        </p:spPr>
        <p:txBody>
          <a:bodyPr wrap="square" rtlCol="0">
            <a:spAutoFit/>
          </a:bodyPr>
          <a:lstStyle/>
          <a:p>
            <a:r>
              <a:rPr lang="en-US" sz="3200" dirty="0">
                <a:solidFill>
                  <a:schemeClr val="bg1"/>
                </a:solidFill>
              </a:rPr>
              <a:t>“There is a line of demarcation well defined between the Lord’s territory and the devil’s territory. If you will remain on the Lord’s side of the line, the adversary cannot come there to tempt you. </a:t>
            </a:r>
          </a:p>
          <a:p>
            <a:endParaRPr lang="en-US" sz="3200" dirty="0">
              <a:solidFill>
                <a:schemeClr val="bg1"/>
              </a:solidFill>
            </a:endParaRPr>
          </a:p>
          <a:p>
            <a:r>
              <a:rPr lang="en-US" sz="3200" dirty="0">
                <a:solidFill>
                  <a:schemeClr val="bg1"/>
                </a:solidFill>
              </a:rPr>
              <a:t>…But …if you cross onto the devil’s side of the line, you are in his territory…and he will work on you to get you just as far from that line as he possibly can…</a:t>
            </a:r>
          </a:p>
        </p:txBody>
      </p:sp>
      <p:sp>
        <p:nvSpPr>
          <p:cNvPr id="7" name="TextBox 6"/>
          <p:cNvSpPr txBox="1"/>
          <p:nvPr/>
        </p:nvSpPr>
        <p:spPr>
          <a:xfrm>
            <a:off x="6705600" y="6488668"/>
            <a:ext cx="5486400" cy="369332"/>
          </a:xfrm>
          <a:prstGeom prst="rect">
            <a:avLst/>
          </a:prstGeom>
          <a:noFill/>
        </p:spPr>
        <p:txBody>
          <a:bodyPr wrap="square" rtlCol="0">
            <a:spAutoFit/>
          </a:bodyPr>
          <a:lstStyle/>
          <a:p>
            <a:pPr algn="r"/>
            <a:r>
              <a:rPr lang="en-US" dirty="0">
                <a:solidFill>
                  <a:schemeClr val="bg1"/>
                </a:solidFill>
              </a:rPr>
              <a:t>(6)</a:t>
            </a:r>
          </a:p>
        </p:txBody>
      </p:sp>
      <p:pic>
        <p:nvPicPr>
          <p:cNvPr id="2050" name="Picture 2" descr="http://2.bp.blogspot.com/-7p8fvZjh3VM/TcGOEr_Y52I/AAAAAAAADlI/qm0F5BjIzY8/s1600/Heber%2BJ.%2BGrant.jpg">
            <a:hlinkClick r:id="rId3"/>
          </p:cNvPr>
          <p:cNvPicPr>
            <a:picLocks noChangeAspect="1" noChangeArrowheads="1"/>
          </p:cNvPicPr>
          <p:nvPr/>
        </p:nvPicPr>
        <p:blipFill>
          <a:blip r:embed="rId4" cstate="print"/>
          <a:srcRect/>
          <a:stretch>
            <a:fillRect/>
          </a:stretch>
        </p:blipFill>
        <p:spPr bwMode="auto">
          <a:xfrm>
            <a:off x="253498" y="1576231"/>
            <a:ext cx="1952625" cy="2384660"/>
          </a:xfrm>
          <a:prstGeom prst="rect">
            <a:avLst/>
          </a:prstGeom>
          <a:noFill/>
        </p:spPr>
      </p:pic>
      <p:pic>
        <p:nvPicPr>
          <p:cNvPr id="5122" name="Picture 2" descr="Image result for good side bad s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669972" y="4611766"/>
            <a:ext cx="3551917" cy="196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94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74972" y="6349426"/>
            <a:ext cx="5486400" cy="369332"/>
          </a:xfrm>
          <a:prstGeom prst="rect">
            <a:avLst/>
          </a:prstGeom>
          <a:noFill/>
        </p:spPr>
        <p:txBody>
          <a:bodyPr wrap="square" rtlCol="0">
            <a:spAutoFit/>
          </a:bodyPr>
          <a:lstStyle/>
          <a:p>
            <a:pPr algn="r"/>
            <a:r>
              <a:rPr lang="en-US" dirty="0">
                <a:solidFill>
                  <a:schemeClr val="bg1"/>
                </a:solidFill>
              </a:rPr>
              <a:t>(7)</a:t>
            </a:r>
          </a:p>
        </p:txBody>
      </p:sp>
      <p:sp>
        <p:nvSpPr>
          <p:cNvPr id="8" name="Rectangle 1"/>
          <p:cNvSpPr>
            <a:spLocks noChangeArrowheads="1"/>
          </p:cNvSpPr>
          <p:nvPr/>
        </p:nvSpPr>
        <p:spPr bwMode="auto">
          <a:xfrm>
            <a:off x="544285" y="871879"/>
            <a:ext cx="5867401"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dirty="0">
                <a:solidFill>
                  <a:schemeClr val="bg1"/>
                </a:solidFill>
                <a:latin typeface="Calibri" pitchFamily="34" charset="0"/>
                <a:ea typeface="Calibri" pitchFamily="34" charset="0"/>
                <a:cs typeface="Times New Roman" pitchFamily="18" charset="0"/>
              </a:rPr>
              <a:t>“All the water in the world,</a:t>
            </a:r>
            <a:endParaRPr lang="en-US" sz="2400" dirty="0">
              <a:solidFill>
                <a:schemeClr val="bg1"/>
              </a:solidFill>
              <a:latin typeface="Arial" pitchFamily="34" charset="0"/>
              <a:cs typeface="Arial" pitchFamily="34" charset="0"/>
            </a:endParaRPr>
          </a:p>
          <a:p>
            <a:pPr eaLnBrk="0" fontAlgn="base" hangingPunct="0">
              <a:spcBef>
                <a:spcPct val="0"/>
              </a:spcBef>
              <a:spcAft>
                <a:spcPct val="0"/>
              </a:spcAft>
            </a:pPr>
            <a:r>
              <a:rPr lang="en-US" sz="2400" dirty="0">
                <a:solidFill>
                  <a:schemeClr val="bg1"/>
                </a:solidFill>
                <a:latin typeface="Calibri" pitchFamily="34" charset="0"/>
                <a:ea typeface="Calibri" pitchFamily="34" charset="0"/>
                <a:cs typeface="Times New Roman" pitchFamily="18" charset="0"/>
              </a:rPr>
              <a:t>However hard it tried, </a:t>
            </a:r>
            <a:endParaRPr lang="en-US" sz="2400" dirty="0">
              <a:solidFill>
                <a:schemeClr val="bg1"/>
              </a:solidFill>
              <a:latin typeface="Arial" pitchFamily="34" charset="0"/>
              <a:cs typeface="Arial" pitchFamily="34" charset="0"/>
            </a:endParaRPr>
          </a:p>
          <a:p>
            <a:pPr eaLnBrk="0" fontAlgn="base" hangingPunct="0">
              <a:spcBef>
                <a:spcPct val="0"/>
              </a:spcBef>
              <a:spcAft>
                <a:spcPct val="0"/>
              </a:spcAft>
            </a:pPr>
            <a:r>
              <a:rPr lang="en-US" sz="2400" dirty="0">
                <a:solidFill>
                  <a:schemeClr val="bg1"/>
                </a:solidFill>
                <a:latin typeface="Calibri" pitchFamily="34" charset="0"/>
                <a:ea typeface="Calibri" pitchFamily="34" charset="0"/>
                <a:cs typeface="Times New Roman" pitchFamily="18" charset="0"/>
              </a:rPr>
              <a:t>Could never sink the smallest ship</a:t>
            </a:r>
            <a:endParaRPr lang="en-US" sz="2400" dirty="0">
              <a:solidFill>
                <a:schemeClr val="bg1"/>
              </a:solidFill>
              <a:latin typeface="Arial" pitchFamily="34" charset="0"/>
              <a:cs typeface="Arial" pitchFamily="34" charset="0"/>
            </a:endParaRPr>
          </a:p>
          <a:p>
            <a:pPr eaLnBrk="0" fontAlgn="base" hangingPunct="0">
              <a:spcBef>
                <a:spcPct val="0"/>
              </a:spcBef>
              <a:spcAft>
                <a:spcPct val="0"/>
              </a:spcAft>
            </a:pPr>
            <a:r>
              <a:rPr lang="en-US" sz="2400" dirty="0">
                <a:solidFill>
                  <a:schemeClr val="bg1"/>
                </a:solidFill>
                <a:latin typeface="Calibri" pitchFamily="34" charset="0"/>
                <a:ea typeface="Calibri" pitchFamily="34" charset="0"/>
                <a:cs typeface="Times New Roman" pitchFamily="18" charset="0"/>
              </a:rPr>
              <a:t>Unless it gets inside…</a:t>
            </a:r>
          </a:p>
        </p:txBody>
      </p:sp>
      <p:sp>
        <p:nvSpPr>
          <p:cNvPr id="2" name="Rectangle 1"/>
          <p:cNvSpPr/>
          <p:nvPr/>
        </p:nvSpPr>
        <p:spPr>
          <a:xfrm>
            <a:off x="5344886" y="4257879"/>
            <a:ext cx="4430485" cy="1569660"/>
          </a:xfrm>
          <a:prstGeom prst="rect">
            <a:avLst/>
          </a:prstGeom>
        </p:spPr>
        <p:txBody>
          <a:bodyPr wrap="square">
            <a:spAutoFit/>
          </a:bodyPr>
          <a:lstStyle/>
          <a:p>
            <a:pPr eaLnBrk="0" fontAlgn="base" hangingPunct="0">
              <a:spcBef>
                <a:spcPct val="0"/>
              </a:spcBef>
              <a:spcAft>
                <a:spcPct val="0"/>
              </a:spcAft>
            </a:pPr>
            <a:r>
              <a:rPr lang="en-US" sz="2400" dirty="0">
                <a:solidFill>
                  <a:schemeClr val="bg1"/>
                </a:solidFill>
                <a:latin typeface="Arial" pitchFamily="34" charset="0"/>
                <a:cs typeface="Arial" pitchFamily="34" charset="0"/>
              </a:rPr>
              <a:t>…</a:t>
            </a:r>
            <a:r>
              <a:rPr lang="en-US" sz="2400" dirty="0">
                <a:solidFill>
                  <a:schemeClr val="bg1"/>
                </a:solidFill>
                <a:latin typeface="Calibri" pitchFamily="34" charset="0"/>
                <a:ea typeface="Calibri" pitchFamily="34" charset="0"/>
                <a:cs typeface="Times New Roman" pitchFamily="18" charset="0"/>
              </a:rPr>
              <a:t>And all the evil in the world,</a:t>
            </a:r>
            <a:endParaRPr lang="en-US" sz="2400" dirty="0">
              <a:solidFill>
                <a:schemeClr val="bg1"/>
              </a:solidFill>
              <a:latin typeface="Arial" pitchFamily="34" charset="0"/>
              <a:cs typeface="Arial" pitchFamily="34" charset="0"/>
            </a:endParaRPr>
          </a:p>
          <a:p>
            <a:pPr eaLnBrk="0" fontAlgn="base" hangingPunct="0">
              <a:spcBef>
                <a:spcPct val="0"/>
              </a:spcBef>
              <a:spcAft>
                <a:spcPct val="0"/>
              </a:spcAft>
            </a:pPr>
            <a:r>
              <a:rPr lang="en-US" sz="2400" dirty="0">
                <a:solidFill>
                  <a:schemeClr val="bg1"/>
                </a:solidFill>
                <a:latin typeface="Calibri" pitchFamily="34" charset="0"/>
                <a:ea typeface="Calibri" pitchFamily="34" charset="0"/>
                <a:cs typeface="Times New Roman" pitchFamily="18" charset="0"/>
              </a:rPr>
              <a:t>The blackest kind of sin,</a:t>
            </a:r>
            <a:endParaRPr lang="en-US" sz="2400" dirty="0">
              <a:solidFill>
                <a:schemeClr val="bg1"/>
              </a:solidFill>
              <a:latin typeface="Arial" pitchFamily="34" charset="0"/>
              <a:cs typeface="Arial" pitchFamily="34" charset="0"/>
            </a:endParaRPr>
          </a:p>
          <a:p>
            <a:pPr eaLnBrk="0" fontAlgn="base" hangingPunct="0">
              <a:spcBef>
                <a:spcPct val="0"/>
              </a:spcBef>
              <a:spcAft>
                <a:spcPct val="0"/>
              </a:spcAft>
            </a:pPr>
            <a:r>
              <a:rPr lang="en-US" sz="2400" dirty="0">
                <a:solidFill>
                  <a:schemeClr val="bg1"/>
                </a:solidFill>
                <a:latin typeface="Calibri" pitchFamily="34" charset="0"/>
                <a:ea typeface="Calibri" pitchFamily="34" charset="0"/>
                <a:cs typeface="Times New Roman" pitchFamily="18" charset="0"/>
              </a:rPr>
              <a:t>Can never hurt you the least bit</a:t>
            </a:r>
            <a:endParaRPr lang="en-US" sz="2400" dirty="0">
              <a:solidFill>
                <a:schemeClr val="bg1"/>
              </a:solidFill>
              <a:latin typeface="Arial" pitchFamily="34" charset="0"/>
              <a:cs typeface="Arial" pitchFamily="34" charset="0"/>
            </a:endParaRPr>
          </a:p>
          <a:p>
            <a:pPr eaLnBrk="0" fontAlgn="base" hangingPunct="0">
              <a:spcBef>
                <a:spcPct val="0"/>
              </a:spcBef>
              <a:spcAft>
                <a:spcPct val="0"/>
              </a:spcAft>
            </a:pPr>
            <a:r>
              <a:rPr lang="en-US" sz="2400" dirty="0">
                <a:solidFill>
                  <a:schemeClr val="bg1"/>
                </a:solidFill>
                <a:latin typeface="Calibri" pitchFamily="34" charset="0"/>
                <a:ea typeface="Calibri" pitchFamily="34" charset="0"/>
                <a:cs typeface="Times New Roman" pitchFamily="18" charset="0"/>
              </a:rPr>
              <a:t>Unless you let it in.”</a:t>
            </a:r>
            <a:endParaRPr lang="en-US" sz="2400" dirty="0">
              <a:solidFill>
                <a:schemeClr val="bg1"/>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618" y="4640716"/>
            <a:ext cx="1384896" cy="1726003"/>
          </a:xfrm>
          <a:prstGeom prst="rect">
            <a:avLst/>
          </a:prstGeom>
        </p:spPr>
      </p:pic>
      <p:pic>
        <p:nvPicPr>
          <p:cNvPr id="10" name="Picture 9">
            <a:extLst>
              <a:ext uri="{FF2B5EF4-FFF2-40B4-BE49-F238E27FC236}">
                <a16:creationId xmlns:a16="http://schemas.microsoft.com/office/drawing/2014/main" id="{43D9B598-FC23-4551-B2E0-1B20CFAD8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1719" y="616279"/>
            <a:ext cx="3998976" cy="3029712"/>
          </a:xfrm>
          <a:prstGeom prst="rect">
            <a:avLst/>
          </a:prstGeom>
        </p:spPr>
      </p:pic>
      <p:pic>
        <p:nvPicPr>
          <p:cNvPr id="12" name="Picture 11">
            <a:extLst>
              <a:ext uri="{FF2B5EF4-FFF2-40B4-BE49-F238E27FC236}">
                <a16:creationId xmlns:a16="http://schemas.microsoft.com/office/drawing/2014/main" id="{57511960-9AFD-439A-8999-67E957B03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824" y="3091389"/>
            <a:ext cx="3562350" cy="3390900"/>
          </a:xfrm>
          <a:prstGeom prst="rect">
            <a:avLst/>
          </a:prstGeom>
        </p:spPr>
      </p:pic>
      <p:pic>
        <p:nvPicPr>
          <p:cNvPr id="5" name="Picture 4">
            <a:extLst>
              <a:ext uri="{FF2B5EF4-FFF2-40B4-BE49-F238E27FC236}">
                <a16:creationId xmlns:a16="http://schemas.microsoft.com/office/drawing/2014/main" id="{C69071DA-34AD-470B-8548-53DE6299E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4079" y="361769"/>
            <a:ext cx="4334256" cy="3304032"/>
          </a:xfrm>
          <a:prstGeom prst="rect">
            <a:avLst/>
          </a:prstGeom>
        </p:spPr>
      </p:pic>
    </p:spTree>
    <p:extLst>
      <p:ext uri="{BB962C8B-B14F-4D97-AF65-F5344CB8AC3E}">
        <p14:creationId xmlns:p14="http://schemas.microsoft.com/office/powerpoint/2010/main" val="418362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9971" y="2383971"/>
            <a:ext cx="4931229" cy="2246769"/>
          </a:xfrm>
          <a:prstGeom prst="rect">
            <a:avLst/>
          </a:prstGeom>
          <a:noFill/>
        </p:spPr>
        <p:txBody>
          <a:bodyPr wrap="square" rtlCol="0">
            <a:spAutoFit/>
          </a:bodyPr>
          <a:lstStyle/>
          <a:p>
            <a:r>
              <a:rPr lang="en-US" sz="2800" dirty="0">
                <a:solidFill>
                  <a:schemeClr val="bg1"/>
                </a:solidFill>
              </a:rPr>
              <a:t>“But I fear, lest by any means, as the serpent beguiled Eve through his </a:t>
            </a:r>
            <a:r>
              <a:rPr lang="en-US" sz="2800" dirty="0" err="1">
                <a:solidFill>
                  <a:schemeClr val="bg1"/>
                </a:solidFill>
              </a:rPr>
              <a:t>subtilty</a:t>
            </a:r>
            <a:r>
              <a:rPr lang="en-US" sz="2800" dirty="0">
                <a:solidFill>
                  <a:schemeClr val="bg1"/>
                </a:solidFill>
              </a:rPr>
              <a:t>, so your minds should be corrupted from the simplicity that is in Christ.”</a:t>
            </a:r>
          </a:p>
        </p:txBody>
      </p:sp>
      <p:sp>
        <p:nvSpPr>
          <p:cNvPr id="6" name="TextBox 5"/>
          <p:cNvSpPr txBox="1"/>
          <p:nvPr/>
        </p:nvSpPr>
        <p:spPr>
          <a:xfrm>
            <a:off x="0" y="6334780"/>
            <a:ext cx="7315200" cy="369332"/>
          </a:xfrm>
          <a:prstGeom prst="rect">
            <a:avLst/>
          </a:prstGeom>
          <a:noFill/>
        </p:spPr>
        <p:txBody>
          <a:bodyPr wrap="square" rtlCol="0">
            <a:spAutoFit/>
          </a:bodyPr>
          <a:lstStyle/>
          <a:p>
            <a:r>
              <a:rPr lang="en-US" dirty="0">
                <a:solidFill>
                  <a:schemeClr val="bg1"/>
                </a:solidFill>
              </a:rPr>
              <a:t>2 Corinthians 11:3</a:t>
            </a:r>
          </a:p>
        </p:txBody>
      </p:sp>
      <p:sp>
        <p:nvSpPr>
          <p:cNvPr id="7" name="TextBox 6"/>
          <p:cNvSpPr txBox="1"/>
          <p:nvPr/>
        </p:nvSpPr>
        <p:spPr>
          <a:xfrm>
            <a:off x="457199" y="0"/>
            <a:ext cx="11473543"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Satan’s Power to Deceive</a:t>
            </a:r>
          </a:p>
        </p:txBody>
      </p:sp>
      <p:pic>
        <p:nvPicPr>
          <p:cNvPr id="10" name="Picture 9">
            <a:extLst>
              <a:ext uri="{FF2B5EF4-FFF2-40B4-BE49-F238E27FC236}">
                <a16:creationId xmlns:a16="http://schemas.microsoft.com/office/drawing/2014/main" id="{29FCF42C-74C7-7513-89F2-CB70C90142A0}"/>
              </a:ext>
            </a:extLst>
          </p:cNvPr>
          <p:cNvPicPr>
            <a:picLocks noChangeAspect="1"/>
          </p:cNvPicPr>
          <p:nvPr/>
        </p:nvPicPr>
        <p:blipFill rotWithShape="1">
          <a:blip r:embed="rId3"/>
          <a:srcRect l="2170" t="-195"/>
          <a:stretch/>
        </p:blipFill>
        <p:spPr>
          <a:xfrm>
            <a:off x="5845631" y="1502228"/>
            <a:ext cx="6011045" cy="4441372"/>
          </a:xfrm>
          <a:prstGeom prst="rect">
            <a:avLst/>
          </a:prstGeom>
        </p:spPr>
      </p:pic>
    </p:spTree>
    <p:extLst>
      <p:ext uri="{BB962C8B-B14F-4D97-AF65-F5344CB8AC3E}">
        <p14:creationId xmlns:p14="http://schemas.microsoft.com/office/powerpoint/2010/main" val="3540782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477000"/>
            <a:ext cx="7315200" cy="369332"/>
          </a:xfrm>
          <a:prstGeom prst="rect">
            <a:avLst/>
          </a:prstGeom>
          <a:noFill/>
        </p:spPr>
        <p:txBody>
          <a:bodyPr wrap="square" rtlCol="0">
            <a:spAutoFit/>
          </a:bodyPr>
          <a:lstStyle/>
          <a:p>
            <a:r>
              <a:rPr lang="en-US" dirty="0">
                <a:solidFill>
                  <a:schemeClr val="bg1"/>
                </a:solidFill>
              </a:rPr>
              <a:t>2 Corinthians 11:4</a:t>
            </a:r>
          </a:p>
        </p:txBody>
      </p:sp>
      <p:sp>
        <p:nvSpPr>
          <p:cNvPr id="7" name="TextBox 6"/>
          <p:cNvSpPr txBox="1"/>
          <p:nvPr/>
        </p:nvSpPr>
        <p:spPr>
          <a:xfrm>
            <a:off x="2492828" y="0"/>
            <a:ext cx="7315200"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Another Spirit</a:t>
            </a:r>
          </a:p>
        </p:txBody>
      </p:sp>
      <p:sp>
        <p:nvSpPr>
          <p:cNvPr id="8" name="TextBox 7"/>
          <p:cNvSpPr txBox="1"/>
          <p:nvPr/>
        </p:nvSpPr>
        <p:spPr>
          <a:xfrm>
            <a:off x="555171" y="1240971"/>
            <a:ext cx="3962400" cy="1938992"/>
          </a:xfrm>
          <a:prstGeom prst="rect">
            <a:avLst/>
          </a:prstGeom>
          <a:noFill/>
        </p:spPr>
        <p:txBody>
          <a:bodyPr wrap="square" rtlCol="0">
            <a:spAutoFit/>
          </a:bodyPr>
          <a:lstStyle/>
          <a:p>
            <a:r>
              <a:rPr lang="en-US" sz="2400" dirty="0">
                <a:solidFill>
                  <a:schemeClr val="bg1"/>
                </a:solidFill>
              </a:rPr>
              <a:t>“For if he (Satan) that cometh </a:t>
            </a:r>
            <a:r>
              <a:rPr lang="en-US" sz="2400" dirty="0" err="1">
                <a:solidFill>
                  <a:schemeClr val="bg1"/>
                </a:solidFill>
              </a:rPr>
              <a:t>preacheth</a:t>
            </a:r>
            <a:r>
              <a:rPr lang="en-US" sz="2400" dirty="0">
                <a:solidFill>
                  <a:schemeClr val="bg1"/>
                </a:solidFill>
              </a:rPr>
              <a:t> another Jesus, who we have not preached, or if ye receive another spirit, which ye have not received…</a:t>
            </a:r>
          </a:p>
        </p:txBody>
      </p:sp>
      <p:sp>
        <p:nvSpPr>
          <p:cNvPr id="9" name="TextBox 8"/>
          <p:cNvSpPr txBox="1"/>
          <p:nvPr/>
        </p:nvSpPr>
        <p:spPr>
          <a:xfrm>
            <a:off x="6945086" y="4246223"/>
            <a:ext cx="2743200" cy="1569660"/>
          </a:xfrm>
          <a:prstGeom prst="rect">
            <a:avLst/>
          </a:prstGeom>
          <a:noFill/>
        </p:spPr>
        <p:txBody>
          <a:bodyPr wrap="square" rtlCol="0">
            <a:spAutoFit/>
          </a:bodyPr>
          <a:lstStyle/>
          <a:p>
            <a:r>
              <a:rPr lang="en-US" sz="2400" dirty="0">
                <a:solidFill>
                  <a:schemeClr val="bg1"/>
                </a:solidFill>
              </a:rPr>
              <a:t>…or another gospel, which ye have not accepted, ye might well bear with him.”</a:t>
            </a:r>
          </a:p>
        </p:txBody>
      </p:sp>
      <p:pic>
        <p:nvPicPr>
          <p:cNvPr id="5" name="Picture 4">
            <a:extLst>
              <a:ext uri="{FF2B5EF4-FFF2-40B4-BE49-F238E27FC236}">
                <a16:creationId xmlns:a16="http://schemas.microsoft.com/office/drawing/2014/main" id="{B9149D3A-CE68-8785-9BB9-629DAE4DE81A}"/>
              </a:ext>
            </a:extLst>
          </p:cNvPr>
          <p:cNvPicPr>
            <a:picLocks noChangeAspect="1"/>
          </p:cNvPicPr>
          <p:nvPr/>
        </p:nvPicPr>
        <p:blipFill>
          <a:blip r:embed="rId3"/>
          <a:stretch>
            <a:fillRect/>
          </a:stretch>
        </p:blipFill>
        <p:spPr>
          <a:xfrm>
            <a:off x="5908235" y="966355"/>
            <a:ext cx="3190379" cy="2550169"/>
          </a:xfrm>
          <a:prstGeom prst="rect">
            <a:avLst/>
          </a:prstGeom>
        </p:spPr>
      </p:pic>
      <p:pic>
        <p:nvPicPr>
          <p:cNvPr id="13" name="Picture 12">
            <a:extLst>
              <a:ext uri="{FF2B5EF4-FFF2-40B4-BE49-F238E27FC236}">
                <a16:creationId xmlns:a16="http://schemas.microsoft.com/office/drawing/2014/main" id="{97549D2F-5FF8-01BE-8241-0892BD5FCFB3}"/>
              </a:ext>
            </a:extLst>
          </p:cNvPr>
          <p:cNvPicPr>
            <a:picLocks noChangeAspect="1"/>
          </p:cNvPicPr>
          <p:nvPr/>
        </p:nvPicPr>
        <p:blipFill>
          <a:blip r:embed="rId4"/>
          <a:stretch>
            <a:fillRect/>
          </a:stretch>
        </p:blipFill>
        <p:spPr>
          <a:xfrm>
            <a:off x="2136785" y="3559549"/>
            <a:ext cx="4286848" cy="3057952"/>
          </a:xfrm>
          <a:prstGeom prst="rect">
            <a:avLst/>
          </a:prstGeom>
        </p:spPr>
      </p:pic>
    </p:spTree>
    <p:extLst>
      <p:ext uri="{BB962C8B-B14F-4D97-AF65-F5344CB8AC3E}">
        <p14:creationId xmlns:p14="http://schemas.microsoft.com/office/powerpoint/2010/main" val="36734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1621973"/>
            <a:ext cx="2623458" cy="1938992"/>
          </a:xfrm>
          <a:prstGeom prst="rect">
            <a:avLst/>
          </a:prstGeom>
          <a:noFill/>
        </p:spPr>
        <p:txBody>
          <a:bodyPr wrap="square" rtlCol="0">
            <a:spAutoFit/>
          </a:bodyPr>
          <a:lstStyle/>
          <a:p>
            <a:pPr algn="ctr"/>
            <a:r>
              <a:rPr lang="en-US" sz="2400" dirty="0">
                <a:solidFill>
                  <a:schemeClr val="bg1"/>
                </a:solidFill>
              </a:rPr>
              <a:t>Satan can transform himself into an angel of light in order to deceive.</a:t>
            </a:r>
          </a:p>
        </p:txBody>
      </p:sp>
      <p:sp>
        <p:nvSpPr>
          <p:cNvPr id="6" name="TextBox 5"/>
          <p:cNvSpPr txBox="1"/>
          <p:nvPr/>
        </p:nvSpPr>
        <p:spPr>
          <a:xfrm>
            <a:off x="0" y="6488668"/>
            <a:ext cx="7315200" cy="369332"/>
          </a:xfrm>
          <a:prstGeom prst="rect">
            <a:avLst/>
          </a:prstGeom>
          <a:noFill/>
        </p:spPr>
        <p:txBody>
          <a:bodyPr wrap="square" rtlCol="0">
            <a:spAutoFit/>
          </a:bodyPr>
          <a:lstStyle/>
          <a:p>
            <a:r>
              <a:rPr lang="en-US" dirty="0">
                <a:solidFill>
                  <a:schemeClr val="bg1"/>
                </a:solidFill>
              </a:rPr>
              <a:t>2 Corinthians 11:14</a:t>
            </a:r>
          </a:p>
        </p:txBody>
      </p:sp>
      <p:sp>
        <p:nvSpPr>
          <p:cNvPr id="7" name="TextBox 6"/>
          <p:cNvSpPr txBox="1"/>
          <p:nvPr/>
        </p:nvSpPr>
        <p:spPr>
          <a:xfrm>
            <a:off x="2492829" y="0"/>
            <a:ext cx="7315200"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Satan  Transforms</a:t>
            </a:r>
          </a:p>
        </p:txBody>
      </p:sp>
      <p:pic>
        <p:nvPicPr>
          <p:cNvPr id="8" name="Picture 12" descr="http://ldsseminary.files.wordpress.com/2012/05/josephmoroni.jpg"/>
          <p:cNvPicPr>
            <a:picLocks noChangeAspect="1" noChangeArrowheads="1"/>
          </p:cNvPicPr>
          <p:nvPr/>
        </p:nvPicPr>
        <p:blipFill>
          <a:blip r:embed="rId3" cstate="print"/>
          <a:srcRect l="50108" t="7500" r="3220" b="11250"/>
          <a:stretch>
            <a:fillRect/>
          </a:stretch>
        </p:blipFill>
        <p:spPr bwMode="auto">
          <a:xfrm>
            <a:off x="3102430" y="1077685"/>
            <a:ext cx="2133683" cy="4953000"/>
          </a:xfrm>
          <a:prstGeom prst="rect">
            <a:avLst/>
          </a:prstGeom>
          <a:noFill/>
          <a:ln w="9525">
            <a:noFill/>
            <a:miter lim="800000"/>
            <a:headEnd/>
            <a:tailEnd/>
          </a:ln>
        </p:spPr>
      </p:pic>
      <p:sp>
        <p:nvSpPr>
          <p:cNvPr id="10" name="Rectangle 8"/>
          <p:cNvSpPr>
            <a:spLocks noChangeArrowheads="1"/>
          </p:cNvSpPr>
          <p:nvPr/>
        </p:nvSpPr>
        <p:spPr bwMode="auto">
          <a:xfrm>
            <a:off x="8980715" y="1643743"/>
            <a:ext cx="2286000" cy="1570038"/>
          </a:xfrm>
          <a:prstGeom prst="rect">
            <a:avLst/>
          </a:prstGeom>
          <a:noFill/>
          <a:ln w="9525">
            <a:noFill/>
            <a:miter lim="800000"/>
            <a:headEnd/>
            <a:tailEnd/>
          </a:ln>
        </p:spPr>
        <p:txBody>
          <a:bodyPr>
            <a:spAutoFit/>
          </a:bodyPr>
          <a:lstStyle/>
          <a:p>
            <a:pPr algn="ctr"/>
            <a:r>
              <a:rPr lang="en-US" sz="2400" dirty="0">
                <a:solidFill>
                  <a:srgbClr val="FFFFFF"/>
                </a:solidFill>
              </a:rPr>
              <a:t>Hebrew word for "serpent</a:t>
            </a:r>
            <a:r>
              <a:rPr lang="ja-JP" altLang="en-US" sz="2400" dirty="0">
                <a:solidFill>
                  <a:srgbClr val="FFFFFF"/>
                </a:solidFill>
              </a:rPr>
              <a:t>“</a:t>
            </a:r>
            <a:r>
              <a:rPr lang="en-US" altLang="ja-JP" sz="2400" dirty="0">
                <a:solidFill>
                  <a:srgbClr val="FFFFFF"/>
                </a:solidFill>
              </a:rPr>
              <a:t> is  </a:t>
            </a:r>
          </a:p>
          <a:p>
            <a:pPr algn="ctr"/>
            <a:r>
              <a:rPr lang="en-US" sz="2400" dirty="0">
                <a:solidFill>
                  <a:srgbClr val="FFFFFF"/>
                </a:solidFill>
              </a:rPr>
              <a:t>"luminous" </a:t>
            </a:r>
          </a:p>
          <a:p>
            <a:pPr algn="ctr"/>
            <a:r>
              <a:rPr lang="en-US" sz="2400" dirty="0">
                <a:solidFill>
                  <a:srgbClr val="FFFFFF"/>
                </a:solidFill>
              </a:rPr>
              <a:t>or "shining." </a:t>
            </a:r>
          </a:p>
        </p:txBody>
      </p:sp>
      <p:sp>
        <p:nvSpPr>
          <p:cNvPr id="11" name="Rectangle 7"/>
          <p:cNvSpPr>
            <a:spLocks noChangeArrowheads="1"/>
          </p:cNvSpPr>
          <p:nvPr/>
        </p:nvSpPr>
        <p:spPr bwMode="auto">
          <a:xfrm>
            <a:off x="5464629" y="2721429"/>
            <a:ext cx="3200400" cy="2308225"/>
          </a:xfrm>
          <a:prstGeom prst="rect">
            <a:avLst/>
          </a:prstGeom>
          <a:noFill/>
          <a:ln w="9525">
            <a:noFill/>
            <a:miter lim="800000"/>
            <a:headEnd/>
            <a:tailEnd/>
          </a:ln>
        </p:spPr>
        <p:txBody>
          <a:bodyPr>
            <a:spAutoFit/>
          </a:bodyPr>
          <a:lstStyle/>
          <a:p>
            <a:pPr algn="ctr"/>
            <a:r>
              <a:rPr lang="en-US" sz="2400" dirty="0">
                <a:solidFill>
                  <a:srgbClr val="FFFFFF"/>
                </a:solidFill>
              </a:rPr>
              <a:t>   Lucifer was seeking to usurp the role </a:t>
            </a:r>
          </a:p>
          <a:p>
            <a:pPr algn="ctr"/>
            <a:r>
              <a:rPr lang="en-US" sz="2400" dirty="0">
                <a:solidFill>
                  <a:srgbClr val="FFFFFF"/>
                </a:solidFill>
              </a:rPr>
              <a:t>of Christ </a:t>
            </a:r>
          </a:p>
          <a:p>
            <a:pPr algn="ctr"/>
            <a:r>
              <a:rPr lang="en-US" sz="2400" dirty="0">
                <a:solidFill>
                  <a:srgbClr val="FFFFFF"/>
                </a:solidFill>
              </a:rPr>
              <a:t>by appearing to </a:t>
            </a:r>
          </a:p>
          <a:p>
            <a:pPr algn="ctr"/>
            <a:r>
              <a:rPr lang="en-US" sz="2400" dirty="0">
                <a:solidFill>
                  <a:srgbClr val="FFFFFF"/>
                </a:solidFill>
              </a:rPr>
              <a:t>Adam and Eve </a:t>
            </a:r>
          </a:p>
          <a:p>
            <a:pPr algn="ctr"/>
            <a:r>
              <a:rPr lang="en-US" sz="2400" dirty="0">
                <a:solidFill>
                  <a:srgbClr val="FFFFFF"/>
                </a:solidFill>
              </a:rPr>
              <a:t>as the "Messiah.</a:t>
            </a:r>
            <a:r>
              <a:rPr lang="ja-JP" altLang="en-US" sz="2400" dirty="0">
                <a:solidFill>
                  <a:srgbClr val="FFFFFF"/>
                </a:solidFill>
              </a:rPr>
              <a:t>”</a:t>
            </a:r>
            <a:endParaRPr lang="en-US" sz="2400" dirty="0">
              <a:solidFill>
                <a:srgbClr val="FFFFFF"/>
              </a:solidFill>
            </a:endParaRPr>
          </a:p>
        </p:txBody>
      </p:sp>
      <p:pic>
        <p:nvPicPr>
          <p:cNvPr id="12" name="Picture 4" descr="http://4.bp.blogspot.com/-91gZVlcuv2c/TlYVEXPwQRI/AAAAAAAAC7M/OCP3T4I4ws0/s1600/3d_animals_-_Snake.jpg"/>
          <p:cNvPicPr>
            <a:picLocks noChangeAspect="1" noChangeArrowheads="1"/>
          </p:cNvPicPr>
          <p:nvPr/>
        </p:nvPicPr>
        <p:blipFill>
          <a:blip r:embed="rId4" cstate="print"/>
          <a:srcRect/>
          <a:stretch>
            <a:fillRect/>
          </a:stretch>
        </p:blipFill>
        <p:spPr bwMode="auto">
          <a:xfrm>
            <a:off x="8697686" y="4060371"/>
            <a:ext cx="2971800" cy="2377440"/>
          </a:xfrm>
          <a:prstGeom prst="rect">
            <a:avLst/>
          </a:prstGeom>
          <a:noFill/>
          <a:ln w="9525">
            <a:noFill/>
            <a:miter lim="800000"/>
            <a:headEnd/>
            <a:tailEnd/>
          </a:ln>
        </p:spPr>
      </p:pic>
    </p:spTree>
    <p:extLst>
      <p:ext uri="{BB962C8B-B14F-4D97-AF65-F5344CB8AC3E}">
        <p14:creationId xmlns:p14="http://schemas.microsoft.com/office/powerpoint/2010/main" val="342706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900231" y="751115"/>
            <a:ext cx="10327280" cy="5181600"/>
            <a:chOff x="965200" y="2286000"/>
            <a:chExt cx="7239220" cy="2743200"/>
          </a:xfrm>
        </p:grpSpPr>
        <p:grpSp>
          <p:nvGrpSpPr>
            <p:cNvPr id="8" name="Group 18"/>
            <p:cNvGrpSpPr/>
            <p:nvPr/>
          </p:nvGrpSpPr>
          <p:grpSpPr>
            <a:xfrm>
              <a:off x="965200" y="2286000"/>
              <a:ext cx="7239220" cy="2743200"/>
              <a:chOff x="965200" y="2286000"/>
              <a:chExt cx="7302500" cy="2743200"/>
            </a:xfrm>
          </p:grpSpPr>
          <p:sp>
            <p:nvSpPr>
              <p:cNvPr id="10" name="Rectangle 9"/>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1" idx="1"/>
                <a:endCxn id="1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087077" y="2330183"/>
              <a:ext cx="7010400" cy="342175"/>
            </a:xfrm>
            <a:prstGeom prst="rect">
              <a:avLst/>
            </a:prstGeom>
            <a:noFill/>
          </p:spPr>
          <p:txBody>
            <a:bodyPr wrap="square" rtlCol="0">
              <a:spAutoFit/>
            </a:bodyPr>
            <a:lstStyle/>
            <a:p>
              <a:pPr algn="ctr"/>
              <a:r>
                <a:rPr lang="en-US" sz="3600" dirty="0">
                  <a:solidFill>
                    <a:schemeClr val="bg1"/>
                  </a:solidFill>
                  <a:latin typeface="Arial Rounded MT Bold" panose="020F0704030504030204" pitchFamily="34" charset="0"/>
                </a:rPr>
                <a:t>POVERTY</a:t>
              </a:r>
            </a:p>
          </p:txBody>
        </p:sp>
      </p:grpSp>
      <p:sp>
        <p:nvSpPr>
          <p:cNvPr id="4" name="Rectangle 3"/>
          <p:cNvSpPr/>
          <p:nvPr/>
        </p:nvSpPr>
        <p:spPr>
          <a:xfrm>
            <a:off x="2090057" y="1483864"/>
            <a:ext cx="8175171" cy="369332"/>
          </a:xfrm>
          <a:prstGeom prst="rect">
            <a:avLst/>
          </a:prstGeom>
        </p:spPr>
        <p:txBody>
          <a:bodyPr wrap="square">
            <a:spAutoFit/>
          </a:bodyPr>
          <a:lstStyle/>
          <a:p>
            <a:r>
              <a:rPr lang="en-US" dirty="0">
                <a:solidFill>
                  <a:schemeClr val="bg1"/>
                </a:solidFill>
                <a:latin typeface="Arial Rounded MT Bold" panose="020F0704030504030204" pitchFamily="34" charset="0"/>
              </a:rPr>
              <a:t>The condition of having little or no money, goods, or means of support.</a:t>
            </a:r>
          </a:p>
        </p:txBody>
      </p:sp>
      <p:pic>
        <p:nvPicPr>
          <p:cNvPr id="2050" name="Picture 2" descr="Image result for pover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8827" y="2204358"/>
            <a:ext cx="4080620" cy="28030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overty in united st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096" y="1959429"/>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0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5686" y="1600200"/>
            <a:ext cx="5627914" cy="1200329"/>
          </a:xfrm>
          <a:prstGeom prst="rect">
            <a:avLst/>
          </a:prstGeom>
          <a:noFill/>
        </p:spPr>
        <p:txBody>
          <a:bodyPr wrap="square" rtlCol="0">
            <a:spAutoFit/>
          </a:bodyPr>
          <a:lstStyle/>
          <a:p>
            <a:r>
              <a:rPr lang="en-US" sz="2400" dirty="0">
                <a:solidFill>
                  <a:schemeClr val="bg1"/>
                </a:solidFill>
              </a:rPr>
              <a:t>Without the proper priesthood authority, those who follow Satan may pretend to be ministers of light for the same purpose.</a:t>
            </a:r>
          </a:p>
        </p:txBody>
      </p:sp>
      <p:sp>
        <p:nvSpPr>
          <p:cNvPr id="6" name="TextBox 5"/>
          <p:cNvSpPr txBox="1"/>
          <p:nvPr/>
        </p:nvSpPr>
        <p:spPr>
          <a:xfrm>
            <a:off x="0" y="6488668"/>
            <a:ext cx="7315200" cy="369332"/>
          </a:xfrm>
          <a:prstGeom prst="rect">
            <a:avLst/>
          </a:prstGeom>
          <a:noFill/>
        </p:spPr>
        <p:txBody>
          <a:bodyPr wrap="square" rtlCol="0">
            <a:spAutoFit/>
          </a:bodyPr>
          <a:lstStyle/>
          <a:p>
            <a:r>
              <a:rPr lang="en-US" dirty="0">
                <a:solidFill>
                  <a:schemeClr val="bg1"/>
                </a:solidFill>
              </a:rPr>
              <a:t>2 Corinthians 11:15</a:t>
            </a:r>
          </a:p>
        </p:txBody>
      </p:sp>
      <p:sp>
        <p:nvSpPr>
          <p:cNvPr id="7" name="TextBox 6"/>
          <p:cNvSpPr txBox="1"/>
          <p:nvPr/>
        </p:nvSpPr>
        <p:spPr>
          <a:xfrm>
            <a:off x="1524000" y="0"/>
            <a:ext cx="9144000" cy="1477328"/>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Ministers of Righteousness</a:t>
            </a:r>
          </a:p>
          <a:p>
            <a:pPr algn="ctr"/>
            <a:r>
              <a:rPr lang="en-US" sz="3600" dirty="0">
                <a:solidFill>
                  <a:schemeClr val="bg1"/>
                </a:solidFill>
                <a:latin typeface="Berlin Sans FB Demi" panose="020E0802020502020306" pitchFamily="34" charset="0"/>
              </a:rPr>
              <a:t>--those who deceive--</a:t>
            </a:r>
          </a:p>
        </p:txBody>
      </p:sp>
      <p:sp>
        <p:nvSpPr>
          <p:cNvPr id="13" name="TextBox 12"/>
          <p:cNvSpPr txBox="1"/>
          <p:nvPr/>
        </p:nvSpPr>
        <p:spPr>
          <a:xfrm>
            <a:off x="6041572" y="4082143"/>
            <a:ext cx="4191000" cy="1938992"/>
          </a:xfrm>
          <a:prstGeom prst="rect">
            <a:avLst/>
          </a:prstGeom>
          <a:noFill/>
        </p:spPr>
        <p:txBody>
          <a:bodyPr wrap="square" rtlCol="0">
            <a:spAutoFit/>
          </a:bodyPr>
          <a:lstStyle/>
          <a:p>
            <a:r>
              <a:rPr lang="en-US" sz="2400" dirty="0">
                <a:solidFill>
                  <a:schemeClr val="bg1"/>
                </a:solidFill>
              </a:rPr>
              <a:t>“…it is no great thing if his ministers also be transformed as the ministers of righteousness; whose end shall be according to their works.”</a:t>
            </a:r>
          </a:p>
        </p:txBody>
      </p:sp>
      <p:pic>
        <p:nvPicPr>
          <p:cNvPr id="4" name="Picture 3">
            <a:extLst>
              <a:ext uri="{FF2B5EF4-FFF2-40B4-BE49-F238E27FC236}">
                <a16:creationId xmlns:a16="http://schemas.microsoft.com/office/drawing/2014/main" id="{340925E3-CD49-41BA-BF30-C16B1B90F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01" y="3268062"/>
            <a:ext cx="2060627" cy="3346994"/>
          </a:xfrm>
          <a:prstGeom prst="rect">
            <a:avLst/>
          </a:prstGeom>
        </p:spPr>
      </p:pic>
      <p:pic>
        <p:nvPicPr>
          <p:cNvPr id="9" name="Picture 8">
            <a:extLst>
              <a:ext uri="{FF2B5EF4-FFF2-40B4-BE49-F238E27FC236}">
                <a16:creationId xmlns:a16="http://schemas.microsoft.com/office/drawing/2014/main" id="{CD9E2626-72F6-41A7-A74A-D842CD8A0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700" y="1600200"/>
            <a:ext cx="4051300" cy="2286000"/>
          </a:xfrm>
          <a:prstGeom prst="rect">
            <a:avLst/>
          </a:prstGeom>
        </p:spPr>
      </p:pic>
    </p:spTree>
    <p:extLst>
      <p:ext uri="{BB962C8B-B14F-4D97-AF65-F5344CB8AC3E}">
        <p14:creationId xmlns:p14="http://schemas.microsoft.com/office/powerpoint/2010/main" val="343246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1600201"/>
            <a:ext cx="4191000" cy="461665"/>
          </a:xfrm>
          <a:prstGeom prst="rect">
            <a:avLst/>
          </a:prstGeom>
          <a:noFill/>
        </p:spPr>
        <p:txBody>
          <a:bodyPr wrap="square" rtlCol="0">
            <a:spAutoFit/>
          </a:bodyPr>
          <a:lstStyle/>
          <a:p>
            <a:r>
              <a:rPr lang="en-US" sz="2400" dirty="0" err="1">
                <a:solidFill>
                  <a:schemeClr val="bg1"/>
                </a:solidFill>
              </a:rPr>
              <a:t>Korihor</a:t>
            </a:r>
            <a:r>
              <a:rPr lang="en-US" sz="2400" dirty="0">
                <a:solidFill>
                  <a:schemeClr val="bg1"/>
                </a:solidFill>
              </a:rPr>
              <a:t> deceives many </a:t>
            </a:r>
            <a:r>
              <a:rPr lang="en-US" sz="2400" dirty="0" err="1">
                <a:solidFill>
                  <a:schemeClr val="bg1"/>
                </a:solidFill>
              </a:rPr>
              <a:t>Nephites</a:t>
            </a:r>
            <a:endParaRPr lang="en-US" sz="2400" dirty="0">
              <a:solidFill>
                <a:schemeClr val="bg1"/>
              </a:solidFill>
            </a:endParaRPr>
          </a:p>
        </p:txBody>
      </p:sp>
      <p:sp>
        <p:nvSpPr>
          <p:cNvPr id="6" name="TextBox 5"/>
          <p:cNvSpPr txBox="1"/>
          <p:nvPr/>
        </p:nvSpPr>
        <p:spPr>
          <a:xfrm>
            <a:off x="0" y="6488668"/>
            <a:ext cx="7315200" cy="369332"/>
          </a:xfrm>
          <a:prstGeom prst="rect">
            <a:avLst/>
          </a:prstGeom>
          <a:noFill/>
        </p:spPr>
        <p:txBody>
          <a:bodyPr wrap="square" rtlCol="0">
            <a:spAutoFit/>
          </a:bodyPr>
          <a:lstStyle/>
          <a:p>
            <a:r>
              <a:rPr lang="en-US" dirty="0">
                <a:solidFill>
                  <a:schemeClr val="bg1"/>
                </a:solidFill>
              </a:rPr>
              <a:t>Alma 30:50-53</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Book of Mormon--</a:t>
            </a:r>
            <a:r>
              <a:rPr lang="en-US" sz="5400" dirty="0" err="1">
                <a:solidFill>
                  <a:schemeClr val="bg1"/>
                </a:solidFill>
                <a:latin typeface="Berlin Sans FB Demi" panose="020E0802020502020306" pitchFamily="34" charset="0"/>
              </a:rPr>
              <a:t>Korihor</a:t>
            </a:r>
            <a:endParaRPr lang="en-US" sz="3600" dirty="0">
              <a:solidFill>
                <a:schemeClr val="bg1"/>
              </a:solidFill>
              <a:latin typeface="Berlin Sans FB Demi" panose="020E0802020502020306" pitchFamily="34" charset="0"/>
            </a:endParaRPr>
          </a:p>
        </p:txBody>
      </p:sp>
      <p:sp>
        <p:nvSpPr>
          <p:cNvPr id="13" name="TextBox 12"/>
          <p:cNvSpPr txBox="1"/>
          <p:nvPr/>
        </p:nvSpPr>
        <p:spPr>
          <a:xfrm>
            <a:off x="6629400" y="3298372"/>
            <a:ext cx="4191000" cy="1200329"/>
          </a:xfrm>
          <a:prstGeom prst="rect">
            <a:avLst/>
          </a:prstGeom>
          <a:noFill/>
        </p:spPr>
        <p:txBody>
          <a:bodyPr wrap="square" rtlCol="0">
            <a:spAutoFit/>
          </a:bodyPr>
          <a:lstStyle/>
          <a:p>
            <a:r>
              <a:rPr lang="en-US" sz="2400" dirty="0">
                <a:solidFill>
                  <a:schemeClr val="bg1"/>
                </a:solidFill>
              </a:rPr>
              <a:t>“…But the devil hath deceived me; for he appeared unto me in the form of an angel…”</a:t>
            </a:r>
          </a:p>
        </p:txBody>
      </p:sp>
      <p:pic>
        <p:nvPicPr>
          <p:cNvPr id="10" name="Picture 9">
            <a:extLst>
              <a:ext uri="{FF2B5EF4-FFF2-40B4-BE49-F238E27FC236}">
                <a16:creationId xmlns:a16="http://schemas.microsoft.com/office/drawing/2014/main" id="{928B2FA2-D377-44C1-87A9-D36FEDA0F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599" y="2639260"/>
            <a:ext cx="3158002" cy="3718882"/>
          </a:xfrm>
          <a:prstGeom prst="rect">
            <a:avLst/>
          </a:prstGeom>
        </p:spPr>
      </p:pic>
    </p:spTree>
    <p:extLst>
      <p:ext uri="{BB962C8B-B14F-4D97-AF65-F5344CB8AC3E}">
        <p14:creationId xmlns:p14="http://schemas.microsoft.com/office/powerpoint/2010/main" val="1428692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1600201"/>
            <a:ext cx="4191000" cy="1200329"/>
          </a:xfrm>
          <a:prstGeom prst="rect">
            <a:avLst/>
          </a:prstGeom>
          <a:noFill/>
        </p:spPr>
        <p:txBody>
          <a:bodyPr wrap="square" rtlCol="0">
            <a:spAutoFit/>
          </a:bodyPr>
          <a:lstStyle/>
          <a:p>
            <a:r>
              <a:rPr lang="en-US" sz="2400" dirty="0">
                <a:solidFill>
                  <a:schemeClr val="bg1"/>
                </a:solidFill>
              </a:rPr>
              <a:t>“For many shall come in my name, saying, I am Christ; and shall deceive many.”</a:t>
            </a:r>
          </a:p>
        </p:txBody>
      </p:sp>
      <p:sp>
        <p:nvSpPr>
          <p:cNvPr id="6" name="TextBox 5"/>
          <p:cNvSpPr txBox="1"/>
          <p:nvPr/>
        </p:nvSpPr>
        <p:spPr>
          <a:xfrm>
            <a:off x="0" y="6410980"/>
            <a:ext cx="7315200" cy="369332"/>
          </a:xfrm>
          <a:prstGeom prst="rect">
            <a:avLst/>
          </a:prstGeom>
          <a:noFill/>
        </p:spPr>
        <p:txBody>
          <a:bodyPr wrap="square" rtlCol="0">
            <a:spAutoFit/>
          </a:bodyPr>
          <a:lstStyle/>
          <a:p>
            <a:r>
              <a:rPr lang="en-US" dirty="0">
                <a:solidFill>
                  <a:schemeClr val="bg1"/>
                </a:solidFill>
              </a:rPr>
              <a:t>Mark 13:6</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Looking At The Future</a:t>
            </a:r>
            <a:endParaRPr lang="en-US" sz="3600" dirty="0">
              <a:solidFill>
                <a:schemeClr val="bg1"/>
              </a:solidFill>
              <a:latin typeface="Berlin Sans FB Demi" panose="020E0802020502020306" pitchFamily="34" charset="0"/>
            </a:endParaRPr>
          </a:p>
        </p:txBody>
      </p:sp>
      <p:sp>
        <p:nvSpPr>
          <p:cNvPr id="13" name="TextBox 12"/>
          <p:cNvSpPr txBox="1"/>
          <p:nvPr/>
        </p:nvSpPr>
        <p:spPr>
          <a:xfrm>
            <a:off x="6106886" y="4386943"/>
            <a:ext cx="5159828" cy="1569660"/>
          </a:xfrm>
          <a:prstGeom prst="rect">
            <a:avLst/>
          </a:prstGeom>
          <a:noFill/>
        </p:spPr>
        <p:txBody>
          <a:bodyPr wrap="square" rtlCol="0">
            <a:spAutoFit/>
          </a:bodyPr>
          <a:lstStyle/>
          <a:p>
            <a:r>
              <a:rPr lang="en-US" sz="2400" dirty="0">
                <a:solidFill>
                  <a:schemeClr val="bg1"/>
                </a:solidFill>
              </a:rPr>
              <a:t>“No man nor sect of men without the regular constituted authorities, the Priesthood and discerning of spirits, can tell true from false spirits.”</a:t>
            </a:r>
            <a:endParaRPr lang="en-US" sz="1600" dirty="0">
              <a:solidFill>
                <a:schemeClr val="bg1"/>
              </a:solidFill>
            </a:endParaRPr>
          </a:p>
        </p:txBody>
      </p:sp>
      <p:sp>
        <p:nvSpPr>
          <p:cNvPr id="10" name="TextBox 9"/>
          <p:cNvSpPr txBox="1"/>
          <p:nvPr/>
        </p:nvSpPr>
        <p:spPr>
          <a:xfrm>
            <a:off x="4746172" y="6367436"/>
            <a:ext cx="7315200" cy="369332"/>
          </a:xfrm>
          <a:prstGeom prst="rect">
            <a:avLst/>
          </a:prstGeom>
          <a:noFill/>
        </p:spPr>
        <p:txBody>
          <a:bodyPr wrap="square" rtlCol="0">
            <a:spAutoFit/>
          </a:bodyPr>
          <a:lstStyle/>
          <a:p>
            <a:pPr algn="r"/>
            <a:r>
              <a:rPr lang="en-US" dirty="0">
                <a:solidFill>
                  <a:schemeClr val="bg1"/>
                </a:solidFill>
              </a:rPr>
              <a:t>(8)</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608" y="5573486"/>
            <a:ext cx="807721" cy="1153886"/>
          </a:xfrm>
          <a:prstGeom prst="rect">
            <a:avLst/>
          </a:prstGeom>
        </p:spPr>
      </p:pic>
      <p:pic>
        <p:nvPicPr>
          <p:cNvPr id="4" name="Picture 3">
            <a:extLst>
              <a:ext uri="{FF2B5EF4-FFF2-40B4-BE49-F238E27FC236}">
                <a16:creationId xmlns:a16="http://schemas.microsoft.com/office/drawing/2014/main" id="{D70C9942-B7EE-4066-B2B0-8D9A84E9D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627" y="966874"/>
            <a:ext cx="3333750" cy="3343275"/>
          </a:xfrm>
          <a:prstGeom prst="rect">
            <a:avLst/>
          </a:prstGeom>
        </p:spPr>
      </p:pic>
      <p:pic>
        <p:nvPicPr>
          <p:cNvPr id="11" name="Picture 10">
            <a:extLst>
              <a:ext uri="{FF2B5EF4-FFF2-40B4-BE49-F238E27FC236}">
                <a16:creationId xmlns:a16="http://schemas.microsoft.com/office/drawing/2014/main" id="{BCAE1F41-4E84-4DD0-906A-C5B7D0FE0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902" y="3397941"/>
            <a:ext cx="3543795" cy="2991267"/>
          </a:xfrm>
          <a:prstGeom prst="rect">
            <a:avLst/>
          </a:prstGeom>
        </p:spPr>
      </p:pic>
    </p:spTree>
    <p:extLst>
      <p:ext uri="{BB962C8B-B14F-4D97-AF65-F5344CB8AC3E}">
        <p14:creationId xmlns:p14="http://schemas.microsoft.com/office/powerpoint/2010/main" val="271285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3" y="478971"/>
            <a:ext cx="7315200" cy="2677656"/>
          </a:xfrm>
          <a:prstGeom prst="rect">
            <a:avLst/>
          </a:prstGeom>
          <a:noFill/>
        </p:spPr>
        <p:txBody>
          <a:bodyPr wrap="square" rtlCol="0">
            <a:spAutoFit/>
          </a:bodyPr>
          <a:lstStyle/>
          <a:p>
            <a:r>
              <a:rPr lang="en-US" sz="2400" dirty="0">
                <a:solidFill>
                  <a:schemeClr val="bg1"/>
                </a:solidFill>
              </a:rPr>
              <a:t>“Many men are depending upon their own research to find out God…they are not seeking for the Spirit of the Lord; they are not striving to know God in the manner in which he has marked out by which he may be know; but they are walking in their own way, believing in their own man-made philosophies, teaching the doctrines of devils and not the doctrines of the Son of God.” (9)</a:t>
            </a:r>
          </a:p>
        </p:txBody>
      </p:sp>
      <p:pic>
        <p:nvPicPr>
          <p:cNvPr id="9" name="Picture 8" descr="Joseph Fielding Smith.jpg"/>
          <p:cNvPicPr>
            <a:picLocks noChangeAspect="1"/>
          </p:cNvPicPr>
          <p:nvPr/>
        </p:nvPicPr>
        <p:blipFill>
          <a:blip r:embed="rId3" cstate="print"/>
          <a:stretch>
            <a:fillRect/>
          </a:stretch>
        </p:blipFill>
        <p:spPr>
          <a:xfrm>
            <a:off x="261259" y="478973"/>
            <a:ext cx="1769423" cy="2232561"/>
          </a:xfrm>
          <a:prstGeom prst="rect">
            <a:avLst/>
          </a:prstGeom>
        </p:spPr>
      </p:pic>
      <p:sp>
        <p:nvSpPr>
          <p:cNvPr id="11" name="TextBox 10"/>
          <p:cNvSpPr txBox="1"/>
          <p:nvPr/>
        </p:nvSpPr>
        <p:spPr>
          <a:xfrm>
            <a:off x="2612571" y="5393663"/>
            <a:ext cx="6128657" cy="1200329"/>
          </a:xfrm>
          <a:prstGeom prst="rect">
            <a:avLst/>
          </a:prstGeom>
          <a:noFill/>
        </p:spPr>
        <p:txBody>
          <a:bodyPr wrap="square" rtlCol="0">
            <a:spAutoFit/>
          </a:bodyPr>
          <a:lstStyle/>
          <a:p>
            <a:r>
              <a:rPr lang="en-US" sz="2400" dirty="0">
                <a:solidFill>
                  <a:schemeClr val="bg1"/>
                </a:solidFill>
              </a:rPr>
              <a:t>“Today the world is full of alluring and attractive ideas that can lead even the best of our members into error and deception.” (10)</a:t>
            </a:r>
          </a:p>
        </p:txBody>
      </p:sp>
      <p:pic>
        <p:nvPicPr>
          <p:cNvPr id="3" name="Picture 2">
            <a:extLst>
              <a:ext uri="{FF2B5EF4-FFF2-40B4-BE49-F238E27FC236}">
                <a16:creationId xmlns:a16="http://schemas.microsoft.com/office/drawing/2014/main" id="{00872211-9748-4FEC-B05E-FF3AD40EF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2343" y="4871473"/>
            <a:ext cx="1404758" cy="1986527"/>
          </a:xfrm>
          <a:prstGeom prst="rect">
            <a:avLst/>
          </a:prstGeom>
        </p:spPr>
      </p:pic>
      <p:pic>
        <p:nvPicPr>
          <p:cNvPr id="2" name="Picture 1">
            <a:extLst>
              <a:ext uri="{FF2B5EF4-FFF2-40B4-BE49-F238E27FC236}">
                <a16:creationId xmlns:a16="http://schemas.microsoft.com/office/drawing/2014/main" id="{F187481F-3231-1D6F-2526-B1A6A9240210}"/>
              </a:ext>
            </a:extLst>
          </p:cNvPr>
          <p:cNvPicPr>
            <a:picLocks noChangeAspect="1"/>
          </p:cNvPicPr>
          <p:nvPr/>
        </p:nvPicPr>
        <p:blipFill>
          <a:blip r:embed="rId5"/>
          <a:stretch>
            <a:fillRect/>
          </a:stretch>
        </p:blipFill>
        <p:spPr>
          <a:xfrm>
            <a:off x="3398900" y="3112741"/>
            <a:ext cx="4312667" cy="2280922"/>
          </a:xfrm>
          <a:prstGeom prst="rect">
            <a:avLst/>
          </a:prstGeom>
        </p:spPr>
      </p:pic>
    </p:spTree>
    <p:extLst>
      <p:ext uri="{BB962C8B-B14F-4D97-AF65-F5344CB8AC3E}">
        <p14:creationId xmlns:p14="http://schemas.microsoft.com/office/powerpoint/2010/main" val="36669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1828800"/>
            <a:ext cx="5105400" cy="1569660"/>
          </a:xfrm>
          <a:prstGeom prst="rect">
            <a:avLst/>
          </a:prstGeom>
          <a:noFill/>
        </p:spPr>
        <p:txBody>
          <a:bodyPr wrap="square" rtlCol="0">
            <a:spAutoFit/>
          </a:bodyPr>
          <a:lstStyle/>
          <a:p>
            <a:r>
              <a:rPr lang="en-US" sz="2400" dirty="0">
                <a:solidFill>
                  <a:schemeClr val="bg1"/>
                </a:solidFill>
              </a:rPr>
              <a:t>“Therefore, be ye as wise as serpents and yet without sin; and I will order all things for your good, as fast as ye are able to receive them. Amen”</a:t>
            </a:r>
          </a:p>
        </p:txBody>
      </p:sp>
      <p:sp>
        <p:nvSpPr>
          <p:cNvPr id="6" name="TextBox 5"/>
          <p:cNvSpPr txBox="1"/>
          <p:nvPr/>
        </p:nvSpPr>
        <p:spPr>
          <a:xfrm>
            <a:off x="0" y="6488668"/>
            <a:ext cx="7315200" cy="369332"/>
          </a:xfrm>
          <a:prstGeom prst="rect">
            <a:avLst/>
          </a:prstGeom>
          <a:noFill/>
        </p:spPr>
        <p:txBody>
          <a:bodyPr wrap="square" rtlCol="0">
            <a:spAutoFit/>
          </a:bodyPr>
          <a:lstStyle/>
          <a:p>
            <a:r>
              <a:rPr lang="en-US" dirty="0">
                <a:solidFill>
                  <a:schemeClr val="bg1"/>
                </a:solidFill>
              </a:rPr>
              <a:t>D&amp;C111:11</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Wise as Serpents</a:t>
            </a:r>
            <a:endParaRPr lang="en-US" sz="3600" dirty="0">
              <a:solidFill>
                <a:schemeClr val="bg1"/>
              </a:solidFill>
              <a:latin typeface="Berlin Sans FB Demi" panose="020E0802020502020306" pitchFamily="34" charset="0"/>
            </a:endParaRPr>
          </a:p>
        </p:txBody>
      </p:sp>
      <p:sp>
        <p:nvSpPr>
          <p:cNvPr id="8" name="TextBox 7"/>
          <p:cNvSpPr txBox="1"/>
          <p:nvPr/>
        </p:nvSpPr>
        <p:spPr>
          <a:xfrm>
            <a:off x="5410200" y="4876801"/>
            <a:ext cx="5105400" cy="1200329"/>
          </a:xfrm>
          <a:prstGeom prst="rect">
            <a:avLst/>
          </a:prstGeom>
          <a:noFill/>
        </p:spPr>
        <p:txBody>
          <a:bodyPr wrap="square" rtlCol="0">
            <a:spAutoFit/>
          </a:bodyPr>
          <a:lstStyle/>
          <a:p>
            <a:r>
              <a:rPr lang="en-US" sz="2400" dirty="0">
                <a:solidFill>
                  <a:schemeClr val="bg1"/>
                </a:solidFill>
              </a:rPr>
              <a:t>“We wrestle against the rulers of darkness….against spiritual wickedness in high places.”—Ephesians 6:12</a:t>
            </a:r>
          </a:p>
        </p:txBody>
      </p:sp>
      <p:sp>
        <p:nvSpPr>
          <p:cNvPr id="23554" name="AutoShape 2" descr="data:image/jpeg;base64,/9j/4AAQSkZJRgABAQAAAQABAAD/2wCEAAkGBxQTEhUUExQUFhQXGRoXFxcYFxoYGhgcHBwcGhcYHBcYHCggGB0lHBgYITEiJSkrLi4uGB8zODMsNygtLisBCgoKDg0OGxAQGy8kICQsLCwtLCwsLCwsLCwsLCwsLCwsLCwsLCwsLCwsLCwsLCwsLCwsLCwsLCwsLCwsLCwsLP/AABEIAPAAyAMBIgACEQEDEQH/xAAbAAACAwEBAQAAAAAAAAAAAAAEBQIDBgEAB//EAEAQAAECBAMGAwYDBwQCAwEAAAECEQADEiEEMUEFIlFhcYETkaEGMrHB0fAjUuEUFUJicoLxkqKywgczQ3OzJP/EABkBAAMBAQEAAAAAAAAAAAAAAAECAwQABf/EACkRAAICAgIBAwMEAwAAAAAAAAABAhEDIRIxQRMiUQRhoTJCcfAUkdH/2gAMAwEAAhEDEQA/AMx4UxPPyPzi5E1Y0/2tDGXhD9iCk7OUcgT0B+UQ4jqQpTiF8vKJfvEp95IVrYlPUPf4Q6Gw5v5F90K+Yjn7gVqm/wDR+kK4JjKbXQEnHyS28pPEFLsdbjPr6QWcbLaxq7N3vBMv2amHJP8AtAgxHs3MAyFuGcTljj8lY5JX0Lxgwq6VAcRUHghGyiwUp6TZwQR8TDKV7PrZ/i8XydiLcukdXN/IxJtpfqLLi3uItw2yB+ZR8vl9IMTs1IsPMwZL2ExuSOg+pi9OxiMiSOBT8wR8IzSyX0/wXiku1+SuTs9HAu2dVvIQT+7EkMUp6gZd9YvkSFJtSOxf78oMk4JZuS3Ihzx42heN7A8leRPiNiJORIPIj5gwsxeyFuwmNws582EbE4M8T2DRz9lbj98nhlGn0D1tdmRwvs6Gcu/Ehyel/lFithpBvUfIfrGlmST9sPnC/E4QkfxC96VXPfz0i8XLyQlJCaZs5CTdgODiKlKlJHupPW/mQIYnZhHuoBfVQf4ERT+7ZmeXS3wisWibYv8A2uWc5cvslPzi1OKlnOUOoA+kHJwitaerD5R39iJ90/6UvFKT8fkRv7/gU4nFBtyWB1AHkzGFyvEJ0+PxeNMNlqiwbKbP4A/OKRko9Im4t+TMCSrW/ZokJJjTnZ39XoPrHP3d18/0g8hPTEctIIZrx6NHJwIz16A/GPQrmMsQsTJR+VJ7CDpakpG6lII5XEX4SXyPf6PB4BP8IHQNHPOvgf0WCYZBIck/GLk4UG7n/S3/AGhghS+JiwTFxB5kP6QNLwwtcntF6cL1i1+Lx0TIk8iZRRZUMNyMWJwo+/8AMdK49W0JzgvAal8kxhxxiYkRl9q4maqYUnEy5CBlvOdb0JZROl1DI9IT43CoAKjjlKWHIsb8rzCR8oX/ACIrpDxwt9v8Nn0Ep5xBQPGMv7F7QXMlrMxbpC6ZalEObXY63+caOscr2HPkOcF5b7Qjx8XRFaiNX84qKlZ2EW+OkkgMSLEBiR14RFSolKY0Yg5nHnECevlF5VEamhVkH4A5PEGPADgDFq1kxVU0U9bI9IPpx8nCBwHpHWiKlxWZkOpZvkWsfwXFRitU+KVLMQeKpTfbFbj4RYZ3IRHxuQ8orjkWUfuScvsdVOMeiJEejuEfIOTCJaTxPaDZKlRXLTFyWiTSZQvSoxJJipBi5JgcTrJx4pjzxIGE4HWZ8ezayQ+Ln0tdOpLMd4k2PBu8KPaXZJkS0qTNmLcsayGAY/lALnK75xuYG2jgETkFEwODzYjoYWSdDQlxdmFn+zEpGGJOJWqcUbjEJTVml0hzwBcxnMHsYTFUBK58wAEgGlCb2fL/AHHtpGi2nhMFLVRVMmrb3Qu7j+gOSOHKJ+zGIxCZVGElVS6ifEmEByWByI0AveJxlKtGitf9FI2MZOIlJxEqiUVUpSlfFklYUOagMuPWNqfY3C6pWesxUC4L2enTJyZ+LWHRdMtBcOHaonQEuw4C+kakwylKiM2n0LsBsmVIfwkkOz3JyyzgposjhaFcb2cnRUYiqLCmKyiAosNopmKihRi6Yn7+xFKk9IdKSDogYg0WhIjiiIrHkTbRW0RjiliK1LEVi2K0WKMVqMQK448UEZ149EHj0GgWH7OxgWOYzHzg9AGkfPZONUnL6Q12dtpQO+XHDUR08NbQkcyembECJtC/D7RQciINTOcRGn5K2WpiaTFAVFiVQrCECITUuCOIIiuqOhUBq9HGNRsnEYNM5SJcqalSSVKqIXSAXYEZs5bpePexW0JkvDp/CeRUWWFgqTcDeS2XEvx4RqtpiqVMTxQoeaSIQ/8Aj5VWDD6KI80oOXUnzhOGnQ3O3tGoCrRwxxJtHnhkhWRMcUqJqMUTY5xsKZ0zYpXMism8eC4FUMVzJx4xUqZ09ImqIQyR1kCvnFSkxaYjFEhGyFERKIuLAFSiUpGZAq7NbjAxnpN0qCh5dLQ8RWzrRwiKlYpIzMCr2sl7AkfekUSb6RNyS7YeER6FytqjRPrHoPGXwDnD5M8Zwj0teogFUTkrIMXaM6fhj3B4kkDlDLCbSMtXEajKEEtesGpmhQY2MJp6ZSmujcYLEpWKklx6iCK4wGGnLlqdBIPmD1GREPJWKMwXNxmHYdhE39OrtPQ/reGjRhbxZGbl4hSdSBBEraB6/fSFeF+BlkXkZ4+ayFn+U/CM/wD+NT//ACn+of8ABEX7Txa/Cm0tV4a6X40lvWEv/j3FNhiBk6SDxdIH/WJenK6Kco0bxRjlULU7QGoIiQxaeJg8WC0GKXHCqBzi0nWODEjjHcNncgHH4hcpTm6M0ksLn+AnS5sfjlBGGxAWkEW4h8j847OxiSCCHBsQRYjVwbEQjXJKVhcg0h95GgDG44izUniIWUKKxkpa8j9QABJsBmYVYjae8yBujjmfpAqMd4xZS6CAc3o52F0nnfLIRz9lUzpKVh2BSpLZtqXisMaZGeRoM/bgRYX9IjLrWSx0JzYNxfhASZCXadNTLsshIFSiEEBYzYEONT0iyZ7QSsMhSUil7FSiHKiKkgtYmkjI8eLQdRBUpbE+0NrKU6KpgTUEpSWIpUygsqzAINgNCO9GyMUpcxf5Qh89CoUenk0Itqe0BmKcAqCSwAbdCcgG+3AiGytohSyV7hKbUud56iSwc2qyysdIEEkxsnKaSXg2SwDmYjQnj6Qnk7RKkulSTzF+0XysUdbxo34Mft8h/hc7dI9AnjjQx6Oth0LSC0eSkRQjEafERelv8Q3NMPptdbDAk0uGiuXioilhbKJiQ5jlAEpsIRjXzi9GLbW0BnCq4eUTlSVN9f1juNM7nYyTjHGYIEESsWUh2Tfr8YTDDK7RbJkvkQSOcMAZY/aDyl0kVFKgORIYGFHsdi0ypVHIdA1Q+XpF8zCqpVbSFns5hSoLa4Ba3In6xKcUpotBvhI1S9oJ0vEBtIwvODUIkMOQMotxRG2MP3p/Lfq3yMdG0R+U+f6QlmzW5n084icUwuPK8I4oZOSHE3GnRh6+sVS8ZTU4JCklJuxvqCQb/Uwr/auDxH9pPDo8csSemB5Gth8+XVdBc5kZK8v8wDWWVdna3f6WiMxeTnmLtfj1iQmPmH46E9+PO8SeFxftLRzqSqaMvj8eQtaSSd+ckX5kE984A2xjSukWupazw0SM+WUVbWDTZguaZi7nUKJIOcC4uWVUNxIJ4PcX7GEUd7NMpXF0NsBPSkELpSGFLXUeQDNkNT55Qu8beBGhIzvoS54kG8WS9nAaqJKTc7t8hvXKh0+ULZJKHBHpyFx5QySvsz5JtRpKh/7OyVjxFA60nmkFgsdx/uHCHsrFQj2FNCUJcE7rqAtUTYhz1brDgHg3Ua8+8WgpPSMknFbYSvEJ5/fOOwLUY9FUn5Jt/BAT0tvVHow9S8TlYxH5T5v3doqSgsSEksHLAlhqTawiM5CrHRQdJDEEXuD2MRlvRpi62FKxyRkn1/SKjtA6MOkBKBiAEJxSGc2xxK2woC/xtFw2vMJsYRBTRacYOUHk0ckmtjObPUsuo3+ETRPpLix4woE8nWOTZiwAbsr3S9i2bEWcajMOOIgXfY3jRo5O01gNYva/OFvs7iihCha5Yk3uO/P1gWTiybFibNl8dIq2TjADMJSwM1ZABFnNxlfLOA/1I6P6WaFWNVoTfhaOKmqVmTCw48vZNubxccV0Bi2vJG2w8WiDiADjFcfSK5mLIzPygepBDenkYwKoomzRC5WKGrmK1Yrl6wryIZYpXsPibmADPVHTiixhfVC8L8CDbs0DFztQZq0nsotAwnFJIYlPLMcLcYs9oEDxVEazJgfoR/mBk4tat12CU5gXLWD9oFWrQ2OdXFhgxdI3cv6fiAxB6xDZO2F+KlyGqD6Wdj6EkwsWmxdyQAS5ydrRXLJFxmIZRR08kl5PpgQoBSlopQ7KWC3Ig/mdLhs7CFE3aodwPT7tGblbQmzp1c2YVqCTnkHsaUjdS9sgMhDOY3BzxIb0hPdF9gXGS2gz94HNz0sI9CwrD/Yj0DY1R+w5xK1EgAsAXVvEBgLAjJQcix5c4Ix2IKUhJpV4VVKwGqCiFDIkUi7NortC2YDMWE5BVR9VJF/6UqbrEMbIpmFLvSVSzfOguPRQHYwylybY+WChFRQUnFJOaT1Bb/Mdkzkkke6RxP3x9YT46bQlhmoHIt35s8HbKm1pE1RO6Uod3ORpcc6Vf6RxhqlV2Q5R5JNFm2J9FKErpmKUkBrEAm6iRkNIKw+DEwBaFVg5q4kMFO98/OMttGeRiSpTNmA7hg7ZdBDn2b2lQFBWVmHNg/xMB8krHSg3T6LseACUXB1OgFmHMlx055QwnS9yXReWl0izMq1R7gJv/L3KbGzguYtf8w8wavgpI7Qx2LikmVMSXsUrTnf+EseDH0MTv3KTLuHscYl2HwxJAgTZMq0wHRWZzzV58Yn+3sTQTY9WI4v2gSRNUlU4P/8AIctXc594q5K9IyKLp2xsJB+9YrVKN75aPf4wAcSTkA/mYpXNUdYLk/gCivkPUkjOKgICBOUWpWoAXN3+JEI02UTUQimOo4DWBSsxYldj5D6xyi7DKaovXMbMtAy8SljA55+sc8N+8Bo7kC7fcT1pOk2dfosj5QNs5LpncfwwP7lK+kWbXvMc5qMxR7qq/wC0e2V7qm1Uj/aFH5w37RMauYPLIrmcwodvtookmx6D5RZhveVzSfLdV8GiqSbHoD6iGiHK7X+wrAJZSyDqEjoQpR/4iC7xRh5bs2pHold4ImJaA+xIq0cJj0cSgnL4x6O2GkXTJqkUNmKR5VNDbasxBomBvxEBZ5EEpI5lgknrCzEpdSej+kWGSBTa7D7aEg6aNf1Ebi2LdqTSqhiafmbPS/DXrB2BVTLWKnCyARwpYp5El1BtOb2A2mk1pDX9617C7szwzwWHNFxSkqBBJAGTE/CL3R59NiPaC3mnsIP2bN/DSNU1DsVEj/kYq2lgGmD8RIBvUznT+F/nDXBbMKUhICDVvVVAqc2u2WT03Z84lKaovGLbAsPNNQTxWX5uxt2EMMdKKJCZgKnUtaT0CZZH/MxE4VKZgYpJABFJcAkAkA2e+ZYQ+2VLrlKQwpc5tq2hBc7oiTluzXxuDM3sxf4fIqceQf5eRiOzi6pj/mJ9SPlGpnypaDcJS5skpS40FhmOMJNkSz4uIAYkEAZNmSSxDZcodZEZ3ifnyC4Ge4Rd2Vm72Bqb/c3QDhFmMnAeIwakBr6kgW5XEPpak0gFISeCkIZuoyPYxGds9CkuEBi1RBpdj6i2UFZflCvE/DEUmWVMEsSQDnfJ8oMMpwltWT/c7MO8NMH4BpXLWhMwC1RKyBSwYAhlBLalm1ygY4C5KFhwcySAC97gam/G4h45YdCTxT7F01BCijJQckHRo5IkqKQdVFh1/wAX6RfP2ZNCgF7xZjdqr/zC2Z8zA0oTJZqpddwLilKSHsCznSDzSeheEqKHdSx+UDzLsPQ+UVSVmpme7dDmLcGi8LYlZyACi9wD1OVwS3GIqxoIlrByTlYZ3HYF/UR2mC2tAW2Tvtwlg3/mTLPzijAJdLAkXN+G7HtqrdZ/+mR/+csecT2ZLqQq7MRyzDfKFl0NjfuKBKUm7l2NyCbEcz0gdOX9v1g0oLFjk7+v0gBF0/2n4/rBiHK1qhns4g0D+o+hEN0bLUq4lrVYHdQogA5FwGhNsQVTUJZ7KAABJJOQAFyeQjcbe2atKQZs2VSKapJNagwAUonKovch4E5qPZ2LG5OkZ+ZglB3QtLZughtQ7i0cj2NxiymXUgJSn/1pCwSkAGlrZbxzHHJ2HoCn9jnCiC5Y8RIcBkgFyBwGsFYVClWCmTk6E1KUQXICjlbW7cIzstJAIUUkFjcPkLXL5dNYZSscZQpS6bOrQn8qQ2Q1P6XnKL8G31Vx9yNTsrYcs/8Atmplks1hMX1UpLJJyFjZofyvY2RNBEnEAMW/Ek13P8wWlnycvGAlY40KJO95+sOJG11SsKVp9/xSku9nQmlX+pKh1AjO1Pl2G48fg9MwyZKwmbKQbA0pYkcFHiCMgPMxDFTkB/4hawlklJBN6qyGY8sou8deJkykpQZkwOykkAhID00kOrRmu4Ni8JMbi1AGx4EksQdQRpq7iLUrEV8U2qJ46dQuogsQO3V8uPlBuBnJUilDnJyQQauI5dWhRLxE0F6ykHVJZ35gvcD05Q02cqhJIUTUSlwQb2JFKb656wGh09UGgeElJUlJJ1YqqLtcsW1zIyhNsSapMyeWBKlsX5E3fS8ESZYlzQpIuXF6nUC7gixOpgPZc0JmYhy2+oi9zvXbt0yg1pk9WjQYWvMKKQQQtKT7wOYIPyi9alN+GADpUVZBtSoE66d4US8bqF0puCFOoc2GX+YuxOOAA3kqPFlD0PDrpCW/KDx+5didsC6VIFRYF1WW+rk5xDxLVKlrSnQUgm+bPM3b8/pAEyc5d8/X7vFKUl3SezFvXz1ho0CcZfIeMQlGQ8PgSBZ3dmFvO/aPSpyWdISq/wDESrLO7Zk8YDVilD3xfqOmn0hv7O7Pkzj4sxLpQqkJu61kFVNi9kgltbCDKairYii26RQvGJHvSpYNm94N1YfGLBs4zECYJRAzqpTSXuSk2z43hntnbIllJkyglCbreXLJQyhvJCXvo5P8XGBcZt0TlKQQVBklZXdyd4C3BhEXnn4iWh9OntyMf7T4VfiTZgQfDNASoAEMlIS5CSabjVr8HaKthHdmc6Pn9YYTikEKGSrpIvSDmlw1xVTz4NAwlBJJR7qi/f6fSNEZ3GmTlhUZckVpLCb0+sJErZJ6G3yh4oWmdIs9mthlVM6YSlCTUgJ99SgxSxCgUN7z3NstYrF0Z5o0+yNjy5ArkTFCckCqfMJlkAkVy0SgHlmzOok8xlA531KWshhcuBSBd7EtmMuvCK9ou1SlgJKiQ2Q5BQO8x1A/RZjwKCJVaqwAs6MDcNq5bLJs4zcZOVs3PJjjjqCBNpYtK1bp3XFxqWuSqz66eecegZeKcEikAsAE20GuZDvaPRdaMLCpYBBUpwm6gkORxI3iwGnlwhWmYVKdRubq73MONokIlkEuFMlLGwAzt5B+cI0quepjodFMrqVB6JrKA0B+n1MP9nALSZSiKZyTLdWSVK9xZ/pXSTyBjNYMXS+pfzhzs41S21D+l/mITIh4PQ02HjvCPhzZdlsCFEWuxY6FJs+jRHaTrmFVaqjYKUkJUQnccZg3QRVq3GI7ZlKRKRiUiqUSpKwVWRNFkkhvdWACzi75OIC2TthS/ESUggEFDAlILixAF3FtCQ0TUf3IvLKtRYcpa2pK1EFnBLjdunyeBp8krJJpq/jUpYIzLMXLhgL3iSJgQgnxkK96pDqC00/mCkvp6wowu2p3ipMmYqVTVvJJFmdSi/8AKMiLNzhoxkxJSig5SJgSRJWElJDlKiFFrlCCA+RuzAvrCrA43wzMNSkI8QFRTYtUrd5PkepzygbEYspnFaFEmszHYe8S7sLOYswm1ylal0JUotc3AI1pIz58oso0jPKa5WOsFPVjJtOGl+4HEtCircHAqLgvn1izEY5IG9KKVI3SQFAuPzBe647GEm1dtLxCWmIlqyZRS6ksXYKJyztzh9sPGGT4JErxFAUkhaQAKQlLJVLU6hrYXFuInKNIpCXJtfkFn4mWEIVUQlRNg72LEkZC4I7HhEMPtJEwiXSmWA7LJLq1ZR0fjkOkX7VY/wDtRMNAO+pmIzApsql7Z8WGkIEYsJNk089b9r93jopSXQZXF7Y0n40JIAIVzBCvsw+9kcRWmahQWJNQUVsAkTAhYSkDVRBBYaJvmIxq1he8zEWIFn4FuvCNt7FqVh8HNuQucSQTklCadDZlF34iFyxSgHFcp/YB2xjJCzOfxqvDMwLKwVAKKFI3KWpMpYOerBmeMrOxi5SiAohV0kuAFAW924JGhc5xZM2hcgpJsAFAlKkgAhIDaNZuAbpyViTZJU6QlrJckZXv049Islog209EsNjyxTekjr29TfnF+y8SSqgvSp2Go1ZuFn7QpUBo4BuKs20ytFuzlgTA4KhcKALFiCCxYtnHOKoaGR2kPpYeoGwe54DVXRoeY/EtKCZZVZO84sVWCEZ2pSTm9rPaMRMmrQtQExTJUoBVRuMqs9QBbnBStsKpliiyGd1uVcRkGc9bW4v3FiWr2E4qctSmq3kpZ7AXLlu/wgfx3FAUQlemQewFXHjq1+5mxMEueZi1N4aUkEkEgrULJHPM8hEJuzwZgQ5UsslKEXUpRfXIf5yaF5K6HWN8eQvroelRdmLWB/SPQ12p7PzpIHjSVyUD+NRCg5yDpJueBa7R6GjKLRNwkhbtJbkAEsk68s/V/KApIN+cXzVClR8ojJTZMMtHN2wrC3MG7Dn0zKef6fSAsMd49PnHsGv8V+b+sJJWmVi6aNhs+YlpuEmFpc7df8ii1EziKSx6PCTHJMorROFBlEpTLYqBKS9INmSb3zu7QRi5tQChdvsD74wbj5Anyk4jeakSptLPWkbiiTlUgjjeWeMZ4uuy8kr0ZbF4xCyaZPhpOgJIA4MRfzgStJs9Kf4iznizCD9pSEO6SyG92oHhcm2p4RVjZ6SKaZaUhroYHuSPr2jVHrRknd7BJ00FwhwhsnOXPiSfu0DkDhEX5+sdDa39G+L+kOTLMMhJLKJb+UAl+5jRyTJoSJc9bi0yVMl1JJJIJTODBiCmxD53jOz5aQAUqCuWojyBxIhJRseE+LNSpFSWCAQbBvg7fd4UzsElyxTYtbebyN47JkKIJJQct0qLkZZZNnF4wygApkgHKlv8+moiS9vRpb59oFl4cBwQ2hUARbuCIv2tjFJExJSQndAzCTbK1rZxdJwtSmpqJ0z62zgyZONJSQkjUkcAWL8POFct/I8EkmroST5RMoKURUo9Fcb2vY+kKlGNZ7T4Gncdkk1Jq98JN2I/NkmMjFsbtWQ+ohxlR0Dj/mCpGHUpyHp1PUM0BmG+EJYJpUS3vC+f8pFwCBkYaWkSxpN7OLwLuo2cuTo5c/Mw19lfZ84qYqpYTJlJClrRSTeyUh8iplXILBJgVaqgEsCpSqQEg7yiWbkSWDExuzhk4SSMKkqqJ8Sf4aaiVqAHhpdSQlINIqJvTlpGfJkcY15NcMactC7HbXlYf8GRLRSPdJvvOKnKklxvJLs5YCwMQwu3kSCVhKa1WExKQlirMAqUqgE6p6NlC/2pQlMsSJSjuqqUkGrfpZQUthWewaM/L2h+GApyXKb6ABye7typMJHEpRGnNwlTo08zaq3UldJfIAkWzIu793eORkMQ6aRU404+ceh19Oq0Sl9TvaK12Skam8HIl2SW0EAzhfowhvMFIaLyM8OwKRmrt8YrQWV3izC+8rp84pPvGOGH2Fmsogh3DdjDDZU+hE6Wo7iwxuxuHSq4OTE5aa5Qkws24JHL784ZFImzJUtJG4oAnm9V+NO6W4nnGeUdmjlUbF37RIKaVSiqcFKBWJhQ7aCWAybjUnLMRQlKw5QgtoxDnmA7kxrfbjZsuf42LlGmck1YiSwIIdhOSdCG3nca2YviZeHUssFIJszqB7AHOLRaatEGnZTPSVElVVTZKFJ8lXMCUw1mYUh1NUQ4KaGbRyx0zcQNhMGtayEIrKblsgPzFQsAHzPFuUOmhHF2DJS1iG+MNsPhGKWFX8qXJbtZMTxOFlIl7qlTF1DepCEG2+kJIKyAz1VB3G6I5iMBMOGE2YUiWDSgKN1sbkC7gEs+TnjCuVjrG4voYTsKtBAWmmoOArhdjY3726xWrEJyJUVOAAmWCFH8r11O7AMkvGfkzKfdtzFvhH0b2YMvCIQqbh1JmzEJmftClEkViqhMsj8JgQCc1UqNgYnNKKtlcbc3SDsHshSAk45KxJZhKTQCLHemEOtPQX1tlBO0sLhQPwZIqzrUTMAYWdJsQ8TxOPUobq0qSzCzuD96QkmzgD4ZUAp2Sq4pJGR5EFj5xj5NvRvWOMVsz22gmeozCmmabTCC+8TYgEPTo2loQbQwZQRU17hQyPbjGqx2Fqf8zZceKef6PCUkKSy3YGlXEEZK6tn0MbMctGLPjTYkA0EafY4ALL0v1BBCh8D2jOrRRMY6EfWGeAnuoBrEkP6/OK5FcSOB8Z7NxsebJC0T11qXLQaSblyGSpm3m3mH83JoFm7WIQZwUyllQCQSVJSmwqOVySSOIBgHCz6C5ySC44gX+UZlU83Ulyk3KCouOhzaMkcXJ7N2TIoNP+/yX7QmHeU9yXPU/frCclrfdoYYiUllkKJG7QSAHcpsRxAK8vywtUY2RWjzs0rkWIXl6x6Knj0NROwoB1NxIhtiLh+8LcMAZobJ9eWnpB89QAPlCSKY1bYLh1XV0+cVz/e6iO4fNX9Pzj08ulKhHeTvB5eIpAALq05c47gsbStKgTu5dXcq6k/CF8yY9h3PH9I8iG4iOTNvM20qVipeIQfeSHvdw5jntRsQTVftWElpKVJqnSUEEypgczCmXnQU0qYOQSrSMicUaKfv7vGl9hZqipSAWJ/Ell2/ElupI/vugn+Z4Tgo7Dzb0KNnzVzWkyXMxZslDB2vfVmc59oaYpJkg4c1BDhSwRT4isqiNQWLZgAdX+h4H2jkrQr9nTKStqvDMtIClFNUxIAvUxqDEG7aGMP7X44TDUHY3Dmop/OirNQe4JuAWiVuTqqNMJKKb7BjtCQFV/s6CtgBUpSkhr+6osLh+t4U7V2iuet1mok3fIMN1IADWGmgimU7EsTZ2GffXjFKcZM1LpYhveAuXsMrmKRhTsGTM2q6v4Hfs9s51CZMlpVJQyi+cwm6Eh8gSAS4y6xrNt7TSolZUkaklRe3KkC1xaMTgtoFMhV1KAmAqFTEBmSbg2GXfSJfvKhTCUkKGpVV8U59DpEp43NlcWSEIr5Hy9sykB0TEKUS6gC4L8SNcr5xHFLlqFZcJUN3UhQapPJiIz+K24tbVhAbIpSx7l4O2RjSDRobpe4CtPPLq0B4aVlI/UKTrwHyZlSGNlJZj+YOAk9QWHcQpxxZRW1juzRwOioLnrKiXspybWZ8/jFay9zn7qxxBsD527wY92HIrVCfFS2KSf4SAemkTQpq76hSe5A+DxZMlFqf7PL3T1ZoFK7D8zC/RQPwaLraML0xzj1AySl70/RwYRo8ocYUABjlq+r/ABhTLlsSk5gtC49aLfUx6kRmTaUlOYsenAgcbkdzEEYUlNVmHP5R6UpIUVE2dksH/ubp8YsmzC7kuQxvdxyOjxQxsGAj0XYqXkRZ47DCncCv8RPX6wbijAOz/fT3gnFLzPIwkikPJVhTvtxDQTKk1IWnVlfBxAEssoQVJXvtqpk8tPk8c0NFilJidTZRyehiRmASAeN7GIiHJF+GVxygzZ+0VS1ApzBhclUTUWMCjjaYLDJSVzZoUMNMvUlqkKUd1Qv7yVMoPYwj2vMXVSu6tf6mYkPxt2aKpW1pm6lJYcGdzo7u5i6agrnseLl+p/xC0+2FPwv6wGcmlRYbyWueIAdhkQ758omiUqbcneu5Obf5j2JWSoqVd8zfOK0TwDr9/KO/gZd7H+xsLSVS1FKgsIUoZKZBqOfugpUfSF20JzTgrK5foR9DDT2XwX4eJnKOSQlPUkKLjoEeZhBj7seI+B+loWPY8n7URxeRHAv2P6xPY8xlgHIuG7fVvKK5kyoPqwftFCFFJBGYNu0O1aJxdOzUghQJOeR52cK7i8AzJ1FzdJNKu4+/KOKxlK0sdyYkG+gPunqHIPQx3EJ3ZwOQl1j+oNTEeNM28246OzZ6GKlFy1m1ULJPcMYWzFgo5gg+jH75CIzUgS03LklhoMn+kEJSkoyDukfB4olRC3JhYLltABCvakpSVFTllG0Hm5OiRnC+aslQUoWGQ4Pr8IEey2V3Gmc2ekO5H35x2cL2ycj5/MRcqwtllfT7+UDhT1dj9T6JhkZ5JKNHZZdB6eo/Qx2KUWq+8wT8o9DkD//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6" name="AutoShape 4" descr="data:image/jpeg;base64,/9j/4AAQSkZJRgABAQAAAQABAAD/2wCEAAkGBxQTEhUUExQUFhQXGRoXFxcYFxoYGhgcHBwcGhcYHBcYHCggGB0lHBgYITEiJSkrLi4uGB8zODMsNygtLisBCgoKDg0OGxAQGy8kICQsLCwtLCwsLCwsLCwsLCwsLCwsLCwsLCwsLCwsLCwsLCwsLCwsLCwsLCwsLCwsLCwsLP/AABEIAPAAyAMBIgACEQEDEQH/xAAbAAACAwEBAQAAAAAAAAAAAAAEBQIDBgEAB//EAEAQAAECBAMGAwYDBwQCAwEAAAECEQADEiEEMUEFIlFhcYETkaEGMrHB0fAjUuEUFUJicoLxkqKywgczQ3OzJP/EABkBAAMBAQEAAAAAAAAAAAAAAAECAwQABf/EACkRAAICAgIBAwMEAwAAAAAAAAABAhEDIRIxQRMiUQRhoTJCcfAUkdH/2gAMAwEAAhEDEQA/AMx4UxPPyPzi5E1Y0/2tDGXhD9iCk7OUcgT0B+UQ4jqQpTiF8vKJfvEp95IVrYlPUPf4Q6Gw5v5F90K+Yjn7gVqm/wDR+kK4JjKbXQEnHyS28pPEFLsdbjPr6QWcbLaxq7N3vBMv2amHJP8AtAgxHs3MAyFuGcTljj8lY5JX0Lxgwq6VAcRUHghGyiwUp6TZwQR8TDKV7PrZ/i8XydiLcukdXN/IxJtpfqLLi3uItw2yB+ZR8vl9IMTs1IsPMwZL2ExuSOg+pi9OxiMiSOBT8wR8IzSyX0/wXiku1+SuTs9HAu2dVvIQT+7EkMUp6gZd9YvkSFJtSOxf78oMk4JZuS3Ihzx42heN7A8leRPiNiJORIPIj5gwsxeyFuwmNws582EbE4M8T2DRz9lbj98nhlGn0D1tdmRwvs6Gcu/Ehyel/lFithpBvUfIfrGlmST9sPnC/E4QkfxC96VXPfz0i8XLyQlJCaZs5CTdgODiKlKlJHupPW/mQIYnZhHuoBfVQf4ERT+7ZmeXS3wisWibYv8A2uWc5cvslPzi1OKlnOUOoA+kHJwitaerD5R39iJ90/6UvFKT8fkRv7/gU4nFBtyWB1AHkzGFyvEJ0+PxeNMNlqiwbKbP4A/OKRko9Im4t+TMCSrW/ZokJJjTnZ39XoPrHP3d18/0g8hPTEctIIZrx6NHJwIz16A/GPQrmMsQsTJR+VJ7CDpakpG6lII5XEX4SXyPf6PB4BP8IHQNHPOvgf0WCYZBIck/GLk4UG7n/S3/AGhghS+JiwTFxB5kP6QNLwwtcntF6cL1i1+Lx0TIk8iZRRZUMNyMWJwo+/8AMdK49W0JzgvAal8kxhxxiYkRl9q4maqYUnEy5CBlvOdb0JZROl1DI9IT43CoAKjjlKWHIsb8rzCR8oX/ACIrpDxwt9v8Nn0Ep5xBQPGMv7F7QXMlrMxbpC6ZalEObXY63+caOscr2HPkOcF5b7Qjx8XRFaiNX84qKlZ2EW+OkkgMSLEBiR14RFSolKY0Yg5nHnECevlF5VEamhVkH4A5PEGPADgDFq1kxVU0U9bI9IPpx8nCBwHpHWiKlxWZkOpZvkWsfwXFRitU+KVLMQeKpTfbFbj4RYZ3IRHxuQ8orjkWUfuScvsdVOMeiJEejuEfIOTCJaTxPaDZKlRXLTFyWiTSZQvSoxJJipBi5JgcTrJx4pjzxIGE4HWZ8ezayQ+Ln0tdOpLMd4k2PBu8KPaXZJkS0qTNmLcsayGAY/lALnK75xuYG2jgETkFEwODzYjoYWSdDQlxdmFn+zEpGGJOJWqcUbjEJTVml0hzwBcxnMHsYTFUBK58wAEgGlCb2fL/AHHtpGi2nhMFLVRVMmrb3Qu7j+gOSOHKJ+zGIxCZVGElVS6ifEmEByWByI0AveJxlKtGitf9FI2MZOIlJxEqiUVUpSlfFklYUOagMuPWNqfY3C6pWesxUC4L2enTJyZ+LWHRdMtBcOHaonQEuw4C+kakwylKiM2n0LsBsmVIfwkkOz3JyyzgposjhaFcb2cnRUYiqLCmKyiAosNopmKihRi6Yn7+xFKk9IdKSDogYg0WhIjiiIrHkTbRW0RjiliK1LEVi2K0WKMVqMQK448UEZ149EHj0GgWH7OxgWOYzHzg9AGkfPZONUnL6Q12dtpQO+XHDUR08NbQkcyembECJtC/D7RQciINTOcRGn5K2WpiaTFAVFiVQrCECITUuCOIIiuqOhUBq9HGNRsnEYNM5SJcqalSSVKqIXSAXYEZs5bpePexW0JkvDp/CeRUWWFgqTcDeS2XEvx4RqtpiqVMTxQoeaSIQ/8Aj5VWDD6KI80oOXUnzhOGnQ3O3tGoCrRwxxJtHnhkhWRMcUqJqMUTY5xsKZ0zYpXMism8eC4FUMVzJx4xUqZ09ImqIQyR1kCvnFSkxaYjFEhGyFERKIuLAFSiUpGZAq7NbjAxnpN0qCh5dLQ8RWzrRwiKlYpIzMCr2sl7AkfekUSb6RNyS7YeER6FytqjRPrHoPGXwDnD5M8Zwj0teogFUTkrIMXaM6fhj3B4kkDlDLCbSMtXEajKEEtesGpmhQY2MJp6ZSmujcYLEpWKklx6iCK4wGGnLlqdBIPmD1GREPJWKMwXNxmHYdhE39OrtPQ/reGjRhbxZGbl4hSdSBBEraB6/fSFeF+BlkXkZ4+ayFn+U/CM/wD+NT//ACn+of8ABEX7Txa/Cm0tV4a6X40lvWEv/j3FNhiBk6SDxdIH/WJenK6Kco0bxRjlULU7QGoIiQxaeJg8WC0GKXHCqBzi0nWODEjjHcNncgHH4hcpTm6M0ksLn+AnS5sfjlBGGxAWkEW4h8j847OxiSCCHBsQRYjVwbEQjXJKVhcg0h95GgDG44izUniIWUKKxkpa8j9QABJsBmYVYjae8yBujjmfpAqMd4xZS6CAc3o52F0nnfLIRz9lUzpKVh2BSpLZtqXisMaZGeRoM/bgRYX9IjLrWSx0JzYNxfhASZCXadNTLsshIFSiEEBYzYEONT0iyZ7QSsMhSUil7FSiHKiKkgtYmkjI8eLQdRBUpbE+0NrKU6KpgTUEpSWIpUygsqzAINgNCO9GyMUpcxf5Qh89CoUenk0Itqe0BmKcAqCSwAbdCcgG+3AiGytohSyV7hKbUud56iSwc2qyysdIEEkxsnKaSXg2SwDmYjQnj6Qnk7RKkulSTzF+0XysUdbxo34Mft8h/hc7dI9AnjjQx6Oth0LSC0eSkRQjEafERelv8Q3NMPptdbDAk0uGiuXioilhbKJiQ5jlAEpsIRjXzi9GLbW0BnCq4eUTlSVN9f1juNM7nYyTjHGYIEESsWUh2Tfr8YTDDK7RbJkvkQSOcMAZY/aDyl0kVFKgORIYGFHsdi0ypVHIdA1Q+XpF8zCqpVbSFns5hSoLa4Ba3In6xKcUpotBvhI1S9oJ0vEBtIwvODUIkMOQMotxRG2MP3p/Lfq3yMdG0R+U+f6QlmzW5n084icUwuPK8I4oZOSHE3GnRh6+sVS8ZTU4JCklJuxvqCQb/Uwr/auDxH9pPDo8csSemB5Gth8+XVdBc5kZK8v8wDWWVdna3f6WiMxeTnmLtfj1iQmPmH46E9+PO8SeFxftLRzqSqaMvj8eQtaSSd+ckX5kE984A2xjSukWupazw0SM+WUVbWDTZguaZi7nUKJIOcC4uWVUNxIJ4PcX7GEUd7NMpXF0NsBPSkELpSGFLXUeQDNkNT55Qu8beBGhIzvoS54kG8WS9nAaqJKTc7t8hvXKh0+ULZJKHBHpyFx5QySvsz5JtRpKh/7OyVjxFA60nmkFgsdx/uHCHsrFQj2FNCUJcE7rqAtUTYhz1brDgHg3Ua8+8WgpPSMknFbYSvEJ5/fOOwLUY9FUn5Jt/BAT0tvVHow9S8TlYxH5T5v3doqSgsSEksHLAlhqTawiM5CrHRQdJDEEXuD2MRlvRpi62FKxyRkn1/SKjtA6MOkBKBiAEJxSGc2xxK2woC/xtFw2vMJsYRBTRacYOUHk0ckmtjObPUsuo3+ETRPpLix4woE8nWOTZiwAbsr3S9i2bEWcajMOOIgXfY3jRo5O01gNYva/OFvs7iihCha5Yk3uO/P1gWTiybFibNl8dIq2TjADMJSwM1ZABFnNxlfLOA/1I6P6WaFWNVoTfhaOKmqVmTCw48vZNubxccV0Bi2vJG2w8WiDiADjFcfSK5mLIzPygepBDenkYwKoomzRC5WKGrmK1Yrl6wryIZYpXsPibmADPVHTiixhfVC8L8CDbs0DFztQZq0nsotAwnFJIYlPLMcLcYs9oEDxVEazJgfoR/mBk4tat12CU5gXLWD9oFWrQ2OdXFhgxdI3cv6fiAxB6xDZO2F+KlyGqD6Wdj6EkwsWmxdyQAS5ydrRXLJFxmIZRR08kl5PpgQoBSlopQ7KWC3Ig/mdLhs7CFE3aodwPT7tGblbQmzp1c2YVqCTnkHsaUjdS9sgMhDOY3BzxIb0hPdF9gXGS2gz94HNz0sI9CwrD/Yj0DY1R+w5xK1EgAsAXVvEBgLAjJQcix5c4Ix2IKUhJpV4VVKwGqCiFDIkUi7NortC2YDMWE5BVR9VJF/6UqbrEMbIpmFLvSVSzfOguPRQHYwylybY+WChFRQUnFJOaT1Bb/Mdkzkkke6RxP3x9YT46bQlhmoHIt35s8HbKm1pE1RO6Uod3ORpcc6Vf6RxhqlV2Q5R5JNFm2J9FKErpmKUkBrEAm6iRkNIKw+DEwBaFVg5q4kMFO98/OMttGeRiSpTNmA7hg7ZdBDn2b2lQFBWVmHNg/xMB8krHSg3T6LseACUXB1OgFmHMlx055QwnS9yXReWl0izMq1R7gJv/L3KbGzguYtf8w8wavgpI7Qx2LikmVMSXsUrTnf+EseDH0MTv3KTLuHscYl2HwxJAgTZMq0wHRWZzzV58Yn+3sTQTY9WI4v2gSRNUlU4P/8AIctXc594q5K9IyKLp2xsJB+9YrVKN75aPf4wAcSTkA/mYpXNUdYLk/gCivkPUkjOKgICBOUWpWoAXN3+JEI02UTUQimOo4DWBSsxYldj5D6xyi7DKaovXMbMtAy8SljA55+sc8N+8Bo7kC7fcT1pOk2dfosj5QNs5LpncfwwP7lK+kWbXvMc5qMxR7qq/wC0e2V7qm1Uj/aFH5w37RMauYPLIrmcwodvtookmx6D5RZhveVzSfLdV8GiqSbHoD6iGiHK7X+wrAJZSyDqEjoQpR/4iC7xRh5bs2pHold4ImJaA+xIq0cJj0cSgnL4x6O2GkXTJqkUNmKR5VNDbasxBomBvxEBZ5EEpI5lgknrCzEpdSej+kWGSBTa7D7aEg6aNf1Ebi2LdqTSqhiafmbPS/DXrB2BVTLWKnCyARwpYp5El1BtOb2A2mk1pDX9617C7szwzwWHNFxSkqBBJAGTE/CL3R59NiPaC3mnsIP2bN/DSNU1DsVEj/kYq2lgGmD8RIBvUznT+F/nDXBbMKUhICDVvVVAqc2u2WT03Z84lKaovGLbAsPNNQTxWX5uxt2EMMdKKJCZgKnUtaT0CZZH/MxE4VKZgYpJABFJcAkAkA2e+ZYQ+2VLrlKQwpc5tq2hBc7oiTluzXxuDM3sxf4fIqceQf5eRiOzi6pj/mJ9SPlGpnypaDcJS5skpS40FhmOMJNkSz4uIAYkEAZNmSSxDZcodZEZ3ifnyC4Ge4Rd2Vm72Bqb/c3QDhFmMnAeIwakBr6kgW5XEPpak0gFISeCkIZuoyPYxGds9CkuEBi1RBpdj6i2UFZflCvE/DEUmWVMEsSQDnfJ8oMMpwltWT/c7MO8NMH4BpXLWhMwC1RKyBSwYAhlBLalm1ygY4C5KFhwcySAC97gam/G4h45YdCTxT7F01BCijJQckHRo5IkqKQdVFh1/wAX6RfP2ZNCgF7xZjdqr/zC2Z8zA0oTJZqpddwLilKSHsCznSDzSeheEqKHdSx+UDzLsPQ+UVSVmpme7dDmLcGi8LYlZyACi9wD1OVwS3GIqxoIlrByTlYZ3HYF/UR2mC2tAW2Tvtwlg3/mTLPzijAJdLAkXN+G7HtqrdZ/+mR/+csecT2ZLqQq7MRyzDfKFl0NjfuKBKUm7l2NyCbEcz0gdOX9v1g0oLFjk7+v0gBF0/2n4/rBiHK1qhns4g0D+o+hEN0bLUq4lrVYHdQogA5FwGhNsQVTUJZ7KAABJJOQAFyeQjcbe2atKQZs2VSKapJNagwAUonKovch4E5qPZ2LG5OkZ+ZglB3QtLZughtQ7i0cj2NxiymXUgJSn/1pCwSkAGlrZbxzHHJ2HoCn9jnCiC5Y8RIcBkgFyBwGsFYVClWCmTk6E1KUQXICjlbW7cIzstJAIUUkFjcPkLXL5dNYZSscZQpS6bOrQn8qQ2Q1P6XnKL8G31Vx9yNTsrYcs/8Atmplks1hMX1UpLJJyFjZofyvY2RNBEnEAMW/Ek13P8wWlnycvGAlY40KJO95+sOJG11SsKVp9/xSku9nQmlX+pKh1AjO1Pl2G48fg9MwyZKwmbKQbA0pYkcFHiCMgPMxDFTkB/4hawlklJBN6qyGY8sou8deJkykpQZkwOykkAhID00kOrRmu4Ni8JMbi1AGx4EksQdQRpq7iLUrEV8U2qJ46dQuogsQO3V8uPlBuBnJUilDnJyQQauI5dWhRLxE0F6ykHVJZ35gvcD05Q02cqhJIUTUSlwQb2JFKb656wGh09UGgeElJUlJJ1YqqLtcsW1zIyhNsSapMyeWBKlsX5E3fS8ESZYlzQpIuXF6nUC7gixOpgPZc0JmYhy2+oi9zvXbt0yg1pk9WjQYWvMKKQQQtKT7wOYIPyi9alN+GADpUVZBtSoE66d4US8bqF0puCFOoc2GX+YuxOOAA3kqPFlD0PDrpCW/KDx+5didsC6VIFRYF1WW+rk5xDxLVKlrSnQUgm+bPM3b8/pAEyc5d8/X7vFKUl3SezFvXz1ho0CcZfIeMQlGQ8PgSBZ3dmFvO/aPSpyWdISq/wDESrLO7Zk8YDVilD3xfqOmn0hv7O7Pkzj4sxLpQqkJu61kFVNi9kgltbCDKairYii26RQvGJHvSpYNm94N1YfGLBs4zECYJRAzqpTSXuSk2z43hntnbIllJkyglCbreXLJQyhvJCXvo5P8XGBcZt0TlKQQVBklZXdyd4C3BhEXnn4iWh9OntyMf7T4VfiTZgQfDNASoAEMlIS5CSabjVr8HaKthHdmc6Pn9YYTikEKGSrpIvSDmlw1xVTz4NAwlBJJR7qi/f6fSNEZ3GmTlhUZckVpLCb0+sJErZJ6G3yh4oWmdIs9mthlVM6YSlCTUgJ99SgxSxCgUN7z3NstYrF0Z5o0+yNjy5ArkTFCckCqfMJlkAkVy0SgHlmzOok8xlA531KWshhcuBSBd7EtmMuvCK9ou1SlgJKiQ2Q5BQO8x1A/RZjwKCJVaqwAs6MDcNq5bLJs4zcZOVs3PJjjjqCBNpYtK1bp3XFxqWuSqz66eecegZeKcEikAsAE20GuZDvaPRdaMLCpYBBUpwm6gkORxI3iwGnlwhWmYVKdRubq73MONokIlkEuFMlLGwAzt5B+cI0quepjodFMrqVB6JrKA0B+n1MP9nALSZSiKZyTLdWSVK9xZ/pXSTyBjNYMXS+pfzhzs41S21D+l/mITIh4PQ02HjvCPhzZdlsCFEWuxY6FJs+jRHaTrmFVaqjYKUkJUQnccZg3QRVq3GI7ZlKRKRiUiqUSpKwVWRNFkkhvdWACzi75OIC2TthS/ESUggEFDAlILixAF3FtCQ0TUf3IvLKtRYcpa2pK1EFnBLjdunyeBp8krJJpq/jUpYIzLMXLhgL3iSJgQgnxkK96pDqC00/mCkvp6wowu2p3ipMmYqVTVvJJFmdSi/8AKMiLNzhoxkxJSig5SJgSRJWElJDlKiFFrlCCA+RuzAvrCrA43wzMNSkI8QFRTYtUrd5PkepzygbEYspnFaFEmszHYe8S7sLOYswm1ylal0JUotc3AI1pIz58oso0jPKa5WOsFPVjJtOGl+4HEtCircHAqLgvn1izEY5IG9KKVI3SQFAuPzBe647GEm1dtLxCWmIlqyZRS6ksXYKJyztzh9sPGGT4JErxFAUkhaQAKQlLJVLU6hrYXFuInKNIpCXJtfkFn4mWEIVUQlRNg72LEkZC4I7HhEMPtJEwiXSmWA7LJLq1ZR0fjkOkX7VY/wDtRMNAO+pmIzApsql7Z8WGkIEYsJNk089b9r93jopSXQZXF7Y0n40JIAIVzBCvsw+9kcRWmahQWJNQUVsAkTAhYSkDVRBBYaJvmIxq1he8zEWIFn4FuvCNt7FqVh8HNuQucSQTklCadDZlF34iFyxSgHFcp/YB2xjJCzOfxqvDMwLKwVAKKFI3KWpMpYOerBmeMrOxi5SiAohV0kuAFAW924JGhc5xZM2hcgpJsAFAlKkgAhIDaNZuAbpyViTZJU6QlrJckZXv049Islog209EsNjyxTekjr29TfnF+y8SSqgvSp2Go1ZuFn7QpUBo4BuKs20ytFuzlgTA4KhcKALFiCCxYtnHOKoaGR2kPpYeoGwe54DVXRoeY/EtKCZZVZO84sVWCEZ2pSTm9rPaMRMmrQtQExTJUoBVRuMqs9QBbnBStsKpliiyGd1uVcRkGc9bW4v3FiWr2E4qctSmq3kpZ7AXLlu/wgfx3FAUQlemQewFXHjq1+5mxMEueZi1N4aUkEkEgrULJHPM8hEJuzwZgQ5UsslKEXUpRfXIf5yaF5K6HWN8eQvroelRdmLWB/SPQ12p7PzpIHjSVyUD+NRCg5yDpJueBa7R6GjKLRNwkhbtJbkAEsk68s/V/KApIN+cXzVClR8ojJTZMMtHN2wrC3MG7Dn0zKef6fSAsMd49PnHsGv8V+b+sJJWmVi6aNhs+YlpuEmFpc7df8ii1EziKSx6PCTHJMorROFBlEpTLYqBKS9INmSb3zu7QRi5tQChdvsD74wbj5Anyk4jeakSptLPWkbiiTlUgjjeWeMZ4uuy8kr0ZbF4xCyaZPhpOgJIA4MRfzgStJs9Kf4iznizCD9pSEO6SyG92oHhcm2p4RVjZ6SKaZaUhroYHuSPr2jVHrRknd7BJ00FwhwhsnOXPiSfu0DkDhEX5+sdDa39G+L+kOTLMMhJLKJb+UAl+5jRyTJoSJc9bi0yVMl1JJJIJTODBiCmxD53jOz5aQAUqCuWojyBxIhJRseE+LNSpFSWCAQbBvg7fd4UzsElyxTYtbebyN47JkKIJJQct0qLkZZZNnF4wygApkgHKlv8+moiS9vRpb59oFl4cBwQ2hUARbuCIv2tjFJExJSQndAzCTbK1rZxdJwtSmpqJ0z62zgyZONJSQkjUkcAWL8POFct/I8EkmroST5RMoKURUo9Fcb2vY+kKlGNZ7T4Gncdkk1Jq98JN2I/NkmMjFsbtWQ+ohxlR0Dj/mCpGHUpyHp1PUM0BmG+EJYJpUS3vC+f8pFwCBkYaWkSxpN7OLwLuo2cuTo5c/Mw19lfZ84qYqpYTJlJClrRSTeyUh8iplXILBJgVaqgEsCpSqQEg7yiWbkSWDExuzhk4SSMKkqqJ8Sf4aaiVqAHhpdSQlINIqJvTlpGfJkcY15NcMactC7HbXlYf8GRLRSPdJvvOKnKklxvJLs5YCwMQwu3kSCVhKa1WExKQlirMAqUqgE6p6NlC/2pQlMsSJSjuqqUkGrfpZQUthWewaM/L2h+GApyXKb6ABye7typMJHEpRGnNwlTo08zaq3UldJfIAkWzIu793eORkMQ6aRU404+ceh19Oq0Sl9TvaK12Skam8HIl2SW0EAzhfowhvMFIaLyM8OwKRmrt8YrQWV3izC+8rp84pPvGOGH2Fmsogh3DdjDDZU+hE6Wo7iwxuxuHSq4OTE5aa5Qkws24JHL784ZFImzJUtJG4oAnm9V+NO6W4nnGeUdmjlUbF37RIKaVSiqcFKBWJhQ7aCWAybjUnLMRQlKw5QgtoxDnmA7kxrfbjZsuf42LlGmck1YiSwIIdhOSdCG3nca2YviZeHUssFIJszqB7AHOLRaatEGnZTPSVElVVTZKFJ8lXMCUw1mYUh1NUQ4KaGbRyx0zcQNhMGtayEIrKblsgPzFQsAHzPFuUOmhHF2DJS1iG+MNsPhGKWFX8qXJbtZMTxOFlIl7qlTF1DepCEG2+kJIKyAz1VB3G6I5iMBMOGE2YUiWDSgKN1sbkC7gEs+TnjCuVjrG4voYTsKtBAWmmoOArhdjY3726xWrEJyJUVOAAmWCFH8r11O7AMkvGfkzKfdtzFvhH0b2YMvCIQqbh1JmzEJmftClEkViqhMsj8JgQCc1UqNgYnNKKtlcbc3SDsHshSAk45KxJZhKTQCLHemEOtPQX1tlBO0sLhQPwZIqzrUTMAYWdJsQ8TxOPUobq0qSzCzuD96QkmzgD4ZUAp2Sq4pJGR5EFj5xj5NvRvWOMVsz22gmeozCmmabTCC+8TYgEPTo2loQbQwZQRU17hQyPbjGqx2Fqf8zZceKef6PCUkKSy3YGlXEEZK6tn0MbMctGLPjTYkA0EafY4ALL0v1BBCh8D2jOrRRMY6EfWGeAnuoBrEkP6/OK5FcSOB8Z7NxsebJC0T11qXLQaSblyGSpm3m3mH83JoFm7WIQZwUyllQCQSVJSmwqOVySSOIBgHCz6C5ySC44gX+UZlU83Ulyk3KCouOhzaMkcXJ7N2TIoNP+/yX7QmHeU9yXPU/frCclrfdoYYiUllkKJG7QSAHcpsRxAK8vywtUY2RWjzs0rkWIXl6x6Knj0NROwoB1NxIhtiLh+8LcMAZobJ9eWnpB89QAPlCSKY1bYLh1XV0+cVz/e6iO4fNX9Pzj08ulKhHeTvB5eIpAALq05c47gsbStKgTu5dXcq6k/CF8yY9h3PH9I8iG4iOTNvM20qVipeIQfeSHvdw5jntRsQTVftWElpKVJqnSUEEypgczCmXnQU0qYOQSrSMicUaKfv7vGl9hZqipSAWJ/Ell2/ElupI/vugn+Z4Tgo7Dzb0KNnzVzWkyXMxZslDB2vfVmc59oaYpJkg4c1BDhSwRT4isqiNQWLZgAdX+h4H2jkrQr9nTKStqvDMtIClFNUxIAvUxqDEG7aGMP7X44TDUHY3Dmop/OirNQe4JuAWiVuTqqNMJKKb7BjtCQFV/s6CtgBUpSkhr+6osLh+t4U7V2iuet1mok3fIMN1IADWGmgimU7EsTZ2GffXjFKcZM1LpYhveAuXsMrmKRhTsGTM2q6v4Hfs9s51CZMlpVJQyi+cwm6Eh8gSAS4y6xrNt7TSolZUkaklRe3KkC1xaMTgtoFMhV1KAmAqFTEBmSbg2GXfSJfvKhTCUkKGpVV8U59DpEp43NlcWSEIr5Hy9sykB0TEKUS6gC4L8SNcr5xHFLlqFZcJUN3UhQapPJiIz+K24tbVhAbIpSx7l4O2RjSDRobpe4CtPPLq0B4aVlI/UKTrwHyZlSGNlJZj+YOAk9QWHcQpxxZRW1juzRwOioLnrKiXspybWZ8/jFay9zn7qxxBsD527wY92HIrVCfFS2KSf4SAemkTQpq76hSe5A+DxZMlFqf7PL3T1ZoFK7D8zC/RQPwaLraML0xzj1AySl70/RwYRo8ocYUABjlq+r/ABhTLlsSk5gtC49aLfUx6kRmTaUlOYsenAgcbkdzEEYUlNVmHP5R6UpIUVE2dksH/ubp8YsmzC7kuQxvdxyOjxQxsGAj0XYqXkRZ47DCncCv8RPX6wbijAOz/fT3gnFLzPIwkikPJVhTvtxDQTKk1IWnVlfBxAEssoQVJXvtqpk8tPk8c0NFilJidTZRyehiRmASAeN7GIiHJF+GVxygzZ+0VS1ApzBhclUTUWMCjjaYLDJSVzZoUMNMvUlqkKUd1Qv7yVMoPYwj2vMXVSu6tf6mYkPxt2aKpW1pm6lJYcGdzo7u5i6agrnseLl+p/xC0+2FPwv6wGcmlRYbyWueIAdhkQ758omiUqbcneu5Obf5j2JWSoqVd8zfOK0TwDr9/KO/gZd7H+xsLSVS1FKgsIUoZKZBqOfugpUfSF20JzTgrK5foR9DDT2XwX4eJnKOSQlPUkKLjoEeZhBj7seI+B+loWPY8n7URxeRHAv2P6xPY8xlgHIuG7fVvKK5kyoPqwftFCFFJBGYNu0O1aJxdOzUghQJOeR52cK7i8AzJ1FzdJNKu4+/KOKxlK0sdyYkG+gPunqHIPQx3EJ3ZwOQl1j+oNTEeNM28246OzZ6GKlFy1m1ULJPcMYWzFgo5gg+jH75CIzUgS03LklhoMn+kEJSkoyDukfB4olRC3JhYLltABCvakpSVFTllG0Hm5OiRnC+aslQUoWGQ4Pr8IEey2V3Gmc2ekO5H35x2cL2ycj5/MRcqwtllfT7+UDhT1dj9T6JhkZ5JKNHZZdB6eo/Qx2KUWq+8wT8o9DkD//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349829" y="6488668"/>
            <a:ext cx="7315200" cy="369332"/>
          </a:xfrm>
          <a:prstGeom prst="rect">
            <a:avLst/>
          </a:prstGeom>
          <a:noFill/>
        </p:spPr>
        <p:txBody>
          <a:bodyPr wrap="square" rtlCol="0">
            <a:spAutoFit/>
          </a:bodyPr>
          <a:lstStyle/>
          <a:p>
            <a:r>
              <a:rPr lang="en-US" dirty="0">
                <a:solidFill>
                  <a:schemeClr val="bg1"/>
                </a:solidFill>
              </a:rPr>
              <a:t>2 Corinthians 11:15</a:t>
            </a:r>
          </a:p>
        </p:txBody>
      </p:sp>
      <p:pic>
        <p:nvPicPr>
          <p:cNvPr id="3" name="Picture 2">
            <a:extLst>
              <a:ext uri="{FF2B5EF4-FFF2-40B4-BE49-F238E27FC236}">
                <a16:creationId xmlns:a16="http://schemas.microsoft.com/office/drawing/2014/main" id="{9CEB584C-4E3E-44EC-8B41-D886EDE0D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819" y="1184880"/>
            <a:ext cx="2616841" cy="3127698"/>
          </a:xfrm>
          <a:prstGeom prst="rect">
            <a:avLst/>
          </a:prstGeom>
        </p:spPr>
      </p:pic>
      <p:pic>
        <p:nvPicPr>
          <p:cNvPr id="9" name="Picture 8">
            <a:extLst>
              <a:ext uri="{FF2B5EF4-FFF2-40B4-BE49-F238E27FC236}">
                <a16:creationId xmlns:a16="http://schemas.microsoft.com/office/drawing/2014/main" id="{7615C13F-70BD-471C-AEBD-07C713B1A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206" y="3876764"/>
            <a:ext cx="2844800" cy="2133600"/>
          </a:xfrm>
          <a:prstGeom prst="rect">
            <a:avLst/>
          </a:prstGeom>
        </p:spPr>
      </p:pic>
    </p:spTree>
    <p:extLst>
      <p:ext uri="{BB962C8B-B14F-4D97-AF65-F5344CB8AC3E}">
        <p14:creationId xmlns:p14="http://schemas.microsoft.com/office/powerpoint/2010/main" val="46702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65515" y="1458685"/>
            <a:ext cx="5105400" cy="1569660"/>
          </a:xfrm>
          <a:prstGeom prst="rect">
            <a:avLst/>
          </a:prstGeom>
          <a:noFill/>
        </p:spPr>
        <p:txBody>
          <a:bodyPr wrap="square" rtlCol="0">
            <a:spAutoFit/>
          </a:bodyPr>
          <a:lstStyle/>
          <a:p>
            <a:r>
              <a:rPr lang="en-US" sz="2400" dirty="0">
                <a:solidFill>
                  <a:schemeClr val="bg1"/>
                </a:solidFill>
              </a:rPr>
              <a:t>Using the scriptures and the prophets and the Holy Spirit as a guide can help eliminate the many deceptions that Satan has revealed to us.</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The Holy Spirit As Our Guide</a:t>
            </a:r>
            <a:endParaRPr lang="en-US" sz="3600" dirty="0">
              <a:solidFill>
                <a:schemeClr val="bg1"/>
              </a:solidFill>
              <a:latin typeface="Berlin Sans FB Demi" panose="020E0802020502020306" pitchFamily="34" charset="0"/>
            </a:endParaRPr>
          </a:p>
        </p:txBody>
      </p:sp>
      <p:sp>
        <p:nvSpPr>
          <p:cNvPr id="8" name="TextBox 7"/>
          <p:cNvSpPr txBox="1"/>
          <p:nvPr/>
        </p:nvSpPr>
        <p:spPr>
          <a:xfrm>
            <a:off x="5181600" y="4724401"/>
            <a:ext cx="5105400" cy="1200329"/>
          </a:xfrm>
          <a:prstGeom prst="rect">
            <a:avLst/>
          </a:prstGeom>
          <a:noFill/>
        </p:spPr>
        <p:txBody>
          <a:bodyPr wrap="square" rtlCol="0">
            <a:spAutoFit/>
          </a:bodyPr>
          <a:lstStyle/>
          <a:p>
            <a:r>
              <a:rPr lang="en-US" sz="2400" dirty="0">
                <a:solidFill>
                  <a:schemeClr val="bg1"/>
                </a:solidFill>
              </a:rPr>
              <a:t>Paul was teaching the saints how to discern between false prophets and the true living gospel of Christ.</a:t>
            </a:r>
          </a:p>
        </p:txBody>
      </p:sp>
      <p:pic>
        <p:nvPicPr>
          <p:cNvPr id="10" name="Picture 9" descr="scripture reading.jpg"/>
          <p:cNvPicPr>
            <a:picLocks noChangeAspect="1"/>
          </p:cNvPicPr>
          <p:nvPr/>
        </p:nvPicPr>
        <p:blipFill>
          <a:blip r:embed="rId3" cstate="print"/>
          <a:srcRect l="2888" t="4324" r="7581" b="9189"/>
          <a:stretch>
            <a:fillRect/>
          </a:stretch>
        </p:blipFill>
        <p:spPr>
          <a:xfrm>
            <a:off x="6781800" y="2209800"/>
            <a:ext cx="2834640" cy="1828800"/>
          </a:xfrm>
          <a:prstGeom prst="rect">
            <a:avLst/>
          </a:prstGeom>
        </p:spPr>
      </p:pic>
      <p:pic>
        <p:nvPicPr>
          <p:cNvPr id="11" name="Picture 10" descr="Paul.jpg"/>
          <p:cNvPicPr>
            <a:picLocks noChangeAspect="1"/>
          </p:cNvPicPr>
          <p:nvPr/>
        </p:nvPicPr>
        <p:blipFill>
          <a:blip r:embed="rId4" cstate="print"/>
          <a:stretch>
            <a:fillRect/>
          </a:stretch>
        </p:blipFill>
        <p:spPr>
          <a:xfrm>
            <a:off x="2362200" y="3434862"/>
            <a:ext cx="2032000" cy="2813538"/>
          </a:xfrm>
          <a:prstGeom prst="rect">
            <a:avLst/>
          </a:prstGeom>
        </p:spPr>
      </p:pic>
      <p:sp>
        <p:nvSpPr>
          <p:cNvPr id="12" name="TextBox 11"/>
          <p:cNvSpPr txBox="1"/>
          <p:nvPr/>
        </p:nvSpPr>
        <p:spPr>
          <a:xfrm>
            <a:off x="0" y="6488668"/>
            <a:ext cx="7315200" cy="369332"/>
          </a:xfrm>
          <a:prstGeom prst="rect">
            <a:avLst/>
          </a:prstGeom>
          <a:noFill/>
        </p:spPr>
        <p:txBody>
          <a:bodyPr wrap="square" rtlCol="0">
            <a:spAutoFit/>
          </a:bodyPr>
          <a:lstStyle/>
          <a:p>
            <a:r>
              <a:rPr lang="en-US" dirty="0">
                <a:solidFill>
                  <a:schemeClr val="bg1"/>
                </a:solidFill>
              </a:rPr>
              <a:t>2 Corinthians 11:15</a:t>
            </a:r>
          </a:p>
        </p:txBody>
      </p:sp>
    </p:spTree>
    <p:extLst>
      <p:ext uri="{BB962C8B-B14F-4D97-AF65-F5344CB8AC3E}">
        <p14:creationId xmlns:p14="http://schemas.microsoft.com/office/powerpoint/2010/main" val="90858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The Third Heaven</a:t>
            </a:r>
            <a:endParaRPr lang="en-US" sz="3600" dirty="0">
              <a:solidFill>
                <a:schemeClr val="bg1"/>
              </a:solidFill>
              <a:latin typeface="Berlin Sans FB Demi" panose="020E0802020502020306" pitchFamily="34" charset="0"/>
            </a:endParaRPr>
          </a:p>
        </p:txBody>
      </p:sp>
      <p:sp>
        <p:nvSpPr>
          <p:cNvPr id="8" name="TextBox 7"/>
          <p:cNvSpPr txBox="1"/>
          <p:nvPr/>
        </p:nvSpPr>
        <p:spPr>
          <a:xfrm>
            <a:off x="3273377" y="910216"/>
            <a:ext cx="7746748" cy="461665"/>
          </a:xfrm>
          <a:prstGeom prst="rect">
            <a:avLst/>
          </a:prstGeom>
          <a:noFill/>
        </p:spPr>
        <p:txBody>
          <a:bodyPr wrap="square" rtlCol="0">
            <a:spAutoFit/>
          </a:bodyPr>
          <a:lstStyle/>
          <a:p>
            <a:pPr fontAlgn="base"/>
            <a:r>
              <a:rPr lang="en-US" sz="2400" b="1" dirty="0">
                <a:solidFill>
                  <a:schemeClr val="bg1"/>
                </a:solidFill>
              </a:rPr>
              <a:t>The man whom Paul knew was Paul himself. </a:t>
            </a:r>
          </a:p>
        </p:txBody>
      </p:sp>
      <p:sp>
        <p:nvSpPr>
          <p:cNvPr id="12" name="TextBox 11"/>
          <p:cNvSpPr txBox="1"/>
          <p:nvPr/>
        </p:nvSpPr>
        <p:spPr>
          <a:xfrm>
            <a:off x="0" y="6488668"/>
            <a:ext cx="7315200" cy="369332"/>
          </a:xfrm>
          <a:prstGeom prst="rect">
            <a:avLst/>
          </a:prstGeom>
          <a:noFill/>
        </p:spPr>
        <p:txBody>
          <a:bodyPr wrap="square" rtlCol="0">
            <a:spAutoFit/>
          </a:bodyPr>
          <a:lstStyle/>
          <a:p>
            <a:r>
              <a:rPr lang="en-US" dirty="0">
                <a:solidFill>
                  <a:schemeClr val="bg1"/>
                </a:solidFill>
              </a:rPr>
              <a:t>2 Corinthians 12</a:t>
            </a:r>
          </a:p>
        </p:txBody>
      </p:sp>
      <p:sp>
        <p:nvSpPr>
          <p:cNvPr id="6" name="TextBox 5"/>
          <p:cNvSpPr txBox="1"/>
          <p:nvPr/>
        </p:nvSpPr>
        <p:spPr>
          <a:xfrm>
            <a:off x="318381" y="1789571"/>
            <a:ext cx="5105400" cy="2677656"/>
          </a:xfrm>
          <a:prstGeom prst="rect">
            <a:avLst/>
          </a:prstGeom>
          <a:noFill/>
        </p:spPr>
        <p:txBody>
          <a:bodyPr wrap="square" rtlCol="0">
            <a:spAutoFit/>
          </a:bodyPr>
          <a:lstStyle/>
          <a:p>
            <a:pPr fontAlgn="base"/>
            <a:r>
              <a:rPr lang="en-US" sz="2400" dirty="0">
                <a:solidFill>
                  <a:schemeClr val="bg1"/>
                </a:solidFill>
              </a:rPr>
              <a:t>“Paul ascended into the third heavens, and he could understand the three principal rounds of Jacob’s ladder—the telestial, the terrestrial, and the celestial glories or kingdoms, where Paul saw and heard things which were not lawful for him to utter.” (8)</a:t>
            </a:r>
          </a:p>
        </p:txBody>
      </p:sp>
      <p:pic>
        <p:nvPicPr>
          <p:cNvPr id="1026" name="Picture 2" descr="Image result for jacob's lad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746" y="1476108"/>
            <a:ext cx="2362200" cy="41243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7001" y="5610946"/>
            <a:ext cx="667791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Read Genesis 28:10-15</a:t>
            </a:r>
          </a:p>
        </p:txBody>
      </p:sp>
      <p:sp>
        <p:nvSpPr>
          <p:cNvPr id="3" name="Rectangle 2"/>
          <p:cNvSpPr/>
          <p:nvPr/>
        </p:nvSpPr>
        <p:spPr>
          <a:xfrm>
            <a:off x="8202439" y="2719234"/>
            <a:ext cx="2824682" cy="923330"/>
          </a:xfrm>
          <a:prstGeom prst="rect">
            <a:avLst/>
          </a:prstGeom>
        </p:spPr>
        <p:txBody>
          <a:bodyPr wrap="square">
            <a:spAutoFit/>
          </a:bodyPr>
          <a:lstStyle/>
          <a:p>
            <a:pPr algn="ctr"/>
            <a:r>
              <a:rPr lang="en-US" dirty="0">
                <a:solidFill>
                  <a:schemeClr val="bg1"/>
                </a:solidFill>
                <a:latin typeface="Open Sans"/>
              </a:rPr>
              <a:t>Paul reinforced his authority as an Apostle of Jesus Christ</a:t>
            </a:r>
            <a:endParaRPr lang="en-US" dirty="0">
              <a:solidFill>
                <a:schemeClr val="bg1"/>
              </a:solidFill>
            </a:endParaRPr>
          </a:p>
        </p:txBody>
      </p:sp>
    </p:spTree>
    <p:extLst>
      <p:ext uri="{BB962C8B-B14F-4D97-AF65-F5344CB8AC3E}">
        <p14:creationId xmlns:p14="http://schemas.microsoft.com/office/powerpoint/2010/main" val="123950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6337" y="0"/>
            <a:ext cx="11787612"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The Ladder is Not An Escalator</a:t>
            </a:r>
            <a:endParaRPr lang="en-US" sz="3600" dirty="0">
              <a:solidFill>
                <a:schemeClr val="bg1"/>
              </a:solidFill>
              <a:latin typeface="Berlin Sans FB Demi" panose="020E0802020502020306" pitchFamily="34" charset="0"/>
            </a:endParaRPr>
          </a:p>
        </p:txBody>
      </p:sp>
      <p:sp>
        <p:nvSpPr>
          <p:cNvPr id="8" name="TextBox 7"/>
          <p:cNvSpPr txBox="1"/>
          <p:nvPr/>
        </p:nvSpPr>
        <p:spPr>
          <a:xfrm>
            <a:off x="1017521" y="1714123"/>
            <a:ext cx="5819697" cy="3785652"/>
          </a:xfrm>
          <a:prstGeom prst="rect">
            <a:avLst/>
          </a:prstGeom>
          <a:noFill/>
        </p:spPr>
        <p:txBody>
          <a:bodyPr wrap="square" rtlCol="0">
            <a:spAutoFit/>
          </a:bodyPr>
          <a:lstStyle/>
          <a:p>
            <a:pPr fontAlgn="base"/>
            <a:r>
              <a:rPr lang="en-US" sz="2400" b="1" dirty="0">
                <a:solidFill>
                  <a:schemeClr val="bg1"/>
                </a:solidFill>
              </a:rPr>
              <a:t>A Ladder requires climbing</a:t>
            </a:r>
          </a:p>
          <a:p>
            <a:pPr fontAlgn="base"/>
            <a:endParaRPr lang="en-US" sz="2400" b="1" dirty="0">
              <a:solidFill>
                <a:schemeClr val="bg1"/>
              </a:solidFill>
            </a:endParaRPr>
          </a:p>
          <a:p>
            <a:pPr fontAlgn="base"/>
            <a:r>
              <a:rPr lang="en-US" sz="2400" b="1" dirty="0">
                <a:solidFill>
                  <a:schemeClr val="bg1"/>
                </a:solidFill>
              </a:rPr>
              <a:t>You must make the effort to climb it</a:t>
            </a:r>
          </a:p>
          <a:p>
            <a:pPr fontAlgn="base"/>
            <a:endParaRPr lang="en-US" sz="2400" b="1" dirty="0">
              <a:solidFill>
                <a:schemeClr val="bg1"/>
              </a:solidFill>
            </a:endParaRPr>
          </a:p>
          <a:p>
            <a:pPr fontAlgn="base"/>
            <a:r>
              <a:rPr lang="en-US" sz="2400" b="1" dirty="0">
                <a:solidFill>
                  <a:schemeClr val="bg1"/>
                </a:solidFill>
              </a:rPr>
              <a:t>The ladder to Heaven is on the ground right next to where you are standing, but you have to take hold of it, step up on it, and ascend. </a:t>
            </a:r>
          </a:p>
          <a:p>
            <a:pPr fontAlgn="base"/>
            <a:endParaRPr lang="en-US" sz="2400" b="1" dirty="0">
              <a:solidFill>
                <a:schemeClr val="bg1"/>
              </a:solidFill>
            </a:endParaRPr>
          </a:p>
          <a:p>
            <a:pPr fontAlgn="base"/>
            <a:r>
              <a:rPr lang="en-US" sz="2400" b="1" dirty="0">
                <a:solidFill>
                  <a:schemeClr val="bg1"/>
                </a:solidFill>
              </a:rPr>
              <a:t>You are not supposed to just stand still.</a:t>
            </a:r>
          </a:p>
        </p:txBody>
      </p:sp>
      <p:sp>
        <p:nvSpPr>
          <p:cNvPr id="12" name="TextBox 11"/>
          <p:cNvSpPr txBox="1"/>
          <p:nvPr/>
        </p:nvSpPr>
        <p:spPr>
          <a:xfrm>
            <a:off x="0" y="6627168"/>
            <a:ext cx="7315200" cy="230832"/>
          </a:xfrm>
          <a:prstGeom prst="rect">
            <a:avLst/>
          </a:prstGeom>
          <a:noFill/>
        </p:spPr>
        <p:txBody>
          <a:bodyPr wrap="square" rtlCol="0">
            <a:spAutoFit/>
          </a:bodyPr>
          <a:lstStyle/>
          <a:p>
            <a:r>
              <a:rPr lang="en-US" sz="900" dirty="0">
                <a:solidFill>
                  <a:schemeClr val="bg1"/>
                </a:solidFill>
              </a:rPr>
              <a:t>http://www.clarion-call.org/yeshua/jacob/ladder.htm</a:t>
            </a:r>
          </a:p>
        </p:txBody>
      </p:sp>
      <p:grpSp>
        <p:nvGrpSpPr>
          <p:cNvPr id="10" name="Group 9"/>
          <p:cNvGrpSpPr/>
          <p:nvPr/>
        </p:nvGrpSpPr>
        <p:grpSpPr>
          <a:xfrm>
            <a:off x="8666841" y="3550295"/>
            <a:ext cx="2677720" cy="2898240"/>
            <a:chOff x="8528364" y="2027976"/>
            <a:chExt cx="2677720" cy="2898240"/>
          </a:xfrm>
        </p:grpSpPr>
        <p:pic>
          <p:nvPicPr>
            <p:cNvPr id="2052" name="Picture 4" descr="Related 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39084" y="2068716"/>
              <a:ext cx="2667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528364" y="2027976"/>
              <a:ext cx="2670773" cy="479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Image result for animated ladder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44747" y="1227259"/>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9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Thorns in Your Life</a:t>
            </a:r>
            <a:endParaRPr lang="en-US" sz="4400" dirty="0">
              <a:solidFill>
                <a:schemeClr val="bg1"/>
              </a:solidFill>
              <a:latin typeface="Berlin Sans FB Demi" panose="020E0802020502020306" pitchFamily="34" charset="0"/>
            </a:endParaRPr>
          </a:p>
        </p:txBody>
      </p:sp>
      <p:sp>
        <p:nvSpPr>
          <p:cNvPr id="30" name="TextBox 29"/>
          <p:cNvSpPr txBox="1"/>
          <p:nvPr/>
        </p:nvSpPr>
        <p:spPr>
          <a:xfrm>
            <a:off x="6705600" y="6488668"/>
            <a:ext cx="5486400" cy="369332"/>
          </a:xfrm>
          <a:prstGeom prst="rect">
            <a:avLst/>
          </a:prstGeom>
          <a:noFill/>
        </p:spPr>
        <p:txBody>
          <a:bodyPr wrap="square" rtlCol="0">
            <a:spAutoFit/>
          </a:bodyPr>
          <a:lstStyle/>
          <a:p>
            <a:pPr algn="r"/>
            <a:r>
              <a:rPr lang="en-US" dirty="0">
                <a:solidFill>
                  <a:schemeClr val="bg1"/>
                </a:solidFill>
              </a:rPr>
              <a:t>(2)</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7344" y="113314"/>
            <a:ext cx="994574" cy="1244706"/>
          </a:xfrm>
          <a:prstGeom prst="rect">
            <a:avLst/>
          </a:prstGeom>
        </p:spPr>
      </p:pic>
      <p:pic>
        <p:nvPicPr>
          <p:cNvPr id="5" name="Picture 4">
            <a:extLst>
              <a:ext uri="{FF2B5EF4-FFF2-40B4-BE49-F238E27FC236}">
                <a16:creationId xmlns:a16="http://schemas.microsoft.com/office/drawing/2014/main" id="{6301602B-4DD2-41F7-5D89-C9CD9A8A0041}"/>
              </a:ext>
            </a:extLst>
          </p:cNvPr>
          <p:cNvPicPr>
            <a:picLocks noChangeAspect="1"/>
          </p:cNvPicPr>
          <p:nvPr/>
        </p:nvPicPr>
        <p:blipFill>
          <a:blip r:embed="rId4"/>
          <a:stretch>
            <a:fillRect/>
          </a:stretch>
        </p:blipFill>
        <p:spPr>
          <a:xfrm>
            <a:off x="3810345" y="1358020"/>
            <a:ext cx="4810796" cy="2505425"/>
          </a:xfrm>
          <a:prstGeom prst="rect">
            <a:avLst/>
          </a:prstGeom>
        </p:spPr>
      </p:pic>
      <p:sp>
        <p:nvSpPr>
          <p:cNvPr id="11" name="TextBox 10">
            <a:extLst>
              <a:ext uri="{FF2B5EF4-FFF2-40B4-BE49-F238E27FC236}">
                <a16:creationId xmlns:a16="http://schemas.microsoft.com/office/drawing/2014/main" id="{63662CB2-BF83-76AC-D590-EE27EF2C83E3}"/>
              </a:ext>
            </a:extLst>
          </p:cNvPr>
          <p:cNvSpPr txBox="1"/>
          <p:nvPr/>
        </p:nvSpPr>
        <p:spPr>
          <a:xfrm>
            <a:off x="1621971" y="4176331"/>
            <a:ext cx="9568543" cy="2246769"/>
          </a:xfrm>
          <a:prstGeom prst="rect">
            <a:avLst/>
          </a:prstGeom>
          <a:noFill/>
        </p:spPr>
        <p:txBody>
          <a:bodyPr wrap="square">
            <a:spAutoFit/>
          </a:bodyPr>
          <a:lstStyle/>
          <a:p>
            <a:pPr algn="l" fontAlgn="base"/>
            <a:r>
              <a:rPr lang="en-US" sz="2000" b="1" i="0" dirty="0">
                <a:solidFill>
                  <a:schemeClr val="bg1"/>
                </a:solidFill>
                <a:effectLst/>
              </a:rPr>
              <a:t>What do you think is the purpose of the thorns on a rose bush?</a:t>
            </a:r>
          </a:p>
          <a:p>
            <a:pPr algn="l" fontAlgn="base"/>
            <a:endParaRPr lang="en-US" sz="2000" b="1" i="0" dirty="0">
              <a:solidFill>
                <a:schemeClr val="bg1"/>
              </a:solidFill>
              <a:effectLst/>
            </a:endParaRPr>
          </a:p>
          <a:p>
            <a:pPr algn="l" fontAlgn="base"/>
            <a:r>
              <a:rPr lang="en-US" sz="2000" b="1" i="0" dirty="0">
                <a:solidFill>
                  <a:schemeClr val="bg1"/>
                </a:solidFill>
                <a:effectLst/>
              </a:rPr>
              <a:t>In life, we have many wonderful experiences that can be compared with a rose.</a:t>
            </a:r>
          </a:p>
          <a:p>
            <a:pPr algn="l" fontAlgn="base"/>
            <a:r>
              <a:rPr lang="en-US" sz="2000" b="1" i="0" dirty="0">
                <a:solidFill>
                  <a:schemeClr val="bg1"/>
                </a:solidFill>
                <a:effectLst/>
              </a:rPr>
              <a:t> </a:t>
            </a:r>
          </a:p>
          <a:p>
            <a:pPr algn="l" fontAlgn="base"/>
            <a:r>
              <a:rPr lang="en-US" sz="2000" b="1" i="0" dirty="0">
                <a:solidFill>
                  <a:schemeClr val="bg1"/>
                </a:solidFill>
                <a:effectLst/>
              </a:rPr>
              <a:t>However, we also face trials and challenges that could be compared with the thorns.</a:t>
            </a:r>
          </a:p>
          <a:p>
            <a:pPr algn="l" fontAlgn="base"/>
            <a:endParaRPr lang="en-US" sz="2000" b="1" i="0" dirty="0">
              <a:solidFill>
                <a:schemeClr val="bg1"/>
              </a:solidFill>
              <a:effectLst/>
            </a:endParaRPr>
          </a:p>
          <a:p>
            <a:pPr algn="l" fontAlgn="base"/>
            <a:r>
              <a:rPr lang="en-US" sz="2000" b="1" i="0" dirty="0">
                <a:solidFill>
                  <a:schemeClr val="bg1"/>
                </a:solidFill>
                <a:effectLst/>
              </a:rPr>
              <a:t>What are some trials and challenges that people may face in life?</a:t>
            </a:r>
          </a:p>
        </p:txBody>
      </p:sp>
    </p:spTree>
    <p:extLst>
      <p:ext uri="{BB962C8B-B14F-4D97-AF65-F5344CB8AC3E}">
        <p14:creationId xmlns:p14="http://schemas.microsoft.com/office/powerpoint/2010/main" val="361991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animEffect transition="in" filter="fade">
                                      <p:cBhvr>
                                        <p:cTn id="11" dur="1000"/>
                                        <p:tgtEl>
                                          <p:spTgt spid="11">
                                            <p:txEl>
                                              <p:pRg st="4" end="4"/>
                                            </p:txEl>
                                          </p:spTgt>
                                        </p:tgtEl>
                                      </p:cBhvr>
                                    </p:animEffect>
                                    <p:anim calcmode="lin" valueType="num">
                                      <p:cBhvr>
                                        <p:cTn id="1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xEl>
                                              <p:pRg st="6" end="6"/>
                                            </p:txEl>
                                          </p:spTgt>
                                        </p:tgtEl>
                                        <p:attrNameLst>
                                          <p:attrName>style.visibility</p:attrName>
                                        </p:attrNameLst>
                                      </p:cBhvr>
                                      <p:to>
                                        <p:strVal val="visible"/>
                                      </p:to>
                                    </p:set>
                                    <p:animEffect transition="in" filter="fade">
                                      <p:cBhvr>
                                        <p:cTn id="18" dur="1000"/>
                                        <p:tgtEl>
                                          <p:spTgt spid="11">
                                            <p:txEl>
                                              <p:pRg st="6" end="6"/>
                                            </p:txEl>
                                          </p:spTgt>
                                        </p:tgtEl>
                                      </p:cBhvr>
                                    </p:animEffect>
                                    <p:anim calcmode="lin" valueType="num">
                                      <p:cBhvr>
                                        <p:cTn id="1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green background">
            <a:extLst>
              <a:ext uri="{FF2B5EF4-FFF2-40B4-BE49-F238E27FC236}">
                <a16:creationId xmlns:a16="http://schemas.microsoft.com/office/drawing/2014/main" id="{5B491C1B-719B-579A-5FD2-97D80BBE4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7B147C-D323-09C1-17C7-3BE078805349}"/>
              </a:ext>
            </a:extLst>
          </p:cNvPr>
          <p:cNvSpPr txBox="1"/>
          <p:nvPr/>
        </p:nvSpPr>
        <p:spPr>
          <a:xfrm>
            <a:off x="500744" y="1318574"/>
            <a:ext cx="6923314" cy="5078313"/>
          </a:xfrm>
          <a:prstGeom prst="rect">
            <a:avLst/>
          </a:prstGeom>
          <a:noFill/>
        </p:spPr>
        <p:txBody>
          <a:bodyPr wrap="square">
            <a:spAutoFit/>
          </a:bodyPr>
          <a:lstStyle/>
          <a:p>
            <a:pPr algn="l" fontAlgn="base"/>
            <a:r>
              <a:rPr lang="en-US" dirty="0">
                <a:solidFill>
                  <a:schemeClr val="bg1"/>
                </a:solidFill>
              </a:rPr>
              <a:t>Thorns on roses are technically called prickles. </a:t>
            </a:r>
            <a:r>
              <a:rPr lang="en-US" b="0" i="0" dirty="0">
                <a:solidFill>
                  <a:schemeClr val="bg1"/>
                </a:solidFill>
                <a:effectLst/>
              </a:rPr>
              <a:t>Thorns are a harder growth and prickles are softer, and they can be </a:t>
            </a:r>
            <a:r>
              <a:rPr lang="en-US" dirty="0">
                <a:solidFill>
                  <a:schemeClr val="bg1"/>
                </a:solidFill>
              </a:rPr>
              <a:t>very sharp. </a:t>
            </a:r>
          </a:p>
          <a:p>
            <a:pPr algn="l" fontAlgn="base"/>
            <a:endParaRPr lang="en-US" b="0" i="0" dirty="0">
              <a:solidFill>
                <a:schemeClr val="bg1"/>
              </a:solidFill>
              <a:effectLst/>
            </a:endParaRPr>
          </a:p>
          <a:p>
            <a:pPr algn="l" fontAlgn="base"/>
            <a:r>
              <a:rPr lang="en-US" b="0" i="0">
                <a:solidFill>
                  <a:schemeClr val="bg1"/>
                </a:solidFill>
                <a:effectLst/>
              </a:rPr>
              <a:t>There </a:t>
            </a:r>
            <a:r>
              <a:rPr lang="en-US" b="0" i="0" dirty="0">
                <a:solidFill>
                  <a:schemeClr val="bg1"/>
                </a:solidFill>
                <a:effectLst/>
              </a:rPr>
              <a:t>is a good reason for these thorns, they weren’t just created to annoy, they have a purpose and are very important to the rose’s wellbeing because </a:t>
            </a:r>
            <a:r>
              <a:rPr lang="en-US" dirty="0">
                <a:solidFill>
                  <a:schemeClr val="bg1"/>
                </a:solidFill>
              </a:rPr>
              <a:t>the thorns</a:t>
            </a:r>
            <a:r>
              <a:rPr lang="en-US" b="0" i="0" dirty="0">
                <a:solidFill>
                  <a:schemeClr val="bg1"/>
                </a:solidFill>
                <a:effectLst/>
              </a:rPr>
              <a:t> </a:t>
            </a:r>
            <a:r>
              <a:rPr lang="en-US" b="0" i="1" dirty="0">
                <a:solidFill>
                  <a:schemeClr val="bg1"/>
                </a:solidFill>
                <a:effectLst/>
              </a:rPr>
              <a:t>protect </a:t>
            </a:r>
            <a:r>
              <a:rPr lang="en-US" b="0" i="0" dirty="0">
                <a:solidFill>
                  <a:schemeClr val="bg1"/>
                </a:solidFill>
                <a:effectLst/>
              </a:rPr>
              <a:t>the flower from predators.</a:t>
            </a:r>
          </a:p>
          <a:p>
            <a:pPr algn="l" fontAlgn="base"/>
            <a:endParaRPr lang="en-US" b="0" i="0" dirty="0">
              <a:solidFill>
                <a:schemeClr val="bg1"/>
              </a:solidFill>
              <a:effectLst/>
            </a:endParaRPr>
          </a:p>
          <a:p>
            <a:pPr algn="l" fontAlgn="base"/>
            <a:r>
              <a:rPr lang="en-US" b="0" i="0" dirty="0">
                <a:solidFill>
                  <a:schemeClr val="bg1"/>
                </a:solidFill>
                <a:effectLst/>
              </a:rPr>
              <a:t>Thorns are very unpleasant but, they guarantee the roses’ survival from the threatening humans and animals. They often curve downwards to prevent animals from climbing up and eating the rose. The thorns keep the flower beautiful.</a:t>
            </a:r>
          </a:p>
          <a:p>
            <a:pPr algn="l" fontAlgn="base"/>
            <a:endParaRPr lang="en-US" b="0" i="0" dirty="0">
              <a:solidFill>
                <a:schemeClr val="bg1"/>
              </a:solidFill>
              <a:effectLst/>
            </a:endParaRPr>
          </a:p>
          <a:p>
            <a:pPr algn="l" fontAlgn="base"/>
            <a:r>
              <a:rPr lang="en-US" b="0" i="0" dirty="0">
                <a:solidFill>
                  <a:schemeClr val="bg1"/>
                </a:solidFill>
                <a:effectLst/>
              </a:rPr>
              <a:t>Those prickly, painful times we go through are really the ones that bring out the beauty in us. </a:t>
            </a:r>
          </a:p>
          <a:p>
            <a:pPr algn="l" fontAlgn="base"/>
            <a:endParaRPr lang="en-US" dirty="0">
              <a:solidFill>
                <a:schemeClr val="bg1"/>
              </a:solidFill>
            </a:endParaRPr>
          </a:p>
          <a:p>
            <a:pPr algn="l" fontAlgn="base"/>
            <a:r>
              <a:rPr lang="en-US" b="0" i="0" dirty="0">
                <a:solidFill>
                  <a:schemeClr val="bg1"/>
                </a:solidFill>
                <a:effectLst/>
              </a:rPr>
              <a:t>Rose thorns have been recognized for a long time as a symbol of adversity as well as sacrifice. </a:t>
            </a:r>
          </a:p>
          <a:p>
            <a:pPr algn="l" fontAlgn="base"/>
            <a:r>
              <a:rPr lang="en-US" dirty="0">
                <a:solidFill>
                  <a:schemeClr val="bg1"/>
                </a:solidFill>
              </a:rPr>
              <a:t>(15)</a:t>
            </a:r>
            <a:endParaRPr lang="en-US" b="0" i="0" dirty="0">
              <a:solidFill>
                <a:schemeClr val="bg1"/>
              </a:solidFill>
              <a:effectLst/>
            </a:endParaRPr>
          </a:p>
        </p:txBody>
      </p:sp>
      <p:sp>
        <p:nvSpPr>
          <p:cNvPr id="5" name="AutoShape 2">
            <a:extLst>
              <a:ext uri="{FF2B5EF4-FFF2-40B4-BE49-F238E27FC236}">
                <a16:creationId xmlns:a16="http://schemas.microsoft.com/office/drawing/2014/main" id="{E3DC7647-B5D8-FD52-4711-B2541A3789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16FEBE56-773D-B441-7686-D36E858391E2}"/>
              </a:ext>
            </a:extLst>
          </p:cNvPr>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Painful Thorns Among Beauty</a:t>
            </a:r>
            <a:endParaRPr lang="en-US" sz="4400" dirty="0">
              <a:solidFill>
                <a:schemeClr val="bg1"/>
              </a:solidFill>
              <a:latin typeface="Berlin Sans FB Demi" panose="020E0802020502020306" pitchFamily="34" charset="0"/>
            </a:endParaRPr>
          </a:p>
        </p:txBody>
      </p:sp>
      <p:grpSp>
        <p:nvGrpSpPr>
          <p:cNvPr id="11" name="Group 10">
            <a:extLst>
              <a:ext uri="{FF2B5EF4-FFF2-40B4-BE49-F238E27FC236}">
                <a16:creationId xmlns:a16="http://schemas.microsoft.com/office/drawing/2014/main" id="{6655A3E8-91ED-359B-2387-F1F33E7B0B0D}"/>
              </a:ext>
            </a:extLst>
          </p:cNvPr>
          <p:cNvGrpSpPr/>
          <p:nvPr/>
        </p:nvGrpSpPr>
        <p:grpSpPr>
          <a:xfrm>
            <a:off x="8101692" y="1248374"/>
            <a:ext cx="6096000" cy="5148513"/>
            <a:chOff x="7971063" y="1132115"/>
            <a:chExt cx="6096000" cy="5148513"/>
          </a:xfrm>
        </p:grpSpPr>
        <p:pic>
          <p:nvPicPr>
            <p:cNvPr id="7" name="Picture 6" descr="A group of orange flowers&#10;&#10;Description automatically generated with low confidence">
              <a:extLst>
                <a:ext uri="{FF2B5EF4-FFF2-40B4-BE49-F238E27FC236}">
                  <a16:creationId xmlns:a16="http://schemas.microsoft.com/office/drawing/2014/main" id="{BA1F66B9-E844-5FE6-4285-DF40C1D2D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58742" y="1744436"/>
              <a:ext cx="4898572" cy="3673929"/>
            </a:xfrm>
            <a:prstGeom prst="rect">
              <a:avLst/>
            </a:prstGeom>
          </p:spPr>
        </p:pic>
        <p:sp>
          <p:nvSpPr>
            <p:cNvPr id="10" name="TextBox 9">
              <a:extLst>
                <a:ext uri="{FF2B5EF4-FFF2-40B4-BE49-F238E27FC236}">
                  <a16:creationId xmlns:a16="http://schemas.microsoft.com/office/drawing/2014/main" id="{9EF85F8E-65BD-EB6C-783C-60CF25A64E6E}"/>
                </a:ext>
              </a:extLst>
            </p:cNvPr>
            <p:cNvSpPr txBox="1"/>
            <p:nvPr/>
          </p:nvSpPr>
          <p:spPr>
            <a:xfrm>
              <a:off x="7971063" y="6019018"/>
              <a:ext cx="6096000" cy="261610"/>
            </a:xfrm>
            <a:prstGeom prst="rect">
              <a:avLst/>
            </a:prstGeom>
            <a:noFill/>
          </p:spPr>
          <p:txBody>
            <a:bodyPr wrap="square">
              <a:spAutoFit/>
            </a:bodyPr>
            <a:lstStyle/>
            <a:p>
              <a:r>
                <a:rPr lang="en-US" sz="1100" dirty="0">
                  <a:solidFill>
                    <a:schemeClr val="bg1"/>
                  </a:solidFill>
                </a:rPr>
                <a:t>L. Blau</a:t>
              </a:r>
              <a:endParaRPr lang="en-US" sz="1100" dirty="0"/>
            </a:p>
          </p:txBody>
        </p:sp>
      </p:grpSp>
    </p:spTree>
    <p:extLst>
      <p:ext uri="{BB962C8B-B14F-4D97-AF65-F5344CB8AC3E}">
        <p14:creationId xmlns:p14="http://schemas.microsoft.com/office/powerpoint/2010/main" val="7844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2286000" cy="369332"/>
          </a:xfrm>
          <a:prstGeom prst="rect">
            <a:avLst/>
          </a:prstGeom>
          <a:noFill/>
        </p:spPr>
        <p:txBody>
          <a:bodyPr wrap="square" rtlCol="0">
            <a:spAutoFit/>
          </a:bodyPr>
          <a:lstStyle/>
          <a:p>
            <a:r>
              <a:rPr lang="en-US" dirty="0">
                <a:solidFill>
                  <a:schemeClr val="bg1"/>
                </a:solidFill>
              </a:rPr>
              <a:t>2 Corinthians 8:1-8</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Macedonia--Generous</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722914" y="1301820"/>
            <a:ext cx="5268685" cy="923330"/>
          </a:xfrm>
          <a:prstGeom prst="rect">
            <a:avLst/>
          </a:prstGeom>
          <a:solidFill>
            <a:schemeClr val="bg2">
              <a:lumMod val="10000"/>
            </a:schemeClr>
          </a:solidFill>
          <a:ln>
            <a:solidFill>
              <a:schemeClr val="bg2">
                <a:lumMod val="75000"/>
              </a:schemeClr>
            </a:solidFill>
          </a:ln>
        </p:spPr>
        <p:txBody>
          <a:bodyPr wrap="square">
            <a:spAutoFit/>
          </a:bodyPr>
          <a:lstStyle/>
          <a:p>
            <a:r>
              <a:rPr lang="en-US" dirty="0">
                <a:solidFill>
                  <a:schemeClr val="bg1"/>
                </a:solidFill>
                <a:latin typeface="Open Sans"/>
              </a:rPr>
              <a:t>Paul told the Corinthian Saints that Church members in Macedonia had given generously to help the poor in their temporal needs.</a:t>
            </a:r>
            <a:endParaRPr lang="en-US" dirty="0">
              <a:solidFill>
                <a:schemeClr val="bg1"/>
              </a:solidFill>
            </a:endParaRPr>
          </a:p>
        </p:txBody>
      </p:sp>
      <p:grpSp>
        <p:nvGrpSpPr>
          <p:cNvPr id="88" name="Group 87"/>
          <p:cNvGrpSpPr/>
          <p:nvPr/>
        </p:nvGrpSpPr>
        <p:grpSpPr>
          <a:xfrm>
            <a:off x="814381" y="2405418"/>
            <a:ext cx="7079810" cy="4001632"/>
            <a:chOff x="117695" y="162962"/>
            <a:chExt cx="7079810" cy="4001632"/>
          </a:xfrm>
        </p:grpSpPr>
        <p:sp>
          <p:nvSpPr>
            <p:cNvPr id="89" name="Rectangle 88"/>
            <p:cNvSpPr/>
            <p:nvPr/>
          </p:nvSpPr>
          <p:spPr>
            <a:xfrm>
              <a:off x="144856" y="181069"/>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162694" y="178357"/>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1602464" y="190123"/>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316871" y="1946495"/>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2679826" y="2009869"/>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3924525" y="325925"/>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5757834" y="2553077"/>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3292238" y="2815628"/>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3177767" y="1738080"/>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171427" y="3702867"/>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2254313" y="3802456"/>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ame 99"/>
            <p:cNvSpPr/>
            <p:nvPr/>
          </p:nvSpPr>
          <p:spPr>
            <a:xfrm>
              <a:off x="117695" y="162962"/>
              <a:ext cx="7079810" cy="4001632"/>
            </a:xfrm>
            <a:prstGeom prst="frame">
              <a:avLst>
                <a:gd name="adj1" fmla="val 390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TextBox 100"/>
            <p:cNvSpPr txBox="1"/>
            <p:nvPr/>
          </p:nvSpPr>
          <p:spPr>
            <a:xfrm>
              <a:off x="4562947" y="31687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102" name="TextBox 101"/>
            <p:cNvSpPr txBox="1"/>
            <p:nvPr/>
          </p:nvSpPr>
          <p:spPr>
            <a:xfrm>
              <a:off x="1990254" y="3121936"/>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103" name="TextBox 102"/>
            <p:cNvSpPr txBox="1"/>
            <p:nvPr/>
          </p:nvSpPr>
          <p:spPr>
            <a:xfrm rot="2941801">
              <a:off x="1193549" y="740875"/>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104" name="Group 103"/>
            <p:cNvGrpSpPr/>
            <p:nvPr/>
          </p:nvGrpSpPr>
          <p:grpSpPr>
            <a:xfrm>
              <a:off x="225366" y="476707"/>
              <a:ext cx="607553" cy="341122"/>
              <a:chOff x="2515892" y="1363947"/>
              <a:chExt cx="607553" cy="341122"/>
            </a:xfrm>
          </p:grpSpPr>
          <p:sp>
            <p:nvSpPr>
              <p:cNvPr id="113" name="TextBox 112"/>
              <p:cNvSpPr txBox="1"/>
              <p:nvPr/>
            </p:nvSpPr>
            <p:spPr>
              <a:xfrm>
                <a:off x="2515892" y="1363947"/>
                <a:ext cx="607553" cy="276999"/>
              </a:xfrm>
              <a:prstGeom prst="rect">
                <a:avLst/>
              </a:prstGeom>
              <a:noFill/>
            </p:spPr>
            <p:txBody>
              <a:bodyPr wrap="square" rtlCol="0">
                <a:spAutoFit/>
              </a:bodyPr>
              <a:lstStyle/>
              <a:p>
                <a:r>
                  <a:rPr lang="en-US" sz="1200" dirty="0"/>
                  <a:t>Rome</a:t>
                </a:r>
              </a:p>
            </p:txBody>
          </p:sp>
          <p:sp>
            <p:nvSpPr>
              <p:cNvPr id="114" name="5-Point Star 113"/>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786144" y="677501"/>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106" name="TextBox 105"/>
            <p:cNvSpPr txBox="1"/>
            <p:nvPr/>
          </p:nvSpPr>
          <p:spPr>
            <a:xfrm>
              <a:off x="2550060" y="440602"/>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107" name="TextBox 106"/>
            <p:cNvSpPr txBox="1"/>
            <p:nvPr/>
          </p:nvSpPr>
          <p:spPr>
            <a:xfrm>
              <a:off x="4152524" y="1246361"/>
              <a:ext cx="752946"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108" name="TextBox 107"/>
            <p:cNvSpPr txBox="1"/>
            <p:nvPr/>
          </p:nvSpPr>
          <p:spPr>
            <a:xfrm>
              <a:off x="377229" y="1988744"/>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109" name="TextBox 108"/>
            <p:cNvSpPr txBox="1"/>
            <p:nvPr/>
          </p:nvSpPr>
          <p:spPr>
            <a:xfrm>
              <a:off x="3355820" y="2595326"/>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110" name="TextBox 109"/>
            <p:cNvSpPr txBox="1"/>
            <p:nvPr/>
          </p:nvSpPr>
          <p:spPr>
            <a:xfrm>
              <a:off x="2405742" y="2014287"/>
              <a:ext cx="717704" cy="261610"/>
            </a:xfrm>
            <a:prstGeom prst="rect">
              <a:avLst/>
            </a:prstGeom>
            <a:noFill/>
          </p:spPr>
          <p:txBody>
            <a:bodyPr wrap="square" rtlCol="0">
              <a:spAutoFit/>
            </a:bodyPr>
            <a:lstStyle/>
            <a:p>
              <a:r>
                <a:rPr lang="en-US" sz="1100" dirty="0"/>
                <a:t>Corinth</a:t>
              </a:r>
            </a:p>
          </p:txBody>
        </p:sp>
        <p:sp>
          <p:nvSpPr>
            <p:cNvPr id="111" name="Freeform 110"/>
            <p:cNvSpPr/>
            <p:nvPr/>
          </p:nvSpPr>
          <p:spPr>
            <a:xfrm>
              <a:off x="6753318" y="3684760"/>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5-Point Star 111"/>
            <p:cNvSpPr/>
            <p:nvPr/>
          </p:nvSpPr>
          <p:spPr>
            <a:xfrm>
              <a:off x="2885037" y="1998444"/>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8240486" y="2981236"/>
            <a:ext cx="3189514" cy="2585323"/>
          </a:xfrm>
          <a:prstGeom prst="rect">
            <a:avLst/>
          </a:prstGeom>
          <a:solidFill>
            <a:schemeClr val="bg2">
              <a:lumMod val="10000"/>
            </a:schemeClr>
          </a:solidFill>
          <a:ln>
            <a:solidFill>
              <a:schemeClr val="bg2">
                <a:lumMod val="75000"/>
              </a:schemeClr>
            </a:solidFill>
          </a:ln>
        </p:spPr>
        <p:txBody>
          <a:bodyPr wrap="square">
            <a:spAutoFit/>
          </a:bodyPr>
          <a:lstStyle/>
          <a:p>
            <a:r>
              <a:rPr lang="en-US" dirty="0">
                <a:solidFill>
                  <a:schemeClr val="bg1"/>
                </a:solidFill>
                <a:latin typeface="Open Sans"/>
              </a:rPr>
              <a:t>The Macedonian members did so because they desired to do the will of God. </a:t>
            </a:r>
          </a:p>
          <a:p>
            <a:endParaRPr lang="en-US" dirty="0">
              <a:solidFill>
                <a:schemeClr val="bg1"/>
              </a:solidFill>
              <a:latin typeface="Open Sans"/>
            </a:endParaRPr>
          </a:p>
          <a:p>
            <a:r>
              <a:rPr lang="en-US" dirty="0">
                <a:solidFill>
                  <a:schemeClr val="bg1"/>
                </a:solidFill>
                <a:latin typeface="Open Sans"/>
              </a:rPr>
              <a:t>Paul encouraged the Saints of Corinth to follow this example of providing for the needs of others out of sincere love.</a:t>
            </a:r>
            <a:endParaRPr lang="en-US" dirty="0">
              <a:solidFill>
                <a:schemeClr val="bg1"/>
              </a:solidFill>
            </a:endParaRPr>
          </a:p>
        </p:txBody>
      </p:sp>
    </p:spTree>
    <p:extLst>
      <p:ext uri="{BB962C8B-B14F-4D97-AF65-F5344CB8AC3E}">
        <p14:creationId xmlns:p14="http://schemas.microsoft.com/office/powerpoint/2010/main" val="9887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6337" y="0"/>
            <a:ext cx="11787612"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Thorn in the Flesh</a:t>
            </a:r>
            <a:endParaRPr lang="en-US" sz="3600" dirty="0">
              <a:solidFill>
                <a:schemeClr val="bg1"/>
              </a:solidFill>
              <a:latin typeface="Berlin Sans FB Demi" panose="020E0802020502020306" pitchFamily="34" charset="0"/>
            </a:endParaRPr>
          </a:p>
        </p:txBody>
      </p:sp>
      <p:sp>
        <p:nvSpPr>
          <p:cNvPr id="8" name="TextBox 7"/>
          <p:cNvSpPr txBox="1"/>
          <p:nvPr/>
        </p:nvSpPr>
        <p:spPr>
          <a:xfrm>
            <a:off x="2886445" y="684600"/>
            <a:ext cx="7746748" cy="461665"/>
          </a:xfrm>
          <a:prstGeom prst="rect">
            <a:avLst/>
          </a:prstGeom>
          <a:noFill/>
        </p:spPr>
        <p:txBody>
          <a:bodyPr wrap="square" rtlCol="0">
            <a:spAutoFit/>
          </a:bodyPr>
          <a:lstStyle/>
          <a:p>
            <a:pPr fontAlgn="base"/>
            <a:r>
              <a:rPr lang="en-US" sz="2400" dirty="0">
                <a:solidFill>
                  <a:schemeClr val="bg1"/>
                </a:solidFill>
              </a:rPr>
              <a:t>A thorn or splinter that causes significant irritation </a:t>
            </a:r>
            <a:endParaRPr lang="en-US" sz="2400" b="1" dirty="0">
              <a:solidFill>
                <a:schemeClr val="bg1"/>
              </a:solidFill>
            </a:endParaRPr>
          </a:p>
        </p:txBody>
      </p:sp>
      <p:sp>
        <p:nvSpPr>
          <p:cNvPr id="12" name="TextBox 11"/>
          <p:cNvSpPr txBox="1"/>
          <p:nvPr/>
        </p:nvSpPr>
        <p:spPr>
          <a:xfrm>
            <a:off x="0" y="6488668"/>
            <a:ext cx="7315200" cy="369332"/>
          </a:xfrm>
          <a:prstGeom prst="rect">
            <a:avLst/>
          </a:prstGeom>
          <a:noFill/>
        </p:spPr>
        <p:txBody>
          <a:bodyPr wrap="square" rtlCol="0">
            <a:spAutoFit/>
          </a:bodyPr>
          <a:lstStyle/>
          <a:p>
            <a:r>
              <a:rPr lang="en-US" dirty="0">
                <a:solidFill>
                  <a:schemeClr val="bg1"/>
                </a:solidFill>
              </a:rPr>
              <a:t>2 Corinthians 12:7-8</a:t>
            </a:r>
          </a:p>
        </p:txBody>
      </p:sp>
      <p:sp>
        <p:nvSpPr>
          <p:cNvPr id="2" name="Rectangle 1"/>
          <p:cNvSpPr/>
          <p:nvPr/>
        </p:nvSpPr>
        <p:spPr>
          <a:xfrm>
            <a:off x="5901635" y="1923035"/>
            <a:ext cx="5512804" cy="4401205"/>
          </a:xfrm>
          <a:prstGeom prst="rect">
            <a:avLst/>
          </a:prstGeom>
        </p:spPr>
        <p:txBody>
          <a:bodyPr wrap="square">
            <a:spAutoFit/>
          </a:bodyPr>
          <a:lstStyle/>
          <a:p>
            <a:r>
              <a:rPr lang="en-US" sz="2800" b="1" dirty="0">
                <a:ln w="22225">
                  <a:solidFill>
                    <a:schemeClr val="accent2"/>
                  </a:solidFill>
                  <a:prstDash val="solid"/>
                </a:ln>
                <a:solidFill>
                  <a:schemeClr val="accent2">
                    <a:lumMod val="40000"/>
                    <a:lumOff val="60000"/>
                  </a:schemeClr>
                </a:solidFill>
                <a:latin typeface="Open Sans"/>
              </a:rPr>
              <a:t>HOWEVER…</a:t>
            </a:r>
          </a:p>
          <a:p>
            <a:r>
              <a:rPr lang="en-US" dirty="0">
                <a:solidFill>
                  <a:schemeClr val="bg1"/>
                </a:solidFill>
                <a:latin typeface="Open Sans"/>
              </a:rPr>
              <a:t>“…some challenges in life will not be resolved here on earth. </a:t>
            </a:r>
          </a:p>
          <a:p>
            <a:endParaRPr lang="en-US" dirty="0">
              <a:solidFill>
                <a:schemeClr val="bg1"/>
              </a:solidFill>
              <a:latin typeface="Open Sans"/>
            </a:endParaRPr>
          </a:p>
          <a:p>
            <a:r>
              <a:rPr lang="en-US" dirty="0">
                <a:solidFill>
                  <a:schemeClr val="bg1"/>
                </a:solidFill>
                <a:latin typeface="Open Sans"/>
              </a:rPr>
              <a:t>Paul pled thrice that ‘a thorn in the flesh’ be removed. The Lord simply answered, ‘My grace is sufficient for thee: for my strength is made perfect in weakness’ .</a:t>
            </a:r>
          </a:p>
          <a:p>
            <a:endParaRPr lang="en-US" dirty="0">
              <a:solidFill>
                <a:schemeClr val="bg1"/>
              </a:solidFill>
              <a:latin typeface="Open Sans"/>
            </a:endParaRPr>
          </a:p>
          <a:p>
            <a:r>
              <a:rPr lang="en-US" dirty="0">
                <a:solidFill>
                  <a:schemeClr val="bg1"/>
                </a:solidFill>
                <a:latin typeface="Open Sans"/>
              </a:rPr>
              <a:t>He gave Paul strength to compensate so he could live a most meaningful life. He wants you to learn how to be cured when that is His will and how to obtain strength to live with your challenge when He intends it to be an instrument for growth. In either case the Redeemer will support you.” </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230" y="201571"/>
            <a:ext cx="1001564" cy="1257375"/>
          </a:xfrm>
          <a:prstGeom prst="rect">
            <a:avLst/>
          </a:prstGeom>
        </p:spPr>
      </p:pic>
      <p:grpSp>
        <p:nvGrpSpPr>
          <p:cNvPr id="20" name="Group 19"/>
          <p:cNvGrpSpPr/>
          <p:nvPr/>
        </p:nvGrpSpPr>
        <p:grpSpPr>
          <a:xfrm>
            <a:off x="363475" y="1377329"/>
            <a:ext cx="5658417" cy="4477016"/>
            <a:chOff x="363475" y="1377329"/>
            <a:chExt cx="5658417" cy="4477016"/>
          </a:xfrm>
        </p:grpSpPr>
        <p:grpSp>
          <p:nvGrpSpPr>
            <p:cNvPr id="6" name="Group 5"/>
            <p:cNvGrpSpPr/>
            <p:nvPr/>
          </p:nvGrpSpPr>
          <p:grpSpPr>
            <a:xfrm>
              <a:off x="2942204" y="1774995"/>
              <a:ext cx="3079688" cy="1906519"/>
              <a:chOff x="8418213" y="1577567"/>
              <a:chExt cx="3079688" cy="1906519"/>
            </a:xfrm>
          </p:grpSpPr>
          <p:sp>
            <p:nvSpPr>
              <p:cNvPr id="16" name="Rectangle 15"/>
              <p:cNvSpPr/>
              <p:nvPr/>
            </p:nvSpPr>
            <p:spPr>
              <a:xfrm>
                <a:off x="8418213" y="3114754"/>
                <a:ext cx="3079688" cy="369332"/>
              </a:xfrm>
              <a:prstGeom prst="rect">
                <a:avLst/>
              </a:prstGeom>
            </p:spPr>
            <p:txBody>
              <a:bodyPr wrap="square">
                <a:spAutoFit/>
              </a:bodyPr>
              <a:lstStyle/>
              <a:p>
                <a:r>
                  <a:rPr lang="en-US" dirty="0">
                    <a:solidFill>
                      <a:schemeClr val="bg1"/>
                    </a:solidFill>
                    <a:latin typeface="Open Sans"/>
                  </a:rPr>
                  <a:t>Canker in the mouth</a:t>
                </a:r>
                <a:endParaRPr lang="en-US" dirty="0">
                  <a:solidFill>
                    <a:schemeClr val="bg1"/>
                  </a:solidFill>
                </a:endParaRPr>
              </a:p>
            </p:txBody>
          </p:sp>
          <p:pic>
            <p:nvPicPr>
              <p:cNvPr id="1030" name="Picture 6" descr="Image result for canker sores in your mou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7191" y="1577567"/>
                <a:ext cx="1905000" cy="1428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63475" y="1377329"/>
              <a:ext cx="5139353" cy="4477016"/>
              <a:chOff x="363475" y="1377329"/>
              <a:chExt cx="5139353" cy="4477016"/>
            </a:xfrm>
          </p:grpSpPr>
          <p:grpSp>
            <p:nvGrpSpPr>
              <p:cNvPr id="4" name="Group 3"/>
              <p:cNvGrpSpPr/>
              <p:nvPr/>
            </p:nvGrpSpPr>
            <p:grpSpPr>
              <a:xfrm>
                <a:off x="497769" y="1866707"/>
                <a:ext cx="2261858" cy="1769539"/>
                <a:chOff x="5973778" y="1669279"/>
                <a:chExt cx="2261858" cy="1769539"/>
              </a:xfrm>
            </p:grpSpPr>
            <p:pic>
              <p:nvPicPr>
                <p:cNvPr id="1028" name="Picture 4" descr="Image result for sliver in sk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986" y="1669279"/>
                  <a:ext cx="1542342" cy="137268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973778" y="3069486"/>
                  <a:ext cx="2261858" cy="369332"/>
                </a:xfrm>
                <a:prstGeom prst="rect">
                  <a:avLst/>
                </a:prstGeom>
              </p:spPr>
              <p:txBody>
                <a:bodyPr wrap="square">
                  <a:spAutoFit/>
                </a:bodyPr>
                <a:lstStyle/>
                <a:p>
                  <a:r>
                    <a:rPr lang="en-US" dirty="0">
                      <a:solidFill>
                        <a:schemeClr val="bg1"/>
                      </a:solidFill>
                      <a:latin typeface="Open Sans"/>
                    </a:rPr>
                    <a:t>Sliver in the skin</a:t>
                  </a:r>
                  <a:endParaRPr lang="en-US" dirty="0">
                    <a:solidFill>
                      <a:schemeClr val="bg1"/>
                    </a:solidFill>
                  </a:endParaRPr>
                </a:p>
              </p:txBody>
            </p:sp>
          </p:grpSp>
          <p:grpSp>
            <p:nvGrpSpPr>
              <p:cNvPr id="11" name="Group 10"/>
              <p:cNvGrpSpPr/>
              <p:nvPr/>
            </p:nvGrpSpPr>
            <p:grpSpPr>
              <a:xfrm>
                <a:off x="363475" y="4008165"/>
                <a:ext cx="2415768" cy="1766208"/>
                <a:chOff x="5839484" y="3810737"/>
                <a:chExt cx="2415768" cy="1766208"/>
              </a:xfrm>
            </p:grpSpPr>
            <p:sp>
              <p:nvSpPr>
                <p:cNvPr id="13" name="Rectangle 12"/>
                <p:cNvSpPr/>
                <p:nvPr/>
              </p:nvSpPr>
              <p:spPr>
                <a:xfrm>
                  <a:off x="5993394" y="5207613"/>
                  <a:ext cx="2261858" cy="369332"/>
                </a:xfrm>
                <a:prstGeom prst="rect">
                  <a:avLst/>
                </a:prstGeom>
              </p:spPr>
              <p:txBody>
                <a:bodyPr wrap="square">
                  <a:spAutoFit/>
                </a:bodyPr>
                <a:lstStyle/>
                <a:p>
                  <a:r>
                    <a:rPr lang="en-US" dirty="0">
                      <a:solidFill>
                        <a:schemeClr val="bg1"/>
                      </a:solidFill>
                      <a:latin typeface="Open Sans"/>
                    </a:rPr>
                    <a:t>Pebble in a shoe</a:t>
                  </a:r>
                </a:p>
              </p:txBody>
            </p:sp>
            <p:pic>
              <p:nvPicPr>
                <p:cNvPr id="1032" name="Picture 8" descr="Image result for pebble in your sho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9484" y="3810737"/>
                  <a:ext cx="2239947" cy="13503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3167878" y="3880317"/>
                <a:ext cx="2334950" cy="1974028"/>
                <a:chOff x="8643887" y="3682889"/>
                <a:chExt cx="2334950" cy="1974028"/>
              </a:xfrm>
            </p:grpSpPr>
            <p:sp>
              <p:nvSpPr>
                <p:cNvPr id="19" name="Rectangle 18"/>
                <p:cNvSpPr/>
                <p:nvPr/>
              </p:nvSpPr>
              <p:spPr>
                <a:xfrm>
                  <a:off x="8716979" y="5287585"/>
                  <a:ext cx="2261858" cy="369332"/>
                </a:xfrm>
                <a:prstGeom prst="rect">
                  <a:avLst/>
                </a:prstGeom>
              </p:spPr>
              <p:txBody>
                <a:bodyPr wrap="square">
                  <a:spAutoFit/>
                </a:bodyPr>
                <a:lstStyle/>
                <a:p>
                  <a:r>
                    <a:rPr lang="en-US" dirty="0">
                      <a:solidFill>
                        <a:schemeClr val="bg1"/>
                      </a:solidFill>
                      <a:latin typeface="Open Sans"/>
                    </a:rPr>
                    <a:t>Ringing in the Ear</a:t>
                  </a:r>
                  <a:endParaRPr lang="en-US" dirty="0">
                    <a:solidFill>
                      <a:schemeClr val="bg1"/>
                    </a:solidFill>
                  </a:endParaRPr>
                </a:p>
              </p:txBody>
            </p:sp>
            <p:pic>
              <p:nvPicPr>
                <p:cNvPr id="1034" name="Picture 10" descr="Image result for ringing in the ea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3887" y="3682889"/>
                  <a:ext cx="2322280" cy="1550013"/>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1101436" y="1377329"/>
                <a:ext cx="4187365" cy="461665"/>
              </a:xfrm>
              <a:prstGeom prst="rect">
                <a:avLst/>
              </a:prstGeom>
              <a:noFill/>
            </p:spPr>
            <p:txBody>
              <a:bodyPr wrap="square" rtlCol="0">
                <a:spAutoFit/>
              </a:bodyPr>
              <a:lstStyle/>
              <a:p>
                <a:pPr fontAlgn="base"/>
                <a:r>
                  <a:rPr lang="en-US" sz="2400" dirty="0">
                    <a:solidFill>
                      <a:schemeClr val="bg1"/>
                    </a:solidFill>
                  </a:rPr>
                  <a:t>Small, non lasting irritations</a:t>
                </a:r>
                <a:endParaRPr lang="en-US" sz="2400" b="1" dirty="0">
                  <a:solidFill>
                    <a:schemeClr val="bg1"/>
                  </a:solidFill>
                </a:endParaRPr>
              </a:p>
            </p:txBody>
          </p:sp>
        </p:grpSp>
      </p:grpSp>
      <p:sp>
        <p:nvSpPr>
          <p:cNvPr id="21" name="Rectangle 20"/>
          <p:cNvSpPr/>
          <p:nvPr/>
        </p:nvSpPr>
        <p:spPr>
          <a:xfrm>
            <a:off x="11614085" y="6382388"/>
            <a:ext cx="577915" cy="369332"/>
          </a:xfrm>
          <a:prstGeom prst="rect">
            <a:avLst/>
          </a:prstGeom>
        </p:spPr>
        <p:txBody>
          <a:bodyPr wrap="none">
            <a:spAutoFit/>
          </a:bodyPr>
          <a:lstStyle/>
          <a:p>
            <a:r>
              <a:rPr lang="en-US" dirty="0">
                <a:solidFill>
                  <a:schemeClr val="bg1"/>
                </a:solidFill>
                <a:latin typeface="Open Sans"/>
              </a:rPr>
              <a:t>(11)</a:t>
            </a:r>
            <a:endParaRPr lang="en-US" dirty="0">
              <a:solidFill>
                <a:schemeClr val="bg1"/>
              </a:solidFill>
            </a:endParaRPr>
          </a:p>
        </p:txBody>
      </p:sp>
    </p:spTree>
    <p:extLst>
      <p:ext uri="{BB962C8B-B14F-4D97-AF65-F5344CB8AC3E}">
        <p14:creationId xmlns:p14="http://schemas.microsoft.com/office/powerpoint/2010/main" val="20603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96939" y="1360832"/>
            <a:ext cx="8157652" cy="3785652"/>
          </a:xfrm>
          <a:prstGeom prst="rect">
            <a:avLst/>
          </a:prstGeom>
          <a:noFill/>
        </p:spPr>
        <p:txBody>
          <a:bodyPr wrap="square" rtlCol="0">
            <a:spAutoFit/>
          </a:bodyPr>
          <a:lstStyle/>
          <a:p>
            <a:pPr fontAlgn="base"/>
            <a:r>
              <a:rPr lang="en-US" sz="2400" dirty="0">
                <a:solidFill>
                  <a:schemeClr val="bg1"/>
                </a:solidFill>
              </a:rPr>
              <a:t>God is willing for us to undergo that challenge. Yet He promises us that His grace is sufficient for us. </a:t>
            </a:r>
          </a:p>
          <a:p>
            <a:pPr fontAlgn="base"/>
            <a:endParaRPr lang="en-US" sz="2400" dirty="0">
              <a:solidFill>
                <a:schemeClr val="bg1"/>
              </a:solidFill>
            </a:endParaRPr>
          </a:p>
          <a:p>
            <a:pPr fontAlgn="base"/>
            <a:r>
              <a:rPr lang="en-US" sz="2400" dirty="0">
                <a:solidFill>
                  <a:schemeClr val="bg1"/>
                </a:solidFill>
              </a:rPr>
              <a:t>He even indicates that some of the weaknesses and infirmities given to us can actually become a strength to us. </a:t>
            </a:r>
          </a:p>
          <a:p>
            <a:pPr fontAlgn="base"/>
            <a:endParaRPr lang="en-US" sz="2400" dirty="0">
              <a:solidFill>
                <a:schemeClr val="bg1"/>
              </a:solidFill>
            </a:endParaRPr>
          </a:p>
          <a:p>
            <a:pPr fontAlgn="base"/>
            <a:r>
              <a:rPr lang="en-US" sz="2400" dirty="0">
                <a:solidFill>
                  <a:schemeClr val="bg1"/>
                </a:solidFill>
              </a:rPr>
              <a:t>It is in our weakness and extremity that God's power is fully felt. </a:t>
            </a:r>
          </a:p>
          <a:p>
            <a:pPr fontAlgn="base"/>
            <a:endParaRPr lang="en-US" sz="2400" dirty="0">
              <a:solidFill>
                <a:schemeClr val="bg1"/>
              </a:solidFill>
            </a:endParaRPr>
          </a:p>
          <a:p>
            <a:pPr fontAlgn="base"/>
            <a:r>
              <a:rPr lang="en-US" sz="2400" dirty="0">
                <a:solidFill>
                  <a:schemeClr val="bg1"/>
                </a:solidFill>
              </a:rPr>
              <a:t>Only when, of ourselves, we are helpless is His help truly appreciated." </a:t>
            </a:r>
            <a:endParaRPr lang="en-US" sz="2400" b="1" dirty="0">
              <a:solidFill>
                <a:schemeClr val="bg1"/>
              </a:solidFill>
            </a:endParaRPr>
          </a:p>
        </p:txBody>
      </p:sp>
      <p:sp>
        <p:nvSpPr>
          <p:cNvPr id="11" name="TextBox 10"/>
          <p:cNvSpPr txBox="1"/>
          <p:nvPr/>
        </p:nvSpPr>
        <p:spPr>
          <a:xfrm>
            <a:off x="0" y="6488668"/>
            <a:ext cx="7315200" cy="369332"/>
          </a:xfrm>
          <a:prstGeom prst="rect">
            <a:avLst/>
          </a:prstGeom>
          <a:noFill/>
        </p:spPr>
        <p:txBody>
          <a:bodyPr wrap="square" rtlCol="0">
            <a:spAutoFit/>
          </a:bodyPr>
          <a:lstStyle/>
          <a:p>
            <a:r>
              <a:rPr lang="en-US" dirty="0">
                <a:solidFill>
                  <a:schemeClr val="bg1"/>
                </a:solidFill>
              </a:rPr>
              <a:t>2 Corinthians 12:9-10; Ether 12:26-27</a:t>
            </a:r>
          </a:p>
        </p:txBody>
      </p:sp>
      <p:sp>
        <p:nvSpPr>
          <p:cNvPr id="2" name="Rectangle 1"/>
          <p:cNvSpPr/>
          <p:nvPr/>
        </p:nvSpPr>
        <p:spPr>
          <a:xfrm>
            <a:off x="11662362" y="6382388"/>
            <a:ext cx="442750" cy="369332"/>
          </a:xfrm>
          <a:prstGeom prst="rect">
            <a:avLst/>
          </a:prstGeom>
        </p:spPr>
        <p:txBody>
          <a:bodyPr wrap="none">
            <a:spAutoFit/>
          </a:bodyPr>
          <a:lstStyle/>
          <a:p>
            <a:pPr fontAlgn="base"/>
            <a:r>
              <a:rPr lang="en-US" dirty="0">
                <a:solidFill>
                  <a:schemeClr val="bg1"/>
                </a:solidFill>
              </a:rPr>
              <a:t>(2)</a:t>
            </a:r>
            <a:endParaRPr lang="en-US" b="1"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01" y="401894"/>
            <a:ext cx="2045164" cy="2559516"/>
          </a:xfrm>
          <a:prstGeom prst="rect">
            <a:avLst/>
          </a:prstGeom>
        </p:spPr>
      </p:pic>
    </p:spTree>
    <p:extLst>
      <p:ext uri="{BB962C8B-B14F-4D97-AF65-F5344CB8AC3E}">
        <p14:creationId xmlns:p14="http://schemas.microsoft.com/office/powerpoint/2010/main" val="329678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6488668"/>
            <a:ext cx="7315200" cy="369332"/>
          </a:xfrm>
          <a:prstGeom prst="rect">
            <a:avLst/>
          </a:prstGeom>
          <a:noFill/>
        </p:spPr>
        <p:txBody>
          <a:bodyPr wrap="square" rtlCol="0">
            <a:spAutoFit/>
          </a:bodyPr>
          <a:lstStyle/>
          <a:p>
            <a:r>
              <a:rPr lang="en-US" dirty="0">
                <a:solidFill>
                  <a:schemeClr val="bg1"/>
                </a:solidFill>
              </a:rPr>
              <a:t>2 Corinthians 13:1-2</a:t>
            </a:r>
          </a:p>
        </p:txBody>
      </p:sp>
      <p:sp>
        <p:nvSpPr>
          <p:cNvPr id="4" name="TextBox 3">
            <a:extLst>
              <a:ext uri="{FF2B5EF4-FFF2-40B4-BE49-F238E27FC236}">
                <a16:creationId xmlns:a16="http://schemas.microsoft.com/office/drawing/2014/main" id="{CC1498EB-26AA-59EF-3B40-57A9C1A177AC}"/>
              </a:ext>
            </a:extLst>
          </p:cNvPr>
          <p:cNvSpPr txBox="1"/>
          <p:nvPr/>
        </p:nvSpPr>
        <p:spPr>
          <a:xfrm>
            <a:off x="226337" y="0"/>
            <a:ext cx="11787612"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Those Who Are Critical</a:t>
            </a:r>
            <a:endParaRPr lang="en-US" sz="3600" dirty="0">
              <a:solidFill>
                <a:schemeClr val="bg1"/>
              </a:solidFill>
              <a:latin typeface="Berlin Sans FB Demi" panose="020E0802020502020306" pitchFamily="34" charset="0"/>
            </a:endParaRPr>
          </a:p>
        </p:txBody>
      </p:sp>
      <p:sp>
        <p:nvSpPr>
          <p:cNvPr id="6" name="TextBox 5">
            <a:extLst>
              <a:ext uri="{FF2B5EF4-FFF2-40B4-BE49-F238E27FC236}">
                <a16:creationId xmlns:a16="http://schemas.microsoft.com/office/drawing/2014/main" id="{BFA65DC4-6592-5DDB-CBEB-EA37EE6F54C1}"/>
              </a:ext>
            </a:extLst>
          </p:cNvPr>
          <p:cNvSpPr txBox="1"/>
          <p:nvPr/>
        </p:nvSpPr>
        <p:spPr>
          <a:xfrm>
            <a:off x="2829129" y="921374"/>
            <a:ext cx="6123214" cy="923330"/>
          </a:xfrm>
          <a:prstGeom prst="rect">
            <a:avLst/>
          </a:prstGeom>
          <a:noFill/>
        </p:spPr>
        <p:txBody>
          <a:bodyPr wrap="square">
            <a:spAutoFit/>
          </a:bodyPr>
          <a:lstStyle/>
          <a:p>
            <a:pPr algn="ctr"/>
            <a:r>
              <a:rPr lang="en-US" b="1" dirty="0">
                <a:solidFill>
                  <a:schemeClr val="bg1"/>
                </a:solidFill>
              </a:rPr>
              <a:t>T</a:t>
            </a:r>
            <a:r>
              <a:rPr lang="en-US" b="1" i="0" dirty="0">
                <a:solidFill>
                  <a:schemeClr val="bg1"/>
                </a:solidFill>
                <a:effectLst/>
              </a:rPr>
              <a:t>he Saints in Corinth were publicly critical of Paul.</a:t>
            </a:r>
          </a:p>
          <a:p>
            <a:pPr algn="ctr"/>
            <a:endParaRPr lang="en-US" b="1" dirty="0">
              <a:solidFill>
                <a:schemeClr val="bg1"/>
              </a:solidFill>
            </a:endParaRPr>
          </a:p>
          <a:p>
            <a:pPr algn="ctr"/>
            <a:r>
              <a:rPr lang="en-US" b="1" i="0" dirty="0">
                <a:solidFill>
                  <a:schemeClr val="bg1"/>
                </a:solidFill>
                <a:effectLst/>
              </a:rPr>
              <a:t>Paul called them to repentance with strong language.</a:t>
            </a:r>
            <a:endParaRPr lang="en-US" b="1" dirty="0">
              <a:solidFill>
                <a:schemeClr val="bg1"/>
              </a:solidFill>
            </a:endParaRPr>
          </a:p>
        </p:txBody>
      </p:sp>
      <p:sp>
        <p:nvSpPr>
          <p:cNvPr id="10" name="TextBox 9">
            <a:extLst>
              <a:ext uri="{FF2B5EF4-FFF2-40B4-BE49-F238E27FC236}">
                <a16:creationId xmlns:a16="http://schemas.microsoft.com/office/drawing/2014/main" id="{0098F170-1FA7-DC31-631E-EE7909B528EE}"/>
              </a:ext>
            </a:extLst>
          </p:cNvPr>
          <p:cNvSpPr txBox="1"/>
          <p:nvPr/>
        </p:nvSpPr>
        <p:spPr>
          <a:xfrm>
            <a:off x="7096581" y="2424649"/>
            <a:ext cx="4430486" cy="3693319"/>
          </a:xfrm>
          <a:prstGeom prst="rect">
            <a:avLst/>
          </a:prstGeom>
          <a:noFill/>
        </p:spPr>
        <p:txBody>
          <a:bodyPr wrap="square">
            <a:spAutoFit/>
          </a:bodyPr>
          <a:lstStyle/>
          <a:p>
            <a:pPr algn="l" fontAlgn="base"/>
            <a:r>
              <a:rPr lang="en-US" b="1" i="0" dirty="0">
                <a:solidFill>
                  <a:schemeClr val="bg1"/>
                </a:solidFill>
                <a:effectLst/>
              </a:rPr>
              <a:t>President George Q. Cannon gave a warning that I pass on to you as my own. I believe he spoke the truth: “… No man … can speak evil of the Lord’s anointed and find fault with God’s authority on the earth without incurring His displeasure. </a:t>
            </a:r>
          </a:p>
          <a:p>
            <a:pPr algn="l" fontAlgn="base"/>
            <a:endParaRPr lang="en-US" b="1" dirty="0">
              <a:solidFill>
                <a:schemeClr val="bg1"/>
              </a:solidFill>
            </a:endParaRPr>
          </a:p>
          <a:p>
            <a:pPr algn="l" fontAlgn="base"/>
            <a:r>
              <a:rPr lang="en-US" b="1" i="0" dirty="0">
                <a:solidFill>
                  <a:schemeClr val="bg1"/>
                </a:solidFill>
                <a:effectLst/>
              </a:rPr>
              <a:t>The Holy Spirit will withdraw himself from such a man, and he will go into darkness. </a:t>
            </a:r>
          </a:p>
          <a:p>
            <a:pPr algn="l" fontAlgn="base"/>
            <a:endParaRPr lang="en-US" b="1" dirty="0">
              <a:solidFill>
                <a:schemeClr val="bg1"/>
              </a:solidFill>
            </a:endParaRPr>
          </a:p>
          <a:p>
            <a:pPr algn="l" fontAlgn="base"/>
            <a:r>
              <a:rPr lang="en-US" b="1" i="0" dirty="0">
                <a:solidFill>
                  <a:schemeClr val="bg1"/>
                </a:solidFill>
                <a:effectLst/>
              </a:rPr>
              <a:t>This being the case, do you not see how important it is that we should be careful?”</a:t>
            </a:r>
          </a:p>
          <a:p>
            <a:pPr algn="l" fontAlgn="base"/>
            <a:r>
              <a:rPr lang="en-US" b="1" i="0" dirty="0">
                <a:solidFill>
                  <a:schemeClr val="bg1"/>
                </a:solidFill>
                <a:effectLst/>
              </a:rPr>
              <a:t>(16)</a:t>
            </a:r>
          </a:p>
        </p:txBody>
      </p:sp>
      <p:pic>
        <p:nvPicPr>
          <p:cNvPr id="15" name="Picture 14" descr="A person wearing glasses and a suit&#10;&#10;Description automatically generated with medium confidence">
            <a:extLst>
              <a:ext uri="{FF2B5EF4-FFF2-40B4-BE49-F238E27FC236}">
                <a16:creationId xmlns:a16="http://schemas.microsoft.com/office/drawing/2014/main" id="{5ED7B287-9776-BBA8-57AF-F46AC830B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8001" y="94719"/>
            <a:ext cx="714974" cy="891396"/>
          </a:xfrm>
          <a:prstGeom prst="rect">
            <a:avLst/>
          </a:prstGeom>
        </p:spPr>
      </p:pic>
      <p:grpSp>
        <p:nvGrpSpPr>
          <p:cNvPr id="20" name="Group 19">
            <a:extLst>
              <a:ext uri="{FF2B5EF4-FFF2-40B4-BE49-F238E27FC236}">
                <a16:creationId xmlns:a16="http://schemas.microsoft.com/office/drawing/2014/main" id="{B0BB570C-5B8F-AB91-0605-AC3F8324C1D1}"/>
              </a:ext>
            </a:extLst>
          </p:cNvPr>
          <p:cNvGrpSpPr/>
          <p:nvPr/>
        </p:nvGrpSpPr>
        <p:grpSpPr>
          <a:xfrm>
            <a:off x="226336" y="223909"/>
            <a:ext cx="2001162" cy="2412360"/>
            <a:chOff x="664933" y="1754326"/>
            <a:chExt cx="2001162" cy="2412360"/>
          </a:xfrm>
        </p:grpSpPr>
        <p:pic>
          <p:nvPicPr>
            <p:cNvPr id="13" name="Picture 12" descr="A person with a mustache&#10;&#10;Description automatically generated with low confidence">
              <a:extLst>
                <a:ext uri="{FF2B5EF4-FFF2-40B4-BE49-F238E27FC236}">
                  <a16:creationId xmlns:a16="http://schemas.microsoft.com/office/drawing/2014/main" id="{C0735BEB-CD3D-F65F-8824-518190E5A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14" y="2061865"/>
              <a:ext cx="1371600" cy="1828800"/>
            </a:xfrm>
            <a:prstGeom prst="rect">
              <a:avLst/>
            </a:prstGeom>
          </p:spPr>
        </p:pic>
        <p:pic>
          <p:nvPicPr>
            <p:cNvPr id="19" name="Picture 18" descr="A picture containing window, indoor, building, picture frame&#10;&#10;Description automatically generated">
              <a:extLst>
                <a:ext uri="{FF2B5EF4-FFF2-40B4-BE49-F238E27FC236}">
                  <a16:creationId xmlns:a16="http://schemas.microsoft.com/office/drawing/2014/main" id="{B79EE7E3-DA6C-4F6C-C50A-0294E867D9A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664933" y="1754326"/>
              <a:ext cx="2001162" cy="2412360"/>
            </a:xfrm>
            <a:prstGeom prst="rect">
              <a:avLst/>
            </a:prstGeom>
          </p:spPr>
        </p:pic>
      </p:grpSp>
      <p:pic>
        <p:nvPicPr>
          <p:cNvPr id="22" name="Picture 21">
            <a:extLst>
              <a:ext uri="{FF2B5EF4-FFF2-40B4-BE49-F238E27FC236}">
                <a16:creationId xmlns:a16="http://schemas.microsoft.com/office/drawing/2014/main" id="{CAF779EC-941F-AFCC-4EAF-BD8A8EA6DF39}"/>
              </a:ext>
            </a:extLst>
          </p:cNvPr>
          <p:cNvPicPr>
            <a:picLocks noChangeAspect="1"/>
          </p:cNvPicPr>
          <p:nvPr/>
        </p:nvPicPr>
        <p:blipFill rotWithShape="1">
          <a:blip r:embed="rId7"/>
          <a:srcRect b="8614"/>
          <a:stretch/>
        </p:blipFill>
        <p:spPr>
          <a:xfrm>
            <a:off x="1120932" y="3006969"/>
            <a:ext cx="5278059" cy="3015369"/>
          </a:xfrm>
          <a:prstGeom prst="rect">
            <a:avLst/>
          </a:prstGeom>
        </p:spPr>
      </p:pic>
    </p:spTree>
    <p:extLst>
      <p:ext uri="{BB962C8B-B14F-4D97-AF65-F5344CB8AC3E}">
        <p14:creationId xmlns:p14="http://schemas.microsoft.com/office/powerpoint/2010/main" val="28503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orange and green background">
            <a:extLst>
              <a:ext uri="{FF2B5EF4-FFF2-40B4-BE49-F238E27FC236}">
                <a16:creationId xmlns:a16="http://schemas.microsoft.com/office/drawing/2014/main" id="{637E0DDE-9687-2521-C65B-2AC1EA0E5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488AF0-599C-D668-6439-0B015DDABFB6}"/>
              </a:ext>
            </a:extLst>
          </p:cNvPr>
          <p:cNvSpPr txBox="1"/>
          <p:nvPr/>
        </p:nvSpPr>
        <p:spPr>
          <a:xfrm>
            <a:off x="391886" y="755027"/>
            <a:ext cx="6096000" cy="5324535"/>
          </a:xfrm>
          <a:prstGeom prst="rect">
            <a:avLst/>
          </a:prstGeom>
          <a:noFill/>
        </p:spPr>
        <p:txBody>
          <a:bodyPr wrap="square">
            <a:spAutoFit/>
          </a:bodyPr>
          <a:lstStyle/>
          <a:p>
            <a:pPr algn="l" fontAlgn="base"/>
            <a:r>
              <a:rPr lang="en-US" sz="2000" b="1" i="0" dirty="0">
                <a:solidFill>
                  <a:schemeClr val="bg1"/>
                </a:solidFill>
                <a:effectLst/>
              </a:rPr>
              <a:t>It takes faith to believe that [Jesus Christ] knows the people He calls perfectly, both their capacities and their potential, and so makes no mistakes in His calls.</a:t>
            </a:r>
          </a:p>
          <a:p>
            <a:pPr algn="l" fontAlgn="base"/>
            <a:endParaRPr lang="en-US" sz="2000" b="1" i="0" dirty="0">
              <a:solidFill>
                <a:schemeClr val="bg1"/>
              </a:solidFill>
              <a:effectLst/>
            </a:endParaRPr>
          </a:p>
          <a:p>
            <a:pPr algn="l" fontAlgn="base"/>
            <a:r>
              <a:rPr lang="en-US" sz="2000" b="1" i="0" dirty="0">
                <a:solidFill>
                  <a:schemeClr val="bg1"/>
                </a:solidFill>
                <a:effectLst/>
              </a:rPr>
              <a:t>That may bring a smile or a shake of the head to some in this audience—both those who think their own call to serve might have been a mistake as well as those who picture some they know who seem poorly suited to their place in the Lord’s kingdom. </a:t>
            </a:r>
          </a:p>
          <a:p>
            <a:pPr algn="l" fontAlgn="base"/>
            <a:endParaRPr lang="en-US" sz="2000" b="1" dirty="0">
              <a:solidFill>
                <a:schemeClr val="bg1"/>
              </a:solidFill>
            </a:endParaRPr>
          </a:p>
          <a:p>
            <a:pPr algn="l" fontAlgn="base"/>
            <a:r>
              <a:rPr lang="en-US" sz="2000" b="1" i="0" dirty="0">
                <a:solidFill>
                  <a:schemeClr val="bg1"/>
                </a:solidFill>
                <a:effectLst/>
              </a:rPr>
              <a:t>My counsel to both groups is to delay such judgments until you can better see what the Lord sees.</a:t>
            </a:r>
          </a:p>
          <a:p>
            <a:pPr algn="l" fontAlgn="base"/>
            <a:endParaRPr lang="en-US" sz="2000" b="1" dirty="0">
              <a:solidFill>
                <a:schemeClr val="bg1"/>
              </a:solidFill>
            </a:endParaRPr>
          </a:p>
          <a:p>
            <a:pPr algn="l" fontAlgn="base"/>
            <a:r>
              <a:rPr lang="en-US" sz="2000" b="1" i="0" dirty="0">
                <a:solidFill>
                  <a:schemeClr val="bg1"/>
                </a:solidFill>
                <a:effectLst/>
              </a:rPr>
              <a:t>The judgment you need to make, instead, is that </a:t>
            </a:r>
            <a:r>
              <a:rPr lang="en-US" sz="2000" b="1" i="1" dirty="0">
                <a:solidFill>
                  <a:schemeClr val="bg1"/>
                </a:solidFill>
                <a:effectLst/>
              </a:rPr>
              <a:t>you</a:t>
            </a:r>
            <a:r>
              <a:rPr lang="en-US" sz="2000" b="1" i="0" dirty="0">
                <a:solidFill>
                  <a:schemeClr val="bg1"/>
                </a:solidFill>
                <a:effectLst/>
              </a:rPr>
              <a:t> have the capacity to receive revelation and to act on it fearlessly.</a:t>
            </a:r>
          </a:p>
          <a:p>
            <a:pPr algn="l" fontAlgn="base"/>
            <a:r>
              <a:rPr lang="en-US" sz="2000" b="1" i="0" dirty="0">
                <a:solidFill>
                  <a:schemeClr val="bg1"/>
                </a:solidFill>
                <a:effectLst/>
              </a:rPr>
              <a:t>(16)</a:t>
            </a:r>
          </a:p>
        </p:txBody>
      </p:sp>
      <p:pic>
        <p:nvPicPr>
          <p:cNvPr id="5" name="Picture 4" descr="A person wearing glasses and a suit&#10;&#10;Description automatically generated with medium confidence">
            <a:extLst>
              <a:ext uri="{FF2B5EF4-FFF2-40B4-BE49-F238E27FC236}">
                <a16:creationId xmlns:a16="http://schemas.microsoft.com/office/drawing/2014/main" id="{42850BA2-673D-4774-AF45-F12DFBE60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8001" y="94719"/>
            <a:ext cx="714974" cy="891396"/>
          </a:xfrm>
          <a:prstGeom prst="rect">
            <a:avLst/>
          </a:prstGeom>
        </p:spPr>
      </p:pic>
      <p:pic>
        <p:nvPicPr>
          <p:cNvPr id="7" name="Picture 6">
            <a:extLst>
              <a:ext uri="{FF2B5EF4-FFF2-40B4-BE49-F238E27FC236}">
                <a16:creationId xmlns:a16="http://schemas.microsoft.com/office/drawing/2014/main" id="{C5112FA8-5E88-1EDF-90B5-76E9D1248580}"/>
              </a:ext>
            </a:extLst>
          </p:cNvPr>
          <p:cNvPicPr>
            <a:picLocks noChangeAspect="1"/>
          </p:cNvPicPr>
          <p:nvPr/>
        </p:nvPicPr>
        <p:blipFill>
          <a:blip r:embed="rId4"/>
          <a:stretch>
            <a:fillRect/>
          </a:stretch>
        </p:blipFill>
        <p:spPr>
          <a:xfrm>
            <a:off x="6487886" y="1080834"/>
            <a:ext cx="5430008" cy="5210902"/>
          </a:xfrm>
          <a:prstGeom prst="rect">
            <a:avLst/>
          </a:prstGeom>
        </p:spPr>
      </p:pic>
      <p:pic>
        <p:nvPicPr>
          <p:cNvPr id="8" name="Picture 7">
            <a:extLst>
              <a:ext uri="{FF2B5EF4-FFF2-40B4-BE49-F238E27FC236}">
                <a16:creationId xmlns:a16="http://schemas.microsoft.com/office/drawing/2014/main" id="{39FEE605-20B7-4BBC-4F4B-ED9B82293966}"/>
              </a:ext>
            </a:extLst>
          </p:cNvPr>
          <p:cNvPicPr>
            <a:picLocks noChangeAspect="1"/>
          </p:cNvPicPr>
          <p:nvPr/>
        </p:nvPicPr>
        <p:blipFill>
          <a:blip r:embed="rId4">
            <a:biLevel thresh="75000"/>
          </a:blip>
          <a:stretch>
            <a:fillRect/>
          </a:stretch>
        </p:blipFill>
        <p:spPr>
          <a:xfrm>
            <a:off x="6487886" y="1080834"/>
            <a:ext cx="5430008" cy="5210902"/>
          </a:xfrm>
          <a:prstGeom prst="rect">
            <a:avLst/>
          </a:prstGeom>
        </p:spPr>
      </p:pic>
    </p:spTree>
    <p:extLst>
      <p:ext uri="{BB962C8B-B14F-4D97-AF65-F5344CB8AC3E}">
        <p14:creationId xmlns:p14="http://schemas.microsoft.com/office/powerpoint/2010/main" val="19380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orange and green background">
            <a:extLst>
              <a:ext uri="{FF2B5EF4-FFF2-40B4-BE49-F238E27FC236}">
                <a16:creationId xmlns:a16="http://schemas.microsoft.com/office/drawing/2014/main" id="{FAE40979-3B05-994F-0523-1852D6DBE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CEA629-42FB-C840-328D-33A2DFA57624}"/>
              </a:ext>
            </a:extLst>
          </p:cNvPr>
          <p:cNvSpPr txBox="1"/>
          <p:nvPr/>
        </p:nvSpPr>
        <p:spPr>
          <a:xfrm>
            <a:off x="226337" y="0"/>
            <a:ext cx="11787612"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Sustaining</a:t>
            </a:r>
            <a:endParaRPr lang="en-US" sz="3600" dirty="0">
              <a:solidFill>
                <a:schemeClr val="bg1"/>
              </a:solidFill>
              <a:latin typeface="Berlin Sans FB Demi" panose="020E0802020502020306" pitchFamily="34" charset="0"/>
            </a:endParaRPr>
          </a:p>
        </p:txBody>
      </p:sp>
      <p:grpSp>
        <p:nvGrpSpPr>
          <p:cNvPr id="9" name="Group 8">
            <a:extLst>
              <a:ext uri="{FF2B5EF4-FFF2-40B4-BE49-F238E27FC236}">
                <a16:creationId xmlns:a16="http://schemas.microsoft.com/office/drawing/2014/main" id="{93C84806-93E3-D272-219E-525ACB1032E0}"/>
              </a:ext>
            </a:extLst>
          </p:cNvPr>
          <p:cNvGrpSpPr/>
          <p:nvPr/>
        </p:nvGrpSpPr>
        <p:grpSpPr>
          <a:xfrm>
            <a:off x="1513114" y="1306286"/>
            <a:ext cx="2307772" cy="1491343"/>
            <a:chOff x="1513114" y="1306286"/>
            <a:chExt cx="2307772" cy="1491343"/>
          </a:xfrm>
        </p:grpSpPr>
        <p:sp>
          <p:nvSpPr>
            <p:cNvPr id="6" name="Speech Bubble: Rectangle with Corners Rounded 5">
              <a:extLst>
                <a:ext uri="{FF2B5EF4-FFF2-40B4-BE49-F238E27FC236}">
                  <a16:creationId xmlns:a16="http://schemas.microsoft.com/office/drawing/2014/main" id="{5BD5EC6D-2728-4E17-7085-F1EEF9F21218}"/>
                </a:ext>
              </a:extLst>
            </p:cNvPr>
            <p:cNvSpPr/>
            <p:nvPr/>
          </p:nvSpPr>
          <p:spPr>
            <a:xfrm>
              <a:off x="1513114" y="1306286"/>
              <a:ext cx="2307772" cy="1491343"/>
            </a:xfrm>
            <a:prstGeom prst="wedgeRoundRectCallout">
              <a:avLst>
                <a:gd name="adj1" fmla="val 42846"/>
                <a:gd name="adj2" fmla="val 836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DC3F3C-3C0E-5B3C-A0E1-B3E8A6F597BA}"/>
                </a:ext>
              </a:extLst>
            </p:cNvPr>
            <p:cNvSpPr txBox="1"/>
            <p:nvPr/>
          </p:nvSpPr>
          <p:spPr>
            <a:xfrm>
              <a:off x="1513114" y="1312983"/>
              <a:ext cx="2122714" cy="1477328"/>
            </a:xfrm>
            <a:prstGeom prst="rect">
              <a:avLst/>
            </a:prstGeom>
            <a:noFill/>
          </p:spPr>
          <p:txBody>
            <a:bodyPr wrap="square">
              <a:spAutoFit/>
            </a:bodyPr>
            <a:lstStyle/>
            <a:p>
              <a:pPr algn="ctr" fontAlgn="base"/>
              <a:r>
                <a:rPr lang="en-US" b="1" i="0" dirty="0">
                  <a:effectLst/>
                  <a:latin typeface="Abadi" panose="020B0604020104020204" pitchFamily="34" charset="0"/>
                </a:rPr>
                <a:t>Have I thought or spoken of human weakness in the people I have pledged to sustain?</a:t>
              </a:r>
            </a:p>
          </p:txBody>
        </p:sp>
      </p:grpSp>
      <p:grpSp>
        <p:nvGrpSpPr>
          <p:cNvPr id="10" name="Group 9">
            <a:extLst>
              <a:ext uri="{FF2B5EF4-FFF2-40B4-BE49-F238E27FC236}">
                <a16:creationId xmlns:a16="http://schemas.microsoft.com/office/drawing/2014/main" id="{A10E94F1-4F8B-CCCA-12DF-5C7B6DC9EFDF}"/>
              </a:ext>
            </a:extLst>
          </p:cNvPr>
          <p:cNvGrpSpPr/>
          <p:nvPr/>
        </p:nvGrpSpPr>
        <p:grpSpPr>
          <a:xfrm>
            <a:off x="5214257" y="1312983"/>
            <a:ext cx="2307772" cy="1491343"/>
            <a:chOff x="1513114" y="1306286"/>
            <a:chExt cx="2307772" cy="1491343"/>
          </a:xfrm>
        </p:grpSpPr>
        <p:sp>
          <p:nvSpPr>
            <p:cNvPr id="11" name="Speech Bubble: Rectangle with Corners Rounded 10">
              <a:extLst>
                <a:ext uri="{FF2B5EF4-FFF2-40B4-BE49-F238E27FC236}">
                  <a16:creationId xmlns:a16="http://schemas.microsoft.com/office/drawing/2014/main" id="{AE3913B2-CB5E-816B-B2B2-F981BBE64DE9}"/>
                </a:ext>
              </a:extLst>
            </p:cNvPr>
            <p:cNvSpPr/>
            <p:nvPr/>
          </p:nvSpPr>
          <p:spPr>
            <a:xfrm>
              <a:off x="1513114" y="1306286"/>
              <a:ext cx="2307772" cy="1491343"/>
            </a:xfrm>
            <a:prstGeom prst="wedgeRoundRectCallout">
              <a:avLst>
                <a:gd name="adj1" fmla="val -19890"/>
                <a:gd name="adj2" fmla="val 7782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0872124-20D1-15B1-4E83-FD39E9A3E6A4}"/>
                </a:ext>
              </a:extLst>
            </p:cNvPr>
            <p:cNvSpPr txBox="1"/>
            <p:nvPr/>
          </p:nvSpPr>
          <p:spPr>
            <a:xfrm>
              <a:off x="1513114" y="1428410"/>
              <a:ext cx="2122714" cy="1200329"/>
            </a:xfrm>
            <a:prstGeom prst="rect">
              <a:avLst/>
            </a:prstGeom>
            <a:noFill/>
          </p:spPr>
          <p:txBody>
            <a:bodyPr wrap="square">
              <a:spAutoFit/>
            </a:bodyPr>
            <a:lstStyle/>
            <a:p>
              <a:pPr algn="ctr" fontAlgn="base"/>
              <a:r>
                <a:rPr lang="en-US" b="1" i="0" dirty="0">
                  <a:effectLst/>
                  <a:latin typeface="Abadi" panose="020B0604020104020204" pitchFamily="34" charset="0"/>
                </a:rPr>
                <a:t>Have I looked for evidence that the Lord is leading them?</a:t>
              </a:r>
            </a:p>
          </p:txBody>
        </p:sp>
      </p:grpSp>
      <p:grpSp>
        <p:nvGrpSpPr>
          <p:cNvPr id="13" name="Group 12">
            <a:extLst>
              <a:ext uri="{FF2B5EF4-FFF2-40B4-BE49-F238E27FC236}">
                <a16:creationId xmlns:a16="http://schemas.microsoft.com/office/drawing/2014/main" id="{DA4B1E8C-BCE8-71DB-D321-7C98BD9D4FD9}"/>
              </a:ext>
            </a:extLst>
          </p:cNvPr>
          <p:cNvGrpSpPr/>
          <p:nvPr/>
        </p:nvGrpSpPr>
        <p:grpSpPr>
          <a:xfrm>
            <a:off x="8545285" y="1357388"/>
            <a:ext cx="2307772" cy="1491343"/>
            <a:chOff x="1513114" y="1306286"/>
            <a:chExt cx="2307772" cy="1491343"/>
          </a:xfrm>
        </p:grpSpPr>
        <p:sp>
          <p:nvSpPr>
            <p:cNvPr id="14" name="Speech Bubble: Rectangle with Corners Rounded 13">
              <a:extLst>
                <a:ext uri="{FF2B5EF4-FFF2-40B4-BE49-F238E27FC236}">
                  <a16:creationId xmlns:a16="http://schemas.microsoft.com/office/drawing/2014/main" id="{720A86C4-29AD-BA6A-FFDE-AA4AC86FC8BA}"/>
                </a:ext>
              </a:extLst>
            </p:cNvPr>
            <p:cNvSpPr/>
            <p:nvPr/>
          </p:nvSpPr>
          <p:spPr>
            <a:xfrm>
              <a:off x="1513114" y="1306286"/>
              <a:ext cx="2307772" cy="1491343"/>
            </a:xfrm>
            <a:prstGeom prst="wedgeRoundRectCallout">
              <a:avLst>
                <a:gd name="adj1" fmla="val -46305"/>
                <a:gd name="adj2" fmla="val 7855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3B3B9D2-484A-86E2-1268-597A082416A5}"/>
                </a:ext>
              </a:extLst>
            </p:cNvPr>
            <p:cNvSpPr txBox="1"/>
            <p:nvPr/>
          </p:nvSpPr>
          <p:spPr>
            <a:xfrm>
              <a:off x="1524001" y="1410418"/>
              <a:ext cx="2122714" cy="1200329"/>
            </a:xfrm>
            <a:prstGeom prst="rect">
              <a:avLst/>
            </a:prstGeom>
            <a:noFill/>
          </p:spPr>
          <p:txBody>
            <a:bodyPr wrap="square">
              <a:spAutoFit/>
            </a:bodyPr>
            <a:lstStyle/>
            <a:p>
              <a:pPr algn="ctr" fontAlgn="base"/>
              <a:r>
                <a:rPr lang="en-US" b="1" i="0" dirty="0">
                  <a:effectLst/>
                  <a:latin typeface="Abadi" panose="020B0604020104020204" pitchFamily="34" charset="0"/>
                </a:rPr>
                <a:t>Have I conscientiously and loyally followed their leadership?</a:t>
              </a:r>
            </a:p>
          </p:txBody>
        </p:sp>
      </p:grpSp>
      <p:grpSp>
        <p:nvGrpSpPr>
          <p:cNvPr id="16" name="Group 15">
            <a:extLst>
              <a:ext uri="{FF2B5EF4-FFF2-40B4-BE49-F238E27FC236}">
                <a16:creationId xmlns:a16="http://schemas.microsoft.com/office/drawing/2014/main" id="{EF222E89-D469-8221-3AFE-648B270C9DF8}"/>
              </a:ext>
            </a:extLst>
          </p:cNvPr>
          <p:cNvGrpSpPr/>
          <p:nvPr/>
        </p:nvGrpSpPr>
        <p:grpSpPr>
          <a:xfrm>
            <a:off x="8697685" y="3815166"/>
            <a:ext cx="2307772" cy="1491343"/>
            <a:chOff x="1513114" y="1306286"/>
            <a:chExt cx="2307772" cy="1491343"/>
          </a:xfrm>
        </p:grpSpPr>
        <p:sp>
          <p:nvSpPr>
            <p:cNvPr id="17" name="Speech Bubble: Rectangle with Corners Rounded 16">
              <a:extLst>
                <a:ext uri="{FF2B5EF4-FFF2-40B4-BE49-F238E27FC236}">
                  <a16:creationId xmlns:a16="http://schemas.microsoft.com/office/drawing/2014/main" id="{E90C795C-DAAF-0913-1CE0-0366A631A238}"/>
                </a:ext>
              </a:extLst>
            </p:cNvPr>
            <p:cNvSpPr/>
            <p:nvPr/>
          </p:nvSpPr>
          <p:spPr>
            <a:xfrm>
              <a:off x="1513114" y="1306286"/>
              <a:ext cx="2307772" cy="1491343"/>
            </a:xfrm>
            <a:prstGeom prst="wedgeRoundRectCallout">
              <a:avLst>
                <a:gd name="adj1" fmla="val -77908"/>
                <a:gd name="adj2" fmla="val -20712"/>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AB8D963-BD88-928D-2CDF-865A2F65B329}"/>
                </a:ext>
              </a:extLst>
            </p:cNvPr>
            <p:cNvSpPr txBox="1"/>
            <p:nvPr/>
          </p:nvSpPr>
          <p:spPr>
            <a:xfrm>
              <a:off x="1545772" y="1398618"/>
              <a:ext cx="2122714" cy="1200329"/>
            </a:xfrm>
            <a:prstGeom prst="rect">
              <a:avLst/>
            </a:prstGeom>
            <a:noFill/>
          </p:spPr>
          <p:txBody>
            <a:bodyPr wrap="square">
              <a:spAutoFit/>
            </a:bodyPr>
            <a:lstStyle/>
            <a:p>
              <a:pPr algn="ctr" fontAlgn="base"/>
              <a:r>
                <a:rPr lang="en-US" b="1" i="0" dirty="0">
                  <a:effectLst/>
                  <a:latin typeface="Abadi" panose="020B0604020104020204" pitchFamily="34" charset="0"/>
                </a:rPr>
                <a:t>Have I spoken about the evidence I can see that they are God’s Servants?</a:t>
              </a:r>
            </a:p>
          </p:txBody>
        </p:sp>
      </p:grpSp>
      <p:grpSp>
        <p:nvGrpSpPr>
          <p:cNvPr id="19" name="Group 18">
            <a:extLst>
              <a:ext uri="{FF2B5EF4-FFF2-40B4-BE49-F238E27FC236}">
                <a16:creationId xmlns:a16="http://schemas.microsoft.com/office/drawing/2014/main" id="{E06D49EE-FB27-EE2D-3835-A890262DE29F}"/>
              </a:ext>
            </a:extLst>
          </p:cNvPr>
          <p:cNvGrpSpPr/>
          <p:nvPr/>
        </p:nvGrpSpPr>
        <p:grpSpPr>
          <a:xfrm>
            <a:off x="664029" y="3907498"/>
            <a:ext cx="2307772" cy="1491343"/>
            <a:chOff x="1513114" y="1306286"/>
            <a:chExt cx="2307772" cy="1491343"/>
          </a:xfrm>
        </p:grpSpPr>
        <p:sp>
          <p:nvSpPr>
            <p:cNvPr id="20" name="Speech Bubble: Rectangle with Corners Rounded 19">
              <a:extLst>
                <a:ext uri="{FF2B5EF4-FFF2-40B4-BE49-F238E27FC236}">
                  <a16:creationId xmlns:a16="http://schemas.microsoft.com/office/drawing/2014/main" id="{8E12517A-B13A-2176-D5E5-A33BB3F91269}"/>
                </a:ext>
              </a:extLst>
            </p:cNvPr>
            <p:cNvSpPr/>
            <p:nvPr/>
          </p:nvSpPr>
          <p:spPr>
            <a:xfrm>
              <a:off x="1513114" y="1306286"/>
              <a:ext cx="2307772" cy="1491343"/>
            </a:xfrm>
            <a:prstGeom prst="wedgeRoundRectCallout">
              <a:avLst>
                <a:gd name="adj1" fmla="val 77280"/>
                <a:gd name="adj2" fmla="val -24361"/>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853495-5832-67C9-576F-57A34C344825}"/>
                </a:ext>
              </a:extLst>
            </p:cNvPr>
            <p:cNvSpPr txBox="1"/>
            <p:nvPr/>
          </p:nvSpPr>
          <p:spPr>
            <a:xfrm>
              <a:off x="1513114" y="1451792"/>
              <a:ext cx="2122714" cy="1200329"/>
            </a:xfrm>
            <a:prstGeom prst="rect">
              <a:avLst/>
            </a:prstGeom>
            <a:noFill/>
          </p:spPr>
          <p:txBody>
            <a:bodyPr wrap="square">
              <a:spAutoFit/>
            </a:bodyPr>
            <a:lstStyle/>
            <a:p>
              <a:pPr algn="ctr" fontAlgn="base"/>
              <a:r>
                <a:rPr lang="en-US" b="1" dirty="0">
                  <a:latin typeface="Abadi" panose="020B0604020104020204" pitchFamily="34" charset="0"/>
                </a:rPr>
                <a:t>Do I pray for them regularly by name and with feelings of love?</a:t>
              </a:r>
              <a:endParaRPr lang="en-US" b="1" i="0" dirty="0">
                <a:effectLst/>
                <a:latin typeface="Abadi" panose="020B0604020104020204" pitchFamily="34" charset="0"/>
              </a:endParaRPr>
            </a:p>
          </p:txBody>
        </p:sp>
      </p:grpSp>
      <p:grpSp>
        <p:nvGrpSpPr>
          <p:cNvPr id="22" name="Group 21">
            <a:extLst>
              <a:ext uri="{FF2B5EF4-FFF2-40B4-BE49-F238E27FC236}">
                <a16:creationId xmlns:a16="http://schemas.microsoft.com/office/drawing/2014/main" id="{C3ABE346-4CCD-6EB1-AC7C-BB5F4E41A5A0}"/>
              </a:ext>
            </a:extLst>
          </p:cNvPr>
          <p:cNvGrpSpPr/>
          <p:nvPr/>
        </p:nvGrpSpPr>
        <p:grpSpPr>
          <a:xfrm>
            <a:off x="4022270" y="3429000"/>
            <a:ext cx="3886833" cy="2915126"/>
            <a:chOff x="3962400" y="4762499"/>
            <a:chExt cx="2095500" cy="2095501"/>
          </a:xfrm>
        </p:grpSpPr>
        <p:pic>
          <p:nvPicPr>
            <p:cNvPr id="23" name="Picture 4" descr="http://content.presentermedia.com/files/animsp/00005000/5562/question_mark_serious_thinker_md_wm_v2.gif">
              <a:extLst>
                <a:ext uri="{FF2B5EF4-FFF2-40B4-BE49-F238E27FC236}">
                  <a16:creationId xmlns:a16="http://schemas.microsoft.com/office/drawing/2014/main" id="{8B9BE5E3-9DE6-0343-D7BE-001DF0B9ED6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476249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91A91C0-B7A4-A7A5-5864-B1E39FA0351F}"/>
                </a:ext>
              </a:extLst>
            </p:cNvPr>
            <p:cNvSpPr/>
            <p:nvPr/>
          </p:nvSpPr>
          <p:spPr>
            <a:xfrm>
              <a:off x="4038600" y="6553200"/>
              <a:ext cx="174269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F41006B-0E00-40A6-51F0-3CB724D49753}"/>
              </a:ext>
            </a:extLst>
          </p:cNvPr>
          <p:cNvSpPr txBox="1"/>
          <p:nvPr/>
        </p:nvSpPr>
        <p:spPr>
          <a:xfrm>
            <a:off x="3072143" y="6020960"/>
            <a:ext cx="6096000" cy="646331"/>
          </a:xfrm>
          <a:prstGeom prst="rect">
            <a:avLst/>
          </a:prstGeom>
          <a:solidFill>
            <a:schemeClr val="accent6">
              <a:lumMod val="40000"/>
              <a:lumOff val="60000"/>
            </a:schemeClr>
          </a:solidFill>
        </p:spPr>
        <p:txBody>
          <a:bodyPr wrap="square">
            <a:spAutoFit/>
          </a:bodyPr>
          <a:lstStyle/>
          <a:p>
            <a:pPr algn="ctr"/>
            <a:r>
              <a:rPr lang="en-US" b="0" i="0" dirty="0">
                <a:solidFill>
                  <a:srgbClr val="000000"/>
                </a:solidFill>
                <a:effectLst/>
                <a:latin typeface="Abadi" panose="020B0604020104020204" pitchFamily="34" charset="0"/>
              </a:rPr>
              <a:t>Those questions will, for most of us, lead to some uneasiness and a need to repent. (16)</a:t>
            </a:r>
            <a:endParaRPr lang="en-US" dirty="0">
              <a:latin typeface="Abadi" panose="020B0604020104020204" pitchFamily="34" charset="0"/>
            </a:endParaRPr>
          </a:p>
        </p:txBody>
      </p:sp>
      <p:pic>
        <p:nvPicPr>
          <p:cNvPr id="27" name="Picture 26" descr="A person wearing glasses and a suit&#10;&#10;Description automatically generated with medium confidence">
            <a:extLst>
              <a:ext uri="{FF2B5EF4-FFF2-40B4-BE49-F238E27FC236}">
                <a16:creationId xmlns:a16="http://schemas.microsoft.com/office/drawing/2014/main" id="{2C4E8C85-B733-6791-B9CB-3CA74E6CB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8001" y="94719"/>
            <a:ext cx="714974" cy="891396"/>
          </a:xfrm>
          <a:prstGeom prst="rect">
            <a:avLst/>
          </a:prstGeom>
        </p:spPr>
      </p:pic>
    </p:spTree>
    <p:extLst>
      <p:ext uri="{BB962C8B-B14F-4D97-AF65-F5344CB8AC3E}">
        <p14:creationId xmlns:p14="http://schemas.microsoft.com/office/powerpoint/2010/main" val="106153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orange and green background">
            <a:extLst>
              <a:ext uri="{FF2B5EF4-FFF2-40B4-BE49-F238E27FC236}">
                <a16:creationId xmlns:a16="http://schemas.microsoft.com/office/drawing/2014/main" id="{7AC13EC4-59AB-11BF-D408-5E746539F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B0CAB9-0465-7D68-E9EC-0EA39FFA346A}"/>
              </a:ext>
            </a:extLst>
          </p:cNvPr>
          <p:cNvSpPr txBox="1"/>
          <p:nvPr/>
        </p:nvSpPr>
        <p:spPr>
          <a:xfrm>
            <a:off x="226337" y="0"/>
            <a:ext cx="11787612"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Finding Fault With the Church</a:t>
            </a:r>
            <a:endParaRPr lang="en-US" sz="3600" dirty="0">
              <a:solidFill>
                <a:schemeClr val="bg1"/>
              </a:solidFill>
              <a:latin typeface="Berlin Sans FB Demi" panose="020E0802020502020306" pitchFamily="34" charset="0"/>
            </a:endParaRPr>
          </a:p>
        </p:txBody>
      </p:sp>
      <p:sp>
        <p:nvSpPr>
          <p:cNvPr id="7" name="TextBox 6">
            <a:extLst>
              <a:ext uri="{FF2B5EF4-FFF2-40B4-BE49-F238E27FC236}">
                <a16:creationId xmlns:a16="http://schemas.microsoft.com/office/drawing/2014/main" id="{6E093497-0CBC-6C1B-CCCF-A2B639539CB2}"/>
              </a:ext>
            </a:extLst>
          </p:cNvPr>
          <p:cNvSpPr txBox="1"/>
          <p:nvPr/>
        </p:nvSpPr>
        <p:spPr>
          <a:xfrm>
            <a:off x="4492961" y="1478340"/>
            <a:ext cx="3819845" cy="4154984"/>
          </a:xfrm>
          <a:prstGeom prst="rect">
            <a:avLst/>
          </a:prstGeom>
          <a:noFill/>
        </p:spPr>
        <p:txBody>
          <a:bodyPr wrap="square">
            <a:spAutoFit/>
          </a:bodyPr>
          <a:lstStyle/>
          <a:p>
            <a:pPr algn="l" fontAlgn="base"/>
            <a:r>
              <a:rPr lang="en-US" sz="2400" b="1" i="0" dirty="0">
                <a:solidFill>
                  <a:schemeClr val="bg1"/>
                </a:solidFill>
                <a:effectLst/>
              </a:rPr>
              <a:t>[If a man] rises up to condemn others, finding fault with the Church, saying that they are out of the way, while he himself is righteous, then know assuredly, that that man is in the high road to apostasy; and if he does not repent, will apostatize, as God lives.</a:t>
            </a:r>
          </a:p>
          <a:p>
            <a:pPr algn="l" fontAlgn="base"/>
            <a:r>
              <a:rPr lang="en-US" sz="2400" b="1" i="0" dirty="0">
                <a:solidFill>
                  <a:schemeClr val="bg1"/>
                </a:solidFill>
                <a:effectLst/>
              </a:rPr>
              <a:t>(</a:t>
            </a:r>
            <a:r>
              <a:rPr lang="en-US" sz="2400" b="1" i="1" dirty="0">
                <a:solidFill>
                  <a:schemeClr val="bg1"/>
                </a:solidFill>
                <a:effectLst/>
              </a:rPr>
              <a:t>8</a:t>
            </a:r>
            <a:r>
              <a:rPr lang="en-US" sz="2400" b="1" i="0" dirty="0">
                <a:solidFill>
                  <a:schemeClr val="bg1"/>
                </a:solidFill>
                <a:effectLst/>
              </a:rPr>
              <a:t>)</a:t>
            </a:r>
          </a:p>
        </p:txBody>
      </p:sp>
      <p:pic>
        <p:nvPicPr>
          <p:cNvPr id="9" name="Picture 8" descr="A picture containing text, grass, outdoor, person&#10;&#10;Description automatically generated">
            <a:extLst>
              <a:ext uri="{FF2B5EF4-FFF2-40B4-BE49-F238E27FC236}">
                <a16:creationId xmlns:a16="http://schemas.microsoft.com/office/drawing/2014/main" id="{8EF4A180-48E5-B702-3B6C-E657D742E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773" y="1278092"/>
            <a:ext cx="2411229" cy="5007429"/>
          </a:xfrm>
          <a:prstGeom prst="rect">
            <a:avLst/>
          </a:prstGeom>
        </p:spPr>
      </p:pic>
      <p:pic>
        <p:nvPicPr>
          <p:cNvPr id="11" name="Picture 10">
            <a:extLst>
              <a:ext uri="{FF2B5EF4-FFF2-40B4-BE49-F238E27FC236}">
                <a16:creationId xmlns:a16="http://schemas.microsoft.com/office/drawing/2014/main" id="{AE662F4A-DEFE-3186-5B03-B655A407FC52}"/>
              </a:ext>
            </a:extLst>
          </p:cNvPr>
          <p:cNvPicPr>
            <a:picLocks noChangeAspect="1"/>
          </p:cNvPicPr>
          <p:nvPr/>
        </p:nvPicPr>
        <p:blipFill rotWithShape="1">
          <a:blip r:embed="rId4"/>
          <a:srcRect l="16809"/>
          <a:stretch/>
        </p:blipFill>
        <p:spPr>
          <a:xfrm>
            <a:off x="413658" y="2112352"/>
            <a:ext cx="3819845" cy="3077004"/>
          </a:xfrm>
          <a:prstGeom prst="rect">
            <a:avLst/>
          </a:prstGeom>
        </p:spPr>
      </p:pic>
    </p:spTree>
    <p:extLst>
      <p:ext uri="{BB962C8B-B14F-4D97-AF65-F5344CB8AC3E}">
        <p14:creationId xmlns:p14="http://schemas.microsoft.com/office/powerpoint/2010/main" val="1534996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orange and green background">
            <a:extLst>
              <a:ext uri="{FF2B5EF4-FFF2-40B4-BE49-F238E27FC236}">
                <a16:creationId xmlns:a16="http://schemas.microsoft.com/office/drawing/2014/main" id="{7AC13EC4-59AB-11BF-D408-5E746539F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B0CAB9-0465-7D68-E9EC-0EA39FFA346A}"/>
              </a:ext>
            </a:extLst>
          </p:cNvPr>
          <p:cNvSpPr txBox="1"/>
          <p:nvPr/>
        </p:nvSpPr>
        <p:spPr>
          <a:xfrm>
            <a:off x="226337" y="0"/>
            <a:ext cx="11787612"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But I Have a Question</a:t>
            </a:r>
            <a:endParaRPr lang="en-US" sz="3600" dirty="0">
              <a:solidFill>
                <a:schemeClr val="bg1"/>
              </a:solidFill>
              <a:latin typeface="Berlin Sans FB Demi" panose="020E0802020502020306" pitchFamily="34" charset="0"/>
            </a:endParaRPr>
          </a:p>
        </p:txBody>
      </p:sp>
      <p:sp>
        <p:nvSpPr>
          <p:cNvPr id="4" name="TextBox 3">
            <a:extLst>
              <a:ext uri="{FF2B5EF4-FFF2-40B4-BE49-F238E27FC236}">
                <a16:creationId xmlns:a16="http://schemas.microsoft.com/office/drawing/2014/main" id="{9CEB1B65-A242-1D9B-11D9-70F53F82AA1D}"/>
              </a:ext>
            </a:extLst>
          </p:cNvPr>
          <p:cNvSpPr txBox="1"/>
          <p:nvPr/>
        </p:nvSpPr>
        <p:spPr>
          <a:xfrm>
            <a:off x="5312227" y="1096280"/>
            <a:ext cx="6585857" cy="5324535"/>
          </a:xfrm>
          <a:prstGeom prst="rect">
            <a:avLst/>
          </a:prstGeom>
          <a:noFill/>
        </p:spPr>
        <p:txBody>
          <a:bodyPr wrap="square">
            <a:spAutoFit/>
          </a:bodyPr>
          <a:lstStyle/>
          <a:p>
            <a:pPr algn="l" fontAlgn="base"/>
            <a:r>
              <a:rPr lang="en-US" sz="2000" b="1" i="0" dirty="0">
                <a:solidFill>
                  <a:schemeClr val="bg1"/>
                </a:solidFill>
                <a:effectLst/>
              </a:rPr>
              <a:t>Is it all right to have questions about the Church or its doctrine? My dear young friends, we are a question-asking people … because we know that inquiry leads to truth. …</a:t>
            </a:r>
          </a:p>
          <a:p>
            <a:pPr algn="l" fontAlgn="base"/>
            <a:endParaRPr lang="en-US" sz="2000" b="1" i="0" dirty="0">
              <a:solidFill>
                <a:schemeClr val="bg1"/>
              </a:solidFill>
              <a:effectLst/>
            </a:endParaRPr>
          </a:p>
          <a:p>
            <a:pPr algn="l" fontAlgn="base"/>
            <a:r>
              <a:rPr lang="en-US" sz="2000" b="1" i="0" dirty="0">
                <a:solidFill>
                  <a:schemeClr val="bg1"/>
                </a:solidFill>
                <a:effectLst/>
              </a:rPr>
              <a:t>… Some might feel embarrassed or unworthy because they have searching questions regarding the gospel, but they needn’t feel that way. Asking questions isn’t a sign of weakness; it’s a precursor of growth. …</a:t>
            </a:r>
          </a:p>
          <a:p>
            <a:pPr algn="l" fontAlgn="base"/>
            <a:endParaRPr lang="en-US" sz="2000" b="1" i="0" dirty="0">
              <a:solidFill>
                <a:schemeClr val="bg1"/>
              </a:solidFill>
              <a:effectLst/>
            </a:endParaRPr>
          </a:p>
          <a:p>
            <a:pPr algn="l" fontAlgn="base"/>
            <a:r>
              <a:rPr lang="en-US" sz="2000" b="1" i="0" dirty="0">
                <a:solidFill>
                  <a:schemeClr val="bg1"/>
                </a:solidFill>
                <a:effectLst/>
              </a:rPr>
              <a:t>Fear not; ask questions. </a:t>
            </a:r>
          </a:p>
          <a:p>
            <a:pPr algn="l" fontAlgn="base"/>
            <a:endParaRPr lang="en-US" sz="2000" b="1" dirty="0">
              <a:solidFill>
                <a:schemeClr val="bg1"/>
              </a:solidFill>
            </a:endParaRPr>
          </a:p>
          <a:p>
            <a:pPr algn="l" fontAlgn="base"/>
            <a:r>
              <a:rPr lang="en-US" sz="2000" b="1" i="0" dirty="0">
                <a:solidFill>
                  <a:schemeClr val="bg1"/>
                </a:solidFill>
                <a:effectLst/>
              </a:rPr>
              <a:t>Be curious but doubt not! Always hold fast to faith and to the light you have already received. Because we see imperfectly in mortality. </a:t>
            </a:r>
          </a:p>
          <a:p>
            <a:pPr algn="l" fontAlgn="base"/>
            <a:endParaRPr lang="en-US" sz="2000" b="1" dirty="0">
              <a:solidFill>
                <a:schemeClr val="bg1"/>
              </a:solidFill>
            </a:endParaRPr>
          </a:p>
          <a:p>
            <a:pPr algn="l" fontAlgn="base"/>
            <a:r>
              <a:rPr lang="en-US" sz="2000" b="1" i="0" dirty="0">
                <a:solidFill>
                  <a:schemeClr val="bg1"/>
                </a:solidFill>
                <a:effectLst/>
              </a:rPr>
              <a:t>Not everything is going to make sense right now.</a:t>
            </a:r>
          </a:p>
          <a:p>
            <a:pPr algn="l" fontAlgn="base"/>
            <a:r>
              <a:rPr lang="en-US" sz="2000" b="1" i="0" dirty="0">
                <a:solidFill>
                  <a:schemeClr val="bg1"/>
                </a:solidFill>
                <a:effectLst/>
              </a:rPr>
              <a:t>(17)</a:t>
            </a:r>
          </a:p>
        </p:txBody>
      </p:sp>
      <p:pic>
        <p:nvPicPr>
          <p:cNvPr id="6" name="Picture 2" descr="http://www.uni.edu/becker/anImated%20question%20mark%20.gif">
            <a:extLst>
              <a:ext uri="{FF2B5EF4-FFF2-40B4-BE49-F238E27FC236}">
                <a16:creationId xmlns:a16="http://schemas.microsoft.com/office/drawing/2014/main" id="{5D751515-1621-BD91-DE1C-2B5931D46A65}"/>
              </a:ext>
            </a:extLst>
          </p:cNvPr>
          <p:cNvPicPr>
            <a:picLocks noChangeAspect="1" noChangeArrowheads="1" noCrop="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3834" y="1501446"/>
            <a:ext cx="2701222" cy="45847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in a suit and tie&#10;&#10;Description automatically generated with low confidence">
            <a:extLst>
              <a:ext uri="{FF2B5EF4-FFF2-40B4-BE49-F238E27FC236}">
                <a16:creationId xmlns:a16="http://schemas.microsoft.com/office/drawing/2014/main" id="{3C595552-B509-6E4F-8D20-AC670AF45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51" y="101174"/>
            <a:ext cx="889686" cy="1111214"/>
          </a:xfrm>
          <a:prstGeom prst="rect">
            <a:avLst/>
          </a:prstGeom>
        </p:spPr>
      </p:pic>
    </p:spTree>
    <p:extLst>
      <p:ext uri="{BB962C8B-B14F-4D97-AF65-F5344CB8AC3E}">
        <p14:creationId xmlns:p14="http://schemas.microsoft.com/office/powerpoint/2010/main" val="226595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27763" y="1416628"/>
            <a:ext cx="5029200" cy="3046988"/>
          </a:xfrm>
          <a:prstGeom prst="rect">
            <a:avLst/>
          </a:prstGeom>
          <a:noFill/>
        </p:spPr>
        <p:txBody>
          <a:bodyPr wrap="square" rtlCol="0">
            <a:spAutoFit/>
          </a:bodyPr>
          <a:lstStyle/>
          <a:p>
            <a:r>
              <a:rPr lang="en-US" sz="2400" dirty="0">
                <a:solidFill>
                  <a:schemeClr val="bg1"/>
                </a:solidFill>
              </a:rPr>
              <a:t>“Examine yourselves, whether ye be in the faith; prove your own selves. Know ye not your own selves, how that Jesus Christ is in you, except ye be reprobates?” </a:t>
            </a:r>
          </a:p>
          <a:p>
            <a:endParaRPr lang="en-US" sz="2400" dirty="0"/>
          </a:p>
          <a:p>
            <a:r>
              <a:rPr lang="en-US" sz="2400" dirty="0">
                <a:solidFill>
                  <a:srgbClr val="99FFCC"/>
                </a:solidFill>
              </a:rPr>
              <a:t>Reprobates: Corrupt or Immoral;  Those who are unworthy</a:t>
            </a:r>
            <a:endParaRPr lang="en-US" sz="2400" dirty="0">
              <a:solidFill>
                <a:srgbClr val="FFD347"/>
              </a:solidFill>
            </a:endParaRPr>
          </a:p>
        </p:txBody>
      </p:sp>
      <p:sp>
        <p:nvSpPr>
          <p:cNvPr id="5" name="TextBox 4"/>
          <p:cNvSpPr txBox="1"/>
          <p:nvPr/>
        </p:nvSpPr>
        <p:spPr>
          <a:xfrm>
            <a:off x="0" y="6396335"/>
            <a:ext cx="3276600" cy="369332"/>
          </a:xfrm>
          <a:prstGeom prst="rect">
            <a:avLst/>
          </a:prstGeom>
          <a:noFill/>
        </p:spPr>
        <p:txBody>
          <a:bodyPr wrap="square" rtlCol="0">
            <a:spAutoFit/>
          </a:bodyPr>
          <a:lstStyle/>
          <a:p>
            <a:r>
              <a:rPr lang="en-US" dirty="0">
                <a:solidFill>
                  <a:schemeClr val="bg1"/>
                </a:solidFill>
              </a:rPr>
              <a:t>2 Corinthians 13:5</a:t>
            </a:r>
          </a:p>
        </p:txBody>
      </p:sp>
      <p:sp>
        <p:nvSpPr>
          <p:cNvPr id="10" name="TextBox 9"/>
          <p:cNvSpPr txBox="1"/>
          <p:nvPr/>
        </p:nvSpPr>
        <p:spPr>
          <a:xfrm>
            <a:off x="226337" y="0"/>
            <a:ext cx="11787612" cy="923330"/>
          </a:xfrm>
          <a:prstGeom prst="rect">
            <a:avLst/>
          </a:prstGeom>
          <a:noFill/>
        </p:spPr>
        <p:txBody>
          <a:bodyPr wrap="square" rtlCol="0">
            <a:spAutoFit/>
          </a:bodyPr>
          <a:lstStyle/>
          <a:p>
            <a:pPr algn="ctr"/>
            <a:r>
              <a:rPr lang="en-US" sz="5400" dirty="0">
                <a:solidFill>
                  <a:schemeClr val="bg1"/>
                </a:solidFill>
                <a:latin typeface="Berlin Sans FB Demi" panose="020E0802020502020306" pitchFamily="34" charset="0"/>
              </a:rPr>
              <a:t>Trial of Your Faith</a:t>
            </a:r>
            <a:endParaRPr lang="en-US" sz="3600" dirty="0">
              <a:solidFill>
                <a:schemeClr val="bg1"/>
              </a:solidFill>
              <a:latin typeface="Berlin Sans FB Demi" panose="020E0802020502020306" pitchFamily="34" charset="0"/>
            </a:endParaRPr>
          </a:p>
        </p:txBody>
      </p:sp>
      <p:pic>
        <p:nvPicPr>
          <p:cNvPr id="3" name="Picture 2">
            <a:extLst>
              <a:ext uri="{FF2B5EF4-FFF2-40B4-BE49-F238E27FC236}">
                <a16:creationId xmlns:a16="http://schemas.microsoft.com/office/drawing/2014/main" id="{1CEBA459-7B63-4AB0-8774-C8B007A63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855" y="1299382"/>
            <a:ext cx="2324100" cy="2324100"/>
          </a:xfrm>
          <a:prstGeom prst="rect">
            <a:avLst/>
          </a:prstGeom>
        </p:spPr>
      </p:pic>
      <p:pic>
        <p:nvPicPr>
          <p:cNvPr id="11" name="Picture 10">
            <a:extLst>
              <a:ext uri="{FF2B5EF4-FFF2-40B4-BE49-F238E27FC236}">
                <a16:creationId xmlns:a16="http://schemas.microsoft.com/office/drawing/2014/main" id="{8FA95744-24BD-40F0-B963-122C569E5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987" y="4005798"/>
            <a:ext cx="2124075" cy="2152650"/>
          </a:xfrm>
          <a:prstGeom prst="rect">
            <a:avLst/>
          </a:prstGeom>
        </p:spPr>
      </p:pic>
      <p:grpSp>
        <p:nvGrpSpPr>
          <p:cNvPr id="2" name="Group 1">
            <a:extLst>
              <a:ext uri="{FF2B5EF4-FFF2-40B4-BE49-F238E27FC236}">
                <a16:creationId xmlns:a16="http://schemas.microsoft.com/office/drawing/2014/main" id="{3CDA10AA-D1CC-2325-5266-E44834626C05}"/>
              </a:ext>
            </a:extLst>
          </p:cNvPr>
          <p:cNvGrpSpPr/>
          <p:nvPr/>
        </p:nvGrpSpPr>
        <p:grpSpPr>
          <a:xfrm>
            <a:off x="946654" y="4149482"/>
            <a:ext cx="3032415" cy="2246853"/>
            <a:chOff x="384206" y="4158361"/>
            <a:chExt cx="3289208" cy="2390250"/>
          </a:xfrm>
        </p:grpSpPr>
        <p:grpSp>
          <p:nvGrpSpPr>
            <p:cNvPr id="4" name="Group 3">
              <a:extLst>
                <a:ext uri="{FF2B5EF4-FFF2-40B4-BE49-F238E27FC236}">
                  <a16:creationId xmlns:a16="http://schemas.microsoft.com/office/drawing/2014/main" id="{85ECAAB6-834B-FA65-10D7-946EA7BFC8A4}"/>
                </a:ext>
              </a:extLst>
            </p:cNvPr>
            <p:cNvGrpSpPr/>
            <p:nvPr/>
          </p:nvGrpSpPr>
          <p:grpSpPr>
            <a:xfrm>
              <a:off x="384206" y="4158361"/>
              <a:ext cx="3289208" cy="2390250"/>
              <a:chOff x="609599" y="833642"/>
              <a:chExt cx="7941747" cy="5771225"/>
            </a:xfrm>
          </p:grpSpPr>
          <p:grpSp>
            <p:nvGrpSpPr>
              <p:cNvPr id="8" name="Group 14">
                <a:extLst>
                  <a:ext uri="{FF2B5EF4-FFF2-40B4-BE49-F238E27FC236}">
                    <a16:creationId xmlns:a16="http://schemas.microsoft.com/office/drawing/2014/main" id="{17ADF90F-0F44-E454-2822-84363E16D3B9}"/>
                  </a:ext>
                </a:extLst>
              </p:cNvPr>
              <p:cNvGrpSpPr/>
              <p:nvPr/>
            </p:nvGrpSpPr>
            <p:grpSpPr>
              <a:xfrm rot="10800000">
                <a:off x="7696200" y="5257800"/>
                <a:ext cx="621450" cy="1347067"/>
                <a:chOff x="7010400" y="381000"/>
                <a:chExt cx="762000" cy="2033666"/>
              </a:xfrm>
            </p:grpSpPr>
            <p:sp>
              <p:nvSpPr>
                <p:cNvPr id="24" name="Rounded Rectangle 42">
                  <a:extLst>
                    <a:ext uri="{FF2B5EF4-FFF2-40B4-BE49-F238E27FC236}">
                      <a16:creationId xmlns:a16="http://schemas.microsoft.com/office/drawing/2014/main" id="{E956A852-3405-565B-8057-A1501C215106}"/>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625EC0D-FA8A-97D0-4E5F-BB48232B8588}"/>
                    </a:ext>
                  </a:extLst>
                </p:cNvPr>
                <p:cNvSpPr/>
                <p:nvPr/>
              </p:nvSpPr>
              <p:spPr>
                <a:xfrm>
                  <a:off x="7010400" y="381000"/>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3FE34D56-8273-589A-B4DB-1679A58A739D}"/>
                  </a:ext>
                </a:extLst>
              </p:cNvPr>
              <p:cNvGrpSpPr/>
              <p:nvPr/>
            </p:nvGrpSpPr>
            <p:grpSpPr>
              <a:xfrm rot="10800000">
                <a:off x="939238" y="4923502"/>
                <a:ext cx="621450" cy="1347067"/>
                <a:chOff x="7010400" y="381000"/>
                <a:chExt cx="762000" cy="2033666"/>
              </a:xfrm>
            </p:grpSpPr>
            <p:sp>
              <p:nvSpPr>
                <p:cNvPr id="22" name="Rounded Rectangle 40">
                  <a:extLst>
                    <a:ext uri="{FF2B5EF4-FFF2-40B4-BE49-F238E27FC236}">
                      <a16:creationId xmlns:a16="http://schemas.microsoft.com/office/drawing/2014/main" id="{EF9B5C29-4192-7DFA-119C-5F22CAC6D972}"/>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170B84-DA4F-5569-65F8-78D7E8BB241D}"/>
                    </a:ext>
                  </a:extLst>
                </p:cNvPr>
                <p:cNvSpPr/>
                <p:nvPr/>
              </p:nvSpPr>
              <p:spPr>
                <a:xfrm>
                  <a:off x="7010400" y="381000"/>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Wave 2">
                <a:extLst>
                  <a:ext uri="{FF2B5EF4-FFF2-40B4-BE49-F238E27FC236}">
                    <a16:creationId xmlns:a16="http://schemas.microsoft.com/office/drawing/2014/main" id="{C29EECBF-9634-9DEE-CE29-E5D1EE264E77}"/>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3">
                <a:extLst>
                  <a:ext uri="{FF2B5EF4-FFF2-40B4-BE49-F238E27FC236}">
                    <a16:creationId xmlns:a16="http://schemas.microsoft.com/office/drawing/2014/main" id="{C271A84B-C329-8C8A-3FF3-5A0E9CA715EB}"/>
                  </a:ext>
                </a:extLst>
              </p:cNvPr>
              <p:cNvSpPr/>
              <p:nvPr/>
            </p:nvSpPr>
            <p:spPr>
              <a:xfrm>
                <a:off x="7315200" y="1981200"/>
                <a:ext cx="1236146" cy="3840519"/>
              </a:xfrm>
              <a:prstGeom prst="can">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
                <a:extLst>
                  <a:ext uri="{FF2B5EF4-FFF2-40B4-BE49-F238E27FC236}">
                    <a16:creationId xmlns:a16="http://schemas.microsoft.com/office/drawing/2014/main" id="{6E6236A4-54F0-2170-A38B-3513A9AE06DB}"/>
                  </a:ext>
                </a:extLst>
              </p:cNvPr>
              <p:cNvSpPr/>
              <p:nvPr/>
            </p:nvSpPr>
            <p:spPr>
              <a:xfrm>
                <a:off x="609599" y="1643059"/>
                <a:ext cx="1236146" cy="3840519"/>
              </a:xfrm>
              <a:prstGeom prst="can">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984EDFB-6585-08A5-95C9-FA47E55254A8}"/>
                  </a:ext>
                </a:extLst>
              </p:cNvPr>
              <p:cNvGrpSpPr/>
              <p:nvPr/>
            </p:nvGrpSpPr>
            <p:grpSpPr>
              <a:xfrm>
                <a:off x="899460" y="833642"/>
                <a:ext cx="621450" cy="986197"/>
                <a:chOff x="7031201" y="834275"/>
                <a:chExt cx="762000" cy="1488861"/>
              </a:xfrm>
            </p:grpSpPr>
            <p:sp>
              <p:nvSpPr>
                <p:cNvPr id="20" name="Rounded Rectangle 38">
                  <a:extLst>
                    <a:ext uri="{FF2B5EF4-FFF2-40B4-BE49-F238E27FC236}">
                      <a16:creationId xmlns:a16="http://schemas.microsoft.com/office/drawing/2014/main" id="{7B8E3A03-BB92-E2B6-0D34-1B84F31A8EB8}"/>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5">
                  <a:extLst>
                    <a:ext uri="{FF2B5EF4-FFF2-40B4-BE49-F238E27FC236}">
                      <a16:creationId xmlns:a16="http://schemas.microsoft.com/office/drawing/2014/main" id="{1EAA7572-204F-0016-2993-16DB27CE7952}"/>
                    </a:ext>
                  </a:extLst>
                </p:cNvPr>
                <p:cNvSpPr/>
                <p:nvPr/>
              </p:nvSpPr>
              <p:spPr>
                <a:xfrm>
                  <a:off x="7031201" y="834275"/>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3A8DC29-BE53-69E2-FE18-99B141EAD6E2}"/>
                  </a:ext>
                </a:extLst>
              </p:cNvPr>
              <p:cNvGrpSpPr/>
              <p:nvPr/>
            </p:nvGrpSpPr>
            <p:grpSpPr>
              <a:xfrm>
                <a:off x="7646520" y="1148254"/>
                <a:ext cx="621450" cy="1017899"/>
                <a:chOff x="7087348" y="824753"/>
                <a:chExt cx="762000" cy="1536722"/>
              </a:xfrm>
            </p:grpSpPr>
            <p:sp>
              <p:nvSpPr>
                <p:cNvPr id="18" name="Rounded Rectangle 36">
                  <a:extLst>
                    <a:ext uri="{FF2B5EF4-FFF2-40B4-BE49-F238E27FC236}">
                      <a16:creationId xmlns:a16="http://schemas.microsoft.com/office/drawing/2014/main" id="{D753CE56-D0F6-3E71-5B5D-A2468B8EFC3D}"/>
                    </a:ext>
                  </a:extLst>
                </p:cNvPr>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649BED-6956-82A5-E708-CFEFD0274334}"/>
                    </a:ext>
                  </a:extLst>
                </p:cNvPr>
                <p:cNvSpPr/>
                <p:nvPr/>
              </p:nvSpPr>
              <p:spPr>
                <a:xfrm>
                  <a:off x="7087348" y="824753"/>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a:extLst>
                <a:ext uri="{FF2B5EF4-FFF2-40B4-BE49-F238E27FC236}">
                  <a16:creationId xmlns:a16="http://schemas.microsoft.com/office/drawing/2014/main" id="{EEAB22E3-6AF7-E84B-7B87-74B4411CC1ED}"/>
                </a:ext>
              </a:extLst>
            </p:cNvPr>
            <p:cNvSpPr/>
            <p:nvPr/>
          </p:nvSpPr>
          <p:spPr>
            <a:xfrm>
              <a:off x="818489" y="4733762"/>
              <a:ext cx="2460380" cy="1244193"/>
            </a:xfrm>
            <a:prstGeom prst="rect">
              <a:avLst/>
            </a:prstGeom>
          </p:spPr>
          <p:txBody>
            <a:bodyPr wrap="square">
              <a:spAutoFit/>
            </a:bodyPr>
            <a:lstStyle/>
            <a:p>
              <a:pPr algn="ctr"/>
              <a:r>
                <a:rPr lang="en-US" sz="1400" b="1" i="0" dirty="0">
                  <a:solidFill>
                    <a:srgbClr val="000000"/>
                  </a:solidFill>
                  <a:effectLst/>
                  <a:latin typeface="Calibri" panose="020F0502020204030204" pitchFamily="34" charset="0"/>
                </a:rPr>
                <a:t>The Lord may not always remove our challenges, but we can be strengthened by His grace as we endure them faithfully</a:t>
              </a:r>
              <a:r>
                <a:rPr lang="en-US" sz="1400" b="0" i="0" dirty="0">
                  <a:solidFill>
                    <a:srgbClr val="000000"/>
                  </a:solidFill>
                  <a:effectLst/>
                  <a:latin typeface="Calibri" panose="020F0502020204030204" pitchFamily="34" charset="0"/>
                </a:rPr>
                <a:t>.</a:t>
              </a:r>
              <a:endParaRPr lang="en-US" sz="1400" dirty="0"/>
            </a:p>
          </p:txBody>
        </p:sp>
      </p:grpSp>
    </p:spTree>
    <p:extLst>
      <p:ext uri="{BB962C8B-B14F-4D97-AF65-F5344CB8AC3E}">
        <p14:creationId xmlns:p14="http://schemas.microsoft.com/office/powerpoint/2010/main" val="7835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1"/>
            <a:ext cx="64008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rPr>
              <a:t>Fiery Trials</a:t>
            </a:r>
          </a:p>
        </p:txBody>
      </p:sp>
      <p:sp>
        <p:nvSpPr>
          <p:cNvPr id="5" name="TextBox 4"/>
          <p:cNvSpPr txBox="1"/>
          <p:nvPr/>
        </p:nvSpPr>
        <p:spPr>
          <a:xfrm>
            <a:off x="-1" y="6396335"/>
            <a:ext cx="4998027" cy="369332"/>
          </a:xfrm>
          <a:prstGeom prst="rect">
            <a:avLst/>
          </a:prstGeom>
          <a:noFill/>
        </p:spPr>
        <p:txBody>
          <a:bodyPr wrap="square" rtlCol="0">
            <a:spAutoFit/>
          </a:bodyPr>
          <a:lstStyle/>
          <a:p>
            <a:r>
              <a:rPr lang="en-US" dirty="0">
                <a:solidFill>
                  <a:schemeClr val="bg1"/>
                </a:solidFill>
              </a:rPr>
              <a:t>2 Corinthians 13:5; 1 Peter 4:12</a:t>
            </a:r>
          </a:p>
        </p:txBody>
      </p:sp>
      <p:sp>
        <p:nvSpPr>
          <p:cNvPr id="7" name="TextBox 6"/>
          <p:cNvSpPr txBox="1"/>
          <p:nvPr/>
        </p:nvSpPr>
        <p:spPr>
          <a:xfrm>
            <a:off x="540327" y="1447800"/>
            <a:ext cx="5850082" cy="1569660"/>
          </a:xfrm>
          <a:prstGeom prst="rect">
            <a:avLst/>
          </a:prstGeom>
          <a:noFill/>
        </p:spPr>
        <p:txBody>
          <a:bodyPr wrap="square" rtlCol="0">
            <a:spAutoFit/>
          </a:bodyPr>
          <a:lstStyle/>
          <a:p>
            <a:r>
              <a:rPr lang="en-US" sz="2400" i="1" dirty="0">
                <a:solidFill>
                  <a:srgbClr val="FFD347"/>
                </a:solidFill>
              </a:rPr>
              <a:t>“…think it not strange concerning the fiery trial which is to try you, as though some strange thing happened unto you:”</a:t>
            </a:r>
            <a:endParaRPr lang="en-US" sz="2400" i="1" dirty="0">
              <a:solidFill>
                <a:srgbClr val="99FFCC"/>
              </a:solidFill>
            </a:endParaRPr>
          </a:p>
          <a:p>
            <a:endParaRPr lang="en-US" sz="2400" i="1" dirty="0">
              <a:solidFill>
                <a:srgbClr val="FFD347"/>
              </a:solidFill>
            </a:endParaRPr>
          </a:p>
        </p:txBody>
      </p:sp>
      <p:grpSp>
        <p:nvGrpSpPr>
          <p:cNvPr id="3" name="Group 2"/>
          <p:cNvGrpSpPr/>
          <p:nvPr/>
        </p:nvGrpSpPr>
        <p:grpSpPr>
          <a:xfrm>
            <a:off x="3516456" y="4180610"/>
            <a:ext cx="6864062" cy="2308324"/>
            <a:chOff x="3516456" y="4180610"/>
            <a:chExt cx="6864062" cy="2308324"/>
          </a:xfrm>
        </p:grpSpPr>
        <p:sp>
          <p:nvSpPr>
            <p:cNvPr id="8" name="TextBox 7"/>
            <p:cNvSpPr txBox="1"/>
            <p:nvPr/>
          </p:nvSpPr>
          <p:spPr>
            <a:xfrm>
              <a:off x="4925291" y="4180610"/>
              <a:ext cx="5455227" cy="2308324"/>
            </a:xfrm>
            <a:prstGeom prst="rect">
              <a:avLst/>
            </a:prstGeom>
            <a:noFill/>
          </p:spPr>
          <p:txBody>
            <a:bodyPr wrap="square" rtlCol="0">
              <a:spAutoFit/>
            </a:bodyPr>
            <a:lstStyle/>
            <a:p>
              <a:r>
                <a:rPr lang="en-US" sz="2400" dirty="0">
                  <a:solidFill>
                    <a:schemeClr val="bg1"/>
                  </a:solidFill>
                </a:rPr>
                <a:t>The Fiery Trials are to make you stronger, but they have the potential to diminish or even destroy your trust in the Son of God, and to weaken your resolve to keep your promises to Him. </a:t>
              </a:r>
            </a:p>
            <a:p>
              <a:endParaRPr lang="en-US" sz="24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456" y="4440382"/>
              <a:ext cx="1085850" cy="1447800"/>
            </a:xfrm>
            <a:prstGeom prst="rect">
              <a:avLst/>
            </a:prstGeom>
          </p:spPr>
        </p:pic>
      </p:grpSp>
      <p:sp>
        <p:nvSpPr>
          <p:cNvPr id="11" name="TextBox 10"/>
          <p:cNvSpPr txBox="1"/>
          <p:nvPr/>
        </p:nvSpPr>
        <p:spPr>
          <a:xfrm>
            <a:off x="8915400" y="6396335"/>
            <a:ext cx="3276600" cy="461665"/>
          </a:xfrm>
          <a:prstGeom prst="rect">
            <a:avLst/>
          </a:prstGeom>
          <a:noFill/>
        </p:spPr>
        <p:txBody>
          <a:bodyPr wrap="square" rtlCol="0">
            <a:spAutoFit/>
          </a:bodyPr>
          <a:lstStyle/>
          <a:p>
            <a:pPr algn="r"/>
            <a:r>
              <a:rPr lang="en-US" sz="2400" dirty="0">
                <a:solidFill>
                  <a:srgbClr val="FFD347"/>
                </a:solidFill>
              </a:rPr>
              <a:t>(12)</a:t>
            </a:r>
          </a:p>
        </p:txBody>
      </p:sp>
      <p:pic>
        <p:nvPicPr>
          <p:cNvPr id="12" name="Picture 11">
            <a:extLst>
              <a:ext uri="{FF2B5EF4-FFF2-40B4-BE49-F238E27FC236}">
                <a16:creationId xmlns:a16="http://schemas.microsoft.com/office/drawing/2014/main" id="{AEF3DAD9-DBB1-45B3-ADFF-7A23866BE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904" y="1082233"/>
            <a:ext cx="1853184" cy="2804160"/>
          </a:xfrm>
          <a:prstGeom prst="rect">
            <a:avLst/>
          </a:prstGeom>
        </p:spPr>
      </p:pic>
    </p:spTree>
    <p:extLst>
      <p:ext uri="{BB962C8B-B14F-4D97-AF65-F5344CB8AC3E}">
        <p14:creationId xmlns:p14="http://schemas.microsoft.com/office/powerpoint/2010/main" val="221331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1"/>
            <a:ext cx="64008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rPr>
              <a:t>Gift of Faith</a:t>
            </a:r>
          </a:p>
        </p:txBody>
      </p:sp>
      <p:sp>
        <p:nvSpPr>
          <p:cNvPr id="5" name="TextBox 4"/>
          <p:cNvSpPr txBox="1"/>
          <p:nvPr/>
        </p:nvSpPr>
        <p:spPr>
          <a:xfrm>
            <a:off x="8915400" y="6396335"/>
            <a:ext cx="3276600" cy="461665"/>
          </a:xfrm>
          <a:prstGeom prst="rect">
            <a:avLst/>
          </a:prstGeom>
          <a:noFill/>
        </p:spPr>
        <p:txBody>
          <a:bodyPr wrap="square" rtlCol="0">
            <a:spAutoFit/>
          </a:bodyPr>
          <a:lstStyle/>
          <a:p>
            <a:pPr algn="r"/>
            <a:r>
              <a:rPr lang="en-US" sz="2400" dirty="0">
                <a:solidFill>
                  <a:srgbClr val="FFD347"/>
                </a:solidFill>
              </a:rPr>
              <a:t>(12)</a:t>
            </a:r>
          </a:p>
        </p:txBody>
      </p:sp>
      <p:sp>
        <p:nvSpPr>
          <p:cNvPr id="7" name="TextBox 6"/>
          <p:cNvSpPr txBox="1"/>
          <p:nvPr/>
        </p:nvSpPr>
        <p:spPr>
          <a:xfrm>
            <a:off x="1205346" y="1260764"/>
            <a:ext cx="3810000" cy="2062103"/>
          </a:xfrm>
          <a:prstGeom prst="rect">
            <a:avLst/>
          </a:prstGeom>
          <a:noFill/>
        </p:spPr>
        <p:txBody>
          <a:bodyPr wrap="square" rtlCol="0">
            <a:spAutoFit/>
          </a:bodyPr>
          <a:lstStyle/>
          <a:p>
            <a:r>
              <a:rPr lang="en-US" sz="3200" dirty="0">
                <a:solidFill>
                  <a:schemeClr val="bg1"/>
                </a:solidFill>
              </a:rPr>
              <a:t>“The gift of faith is a priceless spiritual endowment.”</a:t>
            </a:r>
          </a:p>
          <a:p>
            <a:endParaRPr lang="en-US" sz="3200" dirty="0">
              <a:solidFill>
                <a:schemeClr val="bg1"/>
              </a:solidFill>
            </a:endParaRPr>
          </a:p>
        </p:txBody>
      </p:sp>
      <p:sp>
        <p:nvSpPr>
          <p:cNvPr id="8" name="TextBox 7"/>
          <p:cNvSpPr txBox="1"/>
          <p:nvPr/>
        </p:nvSpPr>
        <p:spPr>
          <a:xfrm>
            <a:off x="4582391" y="3938154"/>
            <a:ext cx="5884718" cy="2062103"/>
          </a:xfrm>
          <a:prstGeom prst="rect">
            <a:avLst/>
          </a:prstGeom>
          <a:noFill/>
        </p:spPr>
        <p:txBody>
          <a:bodyPr wrap="square" rtlCol="0">
            <a:spAutoFit/>
          </a:bodyPr>
          <a:lstStyle/>
          <a:p>
            <a:r>
              <a:rPr lang="en-US" sz="3200" dirty="0">
                <a:solidFill>
                  <a:schemeClr val="bg1"/>
                </a:solidFill>
              </a:rPr>
              <a:t>“Our faith is centered in God, our Father, and in His Son, Jesus Christ, our Savior and Redeemer.”</a:t>
            </a:r>
          </a:p>
          <a:p>
            <a:endParaRPr lang="en-US" sz="3200" dirty="0">
              <a:solidFill>
                <a:schemeClr val="bg1"/>
              </a:solidFill>
            </a:endParaRPr>
          </a:p>
        </p:txBody>
      </p:sp>
      <p:sp>
        <p:nvSpPr>
          <p:cNvPr id="10" name="TextBox 9"/>
          <p:cNvSpPr txBox="1"/>
          <p:nvPr/>
        </p:nvSpPr>
        <p:spPr>
          <a:xfrm>
            <a:off x="0" y="6396335"/>
            <a:ext cx="3276600" cy="369332"/>
          </a:xfrm>
          <a:prstGeom prst="rect">
            <a:avLst/>
          </a:prstGeom>
          <a:noFill/>
        </p:spPr>
        <p:txBody>
          <a:bodyPr wrap="square" rtlCol="0">
            <a:spAutoFit/>
          </a:bodyPr>
          <a:lstStyle/>
          <a:p>
            <a:r>
              <a:rPr lang="en-US" dirty="0">
                <a:solidFill>
                  <a:schemeClr val="bg1"/>
                </a:solidFill>
              </a:rPr>
              <a:t>2 Corinthians 13:5</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1265" y="138546"/>
            <a:ext cx="1085850" cy="1447800"/>
          </a:xfrm>
          <a:prstGeom prst="rect">
            <a:avLst/>
          </a:prstGeom>
        </p:spPr>
      </p:pic>
      <p:pic>
        <p:nvPicPr>
          <p:cNvPr id="3" name="Picture 2">
            <a:extLst>
              <a:ext uri="{FF2B5EF4-FFF2-40B4-BE49-F238E27FC236}">
                <a16:creationId xmlns:a16="http://schemas.microsoft.com/office/drawing/2014/main" id="{F3485D69-2C74-4E8F-AF6A-C055B6953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2304" y="1446285"/>
            <a:ext cx="4108704" cy="2115312"/>
          </a:xfrm>
          <a:prstGeom prst="rect">
            <a:avLst/>
          </a:prstGeom>
        </p:spPr>
      </p:pic>
    </p:spTree>
    <p:extLst>
      <p:ext uri="{BB962C8B-B14F-4D97-AF65-F5344CB8AC3E}">
        <p14:creationId xmlns:p14="http://schemas.microsoft.com/office/powerpoint/2010/main" val="409469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2286000" cy="369332"/>
          </a:xfrm>
          <a:prstGeom prst="rect">
            <a:avLst/>
          </a:prstGeom>
          <a:noFill/>
        </p:spPr>
        <p:txBody>
          <a:bodyPr wrap="square" rtlCol="0">
            <a:spAutoFit/>
          </a:bodyPr>
          <a:lstStyle/>
          <a:p>
            <a:r>
              <a:rPr lang="en-US" dirty="0">
                <a:solidFill>
                  <a:schemeClr val="bg1"/>
                </a:solidFill>
              </a:rPr>
              <a:t>2 Corinthians 8:9</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Rich VS Poor</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208314" y="1171192"/>
            <a:ext cx="2982686" cy="1015663"/>
          </a:xfrm>
          <a:prstGeom prst="rect">
            <a:avLst/>
          </a:prstGeom>
          <a:solidFill>
            <a:schemeClr val="bg2">
              <a:lumMod val="10000"/>
            </a:schemeClr>
          </a:solidFill>
          <a:ln>
            <a:solidFill>
              <a:schemeClr val="bg2">
                <a:lumMod val="75000"/>
              </a:schemeClr>
            </a:solidFill>
          </a:ln>
        </p:spPr>
        <p:txBody>
          <a:bodyPr wrap="square">
            <a:spAutoFit/>
          </a:bodyPr>
          <a:lstStyle/>
          <a:p>
            <a:r>
              <a:rPr lang="en-US" sz="2000" dirty="0">
                <a:solidFill>
                  <a:schemeClr val="bg1"/>
                </a:solidFill>
                <a:latin typeface="Arial Rounded MT Bold" panose="020F0704030504030204" pitchFamily="34" charset="0"/>
              </a:rPr>
              <a:t>In what ways was Jesus Christ rich in the premortal life?</a:t>
            </a:r>
          </a:p>
        </p:txBody>
      </p:sp>
      <p:sp>
        <p:nvSpPr>
          <p:cNvPr id="4" name="Rectangle 3"/>
          <p:cNvSpPr/>
          <p:nvPr/>
        </p:nvSpPr>
        <p:spPr>
          <a:xfrm>
            <a:off x="511629" y="3830321"/>
            <a:ext cx="4071257" cy="2308324"/>
          </a:xfrm>
          <a:prstGeom prst="rect">
            <a:avLst/>
          </a:prstGeom>
          <a:solidFill>
            <a:schemeClr val="bg2">
              <a:lumMod val="10000"/>
            </a:schemeClr>
          </a:solidFill>
          <a:ln>
            <a:solidFill>
              <a:schemeClr val="bg2">
                <a:lumMod val="75000"/>
              </a:schemeClr>
            </a:solidFill>
          </a:ln>
        </p:spPr>
        <p:txBody>
          <a:bodyPr wrap="square">
            <a:spAutoFit/>
          </a:bodyPr>
          <a:lstStyle/>
          <a:p>
            <a:r>
              <a:rPr lang="en-US" dirty="0">
                <a:solidFill>
                  <a:schemeClr val="bg1"/>
                </a:solidFill>
                <a:latin typeface="Arial Rounded MT Bold" panose="020F0704030504030204" pitchFamily="34" charset="0"/>
              </a:rPr>
              <a:t>Jesus Christ was the Firstborn of the Father in the spirit and even before He was born in mortality. Jesus Christ was a God who stood next to Heavenly Father in authority, power, and glory and created many worlds under the direction of the Father.</a:t>
            </a:r>
          </a:p>
        </p:txBody>
      </p:sp>
      <p:sp>
        <p:nvSpPr>
          <p:cNvPr id="7" name="Right Arrow 6"/>
          <p:cNvSpPr/>
          <p:nvPr/>
        </p:nvSpPr>
        <p:spPr>
          <a:xfrm rot="5400000">
            <a:off x="1895983" y="2730449"/>
            <a:ext cx="1259008" cy="50074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349343" y="1084105"/>
            <a:ext cx="2982686" cy="1323439"/>
          </a:xfrm>
          <a:prstGeom prst="rect">
            <a:avLst/>
          </a:prstGeom>
          <a:solidFill>
            <a:schemeClr val="bg2">
              <a:lumMod val="10000"/>
            </a:schemeClr>
          </a:solidFill>
          <a:ln>
            <a:solidFill>
              <a:schemeClr val="bg2">
                <a:lumMod val="75000"/>
              </a:schemeClr>
            </a:solidFill>
          </a:ln>
        </p:spPr>
        <p:txBody>
          <a:bodyPr wrap="square">
            <a:spAutoFit/>
          </a:bodyPr>
          <a:lstStyle/>
          <a:p>
            <a:r>
              <a:rPr lang="en-US" sz="2000" dirty="0">
                <a:solidFill>
                  <a:schemeClr val="bg1"/>
                </a:solidFill>
                <a:latin typeface="Arial Rounded MT Bold" panose="020F0704030504030204" pitchFamily="34" charset="0"/>
              </a:rPr>
              <a:t>In what ways might He have been considered poor during His time in mortality?</a:t>
            </a:r>
          </a:p>
        </p:txBody>
      </p:sp>
      <p:sp>
        <p:nvSpPr>
          <p:cNvPr id="37" name="Right Arrow 36"/>
          <p:cNvSpPr/>
          <p:nvPr/>
        </p:nvSpPr>
        <p:spPr>
          <a:xfrm rot="5400000">
            <a:off x="9269184" y="3042560"/>
            <a:ext cx="1208317" cy="631371"/>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207830" y="4603209"/>
            <a:ext cx="3189514" cy="1200329"/>
          </a:xfrm>
          <a:prstGeom prst="rect">
            <a:avLst/>
          </a:prstGeom>
          <a:solidFill>
            <a:schemeClr val="bg2">
              <a:lumMod val="10000"/>
            </a:schemeClr>
          </a:solidFill>
          <a:ln>
            <a:solidFill>
              <a:schemeClr val="bg2">
                <a:lumMod val="75000"/>
              </a:schemeClr>
            </a:solidFill>
          </a:ln>
        </p:spPr>
        <p:txBody>
          <a:bodyPr wrap="square">
            <a:spAutoFit/>
          </a:bodyPr>
          <a:lstStyle/>
          <a:p>
            <a:r>
              <a:rPr lang="en-US" dirty="0">
                <a:solidFill>
                  <a:schemeClr val="bg1"/>
                </a:solidFill>
                <a:latin typeface="Arial Rounded MT Bold" panose="020F0704030504030204" pitchFamily="34" charset="0"/>
              </a:rPr>
              <a:t>He left His position of glory to be born in and live among lowly circumstances on earth</a:t>
            </a:r>
          </a:p>
        </p:txBody>
      </p:sp>
      <p:pic>
        <p:nvPicPr>
          <p:cNvPr id="17412" name="Picture 4" descr="Image result for jesus born in a ma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2396374"/>
            <a:ext cx="3448502" cy="259098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4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6" grpId="0" animBg="1"/>
      <p:bldP spid="37" grpId="0" animBg="1"/>
      <p:bldP spid="3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05200" y="2286000"/>
            <a:ext cx="4572000" cy="2308324"/>
          </a:xfrm>
          <a:prstGeom prst="rect">
            <a:avLst/>
          </a:prstGeom>
          <a:noFill/>
        </p:spPr>
        <p:txBody>
          <a:bodyPr wrap="square" rtlCol="0">
            <a:spAutoFit/>
          </a:bodyPr>
          <a:lstStyle/>
          <a:p>
            <a:pPr algn="ctr"/>
            <a:r>
              <a:rPr lang="en-US" sz="4800" dirty="0">
                <a:solidFill>
                  <a:srgbClr val="FFD347"/>
                </a:solidFill>
              </a:rPr>
              <a:t>Remaining Faithful during trials:</a:t>
            </a:r>
          </a:p>
        </p:txBody>
      </p:sp>
      <p:sp>
        <p:nvSpPr>
          <p:cNvPr id="5" name="TextBox 4"/>
          <p:cNvSpPr txBox="1"/>
          <p:nvPr/>
        </p:nvSpPr>
        <p:spPr>
          <a:xfrm>
            <a:off x="8915400" y="6396335"/>
            <a:ext cx="3276600" cy="461665"/>
          </a:xfrm>
          <a:prstGeom prst="rect">
            <a:avLst/>
          </a:prstGeom>
          <a:noFill/>
        </p:spPr>
        <p:txBody>
          <a:bodyPr wrap="square" rtlCol="0">
            <a:spAutoFit/>
          </a:bodyPr>
          <a:lstStyle/>
          <a:p>
            <a:pPr algn="r"/>
            <a:r>
              <a:rPr lang="en-US" sz="2400" dirty="0">
                <a:solidFill>
                  <a:srgbClr val="FFD347"/>
                </a:solidFill>
              </a:rPr>
              <a:t>(12)</a:t>
            </a:r>
          </a:p>
        </p:txBody>
      </p:sp>
      <p:sp>
        <p:nvSpPr>
          <p:cNvPr id="7" name="TextBox 6"/>
          <p:cNvSpPr txBox="1"/>
          <p:nvPr/>
        </p:nvSpPr>
        <p:spPr>
          <a:xfrm>
            <a:off x="4648200" y="304800"/>
            <a:ext cx="2819400" cy="923330"/>
          </a:xfrm>
          <a:prstGeom prst="rect">
            <a:avLst/>
          </a:prstGeom>
          <a:noFill/>
        </p:spPr>
        <p:txBody>
          <a:bodyPr wrap="square" rtlCol="0">
            <a:spAutoFit/>
          </a:bodyPr>
          <a:lstStyle/>
          <a:p>
            <a:r>
              <a:rPr lang="en-US" dirty="0">
                <a:solidFill>
                  <a:srgbClr val="99FFCC"/>
                </a:solidFill>
              </a:rPr>
              <a:t>1. Immerse yourself in the very things that helped build your core of faith.</a:t>
            </a:r>
          </a:p>
        </p:txBody>
      </p:sp>
      <p:sp>
        <p:nvSpPr>
          <p:cNvPr id="9" name="TextBox 8"/>
          <p:cNvSpPr txBox="1"/>
          <p:nvPr/>
        </p:nvSpPr>
        <p:spPr>
          <a:xfrm>
            <a:off x="7467600" y="1219200"/>
            <a:ext cx="2971800" cy="923330"/>
          </a:xfrm>
          <a:prstGeom prst="rect">
            <a:avLst/>
          </a:prstGeom>
          <a:noFill/>
        </p:spPr>
        <p:txBody>
          <a:bodyPr wrap="square" rtlCol="0">
            <a:spAutoFit/>
          </a:bodyPr>
          <a:lstStyle/>
          <a:p>
            <a:r>
              <a:rPr lang="en-US" dirty="0">
                <a:solidFill>
                  <a:srgbClr val="99FFCC"/>
                </a:solidFill>
              </a:rPr>
              <a:t>2. Don’t step away from the Church…this is your sanctuary to protect your faith.</a:t>
            </a:r>
          </a:p>
        </p:txBody>
      </p:sp>
      <p:sp>
        <p:nvSpPr>
          <p:cNvPr id="10" name="TextBox 9"/>
          <p:cNvSpPr txBox="1"/>
          <p:nvPr/>
        </p:nvSpPr>
        <p:spPr>
          <a:xfrm>
            <a:off x="7696200" y="3200400"/>
            <a:ext cx="2438400" cy="369332"/>
          </a:xfrm>
          <a:prstGeom prst="rect">
            <a:avLst/>
          </a:prstGeom>
          <a:noFill/>
        </p:spPr>
        <p:txBody>
          <a:bodyPr wrap="square" rtlCol="0">
            <a:spAutoFit/>
          </a:bodyPr>
          <a:lstStyle/>
          <a:p>
            <a:r>
              <a:rPr lang="en-US" dirty="0">
                <a:solidFill>
                  <a:srgbClr val="99FFCC"/>
                </a:solidFill>
              </a:rPr>
              <a:t>3. Pray to find answers.</a:t>
            </a:r>
          </a:p>
        </p:txBody>
      </p:sp>
      <p:sp>
        <p:nvSpPr>
          <p:cNvPr id="12" name="TextBox 11"/>
          <p:cNvSpPr txBox="1"/>
          <p:nvPr/>
        </p:nvSpPr>
        <p:spPr>
          <a:xfrm>
            <a:off x="7391400" y="4419600"/>
            <a:ext cx="2438400" cy="923330"/>
          </a:xfrm>
          <a:prstGeom prst="rect">
            <a:avLst/>
          </a:prstGeom>
          <a:noFill/>
        </p:spPr>
        <p:txBody>
          <a:bodyPr wrap="square" rtlCol="0">
            <a:spAutoFit/>
          </a:bodyPr>
          <a:lstStyle/>
          <a:p>
            <a:r>
              <a:rPr lang="en-US" dirty="0">
                <a:solidFill>
                  <a:srgbClr val="99FFCC"/>
                </a:solidFill>
              </a:rPr>
              <a:t>4. Read and ponder scriptures and what the Savior teaches.</a:t>
            </a:r>
          </a:p>
        </p:txBody>
      </p:sp>
      <p:sp>
        <p:nvSpPr>
          <p:cNvPr id="13" name="TextBox 12"/>
          <p:cNvSpPr txBox="1"/>
          <p:nvPr/>
        </p:nvSpPr>
        <p:spPr>
          <a:xfrm>
            <a:off x="4876800" y="5486400"/>
            <a:ext cx="2438400" cy="923330"/>
          </a:xfrm>
          <a:prstGeom prst="rect">
            <a:avLst/>
          </a:prstGeom>
          <a:noFill/>
        </p:spPr>
        <p:txBody>
          <a:bodyPr wrap="square" rtlCol="0">
            <a:spAutoFit/>
          </a:bodyPr>
          <a:lstStyle/>
          <a:p>
            <a:r>
              <a:rPr lang="en-US" dirty="0">
                <a:solidFill>
                  <a:srgbClr val="99FFCC"/>
                </a:solidFill>
              </a:rPr>
              <a:t>5. Serve one another. Service helps take your mind off of yourself. </a:t>
            </a:r>
          </a:p>
        </p:txBody>
      </p:sp>
      <p:sp>
        <p:nvSpPr>
          <p:cNvPr id="14" name="TextBox 13"/>
          <p:cNvSpPr txBox="1"/>
          <p:nvPr/>
        </p:nvSpPr>
        <p:spPr>
          <a:xfrm>
            <a:off x="2133600" y="4495800"/>
            <a:ext cx="2438400" cy="923330"/>
          </a:xfrm>
          <a:prstGeom prst="rect">
            <a:avLst/>
          </a:prstGeom>
          <a:noFill/>
        </p:spPr>
        <p:txBody>
          <a:bodyPr wrap="square" rtlCol="0">
            <a:spAutoFit/>
          </a:bodyPr>
          <a:lstStyle/>
          <a:p>
            <a:r>
              <a:rPr lang="en-US" dirty="0">
                <a:solidFill>
                  <a:srgbClr val="99FFCC"/>
                </a:solidFill>
              </a:rPr>
              <a:t>6. Share or read your testimony, the one that converted you.</a:t>
            </a:r>
          </a:p>
        </p:txBody>
      </p:sp>
      <p:sp>
        <p:nvSpPr>
          <p:cNvPr id="15" name="TextBox 14"/>
          <p:cNvSpPr txBox="1"/>
          <p:nvPr/>
        </p:nvSpPr>
        <p:spPr>
          <a:xfrm>
            <a:off x="1676400" y="2819401"/>
            <a:ext cx="2438400" cy="1200329"/>
          </a:xfrm>
          <a:prstGeom prst="rect">
            <a:avLst/>
          </a:prstGeom>
          <a:noFill/>
        </p:spPr>
        <p:txBody>
          <a:bodyPr wrap="square" rtlCol="0">
            <a:spAutoFit/>
          </a:bodyPr>
          <a:lstStyle/>
          <a:p>
            <a:r>
              <a:rPr lang="en-US" dirty="0">
                <a:solidFill>
                  <a:srgbClr val="99FFCC"/>
                </a:solidFill>
              </a:rPr>
              <a:t>7. If you are able to partake of sacrament, do so with the atonement in mind.</a:t>
            </a:r>
          </a:p>
        </p:txBody>
      </p:sp>
      <p:sp>
        <p:nvSpPr>
          <p:cNvPr id="16" name="TextBox 15"/>
          <p:cNvSpPr txBox="1"/>
          <p:nvPr/>
        </p:nvSpPr>
        <p:spPr>
          <a:xfrm>
            <a:off x="1905000" y="1219200"/>
            <a:ext cx="2438400" cy="923330"/>
          </a:xfrm>
          <a:prstGeom prst="rect">
            <a:avLst/>
          </a:prstGeom>
          <a:noFill/>
        </p:spPr>
        <p:txBody>
          <a:bodyPr wrap="square" rtlCol="0">
            <a:spAutoFit/>
          </a:bodyPr>
          <a:lstStyle/>
          <a:p>
            <a:r>
              <a:rPr lang="en-US" dirty="0">
                <a:solidFill>
                  <a:srgbClr val="99FFCC"/>
                </a:solidFill>
              </a:rPr>
              <a:t>8. Ask for a Priesthood blessing to ease your trial.</a:t>
            </a:r>
          </a:p>
        </p:txBody>
      </p:sp>
      <p:sp>
        <p:nvSpPr>
          <p:cNvPr id="18" name="TextBox 17"/>
          <p:cNvSpPr txBox="1"/>
          <p:nvPr/>
        </p:nvSpPr>
        <p:spPr>
          <a:xfrm>
            <a:off x="0" y="6396335"/>
            <a:ext cx="3276600" cy="369332"/>
          </a:xfrm>
          <a:prstGeom prst="rect">
            <a:avLst/>
          </a:prstGeom>
          <a:noFill/>
        </p:spPr>
        <p:txBody>
          <a:bodyPr wrap="square" rtlCol="0">
            <a:spAutoFit/>
          </a:bodyPr>
          <a:lstStyle/>
          <a:p>
            <a:r>
              <a:rPr lang="en-US" dirty="0">
                <a:solidFill>
                  <a:schemeClr val="bg1"/>
                </a:solidFill>
              </a:rPr>
              <a:t>2 Corinthians 13:5</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2828" y="211282"/>
            <a:ext cx="1085850" cy="1447800"/>
          </a:xfrm>
          <a:prstGeom prst="rect">
            <a:avLst/>
          </a:prstGeom>
        </p:spPr>
      </p:pic>
    </p:spTree>
    <p:extLst>
      <p:ext uri="{BB962C8B-B14F-4D97-AF65-F5344CB8AC3E}">
        <p14:creationId xmlns:p14="http://schemas.microsoft.com/office/powerpoint/2010/main" val="101739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13"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1"/>
            <a:ext cx="64008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rPr>
              <a:t>Overcome</a:t>
            </a:r>
          </a:p>
        </p:txBody>
      </p:sp>
      <p:sp>
        <p:nvSpPr>
          <p:cNvPr id="8" name="TextBox 7"/>
          <p:cNvSpPr txBox="1"/>
          <p:nvPr/>
        </p:nvSpPr>
        <p:spPr>
          <a:xfrm>
            <a:off x="831273" y="1143000"/>
            <a:ext cx="4578927" cy="3416320"/>
          </a:xfrm>
          <a:prstGeom prst="rect">
            <a:avLst/>
          </a:prstGeom>
          <a:noFill/>
        </p:spPr>
        <p:txBody>
          <a:bodyPr wrap="square" rtlCol="0">
            <a:spAutoFit/>
          </a:bodyPr>
          <a:lstStyle/>
          <a:p>
            <a:r>
              <a:rPr lang="en-US" sz="3600" dirty="0">
                <a:solidFill>
                  <a:schemeClr val="bg1"/>
                </a:solidFill>
              </a:rPr>
              <a:t>“When you are faced with a test of faith, stay within the safety and security of the household of God.”</a:t>
            </a:r>
          </a:p>
          <a:p>
            <a:endParaRPr lang="en-US" sz="3600" dirty="0">
              <a:solidFill>
                <a:schemeClr val="bg1"/>
              </a:solidFill>
            </a:endParaRPr>
          </a:p>
        </p:txBody>
      </p:sp>
      <p:sp>
        <p:nvSpPr>
          <p:cNvPr id="9" name="TextBox 8"/>
          <p:cNvSpPr txBox="1"/>
          <p:nvPr/>
        </p:nvSpPr>
        <p:spPr>
          <a:xfrm>
            <a:off x="8915400" y="6396335"/>
            <a:ext cx="3276600" cy="461665"/>
          </a:xfrm>
          <a:prstGeom prst="rect">
            <a:avLst/>
          </a:prstGeom>
          <a:noFill/>
        </p:spPr>
        <p:txBody>
          <a:bodyPr wrap="square" rtlCol="0">
            <a:spAutoFit/>
          </a:bodyPr>
          <a:lstStyle/>
          <a:p>
            <a:pPr algn="r"/>
            <a:r>
              <a:rPr lang="en-US" sz="2400" dirty="0">
                <a:solidFill>
                  <a:srgbClr val="FFD347"/>
                </a:solidFill>
              </a:rPr>
              <a:t>(12)</a:t>
            </a:r>
          </a:p>
        </p:txBody>
      </p:sp>
      <p:pic>
        <p:nvPicPr>
          <p:cNvPr id="10" name="Picture 9" descr="temple reflection.jpg"/>
          <p:cNvPicPr>
            <a:picLocks noChangeAspect="1"/>
          </p:cNvPicPr>
          <p:nvPr/>
        </p:nvPicPr>
        <p:blipFill>
          <a:blip r:embed="rId3" cstate="print"/>
          <a:stretch>
            <a:fillRect/>
          </a:stretch>
        </p:blipFill>
        <p:spPr>
          <a:xfrm>
            <a:off x="5091545" y="3764973"/>
            <a:ext cx="3756000" cy="2817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3220" y="96982"/>
            <a:ext cx="1085850" cy="1447800"/>
          </a:xfrm>
          <a:prstGeom prst="rect">
            <a:avLst/>
          </a:prstGeom>
        </p:spPr>
      </p:pic>
      <p:pic>
        <p:nvPicPr>
          <p:cNvPr id="3" name="Picture 2">
            <a:extLst>
              <a:ext uri="{FF2B5EF4-FFF2-40B4-BE49-F238E27FC236}">
                <a16:creationId xmlns:a16="http://schemas.microsoft.com/office/drawing/2014/main" id="{3C086CF9-1CFA-4A51-8639-E9B54F778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9453" y="1036859"/>
            <a:ext cx="3467100" cy="1955800"/>
          </a:xfrm>
          <a:prstGeom prst="rect">
            <a:avLst/>
          </a:prstGeom>
        </p:spPr>
      </p:pic>
    </p:spTree>
    <p:extLst>
      <p:ext uri="{BB962C8B-B14F-4D97-AF65-F5344CB8AC3E}">
        <p14:creationId xmlns:p14="http://schemas.microsoft.com/office/powerpoint/2010/main" val="3214317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1"/>
            <a:ext cx="64008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rPr>
              <a:t>Peace</a:t>
            </a:r>
          </a:p>
        </p:txBody>
      </p:sp>
      <p:sp>
        <p:nvSpPr>
          <p:cNvPr id="8" name="TextBox 7"/>
          <p:cNvSpPr txBox="1"/>
          <p:nvPr/>
        </p:nvSpPr>
        <p:spPr>
          <a:xfrm>
            <a:off x="2057399" y="1143000"/>
            <a:ext cx="5237019" cy="1938992"/>
          </a:xfrm>
          <a:prstGeom prst="rect">
            <a:avLst/>
          </a:prstGeom>
          <a:noFill/>
        </p:spPr>
        <p:txBody>
          <a:bodyPr wrap="square" rtlCol="0">
            <a:spAutoFit/>
          </a:bodyPr>
          <a:lstStyle/>
          <a:p>
            <a:r>
              <a:rPr lang="en-US" sz="2400" dirty="0">
                <a:solidFill>
                  <a:schemeClr val="bg1"/>
                </a:solidFill>
              </a:rPr>
              <a:t>“Peace I leave with you, my peace I give unto you: not as the world </a:t>
            </a:r>
            <a:r>
              <a:rPr lang="en-US" sz="2400" dirty="0" err="1">
                <a:solidFill>
                  <a:schemeClr val="bg1"/>
                </a:solidFill>
              </a:rPr>
              <a:t>giveth</a:t>
            </a:r>
            <a:r>
              <a:rPr lang="en-US" sz="2400" dirty="0">
                <a:solidFill>
                  <a:schemeClr val="bg1"/>
                </a:solidFill>
              </a:rPr>
              <a:t>, give I unto you. Let not your heart be troubled, neither let it be afraid.”</a:t>
            </a:r>
          </a:p>
          <a:p>
            <a:endParaRPr lang="en-US" sz="2400" dirty="0">
              <a:solidFill>
                <a:schemeClr val="bg1"/>
              </a:solidFill>
            </a:endParaRPr>
          </a:p>
        </p:txBody>
      </p:sp>
      <p:sp>
        <p:nvSpPr>
          <p:cNvPr id="9" name="TextBox 8"/>
          <p:cNvSpPr txBox="1"/>
          <p:nvPr/>
        </p:nvSpPr>
        <p:spPr>
          <a:xfrm>
            <a:off x="110836" y="6396335"/>
            <a:ext cx="8326582" cy="369332"/>
          </a:xfrm>
          <a:prstGeom prst="rect">
            <a:avLst/>
          </a:prstGeom>
          <a:noFill/>
        </p:spPr>
        <p:txBody>
          <a:bodyPr wrap="square" rtlCol="0">
            <a:spAutoFit/>
          </a:bodyPr>
          <a:lstStyle/>
          <a:p>
            <a:r>
              <a:rPr lang="en-US" dirty="0">
                <a:solidFill>
                  <a:schemeClr val="bg1"/>
                </a:solidFill>
              </a:rPr>
              <a:t>2 Corinthians 13:11; John 14:27</a:t>
            </a:r>
          </a:p>
        </p:txBody>
      </p:sp>
      <p:sp>
        <p:nvSpPr>
          <p:cNvPr id="10" name="TextBox 9"/>
          <p:cNvSpPr txBox="1"/>
          <p:nvPr/>
        </p:nvSpPr>
        <p:spPr>
          <a:xfrm>
            <a:off x="5714999" y="4679372"/>
            <a:ext cx="5486401" cy="1323439"/>
          </a:xfrm>
          <a:prstGeom prst="rect">
            <a:avLst/>
          </a:prstGeom>
          <a:noFill/>
        </p:spPr>
        <p:txBody>
          <a:bodyPr wrap="square" rtlCol="0">
            <a:spAutoFit/>
          </a:bodyPr>
          <a:lstStyle/>
          <a:p>
            <a:pPr algn="ctr"/>
            <a:r>
              <a:rPr lang="en-US" sz="4000" dirty="0">
                <a:solidFill>
                  <a:schemeClr val="bg1"/>
                </a:solidFill>
              </a:rPr>
              <a:t>“No trial is so large we can’t overcome it.</a:t>
            </a:r>
          </a:p>
        </p:txBody>
      </p:sp>
      <p:pic>
        <p:nvPicPr>
          <p:cNvPr id="3" name="Picture 2">
            <a:extLst>
              <a:ext uri="{FF2B5EF4-FFF2-40B4-BE49-F238E27FC236}">
                <a16:creationId xmlns:a16="http://schemas.microsoft.com/office/drawing/2014/main" id="{2ABB5CC8-B432-4A86-B0B5-AB25EA696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786" y="561478"/>
            <a:ext cx="2476500" cy="3733800"/>
          </a:xfrm>
          <a:prstGeom prst="rect">
            <a:avLst/>
          </a:prstGeom>
        </p:spPr>
      </p:pic>
      <p:pic>
        <p:nvPicPr>
          <p:cNvPr id="5" name="Picture 4">
            <a:extLst>
              <a:ext uri="{FF2B5EF4-FFF2-40B4-BE49-F238E27FC236}">
                <a16:creationId xmlns:a16="http://schemas.microsoft.com/office/drawing/2014/main" id="{E712C872-ACF2-493D-B20E-AA673F78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1206" y="3237714"/>
            <a:ext cx="2066544" cy="3066288"/>
          </a:xfrm>
          <a:prstGeom prst="rect">
            <a:avLst/>
          </a:prstGeom>
        </p:spPr>
      </p:pic>
    </p:spTree>
    <p:extLst>
      <p:ext uri="{BB962C8B-B14F-4D97-AF65-F5344CB8AC3E}">
        <p14:creationId xmlns:p14="http://schemas.microsoft.com/office/powerpoint/2010/main" val="379993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1"/>
            <a:ext cx="64008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rPr>
              <a:t>Wall of Faith</a:t>
            </a:r>
          </a:p>
        </p:txBody>
      </p:sp>
      <p:sp>
        <p:nvSpPr>
          <p:cNvPr id="8" name="TextBox 7"/>
          <p:cNvSpPr txBox="1"/>
          <p:nvPr/>
        </p:nvSpPr>
        <p:spPr>
          <a:xfrm>
            <a:off x="3179618" y="2067791"/>
            <a:ext cx="3352800" cy="2308324"/>
          </a:xfrm>
          <a:prstGeom prst="rect">
            <a:avLst/>
          </a:prstGeom>
          <a:noFill/>
        </p:spPr>
        <p:txBody>
          <a:bodyPr wrap="square" rtlCol="0">
            <a:spAutoFit/>
          </a:bodyPr>
          <a:lstStyle/>
          <a:p>
            <a:r>
              <a:rPr lang="en-US" sz="2400" dirty="0">
                <a:solidFill>
                  <a:schemeClr val="bg1"/>
                </a:solidFill>
              </a:rPr>
              <a:t>“Every (person) eventually is backed up to the wall of faith, and there…must make his stand.”</a:t>
            </a:r>
          </a:p>
          <a:p>
            <a:endParaRPr lang="en-US" sz="2400" dirty="0">
              <a:solidFill>
                <a:schemeClr val="bg1"/>
              </a:solidFill>
            </a:endParaRPr>
          </a:p>
        </p:txBody>
      </p:sp>
      <p:sp>
        <p:nvSpPr>
          <p:cNvPr id="9" name="TextBox 8"/>
          <p:cNvSpPr txBox="1"/>
          <p:nvPr/>
        </p:nvSpPr>
        <p:spPr>
          <a:xfrm>
            <a:off x="8808027" y="6303819"/>
            <a:ext cx="3276600" cy="369332"/>
          </a:xfrm>
          <a:prstGeom prst="rect">
            <a:avLst/>
          </a:prstGeom>
          <a:noFill/>
        </p:spPr>
        <p:txBody>
          <a:bodyPr wrap="square" rtlCol="0">
            <a:spAutoFit/>
          </a:bodyPr>
          <a:lstStyle/>
          <a:p>
            <a:pPr algn="r"/>
            <a:r>
              <a:rPr lang="en-US" dirty="0">
                <a:solidFill>
                  <a:schemeClr val="bg1"/>
                </a:solidFill>
              </a:rPr>
              <a:t>(12)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17" y="1204652"/>
            <a:ext cx="1895856" cy="2682240"/>
          </a:xfrm>
          <a:prstGeom prst="rect">
            <a:avLst/>
          </a:prstGeom>
        </p:spPr>
      </p:pic>
      <p:pic>
        <p:nvPicPr>
          <p:cNvPr id="4" name="Picture 3">
            <a:extLst>
              <a:ext uri="{FF2B5EF4-FFF2-40B4-BE49-F238E27FC236}">
                <a16:creationId xmlns:a16="http://schemas.microsoft.com/office/drawing/2014/main" id="{7B2025DC-9BA5-4038-A7FD-F8FAD1461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787" y="1647168"/>
            <a:ext cx="4435742" cy="4435742"/>
          </a:xfrm>
          <a:prstGeom prst="rect">
            <a:avLst/>
          </a:prstGeom>
        </p:spPr>
      </p:pic>
    </p:spTree>
    <p:extLst>
      <p:ext uri="{BB962C8B-B14F-4D97-AF65-F5344CB8AC3E}">
        <p14:creationId xmlns:p14="http://schemas.microsoft.com/office/powerpoint/2010/main" val="119637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1"/>
            <a:ext cx="64008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rPr>
              <a:t>Covenants</a:t>
            </a:r>
          </a:p>
        </p:txBody>
      </p:sp>
      <p:sp>
        <p:nvSpPr>
          <p:cNvPr id="8" name="TextBox 7"/>
          <p:cNvSpPr txBox="1"/>
          <p:nvPr/>
        </p:nvSpPr>
        <p:spPr>
          <a:xfrm>
            <a:off x="1901536" y="1672936"/>
            <a:ext cx="5462155" cy="3416320"/>
          </a:xfrm>
          <a:prstGeom prst="rect">
            <a:avLst/>
          </a:prstGeom>
          <a:noFill/>
        </p:spPr>
        <p:txBody>
          <a:bodyPr wrap="square" rtlCol="0">
            <a:spAutoFit/>
          </a:bodyPr>
          <a:lstStyle/>
          <a:p>
            <a:r>
              <a:rPr lang="en-US" sz="2400" dirty="0">
                <a:solidFill>
                  <a:schemeClr val="bg1"/>
                </a:solidFill>
              </a:rPr>
              <a:t>“There may be anguish, confusion, sleepless nights, and pillows wet with tears. </a:t>
            </a:r>
          </a:p>
          <a:p>
            <a:endParaRPr lang="en-US" sz="2400" dirty="0">
              <a:solidFill>
                <a:schemeClr val="bg1"/>
              </a:solidFill>
            </a:endParaRPr>
          </a:p>
          <a:p>
            <a:r>
              <a:rPr lang="en-US" sz="2400" dirty="0">
                <a:solidFill>
                  <a:schemeClr val="bg1"/>
                </a:solidFill>
              </a:rPr>
              <a:t>But our trials need not be spiritually fatal. </a:t>
            </a:r>
          </a:p>
          <a:p>
            <a:endParaRPr lang="en-US" sz="2400" dirty="0">
              <a:solidFill>
                <a:schemeClr val="bg1"/>
              </a:solidFill>
            </a:endParaRPr>
          </a:p>
          <a:p>
            <a:r>
              <a:rPr lang="en-US" sz="2400" dirty="0">
                <a:solidFill>
                  <a:schemeClr val="bg1"/>
                </a:solidFill>
              </a:rPr>
              <a:t>They need not take us from our covenants or from the household of God.”</a:t>
            </a:r>
          </a:p>
          <a:p>
            <a:endParaRPr lang="en-US" sz="2400" dirty="0">
              <a:solidFill>
                <a:schemeClr val="bg1"/>
              </a:solidFill>
            </a:endParaRPr>
          </a:p>
        </p:txBody>
      </p:sp>
      <p:pic>
        <p:nvPicPr>
          <p:cNvPr id="7" name="Picture 6" descr="IMG_3184.jpg"/>
          <p:cNvPicPr>
            <a:picLocks noChangeAspect="1"/>
          </p:cNvPicPr>
          <p:nvPr/>
        </p:nvPicPr>
        <p:blipFill>
          <a:blip r:embed="rId3" cstate="print"/>
          <a:stretch>
            <a:fillRect/>
          </a:stretch>
        </p:blipFill>
        <p:spPr>
          <a:xfrm>
            <a:off x="7495309" y="1915391"/>
            <a:ext cx="3886200" cy="2590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84" y="543791"/>
            <a:ext cx="1085850" cy="1447800"/>
          </a:xfrm>
          <a:prstGeom prst="rect">
            <a:avLst/>
          </a:prstGeom>
        </p:spPr>
      </p:pic>
      <p:sp>
        <p:nvSpPr>
          <p:cNvPr id="12" name="TextBox 11"/>
          <p:cNvSpPr txBox="1"/>
          <p:nvPr/>
        </p:nvSpPr>
        <p:spPr>
          <a:xfrm>
            <a:off x="8915400" y="6396335"/>
            <a:ext cx="3276600" cy="461665"/>
          </a:xfrm>
          <a:prstGeom prst="rect">
            <a:avLst/>
          </a:prstGeom>
          <a:noFill/>
        </p:spPr>
        <p:txBody>
          <a:bodyPr wrap="square" rtlCol="0">
            <a:spAutoFit/>
          </a:bodyPr>
          <a:lstStyle/>
          <a:p>
            <a:pPr algn="r"/>
            <a:r>
              <a:rPr lang="en-US" sz="2400" dirty="0">
                <a:solidFill>
                  <a:srgbClr val="FFD347"/>
                </a:solidFill>
              </a:rPr>
              <a:t>(12)</a:t>
            </a:r>
          </a:p>
        </p:txBody>
      </p:sp>
    </p:spTree>
    <p:extLst>
      <p:ext uri="{BB962C8B-B14F-4D97-AF65-F5344CB8AC3E}">
        <p14:creationId xmlns:p14="http://schemas.microsoft.com/office/powerpoint/2010/main" val="12500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1"/>
            <a:ext cx="64008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rPr>
              <a:t>Submit to all things</a:t>
            </a:r>
          </a:p>
        </p:txBody>
      </p:sp>
      <p:sp>
        <p:nvSpPr>
          <p:cNvPr id="8" name="TextBox 7"/>
          <p:cNvSpPr txBox="1"/>
          <p:nvPr/>
        </p:nvSpPr>
        <p:spPr>
          <a:xfrm>
            <a:off x="3723409" y="2310246"/>
            <a:ext cx="5029200" cy="1938992"/>
          </a:xfrm>
          <a:prstGeom prst="rect">
            <a:avLst/>
          </a:prstGeom>
          <a:noFill/>
        </p:spPr>
        <p:txBody>
          <a:bodyPr wrap="square" rtlCol="0">
            <a:spAutoFit/>
          </a:bodyPr>
          <a:lstStyle/>
          <a:p>
            <a:r>
              <a:rPr lang="en-US" sz="2400" dirty="0">
                <a:solidFill>
                  <a:schemeClr val="bg1"/>
                </a:solidFill>
              </a:rPr>
              <a:t>“As it must be with anyone who seeks sainthood, Paul had to be ‘willing to submit to all things which the Lord </a:t>
            </a:r>
            <a:r>
              <a:rPr lang="en-US" sz="2400" dirty="0" err="1">
                <a:solidFill>
                  <a:schemeClr val="bg1"/>
                </a:solidFill>
              </a:rPr>
              <a:t>seeth</a:t>
            </a:r>
            <a:r>
              <a:rPr lang="en-US" sz="2400" dirty="0">
                <a:solidFill>
                  <a:schemeClr val="bg1"/>
                </a:solidFill>
              </a:rPr>
              <a:t> fit to inflict upon him.’”</a:t>
            </a:r>
          </a:p>
          <a:p>
            <a:endParaRPr lang="en-US" sz="2400" dirty="0">
              <a:solidFill>
                <a:schemeClr val="bg1"/>
              </a:solidFill>
            </a:endParaRPr>
          </a:p>
        </p:txBody>
      </p:sp>
      <p:sp>
        <p:nvSpPr>
          <p:cNvPr id="9" name="TextBox 8"/>
          <p:cNvSpPr txBox="1"/>
          <p:nvPr/>
        </p:nvSpPr>
        <p:spPr>
          <a:xfrm>
            <a:off x="8915400" y="6396335"/>
            <a:ext cx="3276600" cy="461665"/>
          </a:xfrm>
          <a:prstGeom prst="rect">
            <a:avLst/>
          </a:prstGeom>
          <a:noFill/>
        </p:spPr>
        <p:txBody>
          <a:bodyPr wrap="square" rtlCol="0">
            <a:spAutoFit/>
          </a:bodyPr>
          <a:lstStyle/>
          <a:p>
            <a:pPr algn="r"/>
            <a:r>
              <a:rPr lang="en-US" sz="2400" dirty="0">
                <a:solidFill>
                  <a:srgbClr val="FFD347"/>
                </a:solidFill>
              </a:rPr>
              <a:t>(2)</a:t>
            </a:r>
          </a:p>
        </p:txBody>
      </p:sp>
      <p:sp>
        <p:nvSpPr>
          <p:cNvPr id="7" name="TextBox 6"/>
          <p:cNvSpPr txBox="1"/>
          <p:nvPr/>
        </p:nvSpPr>
        <p:spPr>
          <a:xfrm>
            <a:off x="3519054" y="4835238"/>
            <a:ext cx="5029200" cy="1323439"/>
          </a:xfrm>
          <a:prstGeom prst="rect">
            <a:avLst/>
          </a:prstGeom>
          <a:noFill/>
        </p:spPr>
        <p:txBody>
          <a:bodyPr wrap="square" rtlCol="0">
            <a:spAutoFit/>
          </a:bodyPr>
          <a:lstStyle/>
          <a:p>
            <a:pPr algn="ctr"/>
            <a:r>
              <a:rPr lang="en-US" sz="4000" b="1" dirty="0">
                <a:ln w="22225">
                  <a:solidFill>
                    <a:schemeClr val="accent2"/>
                  </a:solidFill>
                  <a:prstDash val="solid"/>
                </a:ln>
                <a:solidFill>
                  <a:schemeClr val="accent2">
                    <a:lumMod val="40000"/>
                    <a:lumOff val="60000"/>
                  </a:schemeClr>
                </a:solidFill>
              </a:rPr>
              <a:t>Read Mosiah 3:19</a:t>
            </a:r>
          </a:p>
          <a:p>
            <a:pPr algn="ctr"/>
            <a:endParaRPr lang="en-US" sz="4000" b="1" dirty="0">
              <a:ln w="22225">
                <a:solidFill>
                  <a:schemeClr val="accent2"/>
                </a:solidFill>
                <a:prstDash val="solid"/>
              </a:ln>
              <a:solidFill>
                <a:schemeClr val="accent2">
                  <a:lumMod val="40000"/>
                  <a:lumOff val="60000"/>
                </a:schemeClr>
              </a:solidFill>
            </a:endParaRPr>
          </a:p>
        </p:txBody>
      </p:sp>
      <p:pic>
        <p:nvPicPr>
          <p:cNvPr id="11" name="Picture 10" descr="mirror 8.jpg"/>
          <p:cNvPicPr>
            <a:picLocks noChangeAspect="1"/>
          </p:cNvPicPr>
          <p:nvPr/>
        </p:nvPicPr>
        <p:blipFill>
          <a:blip r:embed="rId3" cstate="print"/>
          <a:stretch>
            <a:fillRect/>
          </a:stretch>
        </p:blipFill>
        <p:spPr>
          <a:xfrm>
            <a:off x="893619" y="1852066"/>
            <a:ext cx="2448190" cy="306629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1" y="5503830"/>
            <a:ext cx="945292" cy="1183030"/>
          </a:xfrm>
          <a:prstGeom prst="rect">
            <a:avLst/>
          </a:prstGeom>
        </p:spPr>
      </p:pic>
      <p:pic>
        <p:nvPicPr>
          <p:cNvPr id="3" name="Picture 2">
            <a:extLst>
              <a:ext uri="{FF2B5EF4-FFF2-40B4-BE49-F238E27FC236}">
                <a16:creationId xmlns:a16="http://schemas.microsoft.com/office/drawing/2014/main" id="{7C963F3D-6F85-4765-A5E0-C7168C52E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400" y="1550954"/>
            <a:ext cx="2590800" cy="3457575"/>
          </a:xfrm>
          <a:prstGeom prst="rect">
            <a:avLst/>
          </a:prstGeom>
        </p:spPr>
      </p:pic>
    </p:spTree>
    <p:extLst>
      <p:ext uri="{BB962C8B-B14F-4D97-AF65-F5344CB8AC3E}">
        <p14:creationId xmlns:p14="http://schemas.microsoft.com/office/powerpoint/2010/main" val="25141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1"/>
            <a:ext cx="64008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rPr>
              <a:t>Moroni</a:t>
            </a:r>
          </a:p>
        </p:txBody>
      </p:sp>
      <p:sp>
        <p:nvSpPr>
          <p:cNvPr id="8" name="TextBox 7"/>
          <p:cNvSpPr txBox="1"/>
          <p:nvPr/>
        </p:nvSpPr>
        <p:spPr>
          <a:xfrm>
            <a:off x="1745673" y="1676400"/>
            <a:ext cx="7017327" cy="1569660"/>
          </a:xfrm>
          <a:prstGeom prst="rect">
            <a:avLst/>
          </a:prstGeom>
          <a:noFill/>
        </p:spPr>
        <p:txBody>
          <a:bodyPr wrap="square" rtlCol="0">
            <a:spAutoFit/>
          </a:bodyPr>
          <a:lstStyle/>
          <a:p>
            <a:r>
              <a:rPr lang="en-US" sz="2400" i="1" dirty="0">
                <a:solidFill>
                  <a:schemeClr val="bg1"/>
                </a:solidFill>
              </a:rPr>
              <a:t>“…I would show unto the world that faith is things which are hoped for and not seen; wherefore, dispute not because ye see not for ye receive no witness until after the trial of your faith.”</a:t>
            </a:r>
          </a:p>
        </p:txBody>
      </p:sp>
      <p:sp>
        <p:nvSpPr>
          <p:cNvPr id="9" name="TextBox 8"/>
          <p:cNvSpPr txBox="1"/>
          <p:nvPr/>
        </p:nvSpPr>
        <p:spPr>
          <a:xfrm>
            <a:off x="79663" y="6396335"/>
            <a:ext cx="3276600" cy="369332"/>
          </a:xfrm>
          <a:prstGeom prst="rect">
            <a:avLst/>
          </a:prstGeom>
          <a:noFill/>
        </p:spPr>
        <p:txBody>
          <a:bodyPr wrap="square" rtlCol="0">
            <a:spAutoFit/>
          </a:bodyPr>
          <a:lstStyle/>
          <a:p>
            <a:r>
              <a:rPr lang="en-US" dirty="0">
                <a:solidFill>
                  <a:schemeClr val="bg1"/>
                </a:solidFill>
              </a:rPr>
              <a:t>Ether 12:6</a:t>
            </a:r>
          </a:p>
        </p:txBody>
      </p:sp>
      <p:pic>
        <p:nvPicPr>
          <p:cNvPr id="3" name="Picture 2">
            <a:extLst>
              <a:ext uri="{FF2B5EF4-FFF2-40B4-BE49-F238E27FC236}">
                <a16:creationId xmlns:a16="http://schemas.microsoft.com/office/drawing/2014/main" id="{AB4ED747-6961-437A-9AA1-487F3585F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262" y="3138784"/>
            <a:ext cx="3403883" cy="3393959"/>
          </a:xfrm>
          <a:prstGeom prst="rect">
            <a:avLst/>
          </a:prstGeom>
        </p:spPr>
      </p:pic>
    </p:spTree>
    <p:extLst>
      <p:ext uri="{BB962C8B-B14F-4D97-AF65-F5344CB8AC3E}">
        <p14:creationId xmlns:p14="http://schemas.microsoft.com/office/powerpoint/2010/main" val="3106194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1800" y="1"/>
            <a:ext cx="64008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rPr>
              <a:t>Passing Through </a:t>
            </a:r>
          </a:p>
        </p:txBody>
      </p:sp>
      <p:sp>
        <p:nvSpPr>
          <p:cNvPr id="8" name="TextBox 7"/>
          <p:cNvSpPr txBox="1"/>
          <p:nvPr/>
        </p:nvSpPr>
        <p:spPr>
          <a:xfrm>
            <a:off x="1828800" y="1219201"/>
            <a:ext cx="5029200" cy="830997"/>
          </a:xfrm>
          <a:prstGeom prst="rect">
            <a:avLst/>
          </a:prstGeom>
          <a:noFill/>
        </p:spPr>
        <p:txBody>
          <a:bodyPr wrap="square" rtlCol="0">
            <a:spAutoFit/>
          </a:bodyPr>
          <a:lstStyle/>
          <a:p>
            <a:r>
              <a:rPr lang="en-US" sz="2400" i="1" dirty="0">
                <a:solidFill>
                  <a:schemeClr val="bg1"/>
                </a:solidFill>
              </a:rPr>
              <a:t>“Hold on… , fear not…, for God shall be with you forever and ever.”</a:t>
            </a:r>
          </a:p>
        </p:txBody>
      </p:sp>
      <p:sp>
        <p:nvSpPr>
          <p:cNvPr id="9" name="TextBox 8"/>
          <p:cNvSpPr txBox="1"/>
          <p:nvPr/>
        </p:nvSpPr>
        <p:spPr>
          <a:xfrm>
            <a:off x="110836" y="6396335"/>
            <a:ext cx="3276600" cy="369332"/>
          </a:xfrm>
          <a:prstGeom prst="rect">
            <a:avLst/>
          </a:prstGeom>
          <a:noFill/>
        </p:spPr>
        <p:txBody>
          <a:bodyPr wrap="square" rtlCol="0">
            <a:spAutoFit/>
          </a:bodyPr>
          <a:lstStyle/>
          <a:p>
            <a:r>
              <a:rPr lang="en-US" dirty="0">
                <a:solidFill>
                  <a:schemeClr val="bg1"/>
                </a:solidFill>
              </a:rPr>
              <a:t>D&amp;C 122:9</a:t>
            </a:r>
          </a:p>
        </p:txBody>
      </p:sp>
      <p:sp>
        <p:nvSpPr>
          <p:cNvPr id="2" name="Rectangle 1"/>
          <p:cNvSpPr/>
          <p:nvPr/>
        </p:nvSpPr>
        <p:spPr>
          <a:xfrm>
            <a:off x="11541506" y="6392779"/>
            <a:ext cx="559769" cy="369332"/>
          </a:xfrm>
          <a:prstGeom prst="rect">
            <a:avLst/>
          </a:prstGeom>
        </p:spPr>
        <p:txBody>
          <a:bodyPr wrap="none">
            <a:spAutoFit/>
          </a:bodyPr>
          <a:lstStyle/>
          <a:p>
            <a:r>
              <a:rPr lang="en-US" dirty="0">
                <a:solidFill>
                  <a:srgbClr val="FFD347"/>
                </a:solidFill>
              </a:rPr>
              <a:t>(13)</a:t>
            </a:r>
          </a:p>
        </p:txBody>
      </p:sp>
      <p:grpSp>
        <p:nvGrpSpPr>
          <p:cNvPr id="3" name="Group 2"/>
          <p:cNvGrpSpPr/>
          <p:nvPr/>
        </p:nvGrpSpPr>
        <p:grpSpPr>
          <a:xfrm>
            <a:off x="6418119" y="3505200"/>
            <a:ext cx="5029200" cy="3020828"/>
            <a:chOff x="6418119" y="3505200"/>
            <a:chExt cx="5029200" cy="3020828"/>
          </a:xfrm>
        </p:grpSpPr>
        <p:sp>
          <p:nvSpPr>
            <p:cNvPr id="7" name="TextBox 6"/>
            <p:cNvSpPr txBox="1"/>
            <p:nvPr/>
          </p:nvSpPr>
          <p:spPr>
            <a:xfrm>
              <a:off x="6418119" y="3505200"/>
              <a:ext cx="5029200" cy="2308324"/>
            </a:xfrm>
            <a:prstGeom prst="rect">
              <a:avLst/>
            </a:prstGeom>
            <a:noFill/>
          </p:spPr>
          <p:txBody>
            <a:bodyPr wrap="square" rtlCol="0">
              <a:spAutoFit/>
            </a:bodyPr>
            <a:lstStyle/>
            <a:p>
              <a:r>
                <a:rPr lang="en-US" sz="2400" dirty="0">
                  <a:solidFill>
                    <a:schemeClr val="bg1"/>
                  </a:solidFill>
                </a:rPr>
                <a:t>“We may pass through the fiery furnace…we shall emerge from all these trials and difficulties the better and purer for them, if we only trust in our God and keep His commandments.” </a:t>
              </a:r>
            </a:p>
          </p:txBody>
        </p:sp>
        <p:pic>
          <p:nvPicPr>
            <p:cNvPr id="3074" name="Picture 2" descr="Image result for george c cann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544" y="5093566"/>
              <a:ext cx="1048874" cy="1432462"/>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2580C07E-CDC3-44C5-B493-33C012310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125" y="2340841"/>
            <a:ext cx="3577160" cy="3324113"/>
          </a:xfrm>
          <a:prstGeom prst="rect">
            <a:avLst/>
          </a:prstGeom>
        </p:spPr>
      </p:pic>
    </p:spTree>
    <p:extLst>
      <p:ext uri="{BB962C8B-B14F-4D97-AF65-F5344CB8AC3E}">
        <p14:creationId xmlns:p14="http://schemas.microsoft.com/office/powerpoint/2010/main" val="344507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Image result for orange and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646330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39</a:t>
            </a:r>
          </a:p>
          <a:p>
            <a:pPr marL="342900" indent="-342900">
              <a:buFontTx/>
              <a:buAutoNum type="arabicPeriod"/>
            </a:pPr>
            <a:r>
              <a:rPr lang="en-US" dirty="0">
                <a:solidFill>
                  <a:schemeClr val="bg1"/>
                </a:solidFill>
              </a:rPr>
              <a:t>Elder Neal A. Maxwell  ("Meekness-A Dimension of True Discipleship," </a:t>
            </a:r>
            <a:r>
              <a:rPr lang="en-US" i="1" dirty="0">
                <a:solidFill>
                  <a:schemeClr val="bg1"/>
                </a:solidFill>
              </a:rPr>
              <a:t>Ensign</a:t>
            </a:r>
            <a:r>
              <a:rPr lang="en-US" dirty="0">
                <a:solidFill>
                  <a:schemeClr val="bg1"/>
                </a:solidFill>
              </a:rPr>
              <a:t>, Mar. 1983, 70) ;(</a:t>
            </a:r>
            <a:r>
              <a:rPr lang="en-US" i="1" dirty="0">
                <a:solidFill>
                  <a:schemeClr val="bg1"/>
                </a:solidFill>
              </a:rPr>
              <a:t>All These Things Shall Give Thee Experience</a:t>
            </a:r>
            <a:r>
              <a:rPr lang="en-US" dirty="0">
                <a:solidFill>
                  <a:schemeClr val="bg1"/>
                </a:solidFill>
              </a:rPr>
              <a:t> [Salt Lake City: Deseret Book Co., 1979], 31.</a:t>
            </a:r>
          </a:p>
          <a:p>
            <a:pPr marL="342900" indent="-342900">
              <a:buFontTx/>
              <a:buAutoNum type="arabicPeriod"/>
            </a:pPr>
            <a:r>
              <a:rPr lang="en-US" dirty="0">
                <a:solidFill>
                  <a:schemeClr val="bg1"/>
                </a:solidFill>
              </a:rPr>
              <a:t>Gospeldoctrine.com</a:t>
            </a:r>
          </a:p>
          <a:p>
            <a:pPr marL="342900" indent="-342900">
              <a:buFontTx/>
              <a:buAutoNum type="arabicPeriod"/>
            </a:pPr>
            <a:r>
              <a:rPr lang="en-US" dirty="0">
                <a:solidFill>
                  <a:schemeClr val="bg1"/>
                </a:solidFill>
              </a:rPr>
              <a:t>N. Eldon Tanner “Put on the Whole Armor of God” 1979 April General Conference</a:t>
            </a:r>
          </a:p>
          <a:p>
            <a:pPr marL="342900" indent="-342900">
              <a:buFontTx/>
              <a:buAutoNum type="arabicPeriod"/>
            </a:pPr>
            <a:r>
              <a:rPr lang="en-US" dirty="0">
                <a:solidFill>
                  <a:schemeClr val="bg1"/>
                </a:solidFill>
              </a:rPr>
              <a:t>W. </a:t>
            </a:r>
            <a:r>
              <a:rPr lang="en-US" dirty="0" err="1">
                <a:solidFill>
                  <a:schemeClr val="bg1"/>
                </a:solidFill>
              </a:rPr>
              <a:t>Dahlquist</a:t>
            </a:r>
            <a:r>
              <a:rPr lang="en-US" dirty="0">
                <a:solidFill>
                  <a:schemeClr val="bg1"/>
                </a:solidFill>
              </a:rPr>
              <a:t> II “Who’s on the Lord’s Side?” 2007 April General Conference</a:t>
            </a:r>
          </a:p>
          <a:p>
            <a:pPr marL="342900" indent="-342900">
              <a:buFontTx/>
              <a:buAutoNum type="arabicPeriod"/>
            </a:pPr>
            <a:r>
              <a:rPr lang="en-US" dirty="0">
                <a:solidFill>
                  <a:schemeClr val="bg1"/>
                </a:solidFill>
              </a:rPr>
              <a:t>George Albert Smith Oct. Conference Report 1945</a:t>
            </a:r>
          </a:p>
          <a:p>
            <a:pPr marL="342900" indent="-342900">
              <a:buFontTx/>
              <a:buAutoNum type="arabicPeriod"/>
            </a:pPr>
            <a:r>
              <a:rPr lang="en-US" dirty="0">
                <a:solidFill>
                  <a:schemeClr val="bg1"/>
                </a:solidFill>
              </a:rPr>
              <a:t>Boyd K. Packer Nov. Ensign 1999 “The Spirit of Revelation”</a:t>
            </a:r>
          </a:p>
          <a:p>
            <a:pPr marL="342900" indent="-342900">
              <a:buFontTx/>
              <a:buAutoNum type="arabicPeriod"/>
            </a:pPr>
            <a:r>
              <a:rPr lang="en-US" dirty="0">
                <a:solidFill>
                  <a:schemeClr val="bg1"/>
                </a:solidFill>
              </a:rPr>
              <a:t>Joseph Smith “Teachings of the Prophet Joseph Smith” page 213; 304–5; </a:t>
            </a:r>
            <a:r>
              <a:rPr lang="en-US" b="1" i="1" dirty="0">
                <a:solidFill>
                  <a:schemeClr val="bg1"/>
                </a:solidFill>
                <a:effectLst/>
              </a:rPr>
              <a:t>Teachings of Presidents of the Church: Joseph Smith</a:t>
            </a:r>
            <a:r>
              <a:rPr lang="en-US" b="1" i="0" dirty="0">
                <a:solidFill>
                  <a:schemeClr val="bg1"/>
                </a:solidFill>
                <a:effectLst/>
              </a:rPr>
              <a:t> [2007], </a:t>
            </a:r>
            <a:r>
              <a:rPr lang="en-US" b="1" i="0" u="none" strike="noStrike" dirty="0">
                <a:solidFill>
                  <a:schemeClr val="bg1"/>
                </a:solidFill>
                <a:effectLst/>
              </a:rPr>
              <a:t>318</a:t>
            </a:r>
            <a:endParaRPr lang="en-US" dirty="0">
              <a:solidFill>
                <a:schemeClr val="bg1"/>
              </a:solidFill>
            </a:endParaRPr>
          </a:p>
          <a:p>
            <a:pPr marL="342900" indent="-342900">
              <a:buFontTx/>
              <a:buAutoNum type="arabicPeriod"/>
            </a:pPr>
            <a:r>
              <a:rPr lang="en-US" dirty="0">
                <a:solidFill>
                  <a:schemeClr val="bg1"/>
                </a:solidFill>
              </a:rPr>
              <a:t>Joseph Fielding Smith “Doctrines of Salvation”  vol. 3 pg. 275</a:t>
            </a:r>
          </a:p>
          <a:p>
            <a:pPr marL="342900" indent="-342900">
              <a:buFontTx/>
              <a:buAutoNum type="arabicPeriod"/>
            </a:pPr>
            <a:r>
              <a:rPr lang="en-US" dirty="0">
                <a:solidFill>
                  <a:schemeClr val="bg1"/>
                </a:solidFill>
              </a:rPr>
              <a:t>Ezra T. Benson “The Teachings of Ezra Taft Benson” pg. 302, 303</a:t>
            </a:r>
          </a:p>
          <a:p>
            <a:pPr marL="342900" indent="-342900">
              <a:buFontTx/>
              <a:buAutoNum type="arabicPeriod"/>
            </a:pPr>
            <a:r>
              <a:rPr lang="en-US" dirty="0">
                <a:solidFill>
                  <a:schemeClr val="bg1"/>
                </a:solidFill>
              </a:rPr>
              <a:t>Elder Richard G. Scott (“To Be Healed,”</a:t>
            </a:r>
            <a:r>
              <a:rPr lang="en-US" i="1" dirty="0">
                <a:solidFill>
                  <a:schemeClr val="bg1"/>
                </a:solidFill>
              </a:rPr>
              <a:t> Ensign,</a:t>
            </a:r>
            <a:r>
              <a:rPr lang="en-US" dirty="0">
                <a:solidFill>
                  <a:schemeClr val="bg1"/>
                </a:solidFill>
              </a:rPr>
              <a:t> May 1994, 7).</a:t>
            </a:r>
          </a:p>
          <a:p>
            <a:pPr marL="342900" indent="-342900">
              <a:buFontTx/>
              <a:buAutoNum type="arabicPeriod"/>
            </a:pPr>
            <a:r>
              <a:rPr lang="en-US" dirty="0">
                <a:solidFill>
                  <a:schemeClr val="bg1"/>
                </a:solidFill>
              </a:rPr>
              <a:t>Elder Neil L. Anderson “Trial of Your Faith” 2012 October General Conference</a:t>
            </a:r>
          </a:p>
          <a:p>
            <a:pPr marL="342900" indent="-342900">
              <a:buFontTx/>
              <a:buAutoNum type="arabicPeriod"/>
            </a:pPr>
            <a:r>
              <a:rPr lang="en-US" dirty="0">
                <a:solidFill>
                  <a:schemeClr val="bg1"/>
                </a:solidFill>
              </a:rPr>
              <a:t>Ezra T. Benson Teaching of Presidents of the church: Joseph Smith (2007)</a:t>
            </a:r>
          </a:p>
          <a:p>
            <a:r>
              <a:rPr lang="en-US" dirty="0">
                <a:solidFill>
                  <a:schemeClr val="bg1"/>
                </a:solidFill>
              </a:rPr>
              <a:t>14. George Q. Cannon (Remarks: Deseret Evening News, Mar. 7 1891) also found in: Jeffrey R. Holland “Come unto Me,” Ensign April 1998</a:t>
            </a:r>
          </a:p>
          <a:p>
            <a:r>
              <a:rPr lang="en-US" i="1" dirty="0">
                <a:solidFill>
                  <a:schemeClr val="bg1"/>
                </a:solidFill>
              </a:rPr>
              <a:t>15. Taken from an excerpt by Susanna of </a:t>
            </a:r>
            <a:r>
              <a:rPr lang="en-US" i="1" dirty="0" err="1">
                <a:solidFill>
                  <a:schemeClr val="bg1"/>
                </a:solidFill>
              </a:rPr>
              <a:t>Littlemiracles</a:t>
            </a:r>
            <a:r>
              <a:rPr lang="en-US" i="1" dirty="0">
                <a:solidFill>
                  <a:schemeClr val="bg1"/>
                </a:solidFill>
              </a:rPr>
              <a:t> </a:t>
            </a:r>
          </a:p>
          <a:p>
            <a:r>
              <a:rPr lang="en-US" b="0" i="0" dirty="0">
                <a:solidFill>
                  <a:schemeClr val="bg1"/>
                </a:solidFill>
                <a:effectLst/>
              </a:rPr>
              <a:t>16. Henry B. Eyring, “</a:t>
            </a:r>
            <a:r>
              <a:rPr lang="en-US" b="0" i="0" u="none" strike="noStrike" dirty="0">
                <a:solidFill>
                  <a:schemeClr val="bg1"/>
                </a:solidFill>
                <a:effectLst/>
              </a:rPr>
              <a:t>The Power of Sustaining Faith</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2019, 59; </a:t>
            </a:r>
            <a:r>
              <a:rPr lang="en-US" sz="1800" b="1" i="0" dirty="0">
                <a:solidFill>
                  <a:schemeClr val="bg1"/>
                </a:solidFill>
                <a:effectLst/>
              </a:rPr>
              <a:t>“</a:t>
            </a:r>
            <a:r>
              <a:rPr lang="en-US" sz="1800" b="1" i="0" u="none" strike="noStrike" dirty="0">
                <a:solidFill>
                  <a:schemeClr val="bg1"/>
                </a:solidFill>
                <a:effectLst/>
              </a:rPr>
              <a:t>The Lord Leads His Church</a:t>
            </a:r>
            <a:r>
              <a:rPr lang="en-US" sz="1800" b="1" i="0" dirty="0">
                <a:solidFill>
                  <a:schemeClr val="bg1"/>
                </a:solidFill>
                <a:effectLst/>
              </a:rPr>
              <a:t>,” </a:t>
            </a:r>
            <a:r>
              <a:rPr lang="en-US" sz="1800" b="1" i="1" dirty="0">
                <a:solidFill>
                  <a:schemeClr val="bg1"/>
                </a:solidFill>
                <a:effectLst/>
              </a:rPr>
              <a:t>Ensign</a:t>
            </a:r>
            <a:r>
              <a:rPr lang="en-US" sz="1800" b="1" i="0" dirty="0">
                <a:solidFill>
                  <a:schemeClr val="bg1"/>
                </a:solidFill>
                <a:effectLst/>
              </a:rPr>
              <a:t> or </a:t>
            </a:r>
            <a:r>
              <a:rPr lang="en-US" sz="1800" b="1" i="1" dirty="0">
                <a:solidFill>
                  <a:schemeClr val="bg1"/>
                </a:solidFill>
                <a:effectLst/>
              </a:rPr>
              <a:t>Liahona</a:t>
            </a:r>
            <a:r>
              <a:rPr lang="en-US" sz="1800" b="1" i="0" dirty="0">
                <a:solidFill>
                  <a:schemeClr val="bg1"/>
                </a:solidFill>
                <a:effectLst/>
              </a:rPr>
              <a:t>, Nov. 2017, 82</a:t>
            </a:r>
          </a:p>
          <a:p>
            <a:r>
              <a:rPr lang="en-US" b="1" dirty="0">
                <a:solidFill>
                  <a:schemeClr val="bg1"/>
                </a:solidFill>
              </a:rPr>
              <a:t>17. </a:t>
            </a:r>
            <a:r>
              <a:rPr lang="en-US" sz="1800" b="1" i="0" dirty="0">
                <a:solidFill>
                  <a:schemeClr val="bg1"/>
                </a:solidFill>
                <a:effectLst/>
              </a:rPr>
              <a:t>Dieter F. Uchtdorf, “</a:t>
            </a:r>
            <a:r>
              <a:rPr lang="en-US" sz="1800" b="1" i="0" u="none" strike="noStrike" dirty="0">
                <a:solidFill>
                  <a:schemeClr val="bg1"/>
                </a:solidFill>
                <a:effectLst/>
              </a:rPr>
              <a:t>The Reflection in the Water</a:t>
            </a:r>
            <a:r>
              <a:rPr lang="en-US" sz="1800" b="1" i="0" dirty="0">
                <a:solidFill>
                  <a:schemeClr val="bg1"/>
                </a:solidFill>
                <a:effectLst/>
              </a:rPr>
              <a:t>” [Church Educational System devotional for young adults, Nov. 1, 2009</a:t>
            </a:r>
            <a:endParaRPr lang="en-US" i="1" dirty="0">
              <a:solidFill>
                <a:schemeClr val="bg1"/>
              </a:solidFill>
            </a:endParaRPr>
          </a:p>
        </p:txBody>
      </p:sp>
      <p:sp>
        <p:nvSpPr>
          <p:cNvPr id="13" name="Footer Placeholder 14">
            <a:extLst>
              <a:ext uri="{FF2B5EF4-FFF2-40B4-BE49-F238E27FC236}">
                <a16:creationId xmlns:a16="http://schemas.microsoft.com/office/drawing/2014/main" id="{A15F3B72-5A2D-4E25-8840-1378F1226D40}"/>
              </a:ext>
            </a:extLst>
          </p:cNvPr>
          <p:cNvSpPr>
            <a:spLocks noGrp="1"/>
          </p:cNvSpPr>
          <p:nvPr/>
        </p:nvSpPr>
        <p:spPr>
          <a:xfrm>
            <a:off x="3890" y="648421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0198015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271272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Second Letter of Paul to the Saints at Corinth—</a:t>
                      </a:r>
                    </a:p>
                    <a:p>
                      <a:pPr algn="ctr" fontAlgn="base"/>
                      <a:r>
                        <a:rPr lang="en-US" sz="1200" b="0" i="0" kern="1200" dirty="0">
                          <a:solidFill>
                            <a:schemeClr val="tx1"/>
                          </a:solidFill>
                          <a:effectLst/>
                          <a:latin typeface="+mn-lt"/>
                          <a:ea typeface="+mn-ea"/>
                          <a:cs typeface="+mn-cs"/>
                        </a:rPr>
                        <a:t>Written from Macedonia</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sz="1200">
                          <a:solidFill>
                            <a:srgbClr val="434444"/>
                          </a:solidFill>
                          <a:effectLst/>
                        </a:rPr>
                        <a:t>Paul Glories in the Lord</a:t>
                      </a:r>
                    </a:p>
                  </a:txBody>
                  <a:tcPr marL="95250" marR="95250" marT="66675" marB="66675" anchor="ctr"/>
                </a:tc>
                <a:tc>
                  <a:txBody>
                    <a:bodyPr/>
                    <a:lstStyle/>
                    <a:p>
                      <a:pPr algn="l" fontAlgn="base"/>
                      <a:r>
                        <a:rPr lang="en-US" sz="1200">
                          <a:solidFill>
                            <a:srgbClr val="434444"/>
                          </a:solidFill>
                          <a:effectLst/>
                        </a:rPr>
                        <a:t>10:1–18; 11:1–11</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sz="1200">
                          <a:solidFill>
                            <a:srgbClr val="434444"/>
                          </a:solidFill>
                          <a:effectLst/>
                        </a:rPr>
                        <a:t>Satan’s False Apostles</a:t>
                      </a:r>
                    </a:p>
                  </a:txBody>
                  <a:tcPr marL="95250" marR="95250" marT="66675" marB="66675" anchor="ctr"/>
                </a:tc>
                <a:tc>
                  <a:txBody>
                    <a:bodyPr/>
                    <a:lstStyle/>
                    <a:p>
                      <a:pPr algn="l" fontAlgn="base"/>
                      <a:r>
                        <a:rPr lang="en-US" sz="1200">
                          <a:solidFill>
                            <a:srgbClr val="434444"/>
                          </a:solidFill>
                          <a:effectLst/>
                        </a:rPr>
                        <a:t>11:12–15</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sz="1200">
                          <a:solidFill>
                            <a:srgbClr val="434444"/>
                          </a:solidFill>
                          <a:effectLst/>
                        </a:rPr>
                        <a:t>Paul’s Sufferings for Christ</a:t>
                      </a:r>
                    </a:p>
                  </a:txBody>
                  <a:tcPr marL="95250" marR="95250" marT="66675" marB="66675" anchor="ctr"/>
                </a:tc>
                <a:tc>
                  <a:txBody>
                    <a:bodyPr/>
                    <a:lstStyle/>
                    <a:p>
                      <a:pPr algn="l" fontAlgn="base"/>
                      <a:r>
                        <a:rPr lang="en-US" sz="1200">
                          <a:solidFill>
                            <a:srgbClr val="434444"/>
                          </a:solidFill>
                          <a:effectLst/>
                        </a:rPr>
                        <a:t>11:16–33</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sz="1200">
                          <a:solidFill>
                            <a:srgbClr val="434444"/>
                          </a:solidFill>
                          <a:effectLst/>
                        </a:rPr>
                        <a:t>The Third Heaven</a:t>
                      </a:r>
                    </a:p>
                  </a:txBody>
                  <a:tcPr marL="95250" marR="95250" marT="66675" marB="66675" anchor="ctr"/>
                </a:tc>
                <a:tc>
                  <a:txBody>
                    <a:bodyPr/>
                    <a:lstStyle/>
                    <a:p>
                      <a:pPr algn="l" fontAlgn="base"/>
                      <a:r>
                        <a:rPr lang="en-US" sz="1200">
                          <a:solidFill>
                            <a:srgbClr val="434444"/>
                          </a:solidFill>
                          <a:effectLst/>
                        </a:rPr>
                        <a:t>12:1–6</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sz="1200">
                          <a:solidFill>
                            <a:srgbClr val="434444"/>
                          </a:solidFill>
                          <a:effectLst/>
                        </a:rPr>
                        <a:t>Strength in Weakness</a:t>
                      </a:r>
                    </a:p>
                  </a:txBody>
                  <a:tcPr marL="95250" marR="95250" marT="66675" marB="66675" anchor="ctr"/>
                </a:tc>
                <a:tc>
                  <a:txBody>
                    <a:bodyPr/>
                    <a:lstStyle/>
                    <a:p>
                      <a:pPr algn="l" fontAlgn="base"/>
                      <a:r>
                        <a:rPr lang="en-US" sz="1200">
                          <a:solidFill>
                            <a:srgbClr val="434444"/>
                          </a:solidFill>
                          <a:effectLst/>
                        </a:rPr>
                        <a:t>12:7–10</a:t>
                      </a:r>
                    </a:p>
                  </a:txBody>
                  <a:tcPr marL="95250" marR="95250" marT="66675" marB="66675" anchor="ctr"/>
                </a:tc>
                <a:extLst>
                  <a:ext uri="{0D108BD9-81ED-4DB2-BD59-A6C34878D82A}">
                    <a16:rowId xmlns:a16="http://schemas.microsoft.com/office/drawing/2014/main" val="10005"/>
                  </a:ext>
                </a:extLst>
              </a:tr>
              <a:tr h="228378">
                <a:tc>
                  <a:txBody>
                    <a:bodyPr/>
                    <a:lstStyle/>
                    <a:p>
                      <a:pPr algn="l" fontAlgn="base"/>
                      <a:r>
                        <a:rPr lang="en-US" sz="1200">
                          <a:solidFill>
                            <a:srgbClr val="434444"/>
                          </a:solidFill>
                          <a:effectLst/>
                        </a:rPr>
                        <a:t>Signs of an Apostle</a:t>
                      </a:r>
                    </a:p>
                  </a:txBody>
                  <a:tcPr marL="95250" marR="95250" marT="66675" marB="66675" anchor="ctr"/>
                </a:tc>
                <a:tc>
                  <a:txBody>
                    <a:bodyPr/>
                    <a:lstStyle/>
                    <a:p>
                      <a:pPr algn="l" fontAlgn="base"/>
                      <a:r>
                        <a:rPr lang="en-US" sz="1200">
                          <a:solidFill>
                            <a:srgbClr val="434444"/>
                          </a:solidFill>
                          <a:effectLst/>
                        </a:rPr>
                        <a:t>12:11–21; 13:1–4</a:t>
                      </a:r>
                    </a:p>
                  </a:txBody>
                  <a:tcPr marL="95250" marR="95250" marT="66675" marB="66675" anchor="ctr"/>
                </a:tc>
                <a:extLst>
                  <a:ext uri="{0D108BD9-81ED-4DB2-BD59-A6C34878D82A}">
                    <a16:rowId xmlns:a16="http://schemas.microsoft.com/office/drawing/2014/main" val="10006"/>
                  </a:ext>
                </a:extLst>
              </a:tr>
              <a:tr h="228378">
                <a:tc>
                  <a:txBody>
                    <a:bodyPr/>
                    <a:lstStyle/>
                    <a:p>
                      <a:pPr algn="l" fontAlgn="base"/>
                      <a:r>
                        <a:rPr lang="en-US" sz="1200">
                          <a:solidFill>
                            <a:srgbClr val="434444"/>
                          </a:solidFill>
                          <a:effectLst/>
                        </a:rPr>
                        <a:t>Saints Should Prove Themselves</a:t>
                      </a:r>
                    </a:p>
                  </a:txBody>
                  <a:tcPr marL="95250" marR="95250" marT="66675" marB="66675" anchor="ctr"/>
                </a:tc>
                <a:tc>
                  <a:txBody>
                    <a:bodyPr/>
                    <a:lstStyle/>
                    <a:p>
                      <a:pPr algn="l" fontAlgn="base"/>
                      <a:r>
                        <a:rPr lang="en-US" sz="1200" dirty="0">
                          <a:solidFill>
                            <a:srgbClr val="434444"/>
                          </a:solidFill>
                          <a:effectLst/>
                        </a:rPr>
                        <a:t>13:5–14</a:t>
                      </a:r>
                    </a:p>
                  </a:txBody>
                  <a:tcPr marL="95250" marR="95250" marT="66675" marB="66675" anchor="ctr"/>
                </a:tc>
                <a:extLst>
                  <a:ext uri="{0D108BD9-81ED-4DB2-BD59-A6C34878D82A}">
                    <a16:rowId xmlns:a16="http://schemas.microsoft.com/office/drawing/2014/main" val="10007"/>
                  </a:ext>
                </a:extLst>
              </a:tr>
            </a:tbl>
          </a:graphicData>
        </a:graphic>
      </p:graphicFrame>
      <p:sp>
        <p:nvSpPr>
          <p:cNvPr id="3" name="TextBox 2"/>
          <p:cNvSpPr txBox="1"/>
          <p:nvPr/>
        </p:nvSpPr>
        <p:spPr>
          <a:xfrm>
            <a:off x="0" y="2712627"/>
            <a:ext cx="5540721" cy="246221"/>
          </a:xfrm>
          <a:prstGeom prst="rect">
            <a:avLst/>
          </a:prstGeom>
          <a:noFill/>
        </p:spPr>
        <p:txBody>
          <a:bodyPr wrap="square" rtlCol="0">
            <a:spAutoFit/>
          </a:bodyPr>
          <a:lstStyle/>
          <a:p>
            <a:r>
              <a:rPr lang="en-US" sz="1000" dirty="0"/>
              <a:t>Life and Teachings of Jesus and His Apostles Chapter 37</a:t>
            </a:r>
          </a:p>
        </p:txBody>
      </p:sp>
      <p:sp>
        <p:nvSpPr>
          <p:cNvPr id="6" name="Rectangle 5"/>
          <p:cNvSpPr/>
          <p:nvPr/>
        </p:nvSpPr>
        <p:spPr>
          <a:xfrm>
            <a:off x="6313714" y="0"/>
            <a:ext cx="5878286" cy="2954655"/>
          </a:xfrm>
          <a:prstGeom prst="rect">
            <a:avLst/>
          </a:prstGeom>
          <a:ln>
            <a:solidFill>
              <a:schemeClr val="tx1"/>
            </a:solidFill>
          </a:ln>
        </p:spPr>
        <p:txBody>
          <a:bodyPr wrap="square">
            <a:spAutoFit/>
          </a:bodyPr>
          <a:lstStyle/>
          <a:p>
            <a:pPr fontAlgn="base"/>
            <a:r>
              <a:rPr lang="en-US" sz="1200" b="1" dirty="0"/>
              <a:t>Compare and Measure Ourselves 2 Corinthians 10:12, 18:</a:t>
            </a:r>
          </a:p>
          <a:p>
            <a:pPr fontAlgn="base"/>
            <a:r>
              <a:rPr lang="en-US" sz="1200" dirty="0"/>
              <a:t>“At its core, pride is a sin of comparison, for though it usually begins with ‘Look how wonderful I am and what great things I have done,’ it always seems to end with ‘Therefore, I am better than you.’</a:t>
            </a:r>
          </a:p>
          <a:p>
            <a:pPr fontAlgn="base"/>
            <a:r>
              <a:rPr lang="en-US" sz="1200" dirty="0"/>
              <a:t>“When our hearts are filled with pride, we commit a grave sin, for we violate the two great commandments [see Matthew 22:36–40]. Instead of worshipping God and loving our neighbor, we reveal the real object of our worship and love—the image we see in the mirror.</a:t>
            </a:r>
          </a:p>
          <a:p>
            <a:pPr fontAlgn="base"/>
            <a:r>
              <a:rPr lang="en-US" sz="1200" dirty="0"/>
              <a:t>“Pride is the great sin of self-elevation. …</a:t>
            </a:r>
          </a:p>
          <a:p>
            <a:pPr fontAlgn="base"/>
            <a:r>
              <a:rPr lang="en-US" sz="1200" dirty="0"/>
              <a:t>“This sin has many faces. It leads some to revel in their own perceived self-worth, accomplishments, talents, wealth, or position. They count these blessings as evidence of being ‘chosen,’ ‘superior,’ or ‘more righteous’ than others. This is the sin of ‘Thank God I am more special than you.’ At its core is the desire to be admired or envied. It is the sin of self-glorification.” </a:t>
            </a:r>
            <a:r>
              <a:rPr lang="en-US" sz="1200" b="1" dirty="0"/>
              <a:t>President Dieter F. Uchtdorf</a:t>
            </a:r>
            <a:r>
              <a:rPr lang="en-US" sz="1200" dirty="0"/>
              <a:t> (“Pride and the Priesthood,”</a:t>
            </a:r>
            <a:r>
              <a:rPr lang="en-US" sz="1200" i="1" dirty="0"/>
              <a:t> Ensign</a:t>
            </a:r>
            <a:r>
              <a:rPr lang="en-US" sz="1200" dirty="0"/>
              <a:t> or </a:t>
            </a:r>
            <a:r>
              <a:rPr lang="en-US" sz="1200" i="1" dirty="0"/>
              <a:t>Liahona,</a:t>
            </a:r>
            <a:r>
              <a:rPr lang="en-US" sz="1200" dirty="0"/>
              <a:t> Nov. 2010, 56).</a:t>
            </a:r>
          </a:p>
        </p:txBody>
      </p:sp>
      <p:sp>
        <p:nvSpPr>
          <p:cNvPr id="7" name="TextBox 6"/>
          <p:cNvSpPr txBox="1"/>
          <p:nvPr/>
        </p:nvSpPr>
        <p:spPr>
          <a:xfrm>
            <a:off x="1" y="3004458"/>
            <a:ext cx="6313714" cy="2492990"/>
          </a:xfrm>
          <a:prstGeom prst="rect">
            <a:avLst/>
          </a:prstGeom>
          <a:noFill/>
          <a:ln>
            <a:solidFill>
              <a:schemeClr val="tx1"/>
            </a:solidFill>
          </a:ln>
        </p:spPr>
        <p:txBody>
          <a:bodyPr wrap="square" rtlCol="0">
            <a:spAutoFit/>
          </a:bodyPr>
          <a:lstStyle/>
          <a:p>
            <a:r>
              <a:rPr lang="en-US" sz="1200" b="1" dirty="0"/>
              <a:t>Control Your Thoughts and Actions 2 Corinthians 10:3-6:</a:t>
            </a:r>
          </a:p>
          <a:p>
            <a:r>
              <a:rPr lang="en-US" sz="1200" dirty="0"/>
              <a:t>“Young Latter-day Saints, shape up! Face up! Take hold of your lives! </a:t>
            </a:r>
          </a:p>
          <a:p>
            <a:r>
              <a:rPr lang="en-US" sz="1200" dirty="0"/>
              <a:t>Take control of your mind, your thoughts!</a:t>
            </a:r>
          </a:p>
          <a:p>
            <a:r>
              <a:rPr lang="en-US" sz="1200" dirty="0"/>
              <a:t> If you have friends that are not a good influence, make changes, even if you face loneliness, even rejection.</a:t>
            </a:r>
          </a:p>
          <a:p>
            <a:endParaRPr lang="en-US" sz="1200" dirty="0"/>
          </a:p>
          <a:p>
            <a:r>
              <a:rPr lang="en-US" sz="1200" dirty="0"/>
              <a:t>If you have already made bad mistakes, there are ways to fix things up, and eventually it will be as though they never happened.</a:t>
            </a:r>
          </a:p>
          <a:p>
            <a:r>
              <a:rPr lang="en-US" sz="1200" dirty="0"/>
              <a:t>Sometimes guilt controls our minds and takes us prisoner in our thoughts. How foolish to remain in prison when the door stands open. Now, don’t tell yourself that sin really doesn’t matter. That won’t help; repentance will.</a:t>
            </a:r>
          </a:p>
          <a:p>
            <a:r>
              <a:rPr lang="en-US" sz="1200" dirty="0"/>
              <a:t>Take charge of yourself. How wonderful to be a young Latter-day Saint in this wonderful, challenging time.” Boyd K. Packer Nov. Ensign 1999 “The Spirit of Revelation.”</a:t>
            </a:r>
          </a:p>
        </p:txBody>
      </p:sp>
      <p:sp>
        <p:nvSpPr>
          <p:cNvPr id="8" name="Rectangle 7"/>
          <p:cNvSpPr/>
          <p:nvPr/>
        </p:nvSpPr>
        <p:spPr>
          <a:xfrm>
            <a:off x="6313714" y="2968027"/>
            <a:ext cx="5878286" cy="2492990"/>
          </a:xfrm>
          <a:prstGeom prst="rect">
            <a:avLst/>
          </a:prstGeom>
          <a:ln>
            <a:solidFill>
              <a:schemeClr val="tx1"/>
            </a:solidFill>
          </a:ln>
        </p:spPr>
        <p:txBody>
          <a:bodyPr wrap="square">
            <a:spAutoFit/>
          </a:bodyPr>
          <a:lstStyle/>
          <a:p>
            <a:pPr fontAlgn="base"/>
            <a:r>
              <a:rPr lang="en-US" sz="1200" b="1" dirty="0"/>
              <a:t>Satan as an Angel 2 Corinthians 11:14:</a:t>
            </a:r>
          </a:p>
          <a:p>
            <a:pPr fontAlgn="base"/>
            <a:r>
              <a:rPr lang="en-US" sz="1200" dirty="0"/>
              <a:t>"When the Prophet Joseph Smith and a company of brethren were journeying to Kirtland from Missouri, they camped at </a:t>
            </a:r>
            <a:r>
              <a:rPr lang="en-US" sz="1200" dirty="0" err="1"/>
              <a:t>McIlwaine's</a:t>
            </a:r>
            <a:r>
              <a:rPr lang="en-US" sz="1200" dirty="0"/>
              <a:t> Bend on the Missouri River. There Elder William W. Phelps 'in open vision by daylight, saw the destroyer in his most horrible power, ride upon the face of the waters; others heard the noise, but saw not the vision.' (</a:t>
            </a:r>
            <a:r>
              <a:rPr lang="en-US" sz="1200" i="1" dirty="0"/>
              <a:t>D.H.C.</a:t>
            </a:r>
            <a:r>
              <a:rPr lang="en-US" sz="1200" dirty="0"/>
              <a:t>, Vol. 1, p. 203.) The Savior declared that Satan had the power to bind bodies of men and women and sorely afflict them. (Matthew 7:22-23; Luke 13:16.) If Satan has power to bind the bodies, he surely must have power to loose them. It should be remembered that Satan has great knowledge and thereby can exercise authority and to some extent control the elements, when some greater power does not intervene. Paul, writing to the Ephesian Saints called Satan 'The prince of the power of the air, the spirit that now </a:t>
            </a:r>
            <a:r>
              <a:rPr lang="en-US" sz="1200" dirty="0" err="1"/>
              <a:t>worketh</a:t>
            </a:r>
            <a:r>
              <a:rPr lang="en-US" sz="1200" dirty="0"/>
              <a:t> in the children of disobedience.' (Ephesians 2:2.)" Joseph Fielding Smith (</a:t>
            </a:r>
            <a:r>
              <a:rPr lang="en-US" sz="1200" i="1" dirty="0"/>
              <a:t>Answers to Gospel Questions,</a:t>
            </a:r>
            <a:r>
              <a:rPr lang="en-US" sz="1200" dirty="0"/>
              <a:t> 5 vols. [Salt Lake City: Deseret Book Co., 1957-1966], 1: 178.)</a:t>
            </a:r>
          </a:p>
        </p:txBody>
      </p:sp>
      <p:sp>
        <p:nvSpPr>
          <p:cNvPr id="9" name="Rectangle 8"/>
          <p:cNvSpPr/>
          <p:nvPr/>
        </p:nvSpPr>
        <p:spPr>
          <a:xfrm>
            <a:off x="0" y="5502998"/>
            <a:ext cx="12192000" cy="1384995"/>
          </a:xfrm>
          <a:prstGeom prst="rect">
            <a:avLst/>
          </a:prstGeom>
          <a:ln>
            <a:solidFill>
              <a:schemeClr val="tx1"/>
            </a:solidFill>
          </a:ln>
        </p:spPr>
        <p:txBody>
          <a:bodyPr wrap="square">
            <a:spAutoFit/>
          </a:bodyPr>
          <a:lstStyle/>
          <a:p>
            <a:pPr fontAlgn="base"/>
            <a:r>
              <a:rPr lang="en-US" sz="1200" b="1" dirty="0"/>
              <a:t>Angel of Light (Satan) 2 Corinthians 11:14:</a:t>
            </a:r>
          </a:p>
          <a:p>
            <a:pPr fontAlgn="base"/>
            <a:r>
              <a:rPr lang="en-US" sz="1200" dirty="0"/>
              <a:t>"There have also been ministering angels in the Church which were of Satan appearing as an angel of light. A sister in the state of New York had a vision, who said it was told her that if she would go to a certain place in the woods, an angel would appear to her. She went at the appointed time, and saw a glorious personage descending, arrayed in white, with sandy colored hair; he commenced and told her to fear God, and said that her husband was called to do great things, but that he must not go more than one hundred miles from home, or he would not return; whereas God had called him to go to the ends of the earth, and he has since been more than one thousand miles from home, and is yet alive. Many true things were spoken by this personage, and many things were false. How, it may be asked, was this known to be a bad angel? By the color of his hair; that is one of the signs that he can be known by, and by his contradicting a former revelation." Joseph Smith(</a:t>
            </a:r>
            <a:r>
              <a:rPr lang="en-US" sz="1200" i="1" dirty="0"/>
              <a:t>History of The Church of Jesus Christ of Latter-day Saints,</a:t>
            </a:r>
            <a:r>
              <a:rPr lang="en-US" sz="1200" dirty="0"/>
              <a:t> 7 Vols. 4:581)</a:t>
            </a:r>
          </a:p>
        </p:txBody>
      </p:sp>
    </p:spTree>
    <p:extLst>
      <p:ext uri="{BB962C8B-B14F-4D97-AF65-F5344CB8AC3E}">
        <p14:creationId xmlns:p14="http://schemas.microsoft.com/office/powerpoint/2010/main" val="12599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2286000" cy="369332"/>
          </a:xfrm>
          <a:prstGeom prst="rect">
            <a:avLst/>
          </a:prstGeom>
          <a:noFill/>
        </p:spPr>
        <p:txBody>
          <a:bodyPr wrap="square" rtlCol="0">
            <a:spAutoFit/>
          </a:bodyPr>
          <a:lstStyle/>
          <a:p>
            <a:r>
              <a:rPr lang="en-US" dirty="0">
                <a:solidFill>
                  <a:schemeClr val="bg1"/>
                </a:solidFill>
              </a:rPr>
              <a:t>2 Corinthians 8:10-11</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Fast Offering</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208314" y="1171192"/>
            <a:ext cx="2982686" cy="707886"/>
          </a:xfrm>
          <a:prstGeom prst="rect">
            <a:avLst/>
          </a:prstGeom>
          <a:solidFill>
            <a:schemeClr val="bg2">
              <a:lumMod val="10000"/>
            </a:schemeClr>
          </a:solidFill>
          <a:ln>
            <a:solidFill>
              <a:schemeClr val="bg2">
                <a:lumMod val="75000"/>
              </a:schemeClr>
            </a:solidFill>
          </a:ln>
        </p:spPr>
        <p:txBody>
          <a:bodyPr wrap="square">
            <a:spAutoFit/>
          </a:bodyPr>
          <a:lstStyle/>
          <a:p>
            <a:r>
              <a:rPr lang="en-US" sz="2000" dirty="0">
                <a:solidFill>
                  <a:schemeClr val="bg1"/>
                </a:solidFill>
                <a:latin typeface="Arial Rounded MT Bold" panose="020F0704030504030204" pitchFamily="34" charset="0"/>
              </a:rPr>
              <a:t>What is the 2</a:t>
            </a:r>
            <a:r>
              <a:rPr lang="en-US" sz="2000" baseline="30000" dirty="0">
                <a:solidFill>
                  <a:schemeClr val="bg1"/>
                </a:solidFill>
                <a:latin typeface="Arial Rounded MT Bold" panose="020F0704030504030204" pitchFamily="34" charset="0"/>
              </a:rPr>
              <a:t>nd</a:t>
            </a:r>
            <a:r>
              <a:rPr lang="en-US" sz="2000" dirty="0">
                <a:solidFill>
                  <a:schemeClr val="bg1"/>
                </a:solidFill>
                <a:latin typeface="Arial Rounded MT Bold" panose="020F0704030504030204" pitchFamily="34" charset="0"/>
              </a:rPr>
              <a:t> Great Commandment?</a:t>
            </a:r>
          </a:p>
        </p:txBody>
      </p:sp>
      <p:sp>
        <p:nvSpPr>
          <p:cNvPr id="4" name="Rectangle 3"/>
          <p:cNvSpPr/>
          <p:nvPr/>
        </p:nvSpPr>
        <p:spPr>
          <a:xfrm>
            <a:off x="6379029" y="1239523"/>
            <a:ext cx="2721428" cy="646331"/>
          </a:xfrm>
          <a:prstGeom prst="rect">
            <a:avLst/>
          </a:prstGeom>
          <a:solidFill>
            <a:schemeClr val="bg2">
              <a:lumMod val="10000"/>
            </a:schemeClr>
          </a:solidFill>
          <a:ln>
            <a:solidFill>
              <a:schemeClr val="bg2">
                <a:lumMod val="75000"/>
              </a:schemeClr>
            </a:solidFill>
          </a:ln>
        </p:spPr>
        <p:txBody>
          <a:bodyPr wrap="square">
            <a:spAutoFit/>
          </a:bodyPr>
          <a:lstStyle/>
          <a:p>
            <a:r>
              <a:rPr lang="en-US" dirty="0">
                <a:solidFill>
                  <a:schemeClr val="bg1"/>
                </a:solidFill>
                <a:latin typeface="Arial Rounded MT Bold" panose="020F0704030504030204" pitchFamily="34" charset="0"/>
              </a:rPr>
              <a:t>Thou shalt love thy neighbor as thyself</a:t>
            </a:r>
          </a:p>
        </p:txBody>
      </p:sp>
      <p:sp>
        <p:nvSpPr>
          <p:cNvPr id="7" name="Right Arrow 6"/>
          <p:cNvSpPr/>
          <p:nvPr/>
        </p:nvSpPr>
        <p:spPr>
          <a:xfrm>
            <a:off x="4835125" y="1304421"/>
            <a:ext cx="1259008" cy="50074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595257" y="3606684"/>
            <a:ext cx="6389913" cy="2554545"/>
          </a:xfrm>
          <a:prstGeom prst="rect">
            <a:avLst/>
          </a:prstGeom>
          <a:solidFill>
            <a:schemeClr val="bg2">
              <a:lumMod val="10000"/>
            </a:schemeClr>
          </a:solidFill>
          <a:ln>
            <a:solidFill>
              <a:schemeClr val="bg2">
                <a:lumMod val="75000"/>
              </a:schemeClr>
            </a:solidFill>
          </a:ln>
        </p:spPr>
        <p:txBody>
          <a:bodyPr wrap="square">
            <a:spAutoFit/>
          </a:bodyPr>
          <a:lstStyle/>
          <a:p>
            <a:r>
              <a:rPr lang="en-US" sz="2000" dirty="0">
                <a:solidFill>
                  <a:schemeClr val="bg1"/>
                </a:solidFill>
              </a:rPr>
              <a:t>In The Church of Jesus Christ of Latter-day Saints, members are encouraged to fast whenever their faith needs special fortification and to fast regularly once each month on fast day. On that day, we go without eating or drinking for two consecutive meals, commune with our Heavenly Father, and contribute a fast offering to help the poor. The offering should be at least equal to the value of the food that would have been eaten. (2)</a:t>
            </a:r>
            <a:endParaRPr lang="en-US" sz="2000" dirty="0">
              <a:solidFill>
                <a:schemeClr val="bg1"/>
              </a:solidFill>
              <a:latin typeface="Arial Rounded MT Bold" panose="020F0704030504030204" pitchFamily="34" charset="0"/>
            </a:endParaRPr>
          </a:p>
        </p:txBody>
      </p:sp>
      <p:sp>
        <p:nvSpPr>
          <p:cNvPr id="13" name="Right Arrow 12"/>
          <p:cNvSpPr/>
          <p:nvPr/>
        </p:nvSpPr>
        <p:spPr>
          <a:xfrm rot="5400000">
            <a:off x="7142896" y="2490963"/>
            <a:ext cx="1259008" cy="50074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fast offering envelope and donation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975" y="2958419"/>
            <a:ext cx="2333625" cy="3114676"/>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ight Arrow 14"/>
          <p:cNvSpPr/>
          <p:nvPr/>
        </p:nvSpPr>
        <p:spPr>
          <a:xfrm rot="10800000">
            <a:off x="4073125" y="4352420"/>
            <a:ext cx="1259008" cy="50074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9885" y="146957"/>
            <a:ext cx="944336" cy="1191316"/>
          </a:xfrm>
          <a:prstGeom prst="rect">
            <a:avLst/>
          </a:prstGeom>
        </p:spPr>
      </p:pic>
    </p:spTree>
    <p:extLst>
      <p:ext uri="{BB962C8B-B14F-4D97-AF65-F5344CB8AC3E}">
        <p14:creationId xmlns:p14="http://schemas.microsoft.com/office/powerpoint/2010/main" val="183750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0-#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500" fill="hold"/>
                                        <p:tgtEl>
                                          <p:spTgt spid="15"/>
                                        </p:tgtEl>
                                        <p:attrNameLst>
                                          <p:attrName>ppt_x</p:attrName>
                                        </p:attrNameLst>
                                      </p:cBhvr>
                                      <p:tavLst>
                                        <p:tav tm="0">
                                          <p:val>
                                            <p:strVal val="1+#ppt_w/2"/>
                                          </p:val>
                                        </p:tav>
                                        <p:tav tm="100000">
                                          <p:val>
                                            <p:strVal val="#ppt_x"/>
                                          </p:val>
                                        </p:tav>
                                      </p:tavLst>
                                    </p:anim>
                                    <p:anim calcmode="lin" valueType="num">
                                      <p:cBhvr additive="base">
                                        <p:cTn id="30" dur="1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9458"/>
                                        </p:tgtEl>
                                        <p:attrNameLst>
                                          <p:attrName>style.visibility</p:attrName>
                                        </p:attrNameLst>
                                      </p:cBhvr>
                                      <p:to>
                                        <p:strVal val="visible"/>
                                      </p:to>
                                    </p:set>
                                    <p:anim calcmode="lin" valueType="num">
                                      <p:cBhvr additive="base">
                                        <p:cTn id="33" dur="1500" fill="hold"/>
                                        <p:tgtEl>
                                          <p:spTgt spid="19458"/>
                                        </p:tgtEl>
                                        <p:attrNameLst>
                                          <p:attrName>ppt_x</p:attrName>
                                        </p:attrNameLst>
                                      </p:cBhvr>
                                      <p:tavLst>
                                        <p:tav tm="0">
                                          <p:val>
                                            <p:strVal val="1+#ppt_w/2"/>
                                          </p:val>
                                        </p:tav>
                                        <p:tav tm="100000">
                                          <p:val>
                                            <p:strVal val="#ppt_x"/>
                                          </p:val>
                                        </p:tav>
                                      </p:tavLst>
                                    </p:anim>
                                    <p:anim calcmode="lin" valueType="num">
                                      <p:cBhvr additive="base">
                                        <p:cTn id="34" dur="1500" fill="hold"/>
                                        <p:tgtEl>
                                          <p:spTgt spid="194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6" grpId="0" animBg="1"/>
      <p:bldP spid="13"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4893647"/>
          </a:xfrm>
          <a:prstGeom prst="rect">
            <a:avLst/>
          </a:prstGeom>
          <a:ln>
            <a:solidFill>
              <a:schemeClr val="tx1"/>
            </a:solidFill>
          </a:ln>
        </p:spPr>
        <p:txBody>
          <a:bodyPr>
            <a:spAutoFit/>
          </a:bodyPr>
          <a:lstStyle/>
          <a:p>
            <a:r>
              <a:rPr lang="en-US" sz="1200" b="1" dirty="0"/>
              <a:t>Trials of Paul 2 Corinthians 11:24:</a:t>
            </a:r>
          </a:p>
          <a:p>
            <a:r>
              <a:rPr lang="en-US" sz="1200" dirty="0"/>
              <a:t>In Deuteronomy 25:1–3, Moses set down the principle that a guilty man could be lashed forty times. The Jewish rabbis had reduced that to thirty-nine, lest there should be a miscount and he be whipped more than forty times. (Moses warned against exceeding that number, and so the extra caution.) By Paul’s time this had developed into a brutally painful punishment meted out with great precision. To anyone familiar with the Jewish scourging, Paul’s claim that he endured such punishment five times is an impressive claim indeed, for often the victim died under the lashing. Farrar has given us a detailed description of the practice.</a:t>
            </a:r>
          </a:p>
          <a:p>
            <a:r>
              <a:rPr lang="en-US" sz="1200" dirty="0"/>
              <a:t>“Both of [the victim’s] hands were tied to … a stake a cubit and a half high. The public officer then tore down his robe until his breast was laid bare. The executioner stood on a stone behind the criminal. The scourge consisted of two thongs, one of which was composed of four strands of calf-skin, and one of two strands of ass’s-skin, which passed through a hole in a handle. … The prisoner bent to receive the blows, which were inflicted with one hand, but with all the force of the striker, thirteen on the breast, thirteen on the right, and thirteen on the left shoulder. While the punishment was going on, the chief judge read aloud [Deuteronomy 28:58, 59; 24:9; and Psalms 78:38, 39 which dealt with God’s commandments, the punishment for their nonobservance, and the Lord’s compassion on the sinner] … If the punishment was not over by the time that these three passages were read, they were again repeated, and so timed as to end exactly with the punishment itself. Meanwhile a second judge numbered the blows, and a third before each blow exclaimed </a:t>
            </a:r>
            <a:r>
              <a:rPr lang="en-US" sz="1200" i="1" dirty="0"/>
              <a:t>‘</a:t>
            </a:r>
            <a:r>
              <a:rPr lang="en-US" sz="1200" i="1" dirty="0" err="1"/>
              <a:t>Hakkehu</a:t>
            </a:r>
            <a:r>
              <a:rPr lang="en-US" sz="1200" i="1" dirty="0"/>
              <a:t>’</a:t>
            </a:r>
            <a:r>
              <a:rPr lang="en-US" sz="1200" dirty="0"/>
              <a:t> (strike him).” (Farrar, </a:t>
            </a:r>
            <a:r>
              <a:rPr lang="en-US" sz="1200" i="1" dirty="0"/>
              <a:t>The Life and Works of St. Paul,</a:t>
            </a:r>
            <a:r>
              <a:rPr lang="en-US" sz="1200" dirty="0"/>
              <a:t> pp. 715–16.)</a:t>
            </a:r>
          </a:p>
          <a:p>
            <a:endParaRPr lang="en-US" sz="1200" dirty="0"/>
          </a:p>
          <a:p>
            <a:r>
              <a:rPr lang="en-US" sz="1200" dirty="0"/>
              <a:t> “To have refused to undergo it by sheltering himself under the privilege of his Roman citizenship would have been to incur excommunication, and finally to have cut himself off from admission into the synagogue.” (Farrar, </a:t>
            </a:r>
            <a:r>
              <a:rPr lang="en-US" sz="1200" i="1" dirty="0"/>
              <a:t>St. Paul,</a:t>
            </a:r>
            <a:r>
              <a:rPr lang="en-US" sz="1200" dirty="0"/>
              <a:t> p. 717).</a:t>
            </a:r>
          </a:p>
        </p:txBody>
      </p:sp>
      <p:sp>
        <p:nvSpPr>
          <p:cNvPr id="3" name="Rectangle 2"/>
          <p:cNvSpPr/>
          <p:nvPr/>
        </p:nvSpPr>
        <p:spPr>
          <a:xfrm>
            <a:off x="0" y="4906807"/>
            <a:ext cx="6096000" cy="1015663"/>
          </a:xfrm>
          <a:prstGeom prst="rect">
            <a:avLst/>
          </a:prstGeom>
          <a:ln>
            <a:solidFill>
              <a:schemeClr val="tx1"/>
            </a:solidFill>
          </a:ln>
        </p:spPr>
        <p:txBody>
          <a:bodyPr>
            <a:spAutoFit/>
          </a:bodyPr>
          <a:lstStyle/>
          <a:p>
            <a:pPr fontAlgn="base"/>
            <a:r>
              <a:rPr lang="en-US" sz="1200" b="1" dirty="0"/>
              <a:t> 2 Corinthians 12:2–4 “I Knew a Man in Christ … Caught up to the Third Heaven”</a:t>
            </a:r>
          </a:p>
          <a:p>
            <a:pPr fontAlgn="base"/>
            <a:r>
              <a:rPr lang="en-US" sz="1200" dirty="0"/>
              <a:t>The man whom Paul knew was Paul himself. Joseph Smith reports: “Paul ascended into the third heavens, and he could understand the three principal rounds of Jacob’s ladder—the telestial, the terrestrial, and the celestial glories or kingdoms, where Paul saw and heard things which were not lawful for him to utter.” (</a:t>
            </a:r>
            <a:r>
              <a:rPr lang="en-US" sz="1200" i="1" dirty="0"/>
              <a:t>Teachings,</a:t>
            </a:r>
            <a:r>
              <a:rPr lang="en-US" sz="1200" dirty="0"/>
              <a:t> pp. 304–5.)</a:t>
            </a:r>
          </a:p>
        </p:txBody>
      </p:sp>
      <p:sp>
        <p:nvSpPr>
          <p:cNvPr id="4" name="Rectangle 3"/>
          <p:cNvSpPr/>
          <p:nvPr/>
        </p:nvSpPr>
        <p:spPr>
          <a:xfrm>
            <a:off x="6096000" y="0"/>
            <a:ext cx="6096000" cy="3785652"/>
          </a:xfrm>
          <a:prstGeom prst="rect">
            <a:avLst/>
          </a:prstGeom>
          <a:ln>
            <a:solidFill>
              <a:schemeClr val="tx1"/>
            </a:solidFill>
          </a:ln>
        </p:spPr>
        <p:txBody>
          <a:bodyPr>
            <a:spAutoFit/>
          </a:bodyPr>
          <a:lstStyle/>
          <a:p>
            <a:pPr fontAlgn="base"/>
            <a:r>
              <a:rPr lang="en-US" sz="1200" b="1" dirty="0"/>
              <a:t> 2 Corinthians 12:7–9 “There Was Given to Me a Thorn in the Flesh”</a:t>
            </a:r>
          </a:p>
          <a:p>
            <a:pPr fontAlgn="base"/>
            <a:r>
              <a:rPr lang="en-US" sz="1200" dirty="0"/>
              <a:t>The word Paul uses here literally means “a Pale” (as in </a:t>
            </a:r>
            <a:r>
              <a:rPr lang="en-US" sz="1200" i="1" dirty="0"/>
              <a:t>impaled</a:t>
            </a:r>
            <a:r>
              <a:rPr lang="en-US" sz="1200" dirty="0"/>
              <a:t>) or “a stake.” It was used to refer to sharpened stakes, to surgical instruments, or to fishhooks. The very term suggests something that was extremely painful and troublesome to Paul. There have been endless debates on what such an infirmity might be, and the suggestions have included a bitter and shrewish wife who turned against Paul at his conversion, epilepsy, a serious eye affliction, malaria, and some spiritual weakness with which he was constantly troubled. There is no way of knowing from the present records what Paul meant. What we can be sure of is that each of us has weaknesses, spiritual as well as physical, which Satan will use to challenge us.</a:t>
            </a:r>
          </a:p>
          <a:p>
            <a:pPr fontAlgn="base"/>
            <a:endParaRPr lang="en-US" sz="1200" dirty="0"/>
          </a:p>
          <a:p>
            <a:pPr fontAlgn="base"/>
            <a:r>
              <a:rPr lang="en-US" sz="1200" dirty="0"/>
              <a:t>Elder Harold B. Lee said: “The Lord has told us in the scriptures that Satan is an enemy of all righteousness; because of that fact, those who are standing in high places in our Father’s kingdom will become the objects of his attacks. You may well expect, as the Apostle Paul understood, that you who preside in the various places in our Father’s kingdom will be subject to the devil’s onslaughts.</a:t>
            </a:r>
          </a:p>
          <a:p>
            <a:pPr fontAlgn="base"/>
            <a:r>
              <a:rPr lang="en-US" sz="1200" dirty="0"/>
              <a:t>“… Sometimes there is given infirmity, difficulty, hardship upon you to try your souls; and the powers of Satan seem to be enrolled against you, watching and trying to break down your powers of resistance: but your weakness, through those infirmities, will give you the power of God that shall rest upon you even as the Apostle Paul was reconciled and comforted by the thought that through his trials the power of God might rest upon him.” (</a:t>
            </a:r>
            <a:r>
              <a:rPr lang="en-US" sz="1200" i="1" dirty="0"/>
              <a:t>CR,</a:t>
            </a:r>
            <a:r>
              <a:rPr lang="en-US" sz="1200" dirty="0"/>
              <a:t> Oct. 1949, 57.)</a:t>
            </a:r>
          </a:p>
        </p:txBody>
      </p:sp>
      <p:sp>
        <p:nvSpPr>
          <p:cNvPr id="5" name="Rectangle 4"/>
          <p:cNvSpPr/>
          <p:nvPr/>
        </p:nvSpPr>
        <p:spPr>
          <a:xfrm>
            <a:off x="6096000" y="3781124"/>
            <a:ext cx="6096000" cy="2123658"/>
          </a:xfrm>
          <a:prstGeom prst="rect">
            <a:avLst/>
          </a:prstGeom>
          <a:ln>
            <a:solidFill>
              <a:schemeClr val="tx1"/>
            </a:solidFill>
          </a:ln>
        </p:spPr>
        <p:txBody>
          <a:bodyPr>
            <a:spAutoFit/>
          </a:bodyPr>
          <a:lstStyle/>
          <a:p>
            <a:pPr fontAlgn="base"/>
            <a:r>
              <a:rPr lang="en-US" sz="1200" dirty="0"/>
              <a:t> </a:t>
            </a:r>
            <a:r>
              <a:rPr lang="en-US" sz="1200" b="1" dirty="0"/>
              <a:t>To Be Healed 2 Corinthians 12:9-10:</a:t>
            </a:r>
          </a:p>
          <a:p>
            <a:pPr fontAlgn="base"/>
            <a:r>
              <a:rPr lang="en-US" sz="1200" dirty="0"/>
              <a:t>“Although the Savior could heal all whom He would heal, this is not true of those who hold His priesthood authority. Mortal exercises of that authority are limited by the will of Him whose priesthood it is. Consequently, we are told that some whom the elders bless are not healed because they are ‘appointed unto death’ (D&amp;C 42:48). Similarly, when the Apostle Paul sought to be healed from the ‘thorn in the flesh’ that buffeted him (2 Corinthians 12:7), the Lord declined to heal him.”</a:t>
            </a:r>
          </a:p>
          <a:p>
            <a:pPr fontAlgn="base"/>
            <a:r>
              <a:rPr lang="en-US" sz="1200" dirty="0"/>
              <a:t>“The healing power of the Lord Jesus Christ—whether it removes our burdens or strengthens us to endure and live with them like the Apostle Paul—is available for every affliction in mortality.” Elder Dallin H. Oaks (“He Heals the Heavy Laden,”</a:t>
            </a:r>
            <a:r>
              <a:rPr lang="en-US" sz="1200" i="1" dirty="0"/>
              <a:t> Ensign</a:t>
            </a:r>
            <a:r>
              <a:rPr lang="en-US" sz="1200" dirty="0"/>
              <a:t> or </a:t>
            </a:r>
            <a:r>
              <a:rPr lang="en-US" sz="1200" i="1" dirty="0"/>
              <a:t>Liahona,</a:t>
            </a:r>
            <a:r>
              <a:rPr lang="en-US" sz="1200" dirty="0"/>
              <a:t> Nov. 2006, 7).</a:t>
            </a:r>
          </a:p>
          <a:p>
            <a:pPr fontAlgn="base"/>
            <a:endParaRPr lang="en-US" sz="1200" dirty="0"/>
          </a:p>
        </p:txBody>
      </p:sp>
    </p:spTree>
    <p:extLst>
      <p:ext uri="{BB962C8B-B14F-4D97-AF65-F5344CB8AC3E}">
        <p14:creationId xmlns:p14="http://schemas.microsoft.com/office/powerpoint/2010/main" val="314212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2286000" cy="369332"/>
          </a:xfrm>
          <a:prstGeom prst="rect">
            <a:avLst/>
          </a:prstGeom>
          <a:noFill/>
        </p:spPr>
        <p:txBody>
          <a:bodyPr wrap="square" rtlCol="0">
            <a:spAutoFit/>
          </a:bodyPr>
          <a:lstStyle/>
          <a:p>
            <a:r>
              <a:rPr lang="en-US" dirty="0">
                <a:solidFill>
                  <a:schemeClr val="bg1"/>
                </a:solidFill>
              </a:rPr>
              <a:t>2 Corinthians 8:10-11</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Do Unto Others</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343400" y="1399792"/>
            <a:ext cx="3570515" cy="2246769"/>
          </a:xfrm>
          <a:prstGeom prst="rect">
            <a:avLst/>
          </a:prstGeom>
          <a:solidFill>
            <a:schemeClr val="bg2">
              <a:lumMod val="10000"/>
            </a:schemeClr>
          </a:solidFill>
          <a:ln>
            <a:solidFill>
              <a:schemeClr val="bg2">
                <a:lumMod val="75000"/>
              </a:schemeClr>
            </a:solidFill>
          </a:ln>
        </p:spPr>
        <p:txBody>
          <a:bodyPr wrap="square">
            <a:spAutoFit/>
          </a:bodyPr>
          <a:lstStyle/>
          <a:p>
            <a:r>
              <a:rPr lang="en-US" sz="2000" dirty="0">
                <a:solidFill>
                  <a:schemeClr val="bg1"/>
                </a:solidFill>
                <a:latin typeface="Arial Rounded MT Bold" panose="020F0704030504030204" pitchFamily="34" charset="0"/>
              </a:rPr>
              <a:t>Paul admonished the Saints to fulfill their previous commitment to give what they could to the poor Saints, just as the Savior had given eternal riches to them.</a:t>
            </a:r>
          </a:p>
        </p:txBody>
      </p:sp>
      <p:grpSp>
        <p:nvGrpSpPr>
          <p:cNvPr id="14" name="Group 13"/>
          <p:cNvGrpSpPr/>
          <p:nvPr/>
        </p:nvGrpSpPr>
        <p:grpSpPr>
          <a:xfrm>
            <a:off x="7883493" y="3912193"/>
            <a:ext cx="3437650" cy="2575693"/>
            <a:chOff x="384206" y="4158361"/>
            <a:chExt cx="3289208" cy="2390250"/>
          </a:xfrm>
        </p:grpSpPr>
        <p:grpSp>
          <p:nvGrpSpPr>
            <p:cNvPr id="16" name="Group 15"/>
            <p:cNvGrpSpPr/>
            <p:nvPr/>
          </p:nvGrpSpPr>
          <p:grpSpPr>
            <a:xfrm>
              <a:off x="384206" y="4158361"/>
              <a:ext cx="3289208" cy="2390250"/>
              <a:chOff x="609599" y="833642"/>
              <a:chExt cx="7941747" cy="5771225"/>
            </a:xfrm>
          </p:grpSpPr>
          <p:grpSp>
            <p:nvGrpSpPr>
              <p:cNvPr id="18" name="Group 14"/>
              <p:cNvGrpSpPr/>
              <p:nvPr/>
            </p:nvGrpSpPr>
            <p:grpSpPr>
              <a:xfrm rot="10800000">
                <a:off x="7696200" y="5257800"/>
                <a:ext cx="621450" cy="1347067"/>
                <a:chOff x="7010400" y="381000"/>
                <a:chExt cx="762000" cy="2033666"/>
              </a:xfrm>
            </p:grpSpPr>
            <p:sp>
              <p:nvSpPr>
                <p:cNvPr id="31" name="Rounded Rectangle 3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1"/>
              <p:cNvGrpSpPr/>
              <p:nvPr/>
            </p:nvGrpSpPr>
            <p:grpSpPr>
              <a:xfrm rot="10800000">
                <a:off x="939238" y="4923502"/>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3"/>
              <p:cNvSpPr/>
              <p:nvPr/>
            </p:nvSpPr>
            <p:spPr>
              <a:xfrm>
                <a:off x="7315200" y="1981200"/>
                <a:ext cx="1236146" cy="3840519"/>
              </a:xfrm>
              <a:prstGeom prst="can">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1"/>
              <p:cNvSpPr/>
              <p:nvPr/>
            </p:nvSpPr>
            <p:spPr>
              <a:xfrm>
                <a:off x="609599" y="1643059"/>
                <a:ext cx="1236146" cy="3840519"/>
              </a:xfrm>
              <a:prstGeom prst="can">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99460" y="833642"/>
                <a:ext cx="621450" cy="986197"/>
                <a:chOff x="7031201" y="834275"/>
                <a:chExt cx="762000" cy="1488861"/>
              </a:xfrm>
            </p:grpSpPr>
            <p:sp>
              <p:nvSpPr>
                <p:cNvPr id="27" name="Rounded Rectangle 2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5"/>
                <p:cNvSpPr/>
                <p:nvPr/>
              </p:nvSpPr>
              <p:spPr>
                <a:xfrm>
                  <a:off x="7031201" y="834275"/>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7646520" y="1148254"/>
                <a:ext cx="621450" cy="1017899"/>
                <a:chOff x="7087348" y="824753"/>
                <a:chExt cx="762000" cy="1536722"/>
              </a:xfrm>
            </p:grpSpPr>
            <p:sp>
              <p:nvSpPr>
                <p:cNvPr id="25" name="Rounded Rectangle 2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87348" y="824753"/>
                  <a:ext cx="762000" cy="1219200"/>
                </a:xfrm>
                <a:prstGeom prst="ellipse">
                  <a:avLst/>
                </a:prstGeom>
                <a:solidFill>
                  <a:srgbClr val="B896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16"/>
            <p:cNvSpPr/>
            <p:nvPr/>
          </p:nvSpPr>
          <p:spPr>
            <a:xfrm>
              <a:off x="871827" y="4687846"/>
              <a:ext cx="2236957" cy="1569660"/>
            </a:xfrm>
            <a:prstGeom prst="rect">
              <a:avLst/>
            </a:prstGeom>
          </p:spPr>
          <p:txBody>
            <a:bodyPr wrap="square">
              <a:spAutoFit/>
            </a:bodyPr>
            <a:lstStyle/>
            <a:p>
              <a:pPr algn="ctr"/>
              <a:r>
                <a:rPr lang="en-US" sz="1600" b="1" dirty="0"/>
                <a:t>As we come to understand all the Savior has given us, we will be more willing to give of our substance to others</a:t>
              </a:r>
              <a:endParaRPr lang="en-US" sz="1600" dirty="0"/>
            </a:p>
          </p:txBody>
        </p:sp>
      </p:grpSp>
      <p:grpSp>
        <p:nvGrpSpPr>
          <p:cNvPr id="11" name="Group 10"/>
          <p:cNvGrpSpPr/>
          <p:nvPr/>
        </p:nvGrpSpPr>
        <p:grpSpPr>
          <a:xfrm>
            <a:off x="1883227" y="4540908"/>
            <a:ext cx="5268688" cy="1477328"/>
            <a:chOff x="1142998" y="4116365"/>
            <a:chExt cx="5268688" cy="1477328"/>
          </a:xfrm>
        </p:grpSpPr>
        <p:sp>
          <p:nvSpPr>
            <p:cNvPr id="9" name="Rectangle 8"/>
            <p:cNvSpPr/>
            <p:nvPr/>
          </p:nvSpPr>
          <p:spPr>
            <a:xfrm>
              <a:off x="2307772" y="4116365"/>
              <a:ext cx="4103914" cy="1477328"/>
            </a:xfrm>
            <a:prstGeom prst="rect">
              <a:avLst/>
            </a:prstGeom>
            <a:solidFill>
              <a:schemeClr val="bg2">
                <a:lumMod val="10000"/>
              </a:schemeClr>
            </a:solidFill>
            <a:ln>
              <a:solidFill>
                <a:schemeClr val="bg2">
                  <a:lumMod val="75000"/>
                </a:schemeClr>
              </a:solidFill>
            </a:ln>
          </p:spPr>
          <p:txBody>
            <a:bodyPr wrap="square">
              <a:spAutoFit/>
            </a:bodyPr>
            <a:lstStyle/>
            <a:p>
              <a:r>
                <a:rPr lang="en-US" dirty="0">
                  <a:solidFill>
                    <a:schemeClr val="bg1"/>
                  </a:solidFill>
                  <a:latin typeface="Abadi" panose="020B0604020104020204" pitchFamily="34" charset="0"/>
                </a:rPr>
                <a:t>"Those who abound in faith and the attributes of godliness are the ones who impart liberally of their substance for the temporal welfare of their brethren in the kingdom." (3)</a:t>
              </a:r>
              <a:endParaRPr lang="en-US"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8" y="4188279"/>
              <a:ext cx="968829" cy="1352324"/>
            </a:xfrm>
            <a:prstGeom prst="rect">
              <a:avLst/>
            </a:prstGeom>
          </p:spPr>
        </p:pic>
      </p:grpSp>
      <p:pic>
        <p:nvPicPr>
          <p:cNvPr id="20482" name="Picture 2" descr="Image result for lds give to the p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321" y="1458687"/>
            <a:ext cx="3233055" cy="215537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lds tithing 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7946" y="1387928"/>
            <a:ext cx="2877911" cy="230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ancient coi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8427" b="1910"/>
          <a:stretch/>
        </p:blipFill>
        <p:spPr bwMode="auto">
          <a:xfrm>
            <a:off x="0" y="0"/>
            <a:ext cx="1223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6314" y="1436915"/>
            <a:ext cx="5290457" cy="2246769"/>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i="1" dirty="0">
                <a:solidFill>
                  <a:schemeClr val="bg1"/>
                </a:solidFill>
              </a:rPr>
              <a:t>“…that now at this time your abundance may be a supply for their want, that their abundance also may be a supply for your want: that there may be equality.”</a:t>
            </a:r>
          </a:p>
        </p:txBody>
      </p:sp>
      <p:sp>
        <p:nvSpPr>
          <p:cNvPr id="6" name="TextBox 5"/>
          <p:cNvSpPr txBox="1"/>
          <p:nvPr/>
        </p:nvSpPr>
        <p:spPr>
          <a:xfrm>
            <a:off x="6183085" y="4343401"/>
            <a:ext cx="5257800" cy="1815882"/>
          </a:xfrm>
          <a:prstGeom prst="rect">
            <a:avLst/>
          </a:prstGeom>
          <a:solidFill>
            <a:schemeClr val="bg2">
              <a:lumMod val="10000"/>
            </a:schemeClr>
          </a:solidFill>
          <a:ln>
            <a:solidFill>
              <a:schemeClr val="bg2">
                <a:lumMod val="75000"/>
              </a:schemeClr>
            </a:solidFill>
          </a:ln>
        </p:spPr>
        <p:txBody>
          <a:bodyPr wrap="square" rtlCol="0">
            <a:spAutoFit/>
          </a:bodyPr>
          <a:lstStyle/>
          <a:p>
            <a:r>
              <a:rPr lang="en-US" sz="2800" dirty="0">
                <a:solidFill>
                  <a:schemeClr val="bg1"/>
                </a:solidFill>
                <a:latin typeface="Arial Rounded MT Bold" panose="020F0704030504030204" pitchFamily="34" charset="0"/>
              </a:rPr>
              <a:t>Paul was asking the Corinthian Saints to help those in Jerusalem who were less fortunate.</a:t>
            </a:r>
          </a:p>
        </p:txBody>
      </p:sp>
      <p:sp>
        <p:nvSpPr>
          <p:cNvPr id="7" name="TextBox 6"/>
          <p:cNvSpPr txBox="1"/>
          <p:nvPr/>
        </p:nvSpPr>
        <p:spPr>
          <a:xfrm>
            <a:off x="0" y="6410980"/>
            <a:ext cx="7848600" cy="369332"/>
          </a:xfrm>
          <a:prstGeom prst="rect">
            <a:avLst/>
          </a:prstGeom>
          <a:noFill/>
        </p:spPr>
        <p:txBody>
          <a:bodyPr wrap="square" rtlCol="0">
            <a:spAutoFit/>
          </a:bodyPr>
          <a:lstStyle/>
          <a:p>
            <a:r>
              <a:rPr lang="en-US" dirty="0">
                <a:solidFill>
                  <a:schemeClr val="bg1"/>
                </a:solidFill>
              </a:rPr>
              <a:t>2 Corinthians 8:12-15</a:t>
            </a:r>
          </a:p>
        </p:txBody>
      </p:sp>
      <p:sp>
        <p:nvSpPr>
          <p:cNvPr id="11266" name="AutoShape 2" descr="data:image/jpeg;base64,/9j/4AAQSkZJRgABAQAAAQABAAD/2wCEAAkGBhQSERQUExQWFRUWGRoYGRgYGBgcHRgbGBcXGBgYGhgYHCYeGBokHBcXHy8gIycpLCwsFx4xNTAqNSYrLCkBCQoKDgwOGg8PGiokHyUsLCwsLCwsLCwsLCwsLCwsLCwsLCwsLCwsLCwsLCwsLCwsLCwsLCwsLCwsLCwsLCwsLP/AABEIALcBFAMBIgACEQEDEQH/xAAcAAACAgMBAQAAAAAAAAAAAAAEBQMGAAIHAQj/xAA6EAABAwMCBAQDCAEEAgMBAAABAgMRAAQhEjEFBkFREyJhcTKBkQcUI0KhscHw0TNSYuFy8RUWkoL/xAAZAQADAQEBAAAAAAAAAAAAAAAAAQIDBAX/xAAkEQACAgICAgIDAQEAAAAAAAAAAQIRITEDEkFRE2EEInGBQv/aAAwDAQACEQMRAD8AccI4u0wgeYx6nb+ionue0qUC0hSkSBrH5ieg/wA1XkcIaebGC24nBSSYBGPMO9MmrVtQSEEqKQfKgYSRjA743rxu1KjsUVsvVvxpKkADCiNjGMVXrllbii4tZQEn4U9Y796GsEAqCwA2oEg6iFEwIzB+L0phw/xfhu20pOVojZSe5Pz2oc5S2T0SBUc4rOnwmitBJTqODjcwOlWux4ilQlSkwralFz4LSemleFR36AUk4hwhLpIacUFCCkbR7GqXJJMOiZfEakmSoRUrt+02hS1LSD6kVTLHjTwRCmvECTpJJg4G8HBqPinL6blpKlFbcZ0/sK1XPWjP4/ZNwPmu9duShxn8LMKAMR0yd6uhuBolX7VX+EhxCIUnYBKRGT6kiiX+II+DWnX2kT9KUOSSVtjkk2HNcY0nSltRPsQKMbulKVnEb4oOyuREDKqrS7finjrIDXhE4lWQP/zWnySS9kdUy5O3OnoTWj/E9Lesg7THWtLFnyjWqT1jaiF2qdq0Tk1aFgit74ON6wSPeomLtLp8q5jei3bRKk6DGn0qGz4U20TokdxR+1oMEiyE9JqF240D4cUcAAa3W2FYIq69CF7d6Z2xSh/nVLTxbcSpIiQqMH51Y0WSRiK0d4e2fiA+dS4z8MeALhvE/vCNbase1SlB3Uc0QxbIQCEQB6VHcWOJ1H2p06yIGWV9FYrcPvDoFAddqJRw8QMmpPu/QGhRkAKLxUiRion7wT6GjBa+tQ3HDdUGaTUqDBCwtKQQlZPWCZipS+lX5tq1a4WQTMZqT7hGaF2rQOiRJ60K3xdBVpChqmI6/SiVWxUAQYpa1y80Hy9p/EIEqptyWhUMXbmBnasDprC3ghWRUS30N/EYp9gol8avCqonntKdUHO1BDiUEasAnf8AzSc62FDIKrKVXDqtXlWAO1ZR8gqObscAStPiOvEgpJW2BAG2dXUmiRcpZbHgNayZiPKEidz1PalfDmnR53QpWogFBhLenor3Bp2thpKXLgtAlsCNCiRpG5UCfi3rzmjtFi+POOLGptDbaSVKJEmR69Pem3Dy64mHXCSFkN/+HxR7ZxQNzZMXNuXUreQBs02jLupcKJkT7e1G2fL5VblLYdJEFInzTECSnbFNoLBrThLiX3VOKBbJ+HUfLOyvSnnEbNaCAg6FEghRyFCBgd6DtOCOL1JWlxJCSQVBcGBELUdzMmj755TlqlS2sAHKt0qHlBJ6ChRu7Jchb95bd1NlwEzCkgkGZ3x1npT+3bdbltwZAAEkeac/pVdseGWWhaC8lRHmS2lQ1lWnJ1AyTM+1SDh7i0gB5xrSAoLWsKnbBUZk0VQbDbjmTREtvpQDoK9JIBHQxt7mmQ4a24UupblxOQqN59TtVfFjeLchu6CUkAHYkg4KtOwPrVu4BaKZSULXqhMCR8YHX3qors0TLAA4vxHPDbaUg5Kl9Ao7560bw3hzzQIcc1pOANj9ZzSjmV1TbZUjxAtX5Ejv2qdLCnbVBUXJOmQDB/Si6f2KsD1zhSABpWUek0S0wR+YGkgsApKUhKlgHBcJ6dYp5bIIAkjHatoO3ohm4getStOdIitLhhJSRt61iGgIgTHetcpkk7jgFaKuI6V4rPb2pMjmhIuVMLbWiNlkeVXsapyrYUNk8SBExt60Hf8AGG9BUEqcIjyoyYPap7q3QttYSrQVAwqMZHaqvyzyk5bElb/iKOOoET0qJSloaotPDrxDifJjuOo9xRWnpqpYLIgzsf3qQeJjzR6R/NCk6yhB6dQ3INbBzNDtqVsYr1SY23rRMQTFYVAChhcGCd/b/uonnSrGnHrTc0FBX3hJ2NRouQo9RFZ4iEiSUjvtWqbptWykk+hpdvsKJvErUqzWaO1eDA32qrCjCaifaChBg1KPrWpSPak8iB/CV4emQQNqp7/Kl0q7LpdAaUQFNgnICY274q4qSDOYH9monHkpMBQJEYJzWUop7KTa0IOIW1ylcNNpWmBJKiM9o9orKfOkzWUvjXti7HIlEw2hoaEqIGlxwr8QHHlGSFEnpUnC7l1hTqXFNpaUIBUCUlU/DAzIzM9qF4DxgN3AQ4wlAQpIUpAy2tJBhJO4nECrbxO1ZdQpLiYC8lYSAoqUYSSTGmJn51yt0dbIrsN6S2bxtLysphQAKiTpEDYbY3pW03cIuXG0haCptOhWspTJOYUkiczA3zQlrwa1b1NlnMGHkqDi4SoArGk+UgqHyrfmG1eSwW0S60khWsq1LIOQTGU79KMAr9i8c+Xlu440t9afDChBhRB6E65JE/vTHh/PvElLGpCVNqRq87SSVDvggfKg+D2ySsLcW34iwCGlgFwwCE5V0I701vbS/cJXbslBSSdMSmNIGSYSI3wd6tSekDryTcbLKlJbuGmEOKT+G8yCjDm0xvnptVZ4Xa3LDyrd2VsoUkElQ1aDmU5zW9o29eOBi4IBQdQWkToPVIjoT0qw/wD11SnxrQZaEh1JyDukaTIJqXLwCpCTjHCLm2uHFMBcAjSvVI8wkTJnamVjxviDST+KlxQAJkSROdIHan11b3DgSokEgRoUg+cdj2Pc0C/y07dkOa/CWRpIaGAJggqOSant6C15GXMPMroIDbRWgoGpQwpClY2O/f0qDganS6ha3nEsoSQoEDYDyyRiSevpTThfL5bBC1agI7yCMDJ7jenTTjCQlMp82IwQfSqScnbIcklSNypwFBSPKrcqPwiJB9Zo1x3bzR7VBdK8hKRq/wCNV/8A+8W7TnhuNrbUBkkbemK27dcGdXotkgjM0OLyFlKSkkCYzMftSm35vYWQElRkSMHMbx3pha8SkEqRp6Qd46Gr7p6ZNNBpEiSI/eh1JBUkKQo7+aBAjv60sved2G1pbydRiQMD37UwTeaklTYkbgk4Pp6UOUX5Dq0SXvB0PadcygyIUR9QN/nRKWQmJ6bVU+O/aAm0grCVKONCDJPrOwHvXnDvtQZdUgaCNeJ/2+89KFOGyukqLggAqOf+q3CRVc4nz3btoJCgT0E+sUhv+Zrpx8IZ1eCUg+I2gGCffcUPljESg2dAWk4jb3oDifEVNgaWi77ECPeaW8G8cpm4X4iumAgRH+2d6ZrCiNh6ZP8Aijv2WAqgey42pz4mwjtKwflih+KcZSPIpp0g7lIkD5gyKWcS4JdeIVpV5B5hpzBG+BnNL+H84IeUpHhLStOCSIHvPT2rFzlVSKUb0N7m4QgDASFEJGCSSTUyeVmlLDoToVEeVRTPyBjf96ROvPNsupC9alHyGI06vUnMbzWcP4RcNMFQdhasyVFer/yB+H5bVnGSvKK642WO6Kkp0+IoEykaRJBwMTn5mlTSbppR1XqFnVBSpCSBPwjywQfekNvduW6SlbgdeOcAk+iUqJgjNBDhS3k+IS4FE6lNawcowAes77mk+TJSgW62vL1C5edYDc9BEz0knGaeW/F0nJUgg7bz9D/FctvEP3vlaQWdEYVq8ydoPQwoUHb8MvW3Tqhf/IebTOJSPymtI8rRL40ztDbmoeYAdMHpQI4c14inNH4iok+2APTArl7TfEHApLjymmQYJVPiEDMAJzt+9WDg960w2BbtrWVfmWpRKjvJOSe0AYq3yp7J+OtF8DY6iT8q8qvi+WQJWhH/ABzj9RWVfyx9GfUoHAePpfWtBKnQAFBSsEnOqY23PXoKst5bNm2UVjU2cxq6QJkqOTOfbFI7flwqt9JcZ1GVBLCgnUN4BSDJiMVYeF2JQyEqcDjickHBUNoAVGNhXHJZOqyPg/A2WwrwylIVASpswSBmCTMiYz1mmdvwlKR4iGwlZTBAjMflJGDuYNAr49bIMLbIcSCdGxI2IGYUQOlVV/nRwPq8JRCE6fLuHG3ASD3SsDBjqJqtiSY5Ryx+L97RqbdSCYcCSpG8CDiMkCmrLLrqTqfW6TlKlEaE42CG4Sexqr2L7y1sOXSlIZbVBySpRBISVxunHWr87w1olKm1DBnyKgZzsDnvRlrApYeStsWt0zKUssEDKljBXnYDefemttxIuBKlNpbOwBVkKG0naaZNpABjzkHIBHXrmqw4zcLuCGVgIUch0DQkDcggZoFstyJUAfzR0MwOue1QWKkAFPiSZyQQIP8ANI20qeQ60ys+G3KFqKdAURkqB6oMmADsn1rn/M33i1WEsqSqQNQUCZBmIPT9DVrLDrg7OVsKSda50EKV5oiMzjpXrnDWHJEY3Hr/AOq4hy7zE6y4FOIwqUrbJkKScGP76V2jgHHWtKAElGBAVO2wEnO0fpWsZq6nQpcdZjYA/bPtu/hLBbUJCep7iVbH0qrc0XSg6UqaSdaRJUJUn/xI61beeODquGNVutSVIJWUgkajGDtMgTA/5GuaMrVC/FUfE7KOR2J6/Ks5xp4HDI4HM33cJShI1IySpIgCNk9jSriXOFw8ZU54ad0gYn6UpfuXF4Okx1gyfelf3gncYFRRskh6HySFLgyZJ2kimjvNd74chQDRlMgDHpNVG2fj4jI3gmjLa+OnSVq8MydI6HvQDRooFa9SiJVkknPzFZqcnTGAPLHWd628HGoq1RsB1+dWDgdq2Ww69MfkRtrjcqP+wHGMnNDdDWSLhFspDZefhDZGlM/Esk/lHbfNMGftVtmleGlEJTiT6fKMe9VrjXFFvLJKo7f7RGAANgBHSq/acDQhUqlw+u0+3+acIxduYSXhHRX/ALQXlmWkwn23H8/pQFzzteahLhSk7hH+TkD0rSweSAEmCd8fpU17y34whCo1dZjb22MT9KSSFJ0X7kHm8voSV6gFEhOpQKsd4Aic4zHerHxTgyFSpIAWRtsD/wB1yTgN19yWhoK1tJMmdwSTK0nv+9dJPF1gQSFSAUmTkEYPzx+vaujjknFxl/hz8kWmmjn3GuUbh1a9LhGZShRIAEyRM7dasXLlsttRS6tRUBG/kI6FIjcdaN51Zc+7feGD5kwVDuOuO9Ul3n5xxpU/huQNGnqZGon0rncWmWm5I6FfeF4elSkwYBG8k4jGUkmlr7DbDiVN251LUApYIkAA5M7iJzSTllby0anDqz1nA3wlO/zFWgvEtK0JSpaB5cGJiACT6/OKTdiqiBi4SCnuVeWVEYPUf8Yo22sgoFR8oP169vWf0rSy4eEJIUApQzmJCidUAkAAJ2HoKXcUYdOGVaWwd0J1qGRII7SfWhL2K/RNxBi21DxVIK0mEiSkZiAqN9pzSXivMDq9aGEQEgiYUFJInKZjWN4gUBxTgb1w2QWnEqEELXEKE51R5tukDMU2Fu6hKUh5boSAnQkNhW2JJlUeppjoprNxcLSFLcIUd/hn55EGIrK8u+VHHFFQQW/Qr1ncmSUyAc7VlVcfY6LK39m7RANu8pC0q1AKOJ6RGZrS8Y4nbpCEtApTutPmJGJ3yJjMU/4YoqSNwTsNhAzTovqT+Y4qkk1khujjXF+OOSWVtk5lC1JhwTuCofEOmaUJVpIUUmeny7+kTXePuVtdYebSVpJgkZ9TIoXiXK9k5AUmCk4IJ6759aOmLRoplEuObVMpNu+3gp0haTuhQwo+o2kVKdKG23GnvMiNON+yVKGw3GRsatN99nFq414YUoRsqZIHYenpVM499ntxbHUyS6z1idSR6jqPasujKUkHXHFvxnE+AVvKSCR4nlCRuAU9YJzVwsXg6x+IC2hxMb5g7/t+tcm4c7quEjIUo6SkQNztBzXReO2paQhtPwJAnMqntOO9F9cg420j3iHHUNJIQkBtIhIzOMAnuetc4fu1OLUcqM4nb50z4tfTgjAxmkvjpG29Z/J5OiPFWBhb8OghS5KjmPLAAzMesdzNaXHFVpJWCrVmIJBn1ya3sL5AHnP6+tLL68cUoBtEpWYQQJ1KmAMbZpq5k8ko8SyW3kTn64cuENqCigmFyPhB3M+wJFT87rCHdbLnlJjEEAg5B+foaz7OuAvtPrN2wptBTqKtaCQEAmCkEq0mNx29asfEeSW7xKClTjTQVqMBEEfnlRypRI+LYZ3rZxldLRwfMlyZx/TmTr6lAmUkEwSmJ27EA/UClbjmkwJ3nNWTjPI7rbiizoU2Z0hT7BUnpCoWAe4I6ROZplwP7O1OoVrcbS5IMJWFgpxqB0pOhQ6GVAztSo2fPxr/AKRQkBcyQCN63t1L1HIgHAPt+1dL4Ny9w9KnErQpRB06nVmDvGEhISYjJ771X7/kYtXRJDgtsrKwQuEhMlvWmQFSNMmMEHPWVJN0jPj/AC+PkdIX8E1FRBbWWwCSpKFQM/FqAiJ61NxDOkoUVIAgRuO0nt8Rn9OtXkWN7ctg2d62hoJSENIQoJbKdm1GZQMABUGZOB1r3NpZbd1NEJ8pDoKChBWD5jBABJO+kdJ93JVX2XLnjxtdsFdtrcKkExAxQa0kGJxO4r25cWCFoRqbIhWmISZMHuJEGTgzQzl0QetZNSR3xUWh7a22lJ6qOd/6a2RxJ1EYUAcY/wCqgtbk4BIG899tvSnDSAogzsIA3/mRTjyPTJnxraB22CrzKgmZj3H6xVq4NcuaUpIwE432mR7daDsZKvhBHqBt7GrYeINIQmPiSevtWsc7OTk/gw4crWlTbiDpUIhY9B9RXI+auBfdLkpUJEyiMkpJmB7bfKutI4oHSkDBwRFKufeCJdZ8UnS4jAX6EiUn9x6+9aPX8Ii6Yl5f4o2VoZdR4ayjUEpV8ISYhX+1XXNH8S5uKHFMNtKC48qhgSR7Eme4Fchur9TjphfwpAMYwDOe/f3NWjgvOgSpGtSyW0wTq/3HynOJHrIFZU0aOKZYrVdzcqHjtuagZQEqj3Cgr8pg5+VNmfvjflXCU5PlSSpI2AkKzn0OO1V5PPNylw60I8M4SUqkmDuFbLJ32inPC+Y1uHQ5pCo8oVOYgESMd47n2pktMmZvVOJh5xtYPllKSnOZBJVIPTYZG9Dt3jaUOIaaS1pP+oDIV3UYzG/U1DxVDY8jrxQlcyhQQT7SoEIA6bbzQSOXwsoesnglvqIMEiQYEnvUhSFz/LS3VFehQn/e7JPWRAODOKyor/l681nQlah31JA+QWSY7Z2ryrVhj2NeF80pDWoytRxG0e1E3HNqEJnxJURMAyQe0VT7XhrZXhRHbMT8qia4JEvJJIGPU+wp4sdYHdjzRpacdcKi95tKNtMjc/3pVW5e5sunVLBdWRqJySTHatkv+dQVEH96sfBOEssoC1xkjGJP/VNKNOxW0e//ADt0lPldPz3pxwP7QQkHxVgEYMmZNLOM3jZnw8A7d6oPFuA+IuUnSo/Q0KEW84Kt1o7Rbi3u3kPNQHE5UkRpWAd4715zBdp0mN+prmvJzr1sUqJgpJg5yO1dF4oBcM+M0mTErSN/cVjPDopLTOe8XRJMGKqty84hRgEj+9KtV6grnVgAzA/k0vNikKkIkn+zThUTZyYpsOOJB/EkfKmtncjS4WSSVCIJ8vXMfzWy+BoWRIJrZ+0S3ASIHpRNxr9UXFXsFbc8E61OEqBnTJTPU+YEKq2WP2g2qzqW22kneUrP7rNVN5kFBCcb/r1PrTLkvhDan2EuwWwtJKTsrMwfSpcoyjk5+X8NcmWXR3mRIQlQDSUkSklhvI23UM0tvucikR4ykpOYZQ0iffSgE/M04+0rltpAD7YKSdwCAnGNiP2rl3hal6j7VMYNOuzOWP4fGso6LxJxNpbpuHFOPs3EDUghUGNSSdQTpOD8wQaTPc5WqkEfdniSMStI9tUTikC7t3wVW6XFFlRCyjBTqBkESMZ7RPWhrZnooQapcUVl5Yoficay1kbJ4q5pCkLWkHJAUQJ74NG8r3babkOvMpegz5tRM4OreCR/yBFCovNKQytIAyRiFD11dR6be3Unh4CCQDE9f1+XtUW4s9RKM4nTkcU4dcEFbTaVkQTpCFD0KhEj5mkXP3C7EtBLCEB8kZCtgPi1DrVZU0FHJ+ucftXnhjI+kf5rRybWTJQp4bFquGAKjzR3SOtMrRltIwFHvIJjptE1olBGUqg9R0IrxV6SCNjt656zUUjXI1aukgjeOuxj/r6VDxq8geRU98+3r+maULu8T1OPeO/970vcv5MHb9a1jExkXrl/jITpVtAM++P5/errw3jDdwkpMEKwQRggjO9cXY4gRIH5tumas/KfGtKtPeIOd569Npmaq3F/Rj0tCr7QOUBanxGUEtLPT8pnY9Y9ar/Agy2VlxvWskpE4CcfEO5k7V2ovpfbLSwCFggjoD3/AGNcT4i2WnVo30kjEnIJpJ2NegpxlskSFQDgAnTB9Op/Stb9nw1JUNYbEEZMg7gj1qFtK8HScfSjkWjjukrSV7Ad46ddvemhsAWXLkkkrWpRA80lRgYwP2o7hbhZBbfcUGxMNjJ1TnykjTtnImBRCLJxDpQfIUwTnKB0+HrGw3OT3r3inLcNG5U4ZOSIJVJONe8EjNO1oQc3zGpwA6hjHmWhBMbeUTAispJa80FtOlu3YKe7iNSjgCSSfTYYFeUdCcGWawE6iYI80HrBpjccaWoA4CYgbQPQDvVcKSZM77+1ethWnST5RsKzk8miiSJUUqn1o03ZUIg0vcCgRAxUqHFdqS5KKcLD1o06SD/j2oZu4Cle3St2PEWNISqOlHWfAFJOpzFJ81FR4rN1MHRJx1GaL5f5qXbr3lPUVrerSQBCiB9aUXVsEzKt9h/dqTl2WR9KdFg5kS2Xito/hrQFgdiuZH6frSxuIUeuY+gig0XMpqM3UYoU6LXHgOuX8Y7fsRSxx4k1468VUJdXgbQe/wDcUncnSLiqNnHCVBP99qbWFvlJH5Yx3qucPudZKjv2+tWLhiSVA75A/v1qeWPXBrEu/OfFSqzT+YADUM7HE/I49JBrnVtcBIMJ3pnzNxHUpOhUgADT6xBB7g/uJ7VT1JWB8VbccbWzkaV0hq9dGfLgbVratOElasEbGd42ihrN0lUR74p3bqREK37f5qnjBIM9xBbmkOK22xn1zTXhT7cLSrAgwr1xH8/SobexDgKinSB1rRfCugynt29ahq1QJ07DWboR39f1r1y4gepoALDQggkd6iTdg7EH3rFqUdaOqMoz3sZsvzUTr8D5UEq6gUM9dT/fWnGUmEkkS3Fx9N8Vowwd+4OagbZJ9qaNJkQeldUF7OOcgZLZP7zTXg8oOqSPXt6T26VFpECRgbetFWjgGVjy7QNz7CiSJTZceVHitxsEwgzJPt0P0qD7QeUUqT95ZCiQr8QAbkbKIHbE98HvSJjj6kyhIgYAAyE5Jme8ED5VfmrxQQhLgCkFJ1kHuNz1H+ajCWQd3g43ZXriApJIKQZWSZOT0HrEU+4Tx4NSXEulKv8ATiUKzOQrUIH1NC8zcOFo9AgpJ1J1AyROQo7+h29K2Z5gcC23SAEGRp0kpAwCE9tpkEGTRsZZkhp2FhTqACdJSIUuRkAkArEGJG0b0vuOFWja1afFdWRBQ3rKgFZlQT5tMHOR8PWt+JWeqFIZWjxRAUlXmRH5VJAUUgiNsmlrFg6yQHHlNgZUlIVrPSNW4Ge4mdqEQKUWLyZDaClMnHhkn0krEzEVlW13gvinUlxSR2Ulmf8A+pRIPvnE9ayrsVoorcRXi7kJ9f4mp27dLiQBv6Uju+GXIUQGlxEYzOfTas1xqTyzoulgIPHPNpI64Pz/AGqZXEFJUR6SI6x+1IbmNSQqUxMyMz7VM22SR4YAgbyDvifTat3ww2HZjdvj6yn/AFNEgfP2j1qNTzkyXVKPTzGM0LbMBI0OCI6ncZ6d+9ObTg4cWgNkL1ED6n0ImoajHRLbH6rUps2ioytwlap6DZI/c1X7h05/irZzAsF3QMhACMYHlEYHvNIVWWkyQKyWjVIUJuogVt95BNS3nDwYMYoR0BE7Sf6KXVFpntxd6RI3/wA0lu7jUon50Q8qMH6+3/dCNtya6+KCjkbzgd8u8P1g9D0qxOW67dKHFiAchXSUnM9vn3rPs5tkl5GobHb510f7ROFtCzgQiTKTAIk9PSRXLP8AabZMp1+pwa5vypalT12rc8QCoCsetSv8IBnSc0Ongq+u3eutdGjK0F2zqQEq1GSYjrFPbC0OSCEyJOojIHvtVaQ1+ImZgYqwOrnY1hyUgSsPIIMJPTacUvVxB1okoAgGTOc0Tw13JkCe9TvaFjzFIH0/91CYNCo3Cn0yRpPSOp/gV5908gMaVf3ei7pgJB8MgnuN6DtWircyPSmSEtswBOxxRSLAEY2qZ1r8JA65JNa2zhCfauemng6ruOSAsxjet/E0+UZVuY/St3SVTEA96jbAQITlR3PymuuP2ckvo20GRqj/AAKMtnZGk7AHJ6T0n3mgCoCep/u9eayojoP0+v0qmQhjaNkq1SAZwMdt/c/4q6cJcWXCFzpUJBBPQQf72qi290EKneMz30knbpT+04tp/EmcSR2nHywN6yki0Z9oFgqWVmFkAoEZ2hSfUzP6UHwjmBDLAS9pKmySfLK06iMIIw2ADJVvIIGYqxF8LbIVsJjEqSuTpUlI3kHp1AqvMcuW7aA46vXr1FJMwSnY+GgeYbzJ796iLxkUlQfwm6cID7yFAZCCpcBKPylRIlap6qztinA/0ypI0pUJw2JPcFM7gZyAP2NbU8jVq8cuKA0hJnGQQoBM6RO0bdqJsrsvGXXlO6CYShtSNBV+aTpLisRJwBuKuvZD+h2h18f6aBoOU6SgAg5HxKk1lV48ccBKBZuP6CU+I4U6jmcykzv7VlXkzop/CXCk/CoGOxq3WDTiymARnOnerKlbQbKoTlO0CqRZcXebuNSlw2VZA2ipf7GvYY8W4WbiWn2EkH4HkJhYPTVVUueRbhJIQ2I6mTnsfTrXWbXijT6SEKE961HD1JMayZoUmtC7nI+J8hXbbaVafEBwAJlPar19mvJf3Zr70/IcIUEIJEJxGqImatFktxsEEhRG3rRfiyiVQJ6Vb5LVMTm2qOa37sOGZztPbvQq1zXSnuW2rhsakgKG0Urd+zZKvhcI9DU9GaLmWmc0uoScE0ouUlW+c/tXQuK/Zw8CooWFR0qp3fLdwlRBZVjfFTG07Ney8CK4RNSsM5mmZ5euCnUGVkDrFeNcGejDaselW5YoOw85Jc0vCe/8V1nmjg33uwUnqBIj6xXKuTbYqdggyCB7Ed67Rw1wKaKN8bfKsYK5NEcstM+aygoWpPmGkx0/itbm/Kknzj9PpFXfnXkW4cdKrdowZzsZ6gxv77+9D8s/Y2645NydCB23NdEEmrYOUUUdh3B1Az/NGC/KQAR7V2tfJFjbpCSzqnGo5+dVzm37Kk+AXLUysGdJyI7ChxUnkhcqOei7JTA3PQbe9aLtVYlQjvTK25HvFpSoMkKOM054D9mdy+0ta1+CUkgJUDn1B7VPX0W5ryyju3JB8s6Rue/yptZ3ifh0JPeOn1p9cfZHeplSVJX6TvTrlf7LhhV0YI6DFU4rRLmvYkKwAkeg9MET/NDoUAFda6rd8kWqkiEx0kHOMD9qr1/yMwwApbpSiY8xifSayfG1sr54tFDU5/itW0FWEgn237V2G34DZONAJbSoDr1+tMLDgDDSRoaSI9K2ULWDB8qOHIkHSQZnaKIatXiToaWYzEGuu/d2g8pa20kjbFHW12lUqSgDPaihfJ9HGuE8s3L7gCW1CSQVERHrmrszyAGUAvOyNsD51cvvKkGQBmg7+5SG1Fw7ZoaVC+R+BfacEQ2kFLh3JB9/49PesueX2/DJASVJCiJAiVdP4xRPBeL276Yn6giil6NKo6d6XRLJLm2LOHtJ0IK2EIWPTf50yuAA2rSlKSc4ApQ5x9JlMTHpQN5xBxenw++aXagpsVu86PoJSq2JIxOM/pXlFlsncmayjsFIXCwduGipKoVGE0l4fwcpSovryNwaKtOaFJbSpIyDHvWcdfYfAUpQQvqJ3qcrBqhbfcVOEWqVJUOoqNPOd2x5XQSTiabtcwMW7cJSCqN6X217/wDI6k6Uhado/mmvtYHQ/sudkFtGudXU71Yra2TcpjWYOcEiqJZcmOTJxO9XThnCXUpA8SCO1ZurwJqkWIWRbACDlIrZu8Kcq60FbuujCjPrRptwoCatP0ZNEoSFSoYJ616J0AGFH2qFbujYTXrF+SMpirTQiZhQUkpjT8q2tuGKTkhJn0rwL1fDRzV3oEGtI09iYImzYSZDYBJkwOtSvMxlBgdhXpRJkRWhv0pJCjFVS0K2R26FIJKlkg7JPT50T94VqHlGmKwXDakgztWlxcgRmR6GnVLYrI7ppC/jzGYqO1QkIK0SodE0S0wn4id6kSlKDjb2pdfI78A7V2pQ/wBMgeteXb504x6VO/fgDH0oZPF2idCviPShtasKIkcRSRJCgBua3bcacBzQl3w9tYKVHSk+tQsW4SQlI1ITtWPZ+SqJnnlKT+ASdPf/ACaHFl46NL8EjIHanDZhMpApeplMH/caGCJwlllA8wTHSpmbyRIMiq4LYBwykq9Sab2qjPmwKFPwgoMf0rwd6ERZuDWkGREjvNSuXKEGYpLxP7R2rV4BSVFJGSBtV1F7Jz4DbZ90Al1OkA9dyK1v0h1ChGFYoS05t++qlLelsbE9flW9y6pQIECspNLCLSYLw1jR+GdIIHSihdoXqQDJG4oUp0hR/MRE0i5f4Sq3Wt3UVEmT13qUymi0NWKYOBRbloylCdBBVQTnEEqzBE9DS11+FEhWOg9afZImmyK7udKyImKyk77zuo5TWUFUcnXdvJ3kDtUDlytzBM1fL3l91Z1FET+lL7zkqAFDFdi5IAkyqsrcI0iTVq5QWtgghJ1GmXDuW9A1rynYmrdw7gCICmxPWseXkTVUVEMsgtadWyj0o1PDnF5LkR2qC04oEnwnEGdgQJH6UW1aKM6TIrl6g2SpUUJJKpoS15hSVaScimFvbICdLmD61tb8IZknvVJCtEjt5Pw5NEIYUpMnFRP3zTIAAzU6r4EAnY9qrHskiY8u9EXjsiEkVq44nT5RM1uyxpTpUN+tWk1hEtgDnEVpRpUkjsoHf2oi0eSUQQVHuR/NRXdqtPmKpA6Gi7a6BElOmmt5YjVL7baAF+UE0U22k4SaA4jZJeT59vSstilpACAcdSc0+1YChkt3Tgj51o/eAI1TtUVndLUfNEV45bJCpnHaqt1YvJElxK4NCcSZSCVBIkCi7u6AEpTt2pWriqFnSoEKNYui0KELdugUakgA7e1PLK2LDYTrJ7k1AzYBCypEAnpTVt9BGlYie9TFFSdojs15+LB9ax9QmRmK8Xw8SCn5VmlCFepqv6SCOXOjJO/ahOJWibkaQsp64ORTIspJPWlzPB9JWrIJ9YxUDweWltoRpU5JHc1pc8uNP5XUa+FpwcyPWplXCtugpXRR4u0CEaEYA7UMxdaAStXtW7jalKGkxSvjfAS4sebApeRjE8VbVuoRW7NwhIlJBBqtWnJpKsrxTGz5dQ0o6nSewmm69jGCn0zQHEVpCoznrUrvlye9RPIS8gg4PSkgFTriQY1frWUlveBOazBJFZW3VeyS8WPFiZChtipLhDakkDrWVlYeSiC14FoQoKVqSelbWDvgkJQcdAaysq2TYcbYuKnAO+KKtr8oJB3rKyjxYhVxRbrriUExJwQa84zw+5t0hSV6k9QTWVlaKKabYu1NII4I8Fj8TJNGsMrLuknyjb/FZWVkkU2G3KiASCcfxUfC+Juuk6iCBtAj61lZWkW06IpNG712dcZPpTJDBUielZWVpBW3YngGDflIBoF1TiYGCPlXlZUNAgJ5bq1gA6QOk0/at/Jj6msrKI52DNfACgRNV+7fDavOAYODWVlJpUhpjRF63pBkyfQ16LkbqrKypbHQtc50aSso0qnpiiFcVEglPrvXlZRLQ0jOKcf8JIUlGo9tqCvecAtAIQQs4jGPnWVlO8BSJbS/1IJ/NvWoukkGsrKgoW33Ey2Naa0VxVS0ydyM1lZSpbGhYOai2vRGO9RscaStZ1gxOKysrXqqFYfd8UR4ZUnfsaFtOISnWRWVlQkMxy+BMmsrKyqJP//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eg;base64,/9j/4AAQSkZJRgABAQAAAQABAAD/2wCEAAkGBhQSERQUExQWFRUWGRoYGRgYGBgcHRgbGBcXGBgYGhgYHCYeGBokHBcXHy8gIycpLCwsFx4xNTAqNSYrLCkBCQoKDgwOGg8PGiokHyUsLCwsLCwsLCwsLCwsLCwsLCwsLCwsLCwsLCwsLCwsLCwsLCwsLCwsLCwsLCwsLCwsLP/AABEIALcBFAMBIgACEQEDEQH/xAAcAAACAgMBAQAAAAAAAAAAAAAEBQMGAAIHAQj/xAA6EAABAwMCBAQDCAEEAgMBAAABAgMRAAQhEjEFBkFREyJhcTKBkQcUI0KhscHw0TNSYuFy8RUWkoL/xAAZAQADAQEBAAAAAAAAAAAAAAAAAQIDBAX/xAAkEQACAgICAgIDAQEAAAAAAAAAAQIRITEDEkFRE2EEInGBQv/aAAwDAQACEQMRAD8AccI4u0wgeYx6nb+ionue0qUC0hSkSBrH5ieg/wA1XkcIaebGC24nBSSYBGPMO9MmrVtQSEEqKQfKgYSRjA743rxu1KjsUVsvVvxpKkADCiNjGMVXrllbii4tZQEn4U9Y796GsEAqCwA2oEg6iFEwIzB+L0phw/xfhu20pOVojZSe5Pz2oc5S2T0SBUc4rOnwmitBJTqODjcwOlWux4ilQlSkwralFz4LSemleFR36AUk4hwhLpIacUFCCkbR7GqXJJMOiZfEakmSoRUrt+02hS1LSD6kVTLHjTwRCmvECTpJJg4G8HBqPinL6blpKlFbcZ0/sK1XPWjP4/ZNwPmu9duShxn8LMKAMR0yd6uhuBolX7VX+EhxCIUnYBKRGT6kiiX+II+DWnX2kT9KUOSSVtjkk2HNcY0nSltRPsQKMbulKVnEb4oOyuREDKqrS7finjrIDXhE4lWQP/zWnySS9kdUy5O3OnoTWj/E9Lesg7THWtLFnyjWqT1jaiF2qdq0Tk1aFgit74ON6wSPeomLtLp8q5jei3bRKk6DGn0qGz4U20TokdxR+1oMEiyE9JqF240D4cUcAAa3W2FYIq69CF7d6Z2xSh/nVLTxbcSpIiQqMH51Y0WSRiK0d4e2fiA+dS4z8MeALhvE/vCNbase1SlB3Uc0QxbIQCEQB6VHcWOJ1H2p06yIGWV9FYrcPvDoFAddqJRw8QMmpPu/QGhRkAKLxUiRion7wT6GjBa+tQ3HDdUGaTUqDBCwtKQQlZPWCZipS+lX5tq1a4WQTMZqT7hGaF2rQOiRJ60K3xdBVpChqmI6/SiVWxUAQYpa1y80Hy9p/EIEqptyWhUMXbmBnasDprC3ghWRUS30N/EYp9gol8avCqonntKdUHO1BDiUEasAnf8AzSc62FDIKrKVXDqtXlWAO1ZR8gqObscAStPiOvEgpJW2BAG2dXUmiRcpZbHgNayZiPKEidz1PalfDmnR53QpWogFBhLenor3Bp2thpKXLgtAlsCNCiRpG5UCfi3rzmjtFi+POOLGptDbaSVKJEmR69Pem3Dy64mHXCSFkN/+HxR7ZxQNzZMXNuXUreQBs02jLupcKJkT7e1G2fL5VblLYdJEFInzTECSnbFNoLBrThLiX3VOKBbJ+HUfLOyvSnnEbNaCAg6FEghRyFCBgd6DtOCOL1JWlxJCSQVBcGBELUdzMmj755TlqlS2sAHKt0qHlBJ6ChRu7Jchb95bd1NlwEzCkgkGZ3x1npT+3bdbltwZAAEkeac/pVdseGWWhaC8lRHmS2lQ1lWnJ1AyTM+1SDh7i0gB5xrSAoLWsKnbBUZk0VQbDbjmTREtvpQDoK9JIBHQxt7mmQ4a24UupblxOQqN59TtVfFjeLchu6CUkAHYkg4KtOwPrVu4BaKZSULXqhMCR8YHX3qors0TLAA4vxHPDbaUg5Kl9Ao7560bw3hzzQIcc1pOANj9ZzSjmV1TbZUjxAtX5Ejv2qdLCnbVBUXJOmQDB/Si6f2KsD1zhSABpWUek0S0wR+YGkgsApKUhKlgHBcJ6dYp5bIIAkjHatoO3ohm4getStOdIitLhhJSRt61iGgIgTHetcpkk7jgFaKuI6V4rPb2pMjmhIuVMLbWiNlkeVXsapyrYUNk8SBExt60Hf8AGG9BUEqcIjyoyYPap7q3QttYSrQVAwqMZHaqvyzyk5bElb/iKOOoET0qJSloaotPDrxDifJjuOo9xRWnpqpYLIgzsf3qQeJjzR6R/NCk6yhB6dQ3INbBzNDtqVsYr1SY23rRMQTFYVAChhcGCd/b/uonnSrGnHrTc0FBX3hJ2NRouQo9RFZ4iEiSUjvtWqbptWykk+hpdvsKJvErUqzWaO1eDA32qrCjCaifaChBg1KPrWpSPak8iB/CV4emQQNqp7/Kl0q7LpdAaUQFNgnICY274q4qSDOYH9monHkpMBQJEYJzWUop7KTa0IOIW1ylcNNpWmBJKiM9o9orKfOkzWUvjXti7HIlEw2hoaEqIGlxwr8QHHlGSFEnpUnC7l1hTqXFNpaUIBUCUlU/DAzIzM9qF4DxgN3AQ4wlAQpIUpAy2tJBhJO4nECrbxO1ZdQpLiYC8lYSAoqUYSSTGmJn51yt0dbIrsN6S2bxtLysphQAKiTpEDYbY3pW03cIuXG0haCptOhWspTJOYUkiczA3zQlrwa1b1NlnMGHkqDi4SoArGk+UgqHyrfmG1eSwW0S60khWsq1LIOQTGU79KMAr9i8c+Xlu440t9afDChBhRB6E65JE/vTHh/PvElLGpCVNqRq87SSVDvggfKg+D2ySsLcW34iwCGlgFwwCE5V0I701vbS/cJXbslBSSdMSmNIGSYSI3wd6tSekDryTcbLKlJbuGmEOKT+G8yCjDm0xvnptVZ4Xa3LDyrd2VsoUkElQ1aDmU5zW9o29eOBi4IBQdQWkToPVIjoT0qw/wD11SnxrQZaEh1JyDukaTIJqXLwCpCTjHCLm2uHFMBcAjSvVI8wkTJnamVjxviDST+KlxQAJkSROdIHan11b3DgSokEgRoUg+cdj2Pc0C/y07dkOa/CWRpIaGAJggqOSant6C15GXMPMroIDbRWgoGpQwpClY2O/f0qDganS6ha3nEsoSQoEDYDyyRiSevpTThfL5bBC1agI7yCMDJ7jenTTjCQlMp82IwQfSqScnbIcklSNypwFBSPKrcqPwiJB9Zo1x3bzR7VBdK8hKRq/wCNV/8A+8W7TnhuNrbUBkkbemK27dcGdXotkgjM0OLyFlKSkkCYzMftSm35vYWQElRkSMHMbx3pha8SkEqRp6Qd46Gr7p6ZNNBpEiSI/eh1JBUkKQo7+aBAjv60sved2G1pbydRiQMD37UwTeaklTYkbgk4Pp6UOUX5Dq0SXvB0PadcygyIUR9QN/nRKWQmJ6bVU+O/aAm0grCVKONCDJPrOwHvXnDvtQZdUgaCNeJ/2+89KFOGyukqLggAqOf+q3CRVc4nz3btoJCgT0E+sUhv+Zrpx8IZ1eCUg+I2gGCffcUPljESg2dAWk4jb3oDifEVNgaWi77ECPeaW8G8cpm4X4iumAgRH+2d6ZrCiNh6ZP8Aijv2WAqgey42pz4mwjtKwflih+KcZSPIpp0g7lIkD5gyKWcS4JdeIVpV5B5hpzBG+BnNL+H84IeUpHhLStOCSIHvPT2rFzlVSKUb0N7m4QgDASFEJGCSSTUyeVmlLDoToVEeVRTPyBjf96ROvPNsupC9alHyGI06vUnMbzWcP4RcNMFQdhasyVFer/yB+H5bVnGSvKK642WO6Kkp0+IoEykaRJBwMTn5mlTSbppR1XqFnVBSpCSBPwjywQfekNvduW6SlbgdeOcAk+iUqJgjNBDhS3k+IS4FE6lNawcowAes77mk+TJSgW62vL1C5edYDc9BEz0knGaeW/F0nJUgg7bz9D/FctvEP3vlaQWdEYVq8ydoPQwoUHb8MvW3Tqhf/IebTOJSPymtI8rRL40ztDbmoeYAdMHpQI4c14inNH4iok+2APTArl7TfEHApLjymmQYJVPiEDMAJzt+9WDg960w2BbtrWVfmWpRKjvJOSe0AYq3yp7J+OtF8DY6iT8q8qvi+WQJWhH/ABzj9RWVfyx9GfUoHAePpfWtBKnQAFBSsEnOqY23PXoKst5bNm2UVjU2cxq6QJkqOTOfbFI7flwqt9JcZ1GVBLCgnUN4BSDJiMVYeF2JQyEqcDjickHBUNoAVGNhXHJZOqyPg/A2WwrwylIVASpswSBmCTMiYz1mmdvwlKR4iGwlZTBAjMflJGDuYNAr49bIMLbIcSCdGxI2IGYUQOlVV/nRwPq8JRCE6fLuHG3ASD3SsDBjqJqtiSY5Ryx+L97RqbdSCYcCSpG8CDiMkCmrLLrqTqfW6TlKlEaE42CG4Sexqr2L7y1sOXSlIZbVBySpRBISVxunHWr87w1olKm1DBnyKgZzsDnvRlrApYeStsWt0zKUssEDKljBXnYDefemttxIuBKlNpbOwBVkKG0naaZNpABjzkHIBHXrmqw4zcLuCGVgIUch0DQkDcggZoFstyJUAfzR0MwOue1QWKkAFPiSZyQQIP8ANI20qeQ60ys+G3KFqKdAURkqB6oMmADsn1rn/M33i1WEsqSqQNQUCZBmIPT9DVrLDrg7OVsKSda50EKV5oiMzjpXrnDWHJEY3Hr/AOq4hy7zE6y4FOIwqUrbJkKScGP76V2jgHHWtKAElGBAVO2wEnO0fpWsZq6nQpcdZjYA/bPtu/hLBbUJCep7iVbH0qrc0XSg6UqaSdaRJUJUn/xI61beeODquGNVutSVIJWUgkajGDtMgTA/5GuaMrVC/FUfE7KOR2J6/Ks5xp4HDI4HM33cJShI1IySpIgCNk9jSriXOFw8ZU54ad0gYn6UpfuXF4Okx1gyfelf3gncYFRRskh6HySFLgyZJ2kimjvNd74chQDRlMgDHpNVG2fj4jI3gmjLa+OnSVq8MydI6HvQDRooFa9SiJVkknPzFZqcnTGAPLHWd628HGoq1RsB1+dWDgdq2Ww69MfkRtrjcqP+wHGMnNDdDWSLhFspDZefhDZGlM/Esk/lHbfNMGftVtmleGlEJTiT6fKMe9VrjXFFvLJKo7f7RGAANgBHSq/acDQhUqlw+u0+3+acIxduYSXhHRX/ALQXlmWkwn23H8/pQFzzteahLhSk7hH+TkD0rSweSAEmCd8fpU17y34whCo1dZjb22MT9KSSFJ0X7kHm8voSV6gFEhOpQKsd4Aic4zHerHxTgyFSpIAWRtsD/wB1yTgN19yWhoK1tJMmdwSTK0nv+9dJPF1gQSFSAUmTkEYPzx+vaujjknFxl/hz8kWmmjn3GuUbh1a9LhGZShRIAEyRM7dasXLlsttRS6tRUBG/kI6FIjcdaN51Zc+7feGD5kwVDuOuO9Ul3n5xxpU/huQNGnqZGon0rncWmWm5I6FfeF4elSkwYBG8k4jGUkmlr7DbDiVN251LUApYIkAA5M7iJzSTllby0anDqz1nA3wlO/zFWgvEtK0JSpaB5cGJiACT6/OKTdiqiBi4SCnuVeWVEYPUf8Yo22sgoFR8oP169vWf0rSy4eEJIUApQzmJCidUAkAAJ2HoKXcUYdOGVaWwd0J1qGRII7SfWhL2K/RNxBi21DxVIK0mEiSkZiAqN9pzSXivMDq9aGEQEgiYUFJInKZjWN4gUBxTgb1w2QWnEqEELXEKE51R5tukDMU2Fu6hKUh5boSAnQkNhW2JJlUeppjoprNxcLSFLcIUd/hn55EGIrK8u+VHHFFQQW/Qr1ncmSUyAc7VlVcfY6LK39m7RANu8pC0q1AKOJ6RGZrS8Y4nbpCEtApTutPmJGJ3yJjMU/4YoqSNwTsNhAzTovqT+Y4qkk1khujjXF+OOSWVtk5lC1JhwTuCofEOmaUJVpIUUmeny7+kTXePuVtdYebSVpJgkZ9TIoXiXK9k5AUmCk4IJ6759aOmLRoplEuObVMpNu+3gp0haTuhQwo+o2kVKdKG23GnvMiNON+yVKGw3GRsatN99nFq414YUoRsqZIHYenpVM499ntxbHUyS6z1idSR6jqPasujKUkHXHFvxnE+AVvKSCR4nlCRuAU9YJzVwsXg6x+IC2hxMb5g7/t+tcm4c7quEjIUo6SkQNztBzXReO2paQhtPwJAnMqntOO9F9cg420j3iHHUNJIQkBtIhIzOMAnuetc4fu1OLUcqM4nb50z4tfTgjAxmkvjpG29Z/J5OiPFWBhb8OghS5KjmPLAAzMesdzNaXHFVpJWCrVmIJBn1ya3sL5AHnP6+tLL68cUoBtEpWYQQJ1KmAMbZpq5k8ko8SyW3kTn64cuENqCigmFyPhB3M+wJFT87rCHdbLnlJjEEAg5B+foaz7OuAvtPrN2wptBTqKtaCQEAmCkEq0mNx29asfEeSW7xKClTjTQVqMBEEfnlRypRI+LYZ3rZxldLRwfMlyZx/TmTr6lAmUkEwSmJ27EA/UClbjmkwJ3nNWTjPI7rbiizoU2Z0hT7BUnpCoWAe4I6ROZplwP7O1OoVrcbS5IMJWFgpxqB0pOhQ6GVAztSo2fPxr/AKRQkBcyQCN63t1L1HIgHAPt+1dL4Ny9w9KnErQpRB06nVmDvGEhISYjJ771X7/kYtXRJDgtsrKwQuEhMlvWmQFSNMmMEHPWVJN0jPj/AC+PkdIX8E1FRBbWWwCSpKFQM/FqAiJ61NxDOkoUVIAgRuO0nt8Rn9OtXkWN7ctg2d62hoJSENIQoJbKdm1GZQMABUGZOB1r3NpZbd1NEJ8pDoKChBWD5jBABJO+kdJ93JVX2XLnjxtdsFdtrcKkExAxQa0kGJxO4r25cWCFoRqbIhWmISZMHuJEGTgzQzl0QetZNSR3xUWh7a22lJ6qOd/6a2RxJ1EYUAcY/wCqgtbk4BIG899tvSnDSAogzsIA3/mRTjyPTJnxraB22CrzKgmZj3H6xVq4NcuaUpIwE432mR7daDsZKvhBHqBt7GrYeINIQmPiSevtWsc7OTk/gw4crWlTbiDpUIhY9B9RXI+auBfdLkpUJEyiMkpJmB7bfKutI4oHSkDBwRFKufeCJdZ8UnS4jAX6EiUn9x6+9aPX8Ii6Yl5f4o2VoZdR4ayjUEpV8ISYhX+1XXNH8S5uKHFMNtKC48qhgSR7Eme4Fchur9TjphfwpAMYwDOe/f3NWjgvOgSpGtSyW0wTq/3HynOJHrIFZU0aOKZYrVdzcqHjtuagZQEqj3Cgr8pg5+VNmfvjflXCU5PlSSpI2AkKzn0OO1V5PPNylw60I8M4SUqkmDuFbLJ32inPC+Y1uHQ5pCo8oVOYgESMd47n2pktMmZvVOJh5xtYPllKSnOZBJVIPTYZG9Dt3jaUOIaaS1pP+oDIV3UYzG/U1DxVDY8jrxQlcyhQQT7SoEIA6bbzQSOXwsoesnglvqIMEiQYEnvUhSFz/LS3VFehQn/e7JPWRAODOKyor/l681nQlah31JA+QWSY7Z2ryrVhj2NeF80pDWoytRxG0e1E3HNqEJnxJURMAyQe0VT7XhrZXhRHbMT8qia4JEvJJIGPU+wp4sdYHdjzRpacdcKi95tKNtMjc/3pVW5e5sunVLBdWRqJySTHatkv+dQVEH96sfBOEssoC1xkjGJP/VNKNOxW0e//ADt0lPldPz3pxwP7QQkHxVgEYMmZNLOM3jZnw8A7d6oPFuA+IuUnSo/Q0KEW84Kt1o7Rbi3u3kPNQHE5UkRpWAd4715zBdp0mN+prmvJzr1sUqJgpJg5yO1dF4oBcM+M0mTErSN/cVjPDopLTOe8XRJMGKqty84hRgEj+9KtV6grnVgAzA/k0vNikKkIkn+zThUTZyYpsOOJB/EkfKmtncjS4WSSVCIJ8vXMfzWy+BoWRIJrZ+0S3ASIHpRNxr9UXFXsFbc8E61OEqBnTJTPU+YEKq2WP2g2qzqW22kneUrP7rNVN5kFBCcb/r1PrTLkvhDan2EuwWwtJKTsrMwfSpcoyjk5+X8NcmWXR3mRIQlQDSUkSklhvI23UM0tvucikR4ykpOYZQ0iffSgE/M04+0rltpAD7YKSdwCAnGNiP2rl3hal6j7VMYNOuzOWP4fGso6LxJxNpbpuHFOPs3EDUghUGNSSdQTpOD8wQaTPc5WqkEfdniSMStI9tUTikC7t3wVW6XFFlRCyjBTqBkESMZ7RPWhrZnooQapcUVl5Yoficay1kbJ4q5pCkLWkHJAUQJ74NG8r3babkOvMpegz5tRM4OreCR/yBFCovNKQytIAyRiFD11dR6be3Unh4CCQDE9f1+XtUW4s9RKM4nTkcU4dcEFbTaVkQTpCFD0KhEj5mkXP3C7EtBLCEB8kZCtgPi1DrVZU0FHJ+ucftXnhjI+kf5rRybWTJQp4bFquGAKjzR3SOtMrRltIwFHvIJjptE1olBGUqg9R0IrxV6SCNjt656zUUjXI1aukgjeOuxj/r6VDxq8geRU98+3r+maULu8T1OPeO/970vcv5MHb9a1jExkXrl/jITpVtAM++P5/errw3jDdwkpMEKwQRggjO9cXY4gRIH5tumas/KfGtKtPeIOd569Npmaq3F/Rj0tCr7QOUBanxGUEtLPT8pnY9Y9ar/Agy2VlxvWskpE4CcfEO5k7V2ovpfbLSwCFggjoD3/AGNcT4i2WnVo30kjEnIJpJ2NegpxlskSFQDgAnTB9Op/Stb9nw1JUNYbEEZMg7gj1qFtK8HScfSjkWjjukrSV7Ad46ddvemhsAWXLkkkrWpRA80lRgYwP2o7hbhZBbfcUGxMNjJ1TnykjTtnImBRCLJxDpQfIUwTnKB0+HrGw3OT3r3inLcNG5U4ZOSIJVJONe8EjNO1oQc3zGpwA6hjHmWhBMbeUTAispJa80FtOlu3YKe7iNSjgCSSfTYYFeUdCcGWawE6iYI80HrBpjccaWoA4CYgbQPQDvVcKSZM77+1ethWnST5RsKzk8miiSJUUqn1o03ZUIg0vcCgRAxUqHFdqS5KKcLD1o06SD/j2oZu4Cle3St2PEWNISqOlHWfAFJOpzFJ81FR4rN1MHRJx1GaL5f5qXbr3lPUVrerSQBCiB9aUXVsEzKt9h/dqTl2WR9KdFg5kS2Xito/hrQFgdiuZH6frSxuIUeuY+gig0XMpqM3UYoU6LXHgOuX8Y7fsRSxx4k1468VUJdXgbQe/wDcUncnSLiqNnHCVBP99qbWFvlJH5Yx3qucPudZKjv2+tWLhiSVA75A/v1qeWPXBrEu/OfFSqzT+YADUM7HE/I49JBrnVtcBIMJ3pnzNxHUpOhUgADT6xBB7g/uJ7VT1JWB8VbccbWzkaV0hq9dGfLgbVratOElasEbGd42ihrN0lUR74p3bqREK37f5qnjBIM9xBbmkOK22xn1zTXhT7cLSrAgwr1xH8/SobexDgKinSB1rRfCugynt29ahq1QJ07DWboR39f1r1y4gepoALDQggkd6iTdg7EH3rFqUdaOqMoz3sZsvzUTr8D5UEq6gUM9dT/fWnGUmEkkS3Fx9N8Vowwd+4OagbZJ9qaNJkQeldUF7OOcgZLZP7zTXg8oOqSPXt6T26VFpECRgbetFWjgGVjy7QNz7CiSJTZceVHitxsEwgzJPt0P0qD7QeUUqT95ZCiQr8QAbkbKIHbE98HvSJjj6kyhIgYAAyE5Jme8ED5VfmrxQQhLgCkFJ1kHuNz1H+ajCWQd3g43ZXriApJIKQZWSZOT0HrEU+4Tx4NSXEulKv8ATiUKzOQrUIH1NC8zcOFo9AgpJ1J1AyROQo7+h29K2Z5gcC23SAEGRp0kpAwCE9tpkEGTRsZZkhp2FhTqACdJSIUuRkAkArEGJG0b0vuOFWja1afFdWRBQ3rKgFZlQT5tMHOR8PWt+JWeqFIZWjxRAUlXmRH5VJAUUgiNsmlrFg6yQHHlNgZUlIVrPSNW4Ge4mdqEQKUWLyZDaClMnHhkn0krEzEVlW13gvinUlxSR2Ulmf8A+pRIPvnE9ayrsVoorcRXi7kJ9f4mp27dLiQBv6Uju+GXIUQGlxEYzOfTas1xqTyzoulgIPHPNpI64Pz/AGqZXEFJUR6SI6x+1IbmNSQqUxMyMz7VM22SR4YAgbyDvifTat3ww2HZjdvj6yn/AFNEgfP2j1qNTzkyXVKPTzGM0LbMBI0OCI6ncZ6d+9ObTg4cWgNkL1ED6n0ImoajHRLbH6rUps2ioytwlap6DZI/c1X7h05/irZzAsF3QMhACMYHlEYHvNIVWWkyQKyWjVIUJuogVt95BNS3nDwYMYoR0BE7Sf6KXVFpntxd6RI3/wA0lu7jUon50Q8qMH6+3/dCNtya6+KCjkbzgd8u8P1g9D0qxOW67dKHFiAchXSUnM9vn3rPs5tkl5GobHb510f7ROFtCzgQiTKTAIk9PSRXLP8AabZMp1+pwa5vypalT12rc8QCoCsetSv8IBnSc0Ongq+u3eutdGjK0F2zqQEq1GSYjrFPbC0OSCEyJOojIHvtVaQ1+ImZgYqwOrnY1hyUgSsPIIMJPTacUvVxB1okoAgGTOc0Tw13JkCe9TvaFjzFIH0/91CYNCo3Cn0yRpPSOp/gV5908gMaVf3ei7pgJB8MgnuN6DtWircyPSmSEtswBOxxRSLAEY2qZ1r8JA65JNa2zhCfauemng6ruOSAsxjet/E0+UZVuY/St3SVTEA96jbAQITlR3PymuuP2ckvo20GRqj/AAKMtnZGk7AHJ6T0n3mgCoCep/u9eayojoP0+v0qmQhjaNkq1SAZwMdt/c/4q6cJcWXCFzpUJBBPQQf72qi290EKneMz30knbpT+04tp/EmcSR2nHywN6yki0Z9oFgqWVmFkAoEZ2hSfUzP6UHwjmBDLAS9pKmySfLK06iMIIw2ADJVvIIGYqxF8LbIVsJjEqSuTpUlI3kHp1AqvMcuW7aA46vXr1FJMwSnY+GgeYbzJ796iLxkUlQfwm6cID7yFAZCCpcBKPylRIlap6qztinA/0ypI0pUJw2JPcFM7gZyAP2NbU8jVq8cuKA0hJnGQQoBM6RO0bdqJsrsvGXXlO6CYShtSNBV+aTpLisRJwBuKuvZD+h2h18f6aBoOU6SgAg5HxKk1lV48ccBKBZuP6CU+I4U6jmcykzv7VlXkzop/CXCk/CoGOxq3WDTiymARnOnerKlbQbKoTlO0CqRZcXebuNSlw2VZA2ipf7GvYY8W4WbiWn2EkH4HkJhYPTVVUueRbhJIQ2I6mTnsfTrXWbXijT6SEKE961HD1JMayZoUmtC7nI+J8hXbbaVafEBwAJlPar19mvJf3Zr70/IcIUEIJEJxGqImatFktxsEEhRG3rRfiyiVQJ6Vb5LVMTm2qOa37sOGZztPbvQq1zXSnuW2rhsakgKG0Urd+zZKvhcI9DU9GaLmWmc0uoScE0ouUlW+c/tXQuK/Zw8CooWFR0qp3fLdwlRBZVjfFTG07Ney8CK4RNSsM5mmZ5euCnUGVkDrFeNcGejDaselW5YoOw85Jc0vCe/8V1nmjg33uwUnqBIj6xXKuTbYqdggyCB7Ed67Rw1wKaKN8bfKsYK5NEcstM+aygoWpPmGkx0/itbm/Kknzj9PpFXfnXkW4cdKrdowZzsZ6gxv77+9D8s/Y2645NydCB23NdEEmrYOUUUdh3B1Az/NGC/KQAR7V2tfJFjbpCSzqnGo5+dVzm37Kk+AXLUysGdJyI7ChxUnkhcqOei7JTA3PQbe9aLtVYlQjvTK25HvFpSoMkKOM054D9mdy+0ta1+CUkgJUDn1B7VPX0W5ryyju3JB8s6Rue/yptZ3ifh0JPeOn1p9cfZHeplSVJX6TvTrlf7LhhV0YI6DFU4rRLmvYkKwAkeg9MET/NDoUAFda6rd8kWqkiEx0kHOMD9qr1/yMwwApbpSiY8xifSayfG1sr54tFDU5/itW0FWEgn237V2G34DZONAJbSoDr1+tMLDgDDSRoaSI9K2ULWDB8qOHIkHSQZnaKIatXiToaWYzEGuu/d2g8pa20kjbFHW12lUqSgDPaihfJ9HGuE8s3L7gCW1CSQVERHrmrszyAGUAvOyNsD51cvvKkGQBmg7+5SG1Fw7ZoaVC+R+BfacEQ2kFLh3JB9/49PesueX2/DJASVJCiJAiVdP4xRPBeL276Yn6giil6NKo6d6XRLJLm2LOHtJ0IK2EIWPTf50yuAA2rSlKSc4ApQ5x9JlMTHpQN5xBxenw++aXagpsVu86PoJSq2JIxOM/pXlFlsncmayjsFIXCwduGipKoVGE0l4fwcpSovryNwaKtOaFJbSpIyDHvWcdfYfAUpQQvqJ3qcrBqhbfcVOEWqVJUOoqNPOd2x5XQSTiabtcwMW7cJSCqN6X217/wDI6k6Uhado/mmvtYHQ/sudkFtGudXU71Yra2TcpjWYOcEiqJZcmOTJxO9XThnCXUpA8SCO1ZurwJqkWIWRbACDlIrZu8Kcq60FbuujCjPrRptwoCatP0ZNEoSFSoYJ616J0AGFH2qFbujYTXrF+SMpirTQiZhQUkpjT8q2tuGKTkhJn0rwL1fDRzV3oEGtI09iYImzYSZDYBJkwOtSvMxlBgdhXpRJkRWhv0pJCjFVS0K2R26FIJKlkg7JPT50T94VqHlGmKwXDakgztWlxcgRmR6GnVLYrI7ppC/jzGYqO1QkIK0SodE0S0wn4id6kSlKDjb2pdfI78A7V2pQ/wBMgeteXb504x6VO/fgDH0oZPF2idCviPShtasKIkcRSRJCgBua3bcacBzQl3w9tYKVHSk+tQsW4SQlI1ITtWPZ+SqJnnlKT+ASdPf/ACaHFl46NL8EjIHanDZhMpApeplMH/caGCJwlllA8wTHSpmbyRIMiq4LYBwykq9Sab2qjPmwKFPwgoMf0rwd6ERZuDWkGREjvNSuXKEGYpLxP7R2rV4BSVFJGSBtV1F7Jz4DbZ90Al1OkA9dyK1v0h1ChGFYoS05t++qlLelsbE9flW9y6pQIECspNLCLSYLw1jR+GdIIHSihdoXqQDJG4oUp0hR/MRE0i5f4Sq3Wt3UVEmT13qUymi0NWKYOBRbloylCdBBVQTnEEqzBE9DS11+FEhWOg9afZImmyK7udKyImKyk77zuo5TWUFUcnXdvJ3kDtUDlytzBM1fL3l91Z1FET+lL7zkqAFDFdi5IAkyqsrcI0iTVq5QWtgghJ1GmXDuW9A1rynYmrdw7gCICmxPWseXkTVUVEMsgtadWyj0o1PDnF5LkR2qC04oEnwnEGdgQJH6UW1aKM6TIrl6g2SpUUJJKpoS15hSVaScimFvbICdLmD61tb8IZknvVJCtEjt5Pw5NEIYUpMnFRP3zTIAAzU6r4EAnY9qrHskiY8u9EXjsiEkVq44nT5RM1uyxpTpUN+tWk1hEtgDnEVpRpUkjsoHf2oi0eSUQQVHuR/NRXdqtPmKpA6Gi7a6BElOmmt5YjVL7baAF+UE0U22k4SaA4jZJeT59vSstilpACAcdSc0+1YChkt3Tgj51o/eAI1TtUVndLUfNEV45bJCpnHaqt1YvJElxK4NCcSZSCVBIkCi7u6AEpTt2pWriqFnSoEKNYui0KELdugUakgA7e1PLK2LDYTrJ7k1AzYBCypEAnpTVt9BGlYie9TFFSdojs15+LB9ax9QmRmK8Xw8SCn5VmlCFepqv6SCOXOjJO/ahOJWibkaQsp64ORTIspJPWlzPB9JWrIJ9YxUDweWltoRpU5JHc1pc8uNP5XUa+FpwcyPWplXCtugpXRR4u0CEaEYA7UMxdaAStXtW7jalKGkxSvjfAS4sebApeRjE8VbVuoRW7NwhIlJBBqtWnJpKsrxTGz5dQ0o6nSewmm69jGCn0zQHEVpCoznrUrvlye9RPIS8gg4PSkgFTriQY1frWUlveBOazBJFZW3VeyS8WPFiZChtipLhDakkDrWVlYeSiC14FoQoKVqSelbWDvgkJQcdAaysq2TYcbYuKnAO+KKtr8oJB3rKyjxYhVxRbrriUExJwQa84zw+5t0hSV6k9QTWVlaKKabYu1NII4I8Fj8TJNGsMrLuknyjb/FZWVkkU2G3KiASCcfxUfC+Juuk6iCBtAj61lZWkW06IpNG712dcZPpTJDBUielZWVpBW3YngGDflIBoF1TiYGCPlXlZUNAgJ5bq1gA6QOk0/at/Jj6msrKI52DNfACgRNV+7fDavOAYODWVlJpUhpjRF63pBkyfQ16LkbqrKypbHQtc50aSso0qnpiiFcVEglPrvXlZRLQ0jOKcf8JIUlGo9tqCvecAtAIQQs4jGPnWVlO8BSJbS/1IJ/NvWoukkGsrKgoW33Ey2Naa0VxVS0ydyM1lZSpbGhYOai2vRGO9RscaStZ1gxOKysrXqqFYfd8UR4ZUnfsaFtOISnWRWVlQkMxy+BMmsrKyqJP//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comfort1.jpg"/>
          <p:cNvPicPr>
            <a:picLocks noChangeAspect="1"/>
          </p:cNvPicPr>
          <p:nvPr/>
        </p:nvPicPr>
        <p:blipFill>
          <a:blip r:embed="rId3" cstate="print"/>
          <a:stretch>
            <a:fillRect/>
          </a:stretch>
        </p:blipFill>
        <p:spPr>
          <a:xfrm>
            <a:off x="2304288" y="4043381"/>
            <a:ext cx="3240024" cy="2435818"/>
          </a:xfrm>
          <a:prstGeom prst="rect">
            <a:avLst/>
          </a:prstGeom>
        </p:spPr>
      </p:pic>
      <p:sp>
        <p:nvSpPr>
          <p:cNvPr id="2" name="Rectangle 1"/>
          <p:cNvSpPr/>
          <p:nvPr/>
        </p:nvSpPr>
        <p:spPr>
          <a:xfrm>
            <a:off x="1045029" y="0"/>
            <a:ext cx="10101943" cy="1077218"/>
          </a:xfrm>
          <a:prstGeom prst="rect">
            <a:avLst/>
          </a:prstGeom>
          <a:noFill/>
          <a:ln>
            <a:noFill/>
          </a:ln>
        </p:spPr>
        <p:txBody>
          <a:bodyPr wrap="square">
            <a:spAutoFit/>
          </a:bodyPr>
          <a:lstStyle/>
          <a:p>
            <a:pPr algn="ctr"/>
            <a:r>
              <a:rPr lang="en-US" sz="3200" dirty="0">
                <a:solidFill>
                  <a:schemeClr val="bg1"/>
                </a:solidFill>
                <a:latin typeface="Arial Rounded MT Bold" panose="020F0704030504030204" pitchFamily="34" charset="0"/>
              </a:rPr>
              <a:t>“Rich or poor, we are to ‘do what we can’ when others are in need” (4)</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3686" y="120733"/>
            <a:ext cx="953489" cy="1190976"/>
          </a:xfrm>
          <a:prstGeom prst="rect">
            <a:avLst/>
          </a:prstGeom>
        </p:spPr>
      </p:pic>
      <p:pic>
        <p:nvPicPr>
          <p:cNvPr id="8" name="Picture 7">
            <a:extLst>
              <a:ext uri="{FF2B5EF4-FFF2-40B4-BE49-F238E27FC236}">
                <a16:creationId xmlns:a16="http://schemas.microsoft.com/office/drawing/2014/main" id="{38D88BD5-3C34-473D-8B3F-D38CFB44B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8927" y="1373191"/>
            <a:ext cx="3864864" cy="2566416"/>
          </a:xfrm>
          <a:prstGeom prst="rect">
            <a:avLst/>
          </a:prstGeom>
        </p:spPr>
      </p:pic>
    </p:spTree>
    <p:extLst>
      <p:ext uri="{BB962C8B-B14F-4D97-AF65-F5344CB8AC3E}">
        <p14:creationId xmlns:p14="http://schemas.microsoft.com/office/powerpoint/2010/main" val="357304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8414</Words>
  <Application>Microsoft Office PowerPoint</Application>
  <PresentationFormat>Widescreen</PresentationFormat>
  <Paragraphs>502</Paragraphs>
  <Slides>70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Berlin Sans FB</vt:lpstr>
      <vt:lpstr>Calibri Light</vt:lpstr>
      <vt:lpstr>Palatino</vt:lpstr>
      <vt:lpstr>Times New Roman</vt:lpstr>
      <vt:lpstr>Calibri</vt:lpstr>
      <vt:lpstr>Abadi</vt:lpstr>
      <vt:lpstr>Arial Rounded MT Bold</vt:lpstr>
      <vt:lpstr>Arial</vt:lpstr>
      <vt:lpstr>Open Sans</vt:lpstr>
      <vt:lpstr>Berlin Sans FB Demi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8</cp:revision>
  <dcterms:created xsi:type="dcterms:W3CDTF">2023-03-06T16:17:58Z</dcterms:created>
  <dcterms:modified xsi:type="dcterms:W3CDTF">2023-03-06T22:14:56Z</dcterms:modified>
</cp:coreProperties>
</file>