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61" r:id="rId2"/>
    <p:sldId id="287" r:id="rId3"/>
    <p:sldId id="288" r:id="rId4"/>
    <p:sldId id="305" r:id="rId5"/>
    <p:sldId id="306" r:id="rId6"/>
    <p:sldId id="304" r:id="rId7"/>
    <p:sldId id="289" r:id="rId8"/>
    <p:sldId id="290" r:id="rId9"/>
    <p:sldId id="291" r:id="rId10"/>
    <p:sldId id="292" r:id="rId11"/>
    <p:sldId id="293" r:id="rId12"/>
    <p:sldId id="294" r:id="rId13"/>
    <p:sldId id="295" r:id="rId14"/>
    <p:sldId id="296" r:id="rId15"/>
    <p:sldId id="297" r:id="rId16"/>
    <p:sldId id="310" r:id="rId17"/>
    <p:sldId id="298" r:id="rId18"/>
    <p:sldId id="299" r:id="rId19"/>
    <p:sldId id="300" r:id="rId20"/>
    <p:sldId id="311" r:id="rId21"/>
    <p:sldId id="309" r:id="rId22"/>
    <p:sldId id="284" r:id="rId23"/>
    <p:sldId id="285" r:id="rId24"/>
    <p:sldId id="308" r:id="rId25"/>
    <p:sldId id="360" r:id="rId26"/>
    <p:sldId id="286" r:id="rId27"/>
    <p:sldId id="307" r:id="rId28"/>
    <p:sldId id="282" r:id="rId29"/>
    <p:sldId id="312" r:id="rId30"/>
    <p:sldId id="313" r:id="rId31"/>
    <p:sldId id="314" r:id="rId32"/>
    <p:sldId id="301" r:id="rId33"/>
    <p:sldId id="315" r:id="rId34"/>
    <p:sldId id="316" r:id="rId35"/>
    <p:sldId id="302" r:id="rId36"/>
    <p:sldId id="303" r:id="rId37"/>
    <p:sldId id="317" r:id="rId38"/>
    <p:sldId id="318" r:id="rId39"/>
    <p:sldId id="319" r:id="rId40"/>
    <p:sldId id="320" r:id="rId41"/>
    <p:sldId id="321" r:id="rId42"/>
    <p:sldId id="362"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Lst>
  <p:sldSz cx="12192000" cy="6858000"/>
  <p:notesSz cx="6858000" cy="9144000"/>
  <p:embeddedFontLst>
    <p:embeddedFont>
      <p:font typeface="Abadi" panose="020B0604020104020204" pitchFamily="34" charset="0"/>
      <p:regular r:id="rId82"/>
    </p:embeddedFont>
    <p:embeddedFont>
      <p:font typeface="Calibri" panose="020F0502020204030204" pitchFamily="34" charset="0"/>
      <p:regular r:id="rId83"/>
      <p:bold r:id="rId84"/>
      <p:italic r:id="rId85"/>
      <p:boldItalic r:id="rId86"/>
    </p:embeddedFont>
    <p:embeddedFont>
      <p:font typeface="Calibri Light" panose="020F0302020204030204" pitchFamily="34" charset="0"/>
      <p:regular r:id="rId87"/>
      <p:italic r:id="rId88"/>
    </p:embeddedFont>
    <p:embeddedFont>
      <p:font typeface="Gadugi" panose="020B0502040204020203" pitchFamily="34" charset="0"/>
      <p:regular r:id="rId89"/>
      <p:bold r:id="rId90"/>
    </p:embeddedFont>
    <p:embeddedFont>
      <p:font typeface="Harrington" panose="04040505050A02020702" pitchFamily="82" charset="0"/>
      <p:regular r:id="rId91"/>
    </p:embeddedFont>
    <p:embeddedFont>
      <p:font typeface="Levenim MT" panose="02010502060101010101" pitchFamily="2" charset="-79"/>
      <p:regular r:id="rId92"/>
      <p:bold r:id="rId93"/>
    </p:embeddedFont>
    <p:embeddedFont>
      <p:font typeface="Palatino" pitchFamily="2" charset="0"/>
      <p:regular r:id="rId94"/>
    </p:embeddedFont>
    <p:embeddedFont>
      <p:font typeface="Rockwell" panose="02060603020205020403" pitchFamily="18" charset="0"/>
      <p:regular r:id="rId95"/>
      <p:bold r:id="rId96"/>
      <p:italic r:id="rId97"/>
      <p:bold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3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77" autoAdjust="0"/>
    <p:restoredTop sz="94660"/>
  </p:normalViewPr>
  <p:slideViewPr>
    <p:cSldViewPr>
      <p:cViewPr varScale="1">
        <p:scale>
          <a:sx n="82" d="100"/>
          <a:sy n="82" d="100"/>
        </p:scale>
        <p:origin x="11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3.fntdata"/><Relationship Id="rId89" Type="http://schemas.openxmlformats.org/officeDocument/2006/relationships/font" Target="fonts/font8.fntdata"/><Relationship Id="rId97"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37DC1-2067-6047-29FB-204A8C3B05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8BB885-2AE5-8207-1D0D-A87D2FFBC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101EC-1AAD-23D8-3227-0D208D47B489}"/>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5" name="Footer Placeholder 4">
            <a:extLst>
              <a:ext uri="{FF2B5EF4-FFF2-40B4-BE49-F238E27FC236}">
                <a16:creationId xmlns:a16="http://schemas.microsoft.com/office/drawing/2014/main" id="{1E1B907E-8779-999B-0871-53D9D186D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FAACF-BF6C-F17F-9A19-A3D85CB709DE}"/>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337998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DB40-9AD8-26A8-CB84-F8B27E0A55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71A673-3776-49C9-2355-1CFB54CAEE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6DBE8-6B4C-155D-A102-1A7571A3AA4B}"/>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5" name="Footer Placeholder 4">
            <a:extLst>
              <a:ext uri="{FF2B5EF4-FFF2-40B4-BE49-F238E27FC236}">
                <a16:creationId xmlns:a16="http://schemas.microsoft.com/office/drawing/2014/main" id="{2A9A5F63-39D8-88DE-1141-2AC5C8751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79E0F-7EF0-1C86-D20A-6EA433B96C70}"/>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128918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B9C37C-A1D4-9A29-ACF7-069BCEED3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8C4613-0802-65D3-15C8-DF2877A90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5D1C3-19F5-C73F-A37E-0BD6A70E8CDC}"/>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5" name="Footer Placeholder 4">
            <a:extLst>
              <a:ext uri="{FF2B5EF4-FFF2-40B4-BE49-F238E27FC236}">
                <a16:creationId xmlns:a16="http://schemas.microsoft.com/office/drawing/2014/main" id="{55D59D2B-E976-7C26-174F-6B5187320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849DD-0152-53A1-1AE4-61143462AD29}"/>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321083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E267-51EC-C5CD-B2DB-8AEC61495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F24A2-6D29-937F-2643-95740537B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50BB6-A0CD-248A-3407-5B03B621FEE7}"/>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5" name="Footer Placeholder 4">
            <a:extLst>
              <a:ext uri="{FF2B5EF4-FFF2-40B4-BE49-F238E27FC236}">
                <a16:creationId xmlns:a16="http://schemas.microsoft.com/office/drawing/2014/main" id="{46C69B36-CE93-840B-1D3A-61D36E5AE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C3720-033B-7AC2-AD3B-4FB8F33CAF00}"/>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165479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7B8D-9468-F86F-2202-30DF57079C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DCA3D8-5472-EB22-BBF5-2FF635348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072F2F-9FC4-A851-0340-64936B7393CE}"/>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5" name="Footer Placeholder 4">
            <a:extLst>
              <a:ext uri="{FF2B5EF4-FFF2-40B4-BE49-F238E27FC236}">
                <a16:creationId xmlns:a16="http://schemas.microsoft.com/office/drawing/2014/main" id="{8508E132-A793-7497-4D32-AA52937B3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C0DFF-579C-1697-72E2-1F8A0A8B1CE1}"/>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339967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28D2-580C-2682-336D-B0F62F79FE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4F61B6-9D3A-377F-6652-FA32F46516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D89AF8-59D0-2FEF-5739-AD1BD62901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770533-7EB9-1C3C-63D8-EDAFEE4C6597}"/>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6" name="Footer Placeholder 5">
            <a:extLst>
              <a:ext uri="{FF2B5EF4-FFF2-40B4-BE49-F238E27FC236}">
                <a16:creationId xmlns:a16="http://schemas.microsoft.com/office/drawing/2014/main" id="{16972687-61F5-E2B8-8EE3-E5E00E51A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E4FCA-9E52-C910-1A21-3CB71A5181F1}"/>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268532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7F8C5-F94C-E6A7-BF0B-413B20BBB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3A807F-B85C-37C0-1A28-4D5393AB6B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EF2725-6623-0535-A45E-D85949FDDE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2B897B-2F19-4760-0A8B-E1FE14D1C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F850C0-619B-8771-2901-43AC03E9B6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F904-ED53-BBAF-55EC-3FA49ACFE878}"/>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8" name="Footer Placeholder 7">
            <a:extLst>
              <a:ext uri="{FF2B5EF4-FFF2-40B4-BE49-F238E27FC236}">
                <a16:creationId xmlns:a16="http://schemas.microsoft.com/office/drawing/2014/main" id="{8DDEDA49-77B1-BF74-5A6E-D0D18BB3B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905B92-58EF-CB54-E1EA-82E41CD31B43}"/>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231722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91AB1-DEDB-7879-CA79-D1D9F081F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A6E1-CFF0-3403-D8CD-6C8280FB6F35}"/>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4" name="Footer Placeholder 3">
            <a:extLst>
              <a:ext uri="{FF2B5EF4-FFF2-40B4-BE49-F238E27FC236}">
                <a16:creationId xmlns:a16="http://schemas.microsoft.com/office/drawing/2014/main" id="{91DAF75F-3352-5519-D8F6-2924456E32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A210-4E20-4A0F-E8D2-CA76804B876E}"/>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4085981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AE6AA-FC0C-B932-E3F4-F461CD34531E}"/>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3" name="Footer Placeholder 2">
            <a:extLst>
              <a:ext uri="{FF2B5EF4-FFF2-40B4-BE49-F238E27FC236}">
                <a16:creationId xmlns:a16="http://schemas.microsoft.com/office/drawing/2014/main" id="{C77A40F9-B8D1-AC64-E0B2-487E7A9818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3D185A-A84C-904F-1CF0-818FCEFCF4E3}"/>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1356933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798A-0518-2454-0A10-A25C2947C0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7DF3CD-DD2F-204C-CA1D-F8F478C6A1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52DFA8-E230-2575-003B-C7BCF17287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2470B-F988-B128-ABBB-72A6B49AB746}"/>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6" name="Footer Placeholder 5">
            <a:extLst>
              <a:ext uri="{FF2B5EF4-FFF2-40B4-BE49-F238E27FC236}">
                <a16:creationId xmlns:a16="http://schemas.microsoft.com/office/drawing/2014/main" id="{1F708EB8-96F3-2532-A9FD-169FE81A7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F0B5B2-978F-46D5-ECC7-791186201A11}"/>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45332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4DED-0106-A1B8-F757-F342D94A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4194E6-7DFF-4277-5D10-5D5A10190D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C20E0C-4957-D6BC-A707-2B2BF4F557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E01D8-2639-0B9C-E22B-2A6820B5CE2B}"/>
              </a:ext>
            </a:extLst>
          </p:cNvPr>
          <p:cNvSpPr>
            <a:spLocks noGrp="1"/>
          </p:cNvSpPr>
          <p:nvPr>
            <p:ph type="dt" sz="half" idx="10"/>
          </p:nvPr>
        </p:nvSpPr>
        <p:spPr/>
        <p:txBody>
          <a:bodyPr/>
          <a:lstStyle/>
          <a:p>
            <a:fld id="{13512C48-98FA-4170-B10B-3DBC2E237C64}" type="datetimeFigureOut">
              <a:rPr lang="en-US" smtClean="0"/>
              <a:t>1/23/2023</a:t>
            </a:fld>
            <a:endParaRPr lang="en-US"/>
          </a:p>
        </p:txBody>
      </p:sp>
      <p:sp>
        <p:nvSpPr>
          <p:cNvPr id="6" name="Footer Placeholder 5">
            <a:extLst>
              <a:ext uri="{FF2B5EF4-FFF2-40B4-BE49-F238E27FC236}">
                <a16:creationId xmlns:a16="http://schemas.microsoft.com/office/drawing/2014/main" id="{8655208F-07F5-F35A-07AF-F1C298C19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A454A-104B-4542-F098-E3291C4C544F}"/>
              </a:ext>
            </a:extLst>
          </p:cNvPr>
          <p:cNvSpPr>
            <a:spLocks noGrp="1"/>
          </p:cNvSpPr>
          <p:nvPr>
            <p:ph type="sldNum" sz="quarter" idx="12"/>
          </p:nvPr>
        </p:nvSpPr>
        <p:spPr/>
        <p:txBody>
          <a:bodyPr/>
          <a:lstStyle/>
          <a:p>
            <a:fld id="{F6D6FD70-1953-4825-A0C3-F0097BEEB53F}" type="slidenum">
              <a:rPr lang="en-US" smtClean="0"/>
              <a:t>‹#›</a:t>
            </a:fld>
            <a:endParaRPr lang="en-US"/>
          </a:p>
        </p:txBody>
      </p:sp>
    </p:spTree>
    <p:extLst>
      <p:ext uri="{BB962C8B-B14F-4D97-AF65-F5344CB8AC3E}">
        <p14:creationId xmlns:p14="http://schemas.microsoft.com/office/powerpoint/2010/main" val="147373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22FD48-5854-F792-0BFA-D4A99A2D1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32883-E43C-6BB1-271A-2AAD296A48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A534D-8DA9-ACA5-C416-E504360060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12C48-98FA-4170-B10B-3DBC2E237C64}" type="datetimeFigureOut">
              <a:rPr lang="en-US" smtClean="0"/>
              <a:t>1/23/2023</a:t>
            </a:fld>
            <a:endParaRPr lang="en-US"/>
          </a:p>
        </p:txBody>
      </p:sp>
      <p:sp>
        <p:nvSpPr>
          <p:cNvPr id="5" name="Footer Placeholder 4">
            <a:extLst>
              <a:ext uri="{FF2B5EF4-FFF2-40B4-BE49-F238E27FC236}">
                <a16:creationId xmlns:a16="http://schemas.microsoft.com/office/drawing/2014/main" id="{84300EF2-0363-116F-3B2C-D9FF58783D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9168EA-D840-7E2B-D50C-0EAA993CF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6FD70-1953-4825-A0C3-F0097BEEB53F}" type="slidenum">
              <a:rPr lang="en-US" smtClean="0"/>
              <a:t>‹#›</a:t>
            </a:fld>
            <a:endParaRPr lang="en-US"/>
          </a:p>
        </p:txBody>
      </p:sp>
    </p:spTree>
    <p:extLst>
      <p:ext uri="{BB962C8B-B14F-4D97-AF65-F5344CB8AC3E}">
        <p14:creationId xmlns:p14="http://schemas.microsoft.com/office/powerpoint/2010/main" val="972272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jpeg"/><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an background">
            <a:extLst>
              <a:ext uri="{FF2B5EF4-FFF2-40B4-BE49-F238E27FC236}">
                <a16:creationId xmlns:a16="http://schemas.microsoft.com/office/drawing/2014/main" id="{FFAFC2A4-0FAA-B092-6426-4253E2260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283FB5-F7B2-2E37-5920-A1B23E8489C2}"/>
              </a:ext>
            </a:extLst>
          </p:cNvPr>
          <p:cNvSpPr txBox="1"/>
          <p:nvPr/>
        </p:nvSpPr>
        <p:spPr>
          <a:xfrm>
            <a:off x="2743200" y="1752600"/>
            <a:ext cx="6096000" cy="1569660"/>
          </a:xfrm>
          <a:prstGeom prst="rect">
            <a:avLst/>
          </a:prstGeom>
          <a:noFill/>
        </p:spPr>
        <p:txBody>
          <a:bodyPr wrap="square">
            <a:spAutoFit/>
          </a:bodyPr>
          <a:lstStyle/>
          <a:p>
            <a:pPr algn="ctr"/>
            <a:r>
              <a:rPr lang="en-US" sz="9600" dirty="0">
                <a:solidFill>
                  <a:schemeClr val="bg1"/>
                </a:solidFill>
                <a:latin typeface="Harrington" pitchFamily="82" charset="0"/>
              </a:rPr>
              <a:t>Acts 6-9</a:t>
            </a:r>
          </a:p>
        </p:txBody>
      </p:sp>
      <p:grpSp>
        <p:nvGrpSpPr>
          <p:cNvPr id="5" name="Group 4">
            <a:extLst>
              <a:ext uri="{FF2B5EF4-FFF2-40B4-BE49-F238E27FC236}">
                <a16:creationId xmlns:a16="http://schemas.microsoft.com/office/drawing/2014/main" id="{1F236328-B53B-10B3-0272-970133066D97}"/>
              </a:ext>
            </a:extLst>
          </p:cNvPr>
          <p:cNvGrpSpPr/>
          <p:nvPr/>
        </p:nvGrpSpPr>
        <p:grpSpPr>
          <a:xfrm>
            <a:off x="1371600" y="2057400"/>
            <a:ext cx="1896663" cy="4118739"/>
            <a:chOff x="441685" y="536029"/>
            <a:chExt cx="2911243" cy="6321972"/>
          </a:xfrm>
        </p:grpSpPr>
        <p:sp>
          <p:nvSpPr>
            <p:cNvPr id="6" name="Oval 5">
              <a:extLst>
                <a:ext uri="{FF2B5EF4-FFF2-40B4-BE49-F238E27FC236}">
                  <a16:creationId xmlns:a16="http://schemas.microsoft.com/office/drawing/2014/main" id="{318BF218-C472-35BC-2457-5C6043035D11}"/>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B4B0396-97E0-A823-2449-B0419905D8EE}"/>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4C6D0408-2376-6274-2137-2A0F56F661C6}"/>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03BC7845-CE7B-AC19-20AA-B3F54AA9CC44}"/>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AD2C8492-A068-F666-4822-1FF22C922778}"/>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35132B20-2B1F-C803-856B-E2A903BEE214}"/>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6D0EDD-2D9D-6A69-3EDB-149C3CCDF282}"/>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24BBA0-8579-4CDC-DB78-B8CD86AC5C98}"/>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FDD20C20-FD8A-7C67-2A9B-8686DFFF3C56}"/>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D8715524-628C-DAE4-479B-A12FC1A0E2C9}"/>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5E44DD28-9B22-2DCA-AF45-0C2ADF1C7A15}"/>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2330F33B-0F99-D277-DC1D-1AD17343B84A}"/>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C29DC32-8F1E-1354-A9B2-40D18FEAF2BF}"/>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9DE48F86-3405-9304-2343-6667F2DB4B36}"/>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62">
              <a:extLst>
                <a:ext uri="{FF2B5EF4-FFF2-40B4-BE49-F238E27FC236}">
                  <a16:creationId xmlns:a16="http://schemas.microsoft.com/office/drawing/2014/main" id="{6C10B9F0-8A5D-BD31-A9DC-E217563548B2}"/>
                </a:ext>
              </a:extLst>
            </p:cNvPr>
            <p:cNvGrpSpPr/>
            <p:nvPr/>
          </p:nvGrpSpPr>
          <p:grpSpPr>
            <a:xfrm>
              <a:off x="982450" y="936411"/>
              <a:ext cx="1858215" cy="300286"/>
              <a:chOff x="6571728" y="1086622"/>
              <a:chExt cx="1528420" cy="286099"/>
            </a:xfrm>
          </p:grpSpPr>
          <p:sp>
            <p:nvSpPr>
              <p:cNvPr id="45" name="Rounded Rectangle 42">
                <a:extLst>
                  <a:ext uri="{FF2B5EF4-FFF2-40B4-BE49-F238E27FC236}">
                    <a16:creationId xmlns:a16="http://schemas.microsoft.com/office/drawing/2014/main" id="{83165E04-DCCE-C5B9-3128-37226A4D8F5B}"/>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D185EB54-CCED-F48F-FFA1-27AF9B286BF4}"/>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9AC4E063-C872-2C83-31A6-61592418097D}"/>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6A41549B-6DBB-9090-37FC-F4DC82C8F3B5}"/>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056ECBA7-CA3F-41D5-A8EB-B1D8F25C7E3C}"/>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A6CBBC35-98BB-F63C-01FA-2253EA9CA687}"/>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loud 20">
              <a:extLst>
                <a:ext uri="{FF2B5EF4-FFF2-40B4-BE49-F238E27FC236}">
                  <a16:creationId xmlns:a16="http://schemas.microsoft.com/office/drawing/2014/main" id="{4145D113-95CF-46DE-A8AB-BC8F107B9874}"/>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70FB5D-6D09-D129-FAA7-F3F4F53BD13F}"/>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63">
              <a:extLst>
                <a:ext uri="{FF2B5EF4-FFF2-40B4-BE49-F238E27FC236}">
                  <a16:creationId xmlns:a16="http://schemas.microsoft.com/office/drawing/2014/main" id="{D732B719-14AA-3ABA-E23E-410351FB61C3}"/>
                </a:ext>
              </a:extLst>
            </p:cNvPr>
            <p:cNvGrpSpPr/>
            <p:nvPr/>
          </p:nvGrpSpPr>
          <p:grpSpPr>
            <a:xfrm>
              <a:off x="982444" y="3839179"/>
              <a:ext cx="1742078" cy="1801718"/>
              <a:chOff x="7543801" y="3581401"/>
              <a:chExt cx="1176618" cy="1066800"/>
            </a:xfrm>
          </p:grpSpPr>
          <p:sp>
            <p:nvSpPr>
              <p:cNvPr id="40" name="Rounded Rectangle 37">
                <a:extLst>
                  <a:ext uri="{FF2B5EF4-FFF2-40B4-BE49-F238E27FC236}">
                    <a16:creationId xmlns:a16="http://schemas.microsoft.com/office/drawing/2014/main" id="{7FF51752-5477-1E79-7F14-62DBDEEE2952}"/>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162">
                <a:extLst>
                  <a:ext uri="{FF2B5EF4-FFF2-40B4-BE49-F238E27FC236}">
                    <a16:creationId xmlns:a16="http://schemas.microsoft.com/office/drawing/2014/main" id="{5F089D39-36AB-CF68-8BF1-BE2C075E86D1}"/>
                  </a:ext>
                </a:extLst>
              </p:cNvPr>
              <p:cNvGrpSpPr/>
              <p:nvPr/>
            </p:nvGrpSpPr>
            <p:grpSpPr>
              <a:xfrm>
                <a:off x="7543801" y="3581401"/>
                <a:ext cx="457200" cy="1066800"/>
                <a:chOff x="6827799" y="4800600"/>
                <a:chExt cx="868401" cy="2043177"/>
              </a:xfrm>
              <a:solidFill>
                <a:srgbClr val="D98A33"/>
              </a:solidFill>
            </p:grpSpPr>
            <p:sp>
              <p:nvSpPr>
                <p:cNvPr id="42" name="Double Wave 41">
                  <a:extLst>
                    <a:ext uri="{FF2B5EF4-FFF2-40B4-BE49-F238E27FC236}">
                      <a16:creationId xmlns:a16="http://schemas.microsoft.com/office/drawing/2014/main" id="{5A4D4994-6664-257B-8877-D40CEE5422D7}"/>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uble Wave 42">
                  <a:extLst>
                    <a:ext uri="{FF2B5EF4-FFF2-40B4-BE49-F238E27FC236}">
                      <a16:creationId xmlns:a16="http://schemas.microsoft.com/office/drawing/2014/main" id="{96B7DC82-99F8-BCFD-FCAB-27CD2686E3DA}"/>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1">
                  <a:extLst>
                    <a:ext uri="{FF2B5EF4-FFF2-40B4-BE49-F238E27FC236}">
                      <a16:creationId xmlns:a16="http://schemas.microsoft.com/office/drawing/2014/main" id="{38B68993-EA98-E9CD-E867-99C5A927EF8B}"/>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169">
              <a:extLst>
                <a:ext uri="{FF2B5EF4-FFF2-40B4-BE49-F238E27FC236}">
                  <a16:creationId xmlns:a16="http://schemas.microsoft.com/office/drawing/2014/main" id="{1A39049E-FAD3-CAD9-DEC6-FC77AF4A6562}"/>
                </a:ext>
              </a:extLst>
            </p:cNvPr>
            <p:cNvGrpSpPr/>
            <p:nvPr/>
          </p:nvGrpSpPr>
          <p:grpSpPr>
            <a:xfrm>
              <a:off x="796629" y="5340611"/>
              <a:ext cx="2194826" cy="800764"/>
              <a:chOff x="0" y="4648200"/>
              <a:chExt cx="3986134" cy="1541489"/>
            </a:xfrm>
          </p:grpSpPr>
          <p:grpSp>
            <p:nvGrpSpPr>
              <p:cNvPr id="25" name="Group 138">
                <a:extLst>
                  <a:ext uri="{FF2B5EF4-FFF2-40B4-BE49-F238E27FC236}">
                    <a16:creationId xmlns:a16="http://schemas.microsoft.com/office/drawing/2014/main" id="{4ABAC374-446E-45C0-18A9-BFB8A3E94F37}"/>
                  </a:ext>
                </a:extLst>
              </p:cNvPr>
              <p:cNvGrpSpPr/>
              <p:nvPr/>
            </p:nvGrpSpPr>
            <p:grpSpPr>
              <a:xfrm>
                <a:off x="0" y="4648200"/>
                <a:ext cx="1600200" cy="1524000"/>
                <a:chOff x="533400" y="4648200"/>
                <a:chExt cx="1905000" cy="1828800"/>
              </a:xfrm>
            </p:grpSpPr>
            <p:sp>
              <p:nvSpPr>
                <p:cNvPr id="36" name="Plus 33">
                  <a:extLst>
                    <a:ext uri="{FF2B5EF4-FFF2-40B4-BE49-F238E27FC236}">
                      <a16:creationId xmlns:a16="http://schemas.microsoft.com/office/drawing/2014/main" id="{1EFBDA20-A94A-E39B-B30B-E20AB1E1CDF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B8D589F7-F12D-6A91-5910-6180FBE59B0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E8FB47CE-F5A9-6B58-40DA-9FF28B91281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4395C680-8705-E51E-AA3A-DFBF62614EF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39">
                <a:extLst>
                  <a:ext uri="{FF2B5EF4-FFF2-40B4-BE49-F238E27FC236}">
                    <a16:creationId xmlns:a16="http://schemas.microsoft.com/office/drawing/2014/main" id="{7E705D7E-C7E7-D300-CB1C-8861BF2D42E9}"/>
                  </a:ext>
                </a:extLst>
              </p:cNvPr>
              <p:cNvGrpSpPr/>
              <p:nvPr/>
            </p:nvGrpSpPr>
            <p:grpSpPr>
              <a:xfrm>
                <a:off x="1182973" y="4665689"/>
                <a:ext cx="1600200" cy="1524000"/>
                <a:chOff x="533400" y="4648200"/>
                <a:chExt cx="1905000" cy="1828800"/>
              </a:xfrm>
            </p:grpSpPr>
            <p:sp>
              <p:nvSpPr>
                <p:cNvPr id="32" name="Plus 29">
                  <a:extLst>
                    <a:ext uri="{FF2B5EF4-FFF2-40B4-BE49-F238E27FC236}">
                      <a16:creationId xmlns:a16="http://schemas.microsoft.com/office/drawing/2014/main" id="{229B9680-302A-1DE6-A8F6-8B08960CA84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DBDF84DC-428B-F4E0-75A7-1B68C8AD73FC}"/>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76012681-B36F-8D1D-4B37-FCDBFB52DF49}"/>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5AC1E012-D181-36C9-8DC3-F58CA7CFAC4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44">
                <a:extLst>
                  <a:ext uri="{FF2B5EF4-FFF2-40B4-BE49-F238E27FC236}">
                    <a16:creationId xmlns:a16="http://schemas.microsoft.com/office/drawing/2014/main" id="{3223F640-C5FF-7344-0F00-F78BFC8481E0}"/>
                  </a:ext>
                </a:extLst>
              </p:cNvPr>
              <p:cNvGrpSpPr/>
              <p:nvPr/>
            </p:nvGrpSpPr>
            <p:grpSpPr>
              <a:xfrm>
                <a:off x="2385934" y="4665689"/>
                <a:ext cx="1600200" cy="1524000"/>
                <a:chOff x="533400" y="4648200"/>
                <a:chExt cx="1905000" cy="1828800"/>
              </a:xfrm>
            </p:grpSpPr>
            <p:sp>
              <p:nvSpPr>
                <p:cNvPr id="28" name="Plus 25">
                  <a:extLst>
                    <a:ext uri="{FF2B5EF4-FFF2-40B4-BE49-F238E27FC236}">
                      <a16:creationId xmlns:a16="http://schemas.microsoft.com/office/drawing/2014/main" id="{91298AA9-488F-275C-7E82-2F97BC53754B}"/>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2EA5D390-8122-F261-5BCF-2115B9A47625}"/>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96F82923-DFF9-48FF-0507-E672B8FE0D17}"/>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A0F75016-04B2-3C84-3D3D-04CF223AF471}"/>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743419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2800" y="152401"/>
            <a:ext cx="5486400" cy="646331"/>
          </a:xfrm>
          <a:prstGeom prst="rect">
            <a:avLst/>
          </a:prstGeom>
          <a:noFill/>
        </p:spPr>
        <p:txBody>
          <a:bodyPr wrap="square" rtlCol="0">
            <a:spAutoFit/>
          </a:bodyPr>
          <a:lstStyle/>
          <a:p>
            <a:pPr algn="ctr"/>
            <a:r>
              <a:rPr lang="en-US" sz="3600" dirty="0">
                <a:solidFill>
                  <a:schemeClr val="bg1"/>
                </a:solidFill>
                <a:latin typeface="Harrington" pitchFamily="82" charset="0"/>
              </a:rPr>
              <a:t>3 Accusations </a:t>
            </a:r>
          </a:p>
        </p:txBody>
      </p:sp>
      <p:sp>
        <p:nvSpPr>
          <p:cNvPr id="10" name="TextBox 9"/>
          <p:cNvSpPr txBox="1"/>
          <p:nvPr/>
        </p:nvSpPr>
        <p:spPr>
          <a:xfrm>
            <a:off x="15890" y="6583625"/>
            <a:ext cx="2590800" cy="338554"/>
          </a:xfrm>
          <a:prstGeom prst="rect">
            <a:avLst/>
          </a:prstGeom>
          <a:noFill/>
        </p:spPr>
        <p:txBody>
          <a:bodyPr wrap="square" rtlCol="0">
            <a:spAutoFit/>
          </a:bodyPr>
          <a:lstStyle/>
          <a:p>
            <a:r>
              <a:rPr lang="en-US" sz="1600" dirty="0">
                <a:solidFill>
                  <a:schemeClr val="bg1"/>
                </a:solidFill>
              </a:rPr>
              <a:t>Acts 7:51-53</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2820988" y="1202967"/>
            <a:ext cx="3505200" cy="1384995"/>
          </a:xfrm>
          <a:prstGeom prst="rect">
            <a:avLst/>
          </a:prstGeom>
          <a:noFill/>
        </p:spPr>
        <p:txBody>
          <a:bodyPr wrap="square" rtlCol="0">
            <a:spAutoFit/>
          </a:bodyPr>
          <a:lstStyle/>
          <a:p>
            <a:r>
              <a:rPr lang="en-US" sz="2800" dirty="0">
                <a:solidFill>
                  <a:schemeClr val="bg1"/>
                </a:solidFill>
              </a:rPr>
              <a:t>“resist the Holy Ghost: as your fathers did, so do ye.”</a:t>
            </a:r>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333376" y="315890"/>
            <a:ext cx="2590800" cy="2371726"/>
            <a:chOff x="1752600" y="381000"/>
            <a:chExt cx="2590800" cy="2371726"/>
          </a:xfrm>
        </p:grpSpPr>
        <p:sp>
          <p:nvSpPr>
            <p:cNvPr id="8" name="TextBox 7"/>
            <p:cNvSpPr txBox="1"/>
            <p:nvPr/>
          </p:nvSpPr>
          <p:spPr>
            <a:xfrm>
              <a:off x="1752600" y="381000"/>
              <a:ext cx="2590800" cy="523220"/>
            </a:xfrm>
            <a:prstGeom prst="rect">
              <a:avLst/>
            </a:prstGeom>
            <a:noFill/>
          </p:spPr>
          <p:txBody>
            <a:bodyPr wrap="square" rtlCol="0">
              <a:spAutoFit/>
            </a:bodyPr>
            <a:lstStyle/>
            <a:p>
              <a:pPr algn="ctr"/>
              <a:r>
                <a:rPr lang="en-US" sz="2800" dirty="0">
                  <a:solidFill>
                    <a:schemeClr val="bg1"/>
                  </a:solidFill>
                </a:rPr>
                <a:t>“</a:t>
              </a:r>
              <a:r>
                <a:rPr lang="en-US" sz="2800" dirty="0" err="1">
                  <a:solidFill>
                    <a:schemeClr val="bg1"/>
                  </a:solidFill>
                </a:rPr>
                <a:t>stiffnecked</a:t>
              </a:r>
              <a:r>
                <a:rPr lang="en-US" sz="2800" dirty="0">
                  <a:solidFill>
                    <a:schemeClr val="bg1"/>
                  </a:solidFill>
                </a:rPr>
                <a:t>”</a:t>
              </a:r>
            </a:p>
          </p:txBody>
        </p:sp>
        <p:pic>
          <p:nvPicPr>
            <p:cNvPr id="21506" name="Picture 2" descr="http://t0.gstatic.com/images?q=tbn:ANd9GcThB78OuB-qMCBcpFMsxQijeEEh3R3TipjU6uDaMiyayETflKcsag"/>
            <p:cNvPicPr>
              <a:picLocks noChangeAspect="1" noChangeArrowheads="1"/>
            </p:cNvPicPr>
            <p:nvPr/>
          </p:nvPicPr>
          <p:blipFill>
            <a:blip r:embed="rId3" cstate="print"/>
            <a:srcRect/>
            <a:stretch>
              <a:fillRect/>
            </a:stretch>
          </p:blipFill>
          <p:spPr bwMode="auto">
            <a:xfrm>
              <a:off x="2209801" y="990601"/>
              <a:ext cx="1762125" cy="1762125"/>
            </a:xfrm>
            <a:prstGeom prst="rect">
              <a:avLst/>
            </a:prstGeom>
            <a:noFill/>
          </p:spPr>
        </p:pic>
      </p:grpSp>
      <p:grpSp>
        <p:nvGrpSpPr>
          <p:cNvPr id="4" name="Group 3"/>
          <p:cNvGrpSpPr/>
          <p:nvPr/>
        </p:nvGrpSpPr>
        <p:grpSpPr>
          <a:xfrm>
            <a:off x="949152" y="3209278"/>
            <a:ext cx="2590800" cy="3438525"/>
            <a:chOff x="949152" y="3209278"/>
            <a:chExt cx="2590800" cy="3438525"/>
          </a:xfrm>
        </p:grpSpPr>
        <p:sp>
          <p:nvSpPr>
            <p:cNvPr id="16" name="TextBox 15"/>
            <p:cNvSpPr txBox="1"/>
            <p:nvPr/>
          </p:nvSpPr>
          <p:spPr>
            <a:xfrm>
              <a:off x="949152" y="3209278"/>
              <a:ext cx="2590800" cy="1384995"/>
            </a:xfrm>
            <a:prstGeom prst="rect">
              <a:avLst/>
            </a:prstGeom>
            <a:noFill/>
          </p:spPr>
          <p:txBody>
            <a:bodyPr wrap="square" rtlCol="0">
              <a:spAutoFit/>
            </a:bodyPr>
            <a:lstStyle/>
            <a:p>
              <a:pPr algn="ctr"/>
              <a:r>
                <a:rPr lang="en-US" sz="2800" dirty="0">
                  <a:solidFill>
                    <a:schemeClr val="bg1"/>
                  </a:solidFill>
                </a:rPr>
                <a:t>“uncircumcised in heart and ears”</a:t>
              </a:r>
            </a:p>
          </p:txBody>
        </p:sp>
        <p:pic>
          <p:nvPicPr>
            <p:cNvPr id="21508" name="Picture 4" descr="http://t0.gstatic.com/images?q=tbn:ANd9GcQCHd2nYipRtawDGqSL70oOZWX6HnteV-gGnFTh9pip1YJYAZHz"/>
            <p:cNvPicPr>
              <a:picLocks noChangeAspect="1" noChangeArrowheads="1"/>
            </p:cNvPicPr>
            <p:nvPr/>
          </p:nvPicPr>
          <p:blipFill>
            <a:blip r:embed="rId4" cstate="print"/>
            <a:srcRect/>
            <a:stretch>
              <a:fillRect/>
            </a:stretch>
          </p:blipFill>
          <p:spPr bwMode="auto">
            <a:xfrm>
              <a:off x="1101553" y="4504678"/>
              <a:ext cx="2143125" cy="2143125"/>
            </a:xfrm>
            <a:prstGeom prst="rect">
              <a:avLst/>
            </a:prstGeom>
            <a:noFill/>
          </p:spPr>
        </p:pic>
      </p:grpSp>
      <p:grpSp>
        <p:nvGrpSpPr>
          <p:cNvPr id="3" name="Group 2"/>
          <p:cNvGrpSpPr/>
          <p:nvPr/>
        </p:nvGrpSpPr>
        <p:grpSpPr>
          <a:xfrm>
            <a:off x="6987075" y="963296"/>
            <a:ext cx="4239969" cy="2714920"/>
            <a:chOff x="5406850" y="833678"/>
            <a:chExt cx="4239969" cy="2714920"/>
          </a:xfrm>
        </p:grpSpPr>
        <p:pic>
          <p:nvPicPr>
            <p:cNvPr id="21" name="Picture 20" descr="imagesCAUY63SV.jpg"/>
            <p:cNvPicPr>
              <a:picLocks noChangeAspect="1"/>
            </p:cNvPicPr>
            <p:nvPr/>
          </p:nvPicPr>
          <p:blipFill>
            <a:blip r:embed="rId5" cstate="print"/>
            <a:srcRect r="12121" b="21212"/>
            <a:stretch>
              <a:fillRect/>
            </a:stretch>
          </p:blipFill>
          <p:spPr>
            <a:xfrm>
              <a:off x="5406850" y="1567398"/>
              <a:ext cx="2209800" cy="1981200"/>
            </a:xfrm>
            <a:prstGeom prst="rect">
              <a:avLst/>
            </a:prstGeom>
          </p:spPr>
        </p:pic>
        <p:sp>
          <p:nvSpPr>
            <p:cNvPr id="22" name="TextBox 21"/>
            <p:cNvSpPr txBox="1"/>
            <p:nvPr/>
          </p:nvSpPr>
          <p:spPr>
            <a:xfrm>
              <a:off x="7056019" y="833678"/>
              <a:ext cx="2590800" cy="1015663"/>
            </a:xfrm>
            <a:prstGeom prst="rect">
              <a:avLst/>
            </a:prstGeom>
            <a:noFill/>
          </p:spPr>
          <p:txBody>
            <a:bodyPr wrap="square" rtlCol="0">
              <a:spAutoFit/>
            </a:bodyPr>
            <a:lstStyle/>
            <a:p>
              <a:pPr algn="ctr"/>
              <a:r>
                <a:rPr lang="en-US" sz="2000" dirty="0">
                  <a:solidFill>
                    <a:schemeClr val="bg1"/>
                  </a:solidFill>
                </a:rPr>
                <a:t> and rejected the influence of the  Holy Ghost</a:t>
              </a:r>
            </a:p>
          </p:txBody>
        </p:sp>
      </p:grpSp>
      <p:sp>
        <p:nvSpPr>
          <p:cNvPr id="23" name="TextBox 22"/>
          <p:cNvSpPr txBox="1"/>
          <p:nvPr/>
        </p:nvSpPr>
        <p:spPr>
          <a:xfrm>
            <a:off x="3505200" y="4448218"/>
            <a:ext cx="2590800" cy="1015663"/>
          </a:xfrm>
          <a:prstGeom prst="rect">
            <a:avLst/>
          </a:prstGeom>
          <a:noFill/>
        </p:spPr>
        <p:txBody>
          <a:bodyPr wrap="square" rtlCol="0">
            <a:spAutoFit/>
          </a:bodyPr>
          <a:lstStyle/>
          <a:p>
            <a:pPr algn="ctr"/>
            <a:r>
              <a:rPr lang="en-US" sz="2000" dirty="0">
                <a:solidFill>
                  <a:schemeClr val="bg1"/>
                </a:solidFill>
              </a:rPr>
              <a:t>They rejected and slew the Just one, Jesus Christ</a:t>
            </a:r>
          </a:p>
        </p:txBody>
      </p:sp>
      <p:grpSp>
        <p:nvGrpSpPr>
          <p:cNvPr id="6" name="Group 5"/>
          <p:cNvGrpSpPr/>
          <p:nvPr/>
        </p:nvGrpSpPr>
        <p:grpSpPr>
          <a:xfrm>
            <a:off x="6553199" y="3426641"/>
            <a:ext cx="4911352" cy="2705100"/>
            <a:chOff x="6553199" y="3426641"/>
            <a:chExt cx="4911352" cy="2705100"/>
          </a:xfrm>
        </p:grpSpPr>
        <p:sp>
          <p:nvSpPr>
            <p:cNvPr id="24" name="TextBox 23"/>
            <p:cNvSpPr txBox="1"/>
            <p:nvPr/>
          </p:nvSpPr>
          <p:spPr>
            <a:xfrm>
              <a:off x="6553199" y="4876801"/>
              <a:ext cx="2883763" cy="707886"/>
            </a:xfrm>
            <a:prstGeom prst="rect">
              <a:avLst/>
            </a:prstGeom>
            <a:noFill/>
          </p:spPr>
          <p:txBody>
            <a:bodyPr wrap="square" rtlCol="0">
              <a:spAutoFit/>
            </a:bodyPr>
            <a:lstStyle/>
            <a:p>
              <a:pPr algn="ctr"/>
              <a:r>
                <a:rPr lang="en-US" sz="2000" dirty="0">
                  <a:solidFill>
                    <a:schemeClr val="bg1"/>
                  </a:solidFill>
                </a:rPr>
                <a:t>They received the law of Moses but didn’t live it</a:t>
              </a:r>
            </a:p>
          </p:txBody>
        </p:sp>
        <p:pic>
          <p:nvPicPr>
            <p:cNvPr id="25" name="Picture 24" descr="Mosheh.jpg"/>
            <p:cNvPicPr>
              <a:picLocks noChangeAspect="1"/>
            </p:cNvPicPr>
            <p:nvPr/>
          </p:nvPicPr>
          <p:blipFill>
            <a:blip r:embed="rId6" cstate="print"/>
            <a:stretch>
              <a:fillRect/>
            </a:stretch>
          </p:blipFill>
          <p:spPr>
            <a:xfrm>
              <a:off x="9552453" y="3426641"/>
              <a:ext cx="1912098" cy="2705100"/>
            </a:xfrm>
            <a:prstGeom prst="rect">
              <a:avLst/>
            </a:prstGeom>
          </p:spPr>
        </p:pic>
      </p:grpSp>
    </p:spTree>
    <p:extLst>
      <p:ext uri="{BB962C8B-B14F-4D97-AF65-F5344CB8AC3E}">
        <p14:creationId xmlns:p14="http://schemas.microsoft.com/office/powerpoint/2010/main" val="27188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7049" y="152401"/>
            <a:ext cx="11052699" cy="646331"/>
          </a:xfrm>
          <a:prstGeom prst="rect">
            <a:avLst/>
          </a:prstGeom>
          <a:noFill/>
        </p:spPr>
        <p:txBody>
          <a:bodyPr wrap="square" rtlCol="0">
            <a:spAutoFit/>
          </a:bodyPr>
          <a:lstStyle/>
          <a:p>
            <a:pPr algn="ctr"/>
            <a:r>
              <a:rPr lang="en-US" sz="3600" dirty="0">
                <a:solidFill>
                  <a:schemeClr val="bg1"/>
                </a:solidFill>
                <a:latin typeface="Harrington" pitchFamily="82" charset="0"/>
              </a:rPr>
              <a:t>When they heard these things:</a:t>
            </a:r>
          </a:p>
        </p:txBody>
      </p:sp>
      <p:sp>
        <p:nvSpPr>
          <p:cNvPr id="8" name="TextBox 7"/>
          <p:cNvSpPr txBox="1"/>
          <p:nvPr/>
        </p:nvSpPr>
        <p:spPr>
          <a:xfrm>
            <a:off x="9110709" y="954088"/>
            <a:ext cx="2590800" cy="1384995"/>
          </a:xfrm>
          <a:prstGeom prst="rect">
            <a:avLst/>
          </a:prstGeom>
          <a:noFill/>
        </p:spPr>
        <p:txBody>
          <a:bodyPr wrap="square" rtlCol="0">
            <a:spAutoFit/>
          </a:bodyPr>
          <a:lstStyle/>
          <a:p>
            <a:pPr algn="ctr"/>
            <a:r>
              <a:rPr lang="en-US" sz="2800" dirty="0">
                <a:solidFill>
                  <a:schemeClr val="bg1"/>
                </a:solidFill>
              </a:rPr>
              <a:t>“gnashed on him with their teeth.”</a:t>
            </a:r>
          </a:p>
        </p:txBody>
      </p:sp>
      <p:sp>
        <p:nvSpPr>
          <p:cNvPr id="10" name="TextBox 9"/>
          <p:cNvSpPr txBox="1"/>
          <p:nvPr/>
        </p:nvSpPr>
        <p:spPr>
          <a:xfrm>
            <a:off x="0" y="6519446"/>
            <a:ext cx="2590800" cy="338554"/>
          </a:xfrm>
          <a:prstGeom prst="rect">
            <a:avLst/>
          </a:prstGeom>
          <a:noFill/>
        </p:spPr>
        <p:txBody>
          <a:bodyPr wrap="square" rtlCol="0">
            <a:spAutoFit/>
          </a:bodyPr>
          <a:lstStyle/>
          <a:p>
            <a:r>
              <a:rPr lang="en-US" sz="1600" dirty="0">
                <a:solidFill>
                  <a:schemeClr val="bg1"/>
                </a:solidFill>
              </a:rPr>
              <a:t>Acts 7:52-54</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292100" y="857131"/>
            <a:ext cx="2590800" cy="954107"/>
          </a:xfrm>
          <a:prstGeom prst="rect">
            <a:avLst/>
          </a:prstGeom>
          <a:noFill/>
        </p:spPr>
        <p:txBody>
          <a:bodyPr wrap="square" rtlCol="0">
            <a:spAutoFit/>
          </a:bodyPr>
          <a:lstStyle/>
          <a:p>
            <a:pPr algn="ctr"/>
            <a:r>
              <a:rPr lang="en-US" sz="2800" dirty="0">
                <a:solidFill>
                  <a:schemeClr val="bg1"/>
                </a:solidFill>
              </a:rPr>
              <a:t>“cut to the heart”</a:t>
            </a:r>
          </a:p>
        </p:txBody>
      </p:sp>
      <p:pic>
        <p:nvPicPr>
          <p:cNvPr id="22530" name="Picture 2" descr="http://t0.gstatic.com/images?q=tbn:ANd9GcRIwTHaq_6DnTEH-KGxHONoAEUyOXL9MheS59Ww37TE5XbyogHl5A"/>
          <p:cNvPicPr>
            <a:picLocks noChangeAspect="1" noChangeArrowheads="1"/>
          </p:cNvPicPr>
          <p:nvPr/>
        </p:nvPicPr>
        <p:blipFill>
          <a:blip r:embed="rId3" cstate="print"/>
          <a:srcRect/>
          <a:stretch>
            <a:fillRect/>
          </a:stretch>
        </p:blipFill>
        <p:spPr bwMode="auto">
          <a:xfrm>
            <a:off x="568754" y="1964304"/>
            <a:ext cx="2337591" cy="2455004"/>
          </a:xfrm>
          <a:prstGeom prst="rect">
            <a:avLst/>
          </a:prstGeom>
          <a:noFill/>
        </p:spPr>
      </p:pic>
      <p:pic>
        <p:nvPicPr>
          <p:cNvPr id="19" name="Picture 8" descr="http://t1.gstatic.com/images?q=tbn:ANd9GcSeodwO_ANP_BsAdCDGmU3k8mTEJVQcaxSkrAEzM8rbQF8RVlje"/>
          <p:cNvPicPr>
            <a:picLocks noChangeAspect="1" noChangeArrowheads="1"/>
          </p:cNvPicPr>
          <p:nvPr/>
        </p:nvPicPr>
        <p:blipFill>
          <a:blip r:embed="rId4" cstate="print"/>
          <a:srcRect/>
          <a:stretch>
            <a:fillRect/>
          </a:stretch>
        </p:blipFill>
        <p:spPr bwMode="auto">
          <a:xfrm>
            <a:off x="8923538" y="2712868"/>
            <a:ext cx="2209800" cy="2076450"/>
          </a:xfrm>
          <a:prstGeom prst="rect">
            <a:avLst/>
          </a:prstGeom>
          <a:noFill/>
        </p:spPr>
      </p:pic>
      <p:grpSp>
        <p:nvGrpSpPr>
          <p:cNvPr id="16" name="Group 15"/>
          <p:cNvGrpSpPr/>
          <p:nvPr/>
        </p:nvGrpSpPr>
        <p:grpSpPr>
          <a:xfrm>
            <a:off x="4665326" y="1527439"/>
            <a:ext cx="2662957" cy="1935157"/>
            <a:chOff x="384206" y="4158361"/>
            <a:chExt cx="3289208" cy="2390250"/>
          </a:xfrm>
        </p:grpSpPr>
        <p:grpSp>
          <p:nvGrpSpPr>
            <p:cNvPr id="18" name="Group 17"/>
            <p:cNvGrpSpPr/>
            <p:nvPr/>
          </p:nvGrpSpPr>
          <p:grpSpPr>
            <a:xfrm>
              <a:off x="384206" y="4158361"/>
              <a:ext cx="3289208" cy="2390250"/>
              <a:chOff x="609599" y="833642"/>
              <a:chExt cx="7941747" cy="5771225"/>
            </a:xfrm>
          </p:grpSpPr>
          <p:grpSp>
            <p:nvGrpSpPr>
              <p:cNvPr id="21" name="Group 20"/>
              <p:cNvGrpSpPr/>
              <p:nvPr/>
            </p:nvGrpSpPr>
            <p:grpSpPr>
              <a:xfrm rot="10800000">
                <a:off x="7696200" y="5257800"/>
                <a:ext cx="621450" cy="1347067"/>
                <a:chOff x="7010400" y="381000"/>
                <a:chExt cx="762000" cy="2033666"/>
              </a:xfrm>
            </p:grpSpPr>
            <p:sp>
              <p:nvSpPr>
                <p:cNvPr id="34" name="Rounded Rectangle 3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10400" y="381000"/>
                  <a:ext cx="762000" cy="1219200"/>
                </a:xfrm>
                <a:prstGeom prst="ellipse">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1"/>
              <p:cNvGrpSpPr/>
              <p:nvPr/>
            </p:nvGrpSpPr>
            <p:grpSpPr>
              <a:xfrm rot="10800000">
                <a:off x="939238" y="4923502"/>
                <a:ext cx="621450" cy="1347067"/>
                <a:chOff x="7010400" y="381000"/>
                <a:chExt cx="762000" cy="2033666"/>
              </a:xfrm>
            </p:grpSpPr>
            <p:sp>
              <p:nvSpPr>
                <p:cNvPr id="32"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10400" y="381000"/>
                  <a:ext cx="762000" cy="1219200"/>
                </a:xfrm>
                <a:prstGeom prst="ellipse">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3"/>
              <p:cNvSpPr/>
              <p:nvPr/>
            </p:nvSpPr>
            <p:spPr>
              <a:xfrm>
                <a:off x="7315200" y="1981200"/>
                <a:ext cx="1236146" cy="3840519"/>
              </a:xfrm>
              <a:prstGeom prst="can">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1"/>
              <p:cNvSpPr/>
              <p:nvPr/>
            </p:nvSpPr>
            <p:spPr>
              <a:xfrm>
                <a:off x="609599" y="1643059"/>
                <a:ext cx="1236146" cy="3840519"/>
              </a:xfrm>
              <a:prstGeom prst="can">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899460" y="833642"/>
                <a:ext cx="621450" cy="986197"/>
                <a:chOff x="7031201" y="834275"/>
                <a:chExt cx="762000" cy="1488861"/>
              </a:xfrm>
            </p:grpSpPr>
            <p:sp>
              <p:nvSpPr>
                <p:cNvPr id="30" name="Rounded Rectangle 2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p:cNvSpPr/>
                <p:nvPr/>
              </p:nvSpPr>
              <p:spPr>
                <a:xfrm>
                  <a:off x="7031201" y="834275"/>
                  <a:ext cx="762000" cy="1219200"/>
                </a:xfrm>
                <a:prstGeom prst="ellipse">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46520" y="1148254"/>
                <a:ext cx="621450" cy="1017899"/>
                <a:chOff x="7087348" y="824753"/>
                <a:chExt cx="762000" cy="1536722"/>
              </a:xfrm>
            </p:grpSpPr>
            <p:sp>
              <p:nvSpPr>
                <p:cNvPr id="28" name="Rounded Rectangle 2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87348" y="824753"/>
                  <a:ext cx="762000" cy="1219200"/>
                </a:xfrm>
                <a:prstGeom prst="ellipse">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732692" y="4703274"/>
              <a:ext cx="2478182" cy="1330549"/>
            </a:xfrm>
            <a:prstGeom prst="rect">
              <a:avLst/>
            </a:prstGeom>
          </p:spPr>
          <p:txBody>
            <a:bodyPr wrap="square">
              <a:spAutoFit/>
            </a:bodyPr>
            <a:lstStyle/>
            <a:p>
              <a:pPr algn="ctr"/>
              <a:r>
                <a:rPr lang="en-US" sz="1600" b="1" dirty="0"/>
                <a:t>Resisting the Holy Ghost can lead to rejecting the Savior and His prophets</a:t>
              </a:r>
              <a:endParaRPr lang="en-US" sz="1600" dirty="0"/>
            </a:p>
          </p:txBody>
        </p:sp>
      </p:grpSp>
      <p:sp>
        <p:nvSpPr>
          <p:cNvPr id="2" name="Rectangle 1"/>
          <p:cNvSpPr/>
          <p:nvPr/>
        </p:nvSpPr>
        <p:spPr>
          <a:xfrm>
            <a:off x="3014709" y="4211122"/>
            <a:ext cx="6096000" cy="2308324"/>
          </a:xfrm>
          <a:prstGeom prst="rect">
            <a:avLst/>
          </a:prstGeom>
        </p:spPr>
        <p:txBody>
          <a:bodyPr>
            <a:spAutoFit/>
          </a:bodyPr>
          <a:lstStyle/>
          <a:p>
            <a:r>
              <a:rPr lang="en-US" sz="2400" dirty="0">
                <a:solidFill>
                  <a:schemeClr val="bg1"/>
                </a:solidFill>
                <a:latin typeface="Abadi" panose="020B0604020104020204" pitchFamily="34" charset="0"/>
              </a:rPr>
              <a:t>The Holy Ghost testifies of Jesus Christ and witnesses of the truth of His words and the words of His prophets. Therefore, resisting the Holy Ghost will weaken someone’s testimony and his or her resolve to follow the Savior and His prophets.</a:t>
            </a:r>
            <a:endParaRPr lang="en-US" sz="2400" dirty="0">
              <a:solidFill>
                <a:schemeClr val="bg1"/>
              </a:solidFill>
            </a:endParaRPr>
          </a:p>
        </p:txBody>
      </p:sp>
    </p:spTree>
    <p:extLst>
      <p:ext uri="{BB962C8B-B14F-4D97-AF65-F5344CB8AC3E}">
        <p14:creationId xmlns:p14="http://schemas.microsoft.com/office/powerpoint/2010/main" val="40264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9650" y="36730"/>
            <a:ext cx="11052699" cy="646331"/>
          </a:xfrm>
          <a:prstGeom prst="rect">
            <a:avLst/>
          </a:prstGeom>
          <a:noFill/>
        </p:spPr>
        <p:txBody>
          <a:bodyPr wrap="square" rtlCol="0">
            <a:spAutoFit/>
          </a:bodyPr>
          <a:lstStyle/>
          <a:p>
            <a:pPr algn="ctr"/>
            <a:r>
              <a:rPr lang="en-US" sz="3600" dirty="0">
                <a:solidFill>
                  <a:schemeClr val="bg1"/>
                </a:solidFill>
                <a:latin typeface="Harrington" pitchFamily="82" charset="0"/>
              </a:rPr>
              <a:t>Looking to Heaven—3 Separate Beings</a:t>
            </a:r>
          </a:p>
        </p:txBody>
      </p:sp>
      <p:sp>
        <p:nvSpPr>
          <p:cNvPr id="8" name="TextBox 7"/>
          <p:cNvSpPr txBox="1"/>
          <p:nvPr/>
        </p:nvSpPr>
        <p:spPr>
          <a:xfrm>
            <a:off x="7700639" y="1304860"/>
            <a:ext cx="3801122" cy="1384995"/>
          </a:xfrm>
          <a:prstGeom prst="rect">
            <a:avLst/>
          </a:prstGeom>
          <a:noFill/>
        </p:spPr>
        <p:txBody>
          <a:bodyPr wrap="square" rtlCol="0">
            <a:spAutoFit/>
          </a:bodyPr>
          <a:lstStyle/>
          <a:p>
            <a:pPr algn="ctr"/>
            <a:r>
              <a:rPr lang="en-US" sz="2800" dirty="0">
                <a:solidFill>
                  <a:schemeClr val="bg1"/>
                </a:solidFill>
              </a:rPr>
              <a:t>…saw the glory of God, and Jesus standing on the right hand of God,”</a:t>
            </a:r>
          </a:p>
        </p:txBody>
      </p:sp>
      <p:sp>
        <p:nvSpPr>
          <p:cNvPr id="10" name="TextBox 9"/>
          <p:cNvSpPr txBox="1"/>
          <p:nvPr/>
        </p:nvSpPr>
        <p:spPr>
          <a:xfrm>
            <a:off x="0" y="6519446"/>
            <a:ext cx="2590800" cy="338554"/>
          </a:xfrm>
          <a:prstGeom prst="rect">
            <a:avLst/>
          </a:prstGeom>
          <a:noFill/>
        </p:spPr>
        <p:txBody>
          <a:bodyPr wrap="square" rtlCol="0">
            <a:spAutoFit/>
          </a:bodyPr>
          <a:lstStyle/>
          <a:p>
            <a:r>
              <a:rPr lang="en-US" sz="1600" dirty="0">
                <a:solidFill>
                  <a:schemeClr val="bg1"/>
                </a:solidFill>
              </a:rPr>
              <a:t>Acts 7:55-56</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902481" y="2431003"/>
            <a:ext cx="2590800" cy="1384995"/>
          </a:xfrm>
          <a:prstGeom prst="rect">
            <a:avLst/>
          </a:prstGeom>
          <a:noFill/>
        </p:spPr>
        <p:txBody>
          <a:bodyPr wrap="square" rtlCol="0">
            <a:spAutoFit/>
          </a:bodyPr>
          <a:lstStyle/>
          <a:p>
            <a:pPr algn="ctr"/>
            <a:r>
              <a:rPr lang="en-US" sz="2800" dirty="0">
                <a:solidFill>
                  <a:schemeClr val="bg1"/>
                </a:solidFill>
              </a:rPr>
              <a:t>“But he, being full of the Holy Ghost…</a:t>
            </a:r>
          </a:p>
        </p:txBody>
      </p:sp>
      <p:sp>
        <p:nvSpPr>
          <p:cNvPr id="16" name="TextBox 15"/>
          <p:cNvSpPr txBox="1"/>
          <p:nvPr/>
        </p:nvSpPr>
        <p:spPr>
          <a:xfrm>
            <a:off x="4800599" y="626385"/>
            <a:ext cx="2590800" cy="523220"/>
          </a:xfrm>
          <a:prstGeom prst="rect">
            <a:avLst/>
          </a:prstGeom>
          <a:noFill/>
        </p:spPr>
        <p:txBody>
          <a:bodyPr wrap="square" rtlCol="0">
            <a:spAutoFit/>
          </a:bodyPr>
          <a:lstStyle/>
          <a:p>
            <a:pPr algn="ctr"/>
            <a:r>
              <a:rPr lang="en-US" sz="2800" dirty="0">
                <a:solidFill>
                  <a:schemeClr val="bg1"/>
                </a:solidFill>
              </a:rPr>
              <a:t>Stephen’s Vision</a:t>
            </a:r>
          </a:p>
        </p:txBody>
      </p:sp>
      <p:grpSp>
        <p:nvGrpSpPr>
          <p:cNvPr id="18" name="Group 17"/>
          <p:cNvGrpSpPr/>
          <p:nvPr/>
        </p:nvGrpSpPr>
        <p:grpSpPr>
          <a:xfrm>
            <a:off x="8068359" y="3815998"/>
            <a:ext cx="3065682" cy="2227815"/>
            <a:chOff x="384206" y="4158361"/>
            <a:chExt cx="3289208" cy="2390250"/>
          </a:xfrm>
        </p:grpSpPr>
        <p:grpSp>
          <p:nvGrpSpPr>
            <p:cNvPr id="19" name="Group 18"/>
            <p:cNvGrpSpPr/>
            <p:nvPr/>
          </p:nvGrpSpPr>
          <p:grpSpPr>
            <a:xfrm>
              <a:off x="384206" y="4158361"/>
              <a:ext cx="3289208" cy="2390250"/>
              <a:chOff x="609599" y="833642"/>
              <a:chExt cx="7941747" cy="5771225"/>
            </a:xfrm>
          </p:grpSpPr>
          <p:grpSp>
            <p:nvGrpSpPr>
              <p:cNvPr id="21" name="Group 20"/>
              <p:cNvGrpSpPr/>
              <p:nvPr/>
            </p:nvGrpSpPr>
            <p:grpSpPr>
              <a:xfrm rot="10800000">
                <a:off x="7696200" y="5257800"/>
                <a:ext cx="621450" cy="1347067"/>
                <a:chOff x="7010400" y="381000"/>
                <a:chExt cx="762000" cy="2033666"/>
              </a:xfrm>
            </p:grpSpPr>
            <p:sp>
              <p:nvSpPr>
                <p:cNvPr id="34" name="Rounded Rectangle 3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10400" y="381000"/>
                  <a:ext cx="762000" cy="1219200"/>
                </a:xfrm>
                <a:prstGeom prst="ellipse">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1"/>
              <p:cNvGrpSpPr/>
              <p:nvPr/>
            </p:nvGrpSpPr>
            <p:grpSpPr>
              <a:xfrm rot="10800000">
                <a:off x="939238" y="4923502"/>
                <a:ext cx="621450" cy="1347067"/>
                <a:chOff x="7010400" y="381000"/>
                <a:chExt cx="762000" cy="2033666"/>
              </a:xfrm>
            </p:grpSpPr>
            <p:sp>
              <p:nvSpPr>
                <p:cNvPr id="32"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10400" y="381000"/>
                  <a:ext cx="762000" cy="1219200"/>
                </a:xfrm>
                <a:prstGeom prst="ellipse">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3"/>
              <p:cNvSpPr/>
              <p:nvPr/>
            </p:nvSpPr>
            <p:spPr>
              <a:xfrm>
                <a:off x="7315200" y="1981200"/>
                <a:ext cx="1236146" cy="3840519"/>
              </a:xfrm>
              <a:prstGeom prst="can">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1"/>
              <p:cNvSpPr/>
              <p:nvPr/>
            </p:nvSpPr>
            <p:spPr>
              <a:xfrm>
                <a:off x="609599" y="1643059"/>
                <a:ext cx="1236146" cy="3840519"/>
              </a:xfrm>
              <a:prstGeom prst="can">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899460" y="833642"/>
                <a:ext cx="621450" cy="986197"/>
                <a:chOff x="7031201" y="834275"/>
                <a:chExt cx="762000" cy="1488861"/>
              </a:xfrm>
            </p:grpSpPr>
            <p:sp>
              <p:nvSpPr>
                <p:cNvPr id="30" name="Rounded Rectangle 2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p:cNvSpPr/>
                <p:nvPr/>
              </p:nvSpPr>
              <p:spPr>
                <a:xfrm>
                  <a:off x="7031201" y="834275"/>
                  <a:ext cx="762000" cy="1219200"/>
                </a:xfrm>
                <a:prstGeom prst="ellipse">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46520" y="1148254"/>
                <a:ext cx="621450" cy="1017899"/>
                <a:chOff x="7087348" y="824753"/>
                <a:chExt cx="762000" cy="1536722"/>
              </a:xfrm>
            </p:grpSpPr>
            <p:sp>
              <p:nvSpPr>
                <p:cNvPr id="28" name="Rounded Rectangle 2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87348" y="824753"/>
                  <a:ext cx="762000" cy="1219200"/>
                </a:xfrm>
                <a:prstGeom prst="ellipse">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781567" y="4708123"/>
              <a:ext cx="2478182" cy="1634674"/>
            </a:xfrm>
            <a:prstGeom prst="rect">
              <a:avLst/>
            </a:prstGeom>
          </p:spPr>
          <p:txBody>
            <a:bodyPr wrap="square">
              <a:spAutoFit/>
            </a:bodyPr>
            <a:lstStyle/>
            <a:p>
              <a:pPr algn="ctr"/>
              <a:r>
                <a:rPr lang="en-US" sz="1600" b="1" dirty="0"/>
                <a:t>Heavenly Father, Jesus Christ, and the Holy Ghost are three separate and distinct beings</a:t>
              </a:r>
              <a:endParaRPr lang="en-US" sz="1600" dirty="0"/>
            </a:p>
          </p:txBody>
        </p:sp>
      </p:grpSp>
      <p:pic>
        <p:nvPicPr>
          <p:cNvPr id="38" name="Picture 2" descr="Stephen Sees Jesus on the Right Hand of 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133" y="1320373"/>
            <a:ext cx="3361647" cy="51042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ephen Sees Jesus on the Right Hand of God"/>
          <p:cNvPicPr>
            <a:picLocks noChangeAspect="1" noChangeArrowheads="1"/>
          </p:cNvPicPr>
          <p:nvPr/>
        </p:nvPicPr>
        <p:blipFill rotWithShape="1">
          <a:blip r:embed="rId3">
            <a:extLst>
              <a:ext uri="{28A0092B-C50C-407E-A947-70E740481C1C}">
                <a14:useLocalDpi xmlns:a14="http://schemas.microsoft.com/office/drawing/2010/main" val="0"/>
              </a:ext>
            </a:extLst>
          </a:blip>
          <a:srcRect l="27268" r="13111" b="74719"/>
          <a:stretch/>
        </p:blipFill>
        <p:spPr bwMode="auto">
          <a:xfrm>
            <a:off x="5006808" y="1323891"/>
            <a:ext cx="1722268" cy="11088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1017" y="4769408"/>
            <a:ext cx="2159566" cy="461665"/>
          </a:xfrm>
          <a:prstGeom prst="rect">
            <a:avLst/>
          </a:prstGeom>
        </p:spPr>
        <p:txBody>
          <a:bodyPr wrap="none">
            <a:spAutoFit/>
          </a:bodyPr>
          <a:lstStyle/>
          <a:p>
            <a:r>
              <a:rPr lang="en-US" sz="2400" dirty="0">
                <a:solidFill>
                  <a:schemeClr val="bg1"/>
                </a:solidFill>
                <a:latin typeface="Abadi" panose="020B0604020104020204" pitchFamily="34" charset="0"/>
              </a:rPr>
              <a:t>“he fell asleep”</a:t>
            </a:r>
            <a:endParaRPr lang="en-US" sz="2400" dirty="0">
              <a:solidFill>
                <a:schemeClr val="bg1"/>
              </a:solidFill>
            </a:endParaRPr>
          </a:p>
        </p:txBody>
      </p:sp>
    </p:spTree>
    <p:extLst>
      <p:ext uri="{BB962C8B-B14F-4D97-AF65-F5344CB8AC3E}">
        <p14:creationId xmlns:p14="http://schemas.microsoft.com/office/powerpoint/2010/main" val="375002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484005"/>
            <a:ext cx="2590800" cy="338554"/>
          </a:xfrm>
          <a:prstGeom prst="rect">
            <a:avLst/>
          </a:prstGeom>
          <a:noFill/>
        </p:spPr>
        <p:txBody>
          <a:bodyPr wrap="square" rtlCol="0">
            <a:spAutoFit/>
          </a:bodyPr>
          <a:lstStyle/>
          <a:p>
            <a:r>
              <a:rPr lang="en-US" sz="1600" dirty="0">
                <a:solidFill>
                  <a:schemeClr val="bg1"/>
                </a:solidFill>
              </a:rPr>
              <a:t>Acts 7:55-56</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1141485" y="1153747"/>
            <a:ext cx="5562600" cy="4401205"/>
          </a:xfrm>
          <a:prstGeom prst="rect">
            <a:avLst/>
          </a:prstGeom>
          <a:noFill/>
        </p:spPr>
        <p:txBody>
          <a:bodyPr wrap="square" rtlCol="0">
            <a:spAutoFit/>
          </a:bodyPr>
          <a:lstStyle/>
          <a:p>
            <a:r>
              <a:rPr lang="en-US" sz="2800" dirty="0">
                <a:solidFill>
                  <a:schemeClr val="bg1"/>
                </a:solidFill>
              </a:rPr>
              <a:t>“Many Christians reject the idea of a tangible, personal God and a Godhead of three separate beings. </a:t>
            </a:r>
          </a:p>
          <a:p>
            <a:endParaRPr lang="en-US" sz="2800" dirty="0">
              <a:solidFill>
                <a:schemeClr val="bg1"/>
              </a:solidFill>
            </a:endParaRPr>
          </a:p>
          <a:p>
            <a:r>
              <a:rPr lang="en-US" sz="2800" dirty="0">
                <a:solidFill>
                  <a:schemeClr val="bg1"/>
                </a:solidFill>
              </a:rPr>
              <a:t>They believe that God is a spirit and that the Godhead is only one God. </a:t>
            </a:r>
          </a:p>
          <a:p>
            <a:endParaRPr lang="en-US" sz="2800" dirty="0">
              <a:solidFill>
                <a:schemeClr val="bg1"/>
              </a:solidFill>
            </a:endParaRPr>
          </a:p>
          <a:p>
            <a:r>
              <a:rPr lang="en-US" sz="2800" dirty="0">
                <a:solidFill>
                  <a:schemeClr val="bg1"/>
                </a:solidFill>
              </a:rPr>
              <a:t>In our view these concepts are evidence of the falling away we call the Great Apostasy.”</a:t>
            </a:r>
          </a:p>
        </p:txBody>
      </p:sp>
      <p:sp>
        <p:nvSpPr>
          <p:cNvPr id="14" name="TextBox 13"/>
          <p:cNvSpPr txBox="1"/>
          <p:nvPr/>
        </p:nvSpPr>
        <p:spPr>
          <a:xfrm>
            <a:off x="8293232" y="6415008"/>
            <a:ext cx="3810000" cy="338554"/>
          </a:xfrm>
          <a:prstGeom prst="rect">
            <a:avLst/>
          </a:prstGeom>
          <a:noFill/>
        </p:spPr>
        <p:txBody>
          <a:bodyPr wrap="square" rtlCol="0">
            <a:spAutoFit/>
          </a:bodyPr>
          <a:lstStyle/>
          <a:p>
            <a:pPr algn="r"/>
            <a:r>
              <a:rPr lang="en-US" sz="1600" dirty="0">
                <a:solidFill>
                  <a:schemeClr val="bg1"/>
                </a:solidFill>
              </a:rPr>
              <a:t>(6)</a:t>
            </a:r>
          </a:p>
        </p:txBody>
      </p:sp>
      <p:pic>
        <p:nvPicPr>
          <p:cNvPr id="29698" name="Picture 2" descr="http://t0.gstatic.com/images?q=tbn:ANd9GcRrWBzQguowdxFNaNxzhpBqAkvuT3jwhwV8OkHmN48hCIgrTx8U"/>
          <p:cNvPicPr>
            <a:picLocks noChangeAspect="1" noChangeArrowheads="1"/>
          </p:cNvPicPr>
          <p:nvPr/>
        </p:nvPicPr>
        <p:blipFill>
          <a:blip r:embed="rId3" cstate="print"/>
          <a:srcRect/>
          <a:stretch>
            <a:fillRect/>
          </a:stretch>
        </p:blipFill>
        <p:spPr bwMode="auto">
          <a:xfrm>
            <a:off x="7772400" y="1514576"/>
            <a:ext cx="2914862" cy="3639952"/>
          </a:xfrm>
          <a:prstGeom prst="rect">
            <a:avLst/>
          </a:prstGeom>
          <a:noFill/>
        </p:spPr>
      </p:pic>
    </p:spTree>
    <p:extLst>
      <p:ext uri="{BB962C8B-B14F-4D97-AF65-F5344CB8AC3E}">
        <p14:creationId xmlns:p14="http://schemas.microsoft.com/office/powerpoint/2010/main" val="279851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2800" y="152401"/>
            <a:ext cx="5486400" cy="646331"/>
          </a:xfrm>
          <a:prstGeom prst="rect">
            <a:avLst/>
          </a:prstGeom>
          <a:noFill/>
        </p:spPr>
        <p:txBody>
          <a:bodyPr wrap="square" rtlCol="0">
            <a:spAutoFit/>
          </a:bodyPr>
          <a:lstStyle/>
          <a:p>
            <a:pPr algn="ctr"/>
            <a:r>
              <a:rPr lang="en-US" sz="3600" dirty="0">
                <a:solidFill>
                  <a:schemeClr val="bg1"/>
                </a:solidFill>
                <a:latin typeface="Harrington" pitchFamily="82" charset="0"/>
              </a:rPr>
              <a:t>The Godhead</a:t>
            </a:r>
          </a:p>
        </p:txBody>
      </p:sp>
      <p:sp>
        <p:nvSpPr>
          <p:cNvPr id="10" name="TextBox 9"/>
          <p:cNvSpPr txBox="1"/>
          <p:nvPr/>
        </p:nvSpPr>
        <p:spPr>
          <a:xfrm>
            <a:off x="30163" y="6419621"/>
            <a:ext cx="2590800" cy="338554"/>
          </a:xfrm>
          <a:prstGeom prst="rect">
            <a:avLst/>
          </a:prstGeom>
          <a:noFill/>
        </p:spPr>
        <p:txBody>
          <a:bodyPr wrap="square" rtlCol="0">
            <a:spAutoFit/>
          </a:bodyPr>
          <a:lstStyle/>
          <a:p>
            <a:r>
              <a:rPr lang="en-US" sz="1600" dirty="0">
                <a:solidFill>
                  <a:schemeClr val="bg1"/>
                </a:solidFill>
              </a:rPr>
              <a:t>D&amp;C 130:22</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4800600" y="902947"/>
            <a:ext cx="2590800" cy="1569660"/>
          </a:xfrm>
          <a:prstGeom prst="rect">
            <a:avLst/>
          </a:prstGeom>
          <a:noFill/>
        </p:spPr>
        <p:txBody>
          <a:bodyPr wrap="square" rtlCol="0">
            <a:spAutoFit/>
          </a:bodyPr>
          <a:lstStyle/>
          <a:p>
            <a:pPr algn="ctr"/>
            <a:r>
              <a:rPr lang="en-US" sz="2400" dirty="0">
                <a:solidFill>
                  <a:schemeClr val="bg1"/>
                </a:solidFill>
              </a:rPr>
              <a:t>The Father has a body of flesh and bones as tangible as man’s</a:t>
            </a:r>
          </a:p>
        </p:txBody>
      </p:sp>
      <p:sp>
        <p:nvSpPr>
          <p:cNvPr id="15" name="TextBox 14"/>
          <p:cNvSpPr txBox="1"/>
          <p:nvPr/>
        </p:nvSpPr>
        <p:spPr>
          <a:xfrm>
            <a:off x="538651" y="3677870"/>
            <a:ext cx="3278187" cy="830997"/>
          </a:xfrm>
          <a:prstGeom prst="rect">
            <a:avLst/>
          </a:prstGeom>
          <a:noFill/>
        </p:spPr>
        <p:txBody>
          <a:bodyPr wrap="square" rtlCol="0">
            <a:spAutoFit/>
          </a:bodyPr>
          <a:lstStyle/>
          <a:p>
            <a:pPr algn="ctr"/>
            <a:r>
              <a:rPr lang="en-US" sz="2400" dirty="0">
                <a:solidFill>
                  <a:schemeClr val="bg1"/>
                </a:solidFill>
              </a:rPr>
              <a:t>The Son also (has a body of flesh and bones)</a:t>
            </a:r>
          </a:p>
        </p:txBody>
      </p:sp>
      <p:sp>
        <p:nvSpPr>
          <p:cNvPr id="16" name="TextBox 15"/>
          <p:cNvSpPr txBox="1"/>
          <p:nvPr/>
        </p:nvSpPr>
        <p:spPr>
          <a:xfrm>
            <a:off x="8318500" y="3276600"/>
            <a:ext cx="3263900" cy="1569660"/>
          </a:xfrm>
          <a:prstGeom prst="rect">
            <a:avLst/>
          </a:prstGeom>
          <a:noFill/>
        </p:spPr>
        <p:txBody>
          <a:bodyPr wrap="square" rtlCol="0">
            <a:spAutoFit/>
          </a:bodyPr>
          <a:lstStyle/>
          <a:p>
            <a:pPr algn="ctr"/>
            <a:r>
              <a:rPr lang="en-US" sz="2400" dirty="0">
                <a:solidFill>
                  <a:schemeClr val="bg1"/>
                </a:solidFill>
              </a:rPr>
              <a:t>But the Holy Ghost has not a body of Flesh and bone, but is a personage of Spirit. </a:t>
            </a:r>
          </a:p>
        </p:txBody>
      </p:sp>
      <p:sp>
        <p:nvSpPr>
          <p:cNvPr id="30722" name="AutoShape 2" descr="data:image/jpeg;base64,/9j/4AAQSkZJRgABAQAAAQABAAD/2wCEAAkGBhQSEBUUEhQVFBUUFBQWFRUVFBQUFBQUFRUXFRQUFBQXHCYeFxkkGRQUHy8gIycpLCwsFR4xNTAqNSYrLCkBCQoKBQUFDQUFDSkYEhgpKSkpKSkpKSkpKSkpKSkpKSkpKSkpKSkpKSkpKSkpKSkpKSkpKSkpKSkpKSkpKSkpKf/AABEIAOgA2QMBIgACEQEDEQH/xAAbAAACAwEBAQAAAAAAAAAAAAADBAECBQAGB//EAEIQAAEDAgMFBQcDAQUHBQAAAAEAAhEDIQQSMQVBUXGBImGRobEGEyMywdHwQnLhUhQzYrLxFYKDksLS4iQlQ2Nz/8QAFAEBAAAAAAAAAAAAAAAAAAAAAP/EABQRAQAAAAAAAAAAAAAAAAAAAAD/2gAMAwEAAhEDEQA/APeNCsGrmqyCQrNVFemEBmMR2tQmo9NBYUUQMhJ7Y2l7mlNsx7LecTKxBgXVWtc0uDv1OcSLTNpuSg9PllUdTXkq2Jq4QNdJcGuOabhzSdDvH0XsKdUOaHC4cARyKARaqOporlBQUAhQ4KxCgoKCmpyK4RJQCyKmRKVtpZnFjWuNrmQGjcDxO/cs99F1MOObNqTBIy8Mk8kG17pDfTWb7NbdNYvpvu6mAQ7+pul+8W8Vs1AgSIhBcmniUu5qBWrSQymqmiXIkoBuKhgRct1ORBTKp92FYNXIGWq7SqBEaEBMis0KWKwCC1NHYhNajMQef9p8QC9jSCQ0HTe55AaPJCdiMQHgCmwsmC4uItIGvHokPa97m4loIlnZLb5YcYDXGNYM+KdbtE+6EAnTM62UGdDJ7kGdtXH1H0nNNE5DnGcODoDZEkAWmF6b2RqF2CpE6wR4OMeS8v8A7RiiaVyZcXGIBaSXHLG7UL1HsZTP9jYTvLjH9N9EGsUNyMQhuCCuZTC7KpLbIKgKtXREDULF0pYRpIiedkHncXWeWudhg1xktkm3YtAg6TKV2hja7WtApNe7KHVMrj2ZJENGp+VOYKm5lG7ADcZWQJIcW2zHeLkrHO0Syu50vILMkEUyG3JBJbBiSR1QC9jpZjRmBBdma4cHFvZDv+VfQarF8/8AZulmx4F5EOc4mJtngDivormIEHNS9RqdqsSjwgXqlBLUWoFQhBSFOVTlVkFIUZVZcgMEQKoCsgIwojXIAUkoHabkRzoWbTxbWmXuDRuk3dy7lx2tTvDiIMHUX4QRrcIMb2lZ7yqNY7IzDQAG19Bc+S54qU3OyNLgbiCLfunyWwMXTdIseMNdfoFV1FuXs6dSOg13oPD7Wxb3AnIRIykkRDZ7WXjPHuK9d7FY2abmm0GR3iL/AERzspjiC5wgWtvtpJ0WlhcMxjYaABwGnUoGi9UKrlKGXICyqZ1AKjNFzAjju7ygM0oONqW7MmNY3WQf9p09Q5xg6tY9zZ5gQUH+2scey6+pAa5p5kEIEsK0hvaky4mLSAdPTRZW0toAy0sdmB7LCIB7yRuESt+pVaHQ4GTeQ0ifKJ80n/ZqTu07Nc/qaWHl2t32QYPss9/vS5zRmzufmAsBz3DcvoL6ki2ixG+7AhpaADoLDqd6PSqHUPEf0gDKI6oHSUvV1V2vkfkHkhvQL1QgBM1FRtNBQBc1quWKQ2AgE5VRHwFXMgMqmoAQDqZjvjWPFXWC7axdUyZLip1bwjwJ8OKDdBUVDoOP5P16KuHqZm5pBvuMiDcHrwSp2gHVnUmgkhozO3NB/T3kjwQWpYeSXb8sMn9OsdSblHw4kB0DtZXHnlA8vohyWvImzmkt5j5m+Y80ah8reX+qB1hEz3XXUWiSYAJ1IAm6E51kWk6PVAWrTE6LnUGg6AWOluHBVY7fwVTU1QGp0tbnrBjyQ8nZmZ74+1lVtSx5H0RMOOyG/wCFBSkq1HSY1HfcKScvP8H5yS9E3IQXoYiXOE/LUHgWgwmKtRZtJ3xH/wDDnnBH0TlR9ygrWMx+XVSwFzZA7Ok7if4VXPUl/BACpqO+VWpTbfsgzxANlNTULi4Qe5ApW2aGRUoSwtIzNaTke2e0CwWmJWu8TpodO8biktmvLqcneXRymB6FOYMy0g6tMdP0+VuiCj6aqUZ6ASgglUcrQqkIKOUKXKEDQCzNsbGc4ipRgVIgiwzNII1O+HELVbqmGBBkYSsx0gAscIa5hEOBAtI6ahXfhvdl5FyXE+P8Lzu3muO0A1pIzuayxI+YBv3XpMftLIQ7cHZHDi112oEsVjx7rPvYeoJBBHmnKGMZABIBAnxusj2vcBRFSnbP2XRoYEgxxsQnqGEDoc6IgEDoNUGjTOYyjZtfBCZWbBIIIaCbdwXUnaA66lAclDB1Ul83UFqCvvLH9p9FbBV5M845bvRYu2NpCnScP1O7DR3ut5CT0Tey39gCdNb7gg1cUIl3FZlesWyRrbre60WVmuDmXMAFwGutp4SgONO5iY1vbpxQKYCpnc6ATOX/AKvumq9YN1k7oF/RXZUbTaQxoa0AmAI3SZ4rFwZq1mgte1oESbk37h1QXxLnPsbDMBlFruHZne6+47kfBVXOJJ+W2X/lBJt3mP8AdRcPsRky9znmd5LRPGBv6pv3IAsAOWiBV5uqVXBoMImTesjaVUgm9oPog1MNZgHBrfJHp1MrgeNjyO/x+qy9l1y6m93cAOlz9E9VvbiPogbrkoACu2pmaDv0PMaqkIJJVSUTIqOKAalcuQOAI7UAFHYg8ztPDf8AuFIne+mQeEPEpzF0g576Z/W23cW6HxhPbSwsuZU0NN2Y8pBI52WFtP2hof3jXHMyewWlrnEiAB1ie5BnY+t8CpTedOO46R+cUzg8P72k1ra0gCIJg8iN/wDC8ttjbT6pJLWMzfNlzQ48e0baBb/s3sQOpgu/W+o0STDSGBzbcw8INHB4f3VTKJIcCwnQCbi3OPFalLGaBxAcbAc3ET+cElW2FShrmtylty2TB03zY281Z2yabm0yGua4mPmdmAEg3PS6DQdigDAvA6NEWzHclaWKJPvHHLTGhNi86dkcO/ehv2azMWe8qatsXzIJA000B8EHH7CqVWvAqnsF4bLQSQA1zRbSwcLcQgz9rYX+0Nc8WLTmYOMa27wiYfGn3Q92Yc4tbO8DfCJs+pmps7zp5o5wGV5cxszcNkCHHXpvQO4OgadLKDdxzPJN+p/NUB9eXBrflkSd7jx5D6pYNql3aBk6jW3RMYSM4zSL2tp3koNGuyWO4ZXeELE2ZtDJ2d5BdGgcBALedyRyW0agc1wBnsu05LzjcCTUYSJGhBE2JJCD0eBr/MJ1Icw8Wu4cjbqp2hVJpOyG7uyO4kwQg4jZVNswIkWI/TI3dUU7MYA60DPNpG5Ag3He6Aa4GIv3LK9oq3wy9pBBi+8SbiOK0Nr7MaPkzXEdlzte+8FeS21Qc1rxLiGOkSZBAIa7znwQen9n8WH4cxuabdLrUB03WXkvZPFTLf6mu8YP8L0zA2oGEiYAjXXfzQM05B3Qd/5+WRl1N9ogKzmx1QdKq8KZVCggqFKhA61HYhMajBqBfab4ou5etl862lQnKCO/88V7/bh+CRxIC8htCjEFBjYXA+8qtadJvyFz+d69jS+HRY7cMRm6Eub6FYuyKMZ38mjrc+QC9Fj6E4bL+0oHqrbzxUU2fL19UChjB7sTYxHWITWaGcggDSpTVL+g8/unsCLv/wD0JSWDN0zs58tcf8RQeawrYrububUqf5j91qgTHeVnVLYutzd5wVq02/KgDiLVOYHqV1F8qm0BFQch9fuoou7J5FBfZDi6qQSYDc27WRoY701Ww+/g4+WiFsZkPqHgwDxP/incQOz1KAeUhxBuJkd0m48fVM4lgIjiUFlwT1RXu0QJVwGMJjQGOfcvNbZwmjP/AKHA8zB9SV6fGCSG8T5C6xMder0KDzGwqnu3tduBvyNj9+i9eTlPZ0Nx3HevL4XD/EI3AuEdYXpNnOzUyx3zM0PEbkD2HBcPmjid8dyap1GAdkB14677lZDqRJgKuAxDzVhommW5W8QBJL+v24IGsVtVrdAXEbgiMxJcAQw3AglzSPIpKthRmvBmf6pMdw14I+HxABiRqYbOgAHHQ3vuugdXQoa6VyDSYEVq4UwiCkgyNvmzBxM+A/lecxrbXXodtmXtHAeqxdpCAOUoA4Whlog/1OcfQD0W7SbLIO9qynGGUxpY/nitVuIhsi8RMawgXwo3FaFQdlAFJroc02N+9MkyECtEZWvO+6b2aMrI7wgYoQ0DiQmaOg5oMPH04xj+/IfFo+y1aYuOSz9rGMWO9jT4SFpUteiBHaPzt5H1/lc1tlbaP9439p9R91IG7qgPsptqh72jwE/VOVW9lDwjIZzdP0+iK/Q8wgVwTuwOSvi3wAl8AezHAkeaNjhIjuQLUa5eXOP6RA5nVZVYTU8lrtp5WR1PNZTz2jzQZeHofGd+7+fqvS7Gwc1HTo5pB8QR6LFoM+MeY9APovTbOEE8igQ2hgKhORjZzTmcNMvPv8rp/B4EUmx+qLkach3LQa6UCs6UCNegx/zCbzFxJ4mNUOnhGMnK0CdTFzzOpTL2oZCAYbGimFYhRCDRY66cpuSbE1TQYW0nTWd/ujwH8rK222S0dwHiVqYun8Rx4u+gWZtM/FaO9qDsY6HNHcB4lNvpkCW3BGizsZ8/T0P8LUp1iADuI0QKYGoW1IGhWu1ZlVozAjyT9GpKCuKMvaNU6wWCzw6XlaQF+QCDH26z/wBRTduLSPAj/uT9LXoEvtwdqnzPoPsmG/QIFce2ajeR9Qr0Gzf8gLsUO10HmiUjYDogdpthoHcPupIsei5516eQhdPZ6IM/D2c4d6Li32CA50VOaYqnigDUNllVG+qerVgkaz9EAqI+L4ei9Fswz4H1C87RPxSeAH1Wzsd9zyQahKo4Bc8oZKDqjglijlqkNQLimSp91+QjVTHEqnveaB1oVw5DBurOcgzsTdx5rIxY+O3mFq1DdZ5p5q/ISgBj2dvon8JTmmO5KYt0ulNbOqahBDMLJi9im3Uwxqs7EgWOqWxdTMMo3+m9BOAuQTvPluWkNSksC3tDgAnGFBnbc/8Aj/cfRMMQdrizP3H0RWFAOs3tdPr/ACr0BLwOp6KKnzdFbBfOT3FAzNirblUaKw0QZ+KbcFTiHdmRwVq9xyVcMZbCDPpU5N0DFu7S0a1GLrOxrbjvQBoHtn9rfqtjZR7Q5FYujj3hvqtrZguEGnvUOarMVvejggoGqGmNFY1Agvr8Ag5/mh5/yEKpUVMyDcbTBQ6rYE8FemULHvim7kf4QZNIz4IOFb8R55BGwot0Qtn6OPEn7fRAvXb2r8CpwToeO8QrvEuS1YEERq0oNbFU5CWotNyU5h6oc0HiFSsEFsAbOPRNU0GkzKyEakgT2oOy3949Cupm4V9pjsE8CPVCwoQEq71bBj5vBUfqiYbQ8ygM02Ku3RBpu16IjUCU3I4hBwj4dCvUs9AqjLUnigbxDbLHxpuFs1rt6LDrGXIA1TDx+36la2z6l28/oVlVmfFH7B/mK0sHq3mEGuXqMyoSpDkFuaBVdwCZYydVSu7ggUXQiZ1SUGswoO1r0XdPCRKswor2hwIO8IMOnVim48GlFww+EP2hKVWEMczvy+Jj0WjlhiBDEthwPcg4pm9N42lIlBiWoA7Px+R2U2B46Ap6riAXgLLxOCzBW2fSLXjMe6UG9UNgi0UvifmHJMUBZAHGNljuSXwQsOYTVYWdyKVw1hyCC/FFw+h5n1QzoVOE/u54k+pQFp71cFVpaFcCgVxYuhYqnIBR8agNfIQTUqfD6LHonMJWhtR8MjebIGFoIFcYIez9v1Wrgm9pvUrM2kyKlLkfX+VtYBnkPVAYi66FJKiUF2vQqhXSqOQUcVGZVJUSg1GlGY5LogKBHaWGh4I0cQTzEq7zYJ51PMIKC/CujS3GRPggXe0EJBgiR3rRDIF9TpNj5pLF4eHZtAg51KQupU+0ESjprKNSo3QEqapmnol4RqaCjxqlqbfP/RHrPseN/FXw9GddwHigHiKUAHc5vnF11AfCb+bk85gLYP5CUY0tbkImNDxG6eB3dEFaRsVCmk2Ae8/b+VDkC+0D2UnhTdMVpcFQtDG6XQKYs5n8k1TpwAg4enLr2HgtBmHJuLjjZBl7XpXpEX7RHiLei2qFLK0TqblWpYcC5gkXHcdJU1HIKSguKs56E5yDpUOUSqkoIKqucVXMg1w1WaVUFWJQWzKWvQcysKkIMz2jIc6k3g6fJG2S1vbpuE7xPDePNUDs1XNbs2BOpn/UeKcwzRnzDe0id1nD86IIGBa2w04G/gVR7S2ZFhvlOOSWOd8N1pJEAd5MDzIPRBFGvmnKNNZ4cU2wd6zaDix4tugkrTI4aIBVKN5ko1Mqq5ATMqvXKHuQUN0hiK2WoBPZOqbOJaASTHfuvw6iFmuE1QYJBcDvgXjVBqNoDvUvpDh4rsyq4oMvFMzOkaGQAO6Zt0T2z64NJoG4kHuMz9QoZbNaSDoNY7ucIFGq1pMfK7tcp38vsgeL1V5UQuIQBcqlEcEMoKFVzKXIcoOLlGcKr2rkGuuK5cg5cSuXIAjCiZEjkT3/AHKvg8NkEAuI/wARmN30C5cgYJVXNXLkAauEYYkCdxkyORUBkaOI7rR4ELlyAgf+XVwVy5BYFc4LlyARpN4DwH5vPioK5cgiVy5cgq6mDry6KjcKywyNhunZECdYG5SuQN23/bxS1asBZo5lcuQLurHuQDXINxY7xu5rlyC7xKplXLkEOCr7tcuQf//Z"/>
          <p:cNvSpPr>
            <a:spLocks noChangeAspect="1" noChangeArrowheads="1"/>
          </p:cNvSpPr>
          <p:nvPr/>
        </p:nvSpPr>
        <p:spPr bwMode="auto">
          <a:xfrm>
            <a:off x="1587501" y="-1068388"/>
            <a:ext cx="2066925" cy="2209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4" name="AutoShape 4" descr="data:image/jpeg;base64,/9j/4AAQSkZJRgABAQAAAQABAAD/2wCEAAkGBhQSEBUUEhQVFBUUFBQWFRUVFBQUFBQUFRUXFRQUFBQXHCYeFxkkGRQUHy8gIycpLCwsFR4xNTAqNSYrLCkBCQoKBQUFDQUFDSkYEhgpKSkpKSkpKSkpKSkpKSkpKSkpKSkpKSkpKSkpKSkpKSkpKSkpKSkpKSkpKSkpKSkpKf/AABEIAOgA2QMBIgACEQEDEQH/xAAbAAACAwEBAQAAAAAAAAAAAAADBAECBQAGB//EAEIQAAEDAgMFBQcDAQUHBQAAAAEAAhEDIQQSMQVBUXGBImGRobEGEyMywdHwQnLhUhQzYrLxFYKDksLS4iQlQ2Nz/8QAFAEBAAAAAAAAAAAAAAAAAAAAAP/EABQRAQAAAAAAAAAAAAAAAAAAAAD/2gAMAwEAAhEDEQA/APeNCsGrmqyCQrNVFemEBmMR2tQmo9NBYUUQMhJ7Y2l7mlNsx7LecTKxBgXVWtc0uDv1OcSLTNpuSg9PllUdTXkq2Jq4QNdJcGuOabhzSdDvH0XsKdUOaHC4cARyKARaqOporlBQUAhQ4KxCgoKCmpyK4RJQCyKmRKVtpZnFjWuNrmQGjcDxO/cs99F1MOObNqTBIy8Mk8kG17pDfTWb7NbdNYvpvu6mAQ7+pul+8W8Vs1AgSIhBcmniUu5qBWrSQymqmiXIkoBuKhgRct1ORBTKp92FYNXIGWq7SqBEaEBMis0KWKwCC1NHYhNajMQef9p8QC9jSCQ0HTe55AaPJCdiMQHgCmwsmC4uItIGvHokPa97m4loIlnZLb5YcYDXGNYM+KdbtE+6EAnTM62UGdDJ7kGdtXH1H0nNNE5DnGcODoDZEkAWmF6b2RqF2CpE6wR4OMeS8v8A7RiiaVyZcXGIBaSXHLG7UL1HsZTP9jYTvLjH9N9EGsUNyMQhuCCuZTC7KpLbIKgKtXREDULF0pYRpIiedkHncXWeWudhg1xktkm3YtAg6TKV2hja7WtApNe7KHVMrj2ZJENGp+VOYKm5lG7ADcZWQJIcW2zHeLkrHO0Syu50vILMkEUyG3JBJbBiSR1QC9jpZjRmBBdma4cHFvZDv+VfQarF8/8AZulmx4F5EOc4mJtngDivormIEHNS9RqdqsSjwgXqlBLUWoFQhBSFOVTlVkFIUZVZcgMEQKoCsgIwojXIAUkoHabkRzoWbTxbWmXuDRuk3dy7lx2tTvDiIMHUX4QRrcIMb2lZ7yqNY7IzDQAG19Bc+S54qU3OyNLgbiCLfunyWwMXTdIseMNdfoFV1FuXs6dSOg13oPD7Wxb3AnIRIykkRDZ7WXjPHuK9d7FY2abmm0GR3iL/AERzspjiC5wgWtvtpJ0WlhcMxjYaABwGnUoGi9UKrlKGXICyqZ1AKjNFzAjju7ygM0oONqW7MmNY3WQf9p09Q5xg6tY9zZ5gQUH+2scey6+pAa5p5kEIEsK0hvaky4mLSAdPTRZW0toAy0sdmB7LCIB7yRuESt+pVaHQ4GTeQ0ifKJ80n/ZqTu07Nc/qaWHl2t32QYPss9/vS5zRmzufmAsBz3DcvoL6ki2ixG+7AhpaADoLDqd6PSqHUPEf0gDKI6oHSUvV1V2vkfkHkhvQL1QgBM1FRtNBQBc1quWKQ2AgE5VRHwFXMgMqmoAQDqZjvjWPFXWC7axdUyZLip1bwjwJ8OKDdBUVDoOP5P16KuHqZm5pBvuMiDcHrwSp2gHVnUmgkhozO3NB/T3kjwQWpYeSXb8sMn9OsdSblHw4kB0DtZXHnlA8vohyWvImzmkt5j5m+Y80ah8reX+qB1hEz3XXUWiSYAJ1IAm6E51kWk6PVAWrTE6LnUGg6AWOluHBVY7fwVTU1QGp0tbnrBjyQ8nZmZ74+1lVtSx5H0RMOOyG/wCFBSkq1HSY1HfcKScvP8H5yS9E3IQXoYiXOE/LUHgWgwmKtRZtJ3xH/wDDnnBH0TlR9ygrWMx+XVSwFzZA7Ok7if4VXPUl/BACpqO+VWpTbfsgzxANlNTULi4Qe5ApW2aGRUoSwtIzNaTke2e0CwWmJWu8TpodO8biktmvLqcneXRymB6FOYMy0g6tMdP0+VuiCj6aqUZ6ASgglUcrQqkIKOUKXKEDQCzNsbGc4ipRgVIgiwzNII1O+HELVbqmGBBkYSsx0gAscIa5hEOBAtI6ahXfhvdl5FyXE+P8Lzu3muO0A1pIzuayxI+YBv3XpMftLIQ7cHZHDi112oEsVjx7rPvYeoJBBHmnKGMZABIBAnxusj2vcBRFSnbP2XRoYEgxxsQnqGEDoc6IgEDoNUGjTOYyjZtfBCZWbBIIIaCbdwXUnaA66lAclDB1Ul83UFqCvvLH9p9FbBV5M845bvRYu2NpCnScP1O7DR3ut5CT0Tey39gCdNb7gg1cUIl3FZlesWyRrbre60WVmuDmXMAFwGutp4SgONO5iY1vbpxQKYCpnc6ATOX/AKvumq9YN1k7oF/RXZUbTaQxoa0AmAI3SZ4rFwZq1mgte1oESbk37h1QXxLnPsbDMBlFruHZne6+47kfBVXOJJ+W2X/lBJt3mP8AdRcPsRky9znmd5LRPGBv6pv3IAsAOWiBV5uqVXBoMImTesjaVUgm9oPog1MNZgHBrfJHp1MrgeNjyO/x+qy9l1y6m93cAOlz9E9VvbiPogbrkoACu2pmaDv0PMaqkIJJVSUTIqOKAalcuQOAI7UAFHYg8ztPDf8AuFIne+mQeEPEpzF0g576Z/W23cW6HxhPbSwsuZU0NN2Y8pBI52WFtP2hof3jXHMyewWlrnEiAB1ie5BnY+t8CpTedOO46R+cUzg8P72k1ra0gCIJg8iN/wDC8ttjbT6pJLWMzfNlzQ48e0baBb/s3sQOpgu/W+o0STDSGBzbcw8INHB4f3VTKJIcCwnQCbi3OPFalLGaBxAcbAc3ET+cElW2FShrmtylty2TB03zY281Z2yabm0yGua4mPmdmAEg3PS6DQdigDAvA6NEWzHclaWKJPvHHLTGhNi86dkcO/ehv2azMWe8qatsXzIJA000B8EHH7CqVWvAqnsF4bLQSQA1zRbSwcLcQgz9rYX+0Nc8WLTmYOMa27wiYfGn3Q92Yc4tbO8DfCJs+pmps7zp5o5wGV5cxszcNkCHHXpvQO4OgadLKDdxzPJN+p/NUB9eXBrflkSd7jx5D6pYNql3aBk6jW3RMYSM4zSL2tp3koNGuyWO4ZXeELE2ZtDJ2d5BdGgcBALedyRyW0agc1wBnsu05LzjcCTUYSJGhBE2JJCD0eBr/MJ1Icw8Wu4cjbqp2hVJpOyG7uyO4kwQg4jZVNswIkWI/TI3dUU7MYA60DPNpG5Ag3He6Aa4GIv3LK9oq3wy9pBBi+8SbiOK0Nr7MaPkzXEdlzte+8FeS21Qc1rxLiGOkSZBAIa7znwQen9n8WH4cxuabdLrUB03WXkvZPFTLf6mu8YP8L0zA2oGEiYAjXXfzQM05B3Qd/5+WRl1N9ogKzmx1QdKq8KZVCggqFKhA61HYhMajBqBfab4ou5etl862lQnKCO/88V7/bh+CRxIC8htCjEFBjYXA+8qtadJvyFz+d69jS+HRY7cMRm6Eub6FYuyKMZ38mjrc+QC9Fj6E4bL+0oHqrbzxUU2fL19UChjB7sTYxHWITWaGcggDSpTVL+g8/unsCLv/wD0JSWDN0zs58tcf8RQeawrYrububUqf5j91qgTHeVnVLYutzd5wVq02/KgDiLVOYHqV1F8qm0BFQch9fuoou7J5FBfZDi6qQSYDc27WRoY701Ww+/g4+WiFsZkPqHgwDxP/incQOz1KAeUhxBuJkd0m48fVM4lgIjiUFlwT1RXu0QJVwGMJjQGOfcvNbZwmjP/AKHA8zB9SV6fGCSG8T5C6xMder0KDzGwqnu3tduBvyNj9+i9eTlPZ0Nx3HevL4XD/EI3AuEdYXpNnOzUyx3zM0PEbkD2HBcPmjid8dyap1GAdkB14677lZDqRJgKuAxDzVhommW5W8QBJL+v24IGsVtVrdAXEbgiMxJcAQw3AglzSPIpKthRmvBmf6pMdw14I+HxABiRqYbOgAHHQ3vuugdXQoa6VyDSYEVq4UwiCkgyNvmzBxM+A/lecxrbXXodtmXtHAeqxdpCAOUoA4Whlog/1OcfQD0W7SbLIO9qynGGUxpY/nitVuIhsi8RMawgXwo3FaFQdlAFJroc02N+9MkyECtEZWvO+6b2aMrI7wgYoQ0DiQmaOg5oMPH04xj+/IfFo+y1aYuOSz9rGMWO9jT4SFpUteiBHaPzt5H1/lc1tlbaP9439p9R91IG7qgPsptqh72jwE/VOVW9lDwjIZzdP0+iK/Q8wgVwTuwOSvi3wAl8AezHAkeaNjhIjuQLUa5eXOP6RA5nVZVYTU8lrtp5WR1PNZTz2jzQZeHofGd+7+fqvS7Gwc1HTo5pB8QR6LFoM+MeY9APovTbOEE8igQ2hgKhORjZzTmcNMvPv8rp/B4EUmx+qLkach3LQa6UCs6UCNegx/zCbzFxJ4mNUOnhGMnK0CdTFzzOpTL2oZCAYbGimFYhRCDRY66cpuSbE1TQYW0nTWd/ujwH8rK222S0dwHiVqYun8Rx4u+gWZtM/FaO9qDsY6HNHcB4lNvpkCW3BGizsZ8/T0P8LUp1iADuI0QKYGoW1IGhWu1ZlVozAjyT9GpKCuKMvaNU6wWCzw6XlaQF+QCDH26z/wBRTduLSPAj/uT9LXoEvtwdqnzPoPsmG/QIFce2ajeR9Qr0Gzf8gLsUO10HmiUjYDogdpthoHcPupIsei5516eQhdPZ6IM/D2c4d6Li32CA50VOaYqnigDUNllVG+qerVgkaz9EAqI+L4ei9Fswz4H1C87RPxSeAH1Wzsd9zyQahKo4Bc8oZKDqjglijlqkNQLimSp91+QjVTHEqnveaB1oVw5DBurOcgzsTdx5rIxY+O3mFq1DdZ5p5q/ISgBj2dvon8JTmmO5KYt0ulNbOqahBDMLJi9im3Uwxqs7EgWOqWxdTMMo3+m9BOAuQTvPluWkNSksC3tDgAnGFBnbc/8Aj/cfRMMQdrizP3H0RWFAOs3tdPr/ACr0BLwOp6KKnzdFbBfOT3FAzNirblUaKw0QZ+KbcFTiHdmRwVq9xyVcMZbCDPpU5N0DFu7S0a1GLrOxrbjvQBoHtn9rfqtjZR7Q5FYujj3hvqtrZguEGnvUOarMVvejggoGqGmNFY1Agvr8Ag5/mh5/yEKpUVMyDcbTBQ6rYE8FemULHvim7kf4QZNIz4IOFb8R55BGwot0Qtn6OPEn7fRAvXb2r8CpwToeO8QrvEuS1YEERq0oNbFU5CWotNyU5h6oc0HiFSsEFsAbOPRNU0GkzKyEakgT2oOy3949Cupm4V9pjsE8CPVCwoQEq71bBj5vBUfqiYbQ8ygM02Ku3RBpu16IjUCU3I4hBwj4dCvUs9AqjLUnigbxDbLHxpuFs1rt6LDrGXIA1TDx+36la2z6l28/oVlVmfFH7B/mK0sHq3mEGuXqMyoSpDkFuaBVdwCZYydVSu7ggUXQiZ1SUGswoO1r0XdPCRKswor2hwIO8IMOnVim48GlFww+EP2hKVWEMczvy+Jj0WjlhiBDEthwPcg4pm9N42lIlBiWoA7Px+R2U2B46Ap6riAXgLLxOCzBW2fSLXjMe6UG9UNgi0UvifmHJMUBZAHGNljuSXwQsOYTVYWdyKVw1hyCC/FFw+h5n1QzoVOE/u54k+pQFp71cFVpaFcCgVxYuhYqnIBR8agNfIQTUqfD6LHonMJWhtR8MjebIGFoIFcYIez9v1Wrgm9pvUrM2kyKlLkfX+VtYBnkPVAYi66FJKiUF2vQqhXSqOQUcVGZVJUSg1GlGY5LogKBHaWGh4I0cQTzEq7zYJ51PMIKC/CujS3GRPggXe0EJBgiR3rRDIF9TpNj5pLF4eHZtAg51KQupU+0ESjprKNSo3QEqapmnol4RqaCjxqlqbfP/RHrPseN/FXw9GddwHigHiKUAHc5vnF11AfCb+bk85gLYP5CUY0tbkImNDxG6eB3dEFaRsVCmk2Ae8/b+VDkC+0D2UnhTdMVpcFQtDG6XQKYs5n8k1TpwAg4enLr2HgtBmHJuLjjZBl7XpXpEX7RHiLei2qFLK0TqblWpYcC5gkXHcdJU1HIKSguKs56E5yDpUOUSqkoIKqucVXMg1w1WaVUFWJQWzKWvQcysKkIMz2jIc6k3g6fJG2S1vbpuE7xPDePNUDs1XNbs2BOpn/UeKcwzRnzDe0id1nD86IIGBa2w04G/gVR7S2ZFhvlOOSWOd8N1pJEAd5MDzIPRBFGvmnKNNZ4cU2wd6zaDix4tugkrTI4aIBVKN5ko1Mqq5ATMqvXKHuQUN0hiK2WoBPZOqbOJaASTHfuvw6iFmuE1QYJBcDvgXjVBqNoDvUvpDh4rsyq4oMvFMzOkaGQAO6Zt0T2z64NJoG4kHuMz9QoZbNaSDoNY7ucIFGq1pMfK7tcp38vsgeL1V5UQuIQBcqlEcEMoKFVzKXIcoOLlGcKr2rkGuuK5cg5cSuXIAjCiZEjkT3/AHKvg8NkEAuI/wARmN30C5cgYJVXNXLkAauEYYkCdxkyORUBkaOI7rR4ELlyAgf+XVwVy5BYFc4LlyARpN4DwH5vPioK5cgiVy5cgq6mDry6KjcKywyNhunZECdYG5SuQN23/bxS1asBZo5lcuQLurHuQDXINxY7xu5rlyC7xKplXLkEOCr7tcuQf//Z"/>
          <p:cNvSpPr>
            <a:spLocks noChangeAspect="1" noChangeArrowheads="1"/>
          </p:cNvSpPr>
          <p:nvPr/>
        </p:nvSpPr>
        <p:spPr bwMode="auto">
          <a:xfrm>
            <a:off x="1587501" y="-1068388"/>
            <a:ext cx="2066925" cy="2209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26" name="Picture 6" descr="http://www.askgramps.org/wp-content/uploads/Godhead1.gif"/>
          <p:cNvPicPr>
            <a:picLocks noChangeAspect="1" noChangeArrowheads="1"/>
          </p:cNvPicPr>
          <p:nvPr/>
        </p:nvPicPr>
        <p:blipFill>
          <a:blip r:embed="rId3" cstate="print"/>
          <a:srcRect/>
          <a:stretch>
            <a:fillRect/>
          </a:stretch>
        </p:blipFill>
        <p:spPr bwMode="auto">
          <a:xfrm>
            <a:off x="4341813" y="2679766"/>
            <a:ext cx="3508374" cy="3739855"/>
          </a:xfrm>
          <a:prstGeom prst="rect">
            <a:avLst/>
          </a:prstGeom>
          <a:noFill/>
        </p:spPr>
      </p:pic>
    </p:spTree>
    <p:extLst>
      <p:ext uri="{BB962C8B-B14F-4D97-AF65-F5344CB8AC3E}">
        <p14:creationId xmlns:p14="http://schemas.microsoft.com/office/powerpoint/2010/main" val="39594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ou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out)">
                                      <p:cBhvr>
                                        <p:cTn id="12" dur="1000"/>
                                        <p:tgtEl>
                                          <p:spTgt spid="15"/>
                                        </p:tgtEl>
                                      </p:cBhvr>
                                    </p:animEffect>
                                  </p:childTnLst>
                                </p:cTn>
                              </p:par>
                              <p:par>
                                <p:cTn id="13" presetID="8" presetClass="entr" presetSubtype="32" fill="hold" nodeType="withEffect">
                                  <p:stCondLst>
                                    <p:cond delay="0"/>
                                  </p:stCondLst>
                                  <p:childTnLst>
                                    <p:set>
                                      <p:cBhvr>
                                        <p:cTn id="14" dur="1" fill="hold">
                                          <p:stCondLst>
                                            <p:cond delay="0"/>
                                          </p:stCondLst>
                                        </p:cTn>
                                        <p:tgtEl>
                                          <p:spTgt spid="30726"/>
                                        </p:tgtEl>
                                        <p:attrNameLst>
                                          <p:attrName>style.visibility</p:attrName>
                                        </p:attrNameLst>
                                      </p:cBhvr>
                                      <p:to>
                                        <p:strVal val="visible"/>
                                      </p:to>
                                    </p:set>
                                    <p:animEffect transition="in" filter="diamond(out)">
                                      <p:cBhvr>
                                        <p:cTn id="15" dur="1000"/>
                                        <p:tgtEl>
                                          <p:spTgt spid="3072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amond(out)">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2800" y="152401"/>
            <a:ext cx="5486400" cy="646331"/>
          </a:xfrm>
          <a:prstGeom prst="rect">
            <a:avLst/>
          </a:prstGeom>
          <a:noFill/>
        </p:spPr>
        <p:txBody>
          <a:bodyPr wrap="square" rtlCol="0">
            <a:spAutoFit/>
          </a:bodyPr>
          <a:lstStyle/>
          <a:p>
            <a:pPr algn="ctr"/>
            <a:r>
              <a:rPr lang="en-US" sz="3600" dirty="0">
                <a:solidFill>
                  <a:schemeClr val="bg1"/>
                </a:solidFill>
                <a:latin typeface="Harrington" pitchFamily="82" charset="0"/>
              </a:rPr>
              <a:t>What We Believe</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5896708" y="1354963"/>
            <a:ext cx="5029200" cy="4401205"/>
          </a:xfrm>
          <a:prstGeom prst="rect">
            <a:avLst/>
          </a:prstGeom>
          <a:noFill/>
        </p:spPr>
        <p:txBody>
          <a:bodyPr wrap="square" rtlCol="0">
            <a:spAutoFit/>
          </a:bodyPr>
          <a:lstStyle/>
          <a:p>
            <a:r>
              <a:rPr lang="en-US" sz="2800" dirty="0">
                <a:solidFill>
                  <a:schemeClr val="bg1"/>
                </a:solidFill>
              </a:rPr>
              <a:t>“…we believe in a Godhead of Father, Son, and Holy Ghost. However, we testify that these three members of the Godhead are three separate and distinct beings. We also testify that God the Father is not just a spirit but is a glorified person with a tangible body, as is His resurrected Son, Jesus Christ”</a:t>
            </a:r>
          </a:p>
        </p:txBody>
      </p:sp>
      <p:sp>
        <p:nvSpPr>
          <p:cNvPr id="14" name="TextBox 13"/>
          <p:cNvSpPr txBox="1"/>
          <p:nvPr/>
        </p:nvSpPr>
        <p:spPr>
          <a:xfrm>
            <a:off x="63500" y="6334780"/>
            <a:ext cx="3810000" cy="369332"/>
          </a:xfrm>
          <a:prstGeom prst="rect">
            <a:avLst/>
          </a:prstGeom>
          <a:noFill/>
        </p:spPr>
        <p:txBody>
          <a:bodyPr wrap="square" rtlCol="0">
            <a:spAutoFit/>
          </a:bodyPr>
          <a:lstStyle/>
          <a:p>
            <a:r>
              <a:rPr lang="en-US" dirty="0">
                <a:solidFill>
                  <a:schemeClr val="bg1"/>
                </a:solidFill>
              </a:rPr>
              <a:t>Elder </a:t>
            </a:r>
            <a:r>
              <a:rPr lang="en-US" dirty="0" err="1">
                <a:solidFill>
                  <a:schemeClr val="bg1"/>
                </a:solidFill>
              </a:rPr>
              <a:t>Dallin</a:t>
            </a:r>
            <a:r>
              <a:rPr lang="en-US" dirty="0">
                <a:solidFill>
                  <a:schemeClr val="bg1"/>
                </a:solidFill>
              </a:rPr>
              <a:t> H. Oaks</a:t>
            </a:r>
          </a:p>
        </p:txBody>
      </p:sp>
      <p:pic>
        <p:nvPicPr>
          <p:cNvPr id="29698" name="Picture 2" descr="http://t0.gstatic.com/images?q=tbn:ANd9GcRrWBzQguowdxFNaNxzhpBqAkvuT3jwhwV8OkHmN48hCIgrTx8U"/>
          <p:cNvPicPr>
            <a:picLocks noChangeAspect="1" noChangeArrowheads="1"/>
          </p:cNvPicPr>
          <p:nvPr/>
        </p:nvPicPr>
        <p:blipFill>
          <a:blip r:embed="rId3" cstate="print"/>
          <a:srcRect/>
          <a:stretch>
            <a:fillRect/>
          </a:stretch>
        </p:blipFill>
        <p:spPr bwMode="auto">
          <a:xfrm>
            <a:off x="1295400" y="1664493"/>
            <a:ext cx="3276600" cy="4091675"/>
          </a:xfrm>
          <a:prstGeom prst="rect">
            <a:avLst/>
          </a:prstGeom>
          <a:noFill/>
        </p:spPr>
      </p:pic>
    </p:spTree>
    <p:extLst>
      <p:ext uri="{BB962C8B-B14F-4D97-AF65-F5344CB8AC3E}">
        <p14:creationId xmlns:p14="http://schemas.microsoft.com/office/powerpoint/2010/main" val="2945021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26922"/>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1282543"/>
            <a:ext cx="4592320" cy="4401205"/>
          </a:xfrm>
          <a:prstGeom prst="rect">
            <a:avLst/>
          </a:prstGeom>
          <a:noFill/>
        </p:spPr>
        <p:txBody>
          <a:bodyPr wrap="square" rtlCol="0">
            <a:spAutoFit/>
          </a:bodyPr>
          <a:lstStyle/>
          <a:p>
            <a:r>
              <a:rPr lang="en-US" sz="2800" dirty="0">
                <a:solidFill>
                  <a:schemeClr val="bg1"/>
                </a:solidFill>
                <a:latin typeface="+mj-lt"/>
              </a:rPr>
              <a:t>“If you want to know what the Lord would have the Saints know and to have his guidance and direction for the next six months, get a copy of the proceedings [of the last] conference, and you will have the latest word of the Lord as far as the Saints are concerned.”</a:t>
            </a:r>
          </a:p>
        </p:txBody>
      </p:sp>
      <p:sp>
        <p:nvSpPr>
          <p:cNvPr id="6" name="TextBox 5"/>
          <p:cNvSpPr txBox="1"/>
          <p:nvPr/>
        </p:nvSpPr>
        <p:spPr>
          <a:xfrm>
            <a:off x="5262880" y="6497242"/>
            <a:ext cx="6858000" cy="338554"/>
          </a:xfrm>
          <a:prstGeom prst="rect">
            <a:avLst/>
          </a:prstGeom>
          <a:noFill/>
        </p:spPr>
        <p:txBody>
          <a:bodyPr wrap="square" rtlCol="0">
            <a:spAutoFit/>
          </a:bodyPr>
          <a:lstStyle/>
          <a:p>
            <a:pPr algn="r"/>
            <a:r>
              <a:rPr lang="en-US" sz="1600" dirty="0">
                <a:solidFill>
                  <a:schemeClr val="bg1"/>
                </a:solidFill>
                <a:latin typeface="+mj-lt"/>
              </a:rPr>
              <a:t>(7)</a:t>
            </a:r>
          </a:p>
        </p:txBody>
      </p:sp>
      <p:pic>
        <p:nvPicPr>
          <p:cNvPr id="18434" name="Picture 2" descr="http://t0.gstatic.com/images?q=tbn:ANd9GcQdS410u9FYbEyrapfWx1l4feTdkziQlLVzUGv8qfI2xU8c2Z6M"/>
          <p:cNvPicPr>
            <a:picLocks noChangeAspect="1" noChangeArrowheads="1"/>
          </p:cNvPicPr>
          <p:nvPr/>
        </p:nvPicPr>
        <p:blipFill>
          <a:blip r:embed="rId3" cstate="print"/>
          <a:srcRect/>
          <a:stretch>
            <a:fillRect/>
          </a:stretch>
        </p:blipFill>
        <p:spPr bwMode="auto">
          <a:xfrm>
            <a:off x="7467600" y="1855766"/>
            <a:ext cx="2519680" cy="3146467"/>
          </a:xfrm>
          <a:prstGeom prst="rect">
            <a:avLst/>
          </a:prstGeom>
          <a:noFill/>
        </p:spPr>
      </p:pic>
    </p:spTree>
    <p:extLst>
      <p:ext uri="{BB962C8B-B14F-4D97-AF65-F5344CB8AC3E}">
        <p14:creationId xmlns:p14="http://schemas.microsoft.com/office/powerpoint/2010/main" val="163205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dirty="0">
              <a:latin typeface="+mj-lt"/>
            </a:endParaRPr>
          </a:p>
        </p:txBody>
      </p:sp>
      <p:pic>
        <p:nvPicPr>
          <p:cNvPr id="20"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05188" y="102603"/>
            <a:ext cx="5486400" cy="707886"/>
          </a:xfrm>
          <a:prstGeom prst="rect">
            <a:avLst/>
          </a:prstGeom>
          <a:noFill/>
        </p:spPr>
        <p:txBody>
          <a:bodyPr wrap="square" rtlCol="0">
            <a:spAutoFit/>
          </a:bodyPr>
          <a:lstStyle/>
          <a:p>
            <a:pPr algn="ctr"/>
            <a:r>
              <a:rPr lang="en-US" sz="4000" dirty="0">
                <a:solidFill>
                  <a:schemeClr val="bg1"/>
                </a:solidFill>
                <a:latin typeface="Harrington" pitchFamily="82" charset="0"/>
              </a:rPr>
              <a:t>Persecution</a:t>
            </a:r>
          </a:p>
        </p:txBody>
      </p:sp>
      <p:sp>
        <p:nvSpPr>
          <p:cNvPr id="8" name="TextBox 7"/>
          <p:cNvSpPr txBox="1"/>
          <p:nvPr/>
        </p:nvSpPr>
        <p:spPr>
          <a:xfrm>
            <a:off x="8502994" y="4406204"/>
            <a:ext cx="2590800" cy="1384995"/>
          </a:xfrm>
          <a:prstGeom prst="rect">
            <a:avLst/>
          </a:prstGeom>
          <a:noFill/>
        </p:spPr>
        <p:txBody>
          <a:bodyPr wrap="square" rtlCol="0">
            <a:spAutoFit/>
          </a:bodyPr>
          <a:lstStyle/>
          <a:p>
            <a:pPr algn="ctr"/>
            <a:r>
              <a:rPr lang="en-US" sz="2800" dirty="0">
                <a:solidFill>
                  <a:schemeClr val="bg1"/>
                </a:solidFill>
              </a:rPr>
              <a:t>…and ran upon him with one accord”</a:t>
            </a:r>
          </a:p>
        </p:txBody>
      </p:sp>
      <p:sp>
        <p:nvSpPr>
          <p:cNvPr id="10" name="TextBox 9"/>
          <p:cNvSpPr txBox="1"/>
          <p:nvPr/>
        </p:nvSpPr>
        <p:spPr>
          <a:xfrm>
            <a:off x="0" y="6519446"/>
            <a:ext cx="2590800" cy="338554"/>
          </a:xfrm>
          <a:prstGeom prst="rect">
            <a:avLst/>
          </a:prstGeom>
          <a:noFill/>
        </p:spPr>
        <p:txBody>
          <a:bodyPr wrap="square" rtlCol="0">
            <a:spAutoFit/>
          </a:bodyPr>
          <a:lstStyle/>
          <a:p>
            <a:r>
              <a:rPr lang="en-US" sz="1600" dirty="0">
                <a:solidFill>
                  <a:schemeClr val="bg1"/>
                </a:solidFill>
              </a:rPr>
              <a:t>Acts 7:57</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4572000" y="1905001"/>
            <a:ext cx="2590800" cy="954107"/>
          </a:xfrm>
          <a:prstGeom prst="rect">
            <a:avLst/>
          </a:prstGeom>
          <a:noFill/>
        </p:spPr>
        <p:txBody>
          <a:bodyPr wrap="square" rtlCol="0">
            <a:spAutoFit/>
          </a:bodyPr>
          <a:lstStyle/>
          <a:p>
            <a:pPr algn="ctr"/>
            <a:r>
              <a:rPr lang="en-US" sz="2800" dirty="0">
                <a:solidFill>
                  <a:schemeClr val="bg1"/>
                </a:solidFill>
              </a:rPr>
              <a:t>…stopped their ears”</a:t>
            </a:r>
          </a:p>
        </p:txBody>
      </p:sp>
      <p:sp>
        <p:nvSpPr>
          <p:cNvPr id="23554" name="AutoShape 2"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6" name="AutoShape 4"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60" name="Picture 8" descr="http://t3.gstatic.com/images?q=tbn:ANd9GcQXGQAtw7VX4CkllcFaOihxQfyGF2b13_uq7AIC4a2orOs6p89Lhg"/>
          <p:cNvPicPr>
            <a:picLocks noChangeAspect="1" noChangeArrowheads="1"/>
          </p:cNvPicPr>
          <p:nvPr/>
        </p:nvPicPr>
        <p:blipFill>
          <a:blip r:embed="rId3" cstate="print"/>
          <a:srcRect/>
          <a:stretch>
            <a:fillRect/>
          </a:stretch>
        </p:blipFill>
        <p:spPr bwMode="auto">
          <a:xfrm>
            <a:off x="7162800" y="1030676"/>
            <a:ext cx="3124199" cy="2340135"/>
          </a:xfrm>
          <a:prstGeom prst="rect">
            <a:avLst/>
          </a:prstGeom>
          <a:noFill/>
        </p:spPr>
      </p:pic>
      <p:pic>
        <p:nvPicPr>
          <p:cNvPr id="23562" name="Picture 10" descr="http://t2.gstatic.com/images?q=tbn:ANd9GcTgalsbu4RFB-B0CgWaLLebL5ZVtbVDQ9NQXgtjHvS4Nc0f__hP"/>
          <p:cNvPicPr>
            <a:picLocks noChangeAspect="1" noChangeArrowheads="1"/>
          </p:cNvPicPr>
          <p:nvPr/>
        </p:nvPicPr>
        <p:blipFill>
          <a:blip r:embed="rId4" cstate="print"/>
          <a:srcRect/>
          <a:stretch>
            <a:fillRect/>
          </a:stretch>
        </p:blipFill>
        <p:spPr bwMode="auto">
          <a:xfrm>
            <a:off x="1524000" y="2209800"/>
            <a:ext cx="2419350" cy="3374358"/>
          </a:xfrm>
          <a:prstGeom prst="rect">
            <a:avLst/>
          </a:prstGeom>
          <a:noFill/>
        </p:spPr>
      </p:pic>
      <p:sp>
        <p:nvSpPr>
          <p:cNvPr id="19" name="TextBox 18"/>
          <p:cNvSpPr txBox="1"/>
          <p:nvPr/>
        </p:nvSpPr>
        <p:spPr>
          <a:xfrm>
            <a:off x="1271761" y="781050"/>
            <a:ext cx="2590800" cy="1384995"/>
          </a:xfrm>
          <a:prstGeom prst="rect">
            <a:avLst/>
          </a:prstGeom>
          <a:noFill/>
        </p:spPr>
        <p:txBody>
          <a:bodyPr wrap="square" rtlCol="0">
            <a:spAutoFit/>
          </a:bodyPr>
          <a:lstStyle/>
          <a:p>
            <a:pPr algn="ctr"/>
            <a:r>
              <a:rPr lang="en-US" sz="2800" dirty="0">
                <a:solidFill>
                  <a:schemeClr val="bg1"/>
                </a:solidFill>
              </a:rPr>
              <a:t>“…cried out with a loud voice…</a:t>
            </a:r>
          </a:p>
        </p:txBody>
      </p:sp>
      <p:pic>
        <p:nvPicPr>
          <p:cNvPr id="23564" name="Picture 12" descr="http://t0.gstatic.com/images?q=tbn:ANd9GcR4i4veAgVndJdDbmGZqUrnWfcZ00S1-DUJCpc5S-4xcTMAa0hFkQ"/>
          <p:cNvPicPr>
            <a:picLocks noChangeAspect="1" noChangeArrowheads="1"/>
          </p:cNvPicPr>
          <p:nvPr/>
        </p:nvPicPr>
        <p:blipFill>
          <a:blip r:embed="rId5" cstate="print"/>
          <a:srcRect/>
          <a:stretch>
            <a:fillRect/>
          </a:stretch>
        </p:blipFill>
        <p:spPr bwMode="auto">
          <a:xfrm>
            <a:off x="4724401" y="4267200"/>
            <a:ext cx="3661682" cy="2057400"/>
          </a:xfrm>
          <a:prstGeom prst="rect">
            <a:avLst/>
          </a:prstGeom>
          <a:noFill/>
        </p:spPr>
      </p:pic>
    </p:spTree>
    <p:extLst>
      <p:ext uri="{BB962C8B-B14F-4D97-AF65-F5344CB8AC3E}">
        <p14:creationId xmlns:p14="http://schemas.microsoft.com/office/powerpoint/2010/main" val="370795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4215" y="105351"/>
            <a:ext cx="5486400" cy="707886"/>
          </a:xfrm>
          <a:prstGeom prst="rect">
            <a:avLst/>
          </a:prstGeom>
          <a:noFill/>
        </p:spPr>
        <p:txBody>
          <a:bodyPr wrap="square" rtlCol="0">
            <a:spAutoFit/>
          </a:bodyPr>
          <a:lstStyle/>
          <a:p>
            <a:pPr algn="ctr"/>
            <a:r>
              <a:rPr lang="en-US" sz="4000" dirty="0">
                <a:solidFill>
                  <a:schemeClr val="bg1"/>
                </a:solidFill>
                <a:latin typeface="Harrington" pitchFamily="82" charset="0"/>
              </a:rPr>
              <a:t>Cast out</a:t>
            </a:r>
          </a:p>
        </p:txBody>
      </p:sp>
      <p:sp>
        <p:nvSpPr>
          <p:cNvPr id="10" name="TextBox 9"/>
          <p:cNvSpPr txBox="1"/>
          <p:nvPr/>
        </p:nvSpPr>
        <p:spPr>
          <a:xfrm>
            <a:off x="139700" y="6507659"/>
            <a:ext cx="2590800" cy="338554"/>
          </a:xfrm>
          <a:prstGeom prst="rect">
            <a:avLst/>
          </a:prstGeom>
          <a:noFill/>
        </p:spPr>
        <p:txBody>
          <a:bodyPr wrap="square" rtlCol="0">
            <a:spAutoFit/>
          </a:bodyPr>
          <a:lstStyle/>
          <a:p>
            <a:r>
              <a:rPr lang="en-US" sz="1600" dirty="0">
                <a:solidFill>
                  <a:schemeClr val="bg1"/>
                </a:solidFill>
              </a:rPr>
              <a:t>Acts 7:58</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6477000" y="1676400"/>
            <a:ext cx="4019796" cy="954107"/>
          </a:xfrm>
          <a:prstGeom prst="rect">
            <a:avLst/>
          </a:prstGeom>
          <a:noFill/>
        </p:spPr>
        <p:txBody>
          <a:bodyPr wrap="square" rtlCol="0">
            <a:spAutoFit/>
          </a:bodyPr>
          <a:lstStyle/>
          <a:p>
            <a:pPr algn="ctr"/>
            <a:r>
              <a:rPr lang="en-US" sz="2800" dirty="0">
                <a:solidFill>
                  <a:schemeClr val="bg1"/>
                </a:solidFill>
              </a:rPr>
              <a:t>Witnesses laid down their clothes at Saul’s feet</a:t>
            </a:r>
          </a:p>
        </p:txBody>
      </p:sp>
      <p:sp>
        <p:nvSpPr>
          <p:cNvPr id="23554" name="AutoShape 2"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6" name="AutoShape 4"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TextBox 18"/>
          <p:cNvSpPr txBox="1"/>
          <p:nvPr/>
        </p:nvSpPr>
        <p:spPr>
          <a:xfrm>
            <a:off x="1517471" y="1142103"/>
            <a:ext cx="2590800" cy="523220"/>
          </a:xfrm>
          <a:prstGeom prst="rect">
            <a:avLst/>
          </a:prstGeom>
          <a:noFill/>
        </p:spPr>
        <p:txBody>
          <a:bodyPr wrap="square" rtlCol="0">
            <a:spAutoFit/>
          </a:bodyPr>
          <a:lstStyle/>
          <a:p>
            <a:pPr algn="ctr"/>
            <a:r>
              <a:rPr lang="en-US" sz="2800" dirty="0">
                <a:solidFill>
                  <a:schemeClr val="bg1"/>
                </a:solidFill>
              </a:rPr>
              <a:t>From the city</a:t>
            </a:r>
          </a:p>
        </p:txBody>
      </p:sp>
      <p:pic>
        <p:nvPicPr>
          <p:cNvPr id="20" name="Picture 4" descr="http://t1.gstatic.com/images?q=tbn:ANd9GcQgupJiQ8qUoukhdqLn9PaY9JUIev9YiK6TrE5UeyVeO65l-2Ev"/>
          <p:cNvPicPr>
            <a:picLocks noChangeAspect="1" noChangeArrowheads="1"/>
          </p:cNvPicPr>
          <p:nvPr/>
        </p:nvPicPr>
        <p:blipFill>
          <a:blip r:embed="rId3" cstate="print"/>
          <a:srcRect/>
          <a:stretch>
            <a:fillRect/>
          </a:stretch>
        </p:blipFill>
        <p:spPr bwMode="auto">
          <a:xfrm>
            <a:off x="6267204" y="3425346"/>
            <a:ext cx="4019796" cy="3161818"/>
          </a:xfrm>
          <a:prstGeom prst="rect">
            <a:avLst/>
          </a:prstGeom>
          <a:noFill/>
        </p:spPr>
      </p:pic>
      <p:pic>
        <p:nvPicPr>
          <p:cNvPr id="21" name="Picture 10" descr="http://t1.gstatic.com/images?q=tbn:ANd9GcRAMbguECMscDmQ_LXzOejtEJgi7f1ivFRIkY1J7kx0oO2u4vAwFw"/>
          <p:cNvPicPr>
            <a:picLocks noChangeAspect="1" noChangeArrowheads="1"/>
          </p:cNvPicPr>
          <p:nvPr/>
        </p:nvPicPr>
        <p:blipFill>
          <a:blip r:embed="rId4" cstate="print"/>
          <a:srcRect l="4000" t="6349" r="4000" b="42857"/>
          <a:stretch>
            <a:fillRect/>
          </a:stretch>
        </p:blipFill>
        <p:spPr bwMode="auto">
          <a:xfrm>
            <a:off x="698747" y="2074085"/>
            <a:ext cx="4244481" cy="2952682"/>
          </a:xfrm>
          <a:prstGeom prst="rect">
            <a:avLst/>
          </a:prstGeom>
          <a:noFill/>
        </p:spPr>
      </p:pic>
    </p:spTree>
    <p:extLst>
      <p:ext uri="{BB962C8B-B14F-4D97-AF65-F5344CB8AC3E}">
        <p14:creationId xmlns:p14="http://schemas.microsoft.com/office/powerpoint/2010/main" val="14895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2800" y="152401"/>
            <a:ext cx="5486400" cy="646331"/>
          </a:xfrm>
          <a:prstGeom prst="rect">
            <a:avLst/>
          </a:prstGeom>
          <a:noFill/>
        </p:spPr>
        <p:txBody>
          <a:bodyPr wrap="square" rtlCol="0">
            <a:spAutoFit/>
          </a:bodyPr>
          <a:lstStyle/>
          <a:p>
            <a:pPr algn="ctr"/>
            <a:r>
              <a:rPr lang="en-US" sz="3600" dirty="0">
                <a:solidFill>
                  <a:schemeClr val="bg1"/>
                </a:solidFill>
                <a:latin typeface="Harrington" pitchFamily="82" charset="0"/>
              </a:rPr>
              <a:t>Stoning of Stephen</a:t>
            </a:r>
          </a:p>
        </p:txBody>
      </p:sp>
      <p:sp>
        <p:nvSpPr>
          <p:cNvPr id="10" name="TextBox 9"/>
          <p:cNvSpPr txBox="1"/>
          <p:nvPr/>
        </p:nvSpPr>
        <p:spPr>
          <a:xfrm>
            <a:off x="0" y="6519446"/>
            <a:ext cx="2590800" cy="338554"/>
          </a:xfrm>
          <a:prstGeom prst="rect">
            <a:avLst/>
          </a:prstGeom>
          <a:noFill/>
        </p:spPr>
        <p:txBody>
          <a:bodyPr wrap="square" rtlCol="0">
            <a:spAutoFit/>
          </a:bodyPr>
          <a:lstStyle/>
          <a:p>
            <a:r>
              <a:rPr lang="en-US" sz="1600" dirty="0">
                <a:solidFill>
                  <a:schemeClr val="bg1"/>
                </a:solidFill>
              </a:rPr>
              <a:t>Acts 7:59-60</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7696200" y="2190728"/>
            <a:ext cx="4343400" cy="954107"/>
          </a:xfrm>
          <a:prstGeom prst="rect">
            <a:avLst/>
          </a:prstGeom>
          <a:noFill/>
        </p:spPr>
        <p:txBody>
          <a:bodyPr wrap="square" rtlCol="0">
            <a:spAutoFit/>
          </a:bodyPr>
          <a:lstStyle/>
          <a:p>
            <a:pPr algn="ctr"/>
            <a:r>
              <a:rPr lang="en-US" sz="2800" dirty="0">
                <a:solidFill>
                  <a:schemeClr val="bg1"/>
                </a:solidFill>
              </a:rPr>
              <a:t>“…Lord, lay not this sin to their charge. </a:t>
            </a:r>
          </a:p>
        </p:txBody>
      </p:sp>
      <p:sp>
        <p:nvSpPr>
          <p:cNvPr id="23554" name="AutoShape 2"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6" name="AutoShape 4"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TextBox 18"/>
          <p:cNvSpPr txBox="1"/>
          <p:nvPr/>
        </p:nvSpPr>
        <p:spPr>
          <a:xfrm>
            <a:off x="1676400" y="914401"/>
            <a:ext cx="5638800" cy="523220"/>
          </a:xfrm>
          <a:prstGeom prst="rect">
            <a:avLst/>
          </a:prstGeom>
          <a:noFill/>
        </p:spPr>
        <p:txBody>
          <a:bodyPr wrap="square" rtlCol="0">
            <a:spAutoFit/>
          </a:bodyPr>
          <a:lstStyle/>
          <a:p>
            <a:pPr algn="ctr"/>
            <a:r>
              <a:rPr lang="en-US" sz="2800" dirty="0">
                <a:solidFill>
                  <a:schemeClr val="bg1"/>
                </a:solidFill>
              </a:rPr>
              <a:t>He calls upon God to receive his spirit</a:t>
            </a:r>
          </a:p>
        </p:txBody>
      </p:sp>
      <p:sp>
        <p:nvSpPr>
          <p:cNvPr id="26628" name="AutoShape 4" descr="data:image/jpeg;base64,/9j/4AAQSkZJRgABAQAAAQABAAD/2wCEAAkGBhQSERUUEhQWFRQWGRYZFxgXGRwaGhoYGBgYGhcYFhkXGyYeGBojGhgWHy8gJCcpLCwsGB4xNTAqNScrLCkBCQoKBQUFDQUFDSkYEhgpKSkpKSkpKSkpKSkpKSkpKSkpKSkpKSkpKSkpKSkpKSkpKSkpKSkpKSkpKSkpKSkpKf/AABEIAPAA0gMBIgACEQEDEQH/xAAbAAABBQEBAAAAAAAAAAAAAAAAAgMEBQYBB//EAEYQAAIBAwIEAwYCBgcHBAMBAAECEQADIRIxBAVBUSJhcQYTMoGRobHwI0JSwdHhFGJygpKy8RUzQ1OT0tMkc4PCY6LDFv/EABQBAQAAAAAAAAAAAAAAAAAAAAD/xAAUEQEAAAAAAAAAAAAAAAAAAAAA/9oADAMBAAIRAxEAPwD3CkX7ulWbeAT9BNLpnjf92/8AZb8DQU3De0zugYWIkBgPeDYiR+rTie0Fw/8ABH/UH/bVbyq1Fm2O1tP8oqaLdA+/O7g2sSe3vB/20W+c3T/wFH/y/wAEpIJiugxQPLzO7/yk/wCof/FXTzG9/wApP+of/HSC1dDzQLXmF0/8JP8AqH/x13/aFz/lr/jP/jpINBJoFnj7n7Cf4z/466ONuH9RP8Z/7KSKUDQH9Lu/s2/q3/bR/Sbn/wCMf4j+4VwUmaBYuXu9uP7LH/7CnBdb9pf8J/7qi3eJVR4mC+pA/Gm15pax4xnbHfO8RQTveN+1j+z/ADpPvG/aj+6P41A/21Zwdflj8+Rrp53ZAB1YaDgd+/b+VBPF4/tfYUeOf95/+oqtu87sA/HsSDgxieu29SOG5tZmA2e359KCxW03Vz9BTiKRuZ+n7qiDm1v9r85/galC5QLorgNdoCiiigKKKKDlN8SJRv7J/CnKTc2PoaDJ8rufoLR7pb691FT0aq/lB/8AT2v/AG7f+QVNU0Dgbeie1c6VxZoOlu9ApRWKTbUx6UDgP0pYeK5FdigUblBuUkzQnp+elAuc11WNIArrGT1oK3nt2EMnSNJ75OIGKxnvnGZPl+elan2paLfr/Ff31k+H4khpJjETvAoFq52OfycY6UnJG8b42rjnxGBjbH5zQGx9hQPWHIG5B9djP3pzhnM/6fxqKtyMRNO23Cyf3/agsbPMnQZcmcQCf9P9POrblnP2ZviIHyrMa1Hxb47fjNL4e71XY9f30HpvB8TqGetSGaKzHJeZ4AxOB9v4xWj97igdBrtMByCJ+ExHkf5/nenxQFFFFBygiiigyPJmixaB6In+UVO1VXcn/wBxbmPhX/KKmrQPDNKpKNmlhqCFxfOBbaNMxk5j5D502/PRghAR18R/hVRzy4femPvjqajWH36n89qDRjngEeDt+t/Kp3L+KFy2r95x9qyNlz1JO5/h/pWg9nuJUWFkgHU+P7x70FozdqAc0huJSMuo60f7RsgGXH3/AIUDPGcyS0PGewxvk/yNV7+1NqPhbvUPnvGpcn3eR4QdxmGiJrNXQdo7Z/n3oLjnHOBf1BQQqqDON9S4qlZB6/nanuCwHEbrHp4kz6imLhjNB1QPTypxEEEkwNjG5J2AH52pavrKqAATAzt9qo+d8w13CiiLaeE5gsZ6nvvQXZu2yARIJ7xHcZHWOhiCKSFIM7dBGPSslwvMzbuSp0j8/n5Vrw2oEzIBERtBnr8qBniOFuMp0AsfLfY43ydvtTthWCwcMMemcipViwl3DNpOTJgqR5dQaaW3uB3+XrQWVq+VIPWR9jtW04PiNSjzg1iLHDyyr5/6n7VseEEKOlBYASpFPocVH4fNSRQFFFFByiiigy/K7f6JBGyLn5CpXu4rGcJxD6IyZxv22xShxDYM5/hQbVF749aGEdR9f41jbfFuxhZkmIG5n91dv3mB0uCrDp+H5FA9z5f0pODMdfyKi2ycfxpjib0x5TP2371y0+aCYGGPnTfB8S6zoCGGfcE5nPWO1NlxO/5865wVwA3OviP3oJVzjbhEkLPoft4qYfiWIyVBG+D29fWkHfc7/neusnfz/IoDhi2hwW6p0j9ukpbIV3LABRjV+sf2R5xn/WnEIKv/AHPxP8ar+d8T+hNlUZyxDiBgQSIM7A+E/Wgd4C7qV2jJAwf7a9frmuqozLIpAOCd4iT9xSLdrSWaTBRIBOQAq6yx2JLSJ8vOl3+CRgHdNRtgso1FZMqF1Fc6ZPTOKBFu6FDMYgKxB7mDGk96zHNAEs2Yyzq1xj1JZj9hEVpOM5bNjT+yJB85MxkEffpWX5rkIA06UAgn4T1Aj6/OgrtIGen5mtf7O6rlkkkygWexEhc+LBgdulZawuZO3+m1avkyD3Qjc6h8gVK+ZyX37UFqm22QAAaVbSMxj9/rRw105Ud9uncfiKsUslgoKwBjB889YoH+Q8MWuFzsuw861qWZzVTyu2B89/pV/ZXFAWEgU7XK7QFFFFByiiig8r4dgRt1MH504xgifwpnhFImP2j+NOlD13g0EjhL3u/eOuWFu5pgTDRvGek1X8GruLry9xVK+JjJyDO3kFY9tQrV2LAS2EAy0av6xiWkjOkCmeO4fQoFuEUSSAMYncDJzQZpxIHfOPpXVEdKdvcGxusqKW0semw8z06VMscqIb9JGkAzBEjftt2oFcWtixaGok3XXUAudOJ+EHaO9V3CNDNIGSD9QDT3NuBFq0z8PMXN1JYzOAV05DT2qZasWrxEMUeALikZkKBscgb58qCIpJYKknViB3+dL4vhikKxE/h9QJ+VSuM4a3ZPhusLkEgmMEgR0rLnmjDiFLoYBBJLM0+EgnJgyfnQX1/hRaHjIBYDHYjxQTtsN9hUXkXLrnFNcaNIBEFsAzOANwIj7U1yn2nt/wBJ0uzH3uq3LiVBlWtwAICg6h9zT/MuK9x72WK2wzM0CZZJUT5FwTHoaBn2h5U4i0QCQV8X6gUkkkk7MCJETkxUzi+CL2HfHwkxOZEP8hAas7yzm7XbxNp3ZRa8c/t6dRwABpBG0GrHjecrbVC06SuP2dUsPGBuCs0Gh4fi/coGVNZZSxYQCEULCgsQNRZh95qh5jZtcTeYXFCXLfxgiH0kElSFaGYECGmMntT/AD5LhsB0XVJUFA5ADNo0hRHiyc+g7Unl3slctKXvXbQe5DaY3IzpL7BTtkRkUDA5TwQX3LMVuEeG4BGWCsqsJImGE4+9T09oxZJtXLYWzb0pC/EMlQ5MEMTkkTsOtMXuVFwVZStyWVpBhB4WNzWDGwEDrj5Lsez9tHuX7hLWbaEIH3LAQWJxqC9Ns+lAriUbWI8KudRbCkKqsY2OknSPyar+X88urxGli1xGth8aZVYlWbSIBgwepkdqTyzmHvTmQixGkySxEKpnbU0b9AfOkcys21tBrbA6m8UHxDRIAJGCkGREZJxMEBteQ8w94zHA7eYj/StbYOK8z5FzOFkk4A/iCfX+Nb/k/He8QHrQWNdFNZBGcGZ/lTtAUUUUHKKK7QeZcPwby0D9Y5+vnS7tnSPGyr2zJPyE9aXfJa69sA/E0heniIJk1It8vCzKKDBiMkHEdPwNBbaoQCY0gBm22Gc9KreOuFgsGNbJpBlRE4Lxkz27T12mG4XXUV8IiVkDU2MMTsg69/PY1fMxdbUC41aHeQpAAWAVQEzPi+I/TNBMTiyzMq5AMErBkwJyTAg9ah3+KJV7Ft/0gE3GI+BTAidiYOAOtVPIHK2zbLMGUuYJIkT996sOXMq3nUr8bLpYbOVHw+oLAnyFA1c48Lato5KKpPjGSCI0sN5BE+X2rnC8wtlptzAMM5n9IN9QB2EhhjaOlP8AOeFXXnSFI0E4ADftdvi+1Znl1huL4hrFlwlpQSbogtpBgaQf1ulBa8z5qrXEQaWJIIMwFnoY3jr8qgc1J06njKhoAiJ6SPlUqzyQW197NzSjtb/SAEtEjWSoAUQCSTtSudWJthQNlj1H+hoMpbWR9/Q16NyRE4mx7y6AZBV+gME6jjvMms/y/hAioBaFy4dLNrAgAkQJOFBX3nqGU7rV/wAkZBYZAAqq0qBO0Anz+IN9aCqucLY4VJsiH3gZADGRGrcDT9871G4e1afhP65yZyAF6bSCFH3Nd54mt1934pQAsNgcgj1OYHXFQOF4pW94k6d1zgxGlhnH58qDV8CxNq3KklZBVQWOkGFJHmJzsRPqJNxwA127Y17lmNwMQBudMDSoEHwzg1T8u5dcHD2rtu6G0PhSgBKq+l195MiQDHTaqv2mv8QFZHCYAIOokhrkkQOhgMYk9KC+v8QAfd2hNu7lQNwiZZZ3jVKgdmjpXLqvewbg0bQJMn+qIyNx29axPJuYm2gVidRUJg5VNUsFnZjHTaa3HszxaoLr3BkKkIsswSSMDsPCDFBV8TwY4UtoV7asNTSJkqCFYaxAgtOI6j0z44sFiIyx2Aw8g7DpGZ7ekVruc8wtsl+4TFoKhSVKBmEnSFaPENpH7Q71Z2fYzg5S8VYGFKn3jDGCkDHl86DIcoLW3KuI8I04InzOoDt2Fav2d5ppcqTGJFRee8GhcujMxUgszZBwRpUnMgb9PnTHLFGsb7j7mP40Ho/DXdQmpAqs5QwgjtVmKAooooOUVwmkvfAUsTgdaDJX0A4m7BkapmcAmCR8jIrp4pQTt64/DeKq+IvDXc3GpnaOp1NOTPnTNu48SIUD9YgR8sSx9BQW/DaXuagZCg7/ALTahMfKmWvL76Nj+kHy0z+Ipvkl/Ubuc+DpH6zDMiji108SuPiYfRlINBW8GFAJIGsk+UCdjG9O8KltLpvFWITxHIABGNWRv88k1Ba7dBKovgUkljgTic9c9M0rj3Y2ktE5bx3N4ImEU9x4Zjrigb9pOZresMFV1UgyzRtMiFUznasH7NMo4nx3fchDI2GohtiSRGO5rctZ1LDSZ+nbaspc9kLlxiUgiSvmSvYD060Hp/G83sMmZuKwEAAwchgcwNwPpVRx5DBcBT0A2Azjz2GetWK2T7i2jKUfQogyADAlATg1UnnoS/8A0drAZmI907DcmAbZDiAwM+v3oIvspaJutJhABq7GT4QfSC3yqbYu/wBHcNdGq1dgzHwtmCF6iBBG/hJqy4zh0sAWkhCzanOYJOIHYAbSaic35nZuWFTUGbSNliDuPFPqP71BYcTwqFdKhSCAR2YHKkEdcYJ7nzrz32j4U2bnvBID/ENoI6mdvPfPUzWw5Dxmq3ocEhZyBOlYBBPowmPNu1c5oq6Xs8SoKEagy9ttanuO3b0yB7Es9zhFB8KgvpYCW8R2j11GTSue+zIILy7HVrkkmAASymAANQAk+QG28/2S4fRw1leuVn9oLA1DyIUD+8e1M8+5x4CBADlgAOq7Fz5aQQB8+lB55btD+mOoHgltIjZTkDzxivS+D5Rabh7fvIVm1EODDAn4YPoBivNeEfXxp6HbuRia9A9ouKZeBRkOlwF0QDOrA8IiGJ7daDAc1XiHuhOKMgOoDTIYTEpHQ4O09K3nNOcE8VZsIpIYBTpxAnJk7aQAYwT6VScbyjintNcucP7uBqhXDMD18J8QzmJkfanbvOeCckXWi1bg21B0lrgtEtIUAlv1ZJIJeB5BoedIq2WAwAInYTI26sxJPpJqv5GwmTE43+cx5xNZ/k9/iOJR2bWbOTaBbWEKD4WYy2VkAk7j6WnLrkkCT1PbvQehckYQYM+Xares97NpIYg9vwEZ61oEGO9B2iiigavJKn87ZqHzi7FvEZ77ec1PJqm5nbZ8FoiYAwd8SdxjtQY7mTOXZVExhjHXttSbXKmYeJ3PYKYA9Tn7Cr9+WhcrEdfXqacTgTEyFXYTv60ELk3BG3rEQWCSSZJgt170/wA3EOh7Onrv/OheDuaiBdCkgEtp1EDMQGgLOd6av8ut3BD3rjmZJGkCP7oCxjeZoK1OEe47i2hcBzmQFGdp/dXV5FdDFnUKsDVqYQIJAAiekHsK0NvSii2gAgYEjbqxgyT+NKCeISCyj0gHuATmKCiflG51qfJZkHOCTgfTNJ9luFcOyToRRJYAG5cZoZjLT7tBqCwBJ71NS21wy7kzMfCeuCIXHkJqLzS0FIUOyFlYqVMToI1qfLSVP900CuL4XhWOWuMSTIN14M/tAtFOWl4cMtxltq1sjRDMxx3zHlWT4riSjrbVdbO0BmJAnOIFQLvNbouqLhHu2QPFvwgqdwGJmQencZ7UGo5tzA8Q5FsAgA/F3MRPWY1RIiYqXa5Dw6hDduibkaQTpBJyBuWJ+Y86Y4fmti6sBRaaFIgAKdWxWMAT9DqXqKreM4QOSZBDjcftAgGfVoPzPag1d7hlshFtAIGuKIA3LY3O58juJFZr2g5zaS2ECG4bhItgR+jmV3/Z1Ax5GKgJxDsgl3IUgxqJymxpvhbCNctkkaVdCxJwFDAkn70G2e4LKsf1bSpbAjsFLH7r/hrL8ZaLtpceLQ8A9GIYLMb/AAEfWtW1xbi4gq9w6SDIb9bB6jw/Y1mrVo3LRW4uhx7y108TanZImPEpB+T0Gfu8uFni7bkwt5C4LYhoKuD56s/MbbVt+N4tPecPwyeMh7eQo0qLUO0t3wTC96w3tHzL31qyAJ1eI6gQUuhQr6c5V8MfMVoP6dctcNwpVVa8FOlmzEa1kjvDYnvmaDT+0HGaQMeU6Zyf6wykfQ1l+M4a3eMcUIna8BkHs5iSv1jpUbn/ALTcTw7yjG9bIVtLqpIBGfEoBECO4yZq45Tze1xdg3LSwdrlrBIOcrnKnp0oF8s5enDglQsBTqZbq6WCqSBpPiz2rPctBYpiNuv0zV+xsoyulj3jN4VbSv62Cew88SIPWs/yfm9t3ue+gEu0hZ0k6j8O0CT17bUHqHIVGiBHh3zJJ74q1Taqn2e4PRb3ycmNhNWwFAqiiigautkDv+6qm5c1MT3NWl49egBn7VUItAuOwEedd9xJkyY28vTtXdNLAnrQQGuiGUWyVJIOnr0Mz8+pNIEaSjI0YPhAiQZxJ7ifnVg1mdzTfuB5UFdYQoIQBR92O5LHcnb6Uu5xDEQT1yBgfM71KvJAyRFVvGHSs5yYA7nsBHlQPe/0jJH7qz/tU1y5aR7LL7y1cDjIgiCrLnGZ2O+asbfD3GjVbIHaFBHourbzP0rt6wBA1jGJJnfcQcDttQZrg295dtlrLW2SX0urBgVU4yMjzG4q24/2U1LIUHSCCFyQZhgB2ZCrR3Qd6l8RwYZQiM39kGVB7quyneD6iM1Kt+0FtQRcLW3IJD+7fScSSJBECSYmN4oMjY5W1oqAdSHZukMfEpI6HefL1q45BcHvAr4DC4CDHxQZnt8DH1NR+L49Hct7y2LR1rdZD4SxQlGAzpY9O5UgkytQOE5t7/iLAtR4NJZ3BVS5t5GBlZLZjPpmguPZS8ivfFwqAPECegzqrvH+0CXA1qzY1Kdzt8wFGM96n3vZAO2u/c1sDPhQKCRtmNTVJ4XguHtCBBEZUSQPPAx6mgx/DJdRSPePbWxqdVxHiIECRtLMPKkcJwt24oGlm1ZLEEgkmZJjeWP1rS+0/FK+hAfASAT006hqyPQfem+K443itvh9SAEz4ZkAYAE4gx3oMxfXxFTplCQT2ORH2FWtoj3dtAutjrL7SoQSpXsSOnUYqb//AJUg6nvXAWnbRPY504xHi1YqJxHszYZvd2vfM2k+K3cOnzV3YEAtMY+1BBvcWjKl0kAeJc9fEYA6HeI8jWQ/2meG4o3OGbSCZCnoMSpjG4/D5bfn/KHvKllbR4RLYWSWVxERCw3Ybkjzqs4T2UW25FuGaIkqLh8yCRA6ZignD29tuqsbVxbkgsoA0sRmZO39oAH1rPcu5Zca4XganLPG6glic9cGtjwPJFUnXaK4ENicDYdO/StJyvktoKp90JPfxH1MigtuRgiygbeM/k1ZCmbFsKIAA8h/KngKDtFFFBFdJDz3H4CoL+VWlzufnUbiOGB2oIYIpSPmuMCD++hWmg5qxUe7xRGyyT5jp+FSTj+VdY0DLKpEsM+fT06VCvOAYCyR1b57VOdDUEhiTEE9z8I9aBluGZyTjO+w+4E0eFT4RMQAOw8hT3F3jaXU9y3A3EBTHUiTn0+9MDmNvTIuK09unrAkUDoIKnY7bdJxv86mcRwyPqQ/sgR2EMI9CJHzNQr106DA/rAEwTEHC9PnFS7N0G5ggh1keYwR/noMRz7liWwqsoRQzDxJJ0uWkFv+IssYYZgjEhaoOXH+j8R7kiVI8Bne22QQRhoPUfyr1vmHBC7bZCYmdxqHzBwa875tw/u//TuFkEvw7A/A4y1sE5Ftx06EjeJoNtwNtr1lTMEiGO58JgnPp96Tx3LiNVxFN26AAoL6PCTkKQIUbnNRPYvi9VtxOAwYejCCPqv3q8c5/PWgzp9mGvlTxHhtqQy21aTIM+JpjvkZPlWgTh1RQFUKo2AwPtXST0HzJxTNm87MZWFUxO+rzXyoEXyr4OkncA5+xqPxHMFXwicGIVCQD6AQMEfWrBre5Pb5x+4VK5FbgXYn/eMc+apQZ63xJZjIut/8Nw/KdMU6VaBotXP+m6/WUrXxRFBlbNq4SC1q5IzsfwirzgmgZRgfNanRXYoGRe8m+lLtvPQjMZ/EeVKiu0BRRRQcFdrgNFAxc4eRUBrMZ6VbVH4tAFLdt/TrQQAKYv3wBg5JjvHnG5p64hBim9Py9KCM9xicMwQf1fE2OmwUb70i5xGgfA+NlUE74ydus71McxECks2KCn4rlbvcFxzbYKPheYBk5IXeMYml/wBDa7d1XAulQNOkaQxPfMwKsemKRdeMkfn170C4jLHJ7fhVXxSMmU8UHXbEbESXt/3lLkedc5hzBhpRQNdwwgJxgZZo2UeuSQMU3w44i0GF5XvAsDbZVyhEkhlUmACAQRgzGIoLzhOPW4qsDIYYI67/AHxVZzrgUvDScXIJtkzBIzp7Hb1qFZ5rDMVsXrbSpfUQtsXSCR7pWgtqAJO3pNWB5sl62rAgKwmGBGRtGMMMHv5CgoPY7jBb4ooZC3BEHeT4gD6Orr/eFba6Y6fyHnXmnN+Ka1dF0EEq5nbqNanG4LW/SSa2Nz2oUprGx+EE+Jtp2wIJ64waC0t8YGYpEwJBG2/44pdxiBAiek7faqhPahGXcWiT18XhmPBA0ydqg8TzlnMWmuEHeSOnUEbTnH+lBfXLz6cooM5lsesxt8qn8h+F/wD3D5/qp1rGWGfdluFIO7NA+kfStX7JXNVgk9XP+Vc0F5RRRQFFFFAUUUUBRRRQcFdrgrtBw1HvcRhvCWIxp7zjriOvpUiigiX7fhz0286hKtT+Jz6D8T+fvVc7idK/F9h6/wAKBi/dMwg1HrmAPU0zfW6B0K9QufmJ39Bmpj6QIz1JnqepNZ/mntLbtCdc7xpg7bmTgAdzNBPWy1xfDchf2hj5evliKh8dqsZuOGU4BkzPQEHv5dqmco4pWRNGpgRqL4hmbLbnJnyio/MOQNxBi5cIQEeFBG3djMn086Cl9pbiA2RZg3gfdSW8AXPvC4DbAgEznAqO/tC9niVs8Pq4kaRq0iDq66VGNMRv9a0bex3DlzcuBrjGcsxET8Xwkb+dS+G5QtpibS2kBADEL4iBsJBiNuhOKCDf4mGV7qMoVgxmO0TvggMfv1pn3aOzIbht3YGmSAjEABLqYzIVQR0IOO8rm/L7l8G378ImzrbHibbBY7CNwBMVATlauBZ9zqtLAOozkZJ1EypnsTg0GR9rJVXLYAAU/wBoMDAPXY1H5Jy9uMcBJ8IltU6R+ymNyck4gDqa1vtDySwUa3cVNTKTb0FlKsNjk6Tkdd4qw5XwA4fhkXh7OqFBJPgVmIEsSct1+UZFBn25LxCwGtroxqI8cCQCAEkkxmfKr/l3OrK22VbDFBPwwykTie33qh5r7TXVcpcJDY8CLGDtBAyD0MkU97P3iFfXZKoXZvDJ04HhOM9STQXXKOENy0Q7KNTEraEeFCcAyZM5MdK0Xs3b0o6gRD7f3EP76orHOrIgDSCO4gjf8/OtFyQ/7w/1/wD+dugs6KKKAooooCiiigKKKKDgrtcU12gK5Qa7QMX7Ug9jVLxHAutsraw0yCSe/U+nere4XJICxGzEiDt0Gd5+lPJagUGbscofJuMST0UkCPMjLfhjaupy0IWhUzmSJ8oz0xt61oOIUR/Cqe+jsMaRMyYLHyxgfega4TgPd6QpOkTiBGc9Bj5VKa8R0knp/rtULlvAvbt6WdrhHWBtiFHkPOi5eTWVe4QYXwDBz1kZInqO1A+eIcESkjbwmYPmD07muOhb9fO0AkAfSCe01W3TZB/RoHIkBUQkkjvcGx/nVfe4Li2XZLasdtRLQfhF0hTMbYx3oFjmF1C9q3YN0KD4u05hjiW8xnapNvnfD2lMke8OWkHUxgYC/FA22FUl/lvFaRbYAkY8LkgzuxkdSc+tTeQ+zPumb3hZrjQWYjwrBwqsRJxGNqCFzC03FOraQgxqAHiImQWn4PTqDVve5rcuagV0oDEagpYebapA9FNc5twPEPdTQyW7alZxL4JnMemNsmatbXK0DTBJzv542oM7y3k7Nca+5QO58L/rqoGkKix4Fj596tLPL2Vgr3mPUIkifU9u9Xq8CyjwKJ8/Co+gmucJyQ69d2GbfHwznERtBoKrieW2HfV7gXbhnC9SoX4iWA6jJxV5ydY95Ijxrjt+it4MYqXw/DBFgAecfWo/BH9NfHmh+qAf/X7UE+iiigKKKKAooooCiiigRbOB6Cl0iz8I9B+FLoCiiigKau3YIHcx9pp2mOMRivgjUCCAcAwcgmMSOtAm7NQ/d5J7xicfIVNtWm6kDyEn7n+FPBBQQf6IT3HoYpL8BoBKgE9TksR61ZU3dHXt5TQVN1SvwrPkBFRrlh7gGpRH6ytBHr8u1WHEWnYE24MxEmPX5/KkcJYfGpNP7QkHPqDmghKEQfEBp6DGP7I6VXP7QIFP6UNkxogACcDMliNzWvtWQuwiuf0VJnSs94E/WgzXs9ePF+J7bKiHwuca/QD7mtOOHUdBSxRQFFFFAU3b4ZVZmAAZo1HvpED6CnaKAooooCiiigKKKKAooooEWh4R6Cl0m3sPQUqgKKKKBFxiBgSe21QrnNdLQyP8IPhBbOJX5AjPX5VYUUFcea4U+7fOroZAUx9TgxXV5sCrEW38OnECfF0gHcdasIoigrv9rn/lXOnTvFcbmT+Ei2xB1SIMiGgdO2fzNWUVyKCsXnDE4s3MbiMzAIHbrUm3xLNPgKwdj1H9UyB9alxRQQL/ABzjTFpjvq2wIMbE7kD0mlJxjkE+7Iggb7gmJyOgyfnU2KIoK1eZOLWprbapA0xG/UTUnl/F+8tq5UrI2bf79PpUiK7Qciiu0UHK7RRQFFFFAUUUUBRRRQFFFFB//9k="/>
          <p:cNvSpPr>
            <a:spLocks noChangeAspect="1" noChangeArrowheads="1"/>
          </p:cNvSpPr>
          <p:nvPr/>
        </p:nvSpPr>
        <p:spPr bwMode="auto">
          <a:xfrm>
            <a:off x="1587500" y="-1106488"/>
            <a:ext cx="2000250" cy="2286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data:image/jpeg;base64,/9j/4AAQSkZJRgABAQAAAQABAAD/2wCEAAkGBhQSERUUEhQWFRQWGRYZFxgXGRwaGhoYGBgYGhcYFhkXGyYeGBojGhgWHy8gJCcpLCwsGB4xNTAqNScrLCkBCQoKBQUFDQUFDSkYEhgpKSkpKSkpKSkpKSkpKSkpKSkpKSkpKSkpKSkpKSkpKSkpKSkpKSkpKSkpKSkpKSkpKf/AABEIAPAA0gMBIgACEQEDEQH/xAAbAAABBQEBAAAAAAAAAAAAAAAAAgMEBQYBB//EAEYQAAIBAwIEAwYCBgcHBAMBAAECEQADIRIxBAVBUSJhcQYTMoGRobHwI0JSwdHhFGJygpKy8RUzQ1OT0tMkc4PCY6LDFv/EABQBAQAAAAAAAAAAAAAAAAAAAAD/xAAUEQEAAAAAAAAAAAAAAAAAAAAA/9oADAMBAAIRAxEAPwD3CkX7ulWbeAT9BNLpnjf92/8AZb8DQU3De0zugYWIkBgPeDYiR+rTie0Fw/8ABH/UH/bVbyq1Fm2O1tP8oqaLdA+/O7g2sSe3vB/20W+c3T/wFH/y/wAEpIJiugxQPLzO7/yk/wCof/FXTzG9/wApP+of/HSC1dDzQLXmF0/8JP8AqH/x13/aFz/lr/jP/jpINBJoFnj7n7Cf4z/466ONuH9RP8Z/7KSKUDQH9Lu/s2/q3/bR/Sbn/wCMf4j+4VwUmaBYuXu9uP7LH/7CnBdb9pf8J/7qi3eJVR4mC+pA/Gm15pax4xnbHfO8RQTveN+1j+z/ADpPvG/aj+6P41A/21Zwdflj8+Rrp53ZAB1YaDgd+/b+VBPF4/tfYUeOf95/+oqtu87sA/HsSDgxieu29SOG5tZmA2e359KCxW03Vz9BTiKRuZ+n7qiDm1v9r85/galC5QLorgNdoCiiigKKKKDlN8SJRv7J/CnKTc2PoaDJ8rufoLR7pb691FT0aq/lB/8AT2v/AG7f+QVNU0Dgbeie1c6VxZoOlu9ApRWKTbUx6UDgP0pYeK5FdigUblBuUkzQnp+elAuc11WNIArrGT1oK3nt2EMnSNJ75OIGKxnvnGZPl+elan2paLfr/Ff31k+H4khpJjETvAoFq52OfycY6UnJG8b42rjnxGBjbH5zQGx9hQPWHIG5B9djP3pzhnM/6fxqKtyMRNO23Cyf3/agsbPMnQZcmcQCf9P9POrblnP2ZviIHyrMa1Hxb47fjNL4e71XY9f30HpvB8TqGetSGaKzHJeZ4AxOB9v4xWj97igdBrtMByCJ+ExHkf5/nenxQFFFFBygiiigyPJmixaB6In+UVO1VXcn/wBxbmPhX/KKmrQPDNKpKNmlhqCFxfOBbaNMxk5j5D502/PRghAR18R/hVRzy4femPvjqajWH36n89qDRjngEeDt+t/Kp3L+KFy2r95x9qyNlz1JO5/h/pWg9nuJUWFkgHU+P7x70FozdqAc0huJSMuo60f7RsgGXH3/AIUDPGcyS0PGewxvk/yNV7+1NqPhbvUPnvGpcn3eR4QdxmGiJrNXQdo7Z/n3oLjnHOBf1BQQqqDON9S4qlZB6/nanuCwHEbrHp4kz6imLhjNB1QPTypxEEEkwNjG5J2AH52pavrKqAATAzt9qo+d8w13CiiLaeE5gsZ6nvvQXZu2yARIJ7xHcZHWOhiCKSFIM7dBGPSslwvMzbuSp0j8/n5Vrw2oEzIBERtBnr8qBniOFuMp0AsfLfY43ydvtTthWCwcMMemcipViwl3DNpOTJgqR5dQaaW3uB3+XrQWVq+VIPWR9jtW04PiNSjzg1iLHDyyr5/6n7VseEEKOlBYASpFPocVH4fNSRQFFFFByiiigy/K7f6JBGyLn5CpXu4rGcJxD6IyZxv22xShxDYM5/hQbVF749aGEdR9f41jbfFuxhZkmIG5n91dv3mB0uCrDp+H5FA9z5f0pODMdfyKi2ycfxpjib0x5TP2371y0+aCYGGPnTfB8S6zoCGGfcE5nPWO1NlxO/5865wVwA3OviP3oJVzjbhEkLPoft4qYfiWIyVBG+D29fWkHfc7/neusnfz/IoDhi2hwW6p0j9ukpbIV3LABRjV+sf2R5xn/WnEIKv/AHPxP8ar+d8T+hNlUZyxDiBgQSIM7A+E/Wgd4C7qV2jJAwf7a9frmuqozLIpAOCd4iT9xSLdrSWaTBRIBOQAq6yx2JLSJ8vOl3+CRgHdNRtgso1FZMqF1Fc6ZPTOKBFu6FDMYgKxB7mDGk96zHNAEs2Yyzq1xj1JZj9hEVpOM5bNjT+yJB85MxkEffpWX5rkIA06UAgn4T1Aj6/OgrtIGen5mtf7O6rlkkkygWexEhc+LBgdulZawuZO3+m1avkyD3Qjc6h8gVK+ZyX37UFqm22QAAaVbSMxj9/rRw105Ud9uncfiKsUslgoKwBjB889YoH+Q8MWuFzsuw861qWZzVTyu2B89/pV/ZXFAWEgU7XK7QFFFFByiiig8r4dgRt1MH504xgifwpnhFImP2j+NOlD13g0EjhL3u/eOuWFu5pgTDRvGek1X8GruLry9xVK+JjJyDO3kFY9tQrV2LAS2EAy0av6xiWkjOkCmeO4fQoFuEUSSAMYncDJzQZpxIHfOPpXVEdKdvcGxusqKW0semw8z06VMscqIb9JGkAzBEjftt2oFcWtixaGok3XXUAudOJ+EHaO9V3CNDNIGSD9QDT3NuBFq0z8PMXN1JYzOAV05DT2qZasWrxEMUeALikZkKBscgb58qCIpJYKknViB3+dL4vhikKxE/h9QJ+VSuM4a3ZPhusLkEgmMEgR0rLnmjDiFLoYBBJLM0+EgnJgyfnQX1/hRaHjIBYDHYjxQTtsN9hUXkXLrnFNcaNIBEFsAzOANwIj7U1yn2nt/wBJ0uzH3uq3LiVBlWtwAICg6h9zT/MuK9x72WK2wzM0CZZJUT5FwTHoaBn2h5U4i0QCQV8X6gUkkkk7MCJETkxUzi+CL2HfHwkxOZEP8hAas7yzm7XbxNp3ZRa8c/t6dRwABpBG0GrHjecrbVC06SuP2dUsPGBuCs0Gh4fi/coGVNZZSxYQCEULCgsQNRZh95qh5jZtcTeYXFCXLfxgiH0kElSFaGYECGmMntT/AD5LhsB0XVJUFA5ADNo0hRHiyc+g7Unl3slctKXvXbQe5DaY3IzpL7BTtkRkUDA5TwQX3LMVuEeG4BGWCsqsJImGE4+9T09oxZJtXLYWzb0pC/EMlQ5MEMTkkTsOtMXuVFwVZStyWVpBhB4WNzWDGwEDrj5Lsez9tHuX7hLWbaEIH3LAQWJxqC9Ns+lAriUbWI8KudRbCkKqsY2OknSPyar+X88urxGli1xGth8aZVYlWbSIBgwepkdqTyzmHvTmQixGkySxEKpnbU0b9AfOkcys21tBrbA6m8UHxDRIAJGCkGREZJxMEBteQ8w94zHA7eYj/StbYOK8z5FzOFkk4A/iCfX+Nb/k/He8QHrQWNdFNZBGcGZ/lTtAUUUUHKKK7QeZcPwby0D9Y5+vnS7tnSPGyr2zJPyE9aXfJa69sA/E0heniIJk1It8vCzKKDBiMkHEdPwNBbaoQCY0gBm22Gc9KreOuFgsGNbJpBlRE4Lxkz27T12mG4XXUV8IiVkDU2MMTsg69/PY1fMxdbUC41aHeQpAAWAVQEzPi+I/TNBMTiyzMq5AMErBkwJyTAg9ah3+KJV7Ft/0gE3GI+BTAidiYOAOtVPIHK2zbLMGUuYJIkT996sOXMq3nUr8bLpYbOVHw+oLAnyFA1c48Lato5KKpPjGSCI0sN5BE+X2rnC8wtlptzAMM5n9IN9QB2EhhjaOlP8AOeFXXnSFI0E4ADftdvi+1Znl1huL4hrFlwlpQSbogtpBgaQf1ulBa8z5qrXEQaWJIIMwFnoY3jr8qgc1J06njKhoAiJ6SPlUqzyQW197NzSjtb/SAEtEjWSoAUQCSTtSudWJthQNlj1H+hoMpbWR9/Q16NyRE4mx7y6AZBV+gME6jjvMms/y/hAioBaFy4dLNrAgAkQJOFBX3nqGU7rV/wAkZBYZAAqq0qBO0Anz+IN9aCqucLY4VJsiH3gZADGRGrcDT9871G4e1afhP65yZyAF6bSCFH3Nd54mt1934pQAsNgcgj1OYHXFQOF4pW94k6d1zgxGlhnH58qDV8CxNq3KklZBVQWOkGFJHmJzsRPqJNxwA127Y17lmNwMQBudMDSoEHwzg1T8u5dcHD2rtu6G0PhSgBKq+l195MiQDHTaqv2mv8QFZHCYAIOokhrkkQOhgMYk9KC+v8QAfd2hNu7lQNwiZZZ3jVKgdmjpXLqvewbg0bQJMn+qIyNx29axPJuYm2gVidRUJg5VNUsFnZjHTaa3HszxaoLr3BkKkIsswSSMDsPCDFBV8TwY4UtoV7asNTSJkqCFYaxAgtOI6j0z44sFiIyx2Aw8g7DpGZ7ekVruc8wtsl+4TFoKhSVKBmEnSFaPENpH7Q71Z2fYzg5S8VYGFKn3jDGCkDHl86DIcoLW3KuI8I04InzOoDt2Fav2d5ppcqTGJFRee8GhcujMxUgszZBwRpUnMgb9PnTHLFGsb7j7mP40Ho/DXdQmpAqs5QwgjtVmKAooooOUVwmkvfAUsTgdaDJX0A4m7BkapmcAmCR8jIrp4pQTt64/DeKq+IvDXc3GpnaOp1NOTPnTNu48SIUD9YgR8sSx9BQW/DaXuagZCg7/ALTahMfKmWvL76Nj+kHy0z+Ipvkl/Ubuc+DpH6zDMiji108SuPiYfRlINBW8GFAJIGsk+UCdjG9O8KltLpvFWITxHIABGNWRv88k1Ba7dBKovgUkljgTic9c9M0rj3Y2ktE5bx3N4ImEU9x4Zjrigb9pOZresMFV1UgyzRtMiFUznasH7NMo4nx3fchDI2GohtiSRGO5rctZ1LDSZ+nbaspc9kLlxiUgiSvmSvYD060Hp/G83sMmZuKwEAAwchgcwNwPpVRx5DBcBT0A2Azjz2GetWK2T7i2jKUfQogyADAlATg1UnnoS/8A0drAZmI907DcmAbZDiAwM+v3oIvspaJutJhABq7GT4QfSC3yqbYu/wBHcNdGq1dgzHwtmCF6iBBG/hJqy4zh0sAWkhCzanOYJOIHYAbSaic35nZuWFTUGbSNliDuPFPqP71BYcTwqFdKhSCAR2YHKkEdcYJ7nzrz32j4U2bnvBID/ENoI6mdvPfPUzWw5Dxmq3ocEhZyBOlYBBPowmPNu1c5oq6Xs8SoKEagy9ttanuO3b0yB7Es9zhFB8KgvpYCW8R2j11GTSue+zIILy7HVrkkmAASymAANQAk+QG28/2S4fRw1leuVn9oLA1DyIUD+8e1M8+5x4CBADlgAOq7Fz5aQQB8+lB55btD+mOoHgltIjZTkDzxivS+D5Rabh7fvIVm1EODDAn4YPoBivNeEfXxp6HbuRia9A9ouKZeBRkOlwF0QDOrA8IiGJ7daDAc1XiHuhOKMgOoDTIYTEpHQ4O09K3nNOcE8VZsIpIYBTpxAnJk7aQAYwT6VScbyjintNcucP7uBqhXDMD18J8QzmJkfanbvOeCckXWi1bg21B0lrgtEtIUAlv1ZJIJeB5BoedIq2WAwAInYTI26sxJPpJqv5GwmTE43+cx5xNZ/k9/iOJR2bWbOTaBbWEKD4WYy2VkAk7j6WnLrkkCT1PbvQehckYQYM+Xares97NpIYg9vwEZ61oEGO9B2iiigavJKn87ZqHzi7FvEZ77ec1PJqm5nbZ8FoiYAwd8SdxjtQY7mTOXZVExhjHXttSbXKmYeJ3PYKYA9Tn7Cr9+WhcrEdfXqacTgTEyFXYTv60ELk3BG3rEQWCSSZJgt170/wA3EOh7Onrv/OheDuaiBdCkgEtp1EDMQGgLOd6av8ut3BD3rjmZJGkCP7oCxjeZoK1OEe47i2hcBzmQFGdp/dXV5FdDFnUKsDVqYQIJAAiekHsK0NvSii2gAgYEjbqxgyT+NKCeISCyj0gHuATmKCiflG51qfJZkHOCTgfTNJ9luFcOyToRRJYAG5cZoZjLT7tBqCwBJ71NS21wy7kzMfCeuCIXHkJqLzS0FIUOyFlYqVMToI1qfLSVP900CuL4XhWOWuMSTIN14M/tAtFOWl4cMtxltq1sjRDMxx3zHlWT4riSjrbVdbO0BmJAnOIFQLvNbouqLhHu2QPFvwgqdwGJmQencZ7UGo5tzA8Q5FsAgA/F3MRPWY1RIiYqXa5Dw6hDduibkaQTpBJyBuWJ+Y86Y4fmti6sBRaaFIgAKdWxWMAT9DqXqKreM4QOSZBDjcftAgGfVoPzPag1d7hlshFtAIGuKIA3LY3O58juJFZr2g5zaS2ECG4bhItgR+jmV3/Z1Ax5GKgJxDsgl3IUgxqJymxpvhbCNctkkaVdCxJwFDAkn70G2e4LKsf1bSpbAjsFLH7r/hrL8ZaLtpceLQ8A9GIYLMb/AAEfWtW1xbi4gq9w6SDIb9bB6jw/Y1mrVo3LRW4uhx7y108TanZImPEpB+T0Gfu8uFni7bkwt5C4LYhoKuD56s/MbbVt+N4tPecPwyeMh7eQo0qLUO0t3wTC96w3tHzL31qyAJ1eI6gQUuhQr6c5V8MfMVoP6dctcNwpVVa8FOlmzEa1kjvDYnvmaDT+0HGaQMeU6Zyf6wykfQ1l+M4a3eMcUIna8BkHs5iSv1jpUbn/ALTcTw7yjG9bIVtLqpIBGfEoBECO4yZq45Tze1xdg3LSwdrlrBIOcrnKnp0oF8s5enDglQsBTqZbq6WCqSBpPiz2rPctBYpiNuv0zV+xsoyulj3jN4VbSv62Cew88SIPWs/yfm9t3ue+gEu0hZ0k6j8O0CT17bUHqHIVGiBHh3zJJ74q1Taqn2e4PRb3ycmNhNWwFAqiiigautkDv+6qm5c1MT3NWl49egBn7VUItAuOwEedd9xJkyY28vTtXdNLAnrQQGuiGUWyVJIOnr0Mz8+pNIEaSjI0YPhAiQZxJ7ifnVg1mdzTfuB5UFdYQoIQBR92O5LHcnb6Uu5xDEQT1yBgfM71KvJAyRFVvGHSs5yYA7nsBHlQPe/0jJH7qz/tU1y5aR7LL7y1cDjIgiCrLnGZ2O+asbfD3GjVbIHaFBHourbzP0rt6wBA1jGJJnfcQcDttQZrg295dtlrLW2SX0urBgVU4yMjzG4q24/2U1LIUHSCCFyQZhgB2ZCrR3Qd6l8RwYZQiM39kGVB7quyneD6iM1Kt+0FtQRcLW3IJD+7fScSSJBECSYmN4oMjY5W1oqAdSHZukMfEpI6HefL1q45BcHvAr4DC4CDHxQZnt8DH1NR+L49Hct7y2LR1rdZD4SxQlGAzpY9O5UgkytQOE5t7/iLAtR4NJZ3BVS5t5GBlZLZjPpmguPZS8ivfFwqAPECegzqrvH+0CXA1qzY1Kdzt8wFGM96n3vZAO2u/c1sDPhQKCRtmNTVJ4XguHtCBBEZUSQPPAx6mgx/DJdRSPePbWxqdVxHiIECRtLMPKkcJwt24oGlm1ZLEEgkmZJjeWP1rS+0/FK+hAfASAT006hqyPQfem+K443itvh9SAEz4ZkAYAE4gx3oMxfXxFTplCQT2ORH2FWtoj3dtAutjrL7SoQSpXsSOnUYqb//AJUg6nvXAWnbRPY504xHi1YqJxHszYZvd2vfM2k+K3cOnzV3YEAtMY+1BBvcWjKl0kAeJc9fEYA6HeI8jWQ/2meG4o3OGbSCZCnoMSpjG4/D5bfn/KHvKllbR4RLYWSWVxERCw3Ybkjzqs4T2UW25FuGaIkqLh8yCRA6ZignD29tuqsbVxbkgsoA0sRmZO39oAH1rPcu5Zca4XganLPG6glic9cGtjwPJFUnXaK4ENicDYdO/StJyvktoKp90JPfxH1MigtuRgiygbeM/k1ZCmbFsKIAA8h/KngKDtFFFBFdJDz3H4CoL+VWlzufnUbiOGB2oIYIpSPmuMCD++hWmg5qxUe7xRGyyT5jp+FSTj+VdY0DLKpEsM+fT06VCvOAYCyR1b57VOdDUEhiTEE9z8I9aBluGZyTjO+w+4E0eFT4RMQAOw8hT3F3jaXU9y3A3EBTHUiTn0+9MDmNvTIuK09unrAkUDoIKnY7bdJxv86mcRwyPqQ/sgR2EMI9CJHzNQr106DA/rAEwTEHC9PnFS7N0G5ggh1keYwR/noMRz7liWwqsoRQzDxJJ0uWkFv+IssYYZgjEhaoOXH+j8R7kiVI8Bne22QQRhoPUfyr1vmHBC7bZCYmdxqHzBwa875tw/u//TuFkEvw7A/A4y1sE5Ftx06EjeJoNtwNtr1lTMEiGO58JgnPp96Tx3LiNVxFN26AAoL6PCTkKQIUbnNRPYvi9VtxOAwYejCCPqv3q8c5/PWgzp9mGvlTxHhtqQy21aTIM+JpjvkZPlWgTh1RQFUKo2AwPtXST0HzJxTNm87MZWFUxO+rzXyoEXyr4OkncA5+xqPxHMFXwicGIVCQD6AQMEfWrBre5Pb5x+4VK5FbgXYn/eMc+apQZ63xJZjIut/8Nw/KdMU6VaBotXP+m6/WUrXxRFBlbNq4SC1q5IzsfwirzgmgZRgfNanRXYoGRe8m+lLtvPQjMZ/EeVKiu0BRRRQcFdrgNFAxc4eRUBrMZ6VbVH4tAFLdt/TrQQAKYv3wBg5JjvHnG5p64hBim9Py9KCM9xicMwQf1fE2OmwUb70i5xGgfA+NlUE74ydus71McxECks2KCn4rlbvcFxzbYKPheYBk5IXeMYml/wBDa7d1XAulQNOkaQxPfMwKsemKRdeMkfn170C4jLHJ7fhVXxSMmU8UHXbEbESXt/3lLkedc5hzBhpRQNdwwgJxgZZo2UeuSQMU3w44i0GF5XvAsDbZVyhEkhlUmACAQRgzGIoLzhOPW4qsDIYYI67/AHxVZzrgUvDScXIJtkzBIzp7Hb1qFZ5rDMVsXrbSpfUQtsXSCR7pWgtqAJO3pNWB5sl62rAgKwmGBGRtGMMMHv5CgoPY7jBb4ooZC3BEHeT4gD6Orr/eFba6Y6fyHnXmnN+Ka1dF0EEq5nbqNanG4LW/SSa2Nz2oUprGx+EE+Jtp2wIJ64waC0t8YGYpEwJBG2/44pdxiBAiek7faqhPahGXcWiT18XhmPBA0ydqg8TzlnMWmuEHeSOnUEbTnH+lBfXLz6cooM5lsesxt8qn8h+F/wD3D5/qp1rGWGfdluFIO7NA+kfStX7JXNVgk9XP+Vc0F5RRRQFFFFAUUUUBRRRQcFdrgrtBw1HvcRhvCWIxp7zjriOvpUiigiX7fhz0286hKtT+Jz6D8T+fvVc7idK/F9h6/wAKBi/dMwg1HrmAPU0zfW6B0K9QufmJ39Bmpj6QIz1JnqepNZ/mntLbtCdc7xpg7bmTgAdzNBPWy1xfDchf2hj5evliKh8dqsZuOGU4BkzPQEHv5dqmco4pWRNGpgRqL4hmbLbnJnyio/MOQNxBi5cIQEeFBG3djMn086Cl9pbiA2RZg3gfdSW8AXPvC4DbAgEznAqO/tC9niVs8Pq4kaRq0iDq66VGNMRv9a0bex3DlzcuBrjGcsxET8Xwkb+dS+G5QtpibS2kBADEL4iBsJBiNuhOKCDf4mGV7qMoVgxmO0TvggMfv1pn3aOzIbht3YGmSAjEABLqYzIVQR0IOO8rm/L7l8G378ImzrbHibbBY7CNwBMVATlauBZ9zqtLAOozkZJ1EypnsTg0GR9rJVXLYAAU/wBoMDAPXY1H5Jy9uMcBJ8IltU6R+ymNyck4gDqa1vtDySwUa3cVNTKTb0FlKsNjk6Tkdd4qw5XwA4fhkXh7OqFBJPgVmIEsSct1+UZFBn25LxCwGtroxqI8cCQCAEkkxmfKr/l3OrK22VbDFBPwwykTie33qh5r7TXVcpcJDY8CLGDtBAyD0MkU97P3iFfXZKoXZvDJ04HhOM9STQXXKOENy0Q7KNTEraEeFCcAyZM5MdK0Xs3b0o6gRD7f3EP76orHOrIgDSCO4gjf8/OtFyQ/7w/1/wD+dugs6KKKAooooCiiigKKKKDgrtcU12gK5Qa7QMX7Ug9jVLxHAutsraw0yCSe/U+nere4XJICxGzEiDt0Gd5+lPJagUGbscofJuMST0UkCPMjLfhjaupy0IWhUzmSJ8oz0xt61oOIUR/Cqe+jsMaRMyYLHyxgfega4TgPd6QpOkTiBGc9Bj5VKa8R0knp/rtULlvAvbt6WdrhHWBtiFHkPOi5eTWVe4QYXwDBz1kZInqO1A+eIcESkjbwmYPmD07muOhb9fO0AkAfSCe01W3TZB/RoHIkBUQkkjvcGx/nVfe4Li2XZLasdtRLQfhF0hTMbYx3oFjmF1C9q3YN0KD4u05hjiW8xnapNvnfD2lMke8OWkHUxgYC/FA22FUl/lvFaRbYAkY8LkgzuxkdSc+tTeQ+zPumb3hZrjQWYjwrBwqsRJxGNqCFzC03FOraQgxqAHiImQWn4PTqDVve5rcuagV0oDEagpYebapA9FNc5twPEPdTQyW7alZxL4JnMemNsmatbXK0DTBJzv542oM7y3k7Nca+5QO58L/rqoGkKix4Fj596tLPL2Vgr3mPUIkifU9u9Xq8CyjwKJ8/Co+gmucJyQ69d2GbfHwznERtBoKrieW2HfV7gXbhnC9SoX4iWA6jJxV5ydY95Ijxrjt+it4MYqXw/DBFgAecfWo/BH9NfHmh+qAf/X7UE+iiigKKKKAooooCiiigRbOB6Cl0iz8I9B+FLoCiiigKau3YIHcx9pp2mOMRivgjUCCAcAwcgmMSOtAm7NQ/d5J7xicfIVNtWm6kDyEn7n+FPBBQQf6IT3HoYpL8BoBKgE9TksR61ZU3dHXt5TQVN1SvwrPkBFRrlh7gGpRH6ytBHr8u1WHEWnYE24MxEmPX5/KkcJYfGpNP7QkHPqDmghKEQfEBp6DGP7I6VXP7QIFP6UNkxogACcDMliNzWvtWQuwiuf0VJnSs94E/WgzXs9ePF+J7bKiHwuca/QD7mtOOHUdBSxRQFFFFAU3b4ZVZmAAZo1HvpED6CnaKAooooCiiigKKKKAooooEWh4R6Cl0m3sPQUqgKKKKBFxiBgSe21QrnNdLQyP8IPhBbOJX5AjPX5VYUUFcea4U+7fOroZAUx9TgxXV5sCrEW38OnECfF0gHcdasIoigrv9rn/lXOnTvFcbmT+Ei2xB1SIMiGgdO2fzNWUVyKCsXnDE4s3MbiMzAIHbrUm3xLNPgKwdj1H9UyB9alxRQQL/ABzjTFpjvq2wIMbE7kD0mlJxjkE+7Iggb7gmJyOgyfnU2KIoK1eZOLWprbapA0xG/UTUnl/F+8tq5UrI2bf79PpUiK7Qciiu0UHK7RRQFFFFAUUUUBRRRQFFFFB//9k="/>
          <p:cNvSpPr>
            <a:spLocks noChangeAspect="1" noChangeArrowheads="1"/>
          </p:cNvSpPr>
          <p:nvPr/>
        </p:nvSpPr>
        <p:spPr bwMode="auto">
          <a:xfrm>
            <a:off x="1587500" y="-1106488"/>
            <a:ext cx="2000250" cy="2286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7315200" y="5532222"/>
            <a:ext cx="4572000" cy="954107"/>
          </a:xfrm>
          <a:prstGeom prst="rect">
            <a:avLst/>
          </a:prstGeom>
          <a:noFill/>
        </p:spPr>
        <p:txBody>
          <a:bodyPr wrap="square" rtlCol="0">
            <a:spAutoFit/>
          </a:bodyPr>
          <a:lstStyle/>
          <a:p>
            <a:pPr algn="ctr"/>
            <a:r>
              <a:rPr lang="en-US" sz="2800" dirty="0">
                <a:solidFill>
                  <a:schemeClr val="bg1"/>
                </a:solidFill>
              </a:rPr>
              <a:t>“…and when he had said this, he fell asleep.”</a:t>
            </a:r>
          </a:p>
        </p:txBody>
      </p:sp>
      <p:pic>
        <p:nvPicPr>
          <p:cNvPr id="3" name="Picture 2">
            <a:extLst>
              <a:ext uri="{FF2B5EF4-FFF2-40B4-BE49-F238E27FC236}">
                <a16:creationId xmlns:a16="http://schemas.microsoft.com/office/drawing/2014/main" id="{EA07854A-1C4E-D92F-358B-A37BC9A97449}"/>
              </a:ext>
            </a:extLst>
          </p:cNvPr>
          <p:cNvPicPr>
            <a:picLocks noChangeAspect="1"/>
          </p:cNvPicPr>
          <p:nvPr/>
        </p:nvPicPr>
        <p:blipFill>
          <a:blip r:embed="rId3"/>
          <a:stretch>
            <a:fillRect/>
          </a:stretch>
        </p:blipFill>
        <p:spPr>
          <a:xfrm>
            <a:off x="736845" y="1818440"/>
            <a:ext cx="6629400" cy="3971337"/>
          </a:xfrm>
          <a:prstGeom prst="rect">
            <a:avLst/>
          </a:prstGeom>
        </p:spPr>
      </p:pic>
    </p:spTree>
    <p:extLst>
      <p:ext uri="{BB962C8B-B14F-4D97-AF65-F5344CB8AC3E}">
        <p14:creationId xmlns:p14="http://schemas.microsoft.com/office/powerpoint/2010/main" val="331797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290">
            <a:extLst>
              <a:ext uri="{FF2B5EF4-FFF2-40B4-BE49-F238E27FC236}">
                <a16:creationId xmlns:a16="http://schemas.microsoft.com/office/drawing/2014/main" id="{4579A2B6-4EC9-4E31-9765-4A3FAF01F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31382" y="222555"/>
            <a:ext cx="7922083" cy="3416320"/>
          </a:xfrm>
          <a:prstGeom prst="rect">
            <a:avLst/>
          </a:prstGeom>
          <a:noFill/>
        </p:spPr>
        <p:txBody>
          <a:bodyPr wrap="square" rtlCol="0">
            <a:spAutoFit/>
          </a:bodyPr>
          <a:lstStyle/>
          <a:p>
            <a:pPr algn="ctr"/>
            <a:r>
              <a:rPr lang="en-US" sz="5400" dirty="0">
                <a:solidFill>
                  <a:schemeClr val="bg1"/>
                </a:solidFill>
                <a:latin typeface="Harrington" pitchFamily="82" charset="0"/>
              </a:rPr>
              <a:t>What Would The Lord Want You to Know?</a:t>
            </a:r>
          </a:p>
          <a:p>
            <a:pPr algn="ctr"/>
            <a:endParaRPr lang="en-US" sz="5400" dirty="0">
              <a:solidFill>
                <a:schemeClr val="bg1"/>
              </a:solidFill>
              <a:latin typeface="Harrington" pitchFamily="82" charset="0"/>
            </a:endParaRPr>
          </a:p>
          <a:p>
            <a:pPr algn="ctr"/>
            <a:r>
              <a:rPr lang="en-US" sz="5400" dirty="0">
                <a:solidFill>
                  <a:schemeClr val="bg1"/>
                </a:solidFill>
                <a:latin typeface="Harrington" pitchFamily="82" charset="0"/>
              </a:rPr>
              <a:t>Acts 6-7</a:t>
            </a:r>
          </a:p>
        </p:txBody>
      </p:sp>
      <p:sp>
        <p:nvSpPr>
          <p:cNvPr id="288" name="TextBox 287"/>
          <p:cNvSpPr txBox="1"/>
          <p:nvPr/>
        </p:nvSpPr>
        <p:spPr>
          <a:xfrm>
            <a:off x="2608375" y="6034376"/>
            <a:ext cx="7922083" cy="646331"/>
          </a:xfrm>
          <a:prstGeom prst="rect">
            <a:avLst/>
          </a:prstGeom>
          <a:noFill/>
        </p:spPr>
        <p:txBody>
          <a:bodyPr wrap="square" rtlCol="0">
            <a:spAutoFit/>
          </a:bodyPr>
          <a:lstStyle/>
          <a:p>
            <a:pPr algn="ctr"/>
            <a:r>
              <a:rPr lang="en-US" sz="3600" dirty="0">
                <a:solidFill>
                  <a:schemeClr val="bg1"/>
                </a:solidFill>
                <a:latin typeface="Harrington" pitchFamily="82" charset="0"/>
              </a:rPr>
              <a:t>Stephen the Apostle</a:t>
            </a:r>
          </a:p>
        </p:txBody>
      </p:sp>
      <p:grpSp>
        <p:nvGrpSpPr>
          <p:cNvPr id="289" name="Group 288">
            <a:extLst>
              <a:ext uri="{FF2B5EF4-FFF2-40B4-BE49-F238E27FC236}">
                <a16:creationId xmlns:a16="http://schemas.microsoft.com/office/drawing/2014/main" id="{F3BD6A06-B75B-4F6F-F64D-CBA6CF430693}"/>
              </a:ext>
            </a:extLst>
          </p:cNvPr>
          <p:cNvGrpSpPr/>
          <p:nvPr/>
        </p:nvGrpSpPr>
        <p:grpSpPr>
          <a:xfrm>
            <a:off x="5515524" y="3461722"/>
            <a:ext cx="5855807" cy="2580223"/>
            <a:chOff x="1421928" y="2014008"/>
            <a:chExt cx="8975841" cy="3954992"/>
          </a:xfrm>
        </p:grpSpPr>
        <p:grpSp>
          <p:nvGrpSpPr>
            <p:cNvPr id="290" name="Group 141">
              <a:extLst>
                <a:ext uri="{FF2B5EF4-FFF2-40B4-BE49-F238E27FC236}">
                  <a16:creationId xmlns:a16="http://schemas.microsoft.com/office/drawing/2014/main" id="{97CAE088-8619-4758-30AF-1D5E5B548CEA}"/>
                </a:ext>
              </a:extLst>
            </p:cNvPr>
            <p:cNvGrpSpPr/>
            <p:nvPr/>
          </p:nvGrpSpPr>
          <p:grpSpPr>
            <a:xfrm>
              <a:off x="4022411" y="2406527"/>
              <a:ext cx="1025368" cy="2510385"/>
              <a:chOff x="1747738" y="1143000"/>
              <a:chExt cx="2675816" cy="5410200"/>
            </a:xfrm>
            <a:solidFill>
              <a:schemeClr val="accent6">
                <a:lumMod val="60000"/>
                <a:lumOff val="40000"/>
              </a:schemeClr>
            </a:solidFill>
          </p:grpSpPr>
          <p:sp>
            <p:nvSpPr>
              <p:cNvPr id="469" name="Wave 142">
                <a:extLst>
                  <a:ext uri="{FF2B5EF4-FFF2-40B4-BE49-F238E27FC236}">
                    <a16:creationId xmlns:a16="http://schemas.microsoft.com/office/drawing/2014/main" id="{740A3B48-3D15-991A-DFE8-2E317CE28B89}"/>
                  </a:ext>
                </a:extLst>
              </p:cNvPr>
              <p:cNvSpPr/>
              <p:nvPr/>
            </p:nvSpPr>
            <p:spPr>
              <a:xfrm rot="5400000">
                <a:off x="1885798" y="2560371"/>
                <a:ext cx="2156012" cy="235669"/>
              </a:xfrm>
              <a:prstGeom prst="wave">
                <a:avLst>
                  <a:gd name="adj1" fmla="val 20000"/>
                  <a:gd name="adj2" fmla="val -16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Wave 143">
                <a:extLst>
                  <a:ext uri="{FF2B5EF4-FFF2-40B4-BE49-F238E27FC236}">
                    <a16:creationId xmlns:a16="http://schemas.microsoft.com/office/drawing/2014/main" id="{8AC0F31E-21C8-7470-9889-81F19DBBA46F}"/>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1" name="Group 2">
                <a:extLst>
                  <a:ext uri="{FF2B5EF4-FFF2-40B4-BE49-F238E27FC236}">
                    <a16:creationId xmlns:a16="http://schemas.microsoft.com/office/drawing/2014/main" id="{052B2C89-3E73-8CCD-B9CA-D1A7EDAB74B5}"/>
                  </a:ext>
                </a:extLst>
              </p:cNvPr>
              <p:cNvGrpSpPr/>
              <p:nvPr/>
            </p:nvGrpSpPr>
            <p:grpSpPr>
              <a:xfrm>
                <a:off x="2468899" y="3115235"/>
                <a:ext cx="1004332" cy="932329"/>
                <a:chOff x="3253121" y="1066802"/>
                <a:chExt cx="2384351" cy="1922552"/>
              </a:xfrm>
              <a:grpFill/>
            </p:grpSpPr>
            <p:sp>
              <p:nvSpPr>
                <p:cNvPr id="517" name="Teardrop 516">
                  <a:extLst>
                    <a:ext uri="{FF2B5EF4-FFF2-40B4-BE49-F238E27FC236}">
                      <a16:creationId xmlns:a16="http://schemas.microsoft.com/office/drawing/2014/main" id="{213EE464-FA1D-6581-ED16-D35ACDC083B3}"/>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Moon 4">
                  <a:extLst>
                    <a:ext uri="{FF2B5EF4-FFF2-40B4-BE49-F238E27FC236}">
                      <a16:creationId xmlns:a16="http://schemas.microsoft.com/office/drawing/2014/main" id="{D3A38CA8-5DE0-4794-A5C5-A2A193990455}"/>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Moon 5">
                  <a:extLst>
                    <a:ext uri="{FF2B5EF4-FFF2-40B4-BE49-F238E27FC236}">
                      <a16:creationId xmlns:a16="http://schemas.microsoft.com/office/drawing/2014/main" id="{9E6DC303-5DA1-CEB5-A19B-52F0E6C348F1}"/>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6">
                  <a:extLst>
                    <a:ext uri="{FF2B5EF4-FFF2-40B4-BE49-F238E27FC236}">
                      <a16:creationId xmlns:a16="http://schemas.microsoft.com/office/drawing/2014/main" id="{0E12F88C-F171-A15D-3F78-6E226617C370}"/>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Moon 7">
                  <a:extLst>
                    <a:ext uri="{FF2B5EF4-FFF2-40B4-BE49-F238E27FC236}">
                      <a16:creationId xmlns:a16="http://schemas.microsoft.com/office/drawing/2014/main" id="{DA9A5677-2DEC-C4C2-B2CA-E1977043A964}"/>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Moon 8">
                  <a:extLst>
                    <a:ext uri="{FF2B5EF4-FFF2-40B4-BE49-F238E27FC236}">
                      <a16:creationId xmlns:a16="http://schemas.microsoft.com/office/drawing/2014/main" id="{4798549C-CFEB-0D97-5504-D83DE7DDCF29}"/>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Moon 9">
                  <a:extLst>
                    <a:ext uri="{FF2B5EF4-FFF2-40B4-BE49-F238E27FC236}">
                      <a16:creationId xmlns:a16="http://schemas.microsoft.com/office/drawing/2014/main" id="{C6CE2D81-DF3D-0FC8-0BB5-87CE49EBCFA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10">
                  <a:extLst>
                    <a:ext uri="{FF2B5EF4-FFF2-40B4-BE49-F238E27FC236}">
                      <a16:creationId xmlns:a16="http://schemas.microsoft.com/office/drawing/2014/main" id="{9CD3F6C7-4CFD-7953-90CF-85268D5A20B4}"/>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2" name="Group 11">
                <a:extLst>
                  <a:ext uri="{FF2B5EF4-FFF2-40B4-BE49-F238E27FC236}">
                    <a16:creationId xmlns:a16="http://schemas.microsoft.com/office/drawing/2014/main" id="{F4355C1E-1A6D-C0AB-4931-2231F64A81F4}"/>
                  </a:ext>
                </a:extLst>
              </p:cNvPr>
              <p:cNvGrpSpPr/>
              <p:nvPr/>
            </p:nvGrpSpPr>
            <p:grpSpPr>
              <a:xfrm rot="3249924">
                <a:off x="1735936" y="2283796"/>
                <a:ext cx="1118259" cy="1094656"/>
                <a:chOff x="3253123" y="1066800"/>
                <a:chExt cx="2384352" cy="1922552"/>
              </a:xfrm>
              <a:grpFill/>
            </p:grpSpPr>
            <p:sp>
              <p:nvSpPr>
                <p:cNvPr id="509" name="Teardrop 508">
                  <a:extLst>
                    <a:ext uri="{FF2B5EF4-FFF2-40B4-BE49-F238E27FC236}">
                      <a16:creationId xmlns:a16="http://schemas.microsoft.com/office/drawing/2014/main" id="{3D24572E-BFFD-6342-1DE8-DCC31D0181F7}"/>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Moon 509">
                  <a:extLst>
                    <a:ext uri="{FF2B5EF4-FFF2-40B4-BE49-F238E27FC236}">
                      <a16:creationId xmlns:a16="http://schemas.microsoft.com/office/drawing/2014/main" id="{A8974CC3-3204-8DBC-4D11-E56FEBBBE1D7}"/>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Moon 510">
                  <a:extLst>
                    <a:ext uri="{FF2B5EF4-FFF2-40B4-BE49-F238E27FC236}">
                      <a16:creationId xmlns:a16="http://schemas.microsoft.com/office/drawing/2014/main" id="{A96EDAFA-9CE3-F86C-0C65-031D22C75546}"/>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Moon 511">
                  <a:extLst>
                    <a:ext uri="{FF2B5EF4-FFF2-40B4-BE49-F238E27FC236}">
                      <a16:creationId xmlns:a16="http://schemas.microsoft.com/office/drawing/2014/main" id="{6667A649-3E9F-1BE2-405D-B3CFEEBCDF33}"/>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Moon 512">
                  <a:extLst>
                    <a:ext uri="{FF2B5EF4-FFF2-40B4-BE49-F238E27FC236}">
                      <a16:creationId xmlns:a16="http://schemas.microsoft.com/office/drawing/2014/main" id="{924BDC2C-9A16-CA63-B150-0F22F7073DB4}"/>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Moon 513">
                  <a:extLst>
                    <a:ext uri="{FF2B5EF4-FFF2-40B4-BE49-F238E27FC236}">
                      <a16:creationId xmlns:a16="http://schemas.microsoft.com/office/drawing/2014/main" id="{E7D53FCA-E82A-259B-9628-6532CB0F940B}"/>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Moon 514">
                  <a:extLst>
                    <a:ext uri="{FF2B5EF4-FFF2-40B4-BE49-F238E27FC236}">
                      <a16:creationId xmlns:a16="http://schemas.microsoft.com/office/drawing/2014/main" id="{9BFC6632-8085-3D1B-DDA6-CCA13C526C42}"/>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359D4F3C-FBE0-1516-886A-8DE47C546B27}"/>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3" name="Group 22">
                <a:extLst>
                  <a:ext uri="{FF2B5EF4-FFF2-40B4-BE49-F238E27FC236}">
                    <a16:creationId xmlns:a16="http://schemas.microsoft.com/office/drawing/2014/main" id="{49A6B9C5-13F0-4B80-027B-58161A0D48A1}"/>
                  </a:ext>
                </a:extLst>
              </p:cNvPr>
              <p:cNvGrpSpPr/>
              <p:nvPr/>
            </p:nvGrpSpPr>
            <p:grpSpPr>
              <a:xfrm rot="5400000">
                <a:off x="2045598" y="1154802"/>
                <a:ext cx="1118259" cy="1094656"/>
                <a:chOff x="3253123" y="1066800"/>
                <a:chExt cx="2384352" cy="1922552"/>
              </a:xfrm>
              <a:grpFill/>
            </p:grpSpPr>
            <p:sp>
              <p:nvSpPr>
                <p:cNvPr id="501" name="Teardrop 500">
                  <a:extLst>
                    <a:ext uri="{FF2B5EF4-FFF2-40B4-BE49-F238E27FC236}">
                      <a16:creationId xmlns:a16="http://schemas.microsoft.com/office/drawing/2014/main" id="{86A54E2F-6D72-3146-794F-429A80BA965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Moon 501">
                  <a:extLst>
                    <a:ext uri="{FF2B5EF4-FFF2-40B4-BE49-F238E27FC236}">
                      <a16:creationId xmlns:a16="http://schemas.microsoft.com/office/drawing/2014/main" id="{CE0502CF-4517-02DC-3F25-4A1F0C63D34A}"/>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Moon 502">
                  <a:extLst>
                    <a:ext uri="{FF2B5EF4-FFF2-40B4-BE49-F238E27FC236}">
                      <a16:creationId xmlns:a16="http://schemas.microsoft.com/office/drawing/2014/main" id="{EB3B9D52-EC8C-A444-E541-66EC6928FF7B}"/>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Moon 503">
                  <a:extLst>
                    <a:ext uri="{FF2B5EF4-FFF2-40B4-BE49-F238E27FC236}">
                      <a16:creationId xmlns:a16="http://schemas.microsoft.com/office/drawing/2014/main" id="{A398D1AC-1A17-6739-0DC3-95B20E3EE7F5}"/>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Moon 504">
                  <a:extLst>
                    <a:ext uri="{FF2B5EF4-FFF2-40B4-BE49-F238E27FC236}">
                      <a16:creationId xmlns:a16="http://schemas.microsoft.com/office/drawing/2014/main" id="{D22AE085-B19A-E0C3-8613-280EDD4E9212}"/>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Moon 505">
                  <a:extLst>
                    <a:ext uri="{FF2B5EF4-FFF2-40B4-BE49-F238E27FC236}">
                      <a16:creationId xmlns:a16="http://schemas.microsoft.com/office/drawing/2014/main" id="{DC0E00E8-25B7-111F-A337-3F20F15E5A87}"/>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Moon 506">
                  <a:extLst>
                    <a:ext uri="{FF2B5EF4-FFF2-40B4-BE49-F238E27FC236}">
                      <a16:creationId xmlns:a16="http://schemas.microsoft.com/office/drawing/2014/main" id="{80DA62F1-133C-A579-DBEC-F92A2B27E66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69C7FF17-85CB-D3D5-165B-F6E3BA416A88}"/>
                    </a:ext>
                  </a:extLst>
                </p:cNvPr>
                <p:cNvSpPr/>
                <p:nvPr/>
              </p:nvSpPr>
              <p:spPr>
                <a:xfrm>
                  <a:off x="3657600" y="1219200"/>
                  <a:ext cx="1371600" cy="1219200"/>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31">
                <a:extLst>
                  <a:ext uri="{FF2B5EF4-FFF2-40B4-BE49-F238E27FC236}">
                    <a16:creationId xmlns:a16="http://schemas.microsoft.com/office/drawing/2014/main" id="{3BDC2486-4156-D8BE-4F31-D28FADE4D88D}"/>
                  </a:ext>
                </a:extLst>
              </p:cNvPr>
              <p:cNvGrpSpPr/>
              <p:nvPr/>
            </p:nvGrpSpPr>
            <p:grpSpPr>
              <a:xfrm rot="18371763">
                <a:off x="3184558" y="1293913"/>
                <a:ext cx="1118259" cy="1094656"/>
                <a:chOff x="3253123" y="1066800"/>
                <a:chExt cx="2384352" cy="1922552"/>
              </a:xfrm>
              <a:grpFill/>
            </p:grpSpPr>
            <p:sp>
              <p:nvSpPr>
                <p:cNvPr id="493" name="Teardrop 492">
                  <a:extLst>
                    <a:ext uri="{FF2B5EF4-FFF2-40B4-BE49-F238E27FC236}">
                      <a16:creationId xmlns:a16="http://schemas.microsoft.com/office/drawing/2014/main" id="{D8A23089-05B5-61B9-52EB-655A8303EC6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Moon 493">
                  <a:extLst>
                    <a:ext uri="{FF2B5EF4-FFF2-40B4-BE49-F238E27FC236}">
                      <a16:creationId xmlns:a16="http://schemas.microsoft.com/office/drawing/2014/main" id="{2F567C74-A9B9-E3EB-38F1-D3E796702005}"/>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Moon 494">
                  <a:extLst>
                    <a:ext uri="{FF2B5EF4-FFF2-40B4-BE49-F238E27FC236}">
                      <a16:creationId xmlns:a16="http://schemas.microsoft.com/office/drawing/2014/main" id="{D36249A0-B612-A311-9BA5-82CDB49E14C3}"/>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Moon 495">
                  <a:extLst>
                    <a:ext uri="{FF2B5EF4-FFF2-40B4-BE49-F238E27FC236}">
                      <a16:creationId xmlns:a16="http://schemas.microsoft.com/office/drawing/2014/main" id="{9D542AD1-D11F-E589-B12C-06DF31E39CAE}"/>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Moon 496">
                  <a:extLst>
                    <a:ext uri="{FF2B5EF4-FFF2-40B4-BE49-F238E27FC236}">
                      <a16:creationId xmlns:a16="http://schemas.microsoft.com/office/drawing/2014/main" id="{957200C2-48B7-D01B-E06A-1A92ED7DBC05}"/>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Moon 497">
                  <a:extLst>
                    <a:ext uri="{FF2B5EF4-FFF2-40B4-BE49-F238E27FC236}">
                      <a16:creationId xmlns:a16="http://schemas.microsoft.com/office/drawing/2014/main" id="{B2B26D42-8EFA-CFAA-F30B-5ACD799BD20F}"/>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Moon 498">
                  <a:extLst>
                    <a:ext uri="{FF2B5EF4-FFF2-40B4-BE49-F238E27FC236}">
                      <a16:creationId xmlns:a16="http://schemas.microsoft.com/office/drawing/2014/main" id="{C657F2C9-5A37-BB71-84D7-6FE488AAFAC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9312AC26-154A-C86D-A1CE-5557FB7338E7}"/>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40">
                <a:extLst>
                  <a:ext uri="{FF2B5EF4-FFF2-40B4-BE49-F238E27FC236}">
                    <a16:creationId xmlns:a16="http://schemas.microsoft.com/office/drawing/2014/main" id="{41AEDCBB-090B-0EA4-54A8-590DD67699BD}"/>
                  </a:ext>
                </a:extLst>
              </p:cNvPr>
              <p:cNvGrpSpPr/>
              <p:nvPr/>
            </p:nvGrpSpPr>
            <p:grpSpPr>
              <a:xfrm rot="19164313">
                <a:off x="3150199" y="2320851"/>
                <a:ext cx="1273355" cy="1253498"/>
                <a:chOff x="3253123" y="1066800"/>
                <a:chExt cx="2384352" cy="1922552"/>
              </a:xfrm>
              <a:grpFill/>
            </p:grpSpPr>
            <p:sp>
              <p:nvSpPr>
                <p:cNvPr id="485" name="Teardrop 484">
                  <a:extLst>
                    <a:ext uri="{FF2B5EF4-FFF2-40B4-BE49-F238E27FC236}">
                      <a16:creationId xmlns:a16="http://schemas.microsoft.com/office/drawing/2014/main" id="{B3F8475E-5C77-0BC6-5BDE-CEBCD888D5D1}"/>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Moon 485">
                  <a:extLst>
                    <a:ext uri="{FF2B5EF4-FFF2-40B4-BE49-F238E27FC236}">
                      <a16:creationId xmlns:a16="http://schemas.microsoft.com/office/drawing/2014/main" id="{F8194617-E292-F282-63CB-BC9E4415D6BE}"/>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Moon 486">
                  <a:extLst>
                    <a:ext uri="{FF2B5EF4-FFF2-40B4-BE49-F238E27FC236}">
                      <a16:creationId xmlns:a16="http://schemas.microsoft.com/office/drawing/2014/main" id="{4A8268A2-D696-0829-80FF-39B77ED37B1F}"/>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Moon 487">
                  <a:extLst>
                    <a:ext uri="{FF2B5EF4-FFF2-40B4-BE49-F238E27FC236}">
                      <a16:creationId xmlns:a16="http://schemas.microsoft.com/office/drawing/2014/main" id="{A1126E55-A626-7A8B-0157-1844C1AE29DC}"/>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Moon 488">
                  <a:extLst>
                    <a:ext uri="{FF2B5EF4-FFF2-40B4-BE49-F238E27FC236}">
                      <a16:creationId xmlns:a16="http://schemas.microsoft.com/office/drawing/2014/main" id="{889E9F78-7EB5-7558-E01C-EC548FED0E20}"/>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Moon 489">
                  <a:extLst>
                    <a:ext uri="{FF2B5EF4-FFF2-40B4-BE49-F238E27FC236}">
                      <a16:creationId xmlns:a16="http://schemas.microsoft.com/office/drawing/2014/main" id="{15E09102-68ED-C0F7-5373-5DDD53966764}"/>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Moon 490">
                  <a:extLst>
                    <a:ext uri="{FF2B5EF4-FFF2-40B4-BE49-F238E27FC236}">
                      <a16:creationId xmlns:a16="http://schemas.microsoft.com/office/drawing/2014/main" id="{FA5C50DC-41EF-AFBE-4583-CF80EB4A83AF}"/>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D532089D-CF1D-E1A4-9D93-56B676584690}"/>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49">
                <a:extLst>
                  <a:ext uri="{FF2B5EF4-FFF2-40B4-BE49-F238E27FC236}">
                    <a16:creationId xmlns:a16="http://schemas.microsoft.com/office/drawing/2014/main" id="{BF93B0BA-1D1E-2907-9C2B-AD4E10AAA035}"/>
                  </a:ext>
                </a:extLst>
              </p:cNvPr>
              <p:cNvGrpSpPr/>
              <p:nvPr/>
            </p:nvGrpSpPr>
            <p:grpSpPr>
              <a:xfrm rot="1063382">
                <a:off x="2473119" y="2046587"/>
                <a:ext cx="1069843" cy="895533"/>
                <a:chOff x="3253123" y="1066800"/>
                <a:chExt cx="2384352" cy="1922552"/>
              </a:xfrm>
              <a:grpFill/>
            </p:grpSpPr>
            <p:sp>
              <p:nvSpPr>
                <p:cNvPr id="477" name="Teardrop 150">
                  <a:extLst>
                    <a:ext uri="{FF2B5EF4-FFF2-40B4-BE49-F238E27FC236}">
                      <a16:creationId xmlns:a16="http://schemas.microsoft.com/office/drawing/2014/main" id="{9E906DEF-B412-82E0-6C93-F8DA2914091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Moon 151">
                  <a:extLst>
                    <a:ext uri="{FF2B5EF4-FFF2-40B4-BE49-F238E27FC236}">
                      <a16:creationId xmlns:a16="http://schemas.microsoft.com/office/drawing/2014/main" id="{759E7F5F-EABB-8D04-1674-F327C8D49022}"/>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Moon 478">
                  <a:extLst>
                    <a:ext uri="{FF2B5EF4-FFF2-40B4-BE49-F238E27FC236}">
                      <a16:creationId xmlns:a16="http://schemas.microsoft.com/office/drawing/2014/main" id="{CD1BB8C1-DBFF-9CF6-81B5-005BD741B29F}"/>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Moon 479">
                  <a:extLst>
                    <a:ext uri="{FF2B5EF4-FFF2-40B4-BE49-F238E27FC236}">
                      <a16:creationId xmlns:a16="http://schemas.microsoft.com/office/drawing/2014/main" id="{C0522C5A-F23B-7D7A-B38E-7AEFABE36ACF}"/>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Moon 480">
                  <a:extLst>
                    <a:ext uri="{FF2B5EF4-FFF2-40B4-BE49-F238E27FC236}">
                      <a16:creationId xmlns:a16="http://schemas.microsoft.com/office/drawing/2014/main" id="{80939598-1C61-6D6F-BFEC-9A622D1B5363}"/>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Moon 481">
                  <a:extLst>
                    <a:ext uri="{FF2B5EF4-FFF2-40B4-BE49-F238E27FC236}">
                      <a16:creationId xmlns:a16="http://schemas.microsoft.com/office/drawing/2014/main" id="{8115EE4F-D230-130F-049C-0CA4EC0DAC06}"/>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Moon 482">
                  <a:extLst>
                    <a:ext uri="{FF2B5EF4-FFF2-40B4-BE49-F238E27FC236}">
                      <a16:creationId xmlns:a16="http://schemas.microsoft.com/office/drawing/2014/main" id="{14ADD80A-D773-6A49-4819-18FFFF30C04C}"/>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87625C20-9414-F2AE-2F72-4FE97404DEF5}"/>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2" name="Group 141">
              <a:extLst>
                <a:ext uri="{FF2B5EF4-FFF2-40B4-BE49-F238E27FC236}">
                  <a16:creationId xmlns:a16="http://schemas.microsoft.com/office/drawing/2014/main" id="{0049A7BF-71F2-914A-CAEF-FCC6889474A2}"/>
                </a:ext>
              </a:extLst>
            </p:cNvPr>
            <p:cNvGrpSpPr/>
            <p:nvPr/>
          </p:nvGrpSpPr>
          <p:grpSpPr>
            <a:xfrm>
              <a:off x="3280511" y="2140284"/>
              <a:ext cx="1025368" cy="2510385"/>
              <a:chOff x="1747738" y="1143000"/>
              <a:chExt cx="2675816" cy="5410200"/>
            </a:xfrm>
            <a:solidFill>
              <a:schemeClr val="accent6">
                <a:lumMod val="60000"/>
                <a:lumOff val="40000"/>
              </a:schemeClr>
            </a:solidFill>
          </p:grpSpPr>
          <p:sp>
            <p:nvSpPr>
              <p:cNvPr id="413" name="Wave 142">
                <a:extLst>
                  <a:ext uri="{FF2B5EF4-FFF2-40B4-BE49-F238E27FC236}">
                    <a16:creationId xmlns:a16="http://schemas.microsoft.com/office/drawing/2014/main" id="{8E17CE31-6931-9444-E7C8-4E0D0783FE28}"/>
                  </a:ext>
                </a:extLst>
              </p:cNvPr>
              <p:cNvSpPr/>
              <p:nvPr/>
            </p:nvSpPr>
            <p:spPr>
              <a:xfrm rot="5400000">
                <a:off x="1885798" y="2560371"/>
                <a:ext cx="2156012" cy="235669"/>
              </a:xfrm>
              <a:prstGeom prst="wave">
                <a:avLst>
                  <a:gd name="adj1" fmla="val 20000"/>
                  <a:gd name="adj2" fmla="val -16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Wave 143">
                <a:extLst>
                  <a:ext uri="{FF2B5EF4-FFF2-40B4-BE49-F238E27FC236}">
                    <a16:creationId xmlns:a16="http://schemas.microsoft.com/office/drawing/2014/main" id="{519641F3-B738-ADA7-B559-38FC9ABE3FB3}"/>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2">
                <a:extLst>
                  <a:ext uri="{FF2B5EF4-FFF2-40B4-BE49-F238E27FC236}">
                    <a16:creationId xmlns:a16="http://schemas.microsoft.com/office/drawing/2014/main" id="{1AD0CAB4-C26C-F7CE-61FA-ABC2D6EECC16}"/>
                  </a:ext>
                </a:extLst>
              </p:cNvPr>
              <p:cNvGrpSpPr/>
              <p:nvPr/>
            </p:nvGrpSpPr>
            <p:grpSpPr>
              <a:xfrm>
                <a:off x="2468899" y="3115235"/>
                <a:ext cx="1004332" cy="932329"/>
                <a:chOff x="3253121" y="1066802"/>
                <a:chExt cx="2384351" cy="1922552"/>
              </a:xfrm>
              <a:grpFill/>
            </p:grpSpPr>
            <p:sp>
              <p:nvSpPr>
                <p:cNvPr id="461" name="Teardrop 460">
                  <a:extLst>
                    <a:ext uri="{FF2B5EF4-FFF2-40B4-BE49-F238E27FC236}">
                      <a16:creationId xmlns:a16="http://schemas.microsoft.com/office/drawing/2014/main" id="{BE271465-7B16-FDF4-8B3C-006AD30CC6B9}"/>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Moon 4">
                  <a:extLst>
                    <a:ext uri="{FF2B5EF4-FFF2-40B4-BE49-F238E27FC236}">
                      <a16:creationId xmlns:a16="http://schemas.microsoft.com/office/drawing/2014/main" id="{01964C7E-9DF0-0850-A04F-DEB5023EEEC1}"/>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Moon 5">
                  <a:extLst>
                    <a:ext uri="{FF2B5EF4-FFF2-40B4-BE49-F238E27FC236}">
                      <a16:creationId xmlns:a16="http://schemas.microsoft.com/office/drawing/2014/main" id="{A41D0DB2-EA46-F4D0-F1A6-FB8ADDBB3A03}"/>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Moon 6">
                  <a:extLst>
                    <a:ext uri="{FF2B5EF4-FFF2-40B4-BE49-F238E27FC236}">
                      <a16:creationId xmlns:a16="http://schemas.microsoft.com/office/drawing/2014/main" id="{5501EEE0-4235-F78C-CA12-F8000CBD1CC9}"/>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Moon 7">
                  <a:extLst>
                    <a:ext uri="{FF2B5EF4-FFF2-40B4-BE49-F238E27FC236}">
                      <a16:creationId xmlns:a16="http://schemas.microsoft.com/office/drawing/2014/main" id="{D92BDD2A-87FD-0D0D-46A8-7BC896EE80AD}"/>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Moon 8">
                  <a:extLst>
                    <a:ext uri="{FF2B5EF4-FFF2-40B4-BE49-F238E27FC236}">
                      <a16:creationId xmlns:a16="http://schemas.microsoft.com/office/drawing/2014/main" id="{DDC81285-6896-FA25-C1BC-76B98C6DD9A9}"/>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Moon 9">
                  <a:extLst>
                    <a:ext uri="{FF2B5EF4-FFF2-40B4-BE49-F238E27FC236}">
                      <a16:creationId xmlns:a16="http://schemas.microsoft.com/office/drawing/2014/main" id="{009970D6-E49A-300D-D3A6-27A65AD89BC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10">
                  <a:extLst>
                    <a:ext uri="{FF2B5EF4-FFF2-40B4-BE49-F238E27FC236}">
                      <a16:creationId xmlns:a16="http://schemas.microsoft.com/office/drawing/2014/main" id="{5CA8E503-DC72-3268-272F-9C7E22E30B05}"/>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11">
                <a:extLst>
                  <a:ext uri="{FF2B5EF4-FFF2-40B4-BE49-F238E27FC236}">
                    <a16:creationId xmlns:a16="http://schemas.microsoft.com/office/drawing/2014/main" id="{37A9B79D-1FF5-DAEA-427C-47C4BE03FF7A}"/>
                  </a:ext>
                </a:extLst>
              </p:cNvPr>
              <p:cNvGrpSpPr/>
              <p:nvPr/>
            </p:nvGrpSpPr>
            <p:grpSpPr>
              <a:xfrm rot="3249924">
                <a:off x="1735936" y="2283796"/>
                <a:ext cx="1118259" cy="1094656"/>
                <a:chOff x="3253123" y="1066800"/>
                <a:chExt cx="2384352" cy="1922552"/>
              </a:xfrm>
              <a:grpFill/>
            </p:grpSpPr>
            <p:sp>
              <p:nvSpPr>
                <p:cNvPr id="453" name="Teardrop 452">
                  <a:extLst>
                    <a:ext uri="{FF2B5EF4-FFF2-40B4-BE49-F238E27FC236}">
                      <a16:creationId xmlns:a16="http://schemas.microsoft.com/office/drawing/2014/main" id="{A9949EC3-8B3E-2DC1-C045-5FE508B0CAEE}"/>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Moon 453">
                  <a:extLst>
                    <a:ext uri="{FF2B5EF4-FFF2-40B4-BE49-F238E27FC236}">
                      <a16:creationId xmlns:a16="http://schemas.microsoft.com/office/drawing/2014/main" id="{5B3CA8F2-BE59-A3DF-3731-16EA09F9C209}"/>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Moon 454">
                  <a:extLst>
                    <a:ext uri="{FF2B5EF4-FFF2-40B4-BE49-F238E27FC236}">
                      <a16:creationId xmlns:a16="http://schemas.microsoft.com/office/drawing/2014/main" id="{69644B9C-E9BE-17A2-7235-DD63B8815389}"/>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Moon 455">
                  <a:extLst>
                    <a:ext uri="{FF2B5EF4-FFF2-40B4-BE49-F238E27FC236}">
                      <a16:creationId xmlns:a16="http://schemas.microsoft.com/office/drawing/2014/main" id="{E431F5F4-8F30-EB02-2F9D-762A92A1C410}"/>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Moon 456">
                  <a:extLst>
                    <a:ext uri="{FF2B5EF4-FFF2-40B4-BE49-F238E27FC236}">
                      <a16:creationId xmlns:a16="http://schemas.microsoft.com/office/drawing/2014/main" id="{C6DC244D-1AB4-0FE2-4DA6-8209A88AA9DC}"/>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Moon 457">
                  <a:extLst>
                    <a:ext uri="{FF2B5EF4-FFF2-40B4-BE49-F238E27FC236}">
                      <a16:creationId xmlns:a16="http://schemas.microsoft.com/office/drawing/2014/main" id="{12D1F81E-66EC-839E-4F8B-B58D8EC5B088}"/>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Moon 458">
                  <a:extLst>
                    <a:ext uri="{FF2B5EF4-FFF2-40B4-BE49-F238E27FC236}">
                      <a16:creationId xmlns:a16="http://schemas.microsoft.com/office/drawing/2014/main" id="{82FC9553-2B50-AD7B-AB2D-AAE912C0D401}"/>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BBDD5753-B043-A7D9-4273-F5F0829A4289}"/>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22">
                <a:extLst>
                  <a:ext uri="{FF2B5EF4-FFF2-40B4-BE49-F238E27FC236}">
                    <a16:creationId xmlns:a16="http://schemas.microsoft.com/office/drawing/2014/main" id="{D78E29F5-A7BE-E5F9-A8E9-34CED0AC0079}"/>
                  </a:ext>
                </a:extLst>
              </p:cNvPr>
              <p:cNvGrpSpPr/>
              <p:nvPr/>
            </p:nvGrpSpPr>
            <p:grpSpPr>
              <a:xfrm rot="5400000">
                <a:off x="2045598" y="1154802"/>
                <a:ext cx="1118259" cy="1094656"/>
                <a:chOff x="3253123" y="1066800"/>
                <a:chExt cx="2384352" cy="1922552"/>
              </a:xfrm>
              <a:grpFill/>
            </p:grpSpPr>
            <p:sp>
              <p:nvSpPr>
                <p:cNvPr id="445" name="Teardrop 444">
                  <a:extLst>
                    <a:ext uri="{FF2B5EF4-FFF2-40B4-BE49-F238E27FC236}">
                      <a16:creationId xmlns:a16="http://schemas.microsoft.com/office/drawing/2014/main" id="{E68B7CD1-3181-5967-D07C-976A0C02109E}"/>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Moon 445">
                  <a:extLst>
                    <a:ext uri="{FF2B5EF4-FFF2-40B4-BE49-F238E27FC236}">
                      <a16:creationId xmlns:a16="http://schemas.microsoft.com/office/drawing/2014/main" id="{5D05AF6A-BEAB-7EE6-0EAC-F9220E99D716}"/>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Moon 446">
                  <a:extLst>
                    <a:ext uri="{FF2B5EF4-FFF2-40B4-BE49-F238E27FC236}">
                      <a16:creationId xmlns:a16="http://schemas.microsoft.com/office/drawing/2014/main" id="{391ECF24-9878-44C9-2F76-80308286776D}"/>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Moon 447">
                  <a:extLst>
                    <a:ext uri="{FF2B5EF4-FFF2-40B4-BE49-F238E27FC236}">
                      <a16:creationId xmlns:a16="http://schemas.microsoft.com/office/drawing/2014/main" id="{5495C07C-9E1A-1AFA-6EE3-424516B7870B}"/>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Moon 448">
                  <a:extLst>
                    <a:ext uri="{FF2B5EF4-FFF2-40B4-BE49-F238E27FC236}">
                      <a16:creationId xmlns:a16="http://schemas.microsoft.com/office/drawing/2014/main" id="{149CFE63-8442-D6C8-2C2A-5D5DAA282BBB}"/>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Moon 449">
                  <a:extLst>
                    <a:ext uri="{FF2B5EF4-FFF2-40B4-BE49-F238E27FC236}">
                      <a16:creationId xmlns:a16="http://schemas.microsoft.com/office/drawing/2014/main" id="{4551CFC1-5830-734B-66E4-14A8F14D39C9}"/>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Moon 450">
                  <a:extLst>
                    <a:ext uri="{FF2B5EF4-FFF2-40B4-BE49-F238E27FC236}">
                      <a16:creationId xmlns:a16="http://schemas.microsoft.com/office/drawing/2014/main" id="{66651E40-8495-5510-9223-DCC6807B8D4A}"/>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68111CC4-F593-78DD-823D-7F5E6A33936C}"/>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31">
                <a:extLst>
                  <a:ext uri="{FF2B5EF4-FFF2-40B4-BE49-F238E27FC236}">
                    <a16:creationId xmlns:a16="http://schemas.microsoft.com/office/drawing/2014/main" id="{ACC84E19-2817-41BF-A8E3-FCFC6C470399}"/>
                  </a:ext>
                </a:extLst>
              </p:cNvPr>
              <p:cNvGrpSpPr/>
              <p:nvPr/>
            </p:nvGrpSpPr>
            <p:grpSpPr>
              <a:xfrm rot="18371763">
                <a:off x="3184558" y="1293913"/>
                <a:ext cx="1118259" cy="1094656"/>
                <a:chOff x="3253123" y="1066800"/>
                <a:chExt cx="2384352" cy="1922552"/>
              </a:xfrm>
              <a:grpFill/>
            </p:grpSpPr>
            <p:sp>
              <p:nvSpPr>
                <p:cNvPr id="437" name="Teardrop 436">
                  <a:extLst>
                    <a:ext uri="{FF2B5EF4-FFF2-40B4-BE49-F238E27FC236}">
                      <a16:creationId xmlns:a16="http://schemas.microsoft.com/office/drawing/2014/main" id="{B33914DA-1B5E-5971-253C-C3E03ED9B22D}"/>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Moon 437">
                  <a:extLst>
                    <a:ext uri="{FF2B5EF4-FFF2-40B4-BE49-F238E27FC236}">
                      <a16:creationId xmlns:a16="http://schemas.microsoft.com/office/drawing/2014/main" id="{4C61A8C6-BFD1-6154-9982-9863035D5BD6}"/>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Moon 438">
                  <a:extLst>
                    <a:ext uri="{FF2B5EF4-FFF2-40B4-BE49-F238E27FC236}">
                      <a16:creationId xmlns:a16="http://schemas.microsoft.com/office/drawing/2014/main" id="{52FE74C6-5EF3-C1A9-0B7A-E400214514F3}"/>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Moon 439">
                  <a:extLst>
                    <a:ext uri="{FF2B5EF4-FFF2-40B4-BE49-F238E27FC236}">
                      <a16:creationId xmlns:a16="http://schemas.microsoft.com/office/drawing/2014/main" id="{FA2933E9-4FE6-AF4E-76FD-AD2AA8DF50B9}"/>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Moon 440">
                  <a:extLst>
                    <a:ext uri="{FF2B5EF4-FFF2-40B4-BE49-F238E27FC236}">
                      <a16:creationId xmlns:a16="http://schemas.microsoft.com/office/drawing/2014/main" id="{F771207F-389C-F73C-3D4B-171A33F7D1E8}"/>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441">
                  <a:extLst>
                    <a:ext uri="{FF2B5EF4-FFF2-40B4-BE49-F238E27FC236}">
                      <a16:creationId xmlns:a16="http://schemas.microsoft.com/office/drawing/2014/main" id="{5C4E0AF3-2423-984B-0818-66748838991F}"/>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Moon 442">
                  <a:extLst>
                    <a:ext uri="{FF2B5EF4-FFF2-40B4-BE49-F238E27FC236}">
                      <a16:creationId xmlns:a16="http://schemas.microsoft.com/office/drawing/2014/main" id="{10227A36-6969-78F1-449E-B50F4A0B6C8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78AD02B8-88CE-E86B-485D-B3CC9A0DD838}"/>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40">
                <a:extLst>
                  <a:ext uri="{FF2B5EF4-FFF2-40B4-BE49-F238E27FC236}">
                    <a16:creationId xmlns:a16="http://schemas.microsoft.com/office/drawing/2014/main" id="{B4B8712A-E4E5-07D8-F1AB-63A3A2B3EEF9}"/>
                  </a:ext>
                </a:extLst>
              </p:cNvPr>
              <p:cNvGrpSpPr/>
              <p:nvPr/>
            </p:nvGrpSpPr>
            <p:grpSpPr>
              <a:xfrm rot="19164313">
                <a:off x="3150199" y="2320851"/>
                <a:ext cx="1273355" cy="1253498"/>
                <a:chOff x="3253123" y="1066800"/>
                <a:chExt cx="2384352" cy="1922552"/>
              </a:xfrm>
              <a:grpFill/>
            </p:grpSpPr>
            <p:sp>
              <p:nvSpPr>
                <p:cNvPr id="429" name="Teardrop 428">
                  <a:extLst>
                    <a:ext uri="{FF2B5EF4-FFF2-40B4-BE49-F238E27FC236}">
                      <a16:creationId xmlns:a16="http://schemas.microsoft.com/office/drawing/2014/main" id="{8AAEE587-D2AD-237B-B6EC-7203E38CCF5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Moon 429">
                  <a:extLst>
                    <a:ext uri="{FF2B5EF4-FFF2-40B4-BE49-F238E27FC236}">
                      <a16:creationId xmlns:a16="http://schemas.microsoft.com/office/drawing/2014/main" id="{07544EFA-75A4-E647-F8CE-6D97FE3039CE}"/>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Moon 430">
                  <a:extLst>
                    <a:ext uri="{FF2B5EF4-FFF2-40B4-BE49-F238E27FC236}">
                      <a16:creationId xmlns:a16="http://schemas.microsoft.com/office/drawing/2014/main" id="{35F8056B-9447-87F6-E1D3-CF208C9F537D}"/>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Moon 431">
                  <a:extLst>
                    <a:ext uri="{FF2B5EF4-FFF2-40B4-BE49-F238E27FC236}">
                      <a16:creationId xmlns:a16="http://schemas.microsoft.com/office/drawing/2014/main" id="{DE0447F3-5BEB-8567-9860-946A161478B9}"/>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Moon 432">
                  <a:extLst>
                    <a:ext uri="{FF2B5EF4-FFF2-40B4-BE49-F238E27FC236}">
                      <a16:creationId xmlns:a16="http://schemas.microsoft.com/office/drawing/2014/main" id="{A3E00064-C92D-1F81-4AE8-FA4F5C69933C}"/>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Moon 433">
                  <a:extLst>
                    <a:ext uri="{FF2B5EF4-FFF2-40B4-BE49-F238E27FC236}">
                      <a16:creationId xmlns:a16="http://schemas.microsoft.com/office/drawing/2014/main" id="{3586A2CA-5D1C-3F79-2D55-E9CB4E6FD64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a:extLst>
                    <a:ext uri="{FF2B5EF4-FFF2-40B4-BE49-F238E27FC236}">
                      <a16:creationId xmlns:a16="http://schemas.microsoft.com/office/drawing/2014/main" id="{1EE07E02-EA8F-ECA2-23FB-6C4B8DA76F4E}"/>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67824033-2E9D-CF0E-82D5-F522A12DD421}"/>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49">
                <a:extLst>
                  <a:ext uri="{FF2B5EF4-FFF2-40B4-BE49-F238E27FC236}">
                    <a16:creationId xmlns:a16="http://schemas.microsoft.com/office/drawing/2014/main" id="{2F065C93-4D4A-6AE8-CDAD-57238774ADB3}"/>
                  </a:ext>
                </a:extLst>
              </p:cNvPr>
              <p:cNvGrpSpPr/>
              <p:nvPr/>
            </p:nvGrpSpPr>
            <p:grpSpPr>
              <a:xfrm rot="1063382">
                <a:off x="2473119" y="2046587"/>
                <a:ext cx="1069843" cy="895533"/>
                <a:chOff x="3253123" y="1066800"/>
                <a:chExt cx="2384352" cy="1922552"/>
              </a:xfrm>
              <a:grpFill/>
            </p:grpSpPr>
            <p:sp>
              <p:nvSpPr>
                <p:cNvPr id="421" name="Teardrop 150">
                  <a:extLst>
                    <a:ext uri="{FF2B5EF4-FFF2-40B4-BE49-F238E27FC236}">
                      <a16:creationId xmlns:a16="http://schemas.microsoft.com/office/drawing/2014/main" id="{2669232E-93AC-73CF-5096-A13671D94D20}"/>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Moon 151">
                  <a:extLst>
                    <a:ext uri="{FF2B5EF4-FFF2-40B4-BE49-F238E27FC236}">
                      <a16:creationId xmlns:a16="http://schemas.microsoft.com/office/drawing/2014/main" id="{C487C3C3-0F0F-B1BE-D34B-7B6ADC3AAE7A}"/>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Moon 422">
                  <a:extLst>
                    <a:ext uri="{FF2B5EF4-FFF2-40B4-BE49-F238E27FC236}">
                      <a16:creationId xmlns:a16="http://schemas.microsoft.com/office/drawing/2014/main" id="{8CE0C344-5EC8-9CDA-66EA-1E887E8242D6}"/>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Moon 423">
                  <a:extLst>
                    <a:ext uri="{FF2B5EF4-FFF2-40B4-BE49-F238E27FC236}">
                      <a16:creationId xmlns:a16="http://schemas.microsoft.com/office/drawing/2014/main" id="{9171AC10-2CFF-BF23-A171-4D8D544C9620}"/>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Moon 424">
                  <a:extLst>
                    <a:ext uri="{FF2B5EF4-FFF2-40B4-BE49-F238E27FC236}">
                      <a16:creationId xmlns:a16="http://schemas.microsoft.com/office/drawing/2014/main" id="{3011A97F-CB0B-3D02-5A75-0EC2DC5FDCAB}"/>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Moon 425">
                  <a:extLst>
                    <a:ext uri="{FF2B5EF4-FFF2-40B4-BE49-F238E27FC236}">
                      <a16:creationId xmlns:a16="http://schemas.microsoft.com/office/drawing/2014/main" id="{BB105875-DAD6-BD58-6A69-CE21F7A81D45}"/>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Moon 426">
                  <a:extLst>
                    <a:ext uri="{FF2B5EF4-FFF2-40B4-BE49-F238E27FC236}">
                      <a16:creationId xmlns:a16="http://schemas.microsoft.com/office/drawing/2014/main" id="{16866395-4600-1AA3-84FF-DC216C3BEE0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09140C5E-6668-B649-22C8-3C9080FF9433}"/>
                    </a:ext>
                  </a:extLst>
                </p:cNvPr>
                <p:cNvSpPr/>
                <p:nvPr/>
              </p:nvSpPr>
              <p:spPr>
                <a:xfrm>
                  <a:off x="3657600" y="1219201"/>
                  <a:ext cx="1371600" cy="1219201"/>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3" name="Double Wave 6">
              <a:extLst>
                <a:ext uri="{FF2B5EF4-FFF2-40B4-BE49-F238E27FC236}">
                  <a16:creationId xmlns:a16="http://schemas.microsoft.com/office/drawing/2014/main" id="{47232498-EBC0-3385-FF0E-E7EDB6D57506}"/>
                </a:ext>
              </a:extLst>
            </p:cNvPr>
            <p:cNvSpPr/>
            <p:nvPr/>
          </p:nvSpPr>
          <p:spPr>
            <a:xfrm>
              <a:off x="1421928" y="4797150"/>
              <a:ext cx="8788872" cy="1171850"/>
            </a:xfrm>
            <a:prstGeom prst="doubleWave">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4" name="Group 59">
              <a:extLst>
                <a:ext uri="{FF2B5EF4-FFF2-40B4-BE49-F238E27FC236}">
                  <a16:creationId xmlns:a16="http://schemas.microsoft.com/office/drawing/2014/main" id="{4AD629F7-133E-F847-093B-DB9D92D7A6A4}"/>
                </a:ext>
              </a:extLst>
            </p:cNvPr>
            <p:cNvGrpSpPr/>
            <p:nvPr/>
          </p:nvGrpSpPr>
          <p:grpSpPr>
            <a:xfrm>
              <a:off x="1671667" y="3259098"/>
              <a:ext cx="1770983" cy="1670125"/>
              <a:chOff x="3231630" y="2133600"/>
              <a:chExt cx="1842541" cy="1737610"/>
            </a:xfrm>
          </p:grpSpPr>
          <p:sp>
            <p:nvSpPr>
              <p:cNvPr id="404" name="Rounded Rectangle 12">
                <a:extLst>
                  <a:ext uri="{FF2B5EF4-FFF2-40B4-BE49-F238E27FC236}">
                    <a16:creationId xmlns:a16="http://schemas.microsoft.com/office/drawing/2014/main" id="{A452ED1C-D94F-0892-3A3F-0C5EF253E27A}"/>
                  </a:ext>
                </a:extLst>
              </p:cNvPr>
              <p:cNvSpPr/>
              <p:nvPr/>
            </p:nvSpPr>
            <p:spPr>
              <a:xfrm>
                <a:off x="3324399" y="2360622"/>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ounded Rectangle 15">
                <a:extLst>
                  <a:ext uri="{FF2B5EF4-FFF2-40B4-BE49-F238E27FC236}">
                    <a16:creationId xmlns:a16="http://schemas.microsoft.com/office/drawing/2014/main" id="{7F3A3E25-5FAE-CA45-26BC-CE5996E54B75}"/>
                  </a:ext>
                </a:extLst>
              </p:cNvPr>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ounded Rectangle 16">
                <a:extLst>
                  <a:ext uri="{FF2B5EF4-FFF2-40B4-BE49-F238E27FC236}">
                    <a16:creationId xmlns:a16="http://schemas.microsoft.com/office/drawing/2014/main" id="{894162B8-F195-443F-E0BF-A6A42F0D4B2E}"/>
                  </a:ext>
                </a:extLst>
              </p:cNvPr>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ounded Rectangle 17">
                <a:extLst>
                  <a:ext uri="{FF2B5EF4-FFF2-40B4-BE49-F238E27FC236}">
                    <a16:creationId xmlns:a16="http://schemas.microsoft.com/office/drawing/2014/main" id="{6C21DAB1-A0DE-EEB7-CAD9-8071DC5A5C40}"/>
                  </a:ext>
                </a:extLst>
              </p:cNvPr>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ounded Rectangle 10">
                <a:extLst>
                  <a:ext uri="{FF2B5EF4-FFF2-40B4-BE49-F238E27FC236}">
                    <a16:creationId xmlns:a16="http://schemas.microsoft.com/office/drawing/2014/main" id="{8D5F931C-8C7B-5811-1196-1B7315AD3D09}"/>
                  </a:ext>
                </a:extLst>
              </p:cNvPr>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ounded Rectangle 18">
                <a:extLst>
                  <a:ext uri="{FF2B5EF4-FFF2-40B4-BE49-F238E27FC236}">
                    <a16:creationId xmlns:a16="http://schemas.microsoft.com/office/drawing/2014/main" id="{D35715B3-0677-33C6-4B08-BE6E7BD6B88A}"/>
                  </a:ext>
                </a:extLst>
              </p:cNvPr>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oup 9">
                <a:extLst>
                  <a:ext uri="{FF2B5EF4-FFF2-40B4-BE49-F238E27FC236}">
                    <a16:creationId xmlns:a16="http://schemas.microsoft.com/office/drawing/2014/main" id="{0B107E68-1EF1-66ED-F389-E277F4F0F839}"/>
                  </a:ext>
                </a:extLst>
              </p:cNvPr>
              <p:cNvGrpSpPr/>
              <p:nvPr/>
            </p:nvGrpSpPr>
            <p:grpSpPr>
              <a:xfrm>
                <a:off x="3733800" y="2819400"/>
                <a:ext cx="898161" cy="1051810"/>
                <a:chOff x="1752600" y="1600200"/>
                <a:chExt cx="1905000" cy="2895600"/>
              </a:xfrm>
            </p:grpSpPr>
            <p:sp>
              <p:nvSpPr>
                <p:cNvPr id="411" name="Flowchart: Delay 7">
                  <a:extLst>
                    <a:ext uri="{FF2B5EF4-FFF2-40B4-BE49-F238E27FC236}">
                      <a16:creationId xmlns:a16="http://schemas.microsoft.com/office/drawing/2014/main" id="{96D9ADDD-BE6E-939A-390F-F58191A4F228}"/>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Flowchart: Delay 8">
                  <a:extLst>
                    <a:ext uri="{FF2B5EF4-FFF2-40B4-BE49-F238E27FC236}">
                      <a16:creationId xmlns:a16="http://schemas.microsoft.com/office/drawing/2014/main" id="{F769CD67-D221-68D7-93CC-24D780DC675D}"/>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5" name="Group 21">
              <a:extLst>
                <a:ext uri="{FF2B5EF4-FFF2-40B4-BE49-F238E27FC236}">
                  <a16:creationId xmlns:a16="http://schemas.microsoft.com/office/drawing/2014/main" id="{1DF91D38-F64C-9E73-8945-C1384E10DAF1}"/>
                </a:ext>
              </a:extLst>
            </p:cNvPr>
            <p:cNvGrpSpPr/>
            <p:nvPr/>
          </p:nvGrpSpPr>
          <p:grpSpPr>
            <a:xfrm>
              <a:off x="8526266" y="4504188"/>
              <a:ext cx="1464812" cy="878887"/>
              <a:chOff x="1524000" y="1905000"/>
              <a:chExt cx="3429000" cy="2057400"/>
            </a:xfrm>
          </p:grpSpPr>
          <p:sp>
            <p:nvSpPr>
              <p:cNvPr id="396" name="Rounded Rectangle 22">
                <a:extLst>
                  <a:ext uri="{FF2B5EF4-FFF2-40B4-BE49-F238E27FC236}">
                    <a16:creationId xmlns:a16="http://schemas.microsoft.com/office/drawing/2014/main" id="{C65EB965-B082-68E4-3854-F74C72D88F0C}"/>
                  </a:ext>
                </a:extLst>
              </p:cNvPr>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ounded Rectangle 23">
                <a:extLst>
                  <a:ext uri="{FF2B5EF4-FFF2-40B4-BE49-F238E27FC236}">
                    <a16:creationId xmlns:a16="http://schemas.microsoft.com/office/drawing/2014/main" id="{CF1E1103-7EFF-257C-A42E-05C0241ADBA9}"/>
                  </a:ext>
                </a:extLst>
              </p:cNvPr>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ed Rectangle 24">
                <a:extLst>
                  <a:ext uri="{FF2B5EF4-FFF2-40B4-BE49-F238E27FC236}">
                    <a16:creationId xmlns:a16="http://schemas.microsoft.com/office/drawing/2014/main" id="{12A8AF23-5D3B-F67A-DD86-04F06C0E13B5}"/>
                  </a:ext>
                </a:extLst>
              </p:cNvPr>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ed Rectangle 25">
                <a:extLst>
                  <a:ext uri="{FF2B5EF4-FFF2-40B4-BE49-F238E27FC236}">
                    <a16:creationId xmlns:a16="http://schemas.microsoft.com/office/drawing/2014/main" id="{E1B67E4F-FAAA-80A5-0D36-66DBAB2A57C4}"/>
                  </a:ext>
                </a:extLst>
              </p:cNvPr>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ounded Rectangle 26">
                <a:extLst>
                  <a:ext uri="{FF2B5EF4-FFF2-40B4-BE49-F238E27FC236}">
                    <a16:creationId xmlns:a16="http://schemas.microsoft.com/office/drawing/2014/main" id="{A6D58D7F-490A-CE95-378A-19E2FEC8EC92}"/>
                  </a:ext>
                </a:extLst>
              </p:cNvPr>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ounded Rectangle 27">
                <a:extLst>
                  <a:ext uri="{FF2B5EF4-FFF2-40B4-BE49-F238E27FC236}">
                    <a16:creationId xmlns:a16="http://schemas.microsoft.com/office/drawing/2014/main" id="{0C058FA9-0C92-3B82-AEE4-6E4C6D89F4A2}"/>
                  </a:ext>
                </a:extLst>
              </p:cNvPr>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ounded Rectangle 28">
                <a:extLst>
                  <a:ext uri="{FF2B5EF4-FFF2-40B4-BE49-F238E27FC236}">
                    <a16:creationId xmlns:a16="http://schemas.microsoft.com/office/drawing/2014/main" id="{D7D6C8F1-D8F4-E5DF-879D-E27019DA5244}"/>
                  </a:ext>
                </a:extLst>
              </p:cNvPr>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ounded Rectangle 29">
                <a:extLst>
                  <a:ext uri="{FF2B5EF4-FFF2-40B4-BE49-F238E27FC236}">
                    <a16:creationId xmlns:a16="http://schemas.microsoft.com/office/drawing/2014/main" id="{37C26F19-4691-367A-F943-D7EF6C60B5D2}"/>
                  </a:ext>
                </a:extLst>
              </p:cNvPr>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40">
              <a:extLst>
                <a:ext uri="{FF2B5EF4-FFF2-40B4-BE49-F238E27FC236}">
                  <a16:creationId xmlns:a16="http://schemas.microsoft.com/office/drawing/2014/main" id="{DC38B0C6-5AAE-94B1-CE1D-E5E3E5E6A774}"/>
                </a:ext>
              </a:extLst>
            </p:cNvPr>
            <p:cNvGrpSpPr/>
            <p:nvPr/>
          </p:nvGrpSpPr>
          <p:grpSpPr>
            <a:xfrm>
              <a:off x="6475529" y="2014008"/>
              <a:ext cx="1977496" cy="3002526"/>
              <a:chOff x="4724400" y="1825788"/>
              <a:chExt cx="2410918" cy="3660612"/>
            </a:xfrm>
          </p:grpSpPr>
          <p:sp>
            <p:nvSpPr>
              <p:cNvPr id="378" name="Rounded Rectangle 136">
                <a:extLst>
                  <a:ext uri="{FF2B5EF4-FFF2-40B4-BE49-F238E27FC236}">
                    <a16:creationId xmlns:a16="http://schemas.microsoft.com/office/drawing/2014/main" id="{0C075A41-E7FF-5499-8ED0-2E064DA5C84C}"/>
                  </a:ext>
                </a:extLst>
              </p:cNvPr>
              <p:cNvSpPr/>
              <p:nvPr/>
            </p:nvSpPr>
            <p:spPr>
              <a:xfrm>
                <a:off x="4724400" y="2819400"/>
                <a:ext cx="2362200" cy="26670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lowchart: Delay 378">
                <a:extLst>
                  <a:ext uri="{FF2B5EF4-FFF2-40B4-BE49-F238E27FC236}">
                    <a16:creationId xmlns:a16="http://schemas.microsoft.com/office/drawing/2014/main" id="{883B2BC9-3EBB-B26F-8B0F-8AB583B21588}"/>
                  </a:ext>
                </a:extLst>
              </p:cNvPr>
              <p:cNvSpPr/>
              <p:nvPr/>
            </p:nvSpPr>
            <p:spPr>
              <a:xfrm rot="16200000">
                <a:off x="5638800" y="1752600"/>
                <a:ext cx="571500" cy="2400300"/>
              </a:xfrm>
              <a:prstGeom prst="flowChartDelay">
                <a:avLst/>
              </a:prstGeom>
              <a:solidFill>
                <a:srgbClr val="C490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Chord 379">
                <a:extLst>
                  <a:ext uri="{FF2B5EF4-FFF2-40B4-BE49-F238E27FC236}">
                    <a16:creationId xmlns:a16="http://schemas.microsoft.com/office/drawing/2014/main" id="{07D75CBF-D6DE-1C6E-3B1D-AD105FDED1F6}"/>
                  </a:ext>
                </a:extLst>
              </p:cNvPr>
              <p:cNvSpPr/>
              <p:nvPr/>
            </p:nvSpPr>
            <p:spPr>
              <a:xfrm rot="5216037">
                <a:off x="4809477" y="1895398"/>
                <a:ext cx="2214057" cy="2074837"/>
              </a:xfrm>
              <a:prstGeom prst="chord">
                <a:avLst>
                  <a:gd name="adj1" fmla="val 5821066"/>
                  <a:gd name="adj2" fmla="val 16200000"/>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17">
                <a:extLst>
                  <a:ext uri="{FF2B5EF4-FFF2-40B4-BE49-F238E27FC236}">
                    <a16:creationId xmlns:a16="http://schemas.microsoft.com/office/drawing/2014/main" id="{A5246A09-02A2-EB76-CA5D-6B48A2A63FB9}"/>
                  </a:ext>
                </a:extLst>
              </p:cNvPr>
              <p:cNvGrpSpPr/>
              <p:nvPr/>
            </p:nvGrpSpPr>
            <p:grpSpPr>
              <a:xfrm>
                <a:off x="4953000" y="4038600"/>
                <a:ext cx="898161" cy="1432810"/>
                <a:chOff x="1752600" y="1600200"/>
                <a:chExt cx="1905000" cy="2895600"/>
              </a:xfrm>
            </p:grpSpPr>
            <p:sp>
              <p:nvSpPr>
                <p:cNvPr id="394" name="Flowchart: Delay 393">
                  <a:extLst>
                    <a:ext uri="{FF2B5EF4-FFF2-40B4-BE49-F238E27FC236}">
                      <a16:creationId xmlns:a16="http://schemas.microsoft.com/office/drawing/2014/main" id="{E213694B-7332-2BFC-35B3-CAE10D26EAE9}"/>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lowchart: Delay 394">
                  <a:extLst>
                    <a:ext uri="{FF2B5EF4-FFF2-40B4-BE49-F238E27FC236}">
                      <a16:creationId xmlns:a16="http://schemas.microsoft.com/office/drawing/2014/main" id="{BDF4858F-44FA-42EB-D44C-2E3CA8319764}"/>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20">
                <a:extLst>
                  <a:ext uri="{FF2B5EF4-FFF2-40B4-BE49-F238E27FC236}">
                    <a16:creationId xmlns:a16="http://schemas.microsoft.com/office/drawing/2014/main" id="{FB890942-8636-7B48-2C10-D6360E133BC2}"/>
                  </a:ext>
                </a:extLst>
              </p:cNvPr>
              <p:cNvGrpSpPr/>
              <p:nvPr/>
            </p:nvGrpSpPr>
            <p:grpSpPr>
              <a:xfrm>
                <a:off x="5943600" y="4038600"/>
                <a:ext cx="898161" cy="1432810"/>
                <a:chOff x="1752600" y="1600200"/>
                <a:chExt cx="1905000" cy="2895600"/>
              </a:xfrm>
            </p:grpSpPr>
            <p:sp>
              <p:nvSpPr>
                <p:cNvPr id="392" name="Flowchart: Delay 391">
                  <a:extLst>
                    <a:ext uri="{FF2B5EF4-FFF2-40B4-BE49-F238E27FC236}">
                      <a16:creationId xmlns:a16="http://schemas.microsoft.com/office/drawing/2014/main" id="{9FECF63D-AFA3-612C-F068-5629AE2AF6E3}"/>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Flowchart: Delay 392">
                  <a:extLst>
                    <a:ext uri="{FF2B5EF4-FFF2-40B4-BE49-F238E27FC236}">
                      <a16:creationId xmlns:a16="http://schemas.microsoft.com/office/drawing/2014/main" id="{7D37FA7D-BA48-8EDE-DA30-BD9E282AC6CC}"/>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3" name="Rounded Rectangle 141">
                <a:extLst>
                  <a:ext uri="{FF2B5EF4-FFF2-40B4-BE49-F238E27FC236}">
                    <a16:creationId xmlns:a16="http://schemas.microsoft.com/office/drawing/2014/main" id="{33A5FFCC-A364-9823-59CC-BE7C89E39CBF}"/>
                  </a:ext>
                </a:extLst>
              </p:cNvPr>
              <p:cNvSpPr/>
              <p:nvPr/>
            </p:nvSpPr>
            <p:spPr>
              <a:xfrm>
                <a:off x="4876800" y="335280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ounded Rectangle 142">
                <a:extLst>
                  <a:ext uri="{FF2B5EF4-FFF2-40B4-BE49-F238E27FC236}">
                    <a16:creationId xmlns:a16="http://schemas.microsoft.com/office/drawing/2014/main" id="{073A11C5-3EEC-86C6-444C-E9C5939C2E0E}"/>
                  </a:ext>
                </a:extLst>
              </p:cNvPr>
              <p:cNvSpPr/>
              <p:nvPr/>
            </p:nvSpPr>
            <p:spPr>
              <a:xfrm>
                <a:off x="5687518" y="3365291"/>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ounded Rectangle 143">
                <a:extLst>
                  <a:ext uri="{FF2B5EF4-FFF2-40B4-BE49-F238E27FC236}">
                    <a16:creationId xmlns:a16="http://schemas.microsoft.com/office/drawing/2014/main" id="{95E4460D-C0C2-3B68-73C8-8BF97C6577F4}"/>
                  </a:ext>
                </a:extLst>
              </p:cNvPr>
              <p:cNvSpPr/>
              <p:nvPr/>
            </p:nvSpPr>
            <p:spPr>
              <a:xfrm>
                <a:off x="6427033" y="336779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6" name="Group 32">
                <a:extLst>
                  <a:ext uri="{FF2B5EF4-FFF2-40B4-BE49-F238E27FC236}">
                    <a16:creationId xmlns:a16="http://schemas.microsoft.com/office/drawing/2014/main" id="{493717DB-9177-7BD7-CFC3-DB62564AA63A}"/>
                  </a:ext>
                </a:extLst>
              </p:cNvPr>
              <p:cNvGrpSpPr/>
              <p:nvPr/>
            </p:nvGrpSpPr>
            <p:grpSpPr>
              <a:xfrm>
                <a:off x="4724400" y="2595459"/>
                <a:ext cx="2410918" cy="432553"/>
                <a:chOff x="3810000" y="419724"/>
                <a:chExt cx="4596984" cy="951876"/>
              </a:xfrm>
            </p:grpSpPr>
            <p:sp>
              <p:nvSpPr>
                <p:cNvPr id="387" name="Left-Right-Up Arrow 145">
                  <a:extLst>
                    <a:ext uri="{FF2B5EF4-FFF2-40B4-BE49-F238E27FC236}">
                      <a16:creationId xmlns:a16="http://schemas.microsoft.com/office/drawing/2014/main" id="{652A3708-B7B0-6177-A3EC-1A39DBD07EF9}"/>
                    </a:ext>
                  </a:extLst>
                </p:cNvPr>
                <p:cNvSpPr/>
                <p:nvPr/>
              </p:nvSpPr>
              <p:spPr>
                <a:xfrm>
                  <a:off x="38100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Left-Right-Up Arrow 146">
                  <a:extLst>
                    <a:ext uri="{FF2B5EF4-FFF2-40B4-BE49-F238E27FC236}">
                      <a16:creationId xmlns:a16="http://schemas.microsoft.com/office/drawing/2014/main" id="{3D1E5EAA-D0D1-7E92-116A-F9814115C963}"/>
                    </a:ext>
                  </a:extLst>
                </p:cNvPr>
                <p:cNvSpPr/>
                <p:nvPr/>
              </p:nvSpPr>
              <p:spPr>
                <a:xfrm>
                  <a:off x="46482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Left-Right-Up Arrow 147">
                  <a:extLst>
                    <a:ext uri="{FF2B5EF4-FFF2-40B4-BE49-F238E27FC236}">
                      <a16:creationId xmlns:a16="http://schemas.microsoft.com/office/drawing/2014/main" id="{B54236F7-104A-FA2D-03A9-030557B5946B}"/>
                    </a:ext>
                  </a:extLst>
                </p:cNvPr>
                <p:cNvSpPr/>
                <p:nvPr/>
              </p:nvSpPr>
              <p:spPr>
                <a:xfrm>
                  <a:off x="5520128" y="444708"/>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Left-Right-Up Arrow 148">
                  <a:extLst>
                    <a:ext uri="{FF2B5EF4-FFF2-40B4-BE49-F238E27FC236}">
                      <a16:creationId xmlns:a16="http://schemas.microsoft.com/office/drawing/2014/main" id="{E1CFE8BB-AFE0-9001-9860-DD40BC0CD803}"/>
                    </a:ext>
                  </a:extLst>
                </p:cNvPr>
                <p:cNvSpPr/>
                <p:nvPr/>
              </p:nvSpPr>
              <p:spPr>
                <a:xfrm>
                  <a:off x="6392056" y="432216"/>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Left-Right-Up Arrow 149">
                  <a:extLst>
                    <a:ext uri="{FF2B5EF4-FFF2-40B4-BE49-F238E27FC236}">
                      <a16:creationId xmlns:a16="http://schemas.microsoft.com/office/drawing/2014/main" id="{E9C77E24-77BF-00F2-A788-35CBF5AEA63E}"/>
                    </a:ext>
                  </a:extLst>
                </p:cNvPr>
                <p:cNvSpPr/>
                <p:nvPr/>
              </p:nvSpPr>
              <p:spPr>
                <a:xfrm>
                  <a:off x="7263984" y="419724"/>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7" name="Group 61">
              <a:extLst>
                <a:ext uri="{FF2B5EF4-FFF2-40B4-BE49-F238E27FC236}">
                  <a16:creationId xmlns:a16="http://schemas.microsoft.com/office/drawing/2014/main" id="{32169621-0D55-7404-ADC2-91790512F661}"/>
                </a:ext>
              </a:extLst>
            </p:cNvPr>
            <p:cNvGrpSpPr/>
            <p:nvPr/>
          </p:nvGrpSpPr>
          <p:grpSpPr>
            <a:xfrm>
              <a:off x="4498033" y="3185857"/>
              <a:ext cx="1787792" cy="2256050"/>
              <a:chOff x="1066800" y="3581400"/>
              <a:chExt cx="1860030" cy="2347210"/>
            </a:xfrm>
          </p:grpSpPr>
          <p:sp>
            <p:nvSpPr>
              <p:cNvPr id="361" name="Oval 360">
                <a:extLst>
                  <a:ext uri="{FF2B5EF4-FFF2-40B4-BE49-F238E27FC236}">
                    <a16:creationId xmlns:a16="http://schemas.microsoft.com/office/drawing/2014/main" id="{4796A3C3-683C-0116-E36C-3AF4A4A063F1}"/>
                  </a:ext>
                </a:extLst>
              </p:cNvPr>
              <p:cNvSpPr/>
              <p:nvPr/>
            </p:nvSpPr>
            <p:spPr>
              <a:xfrm>
                <a:off x="1066800" y="3581400"/>
                <a:ext cx="1828800" cy="2209800"/>
              </a:xfrm>
              <a:prstGeom prst="ellipse">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
                <a:extLst>
                  <a:ext uri="{FF2B5EF4-FFF2-40B4-BE49-F238E27FC236}">
                    <a16:creationId xmlns:a16="http://schemas.microsoft.com/office/drawing/2014/main" id="{4DADEF44-7011-5BCF-9003-950B9108B683}"/>
                  </a:ext>
                </a:extLst>
              </p:cNvPr>
              <p:cNvGrpSpPr/>
              <p:nvPr/>
            </p:nvGrpSpPr>
            <p:grpSpPr>
              <a:xfrm>
                <a:off x="1066800" y="4191000"/>
                <a:ext cx="1860030" cy="1737610"/>
                <a:chOff x="3200400" y="2133600"/>
                <a:chExt cx="1860030" cy="1737610"/>
              </a:xfrm>
            </p:grpSpPr>
            <p:sp>
              <p:nvSpPr>
                <p:cNvPr id="369" name="Rounded Rectangle 127">
                  <a:extLst>
                    <a:ext uri="{FF2B5EF4-FFF2-40B4-BE49-F238E27FC236}">
                      <a16:creationId xmlns:a16="http://schemas.microsoft.com/office/drawing/2014/main" id="{52B04B0A-9612-E865-DB06-3E2A7A43E6AB}"/>
                    </a:ext>
                  </a:extLst>
                </p:cNvPr>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128">
                  <a:extLst>
                    <a:ext uri="{FF2B5EF4-FFF2-40B4-BE49-F238E27FC236}">
                      <a16:creationId xmlns:a16="http://schemas.microsoft.com/office/drawing/2014/main" id="{7E78AD8D-AA42-A16C-2D2D-88D54976F989}"/>
                    </a:ext>
                  </a:extLst>
                </p:cNvPr>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ounded Rectangle 129">
                  <a:extLst>
                    <a:ext uri="{FF2B5EF4-FFF2-40B4-BE49-F238E27FC236}">
                      <a16:creationId xmlns:a16="http://schemas.microsoft.com/office/drawing/2014/main" id="{3B2E8EEE-A749-1EB6-9321-610C0AA8DDBA}"/>
                    </a:ext>
                  </a:extLst>
                </p:cNvPr>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ounded Rectangle 130">
                  <a:extLst>
                    <a:ext uri="{FF2B5EF4-FFF2-40B4-BE49-F238E27FC236}">
                      <a16:creationId xmlns:a16="http://schemas.microsoft.com/office/drawing/2014/main" id="{B8427BCF-4DD0-492F-118C-033AD055E1C1}"/>
                    </a:ext>
                  </a:extLst>
                </p:cNvPr>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ed Rectangle 131">
                  <a:extLst>
                    <a:ext uri="{FF2B5EF4-FFF2-40B4-BE49-F238E27FC236}">
                      <a16:creationId xmlns:a16="http://schemas.microsoft.com/office/drawing/2014/main" id="{352E3199-CAD4-43C9-D8E6-DD77358A81D0}"/>
                    </a:ext>
                  </a:extLst>
                </p:cNvPr>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ed Rectangle 132">
                  <a:extLst>
                    <a:ext uri="{FF2B5EF4-FFF2-40B4-BE49-F238E27FC236}">
                      <a16:creationId xmlns:a16="http://schemas.microsoft.com/office/drawing/2014/main" id="{BB3727E8-E71E-73A1-F3E0-7CFB527BC9F6}"/>
                    </a:ext>
                  </a:extLst>
                </p:cNvPr>
                <p:cNvSpPr/>
                <p:nvPr/>
              </p:nvSpPr>
              <p:spPr>
                <a:xfrm>
                  <a:off x="3200400"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5" name="Group 43">
                  <a:extLst>
                    <a:ext uri="{FF2B5EF4-FFF2-40B4-BE49-F238E27FC236}">
                      <a16:creationId xmlns:a16="http://schemas.microsoft.com/office/drawing/2014/main" id="{EFAD167A-D01C-9FC4-E417-99D1107518EB}"/>
                    </a:ext>
                  </a:extLst>
                </p:cNvPr>
                <p:cNvGrpSpPr/>
                <p:nvPr/>
              </p:nvGrpSpPr>
              <p:grpSpPr>
                <a:xfrm>
                  <a:off x="3733800" y="2819400"/>
                  <a:ext cx="898161" cy="1051810"/>
                  <a:chOff x="1752600" y="1600200"/>
                  <a:chExt cx="1905000" cy="2895600"/>
                </a:xfrm>
              </p:grpSpPr>
              <p:sp>
                <p:nvSpPr>
                  <p:cNvPr id="376" name="Flowchart: Delay 375">
                    <a:extLst>
                      <a:ext uri="{FF2B5EF4-FFF2-40B4-BE49-F238E27FC236}">
                        <a16:creationId xmlns:a16="http://schemas.microsoft.com/office/drawing/2014/main" id="{E306A516-AEC4-54E4-2D7A-2690309CBAAD}"/>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Flowchart: Delay 376">
                    <a:extLst>
                      <a:ext uri="{FF2B5EF4-FFF2-40B4-BE49-F238E27FC236}">
                        <a16:creationId xmlns:a16="http://schemas.microsoft.com/office/drawing/2014/main" id="{4A7973EB-86BA-D7C0-DD09-6FC145176B4D}"/>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3" name="Group 50">
                <a:extLst>
                  <a:ext uri="{FF2B5EF4-FFF2-40B4-BE49-F238E27FC236}">
                    <a16:creationId xmlns:a16="http://schemas.microsoft.com/office/drawing/2014/main" id="{A8752048-748F-1CA4-B852-F68CD75EEBA6}"/>
                  </a:ext>
                </a:extLst>
              </p:cNvPr>
              <p:cNvGrpSpPr/>
              <p:nvPr/>
            </p:nvGrpSpPr>
            <p:grpSpPr>
              <a:xfrm>
                <a:off x="1143000" y="4038600"/>
                <a:ext cx="1600200" cy="414137"/>
                <a:chOff x="4191000" y="381000"/>
                <a:chExt cx="3533186" cy="914400"/>
              </a:xfrm>
            </p:grpSpPr>
            <p:sp>
              <p:nvSpPr>
                <p:cNvPr id="364" name="Quad Arrow Callout 122">
                  <a:extLst>
                    <a:ext uri="{FF2B5EF4-FFF2-40B4-BE49-F238E27FC236}">
                      <a16:creationId xmlns:a16="http://schemas.microsoft.com/office/drawing/2014/main" id="{A4E6E327-C617-7E57-BA7B-529427637B17}"/>
                    </a:ext>
                  </a:extLst>
                </p:cNvPr>
                <p:cNvSpPr/>
                <p:nvPr/>
              </p:nvSpPr>
              <p:spPr>
                <a:xfrm>
                  <a:off x="41910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Quad Arrow Callout 123">
                  <a:extLst>
                    <a:ext uri="{FF2B5EF4-FFF2-40B4-BE49-F238E27FC236}">
                      <a16:creationId xmlns:a16="http://schemas.microsoft.com/office/drawing/2014/main" id="{83B7A485-6E4D-A6F0-52DC-028E2F4B4406}"/>
                    </a:ext>
                  </a:extLst>
                </p:cNvPr>
                <p:cNvSpPr/>
                <p:nvPr/>
              </p:nvSpPr>
              <p:spPr>
                <a:xfrm>
                  <a:off x="48768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Quad Arrow Callout 124">
                  <a:extLst>
                    <a:ext uri="{FF2B5EF4-FFF2-40B4-BE49-F238E27FC236}">
                      <a16:creationId xmlns:a16="http://schemas.microsoft.com/office/drawing/2014/main" id="{F103A9B2-0977-C23C-159F-8C2AC6BF9899}"/>
                    </a:ext>
                  </a:extLst>
                </p:cNvPr>
                <p:cNvSpPr/>
                <p:nvPr/>
              </p:nvSpPr>
              <p:spPr>
                <a:xfrm>
                  <a:off x="55626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Quad Arrow Callout 125">
                  <a:extLst>
                    <a:ext uri="{FF2B5EF4-FFF2-40B4-BE49-F238E27FC236}">
                      <a16:creationId xmlns:a16="http://schemas.microsoft.com/office/drawing/2014/main" id="{C9614918-C6F5-2AEF-8316-3DE9485C84AE}"/>
                    </a:ext>
                  </a:extLst>
                </p:cNvPr>
                <p:cNvSpPr/>
                <p:nvPr/>
              </p:nvSpPr>
              <p:spPr>
                <a:xfrm>
                  <a:off x="62484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Quad Arrow Callout 126">
                  <a:extLst>
                    <a:ext uri="{FF2B5EF4-FFF2-40B4-BE49-F238E27FC236}">
                      <a16:creationId xmlns:a16="http://schemas.microsoft.com/office/drawing/2014/main" id="{3093B596-2786-3F6F-3A08-89CA1BD0A1DF}"/>
                    </a:ext>
                  </a:extLst>
                </p:cNvPr>
                <p:cNvSpPr/>
                <p:nvPr/>
              </p:nvSpPr>
              <p:spPr>
                <a:xfrm>
                  <a:off x="69342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8" name="Group 79">
              <a:extLst>
                <a:ext uri="{FF2B5EF4-FFF2-40B4-BE49-F238E27FC236}">
                  <a16:creationId xmlns:a16="http://schemas.microsoft.com/office/drawing/2014/main" id="{47005AC9-FBC6-A139-DDDF-2533405DC042}"/>
                </a:ext>
              </a:extLst>
            </p:cNvPr>
            <p:cNvGrpSpPr/>
            <p:nvPr/>
          </p:nvGrpSpPr>
          <p:grpSpPr>
            <a:xfrm>
              <a:off x="1706541" y="3230567"/>
              <a:ext cx="1684534" cy="366203"/>
              <a:chOff x="4235172" y="250329"/>
              <a:chExt cx="5102902" cy="474688"/>
            </a:xfrm>
          </p:grpSpPr>
          <p:sp>
            <p:nvSpPr>
              <p:cNvPr id="357" name="Quad Arrow Callout 115">
                <a:extLst>
                  <a:ext uri="{FF2B5EF4-FFF2-40B4-BE49-F238E27FC236}">
                    <a16:creationId xmlns:a16="http://schemas.microsoft.com/office/drawing/2014/main" id="{A6EC8192-8011-E5BE-CC25-CCF8D8EF705A}"/>
                  </a:ext>
                </a:extLst>
              </p:cNvPr>
              <p:cNvSpPr/>
              <p:nvPr/>
            </p:nvSpPr>
            <p:spPr>
              <a:xfrm>
                <a:off x="4235172" y="267817"/>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Quad Arrow Callout 116">
                <a:extLst>
                  <a:ext uri="{FF2B5EF4-FFF2-40B4-BE49-F238E27FC236}">
                    <a16:creationId xmlns:a16="http://schemas.microsoft.com/office/drawing/2014/main" id="{27AD5741-9D93-717A-1639-7C5410E4EB0E}"/>
                  </a:ext>
                </a:extLst>
              </p:cNvPr>
              <p:cNvSpPr/>
              <p:nvPr/>
            </p:nvSpPr>
            <p:spPr>
              <a:xfrm>
                <a:off x="5454373" y="267817"/>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Quad Arrow Callout 117">
                <a:extLst>
                  <a:ext uri="{FF2B5EF4-FFF2-40B4-BE49-F238E27FC236}">
                    <a16:creationId xmlns:a16="http://schemas.microsoft.com/office/drawing/2014/main" id="{C75706AE-DEF1-1110-FA2E-F1B4DA45DA2E}"/>
                  </a:ext>
                </a:extLst>
              </p:cNvPr>
              <p:cNvSpPr/>
              <p:nvPr/>
            </p:nvSpPr>
            <p:spPr>
              <a:xfrm>
                <a:off x="6748524" y="259073"/>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Callout 118">
                <a:extLst>
                  <a:ext uri="{FF2B5EF4-FFF2-40B4-BE49-F238E27FC236}">
                    <a16:creationId xmlns:a16="http://schemas.microsoft.com/office/drawing/2014/main" id="{22C2F7FC-2AA8-A32F-3416-72826D53813F}"/>
                  </a:ext>
                </a:extLst>
              </p:cNvPr>
              <p:cNvSpPr/>
              <p:nvPr/>
            </p:nvSpPr>
            <p:spPr>
              <a:xfrm>
                <a:off x="8042675" y="250329"/>
                <a:ext cx="1295399" cy="457199"/>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9" name="Rounded Rectangle 11">
              <a:extLst>
                <a:ext uri="{FF2B5EF4-FFF2-40B4-BE49-F238E27FC236}">
                  <a16:creationId xmlns:a16="http://schemas.microsoft.com/office/drawing/2014/main" id="{734F8B7F-BAEE-EA28-04B5-EF2C885696A3}"/>
                </a:ext>
              </a:extLst>
            </p:cNvPr>
            <p:cNvSpPr/>
            <p:nvPr/>
          </p:nvSpPr>
          <p:spPr>
            <a:xfrm>
              <a:off x="3168897" y="4187212"/>
              <a:ext cx="1171850" cy="117185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Delay 299">
              <a:extLst>
                <a:ext uri="{FF2B5EF4-FFF2-40B4-BE49-F238E27FC236}">
                  <a16:creationId xmlns:a16="http://schemas.microsoft.com/office/drawing/2014/main" id="{040766CA-D462-D9C0-0CB8-42A7DDE8D6EF}"/>
                </a:ext>
              </a:extLst>
            </p:cNvPr>
            <p:cNvSpPr/>
            <p:nvPr/>
          </p:nvSpPr>
          <p:spPr>
            <a:xfrm rot="16200000">
              <a:off x="3400057" y="4783311"/>
              <a:ext cx="641318" cy="496101"/>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
              <a:extLst>
                <a:ext uri="{FF2B5EF4-FFF2-40B4-BE49-F238E27FC236}">
                  <a16:creationId xmlns:a16="http://schemas.microsoft.com/office/drawing/2014/main" id="{D2ED7B5E-2DBE-8DCC-27AD-951DDC5376D0}"/>
                </a:ext>
              </a:extLst>
            </p:cNvPr>
            <p:cNvGrpSpPr/>
            <p:nvPr/>
          </p:nvGrpSpPr>
          <p:grpSpPr>
            <a:xfrm flipH="1">
              <a:off x="1421928" y="4723910"/>
              <a:ext cx="1464812" cy="878887"/>
              <a:chOff x="1524000" y="1905000"/>
              <a:chExt cx="3429000" cy="2057400"/>
            </a:xfrm>
          </p:grpSpPr>
          <p:sp>
            <p:nvSpPr>
              <p:cNvPr id="349" name="Rounded Rectangle 107">
                <a:extLst>
                  <a:ext uri="{FF2B5EF4-FFF2-40B4-BE49-F238E27FC236}">
                    <a16:creationId xmlns:a16="http://schemas.microsoft.com/office/drawing/2014/main" id="{BFE1B088-3A88-D5DA-2789-5EF62301F27D}"/>
                  </a:ext>
                </a:extLst>
              </p:cNvPr>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108">
                <a:extLst>
                  <a:ext uri="{FF2B5EF4-FFF2-40B4-BE49-F238E27FC236}">
                    <a16:creationId xmlns:a16="http://schemas.microsoft.com/office/drawing/2014/main" id="{1461C5CD-472B-26F6-DD4C-45FFF66FB6DE}"/>
                  </a:ext>
                </a:extLst>
              </p:cNvPr>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109">
                <a:extLst>
                  <a:ext uri="{FF2B5EF4-FFF2-40B4-BE49-F238E27FC236}">
                    <a16:creationId xmlns:a16="http://schemas.microsoft.com/office/drawing/2014/main" id="{6CDD4155-DF50-05FA-A19F-562B98E72CEB}"/>
                  </a:ext>
                </a:extLst>
              </p:cNvPr>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ounded Rectangle 110">
                <a:extLst>
                  <a:ext uri="{FF2B5EF4-FFF2-40B4-BE49-F238E27FC236}">
                    <a16:creationId xmlns:a16="http://schemas.microsoft.com/office/drawing/2014/main" id="{B94B9AC1-C739-078B-BA3B-C758C763D803}"/>
                  </a:ext>
                </a:extLst>
              </p:cNvPr>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ounded Rectangle 111">
                <a:extLst>
                  <a:ext uri="{FF2B5EF4-FFF2-40B4-BE49-F238E27FC236}">
                    <a16:creationId xmlns:a16="http://schemas.microsoft.com/office/drawing/2014/main" id="{B78EF301-DEE8-850B-AA7D-CA61511B0D4E}"/>
                  </a:ext>
                </a:extLst>
              </p:cNvPr>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ounded Rectangle 112">
                <a:extLst>
                  <a:ext uri="{FF2B5EF4-FFF2-40B4-BE49-F238E27FC236}">
                    <a16:creationId xmlns:a16="http://schemas.microsoft.com/office/drawing/2014/main" id="{190F7A02-DA13-E91C-5A0F-0FD5F90C9D01}"/>
                  </a:ext>
                </a:extLst>
              </p:cNvPr>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ounded Rectangle 113">
                <a:extLst>
                  <a:ext uri="{FF2B5EF4-FFF2-40B4-BE49-F238E27FC236}">
                    <a16:creationId xmlns:a16="http://schemas.microsoft.com/office/drawing/2014/main" id="{48B89A20-AA3C-317D-598E-F79FEC67DB3C}"/>
                  </a:ext>
                </a:extLst>
              </p:cNvPr>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ounded Rectangle 114">
                <a:extLst>
                  <a:ext uri="{FF2B5EF4-FFF2-40B4-BE49-F238E27FC236}">
                    <a16:creationId xmlns:a16="http://schemas.microsoft.com/office/drawing/2014/main" id="{4E5D9392-7472-DBE5-0740-743E3596784A}"/>
                  </a:ext>
                </a:extLst>
              </p:cNvPr>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2" name="Flowchart: Delay 301">
              <a:extLst>
                <a:ext uri="{FF2B5EF4-FFF2-40B4-BE49-F238E27FC236}">
                  <a16:creationId xmlns:a16="http://schemas.microsoft.com/office/drawing/2014/main" id="{E841714B-7798-CFD5-0408-5E02FD28C2DA}"/>
                </a:ext>
              </a:extLst>
            </p:cNvPr>
            <p:cNvSpPr/>
            <p:nvPr/>
          </p:nvSpPr>
          <p:spPr>
            <a:xfrm rot="16200000">
              <a:off x="3555060" y="3469665"/>
              <a:ext cx="366203" cy="1263400"/>
            </a:xfrm>
            <a:prstGeom prst="flowChartDelay">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141">
              <a:extLst>
                <a:ext uri="{FF2B5EF4-FFF2-40B4-BE49-F238E27FC236}">
                  <a16:creationId xmlns:a16="http://schemas.microsoft.com/office/drawing/2014/main" id="{9522F281-4885-7848-412B-6A6265D744F3}"/>
                </a:ext>
              </a:extLst>
            </p:cNvPr>
            <p:cNvGrpSpPr/>
            <p:nvPr/>
          </p:nvGrpSpPr>
          <p:grpSpPr>
            <a:xfrm>
              <a:off x="8848981" y="2174033"/>
              <a:ext cx="1548788" cy="3791861"/>
              <a:chOff x="1747738" y="1143000"/>
              <a:chExt cx="2675816" cy="5410200"/>
            </a:xfrm>
            <a:solidFill>
              <a:schemeClr val="accent6">
                <a:lumMod val="60000"/>
                <a:lumOff val="40000"/>
              </a:schemeClr>
            </a:solidFill>
          </p:grpSpPr>
          <p:sp>
            <p:nvSpPr>
              <p:cNvPr id="304" name="Wave 142">
                <a:extLst>
                  <a:ext uri="{FF2B5EF4-FFF2-40B4-BE49-F238E27FC236}">
                    <a16:creationId xmlns:a16="http://schemas.microsoft.com/office/drawing/2014/main" id="{6551771E-9F96-EAA7-3916-8E0BC8DF1426}"/>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Wave 143">
                <a:extLst>
                  <a:ext uri="{FF2B5EF4-FFF2-40B4-BE49-F238E27FC236}">
                    <a16:creationId xmlns:a16="http://schemas.microsoft.com/office/drawing/2014/main" id="{4F8FC724-270F-90E0-EC22-1BF3C466A8D3}"/>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6" name="Group 2">
                <a:extLst>
                  <a:ext uri="{FF2B5EF4-FFF2-40B4-BE49-F238E27FC236}">
                    <a16:creationId xmlns:a16="http://schemas.microsoft.com/office/drawing/2014/main" id="{DEA9EB08-7561-E87F-7F67-AFD50175FD2D}"/>
                  </a:ext>
                </a:extLst>
              </p:cNvPr>
              <p:cNvGrpSpPr/>
              <p:nvPr/>
            </p:nvGrpSpPr>
            <p:grpSpPr>
              <a:xfrm>
                <a:off x="2468899" y="3115235"/>
                <a:ext cx="1004332" cy="932329"/>
                <a:chOff x="3253121" y="1066802"/>
                <a:chExt cx="2384351" cy="1922552"/>
              </a:xfrm>
              <a:grpFill/>
            </p:grpSpPr>
            <p:sp>
              <p:nvSpPr>
                <p:cNvPr id="341" name="Teardrop 340">
                  <a:extLst>
                    <a:ext uri="{FF2B5EF4-FFF2-40B4-BE49-F238E27FC236}">
                      <a16:creationId xmlns:a16="http://schemas.microsoft.com/office/drawing/2014/main" id="{0B66B8F0-FB51-96AB-3726-45C2089ED435}"/>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Moon 4">
                  <a:extLst>
                    <a:ext uri="{FF2B5EF4-FFF2-40B4-BE49-F238E27FC236}">
                      <a16:creationId xmlns:a16="http://schemas.microsoft.com/office/drawing/2014/main" id="{5DF76980-461E-33C5-887D-00557CD52CB0}"/>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Moon 5">
                  <a:extLst>
                    <a:ext uri="{FF2B5EF4-FFF2-40B4-BE49-F238E27FC236}">
                      <a16:creationId xmlns:a16="http://schemas.microsoft.com/office/drawing/2014/main" id="{2BB5A228-CA94-C10E-F528-50128D0001A1}"/>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Moon 6">
                  <a:extLst>
                    <a:ext uri="{FF2B5EF4-FFF2-40B4-BE49-F238E27FC236}">
                      <a16:creationId xmlns:a16="http://schemas.microsoft.com/office/drawing/2014/main" id="{13BF673B-ECD5-CFA0-B4CD-88DDE9F4D777}"/>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Moon 7">
                  <a:extLst>
                    <a:ext uri="{FF2B5EF4-FFF2-40B4-BE49-F238E27FC236}">
                      <a16:creationId xmlns:a16="http://schemas.microsoft.com/office/drawing/2014/main" id="{FE3A3674-9D96-B5B4-30F9-BF473BD3B1BF}"/>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Moon 8">
                  <a:extLst>
                    <a:ext uri="{FF2B5EF4-FFF2-40B4-BE49-F238E27FC236}">
                      <a16:creationId xmlns:a16="http://schemas.microsoft.com/office/drawing/2014/main" id="{AD6DE3D4-54A5-EF90-BE21-5D18B3A96E0D}"/>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Moon 9">
                  <a:extLst>
                    <a:ext uri="{FF2B5EF4-FFF2-40B4-BE49-F238E27FC236}">
                      <a16:creationId xmlns:a16="http://schemas.microsoft.com/office/drawing/2014/main" id="{8B0AD786-8C3D-E50B-B84F-409CFF7DB9DF}"/>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10">
                  <a:extLst>
                    <a:ext uri="{FF2B5EF4-FFF2-40B4-BE49-F238E27FC236}">
                      <a16:creationId xmlns:a16="http://schemas.microsoft.com/office/drawing/2014/main" id="{96312331-7D6D-1FF0-1018-4F30B2AA965B}"/>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11">
                <a:extLst>
                  <a:ext uri="{FF2B5EF4-FFF2-40B4-BE49-F238E27FC236}">
                    <a16:creationId xmlns:a16="http://schemas.microsoft.com/office/drawing/2014/main" id="{BA296397-A52F-C027-28BF-EDDDE0DF62E3}"/>
                  </a:ext>
                </a:extLst>
              </p:cNvPr>
              <p:cNvGrpSpPr/>
              <p:nvPr/>
            </p:nvGrpSpPr>
            <p:grpSpPr>
              <a:xfrm rot="3249924">
                <a:off x="1735936" y="2283796"/>
                <a:ext cx="1118259" cy="1094656"/>
                <a:chOff x="3253123" y="1066800"/>
                <a:chExt cx="2384352" cy="1922552"/>
              </a:xfrm>
              <a:grpFill/>
            </p:grpSpPr>
            <p:sp>
              <p:nvSpPr>
                <p:cNvPr id="333" name="Teardrop 332">
                  <a:extLst>
                    <a:ext uri="{FF2B5EF4-FFF2-40B4-BE49-F238E27FC236}">
                      <a16:creationId xmlns:a16="http://schemas.microsoft.com/office/drawing/2014/main" id="{5780756A-0E24-F971-0EBE-29B94FF160E5}"/>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a:extLst>
                    <a:ext uri="{FF2B5EF4-FFF2-40B4-BE49-F238E27FC236}">
                      <a16:creationId xmlns:a16="http://schemas.microsoft.com/office/drawing/2014/main" id="{5AE3D623-CC98-C8EE-5EB8-0B1A21EE4611}"/>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a:extLst>
                    <a:ext uri="{FF2B5EF4-FFF2-40B4-BE49-F238E27FC236}">
                      <a16:creationId xmlns:a16="http://schemas.microsoft.com/office/drawing/2014/main" id="{06C8CB1D-A81B-7CD1-97B4-540C1AC85C8F}"/>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a:extLst>
                    <a:ext uri="{FF2B5EF4-FFF2-40B4-BE49-F238E27FC236}">
                      <a16:creationId xmlns:a16="http://schemas.microsoft.com/office/drawing/2014/main" id="{62FD055A-ADA8-D9E3-7125-FBD72C0A845D}"/>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Moon 336">
                  <a:extLst>
                    <a:ext uri="{FF2B5EF4-FFF2-40B4-BE49-F238E27FC236}">
                      <a16:creationId xmlns:a16="http://schemas.microsoft.com/office/drawing/2014/main" id="{606EAC29-1686-3338-AB40-E54AED4A4FE8}"/>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a:extLst>
                    <a:ext uri="{FF2B5EF4-FFF2-40B4-BE49-F238E27FC236}">
                      <a16:creationId xmlns:a16="http://schemas.microsoft.com/office/drawing/2014/main" id="{BD200FB2-CFF7-8ABC-A518-E863953E400F}"/>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Moon 338">
                  <a:extLst>
                    <a:ext uri="{FF2B5EF4-FFF2-40B4-BE49-F238E27FC236}">
                      <a16:creationId xmlns:a16="http://schemas.microsoft.com/office/drawing/2014/main" id="{DD21F953-FA7C-E394-ACC7-7EA83C80A75E}"/>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36DD267E-11DC-5790-53D7-60B561354969}"/>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22">
                <a:extLst>
                  <a:ext uri="{FF2B5EF4-FFF2-40B4-BE49-F238E27FC236}">
                    <a16:creationId xmlns:a16="http://schemas.microsoft.com/office/drawing/2014/main" id="{DC178BD0-E5EB-B8FE-80D2-293A9BAA511D}"/>
                  </a:ext>
                </a:extLst>
              </p:cNvPr>
              <p:cNvGrpSpPr/>
              <p:nvPr/>
            </p:nvGrpSpPr>
            <p:grpSpPr>
              <a:xfrm rot="5400000">
                <a:off x="2045598" y="1154802"/>
                <a:ext cx="1118259" cy="1094656"/>
                <a:chOff x="3253123" y="1066800"/>
                <a:chExt cx="2384352" cy="1922552"/>
              </a:xfrm>
              <a:grpFill/>
            </p:grpSpPr>
            <p:sp>
              <p:nvSpPr>
                <p:cNvPr id="325" name="Teardrop 324">
                  <a:extLst>
                    <a:ext uri="{FF2B5EF4-FFF2-40B4-BE49-F238E27FC236}">
                      <a16:creationId xmlns:a16="http://schemas.microsoft.com/office/drawing/2014/main" id="{1B54D523-4E92-B725-BF4D-4B7AB639DCF4}"/>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Moon 325">
                  <a:extLst>
                    <a:ext uri="{FF2B5EF4-FFF2-40B4-BE49-F238E27FC236}">
                      <a16:creationId xmlns:a16="http://schemas.microsoft.com/office/drawing/2014/main" id="{2E6641AC-4A15-0311-1553-719ADB1B6165}"/>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Moon 326">
                  <a:extLst>
                    <a:ext uri="{FF2B5EF4-FFF2-40B4-BE49-F238E27FC236}">
                      <a16:creationId xmlns:a16="http://schemas.microsoft.com/office/drawing/2014/main" id="{101B17D7-659B-5BFC-8AA1-C7F5E9EDE20E}"/>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Moon 327">
                  <a:extLst>
                    <a:ext uri="{FF2B5EF4-FFF2-40B4-BE49-F238E27FC236}">
                      <a16:creationId xmlns:a16="http://schemas.microsoft.com/office/drawing/2014/main" id="{FBCC7B3E-3A3C-8C1F-6A5E-4519272250F9}"/>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328">
                  <a:extLst>
                    <a:ext uri="{FF2B5EF4-FFF2-40B4-BE49-F238E27FC236}">
                      <a16:creationId xmlns:a16="http://schemas.microsoft.com/office/drawing/2014/main" id="{A6F9AF96-8EC8-A425-AB3E-EF3AFFD698EE}"/>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a:extLst>
                    <a:ext uri="{FF2B5EF4-FFF2-40B4-BE49-F238E27FC236}">
                      <a16:creationId xmlns:a16="http://schemas.microsoft.com/office/drawing/2014/main" id="{8A78AA2A-DD2B-998F-DA30-FF0163759A4E}"/>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Moon 330">
                  <a:extLst>
                    <a:ext uri="{FF2B5EF4-FFF2-40B4-BE49-F238E27FC236}">
                      <a16:creationId xmlns:a16="http://schemas.microsoft.com/office/drawing/2014/main" id="{78FF94CE-B613-F0BA-F766-979BA4C30D34}"/>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40CE3EF0-4F3E-1E02-05F7-E5886FBE9EED}"/>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1">
                <a:extLst>
                  <a:ext uri="{FF2B5EF4-FFF2-40B4-BE49-F238E27FC236}">
                    <a16:creationId xmlns:a16="http://schemas.microsoft.com/office/drawing/2014/main" id="{C378B399-D6BD-575E-D432-C83468B50BE6}"/>
                  </a:ext>
                </a:extLst>
              </p:cNvPr>
              <p:cNvGrpSpPr/>
              <p:nvPr/>
            </p:nvGrpSpPr>
            <p:grpSpPr>
              <a:xfrm rot="18371763">
                <a:off x="3184558" y="1293913"/>
                <a:ext cx="1118259" cy="1094656"/>
                <a:chOff x="3253123" y="1066800"/>
                <a:chExt cx="2384352" cy="1922552"/>
              </a:xfrm>
              <a:grpFill/>
            </p:grpSpPr>
            <p:sp>
              <p:nvSpPr>
                <p:cNvPr id="177" name="Teardrop 176">
                  <a:extLst>
                    <a:ext uri="{FF2B5EF4-FFF2-40B4-BE49-F238E27FC236}">
                      <a16:creationId xmlns:a16="http://schemas.microsoft.com/office/drawing/2014/main" id="{2A05C91A-4A17-E8F8-3DB2-DFD1205E2A47}"/>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a:extLst>
                    <a:ext uri="{FF2B5EF4-FFF2-40B4-BE49-F238E27FC236}">
                      <a16:creationId xmlns:a16="http://schemas.microsoft.com/office/drawing/2014/main" id="{4AC57C9C-A14F-435A-DADB-143EEF776EB3}"/>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78">
                  <a:extLst>
                    <a:ext uri="{FF2B5EF4-FFF2-40B4-BE49-F238E27FC236}">
                      <a16:creationId xmlns:a16="http://schemas.microsoft.com/office/drawing/2014/main" id="{FA758E75-FFA8-20CE-0B87-D1615856360F}"/>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Moon 319">
                  <a:extLst>
                    <a:ext uri="{FF2B5EF4-FFF2-40B4-BE49-F238E27FC236}">
                      <a16:creationId xmlns:a16="http://schemas.microsoft.com/office/drawing/2014/main" id="{18A93695-540B-A815-3ADC-8F15A4F75227}"/>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Moon 320">
                  <a:extLst>
                    <a:ext uri="{FF2B5EF4-FFF2-40B4-BE49-F238E27FC236}">
                      <a16:creationId xmlns:a16="http://schemas.microsoft.com/office/drawing/2014/main" id="{25E1F164-E123-AF69-D738-93F4717B6AEC}"/>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Moon 321">
                  <a:extLst>
                    <a:ext uri="{FF2B5EF4-FFF2-40B4-BE49-F238E27FC236}">
                      <a16:creationId xmlns:a16="http://schemas.microsoft.com/office/drawing/2014/main" id="{1F5707C1-1561-D778-6513-B74AB6243ABA}"/>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Moon 322">
                  <a:extLst>
                    <a:ext uri="{FF2B5EF4-FFF2-40B4-BE49-F238E27FC236}">
                      <a16:creationId xmlns:a16="http://schemas.microsoft.com/office/drawing/2014/main" id="{CF2E4186-FC21-9C9E-D7BF-A88C459AF2A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30F3ED6F-DEB3-5401-621B-223D8863E05B}"/>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40">
                <a:extLst>
                  <a:ext uri="{FF2B5EF4-FFF2-40B4-BE49-F238E27FC236}">
                    <a16:creationId xmlns:a16="http://schemas.microsoft.com/office/drawing/2014/main" id="{712BD0F7-2FCA-58C7-0E02-FD4B06B481E1}"/>
                  </a:ext>
                </a:extLst>
              </p:cNvPr>
              <p:cNvGrpSpPr/>
              <p:nvPr/>
            </p:nvGrpSpPr>
            <p:grpSpPr>
              <a:xfrm rot="19164313">
                <a:off x="3150199" y="2320851"/>
                <a:ext cx="1273355" cy="1253498"/>
                <a:chOff x="3253123" y="1066800"/>
                <a:chExt cx="2384352" cy="1922552"/>
              </a:xfrm>
              <a:grpFill/>
            </p:grpSpPr>
            <p:sp>
              <p:nvSpPr>
                <p:cNvPr id="134" name="Teardrop 133">
                  <a:extLst>
                    <a:ext uri="{FF2B5EF4-FFF2-40B4-BE49-F238E27FC236}">
                      <a16:creationId xmlns:a16="http://schemas.microsoft.com/office/drawing/2014/main" id="{00279533-E528-C6CA-A79E-0972228C59D5}"/>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a:extLst>
                    <a:ext uri="{FF2B5EF4-FFF2-40B4-BE49-F238E27FC236}">
                      <a16:creationId xmlns:a16="http://schemas.microsoft.com/office/drawing/2014/main" id="{AC722720-5F73-E69B-6FDC-40B4B533FFD9}"/>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a:extLst>
                    <a:ext uri="{FF2B5EF4-FFF2-40B4-BE49-F238E27FC236}">
                      <a16:creationId xmlns:a16="http://schemas.microsoft.com/office/drawing/2014/main" id="{9FE14AD9-2E8A-763A-176A-55DDD369815C}"/>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a:extLst>
                    <a:ext uri="{FF2B5EF4-FFF2-40B4-BE49-F238E27FC236}">
                      <a16:creationId xmlns:a16="http://schemas.microsoft.com/office/drawing/2014/main" id="{A0E487E5-102E-8227-F29B-17A8A63C1179}"/>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a:extLst>
                    <a:ext uri="{FF2B5EF4-FFF2-40B4-BE49-F238E27FC236}">
                      <a16:creationId xmlns:a16="http://schemas.microsoft.com/office/drawing/2014/main" id="{F5FDA30C-866A-04E3-117A-57F0C5127548}"/>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a:extLst>
                    <a:ext uri="{FF2B5EF4-FFF2-40B4-BE49-F238E27FC236}">
                      <a16:creationId xmlns:a16="http://schemas.microsoft.com/office/drawing/2014/main" id="{15CA069D-B0F1-C1E8-7C56-9955A0AF991A}"/>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a:extLst>
                    <a:ext uri="{FF2B5EF4-FFF2-40B4-BE49-F238E27FC236}">
                      <a16:creationId xmlns:a16="http://schemas.microsoft.com/office/drawing/2014/main" id="{AC824F44-751C-99CB-45B2-B2D81EEEBAB8}"/>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222E62B-184F-95D7-BD4A-2D3F898272C9}"/>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49">
                <a:extLst>
                  <a:ext uri="{FF2B5EF4-FFF2-40B4-BE49-F238E27FC236}">
                    <a16:creationId xmlns:a16="http://schemas.microsoft.com/office/drawing/2014/main" id="{363577D7-2A3E-532C-FD3A-5F6A3864CBC8}"/>
                  </a:ext>
                </a:extLst>
              </p:cNvPr>
              <p:cNvGrpSpPr/>
              <p:nvPr/>
            </p:nvGrpSpPr>
            <p:grpSpPr>
              <a:xfrm rot="1063382">
                <a:off x="2473119" y="2046587"/>
                <a:ext cx="1069843" cy="895533"/>
                <a:chOff x="3253123" y="1066800"/>
                <a:chExt cx="2384352" cy="1922552"/>
              </a:xfrm>
              <a:grpFill/>
            </p:grpSpPr>
            <p:sp>
              <p:nvSpPr>
                <p:cNvPr id="312" name="Teardrop 150">
                  <a:extLst>
                    <a:ext uri="{FF2B5EF4-FFF2-40B4-BE49-F238E27FC236}">
                      <a16:creationId xmlns:a16="http://schemas.microsoft.com/office/drawing/2014/main" id="{03BB48D2-8E82-1150-0E88-784B0348442F}"/>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oon 151">
                  <a:extLst>
                    <a:ext uri="{FF2B5EF4-FFF2-40B4-BE49-F238E27FC236}">
                      <a16:creationId xmlns:a16="http://schemas.microsoft.com/office/drawing/2014/main" id="{E9E6854D-172F-3AFA-D418-43F27E9222B7}"/>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313">
                  <a:extLst>
                    <a:ext uri="{FF2B5EF4-FFF2-40B4-BE49-F238E27FC236}">
                      <a16:creationId xmlns:a16="http://schemas.microsoft.com/office/drawing/2014/main" id="{D49FDE39-048C-3C97-2F77-820A1D5F4AE0}"/>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a:extLst>
                    <a:ext uri="{FF2B5EF4-FFF2-40B4-BE49-F238E27FC236}">
                      <a16:creationId xmlns:a16="http://schemas.microsoft.com/office/drawing/2014/main" id="{D3E97A32-C11B-0A02-B033-05B971DC3E3D}"/>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oon 315">
                  <a:extLst>
                    <a:ext uri="{FF2B5EF4-FFF2-40B4-BE49-F238E27FC236}">
                      <a16:creationId xmlns:a16="http://schemas.microsoft.com/office/drawing/2014/main" id="{E4124048-874D-EE44-DC87-AA99DB93F226}"/>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316">
                  <a:extLst>
                    <a:ext uri="{FF2B5EF4-FFF2-40B4-BE49-F238E27FC236}">
                      <a16:creationId xmlns:a16="http://schemas.microsoft.com/office/drawing/2014/main" id="{3309B84B-D853-ACA0-6E90-5C9BE3F4C0A5}"/>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a:extLst>
                    <a:ext uri="{FF2B5EF4-FFF2-40B4-BE49-F238E27FC236}">
                      <a16:creationId xmlns:a16="http://schemas.microsoft.com/office/drawing/2014/main" id="{B04CD194-3BEE-2D5B-A788-5D5748FA411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36866050-84BC-5439-748A-0A7A53F0726E}"/>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25" name="Group 72">
            <a:extLst>
              <a:ext uri="{FF2B5EF4-FFF2-40B4-BE49-F238E27FC236}">
                <a16:creationId xmlns:a16="http://schemas.microsoft.com/office/drawing/2014/main" id="{37924485-E0AC-4AED-D918-A814354E8404}"/>
              </a:ext>
            </a:extLst>
          </p:cNvPr>
          <p:cNvGrpSpPr/>
          <p:nvPr/>
        </p:nvGrpSpPr>
        <p:grpSpPr>
          <a:xfrm>
            <a:off x="1476400" y="2476406"/>
            <a:ext cx="1754741" cy="3402773"/>
            <a:chOff x="4939046" y="533400"/>
            <a:chExt cx="3011767" cy="5840386"/>
          </a:xfrm>
        </p:grpSpPr>
        <p:sp>
          <p:nvSpPr>
            <p:cNvPr id="526" name="Rounded Rectangle 482">
              <a:extLst>
                <a:ext uri="{FF2B5EF4-FFF2-40B4-BE49-F238E27FC236}">
                  <a16:creationId xmlns:a16="http://schemas.microsoft.com/office/drawing/2014/main" id="{8A8EAF90-D6F1-1E32-D7ED-9EA4D6F56960}"/>
                </a:ext>
              </a:extLst>
            </p:cNvPr>
            <p:cNvSpPr/>
            <p:nvPr/>
          </p:nvSpPr>
          <p:spPr>
            <a:xfrm>
              <a:off x="5867400" y="533400"/>
              <a:ext cx="1143000" cy="685800"/>
            </a:xfrm>
            <a:prstGeom prst="roundRect">
              <a:avLst>
                <a:gd name="adj" fmla="val 50000"/>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7" name="Group 28">
              <a:extLst>
                <a:ext uri="{FF2B5EF4-FFF2-40B4-BE49-F238E27FC236}">
                  <a16:creationId xmlns:a16="http://schemas.microsoft.com/office/drawing/2014/main" id="{5003887F-1FD5-3864-1D73-AE798F2A55C5}"/>
                </a:ext>
              </a:extLst>
            </p:cNvPr>
            <p:cNvGrpSpPr/>
            <p:nvPr/>
          </p:nvGrpSpPr>
          <p:grpSpPr>
            <a:xfrm>
              <a:off x="4939046" y="838200"/>
              <a:ext cx="3011767" cy="5535586"/>
              <a:chOff x="595646" y="712814"/>
              <a:chExt cx="3011767" cy="5535586"/>
            </a:xfrm>
          </p:grpSpPr>
          <p:sp>
            <p:nvSpPr>
              <p:cNvPr id="532" name="Cloud 531">
                <a:extLst>
                  <a:ext uri="{FF2B5EF4-FFF2-40B4-BE49-F238E27FC236}">
                    <a16:creationId xmlns:a16="http://schemas.microsoft.com/office/drawing/2014/main" id="{607ACF6E-6FAB-3D3E-F52C-C200D4BF0334}"/>
                  </a:ext>
                </a:extLst>
              </p:cNvPr>
              <p:cNvSpPr/>
              <p:nvPr/>
            </p:nvSpPr>
            <p:spPr>
              <a:xfrm rot="7971735" flipH="1">
                <a:off x="861195" y="756077"/>
                <a:ext cx="2392410" cy="2353905"/>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a:extLst>
                  <a:ext uri="{FF2B5EF4-FFF2-40B4-BE49-F238E27FC236}">
                    <a16:creationId xmlns:a16="http://schemas.microsoft.com/office/drawing/2014/main" id="{80F5F528-E287-09E5-DB95-DEF3858FC89F}"/>
                  </a:ext>
                </a:extLst>
              </p:cNvPr>
              <p:cNvSpPr/>
              <p:nvPr/>
            </p:nvSpPr>
            <p:spPr>
              <a:xfrm rot="19475791">
                <a:off x="3013854" y="3600037"/>
                <a:ext cx="593559"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a:extLst>
                  <a:ext uri="{FF2B5EF4-FFF2-40B4-BE49-F238E27FC236}">
                    <a16:creationId xmlns:a16="http://schemas.microsoft.com/office/drawing/2014/main" id="{BAD3D84E-C942-2C4F-9B10-F856D50CA02A}"/>
                  </a:ext>
                </a:extLst>
              </p:cNvPr>
              <p:cNvSpPr/>
              <p:nvPr/>
            </p:nvSpPr>
            <p:spPr>
              <a:xfrm rot="1613318">
                <a:off x="595646" y="3618726"/>
                <a:ext cx="519363"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Oval 534">
                <a:extLst>
                  <a:ext uri="{FF2B5EF4-FFF2-40B4-BE49-F238E27FC236}">
                    <a16:creationId xmlns:a16="http://schemas.microsoft.com/office/drawing/2014/main" id="{99C88EA6-AB36-67E7-B85E-89E879CB94DF}"/>
                  </a:ext>
                </a:extLst>
              </p:cNvPr>
              <p:cNvSpPr/>
              <p:nvPr/>
            </p:nvSpPr>
            <p:spPr>
              <a:xfrm>
                <a:off x="1501943" y="5448243"/>
                <a:ext cx="631658" cy="75097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a:extLst>
                  <a:ext uri="{FF2B5EF4-FFF2-40B4-BE49-F238E27FC236}">
                    <a16:creationId xmlns:a16="http://schemas.microsoft.com/office/drawing/2014/main" id="{D2FBEF2C-312B-BDF5-B824-7A615A6C7346}"/>
                  </a:ext>
                </a:extLst>
              </p:cNvPr>
              <p:cNvSpPr/>
              <p:nvPr/>
            </p:nvSpPr>
            <p:spPr>
              <a:xfrm>
                <a:off x="2209800" y="5448243"/>
                <a:ext cx="553452" cy="8001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Trapezoid 536">
                <a:extLst>
                  <a:ext uri="{FF2B5EF4-FFF2-40B4-BE49-F238E27FC236}">
                    <a16:creationId xmlns:a16="http://schemas.microsoft.com/office/drawing/2014/main" id="{FBF80D2A-6445-A5AA-58B7-A22640CA4719}"/>
                  </a:ext>
                </a:extLst>
              </p:cNvPr>
              <p:cNvSpPr/>
              <p:nvPr/>
            </p:nvSpPr>
            <p:spPr>
              <a:xfrm rot="1996156">
                <a:off x="810389" y="2560744"/>
                <a:ext cx="983285"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Trapezoid 537">
                <a:extLst>
                  <a:ext uri="{FF2B5EF4-FFF2-40B4-BE49-F238E27FC236}">
                    <a16:creationId xmlns:a16="http://schemas.microsoft.com/office/drawing/2014/main" id="{727F0219-7285-D26D-B5A1-B3149670DCB0}"/>
                  </a:ext>
                </a:extLst>
              </p:cNvPr>
              <p:cNvSpPr/>
              <p:nvPr/>
            </p:nvSpPr>
            <p:spPr>
              <a:xfrm rot="2041752">
                <a:off x="958040" y="2355932"/>
                <a:ext cx="977481" cy="152430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Trapezoid 538">
                <a:extLst>
                  <a:ext uri="{FF2B5EF4-FFF2-40B4-BE49-F238E27FC236}">
                    <a16:creationId xmlns:a16="http://schemas.microsoft.com/office/drawing/2014/main" id="{B1443A98-2121-2CB2-123A-A527730BED8E}"/>
                  </a:ext>
                </a:extLst>
              </p:cNvPr>
              <p:cNvSpPr/>
              <p:nvPr/>
            </p:nvSpPr>
            <p:spPr>
              <a:xfrm rot="19870960">
                <a:off x="2431469" y="2565424"/>
                <a:ext cx="923600"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Trapezoid 539">
                <a:extLst>
                  <a:ext uri="{FF2B5EF4-FFF2-40B4-BE49-F238E27FC236}">
                    <a16:creationId xmlns:a16="http://schemas.microsoft.com/office/drawing/2014/main" id="{D9A5F52F-DA2C-C45A-251F-0EA142336987}"/>
                  </a:ext>
                </a:extLst>
              </p:cNvPr>
              <p:cNvSpPr/>
              <p:nvPr/>
            </p:nvSpPr>
            <p:spPr>
              <a:xfrm rot="20036208">
                <a:off x="2251055" y="2381548"/>
                <a:ext cx="977481" cy="152430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Trapezoid 540">
                <a:extLst>
                  <a:ext uri="{FF2B5EF4-FFF2-40B4-BE49-F238E27FC236}">
                    <a16:creationId xmlns:a16="http://schemas.microsoft.com/office/drawing/2014/main" id="{9AC03C25-DA12-A994-7CEE-C74B8D4B9B51}"/>
                  </a:ext>
                </a:extLst>
              </p:cNvPr>
              <p:cNvSpPr/>
              <p:nvPr/>
            </p:nvSpPr>
            <p:spPr>
              <a:xfrm>
                <a:off x="1427747" y="2425429"/>
                <a:ext cx="1409700" cy="3378439"/>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A10A15DF-C691-1C89-2397-7DC4296E6B16}"/>
                  </a:ext>
                </a:extLst>
              </p:cNvPr>
              <p:cNvSpPr/>
              <p:nvPr/>
            </p:nvSpPr>
            <p:spPr>
              <a:xfrm>
                <a:off x="1818183" y="2158710"/>
                <a:ext cx="583825" cy="7112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Trapezoid 542">
                <a:extLst>
                  <a:ext uri="{FF2B5EF4-FFF2-40B4-BE49-F238E27FC236}">
                    <a16:creationId xmlns:a16="http://schemas.microsoft.com/office/drawing/2014/main" id="{8F8319D7-2423-32CA-A09C-58EE47D5C8E7}"/>
                  </a:ext>
                </a:extLst>
              </p:cNvPr>
              <p:cNvSpPr/>
              <p:nvPr/>
            </p:nvSpPr>
            <p:spPr>
              <a:xfrm rot="21335299">
                <a:off x="2186941" y="2246821"/>
                <a:ext cx="680701" cy="338230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Trapezoid 543">
                <a:extLst>
                  <a:ext uri="{FF2B5EF4-FFF2-40B4-BE49-F238E27FC236}">
                    <a16:creationId xmlns:a16="http://schemas.microsoft.com/office/drawing/2014/main" id="{08060616-7A61-A375-705B-9A84B9573402}"/>
                  </a:ext>
                </a:extLst>
              </p:cNvPr>
              <p:cNvSpPr/>
              <p:nvPr/>
            </p:nvSpPr>
            <p:spPr>
              <a:xfrm rot="353417">
                <a:off x="1411130" y="2370479"/>
                <a:ext cx="680701" cy="323309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F34DE0C6-B428-D9D4-7ED7-E300FBDC7183}"/>
                  </a:ext>
                </a:extLst>
              </p:cNvPr>
              <p:cNvSpPr/>
              <p:nvPr/>
            </p:nvSpPr>
            <p:spPr>
              <a:xfrm>
                <a:off x="1437640" y="712814"/>
                <a:ext cx="1409700" cy="18015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Cloud 545">
                <a:extLst>
                  <a:ext uri="{FF2B5EF4-FFF2-40B4-BE49-F238E27FC236}">
                    <a16:creationId xmlns:a16="http://schemas.microsoft.com/office/drawing/2014/main" id="{AF8F02E0-5353-7D30-A6BA-A1DDED17C3C8}"/>
                  </a:ext>
                </a:extLst>
              </p:cNvPr>
              <p:cNvSpPr/>
              <p:nvPr/>
            </p:nvSpPr>
            <p:spPr>
              <a:xfrm rot="7971735" flipH="1">
                <a:off x="1682227" y="1860917"/>
                <a:ext cx="874341" cy="85016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AFBE8711-8F9E-3864-D01D-3ED5CB789256}"/>
                  </a:ext>
                </a:extLst>
              </p:cNvPr>
              <p:cNvSpPr/>
              <p:nvPr/>
            </p:nvSpPr>
            <p:spPr>
              <a:xfrm>
                <a:off x="1891369" y="2057400"/>
                <a:ext cx="449538" cy="1951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ounded Rectangle 504">
                <a:extLst>
                  <a:ext uri="{FF2B5EF4-FFF2-40B4-BE49-F238E27FC236}">
                    <a16:creationId xmlns:a16="http://schemas.microsoft.com/office/drawing/2014/main" id="{EE873DF8-5C8E-492E-A445-EE15CA36B462}"/>
                  </a:ext>
                </a:extLst>
              </p:cNvPr>
              <p:cNvSpPr/>
              <p:nvPr/>
            </p:nvSpPr>
            <p:spPr>
              <a:xfrm>
                <a:off x="1371600" y="4114800"/>
                <a:ext cx="15240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Double Wave 548">
                <a:extLst>
                  <a:ext uri="{FF2B5EF4-FFF2-40B4-BE49-F238E27FC236}">
                    <a16:creationId xmlns:a16="http://schemas.microsoft.com/office/drawing/2014/main" id="{75A0B882-38AC-08D1-CE22-F51248114A40}"/>
                  </a:ext>
                </a:extLst>
              </p:cNvPr>
              <p:cNvSpPr/>
              <p:nvPr/>
            </p:nvSpPr>
            <p:spPr>
              <a:xfrm rot="5400000">
                <a:off x="1562100" y="4610100"/>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Double Wave 549">
                <a:extLst>
                  <a:ext uri="{FF2B5EF4-FFF2-40B4-BE49-F238E27FC236}">
                    <a16:creationId xmlns:a16="http://schemas.microsoft.com/office/drawing/2014/main" id="{211B7E92-8532-E18F-DD4B-6B7398FAA450}"/>
                  </a:ext>
                </a:extLst>
              </p:cNvPr>
              <p:cNvSpPr/>
              <p:nvPr/>
            </p:nvSpPr>
            <p:spPr>
              <a:xfrm rot="4302222">
                <a:off x="1857850" y="4697547"/>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ounded Rectangle 507">
                <a:extLst>
                  <a:ext uri="{FF2B5EF4-FFF2-40B4-BE49-F238E27FC236}">
                    <a16:creationId xmlns:a16="http://schemas.microsoft.com/office/drawing/2014/main" id="{99A18A94-B312-297E-A66B-82EBABECDEC9}"/>
                  </a:ext>
                </a:extLst>
              </p:cNvPr>
              <p:cNvSpPr/>
              <p:nvPr/>
            </p:nvSpPr>
            <p:spPr>
              <a:xfrm>
                <a:off x="2209800" y="4047344"/>
                <a:ext cx="484682" cy="372256"/>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8" name="Rounded Rectangle 484">
              <a:extLst>
                <a:ext uri="{FF2B5EF4-FFF2-40B4-BE49-F238E27FC236}">
                  <a16:creationId xmlns:a16="http://schemas.microsoft.com/office/drawing/2014/main" id="{684C051F-520E-2562-22B0-BCEC103BC13A}"/>
                </a:ext>
              </a:extLst>
            </p:cNvPr>
            <p:cNvSpPr/>
            <p:nvPr/>
          </p:nvSpPr>
          <p:spPr>
            <a:xfrm>
              <a:off x="5715000" y="838200"/>
              <a:ext cx="1447800" cy="533400"/>
            </a:xfrm>
            <a:prstGeom prst="roundRect">
              <a:avLst>
                <a:gd name="adj" fmla="val 50000"/>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ounded Rectangle 485">
              <a:extLst>
                <a:ext uri="{FF2B5EF4-FFF2-40B4-BE49-F238E27FC236}">
                  <a16:creationId xmlns:a16="http://schemas.microsoft.com/office/drawing/2014/main" id="{0203C407-FE39-75BC-284B-086D59FF2FF9}"/>
                </a:ext>
              </a:extLst>
            </p:cNvPr>
            <p:cNvSpPr/>
            <p:nvPr/>
          </p:nvSpPr>
          <p:spPr>
            <a:xfrm rot="1530523">
              <a:off x="5982019" y="798387"/>
              <a:ext cx="199231" cy="577403"/>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ounded Rectangle 486">
              <a:extLst>
                <a:ext uri="{FF2B5EF4-FFF2-40B4-BE49-F238E27FC236}">
                  <a16:creationId xmlns:a16="http://schemas.microsoft.com/office/drawing/2014/main" id="{899F15E0-4BC6-7517-3850-1898BE828CC3}"/>
                </a:ext>
              </a:extLst>
            </p:cNvPr>
            <p:cNvSpPr/>
            <p:nvPr/>
          </p:nvSpPr>
          <p:spPr>
            <a:xfrm rot="1530523">
              <a:off x="6496153" y="826272"/>
              <a:ext cx="168174" cy="583307"/>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ounded Rectangle 487">
              <a:extLst>
                <a:ext uri="{FF2B5EF4-FFF2-40B4-BE49-F238E27FC236}">
                  <a16:creationId xmlns:a16="http://schemas.microsoft.com/office/drawing/2014/main" id="{D60DAC85-A3A0-D7A8-C978-76423D66BDAF}"/>
                </a:ext>
              </a:extLst>
            </p:cNvPr>
            <p:cNvSpPr/>
            <p:nvPr/>
          </p:nvSpPr>
          <p:spPr>
            <a:xfrm rot="1530523">
              <a:off x="6958477" y="920759"/>
              <a:ext cx="136326" cy="49749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9632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2800" y="152401"/>
            <a:ext cx="5486400" cy="830997"/>
          </a:xfrm>
          <a:prstGeom prst="rect">
            <a:avLst/>
          </a:prstGeom>
          <a:noFill/>
        </p:spPr>
        <p:txBody>
          <a:bodyPr wrap="square" rtlCol="0">
            <a:spAutoFit/>
          </a:bodyPr>
          <a:lstStyle/>
          <a:p>
            <a:pPr algn="ctr"/>
            <a:r>
              <a:rPr lang="en-US" sz="4800" dirty="0">
                <a:solidFill>
                  <a:schemeClr val="bg1"/>
                </a:solidFill>
                <a:latin typeface="Harrington" pitchFamily="82" charset="0"/>
              </a:rPr>
              <a:t>A Martyr</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4" name="AutoShape 2"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6" name="AutoShape 4"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ata:image/jpeg;base64,/9j/4AAQSkZJRgABAQAAAQABAAD/2wCEAAkGBhQSERUUEhQWFRQWGRYZFxgXGRwaGhoYGBgYGhcYFhkXGyYeGBojGhgWHy8gJCcpLCwsGB4xNTAqNScrLCkBCQoKBQUFDQUFDSkYEhgpKSkpKSkpKSkpKSkpKSkpKSkpKSkpKSkpKSkpKSkpKSkpKSkpKSkpKSkpKSkpKSkpKf/AABEIAPAA0gMBIgACEQEDEQH/xAAbAAABBQEBAAAAAAAAAAAAAAAAAgMEBQYBB//EAEYQAAIBAwIEAwYCBgcHBAMBAAECEQADIRIxBAVBUSJhcQYTMoGRobHwI0JSwdHhFGJygpKy8RUzQ1OT0tMkc4PCY6LDFv/EABQBAQAAAAAAAAAAAAAAAAAAAAD/xAAUEQEAAAAAAAAAAAAAAAAAAAAA/9oADAMBAAIRAxEAPwD3CkX7ulWbeAT9BNLpnjf92/8AZb8DQU3De0zugYWIkBgPeDYiR+rTie0Fw/8ABH/UH/bVbyq1Fm2O1tP8oqaLdA+/O7g2sSe3vB/20W+c3T/wFH/y/wAEpIJiugxQPLzO7/yk/wCof/FXTzG9/wApP+of/HSC1dDzQLXmF0/8JP8AqH/x13/aFz/lr/jP/jpINBJoFnj7n7Cf4z/466ONuH9RP8Z/7KSKUDQH9Lu/s2/q3/bR/Sbn/wCMf4j+4VwUmaBYuXu9uP7LH/7CnBdb9pf8J/7qi3eJVR4mC+pA/Gm15pax4xnbHfO8RQTveN+1j+z/ADpPvG/aj+6P41A/21Zwdflj8+Rrp53ZAB1YaDgd+/b+VBPF4/tfYUeOf95/+oqtu87sA/HsSDgxieu29SOG5tZmA2e359KCxW03Vz9BTiKRuZ+n7qiDm1v9r85/galC5QLorgNdoCiiigKKKKDlN8SJRv7J/CnKTc2PoaDJ8rufoLR7pb691FT0aq/lB/8AT2v/AG7f+QVNU0Dgbeie1c6VxZoOlu9ApRWKTbUx6UDgP0pYeK5FdigUblBuUkzQnp+elAuc11WNIArrGT1oK3nt2EMnSNJ75OIGKxnvnGZPl+elan2paLfr/Ff31k+H4khpJjETvAoFq52OfycY6UnJG8b42rjnxGBjbH5zQGx9hQPWHIG5B9djP3pzhnM/6fxqKtyMRNO23Cyf3/agsbPMnQZcmcQCf9P9POrblnP2ZviIHyrMa1Hxb47fjNL4e71XY9f30HpvB8TqGetSGaKzHJeZ4AxOB9v4xWj97igdBrtMByCJ+ExHkf5/nenxQFFFFBygiiigyPJmixaB6In+UVO1VXcn/wBxbmPhX/KKmrQPDNKpKNmlhqCFxfOBbaNMxk5j5D502/PRghAR18R/hVRzy4femPvjqajWH36n89qDRjngEeDt+t/Kp3L+KFy2r95x9qyNlz1JO5/h/pWg9nuJUWFkgHU+P7x70FozdqAc0huJSMuo60f7RsgGXH3/AIUDPGcyS0PGewxvk/yNV7+1NqPhbvUPnvGpcn3eR4QdxmGiJrNXQdo7Z/n3oLjnHOBf1BQQqqDON9S4qlZB6/nanuCwHEbrHp4kz6imLhjNB1QPTypxEEEkwNjG5J2AH52pavrKqAATAzt9qo+d8w13CiiLaeE5gsZ6nvvQXZu2yARIJ7xHcZHWOhiCKSFIM7dBGPSslwvMzbuSp0j8/n5Vrw2oEzIBERtBnr8qBniOFuMp0AsfLfY43ydvtTthWCwcMMemcipViwl3DNpOTJgqR5dQaaW3uB3+XrQWVq+VIPWR9jtW04PiNSjzg1iLHDyyr5/6n7VseEEKOlBYASpFPocVH4fNSRQFFFFByiiigy/K7f6JBGyLn5CpXu4rGcJxD6IyZxv22xShxDYM5/hQbVF749aGEdR9f41jbfFuxhZkmIG5n91dv3mB0uCrDp+H5FA9z5f0pODMdfyKi2ycfxpjib0x5TP2371y0+aCYGGPnTfB8S6zoCGGfcE5nPWO1NlxO/5865wVwA3OviP3oJVzjbhEkLPoft4qYfiWIyVBG+D29fWkHfc7/neusnfz/IoDhi2hwW6p0j9ukpbIV3LABRjV+sf2R5xn/WnEIKv/AHPxP8ar+d8T+hNlUZyxDiBgQSIM7A+E/Wgd4C7qV2jJAwf7a9frmuqozLIpAOCd4iT9xSLdrSWaTBRIBOQAq6yx2JLSJ8vOl3+CRgHdNRtgso1FZMqF1Fc6ZPTOKBFu6FDMYgKxB7mDGk96zHNAEs2Yyzq1xj1JZj9hEVpOM5bNjT+yJB85MxkEffpWX5rkIA06UAgn4T1Aj6/OgrtIGen5mtf7O6rlkkkygWexEhc+LBgdulZawuZO3+m1avkyD3Qjc6h8gVK+ZyX37UFqm22QAAaVbSMxj9/rRw105Ud9uncfiKsUslgoKwBjB889YoH+Q8MWuFzsuw861qWZzVTyu2B89/pV/ZXFAWEgU7XK7QFFFFByiiig8r4dgRt1MH504xgifwpnhFImP2j+NOlD13g0EjhL3u/eOuWFu5pgTDRvGek1X8GruLry9xVK+JjJyDO3kFY9tQrV2LAS2EAy0av6xiWkjOkCmeO4fQoFuEUSSAMYncDJzQZpxIHfOPpXVEdKdvcGxusqKW0semw8z06VMscqIb9JGkAzBEjftt2oFcWtixaGok3XXUAudOJ+EHaO9V3CNDNIGSD9QDT3NuBFq0z8PMXN1JYzOAV05DT2qZasWrxEMUeALikZkKBscgb58qCIpJYKknViB3+dL4vhikKxE/h9QJ+VSuM4a3ZPhusLkEgmMEgR0rLnmjDiFLoYBBJLM0+EgnJgyfnQX1/hRaHjIBYDHYjxQTtsN9hUXkXLrnFNcaNIBEFsAzOANwIj7U1yn2nt/wBJ0uzH3uq3LiVBlWtwAICg6h9zT/MuK9x72WK2wzM0CZZJUT5FwTHoaBn2h5U4i0QCQV8X6gUkkkk7MCJETkxUzi+CL2HfHwkxOZEP8hAas7yzm7XbxNp3ZRa8c/t6dRwABpBG0GrHjecrbVC06SuP2dUsPGBuCs0Gh4fi/coGVNZZSxYQCEULCgsQNRZh95qh5jZtcTeYXFCXLfxgiH0kElSFaGYECGmMntT/AD5LhsB0XVJUFA5ADNo0hRHiyc+g7Unl3slctKXvXbQe5DaY3IzpL7BTtkRkUDA5TwQX3LMVuEeG4BGWCsqsJImGE4+9T09oxZJtXLYWzb0pC/EMlQ5MEMTkkTsOtMXuVFwVZStyWVpBhB4WNzWDGwEDrj5Lsez9tHuX7hLWbaEIH3LAQWJxqC9Ns+lAriUbWI8KudRbCkKqsY2OknSPyar+X88urxGli1xGth8aZVYlWbSIBgwepkdqTyzmHvTmQixGkySxEKpnbU0b9AfOkcys21tBrbA6m8UHxDRIAJGCkGREZJxMEBteQ8w94zHA7eYj/StbYOK8z5FzOFkk4A/iCfX+Nb/k/He8QHrQWNdFNZBGcGZ/lTtAUUUUHKKK7QeZcPwby0D9Y5+vnS7tnSPGyr2zJPyE9aXfJa69sA/E0heniIJk1It8vCzKKDBiMkHEdPwNBbaoQCY0gBm22Gc9KreOuFgsGNbJpBlRE4Lxkz27T12mG4XXUV8IiVkDU2MMTsg69/PY1fMxdbUC41aHeQpAAWAVQEzPi+I/TNBMTiyzMq5AMErBkwJyTAg9ah3+KJV7Ft/0gE3GI+BTAidiYOAOtVPIHK2zbLMGUuYJIkT996sOXMq3nUr8bLpYbOVHw+oLAnyFA1c48Lato5KKpPjGSCI0sN5BE+X2rnC8wtlptzAMM5n9IN9QB2EhhjaOlP8AOeFXXnSFI0E4ADftdvi+1Znl1huL4hrFlwlpQSbogtpBgaQf1ulBa8z5qrXEQaWJIIMwFnoY3jr8qgc1J06njKhoAiJ6SPlUqzyQW197NzSjtb/SAEtEjWSoAUQCSTtSudWJthQNlj1H+hoMpbWR9/Q16NyRE4mx7y6AZBV+gME6jjvMms/y/hAioBaFy4dLNrAgAkQJOFBX3nqGU7rV/wAkZBYZAAqq0qBO0Anz+IN9aCqucLY4VJsiH3gZADGRGrcDT9871G4e1afhP65yZyAF6bSCFH3Nd54mt1934pQAsNgcgj1OYHXFQOF4pW94k6d1zgxGlhnH58qDV8CxNq3KklZBVQWOkGFJHmJzsRPqJNxwA127Y17lmNwMQBudMDSoEHwzg1T8u5dcHD2rtu6G0PhSgBKq+l195MiQDHTaqv2mv8QFZHCYAIOokhrkkQOhgMYk9KC+v8QAfd2hNu7lQNwiZZZ3jVKgdmjpXLqvewbg0bQJMn+qIyNx29axPJuYm2gVidRUJg5VNUsFnZjHTaa3HszxaoLr3BkKkIsswSSMDsPCDFBV8TwY4UtoV7asNTSJkqCFYaxAgtOI6j0z44sFiIyx2Aw8g7DpGZ7ekVruc8wtsl+4TFoKhSVKBmEnSFaPENpH7Q71Z2fYzg5S8VYGFKn3jDGCkDHl86DIcoLW3KuI8I04InzOoDt2Fav2d5ppcqTGJFRee8GhcujMxUgszZBwRpUnMgb9PnTHLFGsb7j7mP40Ho/DXdQmpAqs5QwgjtVmKAooooOUVwmkvfAUsTgdaDJX0A4m7BkapmcAmCR8jIrp4pQTt64/DeKq+IvDXc3GpnaOp1NOTPnTNu48SIUD9YgR8sSx9BQW/DaXuagZCg7/ALTahMfKmWvL76Nj+kHy0z+Ipvkl/Ubuc+DpH6zDMiji108SuPiYfRlINBW8GFAJIGsk+UCdjG9O8KltLpvFWITxHIABGNWRv88k1Ba7dBKovgUkljgTic9c9M0rj3Y2ktE5bx3N4ImEU9x4Zjrigb9pOZresMFV1UgyzRtMiFUznasH7NMo4nx3fchDI2GohtiSRGO5rctZ1LDSZ+nbaspc9kLlxiUgiSvmSvYD060Hp/G83sMmZuKwEAAwchgcwNwPpVRx5DBcBT0A2Azjz2GetWK2T7i2jKUfQogyADAlATg1UnnoS/8A0drAZmI907DcmAbZDiAwM+v3oIvspaJutJhABq7GT4QfSC3yqbYu/wBHcNdGq1dgzHwtmCF6iBBG/hJqy4zh0sAWkhCzanOYJOIHYAbSaic35nZuWFTUGbSNliDuPFPqP71BYcTwqFdKhSCAR2YHKkEdcYJ7nzrz32j4U2bnvBID/ENoI6mdvPfPUzWw5Dxmq3ocEhZyBOlYBBPowmPNu1c5oq6Xs8SoKEagy9ttanuO3b0yB7Es9zhFB8KgvpYCW8R2j11GTSue+zIILy7HVrkkmAASymAANQAk+QG28/2S4fRw1leuVn9oLA1DyIUD+8e1M8+5x4CBADlgAOq7Fz5aQQB8+lB55btD+mOoHgltIjZTkDzxivS+D5Rabh7fvIVm1EODDAn4YPoBivNeEfXxp6HbuRia9A9ouKZeBRkOlwF0QDOrA8IiGJ7daDAc1XiHuhOKMgOoDTIYTEpHQ4O09K3nNOcE8VZsIpIYBTpxAnJk7aQAYwT6VScbyjintNcucP7uBqhXDMD18J8QzmJkfanbvOeCckXWi1bg21B0lrgtEtIUAlv1ZJIJeB5BoedIq2WAwAInYTI26sxJPpJqv5GwmTE43+cx5xNZ/k9/iOJR2bWbOTaBbWEKD4WYy2VkAk7j6WnLrkkCT1PbvQehckYQYM+Xares97NpIYg9vwEZ61oEGO9B2iiigavJKn87ZqHzi7FvEZ77ec1PJqm5nbZ8FoiYAwd8SdxjtQY7mTOXZVExhjHXttSbXKmYeJ3PYKYA9Tn7Cr9+WhcrEdfXqacTgTEyFXYTv60ELk3BG3rEQWCSSZJgt170/wA3EOh7Onrv/OheDuaiBdCkgEtp1EDMQGgLOd6av8ut3BD3rjmZJGkCP7oCxjeZoK1OEe47i2hcBzmQFGdp/dXV5FdDFnUKsDVqYQIJAAiekHsK0NvSii2gAgYEjbqxgyT+NKCeISCyj0gHuATmKCiflG51qfJZkHOCTgfTNJ9luFcOyToRRJYAG5cZoZjLT7tBqCwBJ71NS21wy7kzMfCeuCIXHkJqLzS0FIUOyFlYqVMToI1qfLSVP900CuL4XhWOWuMSTIN14M/tAtFOWl4cMtxltq1sjRDMxx3zHlWT4riSjrbVdbO0BmJAnOIFQLvNbouqLhHu2QPFvwgqdwGJmQencZ7UGo5tzA8Q5FsAgA/F3MRPWY1RIiYqXa5Dw6hDduibkaQTpBJyBuWJ+Y86Y4fmti6sBRaaFIgAKdWxWMAT9DqXqKreM4QOSZBDjcftAgGfVoPzPag1d7hlshFtAIGuKIA3LY3O58juJFZr2g5zaS2ECG4bhItgR+jmV3/Z1Ax5GKgJxDsgl3IUgxqJymxpvhbCNctkkaVdCxJwFDAkn70G2e4LKsf1bSpbAjsFLH7r/hrL8ZaLtpceLQ8A9GIYLMb/AAEfWtW1xbi4gq9w6SDIb9bB6jw/Y1mrVo3LRW4uhx7y108TanZImPEpB+T0Gfu8uFni7bkwt5C4LYhoKuD56s/MbbVt+N4tPecPwyeMh7eQo0qLUO0t3wTC96w3tHzL31qyAJ1eI6gQUuhQr6c5V8MfMVoP6dctcNwpVVa8FOlmzEa1kjvDYnvmaDT+0HGaQMeU6Zyf6wykfQ1l+M4a3eMcUIna8BkHs5iSv1jpUbn/ALTcTw7yjG9bIVtLqpIBGfEoBECO4yZq45Tze1xdg3LSwdrlrBIOcrnKnp0oF8s5enDglQsBTqZbq6WCqSBpPiz2rPctBYpiNuv0zV+xsoyulj3jN4VbSv62Cew88SIPWs/yfm9t3ue+gEu0hZ0k6j8O0CT17bUHqHIVGiBHh3zJJ74q1Taqn2e4PRb3ycmNhNWwFAqiiigautkDv+6qm5c1MT3NWl49egBn7VUItAuOwEedd9xJkyY28vTtXdNLAnrQQGuiGUWyVJIOnr0Mz8+pNIEaSjI0YPhAiQZxJ7ifnVg1mdzTfuB5UFdYQoIQBR92O5LHcnb6Uu5xDEQT1yBgfM71KvJAyRFVvGHSs5yYA7nsBHlQPe/0jJH7qz/tU1y5aR7LL7y1cDjIgiCrLnGZ2O+asbfD3GjVbIHaFBHourbzP0rt6wBA1jGJJnfcQcDttQZrg295dtlrLW2SX0urBgVU4yMjzG4q24/2U1LIUHSCCFyQZhgB2ZCrR3Qd6l8RwYZQiM39kGVB7quyneD6iM1Kt+0FtQRcLW3IJD+7fScSSJBECSYmN4oMjY5W1oqAdSHZukMfEpI6HefL1q45BcHvAr4DC4CDHxQZnt8DH1NR+L49Hct7y2LR1rdZD4SxQlGAzpY9O5UgkytQOE5t7/iLAtR4NJZ3BVS5t5GBlZLZjPpmguPZS8ivfFwqAPECegzqrvH+0CXA1qzY1Kdzt8wFGM96n3vZAO2u/c1sDPhQKCRtmNTVJ4XguHtCBBEZUSQPPAx6mgx/DJdRSPePbWxqdVxHiIECRtLMPKkcJwt24oGlm1ZLEEgkmZJjeWP1rS+0/FK+hAfASAT006hqyPQfem+K443itvh9SAEz4ZkAYAE4gx3oMxfXxFTplCQT2ORH2FWtoj3dtAutjrL7SoQSpXsSOnUYqb//AJUg6nvXAWnbRPY504xHi1YqJxHszYZvd2vfM2k+K3cOnzV3YEAtMY+1BBvcWjKl0kAeJc9fEYA6HeI8jWQ/2meG4o3OGbSCZCnoMSpjG4/D5bfn/KHvKllbR4RLYWSWVxERCw3Ybkjzqs4T2UW25FuGaIkqLh8yCRA6ZignD29tuqsbVxbkgsoA0sRmZO39oAH1rPcu5Zca4XganLPG6glic9cGtjwPJFUnXaK4ENicDYdO/StJyvktoKp90JPfxH1MigtuRgiygbeM/k1ZCmbFsKIAA8h/KngKDtFFFBFdJDz3H4CoL+VWlzufnUbiOGB2oIYIpSPmuMCD++hWmg5qxUe7xRGyyT5jp+FSTj+VdY0DLKpEsM+fT06VCvOAYCyR1b57VOdDUEhiTEE9z8I9aBluGZyTjO+w+4E0eFT4RMQAOw8hT3F3jaXU9y3A3EBTHUiTn0+9MDmNvTIuK09unrAkUDoIKnY7bdJxv86mcRwyPqQ/sgR2EMI9CJHzNQr106DA/rAEwTEHC9PnFS7N0G5ggh1keYwR/noMRz7liWwqsoRQzDxJJ0uWkFv+IssYYZgjEhaoOXH+j8R7kiVI8Bne22QQRhoPUfyr1vmHBC7bZCYmdxqHzBwa875tw/u//TuFkEvw7A/A4y1sE5Ftx06EjeJoNtwNtr1lTMEiGO58JgnPp96Tx3LiNVxFN26AAoL6PCTkKQIUbnNRPYvi9VtxOAwYejCCPqv3q8c5/PWgzp9mGvlTxHhtqQy21aTIM+JpjvkZPlWgTh1RQFUKo2AwPtXST0HzJxTNm87MZWFUxO+rzXyoEXyr4OkncA5+xqPxHMFXwicGIVCQD6AQMEfWrBre5Pb5x+4VK5FbgXYn/eMc+apQZ63xJZjIut/8Nw/KdMU6VaBotXP+m6/WUrXxRFBlbNq4SC1q5IzsfwirzgmgZRgfNanRXYoGRe8m+lLtvPQjMZ/EeVKiu0BRRRQcFdrgNFAxc4eRUBrMZ6VbVH4tAFLdt/TrQQAKYv3wBg5JjvHnG5p64hBim9Py9KCM9xicMwQf1fE2OmwUb70i5xGgfA+NlUE74ydus71McxECks2KCn4rlbvcFxzbYKPheYBk5IXeMYml/wBDa7d1XAulQNOkaQxPfMwKsemKRdeMkfn170C4jLHJ7fhVXxSMmU8UHXbEbESXt/3lLkedc5hzBhpRQNdwwgJxgZZo2UeuSQMU3w44i0GF5XvAsDbZVyhEkhlUmACAQRgzGIoLzhOPW4qsDIYYI67/AHxVZzrgUvDScXIJtkzBIzp7Hb1qFZ5rDMVsXrbSpfUQtsXSCR7pWgtqAJO3pNWB5sl62rAgKwmGBGRtGMMMHv5CgoPY7jBb4ooZC3BEHeT4gD6Orr/eFba6Y6fyHnXmnN+Ka1dF0EEq5nbqNanG4LW/SSa2Nz2oUprGx+EE+Jtp2wIJ64waC0t8YGYpEwJBG2/44pdxiBAiek7faqhPahGXcWiT18XhmPBA0ydqg8TzlnMWmuEHeSOnUEbTnH+lBfXLz6cooM5lsesxt8qn8h+F/wD3D5/qp1rGWGfdluFIO7NA+kfStX7JXNVgk9XP+Vc0F5RRRQFFFFAUUUUBRRRQcFdrgrtBw1HvcRhvCWIxp7zjriOvpUiigiX7fhz0286hKtT+Jz6D8T+fvVc7idK/F9h6/wAKBi/dMwg1HrmAPU0zfW6B0K9QufmJ39Bmpj6QIz1JnqepNZ/mntLbtCdc7xpg7bmTgAdzNBPWy1xfDchf2hj5evliKh8dqsZuOGU4BkzPQEHv5dqmco4pWRNGpgRqL4hmbLbnJnyio/MOQNxBi5cIQEeFBG3djMn086Cl9pbiA2RZg3gfdSW8AXPvC4DbAgEznAqO/tC9niVs8Pq4kaRq0iDq66VGNMRv9a0bex3DlzcuBrjGcsxET8Xwkb+dS+G5QtpibS2kBADEL4iBsJBiNuhOKCDf4mGV7qMoVgxmO0TvggMfv1pn3aOzIbht3YGmSAjEABLqYzIVQR0IOO8rm/L7l8G378ImzrbHibbBY7CNwBMVATlauBZ9zqtLAOozkZJ1EypnsTg0GR9rJVXLYAAU/wBoMDAPXY1H5Jy9uMcBJ8IltU6R+ymNyck4gDqa1vtDySwUa3cVNTKTb0FlKsNjk6Tkdd4qw5XwA4fhkXh7OqFBJPgVmIEsSct1+UZFBn25LxCwGtroxqI8cCQCAEkkxmfKr/l3OrK22VbDFBPwwykTie33qh5r7TXVcpcJDY8CLGDtBAyD0MkU97P3iFfXZKoXZvDJ04HhOM9STQXXKOENy0Q7KNTEraEeFCcAyZM5MdK0Xs3b0o6gRD7f3EP76orHOrIgDSCO4gjf8/OtFyQ/7w/1/wD+dugs6KKKAooooCiiigKKKKDgrtcU12gK5Qa7QMX7Ug9jVLxHAutsraw0yCSe/U+nere4XJICxGzEiDt0Gd5+lPJagUGbscofJuMST0UkCPMjLfhjaupy0IWhUzmSJ8oz0xt61oOIUR/Cqe+jsMaRMyYLHyxgfega4TgPd6QpOkTiBGc9Bj5VKa8R0knp/rtULlvAvbt6WdrhHWBtiFHkPOi5eTWVe4QYXwDBz1kZInqO1A+eIcESkjbwmYPmD07muOhb9fO0AkAfSCe01W3TZB/RoHIkBUQkkjvcGx/nVfe4Li2XZLasdtRLQfhF0hTMbYx3oFjmF1C9q3YN0KD4u05hjiW8xnapNvnfD2lMke8OWkHUxgYC/FA22FUl/lvFaRbYAkY8LkgzuxkdSc+tTeQ+zPumb3hZrjQWYjwrBwqsRJxGNqCFzC03FOraQgxqAHiImQWn4PTqDVve5rcuagV0oDEagpYebapA9FNc5twPEPdTQyW7alZxL4JnMemNsmatbXK0DTBJzv542oM7y3k7Nca+5QO58L/rqoGkKix4Fj596tLPL2Vgr3mPUIkifU9u9Xq8CyjwKJ8/Co+gmucJyQ69d2GbfHwznERtBoKrieW2HfV7gXbhnC9SoX4iWA6jJxV5ydY95Ijxrjt+it4MYqXw/DBFgAecfWo/BH9NfHmh+qAf/X7UE+iiigKKKKAooooCiiigRbOB6Cl0iz8I9B+FLoCiiigKau3YIHcx9pp2mOMRivgjUCCAcAwcgmMSOtAm7NQ/d5J7xicfIVNtWm6kDyEn7n+FPBBQQf6IT3HoYpL8BoBKgE9TksR61ZU3dHXt5TQVN1SvwrPkBFRrlh7gGpRH6ytBHr8u1WHEWnYE24MxEmPX5/KkcJYfGpNP7QkHPqDmghKEQfEBp6DGP7I6VXP7QIFP6UNkxogACcDMliNzWvtWQuwiuf0VJnSs94E/WgzXs9ePF+J7bKiHwuca/QD7mtOOHUdBSxRQFFFFAU3b4ZVZmAAZo1HvpED6CnaKAooooCiiigKKKKAooooEWh4R6Cl0m3sPQUqgKKKKBFxiBgSe21QrnNdLQyP8IPhBbOJX5AjPX5VYUUFcea4U+7fOroZAUx9TgxXV5sCrEW38OnECfF0gHcdasIoigrv9rn/lXOnTvFcbmT+Ei2xB1SIMiGgdO2fzNWUVyKCsXnDE4s3MbiMzAIHbrUm3xLNPgKwdj1H9UyB9alxRQQL/ABzjTFpjvq2wIMbE7kD0mlJxjkE+7Iggb7gmJyOgyfnU2KIoK1eZOLWprbapA0xG/UTUnl/F+8tq5UrI2bf79PpUiK7Qciiu0UHK7RRQFFFFAUUUUBRRRQFFFFB//9k="/>
          <p:cNvSpPr>
            <a:spLocks noChangeAspect="1" noChangeArrowheads="1"/>
          </p:cNvSpPr>
          <p:nvPr/>
        </p:nvSpPr>
        <p:spPr bwMode="auto">
          <a:xfrm>
            <a:off x="1587500" y="-1106488"/>
            <a:ext cx="2000250" cy="2286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data:image/jpeg;base64,/9j/4AAQSkZJRgABAQAAAQABAAD/2wCEAAkGBhQSERUUEhQWFRQWGRYZFxgXGRwaGhoYGBgYGhcYFhkXGyYeGBojGhgWHy8gJCcpLCwsGB4xNTAqNScrLCkBCQoKBQUFDQUFDSkYEhgpKSkpKSkpKSkpKSkpKSkpKSkpKSkpKSkpKSkpKSkpKSkpKSkpKSkpKSkpKSkpKSkpKf/AABEIAPAA0gMBIgACEQEDEQH/xAAbAAABBQEBAAAAAAAAAAAAAAAAAgMEBQYBB//EAEYQAAIBAwIEAwYCBgcHBAMBAAECEQADIRIxBAVBUSJhcQYTMoGRobHwI0JSwdHhFGJygpKy8RUzQ1OT0tMkc4PCY6LDFv/EABQBAQAAAAAAAAAAAAAAAAAAAAD/xAAUEQEAAAAAAAAAAAAAAAAAAAAA/9oADAMBAAIRAxEAPwD3CkX7ulWbeAT9BNLpnjf92/8AZb8DQU3De0zugYWIkBgPeDYiR+rTie0Fw/8ABH/UH/bVbyq1Fm2O1tP8oqaLdA+/O7g2sSe3vB/20W+c3T/wFH/y/wAEpIJiugxQPLzO7/yk/wCof/FXTzG9/wApP+of/HSC1dDzQLXmF0/8JP8AqH/x13/aFz/lr/jP/jpINBJoFnj7n7Cf4z/466ONuH9RP8Z/7KSKUDQH9Lu/s2/q3/bR/Sbn/wCMf4j+4VwUmaBYuXu9uP7LH/7CnBdb9pf8J/7qi3eJVR4mC+pA/Gm15pax4xnbHfO8RQTveN+1j+z/ADpPvG/aj+6P41A/21Zwdflj8+Rrp53ZAB1YaDgd+/b+VBPF4/tfYUeOf95/+oqtu87sA/HsSDgxieu29SOG5tZmA2e359KCxW03Vz9BTiKRuZ+n7qiDm1v9r85/galC5QLorgNdoCiiigKKKKDlN8SJRv7J/CnKTc2PoaDJ8rufoLR7pb691FT0aq/lB/8AT2v/AG7f+QVNU0Dgbeie1c6VxZoOlu9ApRWKTbUx6UDgP0pYeK5FdigUblBuUkzQnp+elAuc11WNIArrGT1oK3nt2EMnSNJ75OIGKxnvnGZPl+elan2paLfr/Ff31k+H4khpJjETvAoFq52OfycY6UnJG8b42rjnxGBjbH5zQGx9hQPWHIG5B9djP3pzhnM/6fxqKtyMRNO23Cyf3/agsbPMnQZcmcQCf9P9POrblnP2ZviIHyrMa1Hxb47fjNL4e71XY9f30HpvB8TqGetSGaKzHJeZ4AxOB9v4xWj97igdBrtMByCJ+ExHkf5/nenxQFFFFBygiiigyPJmixaB6In+UVO1VXcn/wBxbmPhX/KKmrQPDNKpKNmlhqCFxfOBbaNMxk5j5D502/PRghAR18R/hVRzy4femPvjqajWH36n89qDRjngEeDt+t/Kp3L+KFy2r95x9qyNlz1JO5/h/pWg9nuJUWFkgHU+P7x70FozdqAc0huJSMuo60f7RsgGXH3/AIUDPGcyS0PGewxvk/yNV7+1NqPhbvUPnvGpcn3eR4QdxmGiJrNXQdo7Z/n3oLjnHOBf1BQQqqDON9S4qlZB6/nanuCwHEbrHp4kz6imLhjNB1QPTypxEEEkwNjG5J2AH52pavrKqAATAzt9qo+d8w13CiiLaeE5gsZ6nvvQXZu2yARIJ7xHcZHWOhiCKSFIM7dBGPSslwvMzbuSp0j8/n5Vrw2oEzIBERtBnr8qBniOFuMp0AsfLfY43ydvtTthWCwcMMemcipViwl3DNpOTJgqR5dQaaW3uB3+XrQWVq+VIPWR9jtW04PiNSjzg1iLHDyyr5/6n7VseEEKOlBYASpFPocVH4fNSRQFFFFByiiigy/K7f6JBGyLn5CpXu4rGcJxD6IyZxv22xShxDYM5/hQbVF749aGEdR9f41jbfFuxhZkmIG5n91dv3mB0uCrDp+H5FA9z5f0pODMdfyKi2ycfxpjib0x5TP2371y0+aCYGGPnTfB8S6zoCGGfcE5nPWO1NlxO/5865wVwA3OviP3oJVzjbhEkLPoft4qYfiWIyVBG+D29fWkHfc7/neusnfz/IoDhi2hwW6p0j9ukpbIV3LABRjV+sf2R5xn/WnEIKv/AHPxP8ar+d8T+hNlUZyxDiBgQSIM7A+E/Wgd4C7qV2jJAwf7a9frmuqozLIpAOCd4iT9xSLdrSWaTBRIBOQAq6yx2JLSJ8vOl3+CRgHdNRtgso1FZMqF1Fc6ZPTOKBFu6FDMYgKxB7mDGk96zHNAEs2Yyzq1xj1JZj9hEVpOM5bNjT+yJB85MxkEffpWX5rkIA06UAgn4T1Aj6/OgrtIGen5mtf7O6rlkkkygWexEhc+LBgdulZawuZO3+m1avkyD3Qjc6h8gVK+ZyX37UFqm22QAAaVbSMxj9/rRw105Ud9uncfiKsUslgoKwBjB889YoH+Q8MWuFzsuw861qWZzVTyu2B89/pV/ZXFAWEgU7XK7QFFFFByiiig8r4dgRt1MH504xgifwpnhFImP2j+NOlD13g0EjhL3u/eOuWFu5pgTDRvGek1X8GruLry9xVK+JjJyDO3kFY9tQrV2LAS2EAy0av6xiWkjOkCmeO4fQoFuEUSSAMYncDJzQZpxIHfOPpXVEdKdvcGxusqKW0semw8z06VMscqIb9JGkAzBEjftt2oFcWtixaGok3XXUAudOJ+EHaO9V3CNDNIGSD9QDT3NuBFq0z8PMXN1JYzOAV05DT2qZasWrxEMUeALikZkKBscgb58qCIpJYKknViB3+dL4vhikKxE/h9QJ+VSuM4a3ZPhusLkEgmMEgR0rLnmjDiFLoYBBJLM0+EgnJgyfnQX1/hRaHjIBYDHYjxQTtsN9hUXkXLrnFNcaNIBEFsAzOANwIj7U1yn2nt/wBJ0uzH3uq3LiVBlWtwAICg6h9zT/MuK9x72WK2wzM0CZZJUT5FwTHoaBn2h5U4i0QCQV8X6gUkkkk7MCJETkxUzi+CL2HfHwkxOZEP8hAas7yzm7XbxNp3ZRa8c/t6dRwABpBG0GrHjecrbVC06SuP2dUsPGBuCs0Gh4fi/coGVNZZSxYQCEULCgsQNRZh95qh5jZtcTeYXFCXLfxgiH0kElSFaGYECGmMntT/AD5LhsB0XVJUFA5ADNo0hRHiyc+g7Unl3slctKXvXbQe5DaY3IzpL7BTtkRkUDA5TwQX3LMVuEeG4BGWCsqsJImGE4+9T09oxZJtXLYWzb0pC/EMlQ5MEMTkkTsOtMXuVFwVZStyWVpBhB4WNzWDGwEDrj5Lsez9tHuX7hLWbaEIH3LAQWJxqC9Ns+lAriUbWI8KudRbCkKqsY2OknSPyar+X88urxGli1xGth8aZVYlWbSIBgwepkdqTyzmHvTmQixGkySxEKpnbU0b9AfOkcys21tBrbA6m8UHxDRIAJGCkGREZJxMEBteQ8w94zHA7eYj/StbYOK8z5FzOFkk4A/iCfX+Nb/k/He8QHrQWNdFNZBGcGZ/lTtAUUUUHKKK7QeZcPwby0D9Y5+vnS7tnSPGyr2zJPyE9aXfJa69sA/E0heniIJk1It8vCzKKDBiMkHEdPwNBbaoQCY0gBm22Gc9KreOuFgsGNbJpBlRE4Lxkz27T12mG4XXUV8IiVkDU2MMTsg69/PY1fMxdbUC41aHeQpAAWAVQEzPi+I/TNBMTiyzMq5AMErBkwJyTAg9ah3+KJV7Ft/0gE3GI+BTAidiYOAOtVPIHK2zbLMGUuYJIkT996sOXMq3nUr8bLpYbOVHw+oLAnyFA1c48Lato5KKpPjGSCI0sN5BE+X2rnC8wtlptzAMM5n9IN9QB2EhhjaOlP8AOeFXXnSFI0E4ADftdvi+1Znl1huL4hrFlwlpQSbogtpBgaQf1ulBa8z5qrXEQaWJIIMwFnoY3jr8qgc1J06njKhoAiJ6SPlUqzyQW197NzSjtb/SAEtEjWSoAUQCSTtSudWJthQNlj1H+hoMpbWR9/Q16NyRE4mx7y6AZBV+gME6jjvMms/y/hAioBaFy4dLNrAgAkQJOFBX3nqGU7rV/wAkZBYZAAqq0qBO0Anz+IN9aCqucLY4VJsiH3gZADGRGrcDT9871G4e1afhP65yZyAF6bSCFH3Nd54mt1934pQAsNgcgj1OYHXFQOF4pW94k6d1zgxGlhnH58qDV8CxNq3KklZBVQWOkGFJHmJzsRPqJNxwA127Y17lmNwMQBudMDSoEHwzg1T8u5dcHD2rtu6G0PhSgBKq+l195MiQDHTaqv2mv8QFZHCYAIOokhrkkQOhgMYk9KC+v8QAfd2hNu7lQNwiZZZ3jVKgdmjpXLqvewbg0bQJMn+qIyNx29axPJuYm2gVidRUJg5VNUsFnZjHTaa3HszxaoLr3BkKkIsswSSMDsPCDFBV8TwY4UtoV7asNTSJkqCFYaxAgtOI6j0z44sFiIyx2Aw8g7DpGZ7ekVruc8wtsl+4TFoKhSVKBmEnSFaPENpH7Q71Z2fYzg5S8VYGFKn3jDGCkDHl86DIcoLW3KuI8I04InzOoDt2Fav2d5ppcqTGJFRee8GhcujMxUgszZBwRpUnMgb9PnTHLFGsb7j7mP40Ho/DXdQmpAqs5QwgjtVmKAooooOUVwmkvfAUsTgdaDJX0A4m7BkapmcAmCR8jIrp4pQTt64/DeKq+IvDXc3GpnaOp1NOTPnTNu48SIUD9YgR8sSx9BQW/DaXuagZCg7/ALTahMfKmWvL76Nj+kHy0z+Ipvkl/Ubuc+DpH6zDMiji108SuPiYfRlINBW8GFAJIGsk+UCdjG9O8KltLpvFWITxHIABGNWRv88k1Ba7dBKovgUkljgTic9c9M0rj3Y2ktE5bx3N4ImEU9x4Zjrigb9pOZresMFV1UgyzRtMiFUznasH7NMo4nx3fchDI2GohtiSRGO5rctZ1LDSZ+nbaspc9kLlxiUgiSvmSvYD060Hp/G83sMmZuKwEAAwchgcwNwPpVRx5DBcBT0A2Azjz2GetWK2T7i2jKUfQogyADAlATg1UnnoS/8A0drAZmI907DcmAbZDiAwM+v3oIvspaJutJhABq7GT4QfSC3yqbYu/wBHcNdGq1dgzHwtmCF6iBBG/hJqy4zh0sAWkhCzanOYJOIHYAbSaic35nZuWFTUGbSNliDuPFPqP71BYcTwqFdKhSCAR2YHKkEdcYJ7nzrz32j4U2bnvBID/ENoI6mdvPfPUzWw5Dxmq3ocEhZyBOlYBBPowmPNu1c5oq6Xs8SoKEagy9ttanuO3b0yB7Es9zhFB8KgvpYCW8R2j11GTSue+zIILy7HVrkkmAASymAANQAk+QG28/2S4fRw1leuVn9oLA1DyIUD+8e1M8+5x4CBADlgAOq7Fz5aQQB8+lB55btD+mOoHgltIjZTkDzxivS+D5Rabh7fvIVm1EODDAn4YPoBivNeEfXxp6HbuRia9A9ouKZeBRkOlwF0QDOrA8IiGJ7daDAc1XiHuhOKMgOoDTIYTEpHQ4O09K3nNOcE8VZsIpIYBTpxAnJk7aQAYwT6VScbyjintNcucP7uBqhXDMD18J8QzmJkfanbvOeCckXWi1bg21B0lrgtEtIUAlv1ZJIJeB5BoedIq2WAwAInYTI26sxJPpJqv5GwmTE43+cx5xNZ/k9/iOJR2bWbOTaBbWEKD4WYy2VkAk7j6WnLrkkCT1PbvQehckYQYM+Xares97NpIYg9vwEZ61oEGO9B2iiigavJKn87ZqHzi7FvEZ77ec1PJqm5nbZ8FoiYAwd8SdxjtQY7mTOXZVExhjHXttSbXKmYeJ3PYKYA9Tn7Cr9+WhcrEdfXqacTgTEyFXYTv60ELk3BG3rEQWCSSZJgt170/wA3EOh7Onrv/OheDuaiBdCkgEtp1EDMQGgLOd6av8ut3BD3rjmZJGkCP7oCxjeZoK1OEe47i2hcBzmQFGdp/dXV5FdDFnUKsDVqYQIJAAiekHsK0NvSii2gAgYEjbqxgyT+NKCeISCyj0gHuATmKCiflG51qfJZkHOCTgfTNJ9luFcOyToRRJYAG5cZoZjLT7tBqCwBJ71NS21wy7kzMfCeuCIXHkJqLzS0FIUOyFlYqVMToI1qfLSVP900CuL4XhWOWuMSTIN14M/tAtFOWl4cMtxltq1sjRDMxx3zHlWT4riSjrbVdbO0BmJAnOIFQLvNbouqLhHu2QPFvwgqdwGJmQencZ7UGo5tzA8Q5FsAgA/F3MRPWY1RIiYqXa5Dw6hDduibkaQTpBJyBuWJ+Y86Y4fmti6sBRaaFIgAKdWxWMAT9DqXqKreM4QOSZBDjcftAgGfVoPzPag1d7hlshFtAIGuKIA3LY3O58juJFZr2g5zaS2ECG4bhItgR+jmV3/Z1Ax5GKgJxDsgl3IUgxqJymxpvhbCNctkkaVdCxJwFDAkn70G2e4LKsf1bSpbAjsFLH7r/hrL8ZaLtpceLQ8A9GIYLMb/AAEfWtW1xbi4gq9w6SDIb9bB6jw/Y1mrVo3LRW4uhx7y108TanZImPEpB+T0Gfu8uFni7bkwt5C4LYhoKuD56s/MbbVt+N4tPecPwyeMh7eQo0qLUO0t3wTC96w3tHzL31qyAJ1eI6gQUuhQr6c5V8MfMVoP6dctcNwpVVa8FOlmzEa1kjvDYnvmaDT+0HGaQMeU6Zyf6wykfQ1l+M4a3eMcUIna8BkHs5iSv1jpUbn/ALTcTw7yjG9bIVtLqpIBGfEoBECO4yZq45Tze1xdg3LSwdrlrBIOcrnKnp0oF8s5enDglQsBTqZbq6WCqSBpPiz2rPctBYpiNuv0zV+xsoyulj3jN4VbSv62Cew88SIPWs/yfm9t3ue+gEu0hZ0k6j8O0CT17bUHqHIVGiBHh3zJJ74q1Taqn2e4PRb3ycmNhNWwFAqiiigautkDv+6qm5c1MT3NWl49egBn7VUItAuOwEedd9xJkyY28vTtXdNLAnrQQGuiGUWyVJIOnr0Mz8+pNIEaSjI0YPhAiQZxJ7ifnVg1mdzTfuB5UFdYQoIQBR92O5LHcnb6Uu5xDEQT1yBgfM71KvJAyRFVvGHSs5yYA7nsBHlQPe/0jJH7qz/tU1y5aR7LL7y1cDjIgiCrLnGZ2O+asbfD3GjVbIHaFBHourbzP0rt6wBA1jGJJnfcQcDttQZrg295dtlrLW2SX0urBgVU4yMjzG4q24/2U1LIUHSCCFyQZhgB2ZCrR3Qd6l8RwYZQiM39kGVB7quyneD6iM1Kt+0FtQRcLW3IJD+7fScSSJBECSYmN4oMjY5W1oqAdSHZukMfEpI6HefL1q45BcHvAr4DC4CDHxQZnt8DH1NR+L49Hct7y2LR1rdZD4SxQlGAzpY9O5UgkytQOE5t7/iLAtR4NJZ3BVS5t5GBlZLZjPpmguPZS8ivfFwqAPECegzqrvH+0CXA1qzY1Kdzt8wFGM96n3vZAO2u/c1sDPhQKCRtmNTVJ4XguHtCBBEZUSQPPAx6mgx/DJdRSPePbWxqdVxHiIECRtLMPKkcJwt24oGlm1ZLEEgkmZJjeWP1rS+0/FK+hAfASAT006hqyPQfem+K443itvh9SAEz4ZkAYAE4gx3oMxfXxFTplCQT2ORH2FWtoj3dtAutjrL7SoQSpXsSOnUYqb//AJUg6nvXAWnbRPY504xHi1YqJxHszYZvd2vfM2k+K3cOnzV3YEAtMY+1BBvcWjKl0kAeJc9fEYA6HeI8jWQ/2meG4o3OGbSCZCnoMSpjG4/D5bfn/KHvKllbR4RLYWSWVxERCw3Ybkjzqs4T2UW25FuGaIkqLh8yCRA6ZignD29tuqsbVxbkgsoA0sRmZO39oAH1rPcu5Zca4XganLPG6glic9cGtjwPJFUnXaK4ENicDYdO/StJyvktoKp90JPfxH1MigtuRgiygbeM/k1ZCmbFsKIAA8h/KngKDtFFFBFdJDz3H4CoL+VWlzufnUbiOGB2oIYIpSPmuMCD++hWmg5qxUe7xRGyyT5jp+FSTj+VdY0DLKpEsM+fT06VCvOAYCyR1b57VOdDUEhiTEE9z8I9aBluGZyTjO+w+4E0eFT4RMQAOw8hT3F3jaXU9y3A3EBTHUiTn0+9MDmNvTIuK09unrAkUDoIKnY7bdJxv86mcRwyPqQ/sgR2EMI9CJHzNQr106DA/rAEwTEHC9PnFS7N0G5ggh1keYwR/noMRz7liWwqsoRQzDxJJ0uWkFv+IssYYZgjEhaoOXH+j8R7kiVI8Bne22QQRhoPUfyr1vmHBC7bZCYmdxqHzBwa875tw/u//TuFkEvw7A/A4y1sE5Ftx06EjeJoNtwNtr1lTMEiGO58JgnPp96Tx3LiNVxFN26AAoL6PCTkKQIUbnNRPYvi9VtxOAwYejCCPqv3q8c5/PWgzp9mGvlTxHhtqQy21aTIM+JpjvkZPlWgTh1RQFUKo2AwPtXST0HzJxTNm87MZWFUxO+rzXyoEXyr4OkncA5+xqPxHMFXwicGIVCQD6AQMEfWrBre5Pb5x+4VK5FbgXYn/eMc+apQZ63xJZjIut/8Nw/KdMU6VaBotXP+m6/WUrXxRFBlbNq4SC1q5IzsfwirzgmgZRgfNanRXYoGRe8m+lLtvPQjMZ/EeVKiu0BRRRQcFdrgNFAxc4eRUBrMZ6VbVH4tAFLdt/TrQQAKYv3wBg5JjvHnG5p64hBim9Py9KCM9xicMwQf1fE2OmwUb70i5xGgfA+NlUE74ydus71McxECks2KCn4rlbvcFxzbYKPheYBk5IXeMYml/wBDa7d1XAulQNOkaQxPfMwKsemKRdeMkfn170C4jLHJ7fhVXxSMmU8UHXbEbESXt/3lLkedc5hzBhpRQNdwwgJxgZZo2UeuSQMU3w44i0GF5XvAsDbZVyhEkhlUmACAQRgzGIoLzhOPW4qsDIYYI67/AHxVZzrgUvDScXIJtkzBIzp7Hb1qFZ5rDMVsXrbSpfUQtsXSCR7pWgtqAJO3pNWB5sl62rAgKwmGBGRtGMMMHv5CgoPY7jBb4ooZC3BEHeT4gD6Orr/eFba6Y6fyHnXmnN+Ka1dF0EEq5nbqNanG4LW/SSa2Nz2oUprGx+EE+Jtp2wIJ64waC0t8YGYpEwJBG2/44pdxiBAiek7faqhPahGXcWiT18XhmPBA0ydqg8TzlnMWmuEHeSOnUEbTnH+lBfXLz6cooM5lsesxt8qn8h+F/wD3D5/qp1rGWGfdluFIO7NA+kfStX7JXNVgk9XP+Vc0F5RRRQFFFFAUUUUBRRRQcFdrgrtBw1HvcRhvCWIxp7zjriOvpUiigiX7fhz0286hKtT+Jz6D8T+fvVc7idK/F9h6/wAKBi/dMwg1HrmAPU0zfW6B0K9QufmJ39Bmpj6QIz1JnqepNZ/mntLbtCdc7xpg7bmTgAdzNBPWy1xfDchf2hj5evliKh8dqsZuOGU4BkzPQEHv5dqmco4pWRNGpgRqL4hmbLbnJnyio/MOQNxBi5cIQEeFBG3djMn086Cl9pbiA2RZg3gfdSW8AXPvC4DbAgEznAqO/tC9niVs8Pq4kaRq0iDq66VGNMRv9a0bex3DlzcuBrjGcsxET8Xwkb+dS+G5QtpibS2kBADEL4iBsJBiNuhOKCDf4mGV7qMoVgxmO0TvggMfv1pn3aOzIbht3YGmSAjEABLqYzIVQR0IOO8rm/L7l8G378ImzrbHibbBY7CNwBMVATlauBZ9zqtLAOozkZJ1EypnsTg0GR9rJVXLYAAU/wBoMDAPXY1H5Jy9uMcBJ8IltU6R+ymNyck4gDqa1vtDySwUa3cVNTKTb0FlKsNjk6Tkdd4qw5XwA4fhkXh7OqFBJPgVmIEsSct1+UZFBn25LxCwGtroxqI8cCQCAEkkxmfKr/l3OrK22VbDFBPwwykTie33qh5r7TXVcpcJDY8CLGDtBAyD0MkU97P3iFfXZKoXZvDJ04HhOM9STQXXKOENy0Q7KNTEraEeFCcAyZM5MdK0Xs3b0o6gRD7f3EP76orHOrIgDSCO4gjf8/OtFyQ/7w/1/wD+dugs6KKKAooooCiiigKKKKDgrtcU12gK5Qa7QMX7Ug9jVLxHAutsraw0yCSe/U+nere4XJICxGzEiDt0Gd5+lPJagUGbscofJuMST0UkCPMjLfhjaupy0IWhUzmSJ8oz0xt61oOIUR/Cqe+jsMaRMyYLHyxgfega4TgPd6QpOkTiBGc9Bj5VKa8R0knp/rtULlvAvbt6WdrhHWBtiFHkPOi5eTWVe4QYXwDBz1kZInqO1A+eIcESkjbwmYPmD07muOhb9fO0AkAfSCe01W3TZB/RoHIkBUQkkjvcGx/nVfe4Li2XZLasdtRLQfhF0hTMbYx3oFjmF1C9q3YN0KD4u05hjiW8xnapNvnfD2lMke8OWkHUxgYC/FA22FUl/lvFaRbYAkY8LkgzuxkdSc+tTeQ+zPumb3hZrjQWYjwrBwqsRJxGNqCFzC03FOraQgxqAHiImQWn4PTqDVve5rcuagV0oDEagpYebapA9FNc5twPEPdTQyW7alZxL4JnMemNsmatbXK0DTBJzv542oM7y3k7Nca+5QO58L/rqoGkKix4Fj596tLPL2Vgr3mPUIkifU9u9Xq8CyjwKJ8/Co+gmucJyQ69d2GbfHwznERtBoKrieW2HfV7gXbhnC9SoX4iWA6jJxV5ydY95Ijxrjt+it4MYqXw/DBFgAecfWo/BH9NfHmh+qAf/X7UE+iiigKKKKAooooCiiigRbOB6Cl0iz8I9B+FLoCiiigKau3YIHcx9pp2mOMRivgjUCCAcAwcgmMSOtAm7NQ/d5J7xicfIVNtWm6kDyEn7n+FPBBQQf6IT3HoYpL8BoBKgE9TksR61ZU3dHXt5TQVN1SvwrPkBFRrlh7gGpRH6ytBHr8u1WHEWnYE24MxEmPX5/KkcJYfGpNP7QkHPqDmghKEQfEBp6DGP7I6VXP7QIFP6UNkxogACcDMliNzWvtWQuwiuf0VJnSs94E/WgzXs9ePF+J7bKiHwuca/QD7mtOOHUdBSxRQFFFFAU3b4ZVZmAAZo1HvpED6CnaKAooooCiiigKKKKAooooEWh4R6Cl0m3sPQUqgKKKKBFxiBgSe21QrnNdLQyP8IPhBbOJX5AjPX5VYUUFcea4U+7fOroZAUx9TgxXV5sCrEW38OnECfF0gHcdasIoigrv9rn/lXOnTvFcbmT+Ei2xB1SIMiGgdO2fzNWUVyKCsXnDE4s3MbiMzAIHbrUm3xLNPgKwdj1H9UyB9alxRQQL/ABzjTFpjvq2wIMbE7kD0mlJxjkE+7Iggb7gmJyOgyfnU2KIoK1eZOLWprbapA0xG/UTUnl/F+8tq5UrI2bf79PpUiK7Qciiu0UHK7RRQFFFFAUUUUBRRRQFFFFB//9k="/>
          <p:cNvSpPr>
            <a:spLocks noChangeAspect="1" noChangeArrowheads="1"/>
          </p:cNvSpPr>
          <p:nvPr/>
        </p:nvSpPr>
        <p:spPr bwMode="auto">
          <a:xfrm>
            <a:off x="1587500" y="-1106488"/>
            <a:ext cx="2000250" cy="2286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640080" y="1616120"/>
            <a:ext cx="6096000" cy="4832092"/>
          </a:xfrm>
          <a:prstGeom prst="rect">
            <a:avLst/>
          </a:prstGeom>
        </p:spPr>
        <p:txBody>
          <a:bodyPr>
            <a:spAutoFit/>
          </a:bodyPr>
          <a:lstStyle/>
          <a:p>
            <a:r>
              <a:rPr lang="en-US" sz="2800" dirty="0">
                <a:solidFill>
                  <a:schemeClr val="bg1"/>
                </a:solidFill>
                <a:latin typeface="Abadi" panose="020B0604020104020204" pitchFamily="34" charset="0"/>
              </a:rPr>
              <a:t>Stephen is generally considered the first Christian martyr. </a:t>
            </a:r>
          </a:p>
          <a:p>
            <a:endParaRPr lang="en-US" sz="2800" dirty="0">
              <a:solidFill>
                <a:schemeClr val="bg1"/>
              </a:solidFill>
              <a:latin typeface="Abadi" panose="020B0604020104020204" pitchFamily="34" charset="0"/>
            </a:endParaRPr>
          </a:p>
          <a:p>
            <a:r>
              <a:rPr lang="en-US" sz="2800" dirty="0">
                <a:solidFill>
                  <a:schemeClr val="bg1"/>
                </a:solidFill>
                <a:latin typeface="Abadi" panose="020B0604020104020204" pitchFamily="34" charset="0"/>
              </a:rPr>
              <a:t>In addition, he can be seen as a type of Christ, as both he and the Savior stood before a council to be tried, declared truths in the face of their enemies, gave their lives in a righteous cause, and even uttered similar expressions as they suffered death. </a:t>
            </a:r>
            <a:endParaRPr lang="en-US" sz="2800" dirty="0">
              <a:solidFill>
                <a:schemeClr val="bg1"/>
              </a:solidFill>
            </a:endParaRPr>
          </a:p>
        </p:txBody>
      </p:sp>
      <p:pic>
        <p:nvPicPr>
          <p:cNvPr id="10242" name="Picture 2" descr="Image result for stoning of step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3486" y="1179513"/>
            <a:ext cx="3207385" cy="459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82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4" name="AutoShape 2"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6" name="AutoShape 4" descr="data:image/jpeg;base64,/9j/4AAQSkZJRgABAQAAAQABAAD/2wCEAAkGBg8PEA8QDxQPDw8PDw8PEA8PDxAPDw8QFBAVFBQUFRQXHCYeFxkjGRUUHy8gIycpLSwsFR4xNTAqNSYrLCkBCQoKDgwOFw8PGiwkHBwsKSksKSwpLCksLCkpKSkpLCkpLikpKSwpKSksKSwpLCkpKSksKSwpKSkpKSkpLCkpLP/AABEIALcBEwMBIgACEQEDEQH/xAAcAAACAgMBAQAAAAAAAAAAAAAAAQIDBQYHBAj/xAA/EAABAwIEAwYEAwYFBAMAAAABAAIDBBEFEiExBkFRBxMiYXGBFDKRoUJSsQhicoKSoiMzwdHwJEODwhZjsv/EABkBAQADAQEAAAAAAAAAAAAAAAABAwQCBf/EACURAQACAgEEAgIDAQAAAAAAAAABAgMRIQQSMUETFCJRYXGxkf/aAAwDAQACEQMRAD8A6gQiyssjKuxXZFlLKnZBCydlKydkELJWVlkWQVkJZVZZFkFWVKytslZBVZFlMtSsgjZFlKydkFaVljMS4soKa4nqaeMj8JkaX72+UarFHtQwfX/qo9P3Jbe3hUbTpsxCVljsP4poKmwgqKeVztmtkbnP8p1+yydkEbJEKdkWUiuyLKVkWQQskQrLJWUCohKysISsgrLVEhW2SsgrsghTISsgrskQrLJFqkVWQp2QgzlkWU7IsiFZallVtkiEFdk7KVkrIEhOyLIFZLKpWRZBAtSsrLJEIKyErKyyVkS8dfXR08b5pnNjjjaXPe42AA/5suC8b9rNVWPfHSOfTUtsoAs2WTzc4fL6A+qyvbdxaZJxQROPdQ2dOBoHzHVrT1ygg+rvJcviizEBczIrJQrXw2JG/psqyFCCDiNRoeq6TwD2tS0zmwV73S02wlcC+WHTQdXN+pC5qhB9dQyte1r2EOa9oc0g3BBFwR7Kdly7sQ4rMsT6CU3dADJASdTET4mfykj2d5Lqdl0lDKlZTQVIjZRsppWUCBCVlMhKyIQslZTISsiVZCLKdkrIKyErKwhItRCuyFOyESzSdkWTUoKyRCknZBWQlZWEKNkEbIspIQRsiylZFkEbJEKdkiEELKErsrS47NBJ9ALq2yhKzM1w6gj6iyD5JxOofU1E0rtXzSvkJ83OJ/1WzYRwXK+O/haXjd29vILAUDAJmg2Nn2PO9iuz4XT+Fm1jYfYLJlvMaiG/psVbbmXNXcDTNdyttmB1HnqsVW8MyscWb7kG29l3HEMNDeYta97rWMTpRy1vsuO+0NH18do4cifhUguS0heV0RC33E4soIK1KsisCeqtpk7mTLginhlezLEfh8VonE2a+TuXdCJWlgv5XLfovpey+TsFkyVNM8btqIXC3lI0r603V8MiFkWUrIsuhCyLKZCVlCELJEKdkiEFaVlMhJEoWRZSsiyhCBCiWqZCVkEMqFOyESzBCFKySlBJhCEBZItUgUIIWSspkJFBGya8NdjVPBfvJGg/kHiefRo1Wt1/GEsvhp2mJu2dwDpT6DZv3XNrxVZXHa3htlVVxxDNI4NHLmT6Aan2WGouOcOmlMDZ2NlvYMlBhLj0bntc+W/ktD4ixbumnvnVDZJAcs1zvyuei5nVySTyF77PlbqTYeMDqFV8s7aPrxEeeX1LZVVNwx5G4Y4j1ymy5nwhirZYA6mllp5GCz42vuwOtzjddtvZbYzGKoN1dTyafiY5t9NdWut9Auvlhx9e0Tw+eo8JlbWOija55ilJsNDlvoT03C7NQ3bFECLaa9brXoaMjFKkuDWu+Gh+W9teevp9lkqziKOFpa4OJ8musNeuyzWnub8dIpufW2VxiMBrHA3zj6LDmDQ9RosUOMqOQtb3mVwcDZ4sPrsvfieINEDpwQBs0g6OI5jyXM+eV8TWY4lrWPQ2aSeWmq1GsbfT6LJYpxGJcgaHPcCXPsPxcvULES1UjneJob63CtpWYY8uStuIeB1MQ4NPPVfTPZ3nOFUBfv3Gn8Gd2T+3KvnGaFznxht7uu0WFyT5LdYu03F4Y2Qh8MTY2Mja34WNrmNY0NAs4dANwrot7ljmnqHe8q8GIY5S02k8scZ/KTd9uuUXIHnZcGquLq+pt8TVTub+RjxCw+rYsoPutu4Yw2Pu87mZsw0Dt3E7HzUWy68O6dPM+XVKapjlY2SJzJI3atexwc13oQrLLhOLzV+FVRlpHOgY8hzmNOeF5/fjOhP/AC4W38O9s9PJZlew00h071gdJTu8yNXM/uHmu63iVV8c1l0ayVlXR1sU7BJC9ksbtnxva9p9wr7LtWrISIUyEiEFdkWU7JEKBCyWVTSsiEMqFKyEGXSITQgVk0WQgVkEgKiur44GGSVwYwczzPQDmVp9djM9ccsQdDTA/N+OT/YLm14r5WY8c3nhnK7iUAuZTt7+Ru9tGNPQuWDq6WvqdZJnRg/9qIBjR6kau+q9dM1kEYaLAb+vqvFVcUsjvcgDqTbms9sky3UwRXwjS8KNZ813nmSspHQxRC5yi3WywlXxjHGzO5zQ3rcLROIOP5Zrth0BHzO39lzH8LJrry2jiykZXREsIJZsB012XMJYXwv/AH4zoTzHQrbOBHwNvJJVPD2tfngf8gBGhA2IvbZYfiKvimlkMLSQHXzgH5bWJIGwv1TlNtabz2V18E7n0z4YpGvY6pjc6NjzGQWtkjJIvlJcCPO/VdIbgdKNoYB/4mW/RcO7MJquLEIXQXMcrmxSxDxAwk+JzrbZfmvytbnr9AWWjH4YM+4t/bm/EmCfD1zpmNyw1ELQLaBr2GxaBy3uvJJh/eggX8XSxPprot44woe9pXEfNCRKPQaO/tJPstSpJPDfYjms+Wur/wBvQ6W/fTU+mj1XBLnzBskj7ZrBhawH00A/RZTiyhbHQBgGUsbqBsLW/wCe6qnrpKmuDYickLs08nQA3yg9Sstxg5r6R1je4181xqdrpiup05xwvw1HUCRzy4ZSAQ05TYjcFGK4XHTuyMBNz8ztT9VDAca+GlNzeN/hfb8PQr18RTBzwW6tIuCrJmds0RTs48s12WcNmqxCKY/5VEO/d5yE2ib9QXfyea7tLA1/zta/+Jod+q0fsawvu6F85+apmcRp/wBuPwN/uzrfbLVSNQ87JO7S1LjCKmiiETIqds1SSxpEEWZsY1kfe2lgbX6uCwtE0EHJ8kdmt83L29pNRTQmnke8tqLGNkbW580TnDM535Q08+e1jyxeCVDI4cznAtbmeSSNbm9yfSyzZZ/LTd08apt4+KcC71gOZ2cXO+h9lotZgbrcjp6FZWo7QJnyyNZCZW5iM/RhduGnS+XReqmxWGVgIIvtZxs6/mFzHDuYizUKKKqp5A6F8kL+rHlhPrbdbjQ8a41HtKydrbEiZjcx8swF1jKyYF4y8uayFGe8N+lvRdd8w4jFWW34T2rw3Edex1LIbeL5oj/Ny91u9LVxzND43Ne0gEFpuFxnEcNElwdfVYOjxCuwyQvpXkNB1jN3RkenL2Xdcv7U5On1zD6HslZc94a7ZKWe0daDSS7Zz4oXH+LdvuPddAgnZI0Pjc17HC7XsIc1w8iN1fvbJMTCVkiFKyVkQhZCmhBkrpqN0nyBoLnEAAXJJsAEE1rmP8ZR057qIfEVG2Rh8LP4iP0WJxnieapc6GkuyLZ0+zpOob0Crwjh4RjM62u6otl9VbMfT+7/APGP+EqayQS1T8xG0YBEcXkBtdZzwwstpp9U6ysbGLBaVxHxRlBDSS46ADcnkqf9bIiIj9Q9ON8SHM2KEGWaQ5I4mAlznE6ABZ3AOy9rss+Jn4iU+IUwP/TxeTrf5h+3qvR2ecFGmb8XVAGsmGjTr8PGfwj948z7db7ur6Y9cyw5s824r4eRuDUwykQU4LAA09xFdoGwGmitmw+F9s8cT7CwzxsfYdBcbK8NJ2ufZc6497ZIMMmbTwRsrJbEzFs4ayE5iMhLQ7x6EkaW0VzK3efAaV4DXwQFoIdl7pgFxtcAa77FeqKBrBlY1rG7WYA0fQLl8v7QdD8OHtgqDVEW+HOQRh3Xvubf5b+QWMn/AGi292O7oj3t/EJKi8QHllYCT9ES7IyIN+UBoO4aAB9lJcNf+0XUZdKOAP6maUs/psD906v9omYwsEVLEyo17x8kj3wjpkYLO+rtPNEO3vYHAggEEEEHYg6ELluN0zqZ80FyLA9279xwOR3+nqCue1/bVjUrrtmZALWyQQRAD3eHO+693DmPVdax81VLJO+OTJmkIJbGWg6dLEk+5VGaImrV0tpi+oezBKJ8UYdka9mY94cz2vadi7T57kfcKeKUjpIyA57onXGRk8QtYXN81nDlyWcoPlcNNSb/AO613iKWeMXEeZo8LXNy7W56X29dlmrbb1dV7eWjSUdn5ALajVzrnX0XvxUNjDIwcxYy7iNrnWy8kjiSXncm5K8ksuZ1zrzV/lgtMRuI9vqfhqmZFRUbGABgpYLD1ja4n3JJ91kl8m03GWI047uCrq4o2nwxsnkDG63sG3sBcle6v7UMYmex7qudhY1rQIXdyw2G7mMsHE7kkfZadsE+Xb+Nez+SvmE0UsbHd22NzZQ4gBpJBaW36nSy8eGdlAihe2WofJK/UWjDYWHmADdxB9R6LnFP254o2mfC7unznRlW5gEjG638AGVztrOI01uDy1ej46xSF2aOsqwScxzTve1x82uJB9wuJrWedLPlvERG/Dt3D3Zq3/H+Ma4N7wd02OUNDhl8TiWa72tqNjosmzsrwlpDu5eSDfWoqN/61yVnbti4AB+EdYAEmA3ceps4C/pZemDt+xMfPFRP/wDHM0/aRTERCLZLWne3UZuzHDnuzZZmi98jZnBnp+a3uqqvs5gF3UjnQOJuY3l0sLj/ADXc32J9FqdF+0JF3be/pZO9zkOEMje7DLCzhn1ve/h8t9dOl4HxFS10bJKaWOQOaHFjXtMsdxs9gN2kbG6dtZ9EZLxztzutw2SB/dzNMbz8uuZjxzLXbH9eqxFdQ5gdtNNl2LEKGKdpilAcHC4F7OFvxNO4I6haBjvD0tIbm8lOdBKBq250DwNvXY+Wyovj1zDbizxfi3lzfEMDLrmwG68eG4pXYe7NSyyRa3LL5o3erDoVvVTAHDQaLF1eHNO45LiLzCy+KLM5w723xm0eIxGJ23fwAuZ6ujPiHsT6LpeHYnBUxiWnkZNGdnxuDhfoeh8ivnfEME30XhwvE6zDpe9pnujP4gNWPHR7dnBX1ybYr4Zq+n7IXLKLt1g7tnfQSd7bx925uS/Vt9bIVm4VdsuuyztY0ucQGtBJJNgAFpeK4nJXnKzMymadBqDKeTnDp0CsxKudWPDW3bTtOgOnem+5HTyWRo6NrQPJZr5O7iPDZiw9n5W8q8Ow1kbQLWt5KGIVwaDaw+ytr6oNC0XiTHgwO16qvw0xzzKjiTiYMBF7nyK9/Zbwoah4xKqF2tJ+FY78ThoZSOg2b569FyXGsUc4kk3J2XkouKK6GOSGKoqI4ZWlj4myvDC07jLewv5K/HT3LHny7/GH0jxD2p4TQksknEsoNjFTATvaeeYghrfQuv5LT+Ke3unNMRholFU85c1RC0NhbbV4GYhztgAdOZvseFgKQVzGyddxRXTuL5qmpkcTqXTyW9hewHkFiyE0IBASahAEJKYUSEAs/wAI8QiklcJLmCUBr7alpGzwOdtVgCi6i0RaNS6paaTuHUK2tkgLainImpXjUxnPkPWw5eXsvLXcaMfHlcWm/wBR6/dc/p6uSO/dvey++R7m39bKUlfK75nudfqblU/C1/an09NXOXuIZ8pN78gF5pZg0WGpVDnk7kn3ULKztZ5yTIJSTshdqhZNCAgAhCaBKyGd8bg9jnMc03a5ji1wPkRqFBBQe0Y7Vd+KrvpjUtIInMjnS3AsPETfbSy3+m7ea8NDJoKOcZcryWyMMmliSA7Lr0At5LmaEHRMJ45jqJnNMYpg83jY2Rz2Dq0F2votmdGHi4+y4qDbUaEagjcLpvCGNfERgE/4jLB469HDyP8Aus+SmuYb8GXu/GXvqaIFYKvw299FuUkdwsZV0+6qaZjbQJML1Ka2p9I0k6fZNd9yn44dcpqfLbRWVFSGhBnWKxOua0EuIt5rjwv1uWOxjEiAfdcz4jxAkm/JbViGIyVJLKSN8pvYuaP8Nvq86LyUnZ2+Q56x43v3UZ0v5nmoieU2jjUOV1LnOOY3APy+irC6J2p4ZBDDRiNoa4OlYLaeABp19yPqVzsLZSdxt5OWvbaYMoQEl0rNN3JJNyBHdBQRohpQIFMpFNAJWTQpCQmkoBZCCkgEAJgIKBICE0AhCEAkEFDUDQkmgS9mF4lJTSCWM6jcHZzeYK8atgiL3NYN3Oa0e5sk/wApiZieHZsNxDvYo3uBYZI2vDXW2Iuo1QB2WQkp48jWaWY0NHkALLHTUzhs7ToRdYdva1wxxYhN0Dr7fdCbc6b5BXZlVPQwvOaQCTnZ+o+myykvD0TvldJH6ODh/cCvJLwtIfln/qiv+jl3OOVUdRRS6rYwWbYAbAWAHsvNJiDUTcHVXKWJ3rnb/oVjcT4eqqaKSd7e9bG3O4ROL35RuQ2wJtvpyCdkuvnp+2i9qtb3j6Vv5Wyu+paP/VaGOizPE2MtqpGObcBjS3xb/NdYchaaRqHnZrRa8zACCEIC6VAJlAQgAo7FSCHBAKKYKCgRQCmGqRbZAgwlTMKiCQrGk9VIpARkT5p3UCJFlFWkXVZCAQhCASTSQIppBNAIKFOCB8jgxjXPe42a1jS5zj0AGpQRXrwzSVh/Kc3uNllIeAMWd8tFW69aeRv6hVVnBWJw/wCZSVjfP4eUj6gEJMJidTt0Cjxd0wGRr3HS4Y1ziPoslHhtbJ8lPOfMxuaPq6y2Xsf4VfQYeHTNLKiqf30jXAtexgGWNjhyNrutyzkLeCqvihqnqreocj/+H4mde536yxA//pC62hT8dXP2bsW0qYKrCmFKpYFIKIUgiFTsPhd80ULv4omO/ULX+J+y/D8QAJYKaYCzZqZrGE+T2WyvH381tDVexdQh8ucY8C1eFS5Z25oXEiKoYD3Uo6fuu6tOvqNVr1l9h1dDFPG6KZjJYniz45GhzXDzBXL+KewSB4fJh0joX2Lm00pzxOP5WyHxMv8AvZvZShwxCtq6SSGR8UrXRyRuLHseLOa4GxBCqRATSTUiKEyFYyLqoBY6W2t6JnkPqpFnT9UrWUgISsmEEoKg1MtTKhZA7qJUgEEIIIQkoAkmhAIQuudmHY5HWQMrcQ7zupPFBTsOTvGD8cjhqGk7AWNhe+oQc/4T4Mq8Um7qmb4W6yTPuIYR1c62/QDU9F9D8C9m9JhLLs/xqpzbSVLwA63NsY/A3yvc8ydLbJh2FwUsbYaeOOGJvysjaGtHU+Z8zqV6UESElIpFBBCZCSBWQhNBiQFMBIKYC4WGFMJBqkApQk0K9gVTAr2BSha0KwBRarAFKHEP2gOF2sfBiEYt3p+HqLc3tbeJ58y0Ob/I1ccX1J2t4YJ8HrRa5iayob5GJ4cf7c/1Xy6QiCQhJSBSafO36KKkLbIHr1CWbzQY1HKgmNdifdMPtukGKBKC66i4KoFSzIJJFGYJFyCNlFSLlFQEhNCD0YdQvqJooYxeSaRkTB1c9waPuV9h4fQtp4YYGfJDFHE3+FjQ0fYLgfYHw62orpKp+raKMFg/+6XM1p9mh59bL6EQIpKSRQRSKaSCKiVJIoIoQmgxrQpgIQuFiYUwEIRCbArmBNC6hC1oVrUkKUPJjtGJqSqiO0tNPH/VE4f6r47IQhEIpFNCkJWsA06oQgblWXEIQgRepZQhCALQkDZCECc5QQhQEUIQgEIQg7t+znTWp8Qk/NPAz+mNx/8AddeKEIEkmhBEhRKEIIlIoQgimhCkf//Z"/>
          <p:cNvSpPr>
            <a:spLocks noChangeAspect="1" noChangeArrowheads="1"/>
          </p:cNvSpPr>
          <p:nvPr/>
        </p:nvSpPr>
        <p:spPr bwMode="auto">
          <a:xfrm>
            <a:off x="1587501" y="-8397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ata:image/jpeg;base64,/9j/4AAQSkZJRgABAQAAAQABAAD/2wCEAAkGBhQSERUUEhQWFRQWGRYZFxgXGRwaGhoYGBgYGhcYFhkXGyYeGBojGhgWHy8gJCcpLCwsGB4xNTAqNScrLCkBCQoKBQUFDQUFDSkYEhgpKSkpKSkpKSkpKSkpKSkpKSkpKSkpKSkpKSkpKSkpKSkpKSkpKSkpKSkpKSkpKSkpKf/AABEIAPAA0gMBIgACEQEDEQH/xAAbAAABBQEBAAAAAAAAAAAAAAAAAgMEBQYBB//EAEYQAAIBAwIEAwYCBgcHBAMBAAECEQADIRIxBAVBUSJhcQYTMoGRobHwI0JSwdHhFGJygpKy8RUzQ1OT0tMkc4PCY6LDFv/EABQBAQAAAAAAAAAAAAAAAAAAAAD/xAAUEQEAAAAAAAAAAAAAAAAAAAAA/9oADAMBAAIRAxEAPwD3CkX7ulWbeAT9BNLpnjf92/8AZb8DQU3De0zugYWIkBgPeDYiR+rTie0Fw/8ABH/UH/bVbyq1Fm2O1tP8oqaLdA+/O7g2sSe3vB/20W+c3T/wFH/y/wAEpIJiugxQPLzO7/yk/wCof/FXTzG9/wApP+of/HSC1dDzQLXmF0/8JP8AqH/x13/aFz/lr/jP/jpINBJoFnj7n7Cf4z/466ONuH9RP8Z/7KSKUDQH9Lu/s2/q3/bR/Sbn/wCMf4j+4VwUmaBYuXu9uP7LH/7CnBdb9pf8J/7qi3eJVR4mC+pA/Gm15pax4xnbHfO8RQTveN+1j+z/ADpPvG/aj+6P41A/21Zwdflj8+Rrp53ZAB1YaDgd+/b+VBPF4/tfYUeOf95/+oqtu87sA/HsSDgxieu29SOG5tZmA2e359KCxW03Vz9BTiKRuZ+n7qiDm1v9r85/galC5QLorgNdoCiiigKKKKDlN8SJRv7J/CnKTc2PoaDJ8rufoLR7pb691FT0aq/lB/8AT2v/AG7f+QVNU0Dgbeie1c6VxZoOlu9ApRWKTbUx6UDgP0pYeK5FdigUblBuUkzQnp+elAuc11WNIArrGT1oK3nt2EMnSNJ75OIGKxnvnGZPl+elan2paLfr/Ff31k+H4khpJjETvAoFq52OfycY6UnJG8b42rjnxGBjbH5zQGx9hQPWHIG5B9djP3pzhnM/6fxqKtyMRNO23Cyf3/agsbPMnQZcmcQCf9P9POrblnP2ZviIHyrMa1Hxb47fjNL4e71XY9f30HpvB8TqGetSGaKzHJeZ4AxOB9v4xWj97igdBrtMByCJ+ExHkf5/nenxQFFFFBygiiigyPJmixaB6In+UVO1VXcn/wBxbmPhX/KKmrQPDNKpKNmlhqCFxfOBbaNMxk5j5D502/PRghAR18R/hVRzy4femPvjqajWH36n89qDRjngEeDt+t/Kp3L+KFy2r95x9qyNlz1JO5/h/pWg9nuJUWFkgHU+P7x70FozdqAc0huJSMuo60f7RsgGXH3/AIUDPGcyS0PGewxvk/yNV7+1NqPhbvUPnvGpcn3eR4QdxmGiJrNXQdo7Z/n3oLjnHOBf1BQQqqDON9S4qlZB6/nanuCwHEbrHp4kz6imLhjNB1QPTypxEEEkwNjG5J2AH52pavrKqAATAzt9qo+d8w13CiiLaeE5gsZ6nvvQXZu2yARIJ7xHcZHWOhiCKSFIM7dBGPSslwvMzbuSp0j8/n5Vrw2oEzIBERtBnr8qBniOFuMp0AsfLfY43ydvtTthWCwcMMemcipViwl3DNpOTJgqR5dQaaW3uB3+XrQWVq+VIPWR9jtW04PiNSjzg1iLHDyyr5/6n7VseEEKOlBYASpFPocVH4fNSRQFFFFByiiigy/K7f6JBGyLn5CpXu4rGcJxD6IyZxv22xShxDYM5/hQbVF749aGEdR9f41jbfFuxhZkmIG5n91dv3mB0uCrDp+H5FA9z5f0pODMdfyKi2ycfxpjib0x5TP2371y0+aCYGGPnTfB8S6zoCGGfcE5nPWO1NlxO/5865wVwA3OviP3oJVzjbhEkLPoft4qYfiWIyVBG+D29fWkHfc7/neusnfz/IoDhi2hwW6p0j9ukpbIV3LABRjV+sf2R5xn/WnEIKv/AHPxP8ar+d8T+hNlUZyxDiBgQSIM7A+E/Wgd4C7qV2jJAwf7a9frmuqozLIpAOCd4iT9xSLdrSWaTBRIBOQAq6yx2JLSJ8vOl3+CRgHdNRtgso1FZMqF1Fc6ZPTOKBFu6FDMYgKxB7mDGk96zHNAEs2Yyzq1xj1JZj9hEVpOM5bNjT+yJB85MxkEffpWX5rkIA06UAgn4T1Aj6/OgrtIGen5mtf7O6rlkkkygWexEhc+LBgdulZawuZO3+m1avkyD3Qjc6h8gVK+ZyX37UFqm22QAAaVbSMxj9/rRw105Ud9uncfiKsUslgoKwBjB889YoH+Q8MWuFzsuw861qWZzVTyu2B89/pV/ZXFAWEgU7XK7QFFFFByiiig8r4dgRt1MH504xgifwpnhFImP2j+NOlD13g0EjhL3u/eOuWFu5pgTDRvGek1X8GruLry9xVK+JjJyDO3kFY9tQrV2LAS2EAy0av6xiWkjOkCmeO4fQoFuEUSSAMYncDJzQZpxIHfOPpXVEdKdvcGxusqKW0semw8z06VMscqIb9JGkAzBEjftt2oFcWtixaGok3XXUAudOJ+EHaO9V3CNDNIGSD9QDT3NuBFq0z8PMXN1JYzOAV05DT2qZasWrxEMUeALikZkKBscgb58qCIpJYKknViB3+dL4vhikKxE/h9QJ+VSuM4a3ZPhusLkEgmMEgR0rLnmjDiFLoYBBJLM0+EgnJgyfnQX1/hRaHjIBYDHYjxQTtsN9hUXkXLrnFNcaNIBEFsAzOANwIj7U1yn2nt/wBJ0uzH3uq3LiVBlWtwAICg6h9zT/MuK9x72WK2wzM0CZZJUT5FwTHoaBn2h5U4i0QCQV8X6gUkkkk7MCJETkxUzi+CL2HfHwkxOZEP8hAas7yzm7XbxNp3ZRa8c/t6dRwABpBG0GrHjecrbVC06SuP2dUsPGBuCs0Gh4fi/coGVNZZSxYQCEULCgsQNRZh95qh5jZtcTeYXFCXLfxgiH0kElSFaGYECGmMntT/AD5LhsB0XVJUFA5ADNo0hRHiyc+g7Unl3slctKXvXbQe5DaY3IzpL7BTtkRkUDA5TwQX3LMVuEeG4BGWCsqsJImGE4+9T09oxZJtXLYWzb0pC/EMlQ5MEMTkkTsOtMXuVFwVZStyWVpBhB4WNzWDGwEDrj5Lsez9tHuX7hLWbaEIH3LAQWJxqC9Ns+lAriUbWI8KudRbCkKqsY2OknSPyar+X88urxGli1xGth8aZVYlWbSIBgwepkdqTyzmHvTmQixGkySxEKpnbU0b9AfOkcys21tBrbA6m8UHxDRIAJGCkGREZJxMEBteQ8w94zHA7eYj/StbYOK8z5FzOFkk4A/iCfX+Nb/k/He8QHrQWNdFNZBGcGZ/lTtAUUUUHKKK7QeZcPwby0D9Y5+vnS7tnSPGyr2zJPyE9aXfJa69sA/E0heniIJk1It8vCzKKDBiMkHEdPwNBbaoQCY0gBm22Gc9KreOuFgsGNbJpBlRE4Lxkz27T12mG4XXUV8IiVkDU2MMTsg69/PY1fMxdbUC41aHeQpAAWAVQEzPi+I/TNBMTiyzMq5AMErBkwJyTAg9ah3+KJV7Ft/0gE3GI+BTAidiYOAOtVPIHK2zbLMGUuYJIkT996sOXMq3nUr8bLpYbOVHw+oLAnyFA1c48Lato5KKpPjGSCI0sN5BE+X2rnC8wtlptzAMM5n9IN9QB2EhhjaOlP8AOeFXXnSFI0E4ADftdvi+1Znl1huL4hrFlwlpQSbogtpBgaQf1ulBa8z5qrXEQaWJIIMwFnoY3jr8qgc1J06njKhoAiJ6SPlUqzyQW197NzSjtb/SAEtEjWSoAUQCSTtSudWJthQNlj1H+hoMpbWR9/Q16NyRE4mx7y6AZBV+gME6jjvMms/y/hAioBaFy4dLNrAgAkQJOFBX3nqGU7rV/wAkZBYZAAqq0qBO0Anz+IN9aCqucLY4VJsiH3gZADGRGrcDT9871G4e1afhP65yZyAF6bSCFH3Nd54mt1934pQAsNgcgj1OYHXFQOF4pW94k6d1zgxGlhnH58qDV8CxNq3KklZBVQWOkGFJHmJzsRPqJNxwA127Y17lmNwMQBudMDSoEHwzg1T8u5dcHD2rtu6G0PhSgBKq+l195MiQDHTaqv2mv8QFZHCYAIOokhrkkQOhgMYk9KC+v8QAfd2hNu7lQNwiZZZ3jVKgdmjpXLqvewbg0bQJMn+qIyNx29axPJuYm2gVidRUJg5VNUsFnZjHTaa3HszxaoLr3BkKkIsswSSMDsPCDFBV8TwY4UtoV7asNTSJkqCFYaxAgtOI6j0z44sFiIyx2Aw8g7DpGZ7ekVruc8wtsl+4TFoKhSVKBmEnSFaPENpH7Q71Z2fYzg5S8VYGFKn3jDGCkDHl86DIcoLW3KuI8I04InzOoDt2Fav2d5ppcqTGJFRee8GhcujMxUgszZBwRpUnMgb9PnTHLFGsb7j7mP40Ho/DXdQmpAqs5QwgjtVmKAooooOUVwmkvfAUsTgdaDJX0A4m7BkapmcAmCR8jIrp4pQTt64/DeKq+IvDXc3GpnaOp1NOTPnTNu48SIUD9YgR8sSx9BQW/DaXuagZCg7/ALTahMfKmWvL76Nj+kHy0z+Ipvkl/Ubuc+DpH6zDMiji108SuPiYfRlINBW8GFAJIGsk+UCdjG9O8KltLpvFWITxHIABGNWRv88k1Ba7dBKovgUkljgTic9c9M0rj3Y2ktE5bx3N4ImEU9x4Zjrigb9pOZresMFV1UgyzRtMiFUznasH7NMo4nx3fchDI2GohtiSRGO5rctZ1LDSZ+nbaspc9kLlxiUgiSvmSvYD060Hp/G83sMmZuKwEAAwchgcwNwPpVRx5DBcBT0A2Azjz2GetWK2T7i2jKUfQogyADAlATg1UnnoS/8A0drAZmI907DcmAbZDiAwM+v3oIvspaJutJhABq7GT4QfSC3yqbYu/wBHcNdGq1dgzHwtmCF6iBBG/hJqy4zh0sAWkhCzanOYJOIHYAbSaic35nZuWFTUGbSNliDuPFPqP71BYcTwqFdKhSCAR2YHKkEdcYJ7nzrz32j4U2bnvBID/ENoI6mdvPfPUzWw5Dxmq3ocEhZyBOlYBBPowmPNu1c5oq6Xs8SoKEagy9ttanuO3b0yB7Es9zhFB8KgvpYCW8R2j11GTSue+zIILy7HVrkkmAASymAANQAk+QG28/2S4fRw1leuVn9oLA1DyIUD+8e1M8+5x4CBADlgAOq7Fz5aQQB8+lB55btD+mOoHgltIjZTkDzxivS+D5Rabh7fvIVm1EODDAn4YPoBivNeEfXxp6HbuRia9A9ouKZeBRkOlwF0QDOrA8IiGJ7daDAc1XiHuhOKMgOoDTIYTEpHQ4O09K3nNOcE8VZsIpIYBTpxAnJk7aQAYwT6VScbyjintNcucP7uBqhXDMD18J8QzmJkfanbvOeCckXWi1bg21B0lrgtEtIUAlv1ZJIJeB5BoedIq2WAwAInYTI26sxJPpJqv5GwmTE43+cx5xNZ/k9/iOJR2bWbOTaBbWEKD4WYy2VkAk7j6WnLrkkCT1PbvQehckYQYM+Xares97NpIYg9vwEZ61oEGO9B2iiigavJKn87ZqHzi7FvEZ77ec1PJqm5nbZ8FoiYAwd8SdxjtQY7mTOXZVExhjHXttSbXKmYeJ3PYKYA9Tn7Cr9+WhcrEdfXqacTgTEyFXYTv60ELk3BG3rEQWCSSZJgt170/wA3EOh7Onrv/OheDuaiBdCkgEtp1EDMQGgLOd6av8ut3BD3rjmZJGkCP7oCxjeZoK1OEe47i2hcBzmQFGdp/dXV5FdDFnUKsDVqYQIJAAiekHsK0NvSii2gAgYEjbqxgyT+NKCeISCyj0gHuATmKCiflG51qfJZkHOCTgfTNJ9luFcOyToRRJYAG5cZoZjLT7tBqCwBJ71NS21wy7kzMfCeuCIXHkJqLzS0FIUOyFlYqVMToI1qfLSVP900CuL4XhWOWuMSTIN14M/tAtFOWl4cMtxltq1sjRDMxx3zHlWT4riSjrbVdbO0BmJAnOIFQLvNbouqLhHu2QPFvwgqdwGJmQencZ7UGo5tzA8Q5FsAgA/F3MRPWY1RIiYqXa5Dw6hDduibkaQTpBJyBuWJ+Y86Y4fmti6sBRaaFIgAKdWxWMAT9DqXqKreM4QOSZBDjcftAgGfVoPzPag1d7hlshFtAIGuKIA3LY3O58juJFZr2g5zaS2ECG4bhItgR+jmV3/Z1Ax5GKgJxDsgl3IUgxqJymxpvhbCNctkkaVdCxJwFDAkn70G2e4LKsf1bSpbAjsFLH7r/hrL8ZaLtpceLQ8A9GIYLMb/AAEfWtW1xbi4gq9w6SDIb9bB6jw/Y1mrVo3LRW4uhx7y108TanZImPEpB+T0Gfu8uFni7bkwt5C4LYhoKuD56s/MbbVt+N4tPecPwyeMh7eQo0qLUO0t3wTC96w3tHzL31qyAJ1eI6gQUuhQr6c5V8MfMVoP6dctcNwpVVa8FOlmzEa1kjvDYnvmaDT+0HGaQMeU6Zyf6wykfQ1l+M4a3eMcUIna8BkHs5iSv1jpUbn/ALTcTw7yjG9bIVtLqpIBGfEoBECO4yZq45Tze1xdg3LSwdrlrBIOcrnKnp0oF8s5enDglQsBTqZbq6WCqSBpPiz2rPctBYpiNuv0zV+xsoyulj3jN4VbSv62Cew88SIPWs/yfm9t3ue+gEu0hZ0k6j8O0CT17bUHqHIVGiBHh3zJJ74q1Taqn2e4PRb3ycmNhNWwFAqiiigautkDv+6qm5c1MT3NWl49egBn7VUItAuOwEedd9xJkyY28vTtXdNLAnrQQGuiGUWyVJIOnr0Mz8+pNIEaSjI0YPhAiQZxJ7ifnVg1mdzTfuB5UFdYQoIQBR92O5LHcnb6Uu5xDEQT1yBgfM71KvJAyRFVvGHSs5yYA7nsBHlQPe/0jJH7qz/tU1y5aR7LL7y1cDjIgiCrLnGZ2O+asbfD3GjVbIHaFBHourbzP0rt6wBA1jGJJnfcQcDttQZrg295dtlrLW2SX0urBgVU4yMjzG4q24/2U1LIUHSCCFyQZhgB2ZCrR3Qd6l8RwYZQiM39kGVB7quyneD6iM1Kt+0FtQRcLW3IJD+7fScSSJBECSYmN4oMjY5W1oqAdSHZukMfEpI6HefL1q45BcHvAr4DC4CDHxQZnt8DH1NR+L49Hct7y2LR1rdZD4SxQlGAzpY9O5UgkytQOE5t7/iLAtR4NJZ3BVS5t5GBlZLZjPpmguPZS8ivfFwqAPECegzqrvH+0CXA1qzY1Kdzt8wFGM96n3vZAO2u/c1sDPhQKCRtmNTVJ4XguHtCBBEZUSQPPAx6mgx/DJdRSPePbWxqdVxHiIECRtLMPKkcJwt24oGlm1ZLEEgkmZJjeWP1rS+0/FK+hAfASAT006hqyPQfem+K443itvh9SAEz4ZkAYAE4gx3oMxfXxFTplCQT2ORH2FWtoj3dtAutjrL7SoQSpXsSOnUYqb//AJUg6nvXAWnbRPY504xHi1YqJxHszYZvd2vfM2k+K3cOnzV3YEAtMY+1BBvcWjKl0kAeJc9fEYA6HeI8jWQ/2meG4o3OGbSCZCnoMSpjG4/D5bfn/KHvKllbR4RLYWSWVxERCw3Ybkjzqs4T2UW25FuGaIkqLh8yCRA6ZignD29tuqsbVxbkgsoA0sRmZO39oAH1rPcu5Zca4XganLPG6glic9cGtjwPJFUnXaK4ENicDYdO/StJyvktoKp90JPfxH1MigtuRgiygbeM/k1ZCmbFsKIAA8h/KngKDtFFFBFdJDz3H4CoL+VWlzufnUbiOGB2oIYIpSPmuMCD++hWmg5qxUe7xRGyyT5jp+FSTj+VdY0DLKpEsM+fT06VCvOAYCyR1b57VOdDUEhiTEE9z8I9aBluGZyTjO+w+4E0eFT4RMQAOw8hT3F3jaXU9y3A3EBTHUiTn0+9MDmNvTIuK09unrAkUDoIKnY7bdJxv86mcRwyPqQ/sgR2EMI9CJHzNQr106DA/rAEwTEHC9PnFS7N0G5ggh1keYwR/noMRz7liWwqsoRQzDxJJ0uWkFv+IssYYZgjEhaoOXH+j8R7kiVI8Bne22QQRhoPUfyr1vmHBC7bZCYmdxqHzBwa875tw/u//TuFkEvw7A/A4y1sE5Ftx06EjeJoNtwNtr1lTMEiGO58JgnPp96Tx3LiNVxFN26AAoL6PCTkKQIUbnNRPYvi9VtxOAwYejCCPqv3q8c5/PWgzp9mGvlTxHhtqQy21aTIM+JpjvkZPlWgTh1RQFUKo2AwPtXST0HzJxTNm87MZWFUxO+rzXyoEXyr4OkncA5+xqPxHMFXwicGIVCQD6AQMEfWrBre5Pb5x+4VK5FbgXYn/eMc+apQZ63xJZjIut/8Nw/KdMU6VaBotXP+m6/WUrXxRFBlbNq4SC1q5IzsfwirzgmgZRgfNanRXYoGRe8m+lLtvPQjMZ/EeVKiu0BRRRQcFdrgNFAxc4eRUBrMZ6VbVH4tAFLdt/TrQQAKYv3wBg5JjvHnG5p64hBim9Py9KCM9xicMwQf1fE2OmwUb70i5xGgfA+NlUE74ydus71McxECks2KCn4rlbvcFxzbYKPheYBk5IXeMYml/wBDa7d1XAulQNOkaQxPfMwKsemKRdeMkfn170C4jLHJ7fhVXxSMmU8UHXbEbESXt/3lLkedc5hzBhpRQNdwwgJxgZZo2UeuSQMU3w44i0GF5XvAsDbZVyhEkhlUmACAQRgzGIoLzhOPW4qsDIYYI67/AHxVZzrgUvDScXIJtkzBIzp7Hb1qFZ5rDMVsXrbSpfUQtsXSCR7pWgtqAJO3pNWB5sl62rAgKwmGBGRtGMMMHv5CgoPY7jBb4ooZC3BEHeT4gD6Orr/eFba6Y6fyHnXmnN+Ka1dF0EEq5nbqNanG4LW/SSa2Nz2oUprGx+EE+Jtp2wIJ64waC0t8YGYpEwJBG2/44pdxiBAiek7faqhPahGXcWiT18XhmPBA0ydqg8TzlnMWmuEHeSOnUEbTnH+lBfXLz6cooM5lsesxt8qn8h+F/wD3D5/qp1rGWGfdluFIO7NA+kfStX7JXNVgk9XP+Vc0F5RRRQFFFFAUUUUBRRRQcFdrgrtBw1HvcRhvCWIxp7zjriOvpUiigiX7fhz0286hKtT+Jz6D8T+fvVc7idK/F9h6/wAKBi/dMwg1HrmAPU0zfW6B0K9QufmJ39Bmpj6QIz1JnqepNZ/mntLbtCdc7xpg7bmTgAdzNBPWy1xfDchf2hj5evliKh8dqsZuOGU4BkzPQEHv5dqmco4pWRNGpgRqL4hmbLbnJnyio/MOQNxBi5cIQEeFBG3djMn086Cl9pbiA2RZg3gfdSW8AXPvC4DbAgEznAqO/tC9niVs8Pq4kaRq0iDq66VGNMRv9a0bex3DlzcuBrjGcsxET8Xwkb+dS+G5QtpibS2kBADEL4iBsJBiNuhOKCDf4mGV7qMoVgxmO0TvggMfv1pn3aOzIbht3YGmSAjEABLqYzIVQR0IOO8rm/L7l8G378ImzrbHibbBY7CNwBMVATlauBZ9zqtLAOozkZJ1EypnsTg0GR9rJVXLYAAU/wBoMDAPXY1H5Jy9uMcBJ8IltU6R+ymNyck4gDqa1vtDySwUa3cVNTKTb0FlKsNjk6Tkdd4qw5XwA4fhkXh7OqFBJPgVmIEsSct1+UZFBn25LxCwGtroxqI8cCQCAEkkxmfKr/l3OrK22VbDFBPwwykTie33qh5r7TXVcpcJDY8CLGDtBAyD0MkU97P3iFfXZKoXZvDJ04HhOM9STQXXKOENy0Q7KNTEraEeFCcAyZM5MdK0Xs3b0o6gRD7f3EP76orHOrIgDSCO4gjf8/OtFyQ/7w/1/wD+dugs6KKKAooooCiiigKKKKDgrtcU12gK5Qa7QMX7Ug9jVLxHAutsraw0yCSe/U+nere4XJICxGzEiDt0Gd5+lPJagUGbscofJuMST0UkCPMjLfhjaupy0IWhUzmSJ8oz0xt61oOIUR/Cqe+jsMaRMyYLHyxgfega4TgPd6QpOkTiBGc9Bj5VKa8R0knp/rtULlvAvbt6WdrhHWBtiFHkPOi5eTWVe4QYXwDBz1kZInqO1A+eIcESkjbwmYPmD07muOhb9fO0AkAfSCe01W3TZB/RoHIkBUQkkjvcGx/nVfe4Li2XZLasdtRLQfhF0hTMbYx3oFjmF1C9q3YN0KD4u05hjiW8xnapNvnfD2lMke8OWkHUxgYC/FA22FUl/lvFaRbYAkY8LkgzuxkdSc+tTeQ+zPumb3hZrjQWYjwrBwqsRJxGNqCFzC03FOraQgxqAHiImQWn4PTqDVve5rcuagV0oDEagpYebapA9FNc5twPEPdTQyW7alZxL4JnMemNsmatbXK0DTBJzv542oM7y3k7Nca+5QO58L/rqoGkKix4Fj596tLPL2Vgr3mPUIkifU9u9Xq8CyjwKJ8/Co+gmucJyQ69d2GbfHwznERtBoKrieW2HfV7gXbhnC9SoX4iWA6jJxV5ydY95Ijxrjt+it4MYqXw/DBFgAecfWo/BH9NfHmh+qAf/X7UE+iiigKKKKAooooCiiigRbOB6Cl0iz8I9B+FLoCiiigKau3YIHcx9pp2mOMRivgjUCCAcAwcgmMSOtAm7NQ/d5J7xicfIVNtWm6kDyEn7n+FPBBQQf6IT3HoYpL8BoBKgE9TksR61ZU3dHXt5TQVN1SvwrPkBFRrlh7gGpRH6ytBHr8u1WHEWnYE24MxEmPX5/KkcJYfGpNP7QkHPqDmghKEQfEBp6DGP7I6VXP7QIFP6UNkxogACcDMliNzWvtWQuwiuf0VJnSs94E/WgzXs9ePF+J7bKiHwuca/QD7mtOOHUdBSxRQFFFFAU3b4ZVZmAAZo1HvpED6CnaKAooooCiiigKKKKAooooEWh4R6Cl0m3sPQUqgKKKKBFxiBgSe21QrnNdLQyP8IPhBbOJX5AjPX5VYUUFcea4U+7fOroZAUx9TgxXV5sCrEW38OnECfF0gHcdasIoigrv9rn/lXOnTvFcbmT+Ei2xB1SIMiGgdO2fzNWUVyKCsXnDE4s3MbiMzAIHbrUm3xLNPgKwdj1H9UyB9alxRQQL/ABzjTFpjvq2wIMbE7kD0mlJxjkE+7Iggb7gmJyOgyfnU2KIoK1eZOLWprbapA0xG/UTUnl/F+8tq5UrI2bf79PpUiK7Qciiu0UHK7RRQFFFFAUUUUBRRRQFFFFB//9k="/>
          <p:cNvSpPr>
            <a:spLocks noChangeAspect="1" noChangeArrowheads="1"/>
          </p:cNvSpPr>
          <p:nvPr/>
        </p:nvSpPr>
        <p:spPr bwMode="auto">
          <a:xfrm>
            <a:off x="1587500" y="-1106488"/>
            <a:ext cx="2000250" cy="2286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data:image/jpeg;base64,/9j/4AAQSkZJRgABAQAAAQABAAD/2wCEAAkGBhQSERUUEhQWFRQWGRYZFxgXGRwaGhoYGBgYGhcYFhkXGyYeGBojGhgWHy8gJCcpLCwsGB4xNTAqNScrLCkBCQoKBQUFDQUFDSkYEhgpKSkpKSkpKSkpKSkpKSkpKSkpKSkpKSkpKSkpKSkpKSkpKSkpKSkpKSkpKSkpKSkpKf/AABEIAPAA0gMBIgACEQEDEQH/xAAbAAABBQEBAAAAAAAAAAAAAAAAAgMEBQYBB//EAEYQAAIBAwIEAwYCBgcHBAMBAAECEQADIRIxBAVBUSJhcQYTMoGRobHwI0JSwdHhFGJygpKy8RUzQ1OT0tMkc4PCY6LDFv/EABQBAQAAAAAAAAAAAAAAAAAAAAD/xAAUEQEAAAAAAAAAAAAAAAAAAAAA/9oADAMBAAIRAxEAPwD3CkX7ulWbeAT9BNLpnjf92/8AZb8DQU3De0zugYWIkBgPeDYiR+rTie0Fw/8ABH/UH/bVbyq1Fm2O1tP8oqaLdA+/O7g2sSe3vB/20W+c3T/wFH/y/wAEpIJiugxQPLzO7/yk/wCof/FXTzG9/wApP+of/HSC1dDzQLXmF0/8JP8AqH/x13/aFz/lr/jP/jpINBJoFnj7n7Cf4z/466ONuH9RP8Z/7KSKUDQH9Lu/s2/q3/bR/Sbn/wCMf4j+4VwUmaBYuXu9uP7LH/7CnBdb9pf8J/7qi3eJVR4mC+pA/Gm15pax4xnbHfO8RQTveN+1j+z/ADpPvG/aj+6P41A/21Zwdflj8+Rrp53ZAB1YaDgd+/b+VBPF4/tfYUeOf95/+oqtu87sA/HsSDgxieu29SOG5tZmA2e359KCxW03Vz9BTiKRuZ+n7qiDm1v9r85/galC5QLorgNdoCiiigKKKKDlN8SJRv7J/CnKTc2PoaDJ8rufoLR7pb691FT0aq/lB/8AT2v/AG7f+QVNU0Dgbeie1c6VxZoOlu9ApRWKTbUx6UDgP0pYeK5FdigUblBuUkzQnp+elAuc11WNIArrGT1oK3nt2EMnSNJ75OIGKxnvnGZPl+elan2paLfr/Ff31k+H4khpJjETvAoFq52OfycY6UnJG8b42rjnxGBjbH5zQGx9hQPWHIG5B9djP3pzhnM/6fxqKtyMRNO23Cyf3/agsbPMnQZcmcQCf9P9POrblnP2ZviIHyrMa1Hxb47fjNL4e71XY9f30HpvB8TqGetSGaKzHJeZ4AxOB9v4xWj97igdBrtMByCJ+ExHkf5/nenxQFFFFBygiiigyPJmixaB6In+UVO1VXcn/wBxbmPhX/KKmrQPDNKpKNmlhqCFxfOBbaNMxk5j5D502/PRghAR18R/hVRzy4femPvjqajWH36n89qDRjngEeDt+t/Kp3L+KFy2r95x9qyNlz1JO5/h/pWg9nuJUWFkgHU+P7x70FozdqAc0huJSMuo60f7RsgGXH3/AIUDPGcyS0PGewxvk/yNV7+1NqPhbvUPnvGpcn3eR4QdxmGiJrNXQdo7Z/n3oLjnHOBf1BQQqqDON9S4qlZB6/nanuCwHEbrHp4kz6imLhjNB1QPTypxEEEkwNjG5J2AH52pavrKqAATAzt9qo+d8w13CiiLaeE5gsZ6nvvQXZu2yARIJ7xHcZHWOhiCKSFIM7dBGPSslwvMzbuSp0j8/n5Vrw2oEzIBERtBnr8qBniOFuMp0AsfLfY43ydvtTthWCwcMMemcipViwl3DNpOTJgqR5dQaaW3uB3+XrQWVq+VIPWR9jtW04PiNSjzg1iLHDyyr5/6n7VseEEKOlBYASpFPocVH4fNSRQFFFFByiiigy/K7f6JBGyLn5CpXu4rGcJxD6IyZxv22xShxDYM5/hQbVF749aGEdR9f41jbfFuxhZkmIG5n91dv3mB0uCrDp+H5FA9z5f0pODMdfyKi2ycfxpjib0x5TP2371y0+aCYGGPnTfB8S6zoCGGfcE5nPWO1NlxO/5865wVwA3OviP3oJVzjbhEkLPoft4qYfiWIyVBG+D29fWkHfc7/neusnfz/IoDhi2hwW6p0j9ukpbIV3LABRjV+sf2R5xn/WnEIKv/AHPxP8ar+d8T+hNlUZyxDiBgQSIM7A+E/Wgd4C7qV2jJAwf7a9frmuqozLIpAOCd4iT9xSLdrSWaTBRIBOQAq6yx2JLSJ8vOl3+CRgHdNRtgso1FZMqF1Fc6ZPTOKBFu6FDMYgKxB7mDGk96zHNAEs2Yyzq1xj1JZj9hEVpOM5bNjT+yJB85MxkEffpWX5rkIA06UAgn4T1Aj6/OgrtIGen5mtf7O6rlkkkygWexEhc+LBgdulZawuZO3+m1avkyD3Qjc6h8gVK+ZyX37UFqm22QAAaVbSMxj9/rRw105Ud9uncfiKsUslgoKwBjB889YoH+Q8MWuFzsuw861qWZzVTyu2B89/pV/ZXFAWEgU7XK7QFFFFByiiig8r4dgRt1MH504xgifwpnhFImP2j+NOlD13g0EjhL3u/eOuWFu5pgTDRvGek1X8GruLry9xVK+JjJyDO3kFY9tQrV2LAS2EAy0av6xiWkjOkCmeO4fQoFuEUSSAMYncDJzQZpxIHfOPpXVEdKdvcGxusqKW0semw8z06VMscqIb9JGkAzBEjftt2oFcWtixaGok3XXUAudOJ+EHaO9V3CNDNIGSD9QDT3NuBFq0z8PMXN1JYzOAV05DT2qZasWrxEMUeALikZkKBscgb58qCIpJYKknViB3+dL4vhikKxE/h9QJ+VSuM4a3ZPhusLkEgmMEgR0rLnmjDiFLoYBBJLM0+EgnJgyfnQX1/hRaHjIBYDHYjxQTtsN9hUXkXLrnFNcaNIBEFsAzOANwIj7U1yn2nt/wBJ0uzH3uq3LiVBlWtwAICg6h9zT/MuK9x72WK2wzM0CZZJUT5FwTHoaBn2h5U4i0QCQV8X6gUkkkk7MCJETkxUzi+CL2HfHwkxOZEP8hAas7yzm7XbxNp3ZRa8c/t6dRwABpBG0GrHjecrbVC06SuP2dUsPGBuCs0Gh4fi/coGVNZZSxYQCEULCgsQNRZh95qh5jZtcTeYXFCXLfxgiH0kElSFaGYECGmMntT/AD5LhsB0XVJUFA5ADNo0hRHiyc+g7Unl3slctKXvXbQe5DaY3IzpL7BTtkRkUDA5TwQX3LMVuEeG4BGWCsqsJImGE4+9T09oxZJtXLYWzb0pC/EMlQ5MEMTkkTsOtMXuVFwVZStyWVpBhB4WNzWDGwEDrj5Lsez9tHuX7hLWbaEIH3LAQWJxqC9Ns+lAriUbWI8KudRbCkKqsY2OknSPyar+X88urxGli1xGth8aZVYlWbSIBgwepkdqTyzmHvTmQixGkySxEKpnbU0b9AfOkcys21tBrbA6m8UHxDRIAJGCkGREZJxMEBteQ8w94zHA7eYj/StbYOK8z5FzOFkk4A/iCfX+Nb/k/He8QHrQWNdFNZBGcGZ/lTtAUUUUHKKK7QeZcPwby0D9Y5+vnS7tnSPGyr2zJPyE9aXfJa69sA/E0heniIJk1It8vCzKKDBiMkHEdPwNBbaoQCY0gBm22Gc9KreOuFgsGNbJpBlRE4Lxkz27T12mG4XXUV8IiVkDU2MMTsg69/PY1fMxdbUC41aHeQpAAWAVQEzPi+I/TNBMTiyzMq5AMErBkwJyTAg9ah3+KJV7Ft/0gE3GI+BTAidiYOAOtVPIHK2zbLMGUuYJIkT996sOXMq3nUr8bLpYbOVHw+oLAnyFA1c48Lato5KKpPjGSCI0sN5BE+X2rnC8wtlptzAMM5n9IN9QB2EhhjaOlP8AOeFXXnSFI0E4ADftdvi+1Znl1huL4hrFlwlpQSbogtpBgaQf1ulBa8z5qrXEQaWJIIMwFnoY3jr8qgc1J06njKhoAiJ6SPlUqzyQW197NzSjtb/SAEtEjWSoAUQCSTtSudWJthQNlj1H+hoMpbWR9/Q16NyRE4mx7y6AZBV+gME6jjvMms/y/hAioBaFy4dLNrAgAkQJOFBX3nqGU7rV/wAkZBYZAAqq0qBO0Anz+IN9aCqucLY4VJsiH3gZADGRGrcDT9871G4e1afhP65yZyAF6bSCFH3Nd54mt1934pQAsNgcgj1OYHXFQOF4pW94k6d1zgxGlhnH58qDV8CxNq3KklZBVQWOkGFJHmJzsRPqJNxwA127Y17lmNwMQBudMDSoEHwzg1T8u5dcHD2rtu6G0PhSgBKq+l195MiQDHTaqv2mv8QFZHCYAIOokhrkkQOhgMYk9KC+v8QAfd2hNu7lQNwiZZZ3jVKgdmjpXLqvewbg0bQJMn+qIyNx29axPJuYm2gVidRUJg5VNUsFnZjHTaa3HszxaoLr3BkKkIsswSSMDsPCDFBV8TwY4UtoV7asNTSJkqCFYaxAgtOI6j0z44sFiIyx2Aw8g7DpGZ7ekVruc8wtsl+4TFoKhSVKBmEnSFaPENpH7Q71Z2fYzg5S8VYGFKn3jDGCkDHl86DIcoLW3KuI8I04InzOoDt2Fav2d5ppcqTGJFRee8GhcujMxUgszZBwRpUnMgb9PnTHLFGsb7j7mP40Ho/DXdQmpAqs5QwgjtVmKAooooOUVwmkvfAUsTgdaDJX0A4m7BkapmcAmCR8jIrp4pQTt64/DeKq+IvDXc3GpnaOp1NOTPnTNu48SIUD9YgR8sSx9BQW/DaXuagZCg7/ALTahMfKmWvL76Nj+kHy0z+Ipvkl/Ubuc+DpH6zDMiji108SuPiYfRlINBW8GFAJIGsk+UCdjG9O8KltLpvFWITxHIABGNWRv88k1Ba7dBKovgUkljgTic9c9M0rj3Y2ktE5bx3N4ImEU9x4Zjrigb9pOZresMFV1UgyzRtMiFUznasH7NMo4nx3fchDI2GohtiSRGO5rctZ1LDSZ+nbaspc9kLlxiUgiSvmSvYD060Hp/G83sMmZuKwEAAwchgcwNwPpVRx5DBcBT0A2Azjz2GetWK2T7i2jKUfQogyADAlATg1UnnoS/8A0drAZmI907DcmAbZDiAwM+v3oIvspaJutJhABq7GT4QfSC3yqbYu/wBHcNdGq1dgzHwtmCF6iBBG/hJqy4zh0sAWkhCzanOYJOIHYAbSaic35nZuWFTUGbSNliDuPFPqP71BYcTwqFdKhSCAR2YHKkEdcYJ7nzrz32j4U2bnvBID/ENoI6mdvPfPUzWw5Dxmq3ocEhZyBOlYBBPowmPNu1c5oq6Xs8SoKEagy9ttanuO3b0yB7Es9zhFB8KgvpYCW8R2j11GTSue+zIILy7HVrkkmAASymAANQAk+QG28/2S4fRw1leuVn9oLA1DyIUD+8e1M8+5x4CBADlgAOq7Fz5aQQB8+lB55btD+mOoHgltIjZTkDzxivS+D5Rabh7fvIVm1EODDAn4YPoBivNeEfXxp6HbuRia9A9ouKZeBRkOlwF0QDOrA8IiGJ7daDAc1XiHuhOKMgOoDTIYTEpHQ4O09K3nNOcE8VZsIpIYBTpxAnJk7aQAYwT6VScbyjintNcucP7uBqhXDMD18J8QzmJkfanbvOeCckXWi1bg21B0lrgtEtIUAlv1ZJIJeB5BoedIq2WAwAInYTI26sxJPpJqv5GwmTE43+cx5xNZ/k9/iOJR2bWbOTaBbWEKD4WYy2VkAk7j6WnLrkkCT1PbvQehckYQYM+Xares97NpIYg9vwEZ61oEGO9B2iiigavJKn87ZqHzi7FvEZ77ec1PJqm5nbZ8FoiYAwd8SdxjtQY7mTOXZVExhjHXttSbXKmYeJ3PYKYA9Tn7Cr9+WhcrEdfXqacTgTEyFXYTv60ELk3BG3rEQWCSSZJgt170/wA3EOh7Onrv/OheDuaiBdCkgEtp1EDMQGgLOd6av8ut3BD3rjmZJGkCP7oCxjeZoK1OEe47i2hcBzmQFGdp/dXV5FdDFnUKsDVqYQIJAAiekHsK0NvSii2gAgYEjbqxgyT+NKCeISCyj0gHuATmKCiflG51qfJZkHOCTgfTNJ9luFcOyToRRJYAG5cZoZjLT7tBqCwBJ71NS21wy7kzMfCeuCIXHkJqLzS0FIUOyFlYqVMToI1qfLSVP900CuL4XhWOWuMSTIN14M/tAtFOWl4cMtxltq1sjRDMxx3zHlWT4riSjrbVdbO0BmJAnOIFQLvNbouqLhHu2QPFvwgqdwGJmQencZ7UGo5tzA8Q5FsAgA/F3MRPWY1RIiYqXa5Dw6hDduibkaQTpBJyBuWJ+Y86Y4fmti6sBRaaFIgAKdWxWMAT9DqXqKreM4QOSZBDjcftAgGfVoPzPag1d7hlshFtAIGuKIA3LY3O58juJFZr2g5zaS2ECG4bhItgR+jmV3/Z1Ax5GKgJxDsgl3IUgxqJymxpvhbCNctkkaVdCxJwFDAkn70G2e4LKsf1bSpbAjsFLH7r/hrL8ZaLtpceLQ8A9GIYLMb/AAEfWtW1xbi4gq9w6SDIb9bB6jw/Y1mrVo3LRW4uhx7y108TanZImPEpB+T0Gfu8uFni7bkwt5C4LYhoKuD56s/MbbVt+N4tPecPwyeMh7eQo0qLUO0t3wTC96w3tHzL31qyAJ1eI6gQUuhQr6c5V8MfMVoP6dctcNwpVVa8FOlmzEa1kjvDYnvmaDT+0HGaQMeU6Zyf6wykfQ1l+M4a3eMcUIna8BkHs5iSv1jpUbn/ALTcTw7yjG9bIVtLqpIBGfEoBECO4yZq45Tze1xdg3LSwdrlrBIOcrnKnp0oF8s5enDglQsBTqZbq6WCqSBpPiz2rPctBYpiNuv0zV+xsoyulj3jN4VbSv62Cew88SIPWs/yfm9t3ue+gEu0hZ0k6j8O0CT17bUHqHIVGiBHh3zJJ74q1Taqn2e4PRb3ycmNhNWwFAqiiigautkDv+6qm5c1MT3NWl49egBn7VUItAuOwEedd9xJkyY28vTtXdNLAnrQQGuiGUWyVJIOnr0Mz8+pNIEaSjI0YPhAiQZxJ7ifnVg1mdzTfuB5UFdYQoIQBR92O5LHcnb6Uu5xDEQT1yBgfM71KvJAyRFVvGHSs5yYA7nsBHlQPe/0jJH7qz/tU1y5aR7LL7y1cDjIgiCrLnGZ2O+asbfD3GjVbIHaFBHourbzP0rt6wBA1jGJJnfcQcDttQZrg295dtlrLW2SX0urBgVU4yMjzG4q24/2U1LIUHSCCFyQZhgB2ZCrR3Qd6l8RwYZQiM39kGVB7quyneD6iM1Kt+0FtQRcLW3IJD+7fScSSJBECSYmN4oMjY5W1oqAdSHZukMfEpI6HefL1q45BcHvAr4DC4CDHxQZnt8DH1NR+L49Hct7y2LR1rdZD4SxQlGAzpY9O5UgkytQOE5t7/iLAtR4NJZ3BVS5t5GBlZLZjPpmguPZS8ivfFwqAPECegzqrvH+0CXA1qzY1Kdzt8wFGM96n3vZAO2u/c1sDPhQKCRtmNTVJ4XguHtCBBEZUSQPPAx6mgx/DJdRSPePbWxqdVxHiIECRtLMPKkcJwt24oGlm1ZLEEgkmZJjeWP1rS+0/FK+hAfASAT006hqyPQfem+K443itvh9SAEz4ZkAYAE4gx3oMxfXxFTplCQT2ORH2FWtoj3dtAutjrL7SoQSpXsSOnUYqb//AJUg6nvXAWnbRPY504xHi1YqJxHszYZvd2vfM2k+K3cOnzV3YEAtMY+1BBvcWjKl0kAeJc9fEYA6HeI8jWQ/2meG4o3OGbSCZCnoMSpjG4/D5bfn/KHvKllbR4RLYWSWVxERCw3Ybkjzqs4T2UW25FuGaIkqLh8yCRA6ZignD29tuqsbVxbkgsoA0sRmZO39oAH1rPcu5Zca4XganLPG6glic9cGtjwPJFUnXaK4ENicDYdO/StJyvktoKp90JPfxH1MigtuRgiygbeM/k1ZCmbFsKIAA8h/KngKDtFFFBFdJDz3H4CoL+VWlzufnUbiOGB2oIYIpSPmuMCD++hWmg5qxUe7xRGyyT5jp+FSTj+VdY0DLKpEsM+fT06VCvOAYCyR1b57VOdDUEhiTEE9z8I9aBluGZyTjO+w+4E0eFT4RMQAOw8hT3F3jaXU9y3A3EBTHUiTn0+9MDmNvTIuK09unrAkUDoIKnY7bdJxv86mcRwyPqQ/sgR2EMI9CJHzNQr106DA/rAEwTEHC9PnFS7N0G5ggh1keYwR/noMRz7liWwqsoRQzDxJJ0uWkFv+IssYYZgjEhaoOXH+j8R7kiVI8Bne22QQRhoPUfyr1vmHBC7bZCYmdxqHzBwa875tw/u//TuFkEvw7A/A4y1sE5Ftx06EjeJoNtwNtr1lTMEiGO58JgnPp96Tx3LiNVxFN26AAoL6PCTkKQIUbnNRPYvi9VtxOAwYejCCPqv3q8c5/PWgzp9mGvlTxHhtqQy21aTIM+JpjvkZPlWgTh1RQFUKo2AwPtXST0HzJxTNm87MZWFUxO+rzXyoEXyr4OkncA5+xqPxHMFXwicGIVCQD6AQMEfWrBre5Pb5x+4VK5FbgXYn/eMc+apQZ63xJZjIut/8Nw/KdMU6VaBotXP+m6/WUrXxRFBlbNq4SC1q5IzsfwirzgmgZRgfNanRXYoGRe8m+lLtvPQjMZ/EeVKiu0BRRRQcFdrgNFAxc4eRUBrMZ6VbVH4tAFLdt/TrQQAKYv3wBg5JjvHnG5p64hBim9Py9KCM9xicMwQf1fE2OmwUb70i5xGgfA+NlUE74ydus71McxECks2KCn4rlbvcFxzbYKPheYBk5IXeMYml/wBDa7d1XAulQNOkaQxPfMwKsemKRdeMkfn170C4jLHJ7fhVXxSMmU8UHXbEbESXt/3lLkedc5hzBhpRQNdwwgJxgZZo2UeuSQMU3w44i0GF5XvAsDbZVyhEkhlUmACAQRgzGIoLzhOPW4qsDIYYI67/AHxVZzrgUvDScXIJtkzBIzp7Hb1qFZ5rDMVsXrbSpfUQtsXSCR7pWgtqAJO3pNWB5sl62rAgKwmGBGRtGMMMHv5CgoPY7jBb4ooZC3BEHeT4gD6Orr/eFba6Y6fyHnXmnN+Ka1dF0EEq5nbqNanG4LW/SSa2Nz2oUprGx+EE+Jtp2wIJ64waC0t8YGYpEwJBG2/44pdxiBAiek7faqhPahGXcWiT18XhmPBA0ydqg8TzlnMWmuEHeSOnUEbTnH+lBfXLz6cooM5lsesxt8qn8h+F/wD3D5/qp1rGWGfdluFIO7NA+kfStX7JXNVgk9XP+Vc0F5RRRQFFFFAUUUUBRRRQcFdrgrtBw1HvcRhvCWIxp7zjriOvpUiigiX7fhz0286hKtT+Jz6D8T+fvVc7idK/F9h6/wAKBi/dMwg1HrmAPU0zfW6B0K9QufmJ39Bmpj6QIz1JnqepNZ/mntLbtCdc7xpg7bmTgAdzNBPWy1xfDchf2hj5evliKh8dqsZuOGU4BkzPQEHv5dqmco4pWRNGpgRqL4hmbLbnJnyio/MOQNxBi5cIQEeFBG3djMn086Cl9pbiA2RZg3gfdSW8AXPvC4DbAgEznAqO/tC9niVs8Pq4kaRq0iDq66VGNMRv9a0bex3DlzcuBrjGcsxET8Xwkb+dS+G5QtpibS2kBADEL4iBsJBiNuhOKCDf4mGV7qMoVgxmO0TvggMfv1pn3aOzIbht3YGmSAjEABLqYzIVQR0IOO8rm/L7l8G378ImzrbHibbBY7CNwBMVATlauBZ9zqtLAOozkZJ1EypnsTg0GR9rJVXLYAAU/wBoMDAPXY1H5Jy9uMcBJ8IltU6R+ymNyck4gDqa1vtDySwUa3cVNTKTb0FlKsNjk6Tkdd4qw5XwA4fhkXh7OqFBJPgVmIEsSct1+UZFBn25LxCwGtroxqI8cCQCAEkkxmfKr/l3OrK22VbDFBPwwykTie33qh5r7TXVcpcJDY8CLGDtBAyD0MkU97P3iFfXZKoXZvDJ04HhOM9STQXXKOENy0Q7KNTEraEeFCcAyZM5MdK0Xs3b0o6gRD7f3EP76orHOrIgDSCO4gjf8/OtFyQ/7w/1/wD+dugs6KKKAooooCiiigKKKKDgrtcU12gK5Qa7QMX7Ug9jVLxHAutsraw0yCSe/U+nere4XJICxGzEiDt0Gd5+lPJagUGbscofJuMST0UkCPMjLfhjaupy0IWhUzmSJ8oz0xt61oOIUR/Cqe+jsMaRMyYLHyxgfega4TgPd6QpOkTiBGc9Bj5VKa8R0knp/rtULlvAvbt6WdrhHWBtiFHkPOi5eTWVe4QYXwDBz1kZInqO1A+eIcESkjbwmYPmD07muOhb9fO0AkAfSCe01W3TZB/RoHIkBUQkkjvcGx/nVfe4Li2XZLasdtRLQfhF0hTMbYx3oFjmF1C9q3YN0KD4u05hjiW8xnapNvnfD2lMke8OWkHUxgYC/FA22FUl/lvFaRbYAkY8LkgzuxkdSc+tTeQ+zPumb3hZrjQWYjwrBwqsRJxGNqCFzC03FOraQgxqAHiImQWn4PTqDVve5rcuagV0oDEagpYebapA9FNc5twPEPdTQyW7alZxL4JnMemNsmatbXK0DTBJzv542oM7y3k7Nca+5QO58L/rqoGkKix4Fj596tLPL2Vgr3mPUIkifU9u9Xq8CyjwKJ8/Co+gmucJyQ69d2GbfHwznERtBoKrieW2HfV7gXbhnC9SoX4iWA6jJxV5ydY95Ijxrjt+it4MYqXw/DBFgAecfWo/BH9NfHmh+qAf/X7UE+iiigKKKKAooooCiiigRbOB6Cl0iz8I9B+FLoCiiigKau3YIHcx9pp2mOMRivgjUCCAcAwcgmMSOtAm7NQ/d5J7xicfIVNtWm6kDyEn7n+FPBBQQf6IT3HoYpL8BoBKgE9TksR61ZU3dHXt5TQVN1SvwrPkBFRrlh7gGpRH6ytBHr8u1WHEWnYE24MxEmPX5/KkcJYfGpNP7QkHPqDmghKEQfEBp6DGP7I6VXP7QIFP6UNkxogACcDMliNzWvtWQuwiuf0VJnSs94E/WgzXs9ePF+J7bKiHwuca/QD7mtOOHUdBSxRQFFFFAU3b4ZVZmAAZo1HvpED6CnaKAooooCiiigKKKKAooooEWh4R6Cl0m3sPQUqgKKKKBFxiBgSe21QrnNdLQyP8IPhBbOJX5AjPX5VYUUFcea4U+7fOroZAUx9TgxXV5sCrEW38OnECfF0gHcdasIoigrv9rn/lXOnTvFcbmT+Ei2xB1SIMiGgdO2fzNWUVyKCsXnDE4s3MbiMzAIHbrUm3xLNPgKwdj1H9UyB9alxRQQL/ABzjTFpjvq2wIMbE7kD0mlJxjkE+7Iggb7gmJyOgyfnU2KIoK1eZOLWprbapA0xG/UTUnl/F+8tq5UrI2bf79PpUiK7Qciiu0UHK7RRQFFFFAUUUUBRRRQFFFFB//9k="/>
          <p:cNvSpPr>
            <a:spLocks noChangeAspect="1" noChangeArrowheads="1"/>
          </p:cNvSpPr>
          <p:nvPr/>
        </p:nvSpPr>
        <p:spPr bwMode="auto">
          <a:xfrm>
            <a:off x="1587500" y="-1106488"/>
            <a:ext cx="2000250" cy="2286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96876" y="307197"/>
            <a:ext cx="6096000" cy="2862322"/>
          </a:xfrm>
          <a:prstGeom prst="rect">
            <a:avLst/>
          </a:prstGeom>
        </p:spPr>
        <p:txBody>
          <a:bodyPr>
            <a:spAutoFit/>
          </a:bodyPr>
          <a:lstStyle/>
          <a:p>
            <a:pPr fontAlgn="base"/>
            <a:r>
              <a:rPr lang="en-US" dirty="0">
                <a:solidFill>
                  <a:schemeClr val="bg1"/>
                </a:solidFill>
              </a:rPr>
              <a:t>"Our Lord gave us an example of the true spirit of forgiveness when he said from the cross, </a:t>
            </a:r>
          </a:p>
          <a:p>
            <a:pPr fontAlgn="base"/>
            <a:endParaRPr lang="en-US" dirty="0">
              <a:solidFill>
                <a:schemeClr val="bg1"/>
              </a:solidFill>
            </a:endParaRPr>
          </a:p>
          <a:p>
            <a:pPr fontAlgn="base"/>
            <a:r>
              <a:rPr lang="en-US" dirty="0">
                <a:solidFill>
                  <a:schemeClr val="bg1"/>
                </a:solidFill>
              </a:rPr>
              <a:t>'... Father, forgive them; for they know not what they do.' </a:t>
            </a:r>
          </a:p>
          <a:p>
            <a:pPr fontAlgn="base"/>
            <a:r>
              <a:rPr lang="en-US" dirty="0">
                <a:solidFill>
                  <a:schemeClr val="bg1"/>
                </a:solidFill>
              </a:rPr>
              <a:t>(Luke 23:34.) </a:t>
            </a:r>
          </a:p>
          <a:p>
            <a:pPr fontAlgn="base"/>
            <a:endParaRPr lang="en-US" dirty="0">
              <a:solidFill>
                <a:schemeClr val="bg1"/>
              </a:solidFill>
            </a:endParaRPr>
          </a:p>
          <a:p>
            <a:pPr fontAlgn="base"/>
            <a:r>
              <a:rPr lang="en-US" dirty="0">
                <a:solidFill>
                  <a:schemeClr val="bg1"/>
                </a:solidFill>
              </a:rPr>
              <a:t>We read also of that faithful disciple, Stephen, who was persecuted and stoned, 'And he kneeled down, and cried with a loud voice, Lord, lay not this sin to their charge. And when he had said this, he fell asleep.' </a:t>
            </a:r>
          </a:p>
        </p:txBody>
      </p:sp>
      <p:sp>
        <p:nvSpPr>
          <p:cNvPr id="3" name="Rectangle 2"/>
          <p:cNvSpPr/>
          <p:nvPr/>
        </p:nvSpPr>
        <p:spPr>
          <a:xfrm>
            <a:off x="0" y="6488668"/>
            <a:ext cx="1048685" cy="369332"/>
          </a:xfrm>
          <a:prstGeom prst="rect">
            <a:avLst/>
          </a:prstGeom>
        </p:spPr>
        <p:txBody>
          <a:bodyPr wrap="none">
            <a:spAutoFit/>
          </a:bodyPr>
          <a:lstStyle/>
          <a:p>
            <a:pPr fontAlgn="base"/>
            <a:r>
              <a:rPr lang="en-US" dirty="0">
                <a:solidFill>
                  <a:schemeClr val="bg1"/>
                </a:solidFill>
              </a:rPr>
              <a:t>Acts 7:60</a:t>
            </a:r>
          </a:p>
        </p:txBody>
      </p:sp>
      <p:sp>
        <p:nvSpPr>
          <p:cNvPr id="4" name="Rectangle 3"/>
          <p:cNvSpPr/>
          <p:nvPr/>
        </p:nvSpPr>
        <p:spPr>
          <a:xfrm>
            <a:off x="5874999" y="3815991"/>
            <a:ext cx="6096000" cy="2308324"/>
          </a:xfrm>
          <a:prstGeom prst="rect">
            <a:avLst/>
          </a:prstGeom>
        </p:spPr>
        <p:txBody>
          <a:bodyPr>
            <a:spAutoFit/>
          </a:bodyPr>
          <a:lstStyle/>
          <a:p>
            <a:r>
              <a:rPr lang="en-US" dirty="0">
                <a:solidFill>
                  <a:schemeClr val="bg1"/>
                </a:solidFill>
              </a:rPr>
              <a:t>"How important it is for us to apply in our lives those great principles of repentance and forgiveness. Let us always remember that the one who carries a grudge or ill feelings toward a neighbor and does not forgive is the </a:t>
            </a:r>
          </a:p>
          <a:p>
            <a:r>
              <a:rPr lang="en-US" dirty="0">
                <a:solidFill>
                  <a:schemeClr val="bg1"/>
                </a:solidFill>
              </a:rPr>
              <a:t>one who is uncomfortable and unhappy and ill </a:t>
            </a:r>
          </a:p>
          <a:p>
            <a:r>
              <a:rPr lang="en-US" dirty="0">
                <a:solidFill>
                  <a:schemeClr val="bg1"/>
                </a:solidFill>
              </a:rPr>
              <a:t>at ease, and continuing in this course will </a:t>
            </a:r>
          </a:p>
          <a:p>
            <a:r>
              <a:rPr lang="en-US" dirty="0">
                <a:solidFill>
                  <a:schemeClr val="bg1"/>
                </a:solidFill>
              </a:rPr>
              <a:t>canker his soul, and in him will remain the </a:t>
            </a:r>
          </a:p>
          <a:p>
            <a:r>
              <a:rPr lang="en-US" dirty="0">
                <a:solidFill>
                  <a:schemeClr val="bg1"/>
                </a:solidFill>
              </a:rPr>
              <a:t>greater sin. </a:t>
            </a:r>
            <a:endParaRPr lang="en-US" dirty="0"/>
          </a:p>
        </p:txBody>
      </p:sp>
      <p:sp>
        <p:nvSpPr>
          <p:cNvPr id="6" name="Rectangle 5"/>
          <p:cNvSpPr/>
          <p:nvPr/>
        </p:nvSpPr>
        <p:spPr>
          <a:xfrm>
            <a:off x="11665825" y="6488668"/>
            <a:ext cx="442750" cy="369332"/>
          </a:xfrm>
          <a:prstGeom prst="rect">
            <a:avLst/>
          </a:prstGeom>
        </p:spPr>
        <p:txBody>
          <a:bodyPr wrap="none">
            <a:spAutoFit/>
          </a:bodyPr>
          <a:lstStyle/>
          <a:p>
            <a:pPr fontAlgn="base"/>
            <a:r>
              <a:rPr lang="en-US" dirty="0">
                <a:solidFill>
                  <a:schemeClr val="bg1"/>
                </a:solidFill>
              </a:rPr>
              <a:t>(8)</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1466" r="104"/>
          <a:stretch/>
        </p:blipFill>
        <p:spPr>
          <a:xfrm>
            <a:off x="4039275" y="3708708"/>
            <a:ext cx="1614723" cy="2522890"/>
          </a:xfrm>
          <a:prstGeom prst="rect">
            <a:avLst/>
          </a:prstGeom>
        </p:spPr>
      </p:pic>
      <p:pic>
        <p:nvPicPr>
          <p:cNvPr id="9218" name="Picture 2" descr="Image result for stoning of stephen"/>
          <p:cNvPicPr>
            <a:picLocks noChangeAspect="1" noChangeArrowheads="1"/>
          </p:cNvPicPr>
          <p:nvPr/>
        </p:nvPicPr>
        <p:blipFill rotWithShape="1">
          <a:blip r:embed="rId4">
            <a:extLst>
              <a:ext uri="{28A0092B-C50C-407E-A947-70E740481C1C}">
                <a14:useLocalDpi xmlns:a14="http://schemas.microsoft.com/office/drawing/2010/main" val="0"/>
              </a:ext>
            </a:extLst>
          </a:blip>
          <a:srcRect l="10188" t="18489" r="39211" b="29245"/>
          <a:stretch/>
        </p:blipFill>
        <p:spPr bwMode="auto">
          <a:xfrm>
            <a:off x="7508558" y="439601"/>
            <a:ext cx="3667760" cy="29870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jesus on the cross"/>
          <p:cNvPicPr>
            <a:picLocks noChangeAspect="1" noChangeArrowheads="1"/>
          </p:cNvPicPr>
          <p:nvPr/>
        </p:nvPicPr>
        <p:blipFill rotWithShape="1">
          <a:blip r:embed="rId5">
            <a:extLst>
              <a:ext uri="{28A0092B-C50C-407E-A947-70E740481C1C}">
                <a14:useLocalDpi xmlns:a14="http://schemas.microsoft.com/office/drawing/2010/main" val="0"/>
              </a:ext>
            </a:extLst>
          </a:blip>
          <a:srcRect l="50867" t="2870" r="22020" b="45356"/>
          <a:stretch/>
        </p:blipFill>
        <p:spPr bwMode="auto">
          <a:xfrm>
            <a:off x="911945" y="3169519"/>
            <a:ext cx="2288455" cy="290326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n eldon tan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7479" y="5272192"/>
            <a:ext cx="1087345" cy="140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51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500"/>
                                        <p:tgtEl>
                                          <p:spTgt spid="92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fade">
                                      <p:cBhvr>
                                        <p:cTn id="18" dur="500"/>
                                        <p:tgtEl>
                                          <p:spTgt spid="92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286232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30</a:t>
            </a:r>
          </a:p>
          <a:p>
            <a:pPr marL="342900" indent="-342900">
              <a:buFontTx/>
              <a:buAutoNum type="arabicPeriod"/>
            </a:pPr>
            <a:r>
              <a:rPr lang="en-US" i="1" dirty="0">
                <a:solidFill>
                  <a:schemeClr val="bg1"/>
                </a:solidFill>
              </a:rPr>
              <a:t>New Testament Student Manual</a:t>
            </a:r>
            <a:r>
              <a:rPr lang="en-US" dirty="0">
                <a:solidFill>
                  <a:schemeClr val="bg1"/>
                </a:solidFill>
              </a:rPr>
              <a:t> [Church Educational System manual, 2014</a:t>
            </a:r>
          </a:p>
          <a:p>
            <a:pPr marL="342900" indent="-342900">
              <a:buFontTx/>
              <a:buAutoNum type="arabicPeriod"/>
            </a:pPr>
            <a:r>
              <a:rPr lang="en-US" dirty="0">
                <a:solidFill>
                  <a:schemeClr val="bg1"/>
                </a:solidFill>
              </a:rPr>
              <a:t>Peter Bianchi (Blog) Oct. 2013</a:t>
            </a:r>
          </a:p>
          <a:p>
            <a:pPr marL="342900" indent="-342900">
              <a:buFontTx/>
              <a:buAutoNum type="arabicPeriod"/>
            </a:pPr>
            <a:r>
              <a:rPr lang="en-US" dirty="0">
                <a:solidFill>
                  <a:schemeClr val="bg1"/>
                </a:solidFill>
              </a:rPr>
              <a:t>(</a:t>
            </a:r>
            <a:r>
              <a:rPr lang="en-US" i="1" dirty="0">
                <a:solidFill>
                  <a:schemeClr val="bg1"/>
                </a:solidFill>
              </a:rPr>
              <a:t>Providing in the Lord’s Way: Summary of a Leader’s Guide to Welfare</a:t>
            </a:r>
            <a:r>
              <a:rPr lang="en-US" dirty="0">
                <a:solidFill>
                  <a:schemeClr val="bg1"/>
                </a:solidFill>
              </a:rPr>
              <a:t>[booklet, 2009], 4–5).</a:t>
            </a:r>
          </a:p>
          <a:p>
            <a:pPr marL="342900" indent="-342900">
              <a:buFontTx/>
              <a:buAutoNum type="arabicPeriod"/>
            </a:pPr>
            <a:r>
              <a:rPr lang="en-US" dirty="0">
                <a:solidFill>
                  <a:schemeClr val="bg1"/>
                </a:solidFill>
              </a:rPr>
              <a:t>Bruce R. McConkie, </a:t>
            </a:r>
            <a:r>
              <a:rPr lang="en-US" i="1" dirty="0">
                <a:solidFill>
                  <a:schemeClr val="bg1"/>
                </a:solidFill>
              </a:rPr>
              <a:t>Doctrinal New Testament Commentary,</a:t>
            </a:r>
            <a:r>
              <a:rPr lang="en-US" dirty="0">
                <a:solidFill>
                  <a:schemeClr val="bg1"/>
                </a:solidFill>
              </a:rPr>
              <a:t> 3 vols. (1965–73), 2:67.])</a:t>
            </a:r>
          </a:p>
          <a:p>
            <a:pPr marL="342900" indent="-342900">
              <a:buFontTx/>
              <a:buAutoNum type="arabicPeriod"/>
            </a:pPr>
            <a:r>
              <a:rPr lang="en-US" dirty="0">
                <a:solidFill>
                  <a:schemeClr val="bg1"/>
                </a:solidFill>
              </a:rPr>
              <a:t>Dallin H. Oaks 1995 Apr. Conference Report or May 1995 Ensign</a:t>
            </a:r>
          </a:p>
          <a:p>
            <a:pPr marL="342900" indent="-342900">
              <a:buAutoNum type="arabicPeriod" startAt="7"/>
            </a:pPr>
            <a:r>
              <a:rPr lang="en-US" dirty="0">
                <a:solidFill>
                  <a:schemeClr val="bg1"/>
                </a:solidFill>
              </a:rPr>
              <a:t>Harold B. Lee 1973 Oct. Conference Report or Jan 1974 Ensign</a:t>
            </a:r>
          </a:p>
          <a:p>
            <a:pPr marL="342900" indent="-342900">
              <a:buFontTx/>
              <a:buAutoNum type="arabicPeriod" startAt="7"/>
            </a:pPr>
            <a:r>
              <a:rPr lang="en-US" dirty="0">
                <a:solidFill>
                  <a:schemeClr val="bg1"/>
                </a:solidFill>
              </a:rPr>
              <a:t>Elder N. Eldon Tanner ("The Importance of Prayer," </a:t>
            </a:r>
            <a:r>
              <a:rPr lang="en-US" i="1" dirty="0">
                <a:solidFill>
                  <a:schemeClr val="bg1"/>
                </a:solidFill>
              </a:rPr>
              <a:t>Ensign</a:t>
            </a:r>
            <a:r>
              <a:rPr lang="en-US" dirty="0">
                <a:solidFill>
                  <a:schemeClr val="bg1"/>
                </a:solidFill>
              </a:rPr>
              <a:t>, May 1974, 53)</a:t>
            </a:r>
            <a:endParaRPr lang="en-US" i="1" dirty="0">
              <a:solidFill>
                <a:schemeClr val="bg1"/>
              </a:solidFill>
            </a:endParaRPr>
          </a:p>
        </p:txBody>
      </p:sp>
      <p:sp>
        <p:nvSpPr>
          <p:cNvPr id="14" name="Footer Placeholder 14">
            <a:extLst>
              <a:ext uri="{FF2B5EF4-FFF2-40B4-BE49-F238E27FC236}">
                <a16:creationId xmlns:a16="http://schemas.microsoft.com/office/drawing/2014/main" id="{935D7456-4262-4372-971D-D2972C773EB1}"/>
              </a:ext>
            </a:extLst>
          </p:cNvPr>
          <p:cNvSpPr>
            <a:spLocks noGrp="1"/>
          </p:cNvSpPr>
          <p:nvPr/>
        </p:nvSpPr>
        <p:spPr>
          <a:xfrm>
            <a:off x="32309" y="642340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33" y="0"/>
            <a:ext cx="5521912" cy="3308598"/>
          </a:xfrm>
          <a:prstGeom prst="rect">
            <a:avLst/>
          </a:prstGeom>
          <a:ln>
            <a:solidFill>
              <a:schemeClr val="tx1"/>
            </a:solidFill>
          </a:ln>
        </p:spPr>
        <p:txBody>
          <a:bodyPr wrap="square">
            <a:spAutoFit/>
          </a:bodyPr>
          <a:lstStyle/>
          <a:p>
            <a:pPr fontAlgn="base"/>
            <a:r>
              <a:rPr lang="en-US" sz="1100" b="1" dirty="0">
                <a:solidFill>
                  <a:srgbClr val="333333"/>
                </a:solidFill>
              </a:rPr>
              <a:t>Grecian VS Hebrew Acts 6:1</a:t>
            </a:r>
          </a:p>
          <a:p>
            <a:pPr fontAlgn="base"/>
            <a:r>
              <a:rPr lang="en-US" sz="1100" dirty="0">
                <a:solidFill>
                  <a:srgbClr val="333333"/>
                </a:solidFill>
              </a:rPr>
              <a:t>"What distinction was made in New Testament times between Greeks and Grecians?</a:t>
            </a:r>
          </a:p>
          <a:p>
            <a:pPr fontAlgn="base"/>
            <a:r>
              <a:rPr lang="en-US" sz="1100" dirty="0">
                <a:solidFill>
                  <a:srgbClr val="333333"/>
                </a:solidFill>
              </a:rPr>
              <a:t>"...Jews of the dispersion who adopted Hellenists' customs and who spoke Greek (Acts 6:1; 9:29) were called Grecians. New Testament references to Greeks refer to persons of Greek lineage." (Church News: Question of the Week, </a:t>
            </a:r>
            <a:r>
              <a:rPr lang="en-US" sz="1100" i="1" dirty="0">
                <a:solidFill>
                  <a:srgbClr val="333333"/>
                </a:solidFill>
              </a:rPr>
              <a:t>LDS Church News, 1994</a:t>
            </a:r>
            <a:r>
              <a:rPr lang="en-US" sz="1100" dirty="0">
                <a:solidFill>
                  <a:srgbClr val="333333"/>
                </a:solidFill>
              </a:rPr>
              <a:t>, 10/22/94)</a:t>
            </a:r>
          </a:p>
          <a:p>
            <a:pPr fontAlgn="base"/>
            <a:endParaRPr lang="en-US" sz="1100" dirty="0">
              <a:solidFill>
                <a:srgbClr val="333333"/>
              </a:solidFill>
            </a:endParaRPr>
          </a:p>
          <a:p>
            <a:pPr fontAlgn="base"/>
            <a:r>
              <a:rPr lang="en-US" sz="1100" dirty="0">
                <a:solidFill>
                  <a:srgbClr val="333333"/>
                </a:solidFill>
              </a:rPr>
              <a:t>"But the difference between the 'Grecians' and the 'Hebrews' was far deeper than merely of language, and extended to the whole direction of thought. There were mental influences at work in the Greek world from which, in the nature of things, it was impossible even for Jews to withdraw themselves... it was only natural that the Hellenists, placed as they were in the midst of such hostile elements, should intensely wish to be Jews, equal to their Eastern brethren. On the other hand, </a:t>
            </a:r>
            <a:r>
              <a:rPr lang="en-US" sz="1100" dirty="0" err="1">
                <a:solidFill>
                  <a:srgbClr val="333333"/>
                </a:solidFill>
              </a:rPr>
              <a:t>Pharisaism</a:t>
            </a:r>
            <a:r>
              <a:rPr lang="en-US" sz="1100" dirty="0">
                <a:solidFill>
                  <a:srgbClr val="333333"/>
                </a:solidFill>
              </a:rPr>
              <a:t>, in its pride of legal purity and of the possession of traditional lore, with all that it involved, made no secret of its contempt for the Hellenists, and openly declared the Grecian far inferior to the Babylonian 'dispersion.' That such feelings, and the suspicions which they engendered, had struck deep into the popular mind, appears from the fact, that even in the Apostolic Church, and that in her earliest days, disputes could break out between the Hellenists and the Hebrews, arising from suspicion of unkind and unfair dealings grounded on these sectional prejudices (Acts 6:1)." (</a:t>
            </a:r>
            <a:r>
              <a:rPr lang="en-US" sz="1100" dirty="0" err="1">
                <a:solidFill>
                  <a:srgbClr val="333333"/>
                </a:solidFill>
              </a:rPr>
              <a:t>Edersheim</a:t>
            </a:r>
            <a:r>
              <a:rPr lang="en-US" sz="1100" dirty="0">
                <a:solidFill>
                  <a:srgbClr val="333333"/>
                </a:solidFill>
              </a:rPr>
              <a:t>, Alfred, </a:t>
            </a:r>
            <a:r>
              <a:rPr lang="en-US" sz="1100" i="1" dirty="0">
                <a:solidFill>
                  <a:srgbClr val="333333"/>
                </a:solidFill>
              </a:rPr>
              <a:t>Life and Times of Jesus the Messiah</a:t>
            </a:r>
            <a:r>
              <a:rPr lang="en-US" sz="1100" dirty="0">
                <a:solidFill>
                  <a:srgbClr val="333333"/>
                </a:solidFill>
              </a:rPr>
              <a:t>, 5-6)</a:t>
            </a:r>
            <a:endParaRPr lang="en-US" sz="1100" b="0" i="0" dirty="0">
              <a:solidFill>
                <a:srgbClr val="333333"/>
              </a:solidFill>
              <a:effectLst/>
            </a:endParaRPr>
          </a:p>
        </p:txBody>
      </p:sp>
      <p:sp>
        <p:nvSpPr>
          <p:cNvPr id="22" name="Rectangle 21"/>
          <p:cNvSpPr/>
          <p:nvPr/>
        </p:nvSpPr>
        <p:spPr>
          <a:xfrm>
            <a:off x="26634" y="3308598"/>
            <a:ext cx="5521911" cy="3477875"/>
          </a:xfrm>
          <a:prstGeom prst="rect">
            <a:avLst/>
          </a:prstGeom>
          <a:ln>
            <a:solidFill>
              <a:schemeClr val="tx1"/>
            </a:solidFill>
          </a:ln>
        </p:spPr>
        <p:txBody>
          <a:bodyPr wrap="square">
            <a:spAutoFit/>
          </a:bodyPr>
          <a:lstStyle/>
          <a:p>
            <a:pPr fontAlgn="base"/>
            <a:r>
              <a:rPr lang="en-US" sz="1100" b="1" dirty="0"/>
              <a:t>Laid Their Hands On Them, Setting Apart Acts 6:6:</a:t>
            </a:r>
          </a:p>
          <a:p>
            <a:pPr fontAlgn="base"/>
            <a:r>
              <a:rPr lang="en-US" sz="1100" dirty="0"/>
              <a:t>"The priesthood ordinance of setting apart is the formal process of giving authority to members called to labor in specific responsibilities. It involves a specific priesthood procedure, including the laying on of hands. It has been a practice of the Lord's servants since Old Testament times, even though in some scriptural references it is not clear whether the wording refers to being ordained, set apart, or both. In fact, it may be that earlier dispensations made very little distinction between these two practices.</a:t>
            </a:r>
          </a:p>
          <a:p>
            <a:pPr fontAlgn="base"/>
            <a:r>
              <a:rPr lang="en-US" sz="1100" dirty="0"/>
              <a:t>"...In other Old Testament passages, the word </a:t>
            </a:r>
            <a:r>
              <a:rPr lang="en-US" sz="1100" i="1" dirty="0"/>
              <a:t>separate </a:t>
            </a:r>
            <a:r>
              <a:rPr lang="en-US" sz="1100" dirty="0"/>
              <a:t>seems to refer to the procedure of designating someone for the Lord's work. For example, 1 Chronicles 23:13 [1 Chr. 23:13], we read that 'Aaron was </a:t>
            </a:r>
            <a:r>
              <a:rPr lang="en-US" sz="1100" i="1" dirty="0"/>
              <a:t>separated, </a:t>
            </a:r>
            <a:r>
              <a:rPr lang="en-US" sz="1100" dirty="0"/>
              <a:t>that he should sanctify the most holy things, he and his sons for ever, to burn incense before the Lord, to minister unto him, and to bless in his name for ever.'</a:t>
            </a:r>
          </a:p>
          <a:p>
            <a:pPr fontAlgn="base"/>
            <a:r>
              <a:rPr lang="en-US" sz="1100" dirty="0"/>
              <a:t>"In the New Testament we find clearer instances of individuals being set apart. In the ancient Church when seven men were chosen to assist the Apostles, they were 'set before the apostles: and when they had prayed, they laid their hands on them.' (Acts 6:6.) Also, when Barnabas and Saul were selected for the Lord's work, the Church leaders fasted and prayed, and 'the Holy Ghost said [to them], Separate me Barnabas and Saul for the work whereunto I have called them.' (Acts 13:2.) The Church leaders then 'laid their hands on them,' after which they sent Saul and Barnabas out to do the work. (Acts 13:3.)" (Rex Allred, "I Have a Question," </a:t>
            </a:r>
            <a:r>
              <a:rPr lang="en-US" sz="1100" i="1" dirty="0"/>
              <a:t>Ensign,</a:t>
            </a:r>
            <a:r>
              <a:rPr lang="en-US" sz="1100" dirty="0"/>
              <a:t> Mar. 1983, 67)</a:t>
            </a:r>
          </a:p>
        </p:txBody>
      </p:sp>
      <p:sp>
        <p:nvSpPr>
          <p:cNvPr id="23" name="Rectangle 22"/>
          <p:cNvSpPr/>
          <p:nvPr/>
        </p:nvSpPr>
        <p:spPr>
          <a:xfrm>
            <a:off x="5548545" y="0"/>
            <a:ext cx="6643455" cy="1569660"/>
          </a:xfrm>
          <a:prstGeom prst="rect">
            <a:avLst/>
          </a:prstGeom>
          <a:ln>
            <a:solidFill>
              <a:schemeClr val="tx1"/>
            </a:solidFill>
          </a:ln>
        </p:spPr>
        <p:txBody>
          <a:bodyPr wrap="square">
            <a:spAutoFit/>
          </a:bodyPr>
          <a:lstStyle/>
          <a:p>
            <a:pPr fontAlgn="base"/>
            <a:r>
              <a:rPr lang="en-US" sz="1200" b="1" dirty="0">
                <a:solidFill>
                  <a:srgbClr val="333333"/>
                </a:solidFill>
              </a:rPr>
              <a:t>Great Company Acts 6:7</a:t>
            </a:r>
          </a:p>
          <a:p>
            <a:pPr fontAlgn="base"/>
            <a:r>
              <a:rPr lang="en-US" sz="1200" dirty="0"/>
              <a:t>"Some scholars have recently suggested that this great company may have been such a band of holy men as we find described in the newly discovered Dead Sea Scrolls and related documents, if not a group actually named in one of them. These men were prepared by their </a:t>
            </a:r>
            <a:r>
              <a:rPr lang="en-US" sz="1200" i="1" dirty="0"/>
              <a:t>tradition</a:t>
            </a:r>
            <a:r>
              <a:rPr lang="en-US" sz="1200" dirty="0"/>
              <a:t> to receive the gospel when they heard it. Without that tradition and training the preaching to them might have fallen on deaf ears." </a:t>
            </a:r>
          </a:p>
          <a:p>
            <a:pPr fontAlgn="base"/>
            <a:r>
              <a:rPr lang="en-US" sz="1200" dirty="0"/>
              <a:t>Hugh Nibley (</a:t>
            </a:r>
            <a:r>
              <a:rPr lang="en-US" sz="1200" i="1" dirty="0"/>
              <a:t>The World and the Prophets,</a:t>
            </a:r>
            <a:r>
              <a:rPr lang="en-US" sz="1200" dirty="0"/>
              <a:t> 3rd ed. [Salt Lake City and Provo: Deseret Book Co., Foundation for Ancient Research and Mormon Studies, 1987], 220.)</a:t>
            </a:r>
            <a:endParaRPr lang="en-US" sz="1200" b="0" i="0" dirty="0">
              <a:solidFill>
                <a:srgbClr val="333333"/>
              </a:solidFill>
              <a:effectLst/>
            </a:endParaRPr>
          </a:p>
        </p:txBody>
      </p:sp>
      <p:sp>
        <p:nvSpPr>
          <p:cNvPr id="24" name="Rectangle 23"/>
          <p:cNvSpPr/>
          <p:nvPr/>
        </p:nvSpPr>
        <p:spPr>
          <a:xfrm>
            <a:off x="5548545" y="1569660"/>
            <a:ext cx="6643455" cy="1569660"/>
          </a:xfrm>
          <a:prstGeom prst="rect">
            <a:avLst/>
          </a:prstGeom>
          <a:ln>
            <a:solidFill>
              <a:schemeClr val="tx1"/>
            </a:solidFill>
          </a:ln>
        </p:spPr>
        <p:txBody>
          <a:bodyPr wrap="square">
            <a:spAutoFit/>
          </a:bodyPr>
          <a:lstStyle/>
          <a:p>
            <a:pPr fontAlgn="base"/>
            <a:r>
              <a:rPr lang="en-US" sz="1200" b="1" dirty="0"/>
              <a:t>Blasphemous Words Acts 6:11-15:</a:t>
            </a:r>
          </a:p>
          <a:p>
            <a:pPr fontAlgn="base"/>
            <a:r>
              <a:rPr lang="en-US" sz="1200" dirty="0"/>
              <a:t>"It is certain that Stephen said something about the law of Moses being fulfilled and being no longer in force, or his enemies would not have accused him of being contrary to Moses and saying that Jesus (already dead) would change the customs of the law (see Acts 6:13). </a:t>
            </a:r>
          </a:p>
          <a:p>
            <a:pPr fontAlgn="base"/>
            <a:r>
              <a:rPr lang="en-US" sz="1200" dirty="0"/>
              <a:t>Stephen was something of an eastern Abinadi, who testified that salvation was dependent on the atonement of Jesus Christ, notwithstanding the law of Moses. And like Abinadi, he gave his life for his testimony of Jesus Christ. And like Abinadi, his face shone like an angel's." (</a:t>
            </a:r>
            <a:r>
              <a:rPr lang="en-US" sz="1200" i="1" dirty="0"/>
              <a:t>Selected Writings of Robert J. Matthews: Gospel Scholars Series </a:t>
            </a:r>
            <a:r>
              <a:rPr lang="en-US" sz="1200" dirty="0"/>
              <a:t>[Salt Lake City: Deseret Book Co., 1999], 286.)</a:t>
            </a:r>
            <a:endParaRPr lang="en-US" sz="1200" b="0" i="0" dirty="0">
              <a:solidFill>
                <a:srgbClr val="333333"/>
              </a:solidFill>
              <a:effectLst/>
            </a:endParaRPr>
          </a:p>
        </p:txBody>
      </p:sp>
      <p:sp>
        <p:nvSpPr>
          <p:cNvPr id="25" name="Rectangle 24"/>
          <p:cNvSpPr/>
          <p:nvPr/>
        </p:nvSpPr>
        <p:spPr>
          <a:xfrm>
            <a:off x="5548545" y="3139320"/>
            <a:ext cx="6643455" cy="3647152"/>
          </a:xfrm>
          <a:prstGeom prst="rect">
            <a:avLst/>
          </a:prstGeom>
          <a:ln>
            <a:solidFill>
              <a:schemeClr val="tx1"/>
            </a:solidFill>
          </a:ln>
        </p:spPr>
        <p:txBody>
          <a:bodyPr wrap="square">
            <a:spAutoFit/>
          </a:bodyPr>
          <a:lstStyle/>
          <a:p>
            <a:pPr fontAlgn="base"/>
            <a:r>
              <a:rPr lang="en-US" sz="1050" b="1" dirty="0"/>
              <a:t>Face of An Angel Acts 6:15</a:t>
            </a:r>
          </a:p>
          <a:p>
            <a:pPr fontAlgn="base"/>
            <a:r>
              <a:rPr lang="en-US" sz="1050" dirty="0"/>
              <a:t> “Stephen was transfigured before them, visible witness thus being given that God was with him. In a lesser degree, it was with Stephen as it had been with Moses, the skin of whose face shone visibly after he had communed with the Lord for forty days on the mountain (Ex. 34:29–35.)” (</a:t>
            </a:r>
            <a:r>
              <a:rPr lang="en-US" sz="1050" i="1" dirty="0"/>
              <a:t>Doctrinal New Testament Commentary,</a:t>
            </a:r>
            <a:r>
              <a:rPr lang="en-US" sz="1050" dirty="0"/>
              <a:t> 2:67).</a:t>
            </a:r>
            <a:endParaRPr lang="en-US" sz="1050" b="0" i="0" dirty="0">
              <a:solidFill>
                <a:srgbClr val="333333"/>
              </a:solidFill>
              <a:effectLst/>
            </a:endParaRPr>
          </a:p>
          <a:p>
            <a:pPr fontAlgn="base"/>
            <a:r>
              <a:rPr lang="en-US" sz="1050" dirty="0"/>
              <a:t>On occasion the Spirit will have such a powerful influence on the individual as to transform their being into a source of light. Like the stones that illuminated the </a:t>
            </a:r>
            <a:r>
              <a:rPr lang="en-US" sz="1050" dirty="0" err="1"/>
              <a:t>Jaredite</a:t>
            </a:r>
            <a:r>
              <a:rPr lang="en-US" sz="1050" dirty="0"/>
              <a:t> ship after being touched by Jehovah, the faces of the prophets become luminescent with the power of God. We remember the instance when the face of Moses shone after conversing with the Lord (Ex. 34:29). The brothers Nephi and Lehi had the same experience while conversing with angels, their 'faces...did shine exceedingly, even as the faces of angels' (Hel 5:36). And then Abinadi, whose mission was reminiscent of Stephen's, became so full of the Spirit that 'his face shone with exceeding luster' (Mosiah 13:5).</a:t>
            </a:r>
          </a:p>
          <a:p>
            <a:pPr fontAlgn="base"/>
            <a:r>
              <a:rPr lang="en-US" sz="1050" dirty="0"/>
              <a:t>The Prophet Joseph Smith was noted to have a transcendent luminescence to his countenance when he was particularly full of the Spirit. The following are the accounts of those who witnessed this magnificent transformation:</a:t>
            </a:r>
          </a:p>
          <a:p>
            <a:pPr fontAlgn="base"/>
            <a:r>
              <a:rPr lang="en-US" sz="1050" dirty="0"/>
              <a:t>"Emmeline B. Wells: 'The power of God rested upon him to such a degree that on many occasions he seemed transfigured. His expression was mild and almost childlike in repose; and when addressing the people, who loved him it seemed to adoration, the glory of his countenance was beyond description. At other times the great power of his manner, more than of his voice (which was sublimely eloquent to me) seemed to shake the place on which we stood and penetrate the inmost soul of his hearers, and I am sure that then they would have laid down their lives to defend him.'</a:t>
            </a:r>
          </a:p>
          <a:p>
            <a:pPr fontAlgn="base"/>
            <a:r>
              <a:rPr lang="en-US" sz="1050" dirty="0"/>
              <a:t>"Mary Ann Winters: 'I stood close by the Prophet while he was preaching to the Indians in the Grove by the Temple. The Holy Spirit lighted up his countenance till it glowed like a halo around him, and his words penetrated the hearts of all who heard him and the Indians looked as solemn as Eternity.'" (Truman Madsen, </a:t>
            </a:r>
            <a:r>
              <a:rPr lang="en-US" sz="1050" i="1" dirty="0"/>
              <a:t>Joseph Smith the Prophet,</a:t>
            </a:r>
            <a:r>
              <a:rPr lang="en-US" sz="1050" dirty="0"/>
              <a:t> pp. 89-90)</a:t>
            </a:r>
          </a:p>
        </p:txBody>
      </p:sp>
    </p:spTree>
    <p:extLst>
      <p:ext uri="{BB962C8B-B14F-4D97-AF65-F5344CB8AC3E}">
        <p14:creationId xmlns:p14="http://schemas.microsoft.com/office/powerpoint/2010/main" val="201278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33" y="0"/>
            <a:ext cx="5521912" cy="1785104"/>
          </a:xfrm>
          <a:prstGeom prst="rect">
            <a:avLst/>
          </a:prstGeom>
          <a:ln>
            <a:solidFill>
              <a:schemeClr val="tx1"/>
            </a:solidFill>
          </a:ln>
        </p:spPr>
        <p:txBody>
          <a:bodyPr wrap="square">
            <a:spAutoFit/>
          </a:bodyPr>
          <a:lstStyle/>
          <a:p>
            <a:pPr fontAlgn="base"/>
            <a:r>
              <a:rPr lang="en-US" sz="1100" b="1" dirty="0"/>
              <a:t>The History Lesson Acts 7:1-50:</a:t>
            </a:r>
          </a:p>
          <a:p>
            <a:pPr fontAlgn="base"/>
            <a:r>
              <a:rPr lang="en-US" sz="1100" dirty="0"/>
              <a:t>"In answer to the charge, [Stephen] delivered an address, which on critical analysis appears to have been extemporaneous, nevertheless it is strikingly logical and impressive in argument. The delivery was abruptly terminated, however, by a murderous assault. In effective epitome Stephen traced the history of the covenant people from the time of Abraham down, showing that the patriarchs, and in turn Moses and the prophets, had lived and ministered in progressive preparation for the development of which those present were witnesses...It is plain to be seen that Stephen's speech was not one of vindication, and far from a plea in his own defense; it was a proclamation of the word and purposes of God by a devoted servant who had no thought for personal consequences.“ James E. Talmage (</a:t>
            </a:r>
            <a:r>
              <a:rPr lang="en-US" sz="1100" i="1" dirty="0"/>
              <a:t>Jesus the Christ</a:t>
            </a:r>
            <a:r>
              <a:rPr lang="en-US" sz="1100" dirty="0"/>
              <a:t>, 660.)</a:t>
            </a:r>
            <a:endParaRPr lang="en-US" sz="1100" b="0" i="0" dirty="0">
              <a:solidFill>
                <a:srgbClr val="333333"/>
              </a:solidFill>
              <a:effectLst/>
            </a:endParaRPr>
          </a:p>
        </p:txBody>
      </p:sp>
      <p:sp>
        <p:nvSpPr>
          <p:cNvPr id="22" name="Rectangle 21"/>
          <p:cNvSpPr/>
          <p:nvPr/>
        </p:nvSpPr>
        <p:spPr>
          <a:xfrm>
            <a:off x="26634" y="1785104"/>
            <a:ext cx="5521911" cy="1446550"/>
          </a:xfrm>
          <a:prstGeom prst="rect">
            <a:avLst/>
          </a:prstGeom>
          <a:ln>
            <a:solidFill>
              <a:schemeClr val="tx1"/>
            </a:solidFill>
          </a:ln>
        </p:spPr>
        <p:txBody>
          <a:bodyPr wrap="square">
            <a:spAutoFit/>
          </a:bodyPr>
          <a:lstStyle/>
          <a:p>
            <a:pPr fontAlgn="base"/>
            <a:r>
              <a:rPr lang="en-US" sz="1100" b="1" dirty="0"/>
              <a:t>Israel’s Inheritance Acts 7:5:</a:t>
            </a:r>
          </a:p>
          <a:p>
            <a:pPr fontAlgn="base"/>
            <a:r>
              <a:rPr lang="en-US" sz="1100" dirty="0"/>
              <a:t>"The promise of Israel's inheritance reaches into eternity when the earth is to be cleansed and made fit for the habitation of the righteous, otherwise the promise to Abraham and Israel would have failed, for, as pointed out by the martyr, Stephen, the Lord gave this land of Palestine to Abraham for him and his posterity forever, and yet in his lifetime Abraham received 'not so much as to set his foot on: yet he promised that he would give it to him for a possession, and his seed after him, when as yet he had no child.'-Acts 7:5.“ Joseph Fielding Smith (</a:t>
            </a:r>
            <a:r>
              <a:rPr lang="en-US" sz="1100" i="1" dirty="0"/>
              <a:t>The Restoration of All Things</a:t>
            </a:r>
            <a:r>
              <a:rPr lang="en-US" sz="1100" dirty="0"/>
              <a:t> [Salt Lake City: Deseret News Press, 1945], 138 - 139.)</a:t>
            </a:r>
          </a:p>
        </p:txBody>
      </p:sp>
      <p:sp>
        <p:nvSpPr>
          <p:cNvPr id="23" name="Rectangle 22"/>
          <p:cNvSpPr/>
          <p:nvPr/>
        </p:nvSpPr>
        <p:spPr>
          <a:xfrm>
            <a:off x="5548545" y="0"/>
            <a:ext cx="6643455" cy="3416320"/>
          </a:xfrm>
          <a:prstGeom prst="rect">
            <a:avLst/>
          </a:prstGeom>
          <a:ln>
            <a:solidFill>
              <a:schemeClr val="tx1"/>
            </a:solidFill>
          </a:ln>
        </p:spPr>
        <p:txBody>
          <a:bodyPr wrap="square">
            <a:spAutoFit/>
          </a:bodyPr>
          <a:lstStyle/>
          <a:p>
            <a:pPr fontAlgn="base"/>
            <a:r>
              <a:rPr lang="en-US" sz="1200" dirty="0"/>
              <a:t>Cut to the Heart Acts 7:35:</a:t>
            </a:r>
          </a:p>
          <a:p>
            <a:pPr fontAlgn="base"/>
            <a:r>
              <a:rPr lang="en-US" sz="1200" dirty="0"/>
              <a:t>"...we are told that the multitude 'were cut to the heart' when Stephen accused them of rejecting what had been brought 'by the disposition of angels' (Acts 7:53-54). But the last straw was when he had the effrontery to say, 'Behold, I see the heavens opened, and the Son of man standing on the right hand of God. </a:t>
            </a:r>
            <a:r>
              <a:rPr lang="en-US" sz="1200" i="1" dirty="0"/>
              <a:t>Then</a:t>
            </a:r>
            <a:r>
              <a:rPr lang="en-US" sz="1200" dirty="0"/>
              <a:t> they cried out with a loud voice, and stopped their ears, and ran upon him with one accord, and cast him out of the city, and stoned him' (Acts 7:56-58). </a:t>
            </a:r>
          </a:p>
          <a:p>
            <a:pPr fontAlgn="base"/>
            <a:endParaRPr lang="en-US" sz="1200" dirty="0"/>
          </a:p>
          <a:p>
            <a:pPr fontAlgn="base"/>
            <a:r>
              <a:rPr lang="en-US" sz="1200" dirty="0"/>
              <a:t>If Stephen had spent his life, as innumerable philosophers have, denouncing the vices and follies of the age, he might have died peacefully in bed. But those fatal words, 'I see,' were his death warrant. And what did Paul say to make the Jews cry out in utter horror: 'Away with such a fellow from the earth: for it is not fit that he should live,' as 'they . . . cast off their clothes, and threw dust into the air?' (Acts 22:22-23.) What indeed? These were the unforgivable words that made him unfit to live: 'Suddenly there shone from heaven a great light round about me. And I fell unto the ground, and heard a voice saying unto me, Saul, Saul, why </a:t>
            </a:r>
            <a:r>
              <a:rPr lang="en-US" sz="1200" dirty="0" err="1"/>
              <a:t>persecutest</a:t>
            </a:r>
            <a:r>
              <a:rPr lang="en-US" sz="1200" dirty="0"/>
              <a:t> thou me? And I answered, Who art thou, Lord? And he said unto me, I am Jesus of Nazareth, whom thou </a:t>
            </a:r>
            <a:r>
              <a:rPr lang="en-US" sz="1200" dirty="0" err="1"/>
              <a:t>persecutest</a:t>
            </a:r>
            <a:r>
              <a:rPr lang="en-US" sz="1200" dirty="0"/>
              <a:t>' (Acts 22:6-8). Paul could have won his audience over by speaking as a scholar, but when he bore witness to what he had seen and heard, he was asking for trouble." Hugh Nibley (</a:t>
            </a:r>
            <a:r>
              <a:rPr lang="en-US" sz="1200" i="1" dirty="0"/>
              <a:t>The World and the Prophets,</a:t>
            </a:r>
            <a:r>
              <a:rPr lang="en-US" sz="1200" dirty="0"/>
              <a:t> 3rd ed. [Salt Lake City and Provo: Deseret Book Co., Foundation for Ancient Research and Mormon Studies, 1987], 14 - 15.)</a:t>
            </a:r>
            <a:endParaRPr lang="en-US" sz="1200" b="0" i="0" dirty="0">
              <a:solidFill>
                <a:srgbClr val="333333"/>
              </a:solidFill>
              <a:effectLst/>
            </a:endParaRPr>
          </a:p>
        </p:txBody>
      </p:sp>
      <p:sp>
        <p:nvSpPr>
          <p:cNvPr id="25" name="Rectangle 24"/>
          <p:cNvSpPr/>
          <p:nvPr/>
        </p:nvSpPr>
        <p:spPr>
          <a:xfrm>
            <a:off x="26634" y="3231654"/>
            <a:ext cx="5521912" cy="3162404"/>
          </a:xfrm>
          <a:prstGeom prst="rect">
            <a:avLst/>
          </a:prstGeom>
          <a:ln>
            <a:solidFill>
              <a:schemeClr val="tx1"/>
            </a:solidFill>
          </a:ln>
        </p:spPr>
        <p:txBody>
          <a:bodyPr wrap="square">
            <a:spAutoFit/>
          </a:bodyPr>
          <a:lstStyle/>
          <a:p>
            <a:pPr fontAlgn="base"/>
            <a:r>
              <a:rPr lang="en-US" sz="1050" b="1" dirty="0"/>
              <a:t>Stephen Gives More Information on Moses Acts 7:20-30:</a:t>
            </a:r>
          </a:p>
          <a:p>
            <a:pPr fontAlgn="base"/>
            <a:r>
              <a:rPr lang="en-US" sz="1050" dirty="0"/>
              <a:t>In recounting Jewish history, Stephen gives us bits of information about Moses which are not contained in the Exodus account. Like Josephus, the ancient historian, Stephen was privy to more complete records. His record tells us about: </a:t>
            </a:r>
          </a:p>
          <a:p>
            <a:pPr fontAlgn="base"/>
            <a:endParaRPr lang="en-US" sz="1050" dirty="0"/>
          </a:p>
          <a:p>
            <a:pPr marL="228600" indent="-228600" fontAlgn="base">
              <a:buAutoNum type="alphaLcParenR"/>
            </a:pPr>
            <a:r>
              <a:rPr lang="en-US" sz="1050" dirty="0"/>
              <a:t>Moses' natural good looks (v. 20), </a:t>
            </a:r>
          </a:p>
          <a:p>
            <a:pPr marL="228600" indent="-228600" fontAlgn="base">
              <a:buAutoNum type="alphaLcParenR"/>
            </a:pPr>
            <a:r>
              <a:rPr lang="en-US" sz="1050" dirty="0"/>
              <a:t>his education among the Egyptians (v. 22), </a:t>
            </a:r>
          </a:p>
          <a:p>
            <a:pPr marL="228600" indent="-228600" fontAlgn="base">
              <a:buAutoNum type="alphaLcParenR"/>
            </a:pPr>
            <a:r>
              <a:rPr lang="en-US" sz="1050" dirty="0"/>
              <a:t>his mighty deeds and words while amongst the Egyptians (v. 22), </a:t>
            </a:r>
          </a:p>
          <a:p>
            <a:pPr marL="228600" indent="-228600" fontAlgn="base">
              <a:buAutoNum type="alphaLcParenR"/>
            </a:pPr>
            <a:r>
              <a:rPr lang="en-US" sz="1050" dirty="0"/>
              <a:t>his age of 40 at the time he left Egypt (v. 23),  </a:t>
            </a:r>
          </a:p>
          <a:p>
            <a:pPr marL="228600" indent="-228600" fontAlgn="base">
              <a:buAutoNum type="alphaLcParenR"/>
            </a:pPr>
            <a:r>
              <a:rPr lang="en-US" sz="1050" dirty="0"/>
              <a:t>his understanding of his mission to deliver Israel long before his epiphany on Sinai (v. 25), and </a:t>
            </a:r>
          </a:p>
          <a:p>
            <a:pPr marL="228600" indent="-228600" fontAlgn="base">
              <a:buAutoNum type="alphaLcParenR"/>
            </a:pPr>
            <a:r>
              <a:rPr lang="en-US" sz="1050" dirty="0"/>
              <a:t>his age of 80 when the Lord appeared to him on Sinai (v. 30). </a:t>
            </a:r>
          </a:p>
          <a:p>
            <a:pPr marL="228600" indent="-228600" fontAlgn="base">
              <a:buAutoNum type="alphaLcParenR"/>
            </a:pPr>
            <a:endParaRPr lang="en-US" sz="1050" dirty="0"/>
          </a:p>
          <a:p>
            <a:pPr marL="228600" indent="-228600" fontAlgn="base">
              <a:buAutoNum type="alphaLcParenR"/>
            </a:pPr>
            <a:r>
              <a:rPr lang="en-US" sz="1050" dirty="0"/>
              <a:t>Josephus is a good source for some of this complimentary information.</a:t>
            </a:r>
          </a:p>
          <a:p>
            <a:pPr fontAlgn="base"/>
            <a:endParaRPr lang="en-US" sz="1050" dirty="0"/>
          </a:p>
          <a:p>
            <a:pPr fontAlgn="base"/>
            <a:r>
              <a:rPr lang="en-US" sz="1050" dirty="0"/>
              <a:t>"Clearly, Stephen and Paul had more information about Moses than we have in our present Old Testament. From them we learn, among other things, that Moses, years before being called at the burning bush, knew of his own identity and of his mission." (Robert J. Matthews, </a:t>
            </a:r>
            <a:r>
              <a:rPr lang="en-US" sz="1050" i="1" dirty="0"/>
              <a:t>A Bible! A Bible! </a:t>
            </a:r>
            <a:r>
              <a:rPr lang="en-US" sz="1050" dirty="0"/>
              <a:t>[Salt Lake City: </a:t>
            </a:r>
            <a:r>
              <a:rPr lang="en-US" sz="1050" dirty="0" err="1"/>
              <a:t>Bookcraft</a:t>
            </a:r>
            <a:r>
              <a:rPr lang="en-US" sz="1050" dirty="0"/>
              <a:t>, 1990], 58 - 59.)</a:t>
            </a:r>
          </a:p>
          <a:p>
            <a:pPr fontAlgn="base"/>
            <a:r>
              <a:rPr lang="en-US" sz="1050" dirty="0"/>
              <a:t>Gospeldoctrine.com</a:t>
            </a:r>
          </a:p>
        </p:txBody>
      </p:sp>
      <p:sp>
        <p:nvSpPr>
          <p:cNvPr id="7" name="Rectangle 6"/>
          <p:cNvSpPr/>
          <p:nvPr/>
        </p:nvSpPr>
        <p:spPr>
          <a:xfrm>
            <a:off x="5548545" y="3381694"/>
            <a:ext cx="6643455" cy="1200329"/>
          </a:xfrm>
          <a:prstGeom prst="rect">
            <a:avLst/>
          </a:prstGeom>
          <a:ln>
            <a:solidFill>
              <a:schemeClr val="tx1"/>
            </a:solidFill>
          </a:ln>
        </p:spPr>
        <p:txBody>
          <a:bodyPr wrap="square">
            <a:spAutoFit/>
          </a:bodyPr>
          <a:lstStyle/>
          <a:p>
            <a:pPr fontAlgn="base"/>
            <a:r>
              <a:rPr lang="en-US" sz="1200" b="1" dirty="0"/>
              <a:t>Heavens Open Acts 7:56:</a:t>
            </a:r>
          </a:p>
          <a:p>
            <a:pPr fontAlgn="base"/>
            <a:r>
              <a:rPr lang="en-US" sz="1200" dirty="0"/>
              <a:t>"The gateway of death may not be governed by a door as heavy and shut as it seems. It may be softly veiled by a billowy curtain or a delicate drape. The Prophet Joseph Smith referred to the 'veil of death.' Certainly communication through the gateway between this world and the next is not closed. Prophets and apostles treat such transfer of intelligence as a very sacred matter, and rarely speak openly about it.“ Elder Russell M. Nelson  (</a:t>
            </a:r>
            <a:r>
              <a:rPr lang="en-US" sz="1200" i="1" dirty="0"/>
              <a:t>The Gateway We Call Death</a:t>
            </a:r>
            <a:r>
              <a:rPr lang="en-US" sz="1200" dirty="0"/>
              <a:t> [Salt Lake City: Deseret Book Co., 1995], 94.)</a:t>
            </a:r>
            <a:endParaRPr lang="en-US" sz="1200" b="0" i="0" dirty="0">
              <a:solidFill>
                <a:srgbClr val="333333"/>
              </a:solidFill>
              <a:effectLst/>
            </a:endParaRPr>
          </a:p>
        </p:txBody>
      </p:sp>
      <p:sp>
        <p:nvSpPr>
          <p:cNvPr id="8" name="Rectangle 7"/>
          <p:cNvSpPr/>
          <p:nvPr/>
        </p:nvSpPr>
        <p:spPr>
          <a:xfrm>
            <a:off x="5548544" y="4582023"/>
            <a:ext cx="6643455" cy="2123658"/>
          </a:xfrm>
          <a:prstGeom prst="rect">
            <a:avLst/>
          </a:prstGeom>
          <a:ln>
            <a:solidFill>
              <a:schemeClr val="tx1"/>
            </a:solidFill>
          </a:ln>
        </p:spPr>
        <p:txBody>
          <a:bodyPr wrap="square">
            <a:spAutoFit/>
          </a:bodyPr>
          <a:lstStyle/>
          <a:p>
            <a:pPr fontAlgn="base"/>
            <a:r>
              <a:rPr lang="en-US" sz="1200" b="1" dirty="0"/>
              <a:t>Godhead Acts 7:56:</a:t>
            </a:r>
          </a:p>
          <a:p>
            <a:pPr fontAlgn="base"/>
            <a:r>
              <a:rPr lang="en-US" sz="1200" dirty="0"/>
              <a:t>"Clement of Rome wrote about A.D. 96 and said that God formed man in the 'likeness of his own image.' In the opening of Hebrews Christ is clearly distinct from God, standing 'on the right hand of the Majesty on high' (Heb. 1:3). Commentators too smugly say that 'no literal location is intended.' Yet the mother of James and John had a location in mind when she wanted them to sit at Christ's right and left hand in eternity (Matt. 20:21-23). But Christian scholars believe that 'God has no physical right hand or material throne where the ascended Christ sits beside Him.' They interpret the 'right hand' as merely descriptive of status or power, but how do they draw the line between explaining and explaining away? Stephen saw Christ at the right hand of God (Acts 7:55-56), as did Joseph Smith in 1820 in the First Vision. A half dozen times Paul speaks of Christ at the right hand of the Father and never hints at less than literalism." (Richard Lloyd Anderson, </a:t>
            </a:r>
            <a:r>
              <a:rPr lang="en-US" sz="1200" i="1" dirty="0"/>
              <a:t>Understanding Paul</a:t>
            </a:r>
            <a:r>
              <a:rPr lang="en-US" sz="1200" dirty="0"/>
              <a:t> [Salt Lake City: Deseret Book Co., 1983], 202.)</a:t>
            </a:r>
            <a:endParaRPr lang="en-US" sz="1200" b="0" i="0" dirty="0">
              <a:solidFill>
                <a:srgbClr val="333333"/>
              </a:solidFill>
              <a:effectLst/>
            </a:endParaRPr>
          </a:p>
        </p:txBody>
      </p:sp>
    </p:spTree>
    <p:extLst>
      <p:ext uri="{BB962C8B-B14F-4D97-AF65-F5344CB8AC3E}">
        <p14:creationId xmlns:p14="http://schemas.microsoft.com/office/powerpoint/2010/main" val="1821177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9589E0-7CEC-D522-73B0-18F8FCCE9DD1}"/>
              </a:ext>
            </a:extLst>
          </p:cNvPr>
          <p:cNvSpPr txBox="1"/>
          <p:nvPr/>
        </p:nvSpPr>
        <p:spPr>
          <a:xfrm>
            <a:off x="212273" y="1454215"/>
            <a:ext cx="6097554" cy="1384995"/>
          </a:xfrm>
          <a:prstGeom prst="rect">
            <a:avLst/>
          </a:prstGeom>
          <a:noFill/>
          <a:ln>
            <a:solidFill>
              <a:schemeClr val="tx1"/>
            </a:solidFill>
          </a:ln>
        </p:spPr>
        <p:txBody>
          <a:bodyPr wrap="square">
            <a:spAutoFit/>
          </a:bodyPr>
          <a:lstStyle/>
          <a:p>
            <a:pPr algn="l"/>
            <a:r>
              <a:rPr lang="en-US" sz="1400" b="1" i="0" dirty="0" err="1">
                <a:effectLst/>
                <a:latin typeface="Abadi" panose="020B0604020104020204" pitchFamily="34" charset="0"/>
              </a:rPr>
              <a:t>Parmenas</a:t>
            </a:r>
            <a:r>
              <a:rPr lang="en-US" sz="1400" b="0" i="0" dirty="0">
                <a:effectLst/>
                <a:latin typeface="Abadi" panose="020B0604020104020204" pitchFamily="34" charset="0"/>
              </a:rPr>
              <a:t> (</a:t>
            </a:r>
            <a:r>
              <a:rPr lang="en-US" sz="1400" b="0" i="0" u="none" strike="noStrike" dirty="0">
                <a:effectLst/>
                <a:latin typeface="Abadi" panose="020B0604020104020204" pitchFamily="34" charset="0"/>
              </a:rPr>
              <a:t>Greek</a:t>
            </a:r>
            <a:r>
              <a:rPr lang="en-US" sz="1400" b="0" i="0" dirty="0">
                <a:effectLst/>
                <a:latin typeface="Abadi" panose="020B0604020104020204" pitchFamily="34" charset="0"/>
              </a:rPr>
              <a:t>: Πα</a:t>
            </a:r>
            <a:r>
              <a:rPr lang="en-US" sz="1400" b="0" i="0" dirty="0" err="1">
                <a:effectLst/>
                <a:latin typeface="Abadi" panose="020B0604020104020204" pitchFamily="34" charset="0"/>
              </a:rPr>
              <a:t>ρμενᾶς</a:t>
            </a:r>
            <a:r>
              <a:rPr lang="en-US" sz="1400" b="0" i="0" dirty="0">
                <a:effectLst/>
                <a:latin typeface="Abadi" panose="020B0604020104020204" pitchFamily="34" charset="0"/>
              </a:rPr>
              <a:t>) was one of the </a:t>
            </a:r>
            <a:r>
              <a:rPr lang="en-US" sz="1400" b="0" i="0" u="none" strike="noStrike" dirty="0">
                <a:effectLst/>
                <a:latin typeface="Abadi" panose="020B0604020104020204" pitchFamily="34" charset="0"/>
              </a:rPr>
              <a:t>Seven Deacons</a:t>
            </a:r>
            <a:r>
              <a:rPr lang="en-US" sz="1400" b="0" i="0" dirty="0">
                <a:effectLst/>
                <a:latin typeface="Abadi" panose="020B0604020104020204" pitchFamily="34" charset="0"/>
              </a:rPr>
              <a:t>. He is believed to have preached the </a:t>
            </a:r>
            <a:r>
              <a:rPr lang="en-US" sz="1400" b="0" i="0" u="none" strike="noStrike" dirty="0">
                <a:effectLst/>
                <a:latin typeface="Abadi" panose="020B0604020104020204" pitchFamily="34" charset="0"/>
              </a:rPr>
              <a:t>gospel</a:t>
            </a:r>
            <a:r>
              <a:rPr lang="en-US" sz="1400" b="0" i="0" dirty="0">
                <a:effectLst/>
                <a:latin typeface="Abadi" panose="020B0604020104020204" pitchFamily="34" charset="0"/>
              </a:rPr>
              <a:t> in </a:t>
            </a:r>
            <a:r>
              <a:rPr lang="en-US" sz="1400" b="0" i="0" u="none" strike="noStrike" dirty="0">
                <a:effectLst/>
                <a:latin typeface="Abadi" panose="020B0604020104020204" pitchFamily="34" charset="0"/>
              </a:rPr>
              <a:t>Asia Minor</a:t>
            </a:r>
            <a:r>
              <a:rPr lang="en-US" sz="1400" b="0" i="0" dirty="0">
                <a:effectLst/>
                <a:latin typeface="Abadi" panose="020B0604020104020204" pitchFamily="34" charset="0"/>
              </a:rPr>
              <a:t>. </a:t>
            </a:r>
            <a:r>
              <a:rPr lang="en-US" sz="1400" b="0" i="0" dirty="0" err="1">
                <a:effectLst/>
                <a:latin typeface="Abadi" panose="020B0604020104020204" pitchFamily="34" charset="0"/>
              </a:rPr>
              <a:t>Parmenas</a:t>
            </a:r>
            <a:r>
              <a:rPr lang="en-US" sz="1400" b="0" i="0" dirty="0">
                <a:effectLst/>
                <a:latin typeface="Abadi" panose="020B0604020104020204" pitchFamily="34" charset="0"/>
              </a:rPr>
              <a:t> suffered martyrdom in 98, under the persecution of </a:t>
            </a:r>
            <a:r>
              <a:rPr lang="en-US" sz="1400" b="0" i="0" u="none" strike="noStrike" dirty="0">
                <a:effectLst/>
                <a:latin typeface="Abadi" panose="020B0604020104020204" pitchFamily="34" charset="0"/>
              </a:rPr>
              <a:t>Trajan</a:t>
            </a:r>
            <a:r>
              <a:rPr lang="en-US" sz="1400" b="0" i="0" dirty="0">
                <a:effectLst/>
                <a:latin typeface="Abadi" panose="020B0604020104020204" pitchFamily="34" charset="0"/>
              </a:rPr>
              <a:t>. He is one of the 4 out of 7 deacons jointly celebrated on July 28th.</a:t>
            </a:r>
          </a:p>
          <a:p>
            <a:pPr algn="l"/>
            <a:r>
              <a:rPr lang="en-US" sz="1400" b="0" i="0" dirty="0">
                <a:effectLst/>
                <a:latin typeface="Abadi" panose="020B0604020104020204" pitchFamily="34" charset="0"/>
              </a:rPr>
              <a:t>Christian tradition identifies him as the Bishop of Soli. Some take this to be </a:t>
            </a:r>
            <a:r>
              <a:rPr lang="en-US" sz="1400" b="0" i="0" u="none" strike="noStrike" dirty="0">
                <a:effectLst/>
                <a:latin typeface="Abadi" panose="020B0604020104020204" pitchFamily="34" charset="0"/>
              </a:rPr>
              <a:t>Soli, Cyprus</a:t>
            </a:r>
            <a:r>
              <a:rPr lang="en-US" sz="1400" b="0" i="0" dirty="0">
                <a:effectLst/>
                <a:latin typeface="Abadi" panose="020B0604020104020204" pitchFamily="34" charset="0"/>
              </a:rPr>
              <a:t>, while others interpret it as </a:t>
            </a:r>
            <a:r>
              <a:rPr lang="en-US" sz="1400" b="0" i="0" u="none" strike="noStrike" dirty="0">
                <a:effectLst/>
                <a:latin typeface="Abadi" panose="020B0604020104020204" pitchFamily="34" charset="0"/>
              </a:rPr>
              <a:t>Soli, Cilicia</a:t>
            </a:r>
            <a:r>
              <a:rPr lang="en-US" sz="1400" b="0" i="0" dirty="0">
                <a:effectLst/>
                <a:latin typeface="Abadi" panose="020B0604020104020204" pitchFamily="34" charset="0"/>
              </a:rPr>
              <a:t>.</a:t>
            </a:r>
          </a:p>
        </p:txBody>
      </p:sp>
      <p:sp>
        <p:nvSpPr>
          <p:cNvPr id="7" name="TextBox 6">
            <a:extLst>
              <a:ext uri="{FF2B5EF4-FFF2-40B4-BE49-F238E27FC236}">
                <a16:creationId xmlns:a16="http://schemas.microsoft.com/office/drawing/2014/main" id="{BC3412B2-0D99-5E93-28DF-D666424B3D84}"/>
              </a:ext>
            </a:extLst>
          </p:cNvPr>
          <p:cNvSpPr txBox="1"/>
          <p:nvPr/>
        </p:nvSpPr>
        <p:spPr>
          <a:xfrm>
            <a:off x="212273" y="2845696"/>
            <a:ext cx="6097554" cy="3743589"/>
          </a:xfrm>
          <a:prstGeom prst="rect">
            <a:avLst/>
          </a:prstGeom>
          <a:noFill/>
          <a:ln>
            <a:solidFill>
              <a:schemeClr val="tx1"/>
            </a:solidFill>
          </a:ln>
        </p:spPr>
        <p:txBody>
          <a:bodyPr wrap="square">
            <a:spAutoFit/>
          </a:bodyPr>
          <a:lstStyle/>
          <a:p>
            <a:pPr marL="0" marR="0">
              <a:lnSpc>
                <a:spcPct val="107000"/>
              </a:lnSpc>
              <a:spcBef>
                <a:spcPts val="0"/>
              </a:spcBef>
              <a:spcAft>
                <a:spcPts val="800"/>
              </a:spcAft>
            </a:pPr>
            <a:r>
              <a:rPr lang="en-US" sz="1400" b="1" kern="1200" dirty="0" err="1">
                <a:effectLst/>
                <a:latin typeface="Abadi" panose="020B0604020104020204" pitchFamily="34" charset="0"/>
                <a:ea typeface="Calibri" panose="020F0502020204030204" pitchFamily="34" charset="0"/>
                <a:cs typeface="Times New Roman" panose="02020603050405020304" pitchFamily="18" charset="0"/>
              </a:rPr>
              <a:t>Prochorus</a:t>
            </a:r>
            <a:r>
              <a:rPr lang="en-US" sz="1400" kern="1200" dirty="0">
                <a:effectLst/>
                <a:latin typeface="Abadi" panose="020B0604020104020204" pitchFamily="34" charset="0"/>
                <a:ea typeface="Calibri" panose="020F0502020204030204" pitchFamily="34" charset="0"/>
                <a:cs typeface="Times New Roman" panose="02020603050405020304" pitchFamily="18" charset="0"/>
              </a:rPr>
              <a:t> (Latin form of the Greek: </a:t>
            </a:r>
            <a:r>
              <a:rPr lang="en-US" sz="1400" kern="1200" dirty="0" err="1">
                <a:effectLst/>
                <a:latin typeface="Abadi" panose="020B0604020104020204" pitchFamily="34" charset="0"/>
                <a:ea typeface="Calibri" panose="020F0502020204030204" pitchFamily="34" charset="0"/>
                <a:cs typeface="Times New Roman" panose="02020603050405020304" pitchFamily="18" charset="0"/>
              </a:rPr>
              <a:t>Πρόχορος</a:t>
            </a:r>
            <a:r>
              <a:rPr lang="en-US" sz="1400" kern="1200" dirty="0">
                <a:effectLst/>
                <a:latin typeface="Abadi" panose="020B0604020104020204" pitchFamily="34" charset="0"/>
                <a:ea typeface="Calibri" panose="020F0502020204030204" pitchFamily="34" charset="0"/>
                <a:cs typeface="Times New Roman" panose="02020603050405020304" pitchFamily="18" charset="0"/>
              </a:rPr>
              <a:t>, </a:t>
            </a:r>
            <a:r>
              <a:rPr lang="en-US" sz="1400" i="1" kern="1200" dirty="0" err="1">
                <a:effectLst/>
                <a:latin typeface="Abadi" panose="020B0604020104020204" pitchFamily="34" charset="0"/>
                <a:ea typeface="Calibri" panose="020F0502020204030204" pitchFamily="34" charset="0"/>
                <a:cs typeface="Times New Roman" panose="02020603050405020304" pitchFamily="18" charset="0"/>
              </a:rPr>
              <a:t>Prochoros</a:t>
            </a:r>
            <a:r>
              <a:rPr lang="en-US" sz="1400" kern="1200" dirty="0">
                <a:effectLst/>
                <a:latin typeface="Abadi" panose="020B0604020104020204" pitchFamily="34" charset="0"/>
                <a:ea typeface="Calibri" panose="020F0502020204030204" pitchFamily="34" charset="0"/>
                <a:cs typeface="Times New Roman" panose="02020603050405020304" pitchFamily="18" charset="0"/>
              </a:rPr>
              <a:t>) was one of the Seven Deacons chosen to care for the poor of the Christian community in Jerusalem (Acts 6:5). According to later tradition he was also one of the Seventy Disciples sent out by Jesus in Luke 10.</a:t>
            </a:r>
            <a:endParaRPr lang="en-US" sz="1400" dirty="0">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kern="1200" dirty="0">
                <a:effectLst/>
                <a:latin typeface="Abadi" panose="020B0604020104020204" pitchFamily="34" charset="0"/>
                <a:ea typeface="Calibri" panose="020F0502020204030204" pitchFamily="34" charset="0"/>
                <a:cs typeface="Times New Roman" panose="02020603050405020304" pitchFamily="18" charset="0"/>
              </a:rPr>
              <a:t>Tradition calls </a:t>
            </a:r>
            <a:r>
              <a:rPr lang="en-US" sz="1400" kern="1200" dirty="0" err="1">
                <a:effectLst/>
                <a:latin typeface="Abadi" panose="020B0604020104020204" pitchFamily="34" charset="0"/>
                <a:ea typeface="Calibri" panose="020F0502020204030204" pitchFamily="34" charset="0"/>
                <a:cs typeface="Times New Roman" panose="02020603050405020304" pitchFamily="18" charset="0"/>
              </a:rPr>
              <a:t>Prochorus</a:t>
            </a:r>
            <a:r>
              <a:rPr lang="en-US" sz="1400" kern="1200" dirty="0">
                <a:effectLst/>
                <a:latin typeface="Abadi" panose="020B0604020104020204" pitchFamily="34" charset="0"/>
                <a:ea typeface="Calibri" panose="020F0502020204030204" pitchFamily="34" charset="0"/>
                <a:cs typeface="Times New Roman" panose="02020603050405020304" pitchFamily="18" charset="0"/>
              </a:rPr>
              <a:t> the nephew of Stephen the Protomartyr. St </a:t>
            </a:r>
            <a:r>
              <a:rPr lang="en-US" sz="1400" kern="1200" dirty="0" err="1">
                <a:effectLst/>
                <a:latin typeface="Abadi" panose="020B0604020104020204" pitchFamily="34" charset="0"/>
                <a:ea typeface="Calibri" panose="020F0502020204030204" pitchFamily="34" charset="0"/>
                <a:cs typeface="Times New Roman" panose="02020603050405020304" pitchFamily="18" charset="0"/>
              </a:rPr>
              <a:t>Prochorus</a:t>
            </a:r>
            <a:r>
              <a:rPr lang="en-US" sz="1400" kern="1200" dirty="0">
                <a:effectLst/>
                <a:latin typeface="Abadi" panose="020B0604020104020204" pitchFamily="34" charset="0"/>
                <a:ea typeface="Calibri" panose="020F0502020204030204" pitchFamily="34" charset="0"/>
                <a:cs typeface="Times New Roman" panose="02020603050405020304" pitchFamily="18" charset="0"/>
              </a:rPr>
              <a:t> accompanied the holy Apostle Peter, who ordained him to be the bishop in the city of Nicomedia. He is also thought to have been a companion of John the Apostle, who consecrated him bishop of Nicomedia in Bithynia. Some modern scholars dispute him to have been the author of the apocryphal Acts of John, which is dated by them to the end of the 2nd century. According to the late tradition he was the bishop of Antioch and ended his life as a martyr in Antioch in the 1st century.</a:t>
            </a:r>
            <a:endParaRPr lang="en-US" sz="1400" dirty="0">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kern="1200" dirty="0">
                <a:effectLst/>
                <a:latin typeface="Abadi" panose="020B0604020104020204" pitchFamily="34" charset="0"/>
                <a:ea typeface="Calibri" panose="020F0502020204030204" pitchFamily="34" charset="0"/>
                <a:cs typeface="Times New Roman" panose="02020603050405020304" pitchFamily="18" charset="0"/>
              </a:rPr>
              <a:t>In Orthodox iconography he is depicted as a scribe of St John the Evangelist. He is one of 4 out of the 7 deacons of the 70 Apostles to be jointly celebrated on July 28.</a:t>
            </a:r>
            <a:endParaRPr lang="en-US" sz="1400" dirty="0">
              <a:effectLst/>
              <a:latin typeface="Abadi" panose="020B0604020104020204" pitchFamily="34" charset="0"/>
              <a:ea typeface="Calibri" panose="020F0502020204030204" pitchFamily="34" charset="0"/>
              <a:cs typeface="Times New Roman" panose="02020603050405020304" pitchFamily="18" charset="0"/>
            </a:endParaRPr>
          </a:p>
        </p:txBody>
      </p:sp>
      <p:sp>
        <p:nvSpPr>
          <p:cNvPr id="11" name="TextBox 4">
            <a:extLst>
              <a:ext uri="{FF2B5EF4-FFF2-40B4-BE49-F238E27FC236}">
                <a16:creationId xmlns:a16="http://schemas.microsoft.com/office/drawing/2014/main" id="{71FBD755-E9C5-124D-112B-CDC7348F7DFB}"/>
              </a:ext>
            </a:extLst>
          </p:cNvPr>
          <p:cNvSpPr txBox="1"/>
          <p:nvPr/>
        </p:nvSpPr>
        <p:spPr>
          <a:xfrm>
            <a:off x="6309827" y="1454215"/>
            <a:ext cx="5669900" cy="773673"/>
          </a:xfrm>
          <a:prstGeom prst="rect">
            <a:avLst/>
          </a:prstGeom>
          <a:noFill/>
          <a:ln>
            <a:solidFill>
              <a:schemeClr val="tx1"/>
            </a:solidFill>
          </a:ln>
        </p:spPr>
        <p:txBody>
          <a:bodyPr wrap="square">
            <a:spAutoFit/>
          </a:bodyPr>
          <a:lstStyle/>
          <a:p>
            <a:pPr marL="0" marR="0">
              <a:lnSpc>
                <a:spcPct val="107000"/>
              </a:lnSpc>
              <a:spcBef>
                <a:spcPts val="0"/>
              </a:spcBef>
              <a:spcAft>
                <a:spcPts val="800"/>
              </a:spcAft>
            </a:pPr>
            <a:r>
              <a:rPr lang="en-US" sz="1400" b="1">
                <a:solidFill>
                  <a:srgbClr val="202122"/>
                </a:solidFill>
                <a:effectLst/>
                <a:latin typeface="Abadi" panose="020B0604020104020204" pitchFamily="34" charset="0"/>
                <a:ea typeface="Calibri" panose="020F0502020204030204" pitchFamily="34" charset="0"/>
                <a:cs typeface="Times New Roman" panose="02020603050405020304" pitchFamily="18" charset="0"/>
              </a:rPr>
              <a:t>Nicanor</a:t>
            </a:r>
            <a:r>
              <a:rPr lang="en-US" sz="140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(/naɪˈkeɪnər/; </a:t>
            </a:r>
            <a:r>
              <a:rPr lang="en-US" sz="140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Greek</a:t>
            </a:r>
            <a:r>
              <a:rPr lang="en-US" sz="140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a:t>
            </a:r>
            <a:r>
              <a:rPr lang="el-GR" sz="1400">
                <a:solidFill>
                  <a:srgbClr val="202122"/>
                </a:solidFill>
                <a:effectLst/>
                <a:ea typeface="Calibri" panose="020F0502020204030204" pitchFamily="34" charset="0"/>
                <a:cs typeface="Times New Roman" panose="02020603050405020304" pitchFamily="18" charset="0"/>
              </a:rPr>
              <a:t>Nικάνωρ</a:t>
            </a:r>
            <a:r>
              <a:rPr lang="en-US" sz="140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romanized: </a:t>
            </a:r>
            <a:r>
              <a:rPr lang="en-US" sz="1400" i="1">
                <a:solidFill>
                  <a:srgbClr val="202122"/>
                </a:solidFill>
                <a:effectLst/>
                <a:latin typeface="Abadi" panose="020B0604020104020204" pitchFamily="34" charset="0"/>
                <a:ea typeface="Calibri" panose="020F0502020204030204" pitchFamily="34" charset="0"/>
                <a:cs typeface="Times New Roman" panose="02020603050405020304" pitchFamily="18" charset="0"/>
              </a:rPr>
              <a:t>Nikánōr</a:t>
            </a:r>
            <a:r>
              <a:rPr lang="en-US" sz="140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was one of the </a:t>
            </a:r>
            <a:r>
              <a:rPr lang="en-US" sz="140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Seven Deacons</a:t>
            </a:r>
            <a:r>
              <a:rPr lang="en-US" sz="140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He was martyred in 76. He is one of the 4 out of 7 deacons of the Seventy collectively feasted on July 28.</a:t>
            </a:r>
            <a:endParaRPr lang="en-US" sz="1400">
              <a:effectLst/>
              <a:latin typeface="Abadi" panose="020B0604020104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1352A7F-AFC6-8896-48DC-A9242B5962FE}"/>
              </a:ext>
            </a:extLst>
          </p:cNvPr>
          <p:cNvSpPr txBox="1"/>
          <p:nvPr/>
        </p:nvSpPr>
        <p:spPr>
          <a:xfrm>
            <a:off x="6309827" y="4390542"/>
            <a:ext cx="5669900" cy="2031325"/>
          </a:xfrm>
          <a:prstGeom prst="rect">
            <a:avLst/>
          </a:prstGeom>
          <a:noFill/>
          <a:ln>
            <a:solidFill>
              <a:schemeClr val="tx1"/>
            </a:solidFill>
          </a:ln>
        </p:spPr>
        <p:txBody>
          <a:bodyPr wrap="square">
            <a:spAutoFit/>
          </a:bodyPr>
          <a:lstStyle/>
          <a:p>
            <a:r>
              <a:rPr lang="en-US" sz="1400" b="1" i="0" dirty="0">
                <a:effectLst/>
                <a:latin typeface="Abadi" panose="020B0604020104020204" pitchFamily="34" charset="0"/>
              </a:rPr>
              <a:t>Timon</a:t>
            </a:r>
            <a:r>
              <a:rPr lang="en-US" sz="1400" i="0" dirty="0">
                <a:effectLst/>
                <a:latin typeface="Abadi" panose="020B0604020104020204" pitchFamily="34" charset="0"/>
              </a:rPr>
              <a:t> was one of the seven deacons appointed by the Apostles (Acts 6:5) to minister to destitute Christian widows. Later, he was chosen bishop of the city of Bosra in Syria, where he led many to Christianity. </a:t>
            </a:r>
            <a:r>
              <a:rPr lang="en-US" sz="1400" b="0" i="0" dirty="0">
                <a:effectLst/>
                <a:latin typeface="Abadi" panose="020B0604020104020204" pitchFamily="34" charset="0"/>
              </a:rPr>
              <a:t>St. Timon was later appointed by the Apostles as </a:t>
            </a:r>
            <a:r>
              <a:rPr lang="en-US" sz="1400" b="0" i="0" u="none" strike="noStrike" dirty="0">
                <a:effectLst/>
                <a:latin typeface="Abadi" panose="020B0604020104020204" pitchFamily="34" charset="0"/>
              </a:rPr>
              <a:t>bishop</a:t>
            </a:r>
            <a:r>
              <a:rPr lang="en-US" sz="1400" b="0" i="0" dirty="0">
                <a:effectLst/>
                <a:latin typeface="Abadi" panose="020B0604020104020204" pitchFamily="34" charset="0"/>
              </a:rPr>
              <a:t> of the city of </a:t>
            </a:r>
            <a:r>
              <a:rPr lang="en-US" sz="1400" b="0" i="0" dirty="0" err="1">
                <a:effectLst/>
                <a:latin typeface="Abadi" panose="020B0604020104020204" pitchFamily="34" charset="0"/>
              </a:rPr>
              <a:t>Bostra</a:t>
            </a:r>
            <a:r>
              <a:rPr lang="en-US" sz="1400" b="0" i="0" dirty="0">
                <a:effectLst/>
                <a:latin typeface="Abadi" panose="020B0604020104020204" pitchFamily="34" charset="0"/>
              </a:rPr>
              <a:t> in Arabia and suffered from the Jews and pagans for preaching the </a:t>
            </a:r>
            <a:r>
              <a:rPr lang="en-US" sz="1400" b="0" i="0" u="none" strike="noStrike" dirty="0">
                <a:effectLst/>
                <a:latin typeface="Abadi" panose="020B0604020104020204" pitchFamily="34" charset="0"/>
              </a:rPr>
              <a:t>Gospel</a:t>
            </a:r>
            <a:r>
              <a:rPr lang="en-US" sz="1400" b="0" i="0" dirty="0">
                <a:effectLst/>
                <a:latin typeface="Abadi" panose="020B0604020104020204" pitchFamily="34" charset="0"/>
              </a:rPr>
              <a:t>. </a:t>
            </a:r>
            <a:r>
              <a:rPr lang="en-US" sz="1400" i="0" dirty="0">
                <a:effectLst/>
                <a:latin typeface="Abadi" panose="020B0604020104020204" pitchFamily="34" charset="0"/>
              </a:rPr>
              <a:t>He was thrown into a red-hot furnace and received the crown of martyrdom. Another </a:t>
            </a:r>
            <a:r>
              <a:rPr lang="en-US" sz="1400" dirty="0">
                <a:latin typeface="Abadi" panose="020B0604020104020204" pitchFamily="34" charset="0"/>
              </a:rPr>
              <a:t>version is that h</a:t>
            </a:r>
            <a:r>
              <a:rPr lang="en-US" sz="1400" b="0" i="0" dirty="0">
                <a:effectLst/>
                <a:latin typeface="Abadi" panose="020B0604020104020204" pitchFamily="34" charset="0"/>
              </a:rPr>
              <a:t>e was thrown into a furnace, but by the power of </a:t>
            </a:r>
            <a:r>
              <a:rPr lang="en-US" sz="1400" b="0" i="0" u="none" strike="noStrike" dirty="0">
                <a:effectLst/>
                <a:latin typeface="Abadi" panose="020B0604020104020204" pitchFamily="34" charset="0"/>
              </a:rPr>
              <a:t>God</a:t>
            </a:r>
            <a:r>
              <a:rPr lang="en-US" sz="1400" b="0" i="0" dirty="0">
                <a:effectLst/>
                <a:latin typeface="Abadi" panose="020B0604020104020204" pitchFamily="34" charset="0"/>
              </a:rPr>
              <a:t> he came out of it unharmed. The tradition of the Roman Church says that St. Timon died by crucifixion.</a:t>
            </a:r>
            <a:endParaRPr lang="en-US" sz="1400" dirty="0">
              <a:latin typeface="Abadi" panose="020B0604020104020204" pitchFamily="34" charset="0"/>
            </a:endParaRPr>
          </a:p>
        </p:txBody>
      </p:sp>
      <p:sp>
        <p:nvSpPr>
          <p:cNvPr id="15" name="TextBox 14">
            <a:extLst>
              <a:ext uri="{FF2B5EF4-FFF2-40B4-BE49-F238E27FC236}">
                <a16:creationId xmlns:a16="http://schemas.microsoft.com/office/drawing/2014/main" id="{C3D81494-F771-6886-3206-117CF8E2BF3D}"/>
              </a:ext>
            </a:extLst>
          </p:cNvPr>
          <p:cNvSpPr txBox="1"/>
          <p:nvPr/>
        </p:nvSpPr>
        <p:spPr>
          <a:xfrm>
            <a:off x="3581400" y="643444"/>
            <a:ext cx="5867400" cy="523220"/>
          </a:xfrm>
          <a:prstGeom prst="rect">
            <a:avLst/>
          </a:prstGeom>
          <a:noFill/>
        </p:spPr>
        <p:txBody>
          <a:bodyPr wrap="square" rtlCol="0">
            <a:spAutoFit/>
          </a:bodyPr>
          <a:lstStyle/>
          <a:p>
            <a:r>
              <a:rPr lang="en-US" sz="2800" dirty="0">
                <a:latin typeface="Abadi" panose="020B0604020104020204" pitchFamily="34" charset="0"/>
              </a:rPr>
              <a:t>7 Men called to continue the work</a:t>
            </a:r>
          </a:p>
        </p:txBody>
      </p:sp>
      <p:sp>
        <p:nvSpPr>
          <p:cNvPr id="16" name="TextBox 4">
            <a:extLst>
              <a:ext uri="{FF2B5EF4-FFF2-40B4-BE49-F238E27FC236}">
                <a16:creationId xmlns:a16="http://schemas.microsoft.com/office/drawing/2014/main" id="{71FBD755-E9C5-124D-112B-CDC7348F7DFB}"/>
              </a:ext>
            </a:extLst>
          </p:cNvPr>
          <p:cNvSpPr txBox="1"/>
          <p:nvPr/>
        </p:nvSpPr>
        <p:spPr>
          <a:xfrm>
            <a:off x="6309827" y="2227888"/>
            <a:ext cx="5669900" cy="2156168"/>
          </a:xfrm>
          <a:prstGeom prst="rect">
            <a:avLst/>
          </a:prstGeom>
          <a:noFill/>
          <a:ln>
            <a:solidFill>
              <a:schemeClr val="tx1"/>
            </a:solidFill>
          </a:ln>
        </p:spPr>
        <p:txBody>
          <a:bodyPr wrap="square">
            <a:spAutoFit/>
          </a:bodyPr>
          <a:lstStyle/>
          <a:p>
            <a:pPr marL="0" marR="0">
              <a:lnSpc>
                <a:spcPct val="107000"/>
              </a:lnSpc>
              <a:spcBef>
                <a:spcPts val="0"/>
              </a:spcBef>
              <a:spcAft>
                <a:spcPts val="800"/>
              </a:spcAft>
            </a:pPr>
            <a:r>
              <a:rPr lang="en-US" sz="1400" b="1"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Nicholas, </a:t>
            </a:r>
            <a:r>
              <a:rPr lang="en-US" sz="14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who came from Antioch, was described in Acts as a convert to Judaism</a:t>
            </a:r>
            <a:r>
              <a:rPr lang="en-US" sz="1400" dirty="0">
                <a:effectLst/>
                <a:latin typeface="Abadi" panose="020B0604020104020204" pitchFamily="34" charset="0"/>
                <a:ea typeface="Calibri" panose="020F0502020204030204" pitchFamily="34" charset="0"/>
                <a:cs typeface="Times New Roman" panose="02020603050405020304" pitchFamily="18" charset="0"/>
              </a:rPr>
              <a:t>.  The adherents were called Nicolaitans, </a:t>
            </a:r>
            <a:r>
              <a:rPr lang="en-US" sz="1400" dirty="0" err="1">
                <a:effectLst/>
                <a:latin typeface="Abadi" panose="020B0604020104020204" pitchFamily="34" charset="0"/>
                <a:ea typeface="Calibri" panose="020F0502020204030204" pitchFamily="34" charset="0"/>
                <a:cs typeface="Times New Roman" panose="02020603050405020304" pitchFamily="18" charset="0"/>
              </a:rPr>
              <a:t>Nicolaitanes</a:t>
            </a:r>
            <a:r>
              <a:rPr lang="en-US" sz="1400" dirty="0">
                <a:effectLst/>
                <a:latin typeface="Abadi" panose="020B0604020104020204" pitchFamily="34" charset="0"/>
                <a:ea typeface="Calibri" panose="020F0502020204030204" pitchFamily="34" charset="0"/>
                <a:cs typeface="Times New Roman" panose="02020603050405020304" pitchFamily="18" charset="0"/>
              </a:rPr>
              <a:t>, or </a:t>
            </a:r>
            <a:r>
              <a:rPr lang="en-US" sz="1400" dirty="0" err="1">
                <a:effectLst/>
                <a:latin typeface="Abadi" panose="020B0604020104020204" pitchFamily="34" charset="0"/>
                <a:ea typeface="Calibri" panose="020F0502020204030204" pitchFamily="34" charset="0"/>
                <a:cs typeface="Times New Roman" panose="02020603050405020304" pitchFamily="18" charset="0"/>
              </a:rPr>
              <a:t>Nicolaites</a:t>
            </a:r>
            <a:r>
              <a:rPr lang="en-US" sz="1400" dirty="0">
                <a:effectLst/>
                <a:latin typeface="Abadi" panose="020B0604020104020204" pitchFamily="34" charset="0"/>
                <a:ea typeface="Calibri" panose="020F0502020204030204" pitchFamily="34" charset="0"/>
                <a:cs typeface="Times New Roman" panose="02020603050405020304" pitchFamily="18" charset="0"/>
              </a:rPr>
              <a:t>. They were considered </a:t>
            </a:r>
            <a:r>
              <a:rPr lang="en-US" sz="14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heretical</a:t>
            </a:r>
            <a:r>
              <a:rPr lang="en-US" sz="14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by the mainstream </a:t>
            </a:r>
            <a:r>
              <a:rPr lang="en-US" sz="14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early Christian</a:t>
            </a:r>
            <a:r>
              <a:rPr lang="en-US" sz="14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church. According to Revelation 2:6 and 15,</a:t>
            </a:r>
            <a:r>
              <a:rPr lang="en-US" sz="1400" baseline="300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[1]</a:t>
            </a:r>
            <a:r>
              <a:rPr lang="en-US" sz="14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they were known in the cities of </a:t>
            </a:r>
            <a:r>
              <a:rPr lang="en-US" sz="14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Ephesus</a:t>
            </a:r>
            <a:r>
              <a:rPr lang="en-US" sz="14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and </a:t>
            </a:r>
            <a:r>
              <a:rPr lang="en-US" sz="14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Pergamum</a:t>
            </a:r>
            <a:r>
              <a:rPr lang="en-US" sz="14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In this chapter, the church at Ephesus is endorsed for "[hating] the works of the </a:t>
            </a:r>
            <a:r>
              <a:rPr lang="en-US" sz="1400" dirty="0" err="1">
                <a:solidFill>
                  <a:srgbClr val="202122"/>
                </a:solidFill>
                <a:effectLst/>
                <a:latin typeface="Abadi" panose="020B0604020104020204" pitchFamily="34" charset="0"/>
                <a:ea typeface="Calibri" panose="020F0502020204030204" pitchFamily="34" charset="0"/>
                <a:cs typeface="Times New Roman" panose="02020603050405020304" pitchFamily="18" charset="0"/>
              </a:rPr>
              <a:t>Nicolaites</a:t>
            </a:r>
            <a:r>
              <a:rPr lang="en-US" sz="14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 which I also hate"; and the church in Pergamos is rebuked: "So thou hast also some [worshiping in their midst] who hold the teaching of the </a:t>
            </a:r>
            <a:r>
              <a:rPr lang="en-US" sz="1400" dirty="0" err="1">
                <a:solidFill>
                  <a:srgbClr val="202122"/>
                </a:solidFill>
                <a:effectLst/>
                <a:latin typeface="Abadi" panose="020B0604020104020204" pitchFamily="34" charset="0"/>
                <a:ea typeface="Calibri" panose="020F0502020204030204" pitchFamily="34" charset="0"/>
                <a:cs typeface="Times New Roman" panose="02020603050405020304" pitchFamily="18" charset="0"/>
              </a:rPr>
              <a:t>Nicolaites</a:t>
            </a:r>
            <a:r>
              <a:rPr lang="en-US" sz="1400" dirty="0">
                <a:solidFill>
                  <a:srgbClr val="202122"/>
                </a:solidFill>
                <a:effectLst/>
                <a:latin typeface="Abadi" panose="020B0604020104020204" pitchFamily="34" charset="0"/>
                <a:ea typeface="Calibri" panose="020F0502020204030204" pitchFamily="34" charset="0"/>
                <a:cs typeface="Times New Roman" panose="02020603050405020304" pitchFamily="18" charset="0"/>
              </a:rPr>
              <a:t>".</a:t>
            </a:r>
            <a:endParaRPr lang="en-US" sz="1400" dirty="0">
              <a:effectLst/>
              <a:latin typeface="Abadi" panose="020B06040201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247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4173" y="108854"/>
          <a:ext cx="3799113" cy="6480996"/>
        </p:xfrm>
        <a:graphic>
          <a:graphicData uri="http://schemas.openxmlformats.org/drawingml/2006/table">
            <a:tbl>
              <a:tblPr firstRow="1" bandRow="1">
                <a:tableStyleId>{5940675A-B579-460E-94D1-54222C63F5DA}</a:tableStyleId>
              </a:tblPr>
              <a:tblGrid>
                <a:gridCol w="2590798">
                  <a:extLst>
                    <a:ext uri="{9D8B030D-6E8A-4147-A177-3AD203B41FA5}">
                      <a16:colId xmlns:a16="http://schemas.microsoft.com/office/drawing/2014/main" val="20000"/>
                    </a:ext>
                  </a:extLst>
                </a:gridCol>
                <a:gridCol w="1208315">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dirty="0">
                          <a:solidFill>
                            <a:srgbClr val="434444"/>
                          </a:solidFill>
                          <a:effectLst/>
                        </a:rPr>
                        <a:t>Kingdom to Be Restored to Israel</a:t>
                      </a:r>
                    </a:p>
                  </a:txBody>
                  <a:tcPr marL="95250" marR="95250" marT="66675" marB="66675" anchor="ctr"/>
                </a:tc>
                <a:tc>
                  <a:txBody>
                    <a:bodyPr/>
                    <a:lstStyle/>
                    <a:p>
                      <a:pPr algn="l" fontAlgn="base"/>
                      <a:r>
                        <a:rPr lang="en-US" sz="1200" dirty="0">
                          <a:solidFill>
                            <a:srgbClr val="434444"/>
                          </a:solidFill>
                          <a:effectLst/>
                        </a:rPr>
                        <a:t>1:1–8</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Mount of Olives:</a:t>
                      </a:r>
                    </a:p>
                    <a:p>
                      <a:pPr algn="l" fontAlgn="base"/>
                      <a:r>
                        <a:rPr lang="en-US" sz="1200">
                          <a:solidFill>
                            <a:srgbClr val="434444"/>
                          </a:solidFill>
                          <a:effectLst/>
                        </a:rPr>
                        <a:t>Christ Ascends to Heaven</a:t>
                      </a:r>
                    </a:p>
                  </a:txBody>
                  <a:tcPr marL="95250" marR="95250" marT="66675" marB="66675" anchor="ctr"/>
                </a:tc>
                <a:tc>
                  <a:txBody>
                    <a:bodyPr/>
                    <a:lstStyle/>
                    <a:p>
                      <a:pPr algn="l" fontAlgn="base"/>
                      <a:r>
                        <a:rPr lang="en-US" sz="1200">
                          <a:solidFill>
                            <a:srgbClr val="434444"/>
                          </a:solidFill>
                          <a:effectLst/>
                        </a:rPr>
                        <a:t>1:9–14</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Jerusalem:</a:t>
                      </a:r>
                    </a:p>
                    <a:p>
                      <a:pPr algn="l" fontAlgn="base"/>
                      <a:r>
                        <a:rPr lang="en-US" sz="1200">
                          <a:solidFill>
                            <a:srgbClr val="434444"/>
                          </a:solidFill>
                          <a:effectLst/>
                        </a:rPr>
                        <a:t>Apostles Choose Successor to Judas</a:t>
                      </a:r>
                    </a:p>
                  </a:txBody>
                  <a:tcPr marL="95250" marR="95250" marT="66675" marB="66675" anchor="ctr"/>
                </a:tc>
                <a:tc>
                  <a:txBody>
                    <a:bodyPr/>
                    <a:lstStyle/>
                    <a:p>
                      <a:pPr algn="l" fontAlgn="base"/>
                      <a:r>
                        <a:rPr lang="en-US" sz="1200">
                          <a:solidFill>
                            <a:srgbClr val="434444"/>
                          </a:solidFill>
                          <a:effectLst/>
                        </a:rPr>
                        <a:t>1:15–26</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dirty="0">
                          <a:solidFill>
                            <a:srgbClr val="434444"/>
                          </a:solidFill>
                          <a:effectLst/>
                        </a:rPr>
                        <a:t>The </a:t>
                      </a:r>
                      <a:r>
                        <a:rPr lang="en-US" sz="1200" u="none" strike="noStrike" dirty="0">
                          <a:solidFill>
                            <a:srgbClr val="2F393A"/>
                          </a:solidFill>
                          <a:effectLst/>
                        </a:rPr>
                        <a:t>Holy Ghost</a:t>
                      </a:r>
                      <a:r>
                        <a:rPr lang="en-US" sz="1200" dirty="0">
                          <a:solidFill>
                            <a:srgbClr val="434444"/>
                          </a:solidFill>
                          <a:effectLst/>
                        </a:rPr>
                        <a:t> and the Day of Pentecost</a:t>
                      </a:r>
                    </a:p>
                  </a:txBody>
                  <a:tcPr marL="95250" marR="95250" marT="66675" marB="66675" anchor="ctr"/>
                </a:tc>
                <a:tc>
                  <a:txBody>
                    <a:bodyPr/>
                    <a:lstStyle/>
                    <a:p>
                      <a:pPr algn="l" fontAlgn="base"/>
                      <a:r>
                        <a:rPr lang="en-US" sz="1200">
                          <a:solidFill>
                            <a:srgbClr val="434444"/>
                          </a:solidFill>
                          <a:effectLst/>
                        </a:rPr>
                        <a:t>2:1–21</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dirty="0">
                          <a:solidFill>
                            <a:srgbClr val="434444"/>
                          </a:solidFill>
                          <a:effectLst/>
                        </a:rPr>
                        <a:t>Peter Testifies of Jesus’ </a:t>
                      </a:r>
                      <a:r>
                        <a:rPr lang="en-US" sz="1200" u="none" strike="noStrike" dirty="0">
                          <a:solidFill>
                            <a:srgbClr val="2F393A"/>
                          </a:solidFill>
                          <a:effectLst/>
                        </a:rPr>
                        <a:t>Resurrection</a:t>
                      </a:r>
                      <a:endParaRPr lang="en-US" sz="1200" dirty="0">
                        <a:solidFill>
                          <a:srgbClr val="434444"/>
                        </a:solidFill>
                        <a:effectLst/>
                      </a:endParaRPr>
                    </a:p>
                  </a:txBody>
                  <a:tcPr marL="95250" marR="95250" marT="66675" marB="66675" anchor="ctr"/>
                </a:tc>
                <a:tc>
                  <a:txBody>
                    <a:bodyPr/>
                    <a:lstStyle/>
                    <a:p>
                      <a:pPr algn="l" fontAlgn="base"/>
                      <a:r>
                        <a:rPr lang="en-US" sz="1200" dirty="0">
                          <a:solidFill>
                            <a:srgbClr val="434444"/>
                          </a:solidFill>
                          <a:effectLst/>
                        </a:rPr>
                        <a:t>2:22–36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dirty="0">
                          <a:solidFill>
                            <a:srgbClr val="434444"/>
                          </a:solidFill>
                          <a:effectLst/>
                        </a:rPr>
                        <a:t>How to Gain Salvation</a:t>
                      </a:r>
                    </a:p>
                  </a:txBody>
                  <a:tcPr marL="95250" marR="95250" marT="66675" marB="66675" anchor="ctr"/>
                </a:tc>
                <a:tc>
                  <a:txBody>
                    <a:bodyPr/>
                    <a:lstStyle/>
                    <a:p>
                      <a:pPr algn="l" fontAlgn="base"/>
                      <a:r>
                        <a:rPr lang="en-US" sz="1200">
                          <a:solidFill>
                            <a:srgbClr val="434444"/>
                          </a:solidFill>
                          <a:effectLst/>
                        </a:rPr>
                        <a:t>2:37–40</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All Things in Common</a:t>
                      </a:r>
                    </a:p>
                  </a:txBody>
                  <a:tcPr marL="95250" marR="95250" marT="66675" marB="66675" anchor="ctr"/>
                </a:tc>
                <a:tc>
                  <a:txBody>
                    <a:bodyPr/>
                    <a:lstStyle/>
                    <a:p>
                      <a:pPr algn="l" fontAlgn="base"/>
                      <a:r>
                        <a:rPr lang="en-US" sz="1200">
                          <a:solidFill>
                            <a:srgbClr val="434444"/>
                          </a:solidFill>
                          <a:effectLst/>
                        </a:rPr>
                        <a:t>2:41–47</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dirty="0">
                          <a:solidFill>
                            <a:srgbClr val="434444"/>
                          </a:solidFill>
                          <a:effectLst/>
                        </a:rPr>
                        <a:t>Peter Heals Man Lame from Birth</a:t>
                      </a:r>
                    </a:p>
                  </a:txBody>
                  <a:tcPr marL="95250" marR="95250" marT="66675" marB="66675" anchor="ctr">
                    <a:solidFill>
                      <a:schemeClr val="bg1"/>
                    </a:solidFill>
                  </a:tcPr>
                </a:tc>
                <a:tc>
                  <a:txBody>
                    <a:bodyPr/>
                    <a:lstStyle/>
                    <a:p>
                      <a:pPr algn="l" fontAlgn="base"/>
                      <a:r>
                        <a:rPr lang="en-US" sz="1200">
                          <a:solidFill>
                            <a:srgbClr val="434444"/>
                          </a:solidFill>
                          <a:effectLst/>
                        </a:rPr>
                        <a:t>3:1–16</a:t>
                      </a:r>
                    </a:p>
                  </a:txBody>
                  <a:tcPr marL="95250" marR="95250" marT="66675" marB="66675" anchor="ctr">
                    <a:solidFill>
                      <a:schemeClr val="bg1"/>
                    </a:solidFill>
                  </a:tcPr>
                </a:tc>
                <a:extLst>
                  <a:ext uri="{0D108BD9-81ED-4DB2-BD59-A6C34878D82A}">
                    <a16:rowId xmlns:a16="http://schemas.microsoft.com/office/drawing/2014/main" val="10008"/>
                  </a:ext>
                </a:extLst>
              </a:tr>
              <a:tr h="373713">
                <a:tc>
                  <a:txBody>
                    <a:bodyPr/>
                    <a:lstStyle/>
                    <a:p>
                      <a:pPr algn="l" fontAlgn="base"/>
                      <a:r>
                        <a:rPr lang="en-US" sz="1200" dirty="0">
                          <a:solidFill>
                            <a:srgbClr val="434444"/>
                          </a:solidFill>
                          <a:effectLst/>
                        </a:rPr>
                        <a:t>Age of Restoration Is Prior to Christ’s Second Coming</a:t>
                      </a:r>
                    </a:p>
                  </a:txBody>
                  <a:tcPr marL="95250" marR="95250" marT="66675" marB="66675" anchor="ctr">
                    <a:solidFill>
                      <a:schemeClr val="bg1"/>
                    </a:solidFill>
                  </a:tcPr>
                </a:tc>
                <a:tc>
                  <a:txBody>
                    <a:bodyPr/>
                    <a:lstStyle/>
                    <a:p>
                      <a:pPr algn="l" fontAlgn="base"/>
                      <a:r>
                        <a:rPr lang="en-US" sz="1200" dirty="0">
                          <a:solidFill>
                            <a:srgbClr val="434444"/>
                          </a:solidFill>
                          <a:effectLst/>
                        </a:rPr>
                        <a:t>3:17–24</a:t>
                      </a:r>
                    </a:p>
                  </a:txBody>
                  <a:tcPr marL="95250" marR="95250" marT="66675" marB="66675" anchor="ctr">
                    <a:solidFill>
                      <a:schemeClr val="bg1"/>
                    </a:solidFill>
                  </a:tcP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The Children of the Covenant</a:t>
                      </a:r>
                    </a:p>
                  </a:txBody>
                  <a:tcPr marL="95250" marR="95250" marT="66675" marB="66675" anchor="ctr">
                    <a:solidFill>
                      <a:schemeClr val="bg1"/>
                    </a:solidFill>
                  </a:tcPr>
                </a:tc>
                <a:tc>
                  <a:txBody>
                    <a:bodyPr/>
                    <a:lstStyle/>
                    <a:p>
                      <a:pPr algn="l" fontAlgn="base"/>
                      <a:r>
                        <a:rPr lang="en-US" sz="1200" dirty="0">
                          <a:solidFill>
                            <a:srgbClr val="434444"/>
                          </a:solidFill>
                          <a:effectLst/>
                        </a:rPr>
                        <a:t>3:25, 26</a:t>
                      </a:r>
                    </a:p>
                  </a:txBody>
                  <a:tcPr marL="95250" marR="95250" marT="66675" marB="66675" anchor="ctr">
                    <a:solidFill>
                      <a:schemeClr val="bg1"/>
                    </a:solidFill>
                  </a:tcPr>
                </a:tc>
                <a:extLst>
                  <a:ext uri="{0D108BD9-81ED-4DB2-BD59-A6C34878D82A}">
                    <a16:rowId xmlns:a16="http://schemas.microsoft.com/office/drawing/2014/main" val="10010"/>
                  </a:ext>
                </a:extLst>
              </a:tr>
              <a:tr h="373713">
                <a:tc>
                  <a:txBody>
                    <a:bodyPr/>
                    <a:lstStyle/>
                    <a:p>
                      <a:pPr algn="l" fontAlgn="base"/>
                      <a:r>
                        <a:rPr lang="en-US" sz="1200">
                          <a:solidFill>
                            <a:srgbClr val="434444"/>
                          </a:solidFill>
                          <a:effectLst/>
                        </a:rPr>
                        <a:t>Salvation Comes Only Through Christ</a:t>
                      </a:r>
                    </a:p>
                  </a:txBody>
                  <a:tcPr marL="95250" marR="95250" marT="66675" marB="66675" anchor="ctr"/>
                </a:tc>
                <a:tc>
                  <a:txBody>
                    <a:bodyPr/>
                    <a:lstStyle/>
                    <a:p>
                      <a:pPr algn="l" fontAlgn="base"/>
                      <a:r>
                        <a:rPr lang="en-US" sz="1200">
                          <a:solidFill>
                            <a:srgbClr val="434444"/>
                          </a:solidFill>
                          <a:effectLst/>
                        </a:rPr>
                        <a:t>4:1–12</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a:solidFill>
                            <a:srgbClr val="434444"/>
                          </a:solidFill>
                          <a:effectLst/>
                        </a:rPr>
                        <a:t>Sadducees Seek to Silence Apostles</a:t>
                      </a:r>
                    </a:p>
                  </a:txBody>
                  <a:tcPr marL="95250" marR="95250" marT="66675" marB="66675" anchor="ctr"/>
                </a:tc>
                <a:tc>
                  <a:txBody>
                    <a:bodyPr/>
                    <a:lstStyle/>
                    <a:p>
                      <a:pPr algn="l" fontAlgn="base"/>
                      <a:r>
                        <a:rPr lang="en-US" sz="1200">
                          <a:solidFill>
                            <a:srgbClr val="434444"/>
                          </a:solidFill>
                          <a:effectLst/>
                        </a:rPr>
                        <a:t>4:13–22</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Saints Glory in Testimony of Jesus</a:t>
                      </a:r>
                    </a:p>
                  </a:txBody>
                  <a:tcPr marL="95250" marR="95250" marT="66675" marB="66675" anchor="ctr"/>
                </a:tc>
                <a:tc>
                  <a:txBody>
                    <a:bodyPr/>
                    <a:lstStyle/>
                    <a:p>
                      <a:pPr algn="l" fontAlgn="base"/>
                      <a:r>
                        <a:rPr lang="en-US" sz="1200">
                          <a:solidFill>
                            <a:srgbClr val="434444"/>
                          </a:solidFill>
                          <a:effectLst/>
                        </a:rPr>
                        <a:t>4:23–31</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Saints Practice United Order</a:t>
                      </a:r>
                    </a:p>
                  </a:txBody>
                  <a:tcPr marL="95250" marR="95250" marT="66675" marB="66675" anchor="ctr"/>
                </a:tc>
                <a:tc>
                  <a:txBody>
                    <a:bodyPr/>
                    <a:lstStyle/>
                    <a:p>
                      <a:pPr algn="l" fontAlgn="base"/>
                      <a:r>
                        <a:rPr lang="en-US" sz="1200">
                          <a:solidFill>
                            <a:srgbClr val="434444"/>
                          </a:solidFill>
                          <a:effectLst/>
                        </a:rPr>
                        <a:t>4:32–37</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Fate of Deceivers</a:t>
                      </a:r>
                    </a:p>
                  </a:txBody>
                  <a:tcPr marL="95250" marR="95250" marT="66675" marB="66675" anchor="ctr"/>
                </a:tc>
                <a:tc>
                  <a:txBody>
                    <a:bodyPr/>
                    <a:lstStyle/>
                    <a:p>
                      <a:pPr algn="l" fontAlgn="base"/>
                      <a:r>
                        <a:rPr lang="en-US" sz="1200" dirty="0">
                          <a:solidFill>
                            <a:srgbClr val="434444"/>
                          </a:solidFill>
                          <a:effectLst/>
                        </a:rPr>
                        <a:t>5:1–11</a:t>
                      </a:r>
                    </a:p>
                  </a:txBody>
                  <a:tcPr marL="95250" marR="95250" marT="66675" marB="66675" anchor="ctr"/>
                </a:tc>
                <a:extLst>
                  <a:ext uri="{0D108BD9-81ED-4DB2-BD59-A6C34878D82A}">
                    <a16:rowId xmlns:a16="http://schemas.microsoft.com/office/drawing/2014/main" val="10015"/>
                  </a:ext>
                </a:extLst>
              </a:tr>
            </a:tbl>
          </a:graphicData>
        </a:graphic>
      </p:graphicFrame>
      <p:graphicFrame>
        <p:nvGraphicFramePr>
          <p:cNvPr id="3" name="Table 2"/>
          <p:cNvGraphicFramePr>
            <a:graphicFrameLocks noGrp="1"/>
          </p:cNvGraphicFramePr>
          <p:nvPr/>
        </p:nvGraphicFramePr>
        <p:xfrm>
          <a:off x="3973286" y="108854"/>
          <a:ext cx="3799113" cy="6480996"/>
        </p:xfrm>
        <a:graphic>
          <a:graphicData uri="http://schemas.openxmlformats.org/drawingml/2006/table">
            <a:tbl>
              <a:tblPr firstRow="1" bandRow="1">
                <a:tableStyleId>{5940675A-B579-460E-94D1-54222C63F5DA}</a:tableStyleId>
              </a:tblPr>
              <a:tblGrid>
                <a:gridCol w="2754085">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a:solidFill>
                            <a:srgbClr val="434444"/>
                          </a:solidFill>
                          <a:effectLst/>
                        </a:rPr>
                        <a:t>Apostles Continue Miracles of Jesus</a:t>
                      </a:r>
                    </a:p>
                  </a:txBody>
                  <a:tcPr marL="95250" marR="95250" marT="66675" marB="66675" anchor="ctr"/>
                </a:tc>
                <a:tc>
                  <a:txBody>
                    <a:bodyPr/>
                    <a:lstStyle/>
                    <a:p>
                      <a:pPr algn="l" fontAlgn="base"/>
                      <a:r>
                        <a:rPr lang="en-US" sz="1200" dirty="0">
                          <a:solidFill>
                            <a:srgbClr val="434444"/>
                          </a:solidFill>
                          <a:effectLst/>
                        </a:rPr>
                        <a:t>5:12–16</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Angels Deliver Apostles from Prison</a:t>
                      </a:r>
                    </a:p>
                  </a:txBody>
                  <a:tcPr marL="95250" marR="95250" marT="66675" marB="66675" anchor="ctr"/>
                </a:tc>
                <a:tc>
                  <a:txBody>
                    <a:bodyPr/>
                    <a:lstStyle/>
                    <a:p>
                      <a:pPr algn="l" fontAlgn="base"/>
                      <a:r>
                        <a:rPr lang="en-US" sz="1200">
                          <a:solidFill>
                            <a:srgbClr val="434444"/>
                          </a:solidFill>
                          <a:effectLst/>
                        </a:rPr>
                        <a:t>5:17–26</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Apostles Testify of Christ</a:t>
                      </a:r>
                    </a:p>
                  </a:txBody>
                  <a:tcPr marL="95250" marR="95250" marT="66675" marB="66675" anchor="ctr"/>
                </a:tc>
                <a:tc>
                  <a:txBody>
                    <a:bodyPr/>
                    <a:lstStyle/>
                    <a:p>
                      <a:pPr algn="l" fontAlgn="base"/>
                      <a:r>
                        <a:rPr lang="en-US" sz="1200">
                          <a:solidFill>
                            <a:srgbClr val="434444"/>
                          </a:solidFill>
                          <a:effectLst/>
                        </a:rPr>
                        <a:t>5:27–32</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a:solidFill>
                            <a:srgbClr val="434444"/>
                          </a:solidFill>
                          <a:effectLst/>
                        </a:rPr>
                        <a:t>Persecution Is Not of God</a:t>
                      </a:r>
                    </a:p>
                  </a:txBody>
                  <a:tcPr marL="95250" marR="95250" marT="66675" marB="66675" anchor="ctr"/>
                </a:tc>
                <a:tc>
                  <a:txBody>
                    <a:bodyPr/>
                    <a:lstStyle/>
                    <a:p>
                      <a:pPr algn="l" fontAlgn="base"/>
                      <a:r>
                        <a:rPr lang="en-US" sz="1200">
                          <a:solidFill>
                            <a:srgbClr val="434444"/>
                          </a:solidFill>
                          <a:effectLst/>
                        </a:rPr>
                        <a:t>5:33–42</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dirty="0">
                          <a:solidFill>
                            <a:srgbClr val="434444"/>
                          </a:solidFill>
                          <a:effectLst/>
                        </a:rPr>
                        <a:t>Seven Chosen to Assist Apostles</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6:1–6</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5"/>
                  </a:ext>
                </a:extLst>
              </a:tr>
              <a:tr h="373713">
                <a:tc>
                  <a:txBody>
                    <a:bodyPr/>
                    <a:lstStyle/>
                    <a:p>
                      <a:pPr algn="l" fontAlgn="base"/>
                      <a:r>
                        <a:rPr lang="en-US" sz="1200" dirty="0">
                          <a:solidFill>
                            <a:srgbClr val="434444"/>
                          </a:solidFill>
                          <a:effectLst/>
                        </a:rPr>
                        <a:t>Stephen Transfigured Before the Sanhedrin</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6:7–15</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6"/>
                  </a:ext>
                </a:extLst>
              </a:tr>
              <a:tr h="373713">
                <a:tc>
                  <a:txBody>
                    <a:bodyPr/>
                    <a:lstStyle/>
                    <a:p>
                      <a:pPr algn="l" fontAlgn="base"/>
                      <a:r>
                        <a:rPr lang="en-US" sz="1200" dirty="0">
                          <a:solidFill>
                            <a:srgbClr val="434444"/>
                          </a:solidFill>
                          <a:effectLst/>
                        </a:rPr>
                        <a:t>Stephen Preaches about Israel</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7:1–36</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7"/>
                  </a:ext>
                </a:extLst>
              </a:tr>
              <a:tr h="373713">
                <a:tc>
                  <a:txBody>
                    <a:bodyPr/>
                    <a:lstStyle/>
                    <a:p>
                      <a:pPr algn="l" fontAlgn="base"/>
                      <a:r>
                        <a:rPr lang="en-US" sz="1200" u="none" strike="noStrike" dirty="0">
                          <a:solidFill>
                            <a:srgbClr val="2F393A"/>
                          </a:solidFill>
                          <a:effectLst/>
                        </a:rPr>
                        <a:t>Moses</a:t>
                      </a:r>
                      <a:r>
                        <a:rPr lang="en-US" sz="1200" dirty="0">
                          <a:solidFill>
                            <a:srgbClr val="434444"/>
                          </a:solidFill>
                          <a:effectLst/>
                        </a:rPr>
                        <a:t>—A Prototype of Christ</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7:37–40</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8"/>
                  </a:ext>
                </a:extLst>
              </a:tr>
              <a:tr h="373713">
                <a:tc>
                  <a:txBody>
                    <a:bodyPr/>
                    <a:lstStyle/>
                    <a:p>
                      <a:pPr algn="l" fontAlgn="base"/>
                      <a:r>
                        <a:rPr lang="en-US" sz="1200" dirty="0">
                          <a:solidFill>
                            <a:srgbClr val="434444"/>
                          </a:solidFill>
                          <a:effectLst/>
                        </a:rPr>
                        <a:t>Stephen Testifies of Apostasy in Israel</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7:41–53</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Stephen Sees the Father and the Son</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7:54–60; 8:1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Saul Persecutes the Church</a:t>
                      </a:r>
                    </a:p>
                  </a:txBody>
                  <a:tcPr marL="95250" marR="95250" marT="66675" marB="66675" anchor="ctr"/>
                </a:tc>
                <a:tc>
                  <a:txBody>
                    <a:bodyPr/>
                    <a:lstStyle/>
                    <a:p>
                      <a:pPr algn="l" fontAlgn="base"/>
                      <a:r>
                        <a:rPr lang="en-US" sz="1200" dirty="0">
                          <a:solidFill>
                            <a:srgbClr val="434444"/>
                          </a:solidFill>
                          <a:effectLst/>
                        </a:rPr>
                        <a:t>8:1–4</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dirty="0">
                          <a:solidFill>
                            <a:srgbClr val="434444"/>
                          </a:solidFill>
                          <a:effectLst/>
                        </a:rPr>
                        <a:t>Samaria:</a:t>
                      </a:r>
                    </a:p>
                    <a:p>
                      <a:pPr algn="l" fontAlgn="base"/>
                      <a:r>
                        <a:rPr lang="en-US" sz="1200" dirty="0">
                          <a:solidFill>
                            <a:srgbClr val="434444"/>
                          </a:solidFill>
                          <a:effectLst/>
                        </a:rPr>
                        <a:t>Philip Works Miracles, Converts Simon</a:t>
                      </a:r>
                    </a:p>
                  </a:txBody>
                  <a:tcPr marL="95250" marR="95250" marT="66675" marB="66675" anchor="ctr"/>
                </a:tc>
                <a:tc>
                  <a:txBody>
                    <a:bodyPr/>
                    <a:lstStyle/>
                    <a:p>
                      <a:pPr algn="l" fontAlgn="base"/>
                      <a:r>
                        <a:rPr lang="en-US" sz="1200">
                          <a:solidFill>
                            <a:srgbClr val="434444"/>
                          </a:solidFill>
                          <a:effectLst/>
                        </a:rPr>
                        <a:t>8:5–13</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Apostles Confer Gift of the Holy Ghost</a:t>
                      </a:r>
                    </a:p>
                  </a:txBody>
                  <a:tcPr marL="95250" marR="95250" marT="66675" marB="66675" anchor="ctr"/>
                </a:tc>
                <a:tc>
                  <a:txBody>
                    <a:bodyPr/>
                    <a:lstStyle/>
                    <a:p>
                      <a:pPr algn="l" fontAlgn="base"/>
                      <a:r>
                        <a:rPr lang="en-US" sz="1200">
                          <a:solidFill>
                            <a:srgbClr val="434444"/>
                          </a:solidFill>
                          <a:effectLst/>
                        </a:rPr>
                        <a:t>8:14–17</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Simon Seeks to Buy Gift of the Holy Ghost</a:t>
                      </a:r>
                    </a:p>
                  </a:txBody>
                  <a:tcPr marL="95250" marR="95250" marT="66675" marB="66675" anchor="ctr"/>
                </a:tc>
                <a:tc>
                  <a:txBody>
                    <a:bodyPr/>
                    <a:lstStyle/>
                    <a:p>
                      <a:pPr algn="l" fontAlgn="base"/>
                      <a:r>
                        <a:rPr lang="en-US" sz="1200">
                          <a:solidFill>
                            <a:srgbClr val="434444"/>
                          </a:solidFill>
                          <a:effectLst/>
                        </a:rPr>
                        <a:t>8:18–25</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Toward Gaza:</a:t>
                      </a:r>
                    </a:p>
                    <a:p>
                      <a:pPr algn="l" fontAlgn="base"/>
                      <a:r>
                        <a:rPr lang="en-US" sz="1200">
                          <a:solidFill>
                            <a:srgbClr val="434444"/>
                          </a:solidFill>
                          <a:effectLst/>
                        </a:rPr>
                        <a:t>Philip Preaches Christ, Baptizes Eunuch</a:t>
                      </a:r>
                    </a:p>
                  </a:txBody>
                  <a:tcPr marL="95250" marR="95250" marT="66675" marB="66675" anchor="ctr"/>
                </a:tc>
                <a:tc>
                  <a:txBody>
                    <a:bodyPr/>
                    <a:lstStyle/>
                    <a:p>
                      <a:pPr algn="l" fontAlgn="base"/>
                      <a:r>
                        <a:rPr lang="en-US" sz="1200" dirty="0">
                          <a:solidFill>
                            <a:srgbClr val="434444"/>
                          </a:solidFill>
                          <a:effectLst/>
                        </a:rPr>
                        <a:t>8:26–40</a:t>
                      </a:r>
                    </a:p>
                  </a:txBody>
                  <a:tcPr marL="95250" marR="95250" marT="66675" marB="66675" anchor="ctr"/>
                </a:tc>
                <a:extLst>
                  <a:ext uri="{0D108BD9-81ED-4DB2-BD59-A6C34878D82A}">
                    <a16:rowId xmlns:a16="http://schemas.microsoft.com/office/drawing/2014/main" val="10015"/>
                  </a:ext>
                </a:extLst>
              </a:tr>
            </a:tbl>
          </a:graphicData>
        </a:graphic>
      </p:graphicFrame>
      <p:sp>
        <p:nvSpPr>
          <p:cNvPr id="7" name="TextBox 6"/>
          <p:cNvSpPr txBox="1"/>
          <p:nvPr/>
        </p:nvSpPr>
        <p:spPr>
          <a:xfrm>
            <a:off x="8232318" y="1240972"/>
            <a:ext cx="3695702" cy="4031873"/>
          </a:xfrm>
          <a:prstGeom prst="rect">
            <a:avLst/>
          </a:prstGeom>
          <a:noFill/>
        </p:spPr>
        <p:txBody>
          <a:bodyPr wrap="square" rtlCol="0">
            <a:spAutoFit/>
          </a:bodyPr>
          <a:lstStyle/>
          <a:p>
            <a:pPr algn="ctr"/>
            <a:r>
              <a:rPr lang="en-US" sz="3200" dirty="0"/>
              <a:t>The Acts of The Apostles, Written by Luke to </a:t>
            </a:r>
            <a:r>
              <a:rPr lang="en-US" sz="3200" dirty="0" err="1"/>
              <a:t>Theophilus</a:t>
            </a:r>
            <a:r>
              <a:rPr lang="en-US" sz="3200" dirty="0"/>
              <a:t>, 61-63 AD</a:t>
            </a:r>
          </a:p>
          <a:p>
            <a:pPr algn="ctr"/>
            <a:endParaRPr lang="en-US" sz="3200" dirty="0"/>
          </a:p>
          <a:p>
            <a:pPr algn="ctr"/>
            <a:r>
              <a:rPr lang="en-US" sz="3200" dirty="0"/>
              <a:t>The Events That Occurred 33-36 AD  (1-8)</a:t>
            </a:r>
          </a:p>
        </p:txBody>
      </p:sp>
      <p:sp>
        <p:nvSpPr>
          <p:cNvPr id="8" name="TextBox 7"/>
          <p:cNvSpPr txBox="1"/>
          <p:nvPr/>
        </p:nvSpPr>
        <p:spPr>
          <a:xfrm>
            <a:off x="8322127" y="6466739"/>
            <a:ext cx="3516085" cy="246221"/>
          </a:xfrm>
          <a:prstGeom prst="rect">
            <a:avLst/>
          </a:prstGeom>
          <a:noFill/>
        </p:spPr>
        <p:txBody>
          <a:bodyPr wrap="square" rtlCol="0">
            <a:spAutoFit/>
          </a:bodyPr>
          <a:lstStyle/>
          <a:p>
            <a:r>
              <a:rPr lang="en-US" sz="1000" dirty="0"/>
              <a:t>Life and Times of Jesus Christ Section 7 Chapter 29</a:t>
            </a:r>
          </a:p>
        </p:txBody>
      </p:sp>
    </p:spTree>
    <p:extLst>
      <p:ext uri="{BB962C8B-B14F-4D97-AF65-F5344CB8AC3E}">
        <p14:creationId xmlns:p14="http://schemas.microsoft.com/office/powerpoint/2010/main" val="1355648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4219" y="800741"/>
          <a:ext cx="11621858" cy="5753100"/>
        </p:xfrm>
        <a:graphic>
          <a:graphicData uri="http://schemas.openxmlformats.org/drawingml/2006/table">
            <a:tbl>
              <a:tblPr firstRow="1" bandRow="1">
                <a:tableStyleId>{5940675A-B579-460E-94D1-54222C63F5DA}</a:tableStyleId>
              </a:tblPr>
              <a:tblGrid>
                <a:gridCol w="5810929">
                  <a:extLst>
                    <a:ext uri="{9D8B030D-6E8A-4147-A177-3AD203B41FA5}">
                      <a16:colId xmlns:a16="http://schemas.microsoft.com/office/drawing/2014/main" val="20000"/>
                    </a:ext>
                  </a:extLst>
                </a:gridCol>
                <a:gridCol w="5810929">
                  <a:extLst>
                    <a:ext uri="{9D8B030D-6E8A-4147-A177-3AD203B41FA5}">
                      <a16:colId xmlns:a16="http://schemas.microsoft.com/office/drawing/2014/main" val="20001"/>
                    </a:ext>
                  </a:extLst>
                </a:gridCol>
              </a:tblGrid>
              <a:tr h="370840">
                <a:tc>
                  <a:txBody>
                    <a:bodyPr/>
                    <a:lstStyle/>
                    <a:p>
                      <a:pPr algn="ctr" fontAlgn="base"/>
                      <a:r>
                        <a:rPr lang="en-US" b="1" i="0" cap="all" dirty="0">
                          <a:solidFill>
                            <a:schemeClr val="tx1"/>
                          </a:solidFill>
                          <a:effectLst/>
                          <a:latin typeface="+mn-lt"/>
                        </a:rPr>
                        <a:t>MOSES</a:t>
                      </a:r>
                    </a:p>
                  </a:txBody>
                  <a:tcPr marL="95250" marR="95250" marT="66675" marB="66675" anchor="b"/>
                </a:tc>
                <a:tc>
                  <a:txBody>
                    <a:bodyPr/>
                    <a:lstStyle/>
                    <a:p>
                      <a:pPr algn="ctr" fontAlgn="base"/>
                      <a:r>
                        <a:rPr lang="en-US" b="1" i="0" cap="all" dirty="0">
                          <a:solidFill>
                            <a:schemeClr val="tx1"/>
                          </a:solidFill>
                          <a:effectLst/>
                          <a:latin typeface="+mn-lt"/>
                        </a:rPr>
                        <a:t>JESUS CHRIST</a:t>
                      </a:r>
                    </a:p>
                  </a:txBody>
                  <a:tcPr marL="95250" marR="95250" marT="66675" marB="66675" anchor="b"/>
                </a:tc>
                <a:extLst>
                  <a:ext uri="{0D108BD9-81ED-4DB2-BD59-A6C34878D82A}">
                    <a16:rowId xmlns:a16="http://schemas.microsoft.com/office/drawing/2014/main" val="10000"/>
                  </a:ext>
                </a:extLst>
              </a:tr>
              <a:tr h="370840">
                <a:tc>
                  <a:txBody>
                    <a:bodyPr/>
                    <a:lstStyle/>
                    <a:p>
                      <a:pPr algn="l" fontAlgn="base"/>
                      <a:r>
                        <a:rPr lang="en-US" sz="1600" u="none" strike="noStrike" dirty="0">
                          <a:solidFill>
                            <a:schemeClr val="tx1"/>
                          </a:solidFill>
                          <a:effectLst/>
                          <a:latin typeface="+mn-lt"/>
                        </a:rPr>
                        <a:t>Acts 7:18–21</a:t>
                      </a:r>
                      <a:r>
                        <a:rPr lang="en-US" sz="1600" dirty="0">
                          <a:solidFill>
                            <a:schemeClr val="tx1"/>
                          </a:solidFill>
                          <a:effectLst/>
                          <a:latin typeface="+mn-lt"/>
                        </a:rPr>
                        <a:t>. Moses was saved from slaughter in Egypt while he was an infant.</a:t>
                      </a:r>
                    </a:p>
                  </a:txBody>
                  <a:tcPr marL="95250" marR="95250" marT="66675" marB="66675" anchor="ctr"/>
                </a:tc>
                <a:tc>
                  <a:txBody>
                    <a:bodyPr/>
                    <a:lstStyle/>
                    <a:p>
                      <a:pPr algn="l" fontAlgn="base"/>
                      <a:r>
                        <a:rPr lang="en-US" sz="1600" u="none" strike="noStrike" dirty="0">
                          <a:solidFill>
                            <a:schemeClr val="tx1"/>
                          </a:solidFill>
                          <a:effectLst/>
                          <a:latin typeface="+mn-lt"/>
                        </a:rPr>
                        <a:t>Matthew 2:13–16</a:t>
                      </a:r>
                      <a:r>
                        <a:rPr lang="en-US" sz="1600" dirty="0">
                          <a:solidFill>
                            <a:schemeClr val="tx1"/>
                          </a:solidFill>
                          <a:effectLst/>
                          <a:latin typeface="+mn-lt"/>
                        </a:rPr>
                        <a:t>. Jesus’s </a:t>
                      </a:r>
                      <a:r>
                        <a:rPr lang="en-US" sz="1600" u="none" strike="noStrike" dirty="0">
                          <a:solidFill>
                            <a:schemeClr val="tx1"/>
                          </a:solidFill>
                          <a:effectLst/>
                          <a:latin typeface="+mn-lt"/>
                        </a:rPr>
                        <a:t>family</a:t>
                      </a:r>
                      <a:r>
                        <a:rPr lang="en-US" sz="1600" dirty="0">
                          <a:solidFill>
                            <a:schemeClr val="tx1"/>
                          </a:solidFill>
                          <a:effectLst/>
                          <a:latin typeface="+mn-lt"/>
                        </a:rPr>
                        <a:t> fled to Egypt so that He would not be slain as an infant.</a:t>
                      </a:r>
                    </a:p>
                  </a:txBody>
                  <a:tcPr marL="95250" marR="95250" marT="66675" marB="66675" anchor="ctr"/>
                </a:tc>
                <a:extLst>
                  <a:ext uri="{0D108BD9-81ED-4DB2-BD59-A6C34878D82A}">
                    <a16:rowId xmlns:a16="http://schemas.microsoft.com/office/drawing/2014/main" val="10001"/>
                  </a:ext>
                </a:extLst>
              </a:tr>
              <a:tr h="370840">
                <a:tc>
                  <a:txBody>
                    <a:bodyPr/>
                    <a:lstStyle/>
                    <a:p>
                      <a:pPr algn="l" fontAlgn="base"/>
                      <a:r>
                        <a:rPr lang="en-US" sz="1600" u="none" strike="noStrike" dirty="0">
                          <a:solidFill>
                            <a:schemeClr val="tx1"/>
                          </a:solidFill>
                          <a:effectLst/>
                          <a:latin typeface="+mn-lt"/>
                        </a:rPr>
                        <a:t>Acts 7:22</a:t>
                      </a:r>
                      <a:r>
                        <a:rPr lang="en-US" sz="1600" dirty="0">
                          <a:solidFill>
                            <a:schemeClr val="tx1"/>
                          </a:solidFill>
                          <a:effectLst/>
                          <a:latin typeface="+mn-lt"/>
                        </a:rPr>
                        <a:t>. Moses was “learned in all the wisdom of the Egyptians, and was mighty in words and in deeds.”</a:t>
                      </a:r>
                    </a:p>
                  </a:txBody>
                  <a:tcPr marL="95250" marR="95250" marT="66675" marB="66675" anchor="ctr"/>
                </a:tc>
                <a:tc>
                  <a:txBody>
                    <a:bodyPr/>
                    <a:lstStyle/>
                    <a:p>
                      <a:pPr algn="l" fontAlgn="base"/>
                      <a:r>
                        <a:rPr lang="en-US" sz="1600" u="none" strike="noStrike" dirty="0">
                          <a:solidFill>
                            <a:schemeClr val="tx1"/>
                          </a:solidFill>
                          <a:effectLst/>
                          <a:latin typeface="+mn-lt"/>
                        </a:rPr>
                        <a:t>Mark 6:2</a:t>
                      </a:r>
                      <a:r>
                        <a:rPr lang="en-US" sz="1600" dirty="0">
                          <a:solidFill>
                            <a:schemeClr val="tx1"/>
                          </a:solidFill>
                          <a:effectLst/>
                          <a:latin typeface="+mn-lt"/>
                        </a:rPr>
                        <a:t>. Many were astonished at Christ’s teachings in the synagogue.</a:t>
                      </a:r>
                    </a:p>
                  </a:txBody>
                  <a:tcPr marL="95250" marR="95250" marT="66675" marB="66675" anchor="ctr"/>
                </a:tc>
                <a:extLst>
                  <a:ext uri="{0D108BD9-81ED-4DB2-BD59-A6C34878D82A}">
                    <a16:rowId xmlns:a16="http://schemas.microsoft.com/office/drawing/2014/main" val="10002"/>
                  </a:ext>
                </a:extLst>
              </a:tr>
              <a:tr h="370840">
                <a:tc>
                  <a:txBody>
                    <a:bodyPr/>
                    <a:lstStyle/>
                    <a:p>
                      <a:pPr algn="l" fontAlgn="base"/>
                      <a:r>
                        <a:rPr lang="en-US" sz="1600" u="none" strike="noStrike" dirty="0">
                          <a:solidFill>
                            <a:schemeClr val="tx1"/>
                          </a:solidFill>
                          <a:effectLst/>
                          <a:latin typeface="+mn-lt"/>
                        </a:rPr>
                        <a:t>Acts 7:25</a:t>
                      </a:r>
                      <a:r>
                        <a:rPr lang="en-US" sz="1600" dirty="0">
                          <a:solidFill>
                            <a:schemeClr val="tx1"/>
                          </a:solidFill>
                          <a:effectLst/>
                          <a:latin typeface="+mn-lt"/>
                        </a:rPr>
                        <a:t>. Moses “supposed his brethren would have understood … but they understood not.”</a:t>
                      </a:r>
                    </a:p>
                  </a:txBody>
                  <a:tcPr marL="95250" marR="95250" marT="66675" marB="66675" anchor="ctr"/>
                </a:tc>
                <a:tc>
                  <a:txBody>
                    <a:bodyPr/>
                    <a:lstStyle/>
                    <a:p>
                      <a:pPr algn="l" fontAlgn="base"/>
                      <a:r>
                        <a:rPr lang="en-US" sz="1600" u="none" strike="noStrike" dirty="0">
                          <a:solidFill>
                            <a:schemeClr val="tx1"/>
                          </a:solidFill>
                          <a:effectLst/>
                          <a:latin typeface="+mn-lt"/>
                        </a:rPr>
                        <a:t>John 1:10–11</a:t>
                      </a:r>
                      <a:r>
                        <a:rPr lang="en-US" sz="1600" dirty="0">
                          <a:solidFill>
                            <a:schemeClr val="tx1"/>
                          </a:solidFill>
                          <a:effectLst/>
                          <a:latin typeface="+mn-lt"/>
                        </a:rPr>
                        <a:t>; </a:t>
                      </a:r>
                      <a:r>
                        <a:rPr lang="en-US" sz="1600" u="none" strike="noStrike" dirty="0">
                          <a:solidFill>
                            <a:schemeClr val="tx1"/>
                          </a:solidFill>
                          <a:effectLst/>
                          <a:latin typeface="+mn-lt"/>
                        </a:rPr>
                        <a:t>John 6:66</a:t>
                      </a:r>
                      <a:r>
                        <a:rPr lang="en-US" sz="1600" dirty="0">
                          <a:solidFill>
                            <a:schemeClr val="tx1"/>
                          </a:solidFill>
                          <a:effectLst/>
                          <a:latin typeface="+mn-lt"/>
                        </a:rPr>
                        <a:t>. “The world knew him not. … His own received him not.”</a:t>
                      </a:r>
                    </a:p>
                  </a:txBody>
                  <a:tcPr marL="95250" marR="95250" marT="66675" marB="66675" anchor="ctr"/>
                </a:tc>
                <a:extLst>
                  <a:ext uri="{0D108BD9-81ED-4DB2-BD59-A6C34878D82A}">
                    <a16:rowId xmlns:a16="http://schemas.microsoft.com/office/drawing/2014/main" val="10003"/>
                  </a:ext>
                </a:extLst>
              </a:tr>
              <a:tr h="370840">
                <a:tc>
                  <a:txBody>
                    <a:bodyPr/>
                    <a:lstStyle/>
                    <a:p>
                      <a:pPr algn="l" fontAlgn="base"/>
                      <a:r>
                        <a:rPr lang="en-US" sz="1600" u="none" strike="noStrike" dirty="0">
                          <a:solidFill>
                            <a:schemeClr val="tx1"/>
                          </a:solidFill>
                          <a:effectLst/>
                          <a:latin typeface="+mn-lt"/>
                        </a:rPr>
                        <a:t>Acts 7:29</a:t>
                      </a:r>
                      <a:r>
                        <a:rPr lang="en-US" sz="1600" dirty="0">
                          <a:solidFill>
                            <a:schemeClr val="tx1"/>
                          </a:solidFill>
                          <a:effectLst/>
                          <a:latin typeface="+mn-lt"/>
                        </a:rPr>
                        <a:t>. Moses fled to the wilderness of Midian before delivering the people.</a:t>
                      </a:r>
                    </a:p>
                  </a:txBody>
                  <a:tcPr marL="95250" marR="95250" marT="66675" marB="66675" anchor="ctr"/>
                </a:tc>
                <a:tc>
                  <a:txBody>
                    <a:bodyPr/>
                    <a:lstStyle/>
                    <a:p>
                      <a:pPr algn="l" fontAlgn="base"/>
                      <a:r>
                        <a:rPr lang="en-US" sz="1600" u="none" strike="noStrike" dirty="0">
                          <a:solidFill>
                            <a:schemeClr val="tx1"/>
                          </a:solidFill>
                          <a:effectLst/>
                          <a:latin typeface="+mn-lt"/>
                        </a:rPr>
                        <a:t>Matthew 4:1–11</a:t>
                      </a:r>
                      <a:r>
                        <a:rPr lang="en-US" sz="1600" dirty="0">
                          <a:solidFill>
                            <a:schemeClr val="tx1"/>
                          </a:solidFill>
                          <a:effectLst/>
                          <a:latin typeface="+mn-lt"/>
                        </a:rPr>
                        <a:t>. Jesus retired to the wilderness to be with God before His mortal ministry.</a:t>
                      </a:r>
                    </a:p>
                  </a:txBody>
                  <a:tcPr marL="95250" marR="95250" marT="66675" marB="66675" anchor="ctr"/>
                </a:tc>
                <a:extLst>
                  <a:ext uri="{0D108BD9-81ED-4DB2-BD59-A6C34878D82A}">
                    <a16:rowId xmlns:a16="http://schemas.microsoft.com/office/drawing/2014/main" val="10004"/>
                  </a:ext>
                </a:extLst>
              </a:tr>
              <a:tr h="370840">
                <a:tc>
                  <a:txBody>
                    <a:bodyPr/>
                    <a:lstStyle/>
                    <a:p>
                      <a:pPr algn="l" fontAlgn="base"/>
                      <a:r>
                        <a:rPr lang="en-US" sz="1600" u="none" strike="noStrike" dirty="0">
                          <a:solidFill>
                            <a:schemeClr val="tx1"/>
                          </a:solidFill>
                          <a:effectLst/>
                          <a:latin typeface="+mn-lt"/>
                        </a:rPr>
                        <a:t>Acts 7:30–34</a:t>
                      </a:r>
                      <a:r>
                        <a:rPr lang="en-US" sz="1600" dirty="0">
                          <a:solidFill>
                            <a:schemeClr val="tx1"/>
                          </a:solidFill>
                          <a:effectLst/>
                          <a:latin typeface="+mn-lt"/>
                        </a:rPr>
                        <a:t>. Moses returned to his people after those who sought his life were dead.</a:t>
                      </a:r>
                    </a:p>
                  </a:txBody>
                  <a:tcPr marL="95250" marR="95250" marT="66675" marB="66675" anchor="ctr"/>
                </a:tc>
                <a:tc>
                  <a:txBody>
                    <a:bodyPr/>
                    <a:lstStyle/>
                    <a:p>
                      <a:pPr algn="l" fontAlgn="base"/>
                      <a:r>
                        <a:rPr lang="en-US" sz="1600" u="none" strike="noStrike" dirty="0">
                          <a:solidFill>
                            <a:schemeClr val="tx1"/>
                          </a:solidFill>
                          <a:effectLst/>
                          <a:latin typeface="+mn-lt"/>
                        </a:rPr>
                        <a:t>Matthew 2:20</a:t>
                      </a:r>
                      <a:r>
                        <a:rPr lang="en-US" sz="1600" dirty="0">
                          <a:solidFill>
                            <a:schemeClr val="tx1"/>
                          </a:solidFill>
                          <a:effectLst/>
                          <a:latin typeface="+mn-lt"/>
                        </a:rPr>
                        <a:t>. Jesus Christ’s family returned to the land of Israel following Herod’s death.</a:t>
                      </a:r>
                    </a:p>
                  </a:txBody>
                  <a:tcPr marL="95250" marR="95250" marT="66675" marB="66675" anchor="ctr"/>
                </a:tc>
                <a:extLst>
                  <a:ext uri="{0D108BD9-81ED-4DB2-BD59-A6C34878D82A}">
                    <a16:rowId xmlns:a16="http://schemas.microsoft.com/office/drawing/2014/main" val="10005"/>
                  </a:ext>
                </a:extLst>
              </a:tr>
              <a:tr h="370840">
                <a:tc>
                  <a:txBody>
                    <a:bodyPr/>
                    <a:lstStyle/>
                    <a:p>
                      <a:pPr algn="l" fontAlgn="base"/>
                      <a:r>
                        <a:rPr lang="en-US" sz="1600" u="none" strike="noStrike" dirty="0">
                          <a:solidFill>
                            <a:schemeClr val="tx1"/>
                          </a:solidFill>
                          <a:effectLst/>
                          <a:latin typeface="+mn-lt"/>
                        </a:rPr>
                        <a:t>Acts 7:34</a:t>
                      </a:r>
                      <a:r>
                        <a:rPr lang="en-US" sz="1600" dirty="0">
                          <a:solidFill>
                            <a:schemeClr val="tx1"/>
                          </a:solidFill>
                          <a:effectLst/>
                          <a:latin typeface="+mn-lt"/>
                        </a:rPr>
                        <a:t>. Ancient Israel was in bondage to the Egyptians; Moses was sent to deliver them.</a:t>
                      </a:r>
                    </a:p>
                  </a:txBody>
                  <a:tcPr marL="95250" marR="95250" marT="66675" marB="66675" anchor="ctr"/>
                </a:tc>
                <a:tc>
                  <a:txBody>
                    <a:bodyPr/>
                    <a:lstStyle/>
                    <a:p>
                      <a:pPr algn="l" fontAlgn="base"/>
                      <a:r>
                        <a:rPr lang="en-US" sz="1600" u="none" strike="noStrike" dirty="0">
                          <a:solidFill>
                            <a:schemeClr val="tx1"/>
                          </a:solidFill>
                          <a:effectLst/>
                          <a:latin typeface="+mn-lt"/>
                        </a:rPr>
                        <a:t>John 8:33–36</a:t>
                      </a:r>
                      <a:r>
                        <a:rPr lang="en-US" sz="1600" dirty="0">
                          <a:solidFill>
                            <a:schemeClr val="tx1"/>
                          </a:solidFill>
                          <a:effectLst/>
                          <a:latin typeface="+mn-lt"/>
                        </a:rPr>
                        <a:t>. The Jews were in bondage to sin; Jesus came to deliver them.</a:t>
                      </a:r>
                    </a:p>
                  </a:txBody>
                  <a:tcPr marL="95250" marR="95250" marT="66675" marB="66675" anchor="ctr"/>
                </a:tc>
                <a:extLst>
                  <a:ext uri="{0D108BD9-81ED-4DB2-BD59-A6C34878D82A}">
                    <a16:rowId xmlns:a16="http://schemas.microsoft.com/office/drawing/2014/main" val="10006"/>
                  </a:ext>
                </a:extLst>
              </a:tr>
              <a:tr h="370840">
                <a:tc>
                  <a:txBody>
                    <a:bodyPr/>
                    <a:lstStyle/>
                    <a:p>
                      <a:pPr algn="l" fontAlgn="base"/>
                      <a:r>
                        <a:rPr lang="en-US" sz="1600" u="none" strike="noStrike" dirty="0">
                          <a:solidFill>
                            <a:schemeClr val="tx1"/>
                          </a:solidFill>
                          <a:effectLst/>
                          <a:latin typeface="+mn-lt"/>
                        </a:rPr>
                        <a:t>Acts 7:35</a:t>
                      </a:r>
                      <a:r>
                        <a:rPr lang="en-US" sz="1600" dirty="0">
                          <a:solidFill>
                            <a:schemeClr val="tx1"/>
                          </a:solidFill>
                          <a:effectLst/>
                          <a:latin typeface="+mn-lt"/>
                        </a:rPr>
                        <a:t>. “This Moses whom they refused, … the same did God send to be a ruler.”</a:t>
                      </a:r>
                    </a:p>
                  </a:txBody>
                  <a:tcPr marL="95250" marR="95250" marT="66675" marB="66675" anchor="ctr"/>
                </a:tc>
                <a:tc>
                  <a:txBody>
                    <a:bodyPr/>
                    <a:lstStyle/>
                    <a:p>
                      <a:pPr algn="l" fontAlgn="base"/>
                      <a:r>
                        <a:rPr lang="en-US" sz="1600" u="none" strike="noStrike" dirty="0">
                          <a:solidFill>
                            <a:schemeClr val="tx1"/>
                          </a:solidFill>
                          <a:effectLst/>
                          <a:latin typeface="+mn-lt"/>
                        </a:rPr>
                        <a:t>Matthew 21:33–39</a:t>
                      </a:r>
                      <a:r>
                        <a:rPr lang="en-US" sz="1600" dirty="0">
                          <a:solidFill>
                            <a:schemeClr val="tx1"/>
                          </a:solidFill>
                          <a:effectLst/>
                          <a:latin typeface="+mn-lt"/>
                        </a:rPr>
                        <a:t>. Jesus Christ, who was the “heir” of the Father, was rejected by the Jews (see also </a:t>
                      </a:r>
                      <a:r>
                        <a:rPr lang="en-US" sz="1600" u="none" strike="noStrike" dirty="0">
                          <a:solidFill>
                            <a:schemeClr val="tx1"/>
                          </a:solidFill>
                          <a:effectLst/>
                          <a:latin typeface="+mn-lt"/>
                        </a:rPr>
                        <a:t>Mark 15:1–2</a:t>
                      </a:r>
                      <a:r>
                        <a:rPr lang="en-US" sz="1600" dirty="0">
                          <a:solidFill>
                            <a:schemeClr val="tx1"/>
                          </a:solidFill>
                          <a:effectLst/>
                          <a:latin typeface="+mn-lt"/>
                        </a:rPr>
                        <a:t>).</a:t>
                      </a:r>
                    </a:p>
                  </a:txBody>
                  <a:tcPr marL="95250" marR="95250" marT="66675" marB="66675" anchor="ctr"/>
                </a:tc>
                <a:extLst>
                  <a:ext uri="{0D108BD9-81ED-4DB2-BD59-A6C34878D82A}">
                    <a16:rowId xmlns:a16="http://schemas.microsoft.com/office/drawing/2014/main" val="10007"/>
                  </a:ext>
                </a:extLst>
              </a:tr>
              <a:tr h="370840">
                <a:tc>
                  <a:txBody>
                    <a:bodyPr/>
                    <a:lstStyle/>
                    <a:p>
                      <a:pPr algn="l" fontAlgn="base"/>
                      <a:r>
                        <a:rPr lang="en-US" sz="1600" u="none" strike="noStrike" dirty="0">
                          <a:solidFill>
                            <a:schemeClr val="tx1"/>
                          </a:solidFill>
                          <a:effectLst/>
                          <a:latin typeface="+mn-lt"/>
                        </a:rPr>
                        <a:t>Acts 7:36</a:t>
                      </a:r>
                      <a:r>
                        <a:rPr lang="en-US" sz="1600" dirty="0">
                          <a:solidFill>
                            <a:schemeClr val="tx1"/>
                          </a:solidFill>
                          <a:effectLst/>
                          <a:latin typeface="+mn-lt"/>
                        </a:rPr>
                        <a:t>. Moses “shewed wonders and signs in the land of Egypt.”</a:t>
                      </a:r>
                    </a:p>
                  </a:txBody>
                  <a:tcPr marL="95250" marR="95250" marT="66675" marB="66675" anchor="ctr"/>
                </a:tc>
                <a:tc>
                  <a:txBody>
                    <a:bodyPr/>
                    <a:lstStyle/>
                    <a:p>
                      <a:pPr algn="l" fontAlgn="base"/>
                      <a:r>
                        <a:rPr lang="en-US" sz="1600" u="none" strike="noStrike" dirty="0">
                          <a:solidFill>
                            <a:schemeClr val="tx1"/>
                          </a:solidFill>
                          <a:effectLst/>
                          <a:latin typeface="+mn-lt"/>
                        </a:rPr>
                        <a:t>Matthew 4:23</a:t>
                      </a:r>
                      <a:r>
                        <a:rPr lang="en-US" sz="1600" dirty="0">
                          <a:solidFill>
                            <a:schemeClr val="tx1"/>
                          </a:solidFill>
                          <a:effectLst/>
                          <a:latin typeface="+mn-lt"/>
                        </a:rPr>
                        <a:t>. “Jesus went about … healing all manner of sickness.”</a:t>
                      </a:r>
                    </a:p>
                  </a:txBody>
                  <a:tcPr marL="95250" marR="95250" marT="66675" marB="66675" anchor="ctr"/>
                </a:tc>
                <a:extLst>
                  <a:ext uri="{0D108BD9-81ED-4DB2-BD59-A6C34878D82A}">
                    <a16:rowId xmlns:a16="http://schemas.microsoft.com/office/drawing/2014/main" val="10008"/>
                  </a:ext>
                </a:extLst>
              </a:tr>
              <a:tr h="370840">
                <a:tc>
                  <a:txBody>
                    <a:bodyPr/>
                    <a:lstStyle/>
                    <a:p>
                      <a:pPr algn="l" fontAlgn="base"/>
                      <a:r>
                        <a:rPr lang="en-US" sz="1600" u="none" strike="noStrike" dirty="0">
                          <a:solidFill>
                            <a:schemeClr val="tx1"/>
                          </a:solidFill>
                          <a:effectLst/>
                          <a:latin typeface="+mn-lt"/>
                        </a:rPr>
                        <a:t>Acts 7:39</a:t>
                      </a:r>
                      <a:r>
                        <a:rPr lang="en-US" sz="1600" dirty="0">
                          <a:solidFill>
                            <a:schemeClr val="tx1"/>
                          </a:solidFill>
                          <a:effectLst/>
                          <a:latin typeface="+mn-lt"/>
                        </a:rPr>
                        <a:t>. “In their hearts,” the people “turned back again into Egypt.”</a:t>
                      </a:r>
                    </a:p>
                  </a:txBody>
                  <a:tcPr marL="95250" marR="95250" marT="66675" marB="66675" anchor="ctr"/>
                </a:tc>
                <a:tc>
                  <a:txBody>
                    <a:bodyPr/>
                    <a:lstStyle/>
                    <a:p>
                      <a:pPr algn="l" fontAlgn="base"/>
                      <a:r>
                        <a:rPr lang="en-US" sz="1600" u="none" strike="noStrike" dirty="0">
                          <a:solidFill>
                            <a:schemeClr val="tx1"/>
                          </a:solidFill>
                          <a:effectLst/>
                          <a:latin typeface="+mn-lt"/>
                        </a:rPr>
                        <a:t>John 6:66</a:t>
                      </a:r>
                      <a:r>
                        <a:rPr lang="en-US" sz="1600" dirty="0">
                          <a:solidFill>
                            <a:schemeClr val="tx1"/>
                          </a:solidFill>
                          <a:effectLst/>
                          <a:latin typeface="+mn-lt"/>
                        </a:rPr>
                        <a:t>. “From that time many of his disciples went back, and walked no more with him.”</a:t>
                      </a:r>
                    </a:p>
                  </a:txBody>
                  <a:tcPr marL="95250" marR="95250" marT="66675" marB="66675" anchor="ctr"/>
                </a:tc>
                <a:extLst>
                  <a:ext uri="{0D108BD9-81ED-4DB2-BD59-A6C34878D82A}">
                    <a16:rowId xmlns:a16="http://schemas.microsoft.com/office/drawing/2014/main" val="10009"/>
                  </a:ext>
                </a:extLst>
              </a:tr>
            </a:tbl>
          </a:graphicData>
        </a:graphic>
      </p:graphicFrame>
      <p:sp>
        <p:nvSpPr>
          <p:cNvPr id="3" name="TextBox 2"/>
          <p:cNvSpPr txBox="1"/>
          <p:nvPr/>
        </p:nvSpPr>
        <p:spPr>
          <a:xfrm>
            <a:off x="2316825" y="213064"/>
            <a:ext cx="7536647" cy="523220"/>
          </a:xfrm>
          <a:prstGeom prst="rect">
            <a:avLst/>
          </a:prstGeom>
          <a:noFill/>
        </p:spPr>
        <p:txBody>
          <a:bodyPr wrap="square" rtlCol="0">
            <a:spAutoFit/>
          </a:bodyPr>
          <a:lstStyle/>
          <a:p>
            <a:pPr algn="ctr"/>
            <a:r>
              <a:rPr lang="en-US" sz="2800" dirty="0"/>
              <a:t>Similarities Between Moses and Jesus Christ</a:t>
            </a:r>
          </a:p>
        </p:txBody>
      </p:sp>
      <p:sp>
        <p:nvSpPr>
          <p:cNvPr id="4" name="TextBox 3"/>
          <p:cNvSpPr txBox="1"/>
          <p:nvPr/>
        </p:nvSpPr>
        <p:spPr>
          <a:xfrm>
            <a:off x="0" y="6618299"/>
            <a:ext cx="2876365" cy="246221"/>
          </a:xfrm>
          <a:prstGeom prst="rect">
            <a:avLst/>
          </a:prstGeom>
          <a:noFill/>
        </p:spPr>
        <p:txBody>
          <a:bodyPr wrap="square" rtlCol="0">
            <a:spAutoFit/>
          </a:bodyPr>
          <a:lstStyle/>
          <a:p>
            <a:r>
              <a:rPr lang="en-US" sz="1000" dirty="0"/>
              <a:t>New Testament Institute Manual Chapter 30</a:t>
            </a:r>
          </a:p>
        </p:txBody>
      </p:sp>
    </p:spTree>
    <p:extLst>
      <p:ext uri="{BB962C8B-B14F-4D97-AF65-F5344CB8AC3E}">
        <p14:creationId xmlns:p14="http://schemas.microsoft.com/office/powerpoint/2010/main" val="3320572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4E8B6-1BD4-401E-87AF-D9951EE67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5016758"/>
          </a:xfrm>
          <a:prstGeom prst="rect">
            <a:avLst/>
          </a:prstGeom>
          <a:noFill/>
        </p:spPr>
        <p:txBody>
          <a:bodyPr wrap="square" rtlCol="0">
            <a:spAutoFit/>
          </a:bodyPr>
          <a:lstStyle/>
          <a:p>
            <a:pPr algn="ctr"/>
            <a:r>
              <a:rPr lang="en-US" sz="6000" dirty="0">
                <a:solidFill>
                  <a:schemeClr val="bg1"/>
                </a:solidFill>
                <a:latin typeface="Gadugi" panose="020B0502040204020203" pitchFamily="34" charset="0"/>
              </a:rPr>
              <a:t>The Gospel is Spread Beyond Jerusalem</a:t>
            </a:r>
          </a:p>
          <a:p>
            <a:pPr algn="ctr"/>
            <a:r>
              <a:rPr lang="en-US" sz="4400" dirty="0">
                <a:solidFill>
                  <a:schemeClr val="bg1"/>
                </a:solidFill>
                <a:latin typeface="Gadugi" panose="020B0502040204020203" pitchFamily="34" charset="0"/>
              </a:rPr>
              <a:t>Acts 8</a:t>
            </a:r>
          </a:p>
          <a:p>
            <a:pPr algn="ctr"/>
            <a:endParaRPr lang="en-US" sz="6000" dirty="0">
              <a:solidFill>
                <a:schemeClr val="bg1"/>
              </a:solidFill>
              <a:latin typeface="Gadugi" panose="020B0502040204020203" pitchFamily="34" charset="0"/>
            </a:endParaRPr>
          </a:p>
          <a:p>
            <a:pPr algn="ctr"/>
            <a:r>
              <a:rPr lang="en-US" sz="3200" dirty="0">
                <a:solidFill>
                  <a:schemeClr val="bg1"/>
                </a:solidFill>
                <a:latin typeface="Gadugi" panose="020B0502040204020203" pitchFamily="34" charset="0"/>
              </a:rPr>
              <a:t>Including:</a:t>
            </a:r>
          </a:p>
          <a:p>
            <a:pPr algn="ctr"/>
            <a:r>
              <a:rPr lang="en-US" sz="3200" dirty="0">
                <a:solidFill>
                  <a:schemeClr val="bg1"/>
                </a:solidFill>
                <a:latin typeface="Gadugi" panose="020B0502040204020203" pitchFamily="34" charset="0"/>
              </a:rPr>
              <a:t>Philip’s Mission</a:t>
            </a:r>
          </a:p>
          <a:p>
            <a:pPr algn="ctr"/>
            <a:r>
              <a:rPr lang="en-US" sz="3200" dirty="0">
                <a:solidFill>
                  <a:schemeClr val="bg1"/>
                </a:solidFill>
                <a:latin typeface="Gadugi" panose="020B0502040204020203" pitchFamily="34" charset="0"/>
              </a:rPr>
              <a:t>Simon, the Sorcerer</a:t>
            </a:r>
          </a:p>
        </p:txBody>
      </p:sp>
      <p:grpSp>
        <p:nvGrpSpPr>
          <p:cNvPr id="116" name="Group 115"/>
          <p:cNvGrpSpPr/>
          <p:nvPr/>
        </p:nvGrpSpPr>
        <p:grpSpPr>
          <a:xfrm>
            <a:off x="2091416" y="2705466"/>
            <a:ext cx="1378624" cy="3593510"/>
            <a:chOff x="6958980" y="1973437"/>
            <a:chExt cx="1428432" cy="3908466"/>
          </a:xfrm>
        </p:grpSpPr>
        <p:sp>
          <p:nvSpPr>
            <p:cNvPr id="117" name="Oval 116"/>
            <p:cNvSpPr/>
            <p:nvPr/>
          </p:nvSpPr>
          <p:spPr>
            <a:xfrm rot="4271122">
              <a:off x="7275282" y="5471098"/>
              <a:ext cx="275062" cy="46964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rot="4663168">
              <a:off x="7800753" y="5509551"/>
              <a:ext cx="275062" cy="46964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a:off x="7117130" y="4746465"/>
              <a:ext cx="1184503" cy="956778"/>
            </a:xfrm>
            <a:prstGeom prst="trapezoid">
              <a:avLst>
                <a:gd name="adj" fmla="val 2912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oud 119"/>
            <p:cNvSpPr/>
            <p:nvPr/>
          </p:nvSpPr>
          <p:spPr>
            <a:xfrm>
              <a:off x="7037428" y="2298607"/>
              <a:ext cx="616718" cy="1183368"/>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loud 120"/>
            <p:cNvSpPr/>
            <p:nvPr/>
          </p:nvSpPr>
          <p:spPr>
            <a:xfrm rot="20313725">
              <a:off x="7762235" y="2371132"/>
              <a:ext cx="609600" cy="112383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6958980" y="4284840"/>
              <a:ext cx="428466" cy="6168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7958946" y="4356007"/>
              <a:ext cx="428466" cy="6168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20411805">
              <a:off x="7770612" y="3505754"/>
              <a:ext cx="595363" cy="1241297"/>
            </a:xfrm>
            <a:prstGeom prst="trapezoid">
              <a:avLst>
                <a:gd name="adj" fmla="val 3754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rot="1535346">
              <a:off x="7002507" y="3592195"/>
              <a:ext cx="537742" cy="1078865"/>
            </a:xfrm>
            <a:prstGeom prst="trapezoid">
              <a:avLst>
                <a:gd name="adj" fmla="val 3089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p:cNvSpPr/>
            <p:nvPr/>
          </p:nvSpPr>
          <p:spPr>
            <a:xfrm>
              <a:off x="7120745" y="3517807"/>
              <a:ext cx="1143001" cy="1847308"/>
            </a:xfrm>
            <a:prstGeom prst="trapezoid">
              <a:avLst>
                <a:gd name="adj" fmla="val 2912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10800000">
              <a:off x="7491270" y="3610807"/>
              <a:ext cx="476291" cy="178609"/>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7216037" y="2231712"/>
              <a:ext cx="955510" cy="14288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5"/>
            <p:cNvGrpSpPr/>
            <p:nvPr/>
          </p:nvGrpSpPr>
          <p:grpSpPr>
            <a:xfrm rot="173469">
              <a:off x="7338973" y="3464639"/>
              <a:ext cx="688770" cy="686939"/>
              <a:chOff x="2960715" y="2385250"/>
              <a:chExt cx="1251949" cy="1404961"/>
            </a:xfrm>
            <a:solidFill>
              <a:srgbClr val="C00000"/>
            </a:solidFill>
          </p:grpSpPr>
          <p:sp>
            <p:nvSpPr>
              <p:cNvPr id="159" name="Moon 3"/>
              <p:cNvSpPr/>
              <p:nvPr/>
            </p:nvSpPr>
            <p:spPr>
              <a:xfrm rot="16200000">
                <a:off x="2975016" y="2561296"/>
                <a:ext cx="1264227" cy="1193604"/>
              </a:xfrm>
              <a:prstGeom prst="moon">
                <a:avLst>
                  <a:gd name="adj" fmla="val 67712"/>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16200000">
                <a:off x="3026713" y="2319252"/>
                <a:ext cx="1119953" cy="125194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Cloud 129"/>
            <p:cNvSpPr/>
            <p:nvPr/>
          </p:nvSpPr>
          <p:spPr>
            <a:xfrm rot="16200000">
              <a:off x="7373707" y="1954931"/>
              <a:ext cx="609432" cy="95560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p:cNvGrpSpPr/>
            <p:nvPr/>
          </p:nvGrpSpPr>
          <p:grpSpPr>
            <a:xfrm>
              <a:off x="7082031" y="1973437"/>
              <a:ext cx="1198405" cy="661835"/>
              <a:chOff x="7037430" y="1171117"/>
              <a:chExt cx="944402" cy="661835"/>
            </a:xfrm>
          </p:grpSpPr>
          <p:sp>
            <p:nvSpPr>
              <p:cNvPr id="145" name="Freeform 144"/>
              <p:cNvSpPr/>
              <p:nvPr/>
            </p:nvSpPr>
            <p:spPr>
              <a:xfrm rot="16200000">
                <a:off x="7171577" y="1036970"/>
                <a:ext cx="661835" cy="930130"/>
              </a:xfrm>
              <a:custGeom>
                <a:avLst/>
                <a:gdLst>
                  <a:gd name="connsiteX0" fmla="*/ 525416 w 525416"/>
                  <a:gd name="connsiteY0" fmla="*/ 608261 h 1219200"/>
                  <a:gd name="connsiteX1" fmla="*/ 367533 w 525416"/>
                  <a:gd name="connsiteY1" fmla="*/ 1137428 h 1219200"/>
                  <a:gd name="connsiteX2" fmla="*/ 228600 w 525416"/>
                  <a:gd name="connsiteY2" fmla="*/ 1137427 h 1219200"/>
                  <a:gd name="connsiteX3" fmla="*/ 228600 w 525416"/>
                  <a:gd name="connsiteY3" fmla="*/ 1181099 h 1219200"/>
                  <a:gd name="connsiteX4" fmla="*/ 190499 w 525416"/>
                  <a:gd name="connsiteY4" fmla="*/ 1219200 h 1219200"/>
                  <a:gd name="connsiteX5" fmla="*/ 38101 w 525416"/>
                  <a:gd name="connsiteY5" fmla="*/ 1219200 h 1219200"/>
                  <a:gd name="connsiteX6" fmla="*/ 0 w 525416"/>
                  <a:gd name="connsiteY6" fmla="*/ 1181099 h 1219200"/>
                  <a:gd name="connsiteX7" fmla="*/ 0 w 525416"/>
                  <a:gd name="connsiteY7" fmla="*/ 38101 h 1219200"/>
                  <a:gd name="connsiteX8" fmla="*/ 38101 w 525416"/>
                  <a:gd name="connsiteY8" fmla="*/ 0 h 1219200"/>
                  <a:gd name="connsiteX9" fmla="*/ 190499 w 525416"/>
                  <a:gd name="connsiteY9" fmla="*/ 0 h 1219200"/>
                  <a:gd name="connsiteX10" fmla="*/ 228600 w 525416"/>
                  <a:gd name="connsiteY10" fmla="*/ 38101 h 1219200"/>
                  <a:gd name="connsiteX11" fmla="*/ 228600 w 525416"/>
                  <a:gd name="connsiteY11" fmla="*/ 79094 h 1219200"/>
                  <a:gd name="connsiteX12" fmla="*/ 367533 w 525416"/>
                  <a:gd name="connsiteY12" fmla="*/ 79094 h 1219200"/>
                  <a:gd name="connsiteX13" fmla="*/ 525416 w 525416"/>
                  <a:gd name="connsiteY13" fmla="*/ 608261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416" h="1219200">
                    <a:moveTo>
                      <a:pt x="525416" y="608261"/>
                    </a:moveTo>
                    <a:cubicBezTo>
                      <a:pt x="525416" y="900512"/>
                      <a:pt x="454729" y="1137428"/>
                      <a:pt x="367533" y="1137428"/>
                    </a:cubicBezTo>
                    <a:lnTo>
                      <a:pt x="228600" y="1137427"/>
                    </a:lnTo>
                    <a:lnTo>
                      <a:pt x="228600" y="1181099"/>
                    </a:lnTo>
                    <a:cubicBezTo>
                      <a:pt x="228600" y="1202142"/>
                      <a:pt x="211542" y="1219200"/>
                      <a:pt x="190499" y="1219200"/>
                    </a:cubicBezTo>
                    <a:lnTo>
                      <a:pt x="38101" y="1219200"/>
                    </a:lnTo>
                    <a:cubicBezTo>
                      <a:pt x="17058" y="1219200"/>
                      <a:pt x="0" y="1202142"/>
                      <a:pt x="0" y="1181099"/>
                    </a:cubicBezTo>
                    <a:lnTo>
                      <a:pt x="0" y="38101"/>
                    </a:lnTo>
                    <a:cubicBezTo>
                      <a:pt x="0" y="17058"/>
                      <a:pt x="17058" y="0"/>
                      <a:pt x="38101" y="0"/>
                    </a:cubicBezTo>
                    <a:lnTo>
                      <a:pt x="190499" y="0"/>
                    </a:lnTo>
                    <a:cubicBezTo>
                      <a:pt x="211542" y="0"/>
                      <a:pt x="228600" y="17058"/>
                      <a:pt x="228600" y="38101"/>
                    </a:cubicBezTo>
                    <a:lnTo>
                      <a:pt x="228600" y="79094"/>
                    </a:lnTo>
                    <a:lnTo>
                      <a:pt x="367533" y="79094"/>
                    </a:lnTo>
                    <a:cubicBezTo>
                      <a:pt x="454729" y="79094"/>
                      <a:pt x="525416" y="316010"/>
                      <a:pt x="525416" y="608261"/>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6" name="Group 145"/>
              <p:cNvGrpSpPr/>
              <p:nvPr/>
            </p:nvGrpSpPr>
            <p:grpSpPr>
              <a:xfrm flipV="1">
                <a:off x="7069333" y="1535705"/>
                <a:ext cx="912499" cy="225156"/>
                <a:chOff x="5029200" y="1371600"/>
                <a:chExt cx="6791793" cy="1933731"/>
              </a:xfrm>
            </p:grpSpPr>
            <p:grpSp>
              <p:nvGrpSpPr>
                <p:cNvPr id="147" name="Group 16"/>
                <p:cNvGrpSpPr/>
                <p:nvPr/>
              </p:nvGrpSpPr>
              <p:grpSpPr>
                <a:xfrm>
                  <a:off x="5029200" y="1371600"/>
                  <a:ext cx="1752600" cy="1905000"/>
                  <a:chOff x="5029200" y="1371600"/>
                  <a:chExt cx="1752600" cy="1905000"/>
                </a:xfrm>
              </p:grpSpPr>
              <p:sp>
                <p:nvSpPr>
                  <p:cNvPr id="157" name="4-Point Star 156"/>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4-Point Star 157"/>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7"/>
                <p:cNvGrpSpPr/>
                <p:nvPr/>
              </p:nvGrpSpPr>
              <p:grpSpPr>
                <a:xfrm>
                  <a:off x="6713095" y="1400331"/>
                  <a:ext cx="1752600" cy="1905000"/>
                  <a:chOff x="5029200" y="1371600"/>
                  <a:chExt cx="1752600" cy="1905000"/>
                </a:xfrm>
              </p:grpSpPr>
              <p:sp>
                <p:nvSpPr>
                  <p:cNvPr id="155" name="4-Point Star 15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4-Point Star 15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20"/>
                <p:cNvGrpSpPr/>
                <p:nvPr/>
              </p:nvGrpSpPr>
              <p:grpSpPr>
                <a:xfrm>
                  <a:off x="8404486" y="1389088"/>
                  <a:ext cx="1752600" cy="1905000"/>
                  <a:chOff x="5029200" y="1371600"/>
                  <a:chExt cx="1752600" cy="1905000"/>
                </a:xfrm>
              </p:grpSpPr>
              <p:sp>
                <p:nvSpPr>
                  <p:cNvPr id="153" name="4-Point Star 152"/>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4-Point Star 153"/>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23"/>
                <p:cNvGrpSpPr/>
                <p:nvPr/>
              </p:nvGrpSpPr>
              <p:grpSpPr>
                <a:xfrm>
                  <a:off x="10068393" y="1389089"/>
                  <a:ext cx="1752600" cy="1905000"/>
                  <a:chOff x="5029200" y="1371600"/>
                  <a:chExt cx="1752600" cy="1905000"/>
                </a:xfrm>
              </p:grpSpPr>
              <p:sp>
                <p:nvSpPr>
                  <p:cNvPr id="151" name="4-Point Star 150"/>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4-Point Star 151"/>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2" name="Group 131"/>
            <p:cNvGrpSpPr/>
            <p:nvPr/>
          </p:nvGrpSpPr>
          <p:grpSpPr>
            <a:xfrm>
              <a:off x="7181082" y="5059303"/>
              <a:ext cx="1001405" cy="300512"/>
              <a:chOff x="5029200" y="1371600"/>
              <a:chExt cx="6791793" cy="1933731"/>
            </a:xfrm>
          </p:grpSpPr>
          <p:grpSp>
            <p:nvGrpSpPr>
              <p:cNvPr id="133" name="Group 16"/>
              <p:cNvGrpSpPr/>
              <p:nvPr/>
            </p:nvGrpSpPr>
            <p:grpSpPr>
              <a:xfrm>
                <a:off x="5029200" y="1371600"/>
                <a:ext cx="1752600" cy="1905000"/>
                <a:chOff x="5029200" y="1371600"/>
                <a:chExt cx="1752600" cy="1905000"/>
              </a:xfrm>
            </p:grpSpPr>
            <p:sp>
              <p:nvSpPr>
                <p:cNvPr id="143" name="4-Point Star 142"/>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4-Point Star 143"/>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7"/>
              <p:cNvGrpSpPr/>
              <p:nvPr/>
            </p:nvGrpSpPr>
            <p:grpSpPr>
              <a:xfrm>
                <a:off x="6713095" y="1400331"/>
                <a:ext cx="1752600" cy="1905000"/>
                <a:chOff x="5029200" y="1371600"/>
                <a:chExt cx="1752600" cy="1905000"/>
              </a:xfrm>
            </p:grpSpPr>
            <p:sp>
              <p:nvSpPr>
                <p:cNvPr id="141" name="4-Point Star 140"/>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4-Point Star 141"/>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20"/>
              <p:cNvGrpSpPr/>
              <p:nvPr/>
            </p:nvGrpSpPr>
            <p:grpSpPr>
              <a:xfrm>
                <a:off x="8404486" y="1389088"/>
                <a:ext cx="1752600" cy="1905000"/>
                <a:chOff x="5029200" y="1371600"/>
                <a:chExt cx="1752600" cy="1905000"/>
              </a:xfrm>
            </p:grpSpPr>
            <p:sp>
              <p:nvSpPr>
                <p:cNvPr id="139" name="4-Point Star 138"/>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4-Point Star 139"/>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23"/>
              <p:cNvGrpSpPr/>
              <p:nvPr/>
            </p:nvGrpSpPr>
            <p:grpSpPr>
              <a:xfrm>
                <a:off x="10068393" y="1389089"/>
                <a:ext cx="1752600" cy="1905000"/>
                <a:chOff x="5029200" y="1371600"/>
                <a:chExt cx="1752600" cy="1905000"/>
              </a:xfrm>
            </p:grpSpPr>
            <p:sp>
              <p:nvSpPr>
                <p:cNvPr id="137" name="4-Point Star 136"/>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4-Point Star 137"/>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 name="Group 1">
            <a:extLst>
              <a:ext uri="{FF2B5EF4-FFF2-40B4-BE49-F238E27FC236}">
                <a16:creationId xmlns:a16="http://schemas.microsoft.com/office/drawing/2014/main" id="{5B046058-9E9C-1D93-7AB5-0DAE67F9878A}"/>
              </a:ext>
            </a:extLst>
          </p:cNvPr>
          <p:cNvGrpSpPr/>
          <p:nvPr/>
        </p:nvGrpSpPr>
        <p:grpSpPr>
          <a:xfrm>
            <a:off x="8442135" y="2575687"/>
            <a:ext cx="2102908" cy="4041606"/>
            <a:chOff x="5715000" y="255071"/>
            <a:chExt cx="1772436" cy="3406467"/>
          </a:xfrm>
        </p:grpSpPr>
        <p:sp>
          <p:nvSpPr>
            <p:cNvPr id="4" name="Freeform 138">
              <a:extLst>
                <a:ext uri="{FF2B5EF4-FFF2-40B4-BE49-F238E27FC236}">
                  <a16:creationId xmlns:a16="http://schemas.microsoft.com/office/drawing/2014/main" id="{EE30958C-6DFF-48FE-1AFD-B13E027B8885}"/>
                </a:ext>
              </a:extLst>
            </p:cNvPr>
            <p:cNvSpPr/>
            <p:nvPr/>
          </p:nvSpPr>
          <p:spPr>
            <a:xfrm>
              <a:off x="5755706" y="308441"/>
              <a:ext cx="1602543" cy="1438162"/>
            </a:xfrm>
            <a:custGeom>
              <a:avLst/>
              <a:gdLst>
                <a:gd name="connsiteX0" fmla="*/ 1208902 w 1602543"/>
                <a:gd name="connsiteY0" fmla="*/ 834 h 1438162"/>
                <a:gd name="connsiteX1" fmla="*/ 1258176 w 1602543"/>
                <a:gd name="connsiteY1" fmla="*/ 14179 h 1438162"/>
                <a:gd name="connsiteX2" fmla="*/ 1351151 w 1602543"/>
                <a:gd name="connsiteY2" fmla="*/ 140376 h 1438162"/>
                <a:gd name="connsiteX3" fmla="*/ 1351657 w 1602543"/>
                <a:gd name="connsiteY3" fmla="*/ 140601 h 1438162"/>
                <a:gd name="connsiteX4" fmla="*/ 1390971 w 1602543"/>
                <a:gd name="connsiteY4" fmla="*/ 158082 h 1438162"/>
                <a:gd name="connsiteX5" fmla="*/ 1470472 w 1602543"/>
                <a:gd name="connsiteY5" fmla="*/ 262855 h 1438162"/>
                <a:gd name="connsiteX6" fmla="*/ 1465131 w 1602543"/>
                <a:gd name="connsiteY6" fmla="*/ 395664 h 1438162"/>
                <a:gd name="connsiteX7" fmla="*/ 1504145 w 1602543"/>
                <a:gd name="connsiteY7" fmla="*/ 598727 h 1438162"/>
                <a:gd name="connsiteX8" fmla="*/ 1499285 w 1602543"/>
                <a:gd name="connsiteY8" fmla="*/ 611303 h 1438162"/>
                <a:gd name="connsiteX9" fmla="*/ 1523826 w 1602543"/>
                <a:gd name="connsiteY9" fmla="*/ 624042 h 1438162"/>
                <a:gd name="connsiteX10" fmla="*/ 1576056 w 1602543"/>
                <a:gd name="connsiteY10" fmla="*/ 704396 h 1438162"/>
                <a:gd name="connsiteX11" fmla="*/ 1572547 w 1602543"/>
                <a:gd name="connsiteY11" fmla="*/ 806253 h 1438162"/>
                <a:gd name="connsiteX12" fmla="*/ 1598178 w 1602543"/>
                <a:gd name="connsiteY12" fmla="*/ 961989 h 1438162"/>
                <a:gd name="connsiteX13" fmla="*/ 1478111 w 1602543"/>
                <a:gd name="connsiteY13" fmla="*/ 1098313 h 1438162"/>
                <a:gd name="connsiteX14" fmla="*/ 1435129 w 1602543"/>
                <a:gd name="connsiteY14" fmla="*/ 1215126 h 1438162"/>
                <a:gd name="connsiteX15" fmla="*/ 1288790 w 1602543"/>
                <a:gd name="connsiteY15" fmla="*/ 1229269 h 1438162"/>
                <a:gd name="connsiteX16" fmla="*/ 1184213 w 1602543"/>
                <a:gd name="connsiteY16" fmla="*/ 1353886 h 1438162"/>
                <a:gd name="connsiteX17" fmla="*/ 1030450 w 1602543"/>
                <a:gd name="connsiteY17" fmla="*/ 1277820 h 1438162"/>
                <a:gd name="connsiteX18" fmla="*/ 802041 w 1602543"/>
                <a:gd name="connsiteY18" fmla="*/ 1202666 h 1438162"/>
                <a:gd name="connsiteX19" fmla="*/ 716316 w 1602543"/>
                <a:gd name="connsiteY19" fmla="*/ 1156221 h 1438162"/>
                <a:gd name="connsiteX20" fmla="*/ 708290 w 1602543"/>
                <a:gd name="connsiteY20" fmla="*/ 1135919 h 1438162"/>
                <a:gd name="connsiteX21" fmla="*/ 702663 w 1602543"/>
                <a:gd name="connsiteY21" fmla="*/ 1182133 h 1438162"/>
                <a:gd name="connsiteX22" fmla="*/ 674612 w 1602543"/>
                <a:gd name="connsiteY22" fmla="*/ 1250665 h 1438162"/>
                <a:gd name="connsiteX23" fmla="*/ 544379 w 1602543"/>
                <a:gd name="connsiteY23" fmla="*/ 1269107 h 1438162"/>
                <a:gd name="connsiteX24" fmla="*/ 451313 w 1602543"/>
                <a:gd name="connsiteY24" fmla="*/ 1431593 h 1438162"/>
                <a:gd name="connsiteX25" fmla="*/ 314473 w 1602543"/>
                <a:gd name="connsiteY25" fmla="*/ 1332412 h 1438162"/>
                <a:gd name="connsiteX26" fmla="*/ 111204 w 1602543"/>
                <a:gd name="connsiteY26" fmla="*/ 1234419 h 1438162"/>
                <a:gd name="connsiteX27" fmla="*/ 21831 w 1602543"/>
                <a:gd name="connsiteY27" fmla="*/ 1125372 h 1438162"/>
                <a:gd name="connsiteX28" fmla="*/ 40927 w 1602543"/>
                <a:gd name="connsiteY28" fmla="*/ 978176 h 1438162"/>
                <a:gd name="connsiteX29" fmla="*/ 601 w 1602543"/>
                <a:gd name="connsiteY29" fmla="*/ 827157 h 1438162"/>
                <a:gd name="connsiteX30" fmla="*/ 74247 w 1602543"/>
                <a:gd name="connsiteY30" fmla="*/ 692927 h 1438162"/>
                <a:gd name="connsiteX31" fmla="*/ 74952 w 1602543"/>
                <a:gd name="connsiteY31" fmla="*/ 689388 h 1438162"/>
                <a:gd name="connsiteX32" fmla="*/ 79695 w 1602543"/>
                <a:gd name="connsiteY32" fmla="*/ 586239 h 1438162"/>
                <a:gd name="connsiteX33" fmla="*/ 103271 w 1602543"/>
                <a:gd name="connsiteY33" fmla="*/ 510958 h 1438162"/>
                <a:gd name="connsiteX34" fmla="*/ 103134 w 1602543"/>
                <a:gd name="connsiteY34" fmla="*/ 505280 h 1438162"/>
                <a:gd name="connsiteX35" fmla="*/ 229099 w 1602543"/>
                <a:gd name="connsiteY35" fmla="*/ 371050 h 1438162"/>
                <a:gd name="connsiteX36" fmla="*/ 230304 w 1602543"/>
                <a:gd name="connsiteY36" fmla="*/ 367511 h 1438162"/>
                <a:gd name="connsiteX37" fmla="*/ 286414 w 1602543"/>
                <a:gd name="connsiteY37" fmla="*/ 174754 h 1438162"/>
                <a:gd name="connsiteX38" fmla="*/ 559380 w 1602543"/>
                <a:gd name="connsiteY38" fmla="*/ 130716 h 1438162"/>
                <a:gd name="connsiteX39" fmla="*/ 559433 w 1602543"/>
                <a:gd name="connsiteY39" fmla="*/ 130635 h 1438162"/>
                <a:gd name="connsiteX40" fmla="*/ 583453 w 1602543"/>
                <a:gd name="connsiteY40" fmla="*/ 93304 h 1438162"/>
                <a:gd name="connsiteX41" fmla="*/ 834593 w 1602543"/>
                <a:gd name="connsiteY41" fmla="*/ 85000 h 1438162"/>
                <a:gd name="connsiteX42" fmla="*/ 835574 w 1602543"/>
                <a:gd name="connsiteY42" fmla="*/ 83754 h 1438162"/>
                <a:gd name="connsiteX43" fmla="*/ 878687 w 1602543"/>
                <a:gd name="connsiteY43" fmla="*/ 28975 h 1438162"/>
                <a:gd name="connsiteX44" fmla="*/ 941832 w 1602543"/>
                <a:gd name="connsiteY44" fmla="*/ 1523 h 1438162"/>
                <a:gd name="connsiteX45" fmla="*/ 1048051 w 1602543"/>
                <a:gd name="connsiteY45" fmla="*/ 31491 h 1438162"/>
                <a:gd name="connsiteX46" fmla="*/ 1073272 w 1602543"/>
                <a:gd name="connsiteY46" fmla="*/ 58752 h 1438162"/>
                <a:gd name="connsiteX47" fmla="*/ 1074831 w 1602543"/>
                <a:gd name="connsiteY47" fmla="*/ 60437 h 1438162"/>
                <a:gd name="connsiteX48" fmla="*/ 1208902 w 1602543"/>
                <a:gd name="connsiteY48" fmla="*/ 834 h 14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02543" h="1438162">
                  <a:moveTo>
                    <a:pt x="1208902" y="834"/>
                  </a:moveTo>
                  <a:cubicBezTo>
                    <a:pt x="1225570" y="2357"/>
                    <a:pt x="1242203" y="6753"/>
                    <a:pt x="1258176" y="14179"/>
                  </a:cubicBezTo>
                  <a:cubicBezTo>
                    <a:pt x="1306862" y="36804"/>
                    <a:pt x="1341772" y="84174"/>
                    <a:pt x="1351151" y="140376"/>
                  </a:cubicBezTo>
                  <a:lnTo>
                    <a:pt x="1351657" y="140601"/>
                  </a:lnTo>
                  <a:lnTo>
                    <a:pt x="1390971" y="158082"/>
                  </a:lnTo>
                  <a:cubicBezTo>
                    <a:pt x="1428169" y="180817"/>
                    <a:pt x="1456795" y="217913"/>
                    <a:pt x="1470472" y="262855"/>
                  </a:cubicBezTo>
                  <a:cubicBezTo>
                    <a:pt x="1483726" y="306349"/>
                    <a:pt x="1481838" y="353590"/>
                    <a:pt x="1465131" y="395664"/>
                  </a:cubicBezTo>
                  <a:cubicBezTo>
                    <a:pt x="1506197" y="453365"/>
                    <a:pt x="1520558" y="528164"/>
                    <a:pt x="1504145" y="598727"/>
                  </a:cubicBezTo>
                  <a:lnTo>
                    <a:pt x="1499285" y="611303"/>
                  </a:lnTo>
                  <a:lnTo>
                    <a:pt x="1523826" y="624042"/>
                  </a:lnTo>
                  <a:cubicBezTo>
                    <a:pt x="1548264" y="641478"/>
                    <a:pt x="1567070" y="669929"/>
                    <a:pt x="1576056" y="704396"/>
                  </a:cubicBezTo>
                  <a:cubicBezTo>
                    <a:pt x="1584763" y="737754"/>
                    <a:pt x="1583522" y="773984"/>
                    <a:pt x="1572547" y="806253"/>
                  </a:cubicBezTo>
                  <a:cubicBezTo>
                    <a:pt x="1599525" y="850506"/>
                    <a:pt x="1608961" y="907872"/>
                    <a:pt x="1598178" y="961989"/>
                  </a:cubicBezTo>
                  <a:cubicBezTo>
                    <a:pt x="1583843" y="1033935"/>
                    <a:pt x="1536390" y="1087815"/>
                    <a:pt x="1478111" y="1098313"/>
                  </a:cubicBezTo>
                  <a:cubicBezTo>
                    <a:pt x="1477833" y="1143220"/>
                    <a:pt x="1462151" y="1185809"/>
                    <a:pt x="1435129" y="1215126"/>
                  </a:cubicBezTo>
                  <a:cubicBezTo>
                    <a:pt x="1394073" y="1259676"/>
                    <a:pt x="1334767" y="1265400"/>
                    <a:pt x="1288790" y="1229269"/>
                  </a:cubicBezTo>
                  <a:cubicBezTo>
                    <a:pt x="1273921" y="1291330"/>
                    <a:pt x="1234105" y="1338772"/>
                    <a:pt x="1184213" y="1353886"/>
                  </a:cubicBezTo>
                  <a:cubicBezTo>
                    <a:pt x="1125421" y="1371694"/>
                    <a:pt x="1064061" y="1341347"/>
                    <a:pt x="1030450" y="1277820"/>
                  </a:cubicBezTo>
                  <a:cubicBezTo>
                    <a:pt x="951118" y="1338118"/>
                    <a:pt x="848082" y="1304225"/>
                    <a:pt x="802041" y="1202666"/>
                  </a:cubicBezTo>
                  <a:cubicBezTo>
                    <a:pt x="768119" y="1207673"/>
                    <a:pt x="735751" y="1189035"/>
                    <a:pt x="716316" y="1156221"/>
                  </a:cubicBezTo>
                  <a:lnTo>
                    <a:pt x="708290" y="1135919"/>
                  </a:lnTo>
                  <a:lnTo>
                    <a:pt x="702663" y="1182133"/>
                  </a:lnTo>
                  <a:cubicBezTo>
                    <a:pt x="696137" y="1208113"/>
                    <a:pt x="686636" y="1231552"/>
                    <a:pt x="674612" y="1250665"/>
                  </a:cubicBezTo>
                  <a:cubicBezTo>
                    <a:pt x="638075" y="1308753"/>
                    <a:pt x="585296" y="1316218"/>
                    <a:pt x="544379" y="1269107"/>
                  </a:cubicBezTo>
                  <a:cubicBezTo>
                    <a:pt x="531147" y="1350027"/>
                    <a:pt x="495714" y="1411886"/>
                    <a:pt x="451313" y="1431593"/>
                  </a:cubicBezTo>
                  <a:cubicBezTo>
                    <a:pt x="398991" y="1454813"/>
                    <a:pt x="344385" y="1415244"/>
                    <a:pt x="314473" y="1332412"/>
                  </a:cubicBezTo>
                  <a:cubicBezTo>
                    <a:pt x="243873" y="1411034"/>
                    <a:pt x="152177" y="1366841"/>
                    <a:pt x="111204" y="1234419"/>
                  </a:cubicBezTo>
                  <a:cubicBezTo>
                    <a:pt x="70953" y="1243123"/>
                    <a:pt x="33159" y="1197020"/>
                    <a:pt x="21831" y="1125372"/>
                  </a:cubicBezTo>
                  <a:cubicBezTo>
                    <a:pt x="13624" y="1073534"/>
                    <a:pt x="20879" y="1017590"/>
                    <a:pt x="40927" y="978176"/>
                  </a:cubicBezTo>
                  <a:cubicBezTo>
                    <a:pt x="12482" y="947259"/>
                    <a:pt x="-3360" y="887931"/>
                    <a:pt x="601" y="827157"/>
                  </a:cubicBezTo>
                  <a:cubicBezTo>
                    <a:pt x="5247" y="756000"/>
                    <a:pt x="35825" y="700262"/>
                    <a:pt x="74247" y="692927"/>
                  </a:cubicBezTo>
                  <a:cubicBezTo>
                    <a:pt x="74476" y="691739"/>
                    <a:pt x="74723" y="690576"/>
                    <a:pt x="74952" y="689388"/>
                  </a:cubicBezTo>
                  <a:cubicBezTo>
                    <a:pt x="72372" y="654352"/>
                    <a:pt x="74090" y="619167"/>
                    <a:pt x="79695" y="586239"/>
                  </a:cubicBezTo>
                  <a:lnTo>
                    <a:pt x="103271" y="510958"/>
                  </a:lnTo>
                  <a:lnTo>
                    <a:pt x="103134" y="505280"/>
                  </a:lnTo>
                  <a:cubicBezTo>
                    <a:pt x="111080" y="434123"/>
                    <a:pt x="163381" y="378385"/>
                    <a:pt x="229099" y="371050"/>
                  </a:cubicBezTo>
                  <a:cubicBezTo>
                    <a:pt x="229490" y="369862"/>
                    <a:pt x="229913" y="368699"/>
                    <a:pt x="230304" y="367511"/>
                  </a:cubicBezTo>
                  <a:cubicBezTo>
                    <a:pt x="221478" y="297439"/>
                    <a:pt x="242060" y="226772"/>
                    <a:pt x="286414" y="174754"/>
                  </a:cubicBezTo>
                  <a:cubicBezTo>
                    <a:pt x="356496" y="92594"/>
                    <a:pt x="470118" y="74281"/>
                    <a:pt x="559380" y="130716"/>
                  </a:cubicBezTo>
                  <a:lnTo>
                    <a:pt x="559433" y="130635"/>
                  </a:lnTo>
                  <a:lnTo>
                    <a:pt x="583453" y="93304"/>
                  </a:lnTo>
                  <a:cubicBezTo>
                    <a:pt x="647488" y="15842"/>
                    <a:pt x="762159" y="7935"/>
                    <a:pt x="834593" y="85000"/>
                  </a:cubicBezTo>
                  <a:lnTo>
                    <a:pt x="835574" y="83754"/>
                  </a:lnTo>
                  <a:lnTo>
                    <a:pt x="878687" y="28975"/>
                  </a:lnTo>
                  <a:cubicBezTo>
                    <a:pt x="897103" y="14637"/>
                    <a:pt x="918694" y="5061"/>
                    <a:pt x="941832" y="1523"/>
                  </a:cubicBezTo>
                  <a:cubicBezTo>
                    <a:pt x="980032" y="-4327"/>
                    <a:pt x="1018195" y="6879"/>
                    <a:pt x="1048051" y="31491"/>
                  </a:cubicBezTo>
                  <a:lnTo>
                    <a:pt x="1073272" y="58752"/>
                  </a:lnTo>
                  <a:lnTo>
                    <a:pt x="1074831" y="60437"/>
                  </a:lnTo>
                  <a:cubicBezTo>
                    <a:pt x="1108585" y="17549"/>
                    <a:pt x="1158899" y="-3735"/>
                    <a:pt x="1208902" y="834"/>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Oval 6">
              <a:extLst>
                <a:ext uri="{FF2B5EF4-FFF2-40B4-BE49-F238E27FC236}">
                  <a16:creationId xmlns:a16="http://schemas.microsoft.com/office/drawing/2014/main" id="{16245DC2-EC42-69E2-B61E-31CE039EA83B}"/>
                </a:ext>
              </a:extLst>
            </p:cNvPr>
            <p:cNvSpPr/>
            <p:nvPr/>
          </p:nvSpPr>
          <p:spPr>
            <a:xfrm rot="19671902">
              <a:off x="7127441" y="1963933"/>
              <a:ext cx="359995" cy="5863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175E0A0-61BE-42BD-5099-129E29894ADA}"/>
                </a:ext>
              </a:extLst>
            </p:cNvPr>
            <p:cNvSpPr/>
            <p:nvPr/>
          </p:nvSpPr>
          <p:spPr>
            <a:xfrm rot="2647766">
              <a:off x="5715000" y="1964558"/>
              <a:ext cx="368876" cy="5863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D209332-3073-A1FF-CA21-D88FA2CA55ED}"/>
                </a:ext>
              </a:extLst>
            </p:cNvPr>
            <p:cNvSpPr/>
            <p:nvPr/>
          </p:nvSpPr>
          <p:spPr>
            <a:xfrm rot="19352409">
              <a:off x="6664353" y="3075224"/>
              <a:ext cx="340948" cy="586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46E0BAF-9228-BFCE-FA9F-2FB0EDBC0D96}"/>
                </a:ext>
              </a:extLst>
            </p:cNvPr>
            <p:cNvSpPr/>
            <p:nvPr/>
          </p:nvSpPr>
          <p:spPr>
            <a:xfrm rot="2647766">
              <a:off x="6272388" y="3063627"/>
              <a:ext cx="339317" cy="586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124A3DB-0FCC-E2F7-DFA4-70283D27E7CA}"/>
                </a:ext>
              </a:extLst>
            </p:cNvPr>
            <p:cNvSpPr/>
            <p:nvPr/>
          </p:nvSpPr>
          <p:spPr>
            <a:xfrm rot="20169292">
              <a:off x="6624865" y="1319883"/>
              <a:ext cx="728145" cy="104582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053EFF76-2E3D-6ABF-6926-53C55B8080BA}"/>
                </a:ext>
              </a:extLst>
            </p:cNvPr>
            <p:cNvSpPr/>
            <p:nvPr/>
          </p:nvSpPr>
          <p:spPr>
            <a:xfrm rot="1790291">
              <a:off x="5830112" y="1285616"/>
              <a:ext cx="728145" cy="104582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4C172060-7CFA-8003-EE3B-01C11364B442}"/>
                </a:ext>
              </a:extLst>
            </p:cNvPr>
            <p:cNvSpPr/>
            <p:nvPr/>
          </p:nvSpPr>
          <p:spPr>
            <a:xfrm>
              <a:off x="6044320" y="1454465"/>
              <a:ext cx="1086279" cy="1910859"/>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39B3A7-DF76-1B2A-59E4-525F166AAA26}"/>
                </a:ext>
              </a:extLst>
            </p:cNvPr>
            <p:cNvSpPr/>
            <p:nvPr/>
          </p:nvSpPr>
          <p:spPr>
            <a:xfrm>
              <a:off x="6379050" y="1137030"/>
              <a:ext cx="416816" cy="5762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D53CD38E-833D-1FE7-E48B-A35921FEE780}"/>
                </a:ext>
              </a:extLst>
            </p:cNvPr>
            <p:cNvSpPr/>
            <p:nvPr/>
          </p:nvSpPr>
          <p:spPr>
            <a:xfrm rot="21335299">
              <a:off x="6677442" y="1379515"/>
              <a:ext cx="512952" cy="1913148"/>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72DBE8D7-3E16-0748-1F96-A8A08EA688EA}"/>
                </a:ext>
              </a:extLst>
            </p:cNvPr>
            <p:cNvSpPr/>
            <p:nvPr/>
          </p:nvSpPr>
          <p:spPr>
            <a:xfrm rot="473802">
              <a:off x="6001456" y="1384987"/>
              <a:ext cx="512952" cy="1880586"/>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E304769-A076-6012-7284-C7928996BAE9}"/>
                </a:ext>
              </a:extLst>
            </p:cNvPr>
            <p:cNvSpPr/>
            <p:nvPr/>
          </p:nvSpPr>
          <p:spPr>
            <a:xfrm>
              <a:off x="6044320" y="455096"/>
              <a:ext cx="1035359" cy="109575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99A9FBE-B9F1-02F2-E35C-E6354DC45436}"/>
                </a:ext>
              </a:extLst>
            </p:cNvPr>
            <p:cNvSpPr/>
            <p:nvPr/>
          </p:nvSpPr>
          <p:spPr>
            <a:xfrm>
              <a:off x="6253524" y="1233167"/>
              <a:ext cx="630178" cy="446271"/>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E6F2C51-13CB-8D8A-ED37-C5E4791BAE59}"/>
                </a:ext>
              </a:extLst>
            </p:cNvPr>
            <p:cNvSpPr/>
            <p:nvPr/>
          </p:nvSpPr>
          <p:spPr>
            <a:xfrm>
              <a:off x="6449069" y="1306303"/>
              <a:ext cx="244835" cy="1426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EB9873B-5DFD-6583-8A12-E2D47DEC8947}"/>
                </a:ext>
              </a:extLst>
            </p:cNvPr>
            <p:cNvGrpSpPr/>
            <p:nvPr/>
          </p:nvGrpSpPr>
          <p:grpSpPr>
            <a:xfrm rot="16822192">
              <a:off x="5460654" y="2284535"/>
              <a:ext cx="1557752" cy="317462"/>
              <a:chOff x="1136346" y="680506"/>
              <a:chExt cx="3602237" cy="1174929"/>
            </a:xfrm>
          </p:grpSpPr>
          <p:grpSp>
            <p:nvGrpSpPr>
              <p:cNvPr id="165" name="Group 164">
                <a:extLst>
                  <a:ext uri="{FF2B5EF4-FFF2-40B4-BE49-F238E27FC236}">
                    <a16:creationId xmlns:a16="http://schemas.microsoft.com/office/drawing/2014/main" id="{0EDA1BDC-294D-27A6-EA99-342567EA548F}"/>
                  </a:ext>
                </a:extLst>
              </p:cNvPr>
              <p:cNvGrpSpPr/>
              <p:nvPr/>
            </p:nvGrpSpPr>
            <p:grpSpPr>
              <a:xfrm>
                <a:off x="1136346" y="680506"/>
                <a:ext cx="1359008" cy="1161201"/>
                <a:chOff x="1136346" y="680506"/>
                <a:chExt cx="1359008" cy="1161201"/>
              </a:xfrm>
            </p:grpSpPr>
            <p:sp>
              <p:nvSpPr>
                <p:cNvPr id="172" name="Freeform 143">
                  <a:extLst>
                    <a:ext uri="{FF2B5EF4-FFF2-40B4-BE49-F238E27FC236}">
                      <a16:creationId xmlns:a16="http://schemas.microsoft.com/office/drawing/2014/main" id="{73EC2CA3-317D-90A0-5F0F-6515BBEF32E0}"/>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Diamond 172">
                  <a:extLst>
                    <a:ext uri="{FF2B5EF4-FFF2-40B4-BE49-F238E27FC236}">
                      <a16:creationId xmlns:a16="http://schemas.microsoft.com/office/drawing/2014/main" id="{2DB49962-2299-1022-21AF-1A10726B1996}"/>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20820591-5382-B656-434D-8F97A32A8058}"/>
                  </a:ext>
                </a:extLst>
              </p:cNvPr>
              <p:cNvGrpSpPr/>
              <p:nvPr/>
            </p:nvGrpSpPr>
            <p:grpSpPr>
              <a:xfrm flipH="1" flipV="1">
                <a:off x="2315369" y="694234"/>
                <a:ext cx="1359008" cy="1161201"/>
                <a:chOff x="1136346" y="680506"/>
                <a:chExt cx="1359008" cy="1161201"/>
              </a:xfrm>
            </p:grpSpPr>
            <p:sp>
              <p:nvSpPr>
                <p:cNvPr id="170" name="Freeform 147">
                  <a:extLst>
                    <a:ext uri="{FF2B5EF4-FFF2-40B4-BE49-F238E27FC236}">
                      <a16:creationId xmlns:a16="http://schemas.microsoft.com/office/drawing/2014/main" id="{05031AFC-852F-0CA6-79B3-B152481FCD2B}"/>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Diamond 170">
                  <a:extLst>
                    <a:ext uri="{FF2B5EF4-FFF2-40B4-BE49-F238E27FC236}">
                      <a16:creationId xmlns:a16="http://schemas.microsoft.com/office/drawing/2014/main" id="{7819DB65-EB7C-AAF2-DACC-A9137E6E1FE7}"/>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B5856B68-ACBC-0962-5230-46AC2DE171F5}"/>
                  </a:ext>
                </a:extLst>
              </p:cNvPr>
              <p:cNvGrpSpPr/>
              <p:nvPr/>
            </p:nvGrpSpPr>
            <p:grpSpPr>
              <a:xfrm>
                <a:off x="3379575" y="693331"/>
                <a:ext cx="1359008" cy="1161201"/>
                <a:chOff x="1136346" y="680506"/>
                <a:chExt cx="1359008" cy="1161201"/>
              </a:xfrm>
            </p:grpSpPr>
            <p:sp>
              <p:nvSpPr>
                <p:cNvPr id="168" name="Freeform 150">
                  <a:extLst>
                    <a:ext uri="{FF2B5EF4-FFF2-40B4-BE49-F238E27FC236}">
                      <a16:creationId xmlns:a16="http://schemas.microsoft.com/office/drawing/2014/main" id="{FC8F66F2-59F6-9408-137C-9959976F139E}"/>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Diamond 168">
                  <a:extLst>
                    <a:ext uri="{FF2B5EF4-FFF2-40B4-BE49-F238E27FC236}">
                      <a16:creationId xmlns:a16="http://schemas.microsoft.com/office/drawing/2014/main" id="{DC0DC42E-D8CB-7DDA-0826-C582997BA65C}"/>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996934C1-4972-E130-02BF-1A0C45B284E5}"/>
                </a:ext>
              </a:extLst>
            </p:cNvPr>
            <p:cNvGrpSpPr/>
            <p:nvPr/>
          </p:nvGrpSpPr>
          <p:grpSpPr>
            <a:xfrm rot="5123810" flipH="1">
              <a:off x="6144269" y="2260448"/>
              <a:ext cx="1557752" cy="317462"/>
              <a:chOff x="1136346" y="680506"/>
              <a:chExt cx="3602237" cy="1174929"/>
            </a:xfrm>
          </p:grpSpPr>
          <p:grpSp>
            <p:nvGrpSpPr>
              <p:cNvPr id="65" name="Group 64">
                <a:extLst>
                  <a:ext uri="{FF2B5EF4-FFF2-40B4-BE49-F238E27FC236}">
                    <a16:creationId xmlns:a16="http://schemas.microsoft.com/office/drawing/2014/main" id="{89527EBE-B652-BA34-F7D0-D99593673E2A}"/>
                  </a:ext>
                </a:extLst>
              </p:cNvPr>
              <p:cNvGrpSpPr/>
              <p:nvPr/>
            </p:nvGrpSpPr>
            <p:grpSpPr>
              <a:xfrm>
                <a:off x="1136346" y="680506"/>
                <a:ext cx="1359008" cy="1161201"/>
                <a:chOff x="1136346" y="680506"/>
                <a:chExt cx="1359008" cy="1161201"/>
              </a:xfrm>
            </p:grpSpPr>
            <p:sp>
              <p:nvSpPr>
                <p:cNvPr id="163" name="Freeform 161">
                  <a:extLst>
                    <a:ext uri="{FF2B5EF4-FFF2-40B4-BE49-F238E27FC236}">
                      <a16:creationId xmlns:a16="http://schemas.microsoft.com/office/drawing/2014/main" id="{C2E50AEA-F992-98D2-3412-05EEC1E5C2A0}"/>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iamond 163">
                  <a:extLst>
                    <a:ext uri="{FF2B5EF4-FFF2-40B4-BE49-F238E27FC236}">
                      <a16:creationId xmlns:a16="http://schemas.microsoft.com/office/drawing/2014/main" id="{D7F09542-1600-F969-F102-CB520BC2B25F}"/>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102281A8-11C4-200F-8611-E618EF40EE63}"/>
                  </a:ext>
                </a:extLst>
              </p:cNvPr>
              <p:cNvGrpSpPr/>
              <p:nvPr/>
            </p:nvGrpSpPr>
            <p:grpSpPr>
              <a:xfrm flipH="1" flipV="1">
                <a:off x="2315369" y="694234"/>
                <a:ext cx="1359008" cy="1161201"/>
                <a:chOff x="1136346" y="680506"/>
                <a:chExt cx="1359008" cy="1161201"/>
              </a:xfrm>
            </p:grpSpPr>
            <p:sp>
              <p:nvSpPr>
                <p:cNvPr id="161" name="Freeform 159">
                  <a:extLst>
                    <a:ext uri="{FF2B5EF4-FFF2-40B4-BE49-F238E27FC236}">
                      <a16:creationId xmlns:a16="http://schemas.microsoft.com/office/drawing/2014/main" id="{D2B70137-B267-1C73-5128-2C0707523641}"/>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iamond 161">
                  <a:extLst>
                    <a:ext uri="{FF2B5EF4-FFF2-40B4-BE49-F238E27FC236}">
                      <a16:creationId xmlns:a16="http://schemas.microsoft.com/office/drawing/2014/main" id="{41D83DD4-12DB-410B-FE79-ED81B2800521}"/>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E0AE08E8-947A-DAF2-1FEB-16D2C94F48F0}"/>
                  </a:ext>
                </a:extLst>
              </p:cNvPr>
              <p:cNvGrpSpPr/>
              <p:nvPr/>
            </p:nvGrpSpPr>
            <p:grpSpPr>
              <a:xfrm>
                <a:off x="3379575" y="693331"/>
                <a:ext cx="1359008" cy="1161201"/>
                <a:chOff x="1136346" y="680506"/>
                <a:chExt cx="1359008" cy="1161201"/>
              </a:xfrm>
            </p:grpSpPr>
            <p:sp>
              <p:nvSpPr>
                <p:cNvPr id="68" name="Freeform 157">
                  <a:extLst>
                    <a:ext uri="{FF2B5EF4-FFF2-40B4-BE49-F238E27FC236}">
                      <a16:creationId xmlns:a16="http://schemas.microsoft.com/office/drawing/2014/main" id="{8FB86C6F-B4C2-DFC7-613C-C96E316F0D6D}"/>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iamond 68">
                  <a:extLst>
                    <a:ext uri="{FF2B5EF4-FFF2-40B4-BE49-F238E27FC236}">
                      <a16:creationId xmlns:a16="http://schemas.microsoft.com/office/drawing/2014/main" id="{E9372B51-905F-A48F-612C-4F6F68700DE8}"/>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Flowchart: Stored Data 21">
              <a:extLst>
                <a:ext uri="{FF2B5EF4-FFF2-40B4-BE49-F238E27FC236}">
                  <a16:creationId xmlns:a16="http://schemas.microsoft.com/office/drawing/2014/main" id="{0C258635-43D0-BA8C-2222-354CAC95A580}"/>
                </a:ext>
              </a:extLst>
            </p:cNvPr>
            <p:cNvSpPr/>
            <p:nvPr/>
          </p:nvSpPr>
          <p:spPr>
            <a:xfrm rot="5400000">
              <a:off x="6345773" y="-163257"/>
              <a:ext cx="483370" cy="1320026"/>
            </a:xfrm>
            <a:prstGeom prst="flowChartOnlineStorage">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1A0EE9A-AB49-2C94-F6CB-0BAC2A35BAF5}"/>
                </a:ext>
              </a:extLst>
            </p:cNvPr>
            <p:cNvGrpSpPr/>
            <p:nvPr/>
          </p:nvGrpSpPr>
          <p:grpSpPr>
            <a:xfrm rot="10800000">
              <a:off x="5970779" y="335153"/>
              <a:ext cx="1267681" cy="258347"/>
              <a:chOff x="1136346" y="680506"/>
              <a:chExt cx="3602237" cy="1174929"/>
            </a:xfrm>
          </p:grpSpPr>
          <p:grpSp>
            <p:nvGrpSpPr>
              <p:cNvPr id="24" name="Group 23">
                <a:extLst>
                  <a:ext uri="{FF2B5EF4-FFF2-40B4-BE49-F238E27FC236}">
                    <a16:creationId xmlns:a16="http://schemas.microsoft.com/office/drawing/2014/main" id="{CBB7DD54-0551-CBD9-F0D6-B7595B6DFD64}"/>
                  </a:ext>
                </a:extLst>
              </p:cNvPr>
              <p:cNvGrpSpPr/>
              <p:nvPr/>
            </p:nvGrpSpPr>
            <p:grpSpPr>
              <a:xfrm>
                <a:off x="1136346" y="680506"/>
                <a:ext cx="1359008" cy="1161201"/>
                <a:chOff x="1136346" y="680506"/>
                <a:chExt cx="1359008" cy="1161201"/>
              </a:xfrm>
            </p:grpSpPr>
            <p:sp>
              <p:nvSpPr>
                <p:cNvPr id="31" name="Freeform 172">
                  <a:extLst>
                    <a:ext uri="{FF2B5EF4-FFF2-40B4-BE49-F238E27FC236}">
                      <a16:creationId xmlns:a16="http://schemas.microsoft.com/office/drawing/2014/main" id="{8B7AE0A0-AAC6-8C11-27E0-7F46D299633C}"/>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mond 63">
                  <a:extLst>
                    <a:ext uri="{FF2B5EF4-FFF2-40B4-BE49-F238E27FC236}">
                      <a16:creationId xmlns:a16="http://schemas.microsoft.com/office/drawing/2014/main" id="{F505C955-3CD3-940B-107C-5B6DD10B2DB4}"/>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790FDCA5-4F52-74C2-914C-2E292BF6AD05}"/>
                  </a:ext>
                </a:extLst>
              </p:cNvPr>
              <p:cNvGrpSpPr/>
              <p:nvPr/>
            </p:nvGrpSpPr>
            <p:grpSpPr>
              <a:xfrm flipH="1" flipV="1">
                <a:off x="2315369" y="694234"/>
                <a:ext cx="1359008" cy="1161201"/>
                <a:chOff x="1136346" y="680506"/>
                <a:chExt cx="1359008" cy="1161201"/>
              </a:xfrm>
            </p:grpSpPr>
            <p:sp>
              <p:nvSpPr>
                <p:cNvPr id="29" name="Freeform 170">
                  <a:extLst>
                    <a:ext uri="{FF2B5EF4-FFF2-40B4-BE49-F238E27FC236}">
                      <a16:creationId xmlns:a16="http://schemas.microsoft.com/office/drawing/2014/main" id="{B9F529AC-B468-9C66-3A45-B54464A0F1B6}"/>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iamond 29">
                  <a:extLst>
                    <a:ext uri="{FF2B5EF4-FFF2-40B4-BE49-F238E27FC236}">
                      <a16:creationId xmlns:a16="http://schemas.microsoft.com/office/drawing/2014/main" id="{422C8E75-55AE-7546-2DE2-5BB1A3A7AD21}"/>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CD99625-676B-3085-3FC8-26C69ACFB96A}"/>
                  </a:ext>
                </a:extLst>
              </p:cNvPr>
              <p:cNvGrpSpPr/>
              <p:nvPr/>
            </p:nvGrpSpPr>
            <p:grpSpPr>
              <a:xfrm>
                <a:off x="3379575" y="693331"/>
                <a:ext cx="1359008" cy="1161201"/>
                <a:chOff x="1136346" y="680506"/>
                <a:chExt cx="1359008" cy="1161201"/>
              </a:xfrm>
            </p:grpSpPr>
            <p:sp>
              <p:nvSpPr>
                <p:cNvPr id="27" name="Freeform 168">
                  <a:extLst>
                    <a:ext uri="{FF2B5EF4-FFF2-40B4-BE49-F238E27FC236}">
                      <a16:creationId xmlns:a16="http://schemas.microsoft.com/office/drawing/2014/main" id="{1D24111C-A2D0-A1BF-41B0-39322F7FD391}"/>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iamond 27">
                  <a:extLst>
                    <a:ext uri="{FF2B5EF4-FFF2-40B4-BE49-F238E27FC236}">
                      <a16:creationId xmlns:a16="http://schemas.microsoft.com/office/drawing/2014/main" id="{BC169778-AC90-6F64-D476-7139D52F4AB0}"/>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10036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pic>
        <p:nvPicPr>
          <p:cNvPr id="13314" name="Picture 2" descr="Image result for Mo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506891" y="685800"/>
            <a:ext cx="6925070" cy="57668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409" y="685798"/>
            <a:ext cx="3840534" cy="1569660"/>
          </a:xfrm>
          <a:prstGeom prst="rect">
            <a:avLst/>
          </a:prstGeom>
        </p:spPr>
        <p:txBody>
          <a:bodyPr wrap="square">
            <a:spAutoFit/>
          </a:bodyPr>
          <a:lstStyle/>
          <a:p>
            <a:pPr fontAlgn="base"/>
            <a:r>
              <a:rPr lang="en-US" sz="3200" dirty="0">
                <a:solidFill>
                  <a:srgbClr val="FFFF00"/>
                </a:solidFill>
                <a:latin typeface="Abadi" panose="020B0604020104020204" pitchFamily="34" charset="0"/>
              </a:rPr>
              <a:t> What is something you would purchase with the money?</a:t>
            </a:r>
            <a:endParaRPr lang="en-US" sz="3200" b="0" i="0" dirty="0">
              <a:solidFill>
                <a:srgbClr val="FFFF00"/>
              </a:solidFill>
              <a:effectLst/>
              <a:latin typeface="Abadi" panose="020B0604020104020204" pitchFamily="34" charset="0"/>
            </a:endParaRPr>
          </a:p>
        </p:txBody>
      </p:sp>
      <p:sp>
        <p:nvSpPr>
          <p:cNvPr id="3" name="Rectangle 2"/>
          <p:cNvSpPr/>
          <p:nvPr/>
        </p:nvSpPr>
        <p:spPr>
          <a:xfrm>
            <a:off x="8349343" y="983890"/>
            <a:ext cx="3124200" cy="1200329"/>
          </a:xfrm>
          <a:prstGeom prst="rect">
            <a:avLst/>
          </a:prstGeom>
        </p:spPr>
        <p:txBody>
          <a:bodyPr wrap="square">
            <a:spAutoFit/>
          </a:bodyPr>
          <a:lstStyle/>
          <a:p>
            <a:r>
              <a:rPr lang="en-US" sz="2400" dirty="0">
                <a:solidFill>
                  <a:srgbClr val="FFFF00"/>
                </a:solidFill>
                <a:latin typeface="Abadi" panose="020B0604020104020204" pitchFamily="34" charset="0"/>
              </a:rPr>
              <a:t>Some people believe that money can buy anything. </a:t>
            </a:r>
            <a:endParaRPr lang="en-US" sz="2400" dirty="0">
              <a:solidFill>
                <a:srgbClr val="FFFF00"/>
              </a:solidFill>
            </a:endParaRPr>
          </a:p>
        </p:txBody>
      </p:sp>
      <p:sp>
        <p:nvSpPr>
          <p:cNvPr id="12" name="Rectangle 11"/>
          <p:cNvSpPr/>
          <p:nvPr/>
        </p:nvSpPr>
        <p:spPr>
          <a:xfrm>
            <a:off x="3313311" y="4326139"/>
            <a:ext cx="5312229" cy="830997"/>
          </a:xfrm>
          <a:prstGeom prst="rect">
            <a:avLst/>
          </a:prstGeom>
          <a:solidFill>
            <a:schemeClr val="accent3">
              <a:lumMod val="50000"/>
            </a:schemeClr>
          </a:solidFill>
        </p:spPr>
        <p:txBody>
          <a:bodyPr wrap="square">
            <a:spAutoFit/>
          </a:bodyPr>
          <a:lstStyle/>
          <a:p>
            <a:r>
              <a:rPr lang="en-US" sz="2400" dirty="0">
                <a:solidFill>
                  <a:schemeClr val="bg1"/>
                </a:solidFill>
                <a:latin typeface="Abadi" panose="020B0604020104020204" pitchFamily="34" charset="0"/>
              </a:rPr>
              <a:t>However, some of the most valuable things in life cannot be purchased. </a:t>
            </a:r>
            <a:endParaRPr lang="en-US" sz="2400" dirty="0">
              <a:solidFill>
                <a:schemeClr val="bg1"/>
              </a:solidFill>
            </a:endParaRPr>
          </a:p>
        </p:txBody>
      </p:sp>
    </p:spTree>
    <p:extLst>
      <p:ext uri="{BB962C8B-B14F-4D97-AF65-F5344CB8AC3E}">
        <p14:creationId xmlns:p14="http://schemas.microsoft.com/office/powerpoint/2010/main" val="35577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4215" y="55477"/>
            <a:ext cx="5486400" cy="646331"/>
          </a:xfrm>
          <a:prstGeom prst="rect">
            <a:avLst/>
          </a:prstGeom>
          <a:noFill/>
        </p:spPr>
        <p:txBody>
          <a:bodyPr wrap="square" rtlCol="0">
            <a:spAutoFit/>
          </a:bodyPr>
          <a:lstStyle/>
          <a:p>
            <a:pPr algn="ctr"/>
            <a:r>
              <a:rPr lang="en-US" sz="3600" dirty="0">
                <a:solidFill>
                  <a:schemeClr val="bg1"/>
                </a:solidFill>
                <a:latin typeface="Harrington" panose="04040505050A02020702" pitchFamily="82" charset="0"/>
              </a:rPr>
              <a:t> Grecians VS Hebrews </a:t>
            </a:r>
          </a:p>
        </p:txBody>
      </p:sp>
      <p:sp>
        <p:nvSpPr>
          <p:cNvPr id="6" name="TextBox 5"/>
          <p:cNvSpPr txBox="1"/>
          <p:nvPr/>
        </p:nvSpPr>
        <p:spPr>
          <a:xfrm>
            <a:off x="626551" y="624725"/>
            <a:ext cx="3696874" cy="830997"/>
          </a:xfrm>
          <a:prstGeom prst="rect">
            <a:avLst/>
          </a:prstGeom>
          <a:noFill/>
        </p:spPr>
        <p:txBody>
          <a:bodyPr wrap="square" rtlCol="0">
            <a:spAutoFit/>
          </a:bodyPr>
          <a:lstStyle/>
          <a:p>
            <a:r>
              <a:rPr lang="en-US" sz="2400" dirty="0">
                <a:solidFill>
                  <a:schemeClr val="bg1"/>
                </a:solidFill>
              </a:rPr>
              <a:t>The Grecians “were Greek-speaking Jewish-Christians”</a:t>
            </a:r>
          </a:p>
        </p:txBody>
      </p:sp>
      <p:sp>
        <p:nvSpPr>
          <p:cNvPr id="10" name="TextBox 9"/>
          <p:cNvSpPr txBox="1"/>
          <p:nvPr/>
        </p:nvSpPr>
        <p:spPr>
          <a:xfrm>
            <a:off x="2831" y="6581001"/>
            <a:ext cx="2590800" cy="276999"/>
          </a:xfrm>
          <a:prstGeom prst="rect">
            <a:avLst/>
          </a:prstGeom>
          <a:noFill/>
        </p:spPr>
        <p:txBody>
          <a:bodyPr wrap="square" rtlCol="0">
            <a:spAutoFit/>
          </a:bodyPr>
          <a:lstStyle/>
          <a:p>
            <a:r>
              <a:rPr lang="en-US" sz="1200" dirty="0">
                <a:solidFill>
                  <a:schemeClr val="bg1"/>
                </a:solidFill>
              </a:rPr>
              <a:t>Acts 6:1</a:t>
            </a:r>
          </a:p>
        </p:txBody>
      </p:sp>
      <p:sp>
        <p:nvSpPr>
          <p:cNvPr id="2" name="Rectangle 1"/>
          <p:cNvSpPr/>
          <p:nvPr/>
        </p:nvSpPr>
        <p:spPr>
          <a:xfrm>
            <a:off x="7491208" y="701808"/>
            <a:ext cx="4005374" cy="830997"/>
          </a:xfrm>
          <a:prstGeom prst="rect">
            <a:avLst/>
          </a:prstGeom>
        </p:spPr>
        <p:txBody>
          <a:bodyPr wrap="square">
            <a:spAutoFit/>
          </a:bodyPr>
          <a:lstStyle/>
          <a:p>
            <a:r>
              <a:rPr lang="en-US" sz="2400" dirty="0">
                <a:solidFill>
                  <a:schemeClr val="bg1"/>
                </a:solidFill>
              </a:rPr>
              <a:t>The Hebrews “were Palestinian Jewish-Christians” </a:t>
            </a:r>
            <a:endParaRPr lang="en-US" sz="2400" dirty="0"/>
          </a:p>
        </p:txBody>
      </p:sp>
      <p:sp>
        <p:nvSpPr>
          <p:cNvPr id="3" name="Rectangle 2"/>
          <p:cNvSpPr/>
          <p:nvPr/>
        </p:nvSpPr>
        <p:spPr>
          <a:xfrm>
            <a:off x="11627355" y="6396335"/>
            <a:ext cx="442750" cy="369332"/>
          </a:xfrm>
          <a:prstGeom prst="rect">
            <a:avLst/>
          </a:prstGeom>
        </p:spPr>
        <p:txBody>
          <a:bodyPr wrap="none">
            <a:spAutoFit/>
          </a:bodyPr>
          <a:lstStyle/>
          <a:p>
            <a:r>
              <a:rPr lang="en-US" dirty="0">
                <a:solidFill>
                  <a:schemeClr val="bg1"/>
                </a:solidFill>
              </a:rPr>
              <a:t>(2)</a:t>
            </a:r>
            <a:endParaRPr lang="en-US" dirty="0"/>
          </a:p>
        </p:txBody>
      </p:sp>
      <p:pic>
        <p:nvPicPr>
          <p:cNvPr id="1026" name="Picture 2" descr="Image result for greeks and hebr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678" y="1670563"/>
            <a:ext cx="56483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90943" y="4595981"/>
            <a:ext cx="8735628" cy="2062103"/>
          </a:xfrm>
          <a:prstGeom prst="rect">
            <a:avLst/>
          </a:prstGeom>
        </p:spPr>
        <p:txBody>
          <a:bodyPr wrap="square">
            <a:spAutoFit/>
          </a:bodyPr>
          <a:lstStyle/>
          <a:p>
            <a:r>
              <a:rPr lang="en-US" sz="1600" dirty="0">
                <a:solidFill>
                  <a:schemeClr val="bg1"/>
                </a:solidFill>
              </a:rPr>
              <a:t>“The ancient Greek religion like many others of their time, shared some basic theological views. However, the ancient Hebrew religion differed in many ways. First of all, the Hebrews believed in one God, while the Greeks believed in a pantheon of gods. This pantheon was usually warring with each other. Humans could also thwart the plans of the Greek gods, whereas the God of the Hebrews plans could never be thwarted. Moreover, the Greeks supposed that the sacrifices they gave their gods’ strengthened the gods in some way like nourishment. Yet, Yahweh does not need the sacrifices that the Hebrews gave him. These are only some of the differences between these two religions. It is interesting to note that in the ancient era there are no other religions like the one of the Hebrews.” (3)</a:t>
            </a:r>
          </a:p>
        </p:txBody>
      </p:sp>
    </p:spTree>
    <p:extLst>
      <p:ext uri="{BB962C8B-B14F-4D97-AF65-F5344CB8AC3E}">
        <p14:creationId xmlns:p14="http://schemas.microsoft.com/office/powerpoint/2010/main" val="238810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 y="131773"/>
            <a:ext cx="118872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Persecutions For the Members Of the Church</a:t>
            </a:r>
          </a:p>
        </p:txBody>
      </p:sp>
      <p:sp>
        <p:nvSpPr>
          <p:cNvPr id="7" name="TextBox 6"/>
          <p:cNvSpPr txBox="1"/>
          <p:nvPr/>
        </p:nvSpPr>
        <p:spPr>
          <a:xfrm>
            <a:off x="0" y="6550223"/>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8:1-4</a:t>
            </a:r>
          </a:p>
        </p:txBody>
      </p:sp>
      <p:sp>
        <p:nvSpPr>
          <p:cNvPr id="8" name="TextBox 7"/>
          <p:cNvSpPr txBox="1"/>
          <p:nvPr/>
        </p:nvSpPr>
        <p:spPr>
          <a:xfrm>
            <a:off x="461727" y="1633808"/>
            <a:ext cx="5634274" cy="4524315"/>
          </a:xfrm>
          <a:prstGeom prst="rect">
            <a:avLst/>
          </a:prstGeom>
          <a:noFill/>
        </p:spPr>
        <p:txBody>
          <a:bodyPr wrap="square" rtlCol="0">
            <a:spAutoFit/>
          </a:bodyPr>
          <a:lstStyle/>
          <a:p>
            <a:r>
              <a:rPr lang="en-US" sz="3600" dirty="0">
                <a:solidFill>
                  <a:schemeClr val="bg1"/>
                </a:solidFill>
                <a:latin typeface="Levenim MT" pitchFamily="2" charset="-79"/>
                <a:cs typeface="Levenim MT" pitchFamily="2" charset="-79"/>
              </a:rPr>
              <a:t>Saul watches as Stephen is stoned.</a:t>
            </a:r>
          </a:p>
          <a:p>
            <a:endParaRPr lang="en-US" sz="3600" dirty="0">
              <a:solidFill>
                <a:schemeClr val="bg1"/>
              </a:solidFill>
              <a:latin typeface="Levenim MT" pitchFamily="2" charset="-79"/>
              <a:cs typeface="Levenim MT" pitchFamily="2" charset="-79"/>
            </a:endParaRPr>
          </a:p>
          <a:p>
            <a:r>
              <a:rPr lang="en-US" sz="3600" dirty="0">
                <a:solidFill>
                  <a:schemeClr val="bg1"/>
                </a:solidFill>
                <a:latin typeface="Levenim MT" pitchFamily="2" charset="-79"/>
                <a:cs typeface="Levenim MT" pitchFamily="2" charset="-79"/>
              </a:rPr>
              <a:t>Saul causes havoc for the Church Members…</a:t>
            </a:r>
          </a:p>
          <a:p>
            <a:endParaRPr lang="en-US" sz="3600" dirty="0">
              <a:solidFill>
                <a:schemeClr val="bg1"/>
              </a:solidFill>
              <a:latin typeface="Levenim MT" pitchFamily="2" charset="-79"/>
              <a:cs typeface="Levenim MT" pitchFamily="2" charset="-79"/>
            </a:endParaRPr>
          </a:p>
          <a:p>
            <a:r>
              <a:rPr lang="en-US" sz="3600" dirty="0">
                <a:solidFill>
                  <a:schemeClr val="bg1"/>
                </a:solidFill>
                <a:latin typeface="Levenim MT" pitchFamily="2" charset="-79"/>
                <a:cs typeface="Levenim MT" pitchFamily="2" charset="-79"/>
              </a:rPr>
              <a:t>Therefore the members were scattered.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4" y="1881755"/>
            <a:ext cx="4521698" cy="3565071"/>
          </a:xfrm>
          <a:prstGeom prst="rect">
            <a:avLst/>
          </a:prstGeom>
        </p:spPr>
      </p:pic>
      <p:sp>
        <p:nvSpPr>
          <p:cNvPr id="12" name="TextBox 11"/>
          <p:cNvSpPr txBox="1"/>
          <p:nvPr/>
        </p:nvSpPr>
        <p:spPr>
          <a:xfrm>
            <a:off x="4321629" y="6493876"/>
            <a:ext cx="77724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(1)</a:t>
            </a:r>
          </a:p>
        </p:txBody>
      </p:sp>
    </p:spTree>
    <p:extLst>
      <p:ext uri="{BB962C8B-B14F-4D97-AF65-F5344CB8AC3E}">
        <p14:creationId xmlns:p14="http://schemas.microsoft.com/office/powerpoint/2010/main" val="1373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p:cTn id="21" dur="1000" fill="hold"/>
                                        <p:tgtEl>
                                          <p:spTgt spid="8">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 y="131773"/>
            <a:ext cx="118872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The Gospel Went Forth From Jerusalem</a:t>
            </a:r>
          </a:p>
        </p:txBody>
      </p:sp>
      <p:sp>
        <p:nvSpPr>
          <p:cNvPr id="7" name="TextBox 6"/>
          <p:cNvSpPr txBox="1"/>
          <p:nvPr/>
        </p:nvSpPr>
        <p:spPr>
          <a:xfrm>
            <a:off x="0" y="6550223"/>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8:5</a:t>
            </a:r>
          </a:p>
        </p:txBody>
      </p:sp>
      <p:sp>
        <p:nvSpPr>
          <p:cNvPr id="3" name="Rectangle 2"/>
          <p:cNvSpPr/>
          <p:nvPr/>
        </p:nvSpPr>
        <p:spPr>
          <a:xfrm>
            <a:off x="582261" y="2481923"/>
            <a:ext cx="3739368" cy="1938992"/>
          </a:xfrm>
          <a:prstGeom prst="rect">
            <a:avLst/>
          </a:prstGeom>
        </p:spPr>
        <p:txBody>
          <a:bodyPr wrap="square">
            <a:spAutoFit/>
          </a:bodyPr>
          <a:lstStyle/>
          <a:p>
            <a:r>
              <a:rPr lang="en-US" sz="2000" dirty="0">
                <a:solidFill>
                  <a:schemeClr val="bg1"/>
                </a:solidFill>
                <a:latin typeface="Abadi" panose="020B0604020104020204" pitchFamily="34" charset="0"/>
              </a:rPr>
              <a:t>Because of this persecution, many of the followers of Jesus Christ traveled beyond Judea for safety, where they continued to preach the gospel and accelerate its expansion. </a:t>
            </a:r>
            <a:endParaRPr lang="en-US" sz="2000" dirty="0">
              <a:solidFill>
                <a:schemeClr val="bg1"/>
              </a:solidFill>
            </a:endParaRPr>
          </a:p>
        </p:txBody>
      </p:sp>
      <p:pic>
        <p:nvPicPr>
          <p:cNvPr id="14342" name="Picture 6" descr="https://media.ldscdn.org/images/media-library/seminary-and-institute/seminary/new-testament-seminary-curriculum-images/map-acts-apostles-1516048-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802" y="2290481"/>
            <a:ext cx="6978595" cy="421448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75857" y="848960"/>
            <a:ext cx="6662057" cy="400110"/>
          </a:xfrm>
          <a:prstGeom prst="rect">
            <a:avLst/>
          </a:prstGeom>
        </p:spPr>
        <p:txBody>
          <a:bodyPr wrap="square">
            <a:spAutoFit/>
          </a:bodyPr>
          <a:lstStyle/>
          <a:p>
            <a:pPr algn="ctr"/>
            <a:r>
              <a:rPr lang="en-US" sz="2000" dirty="0">
                <a:solidFill>
                  <a:schemeClr val="bg1"/>
                </a:solidFill>
                <a:latin typeface="Abadi" panose="020B0604020104020204" pitchFamily="34" charset="0"/>
              </a:rPr>
              <a:t>A Silver Lining in the Darkest Storm Clouds</a:t>
            </a:r>
            <a:endParaRPr lang="en-US" sz="2000" dirty="0">
              <a:solidFill>
                <a:schemeClr val="bg1"/>
              </a:solidFill>
            </a:endParaRPr>
          </a:p>
        </p:txBody>
      </p:sp>
      <p:sp>
        <p:nvSpPr>
          <p:cNvPr id="4" name="Rectangle 3"/>
          <p:cNvSpPr/>
          <p:nvPr/>
        </p:nvSpPr>
        <p:spPr>
          <a:xfrm>
            <a:off x="3058885" y="1392996"/>
            <a:ext cx="6096000" cy="646331"/>
          </a:xfrm>
          <a:prstGeom prst="rect">
            <a:avLst/>
          </a:prstGeom>
        </p:spPr>
        <p:txBody>
          <a:bodyPr>
            <a:spAutoFit/>
          </a:bodyPr>
          <a:lstStyle/>
          <a:p>
            <a:pPr algn="ctr"/>
            <a:r>
              <a:rPr lang="en-US" i="1" dirty="0">
                <a:solidFill>
                  <a:srgbClr val="FFFF00"/>
                </a:solidFill>
                <a:latin typeface="Palatino"/>
              </a:rPr>
              <a:t>Behold, he that </a:t>
            </a:r>
            <a:r>
              <a:rPr lang="en-US" i="1" dirty="0" err="1">
                <a:solidFill>
                  <a:srgbClr val="FFFF00"/>
                </a:solidFill>
                <a:latin typeface="Palatino"/>
              </a:rPr>
              <a:t>keepeth</a:t>
            </a:r>
            <a:r>
              <a:rPr lang="en-US" i="1" dirty="0">
                <a:solidFill>
                  <a:srgbClr val="FFFF00"/>
                </a:solidFill>
                <a:latin typeface="Palatino"/>
              </a:rPr>
              <a:t> Israel shall neither slumber nor sleep. Psalm 121:4</a:t>
            </a:r>
            <a:endParaRPr lang="en-US" i="1" dirty="0">
              <a:solidFill>
                <a:srgbClr val="FFFF00"/>
              </a:solidFill>
            </a:endParaRPr>
          </a:p>
        </p:txBody>
      </p:sp>
      <p:pic>
        <p:nvPicPr>
          <p:cNvPr id="14" name="Picture 2" descr="http://t1.gstatic.com/images?q=tbn:ANd9GcS-EyHr7DAfX4fPWO2_bYQe810mf2Pv6KHCeQy6_5OEvxB4zHct"/>
          <p:cNvPicPr>
            <a:picLocks noChangeAspect="1" noChangeArrowheads="1"/>
          </p:cNvPicPr>
          <p:nvPr/>
        </p:nvPicPr>
        <p:blipFill>
          <a:blip r:embed="rId4" cstate="print"/>
          <a:srcRect/>
          <a:stretch>
            <a:fillRect/>
          </a:stretch>
        </p:blipFill>
        <p:spPr bwMode="auto">
          <a:xfrm>
            <a:off x="1066800" y="4725260"/>
            <a:ext cx="2727084" cy="1808176"/>
          </a:xfrm>
          <a:prstGeom prst="rect">
            <a:avLst/>
          </a:prstGeom>
          <a:noFill/>
        </p:spPr>
      </p:pic>
      <p:sp>
        <p:nvSpPr>
          <p:cNvPr id="15" name="TextBox 14"/>
          <p:cNvSpPr txBox="1"/>
          <p:nvPr/>
        </p:nvSpPr>
        <p:spPr>
          <a:xfrm>
            <a:off x="4321629" y="6493876"/>
            <a:ext cx="77724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(1)</a:t>
            </a:r>
          </a:p>
        </p:txBody>
      </p:sp>
    </p:spTree>
    <p:extLst>
      <p:ext uri="{BB962C8B-B14F-4D97-AF65-F5344CB8AC3E}">
        <p14:creationId xmlns:p14="http://schemas.microsoft.com/office/powerpoint/2010/main" val="401188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8714" y="1087144"/>
            <a:ext cx="8338457" cy="4524315"/>
          </a:xfrm>
          <a:prstGeom prst="rect">
            <a:avLst/>
          </a:prstGeom>
        </p:spPr>
        <p:txBody>
          <a:bodyPr wrap="square">
            <a:spAutoFit/>
          </a:bodyPr>
          <a:lstStyle/>
          <a:p>
            <a:pPr>
              <a:lnSpc>
                <a:spcPct val="150000"/>
              </a:lnSpc>
            </a:pPr>
            <a:r>
              <a:rPr lang="en-US" sz="2400" dirty="0">
                <a:solidFill>
                  <a:schemeClr val="bg1"/>
                </a:solidFill>
                <a:latin typeface="Abadi" panose="020B0604020104020204" pitchFamily="34" charset="0"/>
              </a:rPr>
              <a:t>“The Standard of Truth has been erected; no unhallowed hand can stop the work from progressing; persecutions may rage, mobs may combine, armies may assemble, calumny may defame, but the truth of God will go forth boldly, nobly, and independent, till it has penetrated every continent, visited every clime, swept every country, and sounded in every ear, till the purposes of God shall be accomplished, and the Great Jehovah shall say the work is done.”</a:t>
            </a:r>
            <a:endParaRPr lang="en-US" sz="2400" dirty="0">
              <a:solidFill>
                <a:schemeClr val="bg1"/>
              </a:solidFill>
            </a:endParaRPr>
          </a:p>
        </p:txBody>
      </p:sp>
      <p:sp>
        <p:nvSpPr>
          <p:cNvPr id="4" name="TextBox 3"/>
          <p:cNvSpPr txBox="1"/>
          <p:nvPr/>
        </p:nvSpPr>
        <p:spPr>
          <a:xfrm>
            <a:off x="4321629" y="6493876"/>
            <a:ext cx="77724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171" y="2713985"/>
            <a:ext cx="2523744" cy="3060192"/>
          </a:xfrm>
          <a:prstGeom prst="rect">
            <a:avLst/>
          </a:prstGeom>
        </p:spPr>
      </p:pic>
    </p:spTree>
    <p:extLst>
      <p:ext uri="{BB962C8B-B14F-4D97-AF65-F5344CB8AC3E}">
        <p14:creationId xmlns:p14="http://schemas.microsoft.com/office/powerpoint/2010/main" val="1038890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20584" y="61313"/>
            <a:ext cx="77724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Philip</a:t>
            </a:r>
          </a:p>
        </p:txBody>
      </p:sp>
      <p:sp>
        <p:nvSpPr>
          <p:cNvPr id="8" name="TextBox 7"/>
          <p:cNvSpPr txBox="1"/>
          <p:nvPr/>
        </p:nvSpPr>
        <p:spPr>
          <a:xfrm>
            <a:off x="308599" y="771905"/>
            <a:ext cx="8842694" cy="5940088"/>
          </a:xfrm>
          <a:prstGeom prst="rect">
            <a:avLst/>
          </a:prstGeom>
          <a:noFill/>
        </p:spPr>
        <p:txBody>
          <a:bodyPr wrap="square" rtlCol="0">
            <a:spAutoFit/>
          </a:bodyPr>
          <a:lstStyle/>
          <a:p>
            <a:r>
              <a:rPr lang="en-US" sz="2000" dirty="0">
                <a:solidFill>
                  <a:schemeClr val="bg1"/>
                </a:solidFill>
                <a:cs typeface="Levenim MT" pitchFamily="2" charset="-79"/>
              </a:rPr>
              <a:t>He was one of the “seven chosen” to care for the needs of the widows and perform other works of service</a:t>
            </a:r>
          </a:p>
          <a:p>
            <a:endParaRPr lang="en-US" sz="2000" dirty="0">
              <a:solidFill>
                <a:schemeClr val="bg1"/>
              </a:solidFill>
              <a:cs typeface="Levenim MT" pitchFamily="2" charset="-79"/>
            </a:endParaRPr>
          </a:p>
          <a:p>
            <a:r>
              <a:rPr lang="en-US" sz="2000" dirty="0">
                <a:solidFill>
                  <a:schemeClr val="bg1"/>
                </a:solidFill>
                <a:cs typeface="Levenim MT" pitchFamily="2" charset="-79"/>
              </a:rPr>
              <a:t>He was visited by an angel</a:t>
            </a:r>
          </a:p>
          <a:p>
            <a:endParaRPr lang="en-US" sz="2000" dirty="0">
              <a:solidFill>
                <a:schemeClr val="bg1"/>
              </a:solidFill>
              <a:cs typeface="Levenim MT" pitchFamily="2" charset="-79"/>
            </a:endParaRPr>
          </a:p>
          <a:p>
            <a:r>
              <a:rPr lang="en-US" sz="2000" dirty="0">
                <a:solidFill>
                  <a:schemeClr val="bg1"/>
                </a:solidFill>
                <a:cs typeface="Levenim MT" pitchFamily="2" charset="-79"/>
              </a:rPr>
              <a:t>He preached in Samaria, baptized an Ethiopian eunuch, and ended up in Caesarea</a:t>
            </a:r>
          </a:p>
          <a:p>
            <a:endParaRPr lang="en-US" sz="2000" dirty="0">
              <a:solidFill>
                <a:schemeClr val="bg1"/>
              </a:solidFill>
              <a:cs typeface="Levenim MT" pitchFamily="2" charset="-79"/>
            </a:endParaRPr>
          </a:p>
          <a:p>
            <a:r>
              <a:rPr lang="en-US" sz="2000" dirty="0">
                <a:solidFill>
                  <a:schemeClr val="bg1"/>
                </a:solidFill>
              </a:rPr>
              <a:t> He preached, baptized, cast out unclean spirits, and performed other miracles </a:t>
            </a:r>
          </a:p>
          <a:p>
            <a:endParaRPr lang="en-US" sz="2000" dirty="0">
              <a:solidFill>
                <a:schemeClr val="bg1"/>
              </a:solidFill>
              <a:cs typeface="Levenim MT" pitchFamily="2" charset="-79"/>
            </a:endParaRPr>
          </a:p>
          <a:p>
            <a:r>
              <a:rPr lang="en-US" sz="2000" dirty="0">
                <a:solidFill>
                  <a:schemeClr val="bg1"/>
                </a:solidFill>
              </a:rPr>
              <a:t>Philip appears to have ministered as a holder of the Aaronic Priesthood—he had the authority to baptize but did not have the authority to give the gift of the Holy Ghost . Those whom Philip baptized had to wait for the arrival of Peter and John, holders of the Melchizedek Priesthood, to receive the gift of the Holy Ghost. (1)</a:t>
            </a:r>
            <a:endParaRPr lang="en-US" sz="2000" dirty="0">
              <a:solidFill>
                <a:schemeClr val="bg1"/>
              </a:solidFill>
              <a:cs typeface="Levenim MT" pitchFamily="2" charset="-79"/>
            </a:endParaRPr>
          </a:p>
          <a:p>
            <a:endParaRPr lang="en-US" sz="2000" dirty="0">
              <a:solidFill>
                <a:schemeClr val="bg1"/>
              </a:solidFill>
              <a:cs typeface="Levenim MT" pitchFamily="2" charset="-79"/>
            </a:endParaRPr>
          </a:p>
          <a:p>
            <a:r>
              <a:rPr lang="en-US" sz="2000" dirty="0">
                <a:solidFill>
                  <a:schemeClr val="bg1"/>
                </a:solidFill>
                <a:cs typeface="Levenim MT" pitchFamily="2" charset="-79"/>
              </a:rPr>
              <a:t>Had 4 unmarried daughters who had the gift of prophecy (Acts 21:9)</a:t>
            </a:r>
          </a:p>
          <a:p>
            <a:endParaRPr lang="en-US" sz="2000" dirty="0">
              <a:solidFill>
                <a:schemeClr val="bg1"/>
              </a:solidFill>
              <a:cs typeface="Levenim MT" pitchFamily="2" charset="-79"/>
            </a:endParaRPr>
          </a:p>
          <a:p>
            <a:r>
              <a:rPr lang="en-US" sz="2000" dirty="0">
                <a:solidFill>
                  <a:schemeClr val="bg1"/>
                </a:solidFill>
                <a:cs typeface="Levenim MT" pitchFamily="2" charset="-79"/>
              </a:rPr>
              <a:t>Later Paul stayed with Philip in Caesarea</a:t>
            </a:r>
          </a:p>
          <a:p>
            <a:endParaRPr lang="en-US" sz="2000" dirty="0">
              <a:solidFill>
                <a:schemeClr val="bg1"/>
              </a:solidFill>
              <a:cs typeface="Levenim MT" pitchFamily="2" charset="-79"/>
            </a:endParaRPr>
          </a:p>
          <a:p>
            <a:endParaRPr lang="en-US" sz="2000" dirty="0">
              <a:solidFill>
                <a:schemeClr val="bg1"/>
              </a:solidFill>
              <a:cs typeface="Levenim MT" pitchFamily="2" charset="-79"/>
            </a:endParaRPr>
          </a:p>
        </p:txBody>
      </p:sp>
      <p:grpSp>
        <p:nvGrpSpPr>
          <p:cNvPr id="51" name="Group 50"/>
          <p:cNvGrpSpPr/>
          <p:nvPr/>
        </p:nvGrpSpPr>
        <p:grpSpPr>
          <a:xfrm>
            <a:off x="9802985" y="1633965"/>
            <a:ext cx="1266576" cy="3465596"/>
            <a:chOff x="6958980" y="1973437"/>
            <a:chExt cx="1428432" cy="3908466"/>
          </a:xfrm>
        </p:grpSpPr>
        <p:sp>
          <p:nvSpPr>
            <p:cNvPr id="52" name="Oval 51"/>
            <p:cNvSpPr/>
            <p:nvPr/>
          </p:nvSpPr>
          <p:spPr>
            <a:xfrm rot="4271122">
              <a:off x="7275282" y="5471098"/>
              <a:ext cx="275062" cy="46964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4663168">
              <a:off x="7800753" y="5509551"/>
              <a:ext cx="275062" cy="46964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a:off x="7117130" y="4746465"/>
              <a:ext cx="1184503" cy="956778"/>
            </a:xfrm>
            <a:prstGeom prst="trapezoid">
              <a:avLst>
                <a:gd name="adj" fmla="val 2912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p:cNvSpPr/>
            <p:nvPr/>
          </p:nvSpPr>
          <p:spPr>
            <a:xfrm>
              <a:off x="7037428" y="2298607"/>
              <a:ext cx="616718" cy="1183368"/>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p:cNvSpPr/>
            <p:nvPr/>
          </p:nvSpPr>
          <p:spPr>
            <a:xfrm rot="20313725">
              <a:off x="7762235" y="2371132"/>
              <a:ext cx="609600" cy="112383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958980" y="4284840"/>
              <a:ext cx="428466" cy="6168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958946" y="4356007"/>
              <a:ext cx="428466" cy="6168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rot="20411805">
              <a:off x="7770612" y="3505754"/>
              <a:ext cx="595363" cy="1241297"/>
            </a:xfrm>
            <a:prstGeom prst="trapezoid">
              <a:avLst>
                <a:gd name="adj" fmla="val 3754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rot="1535346">
              <a:off x="7002507" y="3592195"/>
              <a:ext cx="537742" cy="1078865"/>
            </a:xfrm>
            <a:prstGeom prst="trapezoid">
              <a:avLst>
                <a:gd name="adj" fmla="val 3089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a:off x="7120745" y="3517807"/>
              <a:ext cx="1143001" cy="1847308"/>
            </a:xfrm>
            <a:prstGeom prst="trapezoid">
              <a:avLst>
                <a:gd name="adj" fmla="val 2912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0800000">
              <a:off x="7491270" y="3610807"/>
              <a:ext cx="476291" cy="178609"/>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216037" y="2231712"/>
              <a:ext cx="955510" cy="14288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5"/>
            <p:cNvGrpSpPr/>
            <p:nvPr/>
          </p:nvGrpSpPr>
          <p:grpSpPr>
            <a:xfrm rot="173469">
              <a:off x="7338973" y="3464639"/>
              <a:ext cx="688770" cy="686939"/>
              <a:chOff x="2960715" y="2385250"/>
              <a:chExt cx="1251949" cy="1404961"/>
            </a:xfrm>
            <a:solidFill>
              <a:srgbClr val="C00000"/>
            </a:solidFill>
          </p:grpSpPr>
          <p:sp>
            <p:nvSpPr>
              <p:cNvPr id="94" name="Moon 3"/>
              <p:cNvSpPr/>
              <p:nvPr/>
            </p:nvSpPr>
            <p:spPr>
              <a:xfrm rot="16200000">
                <a:off x="2975016" y="2561296"/>
                <a:ext cx="1264227" cy="1193604"/>
              </a:xfrm>
              <a:prstGeom prst="moon">
                <a:avLst>
                  <a:gd name="adj" fmla="val 67712"/>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16200000">
                <a:off x="3026713" y="2319252"/>
                <a:ext cx="1119953" cy="125194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Cloud 64"/>
            <p:cNvSpPr/>
            <p:nvPr/>
          </p:nvSpPr>
          <p:spPr>
            <a:xfrm rot="16200000">
              <a:off x="7373707" y="1954931"/>
              <a:ext cx="609432" cy="95560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7082031" y="1973437"/>
              <a:ext cx="1198405" cy="661835"/>
              <a:chOff x="7037430" y="1171117"/>
              <a:chExt cx="944402" cy="661835"/>
            </a:xfrm>
          </p:grpSpPr>
          <p:sp>
            <p:nvSpPr>
              <p:cNvPr id="80" name="Freeform 79"/>
              <p:cNvSpPr/>
              <p:nvPr/>
            </p:nvSpPr>
            <p:spPr>
              <a:xfrm rot="16200000">
                <a:off x="7171577" y="1036970"/>
                <a:ext cx="661835" cy="930130"/>
              </a:xfrm>
              <a:custGeom>
                <a:avLst/>
                <a:gdLst>
                  <a:gd name="connsiteX0" fmla="*/ 525416 w 525416"/>
                  <a:gd name="connsiteY0" fmla="*/ 608261 h 1219200"/>
                  <a:gd name="connsiteX1" fmla="*/ 367533 w 525416"/>
                  <a:gd name="connsiteY1" fmla="*/ 1137428 h 1219200"/>
                  <a:gd name="connsiteX2" fmla="*/ 228600 w 525416"/>
                  <a:gd name="connsiteY2" fmla="*/ 1137427 h 1219200"/>
                  <a:gd name="connsiteX3" fmla="*/ 228600 w 525416"/>
                  <a:gd name="connsiteY3" fmla="*/ 1181099 h 1219200"/>
                  <a:gd name="connsiteX4" fmla="*/ 190499 w 525416"/>
                  <a:gd name="connsiteY4" fmla="*/ 1219200 h 1219200"/>
                  <a:gd name="connsiteX5" fmla="*/ 38101 w 525416"/>
                  <a:gd name="connsiteY5" fmla="*/ 1219200 h 1219200"/>
                  <a:gd name="connsiteX6" fmla="*/ 0 w 525416"/>
                  <a:gd name="connsiteY6" fmla="*/ 1181099 h 1219200"/>
                  <a:gd name="connsiteX7" fmla="*/ 0 w 525416"/>
                  <a:gd name="connsiteY7" fmla="*/ 38101 h 1219200"/>
                  <a:gd name="connsiteX8" fmla="*/ 38101 w 525416"/>
                  <a:gd name="connsiteY8" fmla="*/ 0 h 1219200"/>
                  <a:gd name="connsiteX9" fmla="*/ 190499 w 525416"/>
                  <a:gd name="connsiteY9" fmla="*/ 0 h 1219200"/>
                  <a:gd name="connsiteX10" fmla="*/ 228600 w 525416"/>
                  <a:gd name="connsiteY10" fmla="*/ 38101 h 1219200"/>
                  <a:gd name="connsiteX11" fmla="*/ 228600 w 525416"/>
                  <a:gd name="connsiteY11" fmla="*/ 79094 h 1219200"/>
                  <a:gd name="connsiteX12" fmla="*/ 367533 w 525416"/>
                  <a:gd name="connsiteY12" fmla="*/ 79094 h 1219200"/>
                  <a:gd name="connsiteX13" fmla="*/ 525416 w 525416"/>
                  <a:gd name="connsiteY13" fmla="*/ 608261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416" h="1219200">
                    <a:moveTo>
                      <a:pt x="525416" y="608261"/>
                    </a:moveTo>
                    <a:cubicBezTo>
                      <a:pt x="525416" y="900512"/>
                      <a:pt x="454729" y="1137428"/>
                      <a:pt x="367533" y="1137428"/>
                    </a:cubicBezTo>
                    <a:lnTo>
                      <a:pt x="228600" y="1137427"/>
                    </a:lnTo>
                    <a:lnTo>
                      <a:pt x="228600" y="1181099"/>
                    </a:lnTo>
                    <a:cubicBezTo>
                      <a:pt x="228600" y="1202142"/>
                      <a:pt x="211542" y="1219200"/>
                      <a:pt x="190499" y="1219200"/>
                    </a:cubicBezTo>
                    <a:lnTo>
                      <a:pt x="38101" y="1219200"/>
                    </a:lnTo>
                    <a:cubicBezTo>
                      <a:pt x="17058" y="1219200"/>
                      <a:pt x="0" y="1202142"/>
                      <a:pt x="0" y="1181099"/>
                    </a:cubicBezTo>
                    <a:lnTo>
                      <a:pt x="0" y="38101"/>
                    </a:lnTo>
                    <a:cubicBezTo>
                      <a:pt x="0" y="17058"/>
                      <a:pt x="17058" y="0"/>
                      <a:pt x="38101" y="0"/>
                    </a:cubicBezTo>
                    <a:lnTo>
                      <a:pt x="190499" y="0"/>
                    </a:lnTo>
                    <a:cubicBezTo>
                      <a:pt x="211542" y="0"/>
                      <a:pt x="228600" y="17058"/>
                      <a:pt x="228600" y="38101"/>
                    </a:cubicBezTo>
                    <a:lnTo>
                      <a:pt x="228600" y="79094"/>
                    </a:lnTo>
                    <a:lnTo>
                      <a:pt x="367533" y="79094"/>
                    </a:lnTo>
                    <a:cubicBezTo>
                      <a:pt x="454729" y="79094"/>
                      <a:pt x="525416" y="316010"/>
                      <a:pt x="525416" y="608261"/>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1" name="Group 80"/>
              <p:cNvGrpSpPr/>
              <p:nvPr/>
            </p:nvGrpSpPr>
            <p:grpSpPr>
              <a:xfrm flipV="1">
                <a:off x="7069333" y="1535705"/>
                <a:ext cx="912499" cy="225156"/>
                <a:chOff x="5029200" y="1371600"/>
                <a:chExt cx="6791793" cy="1933731"/>
              </a:xfrm>
            </p:grpSpPr>
            <p:grpSp>
              <p:nvGrpSpPr>
                <p:cNvPr id="82" name="Group 16"/>
                <p:cNvGrpSpPr/>
                <p:nvPr/>
              </p:nvGrpSpPr>
              <p:grpSpPr>
                <a:xfrm>
                  <a:off x="5029200" y="1371600"/>
                  <a:ext cx="1752600" cy="1905000"/>
                  <a:chOff x="5029200" y="1371600"/>
                  <a:chExt cx="1752600" cy="1905000"/>
                </a:xfrm>
              </p:grpSpPr>
              <p:sp>
                <p:nvSpPr>
                  <p:cNvPr id="92" name="4-Point Star 91"/>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4-Point Star 92"/>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7"/>
                <p:cNvGrpSpPr/>
                <p:nvPr/>
              </p:nvGrpSpPr>
              <p:grpSpPr>
                <a:xfrm>
                  <a:off x="6713095" y="1400331"/>
                  <a:ext cx="1752600" cy="1905000"/>
                  <a:chOff x="5029200" y="1371600"/>
                  <a:chExt cx="1752600" cy="1905000"/>
                </a:xfrm>
              </p:grpSpPr>
              <p:sp>
                <p:nvSpPr>
                  <p:cNvPr id="90" name="4-Point Star 89"/>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4-Point Star 90"/>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20"/>
                <p:cNvGrpSpPr/>
                <p:nvPr/>
              </p:nvGrpSpPr>
              <p:grpSpPr>
                <a:xfrm>
                  <a:off x="8404486" y="1389088"/>
                  <a:ext cx="1752600" cy="1905000"/>
                  <a:chOff x="5029200" y="1371600"/>
                  <a:chExt cx="1752600" cy="1905000"/>
                </a:xfrm>
              </p:grpSpPr>
              <p:sp>
                <p:nvSpPr>
                  <p:cNvPr id="88" name="4-Point Star 87"/>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4-Point Star 88"/>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23"/>
                <p:cNvGrpSpPr/>
                <p:nvPr/>
              </p:nvGrpSpPr>
              <p:grpSpPr>
                <a:xfrm>
                  <a:off x="10068393" y="1389089"/>
                  <a:ext cx="1752600" cy="1905000"/>
                  <a:chOff x="5029200" y="1371600"/>
                  <a:chExt cx="1752600" cy="1905000"/>
                </a:xfrm>
              </p:grpSpPr>
              <p:sp>
                <p:nvSpPr>
                  <p:cNvPr id="86" name="4-Point Star 85"/>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4-Point Star 86"/>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7" name="Group 66"/>
            <p:cNvGrpSpPr/>
            <p:nvPr/>
          </p:nvGrpSpPr>
          <p:grpSpPr>
            <a:xfrm>
              <a:off x="7181082" y="5059303"/>
              <a:ext cx="1001405" cy="300512"/>
              <a:chOff x="5029200" y="1371600"/>
              <a:chExt cx="6791793" cy="1933731"/>
            </a:xfrm>
          </p:grpSpPr>
          <p:grpSp>
            <p:nvGrpSpPr>
              <p:cNvPr id="68" name="Group 16"/>
              <p:cNvGrpSpPr/>
              <p:nvPr/>
            </p:nvGrpSpPr>
            <p:grpSpPr>
              <a:xfrm>
                <a:off x="5029200" y="1371600"/>
                <a:ext cx="1752600" cy="1905000"/>
                <a:chOff x="5029200" y="1371600"/>
                <a:chExt cx="1752600" cy="1905000"/>
              </a:xfrm>
            </p:grpSpPr>
            <p:sp>
              <p:nvSpPr>
                <p:cNvPr id="78" name="4-Point Star 77"/>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4-Point Star 78"/>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7"/>
              <p:cNvGrpSpPr/>
              <p:nvPr/>
            </p:nvGrpSpPr>
            <p:grpSpPr>
              <a:xfrm>
                <a:off x="6713095" y="1400331"/>
                <a:ext cx="1752600" cy="1905000"/>
                <a:chOff x="5029200" y="1371600"/>
                <a:chExt cx="1752600" cy="1905000"/>
              </a:xfrm>
            </p:grpSpPr>
            <p:sp>
              <p:nvSpPr>
                <p:cNvPr id="76" name="4-Point Star 75"/>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4-Point Star 76"/>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20"/>
              <p:cNvGrpSpPr/>
              <p:nvPr/>
            </p:nvGrpSpPr>
            <p:grpSpPr>
              <a:xfrm>
                <a:off x="8404486" y="1389088"/>
                <a:ext cx="1752600" cy="1905000"/>
                <a:chOff x="5029200" y="1371600"/>
                <a:chExt cx="1752600" cy="1905000"/>
              </a:xfrm>
            </p:grpSpPr>
            <p:sp>
              <p:nvSpPr>
                <p:cNvPr id="74" name="4-Point Star 73"/>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4-Point Star 74"/>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3"/>
              <p:cNvGrpSpPr/>
              <p:nvPr/>
            </p:nvGrpSpPr>
            <p:grpSpPr>
              <a:xfrm>
                <a:off x="10068393" y="1389089"/>
                <a:ext cx="1752600" cy="1905000"/>
                <a:chOff x="5029200" y="1371600"/>
                <a:chExt cx="1752600" cy="1905000"/>
              </a:xfrm>
            </p:grpSpPr>
            <p:sp>
              <p:nvSpPr>
                <p:cNvPr id="72" name="4-Point Star 71"/>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4-Point Star 72"/>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6" name="TextBox 95"/>
          <p:cNvSpPr txBox="1"/>
          <p:nvPr/>
        </p:nvSpPr>
        <p:spPr>
          <a:xfrm>
            <a:off x="4321629" y="6493876"/>
            <a:ext cx="77724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(2)</a:t>
            </a:r>
          </a:p>
        </p:txBody>
      </p:sp>
    </p:spTree>
    <p:extLst>
      <p:ext uri="{BB962C8B-B14F-4D97-AF65-F5344CB8AC3E}">
        <p14:creationId xmlns:p14="http://schemas.microsoft.com/office/powerpoint/2010/main" val="282246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animEffect transition="in" filter="wipe(down)">
                                      <p:cBhvr>
                                        <p:cTn id="9" dur="580">
                                          <p:stCondLst>
                                            <p:cond delay="0"/>
                                          </p:stCondLst>
                                        </p:cTn>
                                        <p:tgtEl>
                                          <p:spTgt spid="51"/>
                                        </p:tgtEl>
                                      </p:cBhvr>
                                    </p:animEffect>
                                    <p:anim calcmode="lin" valueType="num">
                                      <p:cBhvr>
                                        <p:cTn id="10"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 dur="26">
                                          <p:stCondLst>
                                            <p:cond delay="650"/>
                                          </p:stCondLst>
                                        </p:cTn>
                                        <p:tgtEl>
                                          <p:spTgt spid="51"/>
                                        </p:tgtEl>
                                      </p:cBhvr>
                                      <p:to x="100000" y="60000"/>
                                    </p:animScale>
                                    <p:animScale>
                                      <p:cBhvr>
                                        <p:cTn id="16" dur="166" decel="50000">
                                          <p:stCondLst>
                                            <p:cond delay="676"/>
                                          </p:stCondLst>
                                        </p:cTn>
                                        <p:tgtEl>
                                          <p:spTgt spid="51"/>
                                        </p:tgtEl>
                                      </p:cBhvr>
                                      <p:to x="100000" y="100000"/>
                                    </p:animScale>
                                    <p:animScale>
                                      <p:cBhvr>
                                        <p:cTn id="17" dur="26">
                                          <p:stCondLst>
                                            <p:cond delay="1312"/>
                                          </p:stCondLst>
                                        </p:cTn>
                                        <p:tgtEl>
                                          <p:spTgt spid="51"/>
                                        </p:tgtEl>
                                      </p:cBhvr>
                                      <p:to x="100000" y="80000"/>
                                    </p:animScale>
                                    <p:animScale>
                                      <p:cBhvr>
                                        <p:cTn id="18" dur="166" decel="50000">
                                          <p:stCondLst>
                                            <p:cond delay="1338"/>
                                          </p:stCondLst>
                                        </p:cTn>
                                        <p:tgtEl>
                                          <p:spTgt spid="51"/>
                                        </p:tgtEl>
                                      </p:cBhvr>
                                      <p:to x="100000" y="100000"/>
                                    </p:animScale>
                                    <p:animScale>
                                      <p:cBhvr>
                                        <p:cTn id="19" dur="26">
                                          <p:stCondLst>
                                            <p:cond delay="1642"/>
                                          </p:stCondLst>
                                        </p:cTn>
                                        <p:tgtEl>
                                          <p:spTgt spid="51"/>
                                        </p:tgtEl>
                                      </p:cBhvr>
                                      <p:to x="100000" y="90000"/>
                                    </p:animScale>
                                    <p:animScale>
                                      <p:cBhvr>
                                        <p:cTn id="20" dur="166" decel="50000">
                                          <p:stCondLst>
                                            <p:cond delay="1668"/>
                                          </p:stCondLst>
                                        </p:cTn>
                                        <p:tgtEl>
                                          <p:spTgt spid="51"/>
                                        </p:tgtEl>
                                      </p:cBhvr>
                                      <p:to x="100000" y="100000"/>
                                    </p:animScale>
                                    <p:animScale>
                                      <p:cBhvr>
                                        <p:cTn id="21" dur="26">
                                          <p:stCondLst>
                                            <p:cond delay="1808"/>
                                          </p:stCondLst>
                                        </p:cTn>
                                        <p:tgtEl>
                                          <p:spTgt spid="51"/>
                                        </p:tgtEl>
                                      </p:cBhvr>
                                      <p:to x="100000" y="95000"/>
                                    </p:animScale>
                                    <p:animScale>
                                      <p:cBhvr>
                                        <p:cTn id="22" dur="166" decel="50000">
                                          <p:stCondLst>
                                            <p:cond delay="1834"/>
                                          </p:stCondLst>
                                        </p:cTn>
                                        <p:tgtEl>
                                          <p:spTgt spid="5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09800" y="-47429"/>
            <a:ext cx="77724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Sorcery of Simon</a:t>
            </a:r>
          </a:p>
        </p:txBody>
      </p:sp>
      <p:sp>
        <p:nvSpPr>
          <p:cNvPr id="7" name="TextBox 6"/>
          <p:cNvSpPr txBox="1"/>
          <p:nvPr/>
        </p:nvSpPr>
        <p:spPr>
          <a:xfrm>
            <a:off x="0" y="6475632"/>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8:12-24</a:t>
            </a:r>
          </a:p>
        </p:txBody>
      </p:sp>
      <p:sp>
        <p:nvSpPr>
          <p:cNvPr id="8" name="TextBox 7"/>
          <p:cNvSpPr txBox="1"/>
          <p:nvPr/>
        </p:nvSpPr>
        <p:spPr>
          <a:xfrm>
            <a:off x="799465" y="1682181"/>
            <a:ext cx="6406046" cy="4154984"/>
          </a:xfrm>
          <a:prstGeom prst="rect">
            <a:avLst/>
          </a:prstGeom>
          <a:noFill/>
        </p:spPr>
        <p:txBody>
          <a:bodyPr wrap="square" rtlCol="0">
            <a:spAutoFit/>
          </a:bodyPr>
          <a:lstStyle/>
          <a:p>
            <a:r>
              <a:rPr lang="en-US" sz="2400" dirty="0">
                <a:solidFill>
                  <a:schemeClr val="bg1"/>
                </a:solidFill>
              </a:rPr>
              <a:t>Simon, a Samaritan sorcerer who had been baptized by Philip, saw Peter and John exercising priesthood authority and supposed that he could purchase this authority. </a:t>
            </a:r>
          </a:p>
          <a:p>
            <a:endParaRPr lang="en-US" sz="2400" dirty="0">
              <a:solidFill>
                <a:schemeClr val="bg1"/>
              </a:solidFill>
            </a:endParaRPr>
          </a:p>
          <a:p>
            <a:endParaRPr lang="en-US" sz="2400" dirty="0">
              <a:solidFill>
                <a:schemeClr val="bg1"/>
              </a:solidFill>
            </a:endParaRPr>
          </a:p>
          <a:p>
            <a:endParaRPr lang="en-US" sz="2400" i="1" dirty="0">
              <a:solidFill>
                <a:srgbClr val="FFFF00"/>
              </a:solidFill>
            </a:endParaRPr>
          </a:p>
          <a:p>
            <a:r>
              <a:rPr lang="en-US" sz="2400" i="1" dirty="0">
                <a:solidFill>
                  <a:srgbClr val="FFFF00"/>
                </a:solidFill>
              </a:rPr>
              <a:t>“We believe that a man must be called of God, by prophecy, and by the laying on of hands by those who are in authority, to preach the Gospel and administer in the ordinances thereof.” </a:t>
            </a:r>
            <a:r>
              <a:rPr lang="en-US" sz="1200" i="1" dirty="0">
                <a:solidFill>
                  <a:srgbClr val="FFFF00"/>
                </a:solidFill>
              </a:rPr>
              <a:t>(5</a:t>
            </a:r>
            <a:r>
              <a:rPr lang="en-US" sz="1200" i="1" baseline="30000" dirty="0">
                <a:solidFill>
                  <a:srgbClr val="FFFF00"/>
                </a:solidFill>
              </a:rPr>
              <a:t>th</a:t>
            </a:r>
            <a:r>
              <a:rPr lang="en-US" sz="1200" i="1" dirty="0">
                <a:solidFill>
                  <a:srgbClr val="FFFF00"/>
                </a:solidFill>
              </a:rPr>
              <a:t> Article of Faith)</a:t>
            </a:r>
            <a:endParaRPr lang="en-US" sz="1200" i="1" dirty="0">
              <a:solidFill>
                <a:srgbClr val="FFFF00"/>
              </a:solidFill>
              <a:cs typeface="Levenim MT" pitchFamily="2" charset="-79"/>
            </a:endParaRPr>
          </a:p>
        </p:txBody>
      </p:sp>
      <p:sp>
        <p:nvSpPr>
          <p:cNvPr id="2" name="Rectangle 1"/>
          <p:cNvSpPr/>
          <p:nvPr/>
        </p:nvSpPr>
        <p:spPr>
          <a:xfrm>
            <a:off x="2362201" y="743783"/>
            <a:ext cx="8458200" cy="369332"/>
          </a:xfrm>
          <a:prstGeom prst="rect">
            <a:avLst/>
          </a:prstGeom>
        </p:spPr>
        <p:txBody>
          <a:bodyPr wrap="square">
            <a:spAutoFit/>
          </a:bodyPr>
          <a:lstStyle/>
          <a:p>
            <a:r>
              <a:rPr lang="en-US" dirty="0">
                <a:solidFill>
                  <a:srgbClr val="FFFF00"/>
                </a:solidFill>
                <a:latin typeface="Abadi" panose="020B0604020104020204" pitchFamily="34" charset="0"/>
              </a:rPr>
              <a:t>Sorcery = use of power gained from the assistance or control of evil spirits</a:t>
            </a:r>
            <a:endParaRPr lang="en-US" dirty="0">
              <a:solidFill>
                <a:srgbClr val="FFFF00"/>
              </a:solidFill>
            </a:endParaRPr>
          </a:p>
        </p:txBody>
      </p:sp>
      <p:grpSp>
        <p:nvGrpSpPr>
          <p:cNvPr id="3" name="Group 2">
            <a:extLst>
              <a:ext uri="{FF2B5EF4-FFF2-40B4-BE49-F238E27FC236}">
                <a16:creationId xmlns:a16="http://schemas.microsoft.com/office/drawing/2014/main" id="{F690536F-D88A-0554-1BB5-5FFBE7C572B0}"/>
              </a:ext>
            </a:extLst>
          </p:cNvPr>
          <p:cNvGrpSpPr/>
          <p:nvPr/>
        </p:nvGrpSpPr>
        <p:grpSpPr>
          <a:xfrm>
            <a:off x="8057729" y="1682181"/>
            <a:ext cx="2355549" cy="4527159"/>
            <a:chOff x="5715000" y="255071"/>
            <a:chExt cx="1772436" cy="3406467"/>
          </a:xfrm>
        </p:grpSpPr>
        <p:sp>
          <p:nvSpPr>
            <p:cNvPr id="4" name="Freeform 138">
              <a:extLst>
                <a:ext uri="{FF2B5EF4-FFF2-40B4-BE49-F238E27FC236}">
                  <a16:creationId xmlns:a16="http://schemas.microsoft.com/office/drawing/2014/main" id="{7B3FB8E4-A850-30D5-27D0-E0869FE9164D}"/>
                </a:ext>
              </a:extLst>
            </p:cNvPr>
            <p:cNvSpPr/>
            <p:nvPr/>
          </p:nvSpPr>
          <p:spPr>
            <a:xfrm>
              <a:off x="5755706" y="308441"/>
              <a:ext cx="1602543" cy="1438162"/>
            </a:xfrm>
            <a:custGeom>
              <a:avLst/>
              <a:gdLst>
                <a:gd name="connsiteX0" fmla="*/ 1208902 w 1602543"/>
                <a:gd name="connsiteY0" fmla="*/ 834 h 1438162"/>
                <a:gd name="connsiteX1" fmla="*/ 1258176 w 1602543"/>
                <a:gd name="connsiteY1" fmla="*/ 14179 h 1438162"/>
                <a:gd name="connsiteX2" fmla="*/ 1351151 w 1602543"/>
                <a:gd name="connsiteY2" fmla="*/ 140376 h 1438162"/>
                <a:gd name="connsiteX3" fmla="*/ 1351657 w 1602543"/>
                <a:gd name="connsiteY3" fmla="*/ 140601 h 1438162"/>
                <a:gd name="connsiteX4" fmla="*/ 1390971 w 1602543"/>
                <a:gd name="connsiteY4" fmla="*/ 158082 h 1438162"/>
                <a:gd name="connsiteX5" fmla="*/ 1470472 w 1602543"/>
                <a:gd name="connsiteY5" fmla="*/ 262855 h 1438162"/>
                <a:gd name="connsiteX6" fmla="*/ 1465131 w 1602543"/>
                <a:gd name="connsiteY6" fmla="*/ 395664 h 1438162"/>
                <a:gd name="connsiteX7" fmla="*/ 1504145 w 1602543"/>
                <a:gd name="connsiteY7" fmla="*/ 598727 h 1438162"/>
                <a:gd name="connsiteX8" fmla="*/ 1499285 w 1602543"/>
                <a:gd name="connsiteY8" fmla="*/ 611303 h 1438162"/>
                <a:gd name="connsiteX9" fmla="*/ 1523826 w 1602543"/>
                <a:gd name="connsiteY9" fmla="*/ 624042 h 1438162"/>
                <a:gd name="connsiteX10" fmla="*/ 1576056 w 1602543"/>
                <a:gd name="connsiteY10" fmla="*/ 704396 h 1438162"/>
                <a:gd name="connsiteX11" fmla="*/ 1572547 w 1602543"/>
                <a:gd name="connsiteY11" fmla="*/ 806253 h 1438162"/>
                <a:gd name="connsiteX12" fmla="*/ 1598178 w 1602543"/>
                <a:gd name="connsiteY12" fmla="*/ 961989 h 1438162"/>
                <a:gd name="connsiteX13" fmla="*/ 1478111 w 1602543"/>
                <a:gd name="connsiteY13" fmla="*/ 1098313 h 1438162"/>
                <a:gd name="connsiteX14" fmla="*/ 1435129 w 1602543"/>
                <a:gd name="connsiteY14" fmla="*/ 1215126 h 1438162"/>
                <a:gd name="connsiteX15" fmla="*/ 1288790 w 1602543"/>
                <a:gd name="connsiteY15" fmla="*/ 1229269 h 1438162"/>
                <a:gd name="connsiteX16" fmla="*/ 1184213 w 1602543"/>
                <a:gd name="connsiteY16" fmla="*/ 1353886 h 1438162"/>
                <a:gd name="connsiteX17" fmla="*/ 1030450 w 1602543"/>
                <a:gd name="connsiteY17" fmla="*/ 1277820 h 1438162"/>
                <a:gd name="connsiteX18" fmla="*/ 802041 w 1602543"/>
                <a:gd name="connsiteY18" fmla="*/ 1202666 h 1438162"/>
                <a:gd name="connsiteX19" fmla="*/ 716316 w 1602543"/>
                <a:gd name="connsiteY19" fmla="*/ 1156221 h 1438162"/>
                <a:gd name="connsiteX20" fmla="*/ 708290 w 1602543"/>
                <a:gd name="connsiteY20" fmla="*/ 1135919 h 1438162"/>
                <a:gd name="connsiteX21" fmla="*/ 702663 w 1602543"/>
                <a:gd name="connsiteY21" fmla="*/ 1182133 h 1438162"/>
                <a:gd name="connsiteX22" fmla="*/ 674612 w 1602543"/>
                <a:gd name="connsiteY22" fmla="*/ 1250665 h 1438162"/>
                <a:gd name="connsiteX23" fmla="*/ 544379 w 1602543"/>
                <a:gd name="connsiteY23" fmla="*/ 1269107 h 1438162"/>
                <a:gd name="connsiteX24" fmla="*/ 451313 w 1602543"/>
                <a:gd name="connsiteY24" fmla="*/ 1431593 h 1438162"/>
                <a:gd name="connsiteX25" fmla="*/ 314473 w 1602543"/>
                <a:gd name="connsiteY25" fmla="*/ 1332412 h 1438162"/>
                <a:gd name="connsiteX26" fmla="*/ 111204 w 1602543"/>
                <a:gd name="connsiteY26" fmla="*/ 1234419 h 1438162"/>
                <a:gd name="connsiteX27" fmla="*/ 21831 w 1602543"/>
                <a:gd name="connsiteY27" fmla="*/ 1125372 h 1438162"/>
                <a:gd name="connsiteX28" fmla="*/ 40927 w 1602543"/>
                <a:gd name="connsiteY28" fmla="*/ 978176 h 1438162"/>
                <a:gd name="connsiteX29" fmla="*/ 601 w 1602543"/>
                <a:gd name="connsiteY29" fmla="*/ 827157 h 1438162"/>
                <a:gd name="connsiteX30" fmla="*/ 74247 w 1602543"/>
                <a:gd name="connsiteY30" fmla="*/ 692927 h 1438162"/>
                <a:gd name="connsiteX31" fmla="*/ 74952 w 1602543"/>
                <a:gd name="connsiteY31" fmla="*/ 689388 h 1438162"/>
                <a:gd name="connsiteX32" fmla="*/ 79695 w 1602543"/>
                <a:gd name="connsiteY32" fmla="*/ 586239 h 1438162"/>
                <a:gd name="connsiteX33" fmla="*/ 103271 w 1602543"/>
                <a:gd name="connsiteY33" fmla="*/ 510958 h 1438162"/>
                <a:gd name="connsiteX34" fmla="*/ 103134 w 1602543"/>
                <a:gd name="connsiteY34" fmla="*/ 505280 h 1438162"/>
                <a:gd name="connsiteX35" fmla="*/ 229099 w 1602543"/>
                <a:gd name="connsiteY35" fmla="*/ 371050 h 1438162"/>
                <a:gd name="connsiteX36" fmla="*/ 230304 w 1602543"/>
                <a:gd name="connsiteY36" fmla="*/ 367511 h 1438162"/>
                <a:gd name="connsiteX37" fmla="*/ 286414 w 1602543"/>
                <a:gd name="connsiteY37" fmla="*/ 174754 h 1438162"/>
                <a:gd name="connsiteX38" fmla="*/ 559380 w 1602543"/>
                <a:gd name="connsiteY38" fmla="*/ 130716 h 1438162"/>
                <a:gd name="connsiteX39" fmla="*/ 559433 w 1602543"/>
                <a:gd name="connsiteY39" fmla="*/ 130635 h 1438162"/>
                <a:gd name="connsiteX40" fmla="*/ 583453 w 1602543"/>
                <a:gd name="connsiteY40" fmla="*/ 93304 h 1438162"/>
                <a:gd name="connsiteX41" fmla="*/ 834593 w 1602543"/>
                <a:gd name="connsiteY41" fmla="*/ 85000 h 1438162"/>
                <a:gd name="connsiteX42" fmla="*/ 835574 w 1602543"/>
                <a:gd name="connsiteY42" fmla="*/ 83754 h 1438162"/>
                <a:gd name="connsiteX43" fmla="*/ 878687 w 1602543"/>
                <a:gd name="connsiteY43" fmla="*/ 28975 h 1438162"/>
                <a:gd name="connsiteX44" fmla="*/ 941832 w 1602543"/>
                <a:gd name="connsiteY44" fmla="*/ 1523 h 1438162"/>
                <a:gd name="connsiteX45" fmla="*/ 1048051 w 1602543"/>
                <a:gd name="connsiteY45" fmla="*/ 31491 h 1438162"/>
                <a:gd name="connsiteX46" fmla="*/ 1073272 w 1602543"/>
                <a:gd name="connsiteY46" fmla="*/ 58752 h 1438162"/>
                <a:gd name="connsiteX47" fmla="*/ 1074831 w 1602543"/>
                <a:gd name="connsiteY47" fmla="*/ 60437 h 1438162"/>
                <a:gd name="connsiteX48" fmla="*/ 1208902 w 1602543"/>
                <a:gd name="connsiteY48" fmla="*/ 834 h 14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02543" h="1438162">
                  <a:moveTo>
                    <a:pt x="1208902" y="834"/>
                  </a:moveTo>
                  <a:cubicBezTo>
                    <a:pt x="1225570" y="2357"/>
                    <a:pt x="1242203" y="6753"/>
                    <a:pt x="1258176" y="14179"/>
                  </a:cubicBezTo>
                  <a:cubicBezTo>
                    <a:pt x="1306862" y="36804"/>
                    <a:pt x="1341772" y="84174"/>
                    <a:pt x="1351151" y="140376"/>
                  </a:cubicBezTo>
                  <a:lnTo>
                    <a:pt x="1351657" y="140601"/>
                  </a:lnTo>
                  <a:lnTo>
                    <a:pt x="1390971" y="158082"/>
                  </a:lnTo>
                  <a:cubicBezTo>
                    <a:pt x="1428169" y="180817"/>
                    <a:pt x="1456795" y="217913"/>
                    <a:pt x="1470472" y="262855"/>
                  </a:cubicBezTo>
                  <a:cubicBezTo>
                    <a:pt x="1483726" y="306349"/>
                    <a:pt x="1481838" y="353590"/>
                    <a:pt x="1465131" y="395664"/>
                  </a:cubicBezTo>
                  <a:cubicBezTo>
                    <a:pt x="1506197" y="453365"/>
                    <a:pt x="1520558" y="528164"/>
                    <a:pt x="1504145" y="598727"/>
                  </a:cubicBezTo>
                  <a:lnTo>
                    <a:pt x="1499285" y="611303"/>
                  </a:lnTo>
                  <a:lnTo>
                    <a:pt x="1523826" y="624042"/>
                  </a:lnTo>
                  <a:cubicBezTo>
                    <a:pt x="1548264" y="641478"/>
                    <a:pt x="1567070" y="669929"/>
                    <a:pt x="1576056" y="704396"/>
                  </a:cubicBezTo>
                  <a:cubicBezTo>
                    <a:pt x="1584763" y="737754"/>
                    <a:pt x="1583522" y="773984"/>
                    <a:pt x="1572547" y="806253"/>
                  </a:cubicBezTo>
                  <a:cubicBezTo>
                    <a:pt x="1599525" y="850506"/>
                    <a:pt x="1608961" y="907872"/>
                    <a:pt x="1598178" y="961989"/>
                  </a:cubicBezTo>
                  <a:cubicBezTo>
                    <a:pt x="1583843" y="1033935"/>
                    <a:pt x="1536390" y="1087815"/>
                    <a:pt x="1478111" y="1098313"/>
                  </a:cubicBezTo>
                  <a:cubicBezTo>
                    <a:pt x="1477833" y="1143220"/>
                    <a:pt x="1462151" y="1185809"/>
                    <a:pt x="1435129" y="1215126"/>
                  </a:cubicBezTo>
                  <a:cubicBezTo>
                    <a:pt x="1394073" y="1259676"/>
                    <a:pt x="1334767" y="1265400"/>
                    <a:pt x="1288790" y="1229269"/>
                  </a:cubicBezTo>
                  <a:cubicBezTo>
                    <a:pt x="1273921" y="1291330"/>
                    <a:pt x="1234105" y="1338772"/>
                    <a:pt x="1184213" y="1353886"/>
                  </a:cubicBezTo>
                  <a:cubicBezTo>
                    <a:pt x="1125421" y="1371694"/>
                    <a:pt x="1064061" y="1341347"/>
                    <a:pt x="1030450" y="1277820"/>
                  </a:cubicBezTo>
                  <a:cubicBezTo>
                    <a:pt x="951118" y="1338118"/>
                    <a:pt x="848082" y="1304225"/>
                    <a:pt x="802041" y="1202666"/>
                  </a:cubicBezTo>
                  <a:cubicBezTo>
                    <a:pt x="768119" y="1207673"/>
                    <a:pt x="735751" y="1189035"/>
                    <a:pt x="716316" y="1156221"/>
                  </a:cubicBezTo>
                  <a:lnTo>
                    <a:pt x="708290" y="1135919"/>
                  </a:lnTo>
                  <a:lnTo>
                    <a:pt x="702663" y="1182133"/>
                  </a:lnTo>
                  <a:cubicBezTo>
                    <a:pt x="696137" y="1208113"/>
                    <a:pt x="686636" y="1231552"/>
                    <a:pt x="674612" y="1250665"/>
                  </a:cubicBezTo>
                  <a:cubicBezTo>
                    <a:pt x="638075" y="1308753"/>
                    <a:pt x="585296" y="1316218"/>
                    <a:pt x="544379" y="1269107"/>
                  </a:cubicBezTo>
                  <a:cubicBezTo>
                    <a:pt x="531147" y="1350027"/>
                    <a:pt x="495714" y="1411886"/>
                    <a:pt x="451313" y="1431593"/>
                  </a:cubicBezTo>
                  <a:cubicBezTo>
                    <a:pt x="398991" y="1454813"/>
                    <a:pt x="344385" y="1415244"/>
                    <a:pt x="314473" y="1332412"/>
                  </a:cubicBezTo>
                  <a:cubicBezTo>
                    <a:pt x="243873" y="1411034"/>
                    <a:pt x="152177" y="1366841"/>
                    <a:pt x="111204" y="1234419"/>
                  </a:cubicBezTo>
                  <a:cubicBezTo>
                    <a:pt x="70953" y="1243123"/>
                    <a:pt x="33159" y="1197020"/>
                    <a:pt x="21831" y="1125372"/>
                  </a:cubicBezTo>
                  <a:cubicBezTo>
                    <a:pt x="13624" y="1073534"/>
                    <a:pt x="20879" y="1017590"/>
                    <a:pt x="40927" y="978176"/>
                  </a:cubicBezTo>
                  <a:cubicBezTo>
                    <a:pt x="12482" y="947259"/>
                    <a:pt x="-3360" y="887931"/>
                    <a:pt x="601" y="827157"/>
                  </a:cubicBezTo>
                  <a:cubicBezTo>
                    <a:pt x="5247" y="756000"/>
                    <a:pt x="35825" y="700262"/>
                    <a:pt x="74247" y="692927"/>
                  </a:cubicBezTo>
                  <a:cubicBezTo>
                    <a:pt x="74476" y="691739"/>
                    <a:pt x="74723" y="690576"/>
                    <a:pt x="74952" y="689388"/>
                  </a:cubicBezTo>
                  <a:cubicBezTo>
                    <a:pt x="72372" y="654352"/>
                    <a:pt x="74090" y="619167"/>
                    <a:pt x="79695" y="586239"/>
                  </a:cubicBezTo>
                  <a:lnTo>
                    <a:pt x="103271" y="510958"/>
                  </a:lnTo>
                  <a:lnTo>
                    <a:pt x="103134" y="505280"/>
                  </a:lnTo>
                  <a:cubicBezTo>
                    <a:pt x="111080" y="434123"/>
                    <a:pt x="163381" y="378385"/>
                    <a:pt x="229099" y="371050"/>
                  </a:cubicBezTo>
                  <a:cubicBezTo>
                    <a:pt x="229490" y="369862"/>
                    <a:pt x="229913" y="368699"/>
                    <a:pt x="230304" y="367511"/>
                  </a:cubicBezTo>
                  <a:cubicBezTo>
                    <a:pt x="221478" y="297439"/>
                    <a:pt x="242060" y="226772"/>
                    <a:pt x="286414" y="174754"/>
                  </a:cubicBezTo>
                  <a:cubicBezTo>
                    <a:pt x="356496" y="92594"/>
                    <a:pt x="470118" y="74281"/>
                    <a:pt x="559380" y="130716"/>
                  </a:cubicBezTo>
                  <a:lnTo>
                    <a:pt x="559433" y="130635"/>
                  </a:lnTo>
                  <a:lnTo>
                    <a:pt x="583453" y="93304"/>
                  </a:lnTo>
                  <a:cubicBezTo>
                    <a:pt x="647488" y="15842"/>
                    <a:pt x="762159" y="7935"/>
                    <a:pt x="834593" y="85000"/>
                  </a:cubicBezTo>
                  <a:lnTo>
                    <a:pt x="835574" y="83754"/>
                  </a:lnTo>
                  <a:lnTo>
                    <a:pt x="878687" y="28975"/>
                  </a:lnTo>
                  <a:cubicBezTo>
                    <a:pt x="897103" y="14637"/>
                    <a:pt x="918694" y="5061"/>
                    <a:pt x="941832" y="1523"/>
                  </a:cubicBezTo>
                  <a:cubicBezTo>
                    <a:pt x="980032" y="-4327"/>
                    <a:pt x="1018195" y="6879"/>
                    <a:pt x="1048051" y="31491"/>
                  </a:cubicBezTo>
                  <a:lnTo>
                    <a:pt x="1073272" y="58752"/>
                  </a:lnTo>
                  <a:lnTo>
                    <a:pt x="1074831" y="60437"/>
                  </a:lnTo>
                  <a:cubicBezTo>
                    <a:pt x="1108585" y="17549"/>
                    <a:pt x="1158899" y="-3735"/>
                    <a:pt x="1208902" y="834"/>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Oval 55">
              <a:extLst>
                <a:ext uri="{FF2B5EF4-FFF2-40B4-BE49-F238E27FC236}">
                  <a16:creationId xmlns:a16="http://schemas.microsoft.com/office/drawing/2014/main" id="{6553FD52-14F8-B19D-93C7-F022905B42C6}"/>
                </a:ext>
              </a:extLst>
            </p:cNvPr>
            <p:cNvSpPr/>
            <p:nvPr/>
          </p:nvSpPr>
          <p:spPr>
            <a:xfrm rot="19671902">
              <a:off x="7127441" y="1963933"/>
              <a:ext cx="359995" cy="5863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1CC4D1F-A738-89CB-2BCE-B7825C446019}"/>
                </a:ext>
              </a:extLst>
            </p:cNvPr>
            <p:cNvSpPr/>
            <p:nvPr/>
          </p:nvSpPr>
          <p:spPr>
            <a:xfrm rot="2647766">
              <a:off x="5715000" y="1964558"/>
              <a:ext cx="368876" cy="5863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077C9C4-59C9-F837-22D8-494C8003922C}"/>
                </a:ext>
              </a:extLst>
            </p:cNvPr>
            <p:cNvSpPr/>
            <p:nvPr/>
          </p:nvSpPr>
          <p:spPr>
            <a:xfrm rot="19352409">
              <a:off x="6664353" y="3075224"/>
              <a:ext cx="340948" cy="586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701ADDC-E783-B260-FD68-AE2DEBC3A402}"/>
                </a:ext>
              </a:extLst>
            </p:cNvPr>
            <p:cNvSpPr/>
            <p:nvPr/>
          </p:nvSpPr>
          <p:spPr>
            <a:xfrm rot="2647766">
              <a:off x="6272388" y="3063627"/>
              <a:ext cx="339317" cy="586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B38491EB-11FB-BED7-354D-CA165A5910F5}"/>
                </a:ext>
              </a:extLst>
            </p:cNvPr>
            <p:cNvSpPr/>
            <p:nvPr/>
          </p:nvSpPr>
          <p:spPr>
            <a:xfrm rot="20169292">
              <a:off x="6624865" y="1319883"/>
              <a:ext cx="728145" cy="104582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49A9C35F-4FE7-94EA-14E8-689F7B1CE360}"/>
                </a:ext>
              </a:extLst>
            </p:cNvPr>
            <p:cNvSpPr/>
            <p:nvPr/>
          </p:nvSpPr>
          <p:spPr>
            <a:xfrm rot="1790291">
              <a:off x="5830112" y="1285616"/>
              <a:ext cx="728145" cy="104582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8674B823-52C5-2948-61A8-2345CD3F6DA8}"/>
                </a:ext>
              </a:extLst>
            </p:cNvPr>
            <p:cNvSpPr/>
            <p:nvPr/>
          </p:nvSpPr>
          <p:spPr>
            <a:xfrm>
              <a:off x="6044320" y="1454465"/>
              <a:ext cx="1086279" cy="1910859"/>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54575FF-18C9-4617-309B-0B98C1E0C1F5}"/>
                </a:ext>
              </a:extLst>
            </p:cNvPr>
            <p:cNvSpPr/>
            <p:nvPr/>
          </p:nvSpPr>
          <p:spPr>
            <a:xfrm>
              <a:off x="6379050" y="1137030"/>
              <a:ext cx="416816" cy="5762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DA845769-9ED1-E398-A97E-188E6F2827CB}"/>
                </a:ext>
              </a:extLst>
            </p:cNvPr>
            <p:cNvSpPr/>
            <p:nvPr/>
          </p:nvSpPr>
          <p:spPr>
            <a:xfrm rot="21335299">
              <a:off x="6677442" y="1379515"/>
              <a:ext cx="512952" cy="1913148"/>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EE499E10-CC5C-B7C5-EA86-4449ACAFFB75}"/>
                </a:ext>
              </a:extLst>
            </p:cNvPr>
            <p:cNvSpPr/>
            <p:nvPr/>
          </p:nvSpPr>
          <p:spPr>
            <a:xfrm rot="473802">
              <a:off x="6001456" y="1384987"/>
              <a:ext cx="512952" cy="1880586"/>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87D8B64-1C56-AD36-5D58-B33DDE479EB4}"/>
                </a:ext>
              </a:extLst>
            </p:cNvPr>
            <p:cNvSpPr/>
            <p:nvPr/>
          </p:nvSpPr>
          <p:spPr>
            <a:xfrm>
              <a:off x="6044320" y="455096"/>
              <a:ext cx="1035359" cy="109575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a:extLst>
                <a:ext uri="{FF2B5EF4-FFF2-40B4-BE49-F238E27FC236}">
                  <a16:creationId xmlns:a16="http://schemas.microsoft.com/office/drawing/2014/main" id="{BBB5C198-5F7D-3DB3-ACFF-DC63E3322D18}"/>
                </a:ext>
              </a:extLst>
            </p:cNvPr>
            <p:cNvSpPr/>
            <p:nvPr/>
          </p:nvSpPr>
          <p:spPr>
            <a:xfrm>
              <a:off x="6253524" y="1233167"/>
              <a:ext cx="630178" cy="446271"/>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F5715C2-AE38-2B0E-521F-1A4CB0243F55}"/>
                </a:ext>
              </a:extLst>
            </p:cNvPr>
            <p:cNvSpPr/>
            <p:nvPr/>
          </p:nvSpPr>
          <p:spPr>
            <a:xfrm>
              <a:off x="6449069" y="1306303"/>
              <a:ext cx="244835" cy="1426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6572E7E3-D727-1B03-DA3D-F9DE5EA9D26B}"/>
                </a:ext>
              </a:extLst>
            </p:cNvPr>
            <p:cNvGrpSpPr/>
            <p:nvPr/>
          </p:nvGrpSpPr>
          <p:grpSpPr>
            <a:xfrm rot="16822192">
              <a:off x="5460654" y="2284535"/>
              <a:ext cx="1557752" cy="317462"/>
              <a:chOff x="1136346" y="680506"/>
              <a:chExt cx="3602237" cy="1174929"/>
            </a:xfrm>
          </p:grpSpPr>
          <p:grpSp>
            <p:nvGrpSpPr>
              <p:cNvPr id="91" name="Group 90">
                <a:extLst>
                  <a:ext uri="{FF2B5EF4-FFF2-40B4-BE49-F238E27FC236}">
                    <a16:creationId xmlns:a16="http://schemas.microsoft.com/office/drawing/2014/main" id="{90B5E598-32CA-4F6C-C190-ACE79F023C0F}"/>
                  </a:ext>
                </a:extLst>
              </p:cNvPr>
              <p:cNvGrpSpPr/>
              <p:nvPr/>
            </p:nvGrpSpPr>
            <p:grpSpPr>
              <a:xfrm>
                <a:off x="1136346" y="680506"/>
                <a:ext cx="1359008" cy="1161201"/>
                <a:chOff x="1136346" y="680506"/>
                <a:chExt cx="1359008" cy="1161201"/>
              </a:xfrm>
            </p:grpSpPr>
            <p:sp>
              <p:nvSpPr>
                <p:cNvPr id="98" name="Freeform 143">
                  <a:extLst>
                    <a:ext uri="{FF2B5EF4-FFF2-40B4-BE49-F238E27FC236}">
                      <a16:creationId xmlns:a16="http://schemas.microsoft.com/office/drawing/2014/main" id="{CD1C5957-71F4-A2D8-1C5C-FEE056A66AFE}"/>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iamond 98">
                  <a:extLst>
                    <a:ext uri="{FF2B5EF4-FFF2-40B4-BE49-F238E27FC236}">
                      <a16:creationId xmlns:a16="http://schemas.microsoft.com/office/drawing/2014/main" id="{47BE0038-7F06-9C60-DDEE-05FE645CD44F}"/>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F32A56B3-98B1-C85C-F4A5-9CE1AA4CFEE8}"/>
                  </a:ext>
                </a:extLst>
              </p:cNvPr>
              <p:cNvGrpSpPr/>
              <p:nvPr/>
            </p:nvGrpSpPr>
            <p:grpSpPr>
              <a:xfrm flipH="1" flipV="1">
                <a:off x="2315369" y="694234"/>
                <a:ext cx="1359008" cy="1161201"/>
                <a:chOff x="1136346" y="680506"/>
                <a:chExt cx="1359008" cy="1161201"/>
              </a:xfrm>
            </p:grpSpPr>
            <p:sp>
              <p:nvSpPr>
                <p:cNvPr id="96" name="Freeform 147">
                  <a:extLst>
                    <a:ext uri="{FF2B5EF4-FFF2-40B4-BE49-F238E27FC236}">
                      <a16:creationId xmlns:a16="http://schemas.microsoft.com/office/drawing/2014/main" id="{AD98E027-0979-AAA0-2698-F790F064F6A9}"/>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iamond 96">
                  <a:extLst>
                    <a:ext uri="{FF2B5EF4-FFF2-40B4-BE49-F238E27FC236}">
                      <a16:creationId xmlns:a16="http://schemas.microsoft.com/office/drawing/2014/main" id="{FC01B20B-C244-4AA0-C1BA-08B8CBF9FFD8}"/>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140721EE-3411-2211-48DA-D50E6231ABEA}"/>
                  </a:ext>
                </a:extLst>
              </p:cNvPr>
              <p:cNvGrpSpPr/>
              <p:nvPr/>
            </p:nvGrpSpPr>
            <p:grpSpPr>
              <a:xfrm>
                <a:off x="3379575" y="693331"/>
                <a:ext cx="1359008" cy="1161201"/>
                <a:chOff x="1136346" y="680506"/>
                <a:chExt cx="1359008" cy="1161201"/>
              </a:xfrm>
            </p:grpSpPr>
            <p:sp>
              <p:nvSpPr>
                <p:cNvPr id="94" name="Freeform 150">
                  <a:extLst>
                    <a:ext uri="{FF2B5EF4-FFF2-40B4-BE49-F238E27FC236}">
                      <a16:creationId xmlns:a16="http://schemas.microsoft.com/office/drawing/2014/main" id="{4451EF59-08AD-7A91-1716-56D64DC78564}"/>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iamond 94">
                  <a:extLst>
                    <a:ext uri="{FF2B5EF4-FFF2-40B4-BE49-F238E27FC236}">
                      <a16:creationId xmlns:a16="http://schemas.microsoft.com/office/drawing/2014/main" id="{8C4CC9EF-74DC-E59A-B93F-878918032A67}"/>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69">
              <a:extLst>
                <a:ext uri="{FF2B5EF4-FFF2-40B4-BE49-F238E27FC236}">
                  <a16:creationId xmlns:a16="http://schemas.microsoft.com/office/drawing/2014/main" id="{13818179-5880-FBF0-BA79-8139A382F34C}"/>
                </a:ext>
              </a:extLst>
            </p:cNvPr>
            <p:cNvGrpSpPr/>
            <p:nvPr/>
          </p:nvGrpSpPr>
          <p:grpSpPr>
            <a:xfrm rot="5123810" flipH="1">
              <a:off x="6144269" y="2260448"/>
              <a:ext cx="1557752" cy="317462"/>
              <a:chOff x="1136346" y="680506"/>
              <a:chExt cx="3602237" cy="1174929"/>
            </a:xfrm>
          </p:grpSpPr>
          <p:grpSp>
            <p:nvGrpSpPr>
              <p:cNvPr id="82" name="Group 81">
                <a:extLst>
                  <a:ext uri="{FF2B5EF4-FFF2-40B4-BE49-F238E27FC236}">
                    <a16:creationId xmlns:a16="http://schemas.microsoft.com/office/drawing/2014/main" id="{689B9C29-A938-79F4-159E-41769EA397E1}"/>
                  </a:ext>
                </a:extLst>
              </p:cNvPr>
              <p:cNvGrpSpPr/>
              <p:nvPr/>
            </p:nvGrpSpPr>
            <p:grpSpPr>
              <a:xfrm>
                <a:off x="1136346" y="680506"/>
                <a:ext cx="1359008" cy="1161201"/>
                <a:chOff x="1136346" y="680506"/>
                <a:chExt cx="1359008" cy="1161201"/>
              </a:xfrm>
            </p:grpSpPr>
            <p:sp>
              <p:nvSpPr>
                <p:cNvPr id="89" name="Freeform 161">
                  <a:extLst>
                    <a:ext uri="{FF2B5EF4-FFF2-40B4-BE49-F238E27FC236}">
                      <a16:creationId xmlns:a16="http://schemas.microsoft.com/office/drawing/2014/main" id="{D3609AA4-947B-071D-F567-A7903A7D5534}"/>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iamond 89">
                  <a:extLst>
                    <a:ext uri="{FF2B5EF4-FFF2-40B4-BE49-F238E27FC236}">
                      <a16:creationId xmlns:a16="http://schemas.microsoft.com/office/drawing/2014/main" id="{7B95D701-AE93-1038-00F4-50BFAC4AB1DD}"/>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E0FDDCC-DEAC-4D25-CC0D-2D1745138E87}"/>
                  </a:ext>
                </a:extLst>
              </p:cNvPr>
              <p:cNvGrpSpPr/>
              <p:nvPr/>
            </p:nvGrpSpPr>
            <p:grpSpPr>
              <a:xfrm flipH="1" flipV="1">
                <a:off x="2315369" y="694234"/>
                <a:ext cx="1359008" cy="1161201"/>
                <a:chOff x="1136346" y="680506"/>
                <a:chExt cx="1359008" cy="1161201"/>
              </a:xfrm>
            </p:grpSpPr>
            <p:sp>
              <p:nvSpPr>
                <p:cNvPr id="87" name="Freeform 159">
                  <a:extLst>
                    <a:ext uri="{FF2B5EF4-FFF2-40B4-BE49-F238E27FC236}">
                      <a16:creationId xmlns:a16="http://schemas.microsoft.com/office/drawing/2014/main" id="{4CB2A019-50E6-7ABB-CDE3-720DF783A487}"/>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iamond 87">
                  <a:extLst>
                    <a:ext uri="{FF2B5EF4-FFF2-40B4-BE49-F238E27FC236}">
                      <a16:creationId xmlns:a16="http://schemas.microsoft.com/office/drawing/2014/main" id="{93E509D9-3BC6-7EAB-E843-173D6A1992B8}"/>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1AE795CE-EAE7-39CB-9A4E-77F9D712E8C2}"/>
                  </a:ext>
                </a:extLst>
              </p:cNvPr>
              <p:cNvGrpSpPr/>
              <p:nvPr/>
            </p:nvGrpSpPr>
            <p:grpSpPr>
              <a:xfrm>
                <a:off x="3379575" y="693331"/>
                <a:ext cx="1359008" cy="1161201"/>
                <a:chOff x="1136346" y="680506"/>
                <a:chExt cx="1359008" cy="1161201"/>
              </a:xfrm>
            </p:grpSpPr>
            <p:sp>
              <p:nvSpPr>
                <p:cNvPr id="85" name="Freeform 157">
                  <a:extLst>
                    <a:ext uri="{FF2B5EF4-FFF2-40B4-BE49-F238E27FC236}">
                      <a16:creationId xmlns:a16="http://schemas.microsoft.com/office/drawing/2014/main" id="{D7CC3E98-6F26-C66E-6FE3-F5BA2FF8D7B4}"/>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iamond 85">
                  <a:extLst>
                    <a:ext uri="{FF2B5EF4-FFF2-40B4-BE49-F238E27FC236}">
                      <a16:creationId xmlns:a16="http://schemas.microsoft.com/office/drawing/2014/main" id="{9963C348-B6CC-D824-FFAC-68A78B37865F}"/>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 name="Flowchart: Stored Data 70">
              <a:extLst>
                <a:ext uri="{FF2B5EF4-FFF2-40B4-BE49-F238E27FC236}">
                  <a16:creationId xmlns:a16="http://schemas.microsoft.com/office/drawing/2014/main" id="{0C4945DC-8C2B-4AE4-B05B-F9326970419A}"/>
                </a:ext>
              </a:extLst>
            </p:cNvPr>
            <p:cNvSpPr/>
            <p:nvPr/>
          </p:nvSpPr>
          <p:spPr>
            <a:xfrm rot="5400000">
              <a:off x="6345773" y="-163257"/>
              <a:ext cx="483370" cy="1320026"/>
            </a:xfrm>
            <a:prstGeom prst="flowChartOnlineStorage">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9572FEED-0C85-C1EF-7386-3AA2B2B2F9DD}"/>
                </a:ext>
              </a:extLst>
            </p:cNvPr>
            <p:cNvGrpSpPr/>
            <p:nvPr/>
          </p:nvGrpSpPr>
          <p:grpSpPr>
            <a:xfrm rot="10800000">
              <a:off x="5970779" y="335153"/>
              <a:ext cx="1267681" cy="258347"/>
              <a:chOff x="1136346" y="680506"/>
              <a:chExt cx="3602237" cy="1174929"/>
            </a:xfrm>
          </p:grpSpPr>
          <p:grpSp>
            <p:nvGrpSpPr>
              <p:cNvPr id="73" name="Group 72">
                <a:extLst>
                  <a:ext uri="{FF2B5EF4-FFF2-40B4-BE49-F238E27FC236}">
                    <a16:creationId xmlns:a16="http://schemas.microsoft.com/office/drawing/2014/main" id="{DDEA94A9-E8CA-C35D-F800-128054C32AB6}"/>
                  </a:ext>
                </a:extLst>
              </p:cNvPr>
              <p:cNvGrpSpPr/>
              <p:nvPr/>
            </p:nvGrpSpPr>
            <p:grpSpPr>
              <a:xfrm>
                <a:off x="1136346" y="680506"/>
                <a:ext cx="1359008" cy="1161201"/>
                <a:chOff x="1136346" y="680506"/>
                <a:chExt cx="1359008" cy="1161201"/>
              </a:xfrm>
            </p:grpSpPr>
            <p:sp>
              <p:nvSpPr>
                <p:cNvPr id="80" name="Freeform 172">
                  <a:extLst>
                    <a:ext uri="{FF2B5EF4-FFF2-40B4-BE49-F238E27FC236}">
                      <a16:creationId xmlns:a16="http://schemas.microsoft.com/office/drawing/2014/main" id="{6DA5BA3F-C07F-6AB9-F2F4-4C5072EA30FC}"/>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iamond 80">
                  <a:extLst>
                    <a:ext uri="{FF2B5EF4-FFF2-40B4-BE49-F238E27FC236}">
                      <a16:creationId xmlns:a16="http://schemas.microsoft.com/office/drawing/2014/main" id="{394526AE-0E63-F55F-138D-6A2B91E19FB0}"/>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FFCA756E-512D-9D33-57BA-ECA1743D5BC7}"/>
                  </a:ext>
                </a:extLst>
              </p:cNvPr>
              <p:cNvGrpSpPr/>
              <p:nvPr/>
            </p:nvGrpSpPr>
            <p:grpSpPr>
              <a:xfrm flipH="1" flipV="1">
                <a:off x="2315369" y="694234"/>
                <a:ext cx="1359008" cy="1161201"/>
                <a:chOff x="1136346" y="680506"/>
                <a:chExt cx="1359008" cy="1161201"/>
              </a:xfrm>
            </p:grpSpPr>
            <p:sp>
              <p:nvSpPr>
                <p:cNvPr id="78" name="Freeform 170">
                  <a:extLst>
                    <a:ext uri="{FF2B5EF4-FFF2-40B4-BE49-F238E27FC236}">
                      <a16:creationId xmlns:a16="http://schemas.microsoft.com/office/drawing/2014/main" id="{69BA2159-7A69-F6D3-AED1-E68CAB610D50}"/>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iamond 78">
                  <a:extLst>
                    <a:ext uri="{FF2B5EF4-FFF2-40B4-BE49-F238E27FC236}">
                      <a16:creationId xmlns:a16="http://schemas.microsoft.com/office/drawing/2014/main" id="{5EF8FCE2-2759-45CF-A0E7-573AF3237DA8}"/>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A0D4EBBF-3E4D-B843-B206-9A60EB412F3E}"/>
                  </a:ext>
                </a:extLst>
              </p:cNvPr>
              <p:cNvGrpSpPr/>
              <p:nvPr/>
            </p:nvGrpSpPr>
            <p:grpSpPr>
              <a:xfrm>
                <a:off x="3379575" y="693331"/>
                <a:ext cx="1359008" cy="1161201"/>
                <a:chOff x="1136346" y="680506"/>
                <a:chExt cx="1359008" cy="1161201"/>
              </a:xfrm>
            </p:grpSpPr>
            <p:sp>
              <p:nvSpPr>
                <p:cNvPr id="76" name="Freeform 168">
                  <a:extLst>
                    <a:ext uri="{FF2B5EF4-FFF2-40B4-BE49-F238E27FC236}">
                      <a16:creationId xmlns:a16="http://schemas.microsoft.com/office/drawing/2014/main" id="{6D9DAF37-0FCE-0DE4-7BC1-67919AF7973F}"/>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iamond 76">
                  <a:extLst>
                    <a:ext uri="{FF2B5EF4-FFF2-40B4-BE49-F238E27FC236}">
                      <a16:creationId xmlns:a16="http://schemas.microsoft.com/office/drawing/2014/main" id="{FC2D5736-ECE5-033B-C13E-AE4DCF28AB0B}"/>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04577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09800" y="-47429"/>
            <a:ext cx="77724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Deception</a:t>
            </a:r>
          </a:p>
        </p:txBody>
      </p:sp>
      <p:sp>
        <p:nvSpPr>
          <p:cNvPr id="7" name="TextBox 6"/>
          <p:cNvSpPr txBox="1"/>
          <p:nvPr/>
        </p:nvSpPr>
        <p:spPr>
          <a:xfrm>
            <a:off x="0" y="6475632"/>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8:10; D&amp;C 28:11</a:t>
            </a:r>
          </a:p>
        </p:txBody>
      </p:sp>
      <p:sp>
        <p:nvSpPr>
          <p:cNvPr id="8" name="TextBox 7"/>
          <p:cNvSpPr txBox="1"/>
          <p:nvPr/>
        </p:nvSpPr>
        <p:spPr>
          <a:xfrm>
            <a:off x="171921" y="694042"/>
            <a:ext cx="6939913" cy="1323439"/>
          </a:xfrm>
          <a:prstGeom prst="rect">
            <a:avLst/>
          </a:prstGeom>
          <a:noFill/>
        </p:spPr>
        <p:txBody>
          <a:bodyPr wrap="square" rtlCol="0">
            <a:spAutoFit/>
          </a:bodyPr>
          <a:lstStyle/>
          <a:p>
            <a:r>
              <a:rPr lang="en-US" sz="2000" dirty="0">
                <a:solidFill>
                  <a:schemeClr val="bg1"/>
                </a:solidFill>
              </a:rPr>
              <a:t>“Simon the sorcerer so convincingly portrayed his satanic powers as divine that many people, 'from the least to the greatest, [said], This man is the great power of God.' </a:t>
            </a:r>
          </a:p>
          <a:p>
            <a:endParaRPr lang="en-US" sz="2000" i="1" dirty="0">
              <a:solidFill>
                <a:schemeClr val="bg1"/>
              </a:solidFill>
              <a:cs typeface="Levenim MT" pitchFamily="2" charset="-79"/>
            </a:endParaRPr>
          </a:p>
        </p:txBody>
      </p:sp>
      <p:sp>
        <p:nvSpPr>
          <p:cNvPr id="56" name="TextBox 55"/>
          <p:cNvSpPr txBox="1"/>
          <p:nvPr/>
        </p:nvSpPr>
        <p:spPr>
          <a:xfrm>
            <a:off x="2752897" y="1884101"/>
            <a:ext cx="7606621" cy="5016758"/>
          </a:xfrm>
          <a:prstGeom prst="rect">
            <a:avLst/>
          </a:prstGeom>
          <a:noFill/>
        </p:spPr>
        <p:txBody>
          <a:bodyPr wrap="square" rtlCol="0">
            <a:spAutoFit/>
          </a:bodyPr>
          <a:lstStyle/>
          <a:p>
            <a:r>
              <a:rPr lang="en-US" sz="2000" dirty="0">
                <a:solidFill>
                  <a:schemeClr val="bg1"/>
                </a:solidFill>
              </a:rPr>
              <a:t>In 1830, Hiram Page, one of the eight witnesses of the Book of Mormon, claimed to receive 'revelations' for the Church from a certain stone he had obtained. </a:t>
            </a:r>
          </a:p>
          <a:p>
            <a:endParaRPr lang="en-US" sz="2000" dirty="0">
              <a:solidFill>
                <a:schemeClr val="bg1"/>
              </a:solidFill>
            </a:endParaRPr>
          </a:p>
          <a:p>
            <a:r>
              <a:rPr lang="en-US" sz="2000" dirty="0">
                <a:solidFill>
                  <a:schemeClr val="bg1"/>
                </a:solidFill>
              </a:rPr>
              <a:t>Although these 'revelations' contradicted those Joseph Smith had received from the Lord, his manner of receiving them deceived several members of the Church, including Oliver Cowdery. </a:t>
            </a:r>
          </a:p>
          <a:p>
            <a:endParaRPr lang="en-US" sz="2000" dirty="0">
              <a:solidFill>
                <a:schemeClr val="bg1"/>
              </a:solidFill>
            </a:endParaRPr>
          </a:p>
          <a:p>
            <a:r>
              <a:rPr lang="en-US" sz="2000" dirty="0">
                <a:solidFill>
                  <a:schemeClr val="bg1"/>
                </a:solidFill>
              </a:rPr>
              <a:t>The Lord commanded Oliver to tell Brother Page 'that those things which he hath written from that stone are not of me and that Satan </a:t>
            </a:r>
            <a:r>
              <a:rPr lang="en-US" sz="2000" dirty="0" err="1">
                <a:solidFill>
                  <a:schemeClr val="bg1"/>
                </a:solidFill>
              </a:rPr>
              <a:t>deceiveth</a:t>
            </a:r>
            <a:r>
              <a:rPr lang="en-US" sz="2000" dirty="0">
                <a:solidFill>
                  <a:schemeClr val="bg1"/>
                </a:solidFill>
              </a:rPr>
              <a:t> him.‘</a:t>
            </a:r>
          </a:p>
          <a:p>
            <a:endParaRPr lang="en-US" sz="2000" dirty="0">
              <a:solidFill>
                <a:schemeClr val="bg1"/>
              </a:solidFill>
            </a:endParaRPr>
          </a:p>
          <a:p>
            <a:r>
              <a:rPr lang="en-US" sz="2000" dirty="0">
                <a:solidFill>
                  <a:schemeClr val="bg1"/>
                </a:solidFill>
              </a:rPr>
              <a:t>Eight years later, Hiram Page left the Church. </a:t>
            </a:r>
          </a:p>
          <a:p>
            <a:endParaRPr lang="en-US" sz="2000" dirty="0">
              <a:solidFill>
                <a:schemeClr val="bg1"/>
              </a:solidFill>
            </a:endParaRPr>
          </a:p>
          <a:p>
            <a:r>
              <a:rPr lang="en-US" sz="2000" dirty="0">
                <a:solidFill>
                  <a:schemeClr val="bg1"/>
                </a:solidFill>
              </a:rPr>
              <a:t>Obviously in these cases, Satan gave men mighty power so similar to that manifested by true servants of God that many were deceived."</a:t>
            </a:r>
            <a:endParaRPr lang="en-US" sz="2000" i="1" dirty="0">
              <a:solidFill>
                <a:schemeClr val="bg1"/>
              </a:solidFill>
              <a:cs typeface="Levenim MT" pitchFamily="2" charset="-79"/>
            </a:endParaRPr>
          </a:p>
        </p:txBody>
      </p:sp>
      <p:grpSp>
        <p:nvGrpSpPr>
          <p:cNvPr id="57" name="Group 56"/>
          <p:cNvGrpSpPr/>
          <p:nvPr/>
        </p:nvGrpSpPr>
        <p:grpSpPr>
          <a:xfrm>
            <a:off x="10112376" y="2739708"/>
            <a:ext cx="1583975" cy="3399384"/>
            <a:chOff x="3352800" y="609600"/>
            <a:chExt cx="1875867" cy="4191001"/>
          </a:xfrm>
        </p:grpSpPr>
        <p:sp>
          <p:nvSpPr>
            <p:cNvPr id="58" name="Oval 57"/>
            <p:cNvSpPr/>
            <p:nvPr/>
          </p:nvSpPr>
          <p:spPr>
            <a:xfrm rot="2704841" flipH="1">
              <a:off x="3542221" y="4326645"/>
              <a:ext cx="394574" cy="553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rot="10431766">
              <a:off x="3424141" y="681976"/>
              <a:ext cx="1300053" cy="1066800"/>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3657600" y="1828800"/>
              <a:ext cx="914400" cy="12954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7610301" flipH="1">
              <a:off x="4120919" y="4274456"/>
              <a:ext cx="394574" cy="553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352800" y="2842435"/>
              <a:ext cx="320040" cy="5626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20160954">
              <a:off x="4648200" y="2743200"/>
              <a:ext cx="320040" cy="5626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Operation 63"/>
            <p:cNvSpPr/>
            <p:nvPr/>
          </p:nvSpPr>
          <p:spPr>
            <a:xfrm rot="9438105" flipH="1">
              <a:off x="4344707" y="1795629"/>
              <a:ext cx="481590" cy="1288263"/>
            </a:xfrm>
            <a:prstGeom prst="flowChartManualOperation">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p:cNvSpPr/>
            <p:nvPr/>
          </p:nvSpPr>
          <p:spPr>
            <a:xfrm rot="11918038">
              <a:off x="3430511" y="1794188"/>
              <a:ext cx="481590" cy="1348716"/>
            </a:xfrm>
            <a:prstGeom prst="flowChartManualOperation">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anual Operation 65"/>
            <p:cNvSpPr/>
            <p:nvPr/>
          </p:nvSpPr>
          <p:spPr>
            <a:xfrm rot="10800000">
              <a:off x="3544824" y="3194069"/>
              <a:ext cx="704088" cy="1336208"/>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Manual Operation 66"/>
            <p:cNvSpPr/>
            <p:nvPr/>
          </p:nvSpPr>
          <p:spPr>
            <a:xfrm rot="10800000">
              <a:off x="3992880" y="3194069"/>
              <a:ext cx="704088" cy="1336208"/>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3608832" y="3053416"/>
              <a:ext cx="1024128" cy="140653"/>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992880" y="3053416"/>
              <a:ext cx="256032" cy="14065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131"/>
            <p:cNvGrpSpPr/>
            <p:nvPr/>
          </p:nvGrpSpPr>
          <p:grpSpPr>
            <a:xfrm>
              <a:off x="3581400" y="1752600"/>
              <a:ext cx="1066800" cy="1295400"/>
              <a:chOff x="3962400" y="2743200"/>
              <a:chExt cx="1066800" cy="1295400"/>
            </a:xfrm>
          </p:grpSpPr>
          <p:sp>
            <p:nvSpPr>
              <p:cNvPr id="93" name="Trapezoid 92"/>
              <p:cNvSpPr/>
              <p:nvPr/>
            </p:nvSpPr>
            <p:spPr>
              <a:xfrm>
                <a:off x="3962400" y="2743200"/>
                <a:ext cx="609600" cy="1295400"/>
              </a:xfrm>
              <a:prstGeom prst="trapezoid">
                <a:avLst>
                  <a:gd name="adj" fmla="val 32353"/>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a:off x="4419600" y="2743200"/>
                <a:ext cx="609600" cy="1295400"/>
              </a:xfrm>
              <a:prstGeom prst="trapezoid">
                <a:avLst>
                  <a:gd name="adj" fmla="val 30882"/>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450977" y="3523129"/>
                <a:ext cx="1524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442012" y="3747247"/>
                <a:ext cx="1524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Oval 70"/>
            <p:cNvSpPr/>
            <p:nvPr/>
          </p:nvSpPr>
          <p:spPr>
            <a:xfrm>
              <a:off x="3962400" y="3200400"/>
              <a:ext cx="3810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arallelogram 71"/>
            <p:cNvSpPr/>
            <p:nvPr/>
          </p:nvSpPr>
          <p:spPr>
            <a:xfrm rot="2421326">
              <a:off x="4263574" y="1763655"/>
              <a:ext cx="300021" cy="371569"/>
            </a:xfrm>
            <a:prstGeom prst="parallelogram">
              <a:avLst>
                <a:gd name="adj" fmla="val 24674"/>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arallelogram 72"/>
            <p:cNvSpPr/>
            <p:nvPr/>
          </p:nvSpPr>
          <p:spPr>
            <a:xfrm rot="19178674" flipH="1">
              <a:off x="3666004" y="1805527"/>
              <a:ext cx="300021" cy="371569"/>
            </a:xfrm>
            <a:prstGeom prst="parallelogram">
              <a:avLst>
                <a:gd name="adj" fmla="val 24674"/>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15"/>
            <p:cNvSpPr/>
            <p:nvPr/>
          </p:nvSpPr>
          <p:spPr>
            <a:xfrm>
              <a:off x="3581400" y="762000"/>
              <a:ext cx="1027176"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219"/>
            <p:cNvGrpSpPr/>
            <p:nvPr/>
          </p:nvGrpSpPr>
          <p:grpSpPr>
            <a:xfrm rot="718912">
              <a:off x="4632330" y="1639095"/>
              <a:ext cx="596337" cy="2111985"/>
              <a:chOff x="5187482" y="1600200"/>
              <a:chExt cx="2101851" cy="5027905"/>
            </a:xfrm>
          </p:grpSpPr>
          <p:sp>
            <p:nvSpPr>
              <p:cNvPr id="83" name="Block Arc 82"/>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4" name="Group 209"/>
              <p:cNvGrpSpPr/>
              <p:nvPr/>
            </p:nvGrpSpPr>
            <p:grpSpPr>
              <a:xfrm rot="12048576">
                <a:off x="6462847" y="3330867"/>
                <a:ext cx="826486" cy="501067"/>
                <a:chOff x="7467600" y="2971800"/>
                <a:chExt cx="914400" cy="685800"/>
              </a:xfrm>
            </p:grpSpPr>
            <p:sp>
              <p:nvSpPr>
                <p:cNvPr id="91" name="Oval 90"/>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210"/>
              <p:cNvGrpSpPr/>
              <p:nvPr/>
            </p:nvGrpSpPr>
            <p:grpSpPr>
              <a:xfrm rot="20265966">
                <a:off x="5187482" y="3324981"/>
                <a:ext cx="773604" cy="585862"/>
                <a:chOff x="7467600" y="2971800"/>
                <a:chExt cx="914400" cy="685800"/>
              </a:xfrm>
            </p:grpSpPr>
            <p:sp>
              <p:nvSpPr>
                <p:cNvPr id="89" name="Oval 88"/>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rapezoid 85"/>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Oval 75"/>
            <p:cNvSpPr/>
            <p:nvPr/>
          </p:nvSpPr>
          <p:spPr>
            <a:xfrm rot="1829760">
              <a:off x="4873719" y="2984845"/>
              <a:ext cx="174119" cy="2743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p:cNvSpPr/>
            <p:nvPr/>
          </p:nvSpPr>
          <p:spPr>
            <a:xfrm rot="11031254">
              <a:off x="3850915" y="1499237"/>
              <a:ext cx="567430" cy="169531"/>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p:cNvGrpSpPr/>
            <p:nvPr/>
          </p:nvGrpSpPr>
          <p:grpSpPr>
            <a:xfrm>
              <a:off x="3810000" y="1219200"/>
              <a:ext cx="666750" cy="243840"/>
              <a:chOff x="5124450" y="1219200"/>
              <a:chExt cx="666750" cy="243840"/>
            </a:xfrm>
          </p:grpSpPr>
          <p:sp>
            <p:nvSpPr>
              <p:cNvPr id="80" name="Oval 79"/>
              <p:cNvSpPr/>
              <p:nvPr/>
            </p:nvSpPr>
            <p:spPr>
              <a:xfrm>
                <a:off x="5486400" y="1219200"/>
                <a:ext cx="304800" cy="24384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124450" y="1219200"/>
                <a:ext cx="285750" cy="2286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410200" y="1295400"/>
                <a:ext cx="76200" cy="76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Cloud 78"/>
            <p:cNvSpPr/>
            <p:nvPr/>
          </p:nvSpPr>
          <p:spPr>
            <a:xfrm>
              <a:off x="3733800" y="609600"/>
              <a:ext cx="685800" cy="381000"/>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11696351" y="6361523"/>
            <a:ext cx="495649" cy="369332"/>
          </a:xfrm>
          <a:prstGeom prst="rect">
            <a:avLst/>
          </a:prstGeom>
        </p:spPr>
        <p:txBody>
          <a:bodyPr wrap="none">
            <a:spAutoFit/>
          </a:bodyPr>
          <a:lstStyle/>
          <a:p>
            <a:r>
              <a:rPr lang="en-US" dirty="0">
                <a:solidFill>
                  <a:schemeClr val="bg1"/>
                </a:solidFill>
              </a:rPr>
              <a:t>(4) </a:t>
            </a:r>
          </a:p>
        </p:txBody>
      </p:sp>
      <p:grpSp>
        <p:nvGrpSpPr>
          <p:cNvPr id="2" name="Group 1">
            <a:extLst>
              <a:ext uri="{FF2B5EF4-FFF2-40B4-BE49-F238E27FC236}">
                <a16:creationId xmlns:a16="http://schemas.microsoft.com/office/drawing/2014/main" id="{B5E722A6-709C-C954-9138-73A9976BB2E7}"/>
              </a:ext>
            </a:extLst>
          </p:cNvPr>
          <p:cNvGrpSpPr/>
          <p:nvPr/>
        </p:nvGrpSpPr>
        <p:grpSpPr>
          <a:xfrm>
            <a:off x="611203" y="2252607"/>
            <a:ext cx="1553467" cy="2985627"/>
            <a:chOff x="5715000" y="255071"/>
            <a:chExt cx="1772436" cy="3406467"/>
          </a:xfrm>
        </p:grpSpPr>
        <p:sp>
          <p:nvSpPr>
            <p:cNvPr id="4" name="Freeform 138">
              <a:extLst>
                <a:ext uri="{FF2B5EF4-FFF2-40B4-BE49-F238E27FC236}">
                  <a16:creationId xmlns:a16="http://schemas.microsoft.com/office/drawing/2014/main" id="{25392268-64B5-525E-FDF9-5AC31A7659C9}"/>
                </a:ext>
              </a:extLst>
            </p:cNvPr>
            <p:cNvSpPr/>
            <p:nvPr/>
          </p:nvSpPr>
          <p:spPr>
            <a:xfrm>
              <a:off x="5755706" y="308441"/>
              <a:ext cx="1602543" cy="1438162"/>
            </a:xfrm>
            <a:custGeom>
              <a:avLst/>
              <a:gdLst>
                <a:gd name="connsiteX0" fmla="*/ 1208902 w 1602543"/>
                <a:gd name="connsiteY0" fmla="*/ 834 h 1438162"/>
                <a:gd name="connsiteX1" fmla="*/ 1258176 w 1602543"/>
                <a:gd name="connsiteY1" fmla="*/ 14179 h 1438162"/>
                <a:gd name="connsiteX2" fmla="*/ 1351151 w 1602543"/>
                <a:gd name="connsiteY2" fmla="*/ 140376 h 1438162"/>
                <a:gd name="connsiteX3" fmla="*/ 1351657 w 1602543"/>
                <a:gd name="connsiteY3" fmla="*/ 140601 h 1438162"/>
                <a:gd name="connsiteX4" fmla="*/ 1390971 w 1602543"/>
                <a:gd name="connsiteY4" fmla="*/ 158082 h 1438162"/>
                <a:gd name="connsiteX5" fmla="*/ 1470472 w 1602543"/>
                <a:gd name="connsiteY5" fmla="*/ 262855 h 1438162"/>
                <a:gd name="connsiteX6" fmla="*/ 1465131 w 1602543"/>
                <a:gd name="connsiteY6" fmla="*/ 395664 h 1438162"/>
                <a:gd name="connsiteX7" fmla="*/ 1504145 w 1602543"/>
                <a:gd name="connsiteY7" fmla="*/ 598727 h 1438162"/>
                <a:gd name="connsiteX8" fmla="*/ 1499285 w 1602543"/>
                <a:gd name="connsiteY8" fmla="*/ 611303 h 1438162"/>
                <a:gd name="connsiteX9" fmla="*/ 1523826 w 1602543"/>
                <a:gd name="connsiteY9" fmla="*/ 624042 h 1438162"/>
                <a:gd name="connsiteX10" fmla="*/ 1576056 w 1602543"/>
                <a:gd name="connsiteY10" fmla="*/ 704396 h 1438162"/>
                <a:gd name="connsiteX11" fmla="*/ 1572547 w 1602543"/>
                <a:gd name="connsiteY11" fmla="*/ 806253 h 1438162"/>
                <a:gd name="connsiteX12" fmla="*/ 1598178 w 1602543"/>
                <a:gd name="connsiteY12" fmla="*/ 961989 h 1438162"/>
                <a:gd name="connsiteX13" fmla="*/ 1478111 w 1602543"/>
                <a:gd name="connsiteY13" fmla="*/ 1098313 h 1438162"/>
                <a:gd name="connsiteX14" fmla="*/ 1435129 w 1602543"/>
                <a:gd name="connsiteY14" fmla="*/ 1215126 h 1438162"/>
                <a:gd name="connsiteX15" fmla="*/ 1288790 w 1602543"/>
                <a:gd name="connsiteY15" fmla="*/ 1229269 h 1438162"/>
                <a:gd name="connsiteX16" fmla="*/ 1184213 w 1602543"/>
                <a:gd name="connsiteY16" fmla="*/ 1353886 h 1438162"/>
                <a:gd name="connsiteX17" fmla="*/ 1030450 w 1602543"/>
                <a:gd name="connsiteY17" fmla="*/ 1277820 h 1438162"/>
                <a:gd name="connsiteX18" fmla="*/ 802041 w 1602543"/>
                <a:gd name="connsiteY18" fmla="*/ 1202666 h 1438162"/>
                <a:gd name="connsiteX19" fmla="*/ 716316 w 1602543"/>
                <a:gd name="connsiteY19" fmla="*/ 1156221 h 1438162"/>
                <a:gd name="connsiteX20" fmla="*/ 708290 w 1602543"/>
                <a:gd name="connsiteY20" fmla="*/ 1135919 h 1438162"/>
                <a:gd name="connsiteX21" fmla="*/ 702663 w 1602543"/>
                <a:gd name="connsiteY21" fmla="*/ 1182133 h 1438162"/>
                <a:gd name="connsiteX22" fmla="*/ 674612 w 1602543"/>
                <a:gd name="connsiteY22" fmla="*/ 1250665 h 1438162"/>
                <a:gd name="connsiteX23" fmla="*/ 544379 w 1602543"/>
                <a:gd name="connsiteY23" fmla="*/ 1269107 h 1438162"/>
                <a:gd name="connsiteX24" fmla="*/ 451313 w 1602543"/>
                <a:gd name="connsiteY24" fmla="*/ 1431593 h 1438162"/>
                <a:gd name="connsiteX25" fmla="*/ 314473 w 1602543"/>
                <a:gd name="connsiteY25" fmla="*/ 1332412 h 1438162"/>
                <a:gd name="connsiteX26" fmla="*/ 111204 w 1602543"/>
                <a:gd name="connsiteY26" fmla="*/ 1234419 h 1438162"/>
                <a:gd name="connsiteX27" fmla="*/ 21831 w 1602543"/>
                <a:gd name="connsiteY27" fmla="*/ 1125372 h 1438162"/>
                <a:gd name="connsiteX28" fmla="*/ 40927 w 1602543"/>
                <a:gd name="connsiteY28" fmla="*/ 978176 h 1438162"/>
                <a:gd name="connsiteX29" fmla="*/ 601 w 1602543"/>
                <a:gd name="connsiteY29" fmla="*/ 827157 h 1438162"/>
                <a:gd name="connsiteX30" fmla="*/ 74247 w 1602543"/>
                <a:gd name="connsiteY30" fmla="*/ 692927 h 1438162"/>
                <a:gd name="connsiteX31" fmla="*/ 74952 w 1602543"/>
                <a:gd name="connsiteY31" fmla="*/ 689388 h 1438162"/>
                <a:gd name="connsiteX32" fmla="*/ 79695 w 1602543"/>
                <a:gd name="connsiteY32" fmla="*/ 586239 h 1438162"/>
                <a:gd name="connsiteX33" fmla="*/ 103271 w 1602543"/>
                <a:gd name="connsiteY33" fmla="*/ 510958 h 1438162"/>
                <a:gd name="connsiteX34" fmla="*/ 103134 w 1602543"/>
                <a:gd name="connsiteY34" fmla="*/ 505280 h 1438162"/>
                <a:gd name="connsiteX35" fmla="*/ 229099 w 1602543"/>
                <a:gd name="connsiteY35" fmla="*/ 371050 h 1438162"/>
                <a:gd name="connsiteX36" fmla="*/ 230304 w 1602543"/>
                <a:gd name="connsiteY36" fmla="*/ 367511 h 1438162"/>
                <a:gd name="connsiteX37" fmla="*/ 286414 w 1602543"/>
                <a:gd name="connsiteY37" fmla="*/ 174754 h 1438162"/>
                <a:gd name="connsiteX38" fmla="*/ 559380 w 1602543"/>
                <a:gd name="connsiteY38" fmla="*/ 130716 h 1438162"/>
                <a:gd name="connsiteX39" fmla="*/ 559433 w 1602543"/>
                <a:gd name="connsiteY39" fmla="*/ 130635 h 1438162"/>
                <a:gd name="connsiteX40" fmla="*/ 583453 w 1602543"/>
                <a:gd name="connsiteY40" fmla="*/ 93304 h 1438162"/>
                <a:gd name="connsiteX41" fmla="*/ 834593 w 1602543"/>
                <a:gd name="connsiteY41" fmla="*/ 85000 h 1438162"/>
                <a:gd name="connsiteX42" fmla="*/ 835574 w 1602543"/>
                <a:gd name="connsiteY42" fmla="*/ 83754 h 1438162"/>
                <a:gd name="connsiteX43" fmla="*/ 878687 w 1602543"/>
                <a:gd name="connsiteY43" fmla="*/ 28975 h 1438162"/>
                <a:gd name="connsiteX44" fmla="*/ 941832 w 1602543"/>
                <a:gd name="connsiteY44" fmla="*/ 1523 h 1438162"/>
                <a:gd name="connsiteX45" fmla="*/ 1048051 w 1602543"/>
                <a:gd name="connsiteY45" fmla="*/ 31491 h 1438162"/>
                <a:gd name="connsiteX46" fmla="*/ 1073272 w 1602543"/>
                <a:gd name="connsiteY46" fmla="*/ 58752 h 1438162"/>
                <a:gd name="connsiteX47" fmla="*/ 1074831 w 1602543"/>
                <a:gd name="connsiteY47" fmla="*/ 60437 h 1438162"/>
                <a:gd name="connsiteX48" fmla="*/ 1208902 w 1602543"/>
                <a:gd name="connsiteY48" fmla="*/ 834 h 14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02543" h="1438162">
                  <a:moveTo>
                    <a:pt x="1208902" y="834"/>
                  </a:moveTo>
                  <a:cubicBezTo>
                    <a:pt x="1225570" y="2357"/>
                    <a:pt x="1242203" y="6753"/>
                    <a:pt x="1258176" y="14179"/>
                  </a:cubicBezTo>
                  <a:cubicBezTo>
                    <a:pt x="1306862" y="36804"/>
                    <a:pt x="1341772" y="84174"/>
                    <a:pt x="1351151" y="140376"/>
                  </a:cubicBezTo>
                  <a:lnTo>
                    <a:pt x="1351657" y="140601"/>
                  </a:lnTo>
                  <a:lnTo>
                    <a:pt x="1390971" y="158082"/>
                  </a:lnTo>
                  <a:cubicBezTo>
                    <a:pt x="1428169" y="180817"/>
                    <a:pt x="1456795" y="217913"/>
                    <a:pt x="1470472" y="262855"/>
                  </a:cubicBezTo>
                  <a:cubicBezTo>
                    <a:pt x="1483726" y="306349"/>
                    <a:pt x="1481838" y="353590"/>
                    <a:pt x="1465131" y="395664"/>
                  </a:cubicBezTo>
                  <a:cubicBezTo>
                    <a:pt x="1506197" y="453365"/>
                    <a:pt x="1520558" y="528164"/>
                    <a:pt x="1504145" y="598727"/>
                  </a:cubicBezTo>
                  <a:lnTo>
                    <a:pt x="1499285" y="611303"/>
                  </a:lnTo>
                  <a:lnTo>
                    <a:pt x="1523826" y="624042"/>
                  </a:lnTo>
                  <a:cubicBezTo>
                    <a:pt x="1548264" y="641478"/>
                    <a:pt x="1567070" y="669929"/>
                    <a:pt x="1576056" y="704396"/>
                  </a:cubicBezTo>
                  <a:cubicBezTo>
                    <a:pt x="1584763" y="737754"/>
                    <a:pt x="1583522" y="773984"/>
                    <a:pt x="1572547" y="806253"/>
                  </a:cubicBezTo>
                  <a:cubicBezTo>
                    <a:pt x="1599525" y="850506"/>
                    <a:pt x="1608961" y="907872"/>
                    <a:pt x="1598178" y="961989"/>
                  </a:cubicBezTo>
                  <a:cubicBezTo>
                    <a:pt x="1583843" y="1033935"/>
                    <a:pt x="1536390" y="1087815"/>
                    <a:pt x="1478111" y="1098313"/>
                  </a:cubicBezTo>
                  <a:cubicBezTo>
                    <a:pt x="1477833" y="1143220"/>
                    <a:pt x="1462151" y="1185809"/>
                    <a:pt x="1435129" y="1215126"/>
                  </a:cubicBezTo>
                  <a:cubicBezTo>
                    <a:pt x="1394073" y="1259676"/>
                    <a:pt x="1334767" y="1265400"/>
                    <a:pt x="1288790" y="1229269"/>
                  </a:cubicBezTo>
                  <a:cubicBezTo>
                    <a:pt x="1273921" y="1291330"/>
                    <a:pt x="1234105" y="1338772"/>
                    <a:pt x="1184213" y="1353886"/>
                  </a:cubicBezTo>
                  <a:cubicBezTo>
                    <a:pt x="1125421" y="1371694"/>
                    <a:pt x="1064061" y="1341347"/>
                    <a:pt x="1030450" y="1277820"/>
                  </a:cubicBezTo>
                  <a:cubicBezTo>
                    <a:pt x="951118" y="1338118"/>
                    <a:pt x="848082" y="1304225"/>
                    <a:pt x="802041" y="1202666"/>
                  </a:cubicBezTo>
                  <a:cubicBezTo>
                    <a:pt x="768119" y="1207673"/>
                    <a:pt x="735751" y="1189035"/>
                    <a:pt x="716316" y="1156221"/>
                  </a:cubicBezTo>
                  <a:lnTo>
                    <a:pt x="708290" y="1135919"/>
                  </a:lnTo>
                  <a:lnTo>
                    <a:pt x="702663" y="1182133"/>
                  </a:lnTo>
                  <a:cubicBezTo>
                    <a:pt x="696137" y="1208113"/>
                    <a:pt x="686636" y="1231552"/>
                    <a:pt x="674612" y="1250665"/>
                  </a:cubicBezTo>
                  <a:cubicBezTo>
                    <a:pt x="638075" y="1308753"/>
                    <a:pt x="585296" y="1316218"/>
                    <a:pt x="544379" y="1269107"/>
                  </a:cubicBezTo>
                  <a:cubicBezTo>
                    <a:pt x="531147" y="1350027"/>
                    <a:pt x="495714" y="1411886"/>
                    <a:pt x="451313" y="1431593"/>
                  </a:cubicBezTo>
                  <a:cubicBezTo>
                    <a:pt x="398991" y="1454813"/>
                    <a:pt x="344385" y="1415244"/>
                    <a:pt x="314473" y="1332412"/>
                  </a:cubicBezTo>
                  <a:cubicBezTo>
                    <a:pt x="243873" y="1411034"/>
                    <a:pt x="152177" y="1366841"/>
                    <a:pt x="111204" y="1234419"/>
                  </a:cubicBezTo>
                  <a:cubicBezTo>
                    <a:pt x="70953" y="1243123"/>
                    <a:pt x="33159" y="1197020"/>
                    <a:pt x="21831" y="1125372"/>
                  </a:cubicBezTo>
                  <a:cubicBezTo>
                    <a:pt x="13624" y="1073534"/>
                    <a:pt x="20879" y="1017590"/>
                    <a:pt x="40927" y="978176"/>
                  </a:cubicBezTo>
                  <a:cubicBezTo>
                    <a:pt x="12482" y="947259"/>
                    <a:pt x="-3360" y="887931"/>
                    <a:pt x="601" y="827157"/>
                  </a:cubicBezTo>
                  <a:cubicBezTo>
                    <a:pt x="5247" y="756000"/>
                    <a:pt x="35825" y="700262"/>
                    <a:pt x="74247" y="692927"/>
                  </a:cubicBezTo>
                  <a:cubicBezTo>
                    <a:pt x="74476" y="691739"/>
                    <a:pt x="74723" y="690576"/>
                    <a:pt x="74952" y="689388"/>
                  </a:cubicBezTo>
                  <a:cubicBezTo>
                    <a:pt x="72372" y="654352"/>
                    <a:pt x="74090" y="619167"/>
                    <a:pt x="79695" y="586239"/>
                  </a:cubicBezTo>
                  <a:lnTo>
                    <a:pt x="103271" y="510958"/>
                  </a:lnTo>
                  <a:lnTo>
                    <a:pt x="103134" y="505280"/>
                  </a:lnTo>
                  <a:cubicBezTo>
                    <a:pt x="111080" y="434123"/>
                    <a:pt x="163381" y="378385"/>
                    <a:pt x="229099" y="371050"/>
                  </a:cubicBezTo>
                  <a:cubicBezTo>
                    <a:pt x="229490" y="369862"/>
                    <a:pt x="229913" y="368699"/>
                    <a:pt x="230304" y="367511"/>
                  </a:cubicBezTo>
                  <a:cubicBezTo>
                    <a:pt x="221478" y="297439"/>
                    <a:pt x="242060" y="226772"/>
                    <a:pt x="286414" y="174754"/>
                  </a:cubicBezTo>
                  <a:cubicBezTo>
                    <a:pt x="356496" y="92594"/>
                    <a:pt x="470118" y="74281"/>
                    <a:pt x="559380" y="130716"/>
                  </a:cubicBezTo>
                  <a:lnTo>
                    <a:pt x="559433" y="130635"/>
                  </a:lnTo>
                  <a:lnTo>
                    <a:pt x="583453" y="93304"/>
                  </a:lnTo>
                  <a:cubicBezTo>
                    <a:pt x="647488" y="15842"/>
                    <a:pt x="762159" y="7935"/>
                    <a:pt x="834593" y="85000"/>
                  </a:cubicBezTo>
                  <a:lnTo>
                    <a:pt x="835574" y="83754"/>
                  </a:lnTo>
                  <a:lnTo>
                    <a:pt x="878687" y="28975"/>
                  </a:lnTo>
                  <a:cubicBezTo>
                    <a:pt x="897103" y="14637"/>
                    <a:pt x="918694" y="5061"/>
                    <a:pt x="941832" y="1523"/>
                  </a:cubicBezTo>
                  <a:cubicBezTo>
                    <a:pt x="980032" y="-4327"/>
                    <a:pt x="1018195" y="6879"/>
                    <a:pt x="1048051" y="31491"/>
                  </a:cubicBezTo>
                  <a:lnTo>
                    <a:pt x="1073272" y="58752"/>
                  </a:lnTo>
                  <a:lnTo>
                    <a:pt x="1074831" y="60437"/>
                  </a:lnTo>
                  <a:cubicBezTo>
                    <a:pt x="1108585" y="17549"/>
                    <a:pt x="1158899" y="-3735"/>
                    <a:pt x="1208902" y="834"/>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Oval 96">
              <a:extLst>
                <a:ext uri="{FF2B5EF4-FFF2-40B4-BE49-F238E27FC236}">
                  <a16:creationId xmlns:a16="http://schemas.microsoft.com/office/drawing/2014/main" id="{1D1CEBE1-EE1F-015D-0E1C-F604BA194CF3}"/>
                </a:ext>
              </a:extLst>
            </p:cNvPr>
            <p:cNvSpPr/>
            <p:nvPr/>
          </p:nvSpPr>
          <p:spPr>
            <a:xfrm rot="19671902">
              <a:off x="7127441" y="1963933"/>
              <a:ext cx="359995" cy="5863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9485FFA-0EEB-261E-08B5-CA6216F4B8E0}"/>
                </a:ext>
              </a:extLst>
            </p:cNvPr>
            <p:cNvSpPr/>
            <p:nvPr/>
          </p:nvSpPr>
          <p:spPr>
            <a:xfrm rot="2647766">
              <a:off x="5715000" y="1964558"/>
              <a:ext cx="368876" cy="5863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DEF58185-EBB5-C831-3441-D4AE711182FE}"/>
                </a:ext>
              </a:extLst>
            </p:cNvPr>
            <p:cNvSpPr/>
            <p:nvPr/>
          </p:nvSpPr>
          <p:spPr>
            <a:xfrm rot="19352409">
              <a:off x="6664353" y="3075224"/>
              <a:ext cx="340948" cy="586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A5F8A160-B3DA-4D1D-838E-B6E521FD8E32}"/>
                </a:ext>
              </a:extLst>
            </p:cNvPr>
            <p:cNvSpPr/>
            <p:nvPr/>
          </p:nvSpPr>
          <p:spPr>
            <a:xfrm rot="2647766">
              <a:off x="6272388" y="3063627"/>
              <a:ext cx="339317" cy="586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EDFD5A77-4E4D-C936-9ED0-FA2979985357}"/>
                </a:ext>
              </a:extLst>
            </p:cNvPr>
            <p:cNvSpPr/>
            <p:nvPr/>
          </p:nvSpPr>
          <p:spPr>
            <a:xfrm rot="20169292">
              <a:off x="6624865" y="1319883"/>
              <a:ext cx="728145" cy="104582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DAA42489-DCBA-B357-2F89-6DC996C5778E}"/>
                </a:ext>
              </a:extLst>
            </p:cNvPr>
            <p:cNvSpPr/>
            <p:nvPr/>
          </p:nvSpPr>
          <p:spPr>
            <a:xfrm rot="1790291">
              <a:off x="5830112" y="1285616"/>
              <a:ext cx="728145" cy="104582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69E0C0CE-6BC8-24C6-C090-C0029E67FC38}"/>
                </a:ext>
              </a:extLst>
            </p:cNvPr>
            <p:cNvSpPr/>
            <p:nvPr/>
          </p:nvSpPr>
          <p:spPr>
            <a:xfrm>
              <a:off x="6044320" y="1454465"/>
              <a:ext cx="1086279" cy="1910859"/>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2DB6B579-8545-468D-5691-29DEC37647AD}"/>
                </a:ext>
              </a:extLst>
            </p:cNvPr>
            <p:cNvSpPr/>
            <p:nvPr/>
          </p:nvSpPr>
          <p:spPr>
            <a:xfrm>
              <a:off x="6379050" y="1137030"/>
              <a:ext cx="416816" cy="5762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B10A74F4-49CB-970B-EC78-5608C9218890}"/>
                </a:ext>
              </a:extLst>
            </p:cNvPr>
            <p:cNvSpPr/>
            <p:nvPr/>
          </p:nvSpPr>
          <p:spPr>
            <a:xfrm rot="21335299">
              <a:off x="6677442" y="1379515"/>
              <a:ext cx="512952" cy="1913148"/>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B01742F8-CF37-7434-FAB1-DBFFA98C8B0D}"/>
                </a:ext>
              </a:extLst>
            </p:cNvPr>
            <p:cNvSpPr/>
            <p:nvPr/>
          </p:nvSpPr>
          <p:spPr>
            <a:xfrm rot="473802">
              <a:off x="6001456" y="1384987"/>
              <a:ext cx="512952" cy="1880586"/>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9F35CCB-42B6-5BBC-D528-CA20A51A3392}"/>
                </a:ext>
              </a:extLst>
            </p:cNvPr>
            <p:cNvSpPr/>
            <p:nvPr/>
          </p:nvSpPr>
          <p:spPr>
            <a:xfrm>
              <a:off x="6044320" y="455096"/>
              <a:ext cx="1035359" cy="109575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a:extLst>
                <a:ext uri="{FF2B5EF4-FFF2-40B4-BE49-F238E27FC236}">
                  <a16:creationId xmlns:a16="http://schemas.microsoft.com/office/drawing/2014/main" id="{57F0C0D2-0D1D-136C-3368-FA3EAEE1168F}"/>
                </a:ext>
              </a:extLst>
            </p:cNvPr>
            <p:cNvSpPr/>
            <p:nvPr/>
          </p:nvSpPr>
          <p:spPr>
            <a:xfrm>
              <a:off x="6253524" y="1233167"/>
              <a:ext cx="630178" cy="446271"/>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998D443F-84D7-2555-F874-99D2123CFF9C}"/>
                </a:ext>
              </a:extLst>
            </p:cNvPr>
            <p:cNvSpPr/>
            <p:nvPr/>
          </p:nvSpPr>
          <p:spPr>
            <a:xfrm>
              <a:off x="6449069" y="1306303"/>
              <a:ext cx="244835" cy="1426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5B748592-297F-D897-D923-AD9DD87B7C47}"/>
                </a:ext>
              </a:extLst>
            </p:cNvPr>
            <p:cNvGrpSpPr/>
            <p:nvPr/>
          </p:nvGrpSpPr>
          <p:grpSpPr>
            <a:xfrm rot="16822192">
              <a:off x="5460654" y="2284535"/>
              <a:ext cx="1557752" cy="317462"/>
              <a:chOff x="1136346" y="680506"/>
              <a:chExt cx="3602237" cy="1174929"/>
            </a:xfrm>
          </p:grpSpPr>
          <p:grpSp>
            <p:nvGrpSpPr>
              <p:cNvPr id="132" name="Group 131">
                <a:extLst>
                  <a:ext uri="{FF2B5EF4-FFF2-40B4-BE49-F238E27FC236}">
                    <a16:creationId xmlns:a16="http://schemas.microsoft.com/office/drawing/2014/main" id="{E9EF6D09-D876-E738-E44A-D93110305ACD}"/>
                  </a:ext>
                </a:extLst>
              </p:cNvPr>
              <p:cNvGrpSpPr/>
              <p:nvPr/>
            </p:nvGrpSpPr>
            <p:grpSpPr>
              <a:xfrm>
                <a:off x="1136346" y="680506"/>
                <a:ext cx="1359008" cy="1161201"/>
                <a:chOff x="1136346" y="680506"/>
                <a:chExt cx="1359008" cy="1161201"/>
              </a:xfrm>
            </p:grpSpPr>
            <p:sp>
              <p:nvSpPr>
                <p:cNvPr id="139" name="Freeform 143">
                  <a:extLst>
                    <a:ext uri="{FF2B5EF4-FFF2-40B4-BE49-F238E27FC236}">
                      <a16:creationId xmlns:a16="http://schemas.microsoft.com/office/drawing/2014/main" id="{43EC4339-7B92-A6C5-29DC-93B9A3D7C404}"/>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Diamond 139">
                  <a:extLst>
                    <a:ext uri="{FF2B5EF4-FFF2-40B4-BE49-F238E27FC236}">
                      <a16:creationId xmlns:a16="http://schemas.microsoft.com/office/drawing/2014/main" id="{61AF5E42-A697-6B4F-2BD6-F2FD706626C1}"/>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6FA62EA2-770A-CD3E-34CC-26FC0BDBB62B}"/>
                  </a:ext>
                </a:extLst>
              </p:cNvPr>
              <p:cNvGrpSpPr/>
              <p:nvPr/>
            </p:nvGrpSpPr>
            <p:grpSpPr>
              <a:xfrm flipH="1" flipV="1">
                <a:off x="2315369" y="694234"/>
                <a:ext cx="1359008" cy="1161201"/>
                <a:chOff x="1136346" y="680506"/>
                <a:chExt cx="1359008" cy="1161201"/>
              </a:xfrm>
            </p:grpSpPr>
            <p:sp>
              <p:nvSpPr>
                <p:cNvPr id="137" name="Freeform 147">
                  <a:extLst>
                    <a:ext uri="{FF2B5EF4-FFF2-40B4-BE49-F238E27FC236}">
                      <a16:creationId xmlns:a16="http://schemas.microsoft.com/office/drawing/2014/main" id="{1DF738B0-130B-2280-47B9-89CB98220835}"/>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Diamond 137">
                  <a:extLst>
                    <a:ext uri="{FF2B5EF4-FFF2-40B4-BE49-F238E27FC236}">
                      <a16:creationId xmlns:a16="http://schemas.microsoft.com/office/drawing/2014/main" id="{65347D33-3D88-6CCD-4C6C-807988CC5535}"/>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E68BA555-F79E-F850-EF98-B53F4C25BB39}"/>
                  </a:ext>
                </a:extLst>
              </p:cNvPr>
              <p:cNvGrpSpPr/>
              <p:nvPr/>
            </p:nvGrpSpPr>
            <p:grpSpPr>
              <a:xfrm>
                <a:off x="3379575" y="693331"/>
                <a:ext cx="1359008" cy="1161201"/>
                <a:chOff x="1136346" y="680506"/>
                <a:chExt cx="1359008" cy="1161201"/>
              </a:xfrm>
            </p:grpSpPr>
            <p:sp>
              <p:nvSpPr>
                <p:cNvPr id="135" name="Freeform 150">
                  <a:extLst>
                    <a:ext uri="{FF2B5EF4-FFF2-40B4-BE49-F238E27FC236}">
                      <a16:creationId xmlns:a16="http://schemas.microsoft.com/office/drawing/2014/main" id="{157C184A-8CE9-5434-5BE1-CC6D04386512}"/>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Diamond 135">
                  <a:extLst>
                    <a:ext uri="{FF2B5EF4-FFF2-40B4-BE49-F238E27FC236}">
                      <a16:creationId xmlns:a16="http://schemas.microsoft.com/office/drawing/2014/main" id="{D4008F61-0683-2CFB-9E2E-7667C190A340}"/>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4E3E0F03-B14F-CA1E-7F04-E7180703630B}"/>
                </a:ext>
              </a:extLst>
            </p:cNvPr>
            <p:cNvGrpSpPr/>
            <p:nvPr/>
          </p:nvGrpSpPr>
          <p:grpSpPr>
            <a:xfrm rot="5123810" flipH="1">
              <a:off x="6144269" y="2260448"/>
              <a:ext cx="1557752" cy="317462"/>
              <a:chOff x="1136346" y="680506"/>
              <a:chExt cx="3602237" cy="1174929"/>
            </a:xfrm>
          </p:grpSpPr>
          <p:grpSp>
            <p:nvGrpSpPr>
              <p:cNvPr id="123" name="Group 122">
                <a:extLst>
                  <a:ext uri="{FF2B5EF4-FFF2-40B4-BE49-F238E27FC236}">
                    <a16:creationId xmlns:a16="http://schemas.microsoft.com/office/drawing/2014/main" id="{812B3438-B615-AE33-A3F4-C51EF4D580BF}"/>
                  </a:ext>
                </a:extLst>
              </p:cNvPr>
              <p:cNvGrpSpPr/>
              <p:nvPr/>
            </p:nvGrpSpPr>
            <p:grpSpPr>
              <a:xfrm>
                <a:off x="1136346" y="680506"/>
                <a:ext cx="1359008" cy="1161201"/>
                <a:chOff x="1136346" y="680506"/>
                <a:chExt cx="1359008" cy="1161201"/>
              </a:xfrm>
            </p:grpSpPr>
            <p:sp>
              <p:nvSpPr>
                <p:cNvPr id="130" name="Freeform 161">
                  <a:extLst>
                    <a:ext uri="{FF2B5EF4-FFF2-40B4-BE49-F238E27FC236}">
                      <a16:creationId xmlns:a16="http://schemas.microsoft.com/office/drawing/2014/main" id="{45CB0B5C-1B0D-2B50-2A26-E8C38CAB8D5F}"/>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iamond 130">
                  <a:extLst>
                    <a:ext uri="{FF2B5EF4-FFF2-40B4-BE49-F238E27FC236}">
                      <a16:creationId xmlns:a16="http://schemas.microsoft.com/office/drawing/2014/main" id="{2821A7E9-0867-950A-594B-F165D29BABDE}"/>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BB7DD856-316B-C31A-32B2-EF22F1EA9C00}"/>
                  </a:ext>
                </a:extLst>
              </p:cNvPr>
              <p:cNvGrpSpPr/>
              <p:nvPr/>
            </p:nvGrpSpPr>
            <p:grpSpPr>
              <a:xfrm flipH="1" flipV="1">
                <a:off x="2315369" y="694234"/>
                <a:ext cx="1359008" cy="1161201"/>
                <a:chOff x="1136346" y="680506"/>
                <a:chExt cx="1359008" cy="1161201"/>
              </a:xfrm>
            </p:grpSpPr>
            <p:sp>
              <p:nvSpPr>
                <p:cNvPr id="128" name="Freeform 159">
                  <a:extLst>
                    <a:ext uri="{FF2B5EF4-FFF2-40B4-BE49-F238E27FC236}">
                      <a16:creationId xmlns:a16="http://schemas.microsoft.com/office/drawing/2014/main" id="{329C5C65-B6D3-3526-1163-B36CA5CC54A5}"/>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iamond 128">
                  <a:extLst>
                    <a:ext uri="{FF2B5EF4-FFF2-40B4-BE49-F238E27FC236}">
                      <a16:creationId xmlns:a16="http://schemas.microsoft.com/office/drawing/2014/main" id="{CED305D7-041B-42C4-B980-A5FC3AF0E9A3}"/>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CD378A5E-17E9-CCE4-A188-66D4A1C40A9A}"/>
                  </a:ext>
                </a:extLst>
              </p:cNvPr>
              <p:cNvGrpSpPr/>
              <p:nvPr/>
            </p:nvGrpSpPr>
            <p:grpSpPr>
              <a:xfrm>
                <a:off x="3379575" y="693331"/>
                <a:ext cx="1359008" cy="1161201"/>
                <a:chOff x="1136346" y="680506"/>
                <a:chExt cx="1359008" cy="1161201"/>
              </a:xfrm>
            </p:grpSpPr>
            <p:sp>
              <p:nvSpPr>
                <p:cNvPr id="126" name="Freeform 157">
                  <a:extLst>
                    <a:ext uri="{FF2B5EF4-FFF2-40B4-BE49-F238E27FC236}">
                      <a16:creationId xmlns:a16="http://schemas.microsoft.com/office/drawing/2014/main" id="{286E0C51-15B6-80E0-0516-1CA3E9EA76AF}"/>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iamond 126">
                  <a:extLst>
                    <a:ext uri="{FF2B5EF4-FFF2-40B4-BE49-F238E27FC236}">
                      <a16:creationId xmlns:a16="http://schemas.microsoft.com/office/drawing/2014/main" id="{09B38DE5-07CB-93A7-CE87-556C840B5088}"/>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 name="Flowchart: Stored Data 111">
              <a:extLst>
                <a:ext uri="{FF2B5EF4-FFF2-40B4-BE49-F238E27FC236}">
                  <a16:creationId xmlns:a16="http://schemas.microsoft.com/office/drawing/2014/main" id="{052A2949-7AE5-A4E3-D96A-3D44314403A4}"/>
                </a:ext>
              </a:extLst>
            </p:cNvPr>
            <p:cNvSpPr/>
            <p:nvPr/>
          </p:nvSpPr>
          <p:spPr>
            <a:xfrm rot="5400000">
              <a:off x="6345773" y="-163257"/>
              <a:ext cx="483370" cy="1320026"/>
            </a:xfrm>
            <a:prstGeom prst="flowChartOnlineStorage">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C75F0A33-A8F4-4781-54CE-7C8E269DB1EB}"/>
                </a:ext>
              </a:extLst>
            </p:cNvPr>
            <p:cNvGrpSpPr/>
            <p:nvPr/>
          </p:nvGrpSpPr>
          <p:grpSpPr>
            <a:xfrm rot="10800000">
              <a:off x="5970779" y="335153"/>
              <a:ext cx="1267681" cy="258347"/>
              <a:chOff x="1136346" y="680506"/>
              <a:chExt cx="3602237" cy="1174929"/>
            </a:xfrm>
          </p:grpSpPr>
          <p:grpSp>
            <p:nvGrpSpPr>
              <p:cNvPr id="114" name="Group 113">
                <a:extLst>
                  <a:ext uri="{FF2B5EF4-FFF2-40B4-BE49-F238E27FC236}">
                    <a16:creationId xmlns:a16="http://schemas.microsoft.com/office/drawing/2014/main" id="{356C655C-0F7A-D2F4-6B9E-C5CF4589ABDC}"/>
                  </a:ext>
                </a:extLst>
              </p:cNvPr>
              <p:cNvGrpSpPr/>
              <p:nvPr/>
            </p:nvGrpSpPr>
            <p:grpSpPr>
              <a:xfrm>
                <a:off x="1136346" y="680506"/>
                <a:ext cx="1359008" cy="1161201"/>
                <a:chOff x="1136346" y="680506"/>
                <a:chExt cx="1359008" cy="1161201"/>
              </a:xfrm>
            </p:grpSpPr>
            <p:sp>
              <p:nvSpPr>
                <p:cNvPr id="121" name="Freeform 172">
                  <a:extLst>
                    <a:ext uri="{FF2B5EF4-FFF2-40B4-BE49-F238E27FC236}">
                      <a16:creationId xmlns:a16="http://schemas.microsoft.com/office/drawing/2014/main" id="{EE597CC6-5DAC-6D89-6AEE-685E0131CC7B}"/>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iamond 121">
                  <a:extLst>
                    <a:ext uri="{FF2B5EF4-FFF2-40B4-BE49-F238E27FC236}">
                      <a16:creationId xmlns:a16="http://schemas.microsoft.com/office/drawing/2014/main" id="{3C3E51DD-891B-EEE6-9A11-2E06F8A2679F}"/>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8785AC88-872A-9764-4650-93E78F43454F}"/>
                  </a:ext>
                </a:extLst>
              </p:cNvPr>
              <p:cNvGrpSpPr/>
              <p:nvPr/>
            </p:nvGrpSpPr>
            <p:grpSpPr>
              <a:xfrm flipH="1" flipV="1">
                <a:off x="2315369" y="694234"/>
                <a:ext cx="1359008" cy="1161201"/>
                <a:chOff x="1136346" y="680506"/>
                <a:chExt cx="1359008" cy="1161201"/>
              </a:xfrm>
            </p:grpSpPr>
            <p:sp>
              <p:nvSpPr>
                <p:cNvPr id="119" name="Freeform 170">
                  <a:extLst>
                    <a:ext uri="{FF2B5EF4-FFF2-40B4-BE49-F238E27FC236}">
                      <a16:creationId xmlns:a16="http://schemas.microsoft.com/office/drawing/2014/main" id="{A93084B3-E057-CD2C-24AC-98CF49AD7FEB}"/>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iamond 119">
                  <a:extLst>
                    <a:ext uri="{FF2B5EF4-FFF2-40B4-BE49-F238E27FC236}">
                      <a16:creationId xmlns:a16="http://schemas.microsoft.com/office/drawing/2014/main" id="{F9ABD56D-41A2-8B2C-38FB-AAB37CDA1221}"/>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76A89BE9-E08C-B353-65B6-88FEF1C479E5}"/>
                  </a:ext>
                </a:extLst>
              </p:cNvPr>
              <p:cNvGrpSpPr/>
              <p:nvPr/>
            </p:nvGrpSpPr>
            <p:grpSpPr>
              <a:xfrm>
                <a:off x="3379575" y="693331"/>
                <a:ext cx="1359008" cy="1161201"/>
                <a:chOff x="1136346" y="680506"/>
                <a:chExt cx="1359008" cy="1161201"/>
              </a:xfrm>
            </p:grpSpPr>
            <p:sp>
              <p:nvSpPr>
                <p:cNvPr id="117" name="Freeform 168">
                  <a:extLst>
                    <a:ext uri="{FF2B5EF4-FFF2-40B4-BE49-F238E27FC236}">
                      <a16:creationId xmlns:a16="http://schemas.microsoft.com/office/drawing/2014/main" id="{1F3C7B19-4ED7-A4B4-40F2-59C5542DE81C}"/>
                    </a:ext>
                  </a:extLst>
                </p:cNvPr>
                <p:cNvSpPr/>
                <p:nvPr/>
              </p:nvSpPr>
              <p:spPr>
                <a:xfrm rot="10800000">
                  <a:off x="1136346" y="680506"/>
                  <a:ext cx="1359008" cy="1161201"/>
                </a:xfrm>
                <a:custGeom>
                  <a:avLst/>
                  <a:gdLst>
                    <a:gd name="connsiteX0" fmla="*/ 1077384 w 1359008"/>
                    <a:gd name="connsiteY0" fmla="*/ 1161201 h 1161201"/>
                    <a:gd name="connsiteX1" fmla="*/ 882841 w 1359008"/>
                    <a:gd name="connsiteY1" fmla="*/ 1161201 h 1161201"/>
                    <a:gd name="connsiteX2" fmla="*/ 1164465 w 1359008"/>
                    <a:gd name="connsiteY2" fmla="*/ 862831 h 1161201"/>
                    <a:gd name="connsiteX3" fmla="*/ 1041649 w 1359008"/>
                    <a:gd name="connsiteY3" fmla="*/ 732712 h 1161201"/>
                    <a:gd name="connsiteX4" fmla="*/ 950400 w 1359008"/>
                    <a:gd name="connsiteY4" fmla="*/ 823961 h 1161201"/>
                    <a:gd name="connsiteX5" fmla="*/ 895197 w 1359008"/>
                    <a:gd name="connsiteY5" fmla="*/ 823961 h 1161201"/>
                    <a:gd name="connsiteX6" fmla="*/ 895197 w 1359008"/>
                    <a:gd name="connsiteY6" fmla="*/ 902691 h 1161201"/>
                    <a:gd name="connsiteX7" fmla="*/ 646787 w 1359008"/>
                    <a:gd name="connsiteY7" fmla="*/ 1151101 h 1161201"/>
                    <a:gd name="connsiteX8" fmla="*/ 398377 w 1359008"/>
                    <a:gd name="connsiteY8" fmla="*/ 902691 h 1161201"/>
                    <a:gd name="connsiteX9" fmla="*/ 398377 w 1359008"/>
                    <a:gd name="connsiteY9" fmla="*/ 823961 h 1161201"/>
                    <a:gd name="connsiteX10" fmla="*/ 343174 w 1359008"/>
                    <a:gd name="connsiteY10" fmla="*/ 823961 h 1161201"/>
                    <a:gd name="connsiteX11" fmla="*/ 283561 w 1359008"/>
                    <a:gd name="connsiteY11" fmla="*/ 764348 h 1161201"/>
                    <a:gd name="connsiteX12" fmla="*/ 194543 w 1359008"/>
                    <a:gd name="connsiteY12" fmla="*/ 858660 h 1161201"/>
                    <a:gd name="connsiteX13" fmla="*/ 476167 w 1359008"/>
                    <a:gd name="connsiteY13" fmla="*/ 1157031 h 1161201"/>
                    <a:gd name="connsiteX14" fmla="*/ 281624 w 1359008"/>
                    <a:gd name="connsiteY14" fmla="*/ 1157031 h 1161201"/>
                    <a:gd name="connsiteX15" fmla="*/ 0 w 1359008"/>
                    <a:gd name="connsiteY15" fmla="*/ 858660 h 1161201"/>
                    <a:gd name="connsiteX16" fmla="*/ 183482 w 1359008"/>
                    <a:gd name="connsiteY16" fmla="*/ 664268 h 1161201"/>
                    <a:gd name="connsiteX17" fmla="*/ 94764 w 1359008"/>
                    <a:gd name="connsiteY17" fmla="*/ 575550 h 1161201"/>
                    <a:gd name="connsiteX18" fmla="*/ 343174 w 1359008"/>
                    <a:gd name="connsiteY18" fmla="*/ 327140 h 1161201"/>
                    <a:gd name="connsiteX19" fmla="*/ 398377 w 1359008"/>
                    <a:gd name="connsiteY19" fmla="*/ 327140 h 1161201"/>
                    <a:gd name="connsiteX20" fmla="*/ 398377 w 1359008"/>
                    <a:gd name="connsiteY20" fmla="*/ 248410 h 1161201"/>
                    <a:gd name="connsiteX21" fmla="*/ 646787 w 1359008"/>
                    <a:gd name="connsiteY21" fmla="*/ 0 h 1161201"/>
                    <a:gd name="connsiteX22" fmla="*/ 895197 w 1359008"/>
                    <a:gd name="connsiteY22" fmla="*/ 248410 h 1161201"/>
                    <a:gd name="connsiteX23" fmla="*/ 895197 w 1359008"/>
                    <a:gd name="connsiteY23" fmla="*/ 327140 h 1161201"/>
                    <a:gd name="connsiteX24" fmla="*/ 950400 w 1359008"/>
                    <a:gd name="connsiteY24" fmla="*/ 327140 h 1161201"/>
                    <a:gd name="connsiteX25" fmla="*/ 1198810 w 1359008"/>
                    <a:gd name="connsiteY25" fmla="*/ 575550 h 1161201"/>
                    <a:gd name="connsiteX26" fmla="*/ 1141729 w 1359008"/>
                    <a:gd name="connsiteY26" fmla="*/ 632631 h 1161201"/>
                    <a:gd name="connsiteX27" fmla="*/ 1359008 w 1359008"/>
                    <a:gd name="connsiteY27" fmla="*/ 862831 h 1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9008" h="1161201">
                      <a:moveTo>
                        <a:pt x="1077384" y="1161201"/>
                      </a:moveTo>
                      <a:lnTo>
                        <a:pt x="882841" y="1161201"/>
                      </a:lnTo>
                      <a:lnTo>
                        <a:pt x="1164465" y="862831"/>
                      </a:lnTo>
                      <a:lnTo>
                        <a:pt x="1041649" y="732712"/>
                      </a:lnTo>
                      <a:lnTo>
                        <a:pt x="950400" y="823961"/>
                      </a:lnTo>
                      <a:lnTo>
                        <a:pt x="895197" y="823961"/>
                      </a:lnTo>
                      <a:lnTo>
                        <a:pt x="895197" y="902691"/>
                      </a:lnTo>
                      <a:lnTo>
                        <a:pt x="646787" y="1151101"/>
                      </a:lnTo>
                      <a:lnTo>
                        <a:pt x="398377" y="902691"/>
                      </a:lnTo>
                      <a:lnTo>
                        <a:pt x="398377" y="823961"/>
                      </a:lnTo>
                      <a:lnTo>
                        <a:pt x="343174" y="823961"/>
                      </a:lnTo>
                      <a:lnTo>
                        <a:pt x="283561" y="764348"/>
                      </a:lnTo>
                      <a:lnTo>
                        <a:pt x="194543" y="858660"/>
                      </a:lnTo>
                      <a:lnTo>
                        <a:pt x="476167" y="1157031"/>
                      </a:lnTo>
                      <a:lnTo>
                        <a:pt x="281624" y="1157031"/>
                      </a:lnTo>
                      <a:lnTo>
                        <a:pt x="0" y="858660"/>
                      </a:lnTo>
                      <a:lnTo>
                        <a:pt x="183482" y="664268"/>
                      </a:lnTo>
                      <a:lnTo>
                        <a:pt x="94764" y="575550"/>
                      </a:lnTo>
                      <a:lnTo>
                        <a:pt x="343174" y="327140"/>
                      </a:lnTo>
                      <a:lnTo>
                        <a:pt x="398377" y="327140"/>
                      </a:lnTo>
                      <a:lnTo>
                        <a:pt x="398377" y="248410"/>
                      </a:lnTo>
                      <a:lnTo>
                        <a:pt x="646787" y="0"/>
                      </a:lnTo>
                      <a:lnTo>
                        <a:pt x="895197" y="248410"/>
                      </a:lnTo>
                      <a:lnTo>
                        <a:pt x="895197" y="327140"/>
                      </a:lnTo>
                      <a:lnTo>
                        <a:pt x="950400" y="327140"/>
                      </a:lnTo>
                      <a:lnTo>
                        <a:pt x="1198810" y="575550"/>
                      </a:lnTo>
                      <a:lnTo>
                        <a:pt x="1141729" y="632631"/>
                      </a:lnTo>
                      <a:lnTo>
                        <a:pt x="1359008" y="862831"/>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Diamond 117">
                  <a:extLst>
                    <a:ext uri="{FF2B5EF4-FFF2-40B4-BE49-F238E27FC236}">
                      <a16:creationId xmlns:a16="http://schemas.microsoft.com/office/drawing/2014/main" id="{22BC4A20-3BCB-87DA-11AD-7520E17D7FEF}"/>
                    </a:ext>
                  </a:extLst>
                </p:cNvPr>
                <p:cNvSpPr/>
                <p:nvPr/>
              </p:nvSpPr>
              <p:spPr>
                <a:xfrm>
                  <a:off x="1651408" y="961176"/>
                  <a:ext cx="352192" cy="543981"/>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99393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down)">
                                      <p:cBhvr>
                                        <p:cTn id="13" dur="580">
                                          <p:stCondLst>
                                            <p:cond delay="0"/>
                                          </p:stCondLst>
                                        </p:cTn>
                                        <p:tgtEl>
                                          <p:spTgt spid="57"/>
                                        </p:tgtEl>
                                      </p:cBhvr>
                                    </p:animEffect>
                                    <p:anim calcmode="lin" valueType="num">
                                      <p:cBhvr>
                                        <p:cTn id="1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9" dur="26">
                                          <p:stCondLst>
                                            <p:cond delay="650"/>
                                          </p:stCondLst>
                                        </p:cTn>
                                        <p:tgtEl>
                                          <p:spTgt spid="57"/>
                                        </p:tgtEl>
                                      </p:cBhvr>
                                      <p:to x="100000" y="60000"/>
                                    </p:animScale>
                                    <p:animScale>
                                      <p:cBhvr>
                                        <p:cTn id="20" dur="166" decel="50000">
                                          <p:stCondLst>
                                            <p:cond delay="676"/>
                                          </p:stCondLst>
                                        </p:cTn>
                                        <p:tgtEl>
                                          <p:spTgt spid="57"/>
                                        </p:tgtEl>
                                      </p:cBhvr>
                                      <p:to x="100000" y="100000"/>
                                    </p:animScale>
                                    <p:animScale>
                                      <p:cBhvr>
                                        <p:cTn id="21" dur="26">
                                          <p:stCondLst>
                                            <p:cond delay="1312"/>
                                          </p:stCondLst>
                                        </p:cTn>
                                        <p:tgtEl>
                                          <p:spTgt spid="57"/>
                                        </p:tgtEl>
                                      </p:cBhvr>
                                      <p:to x="100000" y="80000"/>
                                    </p:animScale>
                                    <p:animScale>
                                      <p:cBhvr>
                                        <p:cTn id="22" dur="166" decel="50000">
                                          <p:stCondLst>
                                            <p:cond delay="1338"/>
                                          </p:stCondLst>
                                        </p:cTn>
                                        <p:tgtEl>
                                          <p:spTgt spid="57"/>
                                        </p:tgtEl>
                                      </p:cBhvr>
                                      <p:to x="100000" y="100000"/>
                                    </p:animScale>
                                    <p:animScale>
                                      <p:cBhvr>
                                        <p:cTn id="23" dur="26">
                                          <p:stCondLst>
                                            <p:cond delay="1642"/>
                                          </p:stCondLst>
                                        </p:cTn>
                                        <p:tgtEl>
                                          <p:spTgt spid="57"/>
                                        </p:tgtEl>
                                      </p:cBhvr>
                                      <p:to x="100000" y="90000"/>
                                    </p:animScale>
                                    <p:animScale>
                                      <p:cBhvr>
                                        <p:cTn id="24" dur="166" decel="50000">
                                          <p:stCondLst>
                                            <p:cond delay="1668"/>
                                          </p:stCondLst>
                                        </p:cTn>
                                        <p:tgtEl>
                                          <p:spTgt spid="57"/>
                                        </p:tgtEl>
                                      </p:cBhvr>
                                      <p:to x="100000" y="100000"/>
                                    </p:animScale>
                                    <p:animScale>
                                      <p:cBhvr>
                                        <p:cTn id="25" dur="26">
                                          <p:stCondLst>
                                            <p:cond delay="1808"/>
                                          </p:stCondLst>
                                        </p:cTn>
                                        <p:tgtEl>
                                          <p:spTgt spid="57"/>
                                        </p:tgtEl>
                                      </p:cBhvr>
                                      <p:to x="100000" y="95000"/>
                                    </p:animScale>
                                    <p:animScale>
                                      <p:cBhvr>
                                        <p:cTn id="26" dur="166" decel="50000">
                                          <p:stCondLst>
                                            <p:cond delay="1834"/>
                                          </p:stCondLst>
                                        </p:cTn>
                                        <p:tgtEl>
                                          <p:spTgt spid="5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3" name="Rectangle 2"/>
          <p:cNvSpPr/>
          <p:nvPr/>
        </p:nvSpPr>
        <p:spPr>
          <a:xfrm>
            <a:off x="11696351" y="6361523"/>
            <a:ext cx="495649" cy="369332"/>
          </a:xfrm>
          <a:prstGeom prst="rect">
            <a:avLst/>
          </a:prstGeom>
        </p:spPr>
        <p:txBody>
          <a:bodyPr wrap="none">
            <a:spAutoFit/>
          </a:bodyPr>
          <a:lstStyle/>
          <a:p>
            <a:r>
              <a:rPr lang="en-US" dirty="0">
                <a:solidFill>
                  <a:schemeClr val="bg1"/>
                </a:solidFill>
              </a:rPr>
              <a:t>(5) </a:t>
            </a:r>
          </a:p>
        </p:txBody>
      </p:sp>
      <p:sp>
        <p:nvSpPr>
          <p:cNvPr id="4" name="Rectangle 3"/>
          <p:cNvSpPr/>
          <p:nvPr/>
        </p:nvSpPr>
        <p:spPr>
          <a:xfrm>
            <a:off x="5080102" y="4373722"/>
            <a:ext cx="6096000" cy="1754326"/>
          </a:xfrm>
          <a:prstGeom prst="rect">
            <a:avLst/>
          </a:prstGeom>
        </p:spPr>
        <p:txBody>
          <a:bodyPr>
            <a:spAutoFit/>
          </a:bodyPr>
          <a:lstStyle/>
          <a:p>
            <a:r>
              <a:rPr lang="en-US" dirty="0">
                <a:solidFill>
                  <a:schemeClr val="bg1"/>
                </a:solidFill>
                <a:latin typeface="Abadi" panose="020B0604020104020204" pitchFamily="34" charset="0"/>
              </a:rPr>
              <a:t>The Holy Ghost will protect us against being deceived, but to realize that wonderful blessing we must always do the things necessary to retain that Spirit. We must keep the commandments, pray for guidance, and attend church and partake of the sacrament each Sunday. And we must never do anything to drive away that Spirit. </a:t>
            </a:r>
            <a:endParaRPr lang="en-US" dirty="0">
              <a:solidFill>
                <a:schemeClr val="bg1"/>
              </a:solidFill>
            </a:endParaRPr>
          </a:p>
        </p:txBody>
      </p:sp>
      <p:grpSp>
        <p:nvGrpSpPr>
          <p:cNvPr id="105" name="Group 104"/>
          <p:cNvGrpSpPr/>
          <p:nvPr/>
        </p:nvGrpSpPr>
        <p:grpSpPr>
          <a:xfrm>
            <a:off x="241314" y="211120"/>
            <a:ext cx="8279613" cy="1136399"/>
            <a:chOff x="241314" y="211120"/>
            <a:chExt cx="8279613" cy="1136399"/>
          </a:xfrm>
        </p:grpSpPr>
        <p:sp>
          <p:nvSpPr>
            <p:cNvPr id="8" name="TextBox 7"/>
            <p:cNvSpPr txBox="1"/>
            <p:nvPr/>
          </p:nvSpPr>
          <p:spPr>
            <a:xfrm>
              <a:off x="1581014" y="479330"/>
              <a:ext cx="6939913" cy="707886"/>
            </a:xfrm>
            <a:prstGeom prst="rect">
              <a:avLst/>
            </a:prstGeom>
            <a:noFill/>
          </p:spPr>
          <p:txBody>
            <a:bodyPr wrap="square" rtlCol="0">
              <a:spAutoFit/>
            </a:bodyPr>
            <a:lstStyle/>
            <a:p>
              <a:r>
                <a:rPr lang="en-US" sz="2000" dirty="0">
                  <a:solidFill>
                    <a:schemeClr val="bg1"/>
                  </a:solidFill>
                </a:rPr>
                <a:t>“To avoid being deceived, we must also follow the promptings of that Spirit. </a:t>
              </a:r>
              <a:endParaRPr lang="en-US" sz="2000" i="1" dirty="0">
                <a:solidFill>
                  <a:schemeClr val="bg1"/>
                </a:solidFill>
                <a:cs typeface="Levenim MT" pitchFamily="2" charset="-79"/>
              </a:endParaRPr>
            </a:p>
          </p:txBody>
        </p:sp>
        <p:pic>
          <p:nvPicPr>
            <p:cNvPr id="97" name="Picture 9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14" y="211120"/>
              <a:ext cx="911814" cy="1136399"/>
            </a:xfrm>
            <a:prstGeom prst="rect">
              <a:avLst/>
            </a:prstGeom>
          </p:spPr>
        </p:pic>
      </p:grpSp>
      <p:grpSp>
        <p:nvGrpSpPr>
          <p:cNvPr id="106" name="Group 105"/>
          <p:cNvGrpSpPr/>
          <p:nvPr/>
        </p:nvGrpSpPr>
        <p:grpSpPr>
          <a:xfrm>
            <a:off x="3067154" y="1186082"/>
            <a:ext cx="8309279" cy="2308324"/>
            <a:chOff x="3067154" y="1186082"/>
            <a:chExt cx="8309279" cy="2308324"/>
          </a:xfrm>
        </p:grpSpPr>
        <p:sp>
          <p:nvSpPr>
            <p:cNvPr id="2" name="Rectangle 1"/>
            <p:cNvSpPr/>
            <p:nvPr/>
          </p:nvSpPr>
          <p:spPr>
            <a:xfrm>
              <a:off x="3067154" y="1186082"/>
              <a:ext cx="6096000" cy="2308324"/>
            </a:xfrm>
            <a:prstGeom prst="rect">
              <a:avLst/>
            </a:prstGeom>
          </p:spPr>
          <p:txBody>
            <a:bodyPr>
              <a:spAutoFit/>
            </a:bodyPr>
            <a:lstStyle/>
            <a:p>
              <a:r>
                <a:rPr lang="en-US" i="1" dirty="0">
                  <a:solidFill>
                    <a:srgbClr val="FFFF00"/>
                  </a:solidFill>
                </a:rPr>
                <a:t>“That which the Spirit testifies unto you even so I would that ye should do in all holiness of heart, walking uprightly before me, considering the end of your salvation, doing all things with prayer and thanksgiving, that ye may not be seduced by evil spirits, or doctrines of devils, or the commandments of men. …</a:t>
              </a:r>
            </a:p>
            <a:p>
              <a:r>
                <a:rPr lang="en-US" i="1" dirty="0">
                  <a:solidFill>
                    <a:srgbClr val="FFFF00"/>
                  </a:solidFill>
                </a:rPr>
                <a:t>“Wherefore, beware lest ye are deceived; and that ye may not be deceived seek ye earnestly the best gifts, always remembering for what they are given” (D&amp;C 46:7–8).</a:t>
              </a:r>
            </a:p>
          </p:txBody>
        </p:sp>
        <p:pic>
          <p:nvPicPr>
            <p:cNvPr id="15364" name="Picture 4" descr="Image result for spirit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2043" y="1330383"/>
              <a:ext cx="1854390" cy="2019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Group 103"/>
          <p:cNvGrpSpPr/>
          <p:nvPr/>
        </p:nvGrpSpPr>
        <p:grpSpPr>
          <a:xfrm>
            <a:off x="62552" y="3504382"/>
            <a:ext cx="4343664" cy="3286596"/>
            <a:chOff x="62552" y="3504382"/>
            <a:chExt cx="4343664" cy="3286596"/>
          </a:xfrm>
        </p:grpSpPr>
        <p:grpSp>
          <p:nvGrpSpPr>
            <p:cNvPr id="98" name="Group 97"/>
            <p:cNvGrpSpPr/>
            <p:nvPr/>
          </p:nvGrpSpPr>
          <p:grpSpPr>
            <a:xfrm>
              <a:off x="1347542" y="3504382"/>
              <a:ext cx="2768498" cy="2355303"/>
              <a:chOff x="350929" y="1350474"/>
              <a:chExt cx="5715940" cy="4862842"/>
            </a:xfrm>
          </p:grpSpPr>
          <p:pic>
            <p:nvPicPr>
              <p:cNvPr id="15362" name="Picture 2" descr="Image result for monopoly mo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929" y="3774916"/>
                <a:ext cx="47625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Image result for monopoly mo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0755">
                <a:off x="438150" y="3284460"/>
                <a:ext cx="47625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Image result for monopoly mo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76250">
                <a:off x="718148" y="2872829"/>
                <a:ext cx="47625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Image result for monopoly mo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58663">
                <a:off x="1304369" y="2690916"/>
                <a:ext cx="47625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Image result for monopoly mo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19062">
                <a:off x="1927162" y="2512524"/>
                <a:ext cx="4762500" cy="2438400"/>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Rectangle 102"/>
            <p:cNvSpPr/>
            <p:nvPr/>
          </p:nvSpPr>
          <p:spPr>
            <a:xfrm>
              <a:off x="62552" y="5836871"/>
              <a:ext cx="4343664" cy="954107"/>
            </a:xfrm>
            <a:prstGeom prst="rect">
              <a:avLst/>
            </a:prstGeom>
          </p:spPr>
          <p:txBody>
            <a:bodyPr wrap="square">
              <a:spAutoFit/>
            </a:bodyPr>
            <a:lstStyle/>
            <a:p>
              <a:r>
                <a:rPr lang="en-US" sz="1400" dirty="0">
                  <a:solidFill>
                    <a:schemeClr val="bg1"/>
                  </a:solidFill>
                  <a:latin typeface="Arial" panose="020B0604020202020204" pitchFamily="34" charset="0"/>
                </a:rPr>
                <a:t>Monopoly is a game of deception, loopholes, and no court hearings. If the other player doesn't know the rules all you need to do is convince them that you are right even though you are lying </a:t>
              </a:r>
              <a:endParaRPr lang="en-US" sz="1400" dirty="0">
                <a:solidFill>
                  <a:schemeClr val="bg1"/>
                </a:solidFill>
              </a:endParaRPr>
            </a:p>
          </p:txBody>
        </p:sp>
      </p:grpSp>
    </p:spTree>
    <p:extLst>
      <p:ext uri="{BB962C8B-B14F-4D97-AF65-F5344CB8AC3E}">
        <p14:creationId xmlns:p14="http://schemas.microsoft.com/office/powerpoint/2010/main" val="9887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04"/>
                                        </p:tgtEl>
                                      </p:cBhvr>
                                    </p:animEffect>
                                    <p:set>
                                      <p:cBhvr>
                                        <p:cTn id="9" dur="1" fill="hold">
                                          <p:stCondLst>
                                            <p:cond delay="499"/>
                                          </p:stCondLst>
                                        </p:cTn>
                                        <p:tgtEl>
                                          <p:spTgt spid="10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09800" y="156597"/>
            <a:ext cx="77724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Apostles Hear of Success</a:t>
            </a:r>
          </a:p>
        </p:txBody>
      </p:sp>
      <p:sp>
        <p:nvSpPr>
          <p:cNvPr id="7" name="TextBox 6"/>
          <p:cNvSpPr txBox="1"/>
          <p:nvPr/>
        </p:nvSpPr>
        <p:spPr>
          <a:xfrm>
            <a:off x="0" y="6490012"/>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8:14-17</a:t>
            </a:r>
          </a:p>
        </p:txBody>
      </p:sp>
      <p:sp>
        <p:nvSpPr>
          <p:cNvPr id="8" name="TextBox 7"/>
          <p:cNvSpPr txBox="1"/>
          <p:nvPr/>
        </p:nvSpPr>
        <p:spPr>
          <a:xfrm>
            <a:off x="285750" y="986632"/>
            <a:ext cx="5429250" cy="3108543"/>
          </a:xfrm>
          <a:prstGeom prst="rect">
            <a:avLst/>
          </a:prstGeom>
          <a:noFill/>
        </p:spPr>
        <p:txBody>
          <a:bodyPr wrap="square" rtlCol="0">
            <a:spAutoFit/>
          </a:bodyPr>
          <a:lstStyle/>
          <a:p>
            <a:r>
              <a:rPr lang="en-US" sz="2800" dirty="0">
                <a:solidFill>
                  <a:schemeClr val="bg1"/>
                </a:solidFill>
              </a:rPr>
              <a:t>Peter and John came to Samaria after hearing that the people there had accepted the word of God. </a:t>
            </a:r>
          </a:p>
          <a:p>
            <a:endParaRPr lang="en-US" sz="2800" dirty="0">
              <a:solidFill>
                <a:schemeClr val="bg1"/>
              </a:solidFill>
            </a:endParaRPr>
          </a:p>
          <a:p>
            <a:r>
              <a:rPr lang="en-US" sz="2800" dirty="0">
                <a:solidFill>
                  <a:schemeClr val="bg1"/>
                </a:solidFill>
              </a:rPr>
              <a:t>They prayed that the converted Samaritans would receive the gift of the Holy Ghost.</a:t>
            </a:r>
            <a:endParaRPr lang="en-US" sz="2800" dirty="0">
              <a:solidFill>
                <a:schemeClr val="bg1"/>
              </a:solidFill>
              <a:latin typeface="Levenim MT" pitchFamily="2" charset="-79"/>
              <a:cs typeface="Levenim MT" pitchFamily="2" charset="-79"/>
            </a:endParaRPr>
          </a:p>
        </p:txBody>
      </p:sp>
      <p:pic>
        <p:nvPicPr>
          <p:cNvPr id="8194" name="Picture 2" descr="Image result for peter and John Baptise in Sama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9251"/>
            <a:ext cx="5898999" cy="310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51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09800" y="88344"/>
            <a:ext cx="77724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The Sorcerer’s Heart</a:t>
            </a:r>
          </a:p>
        </p:txBody>
      </p:sp>
      <p:sp>
        <p:nvSpPr>
          <p:cNvPr id="7" name="TextBox 6"/>
          <p:cNvSpPr txBox="1"/>
          <p:nvPr/>
        </p:nvSpPr>
        <p:spPr>
          <a:xfrm>
            <a:off x="79114" y="6555062"/>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8:18-20</a:t>
            </a:r>
          </a:p>
        </p:txBody>
      </p:sp>
      <p:sp>
        <p:nvSpPr>
          <p:cNvPr id="8" name="TextBox 7"/>
          <p:cNvSpPr txBox="1"/>
          <p:nvPr/>
        </p:nvSpPr>
        <p:spPr>
          <a:xfrm>
            <a:off x="-152401" y="1042261"/>
            <a:ext cx="6139544" cy="1200329"/>
          </a:xfrm>
          <a:prstGeom prst="rect">
            <a:avLst/>
          </a:prstGeom>
          <a:noFill/>
        </p:spPr>
        <p:txBody>
          <a:bodyPr wrap="square" rtlCol="0">
            <a:spAutoFit/>
          </a:bodyPr>
          <a:lstStyle/>
          <a:p>
            <a:pPr algn="ctr"/>
            <a:r>
              <a:rPr lang="en-US" sz="3600" dirty="0">
                <a:solidFill>
                  <a:schemeClr val="bg1"/>
                </a:solidFill>
                <a:latin typeface="Levenim MT" pitchFamily="2" charset="-79"/>
                <a:cs typeface="Levenim MT" pitchFamily="2" charset="-79"/>
              </a:rPr>
              <a:t>Offers money for the Priesthood</a:t>
            </a:r>
          </a:p>
        </p:txBody>
      </p:sp>
      <p:sp>
        <p:nvSpPr>
          <p:cNvPr id="9" name="TextBox 8"/>
          <p:cNvSpPr txBox="1"/>
          <p:nvPr/>
        </p:nvSpPr>
        <p:spPr>
          <a:xfrm>
            <a:off x="6012439" y="847312"/>
            <a:ext cx="5371715" cy="1815882"/>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“…Thy money perish with thee, because thou hast thought that the gift of God may be purchased with money.”</a:t>
            </a:r>
          </a:p>
        </p:txBody>
      </p:sp>
      <p:pic>
        <p:nvPicPr>
          <p:cNvPr id="11" name="Picture 4" descr="https://encrypted-tbn2.gstatic.com/images?q=tbn:ANd9GcRXhCM9YwXZ63OYrZpQou3fVURh4zpJFIvsOl7H73NvFykpsaAk"/>
          <p:cNvPicPr>
            <a:picLocks noChangeAspect="1" noChangeArrowheads="1"/>
          </p:cNvPicPr>
          <p:nvPr/>
        </p:nvPicPr>
        <p:blipFill>
          <a:blip r:embed="rId3" cstate="print"/>
          <a:srcRect/>
          <a:stretch>
            <a:fillRect/>
          </a:stretch>
        </p:blipFill>
        <p:spPr bwMode="auto">
          <a:xfrm>
            <a:off x="340896" y="2390572"/>
            <a:ext cx="3206228" cy="2133600"/>
          </a:xfrm>
          <a:prstGeom prst="rect">
            <a:avLst/>
          </a:prstGeom>
          <a:noFill/>
        </p:spPr>
      </p:pic>
      <p:sp>
        <p:nvSpPr>
          <p:cNvPr id="2" name="Rectangle 1"/>
          <p:cNvSpPr/>
          <p:nvPr/>
        </p:nvSpPr>
        <p:spPr>
          <a:xfrm>
            <a:off x="4148444" y="3305074"/>
            <a:ext cx="5622106" cy="954107"/>
          </a:xfrm>
          <a:prstGeom prst="rect">
            <a:avLst/>
          </a:prstGeom>
        </p:spPr>
        <p:txBody>
          <a:bodyPr wrap="square">
            <a:spAutoFit/>
          </a:bodyPr>
          <a:lstStyle/>
          <a:p>
            <a:pPr algn="ctr"/>
            <a:r>
              <a:rPr lang="en-US" sz="2800" dirty="0">
                <a:solidFill>
                  <a:schemeClr val="bg1"/>
                </a:solidFill>
                <a:effectLst>
                  <a:glow rad="139700">
                    <a:schemeClr val="accent2">
                      <a:satMod val="175000"/>
                      <a:alpha val="40000"/>
                    </a:schemeClr>
                  </a:glow>
                </a:effectLst>
                <a:latin typeface="Abadi" panose="020B0604020104020204" pitchFamily="34" charset="0"/>
              </a:rPr>
              <a:t>What did Peter teach Simon about the priesthood? </a:t>
            </a:r>
            <a:endParaRPr lang="en-US" sz="2800" dirty="0">
              <a:solidFill>
                <a:schemeClr val="bg1"/>
              </a:solidFill>
              <a:effectLst>
                <a:glow rad="139700">
                  <a:schemeClr val="accent2">
                    <a:satMod val="175000"/>
                    <a:alpha val="40000"/>
                  </a:schemeClr>
                </a:glow>
              </a:effectLst>
            </a:endParaRPr>
          </a:p>
        </p:txBody>
      </p:sp>
      <p:pic>
        <p:nvPicPr>
          <p:cNvPr id="7170" name="Picture 2" descr="Image result for simon the sorcerer b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844" y="4364876"/>
            <a:ext cx="2764293" cy="218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8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09800" y="-42593"/>
            <a:ext cx="77724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Repentance Of Simon</a:t>
            </a:r>
          </a:p>
        </p:txBody>
      </p:sp>
      <p:sp>
        <p:nvSpPr>
          <p:cNvPr id="7" name="TextBox 6"/>
          <p:cNvSpPr txBox="1"/>
          <p:nvPr/>
        </p:nvSpPr>
        <p:spPr>
          <a:xfrm>
            <a:off x="38100" y="6485220"/>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8:21-24</a:t>
            </a:r>
          </a:p>
        </p:txBody>
      </p:sp>
      <p:sp>
        <p:nvSpPr>
          <p:cNvPr id="9" name="TextBox 8"/>
          <p:cNvSpPr txBox="1"/>
          <p:nvPr/>
        </p:nvSpPr>
        <p:spPr>
          <a:xfrm>
            <a:off x="587829" y="1055132"/>
            <a:ext cx="4953000" cy="954107"/>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“…for thy heart is not right in the sight of God.”</a:t>
            </a:r>
          </a:p>
        </p:txBody>
      </p:sp>
      <p:sp>
        <p:nvSpPr>
          <p:cNvPr id="10" name="TextBox 9"/>
          <p:cNvSpPr txBox="1"/>
          <p:nvPr/>
        </p:nvSpPr>
        <p:spPr>
          <a:xfrm>
            <a:off x="6346371" y="2853047"/>
            <a:ext cx="4953000" cy="1815882"/>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“…Pray ye to the Lord for me, that none of these things which ye have spoken come upon me.”</a:t>
            </a:r>
          </a:p>
        </p:txBody>
      </p:sp>
      <p:sp>
        <p:nvSpPr>
          <p:cNvPr id="11" name="TextBox 10"/>
          <p:cNvSpPr txBox="1"/>
          <p:nvPr/>
        </p:nvSpPr>
        <p:spPr>
          <a:xfrm>
            <a:off x="5921829" y="2019919"/>
            <a:ext cx="4953000" cy="523220"/>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Simon:</a:t>
            </a:r>
          </a:p>
        </p:txBody>
      </p:sp>
      <p:pic>
        <p:nvPicPr>
          <p:cNvPr id="12" name="Picture 6" descr="http://t1.gstatic.com/images?q=tbn:ANd9GcQ1ZhrkRG2gVlhO2HTlUf3MnoboH-fj7Px2TrJXsLbmvfj8trbX"/>
          <p:cNvPicPr>
            <a:picLocks noChangeAspect="1" noChangeArrowheads="1"/>
          </p:cNvPicPr>
          <p:nvPr/>
        </p:nvPicPr>
        <p:blipFill>
          <a:blip r:embed="rId3" cstate="print"/>
          <a:srcRect l="6275" t="4040" r="9019" b="15152"/>
          <a:stretch>
            <a:fillRect/>
          </a:stretch>
        </p:blipFill>
        <p:spPr bwMode="auto">
          <a:xfrm>
            <a:off x="997018" y="2378571"/>
            <a:ext cx="4456724" cy="3301277"/>
          </a:xfrm>
          <a:prstGeom prst="rect">
            <a:avLst/>
          </a:prstGeom>
          <a:noFill/>
        </p:spPr>
      </p:pic>
    </p:spTree>
    <p:extLst>
      <p:ext uri="{BB962C8B-B14F-4D97-AF65-F5344CB8AC3E}">
        <p14:creationId xmlns:p14="http://schemas.microsoft.com/office/powerpoint/2010/main" val="31063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4215" y="55477"/>
            <a:ext cx="5486400" cy="646331"/>
          </a:xfrm>
          <a:prstGeom prst="rect">
            <a:avLst/>
          </a:prstGeom>
          <a:noFill/>
        </p:spPr>
        <p:txBody>
          <a:bodyPr wrap="square" rtlCol="0">
            <a:spAutoFit/>
          </a:bodyPr>
          <a:lstStyle/>
          <a:p>
            <a:pPr algn="ctr"/>
            <a:r>
              <a:rPr lang="en-US" sz="3600" dirty="0">
                <a:solidFill>
                  <a:schemeClr val="bg1"/>
                </a:solidFill>
                <a:latin typeface="Harrington" panose="04040505050A02020702" pitchFamily="82" charset="0"/>
              </a:rPr>
              <a:t> 7 Men Are Called </a:t>
            </a:r>
          </a:p>
        </p:txBody>
      </p:sp>
      <p:sp>
        <p:nvSpPr>
          <p:cNvPr id="10" name="TextBox 9"/>
          <p:cNvSpPr txBox="1"/>
          <p:nvPr/>
        </p:nvSpPr>
        <p:spPr>
          <a:xfrm>
            <a:off x="2831" y="6581001"/>
            <a:ext cx="2590800" cy="276999"/>
          </a:xfrm>
          <a:prstGeom prst="rect">
            <a:avLst/>
          </a:prstGeom>
          <a:noFill/>
        </p:spPr>
        <p:txBody>
          <a:bodyPr wrap="square" rtlCol="0">
            <a:spAutoFit/>
          </a:bodyPr>
          <a:lstStyle/>
          <a:p>
            <a:r>
              <a:rPr lang="en-US" sz="1200" dirty="0">
                <a:solidFill>
                  <a:schemeClr val="bg1"/>
                </a:solidFill>
              </a:rPr>
              <a:t>Acts 6:2-6</a:t>
            </a:r>
          </a:p>
        </p:txBody>
      </p:sp>
      <p:sp>
        <p:nvSpPr>
          <p:cNvPr id="3" name="Rectangle 2"/>
          <p:cNvSpPr/>
          <p:nvPr/>
        </p:nvSpPr>
        <p:spPr>
          <a:xfrm>
            <a:off x="11627355" y="6396335"/>
            <a:ext cx="442750" cy="369332"/>
          </a:xfrm>
          <a:prstGeom prst="rect">
            <a:avLst/>
          </a:prstGeom>
        </p:spPr>
        <p:txBody>
          <a:bodyPr wrap="none">
            <a:spAutoFit/>
          </a:bodyPr>
          <a:lstStyle/>
          <a:p>
            <a:r>
              <a:rPr lang="en-US" dirty="0">
                <a:solidFill>
                  <a:schemeClr val="bg1"/>
                </a:solidFill>
              </a:rPr>
              <a:t>(2)</a:t>
            </a:r>
            <a:endParaRPr lang="en-US" dirty="0"/>
          </a:p>
        </p:txBody>
      </p:sp>
      <p:sp>
        <p:nvSpPr>
          <p:cNvPr id="4" name="Rectangle 3"/>
          <p:cNvSpPr/>
          <p:nvPr/>
        </p:nvSpPr>
        <p:spPr>
          <a:xfrm>
            <a:off x="278355" y="764451"/>
            <a:ext cx="6034410" cy="1569660"/>
          </a:xfrm>
          <a:prstGeom prst="rect">
            <a:avLst/>
          </a:prstGeom>
        </p:spPr>
        <p:txBody>
          <a:bodyPr wrap="square">
            <a:spAutoFit/>
          </a:bodyPr>
          <a:lstStyle/>
          <a:p>
            <a:r>
              <a:rPr lang="en-US" sz="1600" dirty="0">
                <a:solidFill>
                  <a:schemeClr val="bg1"/>
                </a:solidFill>
                <a:latin typeface="Abadi" panose="020B0604020104020204" pitchFamily="34" charset="0"/>
              </a:rPr>
              <a:t>To address the growing need to care for widows and others, seven men were called and given authority to assist the Twelve. </a:t>
            </a:r>
          </a:p>
          <a:p>
            <a:endParaRPr lang="en-US" sz="1600" dirty="0">
              <a:solidFill>
                <a:schemeClr val="bg1"/>
              </a:solidFill>
              <a:latin typeface="Abadi" panose="020B0604020104020204" pitchFamily="34" charset="0"/>
            </a:endParaRPr>
          </a:p>
          <a:p>
            <a:r>
              <a:rPr lang="en-US" sz="1600" dirty="0">
                <a:solidFill>
                  <a:schemeClr val="bg1"/>
                </a:solidFill>
                <a:latin typeface="Abadi" panose="020B0604020104020204" pitchFamily="34" charset="0"/>
              </a:rPr>
              <a:t>These men served under the direction of the Twelve with the specific task of caring for the poor and needy. It is not known what priesthood office the seven men held. </a:t>
            </a:r>
          </a:p>
        </p:txBody>
      </p:sp>
      <p:grpSp>
        <p:nvGrpSpPr>
          <p:cNvPr id="1027" name="Group 1026"/>
          <p:cNvGrpSpPr/>
          <p:nvPr/>
        </p:nvGrpSpPr>
        <p:grpSpPr>
          <a:xfrm>
            <a:off x="8121755" y="3722045"/>
            <a:ext cx="3161667" cy="2354536"/>
            <a:chOff x="8353058" y="4186274"/>
            <a:chExt cx="3161667" cy="2354536"/>
          </a:xfrm>
        </p:grpSpPr>
        <p:sp>
          <p:nvSpPr>
            <p:cNvPr id="7" name="Rectangle 6"/>
            <p:cNvSpPr/>
            <p:nvPr/>
          </p:nvSpPr>
          <p:spPr>
            <a:xfrm>
              <a:off x="9709475" y="4989792"/>
              <a:ext cx="1805250" cy="923330"/>
            </a:xfrm>
            <a:prstGeom prst="rect">
              <a:avLst/>
            </a:prstGeom>
          </p:spPr>
          <p:txBody>
            <a:bodyPr wrap="square">
              <a:spAutoFit/>
            </a:bodyPr>
            <a:lstStyle/>
            <a:p>
              <a:r>
                <a:rPr lang="en-US" dirty="0">
                  <a:solidFill>
                    <a:schemeClr val="bg1"/>
                  </a:solidFill>
                  <a:latin typeface="Abadi" panose="020B0604020104020204" pitchFamily="34" charset="0"/>
                </a:rPr>
                <a:t>Nicolas a proselyte of Antioch</a:t>
              </a:r>
            </a:p>
          </p:txBody>
        </p:sp>
        <p:grpSp>
          <p:nvGrpSpPr>
            <p:cNvPr id="278" name="Group 277"/>
            <p:cNvGrpSpPr/>
            <p:nvPr/>
          </p:nvGrpSpPr>
          <p:grpSpPr>
            <a:xfrm>
              <a:off x="8353058" y="4186274"/>
              <a:ext cx="1155605" cy="2354536"/>
              <a:chOff x="3911016" y="3615178"/>
              <a:chExt cx="1674370" cy="3064188"/>
            </a:xfrm>
          </p:grpSpPr>
          <p:sp>
            <p:nvSpPr>
              <p:cNvPr id="279" name="Oval 278"/>
              <p:cNvSpPr/>
              <p:nvPr/>
            </p:nvSpPr>
            <p:spPr>
              <a:xfrm rot="6503573">
                <a:off x="3945898" y="5717396"/>
                <a:ext cx="463932" cy="2901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0" name="Oval 279"/>
              <p:cNvSpPr/>
              <p:nvPr/>
            </p:nvSpPr>
            <p:spPr>
              <a:xfrm rot="4148036">
                <a:off x="5208321" y="5685390"/>
                <a:ext cx="463932" cy="2901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1" name="Oval 280"/>
              <p:cNvSpPr/>
              <p:nvPr/>
            </p:nvSpPr>
            <p:spPr>
              <a:xfrm rot="20512140">
                <a:off x="4282845" y="6365906"/>
                <a:ext cx="465227" cy="28939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2" name="Oval 281"/>
              <p:cNvSpPr/>
              <p:nvPr/>
            </p:nvSpPr>
            <p:spPr>
              <a:xfrm rot="1608598">
                <a:off x="4854599" y="6389976"/>
                <a:ext cx="465227" cy="28939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3" name="Trapezoid 282"/>
              <p:cNvSpPr/>
              <p:nvPr/>
            </p:nvSpPr>
            <p:spPr>
              <a:xfrm rot="1391134">
                <a:off x="4147128" y="4946289"/>
                <a:ext cx="482018" cy="1012195"/>
              </a:xfrm>
              <a:prstGeom prst="trapezoid">
                <a:avLst>
                  <a:gd name="adj" fmla="val 36225"/>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4" name="Trapezoid 283"/>
              <p:cNvSpPr/>
              <p:nvPr/>
            </p:nvSpPr>
            <p:spPr>
              <a:xfrm rot="20042436">
                <a:off x="5013742" y="4868708"/>
                <a:ext cx="447398" cy="1012195"/>
              </a:xfrm>
              <a:prstGeom prst="trapezoid">
                <a:avLst>
                  <a:gd name="adj" fmla="val 36225"/>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5" name="Trapezoid 284"/>
              <p:cNvSpPr/>
              <p:nvPr/>
            </p:nvSpPr>
            <p:spPr>
              <a:xfrm rot="20042436">
                <a:off x="4943130" y="4742983"/>
                <a:ext cx="447398" cy="1012195"/>
              </a:xfrm>
              <a:prstGeom prst="trapezoid">
                <a:avLst>
                  <a:gd name="adj" fmla="val 36225"/>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6" name="Trapezoid 285"/>
              <p:cNvSpPr/>
              <p:nvPr/>
            </p:nvSpPr>
            <p:spPr>
              <a:xfrm rot="1391134">
                <a:off x="4167373" y="4785174"/>
                <a:ext cx="482018" cy="1012195"/>
              </a:xfrm>
              <a:prstGeom prst="trapezoid">
                <a:avLst>
                  <a:gd name="adj" fmla="val 36225"/>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7" name="Trapezoid 286"/>
              <p:cNvSpPr/>
              <p:nvPr/>
            </p:nvSpPr>
            <p:spPr>
              <a:xfrm>
                <a:off x="4108012" y="4892541"/>
                <a:ext cx="1341680" cy="1619619"/>
              </a:xfrm>
              <a:prstGeom prst="trapezoid">
                <a:avLst>
                  <a:gd name="adj" fmla="val 36225"/>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8" name="Trapezoid 287"/>
              <p:cNvSpPr/>
              <p:nvPr/>
            </p:nvSpPr>
            <p:spPr>
              <a:xfrm>
                <a:off x="4178626" y="4751704"/>
                <a:ext cx="1200451" cy="1549201"/>
              </a:xfrm>
              <a:prstGeom prst="trapezoid">
                <a:avLst>
                  <a:gd name="adj" fmla="val 36225"/>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9" name="Oval 288"/>
              <p:cNvSpPr/>
              <p:nvPr/>
            </p:nvSpPr>
            <p:spPr>
              <a:xfrm rot="15944673">
                <a:off x="4186893" y="3902105"/>
                <a:ext cx="1207942" cy="8544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90" name="Oval 289"/>
              <p:cNvSpPr/>
              <p:nvPr/>
            </p:nvSpPr>
            <p:spPr>
              <a:xfrm rot="5400000">
                <a:off x="4570157" y="3724648"/>
                <a:ext cx="365456" cy="62326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91" name="Wave 290"/>
              <p:cNvSpPr/>
              <p:nvPr/>
            </p:nvSpPr>
            <p:spPr>
              <a:xfrm rot="15365317">
                <a:off x="4232903" y="5352932"/>
                <a:ext cx="1623380" cy="635533"/>
              </a:xfrm>
              <a:prstGeom prst="wave">
                <a:avLst>
                  <a:gd name="adj1" fmla="val 12500"/>
                  <a:gd name="adj2" fmla="val 1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292" name="Group 103"/>
              <p:cNvGrpSpPr/>
              <p:nvPr/>
            </p:nvGrpSpPr>
            <p:grpSpPr>
              <a:xfrm>
                <a:off x="4531700" y="4822122"/>
                <a:ext cx="564918" cy="633764"/>
                <a:chOff x="4724400" y="5334000"/>
                <a:chExt cx="1028700" cy="1257300"/>
              </a:xfrm>
              <a:solidFill>
                <a:srgbClr val="996633"/>
              </a:solidFill>
            </p:grpSpPr>
            <p:sp>
              <p:nvSpPr>
                <p:cNvPr id="310" name="Moon 309"/>
                <p:cNvSpPr/>
                <p:nvPr/>
              </p:nvSpPr>
              <p:spPr>
                <a:xfrm rot="16200000">
                  <a:off x="4648200" y="5486400"/>
                  <a:ext cx="1219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11" name="Moon 310"/>
                <p:cNvSpPr/>
                <p:nvPr/>
              </p:nvSpPr>
              <p:spPr>
                <a:xfrm rot="16200000">
                  <a:off x="4876800" y="5181600"/>
                  <a:ext cx="6858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12" name="Moon 311"/>
                <p:cNvSpPr/>
                <p:nvPr/>
              </p:nvSpPr>
              <p:spPr>
                <a:xfrm rot="16200000">
                  <a:off x="4991100" y="5067300"/>
                  <a:ext cx="457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93" name="Freeform 292"/>
              <p:cNvSpPr/>
              <p:nvPr/>
            </p:nvSpPr>
            <p:spPr>
              <a:xfrm rot="20924409">
                <a:off x="3911016" y="3615178"/>
                <a:ext cx="1571867" cy="1945844"/>
              </a:xfrm>
              <a:custGeom>
                <a:avLst/>
                <a:gdLst>
                  <a:gd name="connsiteX0" fmla="*/ 1076365 w 1571867"/>
                  <a:gd name="connsiteY0" fmla="*/ 16581 h 1945844"/>
                  <a:gd name="connsiteX1" fmla="*/ 1473505 w 1571867"/>
                  <a:gd name="connsiteY1" fmla="*/ 331004 h 1945844"/>
                  <a:gd name="connsiteX2" fmla="*/ 1469632 w 1571867"/>
                  <a:gd name="connsiteY2" fmla="*/ 340403 h 1945844"/>
                  <a:gd name="connsiteX3" fmla="*/ 1486880 w 1571867"/>
                  <a:gd name="connsiteY3" fmla="*/ 356225 h 1945844"/>
                  <a:gd name="connsiteX4" fmla="*/ 1518100 w 1571867"/>
                  <a:gd name="connsiteY4" fmla="*/ 451704 h 1945844"/>
                  <a:gd name="connsiteX5" fmla="*/ 1518099 w 1571867"/>
                  <a:gd name="connsiteY5" fmla="*/ 451704 h 1945844"/>
                  <a:gd name="connsiteX6" fmla="*/ 1495726 w 1571867"/>
                  <a:gd name="connsiteY6" fmla="*/ 496388 h 1945844"/>
                  <a:gd name="connsiteX7" fmla="*/ 1468855 w 1571867"/>
                  <a:gd name="connsiteY7" fmla="*/ 516093 h 1945844"/>
                  <a:gd name="connsiteX8" fmla="*/ 1571867 w 1571867"/>
                  <a:gd name="connsiteY8" fmla="*/ 1590212 h 1945844"/>
                  <a:gd name="connsiteX9" fmla="*/ 1563847 w 1571867"/>
                  <a:gd name="connsiteY9" fmla="*/ 1590212 h 1945844"/>
                  <a:gd name="connsiteX10" fmla="*/ 1567256 w 1571867"/>
                  <a:gd name="connsiteY10" fmla="*/ 1599484 h 1945844"/>
                  <a:gd name="connsiteX11" fmla="*/ 1571867 w 1571867"/>
                  <a:gd name="connsiteY11" fmla="*/ 1638119 h 1945844"/>
                  <a:gd name="connsiteX12" fmla="*/ 1571867 w 1571867"/>
                  <a:gd name="connsiteY12" fmla="*/ 1754142 h 1945844"/>
                  <a:gd name="connsiteX13" fmla="*/ 1344871 w 1571867"/>
                  <a:gd name="connsiteY13" fmla="*/ 1945844 h 1945844"/>
                  <a:gd name="connsiteX14" fmla="*/ 1117875 w 1571867"/>
                  <a:gd name="connsiteY14" fmla="*/ 1754142 h 1945844"/>
                  <a:gd name="connsiteX15" fmla="*/ 1117875 w 1571867"/>
                  <a:gd name="connsiteY15" fmla="*/ 1638119 h 1945844"/>
                  <a:gd name="connsiteX16" fmla="*/ 1122487 w 1571867"/>
                  <a:gd name="connsiteY16" fmla="*/ 1599484 h 1945844"/>
                  <a:gd name="connsiteX17" fmla="*/ 1125895 w 1571867"/>
                  <a:gd name="connsiteY17" fmla="*/ 1590212 h 1945844"/>
                  <a:gd name="connsiteX18" fmla="*/ 1117875 w 1571867"/>
                  <a:gd name="connsiteY18" fmla="*/ 1590212 h 1945844"/>
                  <a:gd name="connsiteX19" fmla="*/ 1220635 w 1571867"/>
                  <a:gd name="connsiteY19" fmla="*/ 518721 h 1945844"/>
                  <a:gd name="connsiteX20" fmla="*/ 732401 w 1571867"/>
                  <a:gd name="connsiteY20" fmla="*/ 421518 h 1945844"/>
                  <a:gd name="connsiteX21" fmla="*/ 490913 w 1571867"/>
                  <a:gd name="connsiteY21" fmla="*/ 1474803 h 1945844"/>
                  <a:gd name="connsiteX22" fmla="*/ 483302 w 1571867"/>
                  <a:gd name="connsiteY22" fmla="*/ 1472272 h 1945844"/>
                  <a:gd name="connsiteX23" fmla="*/ 483611 w 1571867"/>
                  <a:gd name="connsiteY23" fmla="*/ 1482146 h 1945844"/>
                  <a:gd name="connsiteX24" fmla="*/ 475797 w 1571867"/>
                  <a:gd name="connsiteY24" fmla="*/ 1520262 h 1945844"/>
                  <a:gd name="connsiteX25" fmla="*/ 439191 w 1571867"/>
                  <a:gd name="connsiteY25" fmla="*/ 1630360 h 1945844"/>
                  <a:gd name="connsiteX26" fmla="*/ 163306 w 1571867"/>
                  <a:gd name="connsiteY26" fmla="*/ 1740652 h 1945844"/>
                  <a:gd name="connsiteX27" fmla="*/ 8387 w 1571867"/>
                  <a:gd name="connsiteY27" fmla="*/ 1487122 h 1945844"/>
                  <a:gd name="connsiteX28" fmla="*/ 44993 w 1571867"/>
                  <a:gd name="connsiteY28" fmla="*/ 1377026 h 1945844"/>
                  <a:gd name="connsiteX29" fmla="*/ 61560 w 1571867"/>
                  <a:gd name="connsiteY29" fmla="*/ 1341819 h 1945844"/>
                  <a:gd name="connsiteX30" fmla="*/ 67718 w 1571867"/>
                  <a:gd name="connsiteY30" fmla="*/ 1334096 h 1945844"/>
                  <a:gd name="connsiteX31" fmla="*/ 60108 w 1571867"/>
                  <a:gd name="connsiteY31" fmla="*/ 1331566 h 1945844"/>
                  <a:gd name="connsiteX32" fmla="*/ 506104 w 1571867"/>
                  <a:gd name="connsiteY32" fmla="*/ 323669 h 1945844"/>
                  <a:gd name="connsiteX33" fmla="*/ 491489 w 1571867"/>
                  <a:gd name="connsiteY33" fmla="*/ 296453 h 1945844"/>
                  <a:gd name="connsiteX34" fmla="*/ 487935 w 1571867"/>
                  <a:gd name="connsiteY34" fmla="*/ 246608 h 1945844"/>
                  <a:gd name="connsiteX35" fmla="*/ 510309 w 1571867"/>
                  <a:gd name="connsiteY35" fmla="*/ 201925 h 1945844"/>
                  <a:gd name="connsiteX36" fmla="*/ 580711 w 1571867"/>
                  <a:gd name="connsiteY36" fmla="*/ 160400 h 1945844"/>
                  <a:gd name="connsiteX37" fmla="*/ 589075 w 1571867"/>
                  <a:gd name="connsiteY37" fmla="*/ 158847 h 1945844"/>
                  <a:gd name="connsiteX38" fmla="*/ 589083 w 1571867"/>
                  <a:gd name="connsiteY38" fmla="*/ 154924 h 1945844"/>
                  <a:gd name="connsiteX39" fmla="*/ 1076365 w 1571867"/>
                  <a:gd name="connsiteY39" fmla="*/ 16581 h 194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71867" h="1945844">
                    <a:moveTo>
                      <a:pt x="1076365" y="16581"/>
                    </a:moveTo>
                    <a:cubicBezTo>
                      <a:pt x="1320591" y="65204"/>
                      <a:pt x="1498397" y="205977"/>
                      <a:pt x="1473505" y="331004"/>
                    </a:cubicBezTo>
                    <a:lnTo>
                      <a:pt x="1469632" y="340403"/>
                    </a:lnTo>
                    <a:lnTo>
                      <a:pt x="1486880" y="356225"/>
                    </a:lnTo>
                    <a:cubicBezTo>
                      <a:pt x="1512356" y="384142"/>
                      <a:pt x="1524776" y="418174"/>
                      <a:pt x="1518100" y="451704"/>
                    </a:cubicBezTo>
                    <a:lnTo>
                      <a:pt x="1518099" y="451704"/>
                    </a:lnTo>
                    <a:cubicBezTo>
                      <a:pt x="1514762" y="468470"/>
                      <a:pt x="1506966" y="483522"/>
                      <a:pt x="1495726" y="496388"/>
                    </a:cubicBezTo>
                    <a:lnTo>
                      <a:pt x="1468855" y="516093"/>
                    </a:lnTo>
                    <a:lnTo>
                      <a:pt x="1571867" y="1590212"/>
                    </a:lnTo>
                    <a:lnTo>
                      <a:pt x="1563847" y="1590212"/>
                    </a:lnTo>
                    <a:lnTo>
                      <a:pt x="1567256" y="1599484"/>
                    </a:lnTo>
                    <a:cubicBezTo>
                      <a:pt x="1570279" y="1611964"/>
                      <a:pt x="1571867" y="1624884"/>
                      <a:pt x="1571867" y="1638119"/>
                    </a:cubicBezTo>
                    <a:lnTo>
                      <a:pt x="1571867" y="1754142"/>
                    </a:lnTo>
                    <a:cubicBezTo>
                      <a:pt x="1571867" y="1860016"/>
                      <a:pt x="1470237" y="1945844"/>
                      <a:pt x="1344871" y="1945844"/>
                    </a:cubicBezTo>
                    <a:cubicBezTo>
                      <a:pt x="1219505" y="1945844"/>
                      <a:pt x="1117875" y="1860016"/>
                      <a:pt x="1117875" y="1754142"/>
                    </a:cubicBezTo>
                    <a:lnTo>
                      <a:pt x="1117875" y="1638119"/>
                    </a:lnTo>
                    <a:cubicBezTo>
                      <a:pt x="1117875" y="1624884"/>
                      <a:pt x="1119463" y="1611963"/>
                      <a:pt x="1122487" y="1599484"/>
                    </a:cubicBezTo>
                    <a:lnTo>
                      <a:pt x="1125895" y="1590212"/>
                    </a:lnTo>
                    <a:lnTo>
                      <a:pt x="1117875" y="1590212"/>
                    </a:lnTo>
                    <a:lnTo>
                      <a:pt x="1220635" y="518721"/>
                    </a:lnTo>
                    <a:lnTo>
                      <a:pt x="732401" y="421518"/>
                    </a:lnTo>
                    <a:lnTo>
                      <a:pt x="490913" y="1474803"/>
                    </a:lnTo>
                    <a:lnTo>
                      <a:pt x="483302" y="1472272"/>
                    </a:lnTo>
                    <a:lnTo>
                      <a:pt x="483611" y="1482146"/>
                    </a:lnTo>
                    <a:cubicBezTo>
                      <a:pt x="482543" y="1494942"/>
                      <a:pt x="479973" y="1507704"/>
                      <a:pt x="475797" y="1520262"/>
                    </a:cubicBezTo>
                    <a:lnTo>
                      <a:pt x="439191" y="1630360"/>
                    </a:lnTo>
                    <a:cubicBezTo>
                      <a:pt x="405787" y="1730825"/>
                      <a:pt x="282270" y="1780206"/>
                      <a:pt x="163306" y="1740652"/>
                    </a:cubicBezTo>
                    <a:cubicBezTo>
                      <a:pt x="44344" y="1701098"/>
                      <a:pt x="-25017" y="1587589"/>
                      <a:pt x="8387" y="1487122"/>
                    </a:cubicBezTo>
                    <a:lnTo>
                      <a:pt x="44993" y="1377026"/>
                    </a:lnTo>
                    <a:cubicBezTo>
                      <a:pt x="49169" y="1364467"/>
                      <a:pt x="54752" y="1352707"/>
                      <a:pt x="61560" y="1341819"/>
                    </a:cubicBezTo>
                    <a:lnTo>
                      <a:pt x="67718" y="1334096"/>
                    </a:lnTo>
                    <a:lnTo>
                      <a:pt x="60108" y="1331566"/>
                    </a:lnTo>
                    <a:lnTo>
                      <a:pt x="506104" y="323669"/>
                    </a:lnTo>
                    <a:lnTo>
                      <a:pt x="491489" y="296453"/>
                    </a:lnTo>
                    <a:lnTo>
                      <a:pt x="487935" y="246608"/>
                    </a:lnTo>
                    <a:lnTo>
                      <a:pt x="510309" y="201925"/>
                    </a:lnTo>
                    <a:cubicBezTo>
                      <a:pt x="527168" y="182628"/>
                      <a:pt x="551776" y="168251"/>
                      <a:pt x="580711" y="160400"/>
                    </a:cubicBezTo>
                    <a:lnTo>
                      <a:pt x="589075" y="158847"/>
                    </a:lnTo>
                    <a:lnTo>
                      <a:pt x="589083" y="154924"/>
                    </a:lnTo>
                    <a:cubicBezTo>
                      <a:pt x="613975" y="29897"/>
                      <a:pt x="832140" y="-32042"/>
                      <a:pt x="1076365" y="16581"/>
                    </a:cubicBez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294" name="Group 293"/>
              <p:cNvGrpSpPr/>
              <p:nvPr/>
            </p:nvGrpSpPr>
            <p:grpSpPr>
              <a:xfrm>
                <a:off x="4251961" y="3815649"/>
                <a:ext cx="1083365" cy="253172"/>
                <a:chOff x="4267200" y="3733800"/>
                <a:chExt cx="1981200" cy="1524000"/>
              </a:xfrm>
            </p:grpSpPr>
            <p:sp>
              <p:nvSpPr>
                <p:cNvPr id="295" name="Rounded Rectangle 294"/>
                <p:cNvSpPr/>
                <p:nvPr/>
              </p:nvSpPr>
              <p:spPr>
                <a:xfrm>
                  <a:off x="4267200" y="3733800"/>
                  <a:ext cx="1981200" cy="1524000"/>
                </a:xfrm>
                <a:prstGeom prst="roundRect">
                  <a:avLst>
                    <a:gd name="adj" fmla="val 40226"/>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296" name="Group 37"/>
                <p:cNvGrpSpPr/>
                <p:nvPr/>
              </p:nvGrpSpPr>
              <p:grpSpPr>
                <a:xfrm>
                  <a:off x="4438482" y="3818965"/>
                  <a:ext cx="1706545" cy="1362635"/>
                  <a:chOff x="4438482" y="3818965"/>
                  <a:chExt cx="1706545" cy="1362635"/>
                </a:xfrm>
              </p:grpSpPr>
              <p:grpSp>
                <p:nvGrpSpPr>
                  <p:cNvPr id="297" name="Group 26"/>
                  <p:cNvGrpSpPr/>
                  <p:nvPr/>
                </p:nvGrpSpPr>
                <p:grpSpPr>
                  <a:xfrm>
                    <a:off x="4438482" y="4052314"/>
                    <a:ext cx="536650" cy="863189"/>
                    <a:chOff x="4438482" y="4052314"/>
                    <a:chExt cx="536650" cy="863189"/>
                  </a:xfrm>
                </p:grpSpPr>
                <p:sp>
                  <p:nvSpPr>
                    <p:cNvPr id="308" name="Chevron 307"/>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309" name="Chevron 308"/>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298" name="Group 27"/>
                  <p:cNvGrpSpPr/>
                  <p:nvPr/>
                </p:nvGrpSpPr>
                <p:grpSpPr>
                  <a:xfrm>
                    <a:off x="5025671" y="4043350"/>
                    <a:ext cx="536650" cy="863189"/>
                    <a:chOff x="4438482" y="4052314"/>
                    <a:chExt cx="536650" cy="863189"/>
                  </a:xfrm>
                </p:grpSpPr>
                <p:sp>
                  <p:nvSpPr>
                    <p:cNvPr id="306" name="Chevron 305"/>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307" name="Chevron 306"/>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299" name="Group 30"/>
                  <p:cNvGrpSpPr/>
                  <p:nvPr/>
                </p:nvGrpSpPr>
                <p:grpSpPr>
                  <a:xfrm>
                    <a:off x="5608377" y="4038867"/>
                    <a:ext cx="536650" cy="863189"/>
                    <a:chOff x="4438482" y="4052314"/>
                    <a:chExt cx="536650" cy="863189"/>
                  </a:xfrm>
                </p:grpSpPr>
                <p:sp>
                  <p:nvSpPr>
                    <p:cNvPr id="304" name="Chevron 303"/>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305" name="Chevron 304"/>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sp>
                <p:nvSpPr>
                  <p:cNvPr id="300" name="Diamond 299"/>
                  <p:cNvSpPr/>
                  <p:nvPr/>
                </p:nvSpPr>
                <p:spPr>
                  <a:xfrm>
                    <a:off x="4845424" y="3845859"/>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01" name="Diamond 300"/>
                  <p:cNvSpPr/>
                  <p:nvPr/>
                </p:nvSpPr>
                <p:spPr>
                  <a:xfrm>
                    <a:off x="5428130" y="3818965"/>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02" name="Diamond 301"/>
                  <p:cNvSpPr/>
                  <p:nvPr/>
                </p:nvSpPr>
                <p:spPr>
                  <a:xfrm>
                    <a:off x="4836459" y="455407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03" name="Diamond 302"/>
                  <p:cNvSpPr/>
                  <p:nvPr/>
                </p:nvSpPr>
                <p:spPr>
                  <a:xfrm>
                    <a:off x="5410200" y="457200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grpSp>
      </p:grpSp>
      <p:grpSp>
        <p:nvGrpSpPr>
          <p:cNvPr id="316" name="Group 315"/>
          <p:cNvGrpSpPr/>
          <p:nvPr/>
        </p:nvGrpSpPr>
        <p:grpSpPr>
          <a:xfrm>
            <a:off x="5644495" y="2058184"/>
            <a:ext cx="2324272" cy="2523469"/>
            <a:chOff x="5644495" y="2058184"/>
            <a:chExt cx="2324272" cy="2523469"/>
          </a:xfrm>
        </p:grpSpPr>
        <p:grpSp>
          <p:nvGrpSpPr>
            <p:cNvPr id="39" name="Group 38"/>
            <p:cNvGrpSpPr/>
            <p:nvPr/>
          </p:nvGrpSpPr>
          <p:grpSpPr>
            <a:xfrm>
              <a:off x="6735780" y="2058184"/>
              <a:ext cx="1232987" cy="2523469"/>
              <a:chOff x="6850163" y="1991653"/>
              <a:chExt cx="2045953" cy="4187311"/>
            </a:xfrm>
          </p:grpSpPr>
          <p:sp>
            <p:nvSpPr>
              <p:cNvPr id="40" name="Oval 39"/>
              <p:cNvSpPr/>
              <p:nvPr/>
            </p:nvSpPr>
            <p:spPr>
              <a:xfrm>
                <a:off x="6850163" y="4294558"/>
                <a:ext cx="388532" cy="544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1" name="Trapezoid 40"/>
              <p:cNvSpPr/>
              <p:nvPr/>
            </p:nvSpPr>
            <p:spPr>
              <a:xfrm rot="1327004">
                <a:off x="6979690" y="3216817"/>
                <a:ext cx="669795" cy="1363547"/>
              </a:xfrm>
              <a:prstGeom prst="trapezoid">
                <a:avLst>
                  <a:gd name="adj" fmla="val 34133"/>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2" name="Oval 41"/>
              <p:cNvSpPr/>
              <p:nvPr/>
            </p:nvSpPr>
            <p:spPr>
              <a:xfrm rot="20736710">
                <a:off x="8483764" y="4317010"/>
                <a:ext cx="412352" cy="5219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3" name="Freeform 42"/>
              <p:cNvSpPr/>
              <p:nvPr/>
            </p:nvSpPr>
            <p:spPr>
              <a:xfrm>
                <a:off x="7208337" y="1991653"/>
                <a:ext cx="1340010" cy="1485309"/>
              </a:xfrm>
              <a:custGeom>
                <a:avLst/>
                <a:gdLst>
                  <a:gd name="connsiteX0" fmla="*/ 740590 w 1340010"/>
                  <a:gd name="connsiteY0" fmla="*/ 885 h 1485309"/>
                  <a:gd name="connsiteX1" fmla="*/ 1089380 w 1340010"/>
                  <a:gd name="connsiteY1" fmla="*/ 249259 h 1485309"/>
                  <a:gd name="connsiteX2" fmla="*/ 1255502 w 1340010"/>
                  <a:gd name="connsiteY2" fmla="*/ 643909 h 1485309"/>
                  <a:gd name="connsiteX3" fmla="*/ 1250672 w 1340010"/>
                  <a:gd name="connsiteY3" fmla="*/ 661445 h 1485309"/>
                  <a:gd name="connsiteX4" fmla="*/ 1255544 w 1340010"/>
                  <a:gd name="connsiteY4" fmla="*/ 667615 h 1485309"/>
                  <a:gd name="connsiteX5" fmla="*/ 1340010 w 1340010"/>
                  <a:gd name="connsiteY5" fmla="*/ 1038290 h 1485309"/>
                  <a:gd name="connsiteX6" fmla="*/ 1148430 w 1340010"/>
                  <a:gd name="connsiteY6" fmla="*/ 1485309 h 1485309"/>
                  <a:gd name="connsiteX7" fmla="*/ 956850 w 1340010"/>
                  <a:gd name="connsiteY7" fmla="*/ 1038290 h 1485309"/>
                  <a:gd name="connsiteX8" fmla="*/ 1012963 w 1340010"/>
                  <a:gd name="connsiteY8" fmla="*/ 722200 h 1485309"/>
                  <a:gd name="connsiteX9" fmla="*/ 1026080 w 1340010"/>
                  <a:gd name="connsiteY9" fmla="*/ 696946 h 1485309"/>
                  <a:gd name="connsiteX10" fmla="*/ 972057 w 1340010"/>
                  <a:gd name="connsiteY10" fmla="*/ 663398 h 1485309"/>
                  <a:gd name="connsiteX11" fmla="*/ 790294 w 1340010"/>
                  <a:gd name="connsiteY11" fmla="*/ 488757 h 1485309"/>
                  <a:gd name="connsiteX12" fmla="*/ 693285 w 1340010"/>
                  <a:gd name="connsiteY12" fmla="*/ 343527 h 1485309"/>
                  <a:gd name="connsiteX13" fmla="*/ 655340 w 1340010"/>
                  <a:gd name="connsiteY13" fmla="*/ 252233 h 1485309"/>
                  <a:gd name="connsiteX14" fmla="*/ 615178 w 1340010"/>
                  <a:gd name="connsiteY14" fmla="*/ 345133 h 1485309"/>
                  <a:gd name="connsiteX15" fmla="*/ 516128 w 1340010"/>
                  <a:gd name="connsiteY15" fmla="*/ 488979 h 1485309"/>
                  <a:gd name="connsiteX16" fmla="*/ 331916 w 1340010"/>
                  <a:gd name="connsiteY16" fmla="*/ 661034 h 1485309"/>
                  <a:gd name="connsiteX17" fmla="*/ 324716 w 1340010"/>
                  <a:gd name="connsiteY17" fmla="*/ 665366 h 1485309"/>
                  <a:gd name="connsiteX18" fmla="*/ 327048 w 1340010"/>
                  <a:gd name="connsiteY18" fmla="*/ 669856 h 1485309"/>
                  <a:gd name="connsiteX19" fmla="*/ 383160 w 1340010"/>
                  <a:gd name="connsiteY19" fmla="*/ 985946 h 1485309"/>
                  <a:gd name="connsiteX20" fmla="*/ 191580 w 1340010"/>
                  <a:gd name="connsiteY20" fmla="*/ 1432966 h 1485309"/>
                  <a:gd name="connsiteX21" fmla="*/ 0 w 1340010"/>
                  <a:gd name="connsiteY21" fmla="*/ 985946 h 1485309"/>
                  <a:gd name="connsiteX22" fmla="*/ 56112 w 1340010"/>
                  <a:gd name="connsiteY22" fmla="*/ 669856 h 1485309"/>
                  <a:gd name="connsiteX23" fmla="*/ 56826 w 1340010"/>
                  <a:gd name="connsiteY23" fmla="*/ 668481 h 1485309"/>
                  <a:gd name="connsiteX24" fmla="*/ 48774 w 1340010"/>
                  <a:gd name="connsiteY24" fmla="*/ 637543 h 1485309"/>
                  <a:gd name="connsiteX25" fmla="*/ 220455 w 1340010"/>
                  <a:gd name="connsiteY25" fmla="*/ 245280 h 1485309"/>
                  <a:gd name="connsiteX26" fmla="*/ 652606 w 1340010"/>
                  <a:gd name="connsiteY26" fmla="*/ 22178 h 1485309"/>
                  <a:gd name="connsiteX27" fmla="*/ 655645 w 1340010"/>
                  <a:gd name="connsiteY27" fmla="*/ 26174 h 1485309"/>
                  <a:gd name="connsiteX28" fmla="*/ 660423 w 1340010"/>
                  <a:gd name="connsiteY28" fmla="*/ 20076 h 1485309"/>
                  <a:gd name="connsiteX29" fmla="*/ 740590 w 1340010"/>
                  <a:gd name="connsiteY29" fmla="*/ 885 h 148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40010" h="1485309">
                    <a:moveTo>
                      <a:pt x="740590" y="885"/>
                    </a:moveTo>
                    <a:cubicBezTo>
                      <a:pt x="836680" y="10876"/>
                      <a:pt x="973643" y="104726"/>
                      <a:pt x="1089380" y="249259"/>
                    </a:cubicBezTo>
                    <a:cubicBezTo>
                      <a:pt x="1205117" y="393793"/>
                      <a:pt x="1266758" y="547958"/>
                      <a:pt x="1255502" y="643909"/>
                    </a:cubicBezTo>
                    <a:lnTo>
                      <a:pt x="1250672" y="661445"/>
                    </a:lnTo>
                    <a:lnTo>
                      <a:pt x="1255544" y="667615"/>
                    </a:lnTo>
                    <a:cubicBezTo>
                      <a:pt x="1306505" y="747947"/>
                      <a:pt x="1340010" y="883989"/>
                      <a:pt x="1340010" y="1038290"/>
                    </a:cubicBezTo>
                    <a:cubicBezTo>
                      <a:pt x="1340010" y="1285172"/>
                      <a:pt x="1254237" y="1485309"/>
                      <a:pt x="1148430" y="1485309"/>
                    </a:cubicBezTo>
                    <a:cubicBezTo>
                      <a:pt x="1042623" y="1485309"/>
                      <a:pt x="956850" y="1285172"/>
                      <a:pt x="956850" y="1038290"/>
                    </a:cubicBezTo>
                    <a:cubicBezTo>
                      <a:pt x="956850" y="914849"/>
                      <a:pt x="978294" y="803094"/>
                      <a:pt x="1012963" y="722200"/>
                    </a:cubicBezTo>
                    <a:lnTo>
                      <a:pt x="1026080" y="696946"/>
                    </a:lnTo>
                    <a:lnTo>
                      <a:pt x="972057" y="663398"/>
                    </a:lnTo>
                    <a:cubicBezTo>
                      <a:pt x="911337" y="620620"/>
                      <a:pt x="848162" y="561024"/>
                      <a:pt x="790294" y="488757"/>
                    </a:cubicBezTo>
                    <a:cubicBezTo>
                      <a:pt x="751715" y="440580"/>
                      <a:pt x="719147" y="391332"/>
                      <a:pt x="693285" y="343527"/>
                    </a:cubicBezTo>
                    <a:lnTo>
                      <a:pt x="655340" y="252233"/>
                    </a:lnTo>
                    <a:lnTo>
                      <a:pt x="615178" y="345133"/>
                    </a:lnTo>
                    <a:cubicBezTo>
                      <a:pt x="588644" y="392568"/>
                      <a:pt x="555384" y="441350"/>
                      <a:pt x="516128" y="488979"/>
                    </a:cubicBezTo>
                    <a:cubicBezTo>
                      <a:pt x="457244" y="560420"/>
                      <a:pt x="393233" y="619118"/>
                      <a:pt x="331916" y="661034"/>
                    </a:cubicBezTo>
                    <a:lnTo>
                      <a:pt x="324716" y="665366"/>
                    </a:lnTo>
                    <a:lnTo>
                      <a:pt x="327048" y="669856"/>
                    </a:lnTo>
                    <a:cubicBezTo>
                      <a:pt x="361717" y="750750"/>
                      <a:pt x="383160" y="862506"/>
                      <a:pt x="383160" y="985946"/>
                    </a:cubicBezTo>
                    <a:cubicBezTo>
                      <a:pt x="383160" y="1232829"/>
                      <a:pt x="297387" y="1432965"/>
                      <a:pt x="191580" y="1432966"/>
                    </a:cubicBezTo>
                    <a:cubicBezTo>
                      <a:pt x="85773" y="1432965"/>
                      <a:pt x="0" y="1232828"/>
                      <a:pt x="0" y="985946"/>
                    </a:cubicBezTo>
                    <a:cubicBezTo>
                      <a:pt x="0" y="862505"/>
                      <a:pt x="21443" y="750750"/>
                      <a:pt x="56112" y="669856"/>
                    </a:cubicBezTo>
                    <a:lnTo>
                      <a:pt x="56826" y="668481"/>
                    </a:lnTo>
                    <a:lnTo>
                      <a:pt x="48774" y="637543"/>
                    </a:lnTo>
                    <a:cubicBezTo>
                      <a:pt x="38875" y="541443"/>
                      <a:pt x="102687" y="388164"/>
                      <a:pt x="220455" y="245280"/>
                    </a:cubicBezTo>
                    <a:cubicBezTo>
                      <a:pt x="377477" y="54768"/>
                      <a:pt x="570958" y="-45118"/>
                      <a:pt x="652606" y="22178"/>
                    </a:cubicBezTo>
                    <a:lnTo>
                      <a:pt x="655645" y="26174"/>
                    </a:lnTo>
                    <a:lnTo>
                      <a:pt x="660423" y="20076"/>
                    </a:lnTo>
                    <a:cubicBezTo>
                      <a:pt x="681071" y="3543"/>
                      <a:pt x="708560" y="-2445"/>
                      <a:pt x="740590" y="885"/>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badi" panose="020B0604020104020204" pitchFamily="34" charset="0"/>
                </a:endParaRPr>
              </a:p>
            </p:txBody>
          </p:sp>
          <p:grpSp>
            <p:nvGrpSpPr>
              <p:cNvPr id="44" name="Group 17"/>
              <p:cNvGrpSpPr/>
              <p:nvPr/>
            </p:nvGrpSpPr>
            <p:grpSpPr>
              <a:xfrm rot="2754858">
                <a:off x="7268065" y="5672162"/>
                <a:ext cx="378438" cy="635165"/>
                <a:chOff x="1676400" y="2133600"/>
                <a:chExt cx="1447800" cy="2088845"/>
              </a:xfrm>
            </p:grpSpPr>
            <p:sp>
              <p:nvSpPr>
                <p:cNvPr id="74" name="Oval 14"/>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75" name="Moon 15"/>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76" name="Moon 16"/>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45" name="Group 18"/>
              <p:cNvGrpSpPr/>
              <p:nvPr/>
            </p:nvGrpSpPr>
            <p:grpSpPr>
              <a:xfrm rot="18845142" flipH="1">
                <a:off x="7877890" y="5625462"/>
                <a:ext cx="378438" cy="635165"/>
                <a:chOff x="1676400" y="2133600"/>
                <a:chExt cx="1447800" cy="2088845"/>
              </a:xfrm>
            </p:grpSpPr>
            <p:sp>
              <p:nvSpPr>
                <p:cNvPr id="71" name="Oval 70"/>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72" name="Moon 20"/>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73" name="Moon 72"/>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46" name="Trapezoid 45"/>
              <p:cNvSpPr/>
              <p:nvPr/>
            </p:nvSpPr>
            <p:spPr>
              <a:xfrm rot="20102191">
                <a:off x="8074655" y="3236778"/>
                <a:ext cx="669795" cy="1363547"/>
              </a:xfrm>
              <a:prstGeom prst="trapezoid">
                <a:avLst>
                  <a:gd name="adj" fmla="val 34133"/>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7" name="Trapezoid 46"/>
              <p:cNvSpPr/>
              <p:nvPr/>
            </p:nvSpPr>
            <p:spPr>
              <a:xfrm>
                <a:off x="7134315" y="3263965"/>
                <a:ext cx="1442634" cy="2652284"/>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8" name="Isosceles Triangle 5"/>
              <p:cNvSpPr/>
              <p:nvPr/>
            </p:nvSpPr>
            <p:spPr>
              <a:xfrm rot="10800000">
                <a:off x="7649541" y="3263965"/>
                <a:ext cx="412182" cy="49116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9" name="Rectangle 48"/>
              <p:cNvSpPr/>
              <p:nvPr/>
            </p:nvSpPr>
            <p:spPr>
              <a:xfrm>
                <a:off x="7332267" y="4346894"/>
                <a:ext cx="1030453" cy="147349"/>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0" name="Trapezoid 49"/>
              <p:cNvSpPr/>
              <p:nvPr/>
            </p:nvSpPr>
            <p:spPr>
              <a:xfrm rot="366654" flipH="1">
                <a:off x="7179899" y="3231996"/>
                <a:ext cx="477878" cy="2499169"/>
              </a:xfrm>
              <a:prstGeom prst="trapezoid">
                <a:avLst>
                  <a:gd name="adj" fmla="val 34133"/>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1" name="Trapezoid 50"/>
              <p:cNvSpPr/>
              <p:nvPr/>
            </p:nvSpPr>
            <p:spPr>
              <a:xfrm rot="21233346">
                <a:off x="8045672" y="3221511"/>
                <a:ext cx="477878" cy="2505176"/>
              </a:xfrm>
              <a:prstGeom prst="trapezoid">
                <a:avLst>
                  <a:gd name="adj" fmla="val 34133"/>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2" name="Oval 51"/>
              <p:cNvSpPr/>
              <p:nvPr/>
            </p:nvSpPr>
            <p:spPr>
              <a:xfrm>
                <a:off x="7339561" y="2195052"/>
                <a:ext cx="1007648" cy="12436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3" name="Oval 52"/>
              <p:cNvSpPr/>
              <p:nvPr/>
            </p:nvSpPr>
            <p:spPr>
              <a:xfrm rot="21206386">
                <a:off x="7570119" y="3006685"/>
                <a:ext cx="553635" cy="775406"/>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4" name="Oval 53"/>
              <p:cNvSpPr/>
              <p:nvPr/>
            </p:nvSpPr>
            <p:spPr>
              <a:xfrm rot="21206386">
                <a:off x="7697043" y="3097155"/>
                <a:ext cx="268098" cy="2118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55" name="Group 54"/>
              <p:cNvGrpSpPr/>
              <p:nvPr/>
            </p:nvGrpSpPr>
            <p:grpSpPr>
              <a:xfrm>
                <a:off x="7298752" y="1998388"/>
                <a:ext cx="1143000" cy="500406"/>
                <a:chOff x="3013024" y="762000"/>
                <a:chExt cx="2057400" cy="1039305"/>
              </a:xfrm>
            </p:grpSpPr>
            <p:sp>
              <p:nvSpPr>
                <p:cNvPr id="56" name="Rounded Rectangle 55"/>
                <p:cNvSpPr/>
                <p:nvPr/>
              </p:nvSpPr>
              <p:spPr>
                <a:xfrm>
                  <a:off x="3048000" y="1371600"/>
                  <a:ext cx="1981200" cy="381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7" name="Flowchart: Delay 56"/>
                <p:cNvSpPr/>
                <p:nvPr/>
              </p:nvSpPr>
              <p:spPr>
                <a:xfrm rot="16200000">
                  <a:off x="3708816" y="137410"/>
                  <a:ext cx="655820" cy="1905000"/>
                </a:xfrm>
                <a:prstGeom prst="flowChartDelay">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58" name="Group 57"/>
                <p:cNvGrpSpPr/>
                <p:nvPr/>
              </p:nvGrpSpPr>
              <p:grpSpPr>
                <a:xfrm>
                  <a:off x="3013024" y="1399082"/>
                  <a:ext cx="2057400" cy="402223"/>
                  <a:chOff x="3124200" y="4108554"/>
                  <a:chExt cx="3942413" cy="770744"/>
                </a:xfrm>
              </p:grpSpPr>
              <p:grpSp>
                <p:nvGrpSpPr>
                  <p:cNvPr id="59" name="Group 58"/>
                  <p:cNvGrpSpPr/>
                  <p:nvPr/>
                </p:nvGrpSpPr>
                <p:grpSpPr>
                  <a:xfrm>
                    <a:off x="3124200" y="4114800"/>
                    <a:ext cx="990600" cy="762000"/>
                    <a:chOff x="3124200" y="4114800"/>
                    <a:chExt cx="990600" cy="762000"/>
                  </a:xfrm>
                </p:grpSpPr>
                <p:sp>
                  <p:nvSpPr>
                    <p:cNvPr id="69" name="Plaque 68"/>
                    <p:cNvSpPr/>
                    <p:nvPr/>
                  </p:nvSpPr>
                  <p:spPr>
                    <a:xfrm>
                      <a:off x="3124200" y="4114800"/>
                      <a:ext cx="990600" cy="762000"/>
                    </a:xfrm>
                    <a:prstGeom prst="plaque">
                      <a:avLst>
                        <a:gd name="adj" fmla="val 26503"/>
                      </a:avLst>
                    </a:prstGeom>
                    <a:solidFill>
                      <a:srgbClr val="42BE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70" name="Plaque 69"/>
                    <p:cNvSpPr/>
                    <p:nvPr/>
                  </p:nvSpPr>
                  <p:spPr>
                    <a:xfrm>
                      <a:off x="3336561" y="4297181"/>
                      <a:ext cx="533400" cy="410308"/>
                    </a:xfrm>
                    <a:prstGeom prst="plaque">
                      <a:avLst>
                        <a:gd name="adj" fmla="val 265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60" name="Group 59"/>
                  <p:cNvGrpSpPr/>
                  <p:nvPr/>
                </p:nvGrpSpPr>
                <p:grpSpPr>
                  <a:xfrm>
                    <a:off x="4101059" y="4117298"/>
                    <a:ext cx="990600" cy="762000"/>
                    <a:chOff x="3124200" y="4114800"/>
                    <a:chExt cx="990600" cy="762000"/>
                  </a:xfrm>
                </p:grpSpPr>
                <p:sp>
                  <p:nvSpPr>
                    <p:cNvPr id="67" name="Plaque 66"/>
                    <p:cNvSpPr/>
                    <p:nvPr/>
                  </p:nvSpPr>
                  <p:spPr>
                    <a:xfrm>
                      <a:off x="3124200" y="4114800"/>
                      <a:ext cx="990600" cy="762000"/>
                    </a:xfrm>
                    <a:prstGeom prst="plaque">
                      <a:avLst>
                        <a:gd name="adj" fmla="val 26503"/>
                      </a:avLst>
                    </a:prstGeom>
                    <a:solidFill>
                      <a:srgbClr val="42BE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68" name="Plaque 67"/>
                    <p:cNvSpPr/>
                    <p:nvPr/>
                  </p:nvSpPr>
                  <p:spPr>
                    <a:xfrm>
                      <a:off x="3336561" y="4297181"/>
                      <a:ext cx="533400" cy="410308"/>
                    </a:xfrm>
                    <a:prstGeom prst="plaque">
                      <a:avLst>
                        <a:gd name="adj" fmla="val 265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61" name="Group 60"/>
                  <p:cNvGrpSpPr/>
                  <p:nvPr/>
                </p:nvGrpSpPr>
                <p:grpSpPr>
                  <a:xfrm>
                    <a:off x="5090410" y="4117298"/>
                    <a:ext cx="990600" cy="762000"/>
                    <a:chOff x="3124200" y="4114800"/>
                    <a:chExt cx="990600" cy="762000"/>
                  </a:xfrm>
                </p:grpSpPr>
                <p:sp>
                  <p:nvSpPr>
                    <p:cNvPr id="65" name="Plaque 64"/>
                    <p:cNvSpPr/>
                    <p:nvPr/>
                  </p:nvSpPr>
                  <p:spPr>
                    <a:xfrm>
                      <a:off x="3124200" y="4114800"/>
                      <a:ext cx="990600" cy="762000"/>
                    </a:xfrm>
                    <a:prstGeom prst="plaque">
                      <a:avLst>
                        <a:gd name="adj" fmla="val 26503"/>
                      </a:avLst>
                    </a:prstGeom>
                    <a:solidFill>
                      <a:srgbClr val="42BE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66" name="Plaque 65"/>
                    <p:cNvSpPr/>
                    <p:nvPr/>
                  </p:nvSpPr>
                  <p:spPr>
                    <a:xfrm>
                      <a:off x="3336561" y="4297181"/>
                      <a:ext cx="533400" cy="410308"/>
                    </a:xfrm>
                    <a:prstGeom prst="plaque">
                      <a:avLst>
                        <a:gd name="adj" fmla="val 265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62" name="Group 61"/>
                  <p:cNvGrpSpPr/>
                  <p:nvPr/>
                </p:nvGrpSpPr>
                <p:grpSpPr>
                  <a:xfrm>
                    <a:off x="6076013" y="4108554"/>
                    <a:ext cx="990600" cy="762000"/>
                    <a:chOff x="3124200" y="4114800"/>
                    <a:chExt cx="990600" cy="762000"/>
                  </a:xfrm>
                </p:grpSpPr>
                <p:sp>
                  <p:nvSpPr>
                    <p:cNvPr id="63" name="Plaque 62"/>
                    <p:cNvSpPr/>
                    <p:nvPr/>
                  </p:nvSpPr>
                  <p:spPr>
                    <a:xfrm>
                      <a:off x="3124200" y="4114800"/>
                      <a:ext cx="990600" cy="762000"/>
                    </a:xfrm>
                    <a:prstGeom prst="plaque">
                      <a:avLst>
                        <a:gd name="adj" fmla="val 26503"/>
                      </a:avLst>
                    </a:prstGeom>
                    <a:solidFill>
                      <a:srgbClr val="42BE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64" name="Plaque 63"/>
                    <p:cNvSpPr/>
                    <p:nvPr/>
                  </p:nvSpPr>
                  <p:spPr>
                    <a:xfrm>
                      <a:off x="3336561" y="4297181"/>
                      <a:ext cx="533400" cy="410308"/>
                    </a:xfrm>
                    <a:prstGeom prst="plaque">
                      <a:avLst>
                        <a:gd name="adj" fmla="val 265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grpSp>
        </p:grpSp>
        <p:sp>
          <p:nvSpPr>
            <p:cNvPr id="315" name="Rectangle 314"/>
            <p:cNvSpPr/>
            <p:nvPr/>
          </p:nvSpPr>
          <p:spPr>
            <a:xfrm>
              <a:off x="5644495" y="2638277"/>
              <a:ext cx="1477677" cy="369332"/>
            </a:xfrm>
            <a:prstGeom prst="rect">
              <a:avLst/>
            </a:prstGeom>
          </p:spPr>
          <p:txBody>
            <a:bodyPr wrap="square">
              <a:spAutoFit/>
            </a:bodyPr>
            <a:lstStyle/>
            <a:p>
              <a:r>
                <a:rPr lang="en-US" dirty="0" err="1">
                  <a:solidFill>
                    <a:schemeClr val="bg1"/>
                  </a:solidFill>
                  <a:latin typeface="Abadi" panose="020B0604020104020204" pitchFamily="34" charset="0"/>
                </a:rPr>
                <a:t>Prochorus</a:t>
              </a:r>
              <a:endParaRPr lang="en-US" dirty="0">
                <a:solidFill>
                  <a:schemeClr val="bg1"/>
                </a:solidFill>
                <a:latin typeface="Abadi" panose="020B0604020104020204" pitchFamily="34" charset="0"/>
              </a:endParaRPr>
            </a:p>
          </p:txBody>
        </p:sp>
      </p:grpSp>
      <p:grpSp>
        <p:nvGrpSpPr>
          <p:cNvPr id="319" name="Group 318"/>
          <p:cNvGrpSpPr/>
          <p:nvPr/>
        </p:nvGrpSpPr>
        <p:grpSpPr>
          <a:xfrm>
            <a:off x="7898126" y="1565760"/>
            <a:ext cx="2030899" cy="2163136"/>
            <a:chOff x="7960117" y="1681510"/>
            <a:chExt cx="2030899" cy="2163136"/>
          </a:xfrm>
        </p:grpSpPr>
        <p:grpSp>
          <p:nvGrpSpPr>
            <p:cNvPr id="160" name="Group 159"/>
            <p:cNvGrpSpPr/>
            <p:nvPr/>
          </p:nvGrpSpPr>
          <p:grpSpPr>
            <a:xfrm>
              <a:off x="9045466" y="1681510"/>
              <a:ext cx="945550" cy="2163136"/>
              <a:chOff x="6966770" y="2568835"/>
              <a:chExt cx="1707128" cy="3905400"/>
            </a:xfrm>
          </p:grpSpPr>
          <p:sp>
            <p:nvSpPr>
              <p:cNvPr id="161" name="Oval 160"/>
              <p:cNvSpPr/>
              <p:nvPr/>
            </p:nvSpPr>
            <p:spPr>
              <a:xfrm rot="19671902">
                <a:off x="8351145" y="4698328"/>
                <a:ext cx="322753" cy="6077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2" name="Oval 161"/>
              <p:cNvSpPr/>
              <p:nvPr/>
            </p:nvSpPr>
            <p:spPr>
              <a:xfrm rot="2647766">
                <a:off x="6966770" y="4693331"/>
                <a:ext cx="344826" cy="6077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3" name="Oval 162"/>
              <p:cNvSpPr/>
              <p:nvPr/>
            </p:nvSpPr>
            <p:spPr>
              <a:xfrm rot="19352409">
                <a:off x="7917102" y="5866530"/>
                <a:ext cx="351137" cy="60770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4" name="Oval 163"/>
              <p:cNvSpPr/>
              <p:nvPr/>
            </p:nvSpPr>
            <p:spPr>
              <a:xfrm rot="2647766">
                <a:off x="7513424" y="5854510"/>
                <a:ext cx="349456" cy="60770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5" name="Trapezoid 164"/>
              <p:cNvSpPr/>
              <p:nvPr/>
            </p:nvSpPr>
            <p:spPr>
              <a:xfrm rot="20169292">
                <a:off x="7876434" y="4047149"/>
                <a:ext cx="749905" cy="108398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6" name="Trapezoid 165"/>
              <p:cNvSpPr/>
              <p:nvPr/>
            </p:nvSpPr>
            <p:spPr>
              <a:xfrm rot="1790291">
                <a:off x="7057931" y="4011633"/>
                <a:ext cx="749905" cy="108398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7" name="Trapezoid 166"/>
              <p:cNvSpPr/>
              <p:nvPr/>
            </p:nvSpPr>
            <p:spPr>
              <a:xfrm>
                <a:off x="7278540" y="4186642"/>
                <a:ext cx="1118741" cy="198057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8" name="Oval 167"/>
              <p:cNvSpPr/>
              <p:nvPr/>
            </p:nvSpPr>
            <p:spPr>
              <a:xfrm>
                <a:off x="7617084" y="3567501"/>
                <a:ext cx="399087" cy="7971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9" name="Freeform 168"/>
              <p:cNvSpPr/>
              <p:nvPr/>
            </p:nvSpPr>
            <p:spPr>
              <a:xfrm rot="665628">
                <a:off x="7189867" y="4053196"/>
                <a:ext cx="442705" cy="2207925"/>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70" name="Freeform 169"/>
              <p:cNvSpPr/>
              <p:nvPr/>
            </p:nvSpPr>
            <p:spPr>
              <a:xfrm rot="21105357">
                <a:off x="7960953" y="4073731"/>
                <a:ext cx="442705" cy="2207925"/>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71" name="Cloud 170"/>
              <p:cNvSpPr/>
              <p:nvPr/>
            </p:nvSpPr>
            <p:spPr>
              <a:xfrm>
                <a:off x="7072567" y="3070338"/>
                <a:ext cx="1506325" cy="1137033"/>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72" name="Oval 171"/>
              <p:cNvSpPr/>
              <p:nvPr/>
            </p:nvSpPr>
            <p:spPr>
              <a:xfrm>
                <a:off x="7314252" y="3117430"/>
                <a:ext cx="1021601" cy="11357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73" name="Freeform 172"/>
              <p:cNvSpPr/>
              <p:nvPr/>
            </p:nvSpPr>
            <p:spPr>
              <a:xfrm rot="18433782">
                <a:off x="7350511" y="2585246"/>
                <a:ext cx="1049375" cy="1169985"/>
              </a:xfrm>
              <a:custGeom>
                <a:avLst/>
                <a:gdLst>
                  <a:gd name="connsiteX0" fmla="*/ 1031598 w 1049375"/>
                  <a:gd name="connsiteY0" fmla="*/ 539745 h 1169985"/>
                  <a:gd name="connsiteX1" fmla="*/ 1046089 w 1049375"/>
                  <a:gd name="connsiteY1" fmla="*/ 573879 h 1169985"/>
                  <a:gd name="connsiteX2" fmla="*/ 1018504 w 1049375"/>
                  <a:gd name="connsiteY2" fmla="*/ 680025 h 1169985"/>
                  <a:gd name="connsiteX3" fmla="*/ 1018605 w 1049375"/>
                  <a:gd name="connsiteY3" fmla="*/ 680412 h 1169985"/>
                  <a:gd name="connsiteX4" fmla="*/ 1026451 w 1049375"/>
                  <a:gd name="connsiteY4" fmla="*/ 710469 h 1169985"/>
                  <a:gd name="connsiteX5" fmla="*/ 1004568 w 1049375"/>
                  <a:gd name="connsiteY5" fmla="*/ 799936 h 1169985"/>
                  <a:gd name="connsiteX6" fmla="*/ 989994 w 1049375"/>
                  <a:gd name="connsiteY6" fmla="*/ 814517 h 1169985"/>
                  <a:gd name="connsiteX7" fmla="*/ 995870 w 1049375"/>
                  <a:gd name="connsiteY7" fmla="*/ 818036 h 1169985"/>
                  <a:gd name="connsiteX8" fmla="*/ 1013313 w 1049375"/>
                  <a:gd name="connsiteY8" fmla="*/ 847333 h 1169985"/>
                  <a:gd name="connsiteX9" fmla="*/ 1011261 w 1049375"/>
                  <a:gd name="connsiteY9" fmla="*/ 897543 h 1169985"/>
                  <a:gd name="connsiteX10" fmla="*/ 1026252 w 1049375"/>
                  <a:gd name="connsiteY10" fmla="*/ 974315 h 1169985"/>
                  <a:gd name="connsiteX11" fmla="*/ 956030 w 1049375"/>
                  <a:gd name="connsiteY11" fmla="*/ 1041516 h 1169985"/>
                  <a:gd name="connsiteX12" fmla="*/ 930891 w 1049375"/>
                  <a:gd name="connsiteY12" fmla="*/ 1099099 h 1169985"/>
                  <a:gd name="connsiteX13" fmla="*/ 845303 w 1049375"/>
                  <a:gd name="connsiteY13" fmla="*/ 1106072 h 1169985"/>
                  <a:gd name="connsiteX14" fmla="*/ 784140 w 1049375"/>
                  <a:gd name="connsiteY14" fmla="*/ 1167502 h 1169985"/>
                  <a:gd name="connsiteX15" fmla="*/ 694210 w 1049375"/>
                  <a:gd name="connsiteY15" fmla="*/ 1130005 h 1169985"/>
                  <a:gd name="connsiteX16" fmla="*/ 560623 w 1049375"/>
                  <a:gd name="connsiteY16" fmla="*/ 1092957 h 1169985"/>
                  <a:gd name="connsiteX17" fmla="*/ 501887 w 1049375"/>
                  <a:gd name="connsiteY17" fmla="*/ 1051730 h 1169985"/>
                  <a:gd name="connsiteX18" fmla="*/ 514438 w 1049375"/>
                  <a:gd name="connsiteY18" fmla="*/ 996080 h 1169985"/>
                  <a:gd name="connsiteX19" fmla="*/ 487936 w 1049375"/>
                  <a:gd name="connsiteY19" fmla="*/ 938985 h 1169985"/>
                  <a:gd name="connsiteX20" fmla="*/ 494484 w 1049375"/>
                  <a:gd name="connsiteY20" fmla="*/ 924786 h 1169985"/>
                  <a:gd name="connsiteX21" fmla="*/ 473405 w 1049375"/>
                  <a:gd name="connsiteY21" fmla="*/ 907540 h 1169985"/>
                  <a:gd name="connsiteX22" fmla="*/ 439447 w 1049375"/>
                  <a:gd name="connsiteY22" fmla="*/ 828727 h 1169985"/>
                  <a:gd name="connsiteX23" fmla="*/ 280838 w 1049375"/>
                  <a:gd name="connsiteY23" fmla="*/ 803404 h 1169985"/>
                  <a:gd name="connsiteX24" fmla="*/ 231468 w 1049375"/>
                  <a:gd name="connsiteY24" fmla="*/ 626479 h 1169985"/>
                  <a:gd name="connsiteX25" fmla="*/ 131305 w 1049375"/>
                  <a:gd name="connsiteY25" fmla="*/ 384048 h 1169985"/>
                  <a:gd name="connsiteX26" fmla="*/ 110938 w 1049375"/>
                  <a:gd name="connsiteY26" fmla="*/ 353528 h 1169985"/>
                  <a:gd name="connsiteX27" fmla="*/ 110323 w 1049375"/>
                  <a:gd name="connsiteY27" fmla="*/ 350955 h 1169985"/>
                  <a:gd name="connsiteX28" fmla="*/ 88167 w 1049375"/>
                  <a:gd name="connsiteY28" fmla="*/ 356698 h 1169985"/>
                  <a:gd name="connsiteX29" fmla="*/ 53523 w 1049375"/>
                  <a:gd name="connsiteY29" fmla="*/ 348000 h 1169985"/>
                  <a:gd name="connsiteX30" fmla="*/ 44112 w 1049375"/>
                  <a:gd name="connsiteY30" fmla="*/ 272836 h 1169985"/>
                  <a:gd name="connsiteX31" fmla="*/ 15089 w 1049375"/>
                  <a:gd name="connsiteY31" fmla="*/ 172614 h 1169985"/>
                  <a:gd name="connsiteX32" fmla="*/ 22442 w 1049375"/>
                  <a:gd name="connsiteY32" fmla="*/ 113267 h 1169985"/>
                  <a:gd name="connsiteX33" fmla="*/ 72858 w 1049375"/>
                  <a:gd name="connsiteY33" fmla="*/ 86445 h 1169985"/>
                  <a:gd name="connsiteX34" fmla="*/ 107221 w 1049375"/>
                  <a:gd name="connsiteY34" fmla="*/ 36076 h 1169985"/>
                  <a:gd name="connsiteX35" fmla="*/ 169491 w 1049375"/>
                  <a:gd name="connsiteY35" fmla="*/ 33061 h 1169985"/>
                  <a:gd name="connsiteX36" fmla="*/ 170773 w 1049375"/>
                  <a:gd name="connsiteY36" fmla="*/ 32510 h 1169985"/>
                  <a:gd name="connsiteX37" fmla="*/ 239055 w 1049375"/>
                  <a:gd name="connsiteY37" fmla="*/ 360 h 1169985"/>
                  <a:gd name="connsiteX38" fmla="*/ 298728 w 1049375"/>
                  <a:gd name="connsiteY38" fmla="*/ 51018 h 1169985"/>
                  <a:gd name="connsiteX39" fmla="*/ 298761 w 1049375"/>
                  <a:gd name="connsiteY39" fmla="*/ 51014 h 1169985"/>
                  <a:gd name="connsiteX40" fmla="*/ 328153 w 1049375"/>
                  <a:gd name="connsiteY40" fmla="*/ 47771 h 1169985"/>
                  <a:gd name="connsiteX41" fmla="*/ 362157 w 1049375"/>
                  <a:gd name="connsiteY41" fmla="*/ 81510 h 1169985"/>
                  <a:gd name="connsiteX42" fmla="*/ 359637 w 1049375"/>
                  <a:gd name="connsiteY42" fmla="*/ 99354 h 1169985"/>
                  <a:gd name="connsiteX43" fmla="*/ 365054 w 1049375"/>
                  <a:gd name="connsiteY43" fmla="*/ 101049 h 1169985"/>
                  <a:gd name="connsiteX44" fmla="*/ 383847 w 1049375"/>
                  <a:gd name="connsiteY44" fmla="*/ 98637 h 1169985"/>
                  <a:gd name="connsiteX45" fmla="*/ 402916 w 1049375"/>
                  <a:gd name="connsiteY45" fmla="*/ 106356 h 1169985"/>
                  <a:gd name="connsiteX46" fmla="*/ 408582 w 1049375"/>
                  <a:gd name="connsiteY46" fmla="*/ 117580 h 1169985"/>
                  <a:gd name="connsiteX47" fmla="*/ 459972 w 1049375"/>
                  <a:gd name="connsiteY47" fmla="*/ 84932 h 1169985"/>
                  <a:gd name="connsiteX48" fmla="*/ 529881 w 1049375"/>
                  <a:gd name="connsiteY48" fmla="*/ 75786 h 1169985"/>
                  <a:gd name="connsiteX49" fmla="*/ 674303 w 1049375"/>
                  <a:gd name="connsiteY49" fmla="*/ 216140 h 1169985"/>
                  <a:gd name="connsiteX50" fmla="*/ 674370 w 1049375"/>
                  <a:gd name="connsiteY50" fmla="*/ 216146 h 1169985"/>
                  <a:gd name="connsiteX51" fmla="*/ 734343 w 1049375"/>
                  <a:gd name="connsiteY51" fmla="*/ 220310 h 1169985"/>
                  <a:gd name="connsiteX52" fmla="*/ 820628 w 1049375"/>
                  <a:gd name="connsiteY52" fmla="*/ 357107 h 1169985"/>
                  <a:gd name="connsiteX53" fmla="*/ 821740 w 1049375"/>
                  <a:gd name="connsiteY53" fmla="*/ 357161 h 1169985"/>
                  <a:gd name="connsiteX54" fmla="*/ 870553 w 1049375"/>
                  <a:gd name="connsiteY54" fmla="*/ 359570 h 1169985"/>
                  <a:gd name="connsiteX55" fmla="*/ 913350 w 1049375"/>
                  <a:gd name="connsiteY55" fmla="*/ 384904 h 1169985"/>
                  <a:gd name="connsiteX56" fmla="*/ 940550 w 1049375"/>
                  <a:gd name="connsiteY56" fmla="*/ 431944 h 1169985"/>
                  <a:gd name="connsiteX57" fmla="*/ 940031 w 1049375"/>
                  <a:gd name="connsiteY57" fmla="*/ 484916 h 1169985"/>
                  <a:gd name="connsiteX58" fmla="*/ 940015 w 1049375"/>
                  <a:gd name="connsiteY58" fmla="*/ 486498 h 1169985"/>
                  <a:gd name="connsiteX59" fmla="*/ 1031598 w 1049375"/>
                  <a:gd name="connsiteY59" fmla="*/ 539745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9375" h="1169985">
                    <a:moveTo>
                      <a:pt x="1031598" y="539745"/>
                    </a:moveTo>
                    <a:cubicBezTo>
                      <a:pt x="1038126" y="550056"/>
                      <a:pt x="1043077" y="561533"/>
                      <a:pt x="1046089" y="573879"/>
                    </a:cubicBezTo>
                    <a:cubicBezTo>
                      <a:pt x="1055275" y="611506"/>
                      <a:pt x="1044925" y="651355"/>
                      <a:pt x="1018504" y="680025"/>
                    </a:cubicBezTo>
                    <a:lnTo>
                      <a:pt x="1018605" y="680412"/>
                    </a:lnTo>
                    <a:lnTo>
                      <a:pt x="1026451" y="710469"/>
                    </a:lnTo>
                    <a:cubicBezTo>
                      <a:pt x="1030506" y="741468"/>
                      <a:pt x="1022969" y="773422"/>
                      <a:pt x="1004568" y="799936"/>
                    </a:cubicBezTo>
                    <a:lnTo>
                      <a:pt x="989994" y="814517"/>
                    </a:lnTo>
                    <a:lnTo>
                      <a:pt x="995870" y="818036"/>
                    </a:lnTo>
                    <a:cubicBezTo>
                      <a:pt x="1003754" y="825996"/>
                      <a:pt x="1009810" y="836005"/>
                      <a:pt x="1013313" y="847333"/>
                    </a:cubicBezTo>
                    <a:cubicBezTo>
                      <a:pt x="1018406" y="863777"/>
                      <a:pt x="1017680" y="881636"/>
                      <a:pt x="1011261" y="897543"/>
                    </a:cubicBezTo>
                    <a:cubicBezTo>
                      <a:pt x="1027040" y="919358"/>
                      <a:pt x="1032558" y="947637"/>
                      <a:pt x="1026252" y="974315"/>
                    </a:cubicBezTo>
                    <a:cubicBezTo>
                      <a:pt x="1017868" y="1009780"/>
                      <a:pt x="990115" y="1036341"/>
                      <a:pt x="956030" y="1041516"/>
                    </a:cubicBezTo>
                    <a:cubicBezTo>
                      <a:pt x="955867" y="1063653"/>
                      <a:pt x="946695" y="1084648"/>
                      <a:pt x="930891" y="1099099"/>
                    </a:cubicBezTo>
                    <a:cubicBezTo>
                      <a:pt x="906879" y="1121060"/>
                      <a:pt x="872193" y="1123882"/>
                      <a:pt x="845303" y="1106072"/>
                    </a:cubicBezTo>
                    <a:cubicBezTo>
                      <a:pt x="836606" y="1136665"/>
                      <a:pt x="813320" y="1160052"/>
                      <a:pt x="784140" y="1167502"/>
                    </a:cubicBezTo>
                    <a:cubicBezTo>
                      <a:pt x="749755" y="1176281"/>
                      <a:pt x="713868" y="1161321"/>
                      <a:pt x="694210" y="1130005"/>
                    </a:cubicBezTo>
                    <a:cubicBezTo>
                      <a:pt x="647813" y="1159729"/>
                      <a:pt x="587550" y="1143022"/>
                      <a:pt x="560623" y="1092957"/>
                    </a:cubicBezTo>
                    <a:cubicBezTo>
                      <a:pt x="534170" y="1096248"/>
                      <a:pt x="509333" y="1078818"/>
                      <a:pt x="501887" y="1051730"/>
                    </a:cubicBezTo>
                    <a:cubicBezTo>
                      <a:pt x="496494" y="1032132"/>
                      <a:pt x="501262" y="1010981"/>
                      <a:pt x="514438" y="996080"/>
                    </a:cubicBezTo>
                    <a:cubicBezTo>
                      <a:pt x="495744" y="984392"/>
                      <a:pt x="485333" y="961962"/>
                      <a:pt x="487936" y="938985"/>
                    </a:cubicBezTo>
                    <a:lnTo>
                      <a:pt x="494484" y="924786"/>
                    </a:lnTo>
                    <a:lnTo>
                      <a:pt x="473405" y="907540"/>
                    </a:lnTo>
                    <a:cubicBezTo>
                      <a:pt x="454375" y="886151"/>
                      <a:pt x="442082" y="858785"/>
                      <a:pt x="439447" y="828727"/>
                    </a:cubicBezTo>
                    <a:cubicBezTo>
                      <a:pt x="385457" y="849015"/>
                      <a:pt x="325072" y="839373"/>
                      <a:pt x="280838" y="803404"/>
                    </a:cubicBezTo>
                    <a:cubicBezTo>
                      <a:pt x="228715" y="761018"/>
                      <a:pt x="209008" y="690420"/>
                      <a:pt x="231468" y="626479"/>
                    </a:cubicBezTo>
                    <a:cubicBezTo>
                      <a:pt x="135422" y="588825"/>
                      <a:pt x="90232" y="479468"/>
                      <a:pt x="131305" y="384048"/>
                    </a:cubicBezTo>
                    <a:cubicBezTo>
                      <a:pt x="122526" y="374951"/>
                      <a:pt x="115725" y="364590"/>
                      <a:pt x="110938" y="353528"/>
                    </a:cubicBezTo>
                    <a:lnTo>
                      <a:pt x="110323" y="350955"/>
                    </a:lnTo>
                    <a:lnTo>
                      <a:pt x="88167" y="356698"/>
                    </a:lnTo>
                    <a:cubicBezTo>
                      <a:pt x="74961" y="357070"/>
                      <a:pt x="62960" y="354183"/>
                      <a:pt x="53523" y="348000"/>
                    </a:cubicBezTo>
                    <a:cubicBezTo>
                      <a:pt x="31281" y="333428"/>
                      <a:pt x="27523" y="303435"/>
                      <a:pt x="44112" y="272836"/>
                    </a:cubicBezTo>
                    <a:cubicBezTo>
                      <a:pt x="-319" y="264129"/>
                      <a:pt x="-13415" y="218922"/>
                      <a:pt x="15089" y="172614"/>
                    </a:cubicBezTo>
                    <a:cubicBezTo>
                      <a:pt x="771" y="159282"/>
                      <a:pt x="3878" y="134188"/>
                      <a:pt x="22442" y="113267"/>
                    </a:cubicBezTo>
                    <a:cubicBezTo>
                      <a:pt x="35870" y="98127"/>
                      <a:pt x="55031" y="87932"/>
                      <a:pt x="72858" y="86445"/>
                    </a:cubicBezTo>
                    <a:cubicBezTo>
                      <a:pt x="74043" y="68434"/>
                      <a:pt x="87542" y="48646"/>
                      <a:pt x="107221" y="36076"/>
                    </a:cubicBezTo>
                    <a:cubicBezTo>
                      <a:pt x="130264" y="21361"/>
                      <a:pt x="156120" y="20108"/>
                      <a:pt x="169491" y="33061"/>
                    </a:cubicBezTo>
                    <a:cubicBezTo>
                      <a:pt x="169919" y="32873"/>
                      <a:pt x="170345" y="32698"/>
                      <a:pt x="170773" y="32510"/>
                    </a:cubicBezTo>
                    <a:cubicBezTo>
                      <a:pt x="190645" y="14307"/>
                      <a:pt x="215679" y="2523"/>
                      <a:pt x="239055" y="360"/>
                    </a:cubicBezTo>
                    <a:cubicBezTo>
                      <a:pt x="275979" y="-3050"/>
                      <a:pt x="300813" y="18040"/>
                      <a:pt x="298728" y="51018"/>
                    </a:cubicBezTo>
                    <a:lnTo>
                      <a:pt x="298761" y="51014"/>
                    </a:lnTo>
                    <a:lnTo>
                      <a:pt x="328153" y="47771"/>
                    </a:lnTo>
                    <a:cubicBezTo>
                      <a:pt x="347723" y="50221"/>
                      <a:pt x="360868" y="62985"/>
                      <a:pt x="362157" y="81510"/>
                    </a:cubicBezTo>
                    <a:lnTo>
                      <a:pt x="359637" y="99354"/>
                    </a:lnTo>
                    <a:lnTo>
                      <a:pt x="365054" y="101049"/>
                    </a:lnTo>
                    <a:lnTo>
                      <a:pt x="383847" y="98637"/>
                    </a:lnTo>
                    <a:cubicBezTo>
                      <a:pt x="391338" y="99422"/>
                      <a:pt x="397917" y="102017"/>
                      <a:pt x="402916" y="106356"/>
                    </a:cubicBezTo>
                    <a:lnTo>
                      <a:pt x="408582" y="117580"/>
                    </a:lnTo>
                    <a:lnTo>
                      <a:pt x="459972" y="84932"/>
                    </a:lnTo>
                    <a:cubicBezTo>
                      <a:pt x="482108" y="76894"/>
                      <a:pt x="505951" y="73651"/>
                      <a:pt x="529881" y="75786"/>
                    </a:cubicBezTo>
                    <a:cubicBezTo>
                      <a:pt x="605488" y="82546"/>
                      <a:pt x="665593" y="140975"/>
                      <a:pt x="674303" y="216140"/>
                    </a:cubicBezTo>
                    <a:lnTo>
                      <a:pt x="674370" y="216146"/>
                    </a:lnTo>
                    <a:lnTo>
                      <a:pt x="734343" y="220310"/>
                    </a:lnTo>
                    <a:cubicBezTo>
                      <a:pt x="790019" y="238166"/>
                      <a:pt x="829145" y="293751"/>
                      <a:pt x="820628" y="357107"/>
                    </a:cubicBezTo>
                    <a:lnTo>
                      <a:pt x="821740" y="357161"/>
                    </a:lnTo>
                    <a:lnTo>
                      <a:pt x="870553" y="359570"/>
                    </a:lnTo>
                    <a:cubicBezTo>
                      <a:pt x="886478" y="364343"/>
                      <a:pt x="901214" y="372927"/>
                      <a:pt x="913350" y="384904"/>
                    </a:cubicBezTo>
                    <a:cubicBezTo>
                      <a:pt x="926711" y="398085"/>
                      <a:pt x="935942" y="414388"/>
                      <a:pt x="940550" y="431944"/>
                    </a:cubicBezTo>
                    <a:lnTo>
                      <a:pt x="940031" y="484916"/>
                    </a:lnTo>
                    <a:lnTo>
                      <a:pt x="940015" y="486498"/>
                    </a:lnTo>
                    <a:cubicBezTo>
                      <a:pt x="978233" y="488383"/>
                      <a:pt x="1012014" y="508813"/>
                      <a:pt x="1031598" y="539745"/>
                    </a:cubicBezTo>
                    <a:close/>
                  </a:path>
                </a:pathLst>
              </a:cu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badi" panose="020B0604020104020204" pitchFamily="34" charset="0"/>
                </a:endParaRPr>
              </a:p>
            </p:txBody>
          </p:sp>
          <p:grpSp>
            <p:nvGrpSpPr>
              <p:cNvPr id="174" name="Group 173"/>
              <p:cNvGrpSpPr/>
              <p:nvPr/>
            </p:nvGrpSpPr>
            <p:grpSpPr>
              <a:xfrm>
                <a:off x="7101579" y="2568835"/>
                <a:ext cx="1519239" cy="1307152"/>
                <a:chOff x="7401906" y="1315063"/>
                <a:chExt cx="1295400" cy="1307152"/>
              </a:xfrm>
            </p:grpSpPr>
            <p:grpSp>
              <p:nvGrpSpPr>
                <p:cNvPr id="195" name="Group 194"/>
                <p:cNvGrpSpPr/>
                <p:nvPr/>
              </p:nvGrpSpPr>
              <p:grpSpPr>
                <a:xfrm>
                  <a:off x="7401906" y="1827307"/>
                  <a:ext cx="1295400" cy="228600"/>
                  <a:chOff x="5943600" y="990600"/>
                  <a:chExt cx="1447800" cy="381000"/>
                </a:xfrm>
              </p:grpSpPr>
              <p:sp>
                <p:nvSpPr>
                  <p:cNvPr id="197" name="Rounded Rectangle 196"/>
                  <p:cNvSpPr/>
                  <p:nvPr/>
                </p:nvSpPr>
                <p:spPr>
                  <a:xfrm>
                    <a:off x="5943600" y="990600"/>
                    <a:ext cx="1447800" cy="3810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198" name="Group 125"/>
                  <p:cNvGrpSpPr/>
                  <p:nvPr/>
                </p:nvGrpSpPr>
                <p:grpSpPr>
                  <a:xfrm>
                    <a:off x="6019800" y="1066800"/>
                    <a:ext cx="1295400" cy="211807"/>
                    <a:chOff x="6096000" y="367146"/>
                    <a:chExt cx="1948872" cy="318654"/>
                  </a:xfrm>
                </p:grpSpPr>
                <p:grpSp>
                  <p:nvGrpSpPr>
                    <p:cNvPr id="199" name="Group 114"/>
                    <p:cNvGrpSpPr/>
                    <p:nvPr/>
                  </p:nvGrpSpPr>
                  <p:grpSpPr>
                    <a:xfrm>
                      <a:off x="6096000" y="381000"/>
                      <a:ext cx="685800" cy="304800"/>
                      <a:chOff x="6096000" y="381000"/>
                      <a:chExt cx="685800" cy="304800"/>
                    </a:xfrm>
                  </p:grpSpPr>
                  <p:grpSp>
                    <p:nvGrpSpPr>
                      <p:cNvPr id="208" name="Group 112"/>
                      <p:cNvGrpSpPr/>
                      <p:nvPr/>
                    </p:nvGrpSpPr>
                    <p:grpSpPr>
                      <a:xfrm>
                        <a:off x="6096000" y="381000"/>
                        <a:ext cx="457200" cy="304800"/>
                        <a:chOff x="6096000" y="381000"/>
                        <a:chExt cx="457200" cy="304800"/>
                      </a:xfrm>
                    </p:grpSpPr>
                    <p:sp>
                      <p:nvSpPr>
                        <p:cNvPr id="210" name="L-Shape 209"/>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11" name="L-Shape 210"/>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09" name="Diamond 208"/>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00" name="Group 115"/>
                    <p:cNvGrpSpPr/>
                    <p:nvPr/>
                  </p:nvGrpSpPr>
                  <p:grpSpPr>
                    <a:xfrm>
                      <a:off x="6821055" y="371764"/>
                      <a:ext cx="685800" cy="304800"/>
                      <a:chOff x="6096000" y="381000"/>
                      <a:chExt cx="685800" cy="304800"/>
                    </a:xfrm>
                  </p:grpSpPr>
                  <p:grpSp>
                    <p:nvGrpSpPr>
                      <p:cNvPr id="204" name="Group 112"/>
                      <p:cNvGrpSpPr/>
                      <p:nvPr/>
                    </p:nvGrpSpPr>
                    <p:grpSpPr>
                      <a:xfrm>
                        <a:off x="6096000" y="381000"/>
                        <a:ext cx="457200" cy="304800"/>
                        <a:chOff x="6096000" y="381000"/>
                        <a:chExt cx="457200" cy="304800"/>
                      </a:xfrm>
                    </p:grpSpPr>
                    <p:sp>
                      <p:nvSpPr>
                        <p:cNvPr id="206" name="L-Shape 205"/>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07" name="L-Shape 206"/>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05" name="Diamond 204"/>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01" name="Group 112"/>
                    <p:cNvGrpSpPr/>
                    <p:nvPr/>
                  </p:nvGrpSpPr>
                  <p:grpSpPr>
                    <a:xfrm>
                      <a:off x="7587672" y="367146"/>
                      <a:ext cx="457200" cy="304800"/>
                      <a:chOff x="6096000" y="381000"/>
                      <a:chExt cx="457200" cy="304800"/>
                    </a:xfrm>
                  </p:grpSpPr>
                  <p:sp>
                    <p:nvSpPr>
                      <p:cNvPr id="202" name="L-Shape 201"/>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03" name="L-Shape 202"/>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grpSp>
            <p:sp>
              <p:nvSpPr>
                <p:cNvPr id="196" name="Chord 195"/>
                <p:cNvSpPr/>
                <p:nvPr/>
              </p:nvSpPr>
              <p:spPr>
                <a:xfrm rot="8784652">
                  <a:off x="7483176" y="1315063"/>
                  <a:ext cx="1146326" cy="1307152"/>
                </a:xfrm>
                <a:prstGeom prst="chord">
                  <a:avLst>
                    <a:gd name="adj1" fmla="val 2700000"/>
                    <a:gd name="adj2" fmla="val 12175017"/>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175" name="Group 174"/>
              <p:cNvGrpSpPr/>
              <p:nvPr/>
            </p:nvGrpSpPr>
            <p:grpSpPr>
              <a:xfrm rot="4956880">
                <a:off x="7526464" y="5324447"/>
                <a:ext cx="1408920" cy="195683"/>
                <a:chOff x="1219200" y="2133600"/>
                <a:chExt cx="7086600" cy="685800"/>
              </a:xfrm>
            </p:grpSpPr>
            <p:sp>
              <p:nvSpPr>
                <p:cNvPr id="188" name="&quot;No&quot; Symbol 187"/>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89" name="&quot;No&quot; Symbol 188"/>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90" name="&quot;No&quot; Symbol 189"/>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91" name="&quot;No&quot; Symbol 190"/>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92" name="&quot;No&quot; Symbol 191"/>
                <p:cNvSpPr/>
                <p:nvPr/>
              </p:nvSpPr>
              <p:spPr>
                <a:xfrm>
                  <a:off x="49530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93" name="&quot;No&quot; Symbol 192"/>
                <p:cNvSpPr/>
                <p:nvPr/>
              </p:nvSpPr>
              <p:spPr>
                <a:xfrm>
                  <a:off x="58674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94" name="&quot;No&quot; Symbol 193"/>
                <p:cNvSpPr/>
                <p:nvPr/>
              </p:nvSpPr>
              <p:spPr>
                <a:xfrm>
                  <a:off x="6781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176" name="Group 175"/>
              <p:cNvGrpSpPr/>
              <p:nvPr/>
            </p:nvGrpSpPr>
            <p:grpSpPr>
              <a:xfrm rot="6026851">
                <a:off x="6651859" y="5324842"/>
                <a:ext cx="1408920" cy="195683"/>
                <a:chOff x="1219200" y="2133600"/>
                <a:chExt cx="7086600" cy="685800"/>
              </a:xfrm>
            </p:grpSpPr>
            <p:sp>
              <p:nvSpPr>
                <p:cNvPr id="181" name="&quot;No&quot; Symbol 180"/>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82" name="&quot;No&quot; Symbol 181"/>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83" name="&quot;No&quot; Symbol 182"/>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84" name="&quot;No&quot; Symbol 183"/>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85" name="&quot;No&quot; Symbol 184"/>
                <p:cNvSpPr/>
                <p:nvPr/>
              </p:nvSpPr>
              <p:spPr>
                <a:xfrm>
                  <a:off x="49530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86" name="&quot;No&quot; Symbol 185"/>
                <p:cNvSpPr/>
                <p:nvPr/>
              </p:nvSpPr>
              <p:spPr>
                <a:xfrm>
                  <a:off x="58674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87" name="&quot;No&quot; Symbol 186"/>
                <p:cNvSpPr/>
                <p:nvPr/>
              </p:nvSpPr>
              <p:spPr>
                <a:xfrm>
                  <a:off x="6781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177" name="Group 67"/>
              <p:cNvGrpSpPr/>
              <p:nvPr/>
            </p:nvGrpSpPr>
            <p:grpSpPr>
              <a:xfrm>
                <a:off x="7419550" y="4415601"/>
                <a:ext cx="762120" cy="190460"/>
                <a:chOff x="3886200" y="6096000"/>
                <a:chExt cx="3124200" cy="533400"/>
              </a:xfrm>
            </p:grpSpPr>
            <p:sp>
              <p:nvSpPr>
                <p:cNvPr id="178" name="Left-Right Arrow 177"/>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79" name="Left-Right Arrow 178"/>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80" name="Left-Right Arrow 179"/>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sp>
          <p:nvSpPr>
            <p:cNvPr id="317" name="Rectangle 316"/>
            <p:cNvSpPr/>
            <p:nvPr/>
          </p:nvSpPr>
          <p:spPr>
            <a:xfrm>
              <a:off x="7960117" y="2437423"/>
              <a:ext cx="1667745" cy="369332"/>
            </a:xfrm>
            <a:prstGeom prst="rect">
              <a:avLst/>
            </a:prstGeom>
          </p:spPr>
          <p:txBody>
            <a:bodyPr wrap="square">
              <a:spAutoFit/>
            </a:bodyPr>
            <a:lstStyle/>
            <a:p>
              <a:r>
                <a:rPr lang="en-US" dirty="0" err="1">
                  <a:solidFill>
                    <a:schemeClr val="bg1"/>
                  </a:solidFill>
                  <a:latin typeface="Abadi" panose="020B0604020104020204" pitchFamily="34" charset="0"/>
                </a:rPr>
                <a:t>Nicanor</a:t>
              </a:r>
              <a:endParaRPr lang="en-US" dirty="0">
                <a:solidFill>
                  <a:schemeClr val="bg1"/>
                </a:solidFill>
                <a:latin typeface="Abadi" panose="020B0604020104020204" pitchFamily="34" charset="0"/>
              </a:endParaRPr>
            </a:p>
          </p:txBody>
        </p:sp>
      </p:grpSp>
      <p:grpSp>
        <p:nvGrpSpPr>
          <p:cNvPr id="1024" name="Group 1023"/>
          <p:cNvGrpSpPr/>
          <p:nvPr/>
        </p:nvGrpSpPr>
        <p:grpSpPr>
          <a:xfrm>
            <a:off x="9985828" y="883696"/>
            <a:ext cx="1993892" cy="2423975"/>
            <a:chOff x="9859413" y="1488973"/>
            <a:chExt cx="1993892" cy="2423975"/>
          </a:xfrm>
        </p:grpSpPr>
        <p:grpSp>
          <p:nvGrpSpPr>
            <p:cNvPr id="77" name="Group 76"/>
            <p:cNvGrpSpPr/>
            <p:nvPr/>
          </p:nvGrpSpPr>
          <p:grpSpPr>
            <a:xfrm>
              <a:off x="10730862" y="1488973"/>
              <a:ext cx="1122443" cy="2423975"/>
              <a:chOff x="7223391" y="2210962"/>
              <a:chExt cx="1749459" cy="3778049"/>
            </a:xfrm>
          </p:grpSpPr>
          <p:sp>
            <p:nvSpPr>
              <p:cNvPr id="78" name="Oval 2"/>
              <p:cNvSpPr/>
              <p:nvPr/>
            </p:nvSpPr>
            <p:spPr>
              <a:xfrm rot="1267050">
                <a:off x="7705079" y="5430408"/>
                <a:ext cx="391510" cy="55860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79" name="Oval 78"/>
              <p:cNvSpPr/>
              <p:nvPr/>
            </p:nvSpPr>
            <p:spPr>
              <a:xfrm rot="19394983">
                <a:off x="8096670" y="5396283"/>
                <a:ext cx="391510" cy="55860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80" name="Oval 2"/>
              <p:cNvSpPr/>
              <p:nvPr/>
            </p:nvSpPr>
            <p:spPr>
              <a:xfrm rot="20847300">
                <a:off x="8640866" y="4118040"/>
                <a:ext cx="331984" cy="4978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81" name="Oval 3"/>
              <p:cNvSpPr/>
              <p:nvPr/>
            </p:nvSpPr>
            <p:spPr>
              <a:xfrm>
                <a:off x="7223391" y="4149701"/>
                <a:ext cx="331984" cy="4978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82" name="Trapezoid 4"/>
              <p:cNvSpPr/>
              <p:nvPr/>
            </p:nvSpPr>
            <p:spPr>
              <a:xfrm rot="19994659">
                <a:off x="8287939" y="3127026"/>
                <a:ext cx="572312" cy="1293705"/>
              </a:xfrm>
              <a:prstGeom prst="trapezoid">
                <a:avLst>
                  <a:gd name="adj" fmla="val 34133"/>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83" name="Trapezoid 5"/>
              <p:cNvSpPr/>
              <p:nvPr/>
            </p:nvSpPr>
            <p:spPr>
              <a:xfrm rot="1327004">
                <a:off x="7355414" y="3212195"/>
                <a:ext cx="572312" cy="1247077"/>
              </a:xfrm>
              <a:prstGeom prst="trapezoid">
                <a:avLst>
                  <a:gd name="adj" fmla="val 34133"/>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84" name="Trapezoid 6"/>
              <p:cNvSpPr/>
              <p:nvPr/>
            </p:nvSpPr>
            <p:spPr>
              <a:xfrm>
                <a:off x="7487535" y="3150339"/>
                <a:ext cx="1232672" cy="253071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85" name="Isosceles Triangle 7"/>
              <p:cNvSpPr/>
              <p:nvPr/>
            </p:nvSpPr>
            <p:spPr>
              <a:xfrm rot="10800000">
                <a:off x="7927775" y="3255315"/>
                <a:ext cx="352192" cy="44921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86" name="Oval 85"/>
              <p:cNvSpPr/>
              <p:nvPr/>
            </p:nvSpPr>
            <p:spPr>
              <a:xfrm>
                <a:off x="7707655" y="2223932"/>
                <a:ext cx="792433" cy="11767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87" name="Freeform 86"/>
              <p:cNvSpPr/>
              <p:nvPr/>
            </p:nvSpPr>
            <p:spPr>
              <a:xfrm rot="17130062">
                <a:off x="7580838" y="2056483"/>
                <a:ext cx="1205243" cy="1514201"/>
              </a:xfrm>
              <a:custGeom>
                <a:avLst/>
                <a:gdLst>
                  <a:gd name="connsiteX0" fmla="*/ 1175192 w 1205243"/>
                  <a:gd name="connsiteY0" fmla="*/ 447181 h 1514201"/>
                  <a:gd name="connsiteX1" fmla="*/ 1123695 w 1205243"/>
                  <a:gd name="connsiteY1" fmla="*/ 849792 h 1514201"/>
                  <a:gd name="connsiteX2" fmla="*/ 1099265 w 1205243"/>
                  <a:gd name="connsiteY2" fmla="*/ 850649 h 1514201"/>
                  <a:gd name="connsiteX3" fmla="*/ 1101468 w 1205243"/>
                  <a:gd name="connsiteY3" fmla="*/ 869982 h 1514201"/>
                  <a:gd name="connsiteX4" fmla="*/ 1104801 w 1205243"/>
                  <a:gd name="connsiteY4" fmla="*/ 873583 h 1514201"/>
                  <a:gd name="connsiteX5" fmla="*/ 1149957 w 1205243"/>
                  <a:gd name="connsiteY5" fmla="*/ 891742 h 1514201"/>
                  <a:gd name="connsiteX6" fmla="*/ 1104166 w 1205243"/>
                  <a:gd name="connsiteY6" fmla="*/ 893648 h 1514201"/>
                  <a:gd name="connsiteX7" fmla="*/ 1122561 w 1205243"/>
                  <a:gd name="connsiteY7" fmla="*/ 1055070 h 1514201"/>
                  <a:gd name="connsiteX8" fmla="*/ 753968 w 1205243"/>
                  <a:gd name="connsiteY8" fmla="*/ 1284635 h 1514201"/>
                  <a:gd name="connsiteX9" fmla="*/ 385376 w 1205243"/>
                  <a:gd name="connsiteY9" fmla="*/ 1514201 h 1514201"/>
                  <a:gd name="connsiteX10" fmla="*/ 355782 w 1205243"/>
                  <a:gd name="connsiteY10" fmla="*/ 1254521 h 1514201"/>
                  <a:gd name="connsiteX11" fmla="*/ 352341 w 1205243"/>
                  <a:gd name="connsiteY11" fmla="*/ 1254806 h 1514201"/>
                  <a:gd name="connsiteX12" fmla="*/ 275351 w 1205243"/>
                  <a:gd name="connsiteY12" fmla="*/ 1329443 h 1514201"/>
                  <a:gd name="connsiteX13" fmla="*/ 362814 w 1205243"/>
                  <a:gd name="connsiteY13" fmla="*/ 1014027 h 1514201"/>
                  <a:gd name="connsiteX14" fmla="*/ 731243 w 1205243"/>
                  <a:gd name="connsiteY14" fmla="*/ 866521 h 1514201"/>
                  <a:gd name="connsiteX15" fmla="*/ 743266 w 1205243"/>
                  <a:gd name="connsiteY15" fmla="*/ 842191 h 1514201"/>
                  <a:gd name="connsiteX16" fmla="*/ 742939 w 1205243"/>
                  <a:gd name="connsiteY16" fmla="*/ 841150 h 1514201"/>
                  <a:gd name="connsiteX17" fmla="*/ 703494 w 1205243"/>
                  <a:gd name="connsiteY17" fmla="*/ 581731 h 1514201"/>
                  <a:gd name="connsiteX18" fmla="*/ 631232 w 1205243"/>
                  <a:gd name="connsiteY18" fmla="*/ 470657 h 1514201"/>
                  <a:gd name="connsiteX19" fmla="*/ 635246 w 1205243"/>
                  <a:gd name="connsiteY19" fmla="*/ 456901 h 1514201"/>
                  <a:gd name="connsiteX20" fmla="*/ 597074 w 1205243"/>
                  <a:gd name="connsiteY20" fmla="*/ 439024 h 1514201"/>
                  <a:gd name="connsiteX21" fmla="*/ 434236 w 1205243"/>
                  <a:gd name="connsiteY21" fmla="*/ 464445 h 1514201"/>
                  <a:gd name="connsiteX22" fmla="*/ 0 w 1205243"/>
                  <a:gd name="connsiteY22" fmla="*/ 464445 h 1514201"/>
                  <a:gd name="connsiteX23" fmla="*/ 112164 w 1205243"/>
                  <a:gd name="connsiteY23" fmla="*/ 228376 h 1514201"/>
                  <a:gd name="connsiteX24" fmla="*/ 109092 w 1205243"/>
                  <a:gd name="connsiteY24" fmla="*/ 226798 h 1514201"/>
                  <a:gd name="connsiteX25" fmla="*/ 4283 w 1205243"/>
                  <a:gd name="connsiteY25" fmla="*/ 249450 h 1514201"/>
                  <a:gd name="connsiteX26" fmla="*/ 245273 w 1205243"/>
                  <a:gd name="connsiteY26" fmla="*/ 27955 h 1514201"/>
                  <a:gd name="connsiteX27" fmla="*/ 635989 w 1205243"/>
                  <a:gd name="connsiteY27" fmla="*/ 97523 h 1514201"/>
                  <a:gd name="connsiteX28" fmla="*/ 875732 w 1205243"/>
                  <a:gd name="connsiteY28" fmla="*/ 166031 h 1514201"/>
                  <a:gd name="connsiteX29" fmla="*/ 878302 w 1205243"/>
                  <a:gd name="connsiteY29" fmla="*/ 167351 h 1514201"/>
                  <a:gd name="connsiteX30" fmla="*/ 883122 w 1205243"/>
                  <a:gd name="connsiteY30" fmla="*/ 157314 h 1514201"/>
                  <a:gd name="connsiteX31" fmla="*/ 923679 w 1205243"/>
                  <a:gd name="connsiteY31" fmla="*/ 128607 h 1514201"/>
                  <a:gd name="connsiteX32" fmla="*/ 1025467 w 1205243"/>
                  <a:gd name="connsiteY32" fmla="*/ 166698 h 1514201"/>
                  <a:gd name="connsiteX33" fmla="*/ 1026095 w 1205243"/>
                  <a:gd name="connsiteY33" fmla="*/ 167384 h 1514201"/>
                  <a:gd name="connsiteX34" fmla="*/ 1026706 w 1205243"/>
                  <a:gd name="connsiteY34" fmla="*/ 167092 h 1514201"/>
                  <a:gd name="connsiteX35" fmla="*/ 1026229 w 1205243"/>
                  <a:gd name="connsiteY35" fmla="*/ 167531 h 1514201"/>
                  <a:gd name="connsiteX36" fmla="*/ 1060101 w 1205243"/>
                  <a:gd name="connsiteY36" fmla="*/ 204511 h 1514201"/>
                  <a:gd name="connsiteX37" fmla="*/ 1175192 w 1205243"/>
                  <a:gd name="connsiteY37" fmla="*/ 447181 h 151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05243" h="1514201">
                    <a:moveTo>
                      <a:pt x="1175192" y="447181"/>
                    </a:moveTo>
                    <a:cubicBezTo>
                      <a:pt x="1230425" y="646331"/>
                      <a:pt x="1207369" y="826586"/>
                      <a:pt x="1123695" y="849792"/>
                    </a:cubicBezTo>
                    <a:lnTo>
                      <a:pt x="1099265" y="850649"/>
                    </a:lnTo>
                    <a:lnTo>
                      <a:pt x="1101468" y="869982"/>
                    </a:lnTo>
                    <a:lnTo>
                      <a:pt x="1104801" y="873583"/>
                    </a:lnTo>
                    <a:cubicBezTo>
                      <a:pt x="1116022" y="880995"/>
                      <a:pt x="1130800" y="887145"/>
                      <a:pt x="1149957" y="891742"/>
                    </a:cubicBezTo>
                    <a:lnTo>
                      <a:pt x="1104166" y="893648"/>
                    </a:lnTo>
                    <a:lnTo>
                      <a:pt x="1122561" y="1055070"/>
                    </a:lnTo>
                    <a:cubicBezTo>
                      <a:pt x="1076151" y="1254347"/>
                      <a:pt x="800378" y="1085358"/>
                      <a:pt x="753968" y="1284635"/>
                    </a:cubicBezTo>
                    <a:cubicBezTo>
                      <a:pt x="707559" y="1483913"/>
                      <a:pt x="431786" y="1314924"/>
                      <a:pt x="385376" y="1514201"/>
                    </a:cubicBezTo>
                    <a:lnTo>
                      <a:pt x="355782" y="1254521"/>
                    </a:lnTo>
                    <a:lnTo>
                      <a:pt x="352341" y="1254806"/>
                    </a:lnTo>
                    <a:cubicBezTo>
                      <a:pt x="319959" y="1262902"/>
                      <a:pt x="292616" y="1283586"/>
                      <a:pt x="275351" y="1329443"/>
                    </a:cubicBezTo>
                    <a:lnTo>
                      <a:pt x="362814" y="1014027"/>
                    </a:lnTo>
                    <a:cubicBezTo>
                      <a:pt x="431872" y="830601"/>
                      <a:pt x="662185" y="1049946"/>
                      <a:pt x="731243" y="866521"/>
                    </a:cubicBezTo>
                    <a:lnTo>
                      <a:pt x="743266" y="842191"/>
                    </a:lnTo>
                    <a:lnTo>
                      <a:pt x="742939" y="841150"/>
                    </a:lnTo>
                    <a:cubicBezTo>
                      <a:pt x="729791" y="754677"/>
                      <a:pt x="856744" y="618506"/>
                      <a:pt x="703494" y="581731"/>
                    </a:cubicBezTo>
                    <a:cubicBezTo>
                      <a:pt x="626868" y="563343"/>
                      <a:pt x="620294" y="520106"/>
                      <a:pt x="631232" y="470657"/>
                    </a:cubicBezTo>
                    <a:lnTo>
                      <a:pt x="635246" y="456901"/>
                    </a:lnTo>
                    <a:lnTo>
                      <a:pt x="597074" y="439024"/>
                    </a:lnTo>
                    <a:cubicBezTo>
                      <a:pt x="542795" y="416993"/>
                      <a:pt x="488515" y="410214"/>
                      <a:pt x="434236" y="464445"/>
                    </a:cubicBezTo>
                    <a:cubicBezTo>
                      <a:pt x="289491" y="609062"/>
                      <a:pt x="144745" y="319828"/>
                      <a:pt x="0" y="464445"/>
                    </a:cubicBezTo>
                    <a:lnTo>
                      <a:pt x="112164" y="228376"/>
                    </a:lnTo>
                    <a:lnTo>
                      <a:pt x="109092" y="226798"/>
                    </a:lnTo>
                    <a:cubicBezTo>
                      <a:pt x="77325" y="216551"/>
                      <a:pt x="43181" y="219653"/>
                      <a:pt x="4283" y="249450"/>
                    </a:cubicBezTo>
                    <a:lnTo>
                      <a:pt x="245273" y="27955"/>
                    </a:lnTo>
                    <a:cubicBezTo>
                      <a:pt x="400863" y="-91234"/>
                      <a:pt x="480400" y="216711"/>
                      <a:pt x="635989" y="97523"/>
                    </a:cubicBezTo>
                    <a:cubicBezTo>
                      <a:pt x="733234" y="23031"/>
                      <a:pt x="800769" y="115387"/>
                      <a:pt x="875732" y="166031"/>
                    </a:cubicBezTo>
                    <a:lnTo>
                      <a:pt x="878302" y="167351"/>
                    </a:lnTo>
                    <a:lnTo>
                      <a:pt x="883122" y="157314"/>
                    </a:lnTo>
                    <a:cubicBezTo>
                      <a:pt x="894432" y="142831"/>
                      <a:pt x="907990" y="132959"/>
                      <a:pt x="923679" y="128607"/>
                    </a:cubicBezTo>
                    <a:cubicBezTo>
                      <a:pt x="955057" y="119905"/>
                      <a:pt x="990503" y="134523"/>
                      <a:pt x="1025467" y="166698"/>
                    </a:cubicBezTo>
                    <a:lnTo>
                      <a:pt x="1026095" y="167384"/>
                    </a:lnTo>
                    <a:lnTo>
                      <a:pt x="1026706" y="167092"/>
                    </a:lnTo>
                    <a:lnTo>
                      <a:pt x="1026229" y="167531"/>
                    </a:lnTo>
                    <a:lnTo>
                      <a:pt x="1060101" y="204511"/>
                    </a:lnTo>
                    <a:cubicBezTo>
                      <a:pt x="1105616" y="262161"/>
                      <a:pt x="1147576" y="347606"/>
                      <a:pt x="1175192" y="447181"/>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badi" panose="020B0604020104020204" pitchFamily="34" charset="0"/>
                </a:endParaRPr>
              </a:p>
            </p:txBody>
          </p:sp>
          <p:sp>
            <p:nvSpPr>
              <p:cNvPr id="88" name="Rounded Rectangle 12"/>
              <p:cNvSpPr/>
              <p:nvPr/>
            </p:nvSpPr>
            <p:spPr>
              <a:xfrm>
                <a:off x="7519747" y="2396810"/>
                <a:ext cx="1126998" cy="224605"/>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89" name="Group 111"/>
              <p:cNvGrpSpPr/>
              <p:nvPr/>
            </p:nvGrpSpPr>
            <p:grpSpPr>
              <a:xfrm>
                <a:off x="7562838" y="5463494"/>
                <a:ext cx="1110918" cy="197069"/>
                <a:chOff x="1295400" y="5181600"/>
                <a:chExt cx="3200400" cy="773545"/>
              </a:xfrm>
            </p:grpSpPr>
            <p:grpSp>
              <p:nvGrpSpPr>
                <p:cNvPr id="106" name="Group 105"/>
                <p:cNvGrpSpPr/>
                <p:nvPr/>
              </p:nvGrpSpPr>
              <p:grpSpPr>
                <a:xfrm>
                  <a:off x="1295400" y="5181600"/>
                  <a:ext cx="1600200" cy="762000"/>
                  <a:chOff x="1295400" y="5181600"/>
                  <a:chExt cx="1600200" cy="762000"/>
                </a:xfrm>
              </p:grpSpPr>
              <p:sp>
                <p:nvSpPr>
                  <p:cNvPr id="112" name="Lightning Bolt 111"/>
                  <p:cNvSpPr/>
                  <p:nvPr/>
                </p:nvSpPr>
                <p:spPr>
                  <a:xfrm>
                    <a:off x="1295400" y="5181600"/>
                    <a:ext cx="838200" cy="762000"/>
                  </a:xfrm>
                  <a:prstGeom prst="lightningBol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13" name="Lightning Bolt 112"/>
                  <p:cNvSpPr/>
                  <p:nvPr/>
                </p:nvSpPr>
                <p:spPr>
                  <a:xfrm flipH="1">
                    <a:off x="2057400" y="5181600"/>
                    <a:ext cx="838200" cy="762000"/>
                  </a:xfrm>
                  <a:prstGeom prst="lightningBol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14" name="Quad Arrow 113"/>
                  <p:cNvSpPr/>
                  <p:nvPr/>
                </p:nvSpPr>
                <p:spPr>
                  <a:xfrm>
                    <a:off x="1828800" y="5181600"/>
                    <a:ext cx="533400" cy="457200"/>
                  </a:xfrm>
                  <a:prstGeom prst="quadArrow">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107" name="Group 106"/>
                <p:cNvGrpSpPr/>
                <p:nvPr/>
              </p:nvGrpSpPr>
              <p:grpSpPr>
                <a:xfrm>
                  <a:off x="2895600" y="5181600"/>
                  <a:ext cx="1600200" cy="762000"/>
                  <a:chOff x="1295400" y="5181600"/>
                  <a:chExt cx="1600200" cy="762000"/>
                </a:xfrm>
              </p:grpSpPr>
              <p:sp>
                <p:nvSpPr>
                  <p:cNvPr id="109" name="Lightning Bolt 108"/>
                  <p:cNvSpPr/>
                  <p:nvPr/>
                </p:nvSpPr>
                <p:spPr>
                  <a:xfrm>
                    <a:off x="1295400" y="5181600"/>
                    <a:ext cx="838200" cy="762000"/>
                  </a:xfrm>
                  <a:prstGeom prst="lightningBol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10" name="Lightning Bolt 109"/>
                  <p:cNvSpPr/>
                  <p:nvPr/>
                </p:nvSpPr>
                <p:spPr>
                  <a:xfrm flipH="1">
                    <a:off x="2057399" y="5181600"/>
                    <a:ext cx="838201" cy="762000"/>
                  </a:xfrm>
                  <a:prstGeom prst="lightningBol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11" name="Quad Arrow 110"/>
                  <p:cNvSpPr/>
                  <p:nvPr/>
                </p:nvSpPr>
                <p:spPr>
                  <a:xfrm>
                    <a:off x="1828800" y="5181600"/>
                    <a:ext cx="533400" cy="457200"/>
                  </a:xfrm>
                  <a:prstGeom prst="quadArrow">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108" name="Quad Arrow 107"/>
                <p:cNvSpPr/>
                <p:nvPr/>
              </p:nvSpPr>
              <p:spPr>
                <a:xfrm>
                  <a:off x="2650836" y="5497945"/>
                  <a:ext cx="533400" cy="457200"/>
                </a:xfrm>
                <a:prstGeom prst="quadArrow">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90" name="Group 113"/>
              <p:cNvGrpSpPr/>
              <p:nvPr/>
            </p:nvGrpSpPr>
            <p:grpSpPr>
              <a:xfrm>
                <a:off x="7536396" y="2419081"/>
                <a:ext cx="1110918" cy="197069"/>
                <a:chOff x="1295400" y="5181600"/>
                <a:chExt cx="3200400" cy="773545"/>
              </a:xfrm>
            </p:grpSpPr>
            <p:grpSp>
              <p:nvGrpSpPr>
                <p:cNvPr id="97" name="Group 105"/>
                <p:cNvGrpSpPr/>
                <p:nvPr/>
              </p:nvGrpSpPr>
              <p:grpSpPr>
                <a:xfrm>
                  <a:off x="1295400" y="5181600"/>
                  <a:ext cx="1600200" cy="762000"/>
                  <a:chOff x="1295400" y="5181600"/>
                  <a:chExt cx="1600200" cy="762000"/>
                </a:xfrm>
              </p:grpSpPr>
              <p:sp>
                <p:nvSpPr>
                  <p:cNvPr id="103" name="Lightning Bolt 102"/>
                  <p:cNvSpPr/>
                  <p:nvPr/>
                </p:nvSpPr>
                <p:spPr>
                  <a:xfrm>
                    <a:off x="1295400" y="5181600"/>
                    <a:ext cx="838200" cy="762000"/>
                  </a:xfrm>
                  <a:prstGeom prst="lightningBol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04" name="Lightning Bolt 103"/>
                  <p:cNvSpPr/>
                  <p:nvPr/>
                </p:nvSpPr>
                <p:spPr>
                  <a:xfrm flipH="1">
                    <a:off x="2057400" y="5181600"/>
                    <a:ext cx="838200" cy="762000"/>
                  </a:xfrm>
                  <a:prstGeom prst="lightningBol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05" name="Quad Arrow 104"/>
                  <p:cNvSpPr/>
                  <p:nvPr/>
                </p:nvSpPr>
                <p:spPr>
                  <a:xfrm>
                    <a:off x="1828800" y="5181600"/>
                    <a:ext cx="533400" cy="457200"/>
                  </a:xfrm>
                  <a:prstGeom prst="quadArrow">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98" name="Group 106"/>
                <p:cNvGrpSpPr/>
                <p:nvPr/>
              </p:nvGrpSpPr>
              <p:grpSpPr>
                <a:xfrm>
                  <a:off x="2895600" y="5181600"/>
                  <a:ext cx="1600200" cy="762000"/>
                  <a:chOff x="1295400" y="5181600"/>
                  <a:chExt cx="1600200" cy="762000"/>
                </a:xfrm>
              </p:grpSpPr>
              <p:sp>
                <p:nvSpPr>
                  <p:cNvPr id="100" name="Lightning Bolt 99"/>
                  <p:cNvSpPr/>
                  <p:nvPr/>
                </p:nvSpPr>
                <p:spPr>
                  <a:xfrm>
                    <a:off x="1295400" y="5181600"/>
                    <a:ext cx="838200" cy="762000"/>
                  </a:xfrm>
                  <a:prstGeom prst="lightningBol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01" name="Lightning Bolt 100"/>
                  <p:cNvSpPr/>
                  <p:nvPr/>
                </p:nvSpPr>
                <p:spPr>
                  <a:xfrm flipH="1">
                    <a:off x="2057399" y="5181600"/>
                    <a:ext cx="838201" cy="762000"/>
                  </a:xfrm>
                  <a:prstGeom prst="lightningBol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02" name="Quad Arrow 101"/>
                  <p:cNvSpPr/>
                  <p:nvPr/>
                </p:nvSpPr>
                <p:spPr>
                  <a:xfrm>
                    <a:off x="1828800" y="5181600"/>
                    <a:ext cx="533400" cy="457200"/>
                  </a:xfrm>
                  <a:prstGeom prst="quadArrow">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99" name="Quad Arrow 98"/>
                <p:cNvSpPr/>
                <p:nvPr/>
              </p:nvSpPr>
              <p:spPr>
                <a:xfrm>
                  <a:off x="2650836" y="5497945"/>
                  <a:ext cx="533400" cy="457200"/>
                </a:xfrm>
                <a:prstGeom prst="quadArrow">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91" name="Group 64"/>
              <p:cNvGrpSpPr/>
              <p:nvPr/>
            </p:nvGrpSpPr>
            <p:grpSpPr>
              <a:xfrm flipH="1">
                <a:off x="7630728" y="4281080"/>
                <a:ext cx="1056576" cy="1033184"/>
                <a:chOff x="7543801" y="3581401"/>
                <a:chExt cx="1066799" cy="1066800"/>
              </a:xfrm>
            </p:grpSpPr>
            <p:sp>
              <p:nvSpPr>
                <p:cNvPr id="92" name="Rounded Rectangle 18"/>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93" name="Group 162"/>
                <p:cNvGrpSpPr/>
                <p:nvPr/>
              </p:nvGrpSpPr>
              <p:grpSpPr>
                <a:xfrm>
                  <a:off x="7543801" y="3581401"/>
                  <a:ext cx="457200" cy="1066800"/>
                  <a:chOff x="6827799" y="4800600"/>
                  <a:chExt cx="868401" cy="2043177"/>
                </a:xfrm>
                <a:solidFill>
                  <a:srgbClr val="D98A33"/>
                </a:solidFill>
              </p:grpSpPr>
              <p:sp>
                <p:nvSpPr>
                  <p:cNvPr id="94" name="Double Wave 93"/>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95" name="Double Wave 19"/>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96" name="Rounded Rectangle 95"/>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grpSp>
        <p:sp>
          <p:nvSpPr>
            <p:cNvPr id="318" name="Rectangle 317"/>
            <p:cNvSpPr/>
            <p:nvPr/>
          </p:nvSpPr>
          <p:spPr>
            <a:xfrm>
              <a:off x="9859413" y="2259257"/>
              <a:ext cx="853431" cy="369332"/>
            </a:xfrm>
            <a:prstGeom prst="rect">
              <a:avLst/>
            </a:prstGeom>
          </p:spPr>
          <p:txBody>
            <a:bodyPr wrap="square">
              <a:spAutoFit/>
            </a:bodyPr>
            <a:lstStyle/>
            <a:p>
              <a:r>
                <a:rPr lang="en-US" dirty="0" err="1">
                  <a:solidFill>
                    <a:schemeClr val="bg1"/>
                  </a:solidFill>
                  <a:latin typeface="Abadi" panose="020B0604020104020204" pitchFamily="34" charset="0"/>
                </a:rPr>
                <a:t>Timon</a:t>
              </a:r>
              <a:endParaRPr lang="en-US" dirty="0">
                <a:solidFill>
                  <a:schemeClr val="bg1"/>
                </a:solidFill>
                <a:latin typeface="Abadi" panose="020B0604020104020204" pitchFamily="34" charset="0"/>
              </a:endParaRPr>
            </a:p>
          </p:txBody>
        </p:sp>
      </p:grpSp>
      <p:grpSp>
        <p:nvGrpSpPr>
          <p:cNvPr id="1025" name="Group 1024"/>
          <p:cNvGrpSpPr/>
          <p:nvPr/>
        </p:nvGrpSpPr>
        <p:grpSpPr>
          <a:xfrm>
            <a:off x="4153808" y="3709659"/>
            <a:ext cx="2456191" cy="2468837"/>
            <a:chOff x="4454342" y="4144906"/>
            <a:chExt cx="2456191" cy="2468837"/>
          </a:xfrm>
        </p:grpSpPr>
        <p:grpSp>
          <p:nvGrpSpPr>
            <p:cNvPr id="212" name="Group 211"/>
            <p:cNvGrpSpPr/>
            <p:nvPr/>
          </p:nvGrpSpPr>
          <p:grpSpPr>
            <a:xfrm>
              <a:off x="5683266" y="4144906"/>
              <a:ext cx="1227267" cy="2468837"/>
              <a:chOff x="7148181" y="2121061"/>
              <a:chExt cx="1981200" cy="3985492"/>
            </a:xfrm>
          </p:grpSpPr>
          <p:sp>
            <p:nvSpPr>
              <p:cNvPr id="213" name="Oval 212"/>
              <p:cNvSpPr/>
              <p:nvPr/>
            </p:nvSpPr>
            <p:spPr>
              <a:xfrm>
                <a:off x="7148181" y="4477971"/>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14" name="Trapezoid 213"/>
              <p:cNvSpPr/>
              <p:nvPr/>
            </p:nvSpPr>
            <p:spPr>
              <a:xfrm rot="1437181">
                <a:off x="7324387" y="3506832"/>
                <a:ext cx="613313" cy="1426758"/>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15" name="Oval 214"/>
              <p:cNvSpPr/>
              <p:nvPr/>
            </p:nvSpPr>
            <p:spPr>
              <a:xfrm rot="4663168">
                <a:off x="8218452" y="5624539"/>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16" name="Oval 215"/>
              <p:cNvSpPr/>
              <p:nvPr/>
            </p:nvSpPr>
            <p:spPr>
              <a:xfrm rot="4271122">
                <a:off x="7658726" y="5622014"/>
                <a:ext cx="369494" cy="594533"/>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17" name="Oval 216"/>
              <p:cNvSpPr/>
              <p:nvPr/>
            </p:nvSpPr>
            <p:spPr>
              <a:xfrm>
                <a:off x="8716407" y="4536135"/>
                <a:ext cx="412974" cy="5319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18" name="Trapezoid 217"/>
              <p:cNvSpPr/>
              <p:nvPr/>
            </p:nvSpPr>
            <p:spPr>
              <a:xfrm rot="20170738">
                <a:off x="8410461" y="3470720"/>
                <a:ext cx="605382" cy="1473036"/>
              </a:xfrm>
              <a:prstGeom prst="trapezoid">
                <a:avLst>
                  <a:gd name="adj" fmla="val 3754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19" name="Trapezoid 218"/>
              <p:cNvSpPr/>
              <p:nvPr/>
            </p:nvSpPr>
            <p:spPr>
              <a:xfrm>
                <a:off x="7424384" y="3411211"/>
                <a:ext cx="1434593" cy="2488711"/>
              </a:xfrm>
              <a:prstGeom prst="trapezoid">
                <a:avLst>
                  <a:gd name="adj" fmla="val 29129"/>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20" name="Trapezoid 219"/>
              <p:cNvSpPr/>
              <p:nvPr/>
            </p:nvSpPr>
            <p:spPr>
              <a:xfrm rot="10800000">
                <a:off x="7861814" y="3487410"/>
                <a:ext cx="459069" cy="435162"/>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21" name="Freeform 220"/>
              <p:cNvSpPr/>
              <p:nvPr/>
            </p:nvSpPr>
            <p:spPr>
              <a:xfrm rot="427888">
                <a:off x="7398900" y="3614934"/>
                <a:ext cx="651283" cy="2207925"/>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22" name="Freeform 221"/>
              <p:cNvSpPr/>
              <p:nvPr/>
            </p:nvSpPr>
            <p:spPr>
              <a:xfrm rot="21081265">
                <a:off x="8195190" y="3618898"/>
                <a:ext cx="651283" cy="2207925"/>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23" name="Round Diagonal Corner Rectangle 222"/>
              <p:cNvSpPr/>
              <p:nvPr/>
            </p:nvSpPr>
            <p:spPr>
              <a:xfrm rot="5204949" flipH="1">
                <a:off x="7814604" y="2884700"/>
                <a:ext cx="1259046" cy="581636"/>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24" name="Round Diagonal Corner Rectangle 223"/>
              <p:cNvSpPr/>
              <p:nvPr/>
            </p:nvSpPr>
            <p:spPr>
              <a:xfrm rot="5751864">
                <a:off x="7107964" y="2872569"/>
                <a:ext cx="1321631" cy="62729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25" name="Oval 224"/>
              <p:cNvSpPr/>
              <p:nvPr/>
            </p:nvSpPr>
            <p:spPr>
              <a:xfrm>
                <a:off x="7596535" y="2500407"/>
                <a:ext cx="999446" cy="12322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26" name="Round Diagonal Corner Rectangle 225"/>
              <p:cNvSpPr/>
              <p:nvPr/>
            </p:nvSpPr>
            <p:spPr>
              <a:xfrm rot="7114109">
                <a:off x="7781824" y="2329258"/>
                <a:ext cx="567007" cy="62729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227" name="Group 226"/>
              <p:cNvGrpSpPr/>
              <p:nvPr/>
            </p:nvGrpSpPr>
            <p:grpSpPr>
              <a:xfrm>
                <a:off x="7687583" y="4870670"/>
                <a:ext cx="893211" cy="222618"/>
                <a:chOff x="6172200" y="4565754"/>
                <a:chExt cx="3923675" cy="920646"/>
              </a:xfrm>
            </p:grpSpPr>
            <p:grpSp>
              <p:nvGrpSpPr>
                <p:cNvPr id="267" name="Group 266"/>
                <p:cNvGrpSpPr/>
                <p:nvPr/>
              </p:nvGrpSpPr>
              <p:grpSpPr>
                <a:xfrm>
                  <a:off x="6172200" y="4572000"/>
                  <a:ext cx="1295400" cy="914400"/>
                  <a:chOff x="6172200" y="4572000"/>
                  <a:chExt cx="1295400" cy="914400"/>
                </a:xfrm>
              </p:grpSpPr>
              <p:sp>
                <p:nvSpPr>
                  <p:cNvPr id="276" name="Quad Arrow Callout 275"/>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77" name="Diamond 276"/>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68" name="Group 267"/>
                <p:cNvGrpSpPr/>
                <p:nvPr/>
              </p:nvGrpSpPr>
              <p:grpSpPr>
                <a:xfrm>
                  <a:off x="7510072" y="4567003"/>
                  <a:ext cx="1295400" cy="914400"/>
                  <a:chOff x="6172200" y="4572000"/>
                  <a:chExt cx="1295400" cy="914400"/>
                </a:xfrm>
              </p:grpSpPr>
              <p:sp>
                <p:nvSpPr>
                  <p:cNvPr id="274" name="Quad Arrow Callout 273"/>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75" name="Diamond 274"/>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69" name="Group 268"/>
                <p:cNvGrpSpPr/>
                <p:nvPr/>
              </p:nvGrpSpPr>
              <p:grpSpPr>
                <a:xfrm>
                  <a:off x="8800475" y="4565754"/>
                  <a:ext cx="1295400" cy="914400"/>
                  <a:chOff x="6172200" y="4572000"/>
                  <a:chExt cx="1295400" cy="914400"/>
                </a:xfrm>
              </p:grpSpPr>
              <p:sp>
                <p:nvSpPr>
                  <p:cNvPr id="272" name="Quad Arrow Callout 271"/>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73" name="Diamond 272"/>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70" name="Oval 269"/>
                <p:cNvSpPr/>
                <p:nvPr/>
              </p:nvSpPr>
              <p:spPr>
                <a:xfrm>
                  <a:off x="7367583" y="4914441"/>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71" name="Oval 270"/>
                <p:cNvSpPr/>
                <p:nvPr/>
              </p:nvSpPr>
              <p:spPr>
                <a:xfrm>
                  <a:off x="8749176" y="4916939"/>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28" name="Group 227"/>
              <p:cNvGrpSpPr/>
              <p:nvPr/>
            </p:nvGrpSpPr>
            <p:grpSpPr>
              <a:xfrm>
                <a:off x="7676779" y="4051789"/>
                <a:ext cx="893211" cy="222618"/>
                <a:chOff x="6172200" y="4565754"/>
                <a:chExt cx="3923675" cy="920646"/>
              </a:xfrm>
            </p:grpSpPr>
            <p:grpSp>
              <p:nvGrpSpPr>
                <p:cNvPr id="256" name="Group 255"/>
                <p:cNvGrpSpPr/>
                <p:nvPr/>
              </p:nvGrpSpPr>
              <p:grpSpPr>
                <a:xfrm>
                  <a:off x="6172200" y="4572000"/>
                  <a:ext cx="1295400" cy="914400"/>
                  <a:chOff x="6172200" y="4572000"/>
                  <a:chExt cx="1295400" cy="914400"/>
                </a:xfrm>
              </p:grpSpPr>
              <p:sp>
                <p:nvSpPr>
                  <p:cNvPr id="265" name="Quad Arrow Callout 264"/>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66" name="Diamond 265"/>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57" name="Group 256"/>
                <p:cNvGrpSpPr/>
                <p:nvPr/>
              </p:nvGrpSpPr>
              <p:grpSpPr>
                <a:xfrm>
                  <a:off x="7510072" y="4567003"/>
                  <a:ext cx="1295400" cy="914400"/>
                  <a:chOff x="6172200" y="4572000"/>
                  <a:chExt cx="1295400" cy="914400"/>
                </a:xfrm>
              </p:grpSpPr>
              <p:sp>
                <p:nvSpPr>
                  <p:cNvPr id="263" name="Quad Arrow Callout 262"/>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64" name="Diamond 263"/>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58" name="Group 257"/>
                <p:cNvGrpSpPr/>
                <p:nvPr/>
              </p:nvGrpSpPr>
              <p:grpSpPr>
                <a:xfrm>
                  <a:off x="8800475" y="4565754"/>
                  <a:ext cx="1295400" cy="914400"/>
                  <a:chOff x="6172200" y="4572000"/>
                  <a:chExt cx="1295400" cy="914400"/>
                </a:xfrm>
              </p:grpSpPr>
              <p:sp>
                <p:nvSpPr>
                  <p:cNvPr id="261" name="Quad Arrow Callout 260"/>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62" name="Diamond 261"/>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59" name="Oval 258"/>
                <p:cNvSpPr/>
                <p:nvPr/>
              </p:nvSpPr>
              <p:spPr>
                <a:xfrm>
                  <a:off x="7367583" y="4914441"/>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60" name="Oval 259"/>
                <p:cNvSpPr/>
                <p:nvPr/>
              </p:nvSpPr>
              <p:spPr>
                <a:xfrm>
                  <a:off x="8749176" y="4916939"/>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29" name="Group 228"/>
              <p:cNvGrpSpPr/>
              <p:nvPr/>
            </p:nvGrpSpPr>
            <p:grpSpPr>
              <a:xfrm>
                <a:off x="7682181" y="4477980"/>
                <a:ext cx="893211" cy="222618"/>
                <a:chOff x="6172200" y="4565754"/>
                <a:chExt cx="3923675" cy="920646"/>
              </a:xfrm>
            </p:grpSpPr>
            <p:grpSp>
              <p:nvGrpSpPr>
                <p:cNvPr id="245" name="Group 244"/>
                <p:cNvGrpSpPr/>
                <p:nvPr/>
              </p:nvGrpSpPr>
              <p:grpSpPr>
                <a:xfrm>
                  <a:off x="6172200" y="4572000"/>
                  <a:ext cx="1295400" cy="914400"/>
                  <a:chOff x="6172200" y="4572000"/>
                  <a:chExt cx="1295400" cy="914400"/>
                </a:xfrm>
              </p:grpSpPr>
              <p:sp>
                <p:nvSpPr>
                  <p:cNvPr id="254" name="Quad Arrow Callout 253"/>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55" name="Diamond 254"/>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46" name="Group 245"/>
                <p:cNvGrpSpPr/>
                <p:nvPr/>
              </p:nvGrpSpPr>
              <p:grpSpPr>
                <a:xfrm>
                  <a:off x="7510072" y="4567003"/>
                  <a:ext cx="1295400" cy="914400"/>
                  <a:chOff x="6172200" y="4572000"/>
                  <a:chExt cx="1295400" cy="914400"/>
                </a:xfrm>
              </p:grpSpPr>
              <p:sp>
                <p:nvSpPr>
                  <p:cNvPr id="252" name="Quad Arrow Callout 251"/>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53" name="Diamond 252"/>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47" name="Group 246"/>
                <p:cNvGrpSpPr/>
                <p:nvPr/>
              </p:nvGrpSpPr>
              <p:grpSpPr>
                <a:xfrm>
                  <a:off x="8800475" y="4565754"/>
                  <a:ext cx="1295400" cy="914400"/>
                  <a:chOff x="6172200" y="4572000"/>
                  <a:chExt cx="1295400" cy="914400"/>
                </a:xfrm>
              </p:grpSpPr>
              <p:sp>
                <p:nvSpPr>
                  <p:cNvPr id="250" name="Quad Arrow Callout 249"/>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51" name="Diamond 250"/>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48" name="Oval 247"/>
                <p:cNvSpPr/>
                <p:nvPr/>
              </p:nvSpPr>
              <p:spPr>
                <a:xfrm>
                  <a:off x="7367583" y="4914441"/>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49" name="Oval 248"/>
                <p:cNvSpPr/>
                <p:nvPr/>
              </p:nvSpPr>
              <p:spPr>
                <a:xfrm>
                  <a:off x="8749176" y="4916939"/>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30" name="Freeform 229"/>
              <p:cNvSpPr/>
              <p:nvPr/>
            </p:nvSpPr>
            <p:spPr>
              <a:xfrm rot="16200000">
                <a:off x="7772785" y="1822721"/>
                <a:ext cx="661835" cy="1258515"/>
              </a:xfrm>
              <a:custGeom>
                <a:avLst/>
                <a:gdLst>
                  <a:gd name="connsiteX0" fmla="*/ 525416 w 525416"/>
                  <a:gd name="connsiteY0" fmla="*/ 608261 h 1219200"/>
                  <a:gd name="connsiteX1" fmla="*/ 367533 w 525416"/>
                  <a:gd name="connsiteY1" fmla="*/ 1137428 h 1219200"/>
                  <a:gd name="connsiteX2" fmla="*/ 228600 w 525416"/>
                  <a:gd name="connsiteY2" fmla="*/ 1137427 h 1219200"/>
                  <a:gd name="connsiteX3" fmla="*/ 228600 w 525416"/>
                  <a:gd name="connsiteY3" fmla="*/ 1181099 h 1219200"/>
                  <a:gd name="connsiteX4" fmla="*/ 190499 w 525416"/>
                  <a:gd name="connsiteY4" fmla="*/ 1219200 h 1219200"/>
                  <a:gd name="connsiteX5" fmla="*/ 38101 w 525416"/>
                  <a:gd name="connsiteY5" fmla="*/ 1219200 h 1219200"/>
                  <a:gd name="connsiteX6" fmla="*/ 0 w 525416"/>
                  <a:gd name="connsiteY6" fmla="*/ 1181099 h 1219200"/>
                  <a:gd name="connsiteX7" fmla="*/ 0 w 525416"/>
                  <a:gd name="connsiteY7" fmla="*/ 38101 h 1219200"/>
                  <a:gd name="connsiteX8" fmla="*/ 38101 w 525416"/>
                  <a:gd name="connsiteY8" fmla="*/ 0 h 1219200"/>
                  <a:gd name="connsiteX9" fmla="*/ 190499 w 525416"/>
                  <a:gd name="connsiteY9" fmla="*/ 0 h 1219200"/>
                  <a:gd name="connsiteX10" fmla="*/ 228600 w 525416"/>
                  <a:gd name="connsiteY10" fmla="*/ 38101 h 1219200"/>
                  <a:gd name="connsiteX11" fmla="*/ 228600 w 525416"/>
                  <a:gd name="connsiteY11" fmla="*/ 79094 h 1219200"/>
                  <a:gd name="connsiteX12" fmla="*/ 367533 w 525416"/>
                  <a:gd name="connsiteY12" fmla="*/ 79094 h 1219200"/>
                  <a:gd name="connsiteX13" fmla="*/ 525416 w 525416"/>
                  <a:gd name="connsiteY13" fmla="*/ 608261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416" h="1219200">
                    <a:moveTo>
                      <a:pt x="525416" y="608261"/>
                    </a:moveTo>
                    <a:cubicBezTo>
                      <a:pt x="525416" y="900512"/>
                      <a:pt x="454729" y="1137428"/>
                      <a:pt x="367533" y="1137428"/>
                    </a:cubicBezTo>
                    <a:lnTo>
                      <a:pt x="228600" y="1137427"/>
                    </a:lnTo>
                    <a:lnTo>
                      <a:pt x="228600" y="1181099"/>
                    </a:lnTo>
                    <a:cubicBezTo>
                      <a:pt x="228600" y="1202142"/>
                      <a:pt x="211542" y="1219200"/>
                      <a:pt x="190499" y="1219200"/>
                    </a:cubicBezTo>
                    <a:lnTo>
                      <a:pt x="38101" y="1219200"/>
                    </a:lnTo>
                    <a:cubicBezTo>
                      <a:pt x="17058" y="1219200"/>
                      <a:pt x="0" y="1202142"/>
                      <a:pt x="0" y="1181099"/>
                    </a:cubicBezTo>
                    <a:lnTo>
                      <a:pt x="0" y="38101"/>
                    </a:lnTo>
                    <a:cubicBezTo>
                      <a:pt x="0" y="17058"/>
                      <a:pt x="17058" y="0"/>
                      <a:pt x="38101" y="0"/>
                    </a:cubicBezTo>
                    <a:lnTo>
                      <a:pt x="190499" y="0"/>
                    </a:lnTo>
                    <a:cubicBezTo>
                      <a:pt x="211542" y="0"/>
                      <a:pt x="228600" y="17058"/>
                      <a:pt x="228600" y="38101"/>
                    </a:cubicBezTo>
                    <a:lnTo>
                      <a:pt x="228600" y="79094"/>
                    </a:lnTo>
                    <a:lnTo>
                      <a:pt x="367533" y="79094"/>
                    </a:lnTo>
                    <a:cubicBezTo>
                      <a:pt x="454729" y="79094"/>
                      <a:pt x="525416" y="316010"/>
                      <a:pt x="525416" y="608261"/>
                    </a:cubicBez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badi" panose="020B0604020104020204" pitchFamily="34" charset="0"/>
                </a:endParaRPr>
              </a:p>
            </p:txBody>
          </p:sp>
          <p:grpSp>
            <p:nvGrpSpPr>
              <p:cNvPr id="231" name="Group 230"/>
              <p:cNvGrpSpPr/>
              <p:nvPr/>
            </p:nvGrpSpPr>
            <p:grpSpPr>
              <a:xfrm>
                <a:off x="7428933" y="2410251"/>
                <a:ext cx="1284131" cy="222618"/>
                <a:chOff x="6172200" y="4565754"/>
                <a:chExt cx="3923675" cy="920646"/>
              </a:xfrm>
            </p:grpSpPr>
            <p:grpSp>
              <p:nvGrpSpPr>
                <p:cNvPr id="234" name="Group 233"/>
                <p:cNvGrpSpPr/>
                <p:nvPr/>
              </p:nvGrpSpPr>
              <p:grpSpPr>
                <a:xfrm>
                  <a:off x="6172200" y="4572000"/>
                  <a:ext cx="1295400" cy="914400"/>
                  <a:chOff x="6172200" y="4572000"/>
                  <a:chExt cx="1295400" cy="914400"/>
                </a:xfrm>
              </p:grpSpPr>
              <p:sp>
                <p:nvSpPr>
                  <p:cNvPr id="243" name="Quad Arrow Callout 242"/>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44" name="Diamond 243"/>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35" name="Group 234"/>
                <p:cNvGrpSpPr/>
                <p:nvPr/>
              </p:nvGrpSpPr>
              <p:grpSpPr>
                <a:xfrm>
                  <a:off x="7510072" y="4567003"/>
                  <a:ext cx="1295400" cy="914400"/>
                  <a:chOff x="6172200" y="4572000"/>
                  <a:chExt cx="1295400" cy="914400"/>
                </a:xfrm>
              </p:grpSpPr>
              <p:sp>
                <p:nvSpPr>
                  <p:cNvPr id="241" name="Quad Arrow Callout 240"/>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42" name="Diamond 241"/>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236" name="Group 235"/>
                <p:cNvGrpSpPr/>
                <p:nvPr/>
              </p:nvGrpSpPr>
              <p:grpSpPr>
                <a:xfrm>
                  <a:off x="8800475" y="4565754"/>
                  <a:ext cx="1295400" cy="914400"/>
                  <a:chOff x="6172200" y="4572000"/>
                  <a:chExt cx="1295400" cy="914400"/>
                </a:xfrm>
              </p:grpSpPr>
              <p:sp>
                <p:nvSpPr>
                  <p:cNvPr id="239" name="Quad Arrow Callout 238"/>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40" name="Diamond 239"/>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37" name="Oval 236"/>
                <p:cNvSpPr/>
                <p:nvPr/>
              </p:nvSpPr>
              <p:spPr>
                <a:xfrm>
                  <a:off x="7367583" y="4914441"/>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38" name="Oval 237"/>
                <p:cNvSpPr/>
                <p:nvPr/>
              </p:nvSpPr>
              <p:spPr>
                <a:xfrm>
                  <a:off x="8749176" y="4916939"/>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232" name="Round Diagonal Corner Rectangle 231"/>
              <p:cNvSpPr/>
              <p:nvPr/>
            </p:nvSpPr>
            <p:spPr>
              <a:xfrm rot="7808154">
                <a:off x="7834941" y="3344495"/>
                <a:ext cx="498708" cy="551730"/>
              </a:xfrm>
              <a:prstGeom prst="round2DiagRect">
                <a:avLst>
                  <a:gd name="adj1" fmla="val 16667"/>
                  <a:gd name="adj2" fmla="val 50000"/>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33" name="Oval 232"/>
              <p:cNvSpPr/>
              <p:nvPr/>
            </p:nvSpPr>
            <p:spPr>
              <a:xfrm>
                <a:off x="7940225" y="3411211"/>
                <a:ext cx="226814" cy="1712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322" name="Rectangle 321"/>
            <p:cNvSpPr/>
            <p:nvPr/>
          </p:nvSpPr>
          <p:spPr>
            <a:xfrm>
              <a:off x="4454342" y="5585646"/>
              <a:ext cx="1562076" cy="369332"/>
            </a:xfrm>
            <a:prstGeom prst="rect">
              <a:avLst/>
            </a:prstGeom>
          </p:spPr>
          <p:txBody>
            <a:bodyPr wrap="square">
              <a:spAutoFit/>
            </a:bodyPr>
            <a:lstStyle/>
            <a:p>
              <a:r>
                <a:rPr lang="en-US" dirty="0" err="1">
                  <a:solidFill>
                    <a:schemeClr val="bg1"/>
                  </a:solidFill>
                  <a:latin typeface="Abadi" panose="020B0604020104020204" pitchFamily="34" charset="0"/>
                </a:rPr>
                <a:t>Parmenas</a:t>
              </a:r>
              <a:endParaRPr lang="en-US" dirty="0">
                <a:solidFill>
                  <a:schemeClr val="bg1"/>
                </a:solidFill>
                <a:latin typeface="Abadi" panose="020B0604020104020204" pitchFamily="34" charset="0"/>
              </a:endParaRPr>
            </a:p>
          </p:txBody>
        </p:sp>
      </p:grpSp>
      <p:sp>
        <p:nvSpPr>
          <p:cNvPr id="1028" name="Rectangle 1027"/>
          <p:cNvSpPr/>
          <p:nvPr/>
        </p:nvSpPr>
        <p:spPr>
          <a:xfrm>
            <a:off x="2131427" y="6199801"/>
            <a:ext cx="6231899" cy="461665"/>
          </a:xfrm>
          <a:prstGeom prst="rect">
            <a:avLst/>
          </a:prstGeom>
        </p:spPr>
        <p:txBody>
          <a:bodyPr wrap="none">
            <a:spAutoFit/>
          </a:bodyPr>
          <a:lstStyle/>
          <a:p>
            <a:pPr fontAlgn="base"/>
            <a:r>
              <a:rPr lang="en-US" sz="2400" b="1" dirty="0">
                <a:solidFill>
                  <a:schemeClr val="bg1"/>
                </a:solidFill>
                <a:effectLst>
                  <a:glow rad="139700">
                    <a:schemeClr val="accent6">
                      <a:satMod val="175000"/>
                      <a:alpha val="40000"/>
                    </a:schemeClr>
                  </a:glow>
                </a:effectLst>
                <a:latin typeface="Abadi" panose="020B0604020104020204" pitchFamily="34" charset="0"/>
              </a:rPr>
              <a:t>…they laid </a:t>
            </a:r>
            <a:r>
              <a:rPr lang="en-US" sz="2400" b="1" i="1" dirty="0">
                <a:solidFill>
                  <a:schemeClr val="bg1"/>
                </a:solidFill>
                <a:effectLst>
                  <a:glow rad="139700">
                    <a:schemeClr val="accent6">
                      <a:satMod val="175000"/>
                      <a:alpha val="40000"/>
                    </a:schemeClr>
                  </a:glow>
                </a:effectLst>
                <a:latin typeface="Abadi" panose="020B0604020104020204" pitchFamily="34" charset="0"/>
              </a:rPr>
              <a:t>their </a:t>
            </a:r>
            <a:r>
              <a:rPr lang="en-US" sz="2400" b="1" dirty="0">
                <a:solidFill>
                  <a:schemeClr val="bg1"/>
                </a:solidFill>
                <a:effectLst>
                  <a:glow rad="139700">
                    <a:schemeClr val="accent6">
                      <a:satMod val="175000"/>
                      <a:alpha val="40000"/>
                    </a:schemeClr>
                  </a:glow>
                </a:effectLst>
                <a:latin typeface="Abadi" panose="020B0604020104020204" pitchFamily="34" charset="0"/>
              </a:rPr>
              <a:t>hands on them—Setting Apart</a:t>
            </a:r>
            <a:endParaRPr lang="en-US" sz="2400" b="0" i="0" dirty="0">
              <a:solidFill>
                <a:schemeClr val="bg1"/>
              </a:solidFill>
              <a:effectLst>
                <a:glow rad="139700">
                  <a:schemeClr val="accent6">
                    <a:satMod val="175000"/>
                    <a:alpha val="40000"/>
                  </a:schemeClr>
                </a:glow>
              </a:effectLst>
              <a:latin typeface="Abadi" panose="020B0604020104020204" pitchFamily="34" charset="0"/>
            </a:endParaRPr>
          </a:p>
        </p:txBody>
      </p:sp>
      <p:grpSp>
        <p:nvGrpSpPr>
          <p:cNvPr id="1067" name="Group 1066">
            <a:extLst>
              <a:ext uri="{FF2B5EF4-FFF2-40B4-BE49-F238E27FC236}">
                <a16:creationId xmlns:a16="http://schemas.microsoft.com/office/drawing/2014/main" id="{963A4D07-C1AA-347C-FD40-114BE6F4C394}"/>
              </a:ext>
            </a:extLst>
          </p:cNvPr>
          <p:cNvGrpSpPr/>
          <p:nvPr/>
        </p:nvGrpSpPr>
        <p:grpSpPr>
          <a:xfrm>
            <a:off x="217603" y="2872656"/>
            <a:ext cx="2924906" cy="2834341"/>
            <a:chOff x="217603" y="2872656"/>
            <a:chExt cx="2924906" cy="2834341"/>
          </a:xfrm>
        </p:grpSpPr>
        <p:sp>
          <p:nvSpPr>
            <p:cNvPr id="8" name="Rectangle 7"/>
            <p:cNvSpPr/>
            <p:nvPr/>
          </p:nvSpPr>
          <p:spPr>
            <a:xfrm>
              <a:off x="217603" y="3102630"/>
              <a:ext cx="1688749" cy="1200329"/>
            </a:xfrm>
            <a:prstGeom prst="rect">
              <a:avLst/>
            </a:prstGeom>
          </p:spPr>
          <p:txBody>
            <a:bodyPr wrap="square">
              <a:spAutoFit/>
            </a:bodyPr>
            <a:lstStyle/>
            <a:p>
              <a:r>
                <a:rPr lang="en-US" dirty="0">
                  <a:solidFill>
                    <a:schemeClr val="bg1"/>
                  </a:solidFill>
                  <a:latin typeface="Abadi" panose="020B0604020104020204" pitchFamily="34" charset="0"/>
                </a:rPr>
                <a:t>Stephen, a man full of faith and of the Holy Ghost</a:t>
              </a:r>
              <a:endParaRPr lang="en-US" dirty="0">
                <a:latin typeface="Abadi" panose="020B0604020104020204" pitchFamily="34" charset="0"/>
              </a:endParaRPr>
            </a:p>
          </p:txBody>
        </p:sp>
        <p:grpSp>
          <p:nvGrpSpPr>
            <p:cNvPr id="2" name="Group 72">
              <a:extLst>
                <a:ext uri="{FF2B5EF4-FFF2-40B4-BE49-F238E27FC236}">
                  <a16:creationId xmlns:a16="http://schemas.microsoft.com/office/drawing/2014/main" id="{F02E0CB6-74CF-92E0-98FA-99A91446AB02}"/>
                </a:ext>
              </a:extLst>
            </p:cNvPr>
            <p:cNvGrpSpPr/>
            <p:nvPr/>
          </p:nvGrpSpPr>
          <p:grpSpPr>
            <a:xfrm>
              <a:off x="1680897" y="2872656"/>
              <a:ext cx="1461612" cy="2834341"/>
              <a:chOff x="4939046" y="533400"/>
              <a:chExt cx="3011767" cy="5840386"/>
            </a:xfrm>
          </p:grpSpPr>
          <p:sp>
            <p:nvSpPr>
              <p:cNvPr id="6" name="Rounded Rectangle 482">
                <a:extLst>
                  <a:ext uri="{FF2B5EF4-FFF2-40B4-BE49-F238E27FC236}">
                    <a16:creationId xmlns:a16="http://schemas.microsoft.com/office/drawing/2014/main" id="{83C666D5-1156-8016-3037-CB54C0A2761F}"/>
                  </a:ext>
                </a:extLst>
              </p:cNvPr>
              <p:cNvSpPr/>
              <p:nvPr/>
            </p:nvSpPr>
            <p:spPr>
              <a:xfrm>
                <a:off x="5867400" y="533400"/>
                <a:ext cx="1143000" cy="685800"/>
              </a:xfrm>
              <a:prstGeom prst="roundRect">
                <a:avLst>
                  <a:gd name="adj" fmla="val 50000"/>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0" name="Group 28">
                <a:extLst>
                  <a:ext uri="{FF2B5EF4-FFF2-40B4-BE49-F238E27FC236}">
                    <a16:creationId xmlns:a16="http://schemas.microsoft.com/office/drawing/2014/main" id="{25EB9987-D6AA-788C-0E91-71B9920F154B}"/>
                  </a:ext>
                </a:extLst>
              </p:cNvPr>
              <p:cNvGrpSpPr/>
              <p:nvPr/>
            </p:nvGrpSpPr>
            <p:grpSpPr>
              <a:xfrm>
                <a:off x="4939046" y="838200"/>
                <a:ext cx="3011767" cy="5535586"/>
                <a:chOff x="595646" y="712814"/>
                <a:chExt cx="3011767" cy="5535586"/>
              </a:xfrm>
            </p:grpSpPr>
            <p:sp>
              <p:nvSpPr>
                <p:cNvPr id="326" name="Cloud 325">
                  <a:extLst>
                    <a:ext uri="{FF2B5EF4-FFF2-40B4-BE49-F238E27FC236}">
                      <a16:creationId xmlns:a16="http://schemas.microsoft.com/office/drawing/2014/main" id="{DC3BB82A-CBDD-13DD-9328-13F3DCA24C7F}"/>
                    </a:ext>
                  </a:extLst>
                </p:cNvPr>
                <p:cNvSpPr/>
                <p:nvPr/>
              </p:nvSpPr>
              <p:spPr>
                <a:xfrm rot="7971735" flipH="1">
                  <a:off x="861195" y="756077"/>
                  <a:ext cx="2392410" cy="2353905"/>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6E010DE5-DB91-E68F-E63B-EAC6FA37DD50}"/>
                    </a:ext>
                  </a:extLst>
                </p:cNvPr>
                <p:cNvSpPr/>
                <p:nvPr/>
              </p:nvSpPr>
              <p:spPr>
                <a:xfrm rot="19475791">
                  <a:off x="3013854" y="3600037"/>
                  <a:ext cx="593559"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26631FF0-ACEE-C150-5195-AC50BAAF5494}"/>
                    </a:ext>
                  </a:extLst>
                </p:cNvPr>
                <p:cNvSpPr/>
                <p:nvPr/>
              </p:nvSpPr>
              <p:spPr>
                <a:xfrm rot="1613318">
                  <a:off x="595646" y="3618726"/>
                  <a:ext cx="519363"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Oval 328">
                  <a:extLst>
                    <a:ext uri="{FF2B5EF4-FFF2-40B4-BE49-F238E27FC236}">
                      <a16:creationId xmlns:a16="http://schemas.microsoft.com/office/drawing/2014/main" id="{BD406E25-A38D-DECF-15AC-E56C6D180AA2}"/>
                    </a:ext>
                  </a:extLst>
                </p:cNvPr>
                <p:cNvSpPr/>
                <p:nvPr/>
              </p:nvSpPr>
              <p:spPr>
                <a:xfrm>
                  <a:off x="1501943" y="5448243"/>
                  <a:ext cx="631658" cy="75097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CFE6FD7C-94DC-AACF-5F81-6FB36C317AD1}"/>
                    </a:ext>
                  </a:extLst>
                </p:cNvPr>
                <p:cNvSpPr/>
                <p:nvPr/>
              </p:nvSpPr>
              <p:spPr>
                <a:xfrm>
                  <a:off x="2209800" y="5448243"/>
                  <a:ext cx="553452" cy="8001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a:extLst>
                    <a:ext uri="{FF2B5EF4-FFF2-40B4-BE49-F238E27FC236}">
                      <a16:creationId xmlns:a16="http://schemas.microsoft.com/office/drawing/2014/main" id="{0C7E0C39-484C-277E-04C3-BED7D989798B}"/>
                    </a:ext>
                  </a:extLst>
                </p:cNvPr>
                <p:cNvSpPr/>
                <p:nvPr/>
              </p:nvSpPr>
              <p:spPr>
                <a:xfrm rot="1996156">
                  <a:off x="810389" y="2560744"/>
                  <a:ext cx="983285"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rapezoid 331">
                  <a:extLst>
                    <a:ext uri="{FF2B5EF4-FFF2-40B4-BE49-F238E27FC236}">
                      <a16:creationId xmlns:a16="http://schemas.microsoft.com/office/drawing/2014/main" id="{3D3A9A5E-2BAF-1D5F-C344-84622FC2BB6D}"/>
                    </a:ext>
                  </a:extLst>
                </p:cNvPr>
                <p:cNvSpPr/>
                <p:nvPr/>
              </p:nvSpPr>
              <p:spPr>
                <a:xfrm rot="2041752">
                  <a:off x="958040" y="2355932"/>
                  <a:ext cx="977481" cy="152430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a:extLst>
                    <a:ext uri="{FF2B5EF4-FFF2-40B4-BE49-F238E27FC236}">
                      <a16:creationId xmlns:a16="http://schemas.microsoft.com/office/drawing/2014/main" id="{9303EC1D-8791-CF48-E554-DC668880F65A}"/>
                    </a:ext>
                  </a:extLst>
                </p:cNvPr>
                <p:cNvSpPr/>
                <p:nvPr/>
              </p:nvSpPr>
              <p:spPr>
                <a:xfrm rot="19870960">
                  <a:off x="2431469" y="2565424"/>
                  <a:ext cx="923600"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rapezoid 333">
                  <a:extLst>
                    <a:ext uri="{FF2B5EF4-FFF2-40B4-BE49-F238E27FC236}">
                      <a16:creationId xmlns:a16="http://schemas.microsoft.com/office/drawing/2014/main" id="{991C9B3C-20F1-91C8-E363-B6D76961842A}"/>
                    </a:ext>
                  </a:extLst>
                </p:cNvPr>
                <p:cNvSpPr/>
                <p:nvPr/>
              </p:nvSpPr>
              <p:spPr>
                <a:xfrm rot="20036208">
                  <a:off x="2251055" y="2381548"/>
                  <a:ext cx="977481" cy="152430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rapezoid 334">
                  <a:extLst>
                    <a:ext uri="{FF2B5EF4-FFF2-40B4-BE49-F238E27FC236}">
                      <a16:creationId xmlns:a16="http://schemas.microsoft.com/office/drawing/2014/main" id="{0F77B5C8-42A0-E9E3-8DF8-C430632B0924}"/>
                    </a:ext>
                  </a:extLst>
                </p:cNvPr>
                <p:cNvSpPr/>
                <p:nvPr/>
              </p:nvSpPr>
              <p:spPr>
                <a:xfrm>
                  <a:off x="1427747" y="2425429"/>
                  <a:ext cx="1409700" cy="3378439"/>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8327C831-619A-FF4A-6C56-A8A9FFA84F02}"/>
                    </a:ext>
                  </a:extLst>
                </p:cNvPr>
                <p:cNvSpPr/>
                <p:nvPr/>
              </p:nvSpPr>
              <p:spPr>
                <a:xfrm>
                  <a:off x="1818183" y="2158710"/>
                  <a:ext cx="583825" cy="7112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Trapezoid 336">
                  <a:extLst>
                    <a:ext uri="{FF2B5EF4-FFF2-40B4-BE49-F238E27FC236}">
                      <a16:creationId xmlns:a16="http://schemas.microsoft.com/office/drawing/2014/main" id="{2118FDAB-7956-7071-3A8E-5153F68EC75E}"/>
                    </a:ext>
                  </a:extLst>
                </p:cNvPr>
                <p:cNvSpPr/>
                <p:nvPr/>
              </p:nvSpPr>
              <p:spPr>
                <a:xfrm rot="21335299">
                  <a:off x="2186941" y="2246821"/>
                  <a:ext cx="680701" cy="338230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Trapezoid 337">
                  <a:extLst>
                    <a:ext uri="{FF2B5EF4-FFF2-40B4-BE49-F238E27FC236}">
                      <a16:creationId xmlns:a16="http://schemas.microsoft.com/office/drawing/2014/main" id="{F515F610-3498-B0EC-9FA1-577B10317EA4}"/>
                    </a:ext>
                  </a:extLst>
                </p:cNvPr>
                <p:cNvSpPr/>
                <p:nvPr/>
              </p:nvSpPr>
              <p:spPr>
                <a:xfrm rot="353417">
                  <a:off x="1411130" y="2370479"/>
                  <a:ext cx="680701" cy="323309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F0AB5B19-D250-43D5-D5F0-104D1A646415}"/>
                    </a:ext>
                  </a:extLst>
                </p:cNvPr>
                <p:cNvSpPr/>
                <p:nvPr/>
              </p:nvSpPr>
              <p:spPr>
                <a:xfrm>
                  <a:off x="1437640" y="712814"/>
                  <a:ext cx="1409700" cy="18015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loud 339">
                  <a:extLst>
                    <a:ext uri="{FF2B5EF4-FFF2-40B4-BE49-F238E27FC236}">
                      <a16:creationId xmlns:a16="http://schemas.microsoft.com/office/drawing/2014/main" id="{E7A2ED69-39E6-DCAA-A49E-B209A0BB4F85}"/>
                    </a:ext>
                  </a:extLst>
                </p:cNvPr>
                <p:cNvSpPr/>
                <p:nvPr/>
              </p:nvSpPr>
              <p:spPr>
                <a:xfrm rot="7971735" flipH="1">
                  <a:off x="1682227" y="1860917"/>
                  <a:ext cx="874341" cy="85016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5073884A-F240-732D-FFCD-CB849A4C6285}"/>
                    </a:ext>
                  </a:extLst>
                </p:cNvPr>
                <p:cNvSpPr/>
                <p:nvPr/>
              </p:nvSpPr>
              <p:spPr>
                <a:xfrm>
                  <a:off x="1891369" y="2057400"/>
                  <a:ext cx="449538" cy="1951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ounded Rectangle 504">
                  <a:extLst>
                    <a:ext uri="{FF2B5EF4-FFF2-40B4-BE49-F238E27FC236}">
                      <a16:creationId xmlns:a16="http://schemas.microsoft.com/office/drawing/2014/main" id="{28B4DE09-7922-36BB-AFEB-9FFF00DDC8DC}"/>
                    </a:ext>
                  </a:extLst>
                </p:cNvPr>
                <p:cNvSpPr/>
                <p:nvPr/>
              </p:nvSpPr>
              <p:spPr>
                <a:xfrm>
                  <a:off x="1371600" y="4114800"/>
                  <a:ext cx="15240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Double Wave 342">
                  <a:extLst>
                    <a:ext uri="{FF2B5EF4-FFF2-40B4-BE49-F238E27FC236}">
                      <a16:creationId xmlns:a16="http://schemas.microsoft.com/office/drawing/2014/main" id="{5857B2ED-23E7-C8F7-295C-B8388587996F}"/>
                    </a:ext>
                  </a:extLst>
                </p:cNvPr>
                <p:cNvSpPr/>
                <p:nvPr/>
              </p:nvSpPr>
              <p:spPr>
                <a:xfrm rot="5400000">
                  <a:off x="1562100" y="4610100"/>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Double Wave 343">
                  <a:extLst>
                    <a:ext uri="{FF2B5EF4-FFF2-40B4-BE49-F238E27FC236}">
                      <a16:creationId xmlns:a16="http://schemas.microsoft.com/office/drawing/2014/main" id="{F40EA396-DAB7-2437-B466-49F0B0DD6480}"/>
                    </a:ext>
                  </a:extLst>
                </p:cNvPr>
                <p:cNvSpPr/>
                <p:nvPr/>
              </p:nvSpPr>
              <p:spPr>
                <a:xfrm rot="4302222">
                  <a:off x="1857850" y="4697547"/>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ounded Rectangle 507">
                  <a:extLst>
                    <a:ext uri="{FF2B5EF4-FFF2-40B4-BE49-F238E27FC236}">
                      <a16:creationId xmlns:a16="http://schemas.microsoft.com/office/drawing/2014/main" id="{4D14AEFF-3D2E-CE61-9932-9A64AB6AFCED}"/>
                    </a:ext>
                  </a:extLst>
                </p:cNvPr>
                <p:cNvSpPr/>
                <p:nvPr/>
              </p:nvSpPr>
              <p:spPr>
                <a:xfrm>
                  <a:off x="2209800" y="4047344"/>
                  <a:ext cx="484682" cy="372256"/>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1" name="Rounded Rectangle 484">
                <a:extLst>
                  <a:ext uri="{FF2B5EF4-FFF2-40B4-BE49-F238E27FC236}">
                    <a16:creationId xmlns:a16="http://schemas.microsoft.com/office/drawing/2014/main" id="{AD96B445-0333-51D4-7DC1-5BEA9EFCACD5}"/>
                  </a:ext>
                </a:extLst>
              </p:cNvPr>
              <p:cNvSpPr/>
              <p:nvPr/>
            </p:nvSpPr>
            <p:spPr>
              <a:xfrm>
                <a:off x="5715000" y="838200"/>
                <a:ext cx="1447800" cy="533400"/>
              </a:xfrm>
              <a:prstGeom prst="roundRect">
                <a:avLst>
                  <a:gd name="adj" fmla="val 50000"/>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485">
                <a:extLst>
                  <a:ext uri="{FF2B5EF4-FFF2-40B4-BE49-F238E27FC236}">
                    <a16:creationId xmlns:a16="http://schemas.microsoft.com/office/drawing/2014/main" id="{F20A89F4-2B34-083C-AD86-314A75686F16}"/>
                  </a:ext>
                </a:extLst>
              </p:cNvPr>
              <p:cNvSpPr/>
              <p:nvPr/>
            </p:nvSpPr>
            <p:spPr>
              <a:xfrm rot="1530523">
                <a:off x="5982019" y="798387"/>
                <a:ext cx="199231" cy="577403"/>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486">
                <a:extLst>
                  <a:ext uri="{FF2B5EF4-FFF2-40B4-BE49-F238E27FC236}">
                    <a16:creationId xmlns:a16="http://schemas.microsoft.com/office/drawing/2014/main" id="{31138BF1-3B97-C757-47DD-AABF7C3409CA}"/>
                  </a:ext>
                </a:extLst>
              </p:cNvPr>
              <p:cNvSpPr/>
              <p:nvPr/>
            </p:nvSpPr>
            <p:spPr>
              <a:xfrm rot="1530523">
                <a:off x="6496153" y="826272"/>
                <a:ext cx="168174" cy="583307"/>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ounded Rectangle 487">
                <a:extLst>
                  <a:ext uri="{FF2B5EF4-FFF2-40B4-BE49-F238E27FC236}">
                    <a16:creationId xmlns:a16="http://schemas.microsoft.com/office/drawing/2014/main" id="{FC83D8F5-167A-1CC0-F6D7-4DE17F7CE821}"/>
                  </a:ext>
                </a:extLst>
              </p:cNvPr>
              <p:cNvSpPr/>
              <p:nvPr/>
            </p:nvSpPr>
            <p:spPr>
              <a:xfrm rot="1530523">
                <a:off x="6958477" y="920759"/>
                <a:ext cx="136326" cy="49749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8" name="Group 1067">
            <a:extLst>
              <a:ext uri="{FF2B5EF4-FFF2-40B4-BE49-F238E27FC236}">
                <a16:creationId xmlns:a16="http://schemas.microsoft.com/office/drawing/2014/main" id="{46B6F06B-42D6-BCF7-0331-46F5E053BBC0}"/>
              </a:ext>
            </a:extLst>
          </p:cNvPr>
          <p:cNvGrpSpPr/>
          <p:nvPr/>
        </p:nvGrpSpPr>
        <p:grpSpPr>
          <a:xfrm>
            <a:off x="3220158" y="2151430"/>
            <a:ext cx="1813087" cy="2714789"/>
            <a:chOff x="3220158" y="2151430"/>
            <a:chExt cx="1813087" cy="2714789"/>
          </a:xfrm>
        </p:grpSpPr>
        <p:sp>
          <p:nvSpPr>
            <p:cNvPr id="314" name="Rectangle 313"/>
            <p:cNvSpPr/>
            <p:nvPr/>
          </p:nvSpPr>
          <p:spPr>
            <a:xfrm>
              <a:off x="3220158" y="3084687"/>
              <a:ext cx="853431" cy="369332"/>
            </a:xfrm>
            <a:prstGeom prst="rect">
              <a:avLst/>
            </a:prstGeom>
          </p:spPr>
          <p:txBody>
            <a:bodyPr wrap="square">
              <a:spAutoFit/>
            </a:bodyPr>
            <a:lstStyle/>
            <a:p>
              <a:r>
                <a:rPr lang="en-US" dirty="0">
                  <a:solidFill>
                    <a:schemeClr val="bg1"/>
                  </a:solidFill>
                  <a:latin typeface="Abadi" panose="020B0604020104020204" pitchFamily="34" charset="0"/>
                </a:rPr>
                <a:t> Philip</a:t>
              </a:r>
            </a:p>
          </p:txBody>
        </p:sp>
        <p:grpSp>
          <p:nvGrpSpPr>
            <p:cNvPr id="346" name="Group 345">
              <a:extLst>
                <a:ext uri="{FF2B5EF4-FFF2-40B4-BE49-F238E27FC236}">
                  <a16:creationId xmlns:a16="http://schemas.microsoft.com/office/drawing/2014/main" id="{B510B904-01A5-0AB4-94E4-ED4981757AA2}"/>
                </a:ext>
              </a:extLst>
            </p:cNvPr>
            <p:cNvGrpSpPr/>
            <p:nvPr/>
          </p:nvGrpSpPr>
          <p:grpSpPr>
            <a:xfrm>
              <a:off x="4041067" y="2151430"/>
              <a:ext cx="992178" cy="2714789"/>
              <a:chOff x="6958980" y="1973437"/>
              <a:chExt cx="1428432" cy="3908466"/>
            </a:xfrm>
          </p:grpSpPr>
          <p:sp>
            <p:nvSpPr>
              <p:cNvPr id="347" name="Oval 346">
                <a:extLst>
                  <a:ext uri="{FF2B5EF4-FFF2-40B4-BE49-F238E27FC236}">
                    <a16:creationId xmlns:a16="http://schemas.microsoft.com/office/drawing/2014/main" id="{52F09A0D-A02C-90EB-212D-5119009F725F}"/>
                  </a:ext>
                </a:extLst>
              </p:cNvPr>
              <p:cNvSpPr/>
              <p:nvPr/>
            </p:nvSpPr>
            <p:spPr>
              <a:xfrm rot="4271122">
                <a:off x="7275282" y="5471098"/>
                <a:ext cx="275062" cy="46964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4DC2B551-5B36-E49D-96F1-380A484BDEF2}"/>
                  </a:ext>
                </a:extLst>
              </p:cNvPr>
              <p:cNvSpPr/>
              <p:nvPr/>
            </p:nvSpPr>
            <p:spPr>
              <a:xfrm rot="4663168">
                <a:off x="7800753" y="5509551"/>
                <a:ext cx="275062" cy="46964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48">
                <a:extLst>
                  <a:ext uri="{FF2B5EF4-FFF2-40B4-BE49-F238E27FC236}">
                    <a16:creationId xmlns:a16="http://schemas.microsoft.com/office/drawing/2014/main" id="{28ED0530-8F27-3FDC-DD2E-3A578EFBCBB7}"/>
                  </a:ext>
                </a:extLst>
              </p:cNvPr>
              <p:cNvSpPr/>
              <p:nvPr/>
            </p:nvSpPr>
            <p:spPr>
              <a:xfrm>
                <a:off x="7117130" y="4746465"/>
                <a:ext cx="1184503" cy="956778"/>
              </a:xfrm>
              <a:prstGeom prst="trapezoid">
                <a:avLst>
                  <a:gd name="adj" fmla="val 2912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Cloud 349">
                <a:extLst>
                  <a:ext uri="{FF2B5EF4-FFF2-40B4-BE49-F238E27FC236}">
                    <a16:creationId xmlns:a16="http://schemas.microsoft.com/office/drawing/2014/main" id="{5D9FAEDF-7BBA-C6DF-DF33-BD1A51465F10}"/>
                  </a:ext>
                </a:extLst>
              </p:cNvPr>
              <p:cNvSpPr/>
              <p:nvPr/>
            </p:nvSpPr>
            <p:spPr>
              <a:xfrm>
                <a:off x="7037428" y="2298607"/>
                <a:ext cx="616718" cy="1183368"/>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Cloud 350">
                <a:extLst>
                  <a:ext uri="{FF2B5EF4-FFF2-40B4-BE49-F238E27FC236}">
                    <a16:creationId xmlns:a16="http://schemas.microsoft.com/office/drawing/2014/main" id="{59FEBB2F-113D-E13D-B938-C57F049C8C79}"/>
                  </a:ext>
                </a:extLst>
              </p:cNvPr>
              <p:cNvSpPr/>
              <p:nvPr/>
            </p:nvSpPr>
            <p:spPr>
              <a:xfrm rot="20313725">
                <a:off x="7762235" y="2371132"/>
                <a:ext cx="609600" cy="112383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Oval 1025">
                <a:extLst>
                  <a:ext uri="{FF2B5EF4-FFF2-40B4-BE49-F238E27FC236}">
                    <a16:creationId xmlns:a16="http://schemas.microsoft.com/office/drawing/2014/main" id="{2920BF51-D5A2-1F9C-E8D4-580107ADA250}"/>
                  </a:ext>
                </a:extLst>
              </p:cNvPr>
              <p:cNvSpPr/>
              <p:nvPr/>
            </p:nvSpPr>
            <p:spPr>
              <a:xfrm>
                <a:off x="6958980" y="4284840"/>
                <a:ext cx="428466" cy="6168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84791488-2119-21B5-2E05-01D1B48D4BE0}"/>
                  </a:ext>
                </a:extLst>
              </p:cNvPr>
              <p:cNvSpPr/>
              <p:nvPr/>
            </p:nvSpPr>
            <p:spPr>
              <a:xfrm>
                <a:off x="7958946" y="4356007"/>
                <a:ext cx="428466" cy="6168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Trapezoid 1029">
                <a:extLst>
                  <a:ext uri="{FF2B5EF4-FFF2-40B4-BE49-F238E27FC236}">
                    <a16:creationId xmlns:a16="http://schemas.microsoft.com/office/drawing/2014/main" id="{F643D221-118F-0FAE-ED6A-F37D7CE98C25}"/>
                  </a:ext>
                </a:extLst>
              </p:cNvPr>
              <p:cNvSpPr/>
              <p:nvPr/>
            </p:nvSpPr>
            <p:spPr>
              <a:xfrm rot="20411805">
                <a:off x="7770612" y="3505754"/>
                <a:ext cx="595363" cy="1241297"/>
              </a:xfrm>
              <a:prstGeom prst="trapezoid">
                <a:avLst>
                  <a:gd name="adj" fmla="val 3754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rapezoid 1030">
                <a:extLst>
                  <a:ext uri="{FF2B5EF4-FFF2-40B4-BE49-F238E27FC236}">
                    <a16:creationId xmlns:a16="http://schemas.microsoft.com/office/drawing/2014/main" id="{FA1F227D-0B10-98B8-E333-A23398F384BA}"/>
                  </a:ext>
                </a:extLst>
              </p:cNvPr>
              <p:cNvSpPr/>
              <p:nvPr/>
            </p:nvSpPr>
            <p:spPr>
              <a:xfrm rot="1535346">
                <a:off x="7002507" y="3592195"/>
                <a:ext cx="537742" cy="1078865"/>
              </a:xfrm>
              <a:prstGeom prst="trapezoid">
                <a:avLst>
                  <a:gd name="adj" fmla="val 3089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Trapezoid 1031">
                <a:extLst>
                  <a:ext uri="{FF2B5EF4-FFF2-40B4-BE49-F238E27FC236}">
                    <a16:creationId xmlns:a16="http://schemas.microsoft.com/office/drawing/2014/main" id="{3ACF285E-C864-4556-87BC-7F9E2DDE6E9C}"/>
                  </a:ext>
                </a:extLst>
              </p:cNvPr>
              <p:cNvSpPr/>
              <p:nvPr/>
            </p:nvSpPr>
            <p:spPr>
              <a:xfrm>
                <a:off x="7120745" y="3517807"/>
                <a:ext cx="1143001" cy="1847308"/>
              </a:xfrm>
              <a:prstGeom prst="trapezoid">
                <a:avLst>
                  <a:gd name="adj" fmla="val 2912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Trapezoid 1032">
                <a:extLst>
                  <a:ext uri="{FF2B5EF4-FFF2-40B4-BE49-F238E27FC236}">
                    <a16:creationId xmlns:a16="http://schemas.microsoft.com/office/drawing/2014/main" id="{B608E1F7-44AC-7EFE-5EB0-A79280FE4278}"/>
                  </a:ext>
                </a:extLst>
              </p:cNvPr>
              <p:cNvSpPr/>
              <p:nvPr/>
            </p:nvSpPr>
            <p:spPr>
              <a:xfrm rot="10800000">
                <a:off x="7491270" y="3610807"/>
                <a:ext cx="476291" cy="178609"/>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EC28B621-11FF-4ACB-CD2D-2E0B26CA4AEA}"/>
                  </a:ext>
                </a:extLst>
              </p:cNvPr>
              <p:cNvSpPr/>
              <p:nvPr/>
            </p:nvSpPr>
            <p:spPr>
              <a:xfrm>
                <a:off x="7216037" y="2231712"/>
                <a:ext cx="955510" cy="14288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5">
                <a:extLst>
                  <a:ext uri="{FF2B5EF4-FFF2-40B4-BE49-F238E27FC236}">
                    <a16:creationId xmlns:a16="http://schemas.microsoft.com/office/drawing/2014/main" id="{57CDB775-AFD3-7675-E530-CEED13C5118D}"/>
                  </a:ext>
                </a:extLst>
              </p:cNvPr>
              <p:cNvGrpSpPr/>
              <p:nvPr/>
            </p:nvGrpSpPr>
            <p:grpSpPr>
              <a:xfrm rot="173469">
                <a:off x="7338973" y="3464639"/>
                <a:ext cx="688770" cy="686939"/>
                <a:chOff x="2960715" y="2385250"/>
                <a:chExt cx="1251949" cy="1404961"/>
              </a:xfrm>
              <a:solidFill>
                <a:srgbClr val="C00000"/>
              </a:solidFill>
            </p:grpSpPr>
            <p:sp>
              <p:nvSpPr>
                <p:cNvPr id="1065" name="Moon 3">
                  <a:extLst>
                    <a:ext uri="{FF2B5EF4-FFF2-40B4-BE49-F238E27FC236}">
                      <a16:creationId xmlns:a16="http://schemas.microsoft.com/office/drawing/2014/main" id="{B9393A6C-8495-31F1-CCB1-6AD1E3CD30EF}"/>
                    </a:ext>
                  </a:extLst>
                </p:cNvPr>
                <p:cNvSpPr/>
                <p:nvPr/>
              </p:nvSpPr>
              <p:spPr>
                <a:xfrm rot="16200000">
                  <a:off x="2975016" y="2561296"/>
                  <a:ext cx="1264227" cy="1193604"/>
                </a:xfrm>
                <a:prstGeom prst="moon">
                  <a:avLst>
                    <a:gd name="adj" fmla="val 67712"/>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Moon 1065">
                  <a:extLst>
                    <a:ext uri="{FF2B5EF4-FFF2-40B4-BE49-F238E27FC236}">
                      <a16:creationId xmlns:a16="http://schemas.microsoft.com/office/drawing/2014/main" id="{BAD201C5-62FF-52BD-962C-0888DA9C8413}"/>
                    </a:ext>
                  </a:extLst>
                </p:cNvPr>
                <p:cNvSpPr/>
                <p:nvPr/>
              </p:nvSpPr>
              <p:spPr>
                <a:xfrm rot="16200000">
                  <a:off x="3026713" y="2319252"/>
                  <a:ext cx="1119953" cy="125194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6" name="Cloud 1035">
                <a:extLst>
                  <a:ext uri="{FF2B5EF4-FFF2-40B4-BE49-F238E27FC236}">
                    <a16:creationId xmlns:a16="http://schemas.microsoft.com/office/drawing/2014/main" id="{2B697912-5274-DB5F-B134-6E10F9D2D9FA}"/>
                  </a:ext>
                </a:extLst>
              </p:cNvPr>
              <p:cNvSpPr/>
              <p:nvPr/>
            </p:nvSpPr>
            <p:spPr>
              <a:xfrm rot="16200000">
                <a:off x="7373707" y="1954931"/>
                <a:ext cx="609432" cy="95560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a:extLst>
                  <a:ext uri="{FF2B5EF4-FFF2-40B4-BE49-F238E27FC236}">
                    <a16:creationId xmlns:a16="http://schemas.microsoft.com/office/drawing/2014/main" id="{9A73A442-2DE1-8CE6-9913-4097406B03C0}"/>
                  </a:ext>
                </a:extLst>
              </p:cNvPr>
              <p:cNvGrpSpPr/>
              <p:nvPr/>
            </p:nvGrpSpPr>
            <p:grpSpPr>
              <a:xfrm>
                <a:off x="7082031" y="1973437"/>
                <a:ext cx="1198405" cy="661835"/>
                <a:chOff x="7037430" y="1171117"/>
                <a:chExt cx="944402" cy="661835"/>
              </a:xfrm>
            </p:grpSpPr>
            <p:sp>
              <p:nvSpPr>
                <p:cNvPr id="1051" name="Freeform 354">
                  <a:extLst>
                    <a:ext uri="{FF2B5EF4-FFF2-40B4-BE49-F238E27FC236}">
                      <a16:creationId xmlns:a16="http://schemas.microsoft.com/office/drawing/2014/main" id="{CD30201C-B0FF-0A31-2995-9E8A642DA5CA}"/>
                    </a:ext>
                  </a:extLst>
                </p:cNvPr>
                <p:cNvSpPr/>
                <p:nvPr/>
              </p:nvSpPr>
              <p:spPr>
                <a:xfrm rot="16200000">
                  <a:off x="7171577" y="1036970"/>
                  <a:ext cx="661835" cy="930130"/>
                </a:xfrm>
                <a:custGeom>
                  <a:avLst/>
                  <a:gdLst>
                    <a:gd name="connsiteX0" fmla="*/ 525416 w 525416"/>
                    <a:gd name="connsiteY0" fmla="*/ 608261 h 1219200"/>
                    <a:gd name="connsiteX1" fmla="*/ 367533 w 525416"/>
                    <a:gd name="connsiteY1" fmla="*/ 1137428 h 1219200"/>
                    <a:gd name="connsiteX2" fmla="*/ 228600 w 525416"/>
                    <a:gd name="connsiteY2" fmla="*/ 1137427 h 1219200"/>
                    <a:gd name="connsiteX3" fmla="*/ 228600 w 525416"/>
                    <a:gd name="connsiteY3" fmla="*/ 1181099 h 1219200"/>
                    <a:gd name="connsiteX4" fmla="*/ 190499 w 525416"/>
                    <a:gd name="connsiteY4" fmla="*/ 1219200 h 1219200"/>
                    <a:gd name="connsiteX5" fmla="*/ 38101 w 525416"/>
                    <a:gd name="connsiteY5" fmla="*/ 1219200 h 1219200"/>
                    <a:gd name="connsiteX6" fmla="*/ 0 w 525416"/>
                    <a:gd name="connsiteY6" fmla="*/ 1181099 h 1219200"/>
                    <a:gd name="connsiteX7" fmla="*/ 0 w 525416"/>
                    <a:gd name="connsiteY7" fmla="*/ 38101 h 1219200"/>
                    <a:gd name="connsiteX8" fmla="*/ 38101 w 525416"/>
                    <a:gd name="connsiteY8" fmla="*/ 0 h 1219200"/>
                    <a:gd name="connsiteX9" fmla="*/ 190499 w 525416"/>
                    <a:gd name="connsiteY9" fmla="*/ 0 h 1219200"/>
                    <a:gd name="connsiteX10" fmla="*/ 228600 w 525416"/>
                    <a:gd name="connsiteY10" fmla="*/ 38101 h 1219200"/>
                    <a:gd name="connsiteX11" fmla="*/ 228600 w 525416"/>
                    <a:gd name="connsiteY11" fmla="*/ 79094 h 1219200"/>
                    <a:gd name="connsiteX12" fmla="*/ 367533 w 525416"/>
                    <a:gd name="connsiteY12" fmla="*/ 79094 h 1219200"/>
                    <a:gd name="connsiteX13" fmla="*/ 525416 w 525416"/>
                    <a:gd name="connsiteY13" fmla="*/ 608261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416" h="1219200">
                      <a:moveTo>
                        <a:pt x="525416" y="608261"/>
                      </a:moveTo>
                      <a:cubicBezTo>
                        <a:pt x="525416" y="900512"/>
                        <a:pt x="454729" y="1137428"/>
                        <a:pt x="367533" y="1137428"/>
                      </a:cubicBezTo>
                      <a:lnTo>
                        <a:pt x="228600" y="1137427"/>
                      </a:lnTo>
                      <a:lnTo>
                        <a:pt x="228600" y="1181099"/>
                      </a:lnTo>
                      <a:cubicBezTo>
                        <a:pt x="228600" y="1202142"/>
                        <a:pt x="211542" y="1219200"/>
                        <a:pt x="190499" y="1219200"/>
                      </a:cubicBezTo>
                      <a:lnTo>
                        <a:pt x="38101" y="1219200"/>
                      </a:lnTo>
                      <a:cubicBezTo>
                        <a:pt x="17058" y="1219200"/>
                        <a:pt x="0" y="1202142"/>
                        <a:pt x="0" y="1181099"/>
                      </a:cubicBezTo>
                      <a:lnTo>
                        <a:pt x="0" y="38101"/>
                      </a:lnTo>
                      <a:cubicBezTo>
                        <a:pt x="0" y="17058"/>
                        <a:pt x="17058" y="0"/>
                        <a:pt x="38101" y="0"/>
                      </a:cubicBezTo>
                      <a:lnTo>
                        <a:pt x="190499" y="0"/>
                      </a:lnTo>
                      <a:cubicBezTo>
                        <a:pt x="211542" y="0"/>
                        <a:pt x="228600" y="17058"/>
                        <a:pt x="228600" y="38101"/>
                      </a:cubicBezTo>
                      <a:lnTo>
                        <a:pt x="228600" y="79094"/>
                      </a:lnTo>
                      <a:lnTo>
                        <a:pt x="367533" y="79094"/>
                      </a:lnTo>
                      <a:cubicBezTo>
                        <a:pt x="454729" y="79094"/>
                        <a:pt x="525416" y="316010"/>
                        <a:pt x="525416" y="608261"/>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52" name="Group 1051">
                  <a:extLst>
                    <a:ext uri="{FF2B5EF4-FFF2-40B4-BE49-F238E27FC236}">
                      <a16:creationId xmlns:a16="http://schemas.microsoft.com/office/drawing/2014/main" id="{BA8F7589-1F4E-0301-935F-3A1BBDC36AFC}"/>
                    </a:ext>
                  </a:extLst>
                </p:cNvPr>
                <p:cNvGrpSpPr/>
                <p:nvPr/>
              </p:nvGrpSpPr>
              <p:grpSpPr>
                <a:xfrm flipV="1">
                  <a:off x="7069333" y="1535705"/>
                  <a:ext cx="912499" cy="225156"/>
                  <a:chOff x="5029200" y="1371600"/>
                  <a:chExt cx="6791793" cy="1933731"/>
                </a:xfrm>
              </p:grpSpPr>
              <p:grpSp>
                <p:nvGrpSpPr>
                  <p:cNvPr id="1053" name="Group 16">
                    <a:extLst>
                      <a:ext uri="{FF2B5EF4-FFF2-40B4-BE49-F238E27FC236}">
                        <a16:creationId xmlns:a16="http://schemas.microsoft.com/office/drawing/2014/main" id="{440E0496-768F-F279-774F-8ACD638EDFC9}"/>
                      </a:ext>
                    </a:extLst>
                  </p:cNvPr>
                  <p:cNvGrpSpPr/>
                  <p:nvPr/>
                </p:nvGrpSpPr>
                <p:grpSpPr>
                  <a:xfrm>
                    <a:off x="5029200" y="1371600"/>
                    <a:ext cx="1752600" cy="1905000"/>
                    <a:chOff x="5029200" y="1371600"/>
                    <a:chExt cx="1752600" cy="1905000"/>
                  </a:xfrm>
                </p:grpSpPr>
                <p:sp>
                  <p:nvSpPr>
                    <p:cNvPr id="1063" name="4-Point Star 366">
                      <a:extLst>
                        <a:ext uri="{FF2B5EF4-FFF2-40B4-BE49-F238E27FC236}">
                          <a16:creationId xmlns:a16="http://schemas.microsoft.com/office/drawing/2014/main" id="{0943254E-7C87-596C-E3D1-E6ABE98E1B7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4-Point Star 367">
                      <a:extLst>
                        <a:ext uri="{FF2B5EF4-FFF2-40B4-BE49-F238E27FC236}">
                          <a16:creationId xmlns:a16="http://schemas.microsoft.com/office/drawing/2014/main" id="{CF225313-0536-3941-0396-12B33873DC0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4" name="Group 17">
                    <a:extLst>
                      <a:ext uri="{FF2B5EF4-FFF2-40B4-BE49-F238E27FC236}">
                        <a16:creationId xmlns:a16="http://schemas.microsoft.com/office/drawing/2014/main" id="{E1A1A333-93A3-1AE3-B3E3-A83C747C5EE8}"/>
                      </a:ext>
                    </a:extLst>
                  </p:cNvPr>
                  <p:cNvGrpSpPr/>
                  <p:nvPr/>
                </p:nvGrpSpPr>
                <p:grpSpPr>
                  <a:xfrm>
                    <a:off x="6713095" y="1400331"/>
                    <a:ext cx="1752600" cy="1905000"/>
                    <a:chOff x="5029200" y="1371600"/>
                    <a:chExt cx="1752600" cy="1905000"/>
                  </a:xfrm>
                </p:grpSpPr>
                <p:sp>
                  <p:nvSpPr>
                    <p:cNvPr id="1061" name="4-Point Star 364">
                      <a:extLst>
                        <a:ext uri="{FF2B5EF4-FFF2-40B4-BE49-F238E27FC236}">
                          <a16:creationId xmlns:a16="http://schemas.microsoft.com/office/drawing/2014/main" id="{04AEBA0A-AE52-68E0-B32D-217D7B91B8E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4-Point Star 365">
                      <a:extLst>
                        <a:ext uri="{FF2B5EF4-FFF2-40B4-BE49-F238E27FC236}">
                          <a16:creationId xmlns:a16="http://schemas.microsoft.com/office/drawing/2014/main" id="{66A016B4-AD63-1329-1CF3-E24AABA4AAA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5" name="Group 20">
                    <a:extLst>
                      <a:ext uri="{FF2B5EF4-FFF2-40B4-BE49-F238E27FC236}">
                        <a16:creationId xmlns:a16="http://schemas.microsoft.com/office/drawing/2014/main" id="{604E4CDA-4DF4-992A-1D86-7E522BA8B4B1}"/>
                      </a:ext>
                    </a:extLst>
                  </p:cNvPr>
                  <p:cNvGrpSpPr/>
                  <p:nvPr/>
                </p:nvGrpSpPr>
                <p:grpSpPr>
                  <a:xfrm>
                    <a:off x="8404486" y="1389088"/>
                    <a:ext cx="1752600" cy="1905000"/>
                    <a:chOff x="5029200" y="1371600"/>
                    <a:chExt cx="1752600" cy="1905000"/>
                  </a:xfrm>
                </p:grpSpPr>
                <p:sp>
                  <p:nvSpPr>
                    <p:cNvPr id="1059" name="4-Point Star 362">
                      <a:extLst>
                        <a:ext uri="{FF2B5EF4-FFF2-40B4-BE49-F238E27FC236}">
                          <a16:creationId xmlns:a16="http://schemas.microsoft.com/office/drawing/2014/main" id="{BA7457FA-18AC-E3EA-49AA-D566EE57E47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4-Point Star 363">
                      <a:extLst>
                        <a:ext uri="{FF2B5EF4-FFF2-40B4-BE49-F238E27FC236}">
                          <a16:creationId xmlns:a16="http://schemas.microsoft.com/office/drawing/2014/main" id="{2E995085-7C39-6AFB-32B2-FF6F60C56EB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6" name="Group 23">
                    <a:extLst>
                      <a:ext uri="{FF2B5EF4-FFF2-40B4-BE49-F238E27FC236}">
                        <a16:creationId xmlns:a16="http://schemas.microsoft.com/office/drawing/2014/main" id="{09FCC3CA-5933-D755-98A4-5CBF0E2F8EE9}"/>
                      </a:ext>
                    </a:extLst>
                  </p:cNvPr>
                  <p:cNvGrpSpPr/>
                  <p:nvPr/>
                </p:nvGrpSpPr>
                <p:grpSpPr>
                  <a:xfrm>
                    <a:off x="10068393" y="1389089"/>
                    <a:ext cx="1752600" cy="1905000"/>
                    <a:chOff x="5029200" y="1371600"/>
                    <a:chExt cx="1752600" cy="1905000"/>
                  </a:xfrm>
                </p:grpSpPr>
                <p:sp>
                  <p:nvSpPr>
                    <p:cNvPr id="1057" name="4-Point Star 360">
                      <a:extLst>
                        <a:ext uri="{FF2B5EF4-FFF2-40B4-BE49-F238E27FC236}">
                          <a16:creationId xmlns:a16="http://schemas.microsoft.com/office/drawing/2014/main" id="{F0EAB671-B483-5C92-90E1-45A3931C575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4-Point Star 361">
                      <a:extLst>
                        <a:ext uri="{FF2B5EF4-FFF2-40B4-BE49-F238E27FC236}">
                          <a16:creationId xmlns:a16="http://schemas.microsoft.com/office/drawing/2014/main" id="{AC276A6B-11CA-103A-21B7-6D2F4F5930B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38" name="Group 1037">
                <a:extLst>
                  <a:ext uri="{FF2B5EF4-FFF2-40B4-BE49-F238E27FC236}">
                    <a16:creationId xmlns:a16="http://schemas.microsoft.com/office/drawing/2014/main" id="{3568725A-38C6-B3D7-C909-B3437C8AAC51}"/>
                  </a:ext>
                </a:extLst>
              </p:cNvPr>
              <p:cNvGrpSpPr/>
              <p:nvPr/>
            </p:nvGrpSpPr>
            <p:grpSpPr>
              <a:xfrm>
                <a:off x="7181082" y="5059303"/>
                <a:ext cx="1001405" cy="300512"/>
                <a:chOff x="5029200" y="1371600"/>
                <a:chExt cx="6791793" cy="1933731"/>
              </a:xfrm>
            </p:grpSpPr>
            <p:grpSp>
              <p:nvGrpSpPr>
                <p:cNvPr id="1039" name="Group 16">
                  <a:extLst>
                    <a:ext uri="{FF2B5EF4-FFF2-40B4-BE49-F238E27FC236}">
                      <a16:creationId xmlns:a16="http://schemas.microsoft.com/office/drawing/2014/main" id="{AA22AC2A-E434-019D-1DC5-1B7947B51DE2}"/>
                    </a:ext>
                  </a:extLst>
                </p:cNvPr>
                <p:cNvGrpSpPr/>
                <p:nvPr/>
              </p:nvGrpSpPr>
              <p:grpSpPr>
                <a:xfrm>
                  <a:off x="5029200" y="1371600"/>
                  <a:ext cx="1752600" cy="1905000"/>
                  <a:chOff x="5029200" y="1371600"/>
                  <a:chExt cx="1752600" cy="1905000"/>
                </a:xfrm>
              </p:grpSpPr>
              <p:sp>
                <p:nvSpPr>
                  <p:cNvPr id="1049" name="4-Point Star 352">
                    <a:extLst>
                      <a:ext uri="{FF2B5EF4-FFF2-40B4-BE49-F238E27FC236}">
                        <a16:creationId xmlns:a16="http://schemas.microsoft.com/office/drawing/2014/main" id="{CDE81303-B1B6-38D3-05B4-358F1F78113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4-Point Star 353">
                    <a:extLst>
                      <a:ext uri="{FF2B5EF4-FFF2-40B4-BE49-F238E27FC236}">
                        <a16:creationId xmlns:a16="http://schemas.microsoft.com/office/drawing/2014/main" id="{B2A0EA72-EC6D-22CA-AE60-7E6507A40A3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0" name="Group 17">
                  <a:extLst>
                    <a:ext uri="{FF2B5EF4-FFF2-40B4-BE49-F238E27FC236}">
                      <a16:creationId xmlns:a16="http://schemas.microsoft.com/office/drawing/2014/main" id="{C75B5633-54E0-A268-80C2-FB0C4A3C776C}"/>
                    </a:ext>
                  </a:extLst>
                </p:cNvPr>
                <p:cNvGrpSpPr/>
                <p:nvPr/>
              </p:nvGrpSpPr>
              <p:grpSpPr>
                <a:xfrm>
                  <a:off x="6713095" y="1400331"/>
                  <a:ext cx="1752600" cy="1905000"/>
                  <a:chOff x="5029200" y="1371600"/>
                  <a:chExt cx="1752600" cy="1905000"/>
                </a:xfrm>
              </p:grpSpPr>
              <p:sp>
                <p:nvSpPr>
                  <p:cNvPr id="1047" name="4-Point Star 350">
                    <a:extLst>
                      <a:ext uri="{FF2B5EF4-FFF2-40B4-BE49-F238E27FC236}">
                        <a16:creationId xmlns:a16="http://schemas.microsoft.com/office/drawing/2014/main" id="{198DB25B-8EDE-83DD-DC6F-EEEF3567FE0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4-Point Star 351">
                    <a:extLst>
                      <a:ext uri="{FF2B5EF4-FFF2-40B4-BE49-F238E27FC236}">
                        <a16:creationId xmlns:a16="http://schemas.microsoft.com/office/drawing/2014/main" id="{F41B61A2-3C4A-488A-4EAE-DEE24AE12AA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1" name="Group 20">
                  <a:extLst>
                    <a:ext uri="{FF2B5EF4-FFF2-40B4-BE49-F238E27FC236}">
                      <a16:creationId xmlns:a16="http://schemas.microsoft.com/office/drawing/2014/main" id="{0C132629-CFA6-31D9-5169-B9AA8D71BE82}"/>
                    </a:ext>
                  </a:extLst>
                </p:cNvPr>
                <p:cNvGrpSpPr/>
                <p:nvPr/>
              </p:nvGrpSpPr>
              <p:grpSpPr>
                <a:xfrm>
                  <a:off x="8404486" y="1389088"/>
                  <a:ext cx="1752600" cy="1905000"/>
                  <a:chOff x="5029200" y="1371600"/>
                  <a:chExt cx="1752600" cy="1905000"/>
                </a:xfrm>
              </p:grpSpPr>
              <p:sp>
                <p:nvSpPr>
                  <p:cNvPr id="1045" name="4-Point Star 348">
                    <a:extLst>
                      <a:ext uri="{FF2B5EF4-FFF2-40B4-BE49-F238E27FC236}">
                        <a16:creationId xmlns:a16="http://schemas.microsoft.com/office/drawing/2014/main" id="{E24E216E-D86C-D8B6-069E-38BE8785D20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4-Point Star 349">
                    <a:extLst>
                      <a:ext uri="{FF2B5EF4-FFF2-40B4-BE49-F238E27FC236}">
                        <a16:creationId xmlns:a16="http://schemas.microsoft.com/office/drawing/2014/main" id="{AA042B2B-E821-D7EB-4975-D5C5C7DB51B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2" name="Group 23">
                  <a:extLst>
                    <a:ext uri="{FF2B5EF4-FFF2-40B4-BE49-F238E27FC236}">
                      <a16:creationId xmlns:a16="http://schemas.microsoft.com/office/drawing/2014/main" id="{398789FD-6AB9-6621-1703-76FBE7560046}"/>
                    </a:ext>
                  </a:extLst>
                </p:cNvPr>
                <p:cNvGrpSpPr/>
                <p:nvPr/>
              </p:nvGrpSpPr>
              <p:grpSpPr>
                <a:xfrm>
                  <a:off x="10068393" y="1389089"/>
                  <a:ext cx="1752600" cy="1905000"/>
                  <a:chOff x="5029200" y="1371600"/>
                  <a:chExt cx="1752600" cy="1905000"/>
                </a:xfrm>
              </p:grpSpPr>
              <p:sp>
                <p:nvSpPr>
                  <p:cNvPr id="1043" name="4-Point Star 346">
                    <a:extLst>
                      <a:ext uri="{FF2B5EF4-FFF2-40B4-BE49-F238E27FC236}">
                        <a16:creationId xmlns:a16="http://schemas.microsoft.com/office/drawing/2014/main" id="{813BEBD7-5FF4-3B50-1478-FEF62906D9B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4-Point Star 347">
                    <a:extLst>
                      <a:ext uri="{FF2B5EF4-FFF2-40B4-BE49-F238E27FC236}">
                        <a16:creationId xmlns:a16="http://schemas.microsoft.com/office/drawing/2014/main" id="{8F5B44EF-BB06-49D1-E635-585613286EC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54794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067"/>
                                        </p:tgtEl>
                                        <p:attrNameLst>
                                          <p:attrName>style.visibility</p:attrName>
                                        </p:attrNameLst>
                                      </p:cBhvr>
                                      <p:to>
                                        <p:strVal val="visible"/>
                                      </p:to>
                                    </p:set>
                                    <p:animEffect transition="in" filter="wipe(down)">
                                      <p:cBhvr>
                                        <p:cTn id="9" dur="580">
                                          <p:stCondLst>
                                            <p:cond delay="0"/>
                                          </p:stCondLst>
                                        </p:cTn>
                                        <p:tgtEl>
                                          <p:spTgt spid="1067"/>
                                        </p:tgtEl>
                                      </p:cBhvr>
                                    </p:animEffect>
                                    <p:anim calcmode="lin" valueType="num">
                                      <p:cBhvr>
                                        <p:cTn id="10" dur="1822" tmFilter="0,0; 0.14,0.36; 0.43,0.73; 0.71,0.91; 1.0,1.0">
                                          <p:stCondLst>
                                            <p:cond delay="0"/>
                                          </p:stCondLst>
                                        </p:cTn>
                                        <p:tgtEl>
                                          <p:spTgt spid="106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6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6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6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67"/>
                                        </p:tgtEl>
                                        <p:attrNameLst>
                                          <p:attrName>ppt_y</p:attrName>
                                        </p:attrNameLst>
                                      </p:cBhvr>
                                      <p:tavLst>
                                        <p:tav tm="0" fmla="#ppt_y-sin(pi*$)/81">
                                          <p:val>
                                            <p:fltVal val="0"/>
                                          </p:val>
                                        </p:tav>
                                        <p:tav tm="100000">
                                          <p:val>
                                            <p:fltVal val="1"/>
                                          </p:val>
                                        </p:tav>
                                      </p:tavLst>
                                    </p:anim>
                                    <p:animScale>
                                      <p:cBhvr>
                                        <p:cTn id="15" dur="26">
                                          <p:stCondLst>
                                            <p:cond delay="650"/>
                                          </p:stCondLst>
                                        </p:cTn>
                                        <p:tgtEl>
                                          <p:spTgt spid="1067"/>
                                        </p:tgtEl>
                                      </p:cBhvr>
                                      <p:to x="100000" y="60000"/>
                                    </p:animScale>
                                    <p:animScale>
                                      <p:cBhvr>
                                        <p:cTn id="16" dur="166" decel="50000">
                                          <p:stCondLst>
                                            <p:cond delay="676"/>
                                          </p:stCondLst>
                                        </p:cTn>
                                        <p:tgtEl>
                                          <p:spTgt spid="1067"/>
                                        </p:tgtEl>
                                      </p:cBhvr>
                                      <p:to x="100000" y="100000"/>
                                    </p:animScale>
                                    <p:animScale>
                                      <p:cBhvr>
                                        <p:cTn id="17" dur="26">
                                          <p:stCondLst>
                                            <p:cond delay="1312"/>
                                          </p:stCondLst>
                                        </p:cTn>
                                        <p:tgtEl>
                                          <p:spTgt spid="1067"/>
                                        </p:tgtEl>
                                      </p:cBhvr>
                                      <p:to x="100000" y="80000"/>
                                    </p:animScale>
                                    <p:animScale>
                                      <p:cBhvr>
                                        <p:cTn id="18" dur="166" decel="50000">
                                          <p:stCondLst>
                                            <p:cond delay="1338"/>
                                          </p:stCondLst>
                                        </p:cTn>
                                        <p:tgtEl>
                                          <p:spTgt spid="1067"/>
                                        </p:tgtEl>
                                      </p:cBhvr>
                                      <p:to x="100000" y="100000"/>
                                    </p:animScale>
                                    <p:animScale>
                                      <p:cBhvr>
                                        <p:cTn id="19" dur="26">
                                          <p:stCondLst>
                                            <p:cond delay="1642"/>
                                          </p:stCondLst>
                                        </p:cTn>
                                        <p:tgtEl>
                                          <p:spTgt spid="1067"/>
                                        </p:tgtEl>
                                      </p:cBhvr>
                                      <p:to x="100000" y="90000"/>
                                    </p:animScale>
                                    <p:animScale>
                                      <p:cBhvr>
                                        <p:cTn id="20" dur="166" decel="50000">
                                          <p:stCondLst>
                                            <p:cond delay="1668"/>
                                          </p:stCondLst>
                                        </p:cTn>
                                        <p:tgtEl>
                                          <p:spTgt spid="1067"/>
                                        </p:tgtEl>
                                      </p:cBhvr>
                                      <p:to x="100000" y="100000"/>
                                    </p:animScale>
                                    <p:animScale>
                                      <p:cBhvr>
                                        <p:cTn id="21" dur="26">
                                          <p:stCondLst>
                                            <p:cond delay="1808"/>
                                          </p:stCondLst>
                                        </p:cTn>
                                        <p:tgtEl>
                                          <p:spTgt spid="1067"/>
                                        </p:tgtEl>
                                      </p:cBhvr>
                                      <p:to x="100000" y="95000"/>
                                    </p:animScale>
                                    <p:animScale>
                                      <p:cBhvr>
                                        <p:cTn id="22" dur="166" decel="50000">
                                          <p:stCondLst>
                                            <p:cond delay="1834"/>
                                          </p:stCondLst>
                                        </p:cTn>
                                        <p:tgtEl>
                                          <p:spTgt spid="1067"/>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1068"/>
                                        </p:tgtEl>
                                        <p:attrNameLst>
                                          <p:attrName>style.visibility</p:attrName>
                                        </p:attrNameLst>
                                      </p:cBhvr>
                                      <p:to>
                                        <p:strVal val="visible"/>
                                      </p:to>
                                    </p:set>
                                    <p:animEffect transition="in" filter="wipe(down)">
                                      <p:cBhvr>
                                        <p:cTn id="25" dur="580">
                                          <p:stCondLst>
                                            <p:cond delay="0"/>
                                          </p:stCondLst>
                                        </p:cTn>
                                        <p:tgtEl>
                                          <p:spTgt spid="1068"/>
                                        </p:tgtEl>
                                      </p:cBhvr>
                                    </p:animEffect>
                                    <p:anim calcmode="lin" valueType="num">
                                      <p:cBhvr>
                                        <p:cTn id="26" dur="1822" tmFilter="0,0; 0.14,0.36; 0.43,0.73; 0.71,0.91; 1.0,1.0">
                                          <p:stCondLst>
                                            <p:cond delay="0"/>
                                          </p:stCondLst>
                                        </p:cTn>
                                        <p:tgtEl>
                                          <p:spTgt spid="106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6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6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6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68"/>
                                        </p:tgtEl>
                                        <p:attrNameLst>
                                          <p:attrName>ppt_y</p:attrName>
                                        </p:attrNameLst>
                                      </p:cBhvr>
                                      <p:tavLst>
                                        <p:tav tm="0" fmla="#ppt_y-sin(pi*$)/81">
                                          <p:val>
                                            <p:fltVal val="0"/>
                                          </p:val>
                                        </p:tav>
                                        <p:tav tm="100000">
                                          <p:val>
                                            <p:fltVal val="1"/>
                                          </p:val>
                                        </p:tav>
                                      </p:tavLst>
                                    </p:anim>
                                    <p:animScale>
                                      <p:cBhvr>
                                        <p:cTn id="31" dur="26">
                                          <p:stCondLst>
                                            <p:cond delay="650"/>
                                          </p:stCondLst>
                                        </p:cTn>
                                        <p:tgtEl>
                                          <p:spTgt spid="1068"/>
                                        </p:tgtEl>
                                      </p:cBhvr>
                                      <p:to x="100000" y="60000"/>
                                    </p:animScale>
                                    <p:animScale>
                                      <p:cBhvr>
                                        <p:cTn id="32" dur="166" decel="50000">
                                          <p:stCondLst>
                                            <p:cond delay="676"/>
                                          </p:stCondLst>
                                        </p:cTn>
                                        <p:tgtEl>
                                          <p:spTgt spid="1068"/>
                                        </p:tgtEl>
                                      </p:cBhvr>
                                      <p:to x="100000" y="100000"/>
                                    </p:animScale>
                                    <p:animScale>
                                      <p:cBhvr>
                                        <p:cTn id="33" dur="26">
                                          <p:stCondLst>
                                            <p:cond delay="1312"/>
                                          </p:stCondLst>
                                        </p:cTn>
                                        <p:tgtEl>
                                          <p:spTgt spid="1068"/>
                                        </p:tgtEl>
                                      </p:cBhvr>
                                      <p:to x="100000" y="80000"/>
                                    </p:animScale>
                                    <p:animScale>
                                      <p:cBhvr>
                                        <p:cTn id="34" dur="166" decel="50000">
                                          <p:stCondLst>
                                            <p:cond delay="1338"/>
                                          </p:stCondLst>
                                        </p:cTn>
                                        <p:tgtEl>
                                          <p:spTgt spid="1068"/>
                                        </p:tgtEl>
                                      </p:cBhvr>
                                      <p:to x="100000" y="100000"/>
                                    </p:animScale>
                                    <p:animScale>
                                      <p:cBhvr>
                                        <p:cTn id="35" dur="26">
                                          <p:stCondLst>
                                            <p:cond delay="1642"/>
                                          </p:stCondLst>
                                        </p:cTn>
                                        <p:tgtEl>
                                          <p:spTgt spid="1068"/>
                                        </p:tgtEl>
                                      </p:cBhvr>
                                      <p:to x="100000" y="90000"/>
                                    </p:animScale>
                                    <p:animScale>
                                      <p:cBhvr>
                                        <p:cTn id="36" dur="166" decel="50000">
                                          <p:stCondLst>
                                            <p:cond delay="1668"/>
                                          </p:stCondLst>
                                        </p:cTn>
                                        <p:tgtEl>
                                          <p:spTgt spid="1068"/>
                                        </p:tgtEl>
                                      </p:cBhvr>
                                      <p:to x="100000" y="100000"/>
                                    </p:animScale>
                                    <p:animScale>
                                      <p:cBhvr>
                                        <p:cTn id="37" dur="26">
                                          <p:stCondLst>
                                            <p:cond delay="1808"/>
                                          </p:stCondLst>
                                        </p:cTn>
                                        <p:tgtEl>
                                          <p:spTgt spid="1068"/>
                                        </p:tgtEl>
                                      </p:cBhvr>
                                      <p:to x="100000" y="95000"/>
                                    </p:animScale>
                                    <p:animScale>
                                      <p:cBhvr>
                                        <p:cTn id="38" dur="166" decel="50000">
                                          <p:stCondLst>
                                            <p:cond delay="1834"/>
                                          </p:stCondLst>
                                        </p:cTn>
                                        <p:tgtEl>
                                          <p:spTgt spid="1068"/>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316"/>
                                        </p:tgtEl>
                                        <p:attrNameLst>
                                          <p:attrName>style.visibility</p:attrName>
                                        </p:attrNameLst>
                                      </p:cBhvr>
                                      <p:to>
                                        <p:strVal val="visible"/>
                                      </p:to>
                                    </p:set>
                                    <p:animEffect transition="in" filter="wipe(down)">
                                      <p:cBhvr>
                                        <p:cTn id="41" dur="580">
                                          <p:stCondLst>
                                            <p:cond delay="0"/>
                                          </p:stCondLst>
                                        </p:cTn>
                                        <p:tgtEl>
                                          <p:spTgt spid="316"/>
                                        </p:tgtEl>
                                      </p:cBhvr>
                                    </p:animEffect>
                                    <p:anim calcmode="lin" valueType="num">
                                      <p:cBhvr>
                                        <p:cTn id="42" dur="1822" tmFilter="0,0; 0.14,0.36; 0.43,0.73; 0.71,0.91; 1.0,1.0">
                                          <p:stCondLst>
                                            <p:cond delay="0"/>
                                          </p:stCondLst>
                                        </p:cTn>
                                        <p:tgtEl>
                                          <p:spTgt spid="31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1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1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1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16"/>
                                        </p:tgtEl>
                                        <p:attrNameLst>
                                          <p:attrName>ppt_y</p:attrName>
                                        </p:attrNameLst>
                                      </p:cBhvr>
                                      <p:tavLst>
                                        <p:tav tm="0" fmla="#ppt_y-sin(pi*$)/81">
                                          <p:val>
                                            <p:fltVal val="0"/>
                                          </p:val>
                                        </p:tav>
                                        <p:tav tm="100000">
                                          <p:val>
                                            <p:fltVal val="1"/>
                                          </p:val>
                                        </p:tav>
                                      </p:tavLst>
                                    </p:anim>
                                    <p:animScale>
                                      <p:cBhvr>
                                        <p:cTn id="47" dur="26">
                                          <p:stCondLst>
                                            <p:cond delay="650"/>
                                          </p:stCondLst>
                                        </p:cTn>
                                        <p:tgtEl>
                                          <p:spTgt spid="316"/>
                                        </p:tgtEl>
                                      </p:cBhvr>
                                      <p:to x="100000" y="60000"/>
                                    </p:animScale>
                                    <p:animScale>
                                      <p:cBhvr>
                                        <p:cTn id="48" dur="166" decel="50000">
                                          <p:stCondLst>
                                            <p:cond delay="676"/>
                                          </p:stCondLst>
                                        </p:cTn>
                                        <p:tgtEl>
                                          <p:spTgt spid="316"/>
                                        </p:tgtEl>
                                      </p:cBhvr>
                                      <p:to x="100000" y="100000"/>
                                    </p:animScale>
                                    <p:animScale>
                                      <p:cBhvr>
                                        <p:cTn id="49" dur="26">
                                          <p:stCondLst>
                                            <p:cond delay="1312"/>
                                          </p:stCondLst>
                                        </p:cTn>
                                        <p:tgtEl>
                                          <p:spTgt spid="316"/>
                                        </p:tgtEl>
                                      </p:cBhvr>
                                      <p:to x="100000" y="80000"/>
                                    </p:animScale>
                                    <p:animScale>
                                      <p:cBhvr>
                                        <p:cTn id="50" dur="166" decel="50000">
                                          <p:stCondLst>
                                            <p:cond delay="1338"/>
                                          </p:stCondLst>
                                        </p:cTn>
                                        <p:tgtEl>
                                          <p:spTgt spid="316"/>
                                        </p:tgtEl>
                                      </p:cBhvr>
                                      <p:to x="100000" y="100000"/>
                                    </p:animScale>
                                    <p:animScale>
                                      <p:cBhvr>
                                        <p:cTn id="51" dur="26">
                                          <p:stCondLst>
                                            <p:cond delay="1642"/>
                                          </p:stCondLst>
                                        </p:cTn>
                                        <p:tgtEl>
                                          <p:spTgt spid="316"/>
                                        </p:tgtEl>
                                      </p:cBhvr>
                                      <p:to x="100000" y="90000"/>
                                    </p:animScale>
                                    <p:animScale>
                                      <p:cBhvr>
                                        <p:cTn id="52" dur="166" decel="50000">
                                          <p:stCondLst>
                                            <p:cond delay="1668"/>
                                          </p:stCondLst>
                                        </p:cTn>
                                        <p:tgtEl>
                                          <p:spTgt spid="316"/>
                                        </p:tgtEl>
                                      </p:cBhvr>
                                      <p:to x="100000" y="100000"/>
                                    </p:animScale>
                                    <p:animScale>
                                      <p:cBhvr>
                                        <p:cTn id="53" dur="26">
                                          <p:stCondLst>
                                            <p:cond delay="1808"/>
                                          </p:stCondLst>
                                        </p:cTn>
                                        <p:tgtEl>
                                          <p:spTgt spid="316"/>
                                        </p:tgtEl>
                                      </p:cBhvr>
                                      <p:to x="100000" y="95000"/>
                                    </p:animScale>
                                    <p:animScale>
                                      <p:cBhvr>
                                        <p:cTn id="54" dur="166" decel="50000">
                                          <p:stCondLst>
                                            <p:cond delay="1834"/>
                                          </p:stCondLst>
                                        </p:cTn>
                                        <p:tgtEl>
                                          <p:spTgt spid="316"/>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319"/>
                                        </p:tgtEl>
                                        <p:attrNameLst>
                                          <p:attrName>style.visibility</p:attrName>
                                        </p:attrNameLst>
                                      </p:cBhvr>
                                      <p:to>
                                        <p:strVal val="visible"/>
                                      </p:to>
                                    </p:set>
                                    <p:animEffect transition="in" filter="wipe(down)">
                                      <p:cBhvr>
                                        <p:cTn id="57" dur="580">
                                          <p:stCondLst>
                                            <p:cond delay="0"/>
                                          </p:stCondLst>
                                        </p:cTn>
                                        <p:tgtEl>
                                          <p:spTgt spid="319"/>
                                        </p:tgtEl>
                                      </p:cBhvr>
                                    </p:animEffect>
                                    <p:anim calcmode="lin" valueType="num">
                                      <p:cBhvr>
                                        <p:cTn id="58" dur="1822" tmFilter="0,0; 0.14,0.36; 0.43,0.73; 0.71,0.91; 1.0,1.0">
                                          <p:stCondLst>
                                            <p:cond delay="0"/>
                                          </p:stCondLst>
                                        </p:cTn>
                                        <p:tgtEl>
                                          <p:spTgt spid="31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1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1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1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19"/>
                                        </p:tgtEl>
                                        <p:attrNameLst>
                                          <p:attrName>ppt_y</p:attrName>
                                        </p:attrNameLst>
                                      </p:cBhvr>
                                      <p:tavLst>
                                        <p:tav tm="0" fmla="#ppt_y-sin(pi*$)/81">
                                          <p:val>
                                            <p:fltVal val="0"/>
                                          </p:val>
                                        </p:tav>
                                        <p:tav tm="100000">
                                          <p:val>
                                            <p:fltVal val="1"/>
                                          </p:val>
                                        </p:tav>
                                      </p:tavLst>
                                    </p:anim>
                                    <p:animScale>
                                      <p:cBhvr>
                                        <p:cTn id="63" dur="26">
                                          <p:stCondLst>
                                            <p:cond delay="650"/>
                                          </p:stCondLst>
                                        </p:cTn>
                                        <p:tgtEl>
                                          <p:spTgt spid="319"/>
                                        </p:tgtEl>
                                      </p:cBhvr>
                                      <p:to x="100000" y="60000"/>
                                    </p:animScale>
                                    <p:animScale>
                                      <p:cBhvr>
                                        <p:cTn id="64" dur="166" decel="50000">
                                          <p:stCondLst>
                                            <p:cond delay="676"/>
                                          </p:stCondLst>
                                        </p:cTn>
                                        <p:tgtEl>
                                          <p:spTgt spid="319"/>
                                        </p:tgtEl>
                                      </p:cBhvr>
                                      <p:to x="100000" y="100000"/>
                                    </p:animScale>
                                    <p:animScale>
                                      <p:cBhvr>
                                        <p:cTn id="65" dur="26">
                                          <p:stCondLst>
                                            <p:cond delay="1312"/>
                                          </p:stCondLst>
                                        </p:cTn>
                                        <p:tgtEl>
                                          <p:spTgt spid="319"/>
                                        </p:tgtEl>
                                      </p:cBhvr>
                                      <p:to x="100000" y="80000"/>
                                    </p:animScale>
                                    <p:animScale>
                                      <p:cBhvr>
                                        <p:cTn id="66" dur="166" decel="50000">
                                          <p:stCondLst>
                                            <p:cond delay="1338"/>
                                          </p:stCondLst>
                                        </p:cTn>
                                        <p:tgtEl>
                                          <p:spTgt spid="319"/>
                                        </p:tgtEl>
                                      </p:cBhvr>
                                      <p:to x="100000" y="100000"/>
                                    </p:animScale>
                                    <p:animScale>
                                      <p:cBhvr>
                                        <p:cTn id="67" dur="26">
                                          <p:stCondLst>
                                            <p:cond delay="1642"/>
                                          </p:stCondLst>
                                        </p:cTn>
                                        <p:tgtEl>
                                          <p:spTgt spid="319"/>
                                        </p:tgtEl>
                                      </p:cBhvr>
                                      <p:to x="100000" y="90000"/>
                                    </p:animScale>
                                    <p:animScale>
                                      <p:cBhvr>
                                        <p:cTn id="68" dur="166" decel="50000">
                                          <p:stCondLst>
                                            <p:cond delay="1668"/>
                                          </p:stCondLst>
                                        </p:cTn>
                                        <p:tgtEl>
                                          <p:spTgt spid="319"/>
                                        </p:tgtEl>
                                      </p:cBhvr>
                                      <p:to x="100000" y="100000"/>
                                    </p:animScale>
                                    <p:animScale>
                                      <p:cBhvr>
                                        <p:cTn id="69" dur="26">
                                          <p:stCondLst>
                                            <p:cond delay="1808"/>
                                          </p:stCondLst>
                                        </p:cTn>
                                        <p:tgtEl>
                                          <p:spTgt spid="319"/>
                                        </p:tgtEl>
                                      </p:cBhvr>
                                      <p:to x="100000" y="95000"/>
                                    </p:animScale>
                                    <p:animScale>
                                      <p:cBhvr>
                                        <p:cTn id="70" dur="166" decel="50000">
                                          <p:stCondLst>
                                            <p:cond delay="1834"/>
                                          </p:stCondLst>
                                        </p:cTn>
                                        <p:tgtEl>
                                          <p:spTgt spid="319"/>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024"/>
                                        </p:tgtEl>
                                        <p:attrNameLst>
                                          <p:attrName>style.visibility</p:attrName>
                                        </p:attrNameLst>
                                      </p:cBhvr>
                                      <p:to>
                                        <p:strVal val="visible"/>
                                      </p:to>
                                    </p:set>
                                    <p:animEffect transition="in" filter="wipe(down)">
                                      <p:cBhvr>
                                        <p:cTn id="73" dur="580">
                                          <p:stCondLst>
                                            <p:cond delay="0"/>
                                          </p:stCondLst>
                                        </p:cTn>
                                        <p:tgtEl>
                                          <p:spTgt spid="1024"/>
                                        </p:tgtEl>
                                      </p:cBhvr>
                                    </p:animEffect>
                                    <p:anim calcmode="lin" valueType="num">
                                      <p:cBhvr>
                                        <p:cTn id="74" dur="1822" tmFilter="0,0; 0.14,0.36; 0.43,0.73; 0.71,0.91; 1.0,1.0">
                                          <p:stCondLst>
                                            <p:cond delay="0"/>
                                          </p:stCondLst>
                                        </p:cTn>
                                        <p:tgtEl>
                                          <p:spTgt spid="102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02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02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02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024"/>
                                        </p:tgtEl>
                                        <p:attrNameLst>
                                          <p:attrName>ppt_y</p:attrName>
                                        </p:attrNameLst>
                                      </p:cBhvr>
                                      <p:tavLst>
                                        <p:tav tm="0" fmla="#ppt_y-sin(pi*$)/81">
                                          <p:val>
                                            <p:fltVal val="0"/>
                                          </p:val>
                                        </p:tav>
                                        <p:tav tm="100000">
                                          <p:val>
                                            <p:fltVal val="1"/>
                                          </p:val>
                                        </p:tav>
                                      </p:tavLst>
                                    </p:anim>
                                    <p:animScale>
                                      <p:cBhvr>
                                        <p:cTn id="79" dur="26">
                                          <p:stCondLst>
                                            <p:cond delay="650"/>
                                          </p:stCondLst>
                                        </p:cTn>
                                        <p:tgtEl>
                                          <p:spTgt spid="1024"/>
                                        </p:tgtEl>
                                      </p:cBhvr>
                                      <p:to x="100000" y="60000"/>
                                    </p:animScale>
                                    <p:animScale>
                                      <p:cBhvr>
                                        <p:cTn id="80" dur="166" decel="50000">
                                          <p:stCondLst>
                                            <p:cond delay="676"/>
                                          </p:stCondLst>
                                        </p:cTn>
                                        <p:tgtEl>
                                          <p:spTgt spid="1024"/>
                                        </p:tgtEl>
                                      </p:cBhvr>
                                      <p:to x="100000" y="100000"/>
                                    </p:animScale>
                                    <p:animScale>
                                      <p:cBhvr>
                                        <p:cTn id="81" dur="26">
                                          <p:stCondLst>
                                            <p:cond delay="1312"/>
                                          </p:stCondLst>
                                        </p:cTn>
                                        <p:tgtEl>
                                          <p:spTgt spid="1024"/>
                                        </p:tgtEl>
                                      </p:cBhvr>
                                      <p:to x="100000" y="80000"/>
                                    </p:animScale>
                                    <p:animScale>
                                      <p:cBhvr>
                                        <p:cTn id="82" dur="166" decel="50000">
                                          <p:stCondLst>
                                            <p:cond delay="1338"/>
                                          </p:stCondLst>
                                        </p:cTn>
                                        <p:tgtEl>
                                          <p:spTgt spid="1024"/>
                                        </p:tgtEl>
                                      </p:cBhvr>
                                      <p:to x="100000" y="100000"/>
                                    </p:animScale>
                                    <p:animScale>
                                      <p:cBhvr>
                                        <p:cTn id="83" dur="26">
                                          <p:stCondLst>
                                            <p:cond delay="1642"/>
                                          </p:stCondLst>
                                        </p:cTn>
                                        <p:tgtEl>
                                          <p:spTgt spid="1024"/>
                                        </p:tgtEl>
                                      </p:cBhvr>
                                      <p:to x="100000" y="90000"/>
                                    </p:animScale>
                                    <p:animScale>
                                      <p:cBhvr>
                                        <p:cTn id="84" dur="166" decel="50000">
                                          <p:stCondLst>
                                            <p:cond delay="1668"/>
                                          </p:stCondLst>
                                        </p:cTn>
                                        <p:tgtEl>
                                          <p:spTgt spid="1024"/>
                                        </p:tgtEl>
                                      </p:cBhvr>
                                      <p:to x="100000" y="100000"/>
                                    </p:animScale>
                                    <p:animScale>
                                      <p:cBhvr>
                                        <p:cTn id="85" dur="26">
                                          <p:stCondLst>
                                            <p:cond delay="1808"/>
                                          </p:stCondLst>
                                        </p:cTn>
                                        <p:tgtEl>
                                          <p:spTgt spid="1024"/>
                                        </p:tgtEl>
                                      </p:cBhvr>
                                      <p:to x="100000" y="95000"/>
                                    </p:animScale>
                                    <p:animScale>
                                      <p:cBhvr>
                                        <p:cTn id="86" dur="166" decel="50000">
                                          <p:stCondLst>
                                            <p:cond delay="1834"/>
                                          </p:stCondLst>
                                        </p:cTn>
                                        <p:tgtEl>
                                          <p:spTgt spid="1024"/>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wipe(down)">
                                      <p:cBhvr>
                                        <p:cTn id="89" dur="580">
                                          <p:stCondLst>
                                            <p:cond delay="0"/>
                                          </p:stCondLst>
                                        </p:cTn>
                                        <p:tgtEl>
                                          <p:spTgt spid="1027"/>
                                        </p:tgtEl>
                                      </p:cBhvr>
                                    </p:animEffect>
                                    <p:anim calcmode="lin" valueType="num">
                                      <p:cBhvr>
                                        <p:cTn id="90"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95" dur="26">
                                          <p:stCondLst>
                                            <p:cond delay="650"/>
                                          </p:stCondLst>
                                        </p:cTn>
                                        <p:tgtEl>
                                          <p:spTgt spid="1027"/>
                                        </p:tgtEl>
                                      </p:cBhvr>
                                      <p:to x="100000" y="60000"/>
                                    </p:animScale>
                                    <p:animScale>
                                      <p:cBhvr>
                                        <p:cTn id="96" dur="166" decel="50000">
                                          <p:stCondLst>
                                            <p:cond delay="676"/>
                                          </p:stCondLst>
                                        </p:cTn>
                                        <p:tgtEl>
                                          <p:spTgt spid="1027"/>
                                        </p:tgtEl>
                                      </p:cBhvr>
                                      <p:to x="100000" y="100000"/>
                                    </p:animScale>
                                    <p:animScale>
                                      <p:cBhvr>
                                        <p:cTn id="97" dur="26">
                                          <p:stCondLst>
                                            <p:cond delay="1312"/>
                                          </p:stCondLst>
                                        </p:cTn>
                                        <p:tgtEl>
                                          <p:spTgt spid="1027"/>
                                        </p:tgtEl>
                                      </p:cBhvr>
                                      <p:to x="100000" y="80000"/>
                                    </p:animScale>
                                    <p:animScale>
                                      <p:cBhvr>
                                        <p:cTn id="98" dur="166" decel="50000">
                                          <p:stCondLst>
                                            <p:cond delay="1338"/>
                                          </p:stCondLst>
                                        </p:cTn>
                                        <p:tgtEl>
                                          <p:spTgt spid="1027"/>
                                        </p:tgtEl>
                                      </p:cBhvr>
                                      <p:to x="100000" y="100000"/>
                                    </p:animScale>
                                    <p:animScale>
                                      <p:cBhvr>
                                        <p:cTn id="99" dur="26">
                                          <p:stCondLst>
                                            <p:cond delay="1642"/>
                                          </p:stCondLst>
                                        </p:cTn>
                                        <p:tgtEl>
                                          <p:spTgt spid="1027"/>
                                        </p:tgtEl>
                                      </p:cBhvr>
                                      <p:to x="100000" y="90000"/>
                                    </p:animScale>
                                    <p:animScale>
                                      <p:cBhvr>
                                        <p:cTn id="100" dur="166" decel="50000">
                                          <p:stCondLst>
                                            <p:cond delay="1668"/>
                                          </p:stCondLst>
                                        </p:cTn>
                                        <p:tgtEl>
                                          <p:spTgt spid="1027"/>
                                        </p:tgtEl>
                                      </p:cBhvr>
                                      <p:to x="100000" y="100000"/>
                                    </p:animScale>
                                    <p:animScale>
                                      <p:cBhvr>
                                        <p:cTn id="101" dur="26">
                                          <p:stCondLst>
                                            <p:cond delay="1808"/>
                                          </p:stCondLst>
                                        </p:cTn>
                                        <p:tgtEl>
                                          <p:spTgt spid="1027"/>
                                        </p:tgtEl>
                                      </p:cBhvr>
                                      <p:to x="100000" y="95000"/>
                                    </p:animScale>
                                    <p:animScale>
                                      <p:cBhvr>
                                        <p:cTn id="102" dur="166" decel="50000">
                                          <p:stCondLst>
                                            <p:cond delay="1834"/>
                                          </p:stCondLst>
                                        </p:cTn>
                                        <p:tgtEl>
                                          <p:spTgt spid="1027"/>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1025"/>
                                        </p:tgtEl>
                                        <p:attrNameLst>
                                          <p:attrName>style.visibility</p:attrName>
                                        </p:attrNameLst>
                                      </p:cBhvr>
                                      <p:to>
                                        <p:strVal val="visible"/>
                                      </p:to>
                                    </p:set>
                                    <p:animEffect transition="in" filter="wipe(down)">
                                      <p:cBhvr>
                                        <p:cTn id="105" dur="580">
                                          <p:stCondLst>
                                            <p:cond delay="0"/>
                                          </p:stCondLst>
                                        </p:cTn>
                                        <p:tgtEl>
                                          <p:spTgt spid="1025"/>
                                        </p:tgtEl>
                                      </p:cBhvr>
                                    </p:animEffect>
                                    <p:anim calcmode="lin" valueType="num">
                                      <p:cBhvr>
                                        <p:cTn id="106" dur="1822" tmFilter="0,0; 0.14,0.36; 0.43,0.73; 0.71,0.91; 1.0,1.0">
                                          <p:stCondLst>
                                            <p:cond delay="0"/>
                                          </p:stCondLst>
                                        </p:cTn>
                                        <p:tgtEl>
                                          <p:spTgt spid="102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02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02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02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025"/>
                                        </p:tgtEl>
                                        <p:attrNameLst>
                                          <p:attrName>ppt_y</p:attrName>
                                        </p:attrNameLst>
                                      </p:cBhvr>
                                      <p:tavLst>
                                        <p:tav tm="0" fmla="#ppt_y-sin(pi*$)/81">
                                          <p:val>
                                            <p:fltVal val="0"/>
                                          </p:val>
                                        </p:tav>
                                        <p:tav tm="100000">
                                          <p:val>
                                            <p:fltVal val="1"/>
                                          </p:val>
                                        </p:tav>
                                      </p:tavLst>
                                    </p:anim>
                                    <p:animScale>
                                      <p:cBhvr>
                                        <p:cTn id="111" dur="26">
                                          <p:stCondLst>
                                            <p:cond delay="650"/>
                                          </p:stCondLst>
                                        </p:cTn>
                                        <p:tgtEl>
                                          <p:spTgt spid="1025"/>
                                        </p:tgtEl>
                                      </p:cBhvr>
                                      <p:to x="100000" y="60000"/>
                                    </p:animScale>
                                    <p:animScale>
                                      <p:cBhvr>
                                        <p:cTn id="112" dur="166" decel="50000">
                                          <p:stCondLst>
                                            <p:cond delay="676"/>
                                          </p:stCondLst>
                                        </p:cTn>
                                        <p:tgtEl>
                                          <p:spTgt spid="1025"/>
                                        </p:tgtEl>
                                      </p:cBhvr>
                                      <p:to x="100000" y="100000"/>
                                    </p:animScale>
                                    <p:animScale>
                                      <p:cBhvr>
                                        <p:cTn id="113" dur="26">
                                          <p:stCondLst>
                                            <p:cond delay="1312"/>
                                          </p:stCondLst>
                                        </p:cTn>
                                        <p:tgtEl>
                                          <p:spTgt spid="1025"/>
                                        </p:tgtEl>
                                      </p:cBhvr>
                                      <p:to x="100000" y="80000"/>
                                    </p:animScale>
                                    <p:animScale>
                                      <p:cBhvr>
                                        <p:cTn id="114" dur="166" decel="50000">
                                          <p:stCondLst>
                                            <p:cond delay="1338"/>
                                          </p:stCondLst>
                                        </p:cTn>
                                        <p:tgtEl>
                                          <p:spTgt spid="1025"/>
                                        </p:tgtEl>
                                      </p:cBhvr>
                                      <p:to x="100000" y="100000"/>
                                    </p:animScale>
                                    <p:animScale>
                                      <p:cBhvr>
                                        <p:cTn id="115" dur="26">
                                          <p:stCondLst>
                                            <p:cond delay="1642"/>
                                          </p:stCondLst>
                                        </p:cTn>
                                        <p:tgtEl>
                                          <p:spTgt spid="1025"/>
                                        </p:tgtEl>
                                      </p:cBhvr>
                                      <p:to x="100000" y="90000"/>
                                    </p:animScale>
                                    <p:animScale>
                                      <p:cBhvr>
                                        <p:cTn id="116" dur="166" decel="50000">
                                          <p:stCondLst>
                                            <p:cond delay="1668"/>
                                          </p:stCondLst>
                                        </p:cTn>
                                        <p:tgtEl>
                                          <p:spTgt spid="1025"/>
                                        </p:tgtEl>
                                      </p:cBhvr>
                                      <p:to x="100000" y="100000"/>
                                    </p:animScale>
                                    <p:animScale>
                                      <p:cBhvr>
                                        <p:cTn id="117" dur="26">
                                          <p:stCondLst>
                                            <p:cond delay="1808"/>
                                          </p:stCondLst>
                                        </p:cTn>
                                        <p:tgtEl>
                                          <p:spTgt spid="1025"/>
                                        </p:tgtEl>
                                      </p:cBhvr>
                                      <p:to x="100000" y="95000"/>
                                    </p:animScale>
                                    <p:animScale>
                                      <p:cBhvr>
                                        <p:cTn id="118" dur="166" decel="50000">
                                          <p:stCondLst>
                                            <p:cond delay="1834"/>
                                          </p:stCondLst>
                                        </p:cTn>
                                        <p:tgtEl>
                                          <p:spTgt spid="102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028"/>
                                        </p:tgtEl>
                                        <p:attrNameLst>
                                          <p:attrName>style.visibility</p:attrName>
                                        </p:attrNameLst>
                                      </p:cBhvr>
                                      <p:to>
                                        <p:strVal val="visible"/>
                                      </p:to>
                                    </p:set>
                                    <p:animEffect transition="in" filter="fade">
                                      <p:cBhvr>
                                        <p:cTn id="123" dur="1000"/>
                                        <p:tgtEl>
                                          <p:spTgt spid="1028"/>
                                        </p:tgtEl>
                                      </p:cBhvr>
                                    </p:animEffect>
                                    <p:anim calcmode="lin" valueType="num">
                                      <p:cBhvr>
                                        <p:cTn id="124" dur="1000" fill="hold"/>
                                        <p:tgtEl>
                                          <p:spTgt spid="1028"/>
                                        </p:tgtEl>
                                        <p:attrNameLst>
                                          <p:attrName>ppt_x</p:attrName>
                                        </p:attrNameLst>
                                      </p:cBhvr>
                                      <p:tavLst>
                                        <p:tav tm="0">
                                          <p:val>
                                            <p:strVal val="#ppt_x"/>
                                          </p:val>
                                        </p:tav>
                                        <p:tav tm="100000">
                                          <p:val>
                                            <p:strVal val="#ppt_x"/>
                                          </p:val>
                                        </p:tav>
                                      </p:tavLst>
                                    </p:anim>
                                    <p:anim calcmode="lin" valueType="num">
                                      <p:cBhvr>
                                        <p:cTn id="12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7" name="TextBox 6"/>
          <p:cNvSpPr txBox="1"/>
          <p:nvPr/>
        </p:nvSpPr>
        <p:spPr>
          <a:xfrm>
            <a:off x="38100" y="6485220"/>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8:21-24</a:t>
            </a:r>
          </a:p>
        </p:txBody>
      </p:sp>
      <p:sp>
        <p:nvSpPr>
          <p:cNvPr id="2" name="Rectangle 1"/>
          <p:cNvSpPr/>
          <p:nvPr/>
        </p:nvSpPr>
        <p:spPr>
          <a:xfrm>
            <a:off x="850447" y="914009"/>
            <a:ext cx="7222671" cy="4401205"/>
          </a:xfrm>
          <a:prstGeom prst="rect">
            <a:avLst/>
          </a:prstGeom>
        </p:spPr>
        <p:txBody>
          <a:bodyPr wrap="square">
            <a:spAutoFit/>
          </a:bodyPr>
          <a:lstStyle/>
          <a:p>
            <a:r>
              <a:rPr lang="en-US" sz="2800" dirty="0">
                <a:solidFill>
                  <a:schemeClr val="bg1"/>
                </a:solidFill>
                <a:latin typeface="Abadi" panose="020B0604020104020204" pitchFamily="34" charset="0"/>
              </a:rPr>
              <a:t>“The gift of the Holy Ghost, which is the right to receive the Holy Ghost as a constant companion, is obtained only upon condition of faith in Christ, repentance, baptism by immersion, and the laying on of hands by authorized servants endowed with the Melchizedek Priesthood. </a:t>
            </a:r>
          </a:p>
          <a:p>
            <a:endParaRPr lang="en-US" sz="2800" dirty="0">
              <a:solidFill>
                <a:schemeClr val="bg1"/>
              </a:solidFill>
              <a:latin typeface="Abadi" panose="020B0604020104020204" pitchFamily="34" charset="0"/>
            </a:endParaRPr>
          </a:p>
          <a:p>
            <a:r>
              <a:rPr lang="en-US" sz="2800" dirty="0">
                <a:solidFill>
                  <a:schemeClr val="bg1"/>
                </a:solidFill>
                <a:latin typeface="Abadi" panose="020B0604020104020204" pitchFamily="34" charset="0"/>
              </a:rPr>
              <a:t>It is a most precious gift available only to worthy members of the Lord’s Church.”</a:t>
            </a:r>
            <a:endParaRPr lang="en-US"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265" y="1644704"/>
            <a:ext cx="2476500" cy="3124200"/>
          </a:xfrm>
          <a:prstGeom prst="rect">
            <a:avLst/>
          </a:prstGeom>
        </p:spPr>
      </p:pic>
      <p:sp>
        <p:nvSpPr>
          <p:cNvPr id="14" name="TextBox 13"/>
          <p:cNvSpPr txBox="1"/>
          <p:nvPr/>
        </p:nvSpPr>
        <p:spPr>
          <a:xfrm>
            <a:off x="4212770" y="6415153"/>
            <a:ext cx="77724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(6)</a:t>
            </a:r>
          </a:p>
        </p:txBody>
      </p:sp>
    </p:spTree>
    <p:extLst>
      <p:ext uri="{BB962C8B-B14F-4D97-AF65-F5344CB8AC3E}">
        <p14:creationId xmlns:p14="http://schemas.microsoft.com/office/powerpoint/2010/main" val="187177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114550" y="-8214"/>
            <a:ext cx="7772400" cy="769441"/>
          </a:xfrm>
          <a:prstGeom prst="rect">
            <a:avLst/>
          </a:prstGeom>
          <a:noFill/>
        </p:spPr>
        <p:txBody>
          <a:bodyPr wrap="square" rtlCol="0">
            <a:spAutoFit/>
          </a:bodyPr>
          <a:lstStyle/>
          <a:p>
            <a:pPr algn="ctr"/>
            <a:r>
              <a:rPr lang="en-US" sz="4400" dirty="0">
                <a:solidFill>
                  <a:schemeClr val="bg1"/>
                </a:solidFill>
                <a:latin typeface="Levenim MT" pitchFamily="2" charset="-79"/>
                <a:cs typeface="Levenim MT" pitchFamily="2" charset="-79"/>
              </a:rPr>
              <a:t>Philip Goes South to Gaza</a:t>
            </a:r>
          </a:p>
        </p:txBody>
      </p:sp>
      <p:sp>
        <p:nvSpPr>
          <p:cNvPr id="7" name="TextBox 6"/>
          <p:cNvSpPr txBox="1"/>
          <p:nvPr/>
        </p:nvSpPr>
        <p:spPr>
          <a:xfrm>
            <a:off x="87086" y="6524510"/>
            <a:ext cx="7772400" cy="338554"/>
          </a:xfrm>
          <a:prstGeom prst="rect">
            <a:avLst/>
          </a:prstGeom>
          <a:noFill/>
        </p:spPr>
        <p:txBody>
          <a:bodyPr wrap="square" rtlCol="0">
            <a:spAutoFit/>
          </a:bodyPr>
          <a:lstStyle/>
          <a:p>
            <a:r>
              <a:rPr lang="en-US" sz="1600" dirty="0">
                <a:solidFill>
                  <a:schemeClr val="bg1"/>
                </a:solidFill>
                <a:latin typeface="Levenim MT" pitchFamily="2" charset="-79"/>
                <a:cs typeface="Levenim MT" pitchFamily="2" charset="-79"/>
              </a:rPr>
              <a:t>Acts 8:26-40</a:t>
            </a:r>
          </a:p>
        </p:txBody>
      </p:sp>
      <p:sp>
        <p:nvSpPr>
          <p:cNvPr id="9" name="TextBox 8"/>
          <p:cNvSpPr txBox="1"/>
          <p:nvPr/>
        </p:nvSpPr>
        <p:spPr>
          <a:xfrm>
            <a:off x="191924" y="1153858"/>
            <a:ext cx="4930154" cy="4401205"/>
          </a:xfrm>
          <a:prstGeom prst="rect">
            <a:avLst/>
          </a:prstGeom>
          <a:noFill/>
        </p:spPr>
        <p:txBody>
          <a:bodyPr wrap="square" rtlCol="0">
            <a:spAutoFit/>
          </a:bodyPr>
          <a:lstStyle/>
          <a:p>
            <a:r>
              <a:rPr lang="en-US" sz="2800" dirty="0">
                <a:solidFill>
                  <a:schemeClr val="bg1"/>
                </a:solidFill>
                <a:cs typeface="Levenim MT" pitchFamily="2" charset="-79"/>
              </a:rPr>
              <a:t>Man from Ethiopia (an eunuch)</a:t>
            </a:r>
          </a:p>
          <a:p>
            <a:r>
              <a:rPr lang="en-US" sz="2800" dirty="0">
                <a:solidFill>
                  <a:schemeClr val="bg1"/>
                </a:solidFill>
                <a:cs typeface="Levenim MT" pitchFamily="2" charset="-79"/>
              </a:rPr>
              <a:t>And hears man reading Esaias (Isaiah)</a:t>
            </a:r>
          </a:p>
          <a:p>
            <a:endParaRPr lang="en-US" sz="2800" dirty="0">
              <a:solidFill>
                <a:schemeClr val="bg1"/>
              </a:solidFill>
              <a:cs typeface="Levenim MT" pitchFamily="2" charset="-79"/>
            </a:endParaRPr>
          </a:p>
          <a:p>
            <a:r>
              <a:rPr lang="en-US" sz="2800" dirty="0">
                <a:solidFill>
                  <a:schemeClr val="bg1"/>
                </a:solidFill>
                <a:cs typeface="Levenim MT" pitchFamily="2" charset="-79"/>
              </a:rPr>
              <a:t>Philip taught about Jesus</a:t>
            </a:r>
          </a:p>
          <a:p>
            <a:r>
              <a:rPr lang="en-US" sz="2800" dirty="0">
                <a:solidFill>
                  <a:schemeClr val="bg1"/>
                </a:solidFill>
                <a:cs typeface="Levenim MT" pitchFamily="2" charset="-79"/>
              </a:rPr>
              <a:t>and baptized the man from Ethiopia</a:t>
            </a:r>
          </a:p>
          <a:p>
            <a:endParaRPr lang="en-US" sz="2800" dirty="0">
              <a:solidFill>
                <a:schemeClr val="bg1"/>
              </a:solidFill>
              <a:cs typeface="Levenim MT" pitchFamily="2" charset="-79"/>
            </a:endParaRPr>
          </a:p>
          <a:p>
            <a:r>
              <a:rPr lang="en-US" sz="2800" dirty="0">
                <a:solidFill>
                  <a:schemeClr val="bg1"/>
                </a:solidFill>
                <a:cs typeface="Levenim MT" pitchFamily="2" charset="-79"/>
              </a:rPr>
              <a:t>Philip continued on to preach in all cities</a:t>
            </a:r>
          </a:p>
        </p:txBody>
      </p:sp>
      <p:pic>
        <p:nvPicPr>
          <p:cNvPr id="25602" name="Picture 2" descr="New Testament Illustrations 079"/>
          <p:cNvPicPr>
            <a:picLocks noChangeAspect="1" noChangeArrowheads="1"/>
          </p:cNvPicPr>
          <p:nvPr/>
        </p:nvPicPr>
        <p:blipFill>
          <a:blip r:embed="rId3" cstate="print"/>
          <a:srcRect/>
          <a:stretch>
            <a:fillRect/>
          </a:stretch>
        </p:blipFill>
        <p:spPr bwMode="auto">
          <a:xfrm>
            <a:off x="8236117" y="924617"/>
            <a:ext cx="2571750" cy="1847851"/>
          </a:xfrm>
          <a:prstGeom prst="rect">
            <a:avLst/>
          </a:prstGeom>
          <a:noFill/>
        </p:spPr>
      </p:pic>
      <p:pic>
        <p:nvPicPr>
          <p:cNvPr id="5122" name="Picture 2" descr="Image result for philip and man of ethi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627" y="2532360"/>
            <a:ext cx="2974975" cy="22312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hilip and man of ethiop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449" y="4412629"/>
            <a:ext cx="3475239" cy="223408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B65E6F7-8170-8B7F-4EBF-36264C4D66CD}"/>
              </a:ext>
            </a:extLst>
          </p:cNvPr>
          <p:cNvGrpSpPr/>
          <p:nvPr/>
        </p:nvGrpSpPr>
        <p:grpSpPr>
          <a:xfrm>
            <a:off x="4846601" y="859953"/>
            <a:ext cx="1138980" cy="2231231"/>
            <a:chOff x="1064051" y="3406077"/>
            <a:chExt cx="1371600" cy="2686926"/>
          </a:xfrm>
        </p:grpSpPr>
        <p:sp>
          <p:nvSpPr>
            <p:cNvPr id="3" name="Oval 2">
              <a:extLst>
                <a:ext uri="{FF2B5EF4-FFF2-40B4-BE49-F238E27FC236}">
                  <a16:creationId xmlns:a16="http://schemas.microsoft.com/office/drawing/2014/main" id="{ACB226F0-2E06-521F-667F-0C4FA696A881}"/>
                </a:ext>
              </a:extLst>
            </p:cNvPr>
            <p:cNvSpPr/>
            <p:nvPr/>
          </p:nvSpPr>
          <p:spPr>
            <a:xfrm flipH="1">
              <a:off x="2136470" y="4820931"/>
              <a:ext cx="299181" cy="365146"/>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3968272-4C73-7FA6-97BB-FBD9FD5A84FF}"/>
                </a:ext>
              </a:extLst>
            </p:cNvPr>
            <p:cNvSpPr/>
            <p:nvPr/>
          </p:nvSpPr>
          <p:spPr>
            <a:xfrm flipH="1">
              <a:off x="1064051" y="4820931"/>
              <a:ext cx="299181" cy="365146"/>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61">
              <a:extLst>
                <a:ext uri="{FF2B5EF4-FFF2-40B4-BE49-F238E27FC236}">
                  <a16:creationId xmlns:a16="http://schemas.microsoft.com/office/drawing/2014/main" id="{6BE2A19F-43BC-8D9E-B094-12B2D4BD9511}"/>
                </a:ext>
              </a:extLst>
            </p:cNvPr>
            <p:cNvGrpSpPr/>
            <p:nvPr/>
          </p:nvGrpSpPr>
          <p:grpSpPr>
            <a:xfrm>
              <a:off x="1380163" y="5736077"/>
              <a:ext cx="333195" cy="330315"/>
              <a:chOff x="7122338" y="5361709"/>
              <a:chExt cx="520849" cy="515905"/>
            </a:xfrm>
          </p:grpSpPr>
          <p:sp>
            <p:nvSpPr>
              <p:cNvPr id="25615" name="Oval 25614">
                <a:extLst>
                  <a:ext uri="{FF2B5EF4-FFF2-40B4-BE49-F238E27FC236}">
                    <a16:creationId xmlns:a16="http://schemas.microsoft.com/office/drawing/2014/main" id="{015F7A94-0839-4FDB-085B-F09A0AE0E684}"/>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6" name="Oval 25615">
                <a:extLst>
                  <a:ext uri="{FF2B5EF4-FFF2-40B4-BE49-F238E27FC236}">
                    <a16:creationId xmlns:a16="http://schemas.microsoft.com/office/drawing/2014/main" id="{FEC33FE5-5A99-C5D0-3C38-90A1809DC789}"/>
                  </a:ext>
                </a:extLst>
              </p:cNvPr>
              <p:cNvSpPr/>
              <p:nvPr/>
            </p:nvSpPr>
            <p:spPr>
              <a:xfrm flipH="1">
                <a:off x="7123545" y="5361709"/>
                <a:ext cx="519642" cy="365015"/>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0">
              <a:extLst>
                <a:ext uri="{FF2B5EF4-FFF2-40B4-BE49-F238E27FC236}">
                  <a16:creationId xmlns:a16="http://schemas.microsoft.com/office/drawing/2014/main" id="{ACB35DD1-F971-0422-3BBD-561966D5CA44}"/>
                </a:ext>
              </a:extLst>
            </p:cNvPr>
            <p:cNvGrpSpPr/>
            <p:nvPr/>
          </p:nvGrpSpPr>
          <p:grpSpPr>
            <a:xfrm>
              <a:off x="1694799" y="5762688"/>
              <a:ext cx="333195" cy="330315"/>
              <a:chOff x="7122338" y="5361709"/>
              <a:chExt cx="520849" cy="515905"/>
            </a:xfrm>
          </p:grpSpPr>
          <p:sp>
            <p:nvSpPr>
              <p:cNvPr id="25613" name="Oval 25612">
                <a:extLst>
                  <a:ext uri="{FF2B5EF4-FFF2-40B4-BE49-F238E27FC236}">
                    <a16:creationId xmlns:a16="http://schemas.microsoft.com/office/drawing/2014/main" id="{2F25FFFB-1512-A4AB-39FE-F244DA6320B7}"/>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Oval 25613">
                <a:extLst>
                  <a:ext uri="{FF2B5EF4-FFF2-40B4-BE49-F238E27FC236}">
                    <a16:creationId xmlns:a16="http://schemas.microsoft.com/office/drawing/2014/main" id="{97A5754E-2ABC-6050-AE91-6B6982196285}"/>
                  </a:ext>
                </a:extLst>
              </p:cNvPr>
              <p:cNvSpPr/>
              <p:nvPr/>
            </p:nvSpPr>
            <p:spPr>
              <a:xfrm flipH="1">
                <a:off x="7123545" y="5361709"/>
                <a:ext cx="519642" cy="365015"/>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rapezoid 56">
              <a:extLst>
                <a:ext uri="{FF2B5EF4-FFF2-40B4-BE49-F238E27FC236}">
                  <a16:creationId xmlns:a16="http://schemas.microsoft.com/office/drawing/2014/main" id="{59FA5D98-64E5-C917-1164-1A28946F6D5C}"/>
                </a:ext>
              </a:extLst>
            </p:cNvPr>
            <p:cNvSpPr/>
            <p:nvPr/>
          </p:nvSpPr>
          <p:spPr>
            <a:xfrm flipH="1">
              <a:off x="1356529" y="5308811"/>
              <a:ext cx="698088" cy="585457"/>
            </a:xfrm>
            <a:prstGeom prst="trapezoid">
              <a:avLst>
                <a:gd name="adj" fmla="val 8711"/>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3BEE9769-2C9E-0D13-CA3B-BB16ADDD0715}"/>
                </a:ext>
              </a:extLst>
            </p:cNvPr>
            <p:cNvSpPr/>
            <p:nvPr/>
          </p:nvSpPr>
          <p:spPr>
            <a:xfrm rot="19879197" flipH="1">
              <a:off x="1898239" y="4127380"/>
              <a:ext cx="399019" cy="938306"/>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ED8DF9B7-D365-C485-F6FD-7FCCEBCF019A}"/>
                </a:ext>
              </a:extLst>
            </p:cNvPr>
            <p:cNvSpPr/>
            <p:nvPr/>
          </p:nvSpPr>
          <p:spPr>
            <a:xfrm rot="1667365" flipH="1">
              <a:off x="1199660" y="4031386"/>
              <a:ext cx="430299" cy="1049849"/>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2CDB6005-BA21-BB17-F683-263FF56606AA}"/>
                </a:ext>
              </a:extLst>
            </p:cNvPr>
            <p:cNvSpPr/>
            <p:nvPr/>
          </p:nvSpPr>
          <p:spPr>
            <a:xfrm flipH="1">
              <a:off x="1356529" y="4137898"/>
              <a:ext cx="779941" cy="1512430"/>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32D2E19D-948D-4002-2529-0318C40CEEDC}"/>
                </a:ext>
              </a:extLst>
            </p:cNvPr>
            <p:cNvSpPr/>
            <p:nvPr/>
          </p:nvSpPr>
          <p:spPr>
            <a:xfrm rot="10800000">
              <a:off x="1608949" y="4276791"/>
              <a:ext cx="292478" cy="366935"/>
            </a:xfrm>
            <a:prstGeom prst="triangl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a:extLst>
                <a:ext uri="{FF2B5EF4-FFF2-40B4-BE49-F238E27FC236}">
                  <a16:creationId xmlns:a16="http://schemas.microsoft.com/office/drawing/2014/main" id="{476411B7-BC6C-D388-94F6-01C9015BACEC}"/>
                </a:ext>
              </a:extLst>
            </p:cNvPr>
            <p:cNvSpPr/>
            <p:nvPr/>
          </p:nvSpPr>
          <p:spPr>
            <a:xfrm rot="4566406">
              <a:off x="1650493" y="3560024"/>
              <a:ext cx="622354" cy="38997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id="{72FDB6FF-E3B2-57E3-DFB4-5C2DC076C922}"/>
                </a:ext>
              </a:extLst>
            </p:cNvPr>
            <p:cNvSpPr/>
            <p:nvPr/>
          </p:nvSpPr>
          <p:spPr>
            <a:xfrm>
              <a:off x="1307783" y="3454866"/>
              <a:ext cx="389971" cy="65642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0" name="Trapezoid 11">
              <a:extLst>
                <a:ext uri="{FF2B5EF4-FFF2-40B4-BE49-F238E27FC236}">
                  <a16:creationId xmlns:a16="http://schemas.microsoft.com/office/drawing/2014/main" id="{E6728D36-F29E-EB9B-206B-7B6C4DF6F509}"/>
                </a:ext>
              </a:extLst>
            </p:cNvPr>
            <p:cNvSpPr/>
            <p:nvPr/>
          </p:nvSpPr>
          <p:spPr>
            <a:xfrm rot="647929" flipH="1">
              <a:off x="1347559" y="4177171"/>
              <a:ext cx="251198" cy="1636341"/>
            </a:xfrm>
            <a:prstGeom prst="trapezoid">
              <a:avLst>
                <a:gd name="adj" fmla="val 22121"/>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 name="Trapezoid 25600">
              <a:extLst>
                <a:ext uri="{FF2B5EF4-FFF2-40B4-BE49-F238E27FC236}">
                  <a16:creationId xmlns:a16="http://schemas.microsoft.com/office/drawing/2014/main" id="{1C0F40C0-1C71-2BB5-ECCF-928DA8EEB203}"/>
                </a:ext>
              </a:extLst>
            </p:cNvPr>
            <p:cNvSpPr/>
            <p:nvPr/>
          </p:nvSpPr>
          <p:spPr>
            <a:xfrm rot="21080486" flipH="1">
              <a:off x="1866002" y="4198119"/>
              <a:ext cx="273515" cy="1609674"/>
            </a:xfrm>
            <a:prstGeom prst="trapezoid">
              <a:avLst>
                <a:gd name="adj" fmla="val 24980"/>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3" name="Oval 1">
              <a:extLst>
                <a:ext uri="{FF2B5EF4-FFF2-40B4-BE49-F238E27FC236}">
                  <a16:creationId xmlns:a16="http://schemas.microsoft.com/office/drawing/2014/main" id="{F0D80817-49F6-E091-068F-C2718D9B2987}"/>
                </a:ext>
              </a:extLst>
            </p:cNvPr>
            <p:cNvSpPr/>
            <p:nvPr/>
          </p:nvSpPr>
          <p:spPr>
            <a:xfrm flipH="1">
              <a:off x="1502768" y="3552441"/>
              <a:ext cx="531877" cy="796681"/>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4" name="Cloud 25603">
              <a:extLst>
                <a:ext uri="{FF2B5EF4-FFF2-40B4-BE49-F238E27FC236}">
                  <a16:creationId xmlns:a16="http://schemas.microsoft.com/office/drawing/2014/main" id="{DB88A455-70A9-8842-75BE-5C24330DF23A}"/>
                </a:ext>
              </a:extLst>
            </p:cNvPr>
            <p:cNvSpPr/>
            <p:nvPr/>
          </p:nvSpPr>
          <p:spPr>
            <a:xfrm>
              <a:off x="1502768" y="3406077"/>
              <a:ext cx="389971" cy="24394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5" name="Oval 25604">
              <a:extLst>
                <a:ext uri="{FF2B5EF4-FFF2-40B4-BE49-F238E27FC236}">
                  <a16:creationId xmlns:a16="http://schemas.microsoft.com/office/drawing/2014/main" id="{FFD135FE-A3DE-C4CE-18A8-72C58CF2BF51}"/>
                </a:ext>
              </a:extLst>
            </p:cNvPr>
            <p:cNvSpPr/>
            <p:nvPr/>
          </p:nvSpPr>
          <p:spPr>
            <a:xfrm flipH="1">
              <a:off x="1454022" y="3503653"/>
              <a:ext cx="194985" cy="1463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6" name="Oval 25605">
              <a:extLst>
                <a:ext uri="{FF2B5EF4-FFF2-40B4-BE49-F238E27FC236}">
                  <a16:creationId xmlns:a16="http://schemas.microsoft.com/office/drawing/2014/main" id="{611CCE4A-7415-B4F5-B4BE-A077726E92EF}"/>
                </a:ext>
              </a:extLst>
            </p:cNvPr>
            <p:cNvSpPr/>
            <p:nvPr/>
          </p:nvSpPr>
          <p:spPr>
            <a:xfrm flipH="1">
              <a:off x="1795246" y="3454865"/>
              <a:ext cx="194985" cy="1463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07" name="Group 79">
              <a:extLst>
                <a:ext uri="{FF2B5EF4-FFF2-40B4-BE49-F238E27FC236}">
                  <a16:creationId xmlns:a16="http://schemas.microsoft.com/office/drawing/2014/main" id="{420D1CD3-DC35-35A1-927B-6355939EF58E}"/>
                </a:ext>
              </a:extLst>
            </p:cNvPr>
            <p:cNvGrpSpPr/>
            <p:nvPr/>
          </p:nvGrpSpPr>
          <p:grpSpPr>
            <a:xfrm>
              <a:off x="1307783" y="3601229"/>
              <a:ext cx="828688" cy="188499"/>
              <a:chOff x="6858000" y="2438400"/>
              <a:chExt cx="1676400" cy="381000"/>
            </a:xfrm>
          </p:grpSpPr>
          <p:sp>
            <p:nvSpPr>
              <p:cNvPr id="25608" name="Rounded Rectangle 219">
                <a:extLst>
                  <a:ext uri="{FF2B5EF4-FFF2-40B4-BE49-F238E27FC236}">
                    <a16:creationId xmlns:a16="http://schemas.microsoft.com/office/drawing/2014/main" id="{65E2D9C5-2530-D3FF-D779-CB210F8436E6}"/>
                  </a:ext>
                </a:extLst>
              </p:cNvPr>
              <p:cNvSpPr/>
              <p:nvPr/>
            </p:nvSpPr>
            <p:spPr>
              <a:xfrm>
                <a:off x="6858000" y="2438400"/>
                <a:ext cx="1676400" cy="381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09" name="Group 78">
                <a:extLst>
                  <a:ext uri="{FF2B5EF4-FFF2-40B4-BE49-F238E27FC236}">
                    <a16:creationId xmlns:a16="http://schemas.microsoft.com/office/drawing/2014/main" id="{C9C4A635-9AFD-AD50-E10A-079A7D76C953}"/>
                  </a:ext>
                </a:extLst>
              </p:cNvPr>
              <p:cNvGrpSpPr/>
              <p:nvPr/>
            </p:nvGrpSpPr>
            <p:grpSpPr>
              <a:xfrm>
                <a:off x="7086600" y="2438400"/>
                <a:ext cx="1219200" cy="353961"/>
                <a:chOff x="6934200" y="990600"/>
                <a:chExt cx="2362200" cy="685800"/>
              </a:xfrm>
            </p:grpSpPr>
            <p:sp>
              <p:nvSpPr>
                <p:cNvPr id="25610" name="Plaque 25609">
                  <a:extLst>
                    <a:ext uri="{FF2B5EF4-FFF2-40B4-BE49-F238E27FC236}">
                      <a16:creationId xmlns:a16="http://schemas.microsoft.com/office/drawing/2014/main" id="{5CBEE220-BB0C-164B-8F51-F7463BFA66A9}"/>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1" name="Diamond 25610">
                  <a:extLst>
                    <a:ext uri="{FF2B5EF4-FFF2-40B4-BE49-F238E27FC236}">
                      <a16:creationId xmlns:a16="http://schemas.microsoft.com/office/drawing/2014/main" id="{0F4C4EDF-F364-46F8-4B1A-3FC8FFA5DF73}"/>
                    </a:ext>
                  </a:extLst>
                </p:cNvPr>
                <p:cNvSpPr/>
                <p:nvPr/>
              </p:nvSpPr>
              <p:spPr>
                <a:xfrm>
                  <a:off x="8001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2" name="Plaque 25611">
                  <a:extLst>
                    <a:ext uri="{FF2B5EF4-FFF2-40B4-BE49-F238E27FC236}">
                      <a16:creationId xmlns:a16="http://schemas.microsoft.com/office/drawing/2014/main" id="{DE4745BD-782B-C0C5-0108-F9C9CE8D28C8}"/>
                    </a:ext>
                  </a:extLst>
                </p:cNvPr>
                <p:cNvSpPr/>
                <p:nvPr/>
              </p:nvSpPr>
              <p:spPr>
                <a:xfrm>
                  <a:off x="8458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855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F8039-94C3-3496-3897-D064D3B273EE}"/>
              </a:ext>
            </a:extLst>
          </p:cNvPr>
          <p:cNvPicPr>
            <a:picLocks noChangeAspect="1"/>
          </p:cNvPicPr>
          <p:nvPr/>
        </p:nvPicPr>
        <p:blipFill>
          <a:blip r:embed="rId2"/>
          <a:stretch>
            <a:fillRect/>
          </a:stretch>
        </p:blipFill>
        <p:spPr>
          <a:xfrm>
            <a:off x="0" y="0"/>
            <a:ext cx="12192000" cy="6864610"/>
          </a:xfrm>
          <a:prstGeom prst="rect">
            <a:avLst/>
          </a:prstGeom>
        </p:spPr>
      </p:pic>
      <p:sp>
        <p:nvSpPr>
          <p:cNvPr id="5" name="TextBox 4">
            <a:extLst>
              <a:ext uri="{FF2B5EF4-FFF2-40B4-BE49-F238E27FC236}">
                <a16:creationId xmlns:a16="http://schemas.microsoft.com/office/drawing/2014/main" id="{469D874B-F5AE-63E6-D04F-F174E84E0FA7}"/>
              </a:ext>
            </a:extLst>
          </p:cNvPr>
          <p:cNvSpPr txBox="1"/>
          <p:nvPr/>
        </p:nvSpPr>
        <p:spPr>
          <a:xfrm>
            <a:off x="1676400" y="152400"/>
            <a:ext cx="7391400" cy="2031325"/>
          </a:xfrm>
          <a:prstGeom prst="rect">
            <a:avLst/>
          </a:prstGeom>
          <a:noFill/>
        </p:spPr>
        <p:txBody>
          <a:bodyPr wrap="square">
            <a:spAutoFit/>
          </a:bodyPr>
          <a:lstStyle/>
          <a:p>
            <a:pPr algn="l" fontAlgn="base"/>
            <a:r>
              <a:rPr lang="en-US" b="0" i="0" dirty="0">
                <a:effectLst/>
              </a:rPr>
              <a:t>In what ways did the Lord guide Philip? Why is it important to follow the Lord’s promptings as we try to help others come unto Him?</a:t>
            </a:r>
          </a:p>
          <a:p>
            <a:pPr algn="l" fontAlgn="base"/>
            <a:endParaRPr lang="en-US" b="0" i="0" dirty="0">
              <a:effectLst/>
            </a:endParaRPr>
          </a:p>
          <a:p>
            <a:pPr algn="l" fontAlgn="base"/>
            <a:r>
              <a:rPr lang="en-US" b="0" i="0" dirty="0">
                <a:effectLst/>
              </a:rPr>
              <a:t>How was Philip able to use his knowledge of the scriptures to teach the Ethiopian about Jesus Christ?</a:t>
            </a:r>
          </a:p>
          <a:p>
            <a:pPr algn="l" fontAlgn="base"/>
            <a:endParaRPr lang="en-US" b="0" i="0" dirty="0">
              <a:effectLst/>
            </a:endParaRPr>
          </a:p>
          <a:p>
            <a:pPr algn="l" fontAlgn="base"/>
            <a:r>
              <a:rPr lang="en-US" b="0" i="0" dirty="0">
                <a:effectLst/>
              </a:rPr>
              <a:t>What lessons stand out to you in this account?</a:t>
            </a:r>
          </a:p>
        </p:txBody>
      </p:sp>
    </p:spTree>
    <p:extLst>
      <p:ext uri="{BB962C8B-B14F-4D97-AF65-F5344CB8AC3E}">
        <p14:creationId xmlns:p14="http://schemas.microsoft.com/office/powerpoint/2010/main" val="146135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2" name="Rectangle 1"/>
          <p:cNvSpPr/>
          <p:nvPr/>
        </p:nvSpPr>
        <p:spPr>
          <a:xfrm>
            <a:off x="381000" y="408801"/>
            <a:ext cx="6096000" cy="1200329"/>
          </a:xfrm>
          <a:prstGeom prst="rect">
            <a:avLst/>
          </a:prstGeom>
        </p:spPr>
        <p:txBody>
          <a:bodyPr>
            <a:spAutoFit/>
          </a:bodyPr>
          <a:lstStyle/>
          <a:p>
            <a:r>
              <a:rPr lang="en-US" sz="2400" dirty="0">
                <a:solidFill>
                  <a:schemeClr val="bg1"/>
                </a:solidFill>
                <a:latin typeface="Abadi" panose="020B0604020104020204" pitchFamily="34" charset="0"/>
              </a:rPr>
              <a:t> ‘No greater responsibility can rest upon any man [or woman] than to be a teacher of God’s children.’</a:t>
            </a:r>
            <a:endParaRPr lang="en-US" sz="2400" dirty="0">
              <a:solidFill>
                <a:schemeClr val="bg1"/>
              </a:solidFill>
            </a:endParaRPr>
          </a:p>
        </p:txBody>
      </p:sp>
      <p:sp>
        <p:nvSpPr>
          <p:cNvPr id="3" name="Rectangle 2"/>
          <p:cNvSpPr/>
          <p:nvPr/>
        </p:nvSpPr>
        <p:spPr>
          <a:xfrm>
            <a:off x="3600773" y="2139753"/>
            <a:ext cx="7968343" cy="1200329"/>
          </a:xfrm>
          <a:prstGeom prst="rect">
            <a:avLst/>
          </a:prstGeom>
        </p:spPr>
        <p:txBody>
          <a:bodyPr wrap="square">
            <a:spAutoFit/>
          </a:bodyPr>
          <a:lstStyle/>
          <a:p>
            <a:r>
              <a:rPr lang="en-US" sz="2400" dirty="0">
                <a:solidFill>
                  <a:schemeClr val="bg1"/>
                </a:solidFill>
                <a:latin typeface="Abadi" panose="020B0604020104020204" pitchFamily="34" charset="0"/>
              </a:rPr>
              <a:t>“We are, in fact, all somewhat like the man of Ethiopia to whom Philip was sent. Like him, we may know enough to reach out for religion. </a:t>
            </a:r>
            <a:endParaRPr lang="en-US" sz="2400" dirty="0">
              <a:solidFill>
                <a:schemeClr val="bg1"/>
              </a:solidFill>
            </a:endParaRPr>
          </a:p>
        </p:txBody>
      </p:sp>
      <p:sp>
        <p:nvSpPr>
          <p:cNvPr id="4" name="Rectangle 3"/>
          <p:cNvSpPr/>
          <p:nvPr/>
        </p:nvSpPr>
        <p:spPr>
          <a:xfrm>
            <a:off x="11621146" y="6339844"/>
            <a:ext cx="466794" cy="369332"/>
          </a:xfrm>
          <a:prstGeom prst="rect">
            <a:avLst/>
          </a:prstGeom>
        </p:spPr>
        <p:txBody>
          <a:bodyPr wrap="none">
            <a:spAutoFit/>
          </a:bodyPr>
          <a:lstStyle/>
          <a:p>
            <a:r>
              <a:rPr lang="en-US" dirty="0">
                <a:solidFill>
                  <a:schemeClr val="bg1"/>
                </a:solidFill>
                <a:latin typeface="Abadi" panose="020B0604020104020204" pitchFamily="34" charset="0"/>
              </a:rPr>
              <a:t>(7)</a:t>
            </a:r>
            <a:endParaRPr lang="en-US" dirty="0">
              <a:solidFill>
                <a:schemeClr val="bg1"/>
              </a:solidFill>
            </a:endParaRPr>
          </a:p>
        </p:txBody>
      </p:sp>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4390" y="142504"/>
            <a:ext cx="1010153" cy="1261753"/>
          </a:xfrm>
          <a:prstGeom prst="rect">
            <a:avLst/>
          </a:prstGeom>
        </p:spPr>
      </p:pic>
      <p:pic>
        <p:nvPicPr>
          <p:cNvPr id="19458" name="Picture 2" descr="Image result for philip and man of ethi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50" y="1609130"/>
            <a:ext cx="3056990" cy="2346241"/>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341450" y="4100299"/>
            <a:ext cx="7971246" cy="2554545"/>
          </a:xfrm>
          <a:prstGeom prst="rect">
            <a:avLst/>
          </a:prstGeom>
        </p:spPr>
        <p:txBody>
          <a:bodyPr wrap="square">
            <a:spAutoFit/>
          </a:bodyPr>
          <a:lstStyle/>
          <a:p>
            <a:r>
              <a:rPr lang="en-US" sz="2000" dirty="0">
                <a:solidFill>
                  <a:schemeClr val="bg1"/>
                </a:solidFill>
                <a:latin typeface="Abadi" panose="020B0604020104020204" pitchFamily="34" charset="0"/>
              </a:rPr>
              <a:t>We may invest ourselves in the scriptures.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We may even give up our earthly treasures, but without sufficient instruction we may miss the meaning of all this and the requirements that still lie before us.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So we cry with this man of great authority, ‘How can [we understand,] except some [teacher] should guide [us]?’”</a:t>
            </a:r>
            <a:endParaRPr lang="en-US" sz="2000" dirty="0">
              <a:solidFill>
                <a:schemeClr val="bg1"/>
              </a:solidFill>
            </a:endParaRPr>
          </a:p>
        </p:txBody>
      </p:sp>
      <p:grpSp>
        <p:nvGrpSpPr>
          <p:cNvPr id="60" name="Group 59"/>
          <p:cNvGrpSpPr/>
          <p:nvPr/>
        </p:nvGrpSpPr>
        <p:grpSpPr>
          <a:xfrm>
            <a:off x="8224526" y="3971548"/>
            <a:ext cx="3292560" cy="2737628"/>
            <a:chOff x="7993019" y="4085778"/>
            <a:chExt cx="3292560" cy="2737628"/>
          </a:xfrm>
        </p:grpSpPr>
        <p:pic>
          <p:nvPicPr>
            <p:cNvPr id="19460" name="Picture 4" descr="Image result for lds artists"/>
            <p:cNvPicPr>
              <a:picLocks noChangeAspect="1" noChangeArrowheads="1"/>
            </p:cNvPicPr>
            <p:nvPr/>
          </p:nvPicPr>
          <p:blipFill rotWithShape="1">
            <a:blip r:embed="rId5">
              <a:extLst>
                <a:ext uri="{28A0092B-C50C-407E-A947-70E740481C1C}">
                  <a14:useLocalDpi xmlns:a14="http://schemas.microsoft.com/office/drawing/2010/main" val="0"/>
                </a:ext>
              </a:extLst>
            </a:blip>
            <a:srcRect l="6767" t="2045" r="7888" b="6527"/>
            <a:stretch/>
          </p:blipFill>
          <p:spPr bwMode="auto">
            <a:xfrm>
              <a:off x="8097079" y="4085778"/>
              <a:ext cx="3188500" cy="253427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7993019" y="6607962"/>
              <a:ext cx="1726755" cy="215444"/>
            </a:xfrm>
            <a:prstGeom prst="rect">
              <a:avLst/>
            </a:prstGeom>
          </p:spPr>
          <p:txBody>
            <a:bodyPr wrap="none">
              <a:spAutoFit/>
            </a:bodyPr>
            <a:lstStyle/>
            <a:p>
              <a:r>
                <a:rPr lang="en-US" sz="800" i="1" dirty="0" err="1">
                  <a:solidFill>
                    <a:schemeClr val="bg1"/>
                  </a:solidFill>
                </a:rPr>
                <a:t>Kalisha</a:t>
              </a:r>
              <a:r>
                <a:rPr lang="en-US" sz="800" i="1" dirty="0">
                  <a:solidFill>
                    <a:schemeClr val="bg1"/>
                  </a:solidFill>
                </a:rPr>
                <a:t> Dawn Harmon, Age: 18, Utah</a:t>
              </a:r>
              <a:endParaRPr lang="en-US" sz="800" dirty="0">
                <a:solidFill>
                  <a:schemeClr val="bg1"/>
                </a:solidFill>
              </a:endParaRPr>
            </a:p>
          </p:txBody>
        </p:sp>
      </p:grpSp>
    </p:spTree>
    <p:extLst>
      <p:ext uri="{BB962C8B-B14F-4D97-AF65-F5344CB8AC3E}">
        <p14:creationId xmlns:p14="http://schemas.microsoft.com/office/powerpoint/2010/main" val="7805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blu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
            <a:ext cx="12192000" cy="686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13932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31</a:t>
            </a:r>
          </a:p>
          <a:p>
            <a:pPr marL="342900" indent="-342900">
              <a:buFontTx/>
              <a:buAutoNum type="arabicPeriod"/>
            </a:pPr>
            <a:r>
              <a:rPr lang="en-US" i="1" dirty="0">
                <a:solidFill>
                  <a:schemeClr val="bg1"/>
                </a:solidFill>
              </a:rPr>
              <a:t>Who’s Who in the New Testament </a:t>
            </a:r>
            <a:r>
              <a:rPr lang="en-US" dirty="0">
                <a:solidFill>
                  <a:schemeClr val="bg1"/>
                </a:solidFill>
              </a:rPr>
              <a:t>by Richard J. Allen p. 143-144</a:t>
            </a:r>
          </a:p>
          <a:p>
            <a:pPr marL="342900" indent="-342900">
              <a:buFontTx/>
              <a:buAutoNum type="arabicPeriod"/>
            </a:pPr>
            <a:r>
              <a:rPr lang="en-US" i="1" dirty="0">
                <a:solidFill>
                  <a:schemeClr val="bg1"/>
                </a:solidFill>
              </a:rPr>
              <a:t>Teachings of Presidents of the Church: Joseph Smith</a:t>
            </a:r>
            <a:r>
              <a:rPr lang="en-US" dirty="0">
                <a:solidFill>
                  <a:schemeClr val="bg1"/>
                </a:solidFill>
              </a:rPr>
              <a:t> [2007], 142.</a:t>
            </a:r>
          </a:p>
          <a:p>
            <a:pPr marL="342900" indent="-342900">
              <a:buFontTx/>
              <a:buAutoNum type="arabicPeriod"/>
            </a:pPr>
            <a:r>
              <a:rPr lang="en-US" dirty="0">
                <a:solidFill>
                  <a:schemeClr val="bg1"/>
                </a:solidFill>
              </a:rPr>
              <a:t>William E. Berrett, "I Have a Question," Ensign, Oct. 1979, 30</a:t>
            </a:r>
          </a:p>
          <a:p>
            <a:pPr marL="342900" indent="-342900">
              <a:buAutoNum type="arabicPeriod" startAt="5"/>
            </a:pPr>
            <a:r>
              <a:rPr lang="en-US" dirty="0">
                <a:solidFill>
                  <a:schemeClr val="bg1"/>
                </a:solidFill>
                <a:cs typeface="Levenim MT" pitchFamily="2" charset="-79"/>
              </a:rPr>
              <a:t>Elder Dallin H. Oaks  </a:t>
            </a:r>
            <a:r>
              <a:rPr lang="en-US" i="1" dirty="0">
                <a:solidFill>
                  <a:schemeClr val="bg1"/>
                </a:solidFill>
              </a:rPr>
              <a:t>Be Not Deceived </a:t>
            </a:r>
            <a:r>
              <a:rPr lang="en-US" dirty="0">
                <a:solidFill>
                  <a:schemeClr val="bg1"/>
                </a:solidFill>
              </a:rPr>
              <a:t>Oct. 2004 Gen. Conf.</a:t>
            </a:r>
          </a:p>
          <a:p>
            <a:pPr marL="342900" indent="-342900">
              <a:buFontTx/>
              <a:buAutoNum type="arabicPeriod" startAt="5"/>
            </a:pPr>
            <a:r>
              <a:rPr lang="en-US" dirty="0">
                <a:solidFill>
                  <a:schemeClr val="bg1"/>
                </a:solidFill>
              </a:rPr>
              <a:t>Elder Joseph B. Wirthlin (“The Unspeakable Gift,”</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2003, 26; see also D&amp;C 20:38, 41).</a:t>
            </a:r>
          </a:p>
          <a:p>
            <a:pPr marL="342900" indent="-342900">
              <a:buFontTx/>
              <a:buAutoNum type="arabicPeriod" startAt="5"/>
            </a:pPr>
            <a:r>
              <a:rPr lang="en-US" dirty="0">
                <a:solidFill>
                  <a:schemeClr val="bg1"/>
                </a:solidFill>
              </a:rPr>
              <a:t>Elder Jeffrey R. Holland (“A Teacher Come from God,”</a:t>
            </a:r>
            <a:r>
              <a:rPr lang="en-US" i="1" dirty="0">
                <a:solidFill>
                  <a:schemeClr val="bg1"/>
                </a:solidFill>
              </a:rPr>
              <a:t> Ensign,</a:t>
            </a:r>
            <a:r>
              <a:rPr lang="en-US" dirty="0">
                <a:solidFill>
                  <a:schemeClr val="bg1"/>
                </a:solidFill>
              </a:rPr>
              <a:t> May 1998, 25). And quoting David O. McKay [in Conference Report, Oct. 1916, 57</a:t>
            </a:r>
          </a:p>
          <a:p>
            <a:pPr marL="342900" indent="-342900">
              <a:buAutoNum type="arabicPeriod" startAt="5"/>
            </a:pPr>
            <a:endParaRPr lang="en-US" i="1" dirty="0">
              <a:solidFill>
                <a:schemeClr val="bg1"/>
              </a:solidFill>
            </a:endParaRPr>
          </a:p>
        </p:txBody>
      </p:sp>
      <p:sp>
        <p:nvSpPr>
          <p:cNvPr id="13" name="Footer Placeholder 14">
            <a:extLst>
              <a:ext uri="{FF2B5EF4-FFF2-40B4-BE49-F238E27FC236}">
                <a16:creationId xmlns:a16="http://schemas.microsoft.com/office/drawing/2014/main" id="{6A555E7F-FEF5-4731-8CA9-071106619916}"/>
              </a:ext>
            </a:extLst>
          </p:cNvPr>
          <p:cNvSpPr>
            <a:spLocks noGrp="1"/>
          </p:cNvSpPr>
          <p:nvPr/>
        </p:nvSpPr>
        <p:spPr>
          <a:xfrm>
            <a:off x="53582" y="64309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80872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06213"/>
            <a:ext cx="6542314" cy="2492990"/>
          </a:xfrm>
          <a:prstGeom prst="rect">
            <a:avLst/>
          </a:prstGeom>
          <a:ln>
            <a:solidFill>
              <a:schemeClr val="tx1"/>
            </a:solidFill>
          </a:ln>
        </p:spPr>
        <p:txBody>
          <a:bodyPr wrap="square">
            <a:spAutoFit/>
          </a:bodyPr>
          <a:lstStyle/>
          <a:p>
            <a:pPr fontAlgn="base"/>
            <a:r>
              <a:rPr lang="en-US" sz="1200" b="1" dirty="0">
                <a:solidFill>
                  <a:srgbClr val="333333"/>
                </a:solidFill>
              </a:rPr>
              <a:t>Saul’s part in the Death of Stephen Acts 8:1-4:</a:t>
            </a:r>
          </a:p>
          <a:p>
            <a:pPr fontAlgn="base"/>
            <a:r>
              <a:rPr lang="en-US" sz="1200" dirty="0">
                <a:solidFill>
                  <a:srgbClr val="333333"/>
                </a:solidFill>
              </a:rPr>
              <a:t>The angry mob dropped their cloaks at Saul’s feet. Cursing and yelling, they began to hurl stones at Stephen for preaching about Jesus. The rocks bruised and cut Stephen’s body. Wounded, he knelt on the ground and cried with a loud voice, “Lord, lay not this sin to their charge,” and died.</a:t>
            </a:r>
          </a:p>
          <a:p>
            <a:pPr fontAlgn="base"/>
            <a:r>
              <a:rPr lang="en-US" sz="1200" dirty="0">
                <a:solidFill>
                  <a:srgbClr val="333333"/>
                </a:solidFill>
              </a:rPr>
              <a:t>Saul was unmoved by the innocent man’s dying words of forgiveness. He thought Christians were wicked, and he worked hard to rid the empire of them. He searched the towns and homes, and when he found any men or women who believed in Christ, they were put into prison.</a:t>
            </a:r>
          </a:p>
          <a:p>
            <a:pPr fontAlgn="base"/>
            <a:r>
              <a:rPr lang="en-US" sz="1200" dirty="0">
                <a:solidFill>
                  <a:srgbClr val="333333"/>
                </a:solidFill>
              </a:rPr>
              <a:t>So great was Saul’s vengeance that he went to the high priest and obtained letters to take to the synagogues in Damascus. The letters gave Saul the authority to take prisoner any Christian he found on his journey.</a:t>
            </a:r>
          </a:p>
          <a:p>
            <a:pPr fontAlgn="base"/>
            <a:r>
              <a:rPr lang="en-US" sz="1200" dirty="0">
                <a:solidFill>
                  <a:srgbClr val="333333"/>
                </a:solidFill>
              </a:rPr>
              <a:t>Carrying the letters, Saul started for Damascus, determined to destroy the Christians.</a:t>
            </a:r>
          </a:p>
          <a:p>
            <a:pPr fontAlgn="base"/>
            <a:r>
              <a:rPr lang="en-US" sz="1200" i="1" dirty="0"/>
              <a:t>Scriptural Giants: Saul Becomes Paul</a:t>
            </a:r>
          </a:p>
          <a:p>
            <a:pPr fontAlgn="base"/>
            <a:r>
              <a:rPr lang="en-US" sz="1200" dirty="0"/>
              <a:t>By Sherrie Johnson found in </a:t>
            </a:r>
            <a:r>
              <a:rPr lang="en-US" sz="1200" i="1" dirty="0"/>
              <a:t>Friend </a:t>
            </a:r>
            <a:r>
              <a:rPr lang="en-US" sz="1200" dirty="0"/>
              <a:t>(Sept. 1986)</a:t>
            </a:r>
            <a:endParaRPr lang="en-US" sz="1200" b="0" i="0" dirty="0">
              <a:solidFill>
                <a:srgbClr val="333333"/>
              </a:solidFill>
              <a:effectLst/>
            </a:endParaRPr>
          </a:p>
        </p:txBody>
      </p:sp>
      <p:sp>
        <p:nvSpPr>
          <p:cNvPr id="22" name="Rectangle 21"/>
          <p:cNvSpPr/>
          <p:nvPr/>
        </p:nvSpPr>
        <p:spPr>
          <a:xfrm>
            <a:off x="0" y="13223"/>
            <a:ext cx="6542314" cy="2492990"/>
          </a:xfrm>
          <a:prstGeom prst="rect">
            <a:avLst/>
          </a:prstGeom>
          <a:ln>
            <a:solidFill>
              <a:schemeClr val="tx1"/>
            </a:solidFill>
          </a:ln>
        </p:spPr>
        <p:txBody>
          <a:bodyPr wrap="square">
            <a:spAutoFit/>
          </a:bodyPr>
          <a:lstStyle/>
          <a:p>
            <a:pPr fontAlgn="base"/>
            <a:r>
              <a:rPr lang="en-US" sz="1200" b="1" dirty="0"/>
              <a:t>Saul Acts 8:1-4:</a:t>
            </a:r>
          </a:p>
          <a:p>
            <a:pPr fontAlgn="base"/>
            <a:r>
              <a:rPr lang="en-US" sz="1200" dirty="0"/>
              <a:t>"Among the disputants who, when defeated in discussion, conspired against Stephen and brought about his death, were Jews from Cilicia. Associated with them was a young man named Saul, a native of the Cilician city of Tarsus. This man was an able scholar, a forceful controversialist, an ardent defender of what he regarded as the right, and a vigorous assailant of what to him was wrong. Though born in Tarsus he had been brought to Jerusalem in early youth and had there grown up a strict Pharisee and an aggressive supporter of Judaism. He was a student of the law under the tutelage of Gamaliel, one of the most eminent masters of the time; and had the confidence of the high priest. His father, or perhaps an earlier progenitor, had acquired the rank of Roman citizenship, and Saul was a born heir to that distinction. Saul was a violent opponent of the apostles and the Church, and had made himself a party to the death of Stephen by openly consenting thereunto and by holding in personal custody the garments of the false witnesses while they stoned the martyr.“ elder James E. Talmage  (</a:t>
            </a:r>
            <a:r>
              <a:rPr lang="en-US" sz="1200" i="1" dirty="0"/>
              <a:t>Jesus the Christ</a:t>
            </a:r>
            <a:r>
              <a:rPr lang="en-US" sz="1200" dirty="0"/>
              <a:t>, 661</a:t>
            </a:r>
            <a:endParaRPr lang="en-US" sz="1200" b="0" i="0" dirty="0">
              <a:solidFill>
                <a:srgbClr val="333333"/>
              </a:solidFill>
              <a:effectLst/>
            </a:endParaRPr>
          </a:p>
        </p:txBody>
      </p:sp>
      <p:sp>
        <p:nvSpPr>
          <p:cNvPr id="23" name="Rectangle 22"/>
          <p:cNvSpPr/>
          <p:nvPr/>
        </p:nvSpPr>
        <p:spPr>
          <a:xfrm>
            <a:off x="0" y="4999203"/>
            <a:ext cx="6542314" cy="1754326"/>
          </a:xfrm>
          <a:prstGeom prst="rect">
            <a:avLst/>
          </a:prstGeom>
          <a:ln>
            <a:solidFill>
              <a:schemeClr val="tx1"/>
            </a:solidFill>
          </a:ln>
        </p:spPr>
        <p:txBody>
          <a:bodyPr wrap="square">
            <a:spAutoFit/>
          </a:bodyPr>
          <a:lstStyle/>
          <a:p>
            <a:pPr fontAlgn="base"/>
            <a:r>
              <a:rPr lang="en-US" sz="1200" b="1" dirty="0"/>
              <a:t>"Philip-saintly</a:t>
            </a:r>
            <a:r>
              <a:rPr lang="en-US" sz="1200" dirty="0"/>
              <a:t>, valiant, a powerful preacher, a mighty worker of miracles-held only the Aaronic Priesthood! Peter and John must yet come from Jerusalem to Samaria to confer the Holy Ghost upon his baptized converts. (Acts 8:14-17.) And yet Philip, magnifying his calling, casts out devils, commands the lame to leap and the sick to rise from their beds of affliction. Miracles are wrought by the power of faith, and a righteous man need not hold the Melchizedek Priesthood to have power and influence with his Creator. As Joseph Smith said, 'If a priest understands his duty, his calling, and ministry, and preaches by the Holy Ghost, his enjoyment is as great as if he were one of the Presidency.‘ Elder Bruce R. McConkie  (</a:t>
            </a:r>
            <a:r>
              <a:rPr lang="en-US" sz="1200" i="1" dirty="0"/>
              <a:t>Teachings</a:t>
            </a:r>
            <a:r>
              <a:rPr lang="en-US" sz="1200" dirty="0"/>
              <a:t>, p. 112.)" (</a:t>
            </a:r>
            <a:r>
              <a:rPr lang="en-US" sz="1200" i="1" dirty="0"/>
              <a:t>Doctrinal New Testament Commentary, </a:t>
            </a:r>
            <a:r>
              <a:rPr lang="en-US" sz="1200" dirty="0"/>
              <a:t>3 vols. [Salt Lake City: </a:t>
            </a:r>
            <a:r>
              <a:rPr lang="en-US" sz="1200" dirty="0" err="1"/>
              <a:t>Bookcraft</a:t>
            </a:r>
            <a:r>
              <a:rPr lang="en-US" sz="1200" dirty="0"/>
              <a:t>, 1965-1973], 2: 81.)</a:t>
            </a:r>
            <a:endParaRPr lang="en-US" sz="1200" b="0" i="0" dirty="0">
              <a:solidFill>
                <a:srgbClr val="333333"/>
              </a:solidFill>
              <a:effectLst/>
            </a:endParaRPr>
          </a:p>
        </p:txBody>
      </p:sp>
      <p:sp>
        <p:nvSpPr>
          <p:cNvPr id="24" name="Rectangle 23"/>
          <p:cNvSpPr/>
          <p:nvPr/>
        </p:nvSpPr>
        <p:spPr>
          <a:xfrm>
            <a:off x="6542314" y="0"/>
            <a:ext cx="5649686" cy="1569660"/>
          </a:xfrm>
          <a:prstGeom prst="rect">
            <a:avLst/>
          </a:prstGeom>
          <a:ln>
            <a:solidFill>
              <a:schemeClr val="tx1"/>
            </a:solidFill>
          </a:ln>
        </p:spPr>
        <p:txBody>
          <a:bodyPr wrap="square">
            <a:spAutoFit/>
          </a:bodyPr>
          <a:lstStyle/>
          <a:p>
            <a:pPr fontAlgn="base"/>
            <a:r>
              <a:rPr lang="en-US" sz="1200" b="1" dirty="0"/>
              <a:t>One With Authority Acts 8:14-15:</a:t>
            </a:r>
          </a:p>
          <a:p>
            <a:pPr fontAlgn="base"/>
            <a:r>
              <a:rPr lang="en-US" sz="1200" dirty="0"/>
              <a:t>"The laying on of hands is the divinely-authorized method of administering spirit baptism...The laying on of hands for the gift of the Holy Ghost was an ordinance in the Christian church for centuries. The ordinance remained with the church much longer than did the Holy Ghost. Cyprian mentions it in the third century; Augustine in the fourth. Gradually, however, it began to be neglected, until finally some of the sects repudiated it, while others, retaining the 'form of godliness,' denied 'the power thereof.'" Orson F. Whitney (</a:t>
            </a:r>
            <a:r>
              <a:rPr lang="en-US" sz="1200" i="1" dirty="0"/>
              <a:t>Gospel Themes</a:t>
            </a:r>
            <a:r>
              <a:rPr lang="en-US" sz="1200" dirty="0"/>
              <a:t>[Salt Lake City: </a:t>
            </a:r>
            <a:r>
              <a:rPr lang="en-US" sz="1200" dirty="0" err="1"/>
              <a:t>n.p</a:t>
            </a:r>
            <a:r>
              <a:rPr lang="en-US" sz="1200" dirty="0"/>
              <a:t>., 1914], 63.)</a:t>
            </a:r>
            <a:endParaRPr lang="en-US" sz="1200" b="0" i="0" dirty="0">
              <a:solidFill>
                <a:srgbClr val="333333"/>
              </a:solidFill>
              <a:effectLst/>
            </a:endParaRPr>
          </a:p>
        </p:txBody>
      </p:sp>
      <p:sp>
        <p:nvSpPr>
          <p:cNvPr id="25" name="Rectangle 24"/>
          <p:cNvSpPr/>
          <p:nvPr/>
        </p:nvSpPr>
        <p:spPr>
          <a:xfrm>
            <a:off x="6542314" y="1582883"/>
            <a:ext cx="5649686" cy="2123658"/>
          </a:xfrm>
          <a:prstGeom prst="rect">
            <a:avLst/>
          </a:prstGeom>
          <a:ln>
            <a:solidFill>
              <a:schemeClr val="tx1"/>
            </a:solidFill>
          </a:ln>
        </p:spPr>
        <p:txBody>
          <a:bodyPr wrap="square">
            <a:spAutoFit/>
          </a:bodyPr>
          <a:lstStyle/>
          <a:p>
            <a:pPr fontAlgn="base"/>
            <a:r>
              <a:rPr lang="en-US" sz="1200" b="1" dirty="0"/>
              <a:t>Philip eagerly Joins the Others and Preaches the Gospel Acts 8:29-30:</a:t>
            </a:r>
          </a:p>
          <a:p>
            <a:pPr fontAlgn="base"/>
            <a:r>
              <a:rPr lang="en-US" sz="1200" dirty="0"/>
              <a:t>"We can be of so much service to others in many 'thou shalt' ways. Of course, the problem is that rendering such service takes time and we are all so busy. Some situations may call for service that somehow seems to be beneath us. Besides, we have other things to do. The 'thou </a:t>
            </a:r>
            <a:r>
              <a:rPr lang="en-US" sz="1200" dirty="0" err="1"/>
              <a:t>shalts</a:t>
            </a:r>
            <a:r>
              <a:rPr lang="en-US" sz="1200" dirty="0"/>
              <a:t>' are so convenient to put off. Who will notice the procrastination anyway? After all, we are not robbing a bank. Or are there forms of withholding which constitute stealing? (quotes Acts 8:26-21)</a:t>
            </a:r>
          </a:p>
          <a:p>
            <a:pPr fontAlgn="base"/>
            <a:r>
              <a:rPr lang="en-US" sz="1200" dirty="0"/>
              <a:t>"...How many times are we too busy to 'come up and sit' (v. 31) with someone who needs conversation? You and I have divine promptings all the time encouraging us to do good, but we often deflect them instead of doing like Philip, who 'ran thither.'" Elder Neal A. Maxwell ("The Pathway of Discipleship," </a:t>
            </a:r>
            <a:r>
              <a:rPr lang="en-US" sz="1200" i="1" dirty="0"/>
              <a:t>Ensign</a:t>
            </a:r>
            <a:r>
              <a:rPr lang="en-US" sz="1200" dirty="0"/>
              <a:t>, Sept. 1998, 10)</a:t>
            </a:r>
          </a:p>
        </p:txBody>
      </p:sp>
      <p:sp>
        <p:nvSpPr>
          <p:cNvPr id="26" name="Rectangle 25"/>
          <p:cNvSpPr/>
          <p:nvPr/>
        </p:nvSpPr>
        <p:spPr>
          <a:xfrm>
            <a:off x="6542314" y="3706541"/>
            <a:ext cx="5649686" cy="1200329"/>
          </a:xfrm>
          <a:prstGeom prst="rect">
            <a:avLst/>
          </a:prstGeom>
          <a:ln>
            <a:solidFill>
              <a:schemeClr val="tx1"/>
            </a:solidFill>
          </a:ln>
        </p:spPr>
        <p:txBody>
          <a:bodyPr wrap="square">
            <a:spAutoFit/>
          </a:bodyPr>
          <a:lstStyle/>
          <a:p>
            <a:pPr fontAlgn="base"/>
            <a:r>
              <a:rPr lang="en-US" sz="1200" b="1" dirty="0"/>
              <a:t>Eunuch:</a:t>
            </a:r>
          </a:p>
          <a:p>
            <a:pPr fontAlgn="base"/>
            <a:r>
              <a:rPr lang="en-US" sz="1200" dirty="0"/>
              <a:t>A class of emasculated men attached to the courts of eastern rulers. They were employed to watch over the harems and also were often given positions as trusted officials. </a:t>
            </a:r>
            <a:r>
              <a:rPr lang="en-US" sz="1200" b="0" i="0" dirty="0">
                <a:solidFill>
                  <a:srgbClr val="000000"/>
                </a:solidFill>
                <a:effectLst/>
              </a:rPr>
              <a:t>They served as soldiers, guarded the royal harems, and often held trusted positions within the court. </a:t>
            </a:r>
            <a:r>
              <a:rPr lang="en-US" sz="1200" dirty="0"/>
              <a:t>Eunuchs are mentioned in 2 Kgs. 20:18; Isa. 39:7; 56:4; Jer. 38:7–13; 41:16; Matt. 19:12; Acts 8:27–38. Bible Dictionary</a:t>
            </a:r>
          </a:p>
        </p:txBody>
      </p:sp>
    </p:spTree>
    <p:extLst>
      <p:ext uri="{BB962C8B-B14F-4D97-AF65-F5344CB8AC3E}">
        <p14:creationId xmlns:p14="http://schemas.microsoft.com/office/powerpoint/2010/main" val="3930459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4173" y="108854"/>
          <a:ext cx="3799113" cy="6480996"/>
        </p:xfrm>
        <a:graphic>
          <a:graphicData uri="http://schemas.openxmlformats.org/drawingml/2006/table">
            <a:tbl>
              <a:tblPr firstRow="1" bandRow="1">
                <a:tableStyleId>{5940675A-B579-460E-94D1-54222C63F5DA}</a:tableStyleId>
              </a:tblPr>
              <a:tblGrid>
                <a:gridCol w="2590798">
                  <a:extLst>
                    <a:ext uri="{9D8B030D-6E8A-4147-A177-3AD203B41FA5}">
                      <a16:colId xmlns:a16="http://schemas.microsoft.com/office/drawing/2014/main" val="20000"/>
                    </a:ext>
                  </a:extLst>
                </a:gridCol>
                <a:gridCol w="1208315">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dirty="0">
                          <a:solidFill>
                            <a:srgbClr val="434444"/>
                          </a:solidFill>
                          <a:effectLst/>
                        </a:rPr>
                        <a:t>Kingdom to Be Restored to Israel</a:t>
                      </a:r>
                    </a:p>
                  </a:txBody>
                  <a:tcPr marL="95250" marR="95250" marT="66675" marB="66675" anchor="ctr"/>
                </a:tc>
                <a:tc>
                  <a:txBody>
                    <a:bodyPr/>
                    <a:lstStyle/>
                    <a:p>
                      <a:pPr algn="l" fontAlgn="base"/>
                      <a:r>
                        <a:rPr lang="en-US" sz="1200" dirty="0">
                          <a:solidFill>
                            <a:srgbClr val="434444"/>
                          </a:solidFill>
                          <a:effectLst/>
                        </a:rPr>
                        <a:t>1:1–8</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Mount of Olives:</a:t>
                      </a:r>
                    </a:p>
                    <a:p>
                      <a:pPr algn="l" fontAlgn="base"/>
                      <a:r>
                        <a:rPr lang="en-US" sz="1200">
                          <a:solidFill>
                            <a:srgbClr val="434444"/>
                          </a:solidFill>
                          <a:effectLst/>
                        </a:rPr>
                        <a:t>Christ Ascends to Heaven</a:t>
                      </a:r>
                    </a:p>
                  </a:txBody>
                  <a:tcPr marL="95250" marR="95250" marT="66675" marB="66675" anchor="ctr"/>
                </a:tc>
                <a:tc>
                  <a:txBody>
                    <a:bodyPr/>
                    <a:lstStyle/>
                    <a:p>
                      <a:pPr algn="l" fontAlgn="base"/>
                      <a:r>
                        <a:rPr lang="en-US" sz="1200">
                          <a:solidFill>
                            <a:srgbClr val="434444"/>
                          </a:solidFill>
                          <a:effectLst/>
                        </a:rPr>
                        <a:t>1:9–14</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Jerusalem:</a:t>
                      </a:r>
                    </a:p>
                    <a:p>
                      <a:pPr algn="l" fontAlgn="base"/>
                      <a:r>
                        <a:rPr lang="en-US" sz="1200">
                          <a:solidFill>
                            <a:srgbClr val="434444"/>
                          </a:solidFill>
                          <a:effectLst/>
                        </a:rPr>
                        <a:t>Apostles Choose Successor to Judas</a:t>
                      </a:r>
                    </a:p>
                  </a:txBody>
                  <a:tcPr marL="95250" marR="95250" marT="66675" marB="66675" anchor="ctr"/>
                </a:tc>
                <a:tc>
                  <a:txBody>
                    <a:bodyPr/>
                    <a:lstStyle/>
                    <a:p>
                      <a:pPr algn="l" fontAlgn="base"/>
                      <a:r>
                        <a:rPr lang="en-US" sz="1200">
                          <a:solidFill>
                            <a:srgbClr val="434444"/>
                          </a:solidFill>
                          <a:effectLst/>
                        </a:rPr>
                        <a:t>1:15–26</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dirty="0">
                          <a:solidFill>
                            <a:srgbClr val="434444"/>
                          </a:solidFill>
                          <a:effectLst/>
                        </a:rPr>
                        <a:t>The </a:t>
                      </a:r>
                      <a:r>
                        <a:rPr lang="en-US" sz="1200" u="none" strike="noStrike" dirty="0">
                          <a:solidFill>
                            <a:srgbClr val="2F393A"/>
                          </a:solidFill>
                          <a:effectLst/>
                        </a:rPr>
                        <a:t>Holy Ghost</a:t>
                      </a:r>
                      <a:r>
                        <a:rPr lang="en-US" sz="1200" dirty="0">
                          <a:solidFill>
                            <a:srgbClr val="434444"/>
                          </a:solidFill>
                          <a:effectLst/>
                        </a:rPr>
                        <a:t> and the Day of Pentecost</a:t>
                      </a:r>
                    </a:p>
                  </a:txBody>
                  <a:tcPr marL="95250" marR="95250" marT="66675" marB="66675" anchor="ctr"/>
                </a:tc>
                <a:tc>
                  <a:txBody>
                    <a:bodyPr/>
                    <a:lstStyle/>
                    <a:p>
                      <a:pPr algn="l" fontAlgn="base"/>
                      <a:r>
                        <a:rPr lang="en-US" sz="1200">
                          <a:solidFill>
                            <a:srgbClr val="434444"/>
                          </a:solidFill>
                          <a:effectLst/>
                        </a:rPr>
                        <a:t>2:1–21</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dirty="0">
                          <a:solidFill>
                            <a:srgbClr val="434444"/>
                          </a:solidFill>
                          <a:effectLst/>
                        </a:rPr>
                        <a:t>Peter Testifies of Jesus’ </a:t>
                      </a:r>
                      <a:r>
                        <a:rPr lang="en-US" sz="1200" u="none" strike="noStrike" dirty="0">
                          <a:solidFill>
                            <a:srgbClr val="2F393A"/>
                          </a:solidFill>
                          <a:effectLst/>
                        </a:rPr>
                        <a:t>Resurrection</a:t>
                      </a:r>
                      <a:endParaRPr lang="en-US" sz="1200" dirty="0">
                        <a:solidFill>
                          <a:srgbClr val="434444"/>
                        </a:solidFill>
                        <a:effectLst/>
                      </a:endParaRPr>
                    </a:p>
                  </a:txBody>
                  <a:tcPr marL="95250" marR="95250" marT="66675" marB="66675" anchor="ctr"/>
                </a:tc>
                <a:tc>
                  <a:txBody>
                    <a:bodyPr/>
                    <a:lstStyle/>
                    <a:p>
                      <a:pPr algn="l" fontAlgn="base"/>
                      <a:r>
                        <a:rPr lang="en-US" sz="1200" dirty="0">
                          <a:solidFill>
                            <a:srgbClr val="434444"/>
                          </a:solidFill>
                          <a:effectLst/>
                        </a:rPr>
                        <a:t>2:22–36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dirty="0">
                          <a:solidFill>
                            <a:srgbClr val="434444"/>
                          </a:solidFill>
                          <a:effectLst/>
                        </a:rPr>
                        <a:t>How to Gain Salvation</a:t>
                      </a:r>
                    </a:p>
                  </a:txBody>
                  <a:tcPr marL="95250" marR="95250" marT="66675" marB="66675" anchor="ctr"/>
                </a:tc>
                <a:tc>
                  <a:txBody>
                    <a:bodyPr/>
                    <a:lstStyle/>
                    <a:p>
                      <a:pPr algn="l" fontAlgn="base"/>
                      <a:r>
                        <a:rPr lang="en-US" sz="1200">
                          <a:solidFill>
                            <a:srgbClr val="434444"/>
                          </a:solidFill>
                          <a:effectLst/>
                        </a:rPr>
                        <a:t>2:37–40</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All Things in Common</a:t>
                      </a:r>
                    </a:p>
                  </a:txBody>
                  <a:tcPr marL="95250" marR="95250" marT="66675" marB="66675" anchor="ctr"/>
                </a:tc>
                <a:tc>
                  <a:txBody>
                    <a:bodyPr/>
                    <a:lstStyle/>
                    <a:p>
                      <a:pPr algn="l" fontAlgn="base"/>
                      <a:r>
                        <a:rPr lang="en-US" sz="1200">
                          <a:solidFill>
                            <a:srgbClr val="434444"/>
                          </a:solidFill>
                          <a:effectLst/>
                        </a:rPr>
                        <a:t>2:41–47</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dirty="0">
                          <a:solidFill>
                            <a:srgbClr val="434444"/>
                          </a:solidFill>
                          <a:effectLst/>
                        </a:rPr>
                        <a:t>Peter Heals Man Lame from Birth</a:t>
                      </a:r>
                    </a:p>
                  </a:txBody>
                  <a:tcPr marL="95250" marR="95250" marT="66675" marB="66675" anchor="ctr">
                    <a:solidFill>
                      <a:schemeClr val="bg1"/>
                    </a:solidFill>
                  </a:tcPr>
                </a:tc>
                <a:tc>
                  <a:txBody>
                    <a:bodyPr/>
                    <a:lstStyle/>
                    <a:p>
                      <a:pPr algn="l" fontAlgn="base"/>
                      <a:r>
                        <a:rPr lang="en-US" sz="1200">
                          <a:solidFill>
                            <a:srgbClr val="434444"/>
                          </a:solidFill>
                          <a:effectLst/>
                        </a:rPr>
                        <a:t>3:1–16</a:t>
                      </a:r>
                    </a:p>
                  </a:txBody>
                  <a:tcPr marL="95250" marR="95250" marT="66675" marB="66675" anchor="ctr">
                    <a:solidFill>
                      <a:schemeClr val="bg1"/>
                    </a:solidFill>
                  </a:tcPr>
                </a:tc>
                <a:extLst>
                  <a:ext uri="{0D108BD9-81ED-4DB2-BD59-A6C34878D82A}">
                    <a16:rowId xmlns:a16="http://schemas.microsoft.com/office/drawing/2014/main" val="10008"/>
                  </a:ext>
                </a:extLst>
              </a:tr>
              <a:tr h="373713">
                <a:tc>
                  <a:txBody>
                    <a:bodyPr/>
                    <a:lstStyle/>
                    <a:p>
                      <a:pPr algn="l" fontAlgn="base"/>
                      <a:r>
                        <a:rPr lang="en-US" sz="1200" dirty="0">
                          <a:solidFill>
                            <a:srgbClr val="434444"/>
                          </a:solidFill>
                          <a:effectLst/>
                        </a:rPr>
                        <a:t>Age of Restoration Is Prior to Christ’s Second Coming</a:t>
                      </a:r>
                    </a:p>
                  </a:txBody>
                  <a:tcPr marL="95250" marR="95250" marT="66675" marB="66675" anchor="ctr">
                    <a:solidFill>
                      <a:schemeClr val="bg1"/>
                    </a:solidFill>
                  </a:tcPr>
                </a:tc>
                <a:tc>
                  <a:txBody>
                    <a:bodyPr/>
                    <a:lstStyle/>
                    <a:p>
                      <a:pPr algn="l" fontAlgn="base"/>
                      <a:r>
                        <a:rPr lang="en-US" sz="1200" dirty="0">
                          <a:solidFill>
                            <a:srgbClr val="434444"/>
                          </a:solidFill>
                          <a:effectLst/>
                        </a:rPr>
                        <a:t>3:17–24</a:t>
                      </a:r>
                    </a:p>
                  </a:txBody>
                  <a:tcPr marL="95250" marR="95250" marT="66675" marB="66675" anchor="ctr">
                    <a:solidFill>
                      <a:schemeClr val="bg1"/>
                    </a:solidFill>
                  </a:tcP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The Children of the Covenant</a:t>
                      </a:r>
                    </a:p>
                  </a:txBody>
                  <a:tcPr marL="95250" marR="95250" marT="66675" marB="66675" anchor="ctr">
                    <a:solidFill>
                      <a:schemeClr val="bg1"/>
                    </a:solidFill>
                  </a:tcPr>
                </a:tc>
                <a:tc>
                  <a:txBody>
                    <a:bodyPr/>
                    <a:lstStyle/>
                    <a:p>
                      <a:pPr algn="l" fontAlgn="base"/>
                      <a:r>
                        <a:rPr lang="en-US" sz="1200" dirty="0">
                          <a:solidFill>
                            <a:srgbClr val="434444"/>
                          </a:solidFill>
                          <a:effectLst/>
                        </a:rPr>
                        <a:t>3:25, 26</a:t>
                      </a:r>
                    </a:p>
                  </a:txBody>
                  <a:tcPr marL="95250" marR="95250" marT="66675" marB="66675" anchor="ctr">
                    <a:solidFill>
                      <a:schemeClr val="bg1"/>
                    </a:solidFill>
                  </a:tcPr>
                </a:tc>
                <a:extLst>
                  <a:ext uri="{0D108BD9-81ED-4DB2-BD59-A6C34878D82A}">
                    <a16:rowId xmlns:a16="http://schemas.microsoft.com/office/drawing/2014/main" val="10010"/>
                  </a:ext>
                </a:extLst>
              </a:tr>
              <a:tr h="373713">
                <a:tc>
                  <a:txBody>
                    <a:bodyPr/>
                    <a:lstStyle/>
                    <a:p>
                      <a:pPr algn="l" fontAlgn="base"/>
                      <a:r>
                        <a:rPr lang="en-US" sz="1200">
                          <a:solidFill>
                            <a:srgbClr val="434444"/>
                          </a:solidFill>
                          <a:effectLst/>
                        </a:rPr>
                        <a:t>Salvation Comes Only Through Christ</a:t>
                      </a:r>
                    </a:p>
                  </a:txBody>
                  <a:tcPr marL="95250" marR="95250" marT="66675" marB="66675" anchor="ctr"/>
                </a:tc>
                <a:tc>
                  <a:txBody>
                    <a:bodyPr/>
                    <a:lstStyle/>
                    <a:p>
                      <a:pPr algn="l" fontAlgn="base"/>
                      <a:r>
                        <a:rPr lang="en-US" sz="1200">
                          <a:solidFill>
                            <a:srgbClr val="434444"/>
                          </a:solidFill>
                          <a:effectLst/>
                        </a:rPr>
                        <a:t>4:1–12</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a:solidFill>
                            <a:srgbClr val="434444"/>
                          </a:solidFill>
                          <a:effectLst/>
                        </a:rPr>
                        <a:t>Sadducees Seek to Silence Apostles</a:t>
                      </a:r>
                    </a:p>
                  </a:txBody>
                  <a:tcPr marL="95250" marR="95250" marT="66675" marB="66675" anchor="ctr"/>
                </a:tc>
                <a:tc>
                  <a:txBody>
                    <a:bodyPr/>
                    <a:lstStyle/>
                    <a:p>
                      <a:pPr algn="l" fontAlgn="base"/>
                      <a:r>
                        <a:rPr lang="en-US" sz="1200">
                          <a:solidFill>
                            <a:srgbClr val="434444"/>
                          </a:solidFill>
                          <a:effectLst/>
                        </a:rPr>
                        <a:t>4:13–22</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Saints Glory in Testimony of Jesus</a:t>
                      </a:r>
                    </a:p>
                  </a:txBody>
                  <a:tcPr marL="95250" marR="95250" marT="66675" marB="66675" anchor="ctr"/>
                </a:tc>
                <a:tc>
                  <a:txBody>
                    <a:bodyPr/>
                    <a:lstStyle/>
                    <a:p>
                      <a:pPr algn="l" fontAlgn="base"/>
                      <a:r>
                        <a:rPr lang="en-US" sz="1200">
                          <a:solidFill>
                            <a:srgbClr val="434444"/>
                          </a:solidFill>
                          <a:effectLst/>
                        </a:rPr>
                        <a:t>4:23–31</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Saints Practice United Order</a:t>
                      </a:r>
                    </a:p>
                  </a:txBody>
                  <a:tcPr marL="95250" marR="95250" marT="66675" marB="66675" anchor="ctr"/>
                </a:tc>
                <a:tc>
                  <a:txBody>
                    <a:bodyPr/>
                    <a:lstStyle/>
                    <a:p>
                      <a:pPr algn="l" fontAlgn="base"/>
                      <a:r>
                        <a:rPr lang="en-US" sz="1200">
                          <a:solidFill>
                            <a:srgbClr val="434444"/>
                          </a:solidFill>
                          <a:effectLst/>
                        </a:rPr>
                        <a:t>4:32–37</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Fate of Deceivers</a:t>
                      </a:r>
                    </a:p>
                  </a:txBody>
                  <a:tcPr marL="95250" marR="95250" marT="66675" marB="66675" anchor="ctr"/>
                </a:tc>
                <a:tc>
                  <a:txBody>
                    <a:bodyPr/>
                    <a:lstStyle/>
                    <a:p>
                      <a:pPr algn="l" fontAlgn="base"/>
                      <a:r>
                        <a:rPr lang="en-US" sz="1200" dirty="0">
                          <a:solidFill>
                            <a:srgbClr val="434444"/>
                          </a:solidFill>
                          <a:effectLst/>
                        </a:rPr>
                        <a:t>5:1–11</a:t>
                      </a:r>
                    </a:p>
                  </a:txBody>
                  <a:tcPr marL="95250" marR="95250" marT="66675" marB="66675" anchor="ctr"/>
                </a:tc>
                <a:extLst>
                  <a:ext uri="{0D108BD9-81ED-4DB2-BD59-A6C34878D82A}">
                    <a16:rowId xmlns:a16="http://schemas.microsoft.com/office/drawing/2014/main" val="10015"/>
                  </a:ext>
                </a:extLst>
              </a:tr>
            </a:tbl>
          </a:graphicData>
        </a:graphic>
      </p:graphicFrame>
      <p:graphicFrame>
        <p:nvGraphicFramePr>
          <p:cNvPr id="3" name="Table 2"/>
          <p:cNvGraphicFramePr>
            <a:graphicFrameLocks noGrp="1"/>
          </p:cNvGraphicFramePr>
          <p:nvPr/>
        </p:nvGraphicFramePr>
        <p:xfrm>
          <a:off x="3973286" y="108854"/>
          <a:ext cx="3799113" cy="6480996"/>
        </p:xfrm>
        <a:graphic>
          <a:graphicData uri="http://schemas.openxmlformats.org/drawingml/2006/table">
            <a:tbl>
              <a:tblPr firstRow="1" bandRow="1">
                <a:tableStyleId>{5940675A-B579-460E-94D1-54222C63F5DA}</a:tableStyleId>
              </a:tblPr>
              <a:tblGrid>
                <a:gridCol w="2754085">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a:solidFill>
                            <a:srgbClr val="434444"/>
                          </a:solidFill>
                          <a:effectLst/>
                        </a:rPr>
                        <a:t>Apostles Continue Miracles of Jesus</a:t>
                      </a:r>
                    </a:p>
                  </a:txBody>
                  <a:tcPr marL="95250" marR="95250" marT="66675" marB="66675" anchor="ctr"/>
                </a:tc>
                <a:tc>
                  <a:txBody>
                    <a:bodyPr/>
                    <a:lstStyle/>
                    <a:p>
                      <a:pPr algn="l" fontAlgn="base"/>
                      <a:r>
                        <a:rPr lang="en-US" sz="1200" dirty="0">
                          <a:solidFill>
                            <a:srgbClr val="434444"/>
                          </a:solidFill>
                          <a:effectLst/>
                        </a:rPr>
                        <a:t>5:12–16</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Angels Deliver Apostles from Prison</a:t>
                      </a:r>
                    </a:p>
                  </a:txBody>
                  <a:tcPr marL="95250" marR="95250" marT="66675" marB="66675" anchor="ctr"/>
                </a:tc>
                <a:tc>
                  <a:txBody>
                    <a:bodyPr/>
                    <a:lstStyle/>
                    <a:p>
                      <a:pPr algn="l" fontAlgn="base"/>
                      <a:r>
                        <a:rPr lang="en-US" sz="1200">
                          <a:solidFill>
                            <a:srgbClr val="434444"/>
                          </a:solidFill>
                          <a:effectLst/>
                        </a:rPr>
                        <a:t>5:17–26</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Apostles Testify of Christ</a:t>
                      </a:r>
                    </a:p>
                  </a:txBody>
                  <a:tcPr marL="95250" marR="95250" marT="66675" marB="66675" anchor="ctr"/>
                </a:tc>
                <a:tc>
                  <a:txBody>
                    <a:bodyPr/>
                    <a:lstStyle/>
                    <a:p>
                      <a:pPr algn="l" fontAlgn="base"/>
                      <a:r>
                        <a:rPr lang="en-US" sz="1200">
                          <a:solidFill>
                            <a:srgbClr val="434444"/>
                          </a:solidFill>
                          <a:effectLst/>
                        </a:rPr>
                        <a:t>5:27–32</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a:solidFill>
                            <a:srgbClr val="434444"/>
                          </a:solidFill>
                          <a:effectLst/>
                        </a:rPr>
                        <a:t>Persecution Is Not of God</a:t>
                      </a:r>
                    </a:p>
                  </a:txBody>
                  <a:tcPr marL="95250" marR="95250" marT="66675" marB="66675" anchor="ctr"/>
                </a:tc>
                <a:tc>
                  <a:txBody>
                    <a:bodyPr/>
                    <a:lstStyle/>
                    <a:p>
                      <a:pPr algn="l" fontAlgn="base"/>
                      <a:r>
                        <a:rPr lang="en-US" sz="1200">
                          <a:solidFill>
                            <a:srgbClr val="434444"/>
                          </a:solidFill>
                          <a:effectLst/>
                        </a:rPr>
                        <a:t>5:33–42</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a:solidFill>
                            <a:srgbClr val="434444"/>
                          </a:solidFill>
                          <a:effectLst/>
                        </a:rPr>
                        <a:t>Seven Chosen to Assist Apostles</a:t>
                      </a:r>
                    </a:p>
                  </a:txBody>
                  <a:tcPr marL="95250" marR="95250" marT="66675" marB="66675" anchor="ctr"/>
                </a:tc>
                <a:tc>
                  <a:txBody>
                    <a:bodyPr/>
                    <a:lstStyle/>
                    <a:p>
                      <a:pPr algn="l" fontAlgn="base"/>
                      <a:r>
                        <a:rPr lang="en-US" sz="1200">
                          <a:solidFill>
                            <a:srgbClr val="434444"/>
                          </a:solidFill>
                          <a:effectLst/>
                        </a:rPr>
                        <a:t>6:1–6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a:solidFill>
                            <a:srgbClr val="434444"/>
                          </a:solidFill>
                          <a:effectLst/>
                        </a:rPr>
                        <a:t>Stephen Transfigured Before the Sanhedrin</a:t>
                      </a:r>
                    </a:p>
                  </a:txBody>
                  <a:tcPr marL="95250" marR="95250" marT="66675" marB="66675" anchor="ctr"/>
                </a:tc>
                <a:tc>
                  <a:txBody>
                    <a:bodyPr/>
                    <a:lstStyle/>
                    <a:p>
                      <a:pPr algn="l" fontAlgn="base"/>
                      <a:r>
                        <a:rPr lang="en-US" sz="1200">
                          <a:solidFill>
                            <a:srgbClr val="434444"/>
                          </a:solidFill>
                          <a:effectLst/>
                        </a:rPr>
                        <a:t>6:7–15</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Stephen Preaches about Israel</a:t>
                      </a:r>
                    </a:p>
                  </a:txBody>
                  <a:tcPr marL="95250" marR="95250" marT="66675" marB="66675" anchor="ctr"/>
                </a:tc>
                <a:tc>
                  <a:txBody>
                    <a:bodyPr/>
                    <a:lstStyle/>
                    <a:p>
                      <a:pPr algn="l" fontAlgn="base"/>
                      <a:r>
                        <a:rPr lang="en-US" sz="1200">
                          <a:solidFill>
                            <a:srgbClr val="434444"/>
                          </a:solidFill>
                          <a:effectLst/>
                        </a:rPr>
                        <a:t>7:1–36</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u="none" strike="noStrike" dirty="0">
                          <a:solidFill>
                            <a:srgbClr val="2F393A"/>
                          </a:solidFill>
                          <a:effectLst/>
                        </a:rPr>
                        <a:t>Moses</a:t>
                      </a:r>
                      <a:r>
                        <a:rPr lang="en-US" sz="1200" dirty="0">
                          <a:solidFill>
                            <a:srgbClr val="434444"/>
                          </a:solidFill>
                          <a:effectLst/>
                        </a:rPr>
                        <a:t>—A Prototype of Christ</a:t>
                      </a:r>
                    </a:p>
                  </a:txBody>
                  <a:tcPr marL="95250" marR="95250" marT="66675" marB="66675" anchor="ctr"/>
                </a:tc>
                <a:tc>
                  <a:txBody>
                    <a:bodyPr/>
                    <a:lstStyle/>
                    <a:p>
                      <a:pPr algn="l" fontAlgn="base"/>
                      <a:r>
                        <a:rPr lang="en-US" sz="1200">
                          <a:solidFill>
                            <a:srgbClr val="434444"/>
                          </a:solidFill>
                          <a:effectLst/>
                        </a:rPr>
                        <a:t>7:37–40</a:t>
                      </a:r>
                    </a:p>
                  </a:txBody>
                  <a:tcPr marL="95250" marR="95250" marT="66675" marB="66675" anchor="ct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Stephen Testifies of Apostasy in Israel</a:t>
                      </a:r>
                    </a:p>
                  </a:txBody>
                  <a:tcPr marL="95250" marR="95250" marT="66675" marB="66675" anchor="ctr"/>
                </a:tc>
                <a:tc>
                  <a:txBody>
                    <a:bodyPr/>
                    <a:lstStyle/>
                    <a:p>
                      <a:pPr algn="l" fontAlgn="base"/>
                      <a:r>
                        <a:rPr lang="en-US" sz="1200">
                          <a:solidFill>
                            <a:srgbClr val="434444"/>
                          </a:solidFill>
                          <a:effectLst/>
                        </a:rPr>
                        <a:t>7:41–53</a:t>
                      </a:r>
                    </a:p>
                  </a:txBody>
                  <a:tcPr marL="95250" marR="95250" marT="66675" marB="66675" anchor="ct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Stephen Sees the Father and the Son</a:t>
                      </a:r>
                    </a:p>
                  </a:txBody>
                  <a:tcPr marL="95250" marR="95250" marT="66675" marB="66675" anchor="ctr"/>
                </a:tc>
                <a:tc>
                  <a:txBody>
                    <a:bodyPr/>
                    <a:lstStyle/>
                    <a:p>
                      <a:pPr algn="l" fontAlgn="base"/>
                      <a:r>
                        <a:rPr lang="en-US" sz="1200">
                          <a:solidFill>
                            <a:srgbClr val="434444"/>
                          </a:solidFill>
                          <a:effectLst/>
                        </a:rPr>
                        <a:t>7:54–60; 8:1</a:t>
                      </a:r>
                    </a:p>
                  </a:txBody>
                  <a:tcPr marL="95250" marR="95250" marT="66675" marB="66675" anchor="ct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Saul Persecutes the Church</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8:1–4</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1"/>
                  </a:ext>
                </a:extLst>
              </a:tr>
              <a:tr h="373713">
                <a:tc>
                  <a:txBody>
                    <a:bodyPr/>
                    <a:lstStyle/>
                    <a:p>
                      <a:pPr algn="l" fontAlgn="base"/>
                      <a:r>
                        <a:rPr lang="en-US" sz="1200" dirty="0">
                          <a:solidFill>
                            <a:srgbClr val="434444"/>
                          </a:solidFill>
                          <a:effectLst/>
                        </a:rPr>
                        <a:t>Samaria:</a:t>
                      </a:r>
                    </a:p>
                    <a:p>
                      <a:pPr algn="l" fontAlgn="base"/>
                      <a:r>
                        <a:rPr lang="en-US" sz="1200" dirty="0">
                          <a:solidFill>
                            <a:srgbClr val="434444"/>
                          </a:solidFill>
                          <a:effectLst/>
                        </a:rPr>
                        <a:t>Philip Works Miracles, Converts Simon</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8:5–13</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2"/>
                  </a:ext>
                </a:extLst>
              </a:tr>
              <a:tr h="373713">
                <a:tc>
                  <a:txBody>
                    <a:bodyPr/>
                    <a:lstStyle/>
                    <a:p>
                      <a:pPr algn="l" fontAlgn="base"/>
                      <a:r>
                        <a:rPr lang="en-US" sz="1200" dirty="0">
                          <a:solidFill>
                            <a:srgbClr val="434444"/>
                          </a:solidFill>
                          <a:effectLst/>
                        </a:rPr>
                        <a:t>Apostles Confer Gift of the Holy Ghost</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8:14–17</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Simon Seeks to Buy Gift of the Holy Ghost</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8:18–25</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Toward Gaza:</a:t>
                      </a:r>
                    </a:p>
                    <a:p>
                      <a:pPr algn="l" fontAlgn="base"/>
                      <a:r>
                        <a:rPr lang="en-US" sz="1200">
                          <a:solidFill>
                            <a:srgbClr val="434444"/>
                          </a:solidFill>
                          <a:effectLst/>
                        </a:rPr>
                        <a:t>Philip Preaches Christ, Baptizes Eunuch</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8:26–40</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5"/>
                  </a:ext>
                </a:extLst>
              </a:tr>
            </a:tbl>
          </a:graphicData>
        </a:graphic>
      </p:graphicFrame>
      <p:sp>
        <p:nvSpPr>
          <p:cNvPr id="7" name="TextBox 6"/>
          <p:cNvSpPr txBox="1"/>
          <p:nvPr/>
        </p:nvSpPr>
        <p:spPr>
          <a:xfrm>
            <a:off x="8232318" y="1240972"/>
            <a:ext cx="3695702" cy="4031873"/>
          </a:xfrm>
          <a:prstGeom prst="rect">
            <a:avLst/>
          </a:prstGeom>
          <a:noFill/>
        </p:spPr>
        <p:txBody>
          <a:bodyPr wrap="square" rtlCol="0">
            <a:spAutoFit/>
          </a:bodyPr>
          <a:lstStyle/>
          <a:p>
            <a:pPr algn="ctr"/>
            <a:r>
              <a:rPr lang="en-US" sz="3200" dirty="0"/>
              <a:t>The Acts of The Apostles, Written by Luke to </a:t>
            </a:r>
            <a:r>
              <a:rPr lang="en-US" sz="3200" dirty="0" err="1"/>
              <a:t>Theophilus</a:t>
            </a:r>
            <a:r>
              <a:rPr lang="en-US" sz="3200" dirty="0"/>
              <a:t>, 61-63 AD</a:t>
            </a:r>
          </a:p>
          <a:p>
            <a:pPr algn="ctr"/>
            <a:endParaRPr lang="en-US" sz="3200" dirty="0"/>
          </a:p>
          <a:p>
            <a:pPr algn="ctr"/>
            <a:r>
              <a:rPr lang="en-US" sz="3200" dirty="0"/>
              <a:t>The Events That Occurred 33-36 AD  (1-8)</a:t>
            </a:r>
          </a:p>
        </p:txBody>
      </p:sp>
      <p:sp>
        <p:nvSpPr>
          <p:cNvPr id="8" name="TextBox 7"/>
          <p:cNvSpPr txBox="1"/>
          <p:nvPr/>
        </p:nvSpPr>
        <p:spPr>
          <a:xfrm>
            <a:off x="8322127" y="6466739"/>
            <a:ext cx="3516085" cy="246221"/>
          </a:xfrm>
          <a:prstGeom prst="rect">
            <a:avLst/>
          </a:prstGeom>
          <a:noFill/>
        </p:spPr>
        <p:txBody>
          <a:bodyPr wrap="square" rtlCol="0">
            <a:spAutoFit/>
          </a:bodyPr>
          <a:lstStyle/>
          <a:p>
            <a:r>
              <a:rPr lang="en-US" sz="1000" dirty="0"/>
              <a:t>Life and Times of Jesus Christ Section 7 Chapter 29</a:t>
            </a:r>
          </a:p>
        </p:txBody>
      </p:sp>
    </p:spTree>
    <p:extLst>
      <p:ext uri="{BB962C8B-B14F-4D97-AF65-F5344CB8AC3E}">
        <p14:creationId xmlns:p14="http://schemas.microsoft.com/office/powerpoint/2010/main" val="1954900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310" t="20846" r="32024" b="35416"/>
          <a:stretch/>
        </p:blipFill>
        <p:spPr>
          <a:xfrm>
            <a:off x="293914" y="130629"/>
            <a:ext cx="4909457" cy="3294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2"/>
          <a:srcRect l="31310" t="20846" r="32024" b="35416"/>
          <a:stretch/>
        </p:blipFill>
        <p:spPr>
          <a:xfrm>
            <a:off x="5203371" y="130628"/>
            <a:ext cx="4909457" cy="3294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2"/>
          <a:srcRect l="31310" t="20846" r="32024" b="35416"/>
          <a:stretch/>
        </p:blipFill>
        <p:spPr>
          <a:xfrm>
            <a:off x="293913" y="3424715"/>
            <a:ext cx="4909457" cy="3294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2"/>
          <a:srcRect l="31310" t="20846" r="32024" b="35416"/>
          <a:stretch/>
        </p:blipFill>
        <p:spPr>
          <a:xfrm>
            <a:off x="5203370" y="3424714"/>
            <a:ext cx="4909457" cy="3294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8374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46E49F-27E0-4117-93FF-26DDD0899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Rockwell" panose="02060603020205020403" pitchFamily="18" charset="0"/>
              </a:rPr>
              <a:t>A Chosen Vessel</a:t>
            </a:r>
          </a:p>
          <a:p>
            <a:pPr algn="ctr"/>
            <a:r>
              <a:rPr lang="en-US" sz="6000" dirty="0">
                <a:solidFill>
                  <a:schemeClr val="bg1"/>
                </a:solidFill>
                <a:latin typeface="Rockwell" panose="02060603020205020403" pitchFamily="18" charset="0"/>
              </a:rPr>
              <a:t>Acts 9</a:t>
            </a:r>
            <a:endParaRPr lang="en-US" sz="4400" dirty="0">
              <a:solidFill>
                <a:schemeClr val="bg1"/>
              </a:solidFill>
              <a:latin typeface="Rockwell" panose="02060603020205020403" pitchFamily="18" charset="0"/>
            </a:endParaRPr>
          </a:p>
        </p:txBody>
      </p:sp>
      <p:grpSp>
        <p:nvGrpSpPr>
          <p:cNvPr id="26" name="Group 94"/>
          <p:cNvGrpSpPr/>
          <p:nvPr/>
        </p:nvGrpSpPr>
        <p:grpSpPr>
          <a:xfrm>
            <a:off x="2251373" y="1963440"/>
            <a:ext cx="2133600" cy="4648200"/>
            <a:chOff x="4405860" y="139189"/>
            <a:chExt cx="2861871" cy="6475262"/>
          </a:xfrm>
        </p:grpSpPr>
        <p:grpSp>
          <p:nvGrpSpPr>
            <p:cNvPr id="27" name="Group 86"/>
            <p:cNvGrpSpPr/>
            <p:nvPr/>
          </p:nvGrpSpPr>
          <p:grpSpPr>
            <a:xfrm rot="2107423">
              <a:off x="4802579" y="139189"/>
              <a:ext cx="743864" cy="1806453"/>
              <a:chOff x="7696200" y="914400"/>
              <a:chExt cx="685800" cy="2438400"/>
            </a:xfrm>
          </p:grpSpPr>
          <p:sp>
            <p:nvSpPr>
              <p:cNvPr id="67" name="Moon 6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87"/>
            <p:cNvGrpSpPr/>
            <p:nvPr/>
          </p:nvGrpSpPr>
          <p:grpSpPr>
            <a:xfrm rot="19262140" flipH="1">
              <a:off x="6126313" y="231425"/>
              <a:ext cx="743864" cy="1645187"/>
              <a:chOff x="7696200" y="914400"/>
              <a:chExt cx="685800" cy="2438400"/>
            </a:xfrm>
          </p:grpSpPr>
          <p:sp>
            <p:nvSpPr>
              <p:cNvPr id="63" name="Moon 62"/>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47"/>
            <p:cNvGrpSpPr/>
            <p:nvPr/>
          </p:nvGrpSpPr>
          <p:grpSpPr>
            <a:xfrm rot="562843">
              <a:off x="5697438" y="5840305"/>
              <a:ext cx="666047" cy="774146"/>
              <a:chOff x="6106804" y="4039302"/>
              <a:chExt cx="666047" cy="774146"/>
            </a:xfrm>
          </p:grpSpPr>
          <p:sp>
            <p:nvSpPr>
              <p:cNvPr id="60" name="Oval 59"/>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47"/>
            <p:cNvGrpSpPr/>
            <p:nvPr/>
          </p:nvGrpSpPr>
          <p:grpSpPr>
            <a:xfrm rot="2613352">
              <a:off x="5128037" y="5761712"/>
              <a:ext cx="666047" cy="774146"/>
              <a:chOff x="6106804" y="4039302"/>
              <a:chExt cx="666047" cy="774146"/>
            </a:xfrm>
          </p:grpSpPr>
          <p:sp>
            <p:nvSpPr>
              <p:cNvPr id="57" name="Oval 56"/>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57"/>
            <p:cNvGrpSpPr/>
            <p:nvPr/>
          </p:nvGrpSpPr>
          <p:grpSpPr>
            <a:xfrm>
              <a:off x="4953000" y="5334000"/>
              <a:ext cx="1828800" cy="609600"/>
              <a:chOff x="1371600" y="3962400"/>
              <a:chExt cx="6705600" cy="2057400"/>
            </a:xfrm>
          </p:grpSpPr>
          <p:grpSp>
            <p:nvGrpSpPr>
              <p:cNvPr id="45" name="Group 195"/>
              <p:cNvGrpSpPr/>
              <p:nvPr/>
            </p:nvGrpSpPr>
            <p:grpSpPr>
              <a:xfrm>
                <a:off x="1371600" y="3962400"/>
                <a:ext cx="1676400" cy="2057400"/>
                <a:chOff x="1371600" y="3962400"/>
                <a:chExt cx="1676400" cy="2057400"/>
              </a:xfrm>
            </p:grpSpPr>
            <p:sp>
              <p:nvSpPr>
                <p:cNvPr id="55" name="Right Arrow Callout 5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Quad Arrow 55"/>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96"/>
              <p:cNvGrpSpPr/>
              <p:nvPr/>
            </p:nvGrpSpPr>
            <p:grpSpPr>
              <a:xfrm>
                <a:off x="3048000" y="3962400"/>
                <a:ext cx="1676400" cy="2057400"/>
                <a:chOff x="1371600" y="3962400"/>
                <a:chExt cx="1676400" cy="2057400"/>
              </a:xfrm>
            </p:grpSpPr>
            <p:sp>
              <p:nvSpPr>
                <p:cNvPr id="53" name="Right Arrow Callout 52"/>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53"/>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99"/>
              <p:cNvGrpSpPr/>
              <p:nvPr/>
            </p:nvGrpSpPr>
            <p:grpSpPr>
              <a:xfrm>
                <a:off x="4724400" y="3962400"/>
                <a:ext cx="1676400" cy="2057400"/>
                <a:chOff x="1371600" y="3962400"/>
                <a:chExt cx="1676400" cy="2057400"/>
              </a:xfrm>
            </p:grpSpPr>
            <p:sp>
              <p:nvSpPr>
                <p:cNvPr id="51" name="Right Arrow Callout 50"/>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51"/>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202"/>
              <p:cNvGrpSpPr/>
              <p:nvPr/>
            </p:nvGrpSpPr>
            <p:grpSpPr>
              <a:xfrm>
                <a:off x="6400800" y="3962400"/>
                <a:ext cx="1676400" cy="2057400"/>
                <a:chOff x="1371600" y="3962400"/>
                <a:chExt cx="1676400" cy="2057400"/>
              </a:xfrm>
            </p:grpSpPr>
            <p:sp>
              <p:nvSpPr>
                <p:cNvPr id="49" name="Right Arrow Callout 4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49"/>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Cloud 41"/>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098794" y="3914444"/>
            <a:ext cx="6096000" cy="1200329"/>
          </a:xfrm>
          <a:prstGeom prst="rect">
            <a:avLst/>
          </a:prstGeom>
        </p:spPr>
        <p:txBody>
          <a:bodyPr>
            <a:spAutoFit/>
          </a:bodyPr>
          <a:lstStyle/>
          <a:p>
            <a:r>
              <a:rPr lang="en-US" i="1" dirty="0">
                <a:solidFill>
                  <a:schemeClr val="bg1"/>
                </a:solidFill>
                <a:latin typeface="Palatino"/>
              </a:rPr>
              <a:t>Go thy way: for he is a chosen vessel unto me, to bear my name before the Gentiles, and kings, and the children of Israel</a:t>
            </a:r>
          </a:p>
          <a:p>
            <a:r>
              <a:rPr lang="en-US" i="1" dirty="0">
                <a:solidFill>
                  <a:schemeClr val="bg1"/>
                </a:solidFill>
                <a:latin typeface="Palatino"/>
              </a:rPr>
              <a:t>Acts 9:15</a:t>
            </a:r>
            <a:endParaRPr lang="en-US" i="1" dirty="0">
              <a:solidFill>
                <a:schemeClr val="bg1"/>
              </a:solidFill>
            </a:endParaRPr>
          </a:p>
        </p:txBody>
      </p:sp>
    </p:spTree>
    <p:extLst>
      <p:ext uri="{BB962C8B-B14F-4D97-AF65-F5344CB8AC3E}">
        <p14:creationId xmlns:p14="http://schemas.microsoft.com/office/powerpoint/2010/main" val="2091246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r="1251" b="1396"/>
          <a:stretch/>
        </p:blipFill>
        <p:spPr>
          <a:xfrm>
            <a:off x="493934" y="359664"/>
            <a:ext cx="11204131" cy="6138671"/>
          </a:xfrm>
          <a:prstGeom prst="rect">
            <a:avLst/>
          </a:prstGeom>
        </p:spPr>
      </p:pic>
    </p:spTree>
    <p:extLst>
      <p:ext uri="{BB962C8B-B14F-4D97-AF65-F5344CB8AC3E}">
        <p14:creationId xmlns:p14="http://schemas.microsoft.com/office/powerpoint/2010/main" val="2811996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3189929" y="720776"/>
            <a:ext cx="3401625" cy="2920753"/>
            <a:chOff x="3189929" y="720776"/>
            <a:chExt cx="3401625" cy="2920753"/>
          </a:xfrm>
        </p:grpSpPr>
        <p:sp>
          <p:nvSpPr>
            <p:cNvPr id="44" name="Freeform 43"/>
            <p:cNvSpPr/>
            <p:nvPr/>
          </p:nvSpPr>
          <p:spPr>
            <a:xfrm rot="5400000">
              <a:off x="3430365" y="480340"/>
              <a:ext cx="2920753" cy="3401625"/>
            </a:xfrm>
            <a:custGeom>
              <a:avLst/>
              <a:gdLst>
                <a:gd name="connsiteX0" fmla="*/ 1447062 w 2920753"/>
                <a:gd name="connsiteY0" fmla="*/ 0 h 3401625"/>
                <a:gd name="connsiteX1" fmla="*/ 1914990 w 2920753"/>
                <a:gd name="connsiteY1" fmla="*/ 244875 h 3401625"/>
                <a:gd name="connsiteX2" fmla="*/ 1681026 w 2920753"/>
                <a:gd name="connsiteY2" fmla="*/ 244875 h 3401625"/>
                <a:gd name="connsiteX3" fmla="*/ 1681026 w 2920753"/>
                <a:gd name="connsiteY3" fmla="*/ 480872 h 3401625"/>
                <a:gd name="connsiteX4" fmla="*/ 2920753 w 2920753"/>
                <a:gd name="connsiteY4" fmla="*/ 480872 h 3401625"/>
                <a:gd name="connsiteX5" fmla="*/ 2920753 w 2920753"/>
                <a:gd name="connsiteY5" fmla="*/ 1707284 h 3401625"/>
                <a:gd name="connsiteX6" fmla="*/ 2675878 w 2920753"/>
                <a:gd name="connsiteY6" fmla="*/ 1707284 h 3401625"/>
                <a:gd name="connsiteX7" fmla="*/ 2675878 w 2920753"/>
                <a:gd name="connsiteY7" fmla="*/ 1473320 h 3401625"/>
                <a:gd name="connsiteX8" fmla="*/ 2431003 w 2920753"/>
                <a:gd name="connsiteY8" fmla="*/ 1941248 h 3401625"/>
                <a:gd name="connsiteX9" fmla="*/ 2675878 w 2920753"/>
                <a:gd name="connsiteY9" fmla="*/ 2409177 h 3401625"/>
                <a:gd name="connsiteX10" fmla="*/ 2675878 w 2920753"/>
                <a:gd name="connsiteY10" fmla="*/ 2175213 h 3401625"/>
                <a:gd name="connsiteX11" fmla="*/ 2920753 w 2920753"/>
                <a:gd name="connsiteY11" fmla="*/ 2175213 h 3401625"/>
                <a:gd name="connsiteX12" fmla="*/ 2920753 w 2920753"/>
                <a:gd name="connsiteY12" fmla="*/ 3401625 h 3401625"/>
                <a:gd name="connsiteX13" fmla="*/ 0 w 2920753"/>
                <a:gd name="connsiteY13" fmla="*/ 3401625 h 3401625"/>
                <a:gd name="connsiteX14" fmla="*/ 0 w 2920753"/>
                <a:gd name="connsiteY14" fmla="*/ 480872 h 3401625"/>
                <a:gd name="connsiteX15" fmla="*/ 1213098 w 2920753"/>
                <a:gd name="connsiteY15" fmla="*/ 480872 h 3401625"/>
                <a:gd name="connsiteX16" fmla="*/ 1213098 w 2920753"/>
                <a:gd name="connsiteY16" fmla="*/ 244875 h 3401625"/>
                <a:gd name="connsiteX17" fmla="*/ 979134 w 2920753"/>
                <a:gd name="connsiteY17" fmla="*/ 244875 h 34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0753" h="3401625">
                  <a:moveTo>
                    <a:pt x="1447062" y="0"/>
                  </a:moveTo>
                  <a:lnTo>
                    <a:pt x="1914990" y="244875"/>
                  </a:lnTo>
                  <a:lnTo>
                    <a:pt x="1681026" y="244875"/>
                  </a:lnTo>
                  <a:lnTo>
                    <a:pt x="1681026" y="480872"/>
                  </a:lnTo>
                  <a:lnTo>
                    <a:pt x="2920753" y="480872"/>
                  </a:lnTo>
                  <a:lnTo>
                    <a:pt x="2920753" y="1707284"/>
                  </a:lnTo>
                  <a:lnTo>
                    <a:pt x="2675878" y="1707284"/>
                  </a:lnTo>
                  <a:lnTo>
                    <a:pt x="2675878" y="1473320"/>
                  </a:lnTo>
                  <a:lnTo>
                    <a:pt x="2431003" y="1941248"/>
                  </a:lnTo>
                  <a:lnTo>
                    <a:pt x="2675878" y="2409177"/>
                  </a:lnTo>
                  <a:lnTo>
                    <a:pt x="2675878" y="2175213"/>
                  </a:lnTo>
                  <a:lnTo>
                    <a:pt x="2920753" y="2175213"/>
                  </a:lnTo>
                  <a:lnTo>
                    <a:pt x="2920753" y="3401625"/>
                  </a:lnTo>
                  <a:lnTo>
                    <a:pt x="0" y="3401625"/>
                  </a:lnTo>
                  <a:lnTo>
                    <a:pt x="0" y="480872"/>
                  </a:lnTo>
                  <a:lnTo>
                    <a:pt x="1213098" y="480872"/>
                  </a:lnTo>
                  <a:lnTo>
                    <a:pt x="1213098" y="244875"/>
                  </a:lnTo>
                  <a:lnTo>
                    <a:pt x="979134" y="244875"/>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364765" y="871901"/>
              <a:ext cx="2788741" cy="830997"/>
            </a:xfrm>
            <a:prstGeom prst="rect">
              <a:avLst/>
            </a:prstGeom>
          </p:spPr>
          <p:txBody>
            <a:bodyPr wrap="square">
              <a:spAutoFit/>
            </a:bodyPr>
            <a:lstStyle/>
            <a:p>
              <a:r>
                <a:rPr lang="en-US" sz="1600" dirty="0">
                  <a:solidFill>
                    <a:schemeClr val="bg1"/>
                  </a:solidFill>
                </a:rPr>
                <a:t>“The bishop has a divine mandate to seek out and care for the poor. </a:t>
              </a:r>
            </a:p>
          </p:txBody>
        </p:sp>
      </p:grpSp>
      <p:sp>
        <p:nvSpPr>
          <p:cNvPr id="5" name="TextBox 4"/>
          <p:cNvSpPr txBox="1"/>
          <p:nvPr/>
        </p:nvSpPr>
        <p:spPr>
          <a:xfrm>
            <a:off x="3354215" y="55477"/>
            <a:ext cx="5486400" cy="646331"/>
          </a:xfrm>
          <a:prstGeom prst="rect">
            <a:avLst/>
          </a:prstGeom>
          <a:noFill/>
        </p:spPr>
        <p:txBody>
          <a:bodyPr wrap="square" rtlCol="0">
            <a:spAutoFit/>
          </a:bodyPr>
          <a:lstStyle/>
          <a:p>
            <a:pPr algn="ctr"/>
            <a:r>
              <a:rPr lang="en-US" sz="3600" dirty="0">
                <a:solidFill>
                  <a:schemeClr val="bg1"/>
                </a:solidFill>
                <a:latin typeface="Harrington" panose="04040505050A02020702" pitchFamily="82" charset="0"/>
              </a:rPr>
              <a:t> Being Called </a:t>
            </a:r>
          </a:p>
        </p:txBody>
      </p:sp>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(4)</a:t>
            </a:r>
            <a:endParaRPr lang="en-US" dirty="0"/>
          </a:p>
        </p:txBody>
      </p:sp>
      <p:grpSp>
        <p:nvGrpSpPr>
          <p:cNvPr id="52" name="Group 51"/>
          <p:cNvGrpSpPr/>
          <p:nvPr/>
        </p:nvGrpSpPr>
        <p:grpSpPr>
          <a:xfrm>
            <a:off x="6095085" y="710686"/>
            <a:ext cx="2920753" cy="3401625"/>
            <a:chOff x="6095085" y="710686"/>
            <a:chExt cx="2920753" cy="3401625"/>
          </a:xfrm>
        </p:grpSpPr>
        <p:sp>
          <p:nvSpPr>
            <p:cNvPr id="45" name="Freeform 44"/>
            <p:cNvSpPr/>
            <p:nvPr/>
          </p:nvSpPr>
          <p:spPr>
            <a:xfrm rot="10800000">
              <a:off x="6095085" y="710686"/>
              <a:ext cx="2920753" cy="3401625"/>
            </a:xfrm>
            <a:custGeom>
              <a:avLst/>
              <a:gdLst>
                <a:gd name="connsiteX0" fmla="*/ 1447062 w 2920753"/>
                <a:gd name="connsiteY0" fmla="*/ 0 h 3401625"/>
                <a:gd name="connsiteX1" fmla="*/ 1914990 w 2920753"/>
                <a:gd name="connsiteY1" fmla="*/ 244875 h 3401625"/>
                <a:gd name="connsiteX2" fmla="*/ 1681026 w 2920753"/>
                <a:gd name="connsiteY2" fmla="*/ 244875 h 3401625"/>
                <a:gd name="connsiteX3" fmla="*/ 1681026 w 2920753"/>
                <a:gd name="connsiteY3" fmla="*/ 480872 h 3401625"/>
                <a:gd name="connsiteX4" fmla="*/ 2920753 w 2920753"/>
                <a:gd name="connsiteY4" fmla="*/ 480872 h 3401625"/>
                <a:gd name="connsiteX5" fmla="*/ 2920753 w 2920753"/>
                <a:gd name="connsiteY5" fmla="*/ 1707284 h 3401625"/>
                <a:gd name="connsiteX6" fmla="*/ 2675878 w 2920753"/>
                <a:gd name="connsiteY6" fmla="*/ 1707284 h 3401625"/>
                <a:gd name="connsiteX7" fmla="*/ 2675878 w 2920753"/>
                <a:gd name="connsiteY7" fmla="*/ 1473320 h 3401625"/>
                <a:gd name="connsiteX8" fmla="*/ 2431003 w 2920753"/>
                <a:gd name="connsiteY8" fmla="*/ 1941248 h 3401625"/>
                <a:gd name="connsiteX9" fmla="*/ 2675878 w 2920753"/>
                <a:gd name="connsiteY9" fmla="*/ 2409177 h 3401625"/>
                <a:gd name="connsiteX10" fmla="*/ 2675878 w 2920753"/>
                <a:gd name="connsiteY10" fmla="*/ 2175213 h 3401625"/>
                <a:gd name="connsiteX11" fmla="*/ 2920753 w 2920753"/>
                <a:gd name="connsiteY11" fmla="*/ 2175213 h 3401625"/>
                <a:gd name="connsiteX12" fmla="*/ 2920753 w 2920753"/>
                <a:gd name="connsiteY12" fmla="*/ 3401625 h 3401625"/>
                <a:gd name="connsiteX13" fmla="*/ 0 w 2920753"/>
                <a:gd name="connsiteY13" fmla="*/ 3401625 h 3401625"/>
                <a:gd name="connsiteX14" fmla="*/ 0 w 2920753"/>
                <a:gd name="connsiteY14" fmla="*/ 480872 h 3401625"/>
                <a:gd name="connsiteX15" fmla="*/ 1213098 w 2920753"/>
                <a:gd name="connsiteY15" fmla="*/ 480872 h 3401625"/>
                <a:gd name="connsiteX16" fmla="*/ 1213098 w 2920753"/>
                <a:gd name="connsiteY16" fmla="*/ 244875 h 3401625"/>
                <a:gd name="connsiteX17" fmla="*/ 979134 w 2920753"/>
                <a:gd name="connsiteY17" fmla="*/ 244875 h 34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0753" h="3401625">
                  <a:moveTo>
                    <a:pt x="1447062" y="0"/>
                  </a:moveTo>
                  <a:lnTo>
                    <a:pt x="1914990" y="244875"/>
                  </a:lnTo>
                  <a:lnTo>
                    <a:pt x="1681026" y="244875"/>
                  </a:lnTo>
                  <a:lnTo>
                    <a:pt x="1681026" y="480872"/>
                  </a:lnTo>
                  <a:lnTo>
                    <a:pt x="2920753" y="480872"/>
                  </a:lnTo>
                  <a:lnTo>
                    <a:pt x="2920753" y="1707284"/>
                  </a:lnTo>
                  <a:lnTo>
                    <a:pt x="2675878" y="1707284"/>
                  </a:lnTo>
                  <a:lnTo>
                    <a:pt x="2675878" y="1473320"/>
                  </a:lnTo>
                  <a:lnTo>
                    <a:pt x="2431003" y="1941248"/>
                  </a:lnTo>
                  <a:lnTo>
                    <a:pt x="2675878" y="2409177"/>
                  </a:lnTo>
                  <a:lnTo>
                    <a:pt x="2675878" y="2175213"/>
                  </a:lnTo>
                  <a:lnTo>
                    <a:pt x="2920753" y="2175213"/>
                  </a:lnTo>
                  <a:lnTo>
                    <a:pt x="2920753" y="3401625"/>
                  </a:lnTo>
                  <a:lnTo>
                    <a:pt x="0" y="3401625"/>
                  </a:lnTo>
                  <a:lnTo>
                    <a:pt x="0" y="480872"/>
                  </a:lnTo>
                  <a:lnTo>
                    <a:pt x="1213098" y="480872"/>
                  </a:lnTo>
                  <a:lnTo>
                    <a:pt x="1213098" y="244875"/>
                  </a:lnTo>
                  <a:lnTo>
                    <a:pt x="979134" y="244875"/>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600817" y="1167972"/>
              <a:ext cx="2356576" cy="2062103"/>
            </a:xfrm>
            <a:prstGeom prst="rect">
              <a:avLst/>
            </a:prstGeom>
          </p:spPr>
          <p:txBody>
            <a:bodyPr wrap="square">
              <a:spAutoFit/>
            </a:bodyPr>
            <a:lstStyle/>
            <a:p>
              <a:r>
                <a:rPr lang="en-US" sz="1600" dirty="0">
                  <a:solidFill>
                    <a:schemeClr val="bg1"/>
                  </a:solidFill>
                </a:rPr>
                <a:t>He directs the welfare work in the ward. His goal is to help members help themselves and become self-reliant. (In branches, the branch president has these same welfare responsibilities.)</a:t>
              </a:r>
            </a:p>
          </p:txBody>
        </p:sp>
      </p:grpSp>
      <p:grpSp>
        <p:nvGrpSpPr>
          <p:cNvPr id="54" name="Group 53"/>
          <p:cNvGrpSpPr/>
          <p:nvPr/>
        </p:nvGrpSpPr>
        <p:grpSpPr>
          <a:xfrm>
            <a:off x="3185682" y="3150383"/>
            <a:ext cx="2920753" cy="3401625"/>
            <a:chOff x="3185682" y="3150383"/>
            <a:chExt cx="2920753" cy="3401625"/>
          </a:xfrm>
        </p:grpSpPr>
        <p:sp>
          <p:nvSpPr>
            <p:cNvPr id="47" name="Freeform 46"/>
            <p:cNvSpPr/>
            <p:nvPr/>
          </p:nvSpPr>
          <p:spPr>
            <a:xfrm>
              <a:off x="3185682" y="3150383"/>
              <a:ext cx="2920753" cy="3401625"/>
            </a:xfrm>
            <a:custGeom>
              <a:avLst/>
              <a:gdLst>
                <a:gd name="connsiteX0" fmla="*/ 1447062 w 2920753"/>
                <a:gd name="connsiteY0" fmla="*/ 0 h 3401625"/>
                <a:gd name="connsiteX1" fmla="*/ 1914990 w 2920753"/>
                <a:gd name="connsiteY1" fmla="*/ 244875 h 3401625"/>
                <a:gd name="connsiteX2" fmla="*/ 1681026 w 2920753"/>
                <a:gd name="connsiteY2" fmla="*/ 244875 h 3401625"/>
                <a:gd name="connsiteX3" fmla="*/ 1681026 w 2920753"/>
                <a:gd name="connsiteY3" fmla="*/ 480872 h 3401625"/>
                <a:gd name="connsiteX4" fmla="*/ 2920753 w 2920753"/>
                <a:gd name="connsiteY4" fmla="*/ 480872 h 3401625"/>
                <a:gd name="connsiteX5" fmla="*/ 2920753 w 2920753"/>
                <a:gd name="connsiteY5" fmla="*/ 1707284 h 3401625"/>
                <a:gd name="connsiteX6" fmla="*/ 2675878 w 2920753"/>
                <a:gd name="connsiteY6" fmla="*/ 1707284 h 3401625"/>
                <a:gd name="connsiteX7" fmla="*/ 2675878 w 2920753"/>
                <a:gd name="connsiteY7" fmla="*/ 1473320 h 3401625"/>
                <a:gd name="connsiteX8" fmla="*/ 2431003 w 2920753"/>
                <a:gd name="connsiteY8" fmla="*/ 1941248 h 3401625"/>
                <a:gd name="connsiteX9" fmla="*/ 2675878 w 2920753"/>
                <a:gd name="connsiteY9" fmla="*/ 2409177 h 3401625"/>
                <a:gd name="connsiteX10" fmla="*/ 2675878 w 2920753"/>
                <a:gd name="connsiteY10" fmla="*/ 2175213 h 3401625"/>
                <a:gd name="connsiteX11" fmla="*/ 2920753 w 2920753"/>
                <a:gd name="connsiteY11" fmla="*/ 2175213 h 3401625"/>
                <a:gd name="connsiteX12" fmla="*/ 2920753 w 2920753"/>
                <a:gd name="connsiteY12" fmla="*/ 3401625 h 3401625"/>
                <a:gd name="connsiteX13" fmla="*/ 0 w 2920753"/>
                <a:gd name="connsiteY13" fmla="*/ 3401625 h 3401625"/>
                <a:gd name="connsiteX14" fmla="*/ 0 w 2920753"/>
                <a:gd name="connsiteY14" fmla="*/ 480872 h 3401625"/>
                <a:gd name="connsiteX15" fmla="*/ 1213098 w 2920753"/>
                <a:gd name="connsiteY15" fmla="*/ 480872 h 3401625"/>
                <a:gd name="connsiteX16" fmla="*/ 1213098 w 2920753"/>
                <a:gd name="connsiteY16" fmla="*/ 244875 h 3401625"/>
                <a:gd name="connsiteX17" fmla="*/ 979134 w 2920753"/>
                <a:gd name="connsiteY17" fmla="*/ 244875 h 34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0753" h="3401625">
                  <a:moveTo>
                    <a:pt x="1447062" y="0"/>
                  </a:moveTo>
                  <a:lnTo>
                    <a:pt x="1914990" y="244875"/>
                  </a:lnTo>
                  <a:lnTo>
                    <a:pt x="1681026" y="244875"/>
                  </a:lnTo>
                  <a:lnTo>
                    <a:pt x="1681026" y="480872"/>
                  </a:lnTo>
                  <a:lnTo>
                    <a:pt x="2920753" y="480872"/>
                  </a:lnTo>
                  <a:lnTo>
                    <a:pt x="2920753" y="1707284"/>
                  </a:lnTo>
                  <a:lnTo>
                    <a:pt x="2675878" y="1707284"/>
                  </a:lnTo>
                  <a:lnTo>
                    <a:pt x="2675878" y="1473320"/>
                  </a:lnTo>
                  <a:lnTo>
                    <a:pt x="2431003" y="1941248"/>
                  </a:lnTo>
                  <a:lnTo>
                    <a:pt x="2675878" y="2409177"/>
                  </a:lnTo>
                  <a:lnTo>
                    <a:pt x="2675878" y="2175213"/>
                  </a:lnTo>
                  <a:lnTo>
                    <a:pt x="2920753" y="2175213"/>
                  </a:lnTo>
                  <a:lnTo>
                    <a:pt x="2920753" y="3401625"/>
                  </a:lnTo>
                  <a:lnTo>
                    <a:pt x="0" y="3401625"/>
                  </a:lnTo>
                  <a:lnTo>
                    <a:pt x="0" y="480872"/>
                  </a:lnTo>
                  <a:lnTo>
                    <a:pt x="1213098" y="480872"/>
                  </a:lnTo>
                  <a:lnTo>
                    <a:pt x="1213098" y="244875"/>
                  </a:lnTo>
                  <a:lnTo>
                    <a:pt x="979134" y="244875"/>
                  </a:ln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75448" y="4370160"/>
              <a:ext cx="2367056" cy="1323439"/>
            </a:xfrm>
            <a:prstGeom prst="rect">
              <a:avLst/>
            </a:prstGeom>
          </p:spPr>
          <p:txBody>
            <a:bodyPr wrap="square">
              <a:spAutoFit/>
            </a:bodyPr>
            <a:lstStyle/>
            <a:p>
              <a:r>
                <a:rPr lang="en-US" sz="1600" dirty="0">
                  <a:solidFill>
                    <a:schemeClr val="bg1"/>
                  </a:solidFill>
                </a:rPr>
                <a:t>Each individual circumstance is different and requires inspiration and is guided by the Spirit… </a:t>
              </a:r>
            </a:p>
          </p:txBody>
        </p:sp>
      </p:grpSp>
      <p:sp>
        <p:nvSpPr>
          <p:cNvPr id="38" name="Rectangle 37"/>
          <p:cNvSpPr/>
          <p:nvPr/>
        </p:nvSpPr>
        <p:spPr>
          <a:xfrm>
            <a:off x="3400212" y="2323536"/>
            <a:ext cx="2471949" cy="1077218"/>
          </a:xfrm>
          <a:prstGeom prst="rect">
            <a:avLst/>
          </a:prstGeom>
          <a:noFill/>
        </p:spPr>
        <p:txBody>
          <a:bodyPr wrap="square">
            <a:spAutoFit/>
          </a:bodyPr>
          <a:lstStyle/>
          <a:p>
            <a:r>
              <a:rPr lang="en-US" sz="1600" dirty="0">
                <a:solidFill>
                  <a:schemeClr val="bg1"/>
                </a:solidFill>
              </a:rPr>
              <a:t>The bishop determines whom to assist, how much to give, and how long to assist.”</a:t>
            </a:r>
          </a:p>
        </p:txBody>
      </p:sp>
      <p:sp>
        <p:nvSpPr>
          <p:cNvPr id="43" name="Rectangle 42"/>
          <p:cNvSpPr/>
          <p:nvPr/>
        </p:nvSpPr>
        <p:spPr>
          <a:xfrm>
            <a:off x="25687" y="4780816"/>
            <a:ext cx="3023991" cy="1384995"/>
          </a:xfrm>
          <a:prstGeom prst="rect">
            <a:avLst/>
          </a:prstGeom>
        </p:spPr>
        <p:txBody>
          <a:bodyPr wrap="square">
            <a:spAutoFit/>
          </a:bodyPr>
          <a:lstStyle/>
          <a:p>
            <a:pPr algn="ctr"/>
            <a:r>
              <a:rPr lang="en-US" sz="1400" i="1" dirty="0">
                <a:solidFill>
                  <a:srgbClr val="FFFF00"/>
                </a:solidFill>
              </a:rPr>
              <a:t>And the bishop, Newel K. Whitney, also should travel round about and among all the churches, searching after the poor to administer to their wants by humbling the rich and the proud. </a:t>
            </a:r>
          </a:p>
          <a:p>
            <a:pPr algn="ctr"/>
            <a:r>
              <a:rPr lang="en-US" sz="1400" i="1" dirty="0">
                <a:solidFill>
                  <a:srgbClr val="FFFF00"/>
                </a:solidFill>
              </a:rPr>
              <a:t>D&amp;C 84:12</a:t>
            </a:r>
          </a:p>
        </p:txBody>
      </p:sp>
      <p:grpSp>
        <p:nvGrpSpPr>
          <p:cNvPr id="53" name="Group 52"/>
          <p:cNvGrpSpPr/>
          <p:nvPr/>
        </p:nvGrpSpPr>
        <p:grpSpPr>
          <a:xfrm>
            <a:off x="5627296" y="3621862"/>
            <a:ext cx="3456050" cy="2920753"/>
            <a:chOff x="5627296" y="3621862"/>
            <a:chExt cx="3456050" cy="2920753"/>
          </a:xfrm>
        </p:grpSpPr>
        <p:sp>
          <p:nvSpPr>
            <p:cNvPr id="46" name="Freeform 45"/>
            <p:cNvSpPr/>
            <p:nvPr/>
          </p:nvSpPr>
          <p:spPr>
            <a:xfrm rot="16200000">
              <a:off x="5867732" y="3381426"/>
              <a:ext cx="2920753" cy="3401625"/>
            </a:xfrm>
            <a:custGeom>
              <a:avLst/>
              <a:gdLst>
                <a:gd name="connsiteX0" fmla="*/ 1447062 w 2920753"/>
                <a:gd name="connsiteY0" fmla="*/ 0 h 3401625"/>
                <a:gd name="connsiteX1" fmla="*/ 1914990 w 2920753"/>
                <a:gd name="connsiteY1" fmla="*/ 244875 h 3401625"/>
                <a:gd name="connsiteX2" fmla="*/ 1681026 w 2920753"/>
                <a:gd name="connsiteY2" fmla="*/ 244875 h 3401625"/>
                <a:gd name="connsiteX3" fmla="*/ 1681026 w 2920753"/>
                <a:gd name="connsiteY3" fmla="*/ 480872 h 3401625"/>
                <a:gd name="connsiteX4" fmla="*/ 2920753 w 2920753"/>
                <a:gd name="connsiteY4" fmla="*/ 480872 h 3401625"/>
                <a:gd name="connsiteX5" fmla="*/ 2920753 w 2920753"/>
                <a:gd name="connsiteY5" fmla="*/ 1707284 h 3401625"/>
                <a:gd name="connsiteX6" fmla="*/ 2675878 w 2920753"/>
                <a:gd name="connsiteY6" fmla="*/ 1707284 h 3401625"/>
                <a:gd name="connsiteX7" fmla="*/ 2675878 w 2920753"/>
                <a:gd name="connsiteY7" fmla="*/ 1473320 h 3401625"/>
                <a:gd name="connsiteX8" fmla="*/ 2431003 w 2920753"/>
                <a:gd name="connsiteY8" fmla="*/ 1941248 h 3401625"/>
                <a:gd name="connsiteX9" fmla="*/ 2675878 w 2920753"/>
                <a:gd name="connsiteY9" fmla="*/ 2409177 h 3401625"/>
                <a:gd name="connsiteX10" fmla="*/ 2675878 w 2920753"/>
                <a:gd name="connsiteY10" fmla="*/ 2175213 h 3401625"/>
                <a:gd name="connsiteX11" fmla="*/ 2920753 w 2920753"/>
                <a:gd name="connsiteY11" fmla="*/ 2175213 h 3401625"/>
                <a:gd name="connsiteX12" fmla="*/ 2920753 w 2920753"/>
                <a:gd name="connsiteY12" fmla="*/ 3401625 h 3401625"/>
                <a:gd name="connsiteX13" fmla="*/ 0 w 2920753"/>
                <a:gd name="connsiteY13" fmla="*/ 3401625 h 3401625"/>
                <a:gd name="connsiteX14" fmla="*/ 0 w 2920753"/>
                <a:gd name="connsiteY14" fmla="*/ 480872 h 3401625"/>
                <a:gd name="connsiteX15" fmla="*/ 1213098 w 2920753"/>
                <a:gd name="connsiteY15" fmla="*/ 480872 h 3401625"/>
                <a:gd name="connsiteX16" fmla="*/ 1213098 w 2920753"/>
                <a:gd name="connsiteY16" fmla="*/ 244875 h 3401625"/>
                <a:gd name="connsiteX17" fmla="*/ 979134 w 2920753"/>
                <a:gd name="connsiteY17" fmla="*/ 244875 h 34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0753" h="3401625">
                  <a:moveTo>
                    <a:pt x="1447062" y="0"/>
                  </a:moveTo>
                  <a:lnTo>
                    <a:pt x="1914990" y="244875"/>
                  </a:lnTo>
                  <a:lnTo>
                    <a:pt x="1681026" y="244875"/>
                  </a:lnTo>
                  <a:lnTo>
                    <a:pt x="1681026" y="480872"/>
                  </a:lnTo>
                  <a:lnTo>
                    <a:pt x="2920753" y="480872"/>
                  </a:lnTo>
                  <a:lnTo>
                    <a:pt x="2920753" y="1707284"/>
                  </a:lnTo>
                  <a:lnTo>
                    <a:pt x="2675878" y="1707284"/>
                  </a:lnTo>
                  <a:lnTo>
                    <a:pt x="2675878" y="1473320"/>
                  </a:lnTo>
                  <a:lnTo>
                    <a:pt x="2431003" y="1941248"/>
                  </a:lnTo>
                  <a:lnTo>
                    <a:pt x="2675878" y="2409177"/>
                  </a:lnTo>
                  <a:lnTo>
                    <a:pt x="2675878" y="2175213"/>
                  </a:lnTo>
                  <a:lnTo>
                    <a:pt x="2920753" y="2175213"/>
                  </a:lnTo>
                  <a:lnTo>
                    <a:pt x="2920753" y="3401625"/>
                  </a:lnTo>
                  <a:lnTo>
                    <a:pt x="0" y="3401625"/>
                  </a:lnTo>
                  <a:lnTo>
                    <a:pt x="0" y="480872"/>
                  </a:lnTo>
                  <a:lnTo>
                    <a:pt x="1213098" y="480872"/>
                  </a:lnTo>
                  <a:lnTo>
                    <a:pt x="1213098" y="244875"/>
                  </a:lnTo>
                  <a:lnTo>
                    <a:pt x="979134" y="244875"/>
                  </a:ln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257590" y="4543630"/>
              <a:ext cx="2825756" cy="1077218"/>
            </a:xfrm>
            <a:prstGeom prst="rect">
              <a:avLst/>
            </a:prstGeom>
          </p:spPr>
          <p:txBody>
            <a:bodyPr wrap="square">
              <a:spAutoFit/>
            </a:bodyPr>
            <a:lstStyle/>
            <a:p>
              <a:r>
                <a:rPr lang="en-US" sz="1600" dirty="0">
                  <a:solidFill>
                    <a:schemeClr val="bg1"/>
                  </a:solidFill>
                </a:rPr>
                <a:t>“Bishops are blessed with the gift of discernment to understand how best to help those in need. </a:t>
              </a:r>
            </a:p>
          </p:txBody>
        </p:sp>
      </p:grpSp>
      <p:pic>
        <p:nvPicPr>
          <p:cNvPr id="2050" name="Picture 2" descr="Image result for newel k whit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96" y="2478760"/>
            <a:ext cx="1504765" cy="200635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9127169" y="3690664"/>
            <a:ext cx="3160450" cy="2308324"/>
          </a:xfrm>
          <a:prstGeom prst="rect">
            <a:avLst/>
          </a:prstGeom>
        </p:spPr>
        <p:txBody>
          <a:bodyPr wrap="square">
            <a:spAutoFit/>
          </a:bodyPr>
          <a:lstStyle/>
          <a:p>
            <a:pPr algn="ctr"/>
            <a:r>
              <a:rPr lang="en-US" sz="1600" dirty="0">
                <a:solidFill>
                  <a:schemeClr val="bg1"/>
                </a:solidFill>
              </a:rPr>
              <a:t>Presiding Bishopric of the Church (left to right): </a:t>
            </a:r>
          </a:p>
          <a:p>
            <a:pPr algn="ctr"/>
            <a:r>
              <a:rPr lang="en-US" sz="1600" b="0" i="0" dirty="0">
                <a:solidFill>
                  <a:schemeClr val="bg1"/>
                </a:solidFill>
                <a:effectLst/>
              </a:rPr>
              <a:t> Bishop W. Christopher Waddell</a:t>
            </a:r>
            <a:endParaRPr lang="en-US" sz="1600" dirty="0">
              <a:solidFill>
                <a:schemeClr val="bg1"/>
              </a:solidFill>
            </a:endParaRPr>
          </a:p>
          <a:p>
            <a:pPr algn="ctr"/>
            <a:endParaRPr lang="en-US" sz="1600" dirty="0">
              <a:solidFill>
                <a:schemeClr val="bg1"/>
              </a:solidFill>
            </a:endParaRPr>
          </a:p>
          <a:p>
            <a:pPr algn="ctr"/>
            <a:r>
              <a:rPr lang="en-US" sz="1600" dirty="0">
                <a:solidFill>
                  <a:schemeClr val="bg1"/>
                </a:solidFill>
              </a:rPr>
              <a:t>Presiding Bishop </a:t>
            </a:r>
            <a:r>
              <a:rPr lang="en-US" sz="1600" dirty="0" err="1">
                <a:solidFill>
                  <a:schemeClr val="bg1"/>
                </a:solidFill>
              </a:rPr>
              <a:t>Gérald</a:t>
            </a:r>
            <a:r>
              <a:rPr lang="en-US" sz="1600" dirty="0">
                <a:solidFill>
                  <a:schemeClr val="bg1"/>
                </a:solidFill>
              </a:rPr>
              <a:t> </a:t>
            </a:r>
            <a:r>
              <a:rPr lang="en-US" sz="1600" dirty="0" err="1">
                <a:solidFill>
                  <a:schemeClr val="bg1"/>
                </a:solidFill>
              </a:rPr>
              <a:t>Caussé</a:t>
            </a:r>
            <a:r>
              <a:rPr lang="en-US" sz="1600" dirty="0">
                <a:solidFill>
                  <a:schemeClr val="bg1"/>
                </a:solidFill>
              </a:rPr>
              <a:t>; </a:t>
            </a:r>
          </a:p>
          <a:p>
            <a:pPr algn="ctr"/>
            <a:endParaRPr lang="en-US" sz="1600" dirty="0">
              <a:solidFill>
                <a:schemeClr val="bg1"/>
              </a:solidFill>
            </a:endParaRPr>
          </a:p>
          <a:p>
            <a:pPr algn="ctr"/>
            <a:r>
              <a:rPr lang="en-US" sz="1600" b="0" i="0" dirty="0">
                <a:solidFill>
                  <a:schemeClr val="bg1"/>
                </a:solidFill>
                <a:effectLst/>
              </a:rPr>
              <a:t> Bishop W. Christopher Waddell</a:t>
            </a:r>
            <a:r>
              <a:rPr lang="en-US" sz="1600" dirty="0">
                <a:solidFill>
                  <a:schemeClr val="bg1"/>
                </a:solidFill>
              </a:rPr>
              <a:t>, second counselor. </a:t>
            </a:r>
          </a:p>
          <a:p>
            <a:pPr algn="ctr"/>
            <a:r>
              <a:rPr lang="en-US" sz="1600" dirty="0">
                <a:solidFill>
                  <a:schemeClr val="bg1"/>
                </a:solidFill>
              </a:rPr>
              <a:t>2023</a:t>
            </a:r>
          </a:p>
        </p:txBody>
      </p:sp>
      <p:pic>
        <p:nvPicPr>
          <p:cNvPr id="6" name="Picture 5">
            <a:extLst>
              <a:ext uri="{FF2B5EF4-FFF2-40B4-BE49-F238E27FC236}">
                <a16:creationId xmlns:a16="http://schemas.microsoft.com/office/drawing/2014/main" id="{EB1E9390-9E15-4EFC-5D55-16821F3E989D}"/>
              </a:ext>
            </a:extLst>
          </p:cNvPr>
          <p:cNvPicPr>
            <a:picLocks noChangeAspect="1"/>
          </p:cNvPicPr>
          <p:nvPr/>
        </p:nvPicPr>
        <p:blipFill>
          <a:blip r:embed="rId4"/>
          <a:stretch>
            <a:fillRect/>
          </a:stretch>
        </p:blipFill>
        <p:spPr>
          <a:xfrm>
            <a:off x="9321874" y="2199023"/>
            <a:ext cx="2662812" cy="1078686"/>
          </a:xfrm>
          <a:prstGeom prst="rect">
            <a:avLst/>
          </a:prstGeom>
        </p:spPr>
      </p:pic>
    </p:spTree>
    <p:extLst>
      <p:ext uri="{BB962C8B-B14F-4D97-AF65-F5344CB8AC3E}">
        <p14:creationId xmlns:p14="http://schemas.microsoft.com/office/powerpoint/2010/main" val="16609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3" grpId="0"/>
      <p:bldP spid="4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68522" y="69246"/>
            <a:ext cx="77724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Saul—Paul (Latin)</a:t>
            </a:r>
          </a:p>
        </p:txBody>
      </p:sp>
      <p:sp>
        <p:nvSpPr>
          <p:cNvPr id="7" name="TextBox 6"/>
          <p:cNvSpPr txBox="1"/>
          <p:nvPr/>
        </p:nvSpPr>
        <p:spPr>
          <a:xfrm>
            <a:off x="8741332" y="6511520"/>
            <a:ext cx="3276600" cy="276999"/>
          </a:xfrm>
          <a:prstGeom prst="rect">
            <a:avLst/>
          </a:prstGeom>
          <a:noFill/>
        </p:spPr>
        <p:txBody>
          <a:bodyPr wrap="square" rtlCol="0">
            <a:spAutoFit/>
          </a:bodyPr>
          <a:lstStyle/>
          <a:p>
            <a:pPr algn="r"/>
            <a:r>
              <a:rPr lang="en-US" sz="1200" dirty="0">
                <a:solidFill>
                  <a:schemeClr val="bg1"/>
                </a:solidFill>
                <a:latin typeface="Levenim MT" pitchFamily="2" charset="-79"/>
                <a:cs typeface="Levenim MT" pitchFamily="2" charset="-79"/>
              </a:rPr>
              <a:t>2,3,4</a:t>
            </a:r>
          </a:p>
        </p:txBody>
      </p:sp>
      <p:sp>
        <p:nvSpPr>
          <p:cNvPr id="9" name="TextBox 8"/>
          <p:cNvSpPr txBox="1"/>
          <p:nvPr/>
        </p:nvSpPr>
        <p:spPr>
          <a:xfrm>
            <a:off x="266616" y="1032584"/>
            <a:ext cx="7864633" cy="5632311"/>
          </a:xfrm>
          <a:prstGeom prst="rect">
            <a:avLst/>
          </a:prstGeom>
          <a:noFill/>
        </p:spPr>
        <p:txBody>
          <a:bodyPr wrap="square" rtlCol="0">
            <a:spAutoFit/>
          </a:bodyPr>
          <a:lstStyle/>
          <a:p>
            <a:r>
              <a:rPr lang="en-US" dirty="0">
                <a:solidFill>
                  <a:schemeClr val="bg1"/>
                </a:solidFill>
                <a:cs typeface="Levenim MT" pitchFamily="2" charset="-79"/>
              </a:rPr>
              <a:t>He was born in 1-3 AD, the son of Tarsus, and born a free Roman citizen</a:t>
            </a:r>
          </a:p>
          <a:p>
            <a:endParaRPr lang="en-US" dirty="0">
              <a:solidFill>
                <a:schemeClr val="bg1"/>
              </a:solidFill>
              <a:cs typeface="Levenim MT" pitchFamily="2" charset="-79"/>
            </a:endParaRPr>
          </a:p>
          <a:p>
            <a:r>
              <a:rPr lang="en-US" dirty="0">
                <a:solidFill>
                  <a:schemeClr val="bg1"/>
                </a:solidFill>
                <a:cs typeface="Levenim MT" pitchFamily="2" charset="-79"/>
              </a:rPr>
              <a:t>He was brought up a Jew and trained as a Pharisee under the study of Gamaliel in Jerusalem</a:t>
            </a:r>
          </a:p>
          <a:p>
            <a:endParaRPr lang="en-US" dirty="0">
              <a:solidFill>
                <a:schemeClr val="bg1"/>
              </a:solidFill>
              <a:cs typeface="Levenim MT" pitchFamily="2" charset="-79"/>
            </a:endParaRPr>
          </a:p>
          <a:p>
            <a:r>
              <a:rPr lang="en-US" dirty="0">
                <a:solidFill>
                  <a:schemeClr val="bg1"/>
                </a:solidFill>
                <a:cs typeface="Levenim MT" pitchFamily="2" charset="-79"/>
              </a:rPr>
              <a:t>He was from the Tribe of Benjamin (Philemon 3:5)</a:t>
            </a:r>
          </a:p>
          <a:p>
            <a:endParaRPr lang="en-US" dirty="0">
              <a:solidFill>
                <a:schemeClr val="bg1"/>
              </a:solidFill>
              <a:cs typeface="Levenim MT" pitchFamily="2" charset="-79"/>
            </a:endParaRPr>
          </a:p>
          <a:p>
            <a:r>
              <a:rPr lang="en-US" dirty="0">
                <a:solidFill>
                  <a:schemeClr val="bg1"/>
                </a:solidFill>
                <a:cs typeface="Levenim MT" pitchFamily="2" charset="-79"/>
              </a:rPr>
              <a:t>His father was a tentmaker, so more than likely he was too</a:t>
            </a:r>
          </a:p>
          <a:p>
            <a:endParaRPr lang="en-US" dirty="0">
              <a:solidFill>
                <a:schemeClr val="bg1"/>
              </a:solidFill>
              <a:cs typeface="Levenim MT" pitchFamily="2" charset="-79"/>
            </a:endParaRPr>
          </a:p>
          <a:p>
            <a:r>
              <a:rPr lang="en-US" dirty="0">
                <a:solidFill>
                  <a:schemeClr val="bg1"/>
                </a:solidFill>
                <a:cs typeface="Levenim MT" pitchFamily="2" charset="-79"/>
              </a:rPr>
              <a:t>He was a persecutor of the Saints, took part in the martyrdom of Stephen, then on his way to Damascus was visited by the Lord Jesus and was ‘reborn’</a:t>
            </a:r>
          </a:p>
          <a:p>
            <a:endParaRPr lang="en-US" dirty="0">
              <a:solidFill>
                <a:schemeClr val="bg1"/>
              </a:solidFill>
              <a:cs typeface="Levenim MT" pitchFamily="2" charset="-79"/>
            </a:endParaRPr>
          </a:p>
          <a:p>
            <a:r>
              <a:rPr lang="en-US" dirty="0">
                <a:solidFill>
                  <a:schemeClr val="bg1"/>
                </a:solidFill>
                <a:cs typeface="Levenim MT" pitchFamily="2" charset="-79"/>
              </a:rPr>
              <a:t>He lived in Arabia for 3 years and came back to begin his mission for the Savior</a:t>
            </a:r>
          </a:p>
          <a:p>
            <a:endParaRPr lang="en-US" dirty="0">
              <a:solidFill>
                <a:schemeClr val="bg1"/>
              </a:solidFill>
              <a:cs typeface="Levenim MT" pitchFamily="2" charset="-79"/>
            </a:endParaRPr>
          </a:p>
          <a:p>
            <a:r>
              <a:rPr lang="en-US" dirty="0">
                <a:solidFill>
                  <a:schemeClr val="bg1"/>
                </a:solidFill>
                <a:cs typeface="Levenim MT" pitchFamily="2" charset="-79"/>
              </a:rPr>
              <a:t>He traveled to the east and north of the Mediterranean and wrote many letters (Epistles) to specific cities</a:t>
            </a:r>
          </a:p>
          <a:p>
            <a:endParaRPr lang="en-US" dirty="0">
              <a:solidFill>
                <a:schemeClr val="bg1"/>
              </a:solidFill>
              <a:cs typeface="Levenim MT" pitchFamily="2" charset="-79"/>
            </a:endParaRPr>
          </a:p>
          <a:p>
            <a:r>
              <a:rPr lang="en-US" dirty="0">
                <a:solidFill>
                  <a:schemeClr val="bg1"/>
                </a:solidFill>
                <a:cs typeface="Levenim MT" pitchFamily="2" charset="-79"/>
              </a:rPr>
              <a:t>He died after his 5</a:t>
            </a:r>
            <a:r>
              <a:rPr lang="en-US" baseline="30000" dirty="0">
                <a:solidFill>
                  <a:schemeClr val="bg1"/>
                </a:solidFill>
                <a:cs typeface="Levenim MT" pitchFamily="2" charset="-79"/>
              </a:rPr>
              <a:t>th</a:t>
            </a:r>
            <a:r>
              <a:rPr lang="en-US" dirty="0">
                <a:solidFill>
                  <a:schemeClr val="bg1"/>
                </a:solidFill>
                <a:cs typeface="Levenim MT" pitchFamily="2" charset="-79"/>
              </a:rPr>
              <a:t> missionary journey in 65-68 AD-- tradition says he was beheaded in Rome by emperor Nero (The New Testament does not say when and how he died)</a:t>
            </a:r>
          </a:p>
        </p:txBody>
      </p:sp>
      <p:sp>
        <p:nvSpPr>
          <p:cNvPr id="27650" name="AutoShape 2" descr="data:image/jpeg;base64,/9j/4AAQSkZJRgABAQAAAQABAAD/2wCEAAkGBhQSERQSExQVFRUWFxoYGBgYFxkcHRwdGB0cGhocGBcXHCYeFxwjGhobIC8gIycpLCwsGB4xNTAqNSYrLCkBCQoKDgwOGg8PGiolHSUsNCwsLCwsKSwsLCwqLCwsLCwsLCwsLCwsLCwsLCwsLCwsLCwsLCksKSwsLCwsLCwpLP/AABEIAKwA8AMBIgACEQEDEQH/xAAbAAADAQEBAQEAAAAAAAAAAAAEBQYDAgcBAP/EAD0QAAIBAgQDBgQEBAUFAQEAAAECEQADBBIhMQVBUQYTImFxgTKRobFCwdHwFCNS4QcVYnKCJDOSovFDFv/EABoBAAIDAQEAAAAAAAAAAAAAAAMEAQIFAAb/xAAsEQACAgEEAQQBAwQDAAAAAAABAgADEQQSITFBEyJRYXEygbEFFJGhQuHw/9oADAMBAAIRAxEAPwCqC10BXaXbZ2dfmK3S2Kv6krtmAWvoSihZHSvvd13qTtsFCV0FokW6+5Kn1JG2DC3XYsnpW2WughqN5k7RAcdcNu07hZKqSB1io3F4zGXLdxxGUaSWgCY0gbn9zV9icELiFGJhtDFKXxVmzaa3nHh1YnTVmJ+4PyrP1m1hljLKvxPPOKvfRfgKgDVj1jUQa1wnGWDEsjE+HJbUwgAjViNS2msj+zXiVx7toMzowcnYzIE6yep0oLh+FtvkFlSBl8bHWTrP6D0rGBQIVIkHIPEI4rc72xLuqFroKjkYETB1j9aw4himtJFssHaAOpJiQB+VHcZ4Tav5Ezi2VI1jkSRqfXqd6WcL4gf4lUuMGFrMoadJG51Ekx+dUqqWyvev/HkiWdgjBT58wbiPFmNsYa2ndgf9zqSeU/c0auPuJZtjIRkMm4BAjkJ/Os+I45WueAKSpFx2JEc/D5k0+bGi9aywyycrAjVZHMVW5vao2cHn7hB788xbgeL90j5gdTK/Lby61xxHvSVN8eFVzADqdOXPSgL3DLi3MnQjLP0P50/TirXG7lIcqg724DopOhgczQmqNbB1Gfn6kod6lSZph8bZXB5iq510YgkGWOmo5RFLO6XE3yoOURJbUliI1A2B86x/yzK5VWm2ozE6chtppm3p3j8FhbODF4NkubJcUmc8HQD00NEZckY7PUgMTwehBLLphrrrq5aMrkgkQNifakmN7QXDdDJJYAqJmJMyY61oosthhde4wYkjQ/ijTMCNfONNa6wmG7xGFxMrAApJg9TInmetTXWqne4z4MkBm4XqMOx3Ciw75tSmi66ZjuT6AxRP8QC+e4hAaFy7xHPTeh8HfNt1thAoYAkA6bbactN/1pjg0LG4LSgFnILnZAAJgczPL50q9bvYXI4PX0IUA4Ai5+IW7GLtuhOWPFp15D1/WiOLYy2lxWtI1w5obRmDSepEEjlrSjimIXC5xdAYmNSDDAjyHKuE7T21sC8h/FAVM2rDWIn6mmhpGODgnx+ZAyODHV26LN1ngI12Aqk69AYGm9AXOJNat9zcCkkeGZzMCeQ089ZoHD8cuYpS/wD2rqMO6LjwnXUNy9D5Ue4vYe4t/G93dUwjOqmVEsfhPxeLmOlS2jCHD9/H46xCYM4bit9MwC91bIhSQJ008MTofypJhmdc4DBVO4cgcuRo3i+FN6w2KZgqz8CeHwgkAQeZOpHlUXeK3X+GROgnT3JrT0tNTjHiUK+Z6EuFI2uXB/yn7is7uMCNlN8g7wwU/LSjFFTvabBM11SonwR9TWi2fEpKrgWNunFWrZeVMtsRsNomrwV55gWyX7TGdAdt9thNP7vF3ZRctrdddjlI+fIR+tQz7fEqVzKWsMZj1tCWn0FLhjyNc25iZMactduvvWdzFEgnvJuT4QugPlAOp33oI1GehJWomMf80UpmQS2+QkBo5mKzXHXm2tR6kfrSfAYdRjBnk3GQ7nYRyE6UzxHHUs3AjByCYLAeFZ/qPT0oVz2lsV/GYVVrQZf5mj3r8EkDQTAOvoPDUlxvg9r4bl5RcYSylmOYgEmB+HTXbrVtj1cx3bBTzkE6eUVCY3hJuXw11s8MQGH9Mcydd/vSqb7e2hLKgehEl3HJbIwrXG7rKD3mWWAYTlUch5+dMT2ls2rTWMPpKwjnYE/1aaevWkfaPCi2zltl0Uj6b9BvRWA7JA4ZLt93zEZsq5dAdtxvFX/t6mUNYT/38wfpFc4hr4vvYt28hLqQSdQB5k6k/Wlty8LVtsK5tht82+nxHTedBTPhPYRLpD2rjIwG7Lm9dc2utacV/wAPLigkYi3DHxTbMknrBrkSqvpvb3+8oKAwyYo4bwrNbe6j/wAoZZdlMBlIIgLObmNOtNeJdrLau1k3V6M66QRuIkxqAJ5UxHC7lnIBehAiqAbfhBnfQ+EEn7Vhf7GvedrmdLW5IFtD75onXzqFNWps9/I8GWWvHAECxPGbVxu+t3Ga4IBK/BHMQRL+/Ss8VxxGygYq3ZQD4QjFp5yugB96+4zs33K5zeLCQPGdNTyAUBaQcQstaIQjUsQevWJ8+tXOnQW4PI8QhrATIEcY3FBv+zndd8qoTyjUHQHf6UEXciThrhaIligjrCawYptwrhGAyBsTcuBzGiAwvlnIM0fd7LYa6hOBvKbg1AeZ/wDJYYfKr/3FFfH+8QSNUxwvcm0x1shbSCyjaEMSJJnQFtCp9K5TjN+SgxKWss5kS2xIjfNp+dfU4I7XCrph841mH1jeRoCac8S4CzlGchRf8BIErJMBjzUyNqYJ2HOOD+DDgA9SdwXac22JK3Lms+PJA0IlRIIn1qmftDbt21fvVV7iyVXKBr+I8zHqdqle0fZ5sC4Erdtusqw0kg+LQcwZFUw7NYS1h0uOl65clVcKxChiMxAHMCI161Syip/fBs5XuB4ntPZAcOXZmk5Zza9BuImY8qWYPiVm7pmu2v8AYoAPkYAIr0rCdncNfjvbYz5FZVkqch2kKRz09q2f/DnAkybAn/c361FFA25BIzKG6eVZHS4oW2bgPiV5JX1Yt8NfO03HrtxyounLEZQDqTp4QAB9atcNwyxexww2GQdxY1veIwYkZepliB7GnnHMFZw/cqqW7K3bmR7kAZVyljBPwkwFnlNF9ME7m8SxcdCeXHDPdW1YzfE4An4czACT0pxw/wDwnvPM3LYCkgxmOo3jTXXT1Br5jrY/ireSFAv6eXigesQK9aw1lbSLbBgKI1Ik+fudaHpiNpAnW8SCt25rVUr4DXYuUzzIxMLtuLtltdG26yD1o2zxRg5CErbzajTNMCfuPb0oLGXWL28oBOaAOpMRTXs5YVWvd5BZScxGxDDxRzgHSaHaVAywnYzxMOIcVZG8cnOSqoIzHQGI201kkxAoS6xa/ZQeEOxBygAwYiSBoZnau+N2slxGK5s75LZzDw54HinqNPWueHWrV25ZVZF1GzOWAkss5hpqSQNOUCh+rtxgcYjCohrz5jnAWv5yXHUq4ldTyE79Z/OkvaNgbgs65mYw7PAAys0ssTAEfIe9L/AKHe4xCuwA8RiB/eoTtIoNwAkNlUhTr5iNfSq0KXJYEjEFYwGBjuXXD+O5kstdXI1yAOhYiQBrInzpXxO2HuMiiEIKkgwQNtPf71xw9++w9vOAUVVYHnnViQB7EGa2FvQL+NzqOgFEehKn9ktp3Z1y0lu2qDuBG86+kTP0FV3D7OexbVQSXRTpyBXTWk3anC/yrm3gtEzyknKfkCKUcL7TNbw1kKAfBBB12JjWRGlUqoa5iokW3LUCTPQ+GYNbCZSMo9ZO9GcRTPbhYMjQ8q8zxXaK4wicg8vy3+9UnYXHO1u6pJgMCs8pGsDl1ol+gNde4/4gKtULG2gQbieDurcVPG4uD+YoIiToANPDAptYtsE7omSJzt5TpPnEU6TDjlz3PM0r43iwo7pdCdTStNSrgLG1XaZF9tMbKogOhcR6L/eg+IIt/F2EBgaMzHYDaT5SwoHtFd7y9GyqMoP3PzpmOIJavNZdZDIJYbwjSR/4kn2q12N2RzgYlSdwIMe47spbtnXFBi20gQR5Qw089qScX4Fftfz7SB1TXvrM5lj+pdyOo19aqy2BzDDyCttQFMnQyTBfbXXSaV4ztCLGNC2zCOVR7YIjXTOR1AgaUkcg7lHXj5lH0lRAxxFvCsf3wN1lGaSCwHxaDUdN6345xgRhbEwO8lm6QZX661Sf/wAiAGezCZjmI/CTEaf07bbVM8c4SWXIRDA5lb06ET6U7RqKrwAOPqSEZO4L/iPjO8s2CVHhYjNmBmQSdttdar+zeKAsksoUHKxzAHUCZ6edef8AHkN62bZBW4njymNQAdmGh/tVPw60DaSP6V+wpjtSo4kMue5cC65ILZBGxjUSI0103qU7VdqHH8jDlmZjBK7nmQDy03NFY3F4a0huhn7zu5Es0ydAD78qX9jrK3L952AOXwKInVtW3/FAX2NIC5u+eJRFAyxEV8AxOIwJK/wzfzDJNsS3kNJEDzjenmHw+KvXRibtsBtraPEWxz02LnfbpTLivEbttkA8AB2MDMDA0A2P96yxOLRFRzec5WgAR7zm1NUNrESjNmRHFrbDEIpMN3sE+ebePXWrEYSXK96Sw/06/OdajePXhculpMG6SG2MaDb01r0RuH2ZzFXJknxFp+gqiE47hrh1iS9dLRn+Vx8Tovq0/asb+Fy/iDCYkTH19a2d6nqVi/iT5TaYcrgPtzo/DcStLf7yWaRlyjQanUkmh7qtygihbeCY8t67AYcyIx7U4vwm2pyga93EhiOqxLAnof0qPe+yMbtpiIZXUk7LcBEE84Iy+9VHaLj64cPmzZwsouZsrgiBoN9dx5VP8FuplPeE3LzyIMZf6oWdIUiabIVUBxE6KntJ92BKy/hmu2NCQLiyNCdSImOcTSLHdnXIXNcOXwhSd/BMheojrQtji9+6WdrhAMqog/CNsqjSPOjmxZIskySrNM9NBEdBJEUvVW/I4+4/Z6fHOTKfA2EW2qITlA0MSfnWyDICLaMWO7mpi8htt4ToeldjEsR8bfM0Q0HwZZXAGIx7U2P+luAb92Z9irH7VD9jTaZslwESQyuASPB8SsByK16dwLgHeLN5nIZT4YgQ2h19Olc8S4bZweUIgWy4KMsaa7z7az5GlBWWZlU8+MfUFY6g5PUx/wAhZc7Lh8OpDDKTJkHmdT7falvBsX3WMxRuAZT3agrEAqPFp0E9OtfuJYbE2j3YtG8ANLhbTL+EHXTKfyqe7KszC8Cc0XDPOZGpn2mhaSt7txc8CTewrxtHc9M4hi8lvOhUg7EGo/ieLKozkyx0HrT7h1tSoRtUKl5HSAp95FQ/bEsjqobwiR7gwZ9o+dGCitTjucL+OYquJNH4rAXnxtvubYutJkHbLENmP4Rrv6UjGLY869q4NhwlgEDxXJY9dyB7RSGWDiW3grPPTibS2O5ZQXCEMSFBzAmMzfETEa+lKsFwwYjMxJgKQpWdDM5geg0+1PbmBw1y+1u6FUqdWYL4gP8AUTowovF8ds2sqYdcwWPCBlSZ0zNEsAddB8qWfUMpKoDn/UOEAwXMobath8KBeu5nI1a5AVZ5EKNT5bn60stYTOrQlxwTuAiCfJZMVL3mu4rGWVuOXLuBA0AE65Ry0FenWWhWYR4mIUDkBv8AMzXUaUbtzHn6nXOUGJ5f2iJtvZLKVdXhtj4TPMaEabUywNxgWS1lCqAZJ0WVkj0ma+dt0mzdMfCwYabQdY9ppOOJZLbuBKuARB9PtWi5IbK/iCRsrgzq9cuXW7kNn8QJJJFtW8hzgc6sOCcOFgBS4YqSf5YE5juTcJ320ApDwS/3ap3XxaGRuSf1ptwjDva/l3TLg3Cx6ktm+xoOtcokGnvP1DMaouS4dgZMSQdfIiIoHDcGzNmN1ddDKmJ89dxWlg/ykHViPfUj61lwu7DXU5q5b2J1/Kslb7AOIY0IZK8bs5GAmQtzl5ESfcV6p/GFVLkgLuTrtvUF2hwwYZuakg+Y/wDlU3BGW5hbBurLNbE+IieW09Ipmt91YP3zK29xQlHYW+V03B3B2oBBOlFIa2NsEIRdwyxKchJXefT9KXYjiJXQIQSPxiPpuaLN8KPEYA6mhcXxm2ylYzEiAxG3od6ggmTmY8awRvm0Mvh8DXGO2g+FRzY8+lTmPQJFwCBaxJ0H9JWI/wDX61WXSUs96Q9yEARQCYJOsAD61EnEZrV62fjNvvCDyYPOx8ia1amDLgGY7ZVzHeBtjJkM+AlfkdPpRWIthRZ8zc+4NZdk8L395l/CUS4STtICn6imfaPAi3csIslRnMnzigVnFhWPjlVMyJGqExB8JPQ7Cv2EwZLqg/ER/cz6Vw1vMgPNdD6cqZ9kcFnxAnZVLe+w+porHahMYlhjMWyWywWAsc58PtWeOwa4pHtE8wQd4nUeogkUPjsU1sEgOQB4g5Bn0j4T5c6w7OYsd3vu+UeijT6VnrlfeOxBnDcGCY7s9fju84a36xoOqnceQNfMLwBMOhNsTOrHqTzOhqmv3ASPWPv+lDX18E9RBHn+5qX1DsMcD8cZ/MqKwIh4YpR2MSgB57TrEnSJFKe13C1uWiwtlWHiVgcwbrPIyOlHXrLB2yiYhhp1I66V+B8MKQdPEhPh/wCEABTMUBrWDc9RhKQ6ZHc8tt2izBVEkmAB517QcTHdAAjRVg9P2GFIOzHZ3DLff4lv2DIzmQQwlXyjptvFOcWjLdQu0jWPb11HoaDx3BL8Tz/tYsYlxyzn7zWVwADTqPuKK7TpmvOfX8ooVwcpPofqDSV2dwhdT+pDNOA4jJjrDH8NyPm0fnXpjyVDQYQZQvVpMk+QrzKxh5feCHBB9xV5xXjaKgAIIA35HqR1mmkYA8mM31liMCKON4XOjJzZTt1M1A8IYd2JGit9CNR9atF4mtxpVgTzHP5VH8ItFWuWyJyzPsSKdQBgYqcrG/YzEXGaLa52tSw0nQco01nb2q04gT3qsRlJIBHqp/Ogf8OhktlBagBzmuSPESJUEeQ0phxty2Y8wAR/xNZOtfdG602gmA4u1ltmPwww/wCJoBrmTFZuTwfZhH3inJGYTyYEfP8AvU/jQSts88rL7qZFIJ5Ekw3i2H3PKRPodDWeF4gbQWN1AU/8dPyo64M6f70/f3qexLMTA/EJPqND9RTOjfDFZRxxmE3Mcq7Ek+VYf5qToIX99aCdRJy6frR2A4RdvaIkgalzt8zXoCAO4pMAxuOFGs8z96e2uH2rI18T+e3y50vt2zhMSLbES9osrDqGgjXfQajzrnEY4QHYZVYnLrOg5D08+UVka69w2yvqDYnHEOxvEiVgbHeNMp6COXQ+3Kl/B7CY/P3mYXLS5BdGudHkAP1K8tZoLGcQXWDqPr5ehFNOBYwYezlA3JuHlpJyj3AXTzNIoz1LvX9XiXqQWt/Mx7OYU4XHJaLq63LBCuNmAbMpg7Hypj2tusUBS4GGf4V6QdSVMzNT6cLvXxbZLZZLcrI5k6x5CI1qi4V2Nckd8WRANlOs/kK9At+Srt35k0qVBBkxZx11TIDee/1q37CXCy3jBUswEzsoEn6kV8u9jrfK7dB5AsP01o3BL/Ao8k3M2oPMEaCfI9fKmbLxYu0CWJEacRVIyuYXXzJ677Ui4QtlM0sQiHwrMnXUk86D7S8fUfzHbIoULr8yYHU/YVO8Da+903yDB/7aEbAn4mHmOR11rjVtpJJxmCQ5fqekplcZ1YgbzP3n1obFcbtd2Ua4qNm5nlvI69KkMfjL1lmz3DLZREAxA56gTyikqm4bufvCSV1JGg/0sI0H6g1kglcnPE0GRWHUt7PG7CoXJdlYgZgNABtOsjU0o7VqosuyQr5CQwA5CZ9ZH18qU4bFFbzJGVX0ZeQJEfv1phjMCb1k29ScpQgbnoQOZpmlufdAWV4XKxX2C4ubt5jdOZmssM3OUYFTPKBpVLe7QKzAGbqhoLLoRoAdYhh56e9TFvsM9k5c2keIz11Og31o/h9sd4iqBlXaVYHzMnTX05b0O1gTlZFNJPLSlxuHR0YiIGpUqusc5Amf0pRexXdnKhKroRl0meoA196OS5qynnp89qRX3M5TuuntOlK14Y8x0qMw3GXbbqJRJPMCNR1A5GvmD42Eebtq01tjDMLahl5AzGoFBr0POsMQOR9xRNoHEhxxiOe0nZSyLNy/bEMqlxl2Mf6R+VRXAxd7xiQwDLrPU9T1ql4TxRzbbCmW1XKZiEJ8QHWPs3lWBUIWQ6FTE0xRkqQYkWIOI97D24W8+aPHGWddFGp125e1H43EAtpqAon3NQuMfK0o5BZTLAnlzMaf/POmvZPGteS6G1g+Encg7TSOqpIBaNrYCuI7wPhZrR5ar6Ut4gkFv9NwN7MP1onE3CUW8o8SaN7b1njHD+JdnSPcais0cczptwy5NuP6SR+n5UBi8PObqpLD0O/2rbhFzxsOoB/fyrbE24ueo+37+tSrmtwwlSMjEVcJsWrYm4mcn8QO3lG1VeD40jDKhJA5AR9KjGQIuq6+o3Nfrl1V21P9U6e0V6x6w3MRBxHnazhoxFtDm7u6rFrROx0gqxG06H2qVtWr6FUW0ScsGVBE89fhOvPzpl/FXrltVHil5GbkkHMxbkJ0HpQWI4utp2tMzhgY0mD6EViXBlsKr7h/EKqVP7i2DCsPwu3Zdrlz+Y0yqfhHm5PxR0FB3+Kd7fW1uXYZvTXTymKwxuOd1bIpABAzNyzKWBjnoNz1ofAYdVHfiSyC08k8/wAX1kVRKifdaeehOtuSpdtf7mXnZe+Lb9xIIueIDTcATp00iqi5dKgeLnGv5V5R2WxSnF2719oAzFN4Dk/ijbQ89K9XEbtH76CnlrNahWltwY5E5LLuYP1+lZW7JzHoeW+nmOWtfboUBm5ZddOkn7favMn7eG7m8RUFjlE6RyGnP85pumov1IAyZTdq7GHN22LlpiqeIxOX0IWdqa8Px9lgDZhuhX4R/f11rzK7xVs2ZZnqa27M8Ve2rlSBnUkDpBgEeepq99BCjnMq7rSQD5OJQ8dxPeXhbTVbYOY+Ekk6HXeuGt6xyIM+/wDcCuMHcI8bGQTr5daL/hGL5OnPlB5z0rNOCSI+gwJz3ieAOGVh4QyqGzevQ0+4Zgz8UZejP8R8wg+H1JrjhOFQAOPEZgE/cCusTiSqPcYzp4QPpQgcHCyGI6g3HcYoHdJJ5sdyTz160owtyGkaeH/7pOlCrgbjTcIknnA5dDrTDAYIjlvufKpY7RiWQRi1vMwA3YaDzGo/MUFxvhrwt+2pOniWNR7Ue9kmI0jY01tX7qjxspnYZdfUmfyoAY54nP3ImziA23yrq6QSFOh5H8qK4jxO2zOuRZk5WUQZ8yNxvQF1Q9onmu9Mg7hzKnmZvcykEeF0O/7/AHrXau+Jufy1JZjEecD5+tA4i9mynmRrVx2M4MLFo4i58TjwzyT8iftFGr44ibmZJ2QtWlVsTNxz4cinKuupnrt++ZE27YRbdtLaSRCjrtJ57fWieP3puWV6En6ULfw+dSv18xtV7at6EeZVGxMcKMruh2bxD7EUuu2e6Yr+Gcy+n70oxL5ZA/4kMMPMaGtOI286BxrGo8wdxXnujgxyKsN4bo9x+YplxAfC3mKUsfhI/CY9jtTjEeK3PlXPOkhrEmSfOuMKga6quZB5bSYmJ5TEVpctsDqDT3gnClFrOwk3CGE8guq/WD7ivX2HCMfqZbNthaeC0SQC3QegIHoARUk+HDReaALLnMd87bqo9FOp6AdaZ8XxxEWrZl7jZJ6ESCT/AMCP/GvnC8OjO1nKDYtAE5ubdZ6nX2EV5yvKjfIbGSPEWM5Nohl8d24GAjWFUKJHKeVccSuW8NdXDkwDayu2riRBDZZBBmZ1NMb+MBuG6I7yItiJBC6AnoQNJpPe4jYw7NdvAX7zbg6qvOByJ86aqbeev2H/ALxKMNv2DFFy6LTsuYgEZlPmfevYuAcRL4Wy5EuyKTpAk6TNeY8E4hg8TcIxeHZSx8NwN4RsApURlGm+tel4S+h8NqMqBQqgjTIdtPKm9S71qBjn5jVADDOZtxDEMbN4CICtLEED714ECVbKZGU7dIr329a0dBJV1bwkRuP3868fvYexM3EYk7MtzLtpqGBq2hvIyTzJuPptnHEAOMLaKdToPerPspwMOwRmgZDmPkdFHkSZPoBU5ZuYe0cwUg8pbOf+IAEn1p92bx5tXH7xwFgFk3aTtrzNG1dzMntgVH9xaueFH8wzhlwKzWn+GSJ6dDTjCpfYiwwAVfxDmvIT0qVuXjnLjmSY8jTbBcVv3sthTlGxPQeZrPsrbuaFbjqVylQqhdgfsKn+MYvO3d6QvKCdfPkPrTXGMEtiNhCj9flU9jLhL84056T5Afc0KoQpjXg2JMQu/NG2b086cHFKP/zM9OVSVp8hmJWfEOYPUdKosDiZGa34v9zSR7GqMMzsRha0HeXOXwqKW8Ux5W0907nQf2oq5LDPeYKo5fvnSDjWI7yCRltg+Ff1qqD3SMExEBoD5/pX5sTl7xf6gPnNdYjwrIoa1aLnoBuen606iFuFgLHC8mUPYzgH8RdDOJt2952J5D8z/eq3tRifDlHOj+CC1bwtsWhAjXrP4pPMzU9xy/mYDzphFIPMASCMzZgWcMelfsG0gnqTX29chSfKsc/doo5mI96JKwbF/wAq7n/A+j+R2B99q0wzwWt8txRGKtBlIOtK0Ygf6rZ+YNY+vowfUH7xmpvECxS5XYbA6j504wxm3QXFrWYBxyE+2xrbg92UjppWexyAYaSeIDRJBE9aseIXxbtbjRQo9v39KQ8bByoejqT5ULxfiA7tgNShbN65jP0j616jW59HA8nEx7P1ftMsJZNzvLoMFPv5HrFaYK/ksXAPiueKdpGx/P60Hw28Vwrn+ok/PSi+J2gtmyOYXaY3k6Hlr+fWsQ8Hb9/xJVgRtP8AmL+H4ko73P6EgA7ePQ/T7027GdnrF27evXVzFSqqragSoM67yaUYW0ZK/wBeWD166flR3CeK5cU1oaBsRbn0VSI+dbGgANxA+IvazIu0/MoO0OHRQRaS0HGpIVZVf9Ij2qMuvcwxW+jEFtfIidZqjv8AE1THOX1RgFPkR+/rQeOsKSyDVJIHp5VvbAw2tM9rChDCVHCOLreRWDDMVzQXEjrI3idK877QYW1/HM1u5bnNmKgeEHmAdieZ23rTC3BhP4gjQtbAVo6cvnHypLwXDC5ftqROsmfL+9ZVf9PFTHBnoqrRbXummIsBSGzW85H9QMHqY+VH8MxdrILYJa87yzAGIVSAAfrWHavC2rbqiIFJXMY8zAHkNDTLsZw4LbuYqCzAFVA3kiTpz0096i9FrTJhV90NwAtzF0GOoOo/WqbhWBtICwvqVPoDHQ0n7KcMv2rdy7iQApHgRgM/qTuo8qzxeGW22o0In0PMecVmWDexXMMvtGY5xvExccLb+BNvM9aUPclyZ0nlMSNNz76DSuRiAIKg5V1rCyS9wFpkkmOgGnQVwXaJO7MLxTEMPPceR2NDW3Nt4k6cwYPzo65Y762CPjtypHVeXyNLyxiCCY2M6j9aEvUIDHGGxSsfEzHpmM1+4lhzpGv60swdiZmVHUim1++qKGMwPhnnU4APEtnAirjChSF6ACmOG7Nulou27AHLHuB5nqNuVJWum5cBOssPvVymMFwk0xWzVMGEVKLaCDEvCO0htHKTKtyO4PX18qcpaFw55mprjfD8jErrrMUm4f2luWLoE5kmGU/WOlbr1JenqV9zKUvSdj9S9xfiheUyfSvgXO2Y7Dau0XP4uR1Hpyr8zhRWb1G53Sy8YIPKYPo2n0NM+tAm2Crg7GR86HZWLEKnzJBwczOyJGU8jHsaw4SMrOh5fl/atLdzVW66H1Gh+o+tfXGW8D/UPrXmSCpKmPd8wHGW86FfT6VE47EHOzn4HJDgcuUjzq2DaVDvcBN1DyuMPYmvdVItilGmDqnash1jJX/kJaXUkgadJ0PoZpnxh9YqPPEns5VBBWZggbdJqiv44XQjDXQe/nXntXpHpYZ6yYT2uu5Jxw2Wd1BEg5lHPppS7A3f+odjuLub5Gg+I3SuKBUlSF3B8zX2ziSrm5EyZPvW1/TtPtPq+CInqrCyhPMdPfDM2bmSfnX2wuU6MSOk1neggMPxAH51nicOpEwZj8OlbBwepmKSOGnGMPfOU00tt9Nf360k4BiStwNzFPLd7IpVLbAsILGleA4De71iq5lB11EwecbkA6UvYpzkTV0V4XKE8TLj+M72/mIgZQKsv8PcRNto1gyf37fWkZ7O5nFy4yhIgEDOM3+sAiB6064NxgYcdwVQAsJZABM7Eis/VUPZU2BNGvWVo4XMs0ug+JtddqlO0GMAupa/ExZhr9/XYelcdoO1Yst3aDM8DnoJ6nr5VLWLpd2uuSTqSfP15Vk6LRs3vbgTStcYwJSdwdF016hT7mW29qLxOFyOmWCsbjb6Urw+GW4AxEgjqf1ovC4Y2WlFzKd1J6dJoppNikjxBCwA4McXLOU94mjRJHX0/SuLeNtvuFnnG/uOtbWMdZu+DNlI/A+hB8j+lbvh7YJMLPlGtIHcvBEYPPIM4tsv4V+f6Ut4gC9wIDmdjA6An9zRGJuXDoiZR1JFacC4YylrziIBCbHXmatUpJ5g7WwJQ4PA2rKhFVc2WSxAJPIknf2pVi+KpakC2yH/AGtHrmiCKJxVybllhs6Mnz1H2om802QBufCT9KdCAYzALYVkZxPjobS2czHn09J3NLOF4UFwzCY11n70+w3D0N6FAyqT9PD9TNYYfDCZ2GfKfSK0EIUYWBsYueZS4fFuyg5QK7t2jmzMZPIch/ek2FuPYcqxldp+1N1uSJBmhESAYQW1oe0vxivj3YNaWB4SetVxJi0n4h0Ib56H6gGtcYfCrdDNYufEB/UGX56j7VvZGZCP3+5rzutTZaY3WcrFiNpXnOIvRibo6ufvXoSGvN8WP+rf/efua9lR3MnUDImmOg5TXCYl7OqnTcqdj7cj6UTctjXyIiuOKp4aPYiuCGESqcqRiCX+Kd7cU5QsSNCTv60zw75SVbZhB/WplGgzTt7pa2rHfah0YRdol9Qu45jHBY7JNt9uR/fKjX1EqR+tIg2ZJO4MVvw/EEaU0piNteRmNPGd9BXV52Tu3QkMrrr1B3FfFauGcm4qnaZopAIiaEhsjxGPF8WM91gYDINOROopFcxOZp20APtWvF229/pS9GhWNCY44jtK7sGZ4dw7sbjHNM+tMr2JDJkQbiKUMYcH0qmt4ZQNBFJAgT0o4EP4NomT+n9/eaYEGOQ96nuzN4teuknYBQBtGvL2qizb0BhnMGe5hYwwYC5cUEkaAjb16mvr4W0T8Kj00+1c2rWZSWJOp0kx8hRFq0q7KB6CqhRjAnE8zI4BP6QfUA/erHC4UW7SWhoAvLz3/OknDLQa8inaao73xn1/KlHGLcfUIORF4sFrWUfFbMj2rNsVmWRoSfEPPrR1kxc9aC4zbCww0II+vKu7OJEU8EHjccxmX/2n86/XbcLc01BzVphh/PPnr9K0CDO4/etG3eZ23mbFwwVzswEjpQ4RkaAfMeYoQaIIOzZR6edfrt87+QqRzKlY4tmRWqNA3Mcq4trz6ia0y1DCVBi/FNIBG4YE/UfnXT3wgJHOCPetHEZiOlTjYhiRJ2pHU6MXMGz+YxW+Bif/2Q=="/>
          <p:cNvSpPr>
            <a:spLocks noChangeAspect="1" noChangeArrowheads="1"/>
          </p:cNvSpPr>
          <p:nvPr/>
        </p:nvSpPr>
        <p:spPr bwMode="auto">
          <a:xfrm>
            <a:off x="1587500" y="-793750"/>
            <a:ext cx="2286000" cy="16383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652" name="AutoShape 4" descr="data:image/jpeg;base64,/9j/4AAQSkZJRgABAQAAAQABAAD/2wCEAAkGBhQSERQSExQVFRUWFxoYGBgYFxkcHRwdGB0cGhocGBcXHCYeFxwjGhobIC8gIycpLCwsGB4xNTAqNSYrLCkBCQoKDgwOGg8PGiolHSUsNCwsLCwsKSwsLCwqLCwsLCwsLCwsLCwsLCwsLCwsLCwsLCwsLCksKSwsLCwsLCwpLP/AABEIAKwA8AMBIgACEQEDEQH/xAAbAAADAQEBAQEAAAAAAAAAAAAEBQYDAgcBAP/EAD0QAAIBAgQDBgQEBAUFAQEAAAECEQADBBIhMQVBUQYTImFxgTKRobFCwdHwFCNS4QcVYnKCJDOSovFDFv/EABoBAAIDAQEAAAAAAAAAAAAAAAMEAQIFAAb/xAAsEQACAgEEAQQBAwQDAAAAAAABAgADEQQSITFBEyJRYXEygbEFFJGhQuHw/9oADAMBAAIRAxEAPwCqC10BXaXbZ2dfmK3S2Kv6krtmAWvoSihZHSvvd13qTtsFCV0FokW6+5Kn1JG2DC3XYsnpW2WughqN5k7RAcdcNu07hZKqSB1io3F4zGXLdxxGUaSWgCY0gbn9zV9icELiFGJhtDFKXxVmzaa3nHh1YnTVmJ+4PyrP1m1hljLKvxPPOKvfRfgKgDVj1jUQa1wnGWDEsjE+HJbUwgAjViNS2msj+zXiVx7toMzowcnYzIE6yep0oLh+FtvkFlSBl8bHWTrP6D0rGBQIVIkHIPEI4rc72xLuqFroKjkYETB1j9aw4himtJFssHaAOpJiQB+VHcZ4Tav5Ezi2VI1jkSRqfXqd6WcL4gf4lUuMGFrMoadJG51Ekx+dUqqWyvev/HkiWdgjBT58wbiPFmNsYa2ndgf9zqSeU/c0auPuJZtjIRkMm4BAjkJ/Os+I45WueAKSpFx2JEc/D5k0+bGi9aywyycrAjVZHMVW5vao2cHn7hB788xbgeL90j5gdTK/Lby61xxHvSVN8eFVzADqdOXPSgL3DLi3MnQjLP0P50/TirXG7lIcqg724DopOhgczQmqNbB1Gfn6kod6lSZph8bZXB5iq510YgkGWOmo5RFLO6XE3yoOURJbUliI1A2B86x/yzK5VWm2ozE6chtppm3p3j8FhbODF4NkubJcUmc8HQD00NEZckY7PUgMTwehBLLphrrrq5aMrkgkQNifakmN7QXDdDJJYAqJmJMyY61oosthhde4wYkjQ/ijTMCNfONNa6wmG7xGFxMrAApJg9TInmetTXWqne4z4MkBm4XqMOx3Ciw75tSmi66ZjuT6AxRP8QC+e4hAaFy7xHPTeh8HfNt1thAoYAkA6bbactN/1pjg0LG4LSgFnILnZAAJgczPL50q9bvYXI4PX0IUA4Ai5+IW7GLtuhOWPFp15D1/WiOLYy2lxWtI1w5obRmDSepEEjlrSjimIXC5xdAYmNSDDAjyHKuE7T21sC8h/FAVM2rDWIn6mmhpGODgnx+ZAyODHV26LN1ngI12Aqk69AYGm9AXOJNat9zcCkkeGZzMCeQ089ZoHD8cuYpS/wD2rqMO6LjwnXUNy9D5Ue4vYe4t/G93dUwjOqmVEsfhPxeLmOlS2jCHD9/H46xCYM4bit9MwC91bIhSQJ008MTofypJhmdc4DBVO4cgcuRo3i+FN6w2KZgqz8CeHwgkAQeZOpHlUXeK3X+GROgnT3JrT0tNTjHiUK+Z6EuFI2uXB/yn7is7uMCNlN8g7wwU/LSjFFTvabBM11SonwR9TWi2fEpKrgWNunFWrZeVMtsRsNomrwV55gWyX7TGdAdt9thNP7vF3ZRctrdddjlI+fIR+tQz7fEqVzKWsMZj1tCWn0FLhjyNc25iZMactduvvWdzFEgnvJuT4QugPlAOp33oI1GehJWomMf80UpmQS2+QkBo5mKzXHXm2tR6kfrSfAYdRjBnk3GQ7nYRyE6UzxHHUs3AjByCYLAeFZ/qPT0oVz2lsV/GYVVrQZf5mj3r8EkDQTAOvoPDUlxvg9r4bl5RcYSylmOYgEmB+HTXbrVtj1cx3bBTzkE6eUVCY3hJuXw11s8MQGH9Mcydd/vSqb7e2hLKgehEl3HJbIwrXG7rKD3mWWAYTlUch5+dMT2ls2rTWMPpKwjnYE/1aaevWkfaPCi2zltl0Uj6b9BvRWA7JA4ZLt93zEZsq5dAdtxvFX/t6mUNYT/38wfpFc4hr4vvYt28hLqQSdQB5k6k/Wlty8LVtsK5tht82+nxHTedBTPhPYRLpD2rjIwG7Lm9dc2utacV/wAPLigkYi3DHxTbMknrBrkSqvpvb3+8oKAwyYo4bwrNbe6j/wAoZZdlMBlIIgLObmNOtNeJdrLau1k3V6M66QRuIkxqAJ5UxHC7lnIBehAiqAbfhBnfQ+EEn7Vhf7GvedrmdLW5IFtD75onXzqFNWps9/I8GWWvHAECxPGbVxu+t3Ga4IBK/BHMQRL+/Ss8VxxGygYq3ZQD4QjFp5yugB96+4zs33K5zeLCQPGdNTyAUBaQcQstaIQjUsQevWJ8+tXOnQW4PI8QhrATIEcY3FBv+zndd8qoTyjUHQHf6UEXciThrhaIligjrCawYptwrhGAyBsTcuBzGiAwvlnIM0fd7LYa6hOBvKbg1AeZ/wDJYYfKr/3FFfH+8QSNUxwvcm0x1shbSCyjaEMSJJnQFtCp9K5TjN+SgxKWss5kS2xIjfNp+dfU4I7XCrph841mH1jeRoCac8S4CzlGchRf8BIErJMBjzUyNqYJ2HOOD+DDgA9SdwXac22JK3Lms+PJA0IlRIIn1qmftDbt21fvVV7iyVXKBr+I8zHqdqle0fZ5sC4Erdtusqw0kg+LQcwZFUw7NYS1h0uOl65clVcKxChiMxAHMCI161Syip/fBs5XuB4ntPZAcOXZmk5Zza9BuImY8qWYPiVm7pmu2v8AYoAPkYAIr0rCdncNfjvbYz5FZVkqch2kKRz09q2f/DnAkybAn/c361FFA25BIzKG6eVZHS4oW2bgPiV5JX1Yt8NfO03HrtxyounLEZQDqTp4QAB9atcNwyxexww2GQdxY1veIwYkZepliB7GnnHMFZw/cqqW7K3bmR7kAZVyljBPwkwFnlNF9ME7m8SxcdCeXHDPdW1YzfE4An4czACT0pxw/wDwnvPM3LYCkgxmOo3jTXXT1Br5jrY/ireSFAv6eXigesQK9aw1lbSLbBgKI1Ik+fudaHpiNpAnW8SCt25rVUr4DXYuUzzIxMLtuLtltdG26yD1o2zxRg5CErbzajTNMCfuPb0oLGXWL28oBOaAOpMRTXs5YVWvd5BZScxGxDDxRzgHSaHaVAywnYzxMOIcVZG8cnOSqoIzHQGI201kkxAoS6xa/ZQeEOxBygAwYiSBoZnau+N2slxGK5s75LZzDw54HinqNPWueHWrV25ZVZF1GzOWAkss5hpqSQNOUCh+rtxgcYjCohrz5jnAWv5yXHUq4ldTyE79Z/OkvaNgbgs65mYw7PAAys0ssTAEfIe9L/AKHe4xCuwA8RiB/eoTtIoNwAkNlUhTr5iNfSq0KXJYEjEFYwGBjuXXD+O5kstdXI1yAOhYiQBrInzpXxO2HuMiiEIKkgwQNtPf71xw9++w9vOAUVVYHnnViQB7EGa2FvQL+NzqOgFEehKn9ktp3Z1y0lu2qDuBG86+kTP0FV3D7OexbVQSXRTpyBXTWk3anC/yrm3gtEzyknKfkCKUcL7TNbw1kKAfBBB12JjWRGlUqoa5iokW3LUCTPQ+GYNbCZSMo9ZO9GcRTPbhYMjQ8q8zxXaK4wicg8vy3+9UnYXHO1u6pJgMCs8pGsDl1ol+gNde4/4gKtULG2gQbieDurcVPG4uD+YoIiToANPDAptYtsE7omSJzt5TpPnEU6TDjlz3PM0r43iwo7pdCdTStNSrgLG1XaZF9tMbKogOhcR6L/eg+IIt/F2EBgaMzHYDaT5SwoHtFd7y9GyqMoP3PzpmOIJavNZdZDIJYbwjSR/4kn2q12N2RzgYlSdwIMe47spbtnXFBi20gQR5Qw089qScX4Fftfz7SB1TXvrM5lj+pdyOo19aqy2BzDDyCttQFMnQyTBfbXXSaV4ztCLGNC2zCOVR7YIjXTOR1AgaUkcg7lHXj5lH0lRAxxFvCsf3wN1lGaSCwHxaDUdN6345xgRhbEwO8lm6QZX661Sf/wAiAGezCZjmI/CTEaf07bbVM8c4SWXIRDA5lb06ET6U7RqKrwAOPqSEZO4L/iPjO8s2CVHhYjNmBmQSdttdar+zeKAsksoUHKxzAHUCZ6edef8AHkN62bZBW4njymNQAdmGh/tVPw60DaSP6V+wpjtSo4kMue5cC65ILZBGxjUSI0103qU7VdqHH8jDlmZjBK7nmQDy03NFY3F4a0huhn7zu5Es0ydAD78qX9jrK3L952AOXwKInVtW3/FAX2NIC5u+eJRFAyxEV8AxOIwJK/wzfzDJNsS3kNJEDzjenmHw+KvXRibtsBtraPEWxz02LnfbpTLivEbttkA8AB2MDMDA0A2P96yxOLRFRzec5WgAR7zm1NUNrESjNmRHFrbDEIpMN3sE+ebePXWrEYSXK96Sw/06/OdajePXhculpMG6SG2MaDb01r0RuH2ZzFXJknxFp+gqiE47hrh1iS9dLRn+Vx8Tovq0/asb+Fy/iDCYkTH19a2d6nqVi/iT5TaYcrgPtzo/DcStLf7yWaRlyjQanUkmh7qtygihbeCY8t67AYcyIx7U4vwm2pyga93EhiOqxLAnof0qPe+yMbtpiIZXUk7LcBEE84Iy+9VHaLj64cPmzZwsouZsrgiBoN9dx5VP8FuplPeE3LzyIMZf6oWdIUiabIVUBxE6KntJ92BKy/hmu2NCQLiyNCdSImOcTSLHdnXIXNcOXwhSd/BMheojrQtji9+6WdrhAMqog/CNsqjSPOjmxZIskySrNM9NBEdBJEUvVW/I4+4/Z6fHOTKfA2EW2qITlA0MSfnWyDICLaMWO7mpi8htt4ToeldjEsR8bfM0Q0HwZZXAGIx7U2P+luAb92Z9irH7VD9jTaZslwESQyuASPB8SsByK16dwLgHeLN5nIZT4YgQ2h19Olc8S4bZweUIgWy4KMsaa7z7az5GlBWWZlU8+MfUFY6g5PUx/wAhZc7Lh8OpDDKTJkHmdT7falvBsX3WMxRuAZT3agrEAqPFp0E9OtfuJYbE2j3YtG8ANLhbTL+EHXTKfyqe7KszC8Cc0XDPOZGpn2mhaSt7txc8CTewrxtHc9M4hi8lvOhUg7EGo/ieLKozkyx0HrT7h1tSoRtUKl5HSAp95FQ/bEsjqobwiR7gwZ9o+dGCitTjucL+OYquJNH4rAXnxtvubYutJkHbLENmP4Rrv6UjGLY869q4NhwlgEDxXJY9dyB7RSGWDiW3grPPTibS2O5ZQXCEMSFBzAmMzfETEa+lKsFwwYjMxJgKQpWdDM5geg0+1PbmBw1y+1u6FUqdWYL4gP8AUTowovF8ds2sqYdcwWPCBlSZ0zNEsAddB8qWfUMpKoDn/UOEAwXMobath8KBeu5nI1a5AVZ5EKNT5bn60stYTOrQlxwTuAiCfJZMVL3mu4rGWVuOXLuBA0AE65Ry0FenWWhWYR4mIUDkBv8AMzXUaUbtzHn6nXOUGJ5f2iJtvZLKVdXhtj4TPMaEabUywNxgWS1lCqAZJ0WVkj0ma+dt0mzdMfCwYabQdY9ppOOJZLbuBKuARB9PtWi5IbK/iCRsrgzq9cuXW7kNn8QJJJFtW8hzgc6sOCcOFgBS4YqSf5YE5juTcJ320ApDwS/3ap3XxaGRuSf1ptwjDva/l3TLg3Cx6ktm+xoOtcokGnvP1DMaouS4dgZMSQdfIiIoHDcGzNmN1ddDKmJ89dxWlg/ykHViPfUj61lwu7DXU5q5b2J1/Kslb7AOIY0IZK8bs5GAmQtzl5ESfcV6p/GFVLkgLuTrtvUF2hwwYZuakg+Y/wDlU3BGW5hbBurLNbE+IieW09Ipmt91YP3zK29xQlHYW+V03B3B2oBBOlFIa2NsEIRdwyxKchJXefT9KXYjiJXQIQSPxiPpuaLN8KPEYA6mhcXxm2ylYzEiAxG3od6ggmTmY8awRvm0Mvh8DXGO2g+FRzY8+lTmPQJFwCBaxJ0H9JWI/wDX61WXSUs96Q9yEARQCYJOsAD61EnEZrV62fjNvvCDyYPOx8ia1amDLgGY7ZVzHeBtjJkM+AlfkdPpRWIthRZ8zc+4NZdk8L395l/CUS4STtICn6imfaPAi3csIslRnMnzigVnFhWPjlVMyJGqExB8JPQ7Cv2EwZLqg/ER/cz6Vw1vMgPNdD6cqZ9kcFnxAnZVLe+w+porHahMYlhjMWyWywWAsc58PtWeOwa4pHtE8wQd4nUeogkUPjsU1sEgOQB4g5Bn0j4T5c6w7OYsd3vu+UeijT6VnrlfeOxBnDcGCY7s9fju84a36xoOqnceQNfMLwBMOhNsTOrHqTzOhqmv3ASPWPv+lDX18E9RBHn+5qX1DsMcD8cZ/MqKwIh4YpR2MSgB57TrEnSJFKe13C1uWiwtlWHiVgcwbrPIyOlHXrLB2yiYhhp1I66V+B8MKQdPEhPh/wCEABTMUBrWDc9RhKQ6ZHc8tt2izBVEkmAB517QcTHdAAjRVg9P2GFIOzHZ3DLff4lv2DIzmQQwlXyjptvFOcWjLdQu0jWPb11HoaDx3BL8Tz/tYsYlxyzn7zWVwADTqPuKK7TpmvOfX8ooVwcpPofqDSV2dwhdT+pDNOA4jJjrDH8NyPm0fnXpjyVDQYQZQvVpMk+QrzKxh5feCHBB9xV5xXjaKgAIIA35HqR1mmkYA8mM31liMCKON4XOjJzZTt1M1A8IYd2JGit9CNR9atF4mtxpVgTzHP5VH8ItFWuWyJyzPsSKdQBgYqcrG/YzEXGaLa52tSw0nQco01nb2q04gT3qsRlJIBHqp/Ogf8OhktlBagBzmuSPESJUEeQ0phxty2Y8wAR/xNZOtfdG602gmA4u1ltmPwww/wCJoBrmTFZuTwfZhH3inJGYTyYEfP8AvU/jQSts88rL7qZFIJ5Ekw3i2H3PKRPodDWeF4gbQWN1AU/8dPyo64M6f70/f3qexLMTA/EJPqND9RTOjfDFZRxxmE3Mcq7Ek+VYf5qToIX99aCdRJy6frR2A4RdvaIkgalzt8zXoCAO4pMAxuOFGs8z96e2uH2rI18T+e3y50vt2zhMSLbES9osrDqGgjXfQajzrnEY4QHYZVYnLrOg5D08+UVka69w2yvqDYnHEOxvEiVgbHeNMp6COXQ+3Kl/B7CY/P3mYXLS5BdGudHkAP1K8tZoLGcQXWDqPr5ehFNOBYwYezlA3JuHlpJyj3AXTzNIoz1LvX9XiXqQWt/Mx7OYU4XHJaLq63LBCuNmAbMpg7Hypj2tusUBS4GGf4V6QdSVMzNT6cLvXxbZLZZLcrI5k6x5CI1qi4V2Nckd8WRANlOs/kK9At+Srt35k0qVBBkxZx11TIDee/1q37CXCy3jBUswEzsoEn6kV8u9jrfK7dB5AsP01o3BL/Ao8k3M2oPMEaCfI9fKmbLxYu0CWJEacRVIyuYXXzJ677Ui4QtlM0sQiHwrMnXUk86D7S8fUfzHbIoULr8yYHU/YVO8Da+903yDB/7aEbAn4mHmOR11rjVtpJJxmCQ5fqekplcZ1YgbzP3n1obFcbtd2Ua4qNm5nlvI69KkMfjL1lmz3DLZREAxA56gTyikqm4bufvCSV1JGg/0sI0H6g1kglcnPE0GRWHUt7PG7CoXJdlYgZgNABtOsjU0o7VqosuyQr5CQwA5CZ9ZH18qU4bFFbzJGVX0ZeQJEfv1phjMCb1k29ScpQgbnoQOZpmlufdAWV4XKxX2C4ubt5jdOZmssM3OUYFTPKBpVLe7QKzAGbqhoLLoRoAdYhh56e9TFvsM9k5c2keIz11Og31o/h9sd4iqBlXaVYHzMnTX05b0O1gTlZFNJPLSlxuHR0YiIGpUqusc5Amf0pRexXdnKhKroRl0meoA196OS5qynnp89qRX3M5TuuntOlK14Y8x0qMw3GXbbqJRJPMCNR1A5GvmD42Eebtq01tjDMLahl5AzGoFBr0POsMQOR9xRNoHEhxxiOe0nZSyLNy/bEMqlxl2Mf6R+VRXAxd7xiQwDLrPU9T1ql4TxRzbbCmW1XKZiEJ8QHWPs3lWBUIWQ6FTE0xRkqQYkWIOI97D24W8+aPHGWddFGp125e1H43EAtpqAon3NQuMfK0o5BZTLAnlzMaf/POmvZPGteS6G1g+Encg7TSOqpIBaNrYCuI7wPhZrR5ar6Ut4gkFv9NwN7MP1onE3CUW8o8SaN7b1njHD+JdnSPcais0cczptwy5NuP6SR+n5UBi8PObqpLD0O/2rbhFzxsOoB/fyrbE24ueo+37+tSrmtwwlSMjEVcJsWrYm4mcn8QO3lG1VeD40jDKhJA5AR9KjGQIuq6+o3Nfrl1V21P9U6e0V6x6w3MRBxHnazhoxFtDm7u6rFrROx0gqxG06H2qVtWr6FUW0ScsGVBE89fhOvPzpl/FXrltVHil5GbkkHMxbkJ0HpQWI4utp2tMzhgY0mD6EViXBlsKr7h/EKqVP7i2DCsPwu3Zdrlz+Y0yqfhHm5PxR0FB3+Kd7fW1uXYZvTXTymKwxuOd1bIpABAzNyzKWBjnoNz1ofAYdVHfiSyC08k8/wAX1kVRKifdaeehOtuSpdtf7mXnZe+Lb9xIIueIDTcATp00iqi5dKgeLnGv5V5R2WxSnF2719oAzFN4Dk/ijbQ89K9XEbtH76CnlrNahWltwY5E5LLuYP1+lZW7JzHoeW+nmOWtfboUBm5ZddOkn7favMn7eG7m8RUFjlE6RyGnP85pumov1IAyZTdq7GHN22LlpiqeIxOX0IWdqa8Px9lgDZhuhX4R/f11rzK7xVs2ZZnqa27M8Ve2rlSBnUkDpBgEeepq99BCjnMq7rSQD5OJQ8dxPeXhbTVbYOY+Ekk6HXeuGt6xyIM+/wDcCuMHcI8bGQTr5daL/hGL5OnPlB5z0rNOCSI+gwJz3ieAOGVh4QyqGzevQ0+4Zgz8UZejP8R8wg+H1JrjhOFQAOPEZgE/cCusTiSqPcYzp4QPpQgcHCyGI6g3HcYoHdJJ5sdyTz160owtyGkaeH/7pOlCrgbjTcIknnA5dDrTDAYIjlvufKpY7RiWQRi1vMwA3YaDzGo/MUFxvhrwt+2pOniWNR7Ue9kmI0jY01tX7qjxspnYZdfUmfyoAY54nP3ImziA23yrq6QSFOh5H8qK4jxO2zOuRZk5WUQZ8yNxvQF1Q9onmu9Mg7hzKnmZvcykEeF0O/7/AHrXau+Jufy1JZjEecD5+tA4i9mynmRrVx2M4MLFo4i58TjwzyT8iftFGr44ibmZJ2QtWlVsTNxz4cinKuupnrt++ZE27YRbdtLaSRCjrtJ57fWieP3puWV6En6ULfw+dSv18xtV7at6EeZVGxMcKMruh2bxD7EUuu2e6Yr+Gcy+n70oxL5ZA/4kMMPMaGtOI286BxrGo8wdxXnujgxyKsN4bo9x+YplxAfC3mKUsfhI/CY9jtTjEeK3PlXPOkhrEmSfOuMKga6quZB5bSYmJ5TEVpctsDqDT3gnClFrOwk3CGE8guq/WD7ivX2HCMfqZbNthaeC0SQC3QegIHoARUk+HDReaALLnMd87bqo9FOp6AdaZ8XxxEWrZl7jZJ6ESCT/AMCP/GvnC8OjO1nKDYtAE5ubdZ6nX2EV5yvKjfIbGSPEWM5Nohl8d24GAjWFUKJHKeVccSuW8NdXDkwDayu2riRBDZZBBmZ1NMb+MBuG6I7yItiJBC6AnoQNJpPe4jYw7NdvAX7zbg6qvOByJ86aqbeev2H/ALxKMNv2DFFy6LTsuYgEZlPmfevYuAcRL4Wy5EuyKTpAk6TNeY8E4hg8TcIxeHZSx8NwN4RsApURlGm+tel4S+h8NqMqBQqgjTIdtPKm9S71qBjn5jVADDOZtxDEMbN4CICtLEED714ECVbKZGU7dIr329a0dBJV1bwkRuP3868fvYexM3EYk7MtzLtpqGBq2hvIyTzJuPptnHEAOMLaKdToPerPspwMOwRmgZDmPkdFHkSZPoBU5ZuYe0cwUg8pbOf+IAEn1p92bx5tXH7xwFgFk3aTtrzNG1dzMntgVH9xaueFH8wzhlwKzWn+GSJ6dDTjCpfYiwwAVfxDmvIT0qVuXjnLjmSY8jTbBcVv3sthTlGxPQeZrPsrbuaFbjqVylQqhdgfsKn+MYvO3d6QvKCdfPkPrTXGMEtiNhCj9flU9jLhL84056T5Afc0KoQpjXg2JMQu/NG2b086cHFKP/zM9OVSVp8hmJWfEOYPUdKosDiZGa34v9zSR7GqMMzsRha0HeXOXwqKW8Ux5W0907nQf2oq5LDPeYKo5fvnSDjWI7yCRltg+Ff1qqD3SMExEBoD5/pX5sTl7xf6gPnNdYjwrIoa1aLnoBuen606iFuFgLHC8mUPYzgH8RdDOJt2952J5D8z/eq3tRifDlHOj+CC1bwtsWhAjXrP4pPMzU9xy/mYDzphFIPMASCMzZgWcMelfsG0gnqTX29chSfKsc/doo5mI96JKwbF/wAq7n/A+j+R2B99q0wzwWt8txRGKtBlIOtK0Ygf6rZ+YNY+vowfUH7xmpvECxS5XYbA6j504wxm3QXFrWYBxyE+2xrbg92UjppWexyAYaSeIDRJBE9aseIXxbtbjRQo9v39KQ8bByoejqT5ULxfiA7tgNShbN65jP0j616jW59HA8nEx7P1ftMsJZNzvLoMFPv5HrFaYK/ksXAPiueKdpGx/P60Hw28Vwrn+ok/PSi+J2gtmyOYXaY3k6Hlr+fWsQ8Hb9/xJVgRtP8AmL+H4ko73P6EgA7ePQ/T7027GdnrF27evXVzFSqqragSoM67yaUYW0ZK/wBeWD166flR3CeK5cU1oaBsRbn0VSI+dbGgANxA+IvazIu0/MoO0OHRQRaS0HGpIVZVf9Ij2qMuvcwxW+jEFtfIidZqjv8AE1THOX1RgFPkR+/rQeOsKSyDVJIHp5VvbAw2tM9rChDCVHCOLreRWDDMVzQXEjrI3idK877QYW1/HM1u5bnNmKgeEHmAdieZ23rTC3BhP4gjQtbAVo6cvnHypLwXDC5ftqROsmfL+9ZVf9PFTHBnoqrRbXummIsBSGzW85H9QMHqY+VH8MxdrILYJa87yzAGIVSAAfrWHavC2rbqiIFJXMY8zAHkNDTLsZw4LbuYqCzAFVA3kiTpz0096i9FrTJhV90NwAtzF0GOoOo/WqbhWBtICwvqVPoDHQ0n7KcMv2rdy7iQApHgRgM/qTuo8qzxeGW22o0In0PMecVmWDexXMMvtGY5xvExccLb+BNvM9aUPclyZ0nlMSNNz76DSuRiAIKg5V1rCyS9wFpkkmOgGnQVwXaJO7MLxTEMPPceR2NDW3Nt4k6cwYPzo65Y762CPjtypHVeXyNLyxiCCY2M6j9aEvUIDHGGxSsfEzHpmM1+4lhzpGv60swdiZmVHUim1++qKGMwPhnnU4APEtnAirjChSF6ACmOG7Nulou27AHLHuB5nqNuVJWum5cBOssPvVymMFwk0xWzVMGEVKLaCDEvCO0htHKTKtyO4PX18qcpaFw55mprjfD8jErrrMUm4f2luWLoE5kmGU/WOlbr1JenqV9zKUvSdj9S9xfiheUyfSvgXO2Y7Dau0XP4uR1Hpyr8zhRWb1G53Sy8YIPKYPo2n0NM+tAm2Crg7GR86HZWLEKnzJBwczOyJGU8jHsaw4SMrOh5fl/atLdzVW66H1Gh+o+tfXGW8D/UPrXmSCpKmPd8wHGW86FfT6VE47EHOzn4HJDgcuUjzq2DaVDvcBN1DyuMPYmvdVItilGmDqnash1jJX/kJaXUkgadJ0PoZpnxh9YqPPEns5VBBWZggbdJqiv44XQjDXQe/nXntXpHpYZ6yYT2uu5Jxw2Wd1BEg5lHPppS7A3f+odjuLub5Gg+I3SuKBUlSF3B8zX2ziSrm5EyZPvW1/TtPtPq+CInqrCyhPMdPfDM2bmSfnX2wuU6MSOk1neggMPxAH51nicOpEwZj8OlbBwepmKSOGnGMPfOU00tt9Nf360k4BiStwNzFPLd7IpVLbAsILGleA4De71iq5lB11EwecbkA6UvYpzkTV0V4XKE8TLj+M72/mIgZQKsv8PcRNto1gyf37fWkZ7O5nFy4yhIgEDOM3+sAiB6064NxgYcdwVQAsJZABM7Eis/VUPZU2BNGvWVo4XMs0ug+JtddqlO0GMAupa/ExZhr9/XYelcdoO1Yst3aDM8DnoJ6nr5VLWLpd2uuSTqSfP15Vk6LRs3vbgTStcYwJSdwdF016hT7mW29qLxOFyOmWCsbjb6Urw+GW4AxEgjqf1ovC4Y2WlFzKd1J6dJoppNikjxBCwA4McXLOU94mjRJHX0/SuLeNtvuFnnG/uOtbWMdZu+DNlI/A+hB8j+lbvh7YJMLPlGtIHcvBEYPPIM4tsv4V+f6Ut4gC9wIDmdjA6An9zRGJuXDoiZR1JFacC4YylrziIBCbHXmatUpJ5g7WwJQ4PA2rKhFVc2WSxAJPIknf2pVi+KpakC2yH/AGtHrmiCKJxVybllhs6Mnz1H2om802QBufCT9KdCAYzALYVkZxPjobS2czHn09J3NLOF4UFwzCY11n70+w3D0N6FAyqT9PD9TNYYfDCZ2GfKfSK0EIUYWBsYueZS4fFuyg5QK7t2jmzMZPIch/ek2FuPYcqxldp+1N1uSJBmhESAYQW1oe0vxivj3YNaWB4SetVxJi0n4h0Ib56H6gGtcYfCrdDNYufEB/UGX56j7VvZGZCP3+5rzutTZaY3WcrFiNpXnOIvRibo6ufvXoSGvN8WP+rf/efua9lR3MnUDImmOg5TXCYl7OqnTcqdj7cj6UTctjXyIiuOKp4aPYiuCGESqcqRiCX+Kd7cU5QsSNCTv60zw75SVbZhB/WplGgzTt7pa2rHfah0YRdol9Qu45jHBY7JNt9uR/fKjX1EqR+tIg2ZJO4MVvw/EEaU0piNteRmNPGd9BXV52Tu3QkMrrr1B3FfFauGcm4qnaZopAIiaEhsjxGPF8WM91gYDINOROopFcxOZp20APtWvF229/pS9GhWNCY44jtK7sGZ4dw7sbjHNM+tMr2JDJkQbiKUMYcH0qmt4ZQNBFJAgT0o4EP4NomT+n9/eaYEGOQ96nuzN4teuknYBQBtGvL2qizb0BhnMGe5hYwwYC5cUEkaAjb16mvr4W0T8Kj00+1c2rWZSWJOp0kx8hRFq0q7KB6CqhRjAnE8zI4BP6QfUA/erHC4UW7SWhoAvLz3/OknDLQa8inaao73xn1/KlHGLcfUIORF4sFrWUfFbMj2rNsVmWRoSfEPPrR1kxc9aC4zbCww0II+vKu7OJEU8EHjccxmX/2n86/XbcLc01BzVphh/PPnr9K0CDO4/etG3eZ23mbFwwVzswEjpQ4RkaAfMeYoQaIIOzZR6edfrt87+QqRzKlY4tmRWqNA3Mcq4trz6ia0y1DCVBi/FNIBG4YE/UfnXT3wgJHOCPetHEZiOlTjYhiRJ2pHU6MXMGz+YxW+Bif/2Q=="/>
          <p:cNvSpPr>
            <a:spLocks noChangeAspect="1" noChangeArrowheads="1"/>
          </p:cNvSpPr>
          <p:nvPr/>
        </p:nvSpPr>
        <p:spPr bwMode="auto">
          <a:xfrm>
            <a:off x="1587500" y="-793750"/>
            <a:ext cx="2286000" cy="16383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3" name="Group 94">
            <a:extLst>
              <a:ext uri="{FF2B5EF4-FFF2-40B4-BE49-F238E27FC236}">
                <a16:creationId xmlns:a16="http://schemas.microsoft.com/office/drawing/2014/main" id="{DBAF159C-35A6-0D3E-D240-DC0850108549}"/>
              </a:ext>
            </a:extLst>
          </p:cNvPr>
          <p:cNvGrpSpPr/>
          <p:nvPr/>
        </p:nvGrpSpPr>
        <p:grpSpPr>
          <a:xfrm>
            <a:off x="9094824" y="1219200"/>
            <a:ext cx="2133600" cy="4648200"/>
            <a:chOff x="4405860" y="139189"/>
            <a:chExt cx="2861871" cy="6475262"/>
          </a:xfrm>
        </p:grpSpPr>
        <p:grpSp>
          <p:nvGrpSpPr>
            <p:cNvPr id="4" name="Group 86">
              <a:extLst>
                <a:ext uri="{FF2B5EF4-FFF2-40B4-BE49-F238E27FC236}">
                  <a16:creationId xmlns:a16="http://schemas.microsoft.com/office/drawing/2014/main" id="{ED9DC140-CD00-9EFC-B88B-3C492844AF16}"/>
                </a:ext>
              </a:extLst>
            </p:cNvPr>
            <p:cNvGrpSpPr/>
            <p:nvPr/>
          </p:nvGrpSpPr>
          <p:grpSpPr>
            <a:xfrm rot="2107423">
              <a:off x="4802579" y="139189"/>
              <a:ext cx="743864" cy="1806453"/>
              <a:chOff x="7696200" y="914400"/>
              <a:chExt cx="685800" cy="2438400"/>
            </a:xfrm>
          </p:grpSpPr>
          <p:sp>
            <p:nvSpPr>
              <p:cNvPr id="27679" name="Moon 27678">
                <a:extLst>
                  <a:ext uri="{FF2B5EF4-FFF2-40B4-BE49-F238E27FC236}">
                    <a16:creationId xmlns:a16="http://schemas.microsoft.com/office/drawing/2014/main" id="{B0AE46EA-9B39-6E55-54B7-0ADAD177652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80" name="Moon 27679">
                <a:extLst>
                  <a:ext uri="{FF2B5EF4-FFF2-40B4-BE49-F238E27FC236}">
                    <a16:creationId xmlns:a16="http://schemas.microsoft.com/office/drawing/2014/main" id="{5B15F651-FF19-0FFF-8FC4-6017F3D291B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81" name="Moon 27680">
                <a:extLst>
                  <a:ext uri="{FF2B5EF4-FFF2-40B4-BE49-F238E27FC236}">
                    <a16:creationId xmlns:a16="http://schemas.microsoft.com/office/drawing/2014/main" id="{AED6DB98-FADD-5C52-D74B-8408463343B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82" name="Oval 27681">
                <a:extLst>
                  <a:ext uri="{FF2B5EF4-FFF2-40B4-BE49-F238E27FC236}">
                    <a16:creationId xmlns:a16="http://schemas.microsoft.com/office/drawing/2014/main" id="{47816E7D-C633-DA4C-042F-32A779EC054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7">
              <a:extLst>
                <a:ext uri="{FF2B5EF4-FFF2-40B4-BE49-F238E27FC236}">
                  <a16:creationId xmlns:a16="http://schemas.microsoft.com/office/drawing/2014/main" id="{9EAE6504-1424-1320-51FE-435751A50D2F}"/>
                </a:ext>
              </a:extLst>
            </p:cNvPr>
            <p:cNvGrpSpPr/>
            <p:nvPr/>
          </p:nvGrpSpPr>
          <p:grpSpPr>
            <a:xfrm rot="19262140" flipH="1">
              <a:off x="6126313" y="231425"/>
              <a:ext cx="743864" cy="1645187"/>
              <a:chOff x="7696200" y="914400"/>
              <a:chExt cx="685800" cy="2438400"/>
            </a:xfrm>
          </p:grpSpPr>
          <p:sp>
            <p:nvSpPr>
              <p:cNvPr id="27675" name="Moon 27674">
                <a:extLst>
                  <a:ext uri="{FF2B5EF4-FFF2-40B4-BE49-F238E27FC236}">
                    <a16:creationId xmlns:a16="http://schemas.microsoft.com/office/drawing/2014/main" id="{8BD42062-00CA-7D9A-0F56-CDFCEC9552F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6" name="Moon 27675">
                <a:extLst>
                  <a:ext uri="{FF2B5EF4-FFF2-40B4-BE49-F238E27FC236}">
                    <a16:creationId xmlns:a16="http://schemas.microsoft.com/office/drawing/2014/main" id="{F12ED371-1008-E358-52A4-A226E79D3524}"/>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7" name="Moon 27676">
                <a:extLst>
                  <a:ext uri="{FF2B5EF4-FFF2-40B4-BE49-F238E27FC236}">
                    <a16:creationId xmlns:a16="http://schemas.microsoft.com/office/drawing/2014/main" id="{92FACF7F-C98F-14B1-2D8D-277FD3B9CF4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8" name="Oval 27677">
                <a:extLst>
                  <a:ext uri="{FF2B5EF4-FFF2-40B4-BE49-F238E27FC236}">
                    <a16:creationId xmlns:a16="http://schemas.microsoft.com/office/drawing/2014/main" id="{3349B133-62A3-8756-0F5D-F089E34799F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7">
              <a:extLst>
                <a:ext uri="{FF2B5EF4-FFF2-40B4-BE49-F238E27FC236}">
                  <a16:creationId xmlns:a16="http://schemas.microsoft.com/office/drawing/2014/main" id="{C8DDD93C-C9E2-A66E-9D89-6FC02F0A8D73}"/>
                </a:ext>
              </a:extLst>
            </p:cNvPr>
            <p:cNvGrpSpPr/>
            <p:nvPr/>
          </p:nvGrpSpPr>
          <p:grpSpPr>
            <a:xfrm rot="562843">
              <a:off x="5697438" y="5840305"/>
              <a:ext cx="666047" cy="774146"/>
              <a:chOff x="6106804" y="4039302"/>
              <a:chExt cx="666047" cy="774146"/>
            </a:xfrm>
          </p:grpSpPr>
          <p:sp>
            <p:nvSpPr>
              <p:cNvPr id="27672" name="Oval 27671">
                <a:extLst>
                  <a:ext uri="{FF2B5EF4-FFF2-40B4-BE49-F238E27FC236}">
                    <a16:creationId xmlns:a16="http://schemas.microsoft.com/office/drawing/2014/main" id="{C137F660-6CEF-F6EE-6EBF-D8C6581C0CC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3" name="Oval 27672">
                <a:extLst>
                  <a:ext uri="{FF2B5EF4-FFF2-40B4-BE49-F238E27FC236}">
                    <a16:creationId xmlns:a16="http://schemas.microsoft.com/office/drawing/2014/main" id="{04E520BE-211B-61D2-14A6-55358E29C46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4" name="Oval 27673">
                <a:extLst>
                  <a:ext uri="{FF2B5EF4-FFF2-40B4-BE49-F238E27FC236}">
                    <a16:creationId xmlns:a16="http://schemas.microsoft.com/office/drawing/2014/main" id="{9923D9EE-A389-9F26-1765-11AB28FF330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7">
              <a:extLst>
                <a:ext uri="{FF2B5EF4-FFF2-40B4-BE49-F238E27FC236}">
                  <a16:creationId xmlns:a16="http://schemas.microsoft.com/office/drawing/2014/main" id="{B72F2517-CCDC-E696-F97F-0401CC26A5C3}"/>
                </a:ext>
              </a:extLst>
            </p:cNvPr>
            <p:cNvGrpSpPr/>
            <p:nvPr/>
          </p:nvGrpSpPr>
          <p:grpSpPr>
            <a:xfrm rot="2613352">
              <a:off x="5128037" y="5761712"/>
              <a:ext cx="666047" cy="774146"/>
              <a:chOff x="6106804" y="4039302"/>
              <a:chExt cx="666047" cy="774146"/>
            </a:xfrm>
          </p:grpSpPr>
          <p:sp>
            <p:nvSpPr>
              <p:cNvPr id="27669" name="Oval 27668">
                <a:extLst>
                  <a:ext uri="{FF2B5EF4-FFF2-40B4-BE49-F238E27FC236}">
                    <a16:creationId xmlns:a16="http://schemas.microsoft.com/office/drawing/2014/main" id="{0A033EAA-340C-7DA1-A40D-1A84D553E33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0" name="Oval 27669">
                <a:extLst>
                  <a:ext uri="{FF2B5EF4-FFF2-40B4-BE49-F238E27FC236}">
                    <a16:creationId xmlns:a16="http://schemas.microsoft.com/office/drawing/2014/main" id="{41E86CE1-7CB0-0A10-5B6B-40A00D7CD5F2}"/>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1" name="Oval 27670">
                <a:extLst>
                  <a:ext uri="{FF2B5EF4-FFF2-40B4-BE49-F238E27FC236}">
                    <a16:creationId xmlns:a16="http://schemas.microsoft.com/office/drawing/2014/main" id="{3DBAC360-7549-1F18-98D3-D2D13BE539E7}"/>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230148D1-9CBA-93B4-64FD-2B79C89715ED}"/>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670229A-F2A3-AA28-3867-C54B64C6D6E4}"/>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8BABEC0C-CF36-EBD9-E5D8-C688283B55D0}"/>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D2C82EA0-3DC7-1235-8DEE-69F9E1C861C4}"/>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1502DC5D-FE7E-C4B7-393B-440BE7572FD1}"/>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D7128C29-C5E1-5CA4-082C-F9BD3005AA67}"/>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9A3EA9FC-6776-9E13-3177-144D04EF680B}"/>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48" name="Trapezoid 27647">
              <a:extLst>
                <a:ext uri="{FF2B5EF4-FFF2-40B4-BE49-F238E27FC236}">
                  <a16:creationId xmlns:a16="http://schemas.microsoft.com/office/drawing/2014/main" id="{A8643999-8666-A1CB-86DC-474A85F2F5DF}"/>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49" name="Oval 27648">
              <a:extLst>
                <a:ext uri="{FF2B5EF4-FFF2-40B4-BE49-F238E27FC236}">
                  <a16:creationId xmlns:a16="http://schemas.microsoft.com/office/drawing/2014/main" id="{93FDD843-C7F6-EC0A-0EC1-E85274574849}"/>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1" name="Oval 27650">
              <a:extLst>
                <a:ext uri="{FF2B5EF4-FFF2-40B4-BE49-F238E27FC236}">
                  <a16:creationId xmlns:a16="http://schemas.microsoft.com/office/drawing/2014/main" id="{FDFACD91-3EE4-1DD7-AE60-6B8FD98DC361}"/>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53" name="Group 57">
              <a:extLst>
                <a:ext uri="{FF2B5EF4-FFF2-40B4-BE49-F238E27FC236}">
                  <a16:creationId xmlns:a16="http://schemas.microsoft.com/office/drawing/2014/main" id="{33328008-E1B0-BD9B-CCEA-5BAECE77B03A}"/>
                </a:ext>
              </a:extLst>
            </p:cNvPr>
            <p:cNvGrpSpPr/>
            <p:nvPr/>
          </p:nvGrpSpPr>
          <p:grpSpPr>
            <a:xfrm>
              <a:off x="4953000" y="5334000"/>
              <a:ext cx="1828800" cy="609600"/>
              <a:chOff x="1371600" y="3962400"/>
              <a:chExt cx="6705600" cy="2057400"/>
            </a:xfrm>
          </p:grpSpPr>
          <p:grpSp>
            <p:nvGrpSpPr>
              <p:cNvPr id="27657" name="Group 195">
                <a:extLst>
                  <a:ext uri="{FF2B5EF4-FFF2-40B4-BE49-F238E27FC236}">
                    <a16:creationId xmlns:a16="http://schemas.microsoft.com/office/drawing/2014/main" id="{35F82D8C-FFA6-12CE-506A-C72ABC945BBF}"/>
                  </a:ext>
                </a:extLst>
              </p:cNvPr>
              <p:cNvGrpSpPr/>
              <p:nvPr/>
            </p:nvGrpSpPr>
            <p:grpSpPr>
              <a:xfrm>
                <a:off x="1371600" y="3962400"/>
                <a:ext cx="1676400" cy="2057400"/>
                <a:chOff x="1371600" y="3962400"/>
                <a:chExt cx="1676400" cy="2057400"/>
              </a:xfrm>
            </p:grpSpPr>
            <p:sp>
              <p:nvSpPr>
                <p:cNvPr id="27667" name="Right Arrow Callout 54">
                  <a:extLst>
                    <a:ext uri="{FF2B5EF4-FFF2-40B4-BE49-F238E27FC236}">
                      <a16:creationId xmlns:a16="http://schemas.microsoft.com/office/drawing/2014/main" id="{EC012C8C-9263-FF95-E757-AEF4893DC4B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8" name="Quad Arrow 55">
                  <a:extLst>
                    <a:ext uri="{FF2B5EF4-FFF2-40B4-BE49-F238E27FC236}">
                      <a16:creationId xmlns:a16="http://schemas.microsoft.com/office/drawing/2014/main" id="{E8AC0CC9-24B3-B9FC-A0C4-04F7E7BC5A8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58" name="Group 196">
                <a:extLst>
                  <a:ext uri="{FF2B5EF4-FFF2-40B4-BE49-F238E27FC236}">
                    <a16:creationId xmlns:a16="http://schemas.microsoft.com/office/drawing/2014/main" id="{BF86273C-F908-91CB-CA11-A84A1AF0D9B6}"/>
                  </a:ext>
                </a:extLst>
              </p:cNvPr>
              <p:cNvGrpSpPr/>
              <p:nvPr/>
            </p:nvGrpSpPr>
            <p:grpSpPr>
              <a:xfrm>
                <a:off x="3048000" y="3962400"/>
                <a:ext cx="1676400" cy="2057400"/>
                <a:chOff x="1371600" y="3962400"/>
                <a:chExt cx="1676400" cy="2057400"/>
              </a:xfrm>
            </p:grpSpPr>
            <p:sp>
              <p:nvSpPr>
                <p:cNvPr id="27665" name="Right Arrow Callout 52">
                  <a:extLst>
                    <a:ext uri="{FF2B5EF4-FFF2-40B4-BE49-F238E27FC236}">
                      <a16:creationId xmlns:a16="http://schemas.microsoft.com/office/drawing/2014/main" id="{458504F4-48EB-B50E-09C0-61D22F75A543}"/>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6" name="Quad Arrow 53">
                  <a:extLst>
                    <a:ext uri="{FF2B5EF4-FFF2-40B4-BE49-F238E27FC236}">
                      <a16:creationId xmlns:a16="http://schemas.microsoft.com/office/drawing/2014/main" id="{ACDD4044-163F-7923-4039-1FA92BD850D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59" name="Group 199">
                <a:extLst>
                  <a:ext uri="{FF2B5EF4-FFF2-40B4-BE49-F238E27FC236}">
                    <a16:creationId xmlns:a16="http://schemas.microsoft.com/office/drawing/2014/main" id="{72B261F5-A436-0B07-991D-268913BBEAF4}"/>
                  </a:ext>
                </a:extLst>
              </p:cNvPr>
              <p:cNvGrpSpPr/>
              <p:nvPr/>
            </p:nvGrpSpPr>
            <p:grpSpPr>
              <a:xfrm>
                <a:off x="4724400" y="3962400"/>
                <a:ext cx="1676400" cy="2057400"/>
                <a:chOff x="1371600" y="3962400"/>
                <a:chExt cx="1676400" cy="2057400"/>
              </a:xfrm>
            </p:grpSpPr>
            <p:sp>
              <p:nvSpPr>
                <p:cNvPr id="27663" name="Right Arrow Callout 50">
                  <a:extLst>
                    <a:ext uri="{FF2B5EF4-FFF2-40B4-BE49-F238E27FC236}">
                      <a16:creationId xmlns:a16="http://schemas.microsoft.com/office/drawing/2014/main" id="{C3CBBB8E-7233-8AB3-AB6A-13EE9E85F19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4" name="Quad Arrow 51">
                  <a:extLst>
                    <a:ext uri="{FF2B5EF4-FFF2-40B4-BE49-F238E27FC236}">
                      <a16:creationId xmlns:a16="http://schemas.microsoft.com/office/drawing/2014/main" id="{3B91BAF0-9E5E-74EB-D38A-729772A2F9E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60" name="Group 202">
                <a:extLst>
                  <a:ext uri="{FF2B5EF4-FFF2-40B4-BE49-F238E27FC236}">
                    <a16:creationId xmlns:a16="http://schemas.microsoft.com/office/drawing/2014/main" id="{93C0E358-FA9C-39A8-A051-26F196FF94ED}"/>
                  </a:ext>
                </a:extLst>
              </p:cNvPr>
              <p:cNvGrpSpPr/>
              <p:nvPr/>
            </p:nvGrpSpPr>
            <p:grpSpPr>
              <a:xfrm>
                <a:off x="6400800" y="3962400"/>
                <a:ext cx="1676400" cy="2057400"/>
                <a:chOff x="1371600" y="3962400"/>
                <a:chExt cx="1676400" cy="2057400"/>
              </a:xfrm>
            </p:grpSpPr>
            <p:sp>
              <p:nvSpPr>
                <p:cNvPr id="27661" name="Right Arrow Callout 48">
                  <a:extLst>
                    <a:ext uri="{FF2B5EF4-FFF2-40B4-BE49-F238E27FC236}">
                      <a16:creationId xmlns:a16="http://schemas.microsoft.com/office/drawing/2014/main" id="{D42658F3-223C-E4EB-5E67-B7719E49395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2" name="Quad Arrow 49">
                  <a:extLst>
                    <a:ext uri="{FF2B5EF4-FFF2-40B4-BE49-F238E27FC236}">
                      <a16:creationId xmlns:a16="http://schemas.microsoft.com/office/drawing/2014/main" id="{A5453B26-7173-3D0C-92A2-AED742FD30D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654" name="Cloud 27653">
              <a:extLst>
                <a:ext uri="{FF2B5EF4-FFF2-40B4-BE49-F238E27FC236}">
                  <a16:creationId xmlns:a16="http://schemas.microsoft.com/office/drawing/2014/main" id="{5F86AF71-5AD6-C819-F73B-DF1F105558D7}"/>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5" name="Flowchart: Delay 27654">
              <a:extLst>
                <a:ext uri="{FF2B5EF4-FFF2-40B4-BE49-F238E27FC236}">
                  <a16:creationId xmlns:a16="http://schemas.microsoft.com/office/drawing/2014/main" id="{57D9D122-B9E3-272F-AE1C-4DA9F134E455}"/>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6" name="Oval 27655">
              <a:extLst>
                <a:ext uri="{FF2B5EF4-FFF2-40B4-BE49-F238E27FC236}">
                  <a16:creationId xmlns:a16="http://schemas.microsoft.com/office/drawing/2014/main" id="{D1E4836F-C4E4-5C90-9AB3-5689CE852A03}"/>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599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73595" y="132546"/>
            <a:ext cx="9161352"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Other family members of Saul</a:t>
            </a:r>
          </a:p>
        </p:txBody>
      </p:sp>
      <p:sp>
        <p:nvSpPr>
          <p:cNvPr id="9" name="TextBox 8"/>
          <p:cNvSpPr txBox="1"/>
          <p:nvPr/>
        </p:nvSpPr>
        <p:spPr>
          <a:xfrm>
            <a:off x="760491" y="2362201"/>
            <a:ext cx="6097509" cy="954107"/>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Saul had a sister, and her son saves the Apostle’s life.</a:t>
            </a:r>
          </a:p>
        </p:txBody>
      </p:sp>
      <p:pic>
        <p:nvPicPr>
          <p:cNvPr id="26628" name="Picture 4" descr="http://t3.gstatic.com/images?q=tbn:ANd9GcRLgSzwPV17q2tAIWQCNuHUUP6PA2D1ptKLdZQun9CZZ0_I6jkkLg"/>
          <p:cNvPicPr>
            <a:picLocks noChangeAspect="1" noChangeArrowheads="1"/>
          </p:cNvPicPr>
          <p:nvPr/>
        </p:nvPicPr>
        <p:blipFill>
          <a:blip r:embed="rId3" cstate="print"/>
          <a:srcRect/>
          <a:stretch>
            <a:fillRect/>
          </a:stretch>
        </p:blipFill>
        <p:spPr bwMode="auto">
          <a:xfrm>
            <a:off x="6983520" y="1090301"/>
            <a:ext cx="3558964" cy="4524715"/>
          </a:xfrm>
          <a:prstGeom prst="rect">
            <a:avLst/>
          </a:prstGeom>
          <a:noFill/>
        </p:spPr>
      </p:pic>
      <p:pic>
        <p:nvPicPr>
          <p:cNvPr id="26630" name="Picture 6" descr="http://t0.gstatic.com/images?q=tbn:ANd9GcSBTNEs3nn2qYibGNu_3uI54qbRAFpDkoBAIMp9II69FbjaiH3v"/>
          <p:cNvPicPr>
            <a:picLocks noChangeAspect="1" noChangeArrowheads="1"/>
          </p:cNvPicPr>
          <p:nvPr/>
        </p:nvPicPr>
        <p:blipFill>
          <a:blip r:embed="rId4" cstate="print"/>
          <a:srcRect l="4000" t="3175" r="4000" b="42857"/>
          <a:stretch>
            <a:fillRect/>
          </a:stretch>
        </p:blipFill>
        <p:spPr bwMode="auto">
          <a:xfrm>
            <a:off x="2667000" y="3535846"/>
            <a:ext cx="3715693" cy="2746381"/>
          </a:xfrm>
          <a:prstGeom prst="rect">
            <a:avLst/>
          </a:prstGeom>
          <a:noFill/>
        </p:spPr>
      </p:pic>
      <p:sp>
        <p:nvSpPr>
          <p:cNvPr id="3" name="TextBox 2">
            <a:extLst>
              <a:ext uri="{FF2B5EF4-FFF2-40B4-BE49-F238E27FC236}">
                <a16:creationId xmlns:a16="http://schemas.microsoft.com/office/drawing/2014/main" id="{C8D2D242-955A-57B2-F691-D29B1AE4D3B2}"/>
              </a:ext>
            </a:extLst>
          </p:cNvPr>
          <p:cNvSpPr txBox="1"/>
          <p:nvPr/>
        </p:nvSpPr>
        <p:spPr>
          <a:xfrm>
            <a:off x="257385" y="6366522"/>
            <a:ext cx="6096000" cy="369332"/>
          </a:xfrm>
          <a:prstGeom prst="rect">
            <a:avLst/>
          </a:prstGeom>
          <a:noFill/>
        </p:spPr>
        <p:txBody>
          <a:bodyPr wrap="square">
            <a:spAutoFit/>
          </a:bodyPr>
          <a:lstStyle/>
          <a:p>
            <a:r>
              <a:rPr lang="en-US" sz="1800" dirty="0">
                <a:solidFill>
                  <a:schemeClr val="bg1"/>
                </a:solidFill>
                <a:latin typeface="Levenim MT" pitchFamily="2" charset="-79"/>
                <a:cs typeface="Levenim MT" pitchFamily="2" charset="-79"/>
              </a:rPr>
              <a:t>Acts 23:16</a:t>
            </a:r>
            <a:endParaRPr lang="en-US" dirty="0"/>
          </a:p>
        </p:txBody>
      </p:sp>
    </p:spTree>
    <p:extLst>
      <p:ext uri="{BB962C8B-B14F-4D97-AF65-F5344CB8AC3E}">
        <p14:creationId xmlns:p14="http://schemas.microsoft.com/office/powerpoint/2010/main" val="484647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09800" y="104746"/>
            <a:ext cx="77724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Tarsus</a:t>
            </a:r>
          </a:p>
        </p:txBody>
      </p:sp>
      <p:sp>
        <p:nvSpPr>
          <p:cNvPr id="9" name="TextBox 8"/>
          <p:cNvSpPr txBox="1"/>
          <p:nvPr/>
        </p:nvSpPr>
        <p:spPr>
          <a:xfrm>
            <a:off x="669956" y="1061819"/>
            <a:ext cx="5807044" cy="3539430"/>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Capital of Cilicia</a:t>
            </a:r>
          </a:p>
          <a:p>
            <a:endParaRPr lang="en-US" sz="2800" dirty="0">
              <a:solidFill>
                <a:schemeClr val="bg1"/>
              </a:solidFill>
              <a:latin typeface="Levenim MT" pitchFamily="2" charset="-79"/>
              <a:cs typeface="Levenim MT" pitchFamily="2" charset="-79"/>
            </a:endParaRPr>
          </a:p>
          <a:p>
            <a:endParaRPr lang="en-US" sz="2800" dirty="0">
              <a:solidFill>
                <a:schemeClr val="bg1"/>
              </a:solidFill>
              <a:latin typeface="Levenim MT" pitchFamily="2" charset="-79"/>
              <a:cs typeface="Levenim MT" pitchFamily="2" charset="-79"/>
            </a:endParaRPr>
          </a:p>
          <a:p>
            <a:endParaRPr lang="en-US" sz="2800" dirty="0">
              <a:solidFill>
                <a:schemeClr val="bg1"/>
              </a:solidFill>
              <a:latin typeface="Levenim MT" pitchFamily="2" charset="-79"/>
              <a:cs typeface="Levenim MT" pitchFamily="2" charset="-79"/>
            </a:endParaRPr>
          </a:p>
          <a:p>
            <a:r>
              <a:rPr lang="en-US" sz="2800" dirty="0">
                <a:solidFill>
                  <a:schemeClr val="bg1"/>
                </a:solidFill>
                <a:latin typeface="Levenim MT" pitchFamily="2" charset="-79"/>
                <a:cs typeface="Levenim MT" pitchFamily="2" charset="-79"/>
              </a:rPr>
              <a:t>One of 3 greatest centers of learning during Saul’s days.</a:t>
            </a:r>
          </a:p>
          <a:p>
            <a:endParaRPr lang="en-US" sz="2800" dirty="0">
              <a:solidFill>
                <a:schemeClr val="bg1"/>
              </a:solidFill>
              <a:latin typeface="Levenim MT" pitchFamily="2" charset="-79"/>
              <a:cs typeface="Levenim MT" pitchFamily="2" charset="-79"/>
            </a:endParaRPr>
          </a:p>
          <a:p>
            <a:endParaRPr lang="en-US" sz="2800" dirty="0">
              <a:solidFill>
                <a:schemeClr val="bg1"/>
              </a:solidFill>
              <a:latin typeface="Levenim MT" pitchFamily="2" charset="-79"/>
              <a:cs typeface="Levenim MT" pitchFamily="2" charset="-79"/>
            </a:endParaRPr>
          </a:p>
        </p:txBody>
      </p:sp>
      <p:pic>
        <p:nvPicPr>
          <p:cNvPr id="25602" name="Picture 2" descr="http://t3.gstatic.com/images?q=tbn:ANd9GcTm8kAoxeN9Hoke3zNI28vFrN7QCfY-x2dUYDNkHdRfiGHxi6-L"/>
          <p:cNvPicPr>
            <a:picLocks noChangeAspect="1" noChangeArrowheads="1"/>
          </p:cNvPicPr>
          <p:nvPr/>
        </p:nvPicPr>
        <p:blipFill>
          <a:blip r:embed="rId3" cstate="print"/>
          <a:srcRect/>
          <a:stretch>
            <a:fillRect/>
          </a:stretch>
        </p:blipFill>
        <p:spPr bwMode="auto">
          <a:xfrm>
            <a:off x="7359334" y="918824"/>
            <a:ext cx="3537266" cy="5267453"/>
          </a:xfrm>
          <a:prstGeom prst="rect">
            <a:avLst/>
          </a:prstGeom>
          <a:noFill/>
        </p:spPr>
      </p:pic>
      <p:pic>
        <p:nvPicPr>
          <p:cNvPr id="25604" name="Picture 4" descr="http://t3.gstatic.com/images?q=tbn:ANd9GcRcN9EMzmh8XHtGlyAYw8ZwQvbqqANYLZWEXBVe52ead6AuFlDz"/>
          <p:cNvPicPr>
            <a:picLocks noChangeAspect="1" noChangeArrowheads="1"/>
          </p:cNvPicPr>
          <p:nvPr/>
        </p:nvPicPr>
        <p:blipFill>
          <a:blip r:embed="rId4" cstate="print"/>
          <a:srcRect/>
          <a:stretch>
            <a:fillRect/>
          </a:stretch>
        </p:blipFill>
        <p:spPr bwMode="auto">
          <a:xfrm>
            <a:off x="1489295" y="3733800"/>
            <a:ext cx="3879409" cy="2913392"/>
          </a:xfrm>
          <a:prstGeom prst="rect">
            <a:avLst/>
          </a:prstGeom>
          <a:noFill/>
        </p:spPr>
      </p:pic>
    </p:spTree>
    <p:extLst>
      <p:ext uri="{BB962C8B-B14F-4D97-AF65-F5344CB8AC3E}">
        <p14:creationId xmlns:p14="http://schemas.microsoft.com/office/powerpoint/2010/main" val="3882886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633743" y="71617"/>
            <a:ext cx="10936586"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Training and Education of Saul</a:t>
            </a:r>
          </a:p>
        </p:txBody>
      </p:sp>
      <p:sp>
        <p:nvSpPr>
          <p:cNvPr id="9" name="TextBox 8"/>
          <p:cNvSpPr txBox="1"/>
          <p:nvPr/>
        </p:nvSpPr>
        <p:spPr>
          <a:xfrm>
            <a:off x="703908" y="2057878"/>
            <a:ext cx="6200115" cy="3785652"/>
          </a:xfrm>
          <a:prstGeom prst="rect">
            <a:avLst/>
          </a:prstGeom>
          <a:noFill/>
        </p:spPr>
        <p:txBody>
          <a:bodyPr wrap="square" rtlCol="0">
            <a:spAutoFit/>
          </a:bodyPr>
          <a:lstStyle/>
          <a:p>
            <a:r>
              <a:rPr lang="en-US" sz="2400" dirty="0">
                <a:solidFill>
                  <a:schemeClr val="bg1"/>
                </a:solidFill>
                <a:latin typeface="Levenim MT" pitchFamily="2" charset="-79"/>
                <a:cs typeface="Levenim MT" pitchFamily="2" charset="-79"/>
              </a:rPr>
              <a:t>Learned in the Sacred Law</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Jewish upbringing with Greek influence. Hebrew tongue (Aramaic), and Greek</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Taught by </a:t>
            </a:r>
            <a:r>
              <a:rPr lang="en-US" sz="2400" dirty="0" err="1">
                <a:solidFill>
                  <a:schemeClr val="bg1"/>
                </a:solidFill>
                <a:latin typeface="Levenim MT" pitchFamily="2" charset="-79"/>
                <a:cs typeface="Levenim MT" pitchFamily="2" charset="-79"/>
              </a:rPr>
              <a:t>Gamaliel</a:t>
            </a:r>
            <a:r>
              <a:rPr lang="en-US" sz="2400" dirty="0">
                <a:solidFill>
                  <a:schemeClr val="bg1"/>
                </a:solidFill>
                <a:latin typeface="Levenim MT" pitchFamily="2" charset="-79"/>
                <a:cs typeface="Levenim MT" pitchFamily="2" charset="-79"/>
              </a:rPr>
              <a:t>…a celebrated Jewish teacher</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It was an honor to study in the “Beth </a:t>
            </a:r>
            <a:r>
              <a:rPr lang="en-US" sz="2400" dirty="0" err="1">
                <a:solidFill>
                  <a:schemeClr val="bg1"/>
                </a:solidFill>
                <a:latin typeface="Levenim MT" pitchFamily="2" charset="-79"/>
                <a:cs typeface="Levenim MT" pitchFamily="2" charset="-79"/>
              </a:rPr>
              <a:t>Hammidrash</a:t>
            </a:r>
            <a:r>
              <a:rPr lang="en-US" sz="2400" dirty="0">
                <a:solidFill>
                  <a:schemeClr val="bg1"/>
                </a:solidFill>
                <a:latin typeface="Levenim MT" pitchFamily="2" charset="-79"/>
                <a:cs typeface="Levenim MT" pitchFamily="2" charset="-79"/>
              </a:rPr>
              <a:t>” or “House of Interpretation”</a:t>
            </a:r>
          </a:p>
        </p:txBody>
      </p:sp>
      <p:sp>
        <p:nvSpPr>
          <p:cNvPr id="7" name="TextBox 6"/>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(3)</a:t>
            </a:r>
          </a:p>
        </p:txBody>
      </p:sp>
      <p:pic>
        <p:nvPicPr>
          <p:cNvPr id="10" name="Picture 6" descr="https://encrypted-tbn2.gstatic.com/images?q=tbn:ANd9GcRA-WG0dMI7kdpuzb1YdoBaYM9oXeoFqNnDToWmjGM300EGGq7A"/>
          <p:cNvPicPr>
            <a:picLocks noChangeAspect="1" noChangeArrowheads="1"/>
          </p:cNvPicPr>
          <p:nvPr/>
        </p:nvPicPr>
        <p:blipFill>
          <a:blip r:embed="rId3" cstate="print"/>
          <a:srcRect/>
          <a:stretch>
            <a:fillRect/>
          </a:stretch>
        </p:blipFill>
        <p:spPr bwMode="auto">
          <a:xfrm>
            <a:off x="8911936" y="3863624"/>
            <a:ext cx="1752600" cy="2476501"/>
          </a:xfrm>
          <a:prstGeom prst="rect">
            <a:avLst/>
          </a:prstGeom>
          <a:noFill/>
        </p:spPr>
      </p:pic>
      <p:pic>
        <p:nvPicPr>
          <p:cNvPr id="12" name="Picture 2" descr="https://encrypted-tbn0.gstatic.com/images?q=tbn:ANd9GcQP8lSRJKC4uBe6ReLPylHM9xhZQMBUKIAatAHa_KvpmxFBDyK5"/>
          <p:cNvPicPr>
            <a:picLocks noChangeAspect="1" noChangeArrowheads="1"/>
          </p:cNvPicPr>
          <p:nvPr/>
        </p:nvPicPr>
        <p:blipFill>
          <a:blip r:embed="rId4" cstate="print"/>
          <a:srcRect/>
          <a:stretch>
            <a:fillRect/>
          </a:stretch>
        </p:blipFill>
        <p:spPr bwMode="auto">
          <a:xfrm>
            <a:off x="6952308" y="1055132"/>
            <a:ext cx="2091350" cy="2509620"/>
          </a:xfrm>
          <a:prstGeom prst="rect">
            <a:avLst/>
          </a:prstGeom>
          <a:noFill/>
        </p:spPr>
      </p:pic>
    </p:spTree>
    <p:extLst>
      <p:ext uri="{BB962C8B-B14F-4D97-AF65-F5344CB8AC3E}">
        <p14:creationId xmlns:p14="http://schemas.microsoft.com/office/powerpoint/2010/main" val="19381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209800" y="84118"/>
            <a:ext cx="77724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Studies</a:t>
            </a:r>
          </a:p>
        </p:txBody>
      </p:sp>
      <p:sp>
        <p:nvSpPr>
          <p:cNvPr id="9" name="TextBox 8"/>
          <p:cNvSpPr txBox="1"/>
          <p:nvPr/>
        </p:nvSpPr>
        <p:spPr>
          <a:xfrm>
            <a:off x="304799" y="1443841"/>
            <a:ext cx="7200523" cy="3108543"/>
          </a:xfrm>
          <a:prstGeom prst="rect">
            <a:avLst/>
          </a:prstGeom>
          <a:noFill/>
        </p:spPr>
        <p:txBody>
          <a:bodyPr wrap="square" rtlCol="0">
            <a:spAutoFit/>
          </a:bodyPr>
          <a:lstStyle/>
          <a:p>
            <a:r>
              <a:rPr lang="en-US" sz="2800" i="1" dirty="0" err="1">
                <a:solidFill>
                  <a:schemeClr val="bg1"/>
                </a:solidFill>
                <a:latin typeface="Levenim MT" pitchFamily="2" charset="-79"/>
                <a:cs typeface="Levenim MT" pitchFamily="2" charset="-79"/>
              </a:rPr>
              <a:t>Halachah</a:t>
            </a:r>
            <a:r>
              <a:rPr lang="en-US" sz="2800" dirty="0">
                <a:solidFill>
                  <a:schemeClr val="bg1"/>
                </a:solidFill>
                <a:latin typeface="Levenim MT" pitchFamily="2" charset="-79"/>
                <a:cs typeface="Levenim MT" pitchFamily="2" charset="-79"/>
              </a:rPr>
              <a:t>---Precepts of the law---legal code</a:t>
            </a:r>
          </a:p>
          <a:p>
            <a:endParaRPr lang="en-US" sz="2800" dirty="0">
              <a:solidFill>
                <a:schemeClr val="bg1"/>
              </a:solidFill>
              <a:latin typeface="Levenim MT" pitchFamily="2" charset="-79"/>
              <a:cs typeface="Levenim MT" pitchFamily="2" charset="-79"/>
            </a:endParaRPr>
          </a:p>
          <a:p>
            <a:endParaRPr lang="en-US" sz="2800" dirty="0">
              <a:solidFill>
                <a:schemeClr val="bg1"/>
              </a:solidFill>
              <a:latin typeface="Levenim MT" pitchFamily="2" charset="-79"/>
              <a:cs typeface="Levenim MT" pitchFamily="2" charset="-79"/>
            </a:endParaRPr>
          </a:p>
          <a:p>
            <a:r>
              <a:rPr lang="en-US" sz="2800" i="1" dirty="0" err="1">
                <a:solidFill>
                  <a:schemeClr val="bg1"/>
                </a:solidFill>
                <a:latin typeface="Levenim MT" pitchFamily="2" charset="-79"/>
                <a:cs typeface="Levenim MT" pitchFamily="2" charset="-79"/>
              </a:rPr>
              <a:t>Haggada</a:t>
            </a:r>
            <a:r>
              <a:rPr lang="en-US" sz="2800" dirty="0">
                <a:solidFill>
                  <a:schemeClr val="bg1"/>
                </a:solidFill>
                <a:latin typeface="Levenim MT" pitchFamily="2" charset="-79"/>
                <a:cs typeface="Levenim MT" pitchFamily="2" charset="-79"/>
              </a:rPr>
              <a:t>---historical events of the scriptures, using parables and allegories</a:t>
            </a:r>
          </a:p>
          <a:p>
            <a:endParaRPr lang="en-US" sz="2800" dirty="0">
              <a:solidFill>
                <a:schemeClr val="bg1"/>
              </a:solidFill>
              <a:latin typeface="Levenim MT" pitchFamily="2" charset="-79"/>
              <a:cs typeface="Levenim MT" pitchFamily="2" charset="-79"/>
            </a:endParaRPr>
          </a:p>
          <a:p>
            <a:r>
              <a:rPr lang="en-US" sz="2800" dirty="0">
                <a:solidFill>
                  <a:schemeClr val="bg1"/>
                </a:solidFill>
                <a:latin typeface="Levenim MT" pitchFamily="2" charset="-79"/>
                <a:cs typeface="Levenim MT" pitchFamily="2" charset="-79"/>
              </a:rPr>
              <a:t>Possibly trained as a Rabbi</a:t>
            </a:r>
          </a:p>
        </p:txBody>
      </p:sp>
      <p:pic>
        <p:nvPicPr>
          <p:cNvPr id="8" name="Picture 18" descr="https://encrypted-tbn3.gstatic.com/images?q=tbn:ANd9GcQxyJQaDdmf_xYe9m-12LVi-Sg7nsHZD3kKLJRk1yVFBIYJKgaY"/>
          <p:cNvPicPr>
            <a:picLocks noChangeAspect="1" noChangeArrowheads="1"/>
          </p:cNvPicPr>
          <p:nvPr/>
        </p:nvPicPr>
        <p:blipFill>
          <a:blip r:embed="rId3" cstate="print"/>
          <a:srcRect/>
          <a:stretch>
            <a:fillRect/>
          </a:stretch>
        </p:blipFill>
        <p:spPr bwMode="auto">
          <a:xfrm>
            <a:off x="8229600" y="990600"/>
            <a:ext cx="3174630" cy="3733800"/>
          </a:xfrm>
          <a:prstGeom prst="rect">
            <a:avLst/>
          </a:prstGeom>
          <a:noFill/>
        </p:spPr>
      </p:pic>
      <p:pic>
        <p:nvPicPr>
          <p:cNvPr id="10" name="Picture 9" descr="imagesCAJPD03U.jpg"/>
          <p:cNvPicPr>
            <a:picLocks noChangeAspect="1"/>
          </p:cNvPicPr>
          <p:nvPr/>
        </p:nvPicPr>
        <p:blipFill>
          <a:blip r:embed="rId4" cstate="print"/>
          <a:stretch>
            <a:fillRect/>
          </a:stretch>
        </p:blipFill>
        <p:spPr>
          <a:xfrm>
            <a:off x="5656931" y="4313062"/>
            <a:ext cx="2000250" cy="2286000"/>
          </a:xfrm>
          <a:prstGeom prst="rect">
            <a:avLst/>
          </a:prstGeom>
        </p:spPr>
      </p:pic>
      <p:sp>
        <p:nvSpPr>
          <p:cNvPr id="12" name="TextBox 11"/>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(3)</a:t>
            </a:r>
          </a:p>
        </p:txBody>
      </p:sp>
    </p:spTree>
    <p:extLst>
      <p:ext uri="{BB962C8B-B14F-4D97-AF65-F5344CB8AC3E}">
        <p14:creationId xmlns:p14="http://schemas.microsoft.com/office/powerpoint/2010/main" val="1286807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101025"/>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Meeting Saul---Luke Records</a:t>
            </a:r>
          </a:p>
        </p:txBody>
      </p:sp>
      <p:sp>
        <p:nvSpPr>
          <p:cNvPr id="7" name="TextBox 6"/>
          <p:cNvSpPr txBox="1"/>
          <p:nvPr/>
        </p:nvSpPr>
        <p:spPr>
          <a:xfrm>
            <a:off x="0" y="6531275"/>
            <a:ext cx="7772400" cy="338554"/>
          </a:xfrm>
          <a:prstGeom prst="rect">
            <a:avLst/>
          </a:prstGeom>
          <a:noFill/>
        </p:spPr>
        <p:txBody>
          <a:bodyPr wrap="square" rtlCol="0">
            <a:spAutoFit/>
          </a:bodyPr>
          <a:lstStyle/>
          <a:p>
            <a:r>
              <a:rPr lang="en-US" sz="1600" dirty="0">
                <a:solidFill>
                  <a:schemeClr val="bg1"/>
                </a:solidFill>
                <a:latin typeface="Levenim MT" pitchFamily="2" charset="-79"/>
                <a:cs typeface="Levenim MT" pitchFamily="2" charset="-79"/>
              </a:rPr>
              <a:t>Acts 7:58</a:t>
            </a:r>
          </a:p>
        </p:txBody>
      </p:sp>
      <p:sp>
        <p:nvSpPr>
          <p:cNvPr id="9" name="TextBox 8"/>
          <p:cNvSpPr txBox="1"/>
          <p:nvPr/>
        </p:nvSpPr>
        <p:spPr>
          <a:xfrm>
            <a:off x="1278802" y="1518673"/>
            <a:ext cx="4953000" cy="954107"/>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The young man present at the stoning of Stephen</a:t>
            </a:r>
          </a:p>
        </p:txBody>
      </p:sp>
      <p:sp>
        <p:nvSpPr>
          <p:cNvPr id="8" name="TextBox 7"/>
          <p:cNvSpPr txBox="1"/>
          <p:nvPr/>
        </p:nvSpPr>
        <p:spPr>
          <a:xfrm>
            <a:off x="5591269" y="4956743"/>
            <a:ext cx="5604850" cy="1384995"/>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“…and a witnesses laid down their clothes at a young man’s feet, whose name was Saul.”</a:t>
            </a:r>
          </a:p>
        </p:txBody>
      </p:sp>
      <p:pic>
        <p:nvPicPr>
          <p:cNvPr id="10" name="Picture 6" descr="http://t2.gstatic.com/images?q=tbn:ANd9GcQB0cnfcUSWAnbBR8YM2kqmwv64zEn-AWQuodSPImx2eUhnIVKc9g"/>
          <p:cNvPicPr>
            <a:picLocks noChangeAspect="1" noChangeArrowheads="1"/>
          </p:cNvPicPr>
          <p:nvPr/>
        </p:nvPicPr>
        <p:blipFill rotWithShape="1">
          <a:blip r:embed="rId3" cstate="print"/>
          <a:srcRect r="-1373" b="9244"/>
          <a:stretch/>
        </p:blipFill>
        <p:spPr bwMode="auto">
          <a:xfrm>
            <a:off x="995881" y="3131644"/>
            <a:ext cx="4193260" cy="2811956"/>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801" y="1421939"/>
            <a:ext cx="4242915" cy="3345268"/>
          </a:xfrm>
          <a:prstGeom prst="rect">
            <a:avLst/>
          </a:prstGeom>
        </p:spPr>
      </p:pic>
    </p:spTree>
    <p:extLst>
      <p:ext uri="{BB962C8B-B14F-4D97-AF65-F5344CB8AC3E}">
        <p14:creationId xmlns:p14="http://schemas.microsoft.com/office/powerpoint/2010/main" val="202619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596019" y="108735"/>
            <a:ext cx="10999961"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Persecution of the Church Members</a:t>
            </a:r>
          </a:p>
        </p:txBody>
      </p:sp>
      <p:sp>
        <p:nvSpPr>
          <p:cNvPr id="7" name="TextBox 6"/>
          <p:cNvSpPr txBox="1"/>
          <p:nvPr/>
        </p:nvSpPr>
        <p:spPr>
          <a:xfrm>
            <a:off x="111659" y="6519446"/>
            <a:ext cx="7772400" cy="338554"/>
          </a:xfrm>
          <a:prstGeom prst="rect">
            <a:avLst/>
          </a:prstGeom>
          <a:noFill/>
        </p:spPr>
        <p:txBody>
          <a:bodyPr wrap="square" rtlCol="0">
            <a:spAutoFit/>
          </a:bodyPr>
          <a:lstStyle/>
          <a:p>
            <a:r>
              <a:rPr lang="en-US" sz="1600" dirty="0">
                <a:solidFill>
                  <a:schemeClr val="bg1"/>
                </a:solidFill>
                <a:latin typeface="Levenim MT" pitchFamily="2" charset="-79"/>
                <a:cs typeface="Levenim MT" pitchFamily="2" charset="-79"/>
              </a:rPr>
              <a:t>Acts 8:1-4</a:t>
            </a:r>
          </a:p>
        </p:txBody>
      </p:sp>
      <p:sp>
        <p:nvSpPr>
          <p:cNvPr id="9" name="TextBox 8"/>
          <p:cNvSpPr txBox="1"/>
          <p:nvPr/>
        </p:nvSpPr>
        <p:spPr>
          <a:xfrm>
            <a:off x="952500" y="1557599"/>
            <a:ext cx="5295900" cy="954107"/>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“And Saul was consenting unto his (Stephen’s) death.”</a:t>
            </a:r>
          </a:p>
        </p:txBody>
      </p:sp>
      <p:sp>
        <p:nvSpPr>
          <p:cNvPr id="8" name="TextBox 7"/>
          <p:cNvSpPr txBox="1"/>
          <p:nvPr/>
        </p:nvSpPr>
        <p:spPr>
          <a:xfrm>
            <a:off x="5486400" y="4180345"/>
            <a:ext cx="5957180" cy="1815882"/>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“As for Saul, he made </a:t>
            </a:r>
            <a:r>
              <a:rPr lang="en-US" sz="2800" i="1" dirty="0" err="1">
                <a:solidFill>
                  <a:srgbClr val="FFFF00"/>
                </a:solidFill>
                <a:latin typeface="Levenim MT" pitchFamily="2" charset="-79"/>
                <a:cs typeface="Levenim MT" pitchFamily="2" charset="-79"/>
              </a:rPr>
              <a:t>havock</a:t>
            </a:r>
            <a:r>
              <a:rPr lang="en-US" sz="2800" i="1" dirty="0">
                <a:solidFill>
                  <a:srgbClr val="FFFF00"/>
                </a:solidFill>
                <a:latin typeface="Levenim MT" pitchFamily="2" charset="-79"/>
                <a:cs typeface="Levenim MT" pitchFamily="2" charset="-79"/>
              </a:rPr>
              <a:t> of the church, entering into every house, and haling men and women committed them to prison.”</a:t>
            </a:r>
          </a:p>
        </p:txBody>
      </p:sp>
      <p:sp>
        <p:nvSpPr>
          <p:cNvPr id="20482" name="AutoShape 2" descr="data:image/jpeg;base64,/9j/4AAQSkZJRgABAQAAAQABAAD/2wCEAAkGBhQSEBUUEhQVFBIVGBQVFRcVFxQVFBcXFRQVFRUVFBUXHCYeFxkjGRQUHy8gJCcpLCwsFR8xNTAqNSYrLCoBCQoKDgwOGQ8PGiwcHCAqLCkpKSkpLCkpLCwpLCkpKSkpKSkpKSkpKSkpLCkpKSksLCkpNSkpKSwpKSkpLCosKf/AABEIAJAA8AMBIgACEQEDEQH/xAAbAAABBQEBAAAAAAAAAAAAAAACAQMEBQYAB//EAEAQAAEDAgQDBQUFBgQHAAAAAAEAAhEDIQQFEjEGQVEHEyJhcTKBkaGxFSNCUsEWM4LR4fAUJGLCJUNjcpKTov/EABgBAAMBAQAAAAAAAAAAAAAAAAABAgME/8QAJxEBAQACAQIFAwUAAAAAAAAAAAECESESMQNBUWFxIzJCEyIzgbH/2gAMAwEAAhEDEQA/APEApeGpwJKiN3VkdlGTTEIq38k6Cm2hED02ULJUfCYYJM39U/UFkLGwEwdaU4E20IgUjEQgc26OVyAZq0kbaYAXF87CfPl8Sn6GXPdflziw+O6CMPpgrmthWv8Ag45KRTwJ328ktnpRly4qzq4B4Map9Gj5zKA4Dq35T9EbPSs0IRb0VtiMnP8Ay/aA2P6FVLmvaYe0/AhMq57kzp6jZPFM1DBThUtIylcE3RG6PUmUN1mJnSpdQWUcpwqZqIEbyhDVTOkS6U6AAEkhGxoLGIwYSNK4oMb6cEKewqIwT6KTKirgj1XEpvvEjnJK2OJXAJO8SB6AeC4lB3ico0S7ZIEaeSlYbLy87fqpuEyzTv6nl8Sp2XZgw1m0aYLqjjA0jn6m52Oym30VJ6lw2S6RJCnUsA/Zg35nZaWjwpWc0Es8YMhpd4T5Ogf1VLW4CxNY99SrscNTtIFRzmCJBaDzg2hZde/Np0or8s0NBIkiAAJifNPMok+zY/6QPh5qLX4Dx4qAiACLlriASOoHNWWNxD8Phwa1MhzSRUtqIt4XtIs5pPwR8KkiS3IzAJjVAmOqE5Y1p/oncoz1lem0tBJPlF9j1hSKldxlpZtyEfXmp3YSqrYVu4sfKI+PVQauWzurctAtpv7vdCZqYMwTt8xuqlLTL5hljSRsDe45z5qjxuAI845/z6LaY2k0crCwMKoxNIT9el77LTHJGUZNsgwU4SrLH5b+Ju3MfyVc1a72z1p0ptwRvCRqYN91zSBPBNPagjbmpNNkoK5yaKAFE4oZSwmE0bIX1LJSmXhQuiFSURKaphESmWylyLUmZSyjRbSsI3U8DqVoMue01mUWAOqVHBjfygu5uI3joo3AeBp1scxtYxTh7nfwtJhW+Y0aNDPKBw/3dMvouh4IDHE6SS2JiYMeazyvOvZXVI9Mybs/aADV8ZtII8PuB9F5pwBg2U890VXDTSdiBqNgdAcAQvVsZmLnu0AzVaJkF3dO8hfcgfGV5Pwu4Mz1+pmvS7EeG241deQIn3LDw7xkV8bq7eT3PMMwosw9SoHCGsebETLWEgdZssn2MuY7LPEYd31W58y0zf1UXPc3aMHiHtYZLHgl0OaCWO/+od6KB2Y1W/Y9QOJkvrw2YAcWCCT6lTLOi2eonjW81rOzJ3fZZScXFz2uqscSSSSKjpPvmU5x9l//AA3FEjak7z5iFn+yPEtbl9WmPbbiHwbAkFrYF/UK24szGscsxAqMkPpvAIjqLxM7C5SvT+pqNZ43lWQ4CykVMpNUAipTNctcww/weIDoR5GVV8N8Q1X1XU8Q5pI21tAIdzbLech1vJbjsSLTlek797VEeRiyq+D8tY/NM0oPaHAPa8A32e7rz8YWl75NMb2RGZlSqvLKcamSCB5cxNiNro3giNzbYk28ln6uRsZnNajqcxrASwAwSSGwJ6SdvRTKmYBtQUy4vfzBHi26qbPQ5dp1egzykfI9FmMzoaTIPmtC+rLbW6qmx17G46qsaVV1IQL7fHdUWYYaHEjYq57uCPko+Mob9CtZeWdUYK4lE9sGELlogmpC9K5C5MjUJYXOSTCaQkJWldqSlMkmUL0spCpWBoSOTmlAUJAuSlq6Eyavs3y9tbFuDnFoFNxBAkhxLWtPxKmcZ4WM3otqPEHuZfdogvu4mLGOcGEHZTje7xbzAcXU9AB2Op7Z+QKsu1Wu37Qw1W2iADcGBTqyWubygOAg8lhr6v8ATO92yr6WQzDl5Ywsc2RBn8RFhJjcrz7I6x/aBxc2Sa1aWu2Mh25/VekkOp1AG7u0ulwIGnxSSbagREeoHr53ljm/tG7WSGmpVk3kA03dLrHw/wAvhOL0fijIHVsFinNAAFN8ADwAMaS6CD5bxeJVL2S4NxyyoWBxPe1pcIhoDG3vzMQrjMOIhSwmKYwl1NzKzYdYj7pzdR98CI5Km7Msyf8AZzKWsDx13NbYS2Rqv1md9pRjqeHb7nua4Ndkrg9tYQdL8Q0kdPC0tkeZEe8rbcR46m7L8S0S1rKNZtpHjBIgibgn6rC9nL299jWtlo78RB3BLrR5ad/NbTiJgbl2JFRkvNN+nSTHsuInTaIMyeYKJL18H1TbIdmWfCnloaBL216hJEeyQ0kdT68lN4RxY/aLF9K1HUPUGk6/TYqD2T4actrGJ+/c0gNJeZZThojaeqjhjsPn7NgXUSTB1DTomxG9myllnZ4mUvo2xy51eywxOCa7iesypdr6DiP/AFtI+izPFfD0ZtRpNdAe0PmJs2Ttz9lWz88niOlUudVLQYtvSIG/uUnirEH7awZAuKVTfa/eSVfVzPhvrgVLARTMDYmTuJFlSZhSIVnnnED6dak1sAOBNXw8iYbq6Gx3uqTMcyLi6D8DNtwfRLHfdVqnqvOqyj4prif7Kkmobk2UCqSedlrGdQMXTg3CjuKm4htv1UBzZC1iKEuSlDzSppA4JEbtk3KZOhLKGUqZJIKQN+aUFG0KVkJQaUbt0UJA0WJstUqE04JjTT9m9R7cS80zD+7tf/W2Y6mNvcrHtPwVRtPDOeXH942XDxXDCATF4DY9yrOzt4GMJLiNNNxgN1F0wNMch5q17T8aX0qQc4m/gBjYN8VtxBI9dSyv8kc+X3vVcFmjKzWC7iQ2dJa8Hwghp1bECPcF46MQGcQOceVZ+0/kI+q3nDLDUwNJ1ENBdRvtIOnu3EE3mxiSd1526vGeS86SK0E9PDp5+5Z4Y66oJK22b5YxmFxFTQ/XVZW0gSKLAGkzP4nQTZZvswqio9zKj+7ZTpvAdYkGrUYSGgi1mOuFvMwqg4PEtlhmhWN7tce7cQ48p6HdYrsyxFFmExHeganPaGuktcC1mxd+U6zbqPSHjjrCjtB8D4k08djGUg6oS4tZGqT948A25kHmvTcwzr/I1qbm+M0awduSfun2kj2pIt5FeT8MYgtx+KLLgnVqBP5uv8R+C3WZ5nqpPbULm6mO2LoBdTd4S3pt4gs87Zkm/cq+xR9X/C1tDg1neumYt92y99rdbIM6y/uc5wMmmQ5j26pIY72732FxFoKZ7F65bh6+ofdd63XAkwad5HNv03S8fllLEYBzAC1tR0EEuse7BaXGxM3taCFllj9a++/8a7VWfVD9sYd8NOv8tmn2hboLLQcXOZTzLL3bAtqUyeV5j5uPyWVzjERj8ETvIBPI6qhH6q14+xQZXwLz7LahJBvZpp3/AL6reT7Z7OnfAOM8Tortc0atVJ4eCLQ02J+Lll8A7WDeBI9OsK9z3PBUebWg/SP1VBhsQ3SGixuekkmSLLTCcFck5xBHyUavSt5I2P8AghqXVQqiV6VtrqoIurqtcb2+ap6rYcVUIw9q4bIigCpLkEIym5ThOhcUgKVMkoBE4wkC4hQtzAilAJC4FBjGybKMbIQ1ANVCRJHkmqldzvacTHUk/VbHs5wDK2LfTdSZVJpO0Co0ua10t8RaHCYE9d13HmUGk9zHsDHsNgAWgtG+kflvIT6tXTDKzagy7ivFYdobRrvY1sw0Hw33sd1ExOa1alY1nvJqkyXWBmIn4K84ba3uf3bXO1m8S7SQ3w322+ajf4amMwY1n7svZb/uiR8U9wbMHizFaHM752h0hw8IkOEEWG3kuy/iF1KiaQY1wLtYJmQSACB5Q0LWZthQKb21GNY8U6nIXcwEztaQW7dVW8IZOyrTBgd4XkSQSBA8ImIElRua7Fbwj5Vi8VRxPeMoS/uh4CIJYbB0b8t1Z43j7EGWVcKC4B7RqFQFocIMfI+5ScI1v2kNUuLqPiMggXg2Gw0jZX9XDw8tcNIcNNy0X0jS6RtJN53hZZXG3mI6pt5/wvxjVwjXspsD+8cwwSd22Fh7UgxCXiDiTEVe77yn3QY7WwQ8DyjVuFc9lmRU69epVqEh1A030zfRq8Zhx/ht6Kw7Tq1Wph2F5JZTe0MtDQHNfBHWYddFuE8TWufVpthMXnVd7mPeTNMzTOkAAyHWt1hBmWcVq7g6s9zyPZnlebQtTxxhg2jhN9JL7Gxg6D7+al9pVAdxQeBEHT7i2f8AatJnOOGkm4wRxT+puipvcSOS0+eMaGEhoiwG0SYE/BUFYAOCvewuMHWBTtR8qtw7uhUgV7+ahoZr4iHRFvrHNQsS2HEJ2tWioSRPQKPXfJBPNVEgKAlHKbIhUVLKByIIDugq5IlSFMkyUrSkASc1C4cKHSuLrrggyFckJulaUBbcK5j3Fd7w3UTTIEXLSS3xjpG62HFXcVcO8+B726rtc4NbUe1sPAFtL4Do2DpsFn+znFNp44Of7AY4u87helsyulpqlrBpcGQwhnhA1uaATeJefL4KMrzHNndV5nwRiAGFpgQ4wdJLiXCCCZsI5x71WZ0AzMByGqmTG8WutLwrlrS3ERBDK72lh8Dw3T4XCp+HnaCPCZWcz2+PZcmTS3gn2gOVjboql/dYc7txXxLcRhyKsa2U6pDrB2kMdBnbYARuSs/wXlxfhy8MEhzruPhIjePL9VYVmUyysyBq7upAgagQJtH4QI581D4EqThi0iGmoRqJIBOljgLiPw+p+Kj8btF7XSJiMQaeMoEsLTpcDqJkyXQduW61+KwlSqQ4aQRqMA7AgDU31WS4jxOnH0CCWgQCTII1On1A8S1P2lUc5rgZIBafDoJEWktEOEi3OFOc7Jy8mf7Ms0fSOIpsDi+r3bQBO41wTF7T9VK7QcUXUHBzRJdTLTfYCDpHkTEkbFVvZ/hnvOKDXADS0PaXaQ9pc6w87Kz4jw8YKrILgA3u5JOm7dREm+wE+Sq8Zqt5VfF2K14PCu1atOkfi502nn5g/NS+M8TrwLQdw5h+v80xxNhm/ZOEe0GXBuqdtQDmmL9NPRR8bV73BOB3DWke6ESdvlvjeC5oScOyP+mSfQAqkdQLiT0E+kK9Dg7DUvRk/wDif6IH0wBYC48SuBnqby0pxuJg7dU3WEOI6FIDBmJjqnpWwvdJlNOf1UipFvP5QmqrIE8k4ABI7dcHJHFMEQv3RIXIIgK5cFyZJYchQyu1KVbE5cHIHFISgbFqStcmpSyjQ203AVVoxkvj93UjUQBIEyZ9DA5mFvK9VlRoOtzttJMtJLiQGDkNx5LzDht3+ZZeNyT5ASY6mFvS6iWOkltMkbnxhzW+ExzB2UWau3PnN1dZPwvVwuNc57HM1v7xhudU0g4xF/zA9DPksDx9RaMRRe1rmtcCLiGO0VT4qZG7YIE2uCvQMF2gsAaXXcwgNu4tAAglgmQXc5PutCwHaJn7cTVpFrQ0N1zsJktiQLbAeqMectqksXGZZcxrS5uppcwtABadqZL5cRt4ZjfZUvA+PLGlpDnNc4gtF23aIJA59L9ffJObgYc0wJbDtBtLdQOog85/RZ7J85dQDmsJaSfaHIRCjDG6sp3Grnja1TDvILTckO3Gkt3BE+d+S0WRsr1KelpYADZ5cGtcGW0tO15m8fJYTPc3fiCDUeXkTvymJj4D4JaGeuDNJAsAJFjYc+pWlx3OB0eVW3A1drKtZz3hp8IAkySXOkiLEAA7/mFitDneb0n0ajNRdqa5rST0FvDtvBHNee4XGOpv1skSpGLxz6u9kWc7P9OXlOzbMXPwVCmX2psgNgx7Rd8RMSooxA7uA4XbpIi+0QVVtEmEgaf73+CelzhZYXNCKYabhsQNtipDM4abG3QHb4qm1W6LhUndPQSsR7U9UOg8gbphlUt8wpbMWDYIBp50nYSmMRXJEWRYp/inruo73SnIVI10J1MpxpsnShSUjiuKTkgyBKkXSgHZXShlcSkCuKQlISulMOlDK4lcgH8JiHMdqaYNxKn084eDJ8U9Sf7Cq6RupB8lNOHsRm5Nm+Eesn3kqJVr6jck+qWrSkpHYdOaFlP065AgJh7TPJN6SFwqdUaLZ3VPquLtNgE0HXUltQckU5yFlQTcJarot1XVKiZeeXRKTZ3gXeQbhcXz6+Vk2Tsk9FWk7OEmE2BdOMq9UDzeyBSmQkDkOpHpQQXFCiKQhMERsCBOtCBCFCdkbghKRhXLglQT/9k="/>
          <p:cNvSpPr>
            <a:spLocks noChangeAspect="1" noChangeArrowheads="1"/>
          </p:cNvSpPr>
          <p:nvPr/>
        </p:nvSpPr>
        <p:spPr bwMode="auto">
          <a:xfrm>
            <a:off x="1587500" y="-665163"/>
            <a:ext cx="2286000" cy="1371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4" name="Picture 4" descr="http://lookupradio.com/wp-content/uploads/2011/10/Prison-cell-001-300x180.jpg"/>
          <p:cNvPicPr>
            <a:picLocks noChangeAspect="1" noChangeArrowheads="1"/>
          </p:cNvPicPr>
          <p:nvPr/>
        </p:nvPicPr>
        <p:blipFill>
          <a:blip r:embed="rId3" cstate="print"/>
          <a:srcRect/>
          <a:stretch>
            <a:fillRect/>
          </a:stretch>
        </p:blipFill>
        <p:spPr bwMode="auto">
          <a:xfrm>
            <a:off x="6426131" y="1106818"/>
            <a:ext cx="4813369" cy="2888021"/>
          </a:xfrm>
          <a:prstGeom prst="rect">
            <a:avLst/>
          </a:prstGeom>
          <a:noFill/>
        </p:spPr>
      </p:pic>
      <p:pic>
        <p:nvPicPr>
          <p:cNvPr id="12" name="Picture 4" descr="https://encrypted-tbn1.gstatic.com/images?q=tbn:ANd9GcSb-75tYyXjnflBZS6uA804Pss3u2Vyh20vdM9Wj7Cm0p9crbm0"/>
          <p:cNvPicPr>
            <a:picLocks noChangeAspect="1" noChangeArrowheads="1"/>
          </p:cNvPicPr>
          <p:nvPr/>
        </p:nvPicPr>
        <p:blipFill>
          <a:blip r:embed="rId4" cstate="print"/>
          <a:srcRect/>
          <a:stretch>
            <a:fillRect/>
          </a:stretch>
        </p:blipFill>
        <p:spPr bwMode="auto">
          <a:xfrm>
            <a:off x="2089144" y="2690312"/>
            <a:ext cx="2444756" cy="3720866"/>
          </a:xfrm>
          <a:prstGeom prst="rect">
            <a:avLst/>
          </a:prstGeom>
          <a:noFill/>
        </p:spPr>
      </p:pic>
    </p:spTree>
    <p:extLst>
      <p:ext uri="{BB962C8B-B14F-4D97-AF65-F5344CB8AC3E}">
        <p14:creationId xmlns:p14="http://schemas.microsoft.com/office/powerpoint/2010/main" val="2227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97930"/>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Confession of Saul</a:t>
            </a:r>
          </a:p>
        </p:txBody>
      </p:sp>
      <p:sp>
        <p:nvSpPr>
          <p:cNvPr id="7" name="TextBox 6"/>
          <p:cNvSpPr txBox="1"/>
          <p:nvPr/>
        </p:nvSpPr>
        <p:spPr>
          <a:xfrm>
            <a:off x="0" y="6491764"/>
            <a:ext cx="7772400" cy="338554"/>
          </a:xfrm>
          <a:prstGeom prst="rect">
            <a:avLst/>
          </a:prstGeom>
          <a:noFill/>
        </p:spPr>
        <p:txBody>
          <a:bodyPr wrap="square" rtlCol="0">
            <a:spAutoFit/>
          </a:bodyPr>
          <a:lstStyle/>
          <a:p>
            <a:r>
              <a:rPr lang="en-US" sz="1600" dirty="0">
                <a:solidFill>
                  <a:schemeClr val="bg1"/>
                </a:solidFill>
                <a:latin typeface="Levenim MT" pitchFamily="2" charset="-79"/>
                <a:cs typeface="Levenim MT" pitchFamily="2" charset="-79"/>
              </a:rPr>
              <a:t>Acts 26:10-11</a:t>
            </a:r>
          </a:p>
        </p:txBody>
      </p:sp>
      <p:sp>
        <p:nvSpPr>
          <p:cNvPr id="9" name="TextBox 8"/>
          <p:cNvSpPr txBox="1"/>
          <p:nvPr/>
        </p:nvSpPr>
        <p:spPr>
          <a:xfrm>
            <a:off x="525101" y="1143000"/>
            <a:ext cx="6332899" cy="2246769"/>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“…and many of the saints did I shut up in prison, having received authority from the chief priests; and when they were put to death, I gave my voice against them.”</a:t>
            </a:r>
          </a:p>
        </p:txBody>
      </p:sp>
      <p:sp>
        <p:nvSpPr>
          <p:cNvPr id="8" name="TextBox 7"/>
          <p:cNvSpPr txBox="1"/>
          <p:nvPr/>
        </p:nvSpPr>
        <p:spPr>
          <a:xfrm>
            <a:off x="5486400" y="4648200"/>
            <a:ext cx="5721790" cy="1384995"/>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“And I punished them oft in every synagogue…I persecuted them even unto strange cities.”</a:t>
            </a:r>
          </a:p>
        </p:txBody>
      </p:sp>
      <p:pic>
        <p:nvPicPr>
          <p:cNvPr id="10" name="Picture 9" descr="https://encrypted-tbn3.gstatic.com/images?q=tbn:ANd9GcQCNrvza52aDoM78-WlQiHojvWy5euAdQKLfJeBu03ujHlh9hX0RA"/>
          <p:cNvPicPr>
            <a:picLocks noChangeAspect="1" noChangeArrowheads="1"/>
          </p:cNvPicPr>
          <p:nvPr/>
        </p:nvPicPr>
        <p:blipFill>
          <a:blip r:embed="rId3" cstate="print"/>
          <a:srcRect/>
          <a:stretch>
            <a:fillRect/>
          </a:stretch>
        </p:blipFill>
        <p:spPr bwMode="auto">
          <a:xfrm>
            <a:off x="6934955" y="1143000"/>
            <a:ext cx="4528694" cy="2948539"/>
          </a:xfrm>
          <a:prstGeom prst="rect">
            <a:avLst/>
          </a:prstGeom>
          <a:noFill/>
        </p:spPr>
      </p:pic>
      <p:pic>
        <p:nvPicPr>
          <p:cNvPr id="12" name="Picture 11" descr="imagesCAEIQ70R.jpg"/>
          <p:cNvPicPr>
            <a:picLocks noChangeAspect="1"/>
          </p:cNvPicPr>
          <p:nvPr/>
        </p:nvPicPr>
        <p:blipFill rotWithShape="1">
          <a:blip r:embed="rId4" cstate="print"/>
          <a:srcRect r="3163" b="12666"/>
          <a:stretch/>
        </p:blipFill>
        <p:spPr>
          <a:xfrm>
            <a:off x="2307785" y="3665398"/>
            <a:ext cx="2450264" cy="2897537"/>
          </a:xfrm>
          <a:prstGeom prst="rect">
            <a:avLst/>
          </a:prstGeom>
        </p:spPr>
      </p:pic>
    </p:spTree>
    <p:extLst>
      <p:ext uri="{BB962C8B-B14F-4D97-AF65-F5344CB8AC3E}">
        <p14:creationId xmlns:p14="http://schemas.microsoft.com/office/powerpoint/2010/main" val="22770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97930"/>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On the Road to Damascus</a:t>
            </a:r>
          </a:p>
        </p:txBody>
      </p:sp>
      <p:sp>
        <p:nvSpPr>
          <p:cNvPr id="7" name="TextBox 6"/>
          <p:cNvSpPr txBox="1"/>
          <p:nvPr/>
        </p:nvSpPr>
        <p:spPr>
          <a:xfrm>
            <a:off x="93553" y="6487984"/>
            <a:ext cx="7772400" cy="338554"/>
          </a:xfrm>
          <a:prstGeom prst="rect">
            <a:avLst/>
          </a:prstGeom>
          <a:noFill/>
        </p:spPr>
        <p:txBody>
          <a:bodyPr wrap="square" rtlCol="0">
            <a:spAutoFit/>
          </a:bodyPr>
          <a:lstStyle/>
          <a:p>
            <a:r>
              <a:rPr lang="en-US" sz="1600" dirty="0">
                <a:solidFill>
                  <a:schemeClr val="bg1"/>
                </a:solidFill>
                <a:latin typeface="Levenim MT" pitchFamily="2" charset="-79"/>
                <a:cs typeface="Levenim MT" pitchFamily="2" charset="-79"/>
              </a:rPr>
              <a:t>Acts 9:3-4</a:t>
            </a:r>
          </a:p>
        </p:txBody>
      </p:sp>
      <p:sp>
        <p:nvSpPr>
          <p:cNvPr id="9" name="TextBox 8"/>
          <p:cNvSpPr txBox="1"/>
          <p:nvPr/>
        </p:nvSpPr>
        <p:spPr>
          <a:xfrm>
            <a:off x="1905000" y="1143000"/>
            <a:ext cx="4953000" cy="523220"/>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Light from Heaven</a:t>
            </a:r>
          </a:p>
        </p:txBody>
      </p:sp>
      <p:sp>
        <p:nvSpPr>
          <p:cNvPr id="8" name="TextBox 7"/>
          <p:cNvSpPr txBox="1"/>
          <p:nvPr/>
        </p:nvSpPr>
        <p:spPr>
          <a:xfrm>
            <a:off x="6210300" y="4292532"/>
            <a:ext cx="4953000" cy="1815882"/>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Falls to the earth</a:t>
            </a:r>
          </a:p>
          <a:p>
            <a:endParaRPr lang="en-US" sz="2800" dirty="0">
              <a:solidFill>
                <a:schemeClr val="bg1"/>
              </a:solidFill>
              <a:latin typeface="Levenim MT" pitchFamily="2" charset="-79"/>
              <a:cs typeface="Levenim MT" pitchFamily="2" charset="-79"/>
            </a:endParaRPr>
          </a:p>
          <a:p>
            <a:r>
              <a:rPr lang="en-US" sz="2800" dirty="0">
                <a:solidFill>
                  <a:schemeClr val="bg1"/>
                </a:solidFill>
                <a:latin typeface="Levenim MT" pitchFamily="2" charset="-79"/>
                <a:cs typeface="Levenim MT" pitchFamily="2" charset="-79"/>
              </a:rPr>
              <a:t>“…Saul, Saul, why </a:t>
            </a:r>
            <a:r>
              <a:rPr lang="en-US" sz="2800" dirty="0" err="1">
                <a:solidFill>
                  <a:schemeClr val="bg1"/>
                </a:solidFill>
                <a:latin typeface="Levenim MT" pitchFamily="2" charset="-79"/>
                <a:cs typeface="Levenim MT" pitchFamily="2" charset="-79"/>
              </a:rPr>
              <a:t>persecutest</a:t>
            </a:r>
            <a:r>
              <a:rPr lang="en-US" sz="2800" dirty="0">
                <a:solidFill>
                  <a:schemeClr val="bg1"/>
                </a:solidFill>
                <a:latin typeface="Levenim MT" pitchFamily="2" charset="-79"/>
                <a:cs typeface="Levenim MT" pitchFamily="2" charset="-79"/>
              </a:rPr>
              <a:t> thou me?”</a:t>
            </a:r>
          </a:p>
        </p:txBody>
      </p:sp>
      <p:pic>
        <p:nvPicPr>
          <p:cNvPr id="10" name="Picture 16" descr="https://encrypted-tbn2.gstatic.com/images?q=tbn:ANd9GcTaY21zj-HzJhT4P4dLK1wqyvFFg_r_MSazF2UJwoRzgxMMFpGo"/>
          <p:cNvPicPr>
            <a:picLocks noChangeAspect="1" noChangeArrowheads="1"/>
          </p:cNvPicPr>
          <p:nvPr/>
        </p:nvPicPr>
        <p:blipFill>
          <a:blip r:embed="rId3" cstate="print"/>
          <a:srcRect/>
          <a:stretch>
            <a:fillRect/>
          </a:stretch>
        </p:blipFill>
        <p:spPr bwMode="auto">
          <a:xfrm>
            <a:off x="7620000" y="990601"/>
            <a:ext cx="2514600" cy="2514601"/>
          </a:xfrm>
          <a:prstGeom prst="rect">
            <a:avLst/>
          </a:prstGeom>
          <a:noFill/>
        </p:spPr>
      </p:pic>
      <p:pic>
        <p:nvPicPr>
          <p:cNvPr id="12" name="Picture 8" descr="https://encrypted-tbn0.gstatic.com/images?q=tbn:ANd9GcT-hM80Oec0dVPT9mkhM4nks2ShgvV5I09bQVtrJE_6OWSX51YX"/>
          <p:cNvPicPr>
            <a:picLocks noChangeAspect="1" noChangeArrowheads="1"/>
          </p:cNvPicPr>
          <p:nvPr/>
        </p:nvPicPr>
        <p:blipFill>
          <a:blip r:embed="rId4" cstate="print"/>
          <a:srcRect/>
          <a:stretch>
            <a:fillRect/>
          </a:stretch>
        </p:blipFill>
        <p:spPr bwMode="auto">
          <a:xfrm>
            <a:off x="4648201" y="1752601"/>
            <a:ext cx="2143125" cy="2143125"/>
          </a:xfrm>
          <a:prstGeom prst="rect">
            <a:avLst/>
          </a:prstGeom>
          <a:noFill/>
        </p:spPr>
      </p:pic>
      <p:sp>
        <p:nvSpPr>
          <p:cNvPr id="14340" name="AutoShape 4" descr="data:image/jpeg;base64,/9j/4AAQSkZJRgABAQAAAQABAAD/2wCEAAkGBhQSEBQSExIUEhUVFRQUEhUUFRQVFRQPFRAVFBQUFxQXHCYeFxkjGRQUHy8gIycpLCwsFR4xNTAqNSYrLCkBCQoKDgwOGg8PGiwcHBwpLCwsLCwsKSwpKSkpLCksLCkpLCwsKSkpKSwsLCwsKSwsLCwpLCwsLCkpLCksKSwsLP/AABEIAMAAwAMBIgACEQEDEQH/xAAcAAACAgMBAQAAAAAAAAAAAAAEBQIDAAEGBwj/xAA2EAABBAECBQIFAwIGAwEAAAABAAIDEQQhMQUSQVFhBnETIoGRsTKh8EJSBxQjwdHxYnLhFv/EABkBAAMBAQEAAAAAAAAAAAAAAAIDBAEABf/EACgRAAMAAgICAQMDBQAAAAAAAAABAgMRITESQVEEE5EiYYEUodHh8P/aAAwDAQACEQMRAD8A7yEWio4VVjxa2j4414sr4PcyNGQR0jI1BkaIY1VRJHdE2hXNCgxqsCoSJaZKllLYWJiFmiFEhTWqWM1MrIVb2oilAtQNBJgj2IaWJMXtQkzUmpKMdCudiX5DE0yUtnUVnp4nwKchLZgm04S7ICyQ2hZMxVc1dURIEFK2uqehT4KMrL03SiWS0VkkFLsh3YJsoRbZRM5CSK2R6qpPSJmfQeO00L08I+EJdCXJhC4qCCvIFxtV7WqqNyIarYPPtkgFIBaAUk9IQ2YstYtI0jDYW1pZaxowxaIW7WiULWjUVvCEnRLyhpQp7ZRjF+Ql0wTSdiX5DVDZ6eJiucfzdAZACPyT4SzJKFFDF+U/slORImsoS6eLW7TpYikKctyXSFNMuE9EumgIVEk+RMBlkVZeVZIEO9xTkTNn0fFGUUwKDMgK5s4UczPyUW2/RYwFXseVUycK5rwqIS+SWt/BY11qdKLSpKiSejFixYmAmLFixccbC05bUHPS6CRVIqHokvCpfIFPSQ+dgMwQE7D2TSWYIWacKapXyW46a9CDLgKUZMBXTZGS1LpshiFSh7tnNy45QksB+i6GaVqXZM7a6JqSFumJZoUtyY/CbZGS3sgJsgdgmqRNW2I8iDVDHFPZO3vHYId0oTRHZ7bDL5RkQtJsdzetko+F5vTZedKLK5GrIwr2AIKAEphE2lXjWyTJwWMaprQUlXKSJHyaWLaxFsE0sWLa7ZxpRc1SUXIWEgSVqGc0lHPKEnIU1yVRWgLIicEqypimOSSNik2XP3UtSVzfAJPKe6XzOKsyn9ktkyCN1ilhfcROWUoDKKt/zY6oLLy70GyYkwataBpnoGWVWzPQjhZVCRLVlb5FARuKOZC0D5qJ6UURFGOlfld5aCUb7PVYMatSQj4fAVsfIP6QUZGQdqCikou9ejISi4wotYFOyrIZFT2W2tgqDWqdJuxJsLZWBaRoE2staWFazkRLlEuWOVUj6FmgO50CW2GkQlKAncr58tjaDntF7aofII6JNvRRC2LciVKcuT6pplREpTksU/kOcCnMktAPej8mLwgnRIkwXsHkqkBNSYSQoOTGvco1oF7F7yLVUuPaaMgYNTayQsOxReRqx77FLcYDoVGR9bI+StgUJIG9VqewvHR6jiZjk2gyndAhIsOkdBFXRQp/BZTXsZY8x6otjyl8RRUb1RNEGSQxjlO0OwqwFUSyZotBW7UAVJNQBhK0ShOI5zYxbpWR/wDvrfsLtJv/ANnG13K6pB0dFdD3a7ZY6S7GxiqltI6FwXn/AK99ROaXQ3TQNa/uKccR9cwhvytc939IIoX0ujf0XKs9MPyC6bNlMYeSQwAfELSbBo/pHul099BxLnmjguMev5S/labDdGnfUaXXva6T0L/iM+SVmPP84eaa9rfmY4/pFDcb3730ST1l6AbAwy45MkI1dzm5G9zYFFv4XO8Hx2tBdFlNilLSAHWzcUR8Q6C9RYR+MNA+V+R9FSYw72gcnGYey8h4PxziGLGI2h4bZLSXMLS4m/lsFtH318LruG+pBkhrHkwzkasc0tDnVryO2cPF2ocmJrlPaLceRPh9j3Jw2Xul02O29/uVRNgv6uQMsB7/ALoEv3DdpegiWEDql2Rkgdlj2V1tCTRWnTIp5PgHyczsl0uaUdLjIWTHAT50JdsFdklVOyCrpIh2VL2hHwKdM96ZJ4VzZEDHIiWOXjyz1KkLZIr2OQjXIiMqmGTWgtpVrSh2OVocq5JaRdzKXMqmqwJ6FNAfEcJ0lFsvwqBshjHH6F2wXGcewA9wbFLLlyA6gUWMFb2BQ1Xc5eIyRvK9vMLuta071uqZICyPlhEbDpVj5QO/K3f2SskeRRhy+H/LX57OD9KcO/1nulZrEC/lP916A/Wvso52W6SRznW7U+1350XWYfBzDDKS8ySP5nPeR3N0B2XFPxjzE6+//eg+invahIomlVugL1NxERYM5fy0WFjQeU25/wAoFAeb36LzL03w+KVknxtBoAf6h1PL3O26O9bcWOTkNxoS6RrSGgA6PmJrTwNr9004VhDEhYJn8gNlzQQCT1rSyf8AhM5jHp9sUtXk36RzMnp+djnDHc+Ro1ttttu/sU89O58sEdyOjEhcOSGQa8g/qd/ae1apo/PcxrjBzPsGtgQSNCQaOnZcVhvfG8iZvO1x/U67Dj3vUAolbtPf+wXCh8e/wetQ+pxIwfGh+G7YPYedp9+31orTqdqNQuA/z8kb2fCLuXq1wJ1A0aDvR2T6DjWoe3QkNLmXoWHUPv8Ab6JNJ9jEl0OnReENKR2RD5bAI2OoQU6FM1rQPKQgpaRL2IeRiamA0BTBCyBFzEKhyamKcnq2LxyJ20gs9yiZuPwxkB0g12rX8LyZshP/AH5UyCevXTyvM+3p9nr1afSPWI/VeP8A3/sVserYwflDnDvt9V5rDE6t0dETe+g/C3fj0zFjlrbPSofVcRr9Q7+ESPUsWtEk61pQteaxv5dhuiwTVrlntA19NjfWz1DE4kx9UUa0rzbhsrgRqR31pdRi8TcOoPun4/q+dUiPJ9K10dEVW5L4+L6/NoPCs/zweDyAn+d1R/UQ+uyf7VLsG4xxHlik5Dbw1xYBrbwLA+u31Xhfqv1hlZDixjXwR7ctEPPfmdWg8LuuO+uosfK+CWfEANSOa4DlfpYFjX3Q/qr1PhZWMI4+b4pILGltOEhttF3WwToF2FZHzkSSNyOFxDOC4ZgHE+d7R8Qiw8kFsYPYbEnvst5MrHuL3StkPU8wcT/8RHp3DGRFPG/mIaIi3X9PMXB4HgkA0kXH8ARgBrgW2QO+h6Dav+VuvK9N8j1anHuVwDH1JO22MfTQTVtaSPAJF0hJeNTuNulcfGgH2pChyqeFUoleiB3T9jvC49Kwg2HddQEbHxoH4b+Wi1z2Fo2+E481fQ391zkL+i38UtfXQ6//AFDWOX0HOVrs9TxZy1hAHMNxrrXVUHi7CNilPpziJe1zSL+G34gP/qA2vr/sp8Yi+GQ8fpcfoHbqBw09F83LXIU/ijfNJbncRLj8ug/dBOyvFqL8oV+lEpaMtS+mVSyE7E+6LwMi/lP36IGxt9vZWDKromt+kImOdthgnrqr8bMBA12N6nrZpBHDcdlOLhb/AGSfBex6trpDrH4j5B1oeExjyRf82SnE4Me35TjF4Q473psp7ifRTF17GkbAY9d6tRxcuzXIT/N0fhQ8raNe/X2TTHhaDfLr0/6Ueuxzsnh8L5xbSdelIxkEjHcvITt0Ju1GHKmohgrWw62jroD8pPhTyMzMIAb8Jtg6F7nW7rs1URjxtc09kl3k36Dmw84BkaQAdLsG/Ybrj/Ufr8wxywwx/DLZCwON3y1+ojuTf0pH5r83lIJY6Rx5Ig1wAaCNZHE1QGw8rmONf4b5EbA6ORk3MP8AVBdoDd2HHceV6ODH4ry/HySZHt+O/wDB5tnSukc4l2pN2e53WYEj4yHGjX6T1aarf2XVQZcGDHIHxQTykVsXNjvf/UunHw0H3XD5mYXkkfLrsNOqrRNXB1fpjjjInTg6c8L3M6W5h5q96J+y5rMkLySTp09lY7hj2RMe4UHAlnflui6uguwO+qBy5+gQqV5OjXb8dMpJ1WitAdVp2yYKNh+t9OytygKB90OiXAFvtqFxx03pbMazHkcd9iOpbpr7Va6QwieCtPmbp4fvf3XDcLNQv8hrf3s/hdL6U4lThEep+X36D8lR3PLZdD/SkIXkhxaRRBojyNCqZZq/BXS+peHj43ONOca9uZvn2pJZMHx/O6xaBaoXfENrb3aX9EUcKiqX4pqqRgcnUQuHVGwOGmgSqN6MgcVLSPRQ4gePATPHdex/YpPju7N/fqm2NzHx/skUNGeM7Ua32AFFM4n9KPfoUuxIxV342H+6Zwub+kH99ErpmUy2Jl1y6eKOv76JvjN01/4QOI1nQ2fCLY2th/O6KdJ7J8j3wC8V4RFOAJmB42B/qGt79lyed/hqyyYsmaPwTzM5e3KV28h8oeceL/KYsrnpi/FPs8q4p/hfMf0zxP8AdpafyUii/wAPpIpR/mQ5sQNvdHR+X6bXta9kkYN6roaP8tCSUD/cOodsR5TI+qv2c8EM8g9cShk3wgOVoazlGwEfJTWjwFygZuSdP3XpHrTheTPK6QxBwGjPhMLh8PoO9ihuOq5F3p8xkOyGuiF/K1zS0uP11A8q+Mi8SW8bdHPmS/ZWOjJANGtrrS/ddVPwUEjlrloGgtw4lOa0j5TYrst+6jFgfs5YYb6ur+oVzOHvLHOrRos+B3XSyYY5fb+UqsPBeWvAP9Lq/wDIEEAfe/ss+8F9jQv4XkNDfhmgHgUTtzg7HwVe22SA6inCj9jofKQxQu6/umOPmSN/qvTY6ran4Om+NM7zjcNwB938zXA9w4d1zd11/OyBZx6bkEbnWwHQdlazMDvCV4tDFaZbJJ4tVl6ka3CgR3taaMIRrqj4pK6JdFL9UZC8k9j5U9IoljnGnvsAneMbG+ngalIMfpoK6J1hxOAG7Qe+6moeuR1jQg/0j77JoyEUAQB0G1Huk+Kz6nubTOEN5gaF7DT/AH6JW0DQzjc0bfgImKXqDf0VELdNBorYyOYgDbf3TEydlmtdUHmOaxhc88oG5/GnUo8/ykk9QNd8K2xGansJYKvkB1Ivc+ETn+To1vnoU5vq+Fg1jIN6a8w8WBW/a+iBx/VZD+f4THxdbFHm61rqFzPE85hFmJ7pTK5z+YEfDZsGN8nqfAASuL55TLJYa35mss2AP0sb9U6Y0t9fwP8A0da/udjx31XPJ8kL/hsrXkAaT4NC1wHGWDUueXO3NnU/dOY2ZE7TcjIg7eh8xHa90Dk+mmMFukv6a/ubRp8/qYFa8dQuBFwniR5i110NWk6V3anj8+Or5mkbjqR9kmlxGg6KJZ4T3E0SKqkZTcWj3AJ8VSFfxxwa4MaGk7Emy2+3lC8q0Y1qxyjHkpgxjK01ivc1QcEwXor5VlLHLQRHBOLN0v7owhK7RkOQXCkukMmvTD4DrumOK4XqbKURa90yxRdaV5U9FUjvHGgd0vT6flOsOXWj18Ln8Uag79tU8xHajQH6m1JZSh7iR1sTr1OqaY5IO37JVjO+m257JrDrrYr8fVJ0hdDCIn79LU/g9j7qMb9Nxf8AOyx91QdR8i+qN9CfZqfJpulfz2XPz8TyeYkNaB4KeSvtoGjiP1URp29kmy8igfn5ftdLE37GQv2OfyeNF5PPFG7vYHNfvuk2fyuN8gZ4BTTMezU8xJPv+UqlfaolhUgF5LdAT4QGS57tD+UxlIqtfogp3f8AZT5Yhpi18BUOVFy9kO5qcnsUyggKLnKbiFB1IhbRU5yg4qbgqyiQJFRUuVRpFswjaIwxoTqh6V0LNED6Cns//9k="/>
          <p:cNvSpPr>
            <a:spLocks noChangeAspect="1" noChangeArrowheads="1"/>
          </p:cNvSpPr>
          <p:nvPr/>
        </p:nvSpPr>
        <p:spPr bwMode="auto">
          <a:xfrm>
            <a:off x="1587500" y="-885825"/>
            <a:ext cx="182880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data:image/jpeg;base64,/9j/4AAQSkZJRgABAQAAAQABAAD/2wCEAAkGBhQSEBQSExIUEhUVFRQUEhUUFRQVFRQPFRAVFBQUFxQXHCYeFxkjGRQUHy8gIycpLCwsFR4xNTAqNSYrLCkBCQoKDgwOGg8PGiwcHBwpLCwsLCwsKSwpKSkpLCksLCkpLCwsKSkpKSwsLCwsKSwsLCwpLCwsLCkpLCksKSwsLP/AABEIAMAAwAMBIgACEQEDEQH/xAAcAAACAgMBAQAAAAAAAAAAAAAEBQIDAAEGBwj/xAA2EAABBAECBQIFAwIGAwEAAAABAAIDEQQhMQUSQVFhBnETIoGRsTKh8EJSBxQjwdHxYnLhFv/EABkBAAMBAQEAAAAAAAAAAAAAAAIDBAEABf/EACgRAAMAAgICAQMDBQAAAAAAAAABAgMRITESQVEEE5EiYYEUodHh8P/aAAwDAQACEQMRAD8A7yEWio4VVjxa2j4414sr4PcyNGQR0jI1BkaIY1VRJHdE2hXNCgxqsCoSJaZKllLYWJiFmiFEhTWqWM1MrIVb2oilAtQNBJgj2IaWJMXtQkzUmpKMdCudiX5DE0yUtnUVnp4nwKchLZgm04S7ICyQ2hZMxVc1dURIEFK2uqehT4KMrL03SiWS0VkkFLsh3YJsoRbZRM5CSK2R6qpPSJmfQeO00L08I+EJdCXJhC4qCCvIFxtV7WqqNyIarYPPtkgFIBaAUk9IQ2YstYtI0jDYW1pZaxowxaIW7WiULWjUVvCEnRLyhpQp7ZRjF+Ql0wTSdiX5DVDZ6eJiucfzdAZACPyT4SzJKFFDF+U/slORImsoS6eLW7TpYikKctyXSFNMuE9EumgIVEk+RMBlkVZeVZIEO9xTkTNn0fFGUUwKDMgK5s4UczPyUW2/RYwFXseVUycK5rwqIS+SWt/BY11qdKLSpKiSejFixYmAmLFixccbC05bUHPS6CRVIqHokvCpfIFPSQ+dgMwQE7D2TSWYIWacKapXyW46a9CDLgKUZMBXTZGS1LpshiFSh7tnNy45QksB+i6GaVqXZM7a6JqSFumJZoUtyY/CbZGS3sgJsgdgmqRNW2I8iDVDHFPZO3vHYId0oTRHZ7bDL5RkQtJsdzetko+F5vTZedKLK5GrIwr2AIKAEphE2lXjWyTJwWMaprQUlXKSJHyaWLaxFsE0sWLa7ZxpRc1SUXIWEgSVqGc0lHPKEnIU1yVRWgLIicEqypimOSSNik2XP3UtSVzfAJPKe6XzOKsyn9ktkyCN1ilhfcROWUoDKKt/zY6oLLy70GyYkwataBpnoGWVWzPQjhZVCRLVlb5FARuKOZC0D5qJ6UURFGOlfld5aCUb7PVYMatSQj4fAVsfIP6QUZGQdqCikou9ejISi4wotYFOyrIZFT2W2tgqDWqdJuxJsLZWBaRoE2staWFazkRLlEuWOVUj6FmgO50CW2GkQlKAncr58tjaDntF7aofII6JNvRRC2LciVKcuT6pplREpTksU/kOcCnMktAPej8mLwgnRIkwXsHkqkBNSYSQoOTGvco1oF7F7yLVUuPaaMgYNTayQsOxReRqx77FLcYDoVGR9bI+StgUJIG9VqewvHR6jiZjk2gyndAhIsOkdBFXRQp/BZTXsZY8x6otjyl8RRUb1RNEGSQxjlO0OwqwFUSyZotBW7UAVJNQBhK0ShOI5zYxbpWR/wDvrfsLtJv/ANnG13K6pB0dFdD3a7ZY6S7GxiqltI6FwXn/AK99ROaXQ3TQNa/uKccR9cwhvytc939IIoX0ujf0XKs9MPyC6bNlMYeSQwAfELSbBo/pHul099BxLnmjguMev5S/labDdGnfUaXXva6T0L/iM+SVmPP84eaa9rfmY4/pFDcb3730ST1l6AbAwy45MkI1dzm5G9zYFFv4XO8Hx2tBdFlNilLSAHWzcUR8Q6C9RYR+MNA+V+R9FSYw72gcnGYey8h4PxziGLGI2h4bZLSXMLS4m/lsFtH318LruG+pBkhrHkwzkasc0tDnVryO2cPF2ocmJrlPaLceRPh9j3Jw2Xul02O29/uVRNgv6uQMsB7/ALoEv3DdpegiWEDql2Rkgdlj2V1tCTRWnTIp5PgHyczsl0uaUdLjIWTHAT50JdsFdklVOyCrpIh2VL2hHwKdM96ZJ4VzZEDHIiWOXjyz1KkLZIr2OQjXIiMqmGTWgtpVrSh2OVocq5JaRdzKXMqmqwJ6FNAfEcJ0lFsvwqBshjHH6F2wXGcewA9wbFLLlyA6gUWMFb2BQ1Xc5eIyRvK9vMLuta071uqZICyPlhEbDpVj5QO/K3f2SskeRRhy+H/LX57OD9KcO/1nulZrEC/lP916A/Wvso52W6SRznW7U+1350XWYfBzDDKS8ySP5nPeR3N0B2XFPxjzE6+//eg+invahIomlVugL1NxERYM5fy0WFjQeU25/wAoFAeb36LzL03w+KVknxtBoAf6h1PL3O26O9bcWOTkNxoS6RrSGgA6PmJrTwNr9004VhDEhYJn8gNlzQQCT1rSyf8AhM5jHp9sUtXk36RzMnp+djnDHc+Ro1ttttu/sU89O58sEdyOjEhcOSGQa8g/qd/ae1apo/PcxrjBzPsGtgQSNCQaOnZcVhvfG8iZvO1x/U67Dj3vUAolbtPf+wXCh8e/wetQ+pxIwfGh+G7YPYedp9+31orTqdqNQuA/z8kb2fCLuXq1wJ1A0aDvR2T6DjWoe3QkNLmXoWHUPv8Ab6JNJ9jEl0OnReENKR2RD5bAI2OoQU6FM1rQPKQgpaRL2IeRiamA0BTBCyBFzEKhyamKcnq2LxyJ20gs9yiZuPwxkB0g12rX8LyZshP/AH5UyCevXTyvM+3p9nr1afSPWI/VeP8A3/sVserYwflDnDvt9V5rDE6t0dETe+g/C3fj0zFjlrbPSofVcRr9Q7+ESPUsWtEk61pQteaxv5dhuiwTVrlntA19NjfWz1DE4kx9UUa0rzbhsrgRqR31pdRi8TcOoPun4/q+dUiPJ9K10dEVW5L4+L6/NoPCs/zweDyAn+d1R/UQ+uyf7VLsG4xxHlik5Dbw1xYBrbwLA+u31Xhfqv1hlZDixjXwR7ctEPPfmdWg8LuuO+uosfK+CWfEANSOa4DlfpYFjX3Q/qr1PhZWMI4+b4pILGltOEhttF3WwToF2FZHzkSSNyOFxDOC4ZgHE+d7R8Qiw8kFsYPYbEnvst5MrHuL3StkPU8wcT/8RHp3DGRFPG/mIaIi3X9PMXB4HgkA0kXH8ARgBrgW2QO+h6Dav+VuvK9N8j1anHuVwDH1JO22MfTQTVtaSPAJF0hJeNTuNulcfGgH2pChyqeFUoleiB3T9jvC49Kwg2HddQEbHxoH4b+Wi1z2Fo2+E481fQ391zkL+i38UtfXQ6//AFDWOX0HOVrs9TxZy1hAHMNxrrXVUHi7CNilPpziJe1zSL+G34gP/qA2vr/sp8Yi+GQ8fpcfoHbqBw09F83LXIU/ijfNJbncRLj8ug/dBOyvFqL8oV+lEpaMtS+mVSyE7E+6LwMi/lP36IGxt9vZWDKromt+kImOdthgnrqr8bMBA12N6nrZpBHDcdlOLhb/AGSfBex6trpDrH4j5B1oeExjyRf82SnE4Me35TjF4Q473psp7ifRTF17GkbAY9d6tRxcuzXIT/N0fhQ8raNe/X2TTHhaDfLr0/6Ueuxzsnh8L5xbSdelIxkEjHcvITt0Ju1GHKmohgrWw62jroD8pPhTyMzMIAb8Jtg6F7nW7rs1URjxtc09kl3k36Dmw84BkaQAdLsG/Ybrj/Ufr8wxywwx/DLZCwON3y1+ojuTf0pH5r83lIJY6Rx5Ig1wAaCNZHE1QGw8rmONf4b5EbA6ORk3MP8AVBdoDd2HHceV6ODH4ry/HySZHt+O/wDB5tnSukc4l2pN2e53WYEj4yHGjX6T1aarf2XVQZcGDHIHxQTykVsXNjvf/UunHw0H3XD5mYXkkfLrsNOqrRNXB1fpjjjInTg6c8L3M6W5h5q96J+y5rMkLySTp09lY7hj2RMe4UHAlnflui6uguwO+qBy5+gQqV5OjXb8dMpJ1WitAdVp2yYKNh+t9OytygKB90OiXAFvtqFxx03pbMazHkcd9iOpbpr7Va6QwieCtPmbp4fvf3XDcLNQv8hrf3s/hdL6U4lThEep+X36D8lR3PLZdD/SkIXkhxaRRBojyNCqZZq/BXS+peHj43ONOca9uZvn2pJZMHx/O6xaBaoXfENrb3aX9EUcKiqX4pqqRgcnUQuHVGwOGmgSqN6MgcVLSPRQ4gePATPHdex/YpPju7N/fqm2NzHx/skUNGeM7Ua32AFFM4n9KPfoUuxIxV342H+6Zwub+kH99ErpmUy2Jl1y6eKOv76JvjN01/4QOI1nQ2fCLY2th/O6KdJ7J8j3wC8V4RFOAJmB42B/qGt79lyed/hqyyYsmaPwTzM5e3KV28h8oeceL/KYsrnpi/FPs8q4p/hfMf0zxP8AdpafyUii/wAPpIpR/mQ5sQNvdHR+X6bXta9kkYN6roaP8tCSUD/cOodsR5TI+qv2c8EM8g9cShk3wgOVoazlGwEfJTWjwFygZuSdP3XpHrTheTPK6QxBwGjPhMLh8PoO9ihuOq5F3p8xkOyGuiF/K1zS0uP11A8q+Mi8SW8bdHPmS/ZWOjJANGtrrS/ddVPwUEjlrloGgtw4lOa0j5TYrst+6jFgfs5YYb6ur+oVzOHvLHOrRos+B3XSyYY5fb+UqsPBeWvAP9Lq/wDIEEAfe/ss+8F9jQv4XkNDfhmgHgUTtzg7HwVe22SA6inCj9jofKQxQu6/umOPmSN/qvTY6ran4Om+NM7zjcNwB938zXA9w4d1zd11/OyBZx6bkEbnWwHQdlazMDvCV4tDFaZbJJ4tVl6ka3CgR3taaMIRrqj4pK6JdFL9UZC8k9j5U9IoljnGnvsAneMbG+ngalIMfpoK6J1hxOAG7Qe+6moeuR1jQg/0j77JoyEUAQB0G1Huk+Kz6nubTOEN5gaF7DT/AH6JW0DQzjc0bfgImKXqDf0VELdNBorYyOYgDbf3TEydlmtdUHmOaxhc88oG5/GnUo8/ykk9QNd8K2xGansJYKvkB1Ivc+ETn+To1vnoU5vq+Fg1jIN6a8w8WBW/a+iBx/VZD+f4THxdbFHm61rqFzPE85hFmJ7pTK5z+YEfDZsGN8nqfAASuL55TLJYa35mss2AP0sb9U6Y0t9fwP8A0da/udjx31XPJ8kL/hsrXkAaT4NC1wHGWDUueXO3NnU/dOY2ZE7TcjIg7eh8xHa90Dk+mmMFukv6a/ubRp8/qYFa8dQuBFwniR5i110NWk6V3anj8+Or5mkbjqR9kmlxGg6KJZ4T3E0SKqkZTcWj3AJ8VSFfxxwa4MaGk7Emy2+3lC8q0Y1qxyjHkpgxjK01ivc1QcEwXor5VlLHLQRHBOLN0v7owhK7RkOQXCkukMmvTD4DrumOK4XqbKURa90yxRdaV5U9FUjvHGgd0vT6flOsOXWj18Ln8Uag79tU8xHajQH6m1JZSh7iR1sTr1OqaY5IO37JVjO+m257JrDrrYr8fVJ0hdDCIn79LU/g9j7qMb9Nxf8AOyx91QdR8i+qN9CfZqfJpulfz2XPz8TyeYkNaB4KeSvtoGjiP1URp29kmy8igfn5ftdLE37GQv2OfyeNF5PPFG7vYHNfvuk2fyuN8gZ4BTTMezU8xJPv+UqlfaolhUgF5LdAT4QGS57tD+UxlIqtfogp3f8AZT5Yhpi18BUOVFy9kO5qcnsUyggKLnKbiFB1IhbRU5yg4qbgqyiQJFRUuVRpFswjaIwxoTqh6V0LNED6Cns//9k="/>
          <p:cNvSpPr>
            <a:spLocks noChangeAspect="1" noChangeArrowheads="1"/>
          </p:cNvSpPr>
          <p:nvPr/>
        </p:nvSpPr>
        <p:spPr bwMode="auto">
          <a:xfrm>
            <a:off x="1587500" y="-885825"/>
            <a:ext cx="182880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4" name="AutoShape 8" descr="data:image/jpeg;base64,/9j/4AAQSkZJRgABAQAAAQABAAD/2wCEAAkGBhQSEBQSExIUEhUVFRQUEhUUFRQVFRQPFRAVFBQUFxQXHCYeFxkjGRQUHy8gIycpLCwsFR4xNTAqNSYrLCkBCQoKDgwOGg8PGiwcHBwpLCwsLCwsKSwpKSkpLCksLCkpLCwsKSkpKSwsLCwsKSwsLCwpLCwsLCkpLCksKSwsLP/AABEIAMAAwAMBIgACEQEDEQH/xAAcAAACAgMBAQAAAAAAAAAAAAAEBQIDAAEGBwj/xAA2EAABBAECBQIFAwIGAwEAAAABAAIDEQQhMQUSQVFhBnETIoGRsTKh8EJSBxQjwdHxYnLhFv/EABkBAAMBAQEAAAAAAAAAAAAAAAIDBAEABf/EACgRAAMAAgICAQMDBQAAAAAAAAABAgMRITESQVEEE5EiYYEUodHh8P/aAAwDAQACEQMRAD8A7yEWio4VVjxa2j4414sr4PcyNGQR0jI1BkaIY1VRJHdE2hXNCgxqsCoSJaZKllLYWJiFmiFEhTWqWM1MrIVb2oilAtQNBJgj2IaWJMXtQkzUmpKMdCudiX5DE0yUtnUVnp4nwKchLZgm04S7ICyQ2hZMxVc1dURIEFK2uqehT4KMrL03SiWS0VkkFLsh3YJsoRbZRM5CSK2R6qpPSJmfQeO00L08I+EJdCXJhC4qCCvIFxtV7WqqNyIarYPPtkgFIBaAUk9IQ2YstYtI0jDYW1pZaxowxaIW7WiULWjUVvCEnRLyhpQp7ZRjF+Ql0wTSdiX5DVDZ6eJiucfzdAZACPyT4SzJKFFDF+U/slORImsoS6eLW7TpYikKctyXSFNMuE9EumgIVEk+RMBlkVZeVZIEO9xTkTNn0fFGUUwKDMgK5s4UczPyUW2/RYwFXseVUycK5rwqIS+SWt/BY11qdKLSpKiSejFixYmAmLFixccbC05bUHPS6CRVIqHokvCpfIFPSQ+dgMwQE7D2TSWYIWacKapXyW46a9CDLgKUZMBXTZGS1LpshiFSh7tnNy45QksB+i6GaVqXZM7a6JqSFumJZoUtyY/CbZGS3sgJsgdgmqRNW2I8iDVDHFPZO3vHYId0oTRHZ7bDL5RkQtJsdzetko+F5vTZedKLK5GrIwr2AIKAEphE2lXjWyTJwWMaprQUlXKSJHyaWLaxFsE0sWLa7ZxpRc1SUXIWEgSVqGc0lHPKEnIU1yVRWgLIicEqypimOSSNik2XP3UtSVzfAJPKe6XzOKsyn9ktkyCN1ilhfcROWUoDKKt/zY6oLLy70GyYkwataBpnoGWVWzPQjhZVCRLVlb5FARuKOZC0D5qJ6UURFGOlfld5aCUb7PVYMatSQj4fAVsfIP6QUZGQdqCikou9ejISi4wotYFOyrIZFT2W2tgqDWqdJuxJsLZWBaRoE2staWFazkRLlEuWOVUj6FmgO50CW2GkQlKAncr58tjaDntF7aofII6JNvRRC2LciVKcuT6pplREpTksU/kOcCnMktAPej8mLwgnRIkwXsHkqkBNSYSQoOTGvco1oF7F7yLVUuPaaMgYNTayQsOxReRqx77FLcYDoVGR9bI+StgUJIG9VqewvHR6jiZjk2gyndAhIsOkdBFXRQp/BZTXsZY8x6otjyl8RRUb1RNEGSQxjlO0OwqwFUSyZotBW7UAVJNQBhK0ShOI5zYxbpWR/wDvrfsLtJv/ANnG13K6pB0dFdD3a7ZY6S7GxiqltI6FwXn/AK99ROaXQ3TQNa/uKccR9cwhvytc939IIoX0ujf0XKs9MPyC6bNlMYeSQwAfELSbBo/pHul099BxLnmjguMev5S/labDdGnfUaXXva6T0L/iM+SVmPP84eaa9rfmY4/pFDcb3730ST1l6AbAwy45MkI1dzm5G9zYFFv4XO8Hx2tBdFlNilLSAHWzcUR8Q6C9RYR+MNA+V+R9FSYw72gcnGYey8h4PxziGLGI2h4bZLSXMLS4m/lsFtH318LruG+pBkhrHkwzkasc0tDnVryO2cPF2ocmJrlPaLceRPh9j3Jw2Xul02O29/uVRNgv6uQMsB7/ALoEv3DdpegiWEDql2Rkgdlj2V1tCTRWnTIp5PgHyczsl0uaUdLjIWTHAT50JdsFdklVOyCrpIh2VL2hHwKdM96ZJ4VzZEDHIiWOXjyz1KkLZIr2OQjXIiMqmGTWgtpVrSh2OVocq5JaRdzKXMqmqwJ6FNAfEcJ0lFsvwqBshjHH6F2wXGcewA9wbFLLlyA6gUWMFb2BQ1Xc5eIyRvK9vMLuta071uqZICyPlhEbDpVj5QO/K3f2SskeRRhy+H/LX57OD9KcO/1nulZrEC/lP916A/Wvso52W6SRznW7U+1350XWYfBzDDKS8ySP5nPeR3N0B2XFPxjzE6+//eg+invahIomlVugL1NxERYM5fy0WFjQeU25/wAoFAeb36LzL03w+KVknxtBoAf6h1PL3O26O9bcWOTkNxoS6RrSGgA6PmJrTwNr9004VhDEhYJn8gNlzQQCT1rSyf8AhM5jHp9sUtXk36RzMnp+djnDHc+Ro1ttttu/sU89O58sEdyOjEhcOSGQa8g/qd/ae1apo/PcxrjBzPsGtgQSNCQaOnZcVhvfG8iZvO1x/U67Dj3vUAolbtPf+wXCh8e/wetQ+pxIwfGh+G7YPYedp9+31orTqdqNQuA/z8kb2fCLuXq1wJ1A0aDvR2T6DjWoe3QkNLmXoWHUPv8Ab6JNJ9jEl0OnReENKR2RD5bAI2OoQU6FM1rQPKQgpaRL2IeRiamA0BTBCyBFzEKhyamKcnq2LxyJ20gs9yiZuPwxkB0g12rX8LyZshP/AH5UyCevXTyvM+3p9nr1afSPWI/VeP8A3/sVserYwflDnDvt9V5rDE6t0dETe+g/C3fj0zFjlrbPSofVcRr9Q7+ESPUsWtEk61pQteaxv5dhuiwTVrlntA19NjfWz1DE4kx9UUa0rzbhsrgRqR31pdRi8TcOoPun4/q+dUiPJ9K10dEVW5L4+L6/NoPCs/zweDyAn+d1R/UQ+uyf7VLsG4xxHlik5Dbw1xYBrbwLA+u31Xhfqv1hlZDixjXwR7ctEPPfmdWg8LuuO+uosfK+CWfEANSOa4DlfpYFjX3Q/qr1PhZWMI4+b4pILGltOEhttF3WwToF2FZHzkSSNyOFxDOC4ZgHE+d7R8Qiw8kFsYPYbEnvst5MrHuL3StkPU8wcT/8RHp3DGRFPG/mIaIi3X9PMXB4HgkA0kXH8ARgBrgW2QO+h6Dav+VuvK9N8j1anHuVwDH1JO22MfTQTVtaSPAJF0hJeNTuNulcfGgH2pChyqeFUoleiB3T9jvC49Kwg2HddQEbHxoH4b+Wi1z2Fo2+E481fQ391zkL+i38UtfXQ6//AFDWOX0HOVrs9TxZy1hAHMNxrrXVUHi7CNilPpziJe1zSL+G34gP/qA2vr/sp8Yi+GQ8fpcfoHbqBw09F83LXIU/ijfNJbncRLj8ug/dBOyvFqL8oV+lEpaMtS+mVSyE7E+6LwMi/lP36IGxt9vZWDKromt+kImOdthgnrqr8bMBA12N6nrZpBHDcdlOLhb/AGSfBex6trpDrH4j5B1oeExjyRf82SnE4Me35TjF4Q473psp7ifRTF17GkbAY9d6tRxcuzXIT/N0fhQ8raNe/X2TTHhaDfLr0/6Ueuxzsnh8L5xbSdelIxkEjHcvITt0Ju1GHKmohgrWw62jroD8pPhTyMzMIAb8Jtg6F7nW7rs1URjxtc09kl3k36Dmw84BkaQAdLsG/Ybrj/Ufr8wxywwx/DLZCwON3y1+ojuTf0pH5r83lIJY6Rx5Ig1wAaCNZHE1QGw8rmONf4b5EbA6ORk3MP8AVBdoDd2HHceV6ODH4ry/HySZHt+O/wDB5tnSukc4l2pN2e53WYEj4yHGjX6T1aarf2XVQZcGDHIHxQTykVsXNjvf/UunHw0H3XD5mYXkkfLrsNOqrRNXB1fpjjjInTg6c8L3M6W5h5q96J+y5rMkLySTp09lY7hj2RMe4UHAlnflui6uguwO+qBy5+gQqV5OjXb8dMpJ1WitAdVp2yYKNh+t9OytygKB90OiXAFvtqFxx03pbMazHkcd9iOpbpr7Va6QwieCtPmbp4fvf3XDcLNQv8hrf3s/hdL6U4lThEep+X36D8lR3PLZdD/SkIXkhxaRRBojyNCqZZq/BXS+peHj43ONOca9uZvn2pJZMHx/O6xaBaoXfENrb3aX9EUcKiqX4pqqRgcnUQuHVGwOGmgSqN6MgcVLSPRQ4gePATPHdex/YpPju7N/fqm2NzHx/skUNGeM7Ua32AFFM4n9KPfoUuxIxV342H+6Zwub+kH99ErpmUy2Jl1y6eKOv76JvjN01/4QOI1nQ2fCLY2th/O6KdJ7J8j3wC8V4RFOAJmB42B/qGt79lyed/hqyyYsmaPwTzM5e3KV28h8oeceL/KYsrnpi/FPs8q4p/hfMf0zxP8AdpafyUii/wAPpIpR/mQ5sQNvdHR+X6bXta9kkYN6roaP8tCSUD/cOodsR5TI+qv2c8EM8g9cShk3wgOVoazlGwEfJTWjwFygZuSdP3XpHrTheTPK6QxBwGjPhMLh8PoO9ihuOq5F3p8xkOyGuiF/K1zS0uP11A8q+Mi8SW8bdHPmS/ZWOjJANGtrrS/ddVPwUEjlrloGgtw4lOa0j5TYrst+6jFgfs5YYb6ur+oVzOHvLHOrRos+B3XSyYY5fb+UqsPBeWvAP9Lq/wDIEEAfe/ss+8F9jQv4XkNDfhmgHgUTtzg7HwVe22SA6inCj9jofKQxQu6/umOPmSN/qvTY6ran4Om+NM7zjcNwB938zXA9w4d1zd11/OyBZx6bkEbnWwHQdlazMDvCV4tDFaZbJJ4tVl6ka3CgR3taaMIRrqj4pK6JdFL9UZC8k9j5U9IoljnGnvsAneMbG+ngalIMfpoK6J1hxOAG7Qe+6moeuR1jQg/0j77JoyEUAQB0G1Huk+Kz6nubTOEN5gaF7DT/AH6JW0DQzjc0bfgImKXqDf0VELdNBorYyOYgDbf3TEydlmtdUHmOaxhc88oG5/GnUo8/ykk9QNd8K2xGansJYKvkB1Ivc+ETn+To1vnoU5vq+Fg1jIN6a8w8WBW/a+iBx/VZD+f4THxdbFHm61rqFzPE85hFmJ7pTK5z+YEfDZsGN8nqfAASuL55TLJYa35mss2AP0sb9U6Y0t9fwP8A0da/udjx31XPJ8kL/hsrXkAaT4NC1wHGWDUueXO3NnU/dOY2ZE7TcjIg7eh8xHa90Dk+mmMFukv6a/ubRp8/qYFa8dQuBFwniR5i110NWk6V3anj8+Or5mkbjqR9kmlxGg6KJZ4T3E0SKqkZTcWj3AJ8VSFfxxwa4MaGk7Emy2+3lC8q0Y1qxyjHkpgxjK01ivc1QcEwXor5VlLHLQRHBOLN0v7owhK7RkOQXCkukMmvTD4DrumOK4XqbKURa90yxRdaV5U9FUjvHGgd0vT6flOsOXWj18Ln8Uag79tU8xHajQH6m1JZSh7iR1sTr1OqaY5IO37JVjO+m257JrDrrYr8fVJ0hdDCIn79LU/g9j7qMb9Nxf8AOyx91QdR8i+qN9CfZqfJpulfz2XPz8TyeYkNaB4KeSvtoGjiP1URp29kmy8igfn5ftdLE37GQv2OfyeNF5PPFG7vYHNfvuk2fyuN8gZ4BTTMezU8xJPv+UqlfaolhUgF5LdAT4QGS57tD+UxlIqtfogp3f8AZT5Yhpi18BUOVFy9kO5qcnsUyggKLnKbiFB1IhbRU5yg4qbgqyiQJFRUuVRpFswjaIwxoTqh6V0LNED6Cns//9k="/>
          <p:cNvSpPr>
            <a:spLocks noChangeAspect="1" noChangeArrowheads="1"/>
          </p:cNvSpPr>
          <p:nvPr/>
        </p:nvSpPr>
        <p:spPr bwMode="auto">
          <a:xfrm>
            <a:off x="1587500" y="-885825"/>
            <a:ext cx="182880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FF25F8A-F38B-4F29-B79D-DBDAA0848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821714"/>
            <a:ext cx="3470579" cy="3470579"/>
          </a:xfrm>
          <a:prstGeom prst="rect">
            <a:avLst/>
          </a:prstGeom>
        </p:spPr>
      </p:pic>
    </p:spTree>
    <p:extLst>
      <p:ext uri="{BB962C8B-B14F-4D97-AF65-F5344CB8AC3E}">
        <p14:creationId xmlns:p14="http://schemas.microsoft.com/office/powerpoint/2010/main" val="381468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17283" y="0"/>
            <a:ext cx="11814772"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Are we waiting on the road to Damascus?</a:t>
            </a:r>
          </a:p>
        </p:txBody>
      </p:sp>
      <p:sp>
        <p:nvSpPr>
          <p:cNvPr id="9" name="TextBox 8"/>
          <p:cNvSpPr txBox="1"/>
          <p:nvPr/>
        </p:nvSpPr>
        <p:spPr>
          <a:xfrm>
            <a:off x="2133600" y="1600200"/>
            <a:ext cx="6032626" cy="4524315"/>
          </a:xfrm>
          <a:prstGeom prst="rect">
            <a:avLst/>
          </a:prstGeom>
          <a:noFill/>
        </p:spPr>
        <p:txBody>
          <a:bodyPr wrap="square" rtlCol="0">
            <a:spAutoFit/>
          </a:bodyPr>
          <a:lstStyle/>
          <a:p>
            <a:r>
              <a:rPr lang="en-US" sz="2400" dirty="0">
                <a:solidFill>
                  <a:schemeClr val="bg1"/>
                </a:solidFill>
                <a:latin typeface="Levenim MT" pitchFamily="2" charset="-79"/>
                <a:cs typeface="Levenim MT" pitchFamily="2" charset="-79"/>
              </a:rPr>
              <a:t>“…They stand at the waters of baptism but do not enter. </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They wait at the threshold of testimony but cannot bring themselves to acknowledge the truth. </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Instead of taking small steps of faith on the path of discipleship, they want some dramatic event to compel them to believe.”</a:t>
            </a:r>
          </a:p>
          <a:p>
            <a:endParaRPr lang="en-US" sz="2400" dirty="0">
              <a:solidFill>
                <a:schemeClr val="bg1"/>
              </a:solidFill>
              <a:latin typeface="Levenim MT" pitchFamily="2" charset="-79"/>
              <a:cs typeface="Levenim MT" pitchFamily="2" charset="-79"/>
            </a:endParaRPr>
          </a:p>
          <a:p>
            <a:endParaRPr lang="en-US" sz="2400" dirty="0">
              <a:solidFill>
                <a:schemeClr val="bg1"/>
              </a:solidFill>
              <a:latin typeface="Levenim MT" pitchFamily="2" charset="-79"/>
              <a:cs typeface="Levenim MT" pitchFamily="2" charset="-79"/>
            </a:endParaRPr>
          </a:p>
        </p:txBody>
      </p:sp>
      <p:pic>
        <p:nvPicPr>
          <p:cNvPr id="8" name="Picture 10" descr="https://encrypted-tbn1.gstatic.com/images?q=tbn:ANd9GcQvIy6er52NEP0XRgwcL7mX-xK_Rx5MR6bVzSWtePyrQCi95bD3DA"/>
          <p:cNvPicPr>
            <a:picLocks noChangeAspect="1" noChangeArrowheads="1"/>
          </p:cNvPicPr>
          <p:nvPr/>
        </p:nvPicPr>
        <p:blipFill>
          <a:blip r:embed="rId3" cstate="print"/>
          <a:srcRect/>
          <a:stretch>
            <a:fillRect/>
          </a:stretch>
        </p:blipFill>
        <p:spPr bwMode="auto">
          <a:xfrm>
            <a:off x="8410668" y="1714058"/>
            <a:ext cx="3173774" cy="4524315"/>
          </a:xfrm>
          <a:prstGeom prst="rect">
            <a:avLst/>
          </a:prstGeom>
          <a:noFill/>
        </p:spPr>
      </p:pic>
      <p:sp>
        <p:nvSpPr>
          <p:cNvPr id="13314" name="AutoShape 2" descr="data:image/jpeg;base64,/9j/4AAQSkZJRgABAQAAAQABAAD/2wCEAAkGBhQSEBQUEhQVFBUUFBQUFBUUFxQUFBQVFBQVFRYWFRcXHCYeFxojHBQUHy8gIycpLCwsFR8xNTAqNScrLCkBCQoKDgwOFw8PGCkcHxwpLCosKSwsKSwpLCwpKSkpKSkpKSksKSksKSwsLCksLCkpKSksKSkpLCwpKSwpLCksKf/AABEIAPsAyQMBIgACEQEDEQH/xAAcAAABBQEBAQAAAAAAAAAAAAACAQMEBQYABwj/xABEEAABAwIDBQQHBgQEBQUAAAABAAIRAyEEEjEFQVFhcRMigZEGBzKhscHwI0JSgtHhFHKS8SQzorKDo6Sz4hUWJUNj/8QAGgEAAgMBAQAAAAAAAAAAAAAAAAECAwQFBv/EACgRAQEAAgEEAgEDBQEAAAAAAAABAhEDBBIhMUFRMhMicSMzQmGBBf/aAAwDAQACEQMRAD8A88CIIUoKaDikRFJCRuSSlhCUAcpJQSulMClJKQJUBy4rguKCIEpShIgEXJYSwgBSpQ1LCCAUiIpEAJXLlyDKulIuQCrlyRBHSFwCMoEGWUiWEiDchKVIQgEhdCVcgEU3B7MdUI+60/fdYQNSJ1RbLwHaGd0xc5QI4k/DU+9bvY1BrQG8rB2jo4G+6deChckpGa/9u06QY55NTNpFmDSZ4xLd+/SFY0MJQNIP7FrLkAuOaSzKSBbWCbm1jrYLUVPRQOYNzSS5nIgFxaQN8TEWPgm8Z6Knsmbwe80fi4QOZg+E7lGypeGUrY6ldjwXXJLmgQ1jbyG79BrGrQLAk1dfGUXQBTIdBMWJ1tLvugBpPjzWnb6MkCQGvze09/8Al2Ng0H2rj3bkxW9GGi5bSJJu2CL8YzX0FpSNl6+z8x+z0jnBI1ibn3Jqts1zY0M8OPC+sfIrVO2e5oJawF3ClTFwNJJv/dQKZlxDxB/AW2HVxEE8hCcysK4ys5ljVcSrHaGBAPdPgcojpB06Ktc1WS7V2aJlQEJ0ISFJE1C6ERC4NSAV0I8iSEAICXKiXIB2EJajXEIMCEhGV0IAISFEUBKASVNwGFJc0lpI13CekkWjf4dIlCnmdFt5vyWi2LsgOcXOh0AutBMjgQblQyqzGLzY9AkTcancYB4EmBwkra7G2U0g97NxaQHX1kHUHTyWLwbqj7NBAJ8TGt+QgLU7Jo5CHCc0c7njfXTT9CqpyYy+V94srFpi6/cDdIsQd0aOHH+43qEahLGtMQGmmZ/ADOXod/IHinsbiCXTETqN37X3qM5s93QH+0ck8sxOP7O0q4e6BmqvFgGAd0DcCQQ0eWqqtp4cgnMKg8g4eLdf3TW1MA6bEkDdJA1+vNU76tdgMAReO7eepvuUP1ZUv0adfhGAS5jupGWeRN/iomNxGHA77mngHEugngAwxuUepteu0/cd/O3MOkFQ8Zth7wczKUxq1rmnpZ8EeCO+D9Kifi2ZoD4EcT8In3KHj8FmEtyO3gtIm+7n5KC0EaSN/H3hWNCrmbdzncjJHxPwU5flVlPhTFiUsUrEs73x6/2TOVaJ5ZrNGciUtThQkJg3CXKlISSkHEIYRLsqAcXQuShBhyoSU44ptyQNkpISpYQabsskB1zBgQCRm3mw11G8arV7BZDHZmQHN1DgCYvoqLZtD7FskXLjA1N4uIvotPg8OzIIDTcG2tp4c1m5ctbaeHHa3wFLcNw6q7oH5KvwFG3NXmFwgtK5s3a6/jGDZTBF+ngkdhG/py+vrRTaVIBJXaPrVae2yM9stU2JOv1dVuJYDKuK1OyrMSyFR5W+Gf2hhgZss9tDBgDotVjAs/tFtlZjVeSgGFPu6JymwjXXxB92viFOpUiN5ngR9SgLAdQPBbMaw5zyr67jvvvn5f34Jkp/EsE2tGsWmeXldMQtGHpkz9gIQwncq7IpoGiEmVPZEmVAMwihHCXKgGl0pHJAVFMpKEpUiASEq5LCAvdmMPZsNjOYwYixO7W0e9azDOc9gcbaQcrBYcwZ9yzGyR9lTGs57HX2zp7/AHLWYWhkDR58bwVi5/VbunnmL7BgADoPGyt8PUCpKFQSJtFt+vXRXGHNp3LLhK35JJxITdXEDigeWnWyjSGnVWXKq5jBuMqqxjfr3K2fUEnw+JVPja4Gsb/drChYl6VWJbMqjxgGhVzVxbQfmqPaDu8I0UsYhlYhuN437rAz56pkuNzod8GJjpp8E483TVU+63T6/XgtGFZuSIeNbaZ03WUSVMxZB92h+XiogateHphz9ippyEDU4CpqyEJshOlAgAhKihdCAiFInC1DlUUwwlypQEqAHKlyowEsIC99HXHs3R910C9wXXkDhH1Za6DHOJ8jqsd6MUXOfUy/dph5H/Eaz4PK29Hvu4z579yxdR7b+m9K2hSdUPdh1+MG+863T+Mw2Pod5tWi0ESGdoWv/wBQPvU3FbJrOaGUXjDjfVLZceAZJhvXX4qBtD1fVIDmVHM9jtIc57qhYXHMHkg0w7N3mjXKOCrxm12RzAbcqlo7cRezxBaejm2VvisVLMw3TfoqrZuALagZ2pjKA777jAuXEzI6+BVxtEjs4i0aeCqy0vw2zO0tvuqNyUs2a/szYb5PAc7AKLgNikgvr41tEROUh8EcZcAI56a31UrYVIGq7M7KHAAWBEzOh36RNlfY70ao18PkmSS4ueDkrHM0tdmeLvBDiC02gAaK3DSjPbNVdm/ep1qdYQe8xzX+JieKq3zMGZ4q8qehdJkfcLTIc0hriYAiQASIAEH3p07FdlzW0i8h0DwsSi3RSMw8cU1iZtpex8Jj5efJTtoUwDG7gq+s619AHOJ32H7KWF1Szm4bc2AeYNvkosKbVdLWEbzEcJ1v5ph1NaeG72x9TjrtMEIgiypFeyuQpZXFMOXJQEsJkjwuypVygmEtSQjSwgwhEGpQ1GGoJf8Aq/P+Oa38bHt6kFrx72LYYcBld7Ys17oHAHvADwcF57sHFdliqL9IqNB6O7h/3Lf12ubiTNi5jD/yw2efsFYeomsnR6a/t/60dIg+KZxWBZNwegcQD4BRsJibjwVhi8a0CVRPTbrzETsWtENaG8Y1PUqHtUEU7akfXyTuHxZrXiG5srecalN7ewrmttcxu3W+rpa2e56ZfCGDk8PMrW4INc0Zmg89/mFhKWcuLgYIv1hanYm3GVGgaOFiOYTy8IzVXDsKxtwI57/EqDi6ouAplSuFn9sV8uiU8llNRm9pP77upUBovfSL8hvJ8JUvEum6ihgJIJgERbXUH5e9WKUWjPZsB5uvwgNHxKNydqjvE9AOQH7kpshbuCax/lg6m7z19AyoHNTibcVczG4XJUJKAWV2ZCU3KASUspYXAKKZYSSiSFqAUFGXJvKjaxBG3kjTqPBej1K4c6m9pkOp5geIlw+fxXnrmK/9FMUSXUyZDRLB+HMTmjlMeZWbqMd47+mvps9Zdv217atiornOqvyAmNXHgP1O5O0TLeij4bHNotLqlpc4ucdBBgSdwgLBPbqd2ou+xs3ISzLGWLi24j5qh25XxTQQW5ptmYf10VjQ9JqAE5wRa7e8LmN0p2vtyi83eABY5gWw4agg7xvGqvkim2/DCU6eImIDRvEElTdnYc0zJm/1Ks8ZtXD5zDpjWGuOtrwDF1W7R2y2m0ktcA0S4ua4Rv0KPaO9L9uNIAkzOh+RUDaZLgoOwMe7FEZQWs1zOBBInUA7uZVxtNsUmk6loPuVdmqs3uMk96YD77/C90tapc+KaoO73gVbhj3WRnzy7cbTpQwnS1DlXSk1NRzMsrld004ICE7CF6aKM5Np9zU2WpAEJMqdyrsiAaASpAEeVRTCEcIg1KGoBA1EAuhdKASVK2ZX7Os1272XdDv8DB8FERSlZuap43Vlj0PD1PJTMCBJ3hZ70b2h2jMjvabbqNAfrgtHgrC2u/wXJylwy07WOUzx3EbZOBGDfUNETTqEEUnRkY+cxLTEtBvbSbjer9+2AWQ+g7/MD8paCDDmuDyYgm0/lVcQ4Okb/wBLpTi6ngBbh5K7HkV58WN+De1drnvilRaC7LD6hAE03EjM1oLi0GCNJ5LKbUwgrVTVr94TLKQswGABI1ebanwAV9i67o08YCpjh3PfJ42+aO6nMMcfUWuyKVjFpEKB6R4zMSBoBA8LBWbagp0i7iP7fXNZ/GVAGknVQ+Rb4Z6uVHGLYx4zuDQRlE2BJvHJOVHySU3jdgfxGDqOHttcX0+YY05m+IJ8WhX8X5Rm5fxqyKFyzvoztm3ZPNx/lk7xvb8x1V8XroOdZohKApSVyQNlJlREJWoJzaaXs0crsyYRIRAoEbWqCYksImtRQgAKbKdKEhANowEuVEGoCRs/FdnUa4brHmCt7gNoNdBG/Xkea88DVZ7MxxboZiGvbOo3dCsvUYb/AHRs6bk1vF6HTdKdcQNQLrNYH0gEXMbr/PgVYO2yDExbp71kk06Hdv0kY9m8afqqnFPDW8z8E7tDbrQ2BH18lltpbWLrf3/ZPt2jcpEmvtIvc1gNpBceACrNs7RzuhugsobqxGliU1SoOcQ1olx3fWilIquRcNhzUcGt1O/gN5PRXO3sYMNg3ltoZ2bOOZ1geurvBTdm7OFJsauPtHjyHILEesbauaq2g02pjM/+dwsPBv8AuWnjx8sfJntkab4K02x/SAO7tUwdzjv5O581l2tT9Jq2KbJW9zIXVIWOwmIePZcRroTGqtKW0nxfvdf2SV6XBqpWPUCjtFp1lvvHmFKbWadCPMILSVnSSmgUuZBECfYVHCcaVFM6SkDkIKFzwBJIA4kwgHQVxVfW23Sb97MeDRPv0VfW9JHH2GhvXvH9E9BoFGxO06dOxMn8Lbn9vFZuttCo72nnoLDyCYY5Gj0sMdt6o+ze4OWvif0Wr9WOA/iKGNaBNSmaNdvFzQKrKjfKD+VYOtoV6V6h6uXFV26E4djh+Wr/AOSWc3jpPG6u4f7BM18KOY6Eheh+knojE1qA7ur6Y1bxczi3lu6aY/GYOYXPylxuq345TKbijOG5u8SSm3UosFZ1MPew/VWWx/RCribgZWb6jvZ/L+I9Lc1LHz6RyuvNZmngi8wPErR7N2LkFhrqTqf0HJbLBeiFOiLCTxP1ZOVMEFdjx6Z8+TbIbTqNw9F9V+jGl3UjQeJsvDsTXdUe57rue4uJ5kyvTvW3tSMmHadftH9AYaD1IJ/KvNW0lfhjpTs2ympNGjCVjE64WPIFWEDBN7s8SfipCao91g6DzIld2kpEdldmTcopQDtOsRoSOid/9Rf+I+5RF0oDTgJvEYtlMS90cOJ6DeqzaW28pLacWsSb33gDkqOrVLnFzjJOpKNFIuMX6RE2piBxNz5aBVdWu55lxJPEmU20IpTSLlSyhJSAoIRS0WoWiUY1QAYi5AW99TmIybUDdz8PWH9OV4/2rBxeVsfVS7/5egOLa4/5D/2Svo30phTIC899O9uYOhW7IMeakZqholgFPNcAh1i46wItE6ha7HbW/h8JUrWJpsJANgXaMaeriAvnz+KdUJe85nPOdzpBLnP7xJjQydNyzc98abej4pnld1vfRDa+EqYxlKpTqOFSQ11UsDM+rWljdZ0u7WBF1666mBoBAFuAHAL5ifUgyCQRcEGCCLgjmLeS959A/S1uPwbak/a0z2dYaRUaPajg4Q4dSNyXBfhLreHt1lFrjjuCqsQyGuJMAAkngAJJ8ACrfEBYj1obW7DZ1UAw6sRQbx78l5/oa7zC0WMDw7b20jicRUrH77paODNGDwbCrwE4UClCECucbHoUMpQEwaZVkDoPknGqNhDqOClBAG1EkaErikAlJmSEpEwhvOnmiaEDtfAI2ppCARIQlKROSJETQgCaYS80LQlHw+KCKFtPVJTJ2tQ4AVz/ANO/9lit69C9TDZ2gw8GYj/stHzKjkcelesGt/h6dHTtHl56UhI/1OHkvHcN/lt6Bej+sHFOfVqlskUKLm2vBI7x/qcB+VeegABoF4aNDMaiDaxEX1FxdYua7rsdBNS/7Qca6bcTz9nKDnnSJkRradF6v6qvRGvhgMQ92RtZgmjF3MN2Od+Fw1G/vEHVYT0P2WMTj6LH3a6q3MOLGy4jocpHivf3GXHrHwPwIVnDj8s/Wcn7u0VQLxP137WzYijhwbUqZqO/nqmB/oYP6l7FU2g0VRTdYumDuEcfevmb0r2x/FY2vX3PquLf5G91g/pa1afbn+lUkK5KUyClCRwRQmEJlqhHX9QpgUKu4CpI5aKcCgUbULnItyae6EEEuXSms104g0R2vgnGJs6jojYmkcXLpSJE5xS5+KFLCAKUQCBo/ZOIIg1XoPqXqgY9skDuVw0H7znNYAOdpPQLz8L0L1KYbPjAYnsxVefENYPe5RySxbj1ihmHwbaTCc+IrA1HH26jaYL3k8G5+zEaXheQ7ebnysGpcBPC8LaenO1/4jH1SDLKP2FPhDJzuHV+bwAWPqMms3k6dSZ9mBBsIIcZGue+gWG5Tv3Ph3OLiuPBMb/l7Wno7tL+ExFGu0T2ZAcOLR3XjrY+K+hqVdr4ewy14a5p4tLGkHyhfORp6jjJ8yvXfVjtF1TAgO/+kupiJgANaQLk8TvU+DPzpR/6HDrWU/hE9NNsdlSxlYGCykaVM/8A6Vvs2kdMznflXgZ4L0r1o7W+wp0Qb1az6z/5KX2bPNz3n8q8zlasPty8htSpAllSQA9wAvu+golSu59hp9alSa9HM3nu/RDSIIsmDdLCcVKp6oSbJxogIDnuUHEVbwpNR1lAJug4kO0lJ26dYyYHmnoHAeSCV53JxqbRMKaR1cuXFBERAIQjCAUJVy4BIihen+pvEihgto4n71NrQ3wZUeB4uyeS8w3LV+iePNPZmNZuqvot8Q+/uUM7qbWcU7spHYVxgzJOpJESSTeZvOu7WLpsU/tZT9DRFUbBuCCIs4FpuARY8QQehXM37eo7ZqTZHHmDYG2YQTq05gLjfEjgSvTPVXif8HiW72VS7wfTbHvafNeZlbf0DxoobP2jXOjMmsj2aTnAX4y3zCt4fzYuun9HVvy849NtodrjKl5FOKTfyyXf6nOVCEVR5Jk6kyepMk+ZKELoSajg3yILiUpSluiCICmKzcpzDQ+0PmnyouKqSco8eqYh9hzGRoEbykpMytCF7kAziH2UVuqcrOSYVku6XQlPETQYCG6cIQoQQyErVwSBNM8FxXJSgghOBNn5p1BOK5clCQcdFcbKxP8AhOz41y49A23xVNuUjZTva5H9FXy/jWjpv7kaakLI8qQMAgD8LDqTd1JjjrzJPiif7J6fJcyzV09JhlMsZkQqz2ltHsthvpgnNisaGmSSTToUqbjc7p7MdLKDjqIZVqtbo2o9rZJMAOIFzc+KrPSWoezwzZsBXcBzdVAJ8mt8lfw+M9MPXZTLgmX3pniUoCEG6MFdBwSldJ3eR0PVIEoSAar4BPl8lGwlOTJR4zQdU7Q0THwNxUes5PuUOqmIZeVKwbe6TxKiFTaHsBJKnHOQ9qE2dU/2Q4IRf//Z"/>
          <p:cNvSpPr>
            <a:spLocks noChangeAspect="1" noChangeArrowheads="1"/>
          </p:cNvSpPr>
          <p:nvPr/>
        </p:nvSpPr>
        <p:spPr bwMode="auto">
          <a:xfrm>
            <a:off x="1587500" y="-769938"/>
            <a:ext cx="1238250" cy="1543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6" name="AutoShape 4" descr="data:image/jpeg;base64,/9j/4AAQSkZJRgABAQAAAQABAAD/2wCEAAkGBhQSEBQUEhQVFBUUFBQUFBUUFxQUFBQVFBQVFRYWFRcXHCYeFxojHBQUHy8gIycpLCwsFR8xNTAqNScrLCkBCQoKDgwOFw8PGCkcHxwpLCosKSwsKSwpLCwpKSkpKSkpKSksKSksKSwsLCksLCkpKSksKSkpLCwpKSwpLCksKf/AABEIAPsAyQMBIgACEQEDEQH/xAAcAAABBQEBAQAAAAAAAAAAAAACAQMEBQYABwj/xABEEAABAwIDBQQHBgQEBQUAAAABAAIRAyEEEjEFQVFhcRMigZEGBzKhscHwI0JSgtHhFHKS8SQzorKDo6Sz4hUWJUNj/8QAGgEAAgMBAQAAAAAAAAAAAAAAAAECAwQFBv/EACgRAQEAAgEEAgEDBQEAAAAAAAABAhEDBBIhMUFRMhMicSMzQmGBBf/aAAwDAQACEQMRAD8A88CIIUoKaDikRFJCRuSSlhCUAcpJQSulMClJKQJUBy4rguKCIEpShIgEXJYSwgBSpQ1LCCAUiIpEAJXLlyDKulIuQCrlyRBHSFwCMoEGWUiWEiDchKVIQgEhdCVcgEU3B7MdUI+60/fdYQNSJ1RbLwHaGd0xc5QI4k/DU+9bvY1BrQG8rB2jo4G+6deChckpGa/9u06QY55NTNpFmDSZ4xLd+/SFY0MJQNIP7FrLkAuOaSzKSBbWCbm1jrYLUVPRQOYNzSS5nIgFxaQN8TEWPgm8Z6Knsmbwe80fi4QOZg+E7lGypeGUrY6ldjwXXJLmgQ1jbyG79BrGrQLAk1dfGUXQBTIdBMWJ1tLvugBpPjzWnb6MkCQGvze09/8Al2Ng0H2rj3bkxW9GGi5bSJJu2CL8YzX0FpSNl6+z8x+z0jnBI1ibn3Jqts1zY0M8OPC+sfIrVO2e5oJawF3ClTFwNJJv/dQKZlxDxB/AW2HVxEE8hCcysK4ys5ljVcSrHaGBAPdPgcojpB06Ktc1WS7V2aJlQEJ0ISFJE1C6ERC4NSAV0I8iSEAICXKiXIB2EJajXEIMCEhGV0IAISFEUBKASVNwGFJc0lpI13CekkWjf4dIlCnmdFt5vyWi2LsgOcXOh0AutBMjgQblQyqzGLzY9AkTcancYB4EmBwkra7G2U0g97NxaQHX1kHUHTyWLwbqj7NBAJ8TGt+QgLU7Jo5CHCc0c7njfXTT9CqpyYy+V94srFpi6/cDdIsQd0aOHH+43qEahLGtMQGmmZ/ADOXod/IHinsbiCXTETqN37X3qM5s93QH+0ck8sxOP7O0q4e6BmqvFgGAd0DcCQQ0eWqqtp4cgnMKg8g4eLdf3TW1MA6bEkDdJA1+vNU76tdgMAReO7eepvuUP1ZUv0adfhGAS5jupGWeRN/iomNxGHA77mngHEugngAwxuUepteu0/cd/O3MOkFQ8Zth7wczKUxq1rmnpZ8EeCO+D9Kifi2ZoD4EcT8In3KHj8FmEtyO3gtIm+7n5KC0EaSN/H3hWNCrmbdzncjJHxPwU5flVlPhTFiUsUrEs73x6/2TOVaJ5ZrNGciUtThQkJg3CXKlISSkHEIYRLsqAcXQuShBhyoSU44ptyQNkpISpYQabsskB1zBgQCRm3mw11G8arV7BZDHZmQHN1DgCYvoqLZtD7FskXLjA1N4uIvotPg8OzIIDTcG2tp4c1m5ctbaeHHa3wFLcNw6q7oH5KvwFG3NXmFwgtK5s3a6/jGDZTBF+ngkdhG/py+vrRTaVIBJXaPrVae2yM9stU2JOv1dVuJYDKuK1OyrMSyFR5W+Gf2hhgZss9tDBgDotVjAs/tFtlZjVeSgGFPu6JymwjXXxB92viFOpUiN5ngR9SgLAdQPBbMaw5zyr67jvvvn5f34Jkp/EsE2tGsWmeXldMQtGHpkz9gIQwncq7IpoGiEmVPZEmVAMwihHCXKgGl0pHJAVFMpKEpUiASEq5LCAvdmMPZsNjOYwYixO7W0e9azDOc9gcbaQcrBYcwZ9yzGyR9lTGs57HX2zp7/AHLWYWhkDR58bwVi5/VbunnmL7BgADoPGyt8PUCpKFQSJtFt+vXRXGHNp3LLhK35JJxITdXEDigeWnWyjSGnVWXKq5jBuMqqxjfr3K2fUEnw+JVPja4Gsb/drChYl6VWJbMqjxgGhVzVxbQfmqPaDu8I0UsYhlYhuN437rAz56pkuNzod8GJjpp8E483TVU+63T6/XgtGFZuSIeNbaZ03WUSVMxZB92h+XiogateHphz9ippyEDU4CpqyEJshOlAgAhKihdCAiFInC1DlUUwwlypQEqAHKlyowEsIC99HXHs3R910C9wXXkDhH1Za6DHOJ8jqsd6MUXOfUy/dph5H/Eaz4PK29Hvu4z579yxdR7b+m9K2hSdUPdh1+MG+863T+Mw2Pod5tWi0ESGdoWv/wBQPvU3FbJrOaGUXjDjfVLZceAZJhvXX4qBtD1fVIDmVHM9jtIc57qhYXHMHkg0w7N3mjXKOCrxm12RzAbcqlo7cRezxBaejm2VvisVLMw3TfoqrZuALagZ2pjKA777jAuXEzI6+BVxtEjs4i0aeCqy0vw2zO0tvuqNyUs2a/szYb5PAc7AKLgNikgvr41tEROUh8EcZcAI56a31UrYVIGq7M7KHAAWBEzOh36RNlfY70ao18PkmSS4ueDkrHM0tdmeLvBDiC02gAaK3DSjPbNVdm/ep1qdYQe8xzX+JieKq3zMGZ4q8qehdJkfcLTIc0hriYAiQASIAEH3p07FdlzW0i8h0DwsSi3RSMw8cU1iZtpex8Jj5efJTtoUwDG7gq+s619AHOJ32H7KWF1Szm4bc2AeYNvkosKbVdLWEbzEcJ1v5ph1NaeG72x9TjrtMEIgiypFeyuQpZXFMOXJQEsJkjwuypVygmEtSQjSwgwhEGpQ1GGoJf8Aq/P+Oa38bHt6kFrx72LYYcBld7Ys17oHAHvADwcF57sHFdliqL9IqNB6O7h/3Lf12ubiTNi5jD/yw2efsFYeomsnR6a/t/60dIg+KZxWBZNwegcQD4BRsJibjwVhi8a0CVRPTbrzETsWtENaG8Y1PUqHtUEU7akfXyTuHxZrXiG5srecalN7ewrmttcxu3W+rpa2e56ZfCGDk8PMrW4INc0Zmg89/mFhKWcuLgYIv1hanYm3GVGgaOFiOYTy8IzVXDsKxtwI57/EqDi6ouAplSuFn9sV8uiU8llNRm9pP77upUBovfSL8hvJ8JUvEum6ihgJIJgERbXUH5e9WKUWjPZsB5uvwgNHxKNydqjvE9AOQH7kpshbuCax/lg6m7z19AyoHNTibcVczG4XJUJKAWV2ZCU3KASUspYXAKKZYSSiSFqAUFGXJvKjaxBG3kjTqPBej1K4c6m9pkOp5geIlw+fxXnrmK/9FMUSXUyZDRLB+HMTmjlMeZWbqMd47+mvps9Zdv217atiornOqvyAmNXHgP1O5O0TLeij4bHNotLqlpc4ucdBBgSdwgLBPbqd2ou+xs3ISzLGWLi24j5qh25XxTQQW5ptmYf10VjQ9JqAE5wRa7e8LmN0p2vtyi83eABY5gWw4agg7xvGqvkim2/DCU6eImIDRvEElTdnYc0zJm/1Ks8ZtXD5zDpjWGuOtrwDF1W7R2y2m0ktcA0S4ua4Rv0KPaO9L9uNIAkzOh+RUDaZLgoOwMe7FEZQWs1zOBBInUA7uZVxtNsUmk6loPuVdmqs3uMk96YD77/C90tapc+KaoO73gVbhj3WRnzy7cbTpQwnS1DlXSk1NRzMsrld004ICE7CF6aKM5Np9zU2WpAEJMqdyrsiAaASpAEeVRTCEcIg1KGoBA1EAuhdKASVK2ZX7Os1272XdDv8DB8FERSlZuap43Vlj0PD1PJTMCBJ3hZ70b2h2jMjvabbqNAfrgtHgrC2u/wXJylwy07WOUzx3EbZOBGDfUNETTqEEUnRkY+cxLTEtBvbSbjer9+2AWQ+g7/MD8paCDDmuDyYgm0/lVcQ4Okb/wBLpTi6ngBbh5K7HkV58WN+De1drnvilRaC7LD6hAE03EjM1oLi0GCNJ5LKbUwgrVTVr94TLKQswGABI1ebanwAV9i67o08YCpjh3PfJ42+aO6nMMcfUWuyKVjFpEKB6R4zMSBoBA8LBWbagp0i7iP7fXNZ/GVAGknVQ+Rb4Z6uVHGLYx4zuDQRlE2BJvHJOVHySU3jdgfxGDqOHttcX0+YY05m+IJ8WhX8X5Rm5fxqyKFyzvoztm3ZPNx/lk7xvb8x1V8XroOdZohKApSVyQNlJlREJWoJzaaXs0crsyYRIRAoEbWqCYksImtRQgAKbKdKEhANowEuVEGoCRs/FdnUa4brHmCt7gNoNdBG/Xkea88DVZ7MxxboZiGvbOo3dCsvUYb/AHRs6bk1vF6HTdKdcQNQLrNYH0gEXMbr/PgVYO2yDExbp71kk06Hdv0kY9m8afqqnFPDW8z8E7tDbrQ2BH18lltpbWLrf3/ZPt2jcpEmvtIvc1gNpBceACrNs7RzuhugsobqxGliU1SoOcQ1olx3fWilIquRcNhzUcGt1O/gN5PRXO3sYMNg3ltoZ2bOOZ1geurvBTdm7OFJsauPtHjyHILEesbauaq2g02pjM/+dwsPBv8AuWnjx8sfJntkab4K02x/SAO7tUwdzjv5O581l2tT9Jq2KbJW9zIXVIWOwmIePZcRroTGqtKW0nxfvdf2SV6XBqpWPUCjtFp1lvvHmFKbWadCPMILSVnSSmgUuZBECfYVHCcaVFM6SkDkIKFzwBJIA4kwgHQVxVfW23Sb97MeDRPv0VfW9JHH2GhvXvH9E9BoFGxO06dOxMn8Lbn9vFZuttCo72nnoLDyCYY5Gj0sMdt6o+ze4OWvif0Wr9WOA/iKGNaBNSmaNdvFzQKrKjfKD+VYOtoV6V6h6uXFV26E4djh+Wr/AOSWc3jpPG6u4f7BM18KOY6Eheh+knojE1qA7ur6Y1bxczi3lu6aY/GYOYXPylxuq345TKbijOG5u8SSm3UosFZ1MPew/VWWx/RCribgZWb6jvZ/L+I9Lc1LHz6RyuvNZmngi8wPErR7N2LkFhrqTqf0HJbLBeiFOiLCTxP1ZOVMEFdjx6Z8+TbIbTqNw9F9V+jGl3UjQeJsvDsTXdUe57rue4uJ5kyvTvW3tSMmHadftH9AYaD1IJ/KvNW0lfhjpTs2ympNGjCVjE64WPIFWEDBN7s8SfipCao91g6DzIld2kpEdldmTcopQDtOsRoSOid/9Rf+I+5RF0oDTgJvEYtlMS90cOJ6DeqzaW28pLacWsSb33gDkqOrVLnFzjJOpKNFIuMX6RE2piBxNz5aBVdWu55lxJPEmU20IpTSLlSyhJSAoIRS0WoWiUY1QAYi5AW99TmIybUDdz8PWH9OV4/2rBxeVsfVS7/5egOLa4/5D/2Svo30phTIC899O9uYOhW7IMeakZqholgFPNcAh1i46wItE6ha7HbW/h8JUrWJpsJANgXaMaeriAvnz+KdUJe85nPOdzpBLnP7xJjQydNyzc98abej4pnld1vfRDa+EqYxlKpTqOFSQ11UsDM+rWljdZ0u7WBF1666mBoBAFuAHAL5ifUgyCQRcEGCCLgjmLeS959A/S1uPwbak/a0z2dYaRUaPajg4Q4dSNyXBfhLreHt1lFrjjuCqsQyGuJMAAkngAJJ8ACrfEBYj1obW7DZ1UAw6sRQbx78l5/oa7zC0WMDw7b20jicRUrH77paODNGDwbCrwE4UClCECucbHoUMpQEwaZVkDoPknGqNhDqOClBAG1EkaErikAlJmSEpEwhvOnmiaEDtfAI2ppCARIQlKROSJETQgCaYS80LQlHw+KCKFtPVJTJ2tQ4AVz/ANO/9lit69C9TDZ2gw8GYj/stHzKjkcelesGt/h6dHTtHl56UhI/1OHkvHcN/lt6Bej+sHFOfVqlskUKLm2vBI7x/qcB+VeegABoF4aNDMaiDaxEX1FxdYua7rsdBNS/7Qca6bcTz9nKDnnSJkRradF6v6qvRGvhgMQ92RtZgmjF3MN2Od+Fw1G/vEHVYT0P2WMTj6LH3a6q3MOLGy4jocpHivf3GXHrHwPwIVnDj8s/Wcn7u0VQLxP137WzYijhwbUqZqO/nqmB/oYP6l7FU2g0VRTdYumDuEcfevmb0r2x/FY2vX3PquLf5G91g/pa1afbn+lUkK5KUyClCRwRQmEJlqhHX9QpgUKu4CpI5aKcCgUbULnItyae6EEEuXSms104g0R2vgnGJs6jojYmkcXLpSJE5xS5+KFLCAKUQCBo/ZOIIg1XoPqXqgY9skDuVw0H7znNYAOdpPQLz8L0L1KYbPjAYnsxVefENYPe5RySxbj1ihmHwbaTCc+IrA1HH26jaYL3k8G5+zEaXheQ7ebnysGpcBPC8LaenO1/4jH1SDLKP2FPhDJzuHV+bwAWPqMms3k6dSZ9mBBsIIcZGue+gWG5Tv3Ph3OLiuPBMb/l7Wno7tL+ExFGu0T2ZAcOLR3XjrY+K+hqVdr4ewy14a5p4tLGkHyhfORp6jjJ8yvXfVjtF1TAgO/+kupiJgANaQLk8TvU+DPzpR/6HDrWU/hE9NNsdlSxlYGCykaVM/8A6Vvs2kdMznflXgZ4L0r1o7W+wp0Qb1az6z/5KX2bPNz3n8q8zlasPty8htSpAllSQA9wAvu+golSu59hp9alSa9HM3nu/RDSIIsmDdLCcVKp6oSbJxogIDnuUHEVbwpNR1lAJug4kO0lJ26dYyYHmnoHAeSCV53JxqbRMKaR1cuXFBERAIQjCAUJVy4BIihen+pvEihgto4n71NrQ3wZUeB4uyeS8w3LV+iePNPZmNZuqvot8Q+/uUM7qbWcU7spHYVxgzJOpJESSTeZvOu7WLpsU/tZT9DRFUbBuCCIs4FpuARY8QQehXM37eo7ZqTZHHmDYG2YQTq05gLjfEjgSvTPVXif8HiW72VS7wfTbHvafNeZlbf0DxoobP2jXOjMmsj2aTnAX4y3zCt4fzYuun9HVvy849NtodrjKl5FOKTfyyXf6nOVCEVR5Jk6kyepMk+ZKELoSajg3yILiUpSluiCICmKzcpzDQ+0PmnyouKqSco8eqYh9hzGRoEbykpMytCF7kAziH2UVuqcrOSYVku6XQlPETQYCG6cIQoQQyErVwSBNM8FxXJSgghOBNn5p1BOK5clCQcdFcbKxP8AhOz41y49A23xVNuUjZTva5H9FXy/jWjpv7kaakLI8qQMAgD8LDqTd1JjjrzJPiif7J6fJcyzV09JhlMsZkQqz2ltHsthvpgnNisaGmSSTToUqbjc7p7MdLKDjqIZVqtbo2o9rZJMAOIFzc+KrPSWoezwzZsBXcBzdVAJ8mt8lfw+M9MPXZTLgmX3pniUoCEG6MFdBwSldJ3eR0PVIEoSAar4BPl8lGwlOTJR4zQdU7Q0THwNxUes5PuUOqmIZeVKwbe6TxKiFTaHsBJKnHOQ9qE2dU/2Q4IRf//Z"/>
          <p:cNvSpPr>
            <a:spLocks noChangeAspect="1" noChangeArrowheads="1"/>
          </p:cNvSpPr>
          <p:nvPr/>
        </p:nvSpPr>
        <p:spPr bwMode="auto">
          <a:xfrm>
            <a:off x="1587500" y="-769938"/>
            <a:ext cx="1238250" cy="1543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8" name="AutoShape 6" descr="data:image/jpeg;base64,/9j/4AAQSkZJRgABAQAAAQABAAD/2wCEAAkGBhQSEBQUEhQVFBUUFBQUFBUUFxQUFBQVFBQVFRYWFRcXHCYeFxojHBQUHy8gIycpLCwsFR8xNTAqNScrLCkBCQoKDgwOFw8PGCkcHxwpLCosKSwsKSwpLCwpKSkpKSkpKSksKSksKSwsLCksLCkpKSksKSkpLCwpKSwpLCksKf/AABEIAPsAyQMBIgACEQEDEQH/xAAcAAABBQEBAQAAAAAAAAAAAAACAQMEBQYABwj/xABEEAABAwIDBQQHBgQEBQUAAAABAAIRAyEEEjEFQVFhcRMigZEGBzKhscHwI0JSgtHhFHKS8SQzorKDo6Sz4hUWJUNj/8QAGgEAAgMBAQAAAAAAAAAAAAAAAAECAwQFBv/EACgRAQEAAgEEAgEDBQEAAAAAAAABAhEDBBIhMUFRMhMicSMzQmGBBf/aAAwDAQACEQMRAD8A88CIIUoKaDikRFJCRuSSlhCUAcpJQSulMClJKQJUBy4rguKCIEpShIgEXJYSwgBSpQ1LCCAUiIpEAJXLlyDKulIuQCrlyRBHSFwCMoEGWUiWEiDchKVIQgEhdCVcgEU3B7MdUI+60/fdYQNSJ1RbLwHaGd0xc5QI4k/DU+9bvY1BrQG8rB2jo4G+6deChckpGa/9u06QY55NTNpFmDSZ4xLd+/SFY0MJQNIP7FrLkAuOaSzKSBbWCbm1jrYLUVPRQOYNzSS5nIgFxaQN8TEWPgm8Z6Knsmbwe80fi4QOZg+E7lGypeGUrY6ldjwXXJLmgQ1jbyG79BrGrQLAk1dfGUXQBTIdBMWJ1tLvugBpPjzWnb6MkCQGvze09/8Al2Ng0H2rj3bkxW9GGi5bSJJu2CL8YzX0FpSNl6+z8x+z0jnBI1ibn3Jqts1zY0M8OPC+sfIrVO2e5oJawF3ClTFwNJJv/dQKZlxDxB/AW2HVxEE8hCcysK4ys5ljVcSrHaGBAPdPgcojpB06Ktc1WS7V2aJlQEJ0ISFJE1C6ERC4NSAV0I8iSEAICXKiXIB2EJajXEIMCEhGV0IAISFEUBKASVNwGFJc0lpI13CekkWjf4dIlCnmdFt5vyWi2LsgOcXOh0AutBMjgQblQyqzGLzY9AkTcancYB4EmBwkra7G2U0g97NxaQHX1kHUHTyWLwbqj7NBAJ8TGt+QgLU7Jo5CHCc0c7njfXTT9CqpyYy+V94srFpi6/cDdIsQd0aOHH+43qEahLGtMQGmmZ/ADOXod/IHinsbiCXTETqN37X3qM5s93QH+0ck8sxOP7O0q4e6BmqvFgGAd0DcCQQ0eWqqtp4cgnMKg8g4eLdf3TW1MA6bEkDdJA1+vNU76tdgMAReO7eepvuUP1ZUv0adfhGAS5jupGWeRN/iomNxGHA77mngHEugngAwxuUepteu0/cd/O3MOkFQ8Zth7wczKUxq1rmnpZ8EeCO+D9Kifi2ZoD4EcT8In3KHj8FmEtyO3gtIm+7n5KC0EaSN/H3hWNCrmbdzncjJHxPwU5flVlPhTFiUsUrEs73x6/2TOVaJ5ZrNGciUtThQkJg3CXKlISSkHEIYRLsqAcXQuShBhyoSU44ptyQNkpISpYQabsskB1zBgQCRm3mw11G8arV7BZDHZmQHN1DgCYvoqLZtD7FskXLjA1N4uIvotPg8OzIIDTcG2tp4c1m5ctbaeHHa3wFLcNw6q7oH5KvwFG3NXmFwgtK5s3a6/jGDZTBF+ngkdhG/py+vrRTaVIBJXaPrVae2yM9stU2JOv1dVuJYDKuK1OyrMSyFR5W+Gf2hhgZss9tDBgDotVjAs/tFtlZjVeSgGFPu6JymwjXXxB92viFOpUiN5ngR9SgLAdQPBbMaw5zyr67jvvvn5f34Jkp/EsE2tGsWmeXldMQtGHpkz9gIQwncq7IpoGiEmVPZEmVAMwihHCXKgGl0pHJAVFMpKEpUiASEq5LCAvdmMPZsNjOYwYixO7W0e9azDOc9gcbaQcrBYcwZ9yzGyR9lTGs57HX2zp7/AHLWYWhkDR58bwVi5/VbunnmL7BgADoPGyt8PUCpKFQSJtFt+vXRXGHNp3LLhK35JJxITdXEDigeWnWyjSGnVWXKq5jBuMqqxjfr3K2fUEnw+JVPja4Gsb/drChYl6VWJbMqjxgGhVzVxbQfmqPaDu8I0UsYhlYhuN437rAz56pkuNzod8GJjpp8E483TVU+63T6/XgtGFZuSIeNbaZ03WUSVMxZB92h+XiogateHphz9ippyEDU4CpqyEJshOlAgAhKihdCAiFInC1DlUUwwlypQEqAHKlyowEsIC99HXHs3R910C9wXXkDhH1Za6DHOJ8jqsd6MUXOfUy/dph5H/Eaz4PK29Hvu4z579yxdR7b+m9K2hSdUPdh1+MG+863T+Mw2Pod5tWi0ESGdoWv/wBQPvU3FbJrOaGUXjDjfVLZceAZJhvXX4qBtD1fVIDmVHM9jtIc57qhYXHMHkg0w7N3mjXKOCrxm12RzAbcqlo7cRezxBaejm2VvisVLMw3TfoqrZuALagZ2pjKA777jAuXEzI6+BVxtEjs4i0aeCqy0vw2zO0tvuqNyUs2a/szYb5PAc7AKLgNikgvr41tEROUh8EcZcAI56a31UrYVIGq7M7KHAAWBEzOh36RNlfY70ao18PkmSS4ueDkrHM0tdmeLvBDiC02gAaK3DSjPbNVdm/ep1qdYQe8xzX+JieKq3zMGZ4q8qehdJkfcLTIc0hriYAiQASIAEH3p07FdlzW0i8h0DwsSi3RSMw8cU1iZtpex8Jj5efJTtoUwDG7gq+s619AHOJ32H7KWF1Szm4bc2AeYNvkosKbVdLWEbzEcJ1v5ph1NaeG72x9TjrtMEIgiypFeyuQpZXFMOXJQEsJkjwuypVygmEtSQjSwgwhEGpQ1GGoJf8Aq/P+Oa38bHt6kFrx72LYYcBld7Ys17oHAHvADwcF57sHFdliqL9IqNB6O7h/3Lf12ubiTNi5jD/yw2efsFYeomsnR6a/t/60dIg+KZxWBZNwegcQD4BRsJibjwVhi8a0CVRPTbrzETsWtENaG8Y1PUqHtUEU7akfXyTuHxZrXiG5srecalN7ewrmttcxu3W+rpa2e56ZfCGDk8PMrW4INc0Zmg89/mFhKWcuLgYIv1hanYm3GVGgaOFiOYTy8IzVXDsKxtwI57/EqDi6ouAplSuFn9sV8uiU8llNRm9pP77upUBovfSL8hvJ8JUvEum6ihgJIJgERbXUH5e9WKUWjPZsB5uvwgNHxKNydqjvE9AOQH7kpshbuCax/lg6m7z19AyoHNTibcVczG4XJUJKAWV2ZCU3KASUspYXAKKZYSSiSFqAUFGXJvKjaxBG3kjTqPBej1K4c6m9pkOp5geIlw+fxXnrmK/9FMUSXUyZDRLB+HMTmjlMeZWbqMd47+mvps9Zdv217atiornOqvyAmNXHgP1O5O0TLeij4bHNotLqlpc4ucdBBgSdwgLBPbqd2ou+xs3ISzLGWLi24j5qh25XxTQQW5ptmYf10VjQ9JqAE5wRa7e8LmN0p2vtyi83eABY5gWw4agg7xvGqvkim2/DCU6eImIDRvEElTdnYc0zJm/1Ks8ZtXD5zDpjWGuOtrwDF1W7R2y2m0ktcA0S4ua4Rv0KPaO9L9uNIAkzOh+RUDaZLgoOwMe7FEZQWs1zOBBInUA7uZVxtNsUmk6loPuVdmqs3uMk96YD77/C90tapc+KaoO73gVbhj3WRnzy7cbTpQwnS1DlXSk1NRzMsrld004ICE7CF6aKM5Np9zU2WpAEJMqdyrsiAaASpAEeVRTCEcIg1KGoBA1EAuhdKASVK2ZX7Os1272XdDv8DB8FERSlZuap43Vlj0PD1PJTMCBJ3hZ70b2h2jMjvabbqNAfrgtHgrC2u/wXJylwy07WOUzx3EbZOBGDfUNETTqEEUnRkY+cxLTEtBvbSbjer9+2AWQ+g7/MD8paCDDmuDyYgm0/lVcQ4Okb/wBLpTi6ngBbh5K7HkV58WN+De1drnvilRaC7LD6hAE03EjM1oLi0GCNJ5LKbUwgrVTVr94TLKQswGABI1ebanwAV9i67o08YCpjh3PfJ42+aO6nMMcfUWuyKVjFpEKB6R4zMSBoBA8LBWbagp0i7iP7fXNZ/GVAGknVQ+Rb4Z6uVHGLYx4zuDQRlE2BJvHJOVHySU3jdgfxGDqOHttcX0+YY05m+IJ8WhX8X5Rm5fxqyKFyzvoztm3ZPNx/lk7xvb8x1V8XroOdZohKApSVyQNlJlREJWoJzaaXs0crsyYRIRAoEbWqCYksImtRQgAKbKdKEhANowEuVEGoCRs/FdnUa4brHmCt7gNoNdBG/Xkea88DVZ7MxxboZiGvbOo3dCsvUYb/AHRs6bk1vF6HTdKdcQNQLrNYH0gEXMbr/PgVYO2yDExbp71kk06Hdv0kY9m8afqqnFPDW8z8E7tDbrQ2BH18lltpbWLrf3/ZPt2jcpEmvtIvc1gNpBceACrNs7RzuhugsobqxGliU1SoOcQ1olx3fWilIquRcNhzUcGt1O/gN5PRXO3sYMNg3ltoZ2bOOZ1geurvBTdm7OFJsauPtHjyHILEesbauaq2g02pjM/+dwsPBv8AuWnjx8sfJntkab4K02x/SAO7tUwdzjv5O581l2tT9Jq2KbJW9zIXVIWOwmIePZcRroTGqtKW0nxfvdf2SV6XBqpWPUCjtFp1lvvHmFKbWadCPMILSVnSSmgUuZBECfYVHCcaVFM6SkDkIKFzwBJIA4kwgHQVxVfW23Sb97MeDRPv0VfW9JHH2GhvXvH9E9BoFGxO06dOxMn8Lbn9vFZuttCo72nnoLDyCYY5Gj0sMdt6o+ze4OWvif0Wr9WOA/iKGNaBNSmaNdvFzQKrKjfKD+VYOtoV6V6h6uXFV26E4djh+Wr/AOSWc3jpPG6u4f7BM18KOY6Eheh+knojE1qA7ur6Y1bxczi3lu6aY/GYOYXPylxuq345TKbijOG5u8SSm3UosFZ1MPew/VWWx/RCribgZWb6jvZ/L+I9Lc1LHz6RyuvNZmngi8wPErR7N2LkFhrqTqf0HJbLBeiFOiLCTxP1ZOVMEFdjx6Z8+TbIbTqNw9F9V+jGl3UjQeJsvDsTXdUe57rue4uJ5kyvTvW3tSMmHadftH9AYaD1IJ/KvNW0lfhjpTs2ympNGjCVjE64WPIFWEDBN7s8SfipCao91g6DzIld2kpEdldmTcopQDtOsRoSOid/9Rf+I+5RF0oDTgJvEYtlMS90cOJ6DeqzaW28pLacWsSb33gDkqOrVLnFzjJOpKNFIuMX6RE2piBxNz5aBVdWu55lxJPEmU20IpTSLlSyhJSAoIRS0WoWiUY1QAYi5AW99TmIybUDdz8PWH9OV4/2rBxeVsfVS7/5egOLa4/5D/2Svo30phTIC899O9uYOhW7IMeakZqholgFPNcAh1i46wItE6ha7HbW/h8JUrWJpsJANgXaMaeriAvnz+KdUJe85nPOdzpBLnP7xJjQydNyzc98abej4pnld1vfRDa+EqYxlKpTqOFSQ11UsDM+rWljdZ0u7WBF1666mBoBAFuAHAL5ifUgyCQRcEGCCLgjmLeS959A/S1uPwbak/a0z2dYaRUaPajg4Q4dSNyXBfhLreHt1lFrjjuCqsQyGuJMAAkngAJJ8ACrfEBYj1obW7DZ1UAw6sRQbx78l5/oa7zC0WMDw7b20jicRUrH77paODNGDwbCrwE4UClCECucbHoUMpQEwaZVkDoPknGqNhDqOClBAG1EkaErikAlJmSEpEwhvOnmiaEDtfAI2ppCARIQlKROSJETQgCaYS80LQlHw+KCKFtPVJTJ2tQ4AVz/ANO/9lit69C9TDZ2gw8GYj/stHzKjkcelesGt/h6dHTtHl56UhI/1OHkvHcN/lt6Bej+sHFOfVqlskUKLm2vBI7x/qcB+VeegABoF4aNDMaiDaxEX1FxdYua7rsdBNS/7Qca6bcTz9nKDnnSJkRradF6v6qvRGvhgMQ92RtZgmjF3MN2Od+Fw1G/vEHVYT0P2WMTj6LH3a6q3MOLGy4jocpHivf3GXHrHwPwIVnDj8s/Wcn7u0VQLxP137WzYijhwbUqZqO/nqmB/oYP6l7FU2g0VRTdYumDuEcfevmb0r2x/FY2vX3PquLf5G91g/pa1afbn+lUkK5KUyClCRwRQmEJlqhHX9QpgUKu4CpI5aKcCgUbULnItyae6EEEuXSms104g0R2vgnGJs6jojYmkcXLpSJE5xS5+KFLCAKUQCBo/ZOIIg1XoPqXqgY9skDuVw0H7znNYAOdpPQLz8L0L1KYbPjAYnsxVefENYPe5RySxbj1ihmHwbaTCc+IrA1HH26jaYL3k8G5+zEaXheQ7ebnysGpcBPC8LaenO1/4jH1SDLKP2FPhDJzuHV+bwAWPqMms3k6dSZ9mBBsIIcZGue+gWG5Tv3Ph3OLiuPBMb/l7Wno7tL+ExFGu0T2ZAcOLR3XjrY+K+hqVdr4ewy14a5p4tLGkHyhfORp6jjJ8yvXfVjtF1TAgO/+kupiJgANaQLk8TvU+DPzpR/6HDrWU/hE9NNsdlSxlYGCykaVM/8A6Vvs2kdMznflXgZ4L0r1o7W+wp0Qb1az6z/5KX2bPNz3n8q8zlasPty8htSpAllSQA9wAvu+golSu59hp9alSa9HM3nu/RDSIIsmDdLCcVKp6oSbJxogIDnuUHEVbwpNR1lAJug4kO0lJ26dYyYHmnoHAeSCV53JxqbRMKaR1cuXFBERAIQjCAUJVy4BIihen+pvEihgto4n71NrQ3wZUeB4uyeS8w3LV+iePNPZmNZuqvot8Q+/uUM7qbWcU7spHYVxgzJOpJESSTeZvOu7WLpsU/tZT9DRFUbBuCCIs4FpuARY8QQehXM37eo7ZqTZHHmDYG2YQTq05gLjfEjgSvTPVXif8HiW72VS7wfTbHvafNeZlbf0DxoobP2jXOjMmsj2aTnAX4y3zCt4fzYuun9HVvy849NtodrjKl5FOKTfyyXf6nOVCEVR5Jk6kyepMk+ZKELoSajg3yILiUpSluiCICmKzcpzDQ+0PmnyouKqSco8eqYh9hzGRoEbykpMytCF7kAziH2UVuqcrOSYVku6XQlPETQYCG6cIQoQQyErVwSBNM8FxXJSgghOBNn5p1BOK5clCQcdFcbKxP8AhOz41y49A23xVNuUjZTva5H9FXy/jWjpv7kaakLI8qQMAgD8LDqTd1JjjrzJPiif7J6fJcyzV09JhlMsZkQqz2ltHsthvpgnNisaGmSSTToUqbjc7p7MdLKDjqIZVqtbo2o9rZJMAOIFzc+KrPSWoezwzZsBXcBzdVAJ8mt8lfw+M9MPXZTLgmX3pniUoCEG6MFdBwSldJ3eR0PVIEoSAar4BPl8lGwlOTJR4zQdU7Q0THwNxUes5PuUOqmIZeVKwbe6TxKiFTaHsBJKnHOQ9qE2dU/2Q4IRf//Z"/>
          <p:cNvSpPr>
            <a:spLocks noChangeAspect="1" noChangeArrowheads="1"/>
          </p:cNvSpPr>
          <p:nvPr/>
        </p:nvSpPr>
        <p:spPr bwMode="auto">
          <a:xfrm>
            <a:off x="1587500" y="-769938"/>
            <a:ext cx="1238250" cy="1543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20" name="AutoShape 8" descr="data:image/jpeg;base64,/9j/4AAQSkZJRgABAQAAAQABAAD/2wCEAAkGBhQSEBQUEhQVFBUUFBQUFBUUFxQUFBQVFBQVFRYWFRcXHCYeFxojHBQUHy8gIycpLCwsFR8xNTAqNScrLCkBCQoKDgwOFw8PGCkcHxwpLCosKSwsKSwpLCwpKSkpKSkpKSksKSksKSwsLCksLCkpKSksKSkpLCwpKSwpLCksKf/AABEIAPsAyQMBIgACEQEDEQH/xAAcAAABBQEBAQAAAAAAAAAAAAACAQMEBQYABwj/xABEEAABAwIDBQQHBgQEBQUAAAABAAIRAyEEEjEFQVFhcRMigZEGBzKhscHwI0JSgtHhFHKS8SQzorKDo6Sz4hUWJUNj/8QAGgEAAgMBAQAAAAAAAAAAAAAAAAECAwQFBv/EACgRAQEAAgEEAgEDBQEAAAAAAAABAhEDBBIhMUFRMhMicSMzQmGBBf/aAAwDAQACEQMRAD8A88CIIUoKaDikRFJCRuSSlhCUAcpJQSulMClJKQJUBy4rguKCIEpShIgEXJYSwgBSpQ1LCCAUiIpEAJXLlyDKulIuQCrlyRBHSFwCMoEGWUiWEiDchKVIQgEhdCVcgEU3B7MdUI+60/fdYQNSJ1RbLwHaGd0xc5QI4k/DU+9bvY1BrQG8rB2jo4G+6deChckpGa/9u06QY55NTNpFmDSZ4xLd+/SFY0MJQNIP7FrLkAuOaSzKSBbWCbm1jrYLUVPRQOYNzSS5nIgFxaQN8TEWPgm8Z6Knsmbwe80fi4QOZg+E7lGypeGUrY6ldjwXXJLmgQ1jbyG79BrGrQLAk1dfGUXQBTIdBMWJ1tLvugBpPjzWnb6MkCQGvze09/8Al2Ng0H2rj3bkxW9GGi5bSJJu2CL8YzX0FpSNl6+z8x+z0jnBI1ibn3Jqts1zY0M8OPC+sfIrVO2e5oJawF3ClTFwNJJv/dQKZlxDxB/AW2HVxEE8hCcysK4ys5ljVcSrHaGBAPdPgcojpB06Ktc1WS7V2aJlQEJ0ISFJE1C6ERC4NSAV0I8iSEAICXKiXIB2EJajXEIMCEhGV0IAISFEUBKASVNwGFJc0lpI13CekkWjf4dIlCnmdFt5vyWi2LsgOcXOh0AutBMjgQblQyqzGLzY9AkTcancYB4EmBwkra7G2U0g97NxaQHX1kHUHTyWLwbqj7NBAJ8TGt+QgLU7Jo5CHCc0c7njfXTT9CqpyYy+V94srFpi6/cDdIsQd0aOHH+43qEahLGtMQGmmZ/ADOXod/IHinsbiCXTETqN37X3qM5s93QH+0ck8sxOP7O0q4e6BmqvFgGAd0DcCQQ0eWqqtp4cgnMKg8g4eLdf3TW1MA6bEkDdJA1+vNU76tdgMAReO7eepvuUP1ZUv0adfhGAS5jupGWeRN/iomNxGHA77mngHEugngAwxuUepteu0/cd/O3MOkFQ8Zth7wczKUxq1rmnpZ8EeCO+D9Kifi2ZoD4EcT8In3KHj8FmEtyO3gtIm+7n5KC0EaSN/H3hWNCrmbdzncjJHxPwU5flVlPhTFiUsUrEs73x6/2TOVaJ5ZrNGciUtThQkJg3CXKlISSkHEIYRLsqAcXQuShBhyoSU44ptyQNkpISpYQabsskB1zBgQCRm3mw11G8arV7BZDHZmQHN1DgCYvoqLZtD7FskXLjA1N4uIvotPg8OzIIDTcG2tp4c1m5ctbaeHHa3wFLcNw6q7oH5KvwFG3NXmFwgtK5s3a6/jGDZTBF+ngkdhG/py+vrRTaVIBJXaPrVae2yM9stU2JOv1dVuJYDKuK1OyrMSyFR5W+Gf2hhgZss9tDBgDotVjAs/tFtlZjVeSgGFPu6JymwjXXxB92viFOpUiN5ngR9SgLAdQPBbMaw5zyr67jvvvn5f34Jkp/EsE2tGsWmeXldMQtGHpkz9gIQwncq7IpoGiEmVPZEmVAMwihHCXKgGl0pHJAVFMpKEpUiASEq5LCAvdmMPZsNjOYwYixO7W0e9azDOc9gcbaQcrBYcwZ9yzGyR9lTGs57HX2zp7/AHLWYWhkDR58bwVi5/VbunnmL7BgADoPGyt8PUCpKFQSJtFt+vXRXGHNp3LLhK35JJxITdXEDigeWnWyjSGnVWXKq5jBuMqqxjfr3K2fUEnw+JVPja4Gsb/drChYl6VWJbMqjxgGhVzVxbQfmqPaDu8I0UsYhlYhuN437rAz56pkuNzod8GJjpp8E483TVU+63T6/XgtGFZuSIeNbaZ03WUSVMxZB92h+XiogateHphz9ippyEDU4CpqyEJshOlAgAhKihdCAiFInC1DlUUwwlypQEqAHKlyowEsIC99HXHs3R910C9wXXkDhH1Za6DHOJ8jqsd6MUXOfUy/dph5H/Eaz4PK29Hvu4z579yxdR7b+m9K2hSdUPdh1+MG+863T+Mw2Pod5tWi0ESGdoWv/wBQPvU3FbJrOaGUXjDjfVLZceAZJhvXX4qBtD1fVIDmVHM9jtIc57qhYXHMHkg0w7N3mjXKOCrxm12RzAbcqlo7cRezxBaejm2VvisVLMw3TfoqrZuALagZ2pjKA777jAuXEzI6+BVxtEjs4i0aeCqy0vw2zO0tvuqNyUs2a/szYb5PAc7AKLgNikgvr41tEROUh8EcZcAI56a31UrYVIGq7M7KHAAWBEzOh36RNlfY70ao18PkmSS4ueDkrHM0tdmeLvBDiC02gAaK3DSjPbNVdm/ep1qdYQe8xzX+JieKq3zMGZ4q8qehdJkfcLTIc0hriYAiQASIAEH3p07FdlzW0i8h0DwsSi3RSMw8cU1iZtpex8Jj5efJTtoUwDG7gq+s619AHOJ32H7KWF1Szm4bc2AeYNvkosKbVdLWEbzEcJ1v5ph1NaeG72x9TjrtMEIgiypFeyuQpZXFMOXJQEsJkjwuypVygmEtSQjSwgwhEGpQ1GGoJf8Aq/P+Oa38bHt6kFrx72LYYcBld7Ys17oHAHvADwcF57sHFdliqL9IqNB6O7h/3Lf12ubiTNi5jD/yw2efsFYeomsnR6a/t/60dIg+KZxWBZNwegcQD4BRsJibjwVhi8a0CVRPTbrzETsWtENaG8Y1PUqHtUEU7akfXyTuHxZrXiG5srecalN7ewrmttcxu3W+rpa2e56ZfCGDk8PMrW4INc0Zmg89/mFhKWcuLgYIv1hanYm3GVGgaOFiOYTy8IzVXDsKxtwI57/EqDi6ouAplSuFn9sV8uiU8llNRm9pP77upUBovfSL8hvJ8JUvEum6ihgJIJgERbXUH5e9WKUWjPZsB5uvwgNHxKNydqjvE9AOQH7kpshbuCax/lg6m7z19AyoHNTibcVczG4XJUJKAWV2ZCU3KASUspYXAKKZYSSiSFqAUFGXJvKjaxBG3kjTqPBej1K4c6m9pkOp5geIlw+fxXnrmK/9FMUSXUyZDRLB+HMTmjlMeZWbqMd47+mvps9Zdv217atiornOqvyAmNXHgP1O5O0TLeij4bHNotLqlpc4ucdBBgSdwgLBPbqd2ou+xs3ISzLGWLi24j5qh25XxTQQW5ptmYf10VjQ9JqAE5wRa7e8LmN0p2vtyi83eABY5gWw4agg7xvGqvkim2/DCU6eImIDRvEElTdnYc0zJm/1Ks8ZtXD5zDpjWGuOtrwDF1W7R2y2m0ktcA0S4ua4Rv0KPaO9L9uNIAkzOh+RUDaZLgoOwMe7FEZQWs1zOBBInUA7uZVxtNsUmk6loPuVdmqs3uMk96YD77/C90tapc+KaoO73gVbhj3WRnzy7cbTpQwnS1DlXSk1NRzMsrld004ICE7CF6aKM5Np9zU2WpAEJMqdyrsiAaASpAEeVRTCEcIg1KGoBA1EAuhdKASVK2ZX7Os1272XdDv8DB8FERSlZuap43Vlj0PD1PJTMCBJ3hZ70b2h2jMjvabbqNAfrgtHgrC2u/wXJylwy07WOUzx3EbZOBGDfUNETTqEEUnRkY+cxLTEtBvbSbjer9+2AWQ+g7/MD8paCDDmuDyYgm0/lVcQ4Okb/wBLpTi6ngBbh5K7HkV58WN+De1drnvilRaC7LD6hAE03EjM1oLi0GCNJ5LKbUwgrVTVr94TLKQswGABI1ebanwAV9i67o08YCpjh3PfJ42+aO6nMMcfUWuyKVjFpEKB6R4zMSBoBA8LBWbagp0i7iP7fXNZ/GVAGknVQ+Rb4Z6uVHGLYx4zuDQRlE2BJvHJOVHySU3jdgfxGDqOHttcX0+YY05m+IJ8WhX8X5Rm5fxqyKFyzvoztm3ZPNx/lk7xvb8x1V8XroOdZohKApSVyQNlJlREJWoJzaaXs0crsyYRIRAoEbWqCYksImtRQgAKbKdKEhANowEuVEGoCRs/FdnUa4brHmCt7gNoNdBG/Xkea88DVZ7MxxboZiGvbOo3dCsvUYb/AHRs6bk1vF6HTdKdcQNQLrNYH0gEXMbr/PgVYO2yDExbp71kk06Hdv0kY9m8afqqnFPDW8z8E7tDbrQ2BH18lltpbWLrf3/ZPt2jcpEmvtIvc1gNpBceACrNs7RzuhugsobqxGliU1SoOcQ1olx3fWilIquRcNhzUcGt1O/gN5PRXO3sYMNg3ltoZ2bOOZ1geurvBTdm7OFJsauPtHjyHILEesbauaq2g02pjM/+dwsPBv8AuWnjx8sfJntkab4K02x/SAO7tUwdzjv5O581l2tT9Jq2KbJW9zIXVIWOwmIePZcRroTGqtKW0nxfvdf2SV6XBqpWPUCjtFp1lvvHmFKbWadCPMILSVnSSmgUuZBECfYVHCcaVFM6SkDkIKFzwBJIA4kwgHQVxVfW23Sb97MeDRPv0VfW9JHH2GhvXvH9E9BoFGxO06dOxMn8Lbn9vFZuttCo72nnoLDyCYY5Gj0sMdt6o+ze4OWvif0Wr9WOA/iKGNaBNSmaNdvFzQKrKjfKD+VYOtoV6V6h6uXFV26E4djh+Wr/AOSWc3jpPG6u4f7BM18KOY6Eheh+knojE1qA7ur6Y1bxczi3lu6aY/GYOYXPylxuq345TKbijOG5u8SSm3UosFZ1MPew/VWWx/RCribgZWb6jvZ/L+I9Lc1LHz6RyuvNZmngi8wPErR7N2LkFhrqTqf0HJbLBeiFOiLCTxP1ZOVMEFdjx6Z8+TbIbTqNw9F9V+jGl3UjQeJsvDsTXdUe57rue4uJ5kyvTvW3tSMmHadftH9AYaD1IJ/KvNW0lfhjpTs2ympNGjCVjE64WPIFWEDBN7s8SfipCao91g6DzIld2kpEdldmTcopQDtOsRoSOid/9Rf+I+5RF0oDTgJvEYtlMS90cOJ6DeqzaW28pLacWsSb33gDkqOrVLnFzjJOpKNFIuMX6RE2piBxNz5aBVdWu55lxJPEmU20IpTSLlSyhJSAoIRS0WoWiUY1QAYi5AW99TmIybUDdz8PWH9OV4/2rBxeVsfVS7/5egOLa4/5D/2Svo30phTIC899O9uYOhW7IMeakZqholgFPNcAh1i46wItE6ha7HbW/h8JUrWJpsJANgXaMaeriAvnz+KdUJe85nPOdzpBLnP7xJjQydNyzc98abej4pnld1vfRDa+EqYxlKpTqOFSQ11UsDM+rWljdZ0u7WBF1666mBoBAFuAHAL5ifUgyCQRcEGCCLgjmLeS959A/S1uPwbak/a0z2dYaRUaPajg4Q4dSNyXBfhLreHt1lFrjjuCqsQyGuJMAAkngAJJ8ACrfEBYj1obW7DZ1UAw6sRQbx78l5/oa7zC0WMDw7b20jicRUrH77paODNGDwbCrwE4UClCECucbHoUMpQEwaZVkDoPknGqNhDqOClBAG1EkaErikAlJmSEpEwhvOnmiaEDtfAI2ppCARIQlKROSJETQgCaYS80LQlHw+KCKFtPVJTJ2tQ4AVz/ANO/9lit69C9TDZ2gw8GYj/stHzKjkcelesGt/h6dHTtHl56UhI/1OHkvHcN/lt6Bej+sHFOfVqlskUKLm2vBI7x/qcB+VeegABoF4aNDMaiDaxEX1FxdYua7rsdBNS/7Qca6bcTz9nKDnnSJkRradF6v6qvRGvhgMQ92RtZgmjF3MN2Od+Fw1G/vEHVYT0P2WMTj6LH3a6q3MOLGy4jocpHivf3GXHrHwPwIVnDj8s/Wcn7u0VQLxP137WzYijhwbUqZqO/nqmB/oYP6l7FU2g0VRTdYumDuEcfevmb0r2x/FY2vX3PquLf5G91g/pa1afbn+lUkK5KUyClCRwRQmEJlqhHX9QpgUKu4CpI5aKcCgUbULnItyae6EEEuXSms104g0R2vgnGJs6jojYmkcXLpSJE5xS5+KFLCAKUQCBo/ZOIIg1XoPqXqgY9skDuVw0H7znNYAOdpPQLz8L0L1KYbPjAYnsxVefENYPe5RySxbj1ihmHwbaTCc+IrA1HH26jaYL3k8G5+zEaXheQ7ebnysGpcBPC8LaenO1/4jH1SDLKP2FPhDJzuHV+bwAWPqMms3k6dSZ9mBBsIIcZGue+gWG5Tv3Ph3OLiuPBMb/l7Wno7tL+ExFGu0T2ZAcOLR3XjrY+K+hqVdr4ewy14a5p4tLGkHyhfORp6jjJ8yvXfVjtF1TAgO/+kupiJgANaQLk8TvU+DPzpR/6HDrWU/hE9NNsdlSxlYGCykaVM/8A6Vvs2kdMznflXgZ4L0r1o7W+wp0Qb1az6z/5KX2bPNz3n8q8zlasPty8htSpAllSQA9wAvu+golSu59hp9alSa9HM3nu/RDSIIsmDdLCcVKp6oSbJxogIDnuUHEVbwpNR1lAJug4kO0lJ26dYyYHmnoHAeSCV53JxqbRMKaR1cuXFBERAIQjCAUJVy4BIihen+pvEihgto4n71NrQ3wZUeB4uyeS8w3LV+iePNPZmNZuqvot8Q+/uUM7qbWcU7spHYVxgzJOpJESSTeZvOu7WLpsU/tZT9DRFUbBuCCIs4FpuARY8QQehXM37eo7ZqTZHHmDYG2YQTq05gLjfEjgSvTPVXif8HiW72VS7wfTbHvafNeZlbf0DxoobP2jXOjMmsj2aTnAX4y3zCt4fzYuun9HVvy849NtodrjKl5FOKTfyyXf6nOVCEVR5Jk6kyepMk+ZKELoSajg3yILiUpSluiCICmKzcpzDQ+0PmnyouKqSco8eqYh9hzGRoEbykpMytCF7kAziH2UVuqcrOSYVku6XQlPETQYCG6cIQoQQyErVwSBNM8FxXJSgghOBNn5p1BOK5clCQcdFcbKxP8AhOz41y49A23xVNuUjZTva5H9FXy/jWjpv7kaakLI8qQMAgD8LDqTd1JjjrzJPiif7J6fJcyzV09JhlMsZkQqz2ltHsthvpgnNisaGmSSTToUqbjc7p7MdLKDjqIZVqtbo2o9rZJMAOIFzc+KrPSWoezwzZsBXcBzdVAJ8mt8lfw+M9MPXZTLgmX3pniUoCEG6MFdBwSldJ3eR0PVIEoSAar4BPl8lGwlOTJR4zQdU7Q0THwNxUes5PuUOqmIZeVKwbe6TxKiFTaHsBJKnHOQ9qE2dU/2Q4IRf//Z"/>
          <p:cNvSpPr>
            <a:spLocks noChangeAspect="1" noChangeArrowheads="1"/>
          </p:cNvSpPr>
          <p:nvPr/>
        </p:nvSpPr>
        <p:spPr bwMode="auto">
          <a:xfrm>
            <a:off x="1587500" y="-769938"/>
            <a:ext cx="1238250" cy="1543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22" name="Picture 10" descr="http://www.lds.org/bc/content/shared/content/images/leaders/dieter-f-uchtdorf-large.jpg"/>
          <p:cNvPicPr>
            <a:picLocks noChangeAspect="1" noChangeArrowheads="1"/>
          </p:cNvPicPr>
          <p:nvPr/>
        </p:nvPicPr>
        <p:blipFill>
          <a:blip r:embed="rId4" cstate="print"/>
          <a:srcRect/>
          <a:stretch>
            <a:fillRect/>
          </a:stretch>
        </p:blipFill>
        <p:spPr bwMode="auto">
          <a:xfrm>
            <a:off x="789161" y="1530935"/>
            <a:ext cx="1015743" cy="1266826"/>
          </a:xfrm>
          <a:prstGeom prst="rect">
            <a:avLst/>
          </a:prstGeom>
          <a:noFill/>
        </p:spPr>
      </p:pic>
      <p:sp>
        <p:nvSpPr>
          <p:cNvPr id="14" name="TextBox 13"/>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(5)</a:t>
            </a:r>
          </a:p>
        </p:txBody>
      </p:sp>
    </p:spTree>
    <p:extLst>
      <p:ext uri="{BB962C8B-B14F-4D97-AF65-F5344CB8AC3E}">
        <p14:creationId xmlns:p14="http://schemas.microsoft.com/office/powerpoint/2010/main" val="92033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2800" y="59203"/>
            <a:ext cx="5486400" cy="646331"/>
          </a:xfrm>
          <a:prstGeom prst="rect">
            <a:avLst/>
          </a:prstGeom>
          <a:noFill/>
        </p:spPr>
        <p:txBody>
          <a:bodyPr wrap="square" rtlCol="0">
            <a:spAutoFit/>
          </a:bodyPr>
          <a:lstStyle/>
          <a:p>
            <a:pPr algn="ctr"/>
            <a:r>
              <a:rPr lang="en-US" sz="3600" dirty="0">
                <a:solidFill>
                  <a:schemeClr val="bg1"/>
                </a:solidFill>
                <a:latin typeface="Harrington" pitchFamily="82" charset="0"/>
              </a:rPr>
              <a:t>Who was Stephen?</a:t>
            </a:r>
          </a:p>
        </p:txBody>
      </p:sp>
      <p:sp>
        <p:nvSpPr>
          <p:cNvPr id="6" name="TextBox 5"/>
          <p:cNvSpPr txBox="1"/>
          <p:nvPr/>
        </p:nvSpPr>
        <p:spPr>
          <a:xfrm>
            <a:off x="585788" y="894547"/>
            <a:ext cx="2590800" cy="954107"/>
          </a:xfrm>
          <a:prstGeom prst="rect">
            <a:avLst/>
          </a:prstGeom>
          <a:noFill/>
        </p:spPr>
        <p:txBody>
          <a:bodyPr wrap="square" rtlCol="0">
            <a:spAutoFit/>
          </a:bodyPr>
          <a:lstStyle/>
          <a:p>
            <a:r>
              <a:rPr lang="en-US" sz="2800" dirty="0">
                <a:solidFill>
                  <a:schemeClr val="bg1"/>
                </a:solidFill>
              </a:rPr>
              <a:t>He was a man of faith and power</a:t>
            </a:r>
          </a:p>
        </p:txBody>
      </p:sp>
      <p:sp>
        <p:nvSpPr>
          <p:cNvPr id="8" name="TextBox 7"/>
          <p:cNvSpPr txBox="1"/>
          <p:nvPr/>
        </p:nvSpPr>
        <p:spPr>
          <a:xfrm>
            <a:off x="6465274" y="1014274"/>
            <a:ext cx="2590800" cy="1384995"/>
          </a:xfrm>
          <a:prstGeom prst="rect">
            <a:avLst/>
          </a:prstGeom>
          <a:noFill/>
        </p:spPr>
        <p:txBody>
          <a:bodyPr wrap="square" rtlCol="0">
            <a:spAutoFit/>
          </a:bodyPr>
          <a:lstStyle/>
          <a:p>
            <a:r>
              <a:rPr lang="en-US" sz="2800" dirty="0">
                <a:solidFill>
                  <a:schemeClr val="bg1"/>
                </a:solidFill>
              </a:rPr>
              <a:t>He was filled with the Holy Ghost</a:t>
            </a:r>
          </a:p>
        </p:txBody>
      </p:sp>
      <p:sp>
        <p:nvSpPr>
          <p:cNvPr id="9" name="TextBox 8"/>
          <p:cNvSpPr txBox="1"/>
          <p:nvPr/>
        </p:nvSpPr>
        <p:spPr>
          <a:xfrm>
            <a:off x="2491416" y="4666538"/>
            <a:ext cx="3109283" cy="954107"/>
          </a:xfrm>
          <a:prstGeom prst="rect">
            <a:avLst/>
          </a:prstGeom>
          <a:noFill/>
        </p:spPr>
        <p:txBody>
          <a:bodyPr wrap="square" rtlCol="0">
            <a:spAutoFit/>
          </a:bodyPr>
          <a:lstStyle/>
          <a:p>
            <a:r>
              <a:rPr lang="en-US" sz="2800" dirty="0">
                <a:solidFill>
                  <a:schemeClr val="bg1"/>
                </a:solidFill>
              </a:rPr>
              <a:t>He was ordained by priesthood power</a:t>
            </a:r>
          </a:p>
        </p:txBody>
      </p:sp>
      <p:sp>
        <p:nvSpPr>
          <p:cNvPr id="10" name="TextBox 9"/>
          <p:cNvSpPr txBox="1"/>
          <p:nvPr/>
        </p:nvSpPr>
        <p:spPr>
          <a:xfrm>
            <a:off x="2831" y="6526168"/>
            <a:ext cx="2590800" cy="338554"/>
          </a:xfrm>
          <a:prstGeom prst="rect">
            <a:avLst/>
          </a:prstGeom>
          <a:noFill/>
        </p:spPr>
        <p:txBody>
          <a:bodyPr wrap="square" rtlCol="0">
            <a:spAutoFit/>
          </a:bodyPr>
          <a:lstStyle/>
          <a:p>
            <a:r>
              <a:rPr lang="en-US" sz="1600" dirty="0">
                <a:solidFill>
                  <a:schemeClr val="bg1"/>
                </a:solidFill>
              </a:rPr>
              <a:t>Acts 6:5-9</a:t>
            </a:r>
          </a:p>
        </p:txBody>
      </p:sp>
      <p:sp>
        <p:nvSpPr>
          <p:cNvPr id="11" name="TextBox 10"/>
          <p:cNvSpPr txBox="1"/>
          <p:nvPr/>
        </p:nvSpPr>
        <p:spPr>
          <a:xfrm>
            <a:off x="7848600" y="4417992"/>
            <a:ext cx="2590800" cy="1384995"/>
          </a:xfrm>
          <a:prstGeom prst="rect">
            <a:avLst/>
          </a:prstGeom>
          <a:noFill/>
        </p:spPr>
        <p:txBody>
          <a:bodyPr wrap="square" rtlCol="0">
            <a:spAutoFit/>
          </a:bodyPr>
          <a:lstStyle/>
          <a:p>
            <a:r>
              <a:rPr lang="en-US" sz="2800" dirty="0">
                <a:solidFill>
                  <a:schemeClr val="bg1"/>
                </a:solidFill>
              </a:rPr>
              <a:t>He did great wonders and miracles</a:t>
            </a:r>
          </a:p>
        </p:txBody>
      </p:sp>
      <p:pic>
        <p:nvPicPr>
          <p:cNvPr id="19458" name="Picture 2" descr="http://t0.gstatic.com/images?q=tbn:ANd9GcRB14rVdYA0CZoKzKzEIG0x_seHzuNGFMy6nRLmbTNpacfjnTTy"/>
          <p:cNvPicPr>
            <a:picLocks noChangeAspect="1" noChangeArrowheads="1"/>
          </p:cNvPicPr>
          <p:nvPr/>
        </p:nvPicPr>
        <p:blipFill>
          <a:blip r:embed="rId3" cstate="print"/>
          <a:srcRect r="1158" b="13402"/>
          <a:stretch>
            <a:fillRect/>
          </a:stretch>
        </p:blipFill>
        <p:spPr bwMode="auto">
          <a:xfrm>
            <a:off x="8681726" y="1744221"/>
            <a:ext cx="3104832" cy="2037546"/>
          </a:xfrm>
          <a:prstGeom prst="rect">
            <a:avLst/>
          </a:prstGeom>
          <a:noFill/>
        </p:spPr>
      </p:pic>
      <p:pic>
        <p:nvPicPr>
          <p:cNvPr id="19460" name="Picture 4" descr="http://t0.gstatic.com/images?q=tbn:ANd9GcShvfbNbCfCqBr30FBjh7dAgvlO7nxa8wkcV5eHCH7slQP50kHi"/>
          <p:cNvPicPr>
            <a:picLocks noChangeAspect="1" noChangeArrowheads="1"/>
          </p:cNvPicPr>
          <p:nvPr/>
        </p:nvPicPr>
        <p:blipFill>
          <a:blip r:embed="rId4" cstate="print"/>
          <a:srcRect/>
          <a:stretch>
            <a:fillRect/>
          </a:stretch>
        </p:blipFill>
        <p:spPr bwMode="auto">
          <a:xfrm>
            <a:off x="5981700" y="3937658"/>
            <a:ext cx="1714500" cy="2676525"/>
          </a:xfrm>
          <a:prstGeom prst="rect">
            <a:avLst/>
          </a:prstGeom>
          <a:noFill/>
        </p:spPr>
      </p:pic>
      <p:pic>
        <p:nvPicPr>
          <p:cNvPr id="19462" name="Picture 6" descr="http://t0.gstatic.com/images?q=tbn:ANd9GcQ3D6TcmeY8Ekiqqq3UWOVWrXLGkCIroFa4m-yPwif4BxsszlaO"/>
          <p:cNvPicPr>
            <a:picLocks noChangeAspect="1" noChangeArrowheads="1"/>
          </p:cNvPicPr>
          <p:nvPr/>
        </p:nvPicPr>
        <p:blipFill>
          <a:blip r:embed="rId5" cstate="print"/>
          <a:srcRect/>
          <a:stretch>
            <a:fillRect/>
          </a:stretch>
        </p:blipFill>
        <p:spPr bwMode="auto">
          <a:xfrm>
            <a:off x="405442" y="3609084"/>
            <a:ext cx="1781175" cy="2562226"/>
          </a:xfrm>
          <a:prstGeom prst="rect">
            <a:avLst/>
          </a:prstGeom>
          <a:noFill/>
        </p:spPr>
      </p:pic>
      <p:pic>
        <p:nvPicPr>
          <p:cNvPr id="13" name="Picture 8" descr="http://t2.gstatic.com/images?q=tbn:ANd9GcQsda2cwUUcnyA6JM9whR0l6Q2JuK60fwwDbJF5fBdceWyOy8BG"/>
          <p:cNvPicPr>
            <a:picLocks noChangeAspect="1" noChangeArrowheads="1"/>
          </p:cNvPicPr>
          <p:nvPr/>
        </p:nvPicPr>
        <p:blipFill>
          <a:blip r:embed="rId6" cstate="print"/>
          <a:srcRect/>
          <a:stretch>
            <a:fillRect/>
          </a:stretch>
        </p:blipFill>
        <p:spPr bwMode="auto">
          <a:xfrm>
            <a:off x="3291517" y="1014274"/>
            <a:ext cx="2183786" cy="3113057"/>
          </a:xfrm>
          <a:prstGeom prst="rect">
            <a:avLst/>
          </a:prstGeom>
          <a:noFill/>
        </p:spPr>
      </p:pic>
    </p:spTree>
    <p:extLst>
      <p:ext uri="{BB962C8B-B14F-4D97-AF65-F5344CB8AC3E}">
        <p14:creationId xmlns:p14="http://schemas.microsoft.com/office/powerpoint/2010/main" val="120179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752600" y="1"/>
            <a:ext cx="78486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Damascus</a:t>
            </a:r>
          </a:p>
        </p:txBody>
      </p:sp>
      <p:sp>
        <p:nvSpPr>
          <p:cNvPr id="9" name="TextBox 8"/>
          <p:cNvSpPr txBox="1"/>
          <p:nvPr/>
        </p:nvSpPr>
        <p:spPr>
          <a:xfrm>
            <a:off x="3528459" y="1055132"/>
            <a:ext cx="5081602" cy="5632311"/>
          </a:xfrm>
          <a:prstGeom prst="rect">
            <a:avLst/>
          </a:prstGeom>
          <a:noFill/>
        </p:spPr>
        <p:txBody>
          <a:bodyPr wrap="square" rtlCol="0">
            <a:spAutoFit/>
          </a:bodyPr>
          <a:lstStyle/>
          <a:p>
            <a:r>
              <a:rPr lang="en-US" sz="2400" dirty="0">
                <a:solidFill>
                  <a:schemeClr val="bg1"/>
                </a:solidFill>
                <a:latin typeface="Levenim MT" pitchFamily="2" charset="-79"/>
                <a:cs typeface="Levenim MT" pitchFamily="2" charset="-79"/>
              </a:rPr>
              <a:t>Present Day capital of Syria</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A Roman Province of Syria in days of Apostles</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Terminating points for trade in the Near East</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By prophecy (Isaiah) it was destroyed and then rebuilt</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Present day…Christian quarter located on street named “Straight”</a:t>
            </a:r>
          </a:p>
          <a:p>
            <a:endParaRPr lang="en-US" sz="2400" dirty="0">
              <a:solidFill>
                <a:schemeClr val="bg1"/>
              </a:solidFill>
              <a:latin typeface="Levenim MT" pitchFamily="2" charset="-79"/>
              <a:cs typeface="Levenim MT" pitchFamily="2" charset="-79"/>
            </a:endParaRPr>
          </a:p>
          <a:p>
            <a:endParaRPr lang="en-US" sz="2400" dirty="0">
              <a:solidFill>
                <a:schemeClr val="bg1"/>
              </a:solidFill>
              <a:latin typeface="Levenim MT" pitchFamily="2" charset="-79"/>
              <a:cs typeface="Levenim MT" pitchFamily="2" charset="-79"/>
            </a:endParaRPr>
          </a:p>
        </p:txBody>
      </p:sp>
      <p:sp>
        <p:nvSpPr>
          <p:cNvPr id="12" name="TextBox 11"/>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(6)</a:t>
            </a:r>
          </a:p>
        </p:txBody>
      </p:sp>
      <p:pic>
        <p:nvPicPr>
          <p:cNvPr id="3076" name="Picture 4" descr="Image result for damascus map"/>
          <p:cNvPicPr>
            <a:picLocks noChangeAspect="1" noChangeArrowheads="1"/>
          </p:cNvPicPr>
          <p:nvPr/>
        </p:nvPicPr>
        <p:blipFill rotWithShape="1">
          <a:blip r:embed="rId3">
            <a:extLst>
              <a:ext uri="{28A0092B-C50C-407E-A947-70E740481C1C}">
                <a14:useLocalDpi xmlns:a14="http://schemas.microsoft.com/office/drawing/2010/main" val="0"/>
              </a:ext>
            </a:extLst>
          </a:blip>
          <a:srcRect t="14839" r="57251" b="17268"/>
          <a:stretch/>
        </p:blipFill>
        <p:spPr bwMode="auto">
          <a:xfrm>
            <a:off x="571429" y="3265915"/>
            <a:ext cx="2515802" cy="31313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ttractions in damasc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0959" y="769442"/>
            <a:ext cx="2985385" cy="199891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51859" y="384721"/>
            <a:ext cx="3276600" cy="2420433"/>
            <a:chOff x="251859" y="384721"/>
            <a:chExt cx="3276600" cy="2420433"/>
          </a:xfrm>
        </p:grpSpPr>
        <p:pic>
          <p:nvPicPr>
            <p:cNvPr id="3080" name="Picture 8" descr="Image result for attractions in damascu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55" b="6241"/>
            <a:stretch/>
          </p:blipFill>
          <p:spPr bwMode="auto">
            <a:xfrm>
              <a:off x="275468" y="384721"/>
              <a:ext cx="3252991" cy="20848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1859" y="2497377"/>
              <a:ext cx="3276600" cy="307777"/>
            </a:xfrm>
            <a:prstGeom prst="rect">
              <a:avLst/>
            </a:prstGeom>
            <a:noFill/>
          </p:spPr>
          <p:txBody>
            <a:bodyPr wrap="square" rtlCol="0">
              <a:spAutoFit/>
            </a:bodyPr>
            <a:lstStyle/>
            <a:p>
              <a:pPr algn="ctr"/>
              <a:r>
                <a:rPr lang="en-US" sz="1400" dirty="0">
                  <a:solidFill>
                    <a:schemeClr val="bg1"/>
                  </a:solidFill>
                  <a:latin typeface="Levenim MT" pitchFamily="2" charset="-79"/>
                  <a:cs typeface="Levenim MT" pitchFamily="2" charset="-79"/>
                </a:rPr>
                <a:t>Northeast of Damascus</a:t>
              </a:r>
            </a:p>
          </p:txBody>
        </p:sp>
      </p:grpSp>
      <p:pic>
        <p:nvPicPr>
          <p:cNvPr id="4" name="Picture 3">
            <a:extLst>
              <a:ext uri="{FF2B5EF4-FFF2-40B4-BE49-F238E27FC236}">
                <a16:creationId xmlns:a16="http://schemas.microsoft.com/office/drawing/2014/main" id="{24A1EF3C-2A0D-4FBB-85AD-A5B4F378E1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057" y="3429000"/>
            <a:ext cx="2090928" cy="2865120"/>
          </a:xfrm>
          <a:prstGeom prst="rect">
            <a:avLst/>
          </a:prstGeom>
        </p:spPr>
      </p:pic>
    </p:spTree>
    <p:extLst>
      <p:ext uri="{BB962C8B-B14F-4D97-AF65-F5344CB8AC3E}">
        <p14:creationId xmlns:p14="http://schemas.microsoft.com/office/powerpoint/2010/main" val="54133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171700" y="1"/>
            <a:ext cx="78486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Damascus--City</a:t>
            </a:r>
          </a:p>
        </p:txBody>
      </p:sp>
      <p:sp>
        <p:nvSpPr>
          <p:cNvPr id="9" name="TextBox 8"/>
          <p:cNvSpPr txBox="1"/>
          <p:nvPr/>
        </p:nvSpPr>
        <p:spPr>
          <a:xfrm>
            <a:off x="5627913" y="1689005"/>
            <a:ext cx="5845629" cy="3785652"/>
          </a:xfrm>
          <a:prstGeom prst="rect">
            <a:avLst/>
          </a:prstGeom>
          <a:noFill/>
        </p:spPr>
        <p:txBody>
          <a:bodyPr wrap="square" rtlCol="0">
            <a:spAutoFit/>
          </a:bodyPr>
          <a:lstStyle/>
          <a:p>
            <a:r>
              <a:rPr lang="en-US" sz="2400" dirty="0">
                <a:solidFill>
                  <a:schemeClr val="bg1"/>
                </a:solidFill>
                <a:latin typeface="Levenim MT" pitchFamily="2" charset="-79"/>
                <a:cs typeface="Levenim MT" pitchFamily="2" charset="-79"/>
              </a:rPr>
              <a:t>Street bazaars</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Damascus Steel</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Famous treasured cloth “damask”</a:t>
            </a:r>
          </a:p>
          <a:p>
            <a:endParaRPr lang="en-US" sz="2400" dirty="0">
              <a:solidFill>
                <a:schemeClr val="bg1"/>
              </a:solidFill>
              <a:latin typeface="Levenim MT" pitchFamily="2" charset="-79"/>
              <a:cs typeface="Levenim MT" pitchFamily="2" charset="-79"/>
            </a:endParaRPr>
          </a:p>
          <a:p>
            <a:r>
              <a:rPr lang="en-US" sz="2400" dirty="0">
                <a:solidFill>
                  <a:schemeClr val="bg1"/>
                </a:solidFill>
                <a:latin typeface="Levenim MT" pitchFamily="2" charset="-79"/>
                <a:cs typeface="Levenim MT" pitchFamily="2" charset="-79"/>
              </a:rPr>
              <a:t>City wall surrounding City where Paul escapes in a basket (Acts 9:23-25)</a:t>
            </a:r>
          </a:p>
          <a:p>
            <a:endParaRPr lang="en-US" sz="2400" dirty="0">
              <a:solidFill>
                <a:schemeClr val="bg1"/>
              </a:solidFill>
              <a:latin typeface="Levenim MT" pitchFamily="2" charset="-79"/>
              <a:cs typeface="Levenim MT" pitchFamily="2" charset="-79"/>
            </a:endParaRPr>
          </a:p>
          <a:p>
            <a:endParaRPr lang="en-US" sz="2400" dirty="0">
              <a:solidFill>
                <a:schemeClr val="bg1"/>
              </a:solidFill>
              <a:latin typeface="Levenim MT" pitchFamily="2" charset="-79"/>
              <a:cs typeface="Levenim MT" pitchFamily="2" charset="-79"/>
            </a:endParaRPr>
          </a:p>
        </p:txBody>
      </p:sp>
      <p:pic>
        <p:nvPicPr>
          <p:cNvPr id="8" name="Picture 14" descr="http://ninstravelog.files.wordpress.com/2011/09/20110312-syria-025.jpg?w=920&amp;h=360&amp;crop=1"/>
          <p:cNvPicPr>
            <a:picLocks noChangeAspect="1" noChangeArrowheads="1"/>
          </p:cNvPicPr>
          <p:nvPr/>
        </p:nvPicPr>
        <p:blipFill>
          <a:blip r:embed="rId3" cstate="print"/>
          <a:srcRect/>
          <a:stretch>
            <a:fillRect/>
          </a:stretch>
        </p:blipFill>
        <p:spPr bwMode="auto">
          <a:xfrm>
            <a:off x="8098971" y="1055132"/>
            <a:ext cx="3124200" cy="1220061"/>
          </a:xfrm>
          <a:prstGeom prst="rect">
            <a:avLst/>
          </a:prstGeom>
          <a:noFill/>
        </p:spPr>
      </p:pic>
      <p:pic>
        <p:nvPicPr>
          <p:cNvPr id="10" name="Picture 9" descr="market place.jpg"/>
          <p:cNvPicPr>
            <a:picLocks noChangeAspect="1"/>
          </p:cNvPicPr>
          <p:nvPr/>
        </p:nvPicPr>
        <p:blipFill>
          <a:blip r:embed="rId4" cstate="print"/>
          <a:stretch>
            <a:fillRect/>
          </a:stretch>
        </p:blipFill>
        <p:spPr>
          <a:xfrm>
            <a:off x="653142" y="798255"/>
            <a:ext cx="2647950" cy="1762125"/>
          </a:xfrm>
          <a:prstGeom prst="rect">
            <a:avLst/>
          </a:prstGeom>
        </p:spPr>
      </p:pic>
      <p:pic>
        <p:nvPicPr>
          <p:cNvPr id="11" name="Picture 10" descr="imagesCAQJ1X21.jpg"/>
          <p:cNvPicPr>
            <a:picLocks noChangeAspect="1"/>
          </p:cNvPicPr>
          <p:nvPr/>
        </p:nvPicPr>
        <p:blipFill>
          <a:blip r:embed="rId5" cstate="print"/>
          <a:stretch>
            <a:fillRect/>
          </a:stretch>
        </p:blipFill>
        <p:spPr>
          <a:xfrm>
            <a:off x="1634962" y="3166635"/>
            <a:ext cx="2947532" cy="3324706"/>
          </a:xfrm>
          <a:prstGeom prst="rect">
            <a:avLst/>
          </a:prstGeom>
        </p:spPr>
      </p:pic>
      <p:sp>
        <p:nvSpPr>
          <p:cNvPr id="13" name="TextBox 12"/>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(6)</a:t>
            </a:r>
          </a:p>
        </p:txBody>
      </p:sp>
      <p:sp>
        <p:nvSpPr>
          <p:cNvPr id="14" name="TextBox 13"/>
          <p:cNvSpPr txBox="1"/>
          <p:nvPr/>
        </p:nvSpPr>
        <p:spPr>
          <a:xfrm>
            <a:off x="5377542" y="5660344"/>
            <a:ext cx="5845629" cy="830997"/>
          </a:xfrm>
          <a:prstGeom prst="rect">
            <a:avLst/>
          </a:prstGeom>
          <a:noFill/>
        </p:spPr>
        <p:txBody>
          <a:bodyPr wrap="square" rtlCol="0">
            <a:spAutoFit/>
          </a:bodyPr>
          <a:lstStyle/>
          <a:p>
            <a:r>
              <a:rPr lang="en-US" sz="2400" dirty="0">
                <a:solidFill>
                  <a:schemeClr val="bg1"/>
                </a:solidFill>
                <a:latin typeface="Levenim MT" pitchFamily="2" charset="-79"/>
                <a:cs typeface="Levenim MT" pitchFamily="2" charset="-79"/>
              </a:rPr>
              <a:t>Saul was on his way to Damascus to persecute the saints</a:t>
            </a:r>
          </a:p>
        </p:txBody>
      </p:sp>
    </p:spTree>
    <p:extLst>
      <p:ext uri="{BB962C8B-B14F-4D97-AF65-F5344CB8AC3E}">
        <p14:creationId xmlns:p14="http://schemas.microsoft.com/office/powerpoint/2010/main" val="382596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110581"/>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Who Art Thou, Lord?</a:t>
            </a:r>
          </a:p>
        </p:txBody>
      </p:sp>
      <p:sp>
        <p:nvSpPr>
          <p:cNvPr id="7" name="TextBox 6"/>
          <p:cNvSpPr txBox="1"/>
          <p:nvPr/>
        </p:nvSpPr>
        <p:spPr>
          <a:xfrm>
            <a:off x="87085" y="6550223"/>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9:5</a:t>
            </a:r>
          </a:p>
        </p:txBody>
      </p:sp>
      <p:sp>
        <p:nvSpPr>
          <p:cNvPr id="9" name="TextBox 8"/>
          <p:cNvSpPr txBox="1"/>
          <p:nvPr/>
        </p:nvSpPr>
        <p:spPr>
          <a:xfrm>
            <a:off x="381000" y="1055132"/>
            <a:ext cx="6667500" cy="954107"/>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“And the Lord said, I am Jesus whom thou </a:t>
            </a:r>
            <a:r>
              <a:rPr lang="en-US" sz="2800" dirty="0" err="1">
                <a:solidFill>
                  <a:schemeClr val="bg1"/>
                </a:solidFill>
                <a:latin typeface="Levenim MT" pitchFamily="2" charset="-79"/>
                <a:cs typeface="Levenim MT" pitchFamily="2" charset="-79"/>
              </a:rPr>
              <a:t>persecutest</a:t>
            </a:r>
            <a:r>
              <a:rPr lang="en-US" sz="2800" dirty="0">
                <a:solidFill>
                  <a:schemeClr val="bg1"/>
                </a:solidFill>
                <a:latin typeface="Levenim MT" pitchFamily="2" charset="-79"/>
                <a:cs typeface="Levenim MT" pitchFamily="2" charset="-79"/>
              </a:rPr>
              <a:t>…</a:t>
            </a:r>
          </a:p>
        </p:txBody>
      </p:sp>
      <p:pic>
        <p:nvPicPr>
          <p:cNvPr id="5122" name="Picture 2" descr="Image result for paul on road to damasc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183280"/>
            <a:ext cx="7772400" cy="427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640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98068"/>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Kick against the pricks</a:t>
            </a:r>
          </a:p>
        </p:txBody>
      </p:sp>
      <p:sp>
        <p:nvSpPr>
          <p:cNvPr id="7" name="TextBox 6"/>
          <p:cNvSpPr txBox="1"/>
          <p:nvPr/>
        </p:nvSpPr>
        <p:spPr>
          <a:xfrm>
            <a:off x="0" y="6550223"/>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9:5</a:t>
            </a:r>
          </a:p>
        </p:txBody>
      </p:sp>
      <p:sp>
        <p:nvSpPr>
          <p:cNvPr id="9" name="TextBox 8"/>
          <p:cNvSpPr txBox="1"/>
          <p:nvPr/>
        </p:nvSpPr>
        <p:spPr>
          <a:xfrm>
            <a:off x="742216" y="3350237"/>
            <a:ext cx="4953000" cy="3108543"/>
          </a:xfrm>
          <a:prstGeom prst="rect">
            <a:avLst/>
          </a:prstGeom>
          <a:noFill/>
        </p:spPr>
        <p:txBody>
          <a:bodyPr wrap="square" rtlCol="0">
            <a:spAutoFit/>
          </a:bodyPr>
          <a:lstStyle/>
          <a:p>
            <a:r>
              <a:rPr lang="en-US" sz="2800" i="1" dirty="0">
                <a:solidFill>
                  <a:schemeClr val="bg1"/>
                </a:solidFill>
                <a:latin typeface="Levenim MT" pitchFamily="2" charset="-79"/>
                <a:cs typeface="Levenim MT" pitchFamily="2" charset="-79"/>
              </a:rPr>
              <a:t>“</a:t>
            </a:r>
            <a:r>
              <a:rPr lang="en-US" sz="2800" i="1" dirty="0" err="1">
                <a:solidFill>
                  <a:schemeClr val="bg1"/>
                </a:solidFill>
                <a:latin typeface="Levenim MT" pitchFamily="2" charset="-79"/>
                <a:cs typeface="Levenim MT" pitchFamily="2" charset="-79"/>
              </a:rPr>
              <a:t>Goud</a:t>
            </a:r>
            <a:r>
              <a:rPr lang="en-US" sz="2800" i="1" dirty="0">
                <a:solidFill>
                  <a:schemeClr val="bg1"/>
                </a:solidFill>
                <a:latin typeface="Levenim MT" pitchFamily="2" charset="-79"/>
                <a:cs typeface="Levenim MT" pitchFamily="2" charset="-79"/>
              </a:rPr>
              <a:t>”</a:t>
            </a:r>
          </a:p>
          <a:p>
            <a:endParaRPr lang="en-US" sz="2800" dirty="0">
              <a:solidFill>
                <a:schemeClr val="bg1"/>
              </a:solidFill>
              <a:latin typeface="Levenim MT" pitchFamily="2" charset="-79"/>
              <a:cs typeface="Levenim MT" pitchFamily="2" charset="-79"/>
            </a:endParaRPr>
          </a:p>
          <a:p>
            <a:r>
              <a:rPr lang="en-US" sz="2800" dirty="0">
                <a:solidFill>
                  <a:schemeClr val="bg1"/>
                </a:solidFill>
                <a:latin typeface="Levenim MT" pitchFamily="2" charset="-79"/>
                <a:cs typeface="Levenim MT" pitchFamily="2" charset="-79"/>
              </a:rPr>
              <a:t>A sharp spear used to prick the hides of animals to make them move ahead</a:t>
            </a:r>
          </a:p>
          <a:p>
            <a:endParaRPr lang="en-US" sz="2800" dirty="0">
              <a:solidFill>
                <a:schemeClr val="bg1"/>
              </a:solidFill>
              <a:latin typeface="Levenim MT" pitchFamily="2" charset="-79"/>
              <a:cs typeface="Levenim MT" pitchFamily="2" charset="-79"/>
            </a:endParaRPr>
          </a:p>
          <a:p>
            <a:endParaRPr lang="en-US" sz="2800" dirty="0">
              <a:solidFill>
                <a:schemeClr val="bg1"/>
              </a:solidFill>
              <a:latin typeface="Levenim MT" pitchFamily="2" charset="-79"/>
              <a:cs typeface="Levenim MT" pitchFamily="2" charset="-79"/>
            </a:endParaRPr>
          </a:p>
        </p:txBody>
      </p:sp>
      <p:sp>
        <p:nvSpPr>
          <p:cNvPr id="8" name="TextBox 7"/>
          <p:cNvSpPr txBox="1"/>
          <p:nvPr/>
        </p:nvSpPr>
        <p:spPr>
          <a:xfrm>
            <a:off x="5611148" y="5644955"/>
            <a:ext cx="5416997" cy="954107"/>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The tendency when kicked  is to “Kick back”, to retaliate</a:t>
            </a:r>
          </a:p>
        </p:txBody>
      </p:sp>
      <p:pic>
        <p:nvPicPr>
          <p:cNvPr id="10" name="Picture 4" descr="http://2.bp.blogspot.com/-d9BTvK4jcvw/T2_eb3RxZmI/AAAAAAAAA00/oBcbfpqVt2A/s1600/oxen.pricks.goads.jpg"/>
          <p:cNvPicPr>
            <a:picLocks noChangeAspect="1" noChangeArrowheads="1"/>
          </p:cNvPicPr>
          <p:nvPr/>
        </p:nvPicPr>
        <p:blipFill>
          <a:blip r:embed="rId3" cstate="print"/>
          <a:srcRect l="10207" t="13088" r="10686" b="14928"/>
          <a:stretch>
            <a:fillRect/>
          </a:stretch>
        </p:blipFill>
        <p:spPr bwMode="auto">
          <a:xfrm>
            <a:off x="6511031" y="3409669"/>
            <a:ext cx="2981312" cy="2115770"/>
          </a:xfrm>
          <a:prstGeom prst="rect">
            <a:avLst/>
          </a:prstGeom>
          <a:noFill/>
        </p:spPr>
      </p:pic>
      <p:sp>
        <p:nvSpPr>
          <p:cNvPr id="12" name="Rectangle 11"/>
          <p:cNvSpPr/>
          <p:nvPr/>
        </p:nvSpPr>
        <p:spPr>
          <a:xfrm>
            <a:off x="2140075" y="1619210"/>
            <a:ext cx="8282007" cy="1477328"/>
          </a:xfrm>
          <a:prstGeom prst="rect">
            <a:avLst/>
          </a:prstGeom>
        </p:spPr>
        <p:txBody>
          <a:bodyPr wrap="square">
            <a:spAutoFit/>
          </a:bodyPr>
          <a:lstStyle/>
          <a:p>
            <a:r>
              <a:rPr lang="en-US" dirty="0">
                <a:solidFill>
                  <a:schemeClr val="bg2"/>
                </a:solidFill>
              </a:rPr>
              <a:t>During the time of Jesus, many people were farmers and used oxen to till the soil. A prick, or goad, was a pointed shaft sharpened to a point on one end, much like a metalwork prick. This was held up to an ox by the driver in such a way that if the ox turned in the wrong direction, it would get pricked. Sometimes an ox would attempt to kick the irritant away, which would only drive it in deeper.</a:t>
            </a:r>
          </a:p>
        </p:txBody>
      </p:sp>
      <p:sp>
        <p:nvSpPr>
          <p:cNvPr id="14" name="TextBox 13"/>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(6)</a:t>
            </a:r>
          </a:p>
        </p:txBody>
      </p:sp>
      <p:pic>
        <p:nvPicPr>
          <p:cNvPr id="6146" name="Picture 2" descr="Image result for kick against the pric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466" y="868747"/>
            <a:ext cx="428625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75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117394"/>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What wilt thou have me to do?</a:t>
            </a:r>
          </a:p>
        </p:txBody>
      </p:sp>
      <p:sp>
        <p:nvSpPr>
          <p:cNvPr id="7" name="TextBox 6"/>
          <p:cNvSpPr txBox="1"/>
          <p:nvPr/>
        </p:nvSpPr>
        <p:spPr>
          <a:xfrm>
            <a:off x="0" y="6494796"/>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9:6</a:t>
            </a:r>
          </a:p>
        </p:txBody>
      </p:sp>
      <p:sp>
        <p:nvSpPr>
          <p:cNvPr id="9" name="TextBox 8"/>
          <p:cNvSpPr txBox="1"/>
          <p:nvPr/>
        </p:nvSpPr>
        <p:spPr>
          <a:xfrm>
            <a:off x="1828800" y="1981201"/>
            <a:ext cx="4953000" cy="1384995"/>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“…Arise, and go into the city, and it shall be told thee what thou must do.”</a:t>
            </a:r>
          </a:p>
        </p:txBody>
      </p:sp>
      <p:sp>
        <p:nvSpPr>
          <p:cNvPr id="8" name="TextBox 7"/>
          <p:cNvSpPr txBox="1"/>
          <p:nvPr/>
        </p:nvSpPr>
        <p:spPr>
          <a:xfrm>
            <a:off x="5486400" y="5427821"/>
            <a:ext cx="6324600" cy="523220"/>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Men with him are speechless</a:t>
            </a:r>
          </a:p>
        </p:txBody>
      </p:sp>
      <p:pic>
        <p:nvPicPr>
          <p:cNvPr id="10" name="Picture 2" descr="http://t0.gstatic.com/images?q=tbn:ANd9GcTpB9x9rTbkTbVVV1o_B9UjHhG-RMWLtVX57BzDQ6u4FRJDKrc5"/>
          <p:cNvPicPr>
            <a:picLocks noChangeAspect="1" noChangeArrowheads="1"/>
          </p:cNvPicPr>
          <p:nvPr/>
        </p:nvPicPr>
        <p:blipFill>
          <a:blip r:embed="rId3" cstate="print"/>
          <a:srcRect/>
          <a:stretch>
            <a:fillRect/>
          </a:stretch>
        </p:blipFill>
        <p:spPr bwMode="auto">
          <a:xfrm>
            <a:off x="7064828" y="1531841"/>
            <a:ext cx="2841172" cy="3516302"/>
          </a:xfrm>
          <a:prstGeom prst="rect">
            <a:avLst/>
          </a:prstGeom>
          <a:noFill/>
        </p:spPr>
      </p:pic>
      <p:pic>
        <p:nvPicPr>
          <p:cNvPr id="12" name="Picture 4" descr="Image result for paul on road to damasc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535479"/>
            <a:ext cx="3952875" cy="297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9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65784"/>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Ananias a Disciple</a:t>
            </a:r>
          </a:p>
        </p:txBody>
      </p:sp>
      <p:sp>
        <p:nvSpPr>
          <p:cNvPr id="7" name="TextBox 6"/>
          <p:cNvSpPr txBox="1"/>
          <p:nvPr/>
        </p:nvSpPr>
        <p:spPr>
          <a:xfrm>
            <a:off x="0" y="6503937"/>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9:10-11</a:t>
            </a:r>
          </a:p>
        </p:txBody>
      </p:sp>
      <p:sp>
        <p:nvSpPr>
          <p:cNvPr id="9" name="TextBox 8"/>
          <p:cNvSpPr txBox="1"/>
          <p:nvPr/>
        </p:nvSpPr>
        <p:spPr>
          <a:xfrm>
            <a:off x="1828800" y="1981201"/>
            <a:ext cx="4953000" cy="1384995"/>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Has a vision</a:t>
            </a:r>
          </a:p>
          <a:p>
            <a:endParaRPr lang="en-US" sz="2800" dirty="0">
              <a:solidFill>
                <a:schemeClr val="bg1"/>
              </a:solidFill>
              <a:latin typeface="Levenim MT" pitchFamily="2" charset="-79"/>
              <a:cs typeface="Levenim MT" pitchFamily="2" charset="-79"/>
            </a:endParaRPr>
          </a:p>
          <a:p>
            <a:r>
              <a:rPr lang="en-US" sz="2800" dirty="0">
                <a:solidFill>
                  <a:schemeClr val="bg1"/>
                </a:solidFill>
                <a:latin typeface="Levenim MT" pitchFamily="2" charset="-79"/>
                <a:cs typeface="Levenim MT" pitchFamily="2" charset="-79"/>
              </a:rPr>
              <a:t>“Behold, I am here, Lord.”</a:t>
            </a:r>
          </a:p>
        </p:txBody>
      </p:sp>
      <p:sp>
        <p:nvSpPr>
          <p:cNvPr id="8" name="TextBox 7"/>
          <p:cNvSpPr txBox="1"/>
          <p:nvPr/>
        </p:nvSpPr>
        <p:spPr>
          <a:xfrm>
            <a:off x="5486399" y="4648200"/>
            <a:ext cx="5188467" cy="1815882"/>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“…Go into the street which is called Straight, and enquire in the house of Judas for </a:t>
            </a:r>
            <a:r>
              <a:rPr lang="en-US" sz="2800" i="1" dirty="0">
                <a:solidFill>
                  <a:schemeClr val="bg1"/>
                </a:solidFill>
                <a:latin typeface="Levenim MT" pitchFamily="2" charset="-79"/>
                <a:cs typeface="Levenim MT" pitchFamily="2" charset="-79"/>
              </a:rPr>
              <a:t>one</a:t>
            </a:r>
            <a:r>
              <a:rPr lang="en-US" sz="2800" dirty="0">
                <a:solidFill>
                  <a:schemeClr val="bg1"/>
                </a:solidFill>
                <a:latin typeface="Levenim MT" pitchFamily="2" charset="-79"/>
                <a:cs typeface="Levenim MT" pitchFamily="2" charset="-79"/>
              </a:rPr>
              <a:t> called Saul…”</a:t>
            </a:r>
          </a:p>
        </p:txBody>
      </p:sp>
      <p:pic>
        <p:nvPicPr>
          <p:cNvPr id="10" name="Picture 18" descr="https://encrypted-tbn2.gstatic.com/images?q=tbn:ANd9GcQw0fDuLcx_gfUHkqa8KmHhztK686ruPHaBFqlbTcb-lhV7SrGr"/>
          <p:cNvPicPr>
            <a:picLocks noChangeAspect="1" noChangeArrowheads="1"/>
          </p:cNvPicPr>
          <p:nvPr/>
        </p:nvPicPr>
        <p:blipFill>
          <a:blip r:embed="rId3" cstate="print"/>
          <a:srcRect/>
          <a:stretch>
            <a:fillRect/>
          </a:stretch>
        </p:blipFill>
        <p:spPr bwMode="auto">
          <a:xfrm>
            <a:off x="308047" y="166030"/>
            <a:ext cx="2590800" cy="1762126"/>
          </a:xfrm>
          <a:prstGeom prst="rect">
            <a:avLst/>
          </a:prstGeom>
          <a:noFill/>
        </p:spPr>
      </p:pic>
      <p:pic>
        <p:nvPicPr>
          <p:cNvPr id="11" name="Picture 12" descr="http://4.bp.blogspot.com/-Rsd7zeeL-m4/TnnN_EQUTdI/AAAAAAAAFYk/X46w2GPKwuM/s1600/damas-16.JPG"/>
          <p:cNvPicPr>
            <a:picLocks noChangeAspect="1" noChangeArrowheads="1"/>
          </p:cNvPicPr>
          <p:nvPr/>
        </p:nvPicPr>
        <p:blipFill>
          <a:blip r:embed="rId4" cstate="print"/>
          <a:srcRect/>
          <a:stretch>
            <a:fillRect/>
          </a:stretch>
        </p:blipFill>
        <p:spPr bwMode="auto">
          <a:xfrm>
            <a:off x="1425228" y="3733758"/>
            <a:ext cx="3552371" cy="2664278"/>
          </a:xfrm>
          <a:prstGeom prst="rect">
            <a:avLst/>
          </a:prstGeom>
          <a:noFill/>
        </p:spPr>
      </p:pic>
      <p:grpSp>
        <p:nvGrpSpPr>
          <p:cNvPr id="13" name="Group 12"/>
          <p:cNvGrpSpPr/>
          <p:nvPr/>
        </p:nvGrpSpPr>
        <p:grpSpPr>
          <a:xfrm>
            <a:off x="9300666" y="772421"/>
            <a:ext cx="1862633" cy="3593585"/>
            <a:chOff x="5114186" y="573919"/>
            <a:chExt cx="2295336" cy="4428401"/>
          </a:xfrm>
        </p:grpSpPr>
        <p:sp>
          <p:nvSpPr>
            <p:cNvPr id="14" name="Oval 13"/>
            <p:cNvSpPr/>
            <p:nvPr/>
          </p:nvSpPr>
          <p:spPr>
            <a:xfrm rot="3646842">
              <a:off x="6224851" y="4528041"/>
              <a:ext cx="548724" cy="399834"/>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6922285">
              <a:off x="5781092" y="4525304"/>
              <a:ext cx="548724" cy="399834"/>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rot="10265566">
              <a:off x="6368884" y="648260"/>
              <a:ext cx="757952" cy="1428370"/>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rot="11510747" flipH="1">
              <a:off x="5440542" y="631844"/>
              <a:ext cx="679572" cy="1577955"/>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3770880">
              <a:off x="6374896" y="4158626"/>
              <a:ext cx="614638" cy="371786"/>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706969">
              <a:off x="6935243" y="2959770"/>
              <a:ext cx="548724" cy="399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6922285">
              <a:off x="5039741" y="2961315"/>
              <a:ext cx="548724" cy="399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p:cNvSpPr/>
            <p:nvPr/>
          </p:nvSpPr>
          <p:spPr>
            <a:xfrm rot="9035457">
              <a:off x="6591481" y="2023755"/>
              <a:ext cx="606494" cy="1241548"/>
            </a:xfrm>
            <a:prstGeom prst="flowChartManualOperatio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p:cNvSpPr/>
            <p:nvPr/>
          </p:nvSpPr>
          <p:spPr>
            <a:xfrm rot="12441478">
              <a:off x="5345275" y="2024207"/>
              <a:ext cx="606494" cy="1262241"/>
            </a:xfrm>
            <a:prstGeom prst="flowChartManualOperatio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22"/>
            <p:cNvSpPr/>
            <p:nvPr/>
          </p:nvSpPr>
          <p:spPr>
            <a:xfrm rot="10800000">
              <a:off x="5530640" y="2022057"/>
              <a:ext cx="1471969" cy="2664575"/>
            </a:xfrm>
            <a:prstGeom prst="flowChartManualOperatio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a:off x="6096785" y="758156"/>
              <a:ext cx="339685" cy="276356"/>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934776" y="1500728"/>
              <a:ext cx="624846" cy="106614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643872" y="573919"/>
              <a:ext cx="1245512" cy="17502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a:off x="5956757" y="1711365"/>
              <a:ext cx="617793" cy="812968"/>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530643" y="758156"/>
              <a:ext cx="1471969" cy="276356"/>
            </a:xfrm>
            <a:prstGeom prst="roundRect">
              <a:avLst/>
            </a:prstGeom>
            <a:solidFill>
              <a:srgbClr val="EED3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38463" y="1849640"/>
              <a:ext cx="278136" cy="1701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5670277" y="4343999"/>
              <a:ext cx="1130614" cy="281787"/>
              <a:chOff x="6172200" y="4565754"/>
              <a:chExt cx="3923675" cy="920646"/>
            </a:xfrm>
          </p:grpSpPr>
          <p:grpSp>
            <p:nvGrpSpPr>
              <p:cNvPr id="47" name="Group 46"/>
              <p:cNvGrpSpPr/>
              <p:nvPr/>
            </p:nvGrpSpPr>
            <p:grpSpPr>
              <a:xfrm>
                <a:off x="6172200" y="4572000"/>
                <a:ext cx="1295400" cy="914400"/>
                <a:chOff x="6172200" y="4572000"/>
                <a:chExt cx="1295400" cy="914400"/>
              </a:xfrm>
            </p:grpSpPr>
            <p:sp>
              <p:nvSpPr>
                <p:cNvPr id="56" name="Quad Arrow Callout 55"/>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7510072" y="4567003"/>
                <a:ext cx="1295400" cy="914400"/>
                <a:chOff x="6172200" y="4572000"/>
                <a:chExt cx="1295400" cy="914400"/>
              </a:xfrm>
            </p:grpSpPr>
            <p:sp>
              <p:nvSpPr>
                <p:cNvPr id="54" name="Quad Arrow Callout 53"/>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8800475" y="4565754"/>
                <a:ext cx="1295400" cy="914400"/>
                <a:chOff x="6172200" y="4572000"/>
                <a:chExt cx="1295400" cy="914400"/>
              </a:xfrm>
            </p:grpSpPr>
            <p:sp>
              <p:nvSpPr>
                <p:cNvPr id="52" name="Quad Arrow Callout 51"/>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Oval 49"/>
              <p:cNvSpPr/>
              <p:nvPr/>
            </p:nvSpPr>
            <p:spPr>
              <a:xfrm>
                <a:off x="7367583" y="4914441"/>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749176" y="4916939"/>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ounded Rectangle 30"/>
            <p:cNvSpPr/>
            <p:nvPr/>
          </p:nvSpPr>
          <p:spPr>
            <a:xfrm>
              <a:off x="5660794" y="3412271"/>
              <a:ext cx="1234128" cy="231702"/>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Wave 31"/>
            <p:cNvSpPr/>
            <p:nvPr/>
          </p:nvSpPr>
          <p:spPr>
            <a:xfrm rot="16200000">
              <a:off x="6089165" y="3925892"/>
              <a:ext cx="926809" cy="247117"/>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Wave 32"/>
            <p:cNvSpPr/>
            <p:nvPr/>
          </p:nvSpPr>
          <p:spPr>
            <a:xfrm rot="15242885">
              <a:off x="6142428" y="3875094"/>
              <a:ext cx="1005621" cy="336201"/>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6367231" y="3354345"/>
              <a:ext cx="335761" cy="289628"/>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5649167" y="769928"/>
              <a:ext cx="1130614" cy="247214"/>
              <a:chOff x="6172200" y="4565754"/>
              <a:chExt cx="3923675" cy="920646"/>
            </a:xfrm>
          </p:grpSpPr>
          <p:grpSp>
            <p:nvGrpSpPr>
              <p:cNvPr id="36" name="Group 35"/>
              <p:cNvGrpSpPr/>
              <p:nvPr/>
            </p:nvGrpSpPr>
            <p:grpSpPr>
              <a:xfrm>
                <a:off x="6172200" y="4572000"/>
                <a:ext cx="1295400" cy="914400"/>
                <a:chOff x="6172200" y="4572000"/>
                <a:chExt cx="1295400" cy="914400"/>
              </a:xfrm>
            </p:grpSpPr>
            <p:sp>
              <p:nvSpPr>
                <p:cNvPr id="45" name="Quad Arrow Callout 44"/>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510072" y="4567003"/>
                <a:ext cx="1295400" cy="914400"/>
                <a:chOff x="6172200" y="4572000"/>
                <a:chExt cx="1295400" cy="914400"/>
              </a:xfrm>
            </p:grpSpPr>
            <p:sp>
              <p:nvSpPr>
                <p:cNvPr id="43" name="Quad Arrow Callout 42"/>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8800475" y="4565754"/>
                <a:ext cx="1295400" cy="914400"/>
                <a:chOff x="6172200" y="4572000"/>
                <a:chExt cx="1295400" cy="914400"/>
              </a:xfrm>
            </p:grpSpPr>
            <p:sp>
              <p:nvSpPr>
                <p:cNvPr id="41" name="Quad Arrow Callout 40"/>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6649448" y="4823181"/>
                  <a:ext cx="279402" cy="412863"/>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p:cNvSpPr/>
              <p:nvPr/>
            </p:nvSpPr>
            <p:spPr>
              <a:xfrm>
                <a:off x="7367583" y="4914441"/>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749176" y="4916939"/>
                <a:ext cx="206418" cy="230755"/>
              </a:xfrm>
              <a:prstGeom prst="ellipse">
                <a:avLst/>
              </a:prstGeom>
              <a:solidFill>
                <a:srgbClr val="EFE2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68936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101025"/>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A Chosen Vessel</a:t>
            </a:r>
          </a:p>
        </p:txBody>
      </p:sp>
      <p:sp>
        <p:nvSpPr>
          <p:cNvPr id="7" name="TextBox 6"/>
          <p:cNvSpPr txBox="1"/>
          <p:nvPr/>
        </p:nvSpPr>
        <p:spPr>
          <a:xfrm>
            <a:off x="0" y="6488668"/>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9:13-15</a:t>
            </a:r>
          </a:p>
        </p:txBody>
      </p:sp>
      <p:sp>
        <p:nvSpPr>
          <p:cNvPr id="9" name="TextBox 8"/>
          <p:cNvSpPr txBox="1"/>
          <p:nvPr/>
        </p:nvSpPr>
        <p:spPr>
          <a:xfrm>
            <a:off x="576943" y="1562101"/>
            <a:ext cx="5419820" cy="954107"/>
          </a:xfrm>
          <a:prstGeom prst="rect">
            <a:avLst/>
          </a:prstGeom>
          <a:noFill/>
        </p:spPr>
        <p:txBody>
          <a:bodyPr wrap="square" rtlCol="0">
            <a:spAutoFit/>
          </a:bodyPr>
          <a:lstStyle/>
          <a:p>
            <a:r>
              <a:rPr lang="en-US" sz="2800" dirty="0">
                <a:solidFill>
                  <a:schemeClr val="bg1"/>
                </a:solidFill>
                <a:latin typeface="Levenim MT" pitchFamily="2" charset="-79"/>
                <a:cs typeface="Levenim MT" pitchFamily="2" charset="-79"/>
              </a:rPr>
              <a:t>Ananias has heard about the persecution by this man, Saul</a:t>
            </a:r>
          </a:p>
        </p:txBody>
      </p:sp>
      <p:sp>
        <p:nvSpPr>
          <p:cNvPr id="8" name="TextBox 7"/>
          <p:cNvSpPr txBox="1"/>
          <p:nvPr/>
        </p:nvSpPr>
        <p:spPr>
          <a:xfrm>
            <a:off x="5060496" y="4501637"/>
            <a:ext cx="6509657" cy="1815882"/>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“…Go thy way; for he is a chosen vessel unto me, to bear my name before the Gentiles, and kings, and the children of Israel:”</a:t>
            </a:r>
          </a:p>
        </p:txBody>
      </p:sp>
      <p:pic>
        <p:nvPicPr>
          <p:cNvPr id="5124" name="Picture 4" descr="http://t1.gstatic.com/images?q=tbn:ANd9GcTP3EmrRf6nWDm6prBkWdNo5U6_19UchF-6Uhsmd1SO5QyNA2roPg"/>
          <p:cNvPicPr>
            <a:picLocks noChangeAspect="1" noChangeArrowheads="1"/>
          </p:cNvPicPr>
          <p:nvPr/>
        </p:nvPicPr>
        <p:blipFill>
          <a:blip r:embed="rId3" cstate="print"/>
          <a:srcRect/>
          <a:stretch>
            <a:fillRect/>
          </a:stretch>
        </p:blipFill>
        <p:spPr bwMode="auto">
          <a:xfrm>
            <a:off x="6860144" y="963277"/>
            <a:ext cx="2512456" cy="3367211"/>
          </a:xfrm>
          <a:prstGeom prst="rect">
            <a:avLst/>
          </a:prstGeom>
          <a:noFill/>
        </p:spPr>
      </p:pic>
      <p:grpSp>
        <p:nvGrpSpPr>
          <p:cNvPr id="15" name="Group 14"/>
          <p:cNvGrpSpPr/>
          <p:nvPr/>
        </p:nvGrpSpPr>
        <p:grpSpPr>
          <a:xfrm>
            <a:off x="1595097" y="2888745"/>
            <a:ext cx="2448606" cy="3499318"/>
            <a:chOff x="1595097" y="2888745"/>
            <a:chExt cx="2448606" cy="3499318"/>
          </a:xfrm>
        </p:grpSpPr>
        <p:grpSp>
          <p:nvGrpSpPr>
            <p:cNvPr id="3" name="Group 2"/>
            <p:cNvGrpSpPr/>
            <p:nvPr/>
          </p:nvGrpSpPr>
          <p:grpSpPr>
            <a:xfrm>
              <a:off x="1595097" y="2967532"/>
              <a:ext cx="2448606" cy="3420531"/>
              <a:chOff x="1524000" y="3316903"/>
              <a:chExt cx="2448606" cy="3420531"/>
            </a:xfrm>
          </p:grpSpPr>
          <p:sp>
            <p:nvSpPr>
              <p:cNvPr id="12" name="Rectangle 11"/>
              <p:cNvSpPr/>
              <p:nvPr/>
            </p:nvSpPr>
            <p:spPr>
              <a:xfrm rot="4437704">
                <a:off x="2630644" y="6036031"/>
                <a:ext cx="1203360" cy="199445"/>
              </a:xfrm>
              <a:prstGeom prst="rect">
                <a:avLst/>
              </a:prstGeom>
              <a:solidFill>
                <a:srgbClr val="F9D299"/>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6774106">
                <a:off x="1637465" y="6023278"/>
                <a:ext cx="1203360" cy="199445"/>
              </a:xfrm>
              <a:prstGeom prst="rect">
                <a:avLst/>
              </a:prstGeom>
              <a:solidFill>
                <a:srgbClr val="F9D299"/>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t1.gstatic.com/images?q=tbn:ANd9GcSLFLiEyIZsX0cdNeP1Gm8vLuEcQwP8DVrYxfWSwIIYTuC1wvurNQ"/>
              <p:cNvPicPr>
                <a:picLocks noChangeAspect="1" noChangeArrowheads="1"/>
              </p:cNvPicPr>
              <p:nvPr/>
            </p:nvPicPr>
            <p:blipFill>
              <a:blip r:embed="rId4" cstate="print"/>
              <a:srcRect/>
              <a:stretch>
                <a:fillRect/>
              </a:stretch>
            </p:blipFill>
            <p:spPr bwMode="auto">
              <a:xfrm>
                <a:off x="1835604" y="3316903"/>
                <a:ext cx="1924050" cy="2381250"/>
              </a:xfrm>
              <a:prstGeom prst="rect">
                <a:avLst/>
              </a:prstGeom>
              <a:noFill/>
              <a:scene3d>
                <a:camera prst="orthographicFront"/>
                <a:lightRig rig="threePt" dir="t"/>
              </a:scene3d>
              <a:sp3d>
                <a:bevelT w="139700" h="139700" prst="divot"/>
              </a:sp3d>
            </p:spPr>
          </p:pic>
          <p:sp>
            <p:nvSpPr>
              <p:cNvPr id="2" name="Rectangle 1"/>
              <p:cNvSpPr/>
              <p:nvPr/>
            </p:nvSpPr>
            <p:spPr>
              <a:xfrm>
                <a:off x="1524000" y="5640611"/>
                <a:ext cx="2448606" cy="164718"/>
              </a:xfrm>
              <a:prstGeom prst="rect">
                <a:avLst/>
              </a:prstGeom>
              <a:solidFill>
                <a:srgbClr val="F9D299"/>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a:off x="2636249" y="2888745"/>
              <a:ext cx="405099" cy="169296"/>
            </a:xfrm>
            <a:prstGeom prst="ellipse">
              <a:avLst/>
            </a:prstGeom>
            <a:solidFill>
              <a:srgbClr val="F9D299"/>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30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77585" y="101025"/>
            <a:ext cx="11636829"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Saul’s Companions</a:t>
            </a:r>
          </a:p>
        </p:txBody>
      </p:sp>
      <p:sp>
        <p:nvSpPr>
          <p:cNvPr id="7" name="TextBox 6"/>
          <p:cNvSpPr txBox="1"/>
          <p:nvPr/>
        </p:nvSpPr>
        <p:spPr>
          <a:xfrm>
            <a:off x="0" y="6550223"/>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9:9; Acts 22:9</a:t>
            </a:r>
          </a:p>
        </p:txBody>
      </p:sp>
      <p:sp>
        <p:nvSpPr>
          <p:cNvPr id="8" name="TextBox 7"/>
          <p:cNvSpPr txBox="1"/>
          <p:nvPr/>
        </p:nvSpPr>
        <p:spPr>
          <a:xfrm>
            <a:off x="340545" y="1302107"/>
            <a:ext cx="5603056" cy="3785652"/>
          </a:xfrm>
          <a:prstGeom prst="rect">
            <a:avLst/>
          </a:prstGeom>
          <a:noFill/>
        </p:spPr>
        <p:txBody>
          <a:bodyPr wrap="square" rtlCol="0">
            <a:spAutoFit/>
          </a:bodyPr>
          <a:lstStyle/>
          <a:p>
            <a:r>
              <a:rPr lang="en-US" sz="2000" dirty="0">
                <a:solidFill>
                  <a:schemeClr val="bg1"/>
                </a:solidFill>
              </a:rPr>
              <a:t>In this account, we are told that Paul's associates heard the voice of Jesus. </a:t>
            </a:r>
          </a:p>
          <a:p>
            <a:endParaRPr lang="en-US" sz="2000" dirty="0">
              <a:solidFill>
                <a:schemeClr val="bg1"/>
              </a:solidFill>
            </a:endParaRPr>
          </a:p>
          <a:p>
            <a:r>
              <a:rPr lang="en-US" sz="2000" dirty="0">
                <a:solidFill>
                  <a:schemeClr val="bg1"/>
                </a:solidFill>
              </a:rPr>
              <a:t>However, a later account of Paul's conversion conflicts with this version. Paul stated that they 'saw indeed the light, and were afraid; but they heard not the voice of him that </a:t>
            </a:r>
            <a:r>
              <a:rPr lang="en-US" sz="2000" dirty="0" err="1">
                <a:solidFill>
                  <a:schemeClr val="bg1"/>
                </a:solidFill>
              </a:rPr>
              <a:t>spake</a:t>
            </a:r>
            <a:r>
              <a:rPr lang="en-US" sz="2000" dirty="0">
                <a:solidFill>
                  <a:schemeClr val="bg1"/>
                </a:solidFill>
              </a:rPr>
              <a:t> to me‘. </a:t>
            </a:r>
          </a:p>
          <a:p>
            <a:endParaRPr lang="en-US" sz="2000" dirty="0">
              <a:solidFill>
                <a:schemeClr val="bg1"/>
              </a:solidFill>
            </a:endParaRPr>
          </a:p>
          <a:p>
            <a:r>
              <a:rPr lang="en-US" sz="2000" dirty="0">
                <a:solidFill>
                  <a:schemeClr val="bg1"/>
                </a:solidFill>
              </a:rPr>
              <a:t>…surely the voice and message of the Lord was for Paul alone, although his companions in travel might be permitted to see the light and thereby be assured of the unusual event that was taking place."</a:t>
            </a:r>
            <a:endParaRPr lang="en-US" sz="2000" dirty="0">
              <a:solidFill>
                <a:schemeClr val="bg1"/>
              </a:solidFill>
              <a:latin typeface="Levenim MT" pitchFamily="2" charset="-79"/>
              <a:cs typeface="Levenim MT" pitchFamily="2" charset="-79"/>
            </a:endParaRPr>
          </a:p>
        </p:txBody>
      </p:sp>
      <p:sp>
        <p:nvSpPr>
          <p:cNvPr id="4098" name="AutoShape 2" descr="data:image/jpeg;base64,/9j/4AAQSkZJRgABAQAAAQABAAD/2wCEAAkGBhQSDxQUEBIUFRQUFRQUGBYWFhgVGBYVFRYVFRcYFhcYHCYeFxojGhQYHzEgIycpLCwsFR4xNTAqNSYrLCkBCQoKDgwOGg8PGiwkHyIxKSwpLSwsLywsLSosLCwsLCwvLCwsKSwuLC8sLCksLCwsLCwpLCwsLCwsLCksLCwpKf/AABEIANYA7AMBIgACEQEDEQH/xAAcAAEAAgMBAQEAAAAAAAAAAAAABQYBBAcDAgj/xAA4EAACAQMCBAQFAwMEAQUAAAABAgADBBESIQUGMUEHEyJRMkJhcYEUobEjUpEVYsHRgkNTY3Ly/8QAGgEBAAMBAQEAAAAAAAAAAAAAAAIDBAUBBv/EADIRAAICAQMCBQIEBgMBAAAAAAABAhEDBCExEkETIlFhcQWBMqHB0RQjQpHh8FKx8Qb/2gAMAwEAAhEDEQA/AO4xEQBERAEREAREQBERAEREARExmADILmfm+hYBGuNQWoSoZVJAx7+0jOcuCcRq1qb8PuhSUY1K3bf4hsdW3aQNbxft1rNQurd2VGCF9IbLrsWNM7jfpiVynXOxrxaZz80fN3aXY6TbXK1EV0OVZQw+xGRPac1PALiyuq18l29S3ANZ7fGqoQdwmnooGeo32ktyd4n0L+p5QVqdXchW3DAdwRPVPszyWmdOePdLn2LpExmMyZlMxEQBERAEREAREQBERAEREAREQBERAEZiR3GuImlTzTUPUOypkAk/TPWRnJRVs9St0jcpXKtnSwOk4ODnBxnB9us+be+Spq0OraThsHOD9ZUb7idW1t0VLfNaqdVQU1yPMbbSxHzdBkyWo1aFlRAISmzkEqO9Rvr99pQs+++1c/4LXj2278E9mZkJwE3Req10FRSQEQEMQB1JI9/aTQl0JdSuqKpKnQMonPXEeK0bhDYURVo6dwFDHXk51b7DGN5fDKvzB4iWlnWFGu7eYcHCqWwDsM4nsqrdl2n6uvyx6vbkheKeK62lWnRuaLeb5aNV09FZhuAD1E2EfhVyKXEaq0kbJ0vVwmWU49QOzEHoZ680cS4TWY0b1qRcDOSMMu3ZwMgyF595ES4o24tK9GkKVPFOk50oyncEH3+uO8qblv3NkI430qScL5fqVvinAeJLdtXsK5uRVdiHouGChicLUQnAUA4zJTmLme24bVH6ahRe+NNRVqqMKpPxYAHUkdpocrcu3PDFuLy5wiU6TIoWoHFR32BwpPTrv7znNxcFmZ2OSxJJO/U5meUnFe7OvhwxzzfU04R222v5+DoNh42XauDVp06i9wPQfwZ0/lfnq2vl/pOFqd6bbMPsO4nJrLwevalsKuaasy6hSY+rHbLdAcSqUmq2d2pdWp1aDqxXoRjBxt2I/mSjkyQ/FwQyaTSapNYXUl6H6ozE1OGXwrUadVelRVYfkTaE2nzLVOmZiIg8EREAREQBERAEREAREQBBiYMA+KlYKCWOANyZTbyva1bo1TWYuoxTDD+mj7jUB3mrzrx1jUan0ROoHzGaJ5UuxTDmmpBAbSretQRnBBG5+xnC1Ory5JuOGFqPJ0sWCEYqWSVN8G5+tbh6s9WqlStWOdQJKLTHTGepznP4m5ZhKlJb2+Q601FUzto+V2Q9/rILhnGRTIFRA6aguGAzTYnGRnoR7S2cL5WcV/OuK/mEagqgYUqdvVnrt26TzSSlm3gtuKfEff3Z7nisfPzfr+xq2fE6vEdXku1BKbLl1GfMBJyoPuMdfrLeg2nzRohVCqAAOgAwBPsTsYsbgt3b7s585KT2VIzI7iHL1vXdXrUKdRlxhmUEjHTeSMS6rIptcFE494Q2l1XasWqozsGYIw0n32I2yB2kbzl4TPdVhUt7gIFRUVHBIUKMDSV6ZnTMQZB44vsaIavNBpqXBxnmLkyrYcCqJUqeYzV0qPp1FVXZQBnfHQyG8JuWhdX/AJlRdVK3GvfcGptoB98bn8Cd6r0VdSrqGUjBBGQR7ETlfNvPVLhpa14VRpIxOqo6r6Qx26Dq2BKZwjFqTOlptTmz45YILeW9/J1K4u0pjNR1Ue7ECVXnbkijxOiHpMq1gDoqjcHtpbHUTg3E+MVq51V6rVDnue/0E774XcFe24XSWrkO+qoVPyh2JA+mxGfqTPYZPF2rYr1GkehjGan5ia5Z4QbWzo0C2o0kCFvcjqRJOImhbHJbbdsh+a+IV6Nq9S0pipUXHpOTt3IA6/aULh3jYRlbi3ww66dt/qDuJ1Uyrc88Msv0z1b2iGC49S+l89gGG82aaeP8E4XfpyX4ZQ/DKN/9lVqeN4z6bY4+rCX7lrmKne261qXfZlPVW7gzn3LnJfCL4E0GrZHWm1Qhh/zLbfW1DhfDKot18tVVsbkku22STuTL9THA2seKDUr7luZY21CEWn7lpBmZQ/CHi1WvZVPOYuaddlBPXBRHwfyxl8mHLjeKbg+xlyQcJOL7CIiVEBERAERmY1fWeAzEwWnxRrq+6MGA22Od/wARYKXecu1H4mpNMmjrFQvtp2GQPfORJniPN9Ki5QhmZdjgDr+ZP4le4/ydTuW1B2pP3ZMeofUGYZaeeKD/AIerbt2alljOS8XhKtiDrX9hWrrVq0XDKQevpJG4LKDhj95cLHilOsM03B+nf/EgLfw5twP6j1qh9y5X9lxPi15FalcJUo3LhAwJVhltI+UN3B+sqwx1WN+ZRafNbMlkeCS2bXpZb4iJ1DGIiIAgxEAoninzp+jt/KpnFasDg/2rtk/vOd8oeF1xfr51ZzRpMdiyk1Kg/uUHoN+p9p2fjHKdtdVKdS4oq7U/hJ/gjuPoZLquBtKXi6pXI6GPWvDi6MSpvllP4B4WWNqwcUzVqL89U6t/cL8IP4lwxM4iWpJcGKeSU3cnYmDMyC5tv7qlRH6Gh5tRmA6gBR7nPaTjHqdEUrdHvxfmKlQDAnXVCFxSUjWwH9o7znl5x+44hRrLdU1tLRlwtSrlSKo3XAO79JLVOBW9lUbiXEHPnMFIplsrTqY3FM/Mf43kZf8ACG421O5Wq1K0XCmm4IPp+I0+gOrpmdDBHHDzdv8Al7+i/c2YlGO/5+/sig17W5sKqvlqZ2KVUJ8twdxpbow+hnvxnm+7vdFKo5fJAWmi41t2yB1MuKcaq1rh6bWwXhtsnrSrTONCghQMjJYnfbPSW/kbhNuaK3KWFO2d9Wnb1aM+k77rkdp0Muu6EpzgnJcM1z1PSrlFN+p6+HnK7WNkKdQg1Kjmq+OgZgo0j7BQJaJjEzPn5zc5OUuWcmUnJuTEREiRE17+9WlTao/wqCT+JsSu8+0GawqaCfT6jjuozmQyNxi2gOJcYq1uH+dYqS7AEL8wHfHuZy2pXvfMOUutZOcYbMtXh/zfTo0jQuG0qCWRj0wckgn7za5k8SQAUtNz/wC4eg+0wTljyQU5Sa9ifBD8J5X4jdr/AFqlShT/APkYlz9lB/mdD5d5cp2dLRS1HJ1MzHJZvcyt+H/MbvQZ7qsNLVNNJnOC2B6se4zLwDNOCEK6lyRZmYxMxNJ4YxGJmIAiIgCIiAIiIAiIgCIiAJgiZiAVUcsVa9zWbiDU6tvsKNDTqUY31tn5u23vIvm5lvKycMt6zUWXD1NCnHlD5cr8J9s7S+zzS2UMWCqGbqwABP3PUy6OZp9XpwWLI07KVc0hc3VGztrplp2Wg1wMlnxjSrOdjnG+frLwBPinbqpJVQCdyQAMn6+8x+qTXo1LrxnTnfHviQnLr47EZSs9sxIfmTmmhY0vMuX0g9ABknG5wO8krO7WpTR03V1DD7EZE86JKKk1syNntERIgTzrUgylWGQwII9wRgz0iAcm4/4c16dQm2UVaR3GWCsv0Oo4P3nhw3kn1D9bURcglLdHGuocbAuNlBPt1nU+L8NFeg9JiV1DqNiD2P8Amc4qcripi2NyBd251syoxLUM5CoCc6/Y/wAznT08YyuKJJnhTqJe1UtatM2r0wVoqikBcb4dD/Ilkrcbr8PNC3NGpWp5CGsRksWI6Y2XGeh7CZteKU79ayWn9K5poqio6jXp+HcjcZIxMcAv61sDS4o6hXISlqIYtnY7jtv3k4qt0+e/6Blxt7lXGUYNjY4IOD7HHee0jODcvUbXX5ClfMIZsszDIzjGTsN+0k5sjdbkRERJAREQBERAEREAREQBERAEREAREQDE5RxO0VeZaVVuI01bUAKGDqAZSNHtvtOrzivN/JajjP6hr+2o661Nwjkhx0HTpkzoaDp6pKUquL7XZCZL+NlzZEUKV41YP6nXytJwp9JJDfaXtL1KHD1qUld0p0VZVAyxUKMbDvObeMPBLe4vKPm8QpW7ikE0OpYaWZiHyDsOv+JL+KtzcUOF0EsvMIyis9IE+kJgdN8HaX+FHJjwY03vd3svt/gjdNssHh5zVWv7epVr0fJK1WRRgjKgDs3eWqc94fxS8t+A0TnzL6ov9NamlWyxJUFTjUQMS/W2rQuv4tI1f/bG/wC85+eCUnKNVbr7E4s9YiedSsFxk9ZmnOMFcnSJH2ZE8R4OzV6daiUSopCuxQFnpd01dZIXNUqhYdhmeHCuJCsmoA9SMkYzjG4zvjf9pS80Hk8Le6vjb+57W1mhe8Bf9RTq2rJS9YNcBN6q+xI7/eSPEOFUq4UVqauFYMuoZww3BHtNyJcoo8MATMRJAREQBERAEREAREQBERAEREAREQBGZ53FQqjMFLEAkKOpx2E5Ivj1orslxaMig4PUOB9VM04NLl1F+Groi5KPJ14zhni/yTeV+Jebb271EemihkwcMudjv6fvOr8uc62t8ubasGPdD6XH3UziviLzvxD9ZWps1WhSRyiqoKgqOjFu+evXvOh9MxZ4ahqNRdU+r39iGRqj08UOV72rfU2FtUfXb0UBRSyhgCGBYbLg+83ufONXX+qWtla1alNkShTwDgF2xk47gYlDtOb7ynvTu6w/8yd/zLXy34sutYf6giVVAIFYIPOpk/MD3AnayaTURinUZKKaX37lKlGy73tlS4lxukEuiTYaGqUtJALAjdG779Z06Unw85GSzevcLWNc3RDK5GD5R9QB9ySc527S7z5XVTTkowdqKpfr+ZpijGZp8SsfMXCtpbs2Acfgz3uKZZCBsSNvv2kXY3NSkumuytUyS2nYKOwGd8YnE1uXHGPTqF5H3fr6UWxTfB72FyEVaZJ9IC6mPXHv9Zq3dy6XAVFZ2JB9lVe5Zuk+7uwpOVrZLKCGChvQW7Mff+J91rvVTOTgjf8AE4ufL0RWLPK5x88FHa0uETS7olVMzIbgPERUZ1QllXHq+XJ7A9zJmfQ6TUPUYY5WqvsVyVOhMyI4rxTQrEHAUHJ6n6D/ADN/h5c0UNT4yilsbeojeQ0+tx6jJPHj/p5faw4tLc2IiJuIiIiAIiIAiIgCIiAIiIAiIgCVjnfkShxGiRUUCsoJp1RsynGwJ7r9DLPEnDJLHJSi6aPGrPyJd2tazuWRtVOtRbGQSCCNwVPcd/zO8eG3iFT4jTFC5C/qUXcMARUA6uoP23E2fE3w6HEaQejhbmmDpY7BxtlWx9tj2lB5M8LOI0OI0KtRVppSfUzhwcrg5AAG+ek+lz6vTa3TXkdTXHz+zKFGUJbcF95t8J7K6V6ip5NXSTrp7AkZPqToZ+c6yFcg4yMjb3G20/RHipz4tlQNGmQbiqpwP7VORqPt3nKvC7kg392rVUY21L1O24V3B9KZ777mT+m554NLPLlfl/pTGRKUkkd45ItWp8NtUf4hRTI9sjOPxnH4k5PlFwMDoJ9T5aUuqTfqaDWvVcofKI1ds9PziRF9XpONFc6XBFMspI9TYGPfBzLBNO74XTqOrsgLrup9j2+852q00siuD9LTVppdq7fJJMjLjiC0QyvgIij0/wC0bLj3nnRtitRarVCV05SnjGNQ6uc+o4M9Et2aqFr0AyoC2s4YA9tI6k/xiKlQsSZ8nrc0tLDxJX1tvp6lvFd9+/saIrqddu553fEfLQsTpUdlGOvQADvN+1uKgoaqwCsc4HcL21fWaXCrLzahqVF9NNtNNT/cPicj9h+ZJ8U+EfeatLiz4NFk1eSTcpLbfj3IyaclFENVTXUpK3Q1QSD3wCZZ5WbWuGuqaL6ipZnxuE9Jxk9iSRtLMJu/+chJaVykuW38kcz8wiIn0ZSIiIAiIgCIiAIiIAiIgCIiAIiYgGZiYzM5gFW414a2V3dfqLimXcqFI1HSdOcbfmWO0skpIEpIqIvRVAUD8Ce0zJyySkkpNtI82EREgeiIiAYIkBdrofS2wJ9J7H6ff6SwTzq0VYYYAg9jvOX9S+mw12NRbprhk4T6WRdneaNj0m1dUkroULEZ7qcMPsZrPy5TzlGqJ9nJH2AOQJ92XAKdOp5mXZxndmJAz1wvQTFodHrNOvByOMsf3uiU5Re65NnhvDUoUwlMYA99yT3LE7kzbERO+koqkVCJ5vXUdSB+ZhLhT0YH8yPiwurVg9YiJYBERAEREAREQBERAEREAT4qpkEA4yCM+0+4gHNLyy4nZOz0ya1PJOR6tv8AchwQftmRNx4kXRJDOiEdsaSPocnM67WfCkjsCZzfh3iBmuRc0kKFyNWkZXfG+28sTs4mpxQwtJZJRv7kh4fc4Vbl3pVAXCgt5g6DoNLHuZc6PEqbVGpq4Lpuy53AmuOJ0FpGor0wmM5BAE5/yPfmtxd3/vp1T/46lx++J5V7mmOXwPDxX1N9/Y6jEwJmQOkIiIAiIgCIiAJpcTSqU/oadWd9WRt9MTbd8DJ6CQNxzCQxIA0j95g1uqw4UoZXXVttyRlJLk063C7rqyo/2ff9xvNYZHYqfY7ES5atsyq8RrhqjEdP+u8+Y+s6HBpoxnjbUm/W/v6lGSKStG9wni51+W5z6WYHvhcZ/mSVvxVHOAcE9Ae/2lZ4VVAD3DAeWQaVP2ff1Nn2zsPtPSxtqBqgLqSoEYqNRZUyMFsGb9Hqs2OGLFKSum2nd123+CcW6SLaDMyBtrS4pozLUWqTjSnwge5JOd95NW5bSNYGrG+Nxn6Tv4csprzRr8/zLUz1iIM0HoieFK8RmZVYFl2YA7j7z3E8TT4PLsRMEyL4/wAx07SialTJAOMLucnp9p5KSirYbSVslYnhZXPmU1fSV1KG0nqMjODPeSW56YkDzJzdSs9OvLM5GFHU7429z9JMXtJmpsqNoYggNjOk++JWrbgKWtMPdVP1VZWZqbVAoIbBwtMdj/3PUUZnKvK69yG4za3Rfz7q5FK3Uh0VR/Ub5gmnYKegPWRFXgS3yVLizHlkOQ1Nzs7d/Lb365H1lgt6FfiAqf6hRNG2XLLqOioCMdMdBjM0Lmw/VBVs6qUrKgdLEZUqRudvmY+/1kkzlZcSlyrT7Pn5t8IqZ4PdA6Bb19WcaQp//M6byPyh+kQvVwa9QYbHRF6hB/ye89eVlruz1alQGiQEoqrBwVX/ANQkdz0x9JZMTyTbNWk0WPE/EV37mYiJE6QiIgCIiAIiIBrcRH9Jse0pl6+KZ+uB+SQB/Mul62KbZ6YMq3C7MVrpQd1ojzCOxc5CZ+25/Iny31bTvPrMUF9/iyjJG5Ik+N8RFNVQsAdIJJIG3T/iQlpa/qmC7+TnLP0D4+RO5yep9pcLiwp1CDURWI6FlBx/mQfMtQ0iGOrTj06QT6h0UAd5P6honDJ/FSudVUfQlKO/VyedbjIQsCFFNBg08DAA7Y+38zebgqikTbKqM+GOc7jY4z1E+OH2i16dN7mkorbkK25Xrp1DucYP5kbVubhK4Xy2LlviwTT0Z+It2AHaSUZ4l/MvIpuveN8/+Djk2bOnXtg71AWLYC001OFAzv06nP7CWG1qlkVipUkZ0nqPvPm3u1f4TmbE7GlxQhH+XK49lyixKuBMGZmpxS9FKi9Q/KpP/U1tpK2G6VnPeWbs0+NVU7VGqg/jJWdMzOLcs3DPxSi+d3qlj9iGJlr454hVKF21LyhoQ4OfiP1E5el1EceNufFujBp80YQblxZYuNcz0qR8oVVFZhpUezHpn23lc5S4BWp1KtzxFtKkEeU5DA4OdbdRnbaRdTh1K2YX9Sp56udVGnjfWd81DnfTN2zWpxm3Yu/leVV06lGVdSBqGO5HTMksjnO2rl2Xavcl1uUt+ey/cmuLc5vqRbGgbkvnDL8OxAILdBiWqkSVGRg4GR7HvIWzS24dahA4VFO5JySx3JP1MlrG8WrTWpTYMjgMpHcGbcd35nuaoX3e57GQ/EuWkr3NGtUZz5OStPPoLdmYd8SZiXE3FS2ZBc0ecyLSo0BVWq2ioS2kIh6knOf8TSv+XgtCnZUbcm3bao4fSVA3JJ+JmJEtUT0rliUm2+/+0eFparTpqlNQqoAqgdABsBPeInhaIiIAiIgCIiAIiIBH8ao1HpEUQpb2YlR/kAxwXhfkUgpOXY6nb+5z1x7DsB7TfmZQsEFkeXvVfY8pXZjEwyZn1EvPSr3fD6yVtZdVpBgxfJ1kf24Ow7b5kzw+/S5pkruuWQ/cbHcTauLdXQo6hlYYIPQgz5srJKKBKSBEXoo2Ew4NIsE30fhfK9yKjXBqcO4DSoOz0wdTDBLMzYGc4GTsJJRE2RhGCqKpEhILnOxerZVFp5LYzgfNjqJOzDTycVKLi+5GUepNM5V4Y8HZ7tq7KyrRUqCwIBdtiBn2E2vFPh2KtOsPmXQfupJB/eT1XxHtUZ1w+VYg+nuDg/vKZzhziLzSqJpRTnfqT/wJyMzwwweHF2/1ObleKGF40zz5ZrU6lOpRuU82nTU10TJXDpjIyDnBB3Em+AcZu7vVTpURRtTTddQUoiHHpKnA1d+kifD2wq1LipVor6Uo1FVm+BqjacKD36by48M5fvatOqL64CiomladED+nudwxGD9sSemxzcFd9/b+7JaeEnFXff8A1mhwrluzt6ei9uErtXdfib0l12AQZz37y9UaYVQqgBQMADYADoBIXhnJVtQ8srT1vS1FXc6mBc5Y77D8SdE6WKHSuEbscelcGYiJaWCIiAIiIAiIgCIiAIiIAiIgCIiAIiIAiIgCIiAJgzMQCtcb5Ctbly5VqbnctTOnUfdh0aR9h4WWqHNY1K3+1jhcfVRsYiV+Bjvqrch4MG7ouFvbLTULTUKqjAVQAAPoBPWIlhMREQBERAEREAREQBERAP/Z"/>
          <p:cNvSpPr>
            <a:spLocks noChangeAspect="1" noChangeArrowheads="1"/>
          </p:cNvSpPr>
          <p:nvPr/>
        </p:nvSpPr>
        <p:spPr bwMode="auto">
          <a:xfrm>
            <a:off x="1587500" y="-984250"/>
            <a:ext cx="2247900" cy="20383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jpeg;base64,/9j/4AAQSkZJRgABAQAAAQABAAD/2wCEAAkGBhQSDxQUEBIUFRQUFRQUGBYWFhgVGBYVFRYVFRcYFhcYHCYeFxojGhQYHzEgIycpLCwsFR4xNTAqNSYrLCkBCQoKDgwOGg8PGiwkHyIxKSwpLSwsLywsLSosLCwsLCwvLCwsKSwuLC8sLCksLCwsLCwpLCwsLCwsLCksLCwpKf/AABEIANYA7AMBIgACEQEDEQH/xAAcAAEAAgMBAQEAAAAAAAAAAAAABQYBBAcDAgj/xAA4EAACAQMCBAQFAwMEAQUAAAABAgADBBESIQUGMUEHEyJRMkJhcYEUobEjUpEVYsHRgkNTY3Ly/8QAGgEBAAMBAQEAAAAAAAAAAAAAAAIDBAUBBv/EADIRAAICAQMCBQIEBgMBAAAAAAABAhEDBCExEkETIlFhcQWBMqHB0RQjQpHh8FKx8Qb/2gAMAwEAAhEDEQA/AO4xEQBERAEREAREQBERAEREARExmADILmfm+hYBGuNQWoSoZVJAx7+0jOcuCcRq1qb8PuhSUY1K3bf4hsdW3aQNbxft1rNQurd2VGCF9IbLrsWNM7jfpiVynXOxrxaZz80fN3aXY6TbXK1EV0OVZQw+xGRPac1PALiyuq18l29S3ANZ7fGqoQdwmnooGeo32ktyd4n0L+p5QVqdXchW3DAdwRPVPszyWmdOePdLn2LpExmMyZlMxEQBERAEREAREQBERAEREAREQBERAEZiR3GuImlTzTUPUOypkAk/TPWRnJRVs9St0jcpXKtnSwOk4ODnBxnB9us+be+Spq0OraThsHOD9ZUb7idW1t0VLfNaqdVQU1yPMbbSxHzdBkyWo1aFlRAISmzkEqO9Rvr99pQs+++1c/4LXj2278E9mZkJwE3Req10FRSQEQEMQB1JI9/aTQl0JdSuqKpKnQMonPXEeK0bhDYURVo6dwFDHXk51b7DGN5fDKvzB4iWlnWFGu7eYcHCqWwDsM4nsqrdl2n6uvyx6vbkheKeK62lWnRuaLeb5aNV09FZhuAD1E2EfhVyKXEaq0kbJ0vVwmWU49QOzEHoZ680cS4TWY0b1qRcDOSMMu3ZwMgyF595ES4o24tK9GkKVPFOk50oyncEH3+uO8qblv3NkI430qScL5fqVvinAeJLdtXsK5uRVdiHouGChicLUQnAUA4zJTmLme24bVH6ahRe+NNRVqqMKpPxYAHUkdpocrcu3PDFuLy5wiU6TIoWoHFR32BwpPTrv7znNxcFmZ2OSxJJO/U5meUnFe7OvhwxzzfU04R222v5+DoNh42XauDVp06i9wPQfwZ0/lfnq2vl/pOFqd6bbMPsO4nJrLwevalsKuaasy6hSY+rHbLdAcSqUmq2d2pdWp1aDqxXoRjBxt2I/mSjkyQ/FwQyaTSapNYXUl6H6ozE1OGXwrUadVelRVYfkTaE2nzLVOmZiIg8EREAREQBERAEREAREQBBiYMA+KlYKCWOANyZTbyva1bo1TWYuoxTDD+mj7jUB3mrzrx1jUan0ROoHzGaJ5UuxTDmmpBAbSretQRnBBG5+xnC1Ory5JuOGFqPJ0sWCEYqWSVN8G5+tbh6s9WqlStWOdQJKLTHTGepznP4m5ZhKlJb2+Q601FUzto+V2Q9/rILhnGRTIFRA6aguGAzTYnGRnoR7S2cL5WcV/OuK/mEagqgYUqdvVnrt26TzSSlm3gtuKfEff3Z7nisfPzfr+xq2fE6vEdXku1BKbLl1GfMBJyoPuMdfrLeg2nzRohVCqAAOgAwBPsTsYsbgt3b7s585KT2VIzI7iHL1vXdXrUKdRlxhmUEjHTeSMS6rIptcFE494Q2l1XasWqozsGYIw0n32I2yB2kbzl4TPdVhUt7gIFRUVHBIUKMDSV6ZnTMQZB44vsaIavNBpqXBxnmLkyrYcCqJUqeYzV0qPp1FVXZQBnfHQyG8JuWhdX/AJlRdVK3GvfcGptoB98bn8Cd6r0VdSrqGUjBBGQR7ETlfNvPVLhpa14VRpIxOqo6r6Qx26Dq2BKZwjFqTOlptTmz45YILeW9/J1K4u0pjNR1Ue7ECVXnbkijxOiHpMq1gDoqjcHtpbHUTg3E+MVq51V6rVDnue/0E774XcFe24XSWrkO+qoVPyh2JA+mxGfqTPYZPF2rYr1GkehjGan5ia5Z4QbWzo0C2o0kCFvcjqRJOImhbHJbbdsh+a+IV6Nq9S0pipUXHpOTt3IA6/aULh3jYRlbi3ww66dt/qDuJ1Uyrc88Msv0z1b2iGC49S+l89gGG82aaeP8E4XfpyX4ZQ/DKN/9lVqeN4z6bY4+rCX7lrmKne261qXfZlPVW7gzn3LnJfCL4E0GrZHWm1Qhh/zLbfW1DhfDKot18tVVsbkku22STuTL9THA2seKDUr7luZY21CEWn7lpBmZQ/CHi1WvZVPOYuaddlBPXBRHwfyxl8mHLjeKbg+xlyQcJOL7CIiVEBERAERmY1fWeAzEwWnxRrq+6MGA22Od/wARYKXecu1H4mpNMmjrFQvtp2GQPfORJniPN9Ki5QhmZdjgDr+ZP4le4/ydTuW1B2pP3ZMeofUGYZaeeKD/AIerbt2alljOS8XhKtiDrX9hWrrVq0XDKQevpJG4LKDhj95cLHilOsM03B+nf/EgLfw5twP6j1qh9y5X9lxPi15FalcJUo3LhAwJVhltI+UN3B+sqwx1WN+ZRafNbMlkeCS2bXpZb4iJ1DGIiIAgxEAoninzp+jt/KpnFasDg/2rtk/vOd8oeF1xfr51ZzRpMdiyk1Kg/uUHoN+p9p2fjHKdtdVKdS4oq7U/hJ/gjuPoZLquBtKXi6pXI6GPWvDi6MSpvllP4B4WWNqwcUzVqL89U6t/cL8IP4lwxM4iWpJcGKeSU3cnYmDMyC5tv7qlRH6Gh5tRmA6gBR7nPaTjHqdEUrdHvxfmKlQDAnXVCFxSUjWwH9o7znl5x+44hRrLdU1tLRlwtSrlSKo3XAO79JLVOBW9lUbiXEHPnMFIplsrTqY3FM/Mf43kZf8ACG421O5Wq1K0XCmm4IPp+I0+gOrpmdDBHHDzdv8Al7+i/c2YlGO/5+/sig17W5sKqvlqZ2KVUJ8twdxpbow+hnvxnm+7vdFKo5fJAWmi41t2yB1MuKcaq1rh6bWwXhtsnrSrTONCghQMjJYnfbPSW/kbhNuaK3KWFO2d9Wnb1aM+k77rkdp0Muu6EpzgnJcM1z1PSrlFN+p6+HnK7WNkKdQg1Kjmq+OgZgo0j7BQJaJjEzPn5zc5OUuWcmUnJuTEREiRE17+9WlTao/wqCT+JsSu8+0GawqaCfT6jjuozmQyNxi2gOJcYq1uH+dYqS7AEL8wHfHuZy2pXvfMOUutZOcYbMtXh/zfTo0jQuG0qCWRj0wckgn7za5k8SQAUtNz/wC4eg+0wTljyQU5Sa9ifBD8J5X4jdr/AFqlShT/APkYlz9lB/mdD5d5cp2dLRS1HJ1MzHJZvcyt+H/MbvQZ7qsNLVNNJnOC2B6se4zLwDNOCEK6lyRZmYxMxNJ4YxGJmIAiIgCIiAIiIAiIgCIiAJgiZiAVUcsVa9zWbiDU6tvsKNDTqUY31tn5u23vIvm5lvKycMt6zUWXD1NCnHlD5cr8J9s7S+zzS2UMWCqGbqwABP3PUy6OZp9XpwWLI07KVc0hc3VGztrplp2Wg1wMlnxjSrOdjnG+frLwBPinbqpJVQCdyQAMn6+8x+qTXo1LrxnTnfHviQnLr47EZSs9sxIfmTmmhY0vMuX0g9ABknG5wO8krO7WpTR03V1DD7EZE86JKKk1syNntERIgTzrUgylWGQwII9wRgz0iAcm4/4c16dQm2UVaR3GWCsv0Oo4P3nhw3kn1D9bURcglLdHGuocbAuNlBPt1nU+L8NFeg9JiV1DqNiD2P8Amc4qcripi2NyBd251syoxLUM5CoCc6/Y/wAznT08YyuKJJnhTqJe1UtatM2r0wVoqikBcb4dD/Ilkrcbr8PNC3NGpWp5CGsRksWI6Y2XGeh7CZteKU79ayWn9K5poqio6jXp+HcjcZIxMcAv61sDS4o6hXISlqIYtnY7jtv3k4qt0+e/6Blxt7lXGUYNjY4IOD7HHee0jODcvUbXX5ClfMIZsszDIzjGTsN+0k5sjdbkRERJAREQBERAEREAREQBERAEREAREQDE5RxO0VeZaVVuI01bUAKGDqAZSNHtvtOrzivN/JajjP6hr+2o661Nwjkhx0HTpkzoaDp6pKUquL7XZCZL+NlzZEUKV41YP6nXytJwp9JJDfaXtL1KHD1qUld0p0VZVAyxUKMbDvObeMPBLe4vKPm8QpW7ikE0OpYaWZiHyDsOv+JL+KtzcUOF0EsvMIyis9IE+kJgdN8HaX+FHJjwY03vd3svt/gjdNssHh5zVWv7epVr0fJK1WRRgjKgDs3eWqc94fxS8t+A0TnzL6ov9NamlWyxJUFTjUQMS/W2rQuv4tI1f/bG/wC85+eCUnKNVbr7E4s9YiedSsFxk9ZmnOMFcnSJH2ZE8R4OzV6daiUSopCuxQFnpd01dZIXNUqhYdhmeHCuJCsmoA9SMkYzjG4zvjf9pS80Hk8Le6vjb+57W1mhe8Bf9RTq2rJS9YNcBN6q+xI7/eSPEOFUq4UVqauFYMuoZww3BHtNyJcoo8MATMRJAREQBERAEREAREQBERAEREAREQBGZ53FQqjMFLEAkKOpx2E5Ivj1orslxaMig4PUOB9VM04NLl1F+Groi5KPJ14zhni/yTeV+Jebb271EemihkwcMudjv6fvOr8uc62t8ubasGPdD6XH3UziviLzvxD9ZWps1WhSRyiqoKgqOjFu+evXvOh9MxZ4ahqNRdU+r39iGRqj08UOV72rfU2FtUfXb0UBRSyhgCGBYbLg+83ufONXX+qWtla1alNkShTwDgF2xk47gYlDtOb7ynvTu6w/8yd/zLXy34sutYf6giVVAIFYIPOpk/MD3AnayaTURinUZKKaX37lKlGy73tlS4lxukEuiTYaGqUtJALAjdG779Z06Unw85GSzevcLWNc3RDK5GD5R9QB9ySc527S7z5XVTTkowdqKpfr+ZpijGZp8SsfMXCtpbs2Acfgz3uKZZCBsSNvv2kXY3NSkumuytUyS2nYKOwGd8YnE1uXHGPTqF5H3fr6UWxTfB72FyEVaZJ9IC6mPXHv9Zq3dy6XAVFZ2JB9lVe5Zuk+7uwpOVrZLKCGChvQW7Mff+J91rvVTOTgjf8AE4ufL0RWLPK5x88FHa0uETS7olVMzIbgPERUZ1QllXHq+XJ7A9zJmfQ6TUPUYY5WqvsVyVOhMyI4rxTQrEHAUHJ6n6D/ADN/h5c0UNT4yilsbeojeQ0+tx6jJPHj/p5faw4tLc2IiJuIiIiAIiIAiIgCIiAIiIAiIgCVjnfkShxGiRUUCsoJp1RsynGwJ7r9DLPEnDJLHJSi6aPGrPyJd2tazuWRtVOtRbGQSCCNwVPcd/zO8eG3iFT4jTFC5C/qUXcMARUA6uoP23E2fE3w6HEaQejhbmmDpY7BxtlWx9tj2lB5M8LOI0OI0KtRVppSfUzhwcrg5AAG+ek+lz6vTa3TXkdTXHz+zKFGUJbcF95t8J7K6V6ip5NXSTrp7AkZPqToZ+c6yFcg4yMjb3G20/RHipz4tlQNGmQbiqpwP7VORqPt3nKvC7kg392rVUY21L1O24V3B9KZ777mT+m554NLPLlfl/pTGRKUkkd45ItWp8NtUf4hRTI9sjOPxnH4k5PlFwMDoJ9T5aUuqTfqaDWvVcofKI1ds9PziRF9XpONFc6XBFMspI9TYGPfBzLBNO74XTqOrsgLrup9j2+852q00siuD9LTVppdq7fJJMjLjiC0QyvgIij0/wC0bLj3nnRtitRarVCV05SnjGNQ6uc+o4M9Et2aqFr0AyoC2s4YA9tI6k/xiKlQsSZ8nrc0tLDxJX1tvp6lvFd9+/saIrqddu553fEfLQsTpUdlGOvQADvN+1uKgoaqwCsc4HcL21fWaXCrLzahqVF9NNtNNT/cPicj9h+ZJ8U+EfeatLiz4NFk1eSTcpLbfj3IyaclFENVTXUpK3Q1QSD3wCZZ5WbWuGuqaL6ipZnxuE9Jxk9iSRtLMJu/+chJaVykuW38kcz8wiIn0ZSIiIAiIgCIiAIiIAiIgCIiAIiYgGZiYzM5gFW414a2V3dfqLimXcqFI1HSdOcbfmWO0skpIEpIqIvRVAUD8Ce0zJyySkkpNtI82EREgeiIiAYIkBdrofS2wJ9J7H6ff6SwTzq0VYYYAg9jvOX9S+mw12NRbprhk4T6WRdneaNj0m1dUkroULEZ7qcMPsZrPy5TzlGqJ9nJH2AOQJ92XAKdOp5mXZxndmJAz1wvQTFodHrNOvByOMsf3uiU5Re65NnhvDUoUwlMYA99yT3LE7kzbERO+koqkVCJ5vXUdSB+ZhLhT0YH8yPiwurVg9YiJYBERAEREAREQBERAEREAT4qpkEA4yCM+0+4gHNLyy4nZOz0ya1PJOR6tv8AchwQftmRNx4kXRJDOiEdsaSPocnM67WfCkjsCZzfh3iBmuRc0kKFyNWkZXfG+28sTs4mpxQwtJZJRv7kh4fc4Vbl3pVAXCgt5g6DoNLHuZc6PEqbVGpq4Lpuy53AmuOJ0FpGor0wmM5BAE5/yPfmtxd3/vp1T/46lx++J5V7mmOXwPDxX1N9/Y6jEwJmQOkIiIAiIgCIiAJpcTSqU/oadWd9WRt9MTbd8DJ6CQNxzCQxIA0j95g1uqw4UoZXXVttyRlJLk063C7rqyo/2ff9xvNYZHYqfY7ES5atsyq8RrhqjEdP+u8+Y+s6HBpoxnjbUm/W/v6lGSKStG9wni51+W5z6WYHvhcZ/mSVvxVHOAcE9Ae/2lZ4VVAD3DAeWQaVP2ff1Nn2zsPtPSxtqBqgLqSoEYqNRZUyMFsGb9Hqs2OGLFKSum2nd123+CcW6SLaDMyBtrS4pozLUWqTjSnwge5JOd95NW5bSNYGrG+Nxn6Tv4csprzRr8/zLUz1iIM0HoieFK8RmZVYFl2YA7j7z3E8TT4PLsRMEyL4/wAx07SialTJAOMLucnp9p5KSirYbSVslYnhZXPmU1fSV1KG0nqMjODPeSW56YkDzJzdSs9OvLM5GFHU7429z9JMXtJmpsqNoYggNjOk++JWrbgKWtMPdVP1VZWZqbVAoIbBwtMdj/3PUUZnKvK69yG4za3Rfz7q5FK3Uh0VR/Ub5gmnYKegPWRFXgS3yVLizHlkOQ1Nzs7d/Lb365H1lgt6FfiAqf6hRNG2XLLqOioCMdMdBjM0Lmw/VBVs6qUrKgdLEZUqRudvmY+/1kkzlZcSlyrT7Pn5t8IqZ4PdA6Bb19WcaQp//M6byPyh+kQvVwa9QYbHRF6hB/ye89eVlruz1alQGiQEoqrBwVX/ANQkdz0x9JZMTyTbNWk0WPE/EV37mYiJE6QiIgCIiAIiIBrcRH9Jse0pl6+KZ+uB+SQB/Mul62KbZ6YMq3C7MVrpQd1ojzCOxc5CZ+25/Iny31bTvPrMUF9/iyjJG5Ik+N8RFNVQsAdIJJIG3T/iQlpa/qmC7+TnLP0D4+RO5yep9pcLiwp1CDURWI6FlBx/mQfMtQ0iGOrTj06QT6h0UAd5P6honDJ/FSudVUfQlKO/VyedbjIQsCFFNBg08DAA7Y+38zebgqikTbKqM+GOc7jY4z1E+OH2i16dN7mkorbkK25Xrp1DucYP5kbVubhK4Xy2LlviwTT0Z+It2AHaSUZ4l/MvIpuveN8/+Djk2bOnXtg71AWLYC001OFAzv06nP7CWG1qlkVipUkZ0nqPvPm3u1f4TmbE7GlxQhH+XK49lyixKuBMGZmpxS9FKi9Q/KpP/U1tpK2G6VnPeWbs0+NVU7VGqg/jJWdMzOLcs3DPxSi+d3qlj9iGJlr454hVKF21LyhoQ4OfiP1E5el1EceNufFujBp80YQblxZYuNcz0qR8oVVFZhpUezHpn23lc5S4BWp1KtzxFtKkEeU5DA4OdbdRnbaRdTh1K2YX9Sp56udVGnjfWd81DnfTN2zWpxm3Yu/leVV06lGVdSBqGO5HTMksjnO2rl2Xavcl1uUt+ey/cmuLc5vqRbGgbkvnDL8OxAILdBiWqkSVGRg4GR7HvIWzS24dahA4VFO5JySx3JP1MlrG8WrTWpTYMjgMpHcGbcd35nuaoX3e57GQ/EuWkr3NGtUZz5OStPPoLdmYd8SZiXE3FS2ZBc0ecyLSo0BVWq2ioS2kIh6knOf8TSv+XgtCnZUbcm3bao4fSVA3JJ+JmJEtUT0rliUm2+/+0eFparTpqlNQqoAqgdABsBPeInhaIiIAiIgCIiAIiIBH8ao1HpEUQpb2YlR/kAxwXhfkUgpOXY6nb+5z1x7DsB7TfmZQsEFkeXvVfY8pXZjEwyZn1EvPSr3fD6yVtZdVpBgxfJ1kf24Ow7b5kzw+/S5pkruuWQ/cbHcTauLdXQo6hlYYIPQgz5srJKKBKSBEXoo2Ew4NIsE30fhfK9yKjXBqcO4DSoOz0wdTDBLMzYGc4GTsJJRE2RhGCqKpEhILnOxerZVFp5LYzgfNjqJOzDTycVKLi+5GUepNM5V4Y8HZ7tq7KyrRUqCwIBdtiBn2E2vFPh2KtOsPmXQfupJB/eT1XxHtUZ1w+VYg+nuDg/vKZzhziLzSqJpRTnfqT/wJyMzwwweHF2/1ObleKGF40zz5ZrU6lOpRuU82nTU10TJXDpjIyDnBB3Em+AcZu7vVTpURRtTTddQUoiHHpKnA1d+kifD2wq1LipVor6Uo1FVm+BqjacKD36by48M5fvatOqL64CiomladED+nudwxGD9sSemxzcFd9/b+7JaeEnFXff8A1mhwrluzt6ei9uErtXdfib0l12AQZz37y9UaYVQqgBQMADYADoBIXhnJVtQ8srT1vS1FXc6mBc5Y77D8SdE6WKHSuEbscelcGYiJaWCIiAIiIAiIgCIiAIiIAiIgCIiAIiIAiIgCIiAJgzMQCtcb5Ctbly5VqbnctTOnUfdh0aR9h4WWqHNY1K3+1jhcfVRsYiV+Bjvqrch4MG7ouFvbLTULTUKqjAVQAAPoBPWIlhMREQBERAEREAREQBERAP/Z"/>
          <p:cNvSpPr>
            <a:spLocks noChangeAspect="1" noChangeArrowheads="1"/>
          </p:cNvSpPr>
          <p:nvPr/>
        </p:nvSpPr>
        <p:spPr bwMode="auto">
          <a:xfrm>
            <a:off x="1587500" y="-984250"/>
            <a:ext cx="2247900" cy="20383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(7)</a:t>
            </a:r>
          </a:p>
        </p:txBody>
      </p:sp>
      <p:pic>
        <p:nvPicPr>
          <p:cNvPr id="7172" name="Picture 4" descr="Image result for paul on road to damasc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2204290"/>
            <a:ext cx="5517747" cy="367849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robert j matth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229" y="183807"/>
            <a:ext cx="977969" cy="137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8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228601"/>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Saul is Blinded—3 Days</a:t>
            </a:r>
          </a:p>
        </p:txBody>
      </p:sp>
      <p:sp>
        <p:nvSpPr>
          <p:cNvPr id="7" name="TextBox 6"/>
          <p:cNvSpPr txBox="1"/>
          <p:nvPr/>
        </p:nvSpPr>
        <p:spPr>
          <a:xfrm>
            <a:off x="0" y="6550223"/>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9:9; D&amp;C 84:21-22</a:t>
            </a:r>
          </a:p>
        </p:txBody>
      </p:sp>
      <p:sp>
        <p:nvSpPr>
          <p:cNvPr id="8" name="TextBox 7"/>
          <p:cNvSpPr txBox="1"/>
          <p:nvPr/>
        </p:nvSpPr>
        <p:spPr>
          <a:xfrm>
            <a:off x="340544" y="1302107"/>
            <a:ext cx="6291943" cy="4401205"/>
          </a:xfrm>
          <a:prstGeom prst="rect">
            <a:avLst/>
          </a:prstGeom>
          <a:noFill/>
        </p:spPr>
        <p:txBody>
          <a:bodyPr wrap="square" rtlCol="0">
            <a:spAutoFit/>
          </a:bodyPr>
          <a:lstStyle/>
          <a:p>
            <a:r>
              <a:rPr lang="en-US" sz="2000" dirty="0">
                <a:solidFill>
                  <a:schemeClr val="bg1"/>
                </a:solidFill>
              </a:rPr>
              <a:t>We are taught by latter-day scriptures that the impure cannot withstand the presence of God. </a:t>
            </a:r>
          </a:p>
          <a:p>
            <a:endParaRPr lang="en-US" sz="2000" dirty="0">
              <a:solidFill>
                <a:schemeClr val="bg1"/>
              </a:solidFill>
            </a:endParaRPr>
          </a:p>
          <a:p>
            <a:r>
              <a:rPr lang="en-US" sz="2000" dirty="0">
                <a:solidFill>
                  <a:schemeClr val="bg1"/>
                </a:solidFill>
              </a:rPr>
              <a:t>Moses declared, </a:t>
            </a:r>
            <a:r>
              <a:rPr lang="en-US" sz="2000" i="1" dirty="0">
                <a:solidFill>
                  <a:srgbClr val="FFFF00"/>
                </a:solidFill>
              </a:rPr>
              <a:t>'mine own eyes have beheld God; but not my natural, but my spiritual eyes, for my natural eyes could not have beheld; for I should have withered and died in his presence' (Moses 1:11). </a:t>
            </a:r>
          </a:p>
          <a:p>
            <a:endParaRPr lang="en-US" sz="2000" i="1" dirty="0">
              <a:solidFill>
                <a:srgbClr val="FFFF00"/>
              </a:solidFill>
            </a:endParaRPr>
          </a:p>
          <a:p>
            <a:r>
              <a:rPr lang="en-US" sz="2000" dirty="0">
                <a:solidFill>
                  <a:schemeClr val="bg1"/>
                </a:solidFill>
              </a:rPr>
              <a:t>Furthermore, the scriptures declare that the priesthood is necessary in order for a man to see God the Father.</a:t>
            </a:r>
          </a:p>
          <a:p>
            <a:endParaRPr lang="en-US" sz="2000" dirty="0">
              <a:solidFill>
                <a:schemeClr val="bg1"/>
              </a:solidFill>
            </a:endParaRPr>
          </a:p>
          <a:p>
            <a:r>
              <a:rPr lang="en-US" sz="2000" dirty="0">
                <a:solidFill>
                  <a:schemeClr val="bg1"/>
                </a:solidFill>
              </a:rPr>
              <a:t>Yet remarkably, Saul was allowed to see the Son without being destroyed-even though his actions had been wicked and he held no priesthood. </a:t>
            </a:r>
            <a:endParaRPr lang="en-US" sz="2000" dirty="0">
              <a:solidFill>
                <a:schemeClr val="bg1"/>
              </a:solidFill>
              <a:latin typeface="Levenim MT" pitchFamily="2" charset="-79"/>
              <a:cs typeface="Levenim MT" pitchFamily="2" charset="-79"/>
            </a:endParaRPr>
          </a:p>
        </p:txBody>
      </p:sp>
      <p:sp>
        <p:nvSpPr>
          <p:cNvPr id="4098" name="AutoShape 2" descr="data:image/jpeg;base64,/9j/4AAQSkZJRgABAQAAAQABAAD/2wCEAAkGBhQSDxQUEBIUFRQUFRQUGBYWFhgVGBYVFRYVFRcYFhcYHCYeFxojGhQYHzEgIycpLCwsFR4xNTAqNSYrLCkBCQoKDgwOGg8PGiwkHyIxKSwpLSwsLywsLSosLCwsLCwvLCwsKSwuLC8sLCksLCwsLCwpLCwsLCwsLCksLCwpKf/AABEIANYA7AMBIgACEQEDEQH/xAAcAAEAAgMBAQEAAAAAAAAAAAAABQYBBAcDAgj/xAA4EAACAQMCBAQFAwMEAQUAAAABAgADBBESIQUGMUEHEyJRMkJhcYEUobEjUpEVYsHRgkNTY3Ly/8QAGgEBAAMBAQEAAAAAAAAAAAAAAAIDBAUBBv/EADIRAAICAQMCBQIEBgMBAAAAAAABAhEDBCExEkETIlFhcQWBMqHB0RQjQpHh8FKx8Qb/2gAMAwEAAhEDEQA/AO4xEQBERAEREAREQBERAEREARExmADILmfm+hYBGuNQWoSoZVJAx7+0jOcuCcRq1qb8PuhSUY1K3bf4hsdW3aQNbxft1rNQurd2VGCF9IbLrsWNM7jfpiVynXOxrxaZz80fN3aXY6TbXK1EV0OVZQw+xGRPac1PALiyuq18l29S3ANZ7fGqoQdwmnooGeo32ktyd4n0L+p5QVqdXchW3DAdwRPVPszyWmdOePdLn2LpExmMyZlMxEQBERAEREAREQBERAEREAREQBERAEZiR3GuImlTzTUPUOypkAk/TPWRnJRVs9St0jcpXKtnSwOk4ODnBxnB9us+be+Spq0OraThsHOD9ZUb7idW1t0VLfNaqdVQU1yPMbbSxHzdBkyWo1aFlRAISmzkEqO9Rvr99pQs+++1c/4LXj2278E9mZkJwE3Req10FRSQEQEMQB1JI9/aTQl0JdSuqKpKnQMonPXEeK0bhDYURVo6dwFDHXk51b7DGN5fDKvzB4iWlnWFGu7eYcHCqWwDsM4nsqrdl2n6uvyx6vbkheKeK62lWnRuaLeb5aNV09FZhuAD1E2EfhVyKXEaq0kbJ0vVwmWU49QOzEHoZ680cS4TWY0b1qRcDOSMMu3ZwMgyF595ES4o24tK9GkKVPFOk50oyncEH3+uO8qblv3NkI430qScL5fqVvinAeJLdtXsK5uRVdiHouGChicLUQnAUA4zJTmLme24bVH6ahRe+NNRVqqMKpPxYAHUkdpocrcu3PDFuLy5wiU6TIoWoHFR32BwpPTrv7znNxcFmZ2OSxJJO/U5meUnFe7OvhwxzzfU04R222v5+DoNh42XauDVp06i9wPQfwZ0/lfnq2vl/pOFqd6bbMPsO4nJrLwevalsKuaasy6hSY+rHbLdAcSqUmq2d2pdWp1aDqxXoRjBxt2I/mSjkyQ/FwQyaTSapNYXUl6H6ozE1OGXwrUadVelRVYfkTaE2nzLVOmZiIg8EREAREQBERAEREAREQBBiYMA+KlYKCWOANyZTbyva1bo1TWYuoxTDD+mj7jUB3mrzrx1jUan0ROoHzGaJ5UuxTDmmpBAbSretQRnBBG5+xnC1Ory5JuOGFqPJ0sWCEYqWSVN8G5+tbh6s9WqlStWOdQJKLTHTGepznP4m5ZhKlJb2+Q601FUzto+V2Q9/rILhnGRTIFRA6aguGAzTYnGRnoR7S2cL5WcV/OuK/mEagqgYUqdvVnrt26TzSSlm3gtuKfEff3Z7nisfPzfr+xq2fE6vEdXku1BKbLl1GfMBJyoPuMdfrLeg2nzRohVCqAAOgAwBPsTsYsbgt3b7s585KT2VIzI7iHL1vXdXrUKdRlxhmUEjHTeSMS6rIptcFE494Q2l1XasWqozsGYIw0n32I2yB2kbzl4TPdVhUt7gIFRUVHBIUKMDSV6ZnTMQZB44vsaIavNBpqXBxnmLkyrYcCqJUqeYzV0qPp1FVXZQBnfHQyG8JuWhdX/AJlRdVK3GvfcGptoB98bn8Cd6r0VdSrqGUjBBGQR7ETlfNvPVLhpa14VRpIxOqo6r6Qx26Dq2BKZwjFqTOlptTmz45YILeW9/J1K4u0pjNR1Ue7ECVXnbkijxOiHpMq1gDoqjcHtpbHUTg3E+MVq51V6rVDnue/0E774XcFe24XSWrkO+qoVPyh2JA+mxGfqTPYZPF2rYr1GkehjGan5ia5Z4QbWzo0C2o0kCFvcjqRJOImhbHJbbdsh+a+IV6Nq9S0pipUXHpOTt3IA6/aULh3jYRlbi3ww66dt/qDuJ1Uyrc88Msv0z1b2iGC49S+l89gGG82aaeP8E4XfpyX4ZQ/DKN/9lVqeN4z6bY4+rCX7lrmKne261qXfZlPVW7gzn3LnJfCL4E0GrZHWm1Qhh/zLbfW1DhfDKot18tVVsbkku22STuTL9THA2seKDUr7luZY21CEWn7lpBmZQ/CHi1WvZVPOYuaddlBPXBRHwfyxl8mHLjeKbg+xlyQcJOL7CIiVEBERAERmY1fWeAzEwWnxRrq+6MGA22Od/wARYKXecu1H4mpNMmjrFQvtp2GQPfORJniPN9Ki5QhmZdjgDr+ZP4le4/ydTuW1B2pP3ZMeofUGYZaeeKD/AIerbt2alljOS8XhKtiDrX9hWrrVq0XDKQevpJG4LKDhj95cLHilOsM03B+nf/EgLfw5twP6j1qh9y5X9lxPi15FalcJUo3LhAwJVhltI+UN3B+sqwx1WN+ZRafNbMlkeCS2bXpZb4iJ1DGIiIAgxEAoninzp+jt/KpnFasDg/2rtk/vOd8oeF1xfr51ZzRpMdiyk1Kg/uUHoN+p9p2fjHKdtdVKdS4oq7U/hJ/gjuPoZLquBtKXi6pXI6GPWvDi6MSpvllP4B4WWNqwcUzVqL89U6t/cL8IP4lwxM4iWpJcGKeSU3cnYmDMyC5tv7qlRH6Gh5tRmA6gBR7nPaTjHqdEUrdHvxfmKlQDAnXVCFxSUjWwH9o7znl5x+44hRrLdU1tLRlwtSrlSKo3XAO79JLVOBW9lUbiXEHPnMFIplsrTqY3FM/Mf43kZf8ACG421O5Wq1K0XCmm4IPp+I0+gOrpmdDBHHDzdv8Al7+i/c2YlGO/5+/sig17W5sKqvlqZ2KVUJ8twdxpbow+hnvxnm+7vdFKo5fJAWmi41t2yB1MuKcaq1rh6bWwXhtsnrSrTONCghQMjJYnfbPSW/kbhNuaK3KWFO2d9Wnb1aM+k77rkdp0Muu6EpzgnJcM1z1PSrlFN+p6+HnK7WNkKdQg1Kjmq+OgZgo0j7BQJaJjEzPn5zc5OUuWcmUnJuTEREiRE17+9WlTao/wqCT+JsSu8+0GawqaCfT6jjuozmQyNxi2gOJcYq1uH+dYqS7AEL8wHfHuZy2pXvfMOUutZOcYbMtXh/zfTo0jQuG0qCWRj0wckgn7za5k8SQAUtNz/wC4eg+0wTljyQU5Sa9ifBD8J5X4jdr/AFqlShT/APkYlz9lB/mdD5d5cp2dLRS1HJ1MzHJZvcyt+H/MbvQZ7qsNLVNNJnOC2B6se4zLwDNOCEK6lyRZmYxMxNJ4YxGJmIAiIgCIiAIiIAiIgCIiAJgiZiAVUcsVa9zWbiDU6tvsKNDTqUY31tn5u23vIvm5lvKycMt6zUWXD1NCnHlD5cr8J9s7S+zzS2UMWCqGbqwABP3PUy6OZp9XpwWLI07KVc0hc3VGztrplp2Wg1wMlnxjSrOdjnG+frLwBPinbqpJVQCdyQAMn6+8x+qTXo1LrxnTnfHviQnLr47EZSs9sxIfmTmmhY0vMuX0g9ABknG5wO8krO7WpTR03V1DD7EZE86JKKk1syNntERIgTzrUgylWGQwII9wRgz0iAcm4/4c16dQm2UVaR3GWCsv0Oo4P3nhw3kn1D9bURcglLdHGuocbAuNlBPt1nU+L8NFeg9JiV1DqNiD2P8Amc4qcripi2NyBd251syoxLUM5CoCc6/Y/wAznT08YyuKJJnhTqJe1UtatM2r0wVoqikBcb4dD/Ilkrcbr8PNC3NGpWp5CGsRksWI6Y2XGeh7CZteKU79ayWn9K5poqio6jXp+HcjcZIxMcAv61sDS4o6hXISlqIYtnY7jtv3k4qt0+e/6Blxt7lXGUYNjY4IOD7HHee0jODcvUbXX5ClfMIZsszDIzjGTsN+0k5sjdbkRERJAREQBERAEREAREQBERAEREAREQDE5RxO0VeZaVVuI01bUAKGDqAZSNHtvtOrzivN/JajjP6hr+2o661Nwjkhx0HTpkzoaDp6pKUquL7XZCZL+NlzZEUKV41YP6nXytJwp9JJDfaXtL1KHD1qUld0p0VZVAyxUKMbDvObeMPBLe4vKPm8QpW7ikE0OpYaWZiHyDsOv+JL+KtzcUOF0EsvMIyis9IE+kJgdN8HaX+FHJjwY03vd3svt/gjdNssHh5zVWv7epVr0fJK1WRRgjKgDs3eWqc94fxS8t+A0TnzL6ov9NamlWyxJUFTjUQMS/W2rQuv4tI1f/bG/wC85+eCUnKNVbr7E4s9YiedSsFxk9ZmnOMFcnSJH2ZE8R4OzV6daiUSopCuxQFnpd01dZIXNUqhYdhmeHCuJCsmoA9SMkYzjG4zvjf9pS80Hk8Le6vjb+57W1mhe8Bf9RTq2rJS9YNcBN6q+xI7/eSPEOFUq4UVqauFYMuoZww3BHtNyJcoo8MATMRJAREQBERAEREAREQBERAEREAREQBGZ53FQqjMFLEAkKOpx2E5Ivj1orslxaMig4PUOB9VM04NLl1F+Groi5KPJ14zhni/yTeV+Jebb271EemihkwcMudjv6fvOr8uc62t8ubasGPdD6XH3UziviLzvxD9ZWps1WhSRyiqoKgqOjFu+evXvOh9MxZ4ahqNRdU+r39iGRqj08UOV72rfU2FtUfXb0UBRSyhgCGBYbLg+83ufONXX+qWtla1alNkShTwDgF2xk47gYlDtOb7ynvTu6w/8yd/zLXy34sutYf6giVVAIFYIPOpk/MD3AnayaTURinUZKKaX37lKlGy73tlS4lxukEuiTYaGqUtJALAjdG779Z06Unw85GSzevcLWNc3RDK5GD5R9QB9ySc527S7z5XVTTkowdqKpfr+ZpijGZp8SsfMXCtpbs2Acfgz3uKZZCBsSNvv2kXY3NSkumuytUyS2nYKOwGd8YnE1uXHGPTqF5H3fr6UWxTfB72FyEVaZJ9IC6mPXHv9Zq3dy6XAVFZ2JB9lVe5Zuk+7uwpOVrZLKCGChvQW7Mff+J91rvVTOTgjf8AE4ufL0RWLPK5x88FHa0uETS7olVMzIbgPERUZ1QllXHq+XJ7A9zJmfQ6TUPUYY5WqvsVyVOhMyI4rxTQrEHAUHJ6n6D/ADN/h5c0UNT4yilsbeojeQ0+tx6jJPHj/p5faw4tLc2IiJuIiIiAIiIAiIgCIiAIiIAiIgCVjnfkShxGiRUUCsoJp1RsynGwJ7r9DLPEnDJLHJSi6aPGrPyJd2tazuWRtVOtRbGQSCCNwVPcd/zO8eG3iFT4jTFC5C/qUXcMARUA6uoP23E2fE3w6HEaQejhbmmDpY7BxtlWx9tj2lB5M8LOI0OI0KtRVppSfUzhwcrg5AAG+ek+lz6vTa3TXkdTXHz+zKFGUJbcF95t8J7K6V6ip5NXSTrp7AkZPqToZ+c6yFcg4yMjb3G20/RHipz4tlQNGmQbiqpwP7VORqPt3nKvC7kg392rVUY21L1O24V3B9KZ777mT+m554NLPLlfl/pTGRKUkkd45ItWp8NtUf4hRTI9sjOPxnH4k5PlFwMDoJ9T5aUuqTfqaDWvVcofKI1ds9PziRF9XpONFc6XBFMspI9TYGPfBzLBNO74XTqOrsgLrup9j2+852q00siuD9LTVppdq7fJJMjLjiC0QyvgIij0/wC0bLj3nnRtitRarVCV05SnjGNQ6uc+o4M9Et2aqFr0AyoC2s4YA9tI6k/xiKlQsSZ8nrc0tLDxJX1tvp6lvFd9+/saIrqddu553fEfLQsTpUdlGOvQADvN+1uKgoaqwCsc4HcL21fWaXCrLzahqVF9NNtNNT/cPicj9h+ZJ8U+EfeatLiz4NFk1eSTcpLbfj3IyaclFENVTXUpK3Q1QSD3wCZZ5WbWuGuqaL6ipZnxuE9Jxk9iSRtLMJu/+chJaVykuW38kcz8wiIn0ZSIiIAiIgCIiAIiIAiIgCIiAIiYgGZiYzM5gFW414a2V3dfqLimXcqFI1HSdOcbfmWO0skpIEpIqIvRVAUD8Ce0zJyySkkpNtI82EREgeiIiAYIkBdrofS2wJ9J7H6ff6SwTzq0VYYYAg9jvOX9S+mw12NRbprhk4T6WRdneaNj0m1dUkroULEZ7qcMPsZrPy5TzlGqJ9nJH2AOQJ92XAKdOp5mXZxndmJAz1wvQTFodHrNOvByOMsf3uiU5Re65NnhvDUoUwlMYA99yT3LE7kzbERO+koqkVCJ5vXUdSB+ZhLhT0YH8yPiwurVg9YiJYBERAEREAREQBERAEREAT4qpkEA4yCM+0+4gHNLyy4nZOz0ya1PJOR6tv8AchwQftmRNx4kXRJDOiEdsaSPocnM67WfCkjsCZzfh3iBmuRc0kKFyNWkZXfG+28sTs4mpxQwtJZJRv7kh4fc4Vbl3pVAXCgt5g6DoNLHuZc6PEqbVGpq4Lpuy53AmuOJ0FpGor0wmM5BAE5/yPfmtxd3/vp1T/46lx++J5V7mmOXwPDxX1N9/Y6jEwJmQOkIiIAiIgCIiAJpcTSqU/oadWd9WRt9MTbd8DJ6CQNxzCQxIA0j95g1uqw4UoZXXVttyRlJLk063C7rqyo/2ff9xvNYZHYqfY7ES5atsyq8RrhqjEdP+u8+Y+s6HBpoxnjbUm/W/v6lGSKStG9wni51+W5z6WYHvhcZ/mSVvxVHOAcE9Ae/2lZ4VVAD3DAeWQaVP2ff1Nn2zsPtPSxtqBqgLqSoEYqNRZUyMFsGb9Hqs2OGLFKSum2nd123+CcW6SLaDMyBtrS4pozLUWqTjSnwge5JOd95NW5bSNYGrG+Nxn6Tv4csprzRr8/zLUz1iIM0HoieFK8RmZVYFl2YA7j7z3E8TT4PLsRMEyL4/wAx07SialTJAOMLucnp9p5KSirYbSVslYnhZXPmU1fSV1KG0nqMjODPeSW56YkDzJzdSs9OvLM5GFHU7429z9JMXtJmpsqNoYggNjOk++JWrbgKWtMPdVP1VZWZqbVAoIbBwtMdj/3PUUZnKvK69yG4za3Rfz7q5FK3Uh0VR/Ub5gmnYKegPWRFXgS3yVLizHlkOQ1Nzs7d/Lb365H1lgt6FfiAqf6hRNG2XLLqOioCMdMdBjM0Lmw/VBVs6qUrKgdLEZUqRudvmY+/1kkzlZcSlyrT7Pn5t8IqZ4PdA6Bb19WcaQp//M6byPyh+kQvVwa9QYbHRF6hB/ye89eVlruz1alQGiQEoqrBwVX/ANQkdz0x9JZMTyTbNWk0WPE/EV37mYiJE6QiIgCIiAIiIBrcRH9Jse0pl6+KZ+uB+SQB/Mul62KbZ6YMq3C7MVrpQd1ojzCOxc5CZ+25/Iny31bTvPrMUF9/iyjJG5Ik+N8RFNVQsAdIJJIG3T/iQlpa/qmC7+TnLP0D4+RO5yep9pcLiwp1CDURWI6FlBx/mQfMtQ0iGOrTj06QT6h0UAd5P6honDJ/FSudVUfQlKO/VyedbjIQsCFFNBg08DAA7Y+38zebgqikTbKqM+GOc7jY4z1E+OH2i16dN7mkorbkK25Xrp1DucYP5kbVubhK4Xy2LlviwTT0Z+It2AHaSUZ4l/MvIpuveN8/+Djk2bOnXtg71AWLYC001OFAzv06nP7CWG1qlkVipUkZ0nqPvPm3u1f4TmbE7GlxQhH+XK49lyixKuBMGZmpxS9FKi9Q/KpP/U1tpK2G6VnPeWbs0+NVU7VGqg/jJWdMzOLcs3DPxSi+d3qlj9iGJlr454hVKF21LyhoQ4OfiP1E5el1EceNufFujBp80YQblxZYuNcz0qR8oVVFZhpUezHpn23lc5S4BWp1KtzxFtKkEeU5DA4OdbdRnbaRdTh1K2YX9Sp56udVGnjfWd81DnfTN2zWpxm3Yu/leVV06lGVdSBqGO5HTMksjnO2rl2Xavcl1uUt+ey/cmuLc5vqRbGgbkvnDL8OxAILdBiWqkSVGRg4GR7HvIWzS24dahA4VFO5JySx3JP1MlrG8WrTWpTYMjgMpHcGbcd35nuaoX3e57GQ/EuWkr3NGtUZz5OStPPoLdmYd8SZiXE3FS2ZBc0ecyLSo0BVWq2ioS2kIh6knOf8TSv+XgtCnZUbcm3bao4fSVA3JJ+JmJEtUT0rliUm2+/+0eFparTpqlNQqoAqgdABsBPeInhaIiIAiIgCIiAIiIBH8ao1HpEUQpb2YlR/kAxwXhfkUgpOXY6nb+5z1x7DsB7TfmZQsEFkeXvVfY8pXZjEwyZn1EvPSr3fD6yVtZdVpBgxfJ1kf24Ow7b5kzw+/S5pkruuWQ/cbHcTauLdXQo6hlYYIPQgz5srJKKBKSBEXoo2Ew4NIsE30fhfK9yKjXBqcO4DSoOz0wdTDBLMzYGc4GTsJJRE2RhGCqKpEhILnOxerZVFp5LYzgfNjqJOzDTycVKLi+5GUepNM5V4Y8HZ7tq7KyrRUqCwIBdtiBn2E2vFPh2KtOsPmXQfupJB/eT1XxHtUZ1w+VYg+nuDg/vKZzhziLzSqJpRTnfqT/wJyMzwwweHF2/1ObleKGF40zz5ZrU6lOpRuU82nTU10TJXDpjIyDnBB3Em+AcZu7vVTpURRtTTddQUoiHHpKnA1d+kifD2wq1LipVor6Uo1FVm+BqjacKD36by48M5fvatOqL64CiomladED+nudwxGD9sSemxzcFd9/b+7JaeEnFXff8A1mhwrluzt6ei9uErtXdfib0l12AQZz37y9UaYVQqgBQMADYADoBIXhnJVtQ8srT1vS1FXc6mBc5Y77D8SdE6WKHSuEbscelcGYiJaWCIiAIiIAiIgCIiAIiIAiIgCIiAIiIAiIgCIiAJgzMQCtcb5Ctbly5VqbnctTOnUfdh0aR9h4WWqHNY1K3+1jhcfVRsYiV+Bjvqrch4MG7ouFvbLTULTUKqjAVQAAPoBPWIlhMREQBERAEREAREQBERAP/Z"/>
          <p:cNvSpPr>
            <a:spLocks noChangeAspect="1" noChangeArrowheads="1"/>
          </p:cNvSpPr>
          <p:nvPr/>
        </p:nvSpPr>
        <p:spPr bwMode="auto">
          <a:xfrm>
            <a:off x="1587500" y="-984250"/>
            <a:ext cx="2247900" cy="20383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jpeg;base64,/9j/4AAQSkZJRgABAQAAAQABAAD/2wCEAAkGBhQSDxQUEBIUFRQUFRQUGBYWFhgVGBYVFRYVFRcYFhcYHCYeFxojGhQYHzEgIycpLCwsFR4xNTAqNSYrLCkBCQoKDgwOGg8PGiwkHyIxKSwpLSwsLywsLSosLCwsLCwvLCwsKSwuLC8sLCksLCwsLCwpLCwsLCwsLCksLCwpKf/AABEIANYA7AMBIgACEQEDEQH/xAAcAAEAAgMBAQEAAAAAAAAAAAAABQYBBAcDAgj/xAA4EAACAQMCBAQFAwMEAQUAAAABAgADBBESIQUGMUEHEyJRMkJhcYEUobEjUpEVYsHRgkNTY3Ly/8QAGgEBAAMBAQEAAAAAAAAAAAAAAAIDBAUBBv/EADIRAAICAQMCBQIEBgMBAAAAAAABAhEDBCExEkETIlFhcQWBMqHB0RQjQpHh8FKx8Qb/2gAMAwEAAhEDEQA/AO4xEQBERAEREAREQBERAEREARExmADILmfm+hYBGuNQWoSoZVJAx7+0jOcuCcRq1qb8PuhSUY1K3bf4hsdW3aQNbxft1rNQurd2VGCF9IbLrsWNM7jfpiVynXOxrxaZz80fN3aXY6TbXK1EV0OVZQw+xGRPac1PALiyuq18l29S3ANZ7fGqoQdwmnooGeo32ktyd4n0L+p5QVqdXchW3DAdwRPVPszyWmdOePdLn2LpExmMyZlMxEQBERAEREAREQBERAEREAREQBERAEZiR3GuImlTzTUPUOypkAk/TPWRnJRVs9St0jcpXKtnSwOk4ODnBxnB9us+be+Spq0OraThsHOD9ZUb7idW1t0VLfNaqdVQU1yPMbbSxHzdBkyWo1aFlRAISmzkEqO9Rvr99pQs+++1c/4LXj2278E9mZkJwE3Req10FRSQEQEMQB1JI9/aTQl0JdSuqKpKnQMonPXEeK0bhDYURVo6dwFDHXk51b7DGN5fDKvzB4iWlnWFGu7eYcHCqWwDsM4nsqrdl2n6uvyx6vbkheKeK62lWnRuaLeb5aNV09FZhuAD1E2EfhVyKXEaq0kbJ0vVwmWU49QOzEHoZ680cS4TWY0b1qRcDOSMMu3ZwMgyF595ES4o24tK9GkKVPFOk50oyncEH3+uO8qblv3NkI430qScL5fqVvinAeJLdtXsK5uRVdiHouGChicLUQnAUA4zJTmLme24bVH6ahRe+NNRVqqMKpPxYAHUkdpocrcu3PDFuLy5wiU6TIoWoHFR32BwpPTrv7znNxcFmZ2OSxJJO/U5meUnFe7OvhwxzzfU04R222v5+DoNh42XauDVp06i9wPQfwZ0/lfnq2vl/pOFqd6bbMPsO4nJrLwevalsKuaasy6hSY+rHbLdAcSqUmq2d2pdWp1aDqxXoRjBxt2I/mSjkyQ/FwQyaTSapNYXUl6H6ozE1OGXwrUadVelRVYfkTaE2nzLVOmZiIg8EREAREQBERAEREAREQBBiYMA+KlYKCWOANyZTbyva1bo1TWYuoxTDD+mj7jUB3mrzrx1jUan0ROoHzGaJ5UuxTDmmpBAbSretQRnBBG5+xnC1Ory5JuOGFqPJ0sWCEYqWSVN8G5+tbh6s9WqlStWOdQJKLTHTGepznP4m5ZhKlJb2+Q601FUzto+V2Q9/rILhnGRTIFRA6aguGAzTYnGRnoR7S2cL5WcV/OuK/mEagqgYUqdvVnrt26TzSSlm3gtuKfEff3Z7nisfPzfr+xq2fE6vEdXku1BKbLl1GfMBJyoPuMdfrLeg2nzRohVCqAAOgAwBPsTsYsbgt3b7s585KT2VIzI7iHL1vXdXrUKdRlxhmUEjHTeSMS6rIptcFE494Q2l1XasWqozsGYIw0n32I2yB2kbzl4TPdVhUt7gIFRUVHBIUKMDSV6ZnTMQZB44vsaIavNBpqXBxnmLkyrYcCqJUqeYzV0qPp1FVXZQBnfHQyG8JuWhdX/AJlRdVK3GvfcGptoB98bn8Cd6r0VdSrqGUjBBGQR7ETlfNvPVLhpa14VRpIxOqo6r6Qx26Dq2BKZwjFqTOlptTmz45YILeW9/J1K4u0pjNR1Ue7ECVXnbkijxOiHpMq1gDoqjcHtpbHUTg3E+MVq51V6rVDnue/0E774XcFe24XSWrkO+qoVPyh2JA+mxGfqTPYZPF2rYr1GkehjGan5ia5Z4QbWzo0C2o0kCFvcjqRJOImhbHJbbdsh+a+IV6Nq9S0pipUXHpOTt3IA6/aULh3jYRlbi3ww66dt/qDuJ1Uyrc88Msv0z1b2iGC49S+l89gGG82aaeP8E4XfpyX4ZQ/DKN/9lVqeN4z6bY4+rCX7lrmKne261qXfZlPVW7gzn3LnJfCL4E0GrZHWm1Qhh/zLbfW1DhfDKot18tVVsbkku22STuTL9THA2seKDUr7luZY21CEWn7lpBmZQ/CHi1WvZVPOYuaddlBPXBRHwfyxl8mHLjeKbg+xlyQcJOL7CIiVEBERAERmY1fWeAzEwWnxRrq+6MGA22Od/wARYKXecu1H4mpNMmjrFQvtp2GQPfORJniPN9Ki5QhmZdjgDr+ZP4le4/ydTuW1B2pP3ZMeofUGYZaeeKD/AIerbt2alljOS8XhKtiDrX9hWrrVq0XDKQevpJG4LKDhj95cLHilOsM03B+nf/EgLfw5twP6j1qh9y5X9lxPi15FalcJUo3LhAwJVhltI+UN3B+sqwx1WN+ZRafNbMlkeCS2bXpZb4iJ1DGIiIAgxEAoninzp+jt/KpnFasDg/2rtk/vOd8oeF1xfr51ZzRpMdiyk1Kg/uUHoN+p9p2fjHKdtdVKdS4oq7U/hJ/gjuPoZLquBtKXi6pXI6GPWvDi6MSpvllP4B4WWNqwcUzVqL89U6t/cL8IP4lwxM4iWpJcGKeSU3cnYmDMyC5tv7qlRH6Gh5tRmA6gBR7nPaTjHqdEUrdHvxfmKlQDAnXVCFxSUjWwH9o7znl5x+44hRrLdU1tLRlwtSrlSKo3XAO79JLVOBW9lUbiXEHPnMFIplsrTqY3FM/Mf43kZf8ACG421O5Wq1K0XCmm4IPp+I0+gOrpmdDBHHDzdv8Al7+i/c2YlGO/5+/sig17W5sKqvlqZ2KVUJ8twdxpbow+hnvxnm+7vdFKo5fJAWmi41t2yB1MuKcaq1rh6bWwXhtsnrSrTONCghQMjJYnfbPSW/kbhNuaK3KWFO2d9Wnb1aM+k77rkdp0Muu6EpzgnJcM1z1PSrlFN+p6+HnK7WNkKdQg1Kjmq+OgZgo0j7BQJaJjEzPn5zc5OUuWcmUnJuTEREiRE17+9WlTao/wqCT+JsSu8+0GawqaCfT6jjuozmQyNxi2gOJcYq1uH+dYqS7AEL8wHfHuZy2pXvfMOUutZOcYbMtXh/zfTo0jQuG0qCWRj0wckgn7za5k8SQAUtNz/wC4eg+0wTljyQU5Sa9ifBD8J5X4jdr/AFqlShT/APkYlz9lB/mdD5d5cp2dLRS1HJ1MzHJZvcyt+H/MbvQZ7qsNLVNNJnOC2B6se4zLwDNOCEK6lyRZmYxMxNJ4YxGJmIAiIgCIiAIiIAiIgCIiAJgiZiAVUcsVa9zWbiDU6tvsKNDTqUY31tn5u23vIvm5lvKycMt6zUWXD1NCnHlD5cr8J9s7S+zzS2UMWCqGbqwABP3PUy6OZp9XpwWLI07KVc0hc3VGztrplp2Wg1wMlnxjSrOdjnG+frLwBPinbqpJVQCdyQAMn6+8x+qTXo1LrxnTnfHviQnLr47EZSs9sxIfmTmmhY0vMuX0g9ABknG5wO8krO7WpTR03V1DD7EZE86JKKk1syNntERIgTzrUgylWGQwII9wRgz0iAcm4/4c16dQm2UVaR3GWCsv0Oo4P3nhw3kn1D9bURcglLdHGuocbAuNlBPt1nU+L8NFeg9JiV1DqNiD2P8Amc4qcripi2NyBd251syoxLUM5CoCc6/Y/wAznT08YyuKJJnhTqJe1UtatM2r0wVoqikBcb4dD/Ilkrcbr8PNC3NGpWp5CGsRksWI6Y2XGeh7CZteKU79ayWn9K5poqio6jXp+HcjcZIxMcAv61sDS4o6hXISlqIYtnY7jtv3k4qt0+e/6Blxt7lXGUYNjY4IOD7HHee0jODcvUbXX5ClfMIZsszDIzjGTsN+0k5sjdbkRERJAREQBERAEREAREQBERAEREAREQDE5RxO0VeZaVVuI01bUAKGDqAZSNHtvtOrzivN/JajjP6hr+2o661Nwjkhx0HTpkzoaDp6pKUquL7XZCZL+NlzZEUKV41YP6nXytJwp9JJDfaXtL1KHD1qUld0p0VZVAyxUKMbDvObeMPBLe4vKPm8QpW7ikE0OpYaWZiHyDsOv+JL+KtzcUOF0EsvMIyis9IE+kJgdN8HaX+FHJjwY03vd3svt/gjdNssHh5zVWv7epVr0fJK1WRRgjKgDs3eWqc94fxS8t+A0TnzL6ov9NamlWyxJUFTjUQMS/W2rQuv4tI1f/bG/wC85+eCUnKNVbr7E4s9YiedSsFxk9ZmnOMFcnSJH2ZE8R4OzV6daiUSopCuxQFnpd01dZIXNUqhYdhmeHCuJCsmoA9SMkYzjG4zvjf9pS80Hk8Le6vjb+57W1mhe8Bf9RTq2rJS9YNcBN6q+xI7/eSPEOFUq4UVqauFYMuoZww3BHtNyJcoo8MATMRJAREQBERAEREAREQBERAEREAREQBGZ53FQqjMFLEAkKOpx2E5Ivj1orslxaMig4PUOB9VM04NLl1F+Groi5KPJ14zhni/yTeV+Jebb271EemihkwcMudjv6fvOr8uc62t8ubasGPdD6XH3UziviLzvxD9ZWps1WhSRyiqoKgqOjFu+evXvOh9MxZ4ahqNRdU+r39iGRqj08UOV72rfU2FtUfXb0UBRSyhgCGBYbLg+83ufONXX+qWtla1alNkShTwDgF2xk47gYlDtOb7ynvTu6w/8yd/zLXy34sutYf6giVVAIFYIPOpk/MD3AnayaTURinUZKKaX37lKlGy73tlS4lxukEuiTYaGqUtJALAjdG779Z06Unw85GSzevcLWNc3RDK5GD5R9QB9ySc527S7z5XVTTkowdqKpfr+ZpijGZp8SsfMXCtpbs2Acfgz3uKZZCBsSNvv2kXY3NSkumuytUyS2nYKOwGd8YnE1uXHGPTqF5H3fr6UWxTfB72FyEVaZJ9IC6mPXHv9Zq3dy6XAVFZ2JB9lVe5Zuk+7uwpOVrZLKCGChvQW7Mff+J91rvVTOTgjf8AE4ufL0RWLPK5x88FHa0uETS7olVMzIbgPERUZ1QllXHq+XJ7A9zJmfQ6TUPUYY5WqvsVyVOhMyI4rxTQrEHAUHJ6n6D/ADN/h5c0UNT4yilsbeojeQ0+tx6jJPHj/p5faw4tLc2IiJuIiIiAIiIAiIgCIiAIiIAiIgCVjnfkShxGiRUUCsoJp1RsynGwJ7r9DLPEnDJLHJSi6aPGrPyJd2tazuWRtVOtRbGQSCCNwVPcd/zO8eG3iFT4jTFC5C/qUXcMARUA6uoP23E2fE3w6HEaQejhbmmDpY7BxtlWx9tj2lB5M8LOI0OI0KtRVppSfUzhwcrg5AAG+ek+lz6vTa3TXkdTXHz+zKFGUJbcF95t8J7K6V6ip5NXSTrp7AkZPqToZ+c6yFcg4yMjb3G20/RHipz4tlQNGmQbiqpwP7VORqPt3nKvC7kg392rVUY21L1O24V3B9KZ777mT+m554NLPLlfl/pTGRKUkkd45ItWp8NtUf4hRTI9sjOPxnH4k5PlFwMDoJ9T5aUuqTfqaDWvVcofKI1ds9PziRF9XpONFc6XBFMspI9TYGPfBzLBNO74XTqOrsgLrup9j2+852q00siuD9LTVppdq7fJJMjLjiC0QyvgIij0/wC0bLj3nnRtitRarVCV05SnjGNQ6uc+o4M9Et2aqFr0AyoC2s4YA9tI6k/xiKlQsSZ8nrc0tLDxJX1tvp6lvFd9+/saIrqddu553fEfLQsTpUdlGOvQADvN+1uKgoaqwCsc4HcL21fWaXCrLzahqVF9NNtNNT/cPicj9h+ZJ8U+EfeatLiz4NFk1eSTcpLbfj3IyaclFENVTXUpK3Q1QSD3wCZZ5WbWuGuqaL6ipZnxuE9Jxk9iSRtLMJu/+chJaVykuW38kcz8wiIn0ZSIiIAiIgCIiAIiIAiIgCIiAIiYgGZiYzM5gFW414a2V3dfqLimXcqFI1HSdOcbfmWO0skpIEpIqIvRVAUD8Ce0zJyySkkpNtI82EREgeiIiAYIkBdrofS2wJ9J7H6ff6SwTzq0VYYYAg9jvOX9S+mw12NRbprhk4T6WRdneaNj0m1dUkroULEZ7qcMPsZrPy5TzlGqJ9nJH2AOQJ92XAKdOp5mXZxndmJAz1wvQTFodHrNOvByOMsf3uiU5Re65NnhvDUoUwlMYA99yT3LE7kzbERO+koqkVCJ5vXUdSB+ZhLhT0YH8yPiwurVg9YiJYBERAEREAREQBERAEREAT4qpkEA4yCM+0+4gHNLyy4nZOz0ya1PJOR6tv8AchwQftmRNx4kXRJDOiEdsaSPocnM67WfCkjsCZzfh3iBmuRc0kKFyNWkZXfG+28sTs4mpxQwtJZJRv7kh4fc4Vbl3pVAXCgt5g6DoNLHuZc6PEqbVGpq4Lpuy53AmuOJ0FpGor0wmM5BAE5/yPfmtxd3/vp1T/46lx++J5V7mmOXwPDxX1N9/Y6jEwJmQOkIiIAiIgCIiAJpcTSqU/oadWd9WRt9MTbd8DJ6CQNxzCQxIA0j95g1uqw4UoZXXVttyRlJLk063C7rqyo/2ff9xvNYZHYqfY7ES5atsyq8RrhqjEdP+u8+Y+s6HBpoxnjbUm/W/v6lGSKStG9wni51+W5z6WYHvhcZ/mSVvxVHOAcE9Ae/2lZ4VVAD3DAeWQaVP2ff1Nn2zsPtPSxtqBqgLqSoEYqNRZUyMFsGb9Hqs2OGLFKSum2nd123+CcW6SLaDMyBtrS4pozLUWqTjSnwge5JOd95NW5bSNYGrG+Nxn6Tv4csprzRr8/zLUz1iIM0HoieFK8RmZVYFl2YA7j7z3E8TT4PLsRMEyL4/wAx07SialTJAOMLucnp9p5KSirYbSVslYnhZXPmU1fSV1KG0nqMjODPeSW56YkDzJzdSs9OvLM5GFHU7429z9JMXtJmpsqNoYggNjOk++JWrbgKWtMPdVP1VZWZqbVAoIbBwtMdj/3PUUZnKvK69yG4za3Rfz7q5FK3Uh0VR/Ub5gmnYKegPWRFXgS3yVLizHlkOQ1Nzs7d/Lb365H1lgt6FfiAqf6hRNG2XLLqOioCMdMdBjM0Lmw/VBVs6qUrKgdLEZUqRudvmY+/1kkzlZcSlyrT7Pn5t8IqZ4PdA6Bb19WcaQp//M6byPyh+kQvVwa9QYbHRF6hB/ye89eVlruz1alQGiQEoqrBwVX/ANQkdz0x9JZMTyTbNWk0WPE/EV37mYiJE6QiIgCIiAIiIBrcRH9Jse0pl6+KZ+uB+SQB/Mul62KbZ6YMq3C7MVrpQd1ojzCOxc5CZ+25/Iny31bTvPrMUF9/iyjJG5Ik+N8RFNVQsAdIJJIG3T/iQlpa/qmC7+TnLP0D4+RO5yep9pcLiwp1CDURWI6FlBx/mQfMtQ0iGOrTj06QT6h0UAd5P6honDJ/FSudVUfQlKO/VyedbjIQsCFFNBg08DAA7Y+38zebgqikTbKqM+GOc7jY4z1E+OH2i16dN7mkorbkK25Xrp1DucYP5kbVubhK4Xy2LlviwTT0Z+It2AHaSUZ4l/MvIpuveN8/+Djk2bOnXtg71AWLYC001OFAzv06nP7CWG1qlkVipUkZ0nqPvPm3u1f4TmbE7GlxQhH+XK49lyixKuBMGZmpxS9FKi9Q/KpP/U1tpK2G6VnPeWbs0+NVU7VGqg/jJWdMzOLcs3DPxSi+d3qlj9iGJlr454hVKF21LyhoQ4OfiP1E5el1EceNufFujBp80YQblxZYuNcz0qR8oVVFZhpUezHpn23lc5S4BWp1KtzxFtKkEeU5DA4OdbdRnbaRdTh1K2YX9Sp56udVGnjfWd81DnfTN2zWpxm3Yu/leVV06lGVdSBqGO5HTMksjnO2rl2Xavcl1uUt+ey/cmuLc5vqRbGgbkvnDL8OxAILdBiWqkSVGRg4GR7HvIWzS24dahA4VFO5JySx3JP1MlrG8WrTWpTYMjgMpHcGbcd35nuaoX3e57GQ/EuWkr3NGtUZz5OStPPoLdmYd8SZiXE3FS2ZBc0ecyLSo0BVWq2ioS2kIh6knOf8TSv+XgtCnZUbcm3bao4fSVA3JJ+JmJEtUT0rliUm2+/+0eFparTpqlNQqoAqgdABsBPeInhaIiIAiIgCIiAIiIBH8ao1HpEUQpb2YlR/kAxwXhfkUgpOXY6nb+5z1x7DsB7TfmZQsEFkeXvVfY8pXZjEwyZn1EvPSr3fD6yVtZdVpBgxfJ1kf24Ow7b5kzw+/S5pkruuWQ/cbHcTauLdXQo6hlYYIPQgz5srJKKBKSBEXoo2Ew4NIsE30fhfK9yKjXBqcO4DSoOz0wdTDBLMzYGc4GTsJJRE2RhGCqKpEhILnOxerZVFp5LYzgfNjqJOzDTycVKLi+5GUepNM5V4Y8HZ7tq7KyrRUqCwIBdtiBn2E2vFPh2KtOsPmXQfupJB/eT1XxHtUZ1w+VYg+nuDg/vKZzhziLzSqJpRTnfqT/wJyMzwwweHF2/1ObleKGF40zz5ZrU6lOpRuU82nTU10TJXDpjIyDnBB3Em+AcZu7vVTpURRtTTddQUoiHHpKnA1d+kifD2wq1LipVor6Uo1FVm+BqjacKD36by48M5fvatOqL64CiomladED+nudwxGD9sSemxzcFd9/b+7JaeEnFXff8A1mhwrluzt6ei9uErtXdfib0l12AQZz37y9UaYVQqgBQMADYADoBIXhnJVtQ8srT1vS1FXc6mBc5Y77D8SdE6WKHSuEbscelcGYiJaWCIiAIiIAiIgCIiAIiIAiIgCIiAIiIAiIgCIiAJgzMQCtcb5Ctbly5VqbnctTOnUfdh0aR9h4WWqHNY1K3+1jhcfVRsYiV+Bjvqrch4MG7ouFvbLTULTUKqjAVQAAPoBPWIlhMREQBERAEREAREQBERAP/Z"/>
          <p:cNvSpPr>
            <a:spLocks noChangeAspect="1" noChangeArrowheads="1"/>
          </p:cNvSpPr>
          <p:nvPr/>
        </p:nvSpPr>
        <p:spPr bwMode="auto">
          <a:xfrm>
            <a:off x="1587500" y="-984250"/>
            <a:ext cx="2247900" cy="20383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0" name="Picture 2" descr="Image result for road to damasc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115" y="1676401"/>
            <a:ext cx="5225707" cy="34838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79116" y="5372618"/>
            <a:ext cx="5097601" cy="1015663"/>
          </a:xfrm>
          <a:prstGeom prst="rect">
            <a:avLst/>
          </a:prstGeom>
        </p:spPr>
        <p:txBody>
          <a:bodyPr wrap="square">
            <a:spAutoFit/>
          </a:bodyPr>
          <a:lstStyle/>
          <a:p>
            <a:pPr algn="ctr"/>
            <a:r>
              <a:rPr lang="en-US" sz="2000" dirty="0">
                <a:solidFill>
                  <a:schemeClr val="bg1"/>
                </a:solidFill>
              </a:rPr>
              <a:t>But Saul could not withstand the presence of the Son unscathed-there had to be an effect upon his physical body.</a:t>
            </a:r>
            <a:endParaRPr lang="en-US" sz="2000" dirty="0">
              <a:solidFill>
                <a:schemeClr val="bg1"/>
              </a:solidFill>
              <a:latin typeface="Levenim MT" pitchFamily="2" charset="-79"/>
              <a:cs typeface="Levenim MT" pitchFamily="2" charset="-79"/>
            </a:endParaRPr>
          </a:p>
        </p:txBody>
      </p:sp>
      <p:sp>
        <p:nvSpPr>
          <p:cNvPr id="12" name="TextBox 11"/>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(9)</a:t>
            </a:r>
          </a:p>
        </p:txBody>
      </p:sp>
    </p:spTree>
    <p:extLst>
      <p:ext uri="{BB962C8B-B14F-4D97-AF65-F5344CB8AC3E}">
        <p14:creationId xmlns:p14="http://schemas.microsoft.com/office/powerpoint/2010/main" val="35016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1524000" y="228601"/>
            <a:ext cx="9144000" cy="769441"/>
          </a:xfrm>
          <a:prstGeom prst="rect">
            <a:avLst/>
          </a:prstGeom>
          <a:noFill/>
        </p:spPr>
        <p:txBody>
          <a:bodyPr wrap="square" rtlCol="0">
            <a:spAutoFit/>
          </a:bodyPr>
          <a:lstStyle/>
          <a:p>
            <a:pPr algn="ctr"/>
            <a:r>
              <a:rPr lang="en-US" sz="4400" dirty="0">
                <a:solidFill>
                  <a:schemeClr val="bg1"/>
                </a:solidFill>
                <a:latin typeface="Rockwell" panose="02060603020205020403" pitchFamily="18" charset="0"/>
                <a:cs typeface="Levenim MT" pitchFamily="2" charset="-79"/>
              </a:rPr>
              <a:t>Using Priesthood Authority</a:t>
            </a:r>
          </a:p>
        </p:txBody>
      </p:sp>
      <p:sp>
        <p:nvSpPr>
          <p:cNvPr id="7" name="TextBox 6"/>
          <p:cNvSpPr txBox="1"/>
          <p:nvPr/>
        </p:nvSpPr>
        <p:spPr>
          <a:xfrm>
            <a:off x="0" y="6550223"/>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9:12</a:t>
            </a:r>
          </a:p>
        </p:txBody>
      </p:sp>
      <p:sp>
        <p:nvSpPr>
          <p:cNvPr id="8" name="TextBox 7"/>
          <p:cNvSpPr txBox="1"/>
          <p:nvPr/>
        </p:nvSpPr>
        <p:spPr>
          <a:xfrm>
            <a:off x="689429" y="1308287"/>
            <a:ext cx="5478572" cy="3108543"/>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“…Brother Saul, the Lord, even Jesus, that appeared unto thee in the way as thou </a:t>
            </a:r>
            <a:r>
              <a:rPr lang="en-US" sz="2800" i="1" dirty="0" err="1">
                <a:solidFill>
                  <a:srgbClr val="FFFF00"/>
                </a:solidFill>
                <a:latin typeface="Levenim MT" pitchFamily="2" charset="-79"/>
                <a:cs typeface="Levenim MT" pitchFamily="2" charset="-79"/>
              </a:rPr>
              <a:t>camest</a:t>
            </a:r>
            <a:r>
              <a:rPr lang="en-US" sz="2800" i="1" dirty="0">
                <a:solidFill>
                  <a:srgbClr val="FFFF00"/>
                </a:solidFill>
                <a:latin typeface="Levenim MT" pitchFamily="2" charset="-79"/>
                <a:cs typeface="Levenim MT" pitchFamily="2" charset="-79"/>
              </a:rPr>
              <a:t>, hath sent me, that thou </a:t>
            </a:r>
            <a:r>
              <a:rPr lang="en-US" sz="2800" i="1" dirty="0" err="1">
                <a:solidFill>
                  <a:srgbClr val="FFFF00"/>
                </a:solidFill>
                <a:latin typeface="Levenim MT" pitchFamily="2" charset="-79"/>
                <a:cs typeface="Levenim MT" pitchFamily="2" charset="-79"/>
              </a:rPr>
              <a:t>mightest</a:t>
            </a:r>
            <a:r>
              <a:rPr lang="en-US" sz="2800" i="1" dirty="0">
                <a:solidFill>
                  <a:srgbClr val="FFFF00"/>
                </a:solidFill>
                <a:latin typeface="Levenim MT" pitchFamily="2" charset="-79"/>
                <a:cs typeface="Levenim MT" pitchFamily="2" charset="-79"/>
              </a:rPr>
              <a:t> receive thy sight, and be filled with the Holy Ghost.”</a:t>
            </a:r>
          </a:p>
        </p:txBody>
      </p:sp>
      <p:pic>
        <p:nvPicPr>
          <p:cNvPr id="10" name="Picture 8" descr="https://encrypted-tbn1.gstatic.com/images?q=tbn:ANd9GcSYzcNNXH7qPe6Ilr-u9kXcjIXsd56GRxJbHHk0w6OqeNYsSZsp"/>
          <p:cNvPicPr>
            <a:picLocks noChangeAspect="1" noChangeArrowheads="1"/>
          </p:cNvPicPr>
          <p:nvPr/>
        </p:nvPicPr>
        <p:blipFill>
          <a:blip r:embed="rId3" cstate="print"/>
          <a:srcRect/>
          <a:stretch>
            <a:fillRect/>
          </a:stretch>
        </p:blipFill>
        <p:spPr bwMode="auto">
          <a:xfrm>
            <a:off x="2476500" y="4491505"/>
            <a:ext cx="2819399" cy="2178124"/>
          </a:xfrm>
          <a:prstGeom prst="rect">
            <a:avLst/>
          </a:prstGeom>
          <a:noFill/>
        </p:spPr>
      </p:pic>
      <p:sp>
        <p:nvSpPr>
          <p:cNvPr id="4098" name="AutoShape 2" descr="data:image/jpeg;base64,/9j/4AAQSkZJRgABAQAAAQABAAD/2wCEAAkGBhQSDxQUEBIUFRQUFRQUGBYWFhgVGBYVFRYVFRcYFhcYHCYeFxojGhQYHzEgIycpLCwsFR4xNTAqNSYrLCkBCQoKDgwOGg8PGiwkHyIxKSwpLSwsLywsLSosLCwsLCwvLCwsKSwuLC8sLCksLCwsLCwpLCwsLCwsLCksLCwpKf/AABEIANYA7AMBIgACEQEDEQH/xAAcAAEAAgMBAQEAAAAAAAAAAAAABQYBBAcDAgj/xAA4EAACAQMCBAQFAwMEAQUAAAABAgADBBESIQUGMUEHEyJRMkJhcYEUobEjUpEVYsHRgkNTY3Ly/8QAGgEBAAMBAQEAAAAAAAAAAAAAAAIDBAUBBv/EADIRAAICAQMCBQIEBgMBAAAAAAABAhEDBCExEkETIlFhcQWBMqHB0RQjQpHh8FKx8Qb/2gAMAwEAAhEDEQA/AO4xEQBERAEREAREQBERAEREARExmADILmfm+hYBGuNQWoSoZVJAx7+0jOcuCcRq1qb8PuhSUY1K3bf4hsdW3aQNbxft1rNQurd2VGCF9IbLrsWNM7jfpiVynXOxrxaZz80fN3aXY6TbXK1EV0OVZQw+xGRPac1PALiyuq18l29S3ANZ7fGqoQdwmnooGeo32ktyd4n0L+p5QVqdXchW3DAdwRPVPszyWmdOePdLn2LpExmMyZlMxEQBERAEREAREQBERAEREAREQBERAEZiR3GuImlTzTUPUOypkAk/TPWRnJRVs9St0jcpXKtnSwOk4ODnBxnB9us+be+Spq0OraThsHOD9ZUb7idW1t0VLfNaqdVQU1yPMbbSxHzdBkyWo1aFlRAISmzkEqO9Rvr99pQs+++1c/4LXj2278E9mZkJwE3Req10FRSQEQEMQB1JI9/aTQl0JdSuqKpKnQMonPXEeK0bhDYURVo6dwFDHXk51b7DGN5fDKvzB4iWlnWFGu7eYcHCqWwDsM4nsqrdl2n6uvyx6vbkheKeK62lWnRuaLeb5aNV09FZhuAD1E2EfhVyKXEaq0kbJ0vVwmWU49QOzEHoZ680cS4TWY0b1qRcDOSMMu3ZwMgyF595ES4o24tK9GkKVPFOk50oyncEH3+uO8qblv3NkI430qScL5fqVvinAeJLdtXsK5uRVdiHouGChicLUQnAUA4zJTmLme24bVH6ahRe+NNRVqqMKpPxYAHUkdpocrcu3PDFuLy5wiU6TIoWoHFR32BwpPTrv7znNxcFmZ2OSxJJO/U5meUnFe7OvhwxzzfU04R222v5+DoNh42XauDVp06i9wPQfwZ0/lfnq2vl/pOFqd6bbMPsO4nJrLwevalsKuaasy6hSY+rHbLdAcSqUmq2d2pdWp1aDqxXoRjBxt2I/mSjkyQ/FwQyaTSapNYXUl6H6ozE1OGXwrUadVelRVYfkTaE2nzLVOmZiIg8EREAREQBERAEREAREQBBiYMA+KlYKCWOANyZTbyva1bo1TWYuoxTDD+mj7jUB3mrzrx1jUan0ROoHzGaJ5UuxTDmmpBAbSretQRnBBG5+xnC1Ory5JuOGFqPJ0sWCEYqWSVN8G5+tbh6s9WqlStWOdQJKLTHTGepznP4m5ZhKlJb2+Q601FUzto+V2Q9/rILhnGRTIFRA6aguGAzTYnGRnoR7S2cL5WcV/OuK/mEagqgYUqdvVnrt26TzSSlm3gtuKfEff3Z7nisfPzfr+xq2fE6vEdXku1BKbLl1GfMBJyoPuMdfrLeg2nzRohVCqAAOgAwBPsTsYsbgt3b7s585KT2VIzI7iHL1vXdXrUKdRlxhmUEjHTeSMS6rIptcFE494Q2l1XasWqozsGYIw0n32I2yB2kbzl4TPdVhUt7gIFRUVHBIUKMDSV6ZnTMQZB44vsaIavNBpqXBxnmLkyrYcCqJUqeYzV0qPp1FVXZQBnfHQyG8JuWhdX/AJlRdVK3GvfcGptoB98bn8Cd6r0VdSrqGUjBBGQR7ETlfNvPVLhpa14VRpIxOqo6r6Qx26Dq2BKZwjFqTOlptTmz45YILeW9/J1K4u0pjNR1Ue7ECVXnbkijxOiHpMq1gDoqjcHtpbHUTg3E+MVq51V6rVDnue/0E774XcFe24XSWrkO+qoVPyh2JA+mxGfqTPYZPF2rYr1GkehjGan5ia5Z4QbWzo0C2o0kCFvcjqRJOImhbHJbbdsh+a+IV6Nq9S0pipUXHpOTt3IA6/aULh3jYRlbi3ww66dt/qDuJ1Uyrc88Msv0z1b2iGC49S+l89gGG82aaeP8E4XfpyX4ZQ/DKN/9lVqeN4z6bY4+rCX7lrmKne261qXfZlPVW7gzn3LnJfCL4E0GrZHWm1Qhh/zLbfW1DhfDKot18tVVsbkku22STuTL9THA2seKDUr7luZY21CEWn7lpBmZQ/CHi1WvZVPOYuaddlBPXBRHwfyxl8mHLjeKbg+xlyQcJOL7CIiVEBERAERmY1fWeAzEwWnxRrq+6MGA22Od/wARYKXecu1H4mpNMmjrFQvtp2GQPfORJniPN9Ki5QhmZdjgDr+ZP4le4/ydTuW1B2pP3ZMeofUGYZaeeKD/AIerbt2alljOS8XhKtiDrX9hWrrVq0XDKQevpJG4LKDhj95cLHilOsM03B+nf/EgLfw5twP6j1qh9y5X9lxPi15FalcJUo3LhAwJVhltI+UN3B+sqwx1WN+ZRafNbMlkeCS2bXpZb4iJ1DGIiIAgxEAoninzp+jt/KpnFasDg/2rtk/vOd8oeF1xfr51ZzRpMdiyk1Kg/uUHoN+p9p2fjHKdtdVKdS4oq7U/hJ/gjuPoZLquBtKXi6pXI6GPWvDi6MSpvllP4B4WWNqwcUzVqL89U6t/cL8IP4lwxM4iWpJcGKeSU3cnYmDMyC5tv7qlRH6Gh5tRmA6gBR7nPaTjHqdEUrdHvxfmKlQDAnXVCFxSUjWwH9o7znl5x+44hRrLdU1tLRlwtSrlSKo3XAO79JLVOBW9lUbiXEHPnMFIplsrTqY3FM/Mf43kZf8ACG421O5Wq1K0XCmm4IPp+I0+gOrpmdDBHHDzdv8Al7+i/c2YlGO/5+/sig17W5sKqvlqZ2KVUJ8twdxpbow+hnvxnm+7vdFKo5fJAWmi41t2yB1MuKcaq1rh6bWwXhtsnrSrTONCghQMjJYnfbPSW/kbhNuaK3KWFO2d9Wnb1aM+k77rkdp0Muu6EpzgnJcM1z1PSrlFN+p6+HnK7WNkKdQg1Kjmq+OgZgo0j7BQJaJjEzPn5zc5OUuWcmUnJuTEREiRE17+9WlTao/wqCT+JsSu8+0GawqaCfT6jjuozmQyNxi2gOJcYq1uH+dYqS7AEL8wHfHuZy2pXvfMOUutZOcYbMtXh/zfTo0jQuG0qCWRj0wckgn7za5k8SQAUtNz/wC4eg+0wTljyQU5Sa9ifBD8J5X4jdr/AFqlShT/APkYlz9lB/mdD5d5cp2dLRS1HJ1MzHJZvcyt+H/MbvQZ7qsNLVNNJnOC2B6se4zLwDNOCEK6lyRZmYxMxNJ4YxGJmIAiIgCIiAIiIAiIgCIiAJgiZiAVUcsVa9zWbiDU6tvsKNDTqUY31tn5u23vIvm5lvKycMt6zUWXD1NCnHlD5cr8J9s7S+zzS2UMWCqGbqwABP3PUy6OZp9XpwWLI07KVc0hc3VGztrplp2Wg1wMlnxjSrOdjnG+frLwBPinbqpJVQCdyQAMn6+8x+qTXo1LrxnTnfHviQnLr47EZSs9sxIfmTmmhY0vMuX0g9ABknG5wO8krO7WpTR03V1DD7EZE86JKKk1syNntERIgTzrUgylWGQwII9wRgz0iAcm4/4c16dQm2UVaR3GWCsv0Oo4P3nhw3kn1D9bURcglLdHGuocbAuNlBPt1nU+L8NFeg9JiV1DqNiD2P8Amc4qcripi2NyBd251syoxLUM5CoCc6/Y/wAznT08YyuKJJnhTqJe1UtatM2r0wVoqikBcb4dD/Ilkrcbr8PNC3NGpWp5CGsRksWI6Y2XGeh7CZteKU79ayWn9K5poqio6jXp+HcjcZIxMcAv61sDS4o6hXISlqIYtnY7jtv3k4qt0+e/6Blxt7lXGUYNjY4IOD7HHee0jODcvUbXX5ClfMIZsszDIzjGTsN+0k5sjdbkRERJAREQBERAEREAREQBERAEREAREQDE5RxO0VeZaVVuI01bUAKGDqAZSNHtvtOrzivN/JajjP6hr+2o661Nwjkhx0HTpkzoaDp6pKUquL7XZCZL+NlzZEUKV41YP6nXytJwp9JJDfaXtL1KHD1qUld0p0VZVAyxUKMbDvObeMPBLe4vKPm8QpW7ikE0OpYaWZiHyDsOv+JL+KtzcUOF0EsvMIyis9IE+kJgdN8HaX+FHJjwY03vd3svt/gjdNssHh5zVWv7epVr0fJK1WRRgjKgDs3eWqc94fxS8t+A0TnzL6ov9NamlWyxJUFTjUQMS/W2rQuv4tI1f/bG/wC85+eCUnKNVbr7E4s9YiedSsFxk9ZmnOMFcnSJH2ZE8R4OzV6daiUSopCuxQFnpd01dZIXNUqhYdhmeHCuJCsmoA9SMkYzjG4zvjf9pS80Hk8Le6vjb+57W1mhe8Bf9RTq2rJS9YNcBN6q+xI7/eSPEOFUq4UVqauFYMuoZww3BHtNyJcoo8MATMRJAREQBERAEREAREQBERAEREAREQBGZ53FQqjMFLEAkKOpx2E5Ivj1orslxaMig4PUOB9VM04NLl1F+Groi5KPJ14zhni/yTeV+Jebb271EemihkwcMudjv6fvOr8uc62t8ubasGPdD6XH3UziviLzvxD9ZWps1WhSRyiqoKgqOjFu+evXvOh9MxZ4ahqNRdU+r39iGRqj08UOV72rfU2FtUfXb0UBRSyhgCGBYbLg+83ufONXX+qWtla1alNkShTwDgF2xk47gYlDtOb7ynvTu6w/8yd/zLXy34sutYf6giVVAIFYIPOpk/MD3AnayaTURinUZKKaX37lKlGy73tlS4lxukEuiTYaGqUtJALAjdG779Z06Unw85GSzevcLWNc3RDK5GD5R9QB9ySc527S7z5XVTTkowdqKpfr+ZpijGZp8SsfMXCtpbs2Acfgz3uKZZCBsSNvv2kXY3NSkumuytUyS2nYKOwGd8YnE1uXHGPTqF5H3fr6UWxTfB72FyEVaZJ9IC6mPXHv9Zq3dy6XAVFZ2JB9lVe5Zuk+7uwpOVrZLKCGChvQW7Mff+J91rvVTOTgjf8AE4ufL0RWLPK5x88FHa0uETS7olVMzIbgPERUZ1QllXHq+XJ7A9zJmfQ6TUPUYY5WqvsVyVOhMyI4rxTQrEHAUHJ6n6D/ADN/h5c0UNT4yilsbeojeQ0+tx6jJPHj/p5faw4tLc2IiJuIiIiAIiIAiIgCIiAIiIAiIgCVjnfkShxGiRUUCsoJp1RsynGwJ7r9DLPEnDJLHJSi6aPGrPyJd2tazuWRtVOtRbGQSCCNwVPcd/zO8eG3iFT4jTFC5C/qUXcMARUA6uoP23E2fE3w6HEaQejhbmmDpY7BxtlWx9tj2lB5M8LOI0OI0KtRVppSfUzhwcrg5AAG+ek+lz6vTa3TXkdTXHz+zKFGUJbcF95t8J7K6V6ip5NXSTrp7AkZPqToZ+c6yFcg4yMjb3G20/RHipz4tlQNGmQbiqpwP7VORqPt3nKvC7kg392rVUY21L1O24V3B9KZ777mT+m554NLPLlfl/pTGRKUkkd45ItWp8NtUf4hRTI9sjOPxnH4k5PlFwMDoJ9T5aUuqTfqaDWvVcofKI1ds9PziRF9XpONFc6XBFMspI9TYGPfBzLBNO74XTqOrsgLrup9j2+852q00siuD9LTVppdq7fJJMjLjiC0QyvgIij0/wC0bLj3nnRtitRarVCV05SnjGNQ6uc+o4M9Et2aqFr0AyoC2s4YA9tI6k/xiKlQsSZ8nrc0tLDxJX1tvp6lvFd9+/saIrqddu553fEfLQsTpUdlGOvQADvN+1uKgoaqwCsc4HcL21fWaXCrLzahqVF9NNtNNT/cPicj9h+ZJ8U+EfeatLiz4NFk1eSTcpLbfj3IyaclFENVTXUpK3Q1QSD3wCZZ5WbWuGuqaL6ipZnxuE9Jxk9iSRtLMJu/+chJaVykuW38kcz8wiIn0ZSIiIAiIgCIiAIiIAiIgCIiAIiYgGZiYzM5gFW414a2V3dfqLimXcqFI1HSdOcbfmWO0skpIEpIqIvRVAUD8Ce0zJyySkkpNtI82EREgeiIiAYIkBdrofS2wJ9J7H6ff6SwTzq0VYYYAg9jvOX9S+mw12NRbprhk4T6WRdneaNj0m1dUkroULEZ7qcMPsZrPy5TzlGqJ9nJH2AOQJ92XAKdOp5mXZxndmJAz1wvQTFodHrNOvByOMsf3uiU5Re65NnhvDUoUwlMYA99yT3LE7kzbERO+koqkVCJ5vXUdSB+ZhLhT0YH8yPiwurVg9YiJYBERAEREAREQBERAEREAT4qpkEA4yCM+0+4gHNLyy4nZOz0ya1PJOR6tv8AchwQftmRNx4kXRJDOiEdsaSPocnM67WfCkjsCZzfh3iBmuRc0kKFyNWkZXfG+28sTs4mpxQwtJZJRv7kh4fc4Vbl3pVAXCgt5g6DoNLHuZc6PEqbVGpq4Lpuy53AmuOJ0FpGor0wmM5BAE5/yPfmtxd3/vp1T/46lx++J5V7mmOXwPDxX1N9/Y6jEwJmQOkIiIAiIgCIiAJpcTSqU/oadWd9WRt9MTbd8DJ6CQNxzCQxIA0j95g1uqw4UoZXXVttyRlJLk063C7rqyo/2ff9xvNYZHYqfY7ES5atsyq8RrhqjEdP+u8+Y+s6HBpoxnjbUm/W/v6lGSKStG9wni51+W5z6WYHvhcZ/mSVvxVHOAcE9Ae/2lZ4VVAD3DAeWQaVP2ff1Nn2zsPtPSxtqBqgLqSoEYqNRZUyMFsGb9Hqs2OGLFKSum2nd123+CcW6SLaDMyBtrS4pozLUWqTjSnwge5JOd95NW5bSNYGrG+Nxn6Tv4csprzRr8/zLUz1iIM0HoieFK8RmZVYFl2YA7j7z3E8TT4PLsRMEyL4/wAx07SialTJAOMLucnp9p5KSirYbSVslYnhZXPmU1fSV1KG0nqMjODPeSW56YkDzJzdSs9OvLM5GFHU7429z9JMXtJmpsqNoYggNjOk++JWrbgKWtMPdVP1VZWZqbVAoIbBwtMdj/3PUUZnKvK69yG4za3Rfz7q5FK3Uh0VR/Ub5gmnYKegPWRFXgS3yVLizHlkOQ1Nzs7d/Lb365H1lgt6FfiAqf6hRNG2XLLqOioCMdMdBjM0Lmw/VBVs6qUrKgdLEZUqRudvmY+/1kkzlZcSlyrT7Pn5t8IqZ4PdA6Bb19WcaQp//M6byPyh+kQvVwa9QYbHRF6hB/ye89eVlruz1alQGiQEoqrBwVX/ANQkdz0x9JZMTyTbNWk0WPE/EV37mYiJE6QiIgCIiAIiIBrcRH9Jse0pl6+KZ+uB+SQB/Mul62KbZ6YMq3C7MVrpQd1ojzCOxc5CZ+25/Iny31bTvPrMUF9/iyjJG5Ik+N8RFNVQsAdIJJIG3T/iQlpa/qmC7+TnLP0D4+RO5yep9pcLiwp1CDURWI6FlBx/mQfMtQ0iGOrTj06QT6h0UAd5P6honDJ/FSudVUfQlKO/VyedbjIQsCFFNBg08DAA7Y+38zebgqikTbKqM+GOc7jY4z1E+OH2i16dN7mkorbkK25Xrp1DucYP5kbVubhK4Xy2LlviwTT0Z+It2AHaSUZ4l/MvIpuveN8/+Djk2bOnXtg71AWLYC001OFAzv06nP7CWG1qlkVipUkZ0nqPvPm3u1f4TmbE7GlxQhH+XK49lyixKuBMGZmpxS9FKi9Q/KpP/U1tpK2G6VnPeWbs0+NVU7VGqg/jJWdMzOLcs3DPxSi+d3qlj9iGJlr454hVKF21LyhoQ4OfiP1E5el1EceNufFujBp80YQblxZYuNcz0qR8oVVFZhpUezHpn23lc5S4BWp1KtzxFtKkEeU5DA4OdbdRnbaRdTh1K2YX9Sp56udVGnjfWd81DnfTN2zWpxm3Yu/leVV06lGVdSBqGO5HTMksjnO2rl2Xavcl1uUt+ey/cmuLc5vqRbGgbkvnDL8OxAILdBiWqkSVGRg4GR7HvIWzS24dahA4VFO5JySx3JP1MlrG8WrTWpTYMjgMpHcGbcd35nuaoX3e57GQ/EuWkr3NGtUZz5OStPPoLdmYd8SZiXE3FS2ZBc0ecyLSo0BVWq2ioS2kIh6knOf8TSv+XgtCnZUbcm3bao4fSVA3JJ+JmJEtUT0rliUm2+/+0eFparTpqlNQqoAqgdABsBPeInhaIiIAiIgCIiAIiIBH8ao1HpEUQpb2YlR/kAxwXhfkUgpOXY6nb+5z1x7DsB7TfmZQsEFkeXvVfY8pXZjEwyZn1EvPSr3fD6yVtZdVpBgxfJ1kf24Ow7b5kzw+/S5pkruuWQ/cbHcTauLdXQo6hlYYIPQgz5srJKKBKSBEXoo2Ew4NIsE30fhfK9yKjXBqcO4DSoOz0wdTDBLMzYGc4GTsJJRE2RhGCqKpEhILnOxerZVFp5LYzgfNjqJOzDTycVKLi+5GUepNM5V4Y8HZ7tq7KyrRUqCwIBdtiBn2E2vFPh2KtOsPmXQfupJB/eT1XxHtUZ1w+VYg+nuDg/vKZzhziLzSqJpRTnfqT/wJyMzwwweHF2/1ObleKGF40zz5ZrU6lOpRuU82nTU10TJXDpjIyDnBB3Em+AcZu7vVTpURRtTTddQUoiHHpKnA1d+kifD2wq1LipVor6Uo1FVm+BqjacKD36by48M5fvatOqL64CiomladED+nudwxGD9sSemxzcFd9/b+7JaeEnFXff8A1mhwrluzt6ei9uErtXdfib0l12AQZz37y9UaYVQqgBQMADYADoBIXhnJVtQ8srT1vS1FXc6mBc5Y77D8SdE6WKHSuEbscelcGYiJaWCIiAIiIAiIgCIiAIiIAiIgCIiAIiIAiIgCIiAJgzMQCtcb5Ctbly5VqbnctTOnUfdh0aR9h4WWqHNY1K3+1jhcfVRsYiV+Bjvqrch4MG7ouFvbLTULTUKqjAVQAAPoBPWIlhMREQBERAEREAREQBERAP/Z"/>
          <p:cNvSpPr>
            <a:spLocks noChangeAspect="1" noChangeArrowheads="1"/>
          </p:cNvSpPr>
          <p:nvPr/>
        </p:nvSpPr>
        <p:spPr bwMode="auto">
          <a:xfrm>
            <a:off x="1587500" y="-984250"/>
            <a:ext cx="2247900" cy="20383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jpeg;base64,/9j/4AAQSkZJRgABAQAAAQABAAD/2wCEAAkGBhQSDxQUEBIUFRQUFRQUGBYWFhgVGBYVFRYVFRcYFhcYHCYeFxojGhQYHzEgIycpLCwsFR4xNTAqNSYrLCkBCQoKDgwOGg8PGiwkHyIxKSwpLSwsLywsLSosLCwsLCwvLCwsKSwuLC8sLCksLCwsLCwpLCwsLCwsLCksLCwpKf/AABEIANYA7AMBIgACEQEDEQH/xAAcAAEAAgMBAQEAAAAAAAAAAAAABQYBBAcDAgj/xAA4EAACAQMCBAQFAwMEAQUAAAABAgADBBESIQUGMUEHEyJRMkJhcYEUobEjUpEVYsHRgkNTY3Ly/8QAGgEBAAMBAQEAAAAAAAAAAAAAAAIDBAUBBv/EADIRAAICAQMCBQIEBgMBAAAAAAABAhEDBCExEkETIlFhcQWBMqHB0RQjQpHh8FKx8Qb/2gAMAwEAAhEDEQA/AO4xEQBERAEREAREQBERAEREARExmADILmfm+hYBGuNQWoSoZVJAx7+0jOcuCcRq1qb8PuhSUY1K3bf4hsdW3aQNbxft1rNQurd2VGCF9IbLrsWNM7jfpiVynXOxrxaZz80fN3aXY6TbXK1EV0OVZQw+xGRPac1PALiyuq18l29S3ANZ7fGqoQdwmnooGeo32ktyd4n0L+p5QVqdXchW3DAdwRPVPszyWmdOePdLn2LpExmMyZlMxEQBERAEREAREQBERAEREAREQBERAEZiR3GuImlTzTUPUOypkAk/TPWRnJRVs9St0jcpXKtnSwOk4ODnBxnB9us+be+Spq0OraThsHOD9ZUb7idW1t0VLfNaqdVQU1yPMbbSxHzdBkyWo1aFlRAISmzkEqO9Rvr99pQs+++1c/4LXj2278E9mZkJwE3Req10FRSQEQEMQB1JI9/aTQl0JdSuqKpKnQMonPXEeK0bhDYURVo6dwFDHXk51b7DGN5fDKvzB4iWlnWFGu7eYcHCqWwDsM4nsqrdl2n6uvyx6vbkheKeK62lWnRuaLeb5aNV09FZhuAD1E2EfhVyKXEaq0kbJ0vVwmWU49QOzEHoZ680cS4TWY0b1qRcDOSMMu3ZwMgyF595ES4o24tK9GkKVPFOk50oyncEH3+uO8qblv3NkI430qScL5fqVvinAeJLdtXsK5uRVdiHouGChicLUQnAUA4zJTmLme24bVH6ahRe+NNRVqqMKpPxYAHUkdpocrcu3PDFuLy5wiU6TIoWoHFR32BwpPTrv7znNxcFmZ2OSxJJO/U5meUnFe7OvhwxzzfU04R222v5+DoNh42XauDVp06i9wPQfwZ0/lfnq2vl/pOFqd6bbMPsO4nJrLwevalsKuaasy6hSY+rHbLdAcSqUmq2d2pdWp1aDqxXoRjBxt2I/mSjkyQ/FwQyaTSapNYXUl6H6ozE1OGXwrUadVelRVYfkTaE2nzLVOmZiIg8EREAREQBERAEREAREQBBiYMA+KlYKCWOANyZTbyva1bo1TWYuoxTDD+mj7jUB3mrzrx1jUan0ROoHzGaJ5UuxTDmmpBAbSretQRnBBG5+xnC1Ory5JuOGFqPJ0sWCEYqWSVN8G5+tbh6s9WqlStWOdQJKLTHTGepznP4m5ZhKlJb2+Q601FUzto+V2Q9/rILhnGRTIFRA6aguGAzTYnGRnoR7S2cL5WcV/OuK/mEagqgYUqdvVnrt26TzSSlm3gtuKfEff3Z7nisfPzfr+xq2fE6vEdXku1BKbLl1GfMBJyoPuMdfrLeg2nzRohVCqAAOgAwBPsTsYsbgt3b7s585KT2VIzI7iHL1vXdXrUKdRlxhmUEjHTeSMS6rIptcFE494Q2l1XasWqozsGYIw0n32I2yB2kbzl4TPdVhUt7gIFRUVHBIUKMDSV6ZnTMQZB44vsaIavNBpqXBxnmLkyrYcCqJUqeYzV0qPp1FVXZQBnfHQyG8JuWhdX/AJlRdVK3GvfcGptoB98bn8Cd6r0VdSrqGUjBBGQR7ETlfNvPVLhpa14VRpIxOqo6r6Qx26Dq2BKZwjFqTOlptTmz45YILeW9/J1K4u0pjNR1Ue7ECVXnbkijxOiHpMq1gDoqjcHtpbHUTg3E+MVq51V6rVDnue/0E774XcFe24XSWrkO+qoVPyh2JA+mxGfqTPYZPF2rYr1GkehjGan5ia5Z4QbWzo0C2o0kCFvcjqRJOImhbHJbbdsh+a+IV6Nq9S0pipUXHpOTt3IA6/aULh3jYRlbi3ww66dt/qDuJ1Uyrc88Msv0z1b2iGC49S+l89gGG82aaeP8E4XfpyX4ZQ/DKN/9lVqeN4z6bY4+rCX7lrmKne261qXfZlPVW7gzn3LnJfCL4E0GrZHWm1Qhh/zLbfW1DhfDKot18tVVsbkku22STuTL9THA2seKDUr7luZY21CEWn7lpBmZQ/CHi1WvZVPOYuaddlBPXBRHwfyxl8mHLjeKbg+xlyQcJOL7CIiVEBERAERmY1fWeAzEwWnxRrq+6MGA22Od/wARYKXecu1H4mpNMmjrFQvtp2GQPfORJniPN9Ki5QhmZdjgDr+ZP4le4/ydTuW1B2pP3ZMeofUGYZaeeKD/AIerbt2alljOS8XhKtiDrX9hWrrVq0XDKQevpJG4LKDhj95cLHilOsM03B+nf/EgLfw5twP6j1qh9y5X9lxPi15FalcJUo3LhAwJVhltI+UN3B+sqwx1WN+ZRafNbMlkeCS2bXpZb4iJ1DGIiIAgxEAoninzp+jt/KpnFasDg/2rtk/vOd8oeF1xfr51ZzRpMdiyk1Kg/uUHoN+p9p2fjHKdtdVKdS4oq7U/hJ/gjuPoZLquBtKXi6pXI6GPWvDi6MSpvllP4B4WWNqwcUzVqL89U6t/cL8IP4lwxM4iWpJcGKeSU3cnYmDMyC5tv7qlRH6Gh5tRmA6gBR7nPaTjHqdEUrdHvxfmKlQDAnXVCFxSUjWwH9o7znl5x+44hRrLdU1tLRlwtSrlSKo3XAO79JLVOBW9lUbiXEHPnMFIplsrTqY3FM/Mf43kZf8ACG421O5Wq1K0XCmm4IPp+I0+gOrpmdDBHHDzdv8Al7+i/c2YlGO/5+/sig17W5sKqvlqZ2KVUJ8twdxpbow+hnvxnm+7vdFKo5fJAWmi41t2yB1MuKcaq1rh6bWwXhtsnrSrTONCghQMjJYnfbPSW/kbhNuaK3KWFO2d9Wnb1aM+k77rkdp0Muu6EpzgnJcM1z1PSrlFN+p6+HnK7WNkKdQg1Kjmq+OgZgo0j7BQJaJjEzPn5zc5OUuWcmUnJuTEREiRE17+9WlTao/wqCT+JsSu8+0GawqaCfT6jjuozmQyNxi2gOJcYq1uH+dYqS7AEL8wHfHuZy2pXvfMOUutZOcYbMtXh/zfTo0jQuG0qCWRj0wckgn7za5k8SQAUtNz/wC4eg+0wTljyQU5Sa9ifBD8J5X4jdr/AFqlShT/APkYlz9lB/mdD5d5cp2dLRS1HJ1MzHJZvcyt+H/MbvQZ7qsNLVNNJnOC2B6se4zLwDNOCEK6lyRZmYxMxNJ4YxGJmIAiIgCIiAIiIAiIgCIiAJgiZiAVUcsVa9zWbiDU6tvsKNDTqUY31tn5u23vIvm5lvKycMt6zUWXD1NCnHlD5cr8J9s7S+zzS2UMWCqGbqwABP3PUy6OZp9XpwWLI07KVc0hc3VGztrplp2Wg1wMlnxjSrOdjnG+frLwBPinbqpJVQCdyQAMn6+8x+qTXo1LrxnTnfHviQnLr47EZSs9sxIfmTmmhY0vMuX0g9ABknG5wO8krO7WpTR03V1DD7EZE86JKKk1syNntERIgTzrUgylWGQwII9wRgz0iAcm4/4c16dQm2UVaR3GWCsv0Oo4P3nhw3kn1D9bURcglLdHGuocbAuNlBPt1nU+L8NFeg9JiV1DqNiD2P8Amc4qcripi2NyBd251syoxLUM5CoCc6/Y/wAznT08YyuKJJnhTqJe1UtatM2r0wVoqikBcb4dD/Ilkrcbr8PNC3NGpWp5CGsRksWI6Y2XGeh7CZteKU79ayWn9K5poqio6jXp+HcjcZIxMcAv61sDS4o6hXISlqIYtnY7jtv3k4qt0+e/6Blxt7lXGUYNjY4IOD7HHee0jODcvUbXX5ClfMIZsszDIzjGTsN+0k5sjdbkRERJAREQBERAEREAREQBERAEREAREQDE5RxO0VeZaVVuI01bUAKGDqAZSNHtvtOrzivN/JajjP6hr+2o661Nwjkhx0HTpkzoaDp6pKUquL7XZCZL+NlzZEUKV41YP6nXytJwp9JJDfaXtL1KHD1qUld0p0VZVAyxUKMbDvObeMPBLe4vKPm8QpW7ikE0OpYaWZiHyDsOv+JL+KtzcUOF0EsvMIyis9IE+kJgdN8HaX+FHJjwY03vd3svt/gjdNssHh5zVWv7epVr0fJK1WRRgjKgDs3eWqc94fxS8t+A0TnzL6ov9NamlWyxJUFTjUQMS/W2rQuv4tI1f/bG/wC85+eCUnKNVbr7E4s9YiedSsFxk9ZmnOMFcnSJH2ZE8R4OzV6daiUSopCuxQFnpd01dZIXNUqhYdhmeHCuJCsmoA9SMkYzjG4zvjf9pS80Hk8Le6vjb+57W1mhe8Bf9RTq2rJS9YNcBN6q+xI7/eSPEOFUq4UVqauFYMuoZww3BHtNyJcoo8MATMRJAREQBERAEREAREQBERAEREAREQBGZ53FQqjMFLEAkKOpx2E5Ivj1orslxaMig4PUOB9VM04NLl1F+Groi5KPJ14zhni/yTeV+Jebb271EemihkwcMudjv6fvOr8uc62t8ubasGPdD6XH3UziviLzvxD9ZWps1WhSRyiqoKgqOjFu+evXvOh9MxZ4ahqNRdU+r39iGRqj08UOV72rfU2FtUfXb0UBRSyhgCGBYbLg+83ufONXX+qWtla1alNkShTwDgF2xk47gYlDtOb7ynvTu6w/8yd/zLXy34sutYf6giVVAIFYIPOpk/MD3AnayaTURinUZKKaX37lKlGy73tlS4lxukEuiTYaGqUtJALAjdG779Z06Unw85GSzevcLWNc3RDK5GD5R9QB9ySc527S7z5XVTTkowdqKpfr+ZpijGZp8SsfMXCtpbs2Acfgz3uKZZCBsSNvv2kXY3NSkumuytUyS2nYKOwGd8YnE1uXHGPTqF5H3fr6UWxTfB72FyEVaZJ9IC6mPXHv9Zq3dy6XAVFZ2JB9lVe5Zuk+7uwpOVrZLKCGChvQW7Mff+J91rvVTOTgjf8AE4ufL0RWLPK5x88FHa0uETS7olVMzIbgPERUZ1QllXHq+XJ7A9zJmfQ6TUPUYY5WqvsVyVOhMyI4rxTQrEHAUHJ6n6D/ADN/h5c0UNT4yilsbeojeQ0+tx6jJPHj/p5faw4tLc2IiJuIiIiAIiIAiIgCIiAIiIAiIgCVjnfkShxGiRUUCsoJp1RsynGwJ7r9DLPEnDJLHJSi6aPGrPyJd2tazuWRtVOtRbGQSCCNwVPcd/zO8eG3iFT4jTFC5C/qUXcMARUA6uoP23E2fE3w6HEaQejhbmmDpY7BxtlWx9tj2lB5M8LOI0OI0KtRVppSfUzhwcrg5AAG+ek+lz6vTa3TXkdTXHz+zKFGUJbcF95t8J7K6V6ip5NXSTrp7AkZPqToZ+c6yFcg4yMjb3G20/RHipz4tlQNGmQbiqpwP7VORqPt3nKvC7kg392rVUY21L1O24V3B9KZ777mT+m554NLPLlfl/pTGRKUkkd45ItWp8NtUf4hRTI9sjOPxnH4k5PlFwMDoJ9T5aUuqTfqaDWvVcofKI1ds9PziRF9XpONFc6XBFMspI9TYGPfBzLBNO74XTqOrsgLrup9j2+852q00siuD9LTVppdq7fJJMjLjiC0QyvgIij0/wC0bLj3nnRtitRarVCV05SnjGNQ6uc+o4M9Et2aqFr0AyoC2s4YA9tI6k/xiKlQsSZ8nrc0tLDxJX1tvp6lvFd9+/saIrqddu553fEfLQsTpUdlGOvQADvN+1uKgoaqwCsc4HcL21fWaXCrLzahqVF9NNtNNT/cPicj9h+ZJ8U+EfeatLiz4NFk1eSTcpLbfj3IyaclFENVTXUpK3Q1QSD3wCZZ5WbWuGuqaL6ipZnxuE9Jxk9iSRtLMJu/+chJaVykuW38kcz8wiIn0ZSIiIAiIgCIiAIiIAiIgCIiAIiYgGZiYzM5gFW414a2V3dfqLimXcqFI1HSdOcbfmWO0skpIEpIqIvRVAUD8Ce0zJyySkkpNtI82EREgeiIiAYIkBdrofS2wJ9J7H6ff6SwTzq0VYYYAg9jvOX9S+mw12NRbprhk4T6WRdneaNj0m1dUkroULEZ7qcMPsZrPy5TzlGqJ9nJH2AOQJ92XAKdOp5mXZxndmJAz1wvQTFodHrNOvByOMsf3uiU5Re65NnhvDUoUwlMYA99yT3LE7kzbERO+koqkVCJ5vXUdSB+ZhLhT0YH8yPiwurVg9YiJYBERAEREAREQBERAEREAT4qpkEA4yCM+0+4gHNLyy4nZOz0ya1PJOR6tv8AchwQftmRNx4kXRJDOiEdsaSPocnM67WfCkjsCZzfh3iBmuRc0kKFyNWkZXfG+28sTs4mpxQwtJZJRv7kh4fc4Vbl3pVAXCgt5g6DoNLHuZc6PEqbVGpq4Lpuy53AmuOJ0FpGor0wmM5BAE5/yPfmtxd3/vp1T/46lx++J5V7mmOXwPDxX1N9/Y6jEwJmQOkIiIAiIgCIiAJpcTSqU/oadWd9WRt9MTbd8DJ6CQNxzCQxIA0j95g1uqw4UoZXXVttyRlJLk063C7rqyo/2ff9xvNYZHYqfY7ES5atsyq8RrhqjEdP+u8+Y+s6HBpoxnjbUm/W/v6lGSKStG9wni51+W5z6WYHvhcZ/mSVvxVHOAcE9Ae/2lZ4VVAD3DAeWQaVP2ff1Nn2zsPtPSxtqBqgLqSoEYqNRZUyMFsGb9Hqs2OGLFKSum2nd123+CcW6SLaDMyBtrS4pozLUWqTjSnwge5JOd95NW5bSNYGrG+Nxn6Tv4csprzRr8/zLUz1iIM0HoieFK8RmZVYFl2YA7j7z3E8TT4PLsRMEyL4/wAx07SialTJAOMLucnp9p5KSirYbSVslYnhZXPmU1fSV1KG0nqMjODPeSW56YkDzJzdSs9OvLM5GFHU7429z9JMXtJmpsqNoYggNjOk++JWrbgKWtMPdVP1VZWZqbVAoIbBwtMdj/3PUUZnKvK69yG4za3Rfz7q5FK3Uh0VR/Ub5gmnYKegPWRFXgS3yVLizHlkOQ1Nzs7d/Lb365H1lgt6FfiAqf6hRNG2XLLqOioCMdMdBjM0Lmw/VBVs6qUrKgdLEZUqRudvmY+/1kkzlZcSlyrT7Pn5t8IqZ4PdA6Bb19WcaQp//M6byPyh+kQvVwa9QYbHRF6hB/ye89eVlruz1alQGiQEoqrBwVX/ANQkdz0x9JZMTyTbNWk0WPE/EV37mYiJE6QiIgCIiAIiIBrcRH9Jse0pl6+KZ+uB+SQB/Mul62KbZ6YMq3C7MVrpQd1ojzCOxc5CZ+25/Iny31bTvPrMUF9/iyjJG5Ik+N8RFNVQsAdIJJIG3T/iQlpa/qmC7+TnLP0D4+RO5yep9pcLiwp1CDURWI6FlBx/mQfMtQ0iGOrTj06QT6h0UAd5P6honDJ/FSudVUfQlKO/VyedbjIQsCFFNBg08DAA7Y+38zebgqikTbKqM+GOc7jY4z1E+OH2i16dN7mkorbkK25Xrp1DucYP5kbVubhK4Xy2LlviwTT0Z+It2AHaSUZ4l/MvIpuveN8/+Djk2bOnXtg71AWLYC001OFAzv06nP7CWG1qlkVipUkZ0nqPvPm3u1f4TmbE7GlxQhH+XK49lyixKuBMGZmpxS9FKi9Q/KpP/U1tpK2G6VnPeWbs0+NVU7VGqg/jJWdMzOLcs3DPxSi+d3qlj9iGJlr454hVKF21LyhoQ4OfiP1E5el1EceNufFujBp80YQblxZYuNcz0qR8oVVFZhpUezHpn23lc5S4BWp1KtzxFtKkEeU5DA4OdbdRnbaRdTh1K2YX9Sp56udVGnjfWd81DnfTN2zWpxm3Yu/leVV06lGVdSBqGO5HTMksjnO2rl2Xavcl1uUt+ey/cmuLc5vqRbGgbkvnDL8OxAILdBiWqkSVGRg4GR7HvIWzS24dahA4VFO5JySx3JP1MlrG8WrTWpTYMjgMpHcGbcd35nuaoX3e57GQ/EuWkr3NGtUZz5OStPPoLdmYd8SZiXE3FS2ZBc0ecyLSo0BVWq2ioS2kIh6knOf8TSv+XgtCnZUbcm3bao4fSVA3JJ+JmJEtUT0rliUm2+/+0eFparTpqlNQqoAqgdABsBPeInhaIiIAiIgCIiAIiIBH8ao1HpEUQpb2YlR/kAxwXhfkUgpOXY6nb+5z1x7DsB7TfmZQsEFkeXvVfY8pXZjEwyZn1EvPSr3fD6yVtZdVpBgxfJ1kf24Ow7b5kzw+/S5pkruuWQ/cbHcTauLdXQo6hlYYIPQgz5srJKKBKSBEXoo2Ew4NIsE30fhfK9yKjXBqcO4DSoOz0wdTDBLMzYGc4GTsJJRE2RhGCqKpEhILnOxerZVFp5LYzgfNjqJOzDTycVKLi+5GUepNM5V4Y8HZ7tq7KyrRUqCwIBdtiBn2E2vFPh2KtOsPmXQfupJB/eT1XxHtUZ1w+VYg+nuDg/vKZzhziLzSqJpRTnfqT/wJyMzwwweHF2/1ObleKGF40zz5ZrU6lOpRuU82nTU10TJXDpjIyDnBB3Em+AcZu7vVTpURRtTTddQUoiHHpKnA1d+kifD2wq1LipVor6Uo1FVm+BqjacKD36by48M5fvatOqL64CiomladED+nudwxGD9sSemxzcFd9/b+7JaeEnFXff8A1mhwrluzt6ei9uErtXdfib0l12AQZz37y9UaYVQqgBQMADYADoBIXhnJVtQ8srT1vS1FXc6mBc5Y77D8SdE6WKHSuEbscelcGYiJaWCIiAIiIAiIgCIiAIiIAiIgCIiAIiIAiIgCIiAJgzMQCtcb5Ctbly5VqbnctTOnUfdh0aR9h4WWqHNY1K3+1jhcfVRsYiV+Bjvqrch4MG7ouFvbLTULTUKqjAVQAAPoBPWIlhMREQBERAEREAREQBERAP/Z"/>
          <p:cNvSpPr>
            <a:spLocks noChangeAspect="1" noChangeArrowheads="1"/>
          </p:cNvSpPr>
          <p:nvPr/>
        </p:nvSpPr>
        <p:spPr bwMode="auto">
          <a:xfrm>
            <a:off x="1587500" y="-984250"/>
            <a:ext cx="2247900" cy="20383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10" descr="https://encrypted-tbn0.gstatic.com/images?q=tbn:ANd9GcTzVKBmbsnUOXjwSnp7q2dkd9HuE9kVpCVrgilu8VQSjcXdsmgb"/>
          <p:cNvPicPr>
            <a:picLocks noChangeAspect="1" noChangeArrowheads="1"/>
          </p:cNvPicPr>
          <p:nvPr/>
        </p:nvPicPr>
        <p:blipFill>
          <a:blip r:embed="rId4" cstate="print"/>
          <a:srcRect/>
          <a:stretch>
            <a:fillRect/>
          </a:stretch>
        </p:blipFill>
        <p:spPr bwMode="auto">
          <a:xfrm>
            <a:off x="6705600" y="1936430"/>
            <a:ext cx="4948801" cy="3281272"/>
          </a:xfrm>
          <a:prstGeom prst="rect">
            <a:avLst/>
          </a:prstGeom>
          <a:noFill/>
        </p:spPr>
      </p:pic>
    </p:spTree>
    <p:extLst>
      <p:ext uri="{BB962C8B-B14F-4D97-AF65-F5344CB8AC3E}">
        <p14:creationId xmlns:p14="http://schemas.microsoft.com/office/powerpoint/2010/main" val="4042937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4215" y="68421"/>
            <a:ext cx="5486400" cy="646331"/>
          </a:xfrm>
          <a:prstGeom prst="rect">
            <a:avLst/>
          </a:prstGeom>
          <a:noFill/>
        </p:spPr>
        <p:txBody>
          <a:bodyPr wrap="square" rtlCol="0">
            <a:spAutoFit/>
          </a:bodyPr>
          <a:lstStyle/>
          <a:p>
            <a:pPr algn="ctr"/>
            <a:r>
              <a:rPr lang="en-US" sz="3600" dirty="0">
                <a:solidFill>
                  <a:schemeClr val="bg1"/>
                </a:solidFill>
                <a:latin typeface="Harrington" pitchFamily="82" charset="0"/>
              </a:rPr>
              <a:t>Blasphemous Words?</a:t>
            </a:r>
          </a:p>
        </p:txBody>
      </p:sp>
      <p:sp>
        <p:nvSpPr>
          <p:cNvPr id="6" name="TextBox 5"/>
          <p:cNvSpPr txBox="1"/>
          <p:nvPr/>
        </p:nvSpPr>
        <p:spPr>
          <a:xfrm>
            <a:off x="9336169" y="1566874"/>
            <a:ext cx="2590800" cy="1384995"/>
          </a:xfrm>
          <a:prstGeom prst="rect">
            <a:avLst/>
          </a:prstGeom>
          <a:noFill/>
        </p:spPr>
        <p:txBody>
          <a:bodyPr wrap="square" rtlCol="0">
            <a:spAutoFit/>
          </a:bodyPr>
          <a:lstStyle/>
          <a:p>
            <a:pPr algn="ctr"/>
            <a:r>
              <a:rPr lang="en-US" sz="2800" dirty="0">
                <a:solidFill>
                  <a:schemeClr val="bg1"/>
                </a:solidFill>
              </a:rPr>
              <a:t>Stephen was taken to Council for Preaching</a:t>
            </a:r>
          </a:p>
        </p:txBody>
      </p:sp>
      <p:sp>
        <p:nvSpPr>
          <p:cNvPr id="10" name="TextBox 9"/>
          <p:cNvSpPr txBox="1"/>
          <p:nvPr/>
        </p:nvSpPr>
        <p:spPr>
          <a:xfrm>
            <a:off x="2831" y="6550223"/>
            <a:ext cx="2590800" cy="338554"/>
          </a:xfrm>
          <a:prstGeom prst="rect">
            <a:avLst/>
          </a:prstGeom>
          <a:noFill/>
        </p:spPr>
        <p:txBody>
          <a:bodyPr wrap="square" rtlCol="0">
            <a:spAutoFit/>
          </a:bodyPr>
          <a:lstStyle/>
          <a:p>
            <a:r>
              <a:rPr lang="en-US" sz="1600" dirty="0">
                <a:solidFill>
                  <a:schemeClr val="bg1"/>
                </a:solidFill>
              </a:rPr>
              <a:t>Acts 6:12-15</a:t>
            </a:r>
          </a:p>
        </p:txBody>
      </p:sp>
      <p:pic>
        <p:nvPicPr>
          <p:cNvPr id="27650" name="Picture 2" descr="http://t1.gstatic.com/images?q=tbn:ANd9GcQmiIy_h6ze2RWqydh8kN9E_Noh3T2abTC5_TxuwmByHAz61ozlKg"/>
          <p:cNvPicPr>
            <a:picLocks noChangeAspect="1" noChangeArrowheads="1"/>
          </p:cNvPicPr>
          <p:nvPr/>
        </p:nvPicPr>
        <p:blipFill>
          <a:blip r:embed="rId3" cstate="print"/>
          <a:srcRect/>
          <a:stretch>
            <a:fillRect/>
          </a:stretch>
        </p:blipFill>
        <p:spPr bwMode="auto">
          <a:xfrm>
            <a:off x="6171693" y="1221396"/>
            <a:ext cx="2899445" cy="3313653"/>
          </a:xfrm>
          <a:prstGeom prst="rect">
            <a:avLst/>
          </a:prstGeom>
          <a:noFill/>
        </p:spPr>
      </p:pic>
      <p:sp>
        <p:nvSpPr>
          <p:cNvPr id="2" name="Rectangle 1"/>
          <p:cNvSpPr/>
          <p:nvPr/>
        </p:nvSpPr>
        <p:spPr>
          <a:xfrm>
            <a:off x="173050" y="1004356"/>
            <a:ext cx="6096000" cy="2862322"/>
          </a:xfrm>
          <a:prstGeom prst="rect">
            <a:avLst/>
          </a:prstGeom>
        </p:spPr>
        <p:txBody>
          <a:bodyPr>
            <a:spAutoFit/>
          </a:bodyPr>
          <a:lstStyle/>
          <a:p>
            <a:r>
              <a:rPr lang="en-US" dirty="0">
                <a:solidFill>
                  <a:schemeClr val="bg1"/>
                </a:solidFill>
              </a:rPr>
              <a:t>Those who opposed Stephen were from one or more synagogues where Jews from foreign lands worshipped:</a:t>
            </a:r>
          </a:p>
          <a:p>
            <a:endParaRPr lang="en-US" dirty="0">
              <a:solidFill>
                <a:schemeClr val="bg1"/>
              </a:solidFill>
            </a:endParaRPr>
          </a:p>
          <a:p>
            <a:r>
              <a:rPr lang="en-US" dirty="0">
                <a:solidFill>
                  <a:schemeClr val="bg1"/>
                </a:solidFill>
              </a:rPr>
              <a:t>Libertines were former slaves who had gained their freedom.</a:t>
            </a:r>
          </a:p>
          <a:p>
            <a:endParaRPr lang="en-US" dirty="0">
              <a:solidFill>
                <a:schemeClr val="bg1"/>
              </a:solidFill>
            </a:endParaRPr>
          </a:p>
          <a:p>
            <a:r>
              <a:rPr lang="en-US" dirty="0" err="1">
                <a:solidFill>
                  <a:schemeClr val="bg1"/>
                </a:solidFill>
              </a:rPr>
              <a:t>Cyrenians</a:t>
            </a:r>
            <a:r>
              <a:rPr lang="en-US" dirty="0">
                <a:solidFill>
                  <a:schemeClr val="bg1"/>
                </a:solidFill>
              </a:rPr>
              <a:t> were Jews from Northern Africa.</a:t>
            </a:r>
          </a:p>
          <a:p>
            <a:endParaRPr lang="en-US" dirty="0">
              <a:solidFill>
                <a:schemeClr val="bg1"/>
              </a:solidFill>
            </a:endParaRPr>
          </a:p>
          <a:p>
            <a:r>
              <a:rPr lang="en-US" dirty="0">
                <a:solidFill>
                  <a:schemeClr val="bg1"/>
                </a:solidFill>
              </a:rPr>
              <a:t>Alexandrians were Jews from the Egyptian city of Alexandria.</a:t>
            </a:r>
          </a:p>
          <a:p>
            <a:endParaRPr lang="en-US" dirty="0">
              <a:solidFill>
                <a:schemeClr val="bg1"/>
              </a:solidFill>
            </a:endParaRPr>
          </a:p>
          <a:p>
            <a:r>
              <a:rPr lang="en-US" dirty="0">
                <a:solidFill>
                  <a:schemeClr val="bg1"/>
                </a:solidFill>
              </a:rPr>
              <a:t>Cilicia was a Roman province of Asia Minor.  </a:t>
            </a:r>
          </a:p>
        </p:txBody>
      </p:sp>
      <p:sp>
        <p:nvSpPr>
          <p:cNvPr id="3" name="Rectangle 2"/>
          <p:cNvSpPr/>
          <p:nvPr/>
        </p:nvSpPr>
        <p:spPr>
          <a:xfrm>
            <a:off x="3687193" y="4672634"/>
            <a:ext cx="6096000" cy="1754326"/>
          </a:xfrm>
          <a:prstGeom prst="rect">
            <a:avLst/>
          </a:prstGeom>
        </p:spPr>
        <p:txBody>
          <a:bodyPr>
            <a:spAutoFit/>
          </a:bodyPr>
          <a:lstStyle/>
          <a:p>
            <a:r>
              <a:rPr lang="en-US" dirty="0">
                <a:solidFill>
                  <a:schemeClr val="bg1"/>
                </a:solidFill>
                <a:latin typeface="Abadi" panose="020B0604020104020204" pitchFamily="34" charset="0"/>
              </a:rPr>
              <a:t>It appears that his opponents were angered by his teachings that the coming of Jesus Christ had redefined basic Jewish concepts regarding the land of Israel, the law of Moses, and the temple of Jerusalem. Stephen’s opponents “suborned men” meaning that they persuaded men to commit perjury. </a:t>
            </a:r>
            <a:endParaRPr lang="en-US" dirty="0">
              <a:solidFill>
                <a:schemeClr val="bg1"/>
              </a:solidFill>
            </a:endParaRPr>
          </a:p>
        </p:txBody>
      </p:sp>
      <p:sp>
        <p:nvSpPr>
          <p:cNvPr id="4" name="Rectangle 3"/>
          <p:cNvSpPr/>
          <p:nvPr/>
        </p:nvSpPr>
        <p:spPr>
          <a:xfrm>
            <a:off x="11606455" y="6426960"/>
            <a:ext cx="466794" cy="369332"/>
          </a:xfrm>
          <a:prstGeom prst="rect">
            <a:avLst/>
          </a:prstGeom>
        </p:spPr>
        <p:txBody>
          <a:bodyPr wrap="none">
            <a:spAutoFit/>
          </a:bodyPr>
          <a:lstStyle/>
          <a:p>
            <a:r>
              <a:rPr lang="en-US" dirty="0">
                <a:solidFill>
                  <a:schemeClr val="bg1"/>
                </a:solidFill>
                <a:latin typeface="Abadi" panose="020B0604020104020204" pitchFamily="34" charset="0"/>
              </a:rPr>
              <a:t>(1)</a:t>
            </a:r>
            <a:endParaRPr lang="en-US" dirty="0"/>
          </a:p>
        </p:txBody>
      </p:sp>
    </p:spTree>
    <p:extLst>
      <p:ext uri="{BB962C8B-B14F-4D97-AF65-F5344CB8AC3E}">
        <p14:creationId xmlns:p14="http://schemas.microsoft.com/office/powerpoint/2010/main" val="421255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06829" y="63164"/>
            <a:ext cx="11756571" cy="707886"/>
          </a:xfrm>
          <a:prstGeom prst="rect">
            <a:avLst/>
          </a:prstGeom>
          <a:noFill/>
        </p:spPr>
        <p:txBody>
          <a:bodyPr wrap="square" rtlCol="0">
            <a:spAutoFit/>
          </a:bodyPr>
          <a:lstStyle/>
          <a:p>
            <a:pPr algn="ctr"/>
            <a:r>
              <a:rPr lang="en-US" sz="4000" dirty="0">
                <a:solidFill>
                  <a:schemeClr val="bg1"/>
                </a:solidFill>
                <a:latin typeface="Rockwell" panose="02060603020205020403" pitchFamily="18" charset="0"/>
                <a:cs typeface="Levenim MT" pitchFamily="2" charset="-79"/>
              </a:rPr>
              <a:t>Sight Restored </a:t>
            </a:r>
          </a:p>
        </p:txBody>
      </p:sp>
      <p:sp>
        <p:nvSpPr>
          <p:cNvPr id="7" name="TextBox 6"/>
          <p:cNvSpPr txBox="1"/>
          <p:nvPr/>
        </p:nvSpPr>
        <p:spPr>
          <a:xfrm>
            <a:off x="0" y="6490396"/>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Acts 9:18</a:t>
            </a:r>
          </a:p>
        </p:txBody>
      </p:sp>
      <p:sp>
        <p:nvSpPr>
          <p:cNvPr id="8" name="TextBox 7"/>
          <p:cNvSpPr txBox="1"/>
          <p:nvPr/>
        </p:nvSpPr>
        <p:spPr>
          <a:xfrm>
            <a:off x="342900" y="1037547"/>
            <a:ext cx="3619500" cy="1815882"/>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“And immediately there fell from his eyes as it had been scales…</a:t>
            </a:r>
          </a:p>
        </p:txBody>
      </p:sp>
      <p:sp>
        <p:nvSpPr>
          <p:cNvPr id="9" name="TextBox 8"/>
          <p:cNvSpPr txBox="1"/>
          <p:nvPr/>
        </p:nvSpPr>
        <p:spPr>
          <a:xfrm>
            <a:off x="8304963" y="3878997"/>
            <a:ext cx="3629129" cy="1815882"/>
          </a:xfrm>
          <a:prstGeom prst="rect">
            <a:avLst/>
          </a:prstGeom>
          <a:noFill/>
        </p:spPr>
        <p:txBody>
          <a:bodyPr wrap="square" rtlCol="0">
            <a:spAutoFit/>
          </a:bodyPr>
          <a:lstStyle/>
          <a:p>
            <a:r>
              <a:rPr lang="en-US" sz="2800" i="1" dirty="0">
                <a:solidFill>
                  <a:srgbClr val="FFFF00"/>
                </a:solidFill>
                <a:latin typeface="Levenim MT" pitchFamily="2" charset="-79"/>
                <a:cs typeface="Levenim MT" pitchFamily="2" charset="-79"/>
              </a:rPr>
              <a:t>“and he received sight forthwith, and arose, and was baptized.”</a:t>
            </a:r>
          </a:p>
        </p:txBody>
      </p:sp>
      <p:pic>
        <p:nvPicPr>
          <p:cNvPr id="3074" name="Picture 2" descr="http://t2.gstatic.com/images?q=tbn:ANd9GcRQlb8DCjs9Jg2i7qAPXbiIUOsb_6iDoj_7zBbgXeCcU15V29-jkg"/>
          <p:cNvPicPr>
            <a:picLocks noChangeAspect="1" noChangeArrowheads="1"/>
          </p:cNvPicPr>
          <p:nvPr/>
        </p:nvPicPr>
        <p:blipFill>
          <a:blip r:embed="rId3" cstate="print"/>
          <a:srcRect/>
          <a:stretch>
            <a:fillRect/>
          </a:stretch>
        </p:blipFill>
        <p:spPr bwMode="auto">
          <a:xfrm>
            <a:off x="4218214" y="1393685"/>
            <a:ext cx="3733800" cy="4970623"/>
          </a:xfrm>
          <a:prstGeom prst="rect">
            <a:avLst/>
          </a:prstGeom>
          <a:noFill/>
        </p:spPr>
      </p:pic>
    </p:spTree>
    <p:extLst>
      <p:ext uri="{BB962C8B-B14F-4D97-AF65-F5344CB8AC3E}">
        <p14:creationId xmlns:p14="http://schemas.microsoft.com/office/powerpoint/2010/main" val="8089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8" name="TextBox 7"/>
          <p:cNvSpPr txBox="1"/>
          <p:nvPr/>
        </p:nvSpPr>
        <p:spPr>
          <a:xfrm>
            <a:off x="1595265" y="731774"/>
            <a:ext cx="6753506" cy="5693866"/>
          </a:xfrm>
          <a:prstGeom prst="rect">
            <a:avLst/>
          </a:prstGeom>
          <a:noFill/>
        </p:spPr>
        <p:txBody>
          <a:bodyPr wrap="square" rtlCol="0">
            <a:spAutoFit/>
          </a:bodyPr>
          <a:lstStyle/>
          <a:p>
            <a:r>
              <a:rPr lang="en-US" sz="2800" dirty="0">
                <a:solidFill>
                  <a:schemeClr val="bg1"/>
                </a:solidFill>
              </a:rPr>
              <a:t>“When the Savior was to choose a missionary of zeal and power, He found him not among His advocates but amidst His adversaries. </a:t>
            </a:r>
          </a:p>
          <a:p>
            <a:endParaRPr lang="en-US" sz="2800" dirty="0">
              <a:solidFill>
                <a:schemeClr val="bg1"/>
              </a:solidFill>
            </a:endParaRPr>
          </a:p>
          <a:p>
            <a:r>
              <a:rPr lang="en-US" sz="2800" dirty="0">
                <a:solidFill>
                  <a:schemeClr val="bg1"/>
                </a:solidFill>
              </a:rPr>
              <a:t>The experience of Damascus’s way changed Saul. </a:t>
            </a:r>
          </a:p>
          <a:p>
            <a:endParaRPr lang="en-US" sz="2800" dirty="0">
              <a:solidFill>
                <a:schemeClr val="bg1"/>
              </a:solidFill>
            </a:endParaRPr>
          </a:p>
          <a:p>
            <a:r>
              <a:rPr lang="en-US" sz="2800" dirty="0">
                <a:solidFill>
                  <a:schemeClr val="bg1"/>
                </a:solidFill>
              </a:rPr>
              <a:t>Of him the Lord declared, ‘He is a chosen vessel unto me, to bear my name before the Gentiles, and kings, and the children of Israel. </a:t>
            </a:r>
          </a:p>
          <a:p>
            <a:endParaRPr lang="en-US" sz="2800" dirty="0">
              <a:solidFill>
                <a:schemeClr val="bg1"/>
              </a:solidFill>
            </a:endParaRPr>
          </a:p>
          <a:p>
            <a:r>
              <a:rPr lang="en-US" sz="2800" dirty="0">
                <a:solidFill>
                  <a:schemeClr val="bg1"/>
                </a:solidFill>
              </a:rPr>
              <a:t>Saul the persecutor became Paul the </a:t>
            </a:r>
            <a:r>
              <a:rPr lang="en-US" sz="2800" dirty="0" err="1">
                <a:solidFill>
                  <a:schemeClr val="bg1"/>
                </a:solidFill>
              </a:rPr>
              <a:t>proselyter</a:t>
            </a:r>
            <a:r>
              <a:rPr lang="en-US" sz="2800" dirty="0">
                <a:solidFill>
                  <a:schemeClr val="bg1"/>
                </a:solidFill>
              </a:rPr>
              <a:t>.”</a:t>
            </a:r>
            <a:endParaRPr lang="en-US" sz="2800" dirty="0">
              <a:solidFill>
                <a:schemeClr val="bg1"/>
              </a:solidFill>
              <a:latin typeface="Levenim MT" pitchFamily="2" charset="-79"/>
              <a:cs typeface="Levenim MT" pitchFamily="2" charset="-79"/>
            </a:endParaRPr>
          </a:p>
        </p:txBody>
      </p:sp>
      <p:sp>
        <p:nvSpPr>
          <p:cNvPr id="11" name="TextBox 10"/>
          <p:cNvSpPr txBox="1"/>
          <p:nvPr/>
        </p:nvSpPr>
        <p:spPr>
          <a:xfrm>
            <a:off x="8784502" y="6445174"/>
            <a:ext cx="3276600" cy="307777"/>
          </a:xfrm>
          <a:prstGeom prst="rect">
            <a:avLst/>
          </a:prstGeom>
          <a:noFill/>
        </p:spPr>
        <p:txBody>
          <a:bodyPr wrap="square" rtlCol="0">
            <a:spAutoFit/>
          </a:bodyPr>
          <a:lstStyle/>
          <a:p>
            <a:pPr algn="r"/>
            <a:r>
              <a:rPr lang="en-US" sz="1400" dirty="0">
                <a:solidFill>
                  <a:schemeClr val="bg1"/>
                </a:solidFill>
                <a:latin typeface="Levenim MT" pitchFamily="2" charset="-79"/>
                <a:cs typeface="Levenim MT" pitchFamily="2" charset="-79"/>
              </a:rPr>
              <a:t>(8)</a:t>
            </a:r>
          </a:p>
        </p:txBody>
      </p:sp>
      <p:pic>
        <p:nvPicPr>
          <p:cNvPr id="11266" name="Picture 2" descr="Image result for baptism of paul new testament"/>
          <p:cNvPicPr>
            <a:picLocks noChangeAspect="1" noChangeArrowheads="1"/>
          </p:cNvPicPr>
          <p:nvPr/>
        </p:nvPicPr>
        <p:blipFill rotWithShape="1">
          <a:blip r:embed="rId3">
            <a:extLst>
              <a:ext uri="{28A0092B-C50C-407E-A947-70E740481C1C}">
                <a14:useLocalDpi xmlns:a14="http://schemas.microsoft.com/office/drawing/2010/main" val="0"/>
              </a:ext>
            </a:extLst>
          </a:blip>
          <a:srcRect t="488" r="20649"/>
          <a:stretch/>
        </p:blipFill>
        <p:spPr bwMode="auto">
          <a:xfrm>
            <a:off x="8504379" y="2053318"/>
            <a:ext cx="3290946" cy="27513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69" y="258625"/>
            <a:ext cx="923621" cy="1223681"/>
          </a:xfrm>
          <a:prstGeom prst="rect">
            <a:avLst/>
          </a:prstGeom>
        </p:spPr>
      </p:pic>
    </p:spTree>
    <p:extLst>
      <p:ext uri="{BB962C8B-B14F-4D97-AF65-F5344CB8AC3E}">
        <p14:creationId xmlns:p14="http://schemas.microsoft.com/office/powerpoint/2010/main" val="58902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06829" y="63164"/>
            <a:ext cx="11756571" cy="707886"/>
          </a:xfrm>
          <a:prstGeom prst="rect">
            <a:avLst/>
          </a:prstGeom>
          <a:noFill/>
        </p:spPr>
        <p:txBody>
          <a:bodyPr wrap="square" rtlCol="0">
            <a:spAutoFit/>
          </a:bodyPr>
          <a:lstStyle/>
          <a:p>
            <a:pPr algn="ctr"/>
            <a:r>
              <a:rPr lang="en-US" sz="4000" dirty="0">
                <a:solidFill>
                  <a:schemeClr val="bg1"/>
                </a:solidFill>
                <a:latin typeface="Rockwell" panose="02060603020205020403" pitchFamily="18" charset="0"/>
                <a:cs typeface="Levenim MT" pitchFamily="2" charset="-79"/>
              </a:rPr>
              <a:t>Saul Leaves For Arabia</a:t>
            </a:r>
          </a:p>
        </p:txBody>
      </p:sp>
      <p:sp>
        <p:nvSpPr>
          <p:cNvPr id="7" name="TextBox 6"/>
          <p:cNvSpPr txBox="1"/>
          <p:nvPr/>
        </p:nvSpPr>
        <p:spPr>
          <a:xfrm>
            <a:off x="0" y="6490396"/>
            <a:ext cx="7772400" cy="307777"/>
          </a:xfrm>
          <a:prstGeom prst="rect">
            <a:avLst/>
          </a:prstGeom>
          <a:noFill/>
        </p:spPr>
        <p:txBody>
          <a:bodyPr wrap="square" rtlCol="0">
            <a:spAutoFit/>
          </a:bodyPr>
          <a:lstStyle/>
          <a:p>
            <a:r>
              <a:rPr lang="en-US" sz="1400" dirty="0">
                <a:solidFill>
                  <a:schemeClr val="bg1"/>
                </a:solidFill>
                <a:latin typeface="Levenim MT" pitchFamily="2" charset="-79"/>
                <a:cs typeface="Levenim MT" pitchFamily="2" charset="-79"/>
              </a:rPr>
              <a:t>Galatians 1:17; Acts 9:23-25</a:t>
            </a:r>
          </a:p>
        </p:txBody>
      </p:sp>
      <p:sp>
        <p:nvSpPr>
          <p:cNvPr id="2" name="Rectangle 1"/>
          <p:cNvSpPr/>
          <p:nvPr/>
        </p:nvSpPr>
        <p:spPr>
          <a:xfrm>
            <a:off x="566057" y="1300005"/>
            <a:ext cx="6096000" cy="2246769"/>
          </a:xfrm>
          <a:prstGeom prst="rect">
            <a:avLst/>
          </a:prstGeom>
        </p:spPr>
        <p:txBody>
          <a:bodyPr>
            <a:spAutoFit/>
          </a:bodyPr>
          <a:lstStyle/>
          <a:p>
            <a:r>
              <a:rPr lang="en-US" sz="2000" dirty="0">
                <a:solidFill>
                  <a:schemeClr val="bg1"/>
                </a:solidFill>
              </a:rPr>
              <a:t>We learn in Galatians that after Saul’s conversion he left Damascus and journeyed to Arabia.</a:t>
            </a:r>
          </a:p>
          <a:p>
            <a:endParaRPr lang="en-US" sz="2000" dirty="0">
              <a:solidFill>
                <a:schemeClr val="bg1"/>
              </a:solidFill>
            </a:endParaRPr>
          </a:p>
          <a:p>
            <a:r>
              <a:rPr lang="en-US" sz="2000" dirty="0">
                <a:solidFill>
                  <a:schemeClr val="bg1"/>
                </a:solidFill>
              </a:rPr>
              <a:t>It is not recorded why Saul went there, but he may have gone for study and reflection.</a:t>
            </a:r>
          </a:p>
          <a:p>
            <a:endParaRPr lang="en-US" sz="2000" dirty="0">
              <a:solidFill>
                <a:schemeClr val="bg1"/>
              </a:solidFill>
            </a:endParaRPr>
          </a:p>
          <a:p>
            <a:r>
              <a:rPr lang="en-US" sz="2000" dirty="0">
                <a:solidFill>
                  <a:schemeClr val="bg1"/>
                </a:solidFill>
              </a:rPr>
              <a:t> or he may have fled there for safety </a:t>
            </a:r>
          </a:p>
        </p:txBody>
      </p:sp>
      <p:sp>
        <p:nvSpPr>
          <p:cNvPr id="3" name="Rectangle 2"/>
          <p:cNvSpPr/>
          <p:nvPr/>
        </p:nvSpPr>
        <p:spPr>
          <a:xfrm>
            <a:off x="4876800" y="4838056"/>
            <a:ext cx="6096000" cy="1754326"/>
          </a:xfrm>
          <a:prstGeom prst="rect">
            <a:avLst/>
          </a:prstGeom>
        </p:spPr>
        <p:txBody>
          <a:bodyPr>
            <a:spAutoFit/>
          </a:bodyPr>
          <a:lstStyle/>
          <a:p>
            <a:r>
              <a:rPr lang="en-US" dirty="0">
                <a:solidFill>
                  <a:schemeClr val="bg1"/>
                </a:solidFill>
                <a:latin typeface="Abadi" panose="020B0604020104020204" pitchFamily="34" charset="0"/>
              </a:rPr>
              <a:t>He sojourned in Arabia for as long as three years. While there, Saul likely deepened his understanding of how Jesus Christ fulfilled many Old Testament prophecies. After his time in Arabia, he returned to Damascus for a short period of time before journeying to Jerusalem to see Peter and other Church leaders.</a:t>
            </a:r>
            <a:endParaRPr lang="en-US" dirty="0">
              <a:solidFill>
                <a:schemeClr val="bg1"/>
              </a:solidFill>
            </a:endParaRPr>
          </a:p>
        </p:txBody>
      </p:sp>
      <p:pic>
        <p:nvPicPr>
          <p:cNvPr id="12290" name="Picture 2" descr="Image result for arabian desert"/>
          <p:cNvPicPr>
            <a:picLocks noChangeAspect="1" noChangeArrowheads="1"/>
          </p:cNvPicPr>
          <p:nvPr/>
        </p:nvPicPr>
        <p:blipFill rotWithShape="1">
          <a:blip r:embed="rId3">
            <a:extLst>
              <a:ext uri="{28A0092B-C50C-407E-A947-70E740481C1C}">
                <a14:useLocalDpi xmlns:a14="http://schemas.microsoft.com/office/drawing/2010/main" val="0"/>
              </a:ext>
            </a:extLst>
          </a:blip>
          <a:srcRect r="9176" b="8697"/>
          <a:stretch/>
        </p:blipFill>
        <p:spPr bwMode="auto">
          <a:xfrm>
            <a:off x="6662057" y="1218120"/>
            <a:ext cx="4746171" cy="317286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arabian dese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199" y="3791647"/>
            <a:ext cx="2675131" cy="25288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579492" y="6428841"/>
            <a:ext cx="530915" cy="369332"/>
          </a:xfrm>
          <a:prstGeom prst="rect">
            <a:avLst/>
          </a:prstGeom>
        </p:spPr>
        <p:txBody>
          <a:bodyPr wrap="none">
            <a:spAutoFit/>
          </a:bodyPr>
          <a:lstStyle/>
          <a:p>
            <a:r>
              <a:rPr lang="en-US" dirty="0">
                <a:solidFill>
                  <a:schemeClr val="bg1"/>
                </a:solidFill>
                <a:latin typeface="Abadi" panose="020B0604020104020204" pitchFamily="34" charset="0"/>
              </a:rPr>
              <a:t> (1)</a:t>
            </a:r>
            <a:endParaRPr lang="en-US" dirty="0">
              <a:solidFill>
                <a:schemeClr val="bg1"/>
              </a:solidFill>
            </a:endParaRPr>
          </a:p>
        </p:txBody>
      </p:sp>
    </p:spTree>
    <p:extLst>
      <p:ext uri="{BB962C8B-B14F-4D97-AF65-F5344CB8AC3E}">
        <p14:creationId xmlns:p14="http://schemas.microsoft.com/office/powerpoint/2010/main" val="22213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06829" y="63164"/>
            <a:ext cx="11756571" cy="707886"/>
          </a:xfrm>
          <a:prstGeom prst="rect">
            <a:avLst/>
          </a:prstGeom>
          <a:noFill/>
        </p:spPr>
        <p:txBody>
          <a:bodyPr wrap="square" rtlCol="0">
            <a:spAutoFit/>
          </a:bodyPr>
          <a:lstStyle/>
          <a:p>
            <a:pPr algn="ctr" fontAlgn="base"/>
            <a:r>
              <a:rPr lang="en-US" sz="4000" dirty="0">
                <a:solidFill>
                  <a:schemeClr val="bg1"/>
                </a:solidFill>
                <a:latin typeface="Rockwell" panose="02060603020205020403" pitchFamily="18" charset="0"/>
              </a:rPr>
              <a:t>Barnabas—Tribe of Levi</a:t>
            </a:r>
          </a:p>
        </p:txBody>
      </p:sp>
      <p:sp>
        <p:nvSpPr>
          <p:cNvPr id="7" name="TextBox 6"/>
          <p:cNvSpPr txBox="1"/>
          <p:nvPr/>
        </p:nvSpPr>
        <p:spPr>
          <a:xfrm>
            <a:off x="0" y="6490396"/>
            <a:ext cx="7772400" cy="307777"/>
          </a:xfrm>
          <a:prstGeom prst="rect">
            <a:avLst/>
          </a:prstGeom>
          <a:noFill/>
        </p:spPr>
        <p:txBody>
          <a:bodyPr wrap="square" rtlCol="0">
            <a:spAutoFit/>
          </a:bodyPr>
          <a:lstStyle/>
          <a:p>
            <a:pPr fontAlgn="base"/>
            <a:r>
              <a:rPr lang="en-US" sz="1400" dirty="0">
                <a:solidFill>
                  <a:schemeClr val="bg1"/>
                </a:solidFill>
              </a:rPr>
              <a:t>Acts 9:26–31; 11:22–30</a:t>
            </a:r>
          </a:p>
        </p:txBody>
      </p:sp>
      <p:sp>
        <p:nvSpPr>
          <p:cNvPr id="2" name="Rectangle 1"/>
          <p:cNvSpPr/>
          <p:nvPr/>
        </p:nvSpPr>
        <p:spPr>
          <a:xfrm>
            <a:off x="461681" y="759175"/>
            <a:ext cx="6096000" cy="1631216"/>
          </a:xfrm>
          <a:prstGeom prst="rect">
            <a:avLst/>
          </a:prstGeom>
        </p:spPr>
        <p:txBody>
          <a:bodyPr>
            <a:spAutoFit/>
          </a:bodyPr>
          <a:lstStyle/>
          <a:p>
            <a:r>
              <a:rPr lang="en-US" sz="2000" dirty="0">
                <a:solidFill>
                  <a:schemeClr val="bg1"/>
                </a:solidFill>
              </a:rPr>
              <a:t>He sold property to the church.</a:t>
            </a:r>
          </a:p>
          <a:p>
            <a:endParaRPr lang="en-US" sz="2000" dirty="0">
              <a:solidFill>
                <a:schemeClr val="bg1"/>
              </a:solidFill>
            </a:endParaRPr>
          </a:p>
          <a:p>
            <a:r>
              <a:rPr lang="en-US" sz="2000" dirty="0">
                <a:solidFill>
                  <a:schemeClr val="bg1"/>
                </a:solidFill>
              </a:rPr>
              <a:t>He welcomed Paul, the former persecutor of the Saints.</a:t>
            </a:r>
          </a:p>
          <a:p>
            <a:endParaRPr lang="en-US" sz="2000" dirty="0">
              <a:solidFill>
                <a:schemeClr val="bg1"/>
              </a:solidFill>
            </a:endParaRPr>
          </a:p>
          <a:p>
            <a:r>
              <a:rPr lang="en-US" sz="2000" dirty="0">
                <a:solidFill>
                  <a:schemeClr val="bg1"/>
                </a:solidFill>
              </a:rPr>
              <a:t>He was sent to Antioch </a:t>
            </a:r>
          </a:p>
        </p:txBody>
      </p:sp>
      <p:sp>
        <p:nvSpPr>
          <p:cNvPr id="4" name="Rectangle 3"/>
          <p:cNvSpPr/>
          <p:nvPr/>
        </p:nvSpPr>
        <p:spPr>
          <a:xfrm>
            <a:off x="669956" y="2899335"/>
            <a:ext cx="7831800" cy="1477328"/>
          </a:xfrm>
          <a:prstGeom prst="rect">
            <a:avLst/>
          </a:prstGeom>
        </p:spPr>
        <p:txBody>
          <a:bodyPr wrap="square">
            <a:spAutoFit/>
          </a:bodyPr>
          <a:lstStyle/>
          <a:p>
            <a:r>
              <a:rPr lang="en-US" dirty="0">
                <a:solidFill>
                  <a:schemeClr val="bg1"/>
                </a:solidFill>
                <a:latin typeface="Abadi" panose="020B0604020104020204" pitchFamily="34" charset="0"/>
              </a:rPr>
              <a:t>Church leaders in Jerusalem sent him to minister in Antioch (in Syria) because a large number of people there had been converted to the gospel.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These conversions occurred because Church members who were persecuted in Jerusalem after Stephen’s death fled to Antioch and preached there.</a:t>
            </a:r>
            <a:endParaRPr lang="en-US" dirty="0">
              <a:solidFill>
                <a:schemeClr val="bg1"/>
              </a:solidFill>
            </a:endParaRPr>
          </a:p>
        </p:txBody>
      </p:sp>
      <p:sp>
        <p:nvSpPr>
          <p:cNvPr id="8" name="Rectangle 7"/>
          <p:cNvSpPr/>
          <p:nvPr/>
        </p:nvSpPr>
        <p:spPr>
          <a:xfrm>
            <a:off x="5562626" y="5510596"/>
            <a:ext cx="6096000" cy="923330"/>
          </a:xfrm>
          <a:prstGeom prst="rect">
            <a:avLst/>
          </a:prstGeom>
        </p:spPr>
        <p:txBody>
          <a:bodyPr>
            <a:spAutoFit/>
          </a:bodyPr>
          <a:lstStyle/>
          <a:p>
            <a:r>
              <a:rPr lang="en-US" dirty="0">
                <a:solidFill>
                  <a:schemeClr val="bg1"/>
                </a:solidFill>
                <a:latin typeface="Abadi" panose="020B0604020104020204" pitchFamily="34" charset="0"/>
              </a:rPr>
              <a:t>* Note that Acts includes references to two different </a:t>
            </a:r>
            <a:r>
              <a:rPr lang="en-US" dirty="0" err="1">
                <a:solidFill>
                  <a:schemeClr val="bg1"/>
                </a:solidFill>
                <a:latin typeface="Abadi" panose="020B0604020104020204" pitchFamily="34" charset="0"/>
              </a:rPr>
              <a:t>Antiochs</a:t>
            </a:r>
            <a:r>
              <a:rPr lang="en-US" dirty="0">
                <a:solidFill>
                  <a:schemeClr val="bg1"/>
                </a:solidFill>
                <a:latin typeface="Abadi" panose="020B0604020104020204" pitchFamily="34" charset="0"/>
              </a:rPr>
              <a:t>—Antioch in Syria and Antioch in Pisidia. Both </a:t>
            </a:r>
            <a:r>
              <a:rPr lang="en-US" dirty="0" err="1">
                <a:solidFill>
                  <a:schemeClr val="bg1"/>
                </a:solidFill>
                <a:latin typeface="Abadi" panose="020B0604020104020204" pitchFamily="34" charset="0"/>
              </a:rPr>
              <a:t>Antiochs</a:t>
            </a:r>
            <a:r>
              <a:rPr lang="en-US" dirty="0">
                <a:solidFill>
                  <a:schemeClr val="bg1"/>
                </a:solidFill>
                <a:latin typeface="Abadi" panose="020B0604020104020204" pitchFamily="34" charset="0"/>
              </a:rPr>
              <a:t> lie within present-day Turkey. </a:t>
            </a:r>
            <a:endParaRPr lang="en-US" dirty="0">
              <a:solidFill>
                <a:schemeClr val="bg1"/>
              </a:solidFill>
            </a:endParaRPr>
          </a:p>
        </p:txBody>
      </p:sp>
      <p:sp>
        <p:nvSpPr>
          <p:cNvPr id="186" name="Rectangle 185"/>
          <p:cNvSpPr/>
          <p:nvPr/>
        </p:nvSpPr>
        <p:spPr>
          <a:xfrm>
            <a:off x="11579492" y="6428841"/>
            <a:ext cx="530915" cy="369332"/>
          </a:xfrm>
          <a:prstGeom prst="rect">
            <a:avLst/>
          </a:prstGeom>
        </p:spPr>
        <p:txBody>
          <a:bodyPr wrap="none">
            <a:spAutoFit/>
          </a:bodyPr>
          <a:lstStyle/>
          <a:p>
            <a:r>
              <a:rPr lang="en-US" dirty="0">
                <a:solidFill>
                  <a:schemeClr val="bg1"/>
                </a:solidFill>
                <a:latin typeface="Abadi" panose="020B0604020104020204" pitchFamily="34" charset="0"/>
              </a:rPr>
              <a:t> (1)</a:t>
            </a:r>
            <a:endParaRPr lang="en-US" dirty="0">
              <a:solidFill>
                <a:schemeClr val="bg1"/>
              </a:solidFill>
            </a:endParaRPr>
          </a:p>
        </p:txBody>
      </p:sp>
      <p:grpSp>
        <p:nvGrpSpPr>
          <p:cNvPr id="187" name="Group 47"/>
          <p:cNvGrpSpPr/>
          <p:nvPr/>
        </p:nvGrpSpPr>
        <p:grpSpPr>
          <a:xfrm>
            <a:off x="8864321" y="870466"/>
            <a:ext cx="2235757" cy="4114800"/>
            <a:chOff x="2719987" y="421811"/>
            <a:chExt cx="2264752" cy="4403562"/>
          </a:xfrm>
        </p:grpSpPr>
        <p:sp>
          <p:nvSpPr>
            <p:cNvPr id="188" name="Cloud 187"/>
            <p:cNvSpPr/>
            <p:nvPr/>
          </p:nvSpPr>
          <p:spPr>
            <a:xfrm rot="10542275">
              <a:off x="3053605" y="454278"/>
              <a:ext cx="1524000" cy="2288711"/>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4343400" y="2971800"/>
              <a:ext cx="4572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819400" y="2971800"/>
              <a:ext cx="4572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53"/>
            <p:cNvGrpSpPr/>
            <p:nvPr/>
          </p:nvGrpSpPr>
          <p:grpSpPr>
            <a:xfrm rot="18842096">
              <a:off x="3884590" y="4164234"/>
              <a:ext cx="622016" cy="642528"/>
              <a:chOff x="5667472" y="3063924"/>
              <a:chExt cx="875984" cy="942070"/>
            </a:xfrm>
          </p:grpSpPr>
          <p:sp>
            <p:nvSpPr>
              <p:cNvPr id="343" name="Oval 154"/>
              <p:cNvSpPr/>
              <p:nvPr/>
            </p:nvSpPr>
            <p:spPr>
              <a:xfrm rot="1937868">
                <a:off x="5759733" y="3063924"/>
                <a:ext cx="609600" cy="914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155"/>
              <p:cNvSpPr/>
              <p:nvPr/>
            </p:nvSpPr>
            <p:spPr>
              <a:xfrm rot="1937868">
                <a:off x="5667472" y="3536532"/>
                <a:ext cx="649478" cy="469462"/>
              </a:xfrm>
              <a:prstGeom prst="ellipse">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75"/>
              <p:cNvGrpSpPr/>
              <p:nvPr/>
            </p:nvGrpSpPr>
            <p:grpSpPr>
              <a:xfrm rot="17830732">
                <a:off x="5912676" y="2972718"/>
                <a:ext cx="501400" cy="760161"/>
                <a:chOff x="5715000" y="1334125"/>
                <a:chExt cx="1404079" cy="4399613"/>
              </a:xfrm>
            </p:grpSpPr>
            <p:grpSp>
              <p:nvGrpSpPr>
                <p:cNvPr id="346" name="Group 11"/>
                <p:cNvGrpSpPr/>
                <p:nvPr/>
              </p:nvGrpSpPr>
              <p:grpSpPr>
                <a:xfrm>
                  <a:off x="5715000" y="1447800"/>
                  <a:ext cx="1371600" cy="1765092"/>
                  <a:chOff x="5715000" y="1447800"/>
                  <a:chExt cx="1371600" cy="1765092"/>
                </a:xfrm>
              </p:grpSpPr>
              <p:sp>
                <p:nvSpPr>
                  <p:cNvPr id="358"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9" name="Group 7"/>
                  <p:cNvGrpSpPr/>
                  <p:nvPr/>
                </p:nvGrpSpPr>
                <p:grpSpPr>
                  <a:xfrm>
                    <a:off x="6172200" y="1981200"/>
                    <a:ext cx="458449" cy="1231692"/>
                    <a:chOff x="6172200" y="1981200"/>
                    <a:chExt cx="458449" cy="1231692"/>
                  </a:xfrm>
                </p:grpSpPr>
                <p:sp>
                  <p:nvSpPr>
                    <p:cNvPr id="360" name="Diamond 35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Diamond 36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7" name="Group 12"/>
                <p:cNvGrpSpPr/>
                <p:nvPr/>
              </p:nvGrpSpPr>
              <p:grpSpPr>
                <a:xfrm>
                  <a:off x="5732489" y="2714469"/>
                  <a:ext cx="1371600" cy="1765092"/>
                  <a:chOff x="5715000" y="1447800"/>
                  <a:chExt cx="1371600" cy="1765092"/>
                </a:xfrm>
              </p:grpSpPr>
              <p:sp>
                <p:nvSpPr>
                  <p:cNvPr id="354" name="Multiply 165"/>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5" name="Group 7"/>
                  <p:cNvGrpSpPr/>
                  <p:nvPr/>
                </p:nvGrpSpPr>
                <p:grpSpPr>
                  <a:xfrm>
                    <a:off x="6172200" y="1981200"/>
                    <a:ext cx="458449" cy="1231692"/>
                    <a:chOff x="6172200" y="1981200"/>
                    <a:chExt cx="458449" cy="1231692"/>
                  </a:xfrm>
                </p:grpSpPr>
                <p:sp>
                  <p:nvSpPr>
                    <p:cNvPr id="356" name="Diamond 35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iamond 35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8" name="Group 17"/>
                <p:cNvGrpSpPr/>
                <p:nvPr/>
              </p:nvGrpSpPr>
              <p:grpSpPr>
                <a:xfrm>
                  <a:off x="5747479" y="3968646"/>
                  <a:ext cx="1371600" cy="1765092"/>
                  <a:chOff x="5715000" y="1447800"/>
                  <a:chExt cx="1371600" cy="1765092"/>
                </a:xfrm>
              </p:grpSpPr>
              <p:sp>
                <p:nvSpPr>
                  <p:cNvPr id="350" name="Multiply 161"/>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1" name="Group 30"/>
                  <p:cNvGrpSpPr/>
                  <p:nvPr/>
                </p:nvGrpSpPr>
                <p:grpSpPr>
                  <a:xfrm>
                    <a:off x="6172200" y="1981200"/>
                    <a:ext cx="458449" cy="1231692"/>
                    <a:chOff x="6172200" y="1981200"/>
                    <a:chExt cx="458449" cy="1231692"/>
                  </a:xfrm>
                </p:grpSpPr>
                <p:sp>
                  <p:nvSpPr>
                    <p:cNvPr id="352" name="Diamond 35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Diamond 35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9" name="Diamond 160"/>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2" name="Group 152"/>
            <p:cNvGrpSpPr/>
            <p:nvPr/>
          </p:nvGrpSpPr>
          <p:grpSpPr>
            <a:xfrm>
              <a:off x="3245950" y="4191001"/>
              <a:ext cx="673745" cy="634372"/>
              <a:chOff x="5594621" y="3063924"/>
              <a:chExt cx="948835" cy="930111"/>
            </a:xfrm>
          </p:grpSpPr>
          <p:sp>
            <p:nvSpPr>
              <p:cNvPr id="324" name="Oval 323"/>
              <p:cNvSpPr/>
              <p:nvPr/>
            </p:nvSpPr>
            <p:spPr>
              <a:xfrm rot="1937868">
                <a:off x="5759733" y="3063924"/>
                <a:ext cx="609600" cy="914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rot="1937868">
                <a:off x="5594621" y="3524572"/>
                <a:ext cx="649478" cy="469463"/>
              </a:xfrm>
              <a:prstGeom prst="ellipse">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6" name="Group 75"/>
              <p:cNvGrpSpPr/>
              <p:nvPr/>
            </p:nvGrpSpPr>
            <p:grpSpPr>
              <a:xfrm rot="17830732">
                <a:off x="5912676" y="2972718"/>
                <a:ext cx="501400" cy="760161"/>
                <a:chOff x="5715000" y="1334125"/>
                <a:chExt cx="1404079" cy="4399613"/>
              </a:xfrm>
            </p:grpSpPr>
            <p:grpSp>
              <p:nvGrpSpPr>
                <p:cNvPr id="327" name="Group 11"/>
                <p:cNvGrpSpPr/>
                <p:nvPr/>
              </p:nvGrpSpPr>
              <p:grpSpPr>
                <a:xfrm>
                  <a:off x="5715000" y="1447800"/>
                  <a:ext cx="1371600" cy="1765092"/>
                  <a:chOff x="5715000" y="1447800"/>
                  <a:chExt cx="1371600" cy="1765092"/>
                </a:xfrm>
              </p:grpSpPr>
              <p:sp>
                <p:nvSpPr>
                  <p:cNvPr id="339"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0" name="Group 7"/>
                  <p:cNvGrpSpPr/>
                  <p:nvPr/>
                </p:nvGrpSpPr>
                <p:grpSpPr>
                  <a:xfrm>
                    <a:off x="6172200" y="1981200"/>
                    <a:ext cx="458449" cy="1231692"/>
                    <a:chOff x="6172200" y="1981200"/>
                    <a:chExt cx="458449" cy="1231692"/>
                  </a:xfrm>
                </p:grpSpPr>
                <p:sp>
                  <p:nvSpPr>
                    <p:cNvPr id="341" name="Diamond 9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Diamond 9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8" name="Group 12"/>
                <p:cNvGrpSpPr/>
                <p:nvPr/>
              </p:nvGrpSpPr>
              <p:grpSpPr>
                <a:xfrm>
                  <a:off x="5732489" y="2714469"/>
                  <a:ext cx="1371600" cy="1765092"/>
                  <a:chOff x="5715000" y="1447800"/>
                  <a:chExt cx="1371600" cy="1765092"/>
                </a:xfrm>
              </p:grpSpPr>
              <p:sp>
                <p:nvSpPr>
                  <p:cNvPr id="335" name="Multiply 8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7"/>
                  <p:cNvGrpSpPr/>
                  <p:nvPr/>
                </p:nvGrpSpPr>
                <p:grpSpPr>
                  <a:xfrm>
                    <a:off x="6172200" y="1981200"/>
                    <a:ext cx="458449" cy="1231692"/>
                    <a:chOff x="6172200" y="1981200"/>
                    <a:chExt cx="458449" cy="1231692"/>
                  </a:xfrm>
                </p:grpSpPr>
                <p:sp>
                  <p:nvSpPr>
                    <p:cNvPr id="337" name="Diamond 8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Diamond 8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9" name="Group 17"/>
                <p:cNvGrpSpPr/>
                <p:nvPr/>
              </p:nvGrpSpPr>
              <p:grpSpPr>
                <a:xfrm>
                  <a:off x="5747479" y="3968646"/>
                  <a:ext cx="1371600" cy="1765092"/>
                  <a:chOff x="5715000" y="1447800"/>
                  <a:chExt cx="1371600" cy="1765092"/>
                </a:xfrm>
              </p:grpSpPr>
              <p:sp>
                <p:nvSpPr>
                  <p:cNvPr id="331" name="Multiply 80"/>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2" name="Group 30"/>
                  <p:cNvGrpSpPr/>
                  <p:nvPr/>
                </p:nvGrpSpPr>
                <p:grpSpPr>
                  <a:xfrm>
                    <a:off x="6172200" y="1981200"/>
                    <a:ext cx="458449" cy="1231692"/>
                    <a:chOff x="6172200" y="1981200"/>
                    <a:chExt cx="458449" cy="1231692"/>
                  </a:xfrm>
                </p:grpSpPr>
                <p:sp>
                  <p:nvSpPr>
                    <p:cNvPr id="333" name="Diamond 82"/>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Diamond 8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0" name="Diamond 79"/>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3" name="Trapezoid 192"/>
            <p:cNvSpPr/>
            <p:nvPr/>
          </p:nvSpPr>
          <p:spPr>
            <a:xfrm>
              <a:off x="3124200" y="2133600"/>
              <a:ext cx="1447800" cy="2241030"/>
            </a:xfrm>
            <a:prstGeom prst="trapezoid">
              <a:avLst>
                <a:gd name="adj" fmla="val 28107"/>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11"/>
            <p:cNvGrpSpPr/>
            <p:nvPr/>
          </p:nvGrpSpPr>
          <p:grpSpPr>
            <a:xfrm rot="897050">
              <a:off x="2719987" y="1716055"/>
              <a:ext cx="1219200" cy="1752181"/>
              <a:chOff x="5128127" y="2215744"/>
              <a:chExt cx="1219200" cy="1289455"/>
            </a:xfrm>
          </p:grpSpPr>
          <p:sp>
            <p:nvSpPr>
              <p:cNvPr id="306" name="Trapezoid 112"/>
              <p:cNvSpPr/>
              <p:nvPr/>
            </p:nvSpPr>
            <p:spPr>
              <a:xfrm>
                <a:off x="5128127" y="2215744"/>
                <a:ext cx="1219200" cy="1264169"/>
              </a:xfrm>
              <a:prstGeom prst="trapezoid">
                <a:avLst>
                  <a:gd name="adj" fmla="val 43214"/>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 name="Group 93"/>
              <p:cNvGrpSpPr/>
              <p:nvPr/>
            </p:nvGrpSpPr>
            <p:grpSpPr>
              <a:xfrm rot="16200000">
                <a:off x="5483903" y="2780675"/>
                <a:ext cx="467193" cy="981856"/>
                <a:chOff x="5715000" y="1334125"/>
                <a:chExt cx="1404079" cy="4399613"/>
              </a:xfrm>
            </p:grpSpPr>
            <p:grpSp>
              <p:nvGrpSpPr>
                <p:cNvPr id="308" name="Group 11"/>
                <p:cNvGrpSpPr/>
                <p:nvPr/>
              </p:nvGrpSpPr>
              <p:grpSpPr>
                <a:xfrm>
                  <a:off x="5715000" y="1447800"/>
                  <a:ext cx="1371600" cy="1765092"/>
                  <a:chOff x="5715000" y="1447800"/>
                  <a:chExt cx="1371600" cy="1765092"/>
                </a:xfrm>
              </p:grpSpPr>
              <p:sp>
                <p:nvSpPr>
                  <p:cNvPr id="320"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1" name="Group 7"/>
                  <p:cNvGrpSpPr/>
                  <p:nvPr/>
                </p:nvGrpSpPr>
                <p:grpSpPr>
                  <a:xfrm>
                    <a:off x="6172200" y="1981200"/>
                    <a:ext cx="458449" cy="1231692"/>
                    <a:chOff x="6172200" y="1981200"/>
                    <a:chExt cx="458449" cy="1231692"/>
                  </a:xfrm>
                </p:grpSpPr>
                <p:sp>
                  <p:nvSpPr>
                    <p:cNvPr id="322" name="Diamond 32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Diamond 32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9" name="Group 12"/>
                <p:cNvGrpSpPr/>
                <p:nvPr/>
              </p:nvGrpSpPr>
              <p:grpSpPr>
                <a:xfrm>
                  <a:off x="5732489" y="2714469"/>
                  <a:ext cx="1371600" cy="1765092"/>
                  <a:chOff x="5715000" y="1447800"/>
                  <a:chExt cx="1371600" cy="1765092"/>
                </a:xfrm>
              </p:grpSpPr>
              <p:sp>
                <p:nvSpPr>
                  <p:cNvPr id="316" name="Multiply 122"/>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 name="Group 7"/>
                  <p:cNvGrpSpPr/>
                  <p:nvPr/>
                </p:nvGrpSpPr>
                <p:grpSpPr>
                  <a:xfrm>
                    <a:off x="6172200" y="1981200"/>
                    <a:ext cx="458449" cy="1231692"/>
                    <a:chOff x="6172200" y="1981200"/>
                    <a:chExt cx="458449" cy="1231692"/>
                  </a:xfrm>
                </p:grpSpPr>
                <p:sp>
                  <p:nvSpPr>
                    <p:cNvPr id="318" name="Diamond 12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Diamond 318"/>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0" name="Group 17"/>
                <p:cNvGrpSpPr/>
                <p:nvPr/>
              </p:nvGrpSpPr>
              <p:grpSpPr>
                <a:xfrm>
                  <a:off x="5747479" y="3968646"/>
                  <a:ext cx="1371600" cy="1765092"/>
                  <a:chOff x="5715000" y="1447800"/>
                  <a:chExt cx="1371600" cy="1765092"/>
                </a:xfrm>
              </p:grpSpPr>
              <p:sp>
                <p:nvSpPr>
                  <p:cNvPr id="312" name="Multiply 311"/>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3" name="Group 30"/>
                  <p:cNvGrpSpPr/>
                  <p:nvPr/>
                </p:nvGrpSpPr>
                <p:grpSpPr>
                  <a:xfrm>
                    <a:off x="6172200" y="1981200"/>
                    <a:ext cx="458449" cy="1231692"/>
                    <a:chOff x="6172200" y="1981200"/>
                    <a:chExt cx="458449" cy="1231692"/>
                  </a:xfrm>
                </p:grpSpPr>
                <p:sp>
                  <p:nvSpPr>
                    <p:cNvPr id="314" name="Diamond 31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Diamond 12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1" name="Diamond 117"/>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5" name="Trapezoid 194"/>
            <p:cNvSpPr/>
            <p:nvPr/>
          </p:nvSpPr>
          <p:spPr>
            <a:xfrm rot="20826686">
              <a:off x="3671472" y="1791860"/>
              <a:ext cx="1219200" cy="1628567"/>
            </a:xfrm>
            <a:prstGeom prst="trapezoid">
              <a:avLst>
                <a:gd name="adj" fmla="val 39333"/>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93"/>
            <p:cNvGrpSpPr/>
            <p:nvPr/>
          </p:nvGrpSpPr>
          <p:grpSpPr>
            <a:xfrm rot="15426686">
              <a:off x="4136832" y="2583350"/>
              <a:ext cx="601862" cy="1093953"/>
              <a:chOff x="5715000" y="1334125"/>
              <a:chExt cx="1404079" cy="4399613"/>
            </a:xfrm>
          </p:grpSpPr>
          <p:grpSp>
            <p:nvGrpSpPr>
              <p:cNvPr id="290" name="Group 11"/>
              <p:cNvGrpSpPr/>
              <p:nvPr/>
            </p:nvGrpSpPr>
            <p:grpSpPr>
              <a:xfrm>
                <a:off x="5715000" y="1447800"/>
                <a:ext cx="1371600" cy="1765092"/>
                <a:chOff x="5715000" y="1447800"/>
                <a:chExt cx="1371600" cy="1765092"/>
              </a:xfrm>
            </p:grpSpPr>
            <p:sp>
              <p:nvSpPr>
                <p:cNvPr id="302"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7"/>
                <p:cNvGrpSpPr/>
                <p:nvPr/>
              </p:nvGrpSpPr>
              <p:grpSpPr>
                <a:xfrm>
                  <a:off x="6172200" y="1981200"/>
                  <a:ext cx="458449" cy="1231692"/>
                  <a:chOff x="6172200" y="1981200"/>
                  <a:chExt cx="458449" cy="1231692"/>
                </a:xfrm>
              </p:grpSpPr>
              <p:sp>
                <p:nvSpPr>
                  <p:cNvPr id="304" name="Diamond 30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Diamond 30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1" name="Group 12"/>
              <p:cNvGrpSpPr/>
              <p:nvPr/>
            </p:nvGrpSpPr>
            <p:grpSpPr>
              <a:xfrm>
                <a:off x="5732489" y="2714469"/>
                <a:ext cx="1371600" cy="1765092"/>
                <a:chOff x="5715000" y="1447800"/>
                <a:chExt cx="1371600" cy="1765092"/>
              </a:xfrm>
            </p:grpSpPr>
            <p:sp>
              <p:nvSpPr>
                <p:cNvPr id="298" name="Multiply 297"/>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7"/>
                <p:cNvGrpSpPr/>
                <p:nvPr/>
              </p:nvGrpSpPr>
              <p:grpSpPr>
                <a:xfrm>
                  <a:off x="6172200" y="1981200"/>
                  <a:ext cx="458449" cy="1231692"/>
                  <a:chOff x="6172200" y="1981200"/>
                  <a:chExt cx="458449" cy="1231692"/>
                </a:xfrm>
              </p:grpSpPr>
              <p:sp>
                <p:nvSpPr>
                  <p:cNvPr id="300" name="Diamond 29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2" name="Group 17"/>
              <p:cNvGrpSpPr/>
              <p:nvPr/>
            </p:nvGrpSpPr>
            <p:grpSpPr>
              <a:xfrm>
                <a:off x="5747479" y="3968646"/>
                <a:ext cx="1371600" cy="1765092"/>
                <a:chOff x="5715000" y="1447800"/>
                <a:chExt cx="1371600" cy="1765092"/>
              </a:xfrm>
            </p:grpSpPr>
            <p:sp>
              <p:nvSpPr>
                <p:cNvPr id="294" name="Multiply 29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5" name="Group 30"/>
                <p:cNvGrpSpPr/>
                <p:nvPr/>
              </p:nvGrpSpPr>
              <p:grpSpPr>
                <a:xfrm>
                  <a:off x="6172200" y="1981200"/>
                  <a:ext cx="458449" cy="1231692"/>
                  <a:chOff x="6172200" y="1981200"/>
                  <a:chExt cx="458449" cy="1231692"/>
                </a:xfrm>
              </p:grpSpPr>
              <p:sp>
                <p:nvSpPr>
                  <p:cNvPr id="296" name="Diamond 29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3" name="Diamond 292"/>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Trapezoid 196"/>
            <p:cNvSpPr/>
            <p:nvPr/>
          </p:nvSpPr>
          <p:spPr>
            <a:xfrm>
              <a:off x="3150432" y="1828800"/>
              <a:ext cx="1371600" cy="2241030"/>
            </a:xfrm>
            <a:prstGeom prst="trapezoid">
              <a:avLst>
                <a:gd name="adj" fmla="val 25001"/>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p:cNvSpPr/>
            <p:nvPr/>
          </p:nvSpPr>
          <p:spPr>
            <a:xfrm rot="10800000">
              <a:off x="3666343" y="1863777"/>
              <a:ext cx="289810" cy="262328"/>
            </a:xfrm>
            <a:prstGeom prst="trapezoid">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23"/>
            <p:cNvGrpSpPr/>
            <p:nvPr/>
          </p:nvGrpSpPr>
          <p:grpSpPr>
            <a:xfrm>
              <a:off x="3429000" y="1828800"/>
              <a:ext cx="244840" cy="640830"/>
              <a:chOff x="5715000" y="1334125"/>
              <a:chExt cx="1404079" cy="4399613"/>
            </a:xfrm>
          </p:grpSpPr>
          <p:grpSp>
            <p:nvGrpSpPr>
              <p:cNvPr id="274" name="Group 11"/>
              <p:cNvGrpSpPr/>
              <p:nvPr/>
            </p:nvGrpSpPr>
            <p:grpSpPr>
              <a:xfrm>
                <a:off x="5715000" y="1447800"/>
                <a:ext cx="1371600" cy="1765092"/>
                <a:chOff x="5715000" y="1447800"/>
                <a:chExt cx="1371600" cy="1765092"/>
              </a:xfrm>
            </p:grpSpPr>
            <p:sp>
              <p:nvSpPr>
                <p:cNvPr id="286"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7" name="Group 7"/>
                <p:cNvGrpSpPr/>
                <p:nvPr/>
              </p:nvGrpSpPr>
              <p:grpSpPr>
                <a:xfrm>
                  <a:off x="6172200" y="1981200"/>
                  <a:ext cx="458449" cy="1231692"/>
                  <a:chOff x="6172200" y="1981200"/>
                  <a:chExt cx="458449" cy="1231692"/>
                </a:xfrm>
              </p:grpSpPr>
              <p:sp>
                <p:nvSpPr>
                  <p:cNvPr id="288" name="Diamond 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Diamond 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Group 12"/>
              <p:cNvGrpSpPr/>
              <p:nvPr/>
            </p:nvGrpSpPr>
            <p:grpSpPr>
              <a:xfrm>
                <a:off x="5732489" y="2714469"/>
                <a:ext cx="1371600" cy="1765092"/>
                <a:chOff x="5715000" y="1447800"/>
                <a:chExt cx="1371600" cy="1765092"/>
              </a:xfrm>
            </p:grpSpPr>
            <p:sp>
              <p:nvSpPr>
                <p:cNvPr id="282" name="Multiply 1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7"/>
                <p:cNvGrpSpPr/>
                <p:nvPr/>
              </p:nvGrpSpPr>
              <p:grpSpPr>
                <a:xfrm>
                  <a:off x="6172200" y="1981200"/>
                  <a:ext cx="458449" cy="1231692"/>
                  <a:chOff x="6172200" y="1981200"/>
                  <a:chExt cx="458449" cy="1231692"/>
                </a:xfrm>
              </p:grpSpPr>
              <p:sp>
                <p:nvSpPr>
                  <p:cNvPr id="284" name="Diamond 1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Diamond 1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6" name="Group 17"/>
              <p:cNvGrpSpPr/>
              <p:nvPr/>
            </p:nvGrpSpPr>
            <p:grpSpPr>
              <a:xfrm>
                <a:off x="5747479" y="3968646"/>
                <a:ext cx="1371600" cy="1765092"/>
                <a:chOff x="5715000" y="1447800"/>
                <a:chExt cx="1371600" cy="1765092"/>
              </a:xfrm>
            </p:grpSpPr>
            <p:sp>
              <p:nvSpPr>
                <p:cNvPr id="278" name="Multiply 18"/>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7"/>
                <p:cNvGrpSpPr/>
                <p:nvPr/>
              </p:nvGrpSpPr>
              <p:grpSpPr>
                <a:xfrm>
                  <a:off x="6172200" y="1981200"/>
                  <a:ext cx="458449" cy="1231692"/>
                  <a:chOff x="6172200" y="1981200"/>
                  <a:chExt cx="458449" cy="1231692"/>
                </a:xfrm>
              </p:grpSpPr>
              <p:sp>
                <p:nvSpPr>
                  <p:cNvPr id="280" name="Diamond 2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Diamond 2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7" name="Diamond 276"/>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24"/>
            <p:cNvGrpSpPr/>
            <p:nvPr/>
          </p:nvGrpSpPr>
          <p:grpSpPr>
            <a:xfrm>
              <a:off x="3911183" y="1831298"/>
              <a:ext cx="244840" cy="640830"/>
              <a:chOff x="5715000" y="1334125"/>
              <a:chExt cx="1404079" cy="4399613"/>
            </a:xfrm>
          </p:grpSpPr>
          <p:grpSp>
            <p:nvGrpSpPr>
              <p:cNvPr id="258" name="Group 11"/>
              <p:cNvGrpSpPr/>
              <p:nvPr/>
            </p:nvGrpSpPr>
            <p:grpSpPr>
              <a:xfrm>
                <a:off x="5715000" y="1447800"/>
                <a:ext cx="1371600" cy="1765092"/>
                <a:chOff x="5715000" y="1447800"/>
                <a:chExt cx="1371600" cy="1765092"/>
              </a:xfrm>
            </p:grpSpPr>
            <p:sp>
              <p:nvSpPr>
                <p:cNvPr id="270"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7"/>
                <p:cNvGrpSpPr/>
                <p:nvPr/>
              </p:nvGrpSpPr>
              <p:grpSpPr>
                <a:xfrm>
                  <a:off x="6172200" y="1981200"/>
                  <a:ext cx="458449" cy="1231692"/>
                  <a:chOff x="6172200" y="1981200"/>
                  <a:chExt cx="458449" cy="1231692"/>
                </a:xfrm>
              </p:grpSpPr>
              <p:sp>
                <p:nvSpPr>
                  <p:cNvPr id="272" name="Diamond 27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4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9" name="Group 12"/>
              <p:cNvGrpSpPr/>
              <p:nvPr/>
            </p:nvGrpSpPr>
            <p:grpSpPr>
              <a:xfrm>
                <a:off x="5732489" y="2714469"/>
                <a:ext cx="1371600" cy="1765092"/>
                <a:chOff x="5715000" y="1447800"/>
                <a:chExt cx="1371600" cy="1765092"/>
              </a:xfrm>
            </p:grpSpPr>
            <p:sp>
              <p:nvSpPr>
                <p:cNvPr id="266" name="Multiply 3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7"/>
                <p:cNvGrpSpPr/>
                <p:nvPr/>
              </p:nvGrpSpPr>
              <p:grpSpPr>
                <a:xfrm>
                  <a:off x="6172200" y="1981200"/>
                  <a:ext cx="458449" cy="1231692"/>
                  <a:chOff x="6172200" y="1981200"/>
                  <a:chExt cx="458449" cy="1231692"/>
                </a:xfrm>
              </p:grpSpPr>
              <p:sp>
                <p:nvSpPr>
                  <p:cNvPr id="268" name="Diamond 267"/>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0" name="Group 17"/>
              <p:cNvGrpSpPr/>
              <p:nvPr/>
            </p:nvGrpSpPr>
            <p:grpSpPr>
              <a:xfrm>
                <a:off x="5747479" y="3968646"/>
                <a:ext cx="1371600" cy="1765092"/>
                <a:chOff x="5715000" y="1447800"/>
                <a:chExt cx="1371600" cy="1765092"/>
              </a:xfrm>
            </p:grpSpPr>
            <p:sp>
              <p:nvSpPr>
                <p:cNvPr id="262" name="Multiply 2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Group 30"/>
                <p:cNvGrpSpPr/>
                <p:nvPr/>
              </p:nvGrpSpPr>
              <p:grpSpPr>
                <a:xfrm>
                  <a:off x="6172200" y="1981200"/>
                  <a:ext cx="458449" cy="1231692"/>
                  <a:chOff x="6172200" y="1981200"/>
                  <a:chExt cx="458449" cy="1231692"/>
                </a:xfrm>
              </p:grpSpPr>
              <p:sp>
                <p:nvSpPr>
                  <p:cNvPr id="264" name="Diamond 26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1" name="Diamond 260"/>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41"/>
            <p:cNvGrpSpPr/>
            <p:nvPr/>
          </p:nvGrpSpPr>
          <p:grpSpPr>
            <a:xfrm>
              <a:off x="3613878" y="2118609"/>
              <a:ext cx="244840" cy="640830"/>
              <a:chOff x="5715000" y="1334125"/>
              <a:chExt cx="1404079" cy="4399613"/>
            </a:xfrm>
          </p:grpSpPr>
          <p:grpSp>
            <p:nvGrpSpPr>
              <p:cNvPr id="242" name="Group 11"/>
              <p:cNvGrpSpPr/>
              <p:nvPr/>
            </p:nvGrpSpPr>
            <p:grpSpPr>
              <a:xfrm>
                <a:off x="5715000" y="1447800"/>
                <a:ext cx="1371600" cy="1765092"/>
                <a:chOff x="5715000" y="1447800"/>
                <a:chExt cx="1371600" cy="1765092"/>
              </a:xfrm>
            </p:grpSpPr>
            <p:sp>
              <p:nvSpPr>
                <p:cNvPr id="254"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7"/>
                <p:cNvGrpSpPr/>
                <p:nvPr/>
              </p:nvGrpSpPr>
              <p:grpSpPr>
                <a:xfrm>
                  <a:off x="6172200" y="1981200"/>
                  <a:ext cx="458449" cy="1231692"/>
                  <a:chOff x="6172200" y="1981200"/>
                  <a:chExt cx="458449" cy="1231692"/>
                </a:xfrm>
              </p:grpSpPr>
              <p:sp>
                <p:nvSpPr>
                  <p:cNvPr id="256" name="Diamond 5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5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3" name="Group 12"/>
              <p:cNvGrpSpPr/>
              <p:nvPr/>
            </p:nvGrpSpPr>
            <p:grpSpPr>
              <a:xfrm>
                <a:off x="5732489" y="2714469"/>
                <a:ext cx="1371600" cy="1765092"/>
                <a:chOff x="5715000" y="1447800"/>
                <a:chExt cx="1371600" cy="1765092"/>
              </a:xfrm>
            </p:grpSpPr>
            <p:sp>
              <p:nvSpPr>
                <p:cNvPr id="250" name="Multiply 24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7"/>
                <p:cNvGrpSpPr/>
                <p:nvPr/>
              </p:nvGrpSpPr>
              <p:grpSpPr>
                <a:xfrm>
                  <a:off x="6172200" y="1981200"/>
                  <a:ext cx="458449" cy="1231692"/>
                  <a:chOff x="6172200" y="1981200"/>
                  <a:chExt cx="458449" cy="1231692"/>
                </a:xfrm>
              </p:grpSpPr>
              <p:sp>
                <p:nvSpPr>
                  <p:cNvPr id="252" name="Diamond 25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5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17"/>
              <p:cNvGrpSpPr/>
              <p:nvPr/>
            </p:nvGrpSpPr>
            <p:grpSpPr>
              <a:xfrm>
                <a:off x="5747479" y="3968646"/>
                <a:ext cx="1371600" cy="1765092"/>
                <a:chOff x="5715000" y="1447800"/>
                <a:chExt cx="1371600" cy="1765092"/>
              </a:xfrm>
            </p:grpSpPr>
            <p:sp>
              <p:nvSpPr>
                <p:cNvPr id="246" name="Multiply 245"/>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30"/>
                <p:cNvGrpSpPr/>
                <p:nvPr/>
              </p:nvGrpSpPr>
              <p:grpSpPr>
                <a:xfrm>
                  <a:off x="6172200" y="1981200"/>
                  <a:ext cx="458449" cy="1231692"/>
                  <a:chOff x="6172200" y="1981200"/>
                  <a:chExt cx="458449" cy="1231692"/>
                </a:xfrm>
              </p:grpSpPr>
              <p:sp>
                <p:nvSpPr>
                  <p:cNvPr id="248" name="Diamond 247"/>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Diamond 49"/>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5" name="Diamond 45"/>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58"/>
            <p:cNvGrpSpPr/>
            <p:nvPr/>
          </p:nvGrpSpPr>
          <p:grpSpPr>
            <a:xfrm>
              <a:off x="3793760" y="2118609"/>
              <a:ext cx="244840" cy="640830"/>
              <a:chOff x="5715000" y="1334125"/>
              <a:chExt cx="1404079" cy="4399613"/>
            </a:xfrm>
          </p:grpSpPr>
          <p:grpSp>
            <p:nvGrpSpPr>
              <p:cNvPr id="226" name="Group 11"/>
              <p:cNvGrpSpPr/>
              <p:nvPr/>
            </p:nvGrpSpPr>
            <p:grpSpPr>
              <a:xfrm>
                <a:off x="5715000" y="1447800"/>
                <a:ext cx="1371600" cy="1765092"/>
                <a:chOff x="5715000" y="1447800"/>
                <a:chExt cx="1371600" cy="1765092"/>
              </a:xfrm>
            </p:grpSpPr>
            <p:sp>
              <p:nvSpPr>
                <p:cNvPr id="238"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7"/>
                <p:cNvGrpSpPr/>
                <p:nvPr/>
              </p:nvGrpSpPr>
              <p:grpSpPr>
                <a:xfrm>
                  <a:off x="6172200" y="1981200"/>
                  <a:ext cx="458449" cy="1231692"/>
                  <a:chOff x="6172200" y="1981200"/>
                  <a:chExt cx="458449" cy="1231692"/>
                </a:xfrm>
              </p:grpSpPr>
              <p:sp>
                <p:nvSpPr>
                  <p:cNvPr id="240" name="Diamond 23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7" name="Group 12"/>
              <p:cNvGrpSpPr/>
              <p:nvPr/>
            </p:nvGrpSpPr>
            <p:grpSpPr>
              <a:xfrm>
                <a:off x="5732489" y="2714469"/>
                <a:ext cx="1371600" cy="1765092"/>
                <a:chOff x="5715000" y="1447800"/>
                <a:chExt cx="1371600" cy="1765092"/>
              </a:xfrm>
            </p:grpSpPr>
            <p:sp>
              <p:nvSpPr>
                <p:cNvPr id="234" name="Multiply 23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7"/>
                <p:cNvGrpSpPr/>
                <p:nvPr/>
              </p:nvGrpSpPr>
              <p:grpSpPr>
                <a:xfrm>
                  <a:off x="6172200" y="1981200"/>
                  <a:ext cx="458449" cy="1231692"/>
                  <a:chOff x="6172200" y="1981200"/>
                  <a:chExt cx="458449" cy="1231692"/>
                </a:xfrm>
              </p:grpSpPr>
              <p:sp>
                <p:nvSpPr>
                  <p:cNvPr id="236" name="Diamond 23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8" name="Group 17"/>
              <p:cNvGrpSpPr/>
              <p:nvPr/>
            </p:nvGrpSpPr>
            <p:grpSpPr>
              <a:xfrm>
                <a:off x="5747479" y="3968646"/>
                <a:ext cx="1371600" cy="1765092"/>
                <a:chOff x="5715000" y="1447800"/>
                <a:chExt cx="1371600" cy="1765092"/>
              </a:xfrm>
            </p:grpSpPr>
            <p:sp>
              <p:nvSpPr>
                <p:cNvPr id="230" name="Multiply 22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30"/>
                <p:cNvGrpSpPr/>
                <p:nvPr/>
              </p:nvGrpSpPr>
              <p:grpSpPr>
                <a:xfrm>
                  <a:off x="6172200" y="1981200"/>
                  <a:ext cx="458449" cy="1231692"/>
                  <a:chOff x="6172200" y="1981200"/>
                  <a:chExt cx="458449" cy="1231692"/>
                </a:xfrm>
              </p:grpSpPr>
              <p:sp>
                <p:nvSpPr>
                  <p:cNvPr id="232" name="Diamond 23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Diamond 228"/>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Oval 202"/>
            <p:cNvSpPr/>
            <p:nvPr/>
          </p:nvSpPr>
          <p:spPr>
            <a:xfrm>
              <a:off x="3352800" y="609600"/>
              <a:ext cx="9906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loud 203"/>
            <p:cNvSpPr/>
            <p:nvPr/>
          </p:nvSpPr>
          <p:spPr>
            <a:xfrm rot="10542275">
              <a:off x="3222029" y="421811"/>
              <a:ext cx="1112997" cy="619302"/>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loud 204"/>
            <p:cNvSpPr/>
            <p:nvPr/>
          </p:nvSpPr>
          <p:spPr>
            <a:xfrm rot="10542275">
              <a:off x="3366180" y="1461218"/>
              <a:ext cx="976403" cy="597730"/>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3640111" y="1541489"/>
              <a:ext cx="362263" cy="2123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196"/>
            <p:cNvGrpSpPr/>
            <p:nvPr/>
          </p:nvGrpSpPr>
          <p:grpSpPr>
            <a:xfrm>
              <a:off x="3200400" y="762000"/>
              <a:ext cx="1219200" cy="304800"/>
              <a:chOff x="6400800" y="1371600"/>
              <a:chExt cx="1219200" cy="527455"/>
            </a:xfrm>
          </p:grpSpPr>
          <p:sp>
            <p:nvSpPr>
              <p:cNvPr id="208" name="Trapezoid 207"/>
              <p:cNvSpPr/>
              <p:nvPr/>
            </p:nvSpPr>
            <p:spPr>
              <a:xfrm>
                <a:off x="6400800" y="1371600"/>
                <a:ext cx="1219200" cy="502169"/>
              </a:xfrm>
              <a:prstGeom prst="trapezoid">
                <a:avLst>
                  <a:gd name="adj" fmla="val 0"/>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93"/>
              <p:cNvGrpSpPr/>
              <p:nvPr/>
            </p:nvGrpSpPr>
            <p:grpSpPr>
              <a:xfrm rot="16200000">
                <a:off x="6756576" y="1174531"/>
                <a:ext cx="467193" cy="981856"/>
                <a:chOff x="5715000" y="1334125"/>
                <a:chExt cx="1404079" cy="4399613"/>
              </a:xfrm>
            </p:grpSpPr>
            <p:grpSp>
              <p:nvGrpSpPr>
                <p:cNvPr id="210" name="Group 11"/>
                <p:cNvGrpSpPr/>
                <p:nvPr/>
              </p:nvGrpSpPr>
              <p:grpSpPr>
                <a:xfrm>
                  <a:off x="5715000" y="1447800"/>
                  <a:ext cx="1371600" cy="1765092"/>
                  <a:chOff x="5715000" y="1447800"/>
                  <a:chExt cx="1371600" cy="1765092"/>
                </a:xfrm>
              </p:grpSpPr>
              <p:sp>
                <p:nvSpPr>
                  <p:cNvPr id="222"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7"/>
                  <p:cNvGrpSpPr/>
                  <p:nvPr/>
                </p:nvGrpSpPr>
                <p:grpSpPr>
                  <a:xfrm>
                    <a:off x="6172200" y="1981200"/>
                    <a:ext cx="458449" cy="1231692"/>
                    <a:chOff x="6172200" y="1981200"/>
                    <a:chExt cx="458449" cy="1231692"/>
                  </a:xfrm>
                </p:grpSpPr>
                <p:sp>
                  <p:nvSpPr>
                    <p:cNvPr id="224" name="Diamond 22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Group 12"/>
                <p:cNvGrpSpPr/>
                <p:nvPr/>
              </p:nvGrpSpPr>
              <p:grpSpPr>
                <a:xfrm>
                  <a:off x="5732489" y="2714469"/>
                  <a:ext cx="1371600" cy="1765092"/>
                  <a:chOff x="5715000" y="1447800"/>
                  <a:chExt cx="1371600" cy="1765092"/>
                </a:xfrm>
              </p:grpSpPr>
              <p:sp>
                <p:nvSpPr>
                  <p:cNvPr id="218" name="Multiply 217"/>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7"/>
                  <p:cNvGrpSpPr/>
                  <p:nvPr/>
                </p:nvGrpSpPr>
                <p:grpSpPr>
                  <a:xfrm>
                    <a:off x="6172200" y="1981200"/>
                    <a:ext cx="458449" cy="1231692"/>
                    <a:chOff x="6172200" y="1981200"/>
                    <a:chExt cx="458449" cy="1231692"/>
                  </a:xfrm>
                </p:grpSpPr>
                <p:sp>
                  <p:nvSpPr>
                    <p:cNvPr id="220" name="Diamond 21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iamond 22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2" name="Group 17"/>
                <p:cNvGrpSpPr/>
                <p:nvPr/>
              </p:nvGrpSpPr>
              <p:grpSpPr>
                <a:xfrm>
                  <a:off x="5747479" y="3968646"/>
                  <a:ext cx="1371600" cy="1765092"/>
                  <a:chOff x="5715000" y="1447800"/>
                  <a:chExt cx="1371600" cy="1765092"/>
                </a:xfrm>
              </p:grpSpPr>
              <p:sp>
                <p:nvSpPr>
                  <p:cNvPr id="214" name="Multiply 21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30"/>
                  <p:cNvGrpSpPr/>
                  <p:nvPr/>
                </p:nvGrpSpPr>
                <p:grpSpPr>
                  <a:xfrm>
                    <a:off x="6172200" y="1981200"/>
                    <a:ext cx="458449" cy="1231692"/>
                    <a:chOff x="6172200" y="1981200"/>
                    <a:chExt cx="458449" cy="1231692"/>
                  </a:xfrm>
                </p:grpSpPr>
                <p:sp>
                  <p:nvSpPr>
                    <p:cNvPr id="216" name="Diamond 21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3" name="Diamond 212"/>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09704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87"/>
                                        </p:tgtEl>
                                        <p:attrNameLst>
                                          <p:attrName>style.visibility</p:attrName>
                                        </p:attrNameLst>
                                      </p:cBhvr>
                                      <p:to>
                                        <p:strVal val="visible"/>
                                      </p:to>
                                    </p:set>
                                    <p:animEffect transition="in" filter="wipe(down)">
                                      <p:cBhvr>
                                        <p:cTn id="23" dur="580">
                                          <p:stCondLst>
                                            <p:cond delay="0"/>
                                          </p:stCondLst>
                                        </p:cTn>
                                        <p:tgtEl>
                                          <p:spTgt spid="187"/>
                                        </p:tgtEl>
                                      </p:cBhvr>
                                    </p:animEffect>
                                    <p:anim calcmode="lin" valueType="num">
                                      <p:cBhvr>
                                        <p:cTn id="24" dur="1822" tmFilter="0,0; 0.14,0.36; 0.43,0.73; 0.71,0.91; 1.0,1.0">
                                          <p:stCondLst>
                                            <p:cond delay="0"/>
                                          </p:stCondLst>
                                        </p:cTn>
                                        <p:tgtEl>
                                          <p:spTgt spid="18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7"/>
                                        </p:tgtEl>
                                        <p:attrNameLst>
                                          <p:attrName>ppt_y</p:attrName>
                                        </p:attrNameLst>
                                      </p:cBhvr>
                                      <p:tavLst>
                                        <p:tav tm="0" fmla="#ppt_y-sin(pi*$)/81">
                                          <p:val>
                                            <p:fltVal val="0"/>
                                          </p:val>
                                        </p:tav>
                                        <p:tav tm="100000">
                                          <p:val>
                                            <p:fltVal val="1"/>
                                          </p:val>
                                        </p:tav>
                                      </p:tavLst>
                                    </p:anim>
                                    <p:animScale>
                                      <p:cBhvr>
                                        <p:cTn id="29" dur="26">
                                          <p:stCondLst>
                                            <p:cond delay="650"/>
                                          </p:stCondLst>
                                        </p:cTn>
                                        <p:tgtEl>
                                          <p:spTgt spid="187"/>
                                        </p:tgtEl>
                                      </p:cBhvr>
                                      <p:to x="100000" y="60000"/>
                                    </p:animScale>
                                    <p:animScale>
                                      <p:cBhvr>
                                        <p:cTn id="30" dur="166" decel="50000">
                                          <p:stCondLst>
                                            <p:cond delay="676"/>
                                          </p:stCondLst>
                                        </p:cTn>
                                        <p:tgtEl>
                                          <p:spTgt spid="187"/>
                                        </p:tgtEl>
                                      </p:cBhvr>
                                      <p:to x="100000" y="100000"/>
                                    </p:animScale>
                                    <p:animScale>
                                      <p:cBhvr>
                                        <p:cTn id="31" dur="26">
                                          <p:stCondLst>
                                            <p:cond delay="1312"/>
                                          </p:stCondLst>
                                        </p:cTn>
                                        <p:tgtEl>
                                          <p:spTgt spid="187"/>
                                        </p:tgtEl>
                                      </p:cBhvr>
                                      <p:to x="100000" y="80000"/>
                                    </p:animScale>
                                    <p:animScale>
                                      <p:cBhvr>
                                        <p:cTn id="32" dur="166" decel="50000">
                                          <p:stCondLst>
                                            <p:cond delay="1338"/>
                                          </p:stCondLst>
                                        </p:cTn>
                                        <p:tgtEl>
                                          <p:spTgt spid="187"/>
                                        </p:tgtEl>
                                      </p:cBhvr>
                                      <p:to x="100000" y="100000"/>
                                    </p:animScale>
                                    <p:animScale>
                                      <p:cBhvr>
                                        <p:cTn id="33" dur="26">
                                          <p:stCondLst>
                                            <p:cond delay="1642"/>
                                          </p:stCondLst>
                                        </p:cTn>
                                        <p:tgtEl>
                                          <p:spTgt spid="187"/>
                                        </p:tgtEl>
                                      </p:cBhvr>
                                      <p:to x="100000" y="90000"/>
                                    </p:animScale>
                                    <p:animScale>
                                      <p:cBhvr>
                                        <p:cTn id="34" dur="166" decel="50000">
                                          <p:stCondLst>
                                            <p:cond delay="1668"/>
                                          </p:stCondLst>
                                        </p:cTn>
                                        <p:tgtEl>
                                          <p:spTgt spid="187"/>
                                        </p:tgtEl>
                                      </p:cBhvr>
                                      <p:to x="100000" y="100000"/>
                                    </p:animScale>
                                    <p:animScale>
                                      <p:cBhvr>
                                        <p:cTn id="35" dur="26">
                                          <p:stCondLst>
                                            <p:cond delay="1808"/>
                                          </p:stCondLst>
                                        </p:cTn>
                                        <p:tgtEl>
                                          <p:spTgt spid="187"/>
                                        </p:tgtEl>
                                      </p:cBhvr>
                                      <p:to x="100000" y="95000"/>
                                    </p:animScale>
                                    <p:animScale>
                                      <p:cBhvr>
                                        <p:cTn id="36" dur="166" decel="50000">
                                          <p:stCondLst>
                                            <p:cond delay="1834"/>
                                          </p:stCondLst>
                                        </p:cTn>
                                        <p:tgtEl>
                                          <p:spTgt spid="18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06829" y="63164"/>
            <a:ext cx="11756571" cy="707886"/>
          </a:xfrm>
          <a:prstGeom prst="rect">
            <a:avLst/>
          </a:prstGeom>
          <a:noFill/>
        </p:spPr>
        <p:txBody>
          <a:bodyPr wrap="square" rtlCol="0">
            <a:spAutoFit/>
          </a:bodyPr>
          <a:lstStyle/>
          <a:p>
            <a:pPr algn="ctr" fontAlgn="base"/>
            <a:r>
              <a:rPr lang="en-US" sz="4000" dirty="0">
                <a:solidFill>
                  <a:schemeClr val="bg1"/>
                </a:solidFill>
                <a:latin typeface="Rockwell" panose="02060603020205020403" pitchFamily="18" charset="0"/>
              </a:rPr>
              <a:t>Barnabas Seeks Saul</a:t>
            </a:r>
          </a:p>
        </p:txBody>
      </p:sp>
      <p:sp>
        <p:nvSpPr>
          <p:cNvPr id="8" name="Rectangle 7"/>
          <p:cNvSpPr/>
          <p:nvPr/>
        </p:nvSpPr>
        <p:spPr>
          <a:xfrm>
            <a:off x="1665838" y="883233"/>
            <a:ext cx="9388443" cy="646331"/>
          </a:xfrm>
          <a:prstGeom prst="rect">
            <a:avLst/>
          </a:prstGeom>
        </p:spPr>
        <p:txBody>
          <a:bodyPr wrap="square">
            <a:spAutoFit/>
          </a:bodyPr>
          <a:lstStyle/>
          <a:p>
            <a:r>
              <a:rPr lang="en-US" dirty="0">
                <a:solidFill>
                  <a:schemeClr val="bg1"/>
                </a:solidFill>
                <a:latin typeface="Abadi" panose="020B0604020104020204" pitchFamily="34" charset="0"/>
              </a:rPr>
              <a:t>From Antioch, Barnabas traveled to Tarsus to seek Saul, for Saul had fled there to escape persecution in Jerusalem, and the two men returned to Antioch to teach the gospel.</a:t>
            </a:r>
            <a:endParaRPr lang="en-US" dirty="0">
              <a:solidFill>
                <a:schemeClr val="bg1"/>
              </a:solidFill>
            </a:endParaRPr>
          </a:p>
        </p:txBody>
      </p:sp>
      <p:sp>
        <p:nvSpPr>
          <p:cNvPr id="3" name="Rectangle 2"/>
          <p:cNvSpPr/>
          <p:nvPr/>
        </p:nvSpPr>
        <p:spPr>
          <a:xfrm>
            <a:off x="2362200" y="5290067"/>
            <a:ext cx="8320889" cy="1200329"/>
          </a:xfrm>
          <a:prstGeom prst="rect">
            <a:avLst/>
          </a:prstGeom>
        </p:spPr>
        <p:txBody>
          <a:bodyPr wrap="square">
            <a:spAutoFit/>
          </a:bodyPr>
          <a:lstStyle/>
          <a:p>
            <a:r>
              <a:rPr lang="en-US" dirty="0">
                <a:solidFill>
                  <a:schemeClr val="bg1"/>
                </a:solidFill>
                <a:latin typeface="Abadi" panose="020B0604020104020204" pitchFamily="34" charset="0"/>
              </a:rPr>
              <a:t>They were chosen to take donations from the Saints in Antioch to members of the Church in Judea, who were suffering during a famine.</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Barnabas later became Saul’s missionary companion during his first mission.</a:t>
            </a:r>
            <a:endParaRPr lang="en-US" dirty="0">
              <a:solidFill>
                <a:schemeClr val="bg1"/>
              </a:solidFill>
            </a:endParaRPr>
          </a:p>
        </p:txBody>
      </p:sp>
      <p:sp>
        <p:nvSpPr>
          <p:cNvPr id="186" name="TextBox 185"/>
          <p:cNvSpPr txBox="1"/>
          <p:nvPr/>
        </p:nvSpPr>
        <p:spPr>
          <a:xfrm>
            <a:off x="0" y="6490396"/>
            <a:ext cx="7772400" cy="307777"/>
          </a:xfrm>
          <a:prstGeom prst="rect">
            <a:avLst/>
          </a:prstGeom>
          <a:noFill/>
        </p:spPr>
        <p:txBody>
          <a:bodyPr wrap="square" rtlCol="0">
            <a:spAutoFit/>
          </a:bodyPr>
          <a:lstStyle/>
          <a:p>
            <a:pPr fontAlgn="base"/>
            <a:r>
              <a:rPr lang="en-US" sz="1400" dirty="0">
                <a:solidFill>
                  <a:schemeClr val="bg1"/>
                </a:solidFill>
              </a:rPr>
              <a:t>Acts 9:26–31; 11:22–30</a:t>
            </a:r>
          </a:p>
        </p:txBody>
      </p:sp>
      <p:sp>
        <p:nvSpPr>
          <p:cNvPr id="187" name="Rectangle 186"/>
          <p:cNvSpPr/>
          <p:nvPr/>
        </p:nvSpPr>
        <p:spPr>
          <a:xfrm>
            <a:off x="11579492" y="6428841"/>
            <a:ext cx="530915" cy="369332"/>
          </a:xfrm>
          <a:prstGeom prst="rect">
            <a:avLst/>
          </a:prstGeom>
        </p:spPr>
        <p:txBody>
          <a:bodyPr wrap="none">
            <a:spAutoFit/>
          </a:bodyPr>
          <a:lstStyle/>
          <a:p>
            <a:r>
              <a:rPr lang="en-US" dirty="0">
                <a:solidFill>
                  <a:schemeClr val="bg1"/>
                </a:solidFill>
                <a:latin typeface="Abadi" panose="020B0604020104020204" pitchFamily="34" charset="0"/>
              </a:rPr>
              <a:t> (1)</a:t>
            </a:r>
            <a:endParaRPr lang="en-US" dirty="0">
              <a:solidFill>
                <a:schemeClr val="bg1"/>
              </a:solidFill>
            </a:endParaRPr>
          </a:p>
        </p:txBody>
      </p:sp>
      <p:pic>
        <p:nvPicPr>
          <p:cNvPr id="188" name="Picture 4" descr="Image result for Barnabas and Pa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185" y="1737911"/>
            <a:ext cx="4615747" cy="329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76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6" name="TextBox 5"/>
          <p:cNvSpPr txBox="1"/>
          <p:nvPr/>
        </p:nvSpPr>
        <p:spPr>
          <a:xfrm>
            <a:off x="206829" y="63164"/>
            <a:ext cx="11756571" cy="707886"/>
          </a:xfrm>
          <a:prstGeom prst="rect">
            <a:avLst/>
          </a:prstGeom>
          <a:noFill/>
        </p:spPr>
        <p:txBody>
          <a:bodyPr wrap="square" rtlCol="0">
            <a:spAutoFit/>
          </a:bodyPr>
          <a:lstStyle/>
          <a:p>
            <a:pPr algn="ctr" fontAlgn="base"/>
            <a:r>
              <a:rPr lang="en-US" sz="4000" dirty="0">
                <a:solidFill>
                  <a:schemeClr val="bg1"/>
                </a:solidFill>
                <a:latin typeface="Rockwell" panose="02060603020205020403" pitchFamily="18" charset="0"/>
              </a:rPr>
              <a:t>Peter Heals</a:t>
            </a:r>
          </a:p>
        </p:txBody>
      </p:sp>
      <p:sp>
        <p:nvSpPr>
          <p:cNvPr id="8" name="Rectangle 7"/>
          <p:cNvSpPr/>
          <p:nvPr/>
        </p:nvSpPr>
        <p:spPr>
          <a:xfrm>
            <a:off x="2022071" y="642708"/>
            <a:ext cx="8822871" cy="369332"/>
          </a:xfrm>
          <a:prstGeom prst="rect">
            <a:avLst/>
          </a:prstGeom>
        </p:spPr>
        <p:txBody>
          <a:bodyPr wrap="square">
            <a:spAutoFit/>
          </a:bodyPr>
          <a:lstStyle/>
          <a:p>
            <a:r>
              <a:rPr lang="en-US" dirty="0">
                <a:solidFill>
                  <a:schemeClr val="bg1"/>
                </a:solidFill>
              </a:rPr>
              <a:t>While ministering in </a:t>
            </a:r>
            <a:r>
              <a:rPr lang="en-US" dirty="0" err="1">
                <a:solidFill>
                  <a:schemeClr val="bg1"/>
                </a:solidFill>
              </a:rPr>
              <a:t>Lydda</a:t>
            </a:r>
            <a:r>
              <a:rPr lang="en-US" dirty="0">
                <a:solidFill>
                  <a:schemeClr val="bg1"/>
                </a:solidFill>
              </a:rPr>
              <a:t> and Joppa, Peter healed Aeneas and Tabitha (also called Dorcas)</a:t>
            </a:r>
          </a:p>
        </p:txBody>
      </p:sp>
      <p:sp>
        <p:nvSpPr>
          <p:cNvPr id="3" name="Rectangle 2"/>
          <p:cNvSpPr/>
          <p:nvPr/>
        </p:nvSpPr>
        <p:spPr>
          <a:xfrm>
            <a:off x="3485959" y="3842362"/>
            <a:ext cx="3022413" cy="923330"/>
          </a:xfrm>
          <a:prstGeom prst="rect">
            <a:avLst/>
          </a:prstGeom>
        </p:spPr>
        <p:txBody>
          <a:bodyPr wrap="square">
            <a:spAutoFit/>
          </a:bodyPr>
          <a:lstStyle/>
          <a:p>
            <a:pPr algn="ctr"/>
            <a:r>
              <a:rPr lang="en-US" dirty="0">
                <a:solidFill>
                  <a:schemeClr val="bg1"/>
                </a:solidFill>
              </a:rPr>
              <a:t>The raising of Tabitha parallels the Savior’s raising of </a:t>
            </a:r>
            <a:r>
              <a:rPr lang="en-US" dirty="0" err="1">
                <a:solidFill>
                  <a:schemeClr val="bg1"/>
                </a:solidFill>
              </a:rPr>
              <a:t>Jairus’s</a:t>
            </a:r>
            <a:r>
              <a:rPr lang="en-US" dirty="0">
                <a:solidFill>
                  <a:schemeClr val="bg1"/>
                </a:solidFill>
              </a:rPr>
              <a:t> daughter</a:t>
            </a:r>
          </a:p>
        </p:txBody>
      </p:sp>
      <p:sp>
        <p:nvSpPr>
          <p:cNvPr id="186" name="TextBox 185"/>
          <p:cNvSpPr txBox="1"/>
          <p:nvPr/>
        </p:nvSpPr>
        <p:spPr>
          <a:xfrm>
            <a:off x="0" y="6490396"/>
            <a:ext cx="7772400" cy="307777"/>
          </a:xfrm>
          <a:prstGeom prst="rect">
            <a:avLst/>
          </a:prstGeom>
          <a:noFill/>
        </p:spPr>
        <p:txBody>
          <a:bodyPr wrap="square" rtlCol="0">
            <a:spAutoFit/>
          </a:bodyPr>
          <a:lstStyle/>
          <a:p>
            <a:pPr fontAlgn="base"/>
            <a:r>
              <a:rPr lang="en-US" sz="1400" dirty="0">
                <a:solidFill>
                  <a:schemeClr val="bg1"/>
                </a:solidFill>
              </a:rPr>
              <a:t>Acts 9:32-43</a:t>
            </a:r>
          </a:p>
        </p:txBody>
      </p:sp>
      <p:grpSp>
        <p:nvGrpSpPr>
          <p:cNvPr id="4" name="Group 3"/>
          <p:cNvGrpSpPr/>
          <p:nvPr/>
        </p:nvGrpSpPr>
        <p:grpSpPr>
          <a:xfrm>
            <a:off x="6866743" y="2608380"/>
            <a:ext cx="4286250" cy="3450283"/>
            <a:chOff x="5938121" y="2736811"/>
            <a:chExt cx="4286250" cy="3450283"/>
          </a:xfrm>
        </p:grpSpPr>
        <p:pic>
          <p:nvPicPr>
            <p:cNvPr id="1026" name="Picture 2" descr="Peter healing Tabit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121" y="2736811"/>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38121" y="5956262"/>
              <a:ext cx="1015021" cy="230832"/>
            </a:xfrm>
            <a:prstGeom prst="rect">
              <a:avLst/>
            </a:prstGeom>
          </p:spPr>
          <p:txBody>
            <a:bodyPr wrap="none">
              <a:spAutoFit/>
            </a:bodyPr>
            <a:lstStyle/>
            <a:p>
              <a:r>
                <a:rPr lang="en-US" sz="900" i="1" dirty="0">
                  <a:solidFill>
                    <a:schemeClr val="bg1"/>
                  </a:solidFill>
                  <a:latin typeface="Abadi" panose="020B0604020104020204" pitchFamily="34" charset="0"/>
                </a:rPr>
                <a:t>Sandra F. </a:t>
              </a:r>
              <a:r>
                <a:rPr lang="en-US" sz="900" i="1" dirty="0" err="1">
                  <a:solidFill>
                    <a:schemeClr val="bg1"/>
                  </a:solidFill>
                  <a:latin typeface="Abadi" panose="020B0604020104020204" pitchFamily="34" charset="0"/>
                </a:rPr>
                <a:t>Gagon</a:t>
              </a:r>
              <a:endParaRPr lang="en-US" sz="900" dirty="0">
                <a:solidFill>
                  <a:schemeClr val="bg1"/>
                </a:solidFill>
              </a:endParaRPr>
            </a:p>
          </p:txBody>
        </p:sp>
      </p:grpSp>
      <p:sp>
        <p:nvSpPr>
          <p:cNvPr id="7" name="Rectangle 6"/>
          <p:cNvSpPr/>
          <p:nvPr/>
        </p:nvSpPr>
        <p:spPr>
          <a:xfrm>
            <a:off x="4125362" y="1413817"/>
            <a:ext cx="6096000" cy="1200329"/>
          </a:xfrm>
          <a:prstGeom prst="rect">
            <a:avLst/>
          </a:prstGeom>
        </p:spPr>
        <p:txBody>
          <a:bodyPr>
            <a:spAutoFit/>
          </a:bodyPr>
          <a:lstStyle/>
          <a:p>
            <a:r>
              <a:rPr lang="en-US" dirty="0">
                <a:solidFill>
                  <a:schemeClr val="bg1"/>
                </a:solidFill>
                <a:latin typeface="Abadi" panose="020B0604020104020204" pitchFamily="34" charset="0"/>
              </a:rPr>
              <a:t>Luke’s care in recording these similar events reflects one of his purposes: to affirm continuity between Jesus Christ and the Church and show a continuation of Jesus Christ’s power and authority in Peter.</a:t>
            </a:r>
            <a:endParaRPr lang="en-US" dirty="0">
              <a:solidFill>
                <a:schemeClr val="bg1"/>
              </a:solidFill>
            </a:endParaRPr>
          </a:p>
        </p:txBody>
      </p:sp>
      <p:sp>
        <p:nvSpPr>
          <p:cNvPr id="1024" name="Rectangle 1023"/>
          <p:cNvSpPr/>
          <p:nvPr/>
        </p:nvSpPr>
        <p:spPr>
          <a:xfrm>
            <a:off x="11579492" y="6428841"/>
            <a:ext cx="530915" cy="369332"/>
          </a:xfrm>
          <a:prstGeom prst="rect">
            <a:avLst/>
          </a:prstGeom>
        </p:spPr>
        <p:txBody>
          <a:bodyPr wrap="none">
            <a:spAutoFit/>
          </a:bodyPr>
          <a:lstStyle/>
          <a:p>
            <a:r>
              <a:rPr lang="en-US" dirty="0">
                <a:solidFill>
                  <a:schemeClr val="bg1"/>
                </a:solidFill>
                <a:latin typeface="Abadi" panose="020B0604020104020204" pitchFamily="34" charset="0"/>
              </a:rPr>
              <a:t> (1)</a:t>
            </a:r>
            <a:endParaRPr lang="en-US" dirty="0">
              <a:solidFill>
                <a:schemeClr val="bg1"/>
              </a:solidFill>
            </a:endParaRPr>
          </a:p>
        </p:txBody>
      </p:sp>
      <p:grpSp>
        <p:nvGrpSpPr>
          <p:cNvPr id="1025" name="Group 1024"/>
          <p:cNvGrpSpPr/>
          <p:nvPr/>
        </p:nvGrpSpPr>
        <p:grpSpPr>
          <a:xfrm>
            <a:off x="1094013" y="3514619"/>
            <a:ext cx="2231571" cy="2747341"/>
            <a:chOff x="206829" y="3681500"/>
            <a:chExt cx="1815242" cy="2452915"/>
          </a:xfrm>
        </p:grpSpPr>
        <p:pic>
          <p:nvPicPr>
            <p:cNvPr id="1030" name="Picture 6" descr="Image result for raising of jairus' daugh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444" y="3681500"/>
              <a:ext cx="1708627" cy="2278170"/>
            </a:xfrm>
            <a:prstGeom prst="rect">
              <a:avLst/>
            </a:prstGeom>
            <a:noFill/>
            <a:extLst>
              <a:ext uri="{909E8E84-426E-40DD-AFC4-6F175D3DCCD1}">
                <a14:hiddenFill xmlns:a14="http://schemas.microsoft.com/office/drawing/2010/main">
                  <a:solidFill>
                    <a:srgbClr val="FFFFFF"/>
                  </a:solidFill>
                </a14:hiddenFill>
              </a:ext>
            </a:extLst>
          </p:spPr>
        </p:pic>
        <p:sp>
          <p:nvSpPr>
            <p:cNvPr id="209" name="TextBox 208"/>
            <p:cNvSpPr txBox="1"/>
            <p:nvPr/>
          </p:nvSpPr>
          <p:spPr>
            <a:xfrm>
              <a:off x="206829" y="5918971"/>
              <a:ext cx="1634780" cy="215444"/>
            </a:xfrm>
            <a:prstGeom prst="rect">
              <a:avLst/>
            </a:prstGeom>
            <a:noFill/>
          </p:spPr>
          <p:txBody>
            <a:bodyPr wrap="square" rtlCol="0">
              <a:spAutoFit/>
            </a:bodyPr>
            <a:lstStyle/>
            <a:p>
              <a:pPr fontAlgn="base"/>
              <a:r>
                <a:rPr lang="en-US" sz="800" dirty="0" err="1">
                  <a:solidFill>
                    <a:schemeClr val="bg1"/>
                  </a:solidFill>
                </a:rPr>
                <a:t>Giclee</a:t>
              </a:r>
              <a:endParaRPr lang="en-US" sz="800" dirty="0">
                <a:solidFill>
                  <a:schemeClr val="bg1"/>
                </a:solidFill>
              </a:endParaRPr>
            </a:p>
          </p:txBody>
        </p:sp>
      </p:grpSp>
      <p:pic>
        <p:nvPicPr>
          <p:cNvPr id="1032" name="Picture 8" descr="Image result for aeneas and p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269" y="1336144"/>
            <a:ext cx="3269061" cy="177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33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09800" y="685800"/>
            <a:ext cx="1219200" cy="369332"/>
          </a:xfrm>
          <a:prstGeom prst="rect">
            <a:avLst/>
          </a:prstGeom>
          <a:noFill/>
        </p:spPr>
        <p:txBody>
          <a:bodyPr wrap="square" rtlCol="0">
            <a:spAutoFit/>
          </a:bodyPr>
          <a:lstStyle/>
          <a:p>
            <a:endParaRPr lang="en-US" dirty="0"/>
          </a:p>
        </p:txBody>
      </p:sp>
      <p:sp>
        <p:nvSpPr>
          <p:cNvPr id="3" name="Rectangle 2"/>
          <p:cNvSpPr/>
          <p:nvPr/>
        </p:nvSpPr>
        <p:spPr>
          <a:xfrm>
            <a:off x="3796635" y="1055132"/>
            <a:ext cx="6263057" cy="4549835"/>
          </a:xfrm>
          <a:prstGeom prst="rect">
            <a:avLst/>
          </a:prstGeom>
        </p:spPr>
        <p:txBody>
          <a:bodyPr wrap="square">
            <a:spAutoFit/>
          </a:bodyPr>
          <a:lstStyle/>
          <a:p>
            <a:pPr>
              <a:lnSpc>
                <a:spcPct val="150000"/>
              </a:lnSpc>
            </a:pPr>
            <a:r>
              <a:rPr lang="en-US" sz="2800" dirty="0">
                <a:solidFill>
                  <a:schemeClr val="bg1"/>
                </a:solidFill>
              </a:rPr>
              <a:t>“To me the scriptural reference to Tabitha, which describes her as a woman ‘full of good works and </a:t>
            </a:r>
            <a:r>
              <a:rPr lang="en-US" sz="2800" dirty="0" err="1">
                <a:solidFill>
                  <a:schemeClr val="bg1"/>
                </a:solidFill>
              </a:rPr>
              <a:t>almsdeeds</a:t>
            </a:r>
            <a:r>
              <a:rPr lang="en-US" sz="2800" dirty="0">
                <a:solidFill>
                  <a:schemeClr val="bg1"/>
                </a:solidFill>
              </a:rPr>
              <a:t>,’ defines some of the fundamental responsibilities of Relief Society; namely, the relief of suffering, the caring for the poor, and all which that implies.”</a:t>
            </a:r>
          </a:p>
        </p:txBody>
      </p:sp>
      <p:sp>
        <p:nvSpPr>
          <p:cNvPr id="186" name="TextBox 185"/>
          <p:cNvSpPr txBox="1"/>
          <p:nvPr/>
        </p:nvSpPr>
        <p:spPr>
          <a:xfrm>
            <a:off x="0" y="6490396"/>
            <a:ext cx="7772400" cy="307777"/>
          </a:xfrm>
          <a:prstGeom prst="rect">
            <a:avLst/>
          </a:prstGeom>
          <a:noFill/>
        </p:spPr>
        <p:txBody>
          <a:bodyPr wrap="square" rtlCol="0">
            <a:spAutoFit/>
          </a:bodyPr>
          <a:lstStyle/>
          <a:p>
            <a:pPr fontAlgn="base"/>
            <a:r>
              <a:rPr lang="en-US" sz="1400" dirty="0">
                <a:solidFill>
                  <a:schemeClr val="bg1"/>
                </a:solidFill>
              </a:rPr>
              <a:t>Acts 9:32-43</a:t>
            </a:r>
          </a:p>
        </p:txBody>
      </p:sp>
      <p:sp>
        <p:nvSpPr>
          <p:cNvPr id="1024" name="Rectangle 1023"/>
          <p:cNvSpPr/>
          <p:nvPr/>
        </p:nvSpPr>
        <p:spPr>
          <a:xfrm>
            <a:off x="11579492" y="6428841"/>
            <a:ext cx="530915" cy="369332"/>
          </a:xfrm>
          <a:prstGeom prst="rect">
            <a:avLst/>
          </a:prstGeom>
        </p:spPr>
        <p:txBody>
          <a:bodyPr wrap="none">
            <a:spAutoFit/>
          </a:bodyPr>
          <a:lstStyle/>
          <a:p>
            <a:r>
              <a:rPr lang="en-US" dirty="0">
                <a:solidFill>
                  <a:schemeClr val="bg1"/>
                </a:solidFill>
                <a:latin typeface="Abadi" panose="020B0604020104020204" pitchFamily="34" charset="0"/>
              </a:rPr>
              <a:t> (8)</a:t>
            </a:r>
            <a:endParaRPr lang="en-US"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631" y="260091"/>
            <a:ext cx="1486597" cy="1969553"/>
          </a:xfrm>
          <a:prstGeom prst="rect">
            <a:avLst/>
          </a:prstGeom>
        </p:spPr>
      </p:pic>
      <p:grpSp>
        <p:nvGrpSpPr>
          <p:cNvPr id="13" name="Group 12"/>
          <p:cNvGrpSpPr/>
          <p:nvPr/>
        </p:nvGrpSpPr>
        <p:grpSpPr>
          <a:xfrm>
            <a:off x="664614" y="1608168"/>
            <a:ext cx="2764386" cy="4027577"/>
            <a:chOff x="664614" y="1608168"/>
            <a:chExt cx="2764386" cy="4027577"/>
          </a:xfrm>
        </p:grpSpPr>
        <p:pic>
          <p:nvPicPr>
            <p:cNvPr id="5122" name="Picture 2" descr="Image result for women sewing ar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1608168"/>
              <a:ext cx="2676525" cy="37719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4614" y="5420301"/>
              <a:ext cx="1160895" cy="215444"/>
            </a:xfrm>
            <a:prstGeom prst="rect">
              <a:avLst/>
            </a:prstGeom>
          </p:spPr>
          <p:txBody>
            <a:bodyPr wrap="none">
              <a:spAutoFit/>
            </a:bodyPr>
            <a:lstStyle/>
            <a:p>
              <a:r>
                <a:rPr lang="en-US" sz="800" dirty="0">
                  <a:solidFill>
                    <a:schemeClr val="bg1"/>
                  </a:solidFill>
                  <a:latin typeface="Abadi" panose="020B0604020104020204" pitchFamily="34" charset="0"/>
                </a:rPr>
                <a:t>Caroline Augusta Lord</a:t>
              </a:r>
              <a:endParaRPr lang="en-US" sz="800" dirty="0">
                <a:solidFill>
                  <a:schemeClr val="bg1"/>
                </a:solidFill>
              </a:endParaRPr>
            </a:p>
          </p:txBody>
        </p:sp>
      </p:grpSp>
      <p:sp>
        <p:nvSpPr>
          <p:cNvPr id="19" name="Rectangle 18"/>
          <p:cNvSpPr/>
          <p:nvPr/>
        </p:nvSpPr>
        <p:spPr>
          <a:xfrm>
            <a:off x="209429" y="211346"/>
            <a:ext cx="6096000" cy="646331"/>
          </a:xfrm>
          <a:prstGeom prst="rect">
            <a:avLst/>
          </a:prstGeom>
        </p:spPr>
        <p:txBody>
          <a:bodyPr>
            <a:spAutoFit/>
          </a:bodyPr>
          <a:lstStyle/>
          <a:p>
            <a:pPr algn="ctr"/>
            <a:r>
              <a:rPr lang="en-US" dirty="0">
                <a:solidFill>
                  <a:schemeClr val="bg1"/>
                </a:solidFill>
                <a:latin typeface="Abadi" panose="020B0604020104020204" pitchFamily="34" charset="0"/>
              </a:rPr>
              <a:t>Tabitha’s “good works and </a:t>
            </a:r>
            <a:r>
              <a:rPr lang="en-US" dirty="0" err="1">
                <a:solidFill>
                  <a:schemeClr val="bg1"/>
                </a:solidFill>
                <a:latin typeface="Abadi" panose="020B0604020104020204" pitchFamily="34" charset="0"/>
              </a:rPr>
              <a:t>almsdeeds</a:t>
            </a:r>
            <a:r>
              <a:rPr lang="en-US" dirty="0">
                <a:solidFill>
                  <a:schemeClr val="bg1"/>
                </a:solidFill>
                <a:latin typeface="Abadi" panose="020B0604020104020204" pitchFamily="34" charset="0"/>
              </a:rPr>
              <a:t>” likely included the sewing of clothing for the poor. </a:t>
            </a:r>
            <a:endParaRPr lang="en-US" dirty="0">
              <a:solidFill>
                <a:schemeClr val="bg1"/>
              </a:solidFill>
            </a:endParaRPr>
          </a:p>
        </p:txBody>
      </p:sp>
    </p:spTree>
    <p:extLst>
      <p:ext uri="{BB962C8B-B14F-4D97-AF65-F5344CB8AC3E}">
        <p14:creationId xmlns:p14="http://schemas.microsoft.com/office/powerpoint/2010/main" val="149243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map, eastern Mediterran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489" y="146638"/>
            <a:ext cx="5080404" cy="65480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58542" y="3132204"/>
            <a:ext cx="1730829" cy="61248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313714" y="5344885"/>
            <a:ext cx="1730829" cy="576943"/>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516085" y="836439"/>
            <a:ext cx="1790011" cy="77342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9852" y="2923231"/>
            <a:ext cx="2852057" cy="1077218"/>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8:1-3; </a:t>
            </a:r>
          </a:p>
          <a:p>
            <a:r>
              <a:rPr lang="en-US" sz="3200" dirty="0">
                <a:solidFill>
                  <a:schemeClr val="bg1"/>
                </a:solidFill>
                <a:effectLst>
                  <a:glow rad="228600">
                    <a:schemeClr val="accent6">
                      <a:satMod val="175000"/>
                      <a:alpha val="40000"/>
                    </a:schemeClr>
                  </a:glow>
                </a:effectLst>
              </a:rPr>
              <a:t>Acts 9:1-2</a:t>
            </a:r>
          </a:p>
        </p:txBody>
      </p:sp>
      <p:sp>
        <p:nvSpPr>
          <p:cNvPr id="30" name="TextBox 29"/>
          <p:cNvSpPr txBox="1"/>
          <p:nvPr/>
        </p:nvSpPr>
        <p:spPr>
          <a:xfrm>
            <a:off x="297082" y="4437807"/>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9:3-19</a:t>
            </a:r>
          </a:p>
        </p:txBody>
      </p:sp>
      <p:sp>
        <p:nvSpPr>
          <p:cNvPr id="31" name="TextBox 30"/>
          <p:cNvSpPr txBox="1"/>
          <p:nvPr/>
        </p:nvSpPr>
        <p:spPr>
          <a:xfrm>
            <a:off x="291501" y="5422312"/>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Galatians 1:17</a:t>
            </a:r>
          </a:p>
        </p:txBody>
      </p:sp>
      <p:sp>
        <p:nvSpPr>
          <p:cNvPr id="32" name="TextBox 31"/>
          <p:cNvSpPr txBox="1"/>
          <p:nvPr/>
        </p:nvSpPr>
        <p:spPr>
          <a:xfrm>
            <a:off x="8859325" y="1043747"/>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9:30</a:t>
            </a:r>
          </a:p>
        </p:txBody>
      </p:sp>
      <p:sp>
        <p:nvSpPr>
          <p:cNvPr id="33" name="Rectangle 32"/>
          <p:cNvSpPr/>
          <p:nvPr/>
        </p:nvSpPr>
        <p:spPr>
          <a:xfrm>
            <a:off x="5627606" y="3959517"/>
            <a:ext cx="1730829" cy="61248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917453" y="2239632"/>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10:9-18</a:t>
            </a:r>
          </a:p>
        </p:txBody>
      </p:sp>
      <p:sp>
        <p:nvSpPr>
          <p:cNvPr id="35" name="Rectangle 34"/>
          <p:cNvSpPr/>
          <p:nvPr/>
        </p:nvSpPr>
        <p:spPr>
          <a:xfrm>
            <a:off x="3414558" y="4723695"/>
            <a:ext cx="1556687" cy="62119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867918" y="3357164"/>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10:24-33</a:t>
            </a:r>
          </a:p>
        </p:txBody>
      </p:sp>
      <p:sp>
        <p:nvSpPr>
          <p:cNvPr id="37" name="Rectangle 36"/>
          <p:cNvSpPr/>
          <p:nvPr/>
        </p:nvSpPr>
        <p:spPr>
          <a:xfrm>
            <a:off x="3453940" y="4111213"/>
            <a:ext cx="2173666" cy="61248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967593" y="4423954"/>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11</a:t>
            </a:r>
          </a:p>
        </p:txBody>
      </p:sp>
      <p:sp>
        <p:nvSpPr>
          <p:cNvPr id="39" name="Rectangle 38"/>
          <p:cNvSpPr/>
          <p:nvPr/>
        </p:nvSpPr>
        <p:spPr>
          <a:xfrm>
            <a:off x="4469454" y="1532005"/>
            <a:ext cx="2888981" cy="61248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01642" y="1095110"/>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8:5-25</a:t>
            </a:r>
          </a:p>
        </p:txBody>
      </p:sp>
      <p:sp>
        <p:nvSpPr>
          <p:cNvPr id="41" name="Rectangle 40"/>
          <p:cNvSpPr/>
          <p:nvPr/>
        </p:nvSpPr>
        <p:spPr>
          <a:xfrm>
            <a:off x="4912650" y="4423954"/>
            <a:ext cx="2266478" cy="61248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39852" y="1999179"/>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8:28-38</a:t>
            </a:r>
          </a:p>
        </p:txBody>
      </p:sp>
      <p:sp>
        <p:nvSpPr>
          <p:cNvPr id="43" name="Rectangle 42"/>
          <p:cNvSpPr/>
          <p:nvPr/>
        </p:nvSpPr>
        <p:spPr>
          <a:xfrm>
            <a:off x="3659350" y="5409280"/>
            <a:ext cx="1730829" cy="61248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967593" y="5340968"/>
            <a:ext cx="2852057" cy="584775"/>
          </a:xfrm>
          <a:prstGeom prst="rect">
            <a:avLst/>
          </a:prstGeom>
          <a:noFill/>
          <a:effectLst>
            <a:glow rad="101600">
              <a:schemeClr val="accent2">
                <a:satMod val="175000"/>
                <a:alpha val="40000"/>
              </a:schemeClr>
            </a:glow>
          </a:effectLst>
        </p:spPr>
        <p:txBody>
          <a:bodyPr wrap="square" rtlCol="0">
            <a:spAutoFit/>
          </a:bodyPr>
          <a:lstStyle/>
          <a:p>
            <a:r>
              <a:rPr lang="en-US" sz="3200" dirty="0">
                <a:solidFill>
                  <a:schemeClr val="bg1"/>
                </a:solidFill>
                <a:effectLst>
                  <a:glow rad="228600">
                    <a:schemeClr val="accent6">
                      <a:satMod val="175000"/>
                      <a:alpha val="40000"/>
                    </a:schemeClr>
                  </a:glow>
                </a:effectLst>
              </a:rPr>
              <a:t>Acts 11:19</a:t>
            </a:r>
          </a:p>
        </p:txBody>
      </p:sp>
      <p:sp>
        <p:nvSpPr>
          <p:cNvPr id="45" name="Rectangle 44"/>
          <p:cNvSpPr/>
          <p:nvPr/>
        </p:nvSpPr>
        <p:spPr>
          <a:xfrm>
            <a:off x="3369739" y="2382744"/>
            <a:ext cx="2310049" cy="69138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864" y="0"/>
            <a:ext cx="2358736" cy="954107"/>
          </a:xfrm>
          <a:prstGeom prst="rect">
            <a:avLst/>
          </a:prstGeom>
          <a:noFill/>
        </p:spPr>
        <p:txBody>
          <a:bodyPr wrap="square" rtlCol="0">
            <a:spAutoFit/>
          </a:bodyPr>
          <a:lstStyle/>
          <a:p>
            <a:pPr algn="ctr"/>
            <a:r>
              <a:rPr lang="en-US" sz="2800" dirty="0">
                <a:solidFill>
                  <a:schemeClr val="bg1"/>
                </a:solidFill>
                <a:effectLst>
                  <a:glow rad="228600">
                    <a:schemeClr val="accent1">
                      <a:satMod val="175000"/>
                      <a:alpha val="40000"/>
                    </a:schemeClr>
                  </a:glow>
                </a:effectLst>
              </a:rPr>
              <a:t>Acts 8-11 Events</a:t>
            </a:r>
          </a:p>
        </p:txBody>
      </p:sp>
    </p:spTree>
    <p:extLst>
      <p:ext uri="{BB962C8B-B14F-4D97-AF65-F5344CB8AC3E}">
        <p14:creationId xmlns:p14="http://schemas.microsoft.com/office/powerpoint/2010/main" val="188183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41"/>
                                        </p:tgtEl>
                                      </p:cBhvr>
                                    </p:animEffect>
                                    <p:set>
                                      <p:cBhvr>
                                        <p:cTn id="9" dur="1" fill="hold">
                                          <p:stCondLst>
                                            <p:cond delay="499"/>
                                          </p:stCondLst>
                                        </p:cTn>
                                        <p:tgtEl>
                                          <p:spTgt spid="4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43"/>
                                        </p:tgtEl>
                                      </p:cBhvr>
                                    </p:animEffect>
                                    <p:set>
                                      <p:cBhvr>
                                        <p:cTn id="16" dur="1" fill="hold">
                                          <p:stCondLst>
                                            <p:cond delay="499"/>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7"/>
                                        </p:tgtEl>
                                      </p:cBhvr>
                                    </p:animEffect>
                                    <p:set>
                                      <p:cBhvr>
                                        <p:cTn id="58" dur="1" fill="hold">
                                          <p:stCondLst>
                                            <p:cond delay="499"/>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0" presetClass="exit" presetSubtype="0" fill="hold" grpId="0" nodeType="withEffect">
                                  <p:stCondLst>
                                    <p:cond delay="0"/>
                                  </p:stCondLst>
                                  <p:childTnLst>
                                    <p:animEffect transition="out" filter="fade">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par>
                                <p:cTn id="70" presetID="10" presetClass="exit" presetSubtype="0" fill="hold" grpId="0" nodeType="withEffect">
                                  <p:stCondLst>
                                    <p:cond delay="0"/>
                                  </p:stCondLst>
                                  <p:childTnLst>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7" grpId="0"/>
      <p:bldP spid="30" grpId="0"/>
      <p:bldP spid="31" grpId="0"/>
      <p:bldP spid="32" grpId="0"/>
      <p:bldP spid="33" grpId="0" animBg="1"/>
      <p:bldP spid="34" grpId="0"/>
      <p:bldP spid="35" grpId="0" animBg="1"/>
      <p:bldP spid="36" grpId="0"/>
      <p:bldP spid="37" grpId="0" animBg="1"/>
      <p:bldP spid="38" grpId="0"/>
      <p:bldP spid="39" grpId="0" animBg="1"/>
      <p:bldP spid="40" grpId="0"/>
      <p:bldP spid="41" grpId="0" animBg="1"/>
      <p:bldP spid="42" grpId="0"/>
      <p:bldP spid="43" grpId="0" animBg="1"/>
      <p:bldP spid="44" grpId="0"/>
      <p:bldP spid="4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31</a:t>
            </a:r>
          </a:p>
          <a:p>
            <a:pPr marL="342900" indent="-342900">
              <a:buFontTx/>
              <a:buAutoNum type="arabicPeriod"/>
            </a:pPr>
            <a:r>
              <a:rPr lang="en-US" i="1" dirty="0">
                <a:solidFill>
                  <a:schemeClr val="bg1"/>
                </a:solidFill>
              </a:rPr>
              <a:t>Who’s Who in the New Testament </a:t>
            </a:r>
            <a:r>
              <a:rPr lang="en-US" dirty="0">
                <a:solidFill>
                  <a:schemeClr val="bg1"/>
                </a:solidFill>
              </a:rPr>
              <a:t>by Richard J. Allen pp. 134-136</a:t>
            </a:r>
          </a:p>
          <a:p>
            <a:pPr marL="342900" indent="-342900">
              <a:buFontTx/>
              <a:buAutoNum type="arabicPeriod"/>
            </a:pPr>
            <a:r>
              <a:rPr lang="en-US" i="1" dirty="0">
                <a:solidFill>
                  <a:schemeClr val="bg1"/>
                </a:solidFill>
              </a:rPr>
              <a:t>Paul’s Life and Letters </a:t>
            </a:r>
            <a:r>
              <a:rPr lang="en-US" dirty="0">
                <a:solidFill>
                  <a:schemeClr val="bg1"/>
                </a:solidFill>
              </a:rPr>
              <a:t>by Dr. Sidney B. Sperry</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cs typeface="Levenim MT" pitchFamily="2" charset="-79"/>
              </a:rPr>
              <a:t>Dieter F. Uchtdorf “Waiting on the Road to Damascus” April 2011 General Conference</a:t>
            </a:r>
          </a:p>
          <a:p>
            <a:pPr marL="342900" indent="-342900">
              <a:buFontTx/>
              <a:buAutoNum type="arabicPeriod"/>
            </a:pPr>
            <a:r>
              <a:rPr lang="en-US" i="1" dirty="0">
                <a:solidFill>
                  <a:schemeClr val="bg1"/>
                </a:solidFill>
                <a:cs typeface="Levenim MT" pitchFamily="2" charset="-79"/>
              </a:rPr>
              <a:t>The Life and Teachings of Jesus and his Apostles </a:t>
            </a:r>
            <a:r>
              <a:rPr lang="en-US" dirty="0">
                <a:solidFill>
                  <a:schemeClr val="bg1"/>
                </a:solidFill>
                <a:cs typeface="Levenim MT" pitchFamily="2" charset="-79"/>
              </a:rPr>
              <a:t>pg. 246-247, 256-258</a:t>
            </a:r>
          </a:p>
          <a:p>
            <a:pPr marL="342900" indent="-342900">
              <a:buFontTx/>
              <a:buAutoNum type="arabicPeriod"/>
            </a:pPr>
            <a:r>
              <a:rPr lang="en-US" dirty="0">
                <a:solidFill>
                  <a:schemeClr val="bg1"/>
                </a:solidFill>
              </a:rPr>
              <a:t>Robert J. Matthews, </a:t>
            </a:r>
            <a:r>
              <a:rPr lang="en-US" i="1" dirty="0">
                <a:solidFill>
                  <a:schemeClr val="bg1"/>
                </a:solidFill>
              </a:rPr>
              <a:t>Joseph Smith Memorial Sermons</a:t>
            </a:r>
            <a:r>
              <a:rPr lang="en-US" dirty="0">
                <a:solidFill>
                  <a:schemeClr val="bg1"/>
                </a:solidFill>
              </a:rPr>
              <a:t>, p. 10</a:t>
            </a:r>
          </a:p>
          <a:p>
            <a:r>
              <a:rPr lang="en-US" dirty="0">
                <a:solidFill>
                  <a:schemeClr val="bg1"/>
                </a:solidFill>
              </a:rPr>
              <a:t>8.   President Thomas S. Monson (“Choose You This Day,”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2004, 69). ” (“Be Thou an Example,”</a:t>
            </a:r>
            <a:r>
              <a:rPr lang="en-US" i="1" dirty="0">
                <a:solidFill>
                  <a:schemeClr val="bg1"/>
                </a:solidFill>
              </a:rPr>
              <a:t> Ensign,</a:t>
            </a:r>
            <a:r>
              <a:rPr lang="en-US" dirty="0">
                <a:solidFill>
                  <a:schemeClr val="bg1"/>
                </a:solidFill>
              </a:rPr>
              <a:t> Nov. 2001, 99).</a:t>
            </a:r>
            <a:endParaRPr lang="en-US" dirty="0">
              <a:solidFill>
                <a:schemeClr val="bg1"/>
              </a:solidFill>
              <a:latin typeface="Levenim MT" pitchFamily="2" charset="-79"/>
              <a:cs typeface="Levenim MT" pitchFamily="2" charset="-79"/>
            </a:endParaRPr>
          </a:p>
          <a:p>
            <a:r>
              <a:rPr lang="en-US" dirty="0">
                <a:solidFill>
                  <a:schemeClr val="bg1"/>
                </a:solidFill>
                <a:cs typeface="Levenim MT" pitchFamily="2" charset="-79"/>
              </a:rPr>
              <a:t>9.   Gospeldoctrine.com</a:t>
            </a:r>
          </a:p>
          <a:p>
            <a:pPr marL="342900" indent="-342900">
              <a:buFontTx/>
              <a:buAutoNum type="arabicPeriod"/>
            </a:pPr>
            <a:endParaRPr lang="en-US" dirty="0">
              <a:solidFill>
                <a:schemeClr val="bg1"/>
              </a:solidFill>
              <a:cs typeface="Levenim MT" pitchFamily="2" charset="-79"/>
            </a:endParaRPr>
          </a:p>
          <a:p>
            <a:pPr marL="342900" indent="-342900">
              <a:buFontTx/>
              <a:buAutoNum type="arabicPeriod"/>
            </a:pPr>
            <a:endParaRPr lang="en-US" dirty="0">
              <a:solidFill>
                <a:schemeClr val="bg1"/>
              </a:solidFill>
              <a:cs typeface="Levenim MT" pitchFamily="2" charset="-79"/>
            </a:endParaRPr>
          </a:p>
          <a:p>
            <a:pPr marL="342900" indent="-342900">
              <a:buFontTx/>
              <a:buAutoNum type="arabicPeriod"/>
            </a:pPr>
            <a:endParaRPr lang="en-US" i="1" dirty="0">
              <a:solidFill>
                <a:schemeClr val="bg1"/>
              </a:solidFill>
            </a:endParaRPr>
          </a:p>
        </p:txBody>
      </p:sp>
      <p:sp>
        <p:nvSpPr>
          <p:cNvPr id="14" name="Footer Placeholder 14">
            <a:extLst>
              <a:ext uri="{FF2B5EF4-FFF2-40B4-BE49-F238E27FC236}">
                <a16:creationId xmlns:a16="http://schemas.microsoft.com/office/drawing/2014/main" id="{1AF25054-06B9-40A6-95F6-2FBCB594C2FD}"/>
              </a:ext>
            </a:extLst>
          </p:cNvPr>
          <p:cNvSpPr>
            <a:spLocks noGrp="1"/>
          </p:cNvSpPr>
          <p:nvPr/>
        </p:nvSpPr>
        <p:spPr>
          <a:xfrm>
            <a:off x="-18558" y="653369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616346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8642" y="108643"/>
          <a:ext cx="11950573" cy="6288621"/>
        </p:xfrm>
        <a:graphic>
          <a:graphicData uri="http://schemas.openxmlformats.org/drawingml/2006/table">
            <a:tbl>
              <a:tblPr firstRow="1" bandRow="1">
                <a:tableStyleId>{5940675A-B579-460E-94D1-54222C63F5DA}</a:tableStyleId>
              </a:tblPr>
              <a:tblGrid>
                <a:gridCol w="1856963">
                  <a:extLst>
                    <a:ext uri="{9D8B030D-6E8A-4147-A177-3AD203B41FA5}">
                      <a16:colId xmlns:a16="http://schemas.microsoft.com/office/drawing/2014/main" val="20000"/>
                    </a:ext>
                  </a:extLst>
                </a:gridCol>
                <a:gridCol w="7205792">
                  <a:extLst>
                    <a:ext uri="{9D8B030D-6E8A-4147-A177-3AD203B41FA5}">
                      <a16:colId xmlns:a16="http://schemas.microsoft.com/office/drawing/2014/main" val="20001"/>
                    </a:ext>
                  </a:extLst>
                </a:gridCol>
                <a:gridCol w="2887818">
                  <a:extLst>
                    <a:ext uri="{9D8B030D-6E8A-4147-A177-3AD203B41FA5}">
                      <a16:colId xmlns:a16="http://schemas.microsoft.com/office/drawing/2014/main" val="20002"/>
                    </a:ext>
                  </a:extLst>
                </a:gridCol>
              </a:tblGrid>
              <a:tr h="287871">
                <a:tc gridSpan="3">
                  <a:txBody>
                    <a:bodyPr/>
                    <a:lstStyle/>
                    <a:p>
                      <a:pPr algn="ctr" fontAlgn="base"/>
                      <a:r>
                        <a:rPr lang="en-US" sz="1000" b="1" i="0" cap="all" dirty="0">
                          <a:solidFill>
                            <a:schemeClr val="tx1"/>
                          </a:solidFill>
                          <a:effectLst/>
                          <a:latin typeface="+mn-lt"/>
                        </a:rPr>
                        <a:t>CHRONOLOGY OF EVENTS IN PAUL’S LIFE AND MINISTRY</a:t>
                      </a:r>
                    </a:p>
                  </a:txBody>
                  <a:tcPr marL="95250" marR="95250" marT="66675" marB="66675"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7762">
                <a:tc>
                  <a:txBody>
                    <a:bodyPr/>
                    <a:lstStyle/>
                    <a:p>
                      <a:pPr algn="l" fontAlgn="base"/>
                      <a:r>
                        <a:rPr lang="en-US" sz="1000" dirty="0">
                          <a:solidFill>
                            <a:schemeClr val="tx1"/>
                          </a:solidFill>
                          <a:effectLst/>
                          <a:latin typeface="+mn-lt"/>
                        </a:rPr>
                        <a:t>About A.D. 1–3</a:t>
                      </a:r>
                    </a:p>
                  </a:txBody>
                  <a:tcPr marL="95250" marR="95250" marT="66675" marB="66675" anchor="ctr"/>
                </a:tc>
                <a:tc>
                  <a:txBody>
                    <a:bodyPr/>
                    <a:lstStyle/>
                    <a:p>
                      <a:pPr algn="l" fontAlgn="base"/>
                      <a:r>
                        <a:rPr lang="en-US" sz="1000" dirty="0">
                          <a:solidFill>
                            <a:schemeClr val="tx1"/>
                          </a:solidFill>
                          <a:effectLst/>
                          <a:latin typeface="+mn-lt"/>
                        </a:rPr>
                        <a:t>Born in Tarsus of the tribe of Benjamin—a Pharisee and a Roman citizen by birth</a:t>
                      </a:r>
                    </a:p>
                  </a:txBody>
                  <a:tcPr marL="95250" marR="95250" marT="66675" marB="66675" anchor="ctr"/>
                </a:tc>
                <a:tc>
                  <a:txBody>
                    <a:bodyPr/>
                    <a:lstStyle/>
                    <a:p>
                      <a:pPr algn="l" fontAlgn="base"/>
                      <a:r>
                        <a:rPr lang="en-US" sz="1000" u="none" strike="noStrike" dirty="0">
                          <a:solidFill>
                            <a:schemeClr val="tx1"/>
                          </a:solidFill>
                          <a:effectLst/>
                          <a:latin typeface="+mn-lt"/>
                        </a:rPr>
                        <a:t>Acts 9:11</a:t>
                      </a:r>
                      <a:r>
                        <a:rPr lang="en-US" sz="1000" dirty="0">
                          <a:solidFill>
                            <a:schemeClr val="tx1"/>
                          </a:solidFill>
                          <a:effectLst/>
                          <a:latin typeface="+mn-lt"/>
                        </a:rPr>
                        <a:t>; </a:t>
                      </a:r>
                      <a:r>
                        <a:rPr lang="en-US" sz="1000" u="none" strike="noStrike" dirty="0">
                          <a:solidFill>
                            <a:schemeClr val="tx1"/>
                          </a:solidFill>
                          <a:effectLst/>
                          <a:latin typeface="+mn-lt"/>
                        </a:rPr>
                        <a:t>22:3, 27–28</a:t>
                      </a:r>
                      <a:r>
                        <a:rPr lang="en-US" sz="1000" dirty="0">
                          <a:solidFill>
                            <a:schemeClr val="tx1"/>
                          </a:solidFill>
                          <a:effectLst/>
                          <a:latin typeface="+mn-lt"/>
                        </a:rPr>
                        <a:t>; </a:t>
                      </a:r>
                      <a:r>
                        <a:rPr lang="en-US" sz="1000" u="none" strike="noStrike" dirty="0">
                          <a:solidFill>
                            <a:schemeClr val="tx1"/>
                          </a:solidFill>
                          <a:effectLst/>
                          <a:latin typeface="+mn-lt"/>
                        </a:rPr>
                        <a:t>Philippians 3:5</a:t>
                      </a:r>
                      <a:endParaRPr lang="en-US" sz="1000" dirty="0">
                        <a:solidFill>
                          <a:schemeClr val="tx1"/>
                        </a:solidFill>
                        <a:effectLst/>
                        <a:latin typeface="+mn-lt"/>
                      </a:endParaRP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sz="1000" dirty="0">
                          <a:solidFill>
                            <a:schemeClr val="tx1"/>
                          </a:solidFill>
                          <a:effectLst/>
                          <a:latin typeface="+mn-lt"/>
                        </a:rPr>
                        <a:t>About A.D.19–29</a:t>
                      </a:r>
                    </a:p>
                  </a:txBody>
                  <a:tcPr marL="95250" marR="95250" marT="66675" marB="66675" anchor="ctr"/>
                </a:tc>
                <a:tc>
                  <a:txBody>
                    <a:bodyPr/>
                    <a:lstStyle/>
                    <a:p>
                      <a:pPr algn="l" fontAlgn="base"/>
                      <a:r>
                        <a:rPr lang="en-US" sz="1000" dirty="0">
                          <a:solidFill>
                            <a:schemeClr val="tx1"/>
                          </a:solidFill>
                          <a:effectLst/>
                          <a:latin typeface="+mn-lt"/>
                        </a:rPr>
                        <a:t>Taught by Gamaliel in Jerusalem</a:t>
                      </a:r>
                    </a:p>
                  </a:txBody>
                  <a:tcPr marL="95250" marR="95250" marT="66675" marB="66675" anchor="ctr"/>
                </a:tc>
                <a:tc>
                  <a:txBody>
                    <a:bodyPr/>
                    <a:lstStyle/>
                    <a:p>
                      <a:pPr algn="l" fontAlgn="base"/>
                      <a:r>
                        <a:rPr lang="en-US" sz="1000" u="none" strike="noStrike" dirty="0">
                          <a:solidFill>
                            <a:schemeClr val="tx1"/>
                          </a:solidFill>
                          <a:effectLst/>
                          <a:latin typeface="+mn-lt"/>
                        </a:rPr>
                        <a:t>Acts 22:3</a:t>
                      </a:r>
                      <a:endParaRPr lang="en-US" sz="1000" dirty="0">
                        <a:solidFill>
                          <a:schemeClr val="tx1"/>
                        </a:solidFill>
                        <a:effectLst/>
                        <a:latin typeface="+mn-lt"/>
                      </a:endParaRPr>
                    </a:p>
                  </a:txBody>
                  <a:tcPr marL="95250" marR="95250" marT="66675" marB="66675" anchor="ctr"/>
                </a:tc>
                <a:extLst>
                  <a:ext uri="{0D108BD9-81ED-4DB2-BD59-A6C34878D82A}">
                    <a16:rowId xmlns:a16="http://schemas.microsoft.com/office/drawing/2014/main" val="10002"/>
                  </a:ext>
                </a:extLst>
              </a:tr>
              <a:tr h="277762">
                <a:tc>
                  <a:txBody>
                    <a:bodyPr/>
                    <a:lstStyle/>
                    <a:p>
                      <a:pPr algn="l" fontAlgn="base"/>
                      <a:r>
                        <a:rPr lang="en-US" sz="1000">
                          <a:solidFill>
                            <a:schemeClr val="tx1"/>
                          </a:solidFill>
                          <a:effectLst/>
                          <a:latin typeface="+mn-lt"/>
                        </a:rPr>
                        <a:t>A.D. 33</a:t>
                      </a:r>
                    </a:p>
                  </a:txBody>
                  <a:tcPr marL="95250" marR="95250" marT="66675" marB="66675" anchor="ctr"/>
                </a:tc>
                <a:tc>
                  <a:txBody>
                    <a:bodyPr/>
                    <a:lstStyle/>
                    <a:p>
                      <a:pPr algn="l" fontAlgn="base"/>
                      <a:r>
                        <a:rPr lang="en-US" sz="1000">
                          <a:solidFill>
                            <a:schemeClr val="tx1"/>
                          </a:solidFill>
                          <a:effectLst/>
                          <a:latin typeface="+mn-lt"/>
                        </a:rPr>
                        <a:t>Witnessed the martyrdom of Stephen and persecuted Christians in the Jerusalem area</a:t>
                      </a:r>
                    </a:p>
                  </a:txBody>
                  <a:tcPr marL="95250" marR="95250" marT="66675" marB="66675" anchor="ctr"/>
                </a:tc>
                <a:tc>
                  <a:txBody>
                    <a:bodyPr/>
                    <a:lstStyle/>
                    <a:p>
                      <a:pPr algn="l" fontAlgn="base"/>
                      <a:r>
                        <a:rPr lang="en-US" sz="1000" u="none" strike="noStrike" dirty="0">
                          <a:solidFill>
                            <a:schemeClr val="tx1"/>
                          </a:solidFill>
                          <a:effectLst/>
                          <a:latin typeface="+mn-lt"/>
                        </a:rPr>
                        <a:t>Acts 7:54–8:4</a:t>
                      </a:r>
                      <a:r>
                        <a:rPr lang="en-US" sz="1000" dirty="0">
                          <a:solidFill>
                            <a:schemeClr val="tx1"/>
                          </a:solidFill>
                          <a:effectLst/>
                          <a:latin typeface="+mn-lt"/>
                        </a:rPr>
                        <a:t>; </a:t>
                      </a:r>
                      <a:r>
                        <a:rPr lang="en-US" sz="1000" u="none" strike="noStrike" dirty="0">
                          <a:solidFill>
                            <a:schemeClr val="tx1"/>
                          </a:solidFill>
                          <a:effectLst/>
                          <a:latin typeface="+mn-lt"/>
                        </a:rPr>
                        <a:t>Philippians 3:6</a:t>
                      </a:r>
                      <a:endParaRPr lang="en-US" sz="1000" dirty="0">
                        <a:solidFill>
                          <a:schemeClr val="tx1"/>
                        </a:solidFill>
                        <a:effectLst/>
                        <a:latin typeface="+mn-lt"/>
                      </a:endParaRPr>
                    </a:p>
                  </a:txBody>
                  <a:tcPr marL="95250" marR="95250" marT="66675" marB="66675" anchor="ctr"/>
                </a:tc>
                <a:extLst>
                  <a:ext uri="{0D108BD9-81ED-4DB2-BD59-A6C34878D82A}">
                    <a16:rowId xmlns:a16="http://schemas.microsoft.com/office/drawing/2014/main" val="10003"/>
                  </a:ext>
                </a:extLst>
              </a:tr>
              <a:tr h="277762">
                <a:tc>
                  <a:txBody>
                    <a:bodyPr/>
                    <a:lstStyle/>
                    <a:p>
                      <a:pPr algn="l" fontAlgn="base"/>
                      <a:r>
                        <a:rPr lang="en-US" sz="1000" dirty="0">
                          <a:solidFill>
                            <a:schemeClr val="tx1"/>
                          </a:solidFill>
                          <a:effectLst/>
                          <a:latin typeface="+mn-lt"/>
                        </a:rPr>
                        <a:t>A.D. 33</a:t>
                      </a:r>
                    </a:p>
                  </a:txBody>
                  <a:tcPr marL="95250" marR="95250" marT="66675" marB="66675" anchor="ctr"/>
                </a:tc>
                <a:tc>
                  <a:txBody>
                    <a:bodyPr/>
                    <a:lstStyle/>
                    <a:p>
                      <a:pPr algn="l" fontAlgn="base"/>
                      <a:r>
                        <a:rPr lang="en-US" sz="1000" dirty="0">
                          <a:solidFill>
                            <a:schemeClr val="tx1"/>
                          </a:solidFill>
                          <a:effectLst/>
                          <a:latin typeface="+mn-lt"/>
                        </a:rPr>
                        <a:t>On the road to Damascus, saw a vision of Jesus Christ, was converted, and preached of Christ in Damascus</a:t>
                      </a:r>
                    </a:p>
                  </a:txBody>
                  <a:tcPr marL="95250" marR="95250" marT="66675" marB="66675" anchor="ctr"/>
                </a:tc>
                <a:tc>
                  <a:txBody>
                    <a:bodyPr/>
                    <a:lstStyle/>
                    <a:p>
                      <a:pPr algn="l" fontAlgn="base"/>
                      <a:r>
                        <a:rPr lang="en-US" sz="1000" u="none" strike="noStrike" dirty="0">
                          <a:solidFill>
                            <a:schemeClr val="tx1"/>
                          </a:solidFill>
                          <a:effectLst/>
                          <a:latin typeface="+mn-lt"/>
                        </a:rPr>
                        <a:t>Acts 9:1–25</a:t>
                      </a:r>
                      <a:endParaRPr lang="en-US" sz="1000" dirty="0">
                        <a:solidFill>
                          <a:schemeClr val="tx1"/>
                        </a:solidFill>
                        <a:effectLst/>
                        <a:latin typeface="+mn-lt"/>
                      </a:endParaRPr>
                    </a:p>
                  </a:txBody>
                  <a:tcPr marL="95250" marR="95250" marT="66675" marB="66675" anchor="ctr"/>
                </a:tc>
                <a:extLst>
                  <a:ext uri="{0D108BD9-81ED-4DB2-BD59-A6C34878D82A}">
                    <a16:rowId xmlns:a16="http://schemas.microsoft.com/office/drawing/2014/main" val="10004"/>
                  </a:ext>
                </a:extLst>
              </a:tr>
              <a:tr h="277762">
                <a:tc>
                  <a:txBody>
                    <a:bodyPr/>
                    <a:lstStyle/>
                    <a:p>
                      <a:pPr algn="l" fontAlgn="base"/>
                      <a:r>
                        <a:rPr lang="en-US" sz="1000">
                          <a:solidFill>
                            <a:schemeClr val="tx1"/>
                          </a:solidFill>
                          <a:effectLst/>
                          <a:latin typeface="+mn-lt"/>
                        </a:rPr>
                        <a:t>A.D.33–35</a:t>
                      </a:r>
                    </a:p>
                  </a:txBody>
                  <a:tcPr marL="95250" marR="95250" marT="66675" marB="66675" anchor="ctr"/>
                </a:tc>
                <a:tc>
                  <a:txBody>
                    <a:bodyPr/>
                    <a:lstStyle/>
                    <a:p>
                      <a:pPr algn="l" fontAlgn="base"/>
                      <a:r>
                        <a:rPr lang="en-US" sz="1000">
                          <a:solidFill>
                            <a:schemeClr val="tx1"/>
                          </a:solidFill>
                          <a:effectLst/>
                          <a:latin typeface="+mn-lt"/>
                        </a:rPr>
                        <a:t>Fled Damascus to Arabia</a:t>
                      </a:r>
                    </a:p>
                  </a:txBody>
                  <a:tcPr marL="95250" marR="95250" marT="66675" marB="66675" anchor="ctr"/>
                </a:tc>
                <a:tc>
                  <a:txBody>
                    <a:bodyPr/>
                    <a:lstStyle/>
                    <a:p>
                      <a:pPr algn="l" fontAlgn="base"/>
                      <a:r>
                        <a:rPr lang="en-US" sz="1000" u="none" strike="noStrike" dirty="0">
                          <a:solidFill>
                            <a:schemeClr val="tx1"/>
                          </a:solidFill>
                          <a:effectLst/>
                          <a:latin typeface="+mn-lt"/>
                        </a:rPr>
                        <a:t>Galatians 1:17</a:t>
                      </a:r>
                      <a:endParaRPr lang="en-US" sz="1000" dirty="0">
                        <a:solidFill>
                          <a:schemeClr val="tx1"/>
                        </a:solidFill>
                        <a:effectLst/>
                        <a:latin typeface="+mn-lt"/>
                      </a:endParaRPr>
                    </a:p>
                  </a:txBody>
                  <a:tcPr marL="95250" marR="95250" marT="66675" marB="66675" anchor="ctr"/>
                </a:tc>
                <a:extLst>
                  <a:ext uri="{0D108BD9-81ED-4DB2-BD59-A6C34878D82A}">
                    <a16:rowId xmlns:a16="http://schemas.microsoft.com/office/drawing/2014/main" val="10005"/>
                  </a:ext>
                </a:extLst>
              </a:tr>
              <a:tr h="277762">
                <a:tc>
                  <a:txBody>
                    <a:bodyPr/>
                    <a:lstStyle/>
                    <a:p>
                      <a:pPr algn="l" fontAlgn="base"/>
                      <a:r>
                        <a:rPr lang="en-US" sz="1000">
                          <a:solidFill>
                            <a:schemeClr val="tx1"/>
                          </a:solidFill>
                          <a:effectLst/>
                          <a:latin typeface="+mn-lt"/>
                        </a:rPr>
                        <a:t>A.D. 35</a:t>
                      </a:r>
                    </a:p>
                  </a:txBody>
                  <a:tcPr marL="95250" marR="95250" marT="66675" marB="66675" anchor="ctr"/>
                </a:tc>
                <a:tc>
                  <a:txBody>
                    <a:bodyPr/>
                    <a:lstStyle/>
                    <a:p>
                      <a:pPr algn="l" fontAlgn="base"/>
                      <a:r>
                        <a:rPr lang="en-US" sz="1000">
                          <a:solidFill>
                            <a:schemeClr val="tx1"/>
                          </a:solidFill>
                          <a:effectLst/>
                          <a:latin typeface="+mn-lt"/>
                        </a:rPr>
                        <a:t>Returned to Damascus and briefly preached the gospel</a:t>
                      </a:r>
                    </a:p>
                  </a:txBody>
                  <a:tcPr marL="95250" marR="95250" marT="66675" marB="66675" anchor="ctr"/>
                </a:tc>
                <a:tc>
                  <a:txBody>
                    <a:bodyPr/>
                    <a:lstStyle/>
                    <a:p>
                      <a:pPr algn="l" fontAlgn="base"/>
                      <a:r>
                        <a:rPr lang="en-US" sz="1000" u="none" strike="noStrike" dirty="0">
                          <a:solidFill>
                            <a:schemeClr val="tx1"/>
                          </a:solidFill>
                          <a:effectLst/>
                          <a:latin typeface="+mn-lt"/>
                        </a:rPr>
                        <a:t>Galatians 1:17</a:t>
                      </a:r>
                      <a:endParaRPr lang="en-US" sz="1000" dirty="0">
                        <a:solidFill>
                          <a:schemeClr val="tx1"/>
                        </a:solidFill>
                        <a:effectLst/>
                        <a:latin typeface="+mn-lt"/>
                      </a:endParaRPr>
                    </a:p>
                  </a:txBody>
                  <a:tcPr marL="95250" marR="95250" marT="66675" marB="66675" anchor="ctr"/>
                </a:tc>
                <a:extLst>
                  <a:ext uri="{0D108BD9-81ED-4DB2-BD59-A6C34878D82A}">
                    <a16:rowId xmlns:a16="http://schemas.microsoft.com/office/drawing/2014/main" val="10006"/>
                  </a:ext>
                </a:extLst>
              </a:tr>
              <a:tr h="277762">
                <a:tc>
                  <a:txBody>
                    <a:bodyPr/>
                    <a:lstStyle/>
                    <a:p>
                      <a:pPr algn="l" fontAlgn="base"/>
                      <a:r>
                        <a:rPr lang="en-US" sz="1000" dirty="0">
                          <a:solidFill>
                            <a:schemeClr val="tx1"/>
                          </a:solidFill>
                          <a:effectLst/>
                        </a:rPr>
                        <a:t>A.D. 35</a:t>
                      </a:r>
                    </a:p>
                  </a:txBody>
                  <a:tcPr marL="95250" marR="95250" marT="66675" marB="66675" anchor="ctr"/>
                </a:tc>
                <a:tc>
                  <a:txBody>
                    <a:bodyPr/>
                    <a:lstStyle/>
                    <a:p>
                      <a:pPr algn="l" fontAlgn="base"/>
                      <a:r>
                        <a:rPr lang="en-US" sz="1000">
                          <a:solidFill>
                            <a:schemeClr val="tx1"/>
                          </a:solidFill>
                          <a:effectLst/>
                        </a:rPr>
                        <a:t>After three years visited Jerusalem and spoke with Peter and James, the Lord’s brother</a:t>
                      </a:r>
                    </a:p>
                  </a:txBody>
                  <a:tcPr marL="95250" marR="95250" marT="66675" marB="66675" anchor="ctr"/>
                </a:tc>
                <a:tc>
                  <a:txBody>
                    <a:bodyPr/>
                    <a:lstStyle/>
                    <a:p>
                      <a:pPr algn="l" fontAlgn="base"/>
                      <a:r>
                        <a:rPr lang="en-US" sz="1000" u="none" strike="noStrike" dirty="0">
                          <a:solidFill>
                            <a:schemeClr val="tx1"/>
                          </a:solidFill>
                          <a:effectLst/>
                        </a:rPr>
                        <a:t>Acts 9:26–29</a:t>
                      </a:r>
                      <a:r>
                        <a:rPr lang="en-US" sz="1000" dirty="0">
                          <a:solidFill>
                            <a:schemeClr val="tx1"/>
                          </a:solidFill>
                          <a:effectLst/>
                        </a:rPr>
                        <a:t>; </a:t>
                      </a:r>
                      <a:r>
                        <a:rPr lang="en-US" sz="1000" u="none" strike="noStrike" dirty="0">
                          <a:solidFill>
                            <a:schemeClr val="tx1"/>
                          </a:solidFill>
                          <a:effectLst/>
                        </a:rPr>
                        <a:t>Galatians 1:18–19</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07"/>
                  </a:ext>
                </a:extLst>
              </a:tr>
              <a:tr h="277762">
                <a:tc>
                  <a:txBody>
                    <a:bodyPr/>
                    <a:lstStyle/>
                    <a:p>
                      <a:pPr algn="l" fontAlgn="base"/>
                      <a:r>
                        <a:rPr lang="en-US" sz="1000">
                          <a:solidFill>
                            <a:schemeClr val="tx1"/>
                          </a:solidFill>
                          <a:effectLst/>
                        </a:rPr>
                        <a:t>A.D.35–49</a:t>
                      </a:r>
                    </a:p>
                  </a:txBody>
                  <a:tcPr marL="95250" marR="95250" marT="66675" marB="66675" anchor="ctr"/>
                </a:tc>
                <a:tc>
                  <a:txBody>
                    <a:bodyPr/>
                    <a:lstStyle/>
                    <a:p>
                      <a:pPr algn="l" fontAlgn="base"/>
                      <a:r>
                        <a:rPr lang="en-US" sz="1000">
                          <a:solidFill>
                            <a:schemeClr val="tx1"/>
                          </a:solidFill>
                          <a:effectLst/>
                        </a:rPr>
                        <a:t>Spent 14 years in Syria-Cilicia (part of that time on his mission with Barnabas). Tarsus, Paul’s hometown, was located in Cilicia.</a:t>
                      </a:r>
                    </a:p>
                  </a:txBody>
                  <a:tcPr marL="95250" marR="95250" marT="66675" marB="66675" anchor="ctr"/>
                </a:tc>
                <a:tc>
                  <a:txBody>
                    <a:bodyPr/>
                    <a:lstStyle/>
                    <a:p>
                      <a:pPr algn="l" fontAlgn="base"/>
                      <a:r>
                        <a:rPr lang="en-US" sz="1000" u="none" strike="noStrike" dirty="0">
                          <a:solidFill>
                            <a:schemeClr val="tx1"/>
                          </a:solidFill>
                          <a:effectLst/>
                        </a:rPr>
                        <a:t>Acts 9:30</a:t>
                      </a:r>
                      <a:r>
                        <a:rPr lang="en-US" sz="1000" dirty="0">
                          <a:solidFill>
                            <a:schemeClr val="tx1"/>
                          </a:solidFill>
                          <a:effectLst/>
                        </a:rPr>
                        <a:t>; </a:t>
                      </a:r>
                      <a:r>
                        <a:rPr lang="en-US" sz="1000" u="none" strike="noStrike" dirty="0">
                          <a:solidFill>
                            <a:schemeClr val="tx1"/>
                          </a:solidFill>
                          <a:effectLst/>
                        </a:rPr>
                        <a:t>11:19–26</a:t>
                      </a:r>
                      <a:r>
                        <a:rPr lang="en-US" sz="1000" dirty="0">
                          <a:solidFill>
                            <a:schemeClr val="tx1"/>
                          </a:solidFill>
                          <a:effectLst/>
                        </a:rPr>
                        <a:t>; </a:t>
                      </a:r>
                      <a:r>
                        <a:rPr lang="en-US" sz="1000" u="none" strike="noStrike" dirty="0">
                          <a:solidFill>
                            <a:schemeClr val="tx1"/>
                          </a:solidFill>
                          <a:effectLst/>
                        </a:rPr>
                        <a:t>Galatians 2:1, 21</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08"/>
                  </a:ext>
                </a:extLst>
              </a:tr>
              <a:tr h="277762">
                <a:tc>
                  <a:txBody>
                    <a:bodyPr/>
                    <a:lstStyle/>
                    <a:p>
                      <a:pPr algn="l" fontAlgn="base"/>
                      <a:r>
                        <a:rPr lang="en-US" sz="1000">
                          <a:solidFill>
                            <a:schemeClr val="tx1"/>
                          </a:solidFill>
                          <a:effectLst/>
                        </a:rPr>
                        <a:t>A.D.46–49</a:t>
                      </a:r>
                    </a:p>
                  </a:txBody>
                  <a:tcPr marL="95250" marR="95250" marT="66675" marB="66675" anchor="ctr"/>
                </a:tc>
                <a:tc>
                  <a:txBody>
                    <a:bodyPr/>
                    <a:lstStyle/>
                    <a:p>
                      <a:pPr algn="l" fontAlgn="base"/>
                      <a:r>
                        <a:rPr lang="en-US" sz="1000">
                          <a:solidFill>
                            <a:schemeClr val="tx1"/>
                          </a:solidFill>
                          <a:effectLst/>
                        </a:rPr>
                        <a:t>First missionary journey (with Barnabas)</a:t>
                      </a:r>
                    </a:p>
                  </a:txBody>
                  <a:tcPr marL="95250" marR="95250" marT="66675" marB="66675" anchor="ctr"/>
                </a:tc>
                <a:tc>
                  <a:txBody>
                    <a:bodyPr/>
                    <a:lstStyle/>
                    <a:p>
                      <a:pPr algn="l" fontAlgn="base"/>
                      <a:r>
                        <a:rPr lang="en-US" sz="1000" u="none" strike="noStrike" dirty="0">
                          <a:solidFill>
                            <a:schemeClr val="tx1"/>
                          </a:solidFill>
                          <a:effectLst/>
                        </a:rPr>
                        <a:t>Acts 13:1–14:28</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09"/>
                  </a:ext>
                </a:extLst>
              </a:tr>
              <a:tr h="277762">
                <a:tc>
                  <a:txBody>
                    <a:bodyPr/>
                    <a:lstStyle/>
                    <a:p>
                      <a:pPr algn="l" fontAlgn="base"/>
                      <a:r>
                        <a:rPr lang="en-US" sz="1000">
                          <a:solidFill>
                            <a:schemeClr val="tx1"/>
                          </a:solidFill>
                          <a:effectLst/>
                        </a:rPr>
                        <a:t>A.D. 49</a:t>
                      </a:r>
                    </a:p>
                  </a:txBody>
                  <a:tcPr marL="95250" marR="95250" marT="66675" marB="66675" anchor="ctr"/>
                </a:tc>
                <a:tc>
                  <a:txBody>
                    <a:bodyPr/>
                    <a:lstStyle/>
                    <a:p>
                      <a:pPr algn="l" fontAlgn="base"/>
                      <a:r>
                        <a:rPr lang="en-US" sz="1000">
                          <a:solidFill>
                            <a:schemeClr val="tx1"/>
                          </a:solidFill>
                          <a:effectLst/>
                        </a:rPr>
                        <a:t>Attended the Jerusalem Conference</a:t>
                      </a:r>
                    </a:p>
                  </a:txBody>
                  <a:tcPr marL="95250" marR="95250" marT="66675" marB="66675" anchor="ctr"/>
                </a:tc>
                <a:tc>
                  <a:txBody>
                    <a:bodyPr/>
                    <a:lstStyle/>
                    <a:p>
                      <a:pPr algn="l" fontAlgn="base"/>
                      <a:r>
                        <a:rPr lang="en-US" sz="1000" u="none" strike="noStrike" dirty="0">
                          <a:solidFill>
                            <a:schemeClr val="tx1"/>
                          </a:solidFill>
                          <a:effectLst/>
                        </a:rPr>
                        <a:t>Acts 15:12</a:t>
                      </a:r>
                      <a:r>
                        <a:rPr lang="en-US" sz="1000" dirty="0">
                          <a:solidFill>
                            <a:schemeClr val="tx1"/>
                          </a:solidFill>
                          <a:effectLst/>
                        </a:rPr>
                        <a:t>; </a:t>
                      </a:r>
                      <a:r>
                        <a:rPr lang="en-US" sz="1000" u="none" strike="noStrike" dirty="0">
                          <a:solidFill>
                            <a:schemeClr val="tx1"/>
                          </a:solidFill>
                          <a:effectLst/>
                        </a:rPr>
                        <a:t>Galatians 2:1–2</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0"/>
                  </a:ext>
                </a:extLst>
              </a:tr>
              <a:tr h="277762">
                <a:tc>
                  <a:txBody>
                    <a:bodyPr/>
                    <a:lstStyle/>
                    <a:p>
                      <a:pPr algn="l" fontAlgn="base"/>
                      <a:r>
                        <a:rPr lang="en-US" sz="1000">
                          <a:solidFill>
                            <a:schemeClr val="tx1"/>
                          </a:solidFill>
                          <a:effectLst/>
                        </a:rPr>
                        <a:t>A.D.49–53</a:t>
                      </a:r>
                    </a:p>
                  </a:txBody>
                  <a:tcPr marL="95250" marR="95250" marT="66675" marB="66675" anchor="ctr"/>
                </a:tc>
                <a:tc>
                  <a:txBody>
                    <a:bodyPr/>
                    <a:lstStyle/>
                    <a:p>
                      <a:pPr algn="l" fontAlgn="base"/>
                      <a:r>
                        <a:rPr lang="en-US" sz="1000">
                          <a:solidFill>
                            <a:schemeClr val="tx1"/>
                          </a:solidFill>
                          <a:effectLst/>
                        </a:rPr>
                        <a:t>Second missionary journey</a:t>
                      </a:r>
                    </a:p>
                  </a:txBody>
                  <a:tcPr marL="95250" marR="95250" marT="66675" marB="66675" anchor="ctr"/>
                </a:tc>
                <a:tc>
                  <a:txBody>
                    <a:bodyPr/>
                    <a:lstStyle/>
                    <a:p>
                      <a:pPr algn="l" fontAlgn="base"/>
                      <a:r>
                        <a:rPr lang="en-US" sz="1000" u="none" strike="noStrike" dirty="0">
                          <a:solidFill>
                            <a:schemeClr val="tx1"/>
                          </a:solidFill>
                          <a:effectLst/>
                        </a:rPr>
                        <a:t>Acts 15:36–18:20</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1"/>
                  </a:ext>
                </a:extLst>
              </a:tr>
              <a:tr h="277762">
                <a:tc>
                  <a:txBody>
                    <a:bodyPr/>
                    <a:lstStyle/>
                    <a:p>
                      <a:pPr algn="l" fontAlgn="base"/>
                      <a:r>
                        <a:rPr lang="en-US" sz="1000">
                          <a:solidFill>
                            <a:schemeClr val="tx1"/>
                          </a:solidFill>
                          <a:effectLst/>
                        </a:rPr>
                        <a:t>A.D. 53</a:t>
                      </a:r>
                    </a:p>
                  </a:txBody>
                  <a:tcPr marL="95250" marR="95250" marT="66675" marB="66675" anchor="ctr"/>
                </a:tc>
                <a:tc>
                  <a:txBody>
                    <a:bodyPr/>
                    <a:lstStyle/>
                    <a:p>
                      <a:pPr algn="l" fontAlgn="base"/>
                      <a:r>
                        <a:rPr lang="en-US" sz="1000">
                          <a:solidFill>
                            <a:schemeClr val="tx1"/>
                          </a:solidFill>
                          <a:effectLst/>
                        </a:rPr>
                        <a:t>Visited Jerusalem</a:t>
                      </a:r>
                    </a:p>
                  </a:txBody>
                  <a:tcPr marL="95250" marR="95250" marT="66675" marB="66675" anchor="ctr"/>
                </a:tc>
                <a:tc>
                  <a:txBody>
                    <a:bodyPr/>
                    <a:lstStyle/>
                    <a:p>
                      <a:pPr algn="l" fontAlgn="base"/>
                      <a:r>
                        <a:rPr lang="en-US" sz="1000" u="none" strike="noStrike" dirty="0">
                          <a:solidFill>
                            <a:schemeClr val="tx1"/>
                          </a:solidFill>
                          <a:effectLst/>
                        </a:rPr>
                        <a:t>Acts 18:21–22</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2"/>
                  </a:ext>
                </a:extLst>
              </a:tr>
              <a:tr h="277762">
                <a:tc>
                  <a:txBody>
                    <a:bodyPr/>
                    <a:lstStyle/>
                    <a:p>
                      <a:pPr algn="l" fontAlgn="base"/>
                      <a:r>
                        <a:rPr lang="en-US" sz="1000" dirty="0">
                          <a:solidFill>
                            <a:schemeClr val="tx1"/>
                          </a:solidFill>
                          <a:effectLst/>
                        </a:rPr>
                        <a:t>About A.D.54–58</a:t>
                      </a:r>
                    </a:p>
                  </a:txBody>
                  <a:tcPr marL="95250" marR="95250" marT="66675" marB="66675" anchor="ctr"/>
                </a:tc>
                <a:tc>
                  <a:txBody>
                    <a:bodyPr/>
                    <a:lstStyle/>
                    <a:p>
                      <a:pPr algn="l" fontAlgn="base"/>
                      <a:r>
                        <a:rPr lang="en-US" sz="1000">
                          <a:solidFill>
                            <a:schemeClr val="tx1"/>
                          </a:solidFill>
                          <a:effectLst/>
                        </a:rPr>
                        <a:t>Third and final mission</a:t>
                      </a:r>
                    </a:p>
                  </a:txBody>
                  <a:tcPr marL="95250" marR="95250" marT="66675" marB="66675" anchor="ctr"/>
                </a:tc>
                <a:tc>
                  <a:txBody>
                    <a:bodyPr/>
                    <a:lstStyle/>
                    <a:p>
                      <a:pPr algn="l" fontAlgn="base"/>
                      <a:r>
                        <a:rPr lang="en-US" sz="1000" u="none" strike="noStrike" dirty="0">
                          <a:solidFill>
                            <a:schemeClr val="tx1"/>
                          </a:solidFill>
                          <a:effectLst/>
                        </a:rPr>
                        <a:t>Acts 18:23</a:t>
                      </a:r>
                      <a:r>
                        <a:rPr lang="en-US" sz="1000" dirty="0">
                          <a:solidFill>
                            <a:schemeClr val="tx1"/>
                          </a:solidFill>
                          <a:effectLst/>
                        </a:rPr>
                        <a:t>; </a:t>
                      </a:r>
                      <a:r>
                        <a:rPr lang="en-US" sz="1000" u="none" strike="noStrike" dirty="0">
                          <a:solidFill>
                            <a:schemeClr val="tx1"/>
                          </a:solidFill>
                          <a:effectLst/>
                        </a:rPr>
                        <a:t>19:1–20:38</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3"/>
                  </a:ext>
                </a:extLst>
              </a:tr>
              <a:tr h="277762">
                <a:tc>
                  <a:txBody>
                    <a:bodyPr/>
                    <a:lstStyle/>
                    <a:p>
                      <a:pPr algn="l" fontAlgn="base"/>
                      <a:r>
                        <a:rPr lang="en-US" sz="1000">
                          <a:solidFill>
                            <a:schemeClr val="tx1"/>
                          </a:solidFill>
                          <a:effectLst/>
                        </a:rPr>
                        <a:t>About A.D. 58</a:t>
                      </a:r>
                    </a:p>
                  </a:txBody>
                  <a:tcPr marL="95250" marR="95250" marT="66675" marB="66675" anchor="ctr"/>
                </a:tc>
                <a:tc>
                  <a:txBody>
                    <a:bodyPr/>
                    <a:lstStyle/>
                    <a:p>
                      <a:pPr algn="l" fontAlgn="base"/>
                      <a:r>
                        <a:rPr lang="en-US" sz="1000">
                          <a:solidFill>
                            <a:schemeClr val="tx1"/>
                          </a:solidFill>
                          <a:effectLst/>
                        </a:rPr>
                        <a:t>Farewell visit to Greece; traveled to Jerusalem to deliver offerings for the poor</a:t>
                      </a:r>
                    </a:p>
                  </a:txBody>
                  <a:tcPr marL="95250" marR="95250" marT="66675" marB="66675" anchor="ctr"/>
                </a:tc>
                <a:tc>
                  <a:txBody>
                    <a:bodyPr/>
                    <a:lstStyle/>
                    <a:p>
                      <a:pPr algn="l" fontAlgn="base"/>
                      <a:r>
                        <a:rPr lang="en-US" sz="1000" u="none" strike="noStrike" dirty="0">
                          <a:solidFill>
                            <a:schemeClr val="tx1"/>
                          </a:solidFill>
                          <a:effectLst/>
                        </a:rPr>
                        <a:t>Acts 21:1–16</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4"/>
                  </a:ext>
                </a:extLst>
              </a:tr>
              <a:tr h="277762">
                <a:tc>
                  <a:txBody>
                    <a:bodyPr/>
                    <a:lstStyle/>
                    <a:p>
                      <a:pPr algn="l" fontAlgn="base"/>
                      <a:r>
                        <a:rPr lang="en-US" sz="1000" dirty="0">
                          <a:solidFill>
                            <a:schemeClr val="tx1"/>
                          </a:solidFill>
                          <a:effectLst/>
                        </a:rPr>
                        <a:t>Spring A.D. 58</a:t>
                      </a:r>
                    </a:p>
                  </a:txBody>
                  <a:tcPr marL="95250" marR="95250" marT="66675" marB="66675" anchor="ctr"/>
                </a:tc>
                <a:tc>
                  <a:txBody>
                    <a:bodyPr/>
                    <a:lstStyle/>
                    <a:p>
                      <a:pPr algn="l" fontAlgn="base"/>
                      <a:r>
                        <a:rPr lang="en-US" sz="1000">
                          <a:solidFill>
                            <a:schemeClr val="tx1"/>
                          </a:solidFill>
                          <a:effectLst/>
                        </a:rPr>
                        <a:t>Reported to presiding Brethren in Jerusalem, had misunderstandings at the temple, and was arrested</a:t>
                      </a:r>
                    </a:p>
                  </a:txBody>
                  <a:tcPr marL="95250" marR="95250" marT="66675" marB="66675" anchor="ctr"/>
                </a:tc>
                <a:tc>
                  <a:txBody>
                    <a:bodyPr/>
                    <a:lstStyle/>
                    <a:p>
                      <a:pPr algn="l" fontAlgn="base"/>
                      <a:r>
                        <a:rPr lang="en-US" sz="1000" u="none" strike="noStrike" dirty="0">
                          <a:solidFill>
                            <a:schemeClr val="tx1"/>
                          </a:solidFill>
                          <a:effectLst/>
                        </a:rPr>
                        <a:t>Acts 21:17–23:22</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5"/>
                  </a:ext>
                </a:extLst>
              </a:tr>
              <a:tr h="277762">
                <a:tc>
                  <a:txBody>
                    <a:bodyPr/>
                    <a:lstStyle/>
                    <a:p>
                      <a:pPr algn="l" fontAlgn="base"/>
                      <a:r>
                        <a:rPr lang="en-US" sz="1000" dirty="0">
                          <a:solidFill>
                            <a:schemeClr val="tx1"/>
                          </a:solidFill>
                          <a:effectLst/>
                        </a:rPr>
                        <a:t>Spring A.D.58–60</a:t>
                      </a:r>
                    </a:p>
                  </a:txBody>
                  <a:tcPr marL="95250" marR="95250" marT="66675" marB="66675" anchor="ctr"/>
                </a:tc>
                <a:tc>
                  <a:txBody>
                    <a:bodyPr/>
                    <a:lstStyle/>
                    <a:p>
                      <a:pPr algn="l" fontAlgn="base"/>
                      <a:r>
                        <a:rPr lang="en-US" sz="1000">
                          <a:solidFill>
                            <a:schemeClr val="tx1"/>
                          </a:solidFill>
                          <a:effectLst/>
                        </a:rPr>
                        <a:t>Imprisoned in Caesarea</a:t>
                      </a:r>
                    </a:p>
                  </a:txBody>
                  <a:tcPr marL="95250" marR="95250" marT="66675" marB="66675" anchor="ctr"/>
                </a:tc>
                <a:tc>
                  <a:txBody>
                    <a:bodyPr/>
                    <a:lstStyle/>
                    <a:p>
                      <a:pPr algn="l" fontAlgn="base"/>
                      <a:r>
                        <a:rPr lang="en-US" sz="1000" u="none" strike="noStrike" dirty="0">
                          <a:solidFill>
                            <a:schemeClr val="tx1"/>
                          </a:solidFill>
                          <a:effectLst/>
                        </a:rPr>
                        <a:t>Acts 23:23–26:3</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6"/>
                  </a:ext>
                </a:extLst>
              </a:tr>
              <a:tr h="277762">
                <a:tc>
                  <a:txBody>
                    <a:bodyPr/>
                    <a:lstStyle/>
                    <a:p>
                      <a:pPr algn="l" fontAlgn="base"/>
                      <a:r>
                        <a:rPr lang="en-US" sz="1000" dirty="0">
                          <a:solidFill>
                            <a:schemeClr val="tx1"/>
                          </a:solidFill>
                          <a:effectLst/>
                        </a:rPr>
                        <a:t>Fall A.D.60–Spring A.D. 61</a:t>
                      </a:r>
                    </a:p>
                  </a:txBody>
                  <a:tcPr marL="95250" marR="95250" marT="66675" marB="66675" anchor="ctr"/>
                </a:tc>
                <a:tc>
                  <a:txBody>
                    <a:bodyPr/>
                    <a:lstStyle/>
                    <a:p>
                      <a:pPr algn="l" fontAlgn="base"/>
                      <a:r>
                        <a:rPr lang="en-US" sz="1000" dirty="0">
                          <a:solidFill>
                            <a:schemeClr val="tx1"/>
                          </a:solidFill>
                          <a:effectLst/>
                        </a:rPr>
                        <a:t>While under arrest, traveled by sea to Rome. Shipwrecked and spent winter months on the island of </a:t>
                      </a:r>
                      <a:r>
                        <a:rPr lang="en-US" sz="1000" dirty="0" err="1">
                          <a:solidFill>
                            <a:schemeClr val="tx1"/>
                          </a:solidFill>
                          <a:effectLst/>
                        </a:rPr>
                        <a:t>Melita</a:t>
                      </a:r>
                      <a:r>
                        <a:rPr lang="en-US" sz="1000" dirty="0">
                          <a:solidFill>
                            <a:schemeClr val="tx1"/>
                          </a:solidFill>
                          <a:effectLst/>
                        </a:rPr>
                        <a:t> (Malta) just south of Sicily.</a:t>
                      </a:r>
                    </a:p>
                  </a:txBody>
                  <a:tcPr marL="95250" marR="95250" marT="66675" marB="66675" anchor="ctr"/>
                </a:tc>
                <a:tc>
                  <a:txBody>
                    <a:bodyPr/>
                    <a:lstStyle/>
                    <a:p>
                      <a:pPr algn="l" fontAlgn="base"/>
                      <a:r>
                        <a:rPr lang="en-US" sz="1000" u="none" strike="noStrike" dirty="0">
                          <a:solidFill>
                            <a:schemeClr val="tx1"/>
                          </a:solidFill>
                          <a:effectLst/>
                        </a:rPr>
                        <a:t>Acts 27:1–28:1</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7"/>
                  </a:ext>
                </a:extLst>
              </a:tr>
              <a:tr h="277762">
                <a:tc>
                  <a:txBody>
                    <a:bodyPr/>
                    <a:lstStyle/>
                    <a:p>
                      <a:pPr algn="l" fontAlgn="base"/>
                      <a:r>
                        <a:rPr lang="en-US" sz="1000">
                          <a:solidFill>
                            <a:schemeClr val="tx1"/>
                          </a:solidFill>
                          <a:effectLst/>
                        </a:rPr>
                        <a:t>About A.D.61–63</a:t>
                      </a:r>
                    </a:p>
                  </a:txBody>
                  <a:tcPr marL="95250" marR="95250" marT="66675" marB="66675" anchor="ctr"/>
                </a:tc>
                <a:tc>
                  <a:txBody>
                    <a:bodyPr/>
                    <a:lstStyle/>
                    <a:p>
                      <a:pPr algn="l" fontAlgn="base"/>
                      <a:r>
                        <a:rPr lang="en-US" sz="1000" dirty="0">
                          <a:solidFill>
                            <a:schemeClr val="tx1"/>
                          </a:solidFill>
                          <a:effectLst/>
                        </a:rPr>
                        <a:t>Under house arrest in Rome</a:t>
                      </a:r>
                    </a:p>
                  </a:txBody>
                  <a:tcPr marL="95250" marR="95250" marT="66675" marB="66675" anchor="ctr"/>
                </a:tc>
                <a:tc>
                  <a:txBody>
                    <a:bodyPr/>
                    <a:lstStyle/>
                    <a:p>
                      <a:pPr algn="l" fontAlgn="base"/>
                      <a:r>
                        <a:rPr lang="en-US" sz="1000" u="none" strike="noStrike" dirty="0">
                          <a:solidFill>
                            <a:schemeClr val="tx1"/>
                          </a:solidFill>
                          <a:effectLst/>
                        </a:rPr>
                        <a:t>Acts 28:16–3</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8"/>
                  </a:ext>
                </a:extLst>
              </a:tr>
              <a:tr h="277762">
                <a:tc>
                  <a:txBody>
                    <a:bodyPr/>
                    <a:lstStyle/>
                    <a:p>
                      <a:pPr algn="l" fontAlgn="base"/>
                      <a:r>
                        <a:rPr lang="en-US" sz="1000">
                          <a:solidFill>
                            <a:schemeClr val="tx1"/>
                          </a:solidFill>
                          <a:effectLst/>
                        </a:rPr>
                        <a:t>A.D.63–66</a:t>
                      </a:r>
                    </a:p>
                  </a:txBody>
                  <a:tcPr marL="95250" marR="95250" marT="66675" marB="66675" anchor="ctr"/>
                </a:tc>
                <a:tc>
                  <a:txBody>
                    <a:bodyPr/>
                    <a:lstStyle/>
                    <a:p>
                      <a:pPr algn="l" fontAlgn="base"/>
                      <a:r>
                        <a:rPr lang="en-US" sz="1000" dirty="0">
                          <a:solidFill>
                            <a:schemeClr val="tx1"/>
                          </a:solidFill>
                          <a:effectLst/>
                        </a:rPr>
                        <a:t>Possible ministry in Rome and other locations in Italy</a:t>
                      </a:r>
                    </a:p>
                  </a:txBody>
                  <a:tcPr marL="95250" marR="95250" marT="66675" marB="66675" anchor="ctr"/>
                </a:tc>
                <a:tc>
                  <a:txBody>
                    <a:bodyPr/>
                    <a:lstStyle/>
                    <a:p>
                      <a:pPr algn="l" fontAlgn="base"/>
                      <a:r>
                        <a:rPr lang="en-US" sz="1000" u="none" strike="noStrike" dirty="0">
                          <a:solidFill>
                            <a:schemeClr val="tx1"/>
                          </a:solidFill>
                          <a:effectLst/>
                        </a:rPr>
                        <a:t>Acts 28:30–3</a:t>
                      </a:r>
                      <a:endParaRPr lang="en-US" sz="1000" dirty="0">
                        <a:solidFill>
                          <a:schemeClr val="tx1"/>
                        </a:solidFill>
                        <a:effectLst/>
                      </a:endParaRPr>
                    </a:p>
                  </a:txBody>
                  <a:tcPr marL="95250" marR="95250" marT="66675" marB="66675" anchor="ctr"/>
                </a:tc>
                <a:extLst>
                  <a:ext uri="{0D108BD9-81ED-4DB2-BD59-A6C34878D82A}">
                    <a16:rowId xmlns:a16="http://schemas.microsoft.com/office/drawing/2014/main" val="10019"/>
                  </a:ext>
                </a:extLst>
              </a:tr>
              <a:tr h="277762">
                <a:tc>
                  <a:txBody>
                    <a:bodyPr/>
                    <a:lstStyle/>
                    <a:p>
                      <a:pPr algn="l" fontAlgn="ctr"/>
                      <a:r>
                        <a:rPr lang="en-US" sz="1000">
                          <a:solidFill>
                            <a:schemeClr val="tx1"/>
                          </a:solidFill>
                          <a:effectLst/>
                        </a:rPr>
                        <a:t> </a:t>
                      </a:r>
                    </a:p>
                  </a:txBody>
                  <a:tcPr marL="95250" marR="95250" marT="66675" marB="66675" anchor="ctr"/>
                </a:tc>
                <a:tc>
                  <a:txBody>
                    <a:bodyPr/>
                    <a:lstStyle/>
                    <a:p>
                      <a:pPr algn="l" fontAlgn="base"/>
                      <a:r>
                        <a:rPr lang="en-US" sz="1000" dirty="0">
                          <a:solidFill>
                            <a:schemeClr val="tx1"/>
                          </a:solidFill>
                          <a:effectLst/>
                        </a:rPr>
                        <a:t>Second Imprisonment in Rome</a:t>
                      </a:r>
                    </a:p>
                  </a:txBody>
                  <a:tcPr marL="95250" marR="95250" marT="66675" marB="66675" anchor="ctr"/>
                </a:tc>
                <a:tc>
                  <a:txBody>
                    <a:bodyPr/>
                    <a:lstStyle/>
                    <a:p>
                      <a:pPr algn="l" fontAlgn="ctr"/>
                      <a:r>
                        <a:rPr lang="en-US" sz="1000" dirty="0">
                          <a:solidFill>
                            <a:schemeClr val="tx1"/>
                          </a:solidFill>
                          <a:effectLst/>
                        </a:rPr>
                        <a:t> </a:t>
                      </a:r>
                    </a:p>
                  </a:txBody>
                  <a:tcPr marL="95250" marR="95250" marT="66675" marB="66675" anchor="ctr"/>
                </a:tc>
                <a:extLst>
                  <a:ext uri="{0D108BD9-81ED-4DB2-BD59-A6C34878D82A}">
                    <a16:rowId xmlns:a16="http://schemas.microsoft.com/office/drawing/2014/main" val="10020"/>
                  </a:ext>
                </a:extLst>
              </a:tr>
              <a:tr h="277762">
                <a:tc>
                  <a:txBody>
                    <a:bodyPr/>
                    <a:lstStyle/>
                    <a:p>
                      <a:pPr algn="l" fontAlgn="base"/>
                      <a:r>
                        <a:rPr lang="en-US" sz="1000">
                          <a:solidFill>
                            <a:schemeClr val="tx1"/>
                          </a:solidFill>
                          <a:effectLst/>
                        </a:rPr>
                        <a:t>About A.D. 68</a:t>
                      </a:r>
                    </a:p>
                  </a:txBody>
                  <a:tcPr marL="95250" marR="95250" marT="66675" marB="66675" anchor="ctr"/>
                </a:tc>
                <a:tc>
                  <a:txBody>
                    <a:bodyPr/>
                    <a:lstStyle/>
                    <a:p>
                      <a:pPr algn="l" fontAlgn="base"/>
                      <a:r>
                        <a:rPr lang="en-US" sz="1000">
                          <a:solidFill>
                            <a:schemeClr val="tx1"/>
                          </a:solidFill>
                          <a:effectLst/>
                        </a:rPr>
                        <a:t>Died</a:t>
                      </a:r>
                    </a:p>
                  </a:txBody>
                  <a:tcPr marL="95250" marR="95250" marT="66675" marB="66675" anchor="ctr"/>
                </a:tc>
                <a:tc>
                  <a:txBody>
                    <a:bodyPr/>
                    <a:lstStyle/>
                    <a:p>
                      <a:endParaRPr lang="en-US" sz="1000" dirty="0">
                        <a:solidFill>
                          <a:schemeClr val="tx1"/>
                        </a:solidFill>
                      </a:endParaRPr>
                    </a:p>
                  </a:txBody>
                  <a:tcPr/>
                </a:tc>
                <a:extLst>
                  <a:ext uri="{0D108BD9-81ED-4DB2-BD59-A6C34878D82A}">
                    <a16:rowId xmlns:a16="http://schemas.microsoft.com/office/drawing/2014/main" val="10021"/>
                  </a:ext>
                </a:extLst>
              </a:tr>
            </a:tbl>
          </a:graphicData>
        </a:graphic>
      </p:graphicFrame>
      <p:sp>
        <p:nvSpPr>
          <p:cNvPr id="3" name="TextBox 2"/>
          <p:cNvSpPr txBox="1"/>
          <p:nvPr/>
        </p:nvSpPr>
        <p:spPr>
          <a:xfrm>
            <a:off x="108642" y="6550223"/>
            <a:ext cx="5540721" cy="307777"/>
          </a:xfrm>
          <a:prstGeom prst="rect">
            <a:avLst/>
          </a:prstGeom>
          <a:noFill/>
        </p:spPr>
        <p:txBody>
          <a:bodyPr wrap="square" rtlCol="0">
            <a:spAutoFit/>
          </a:bodyPr>
          <a:lstStyle/>
          <a:p>
            <a:r>
              <a:rPr lang="en-US" sz="1400" dirty="0"/>
              <a:t>New Testament Institute Manual Chapter 31</a:t>
            </a:r>
          </a:p>
        </p:txBody>
      </p:sp>
    </p:spTree>
    <p:extLst>
      <p:ext uri="{BB962C8B-B14F-4D97-AF65-F5344CB8AC3E}">
        <p14:creationId xmlns:p14="http://schemas.microsoft.com/office/powerpoint/2010/main" val="132410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4215" y="113171"/>
            <a:ext cx="5486400" cy="646331"/>
          </a:xfrm>
          <a:prstGeom prst="rect">
            <a:avLst/>
          </a:prstGeom>
          <a:noFill/>
        </p:spPr>
        <p:txBody>
          <a:bodyPr wrap="square" rtlCol="0">
            <a:spAutoFit/>
          </a:bodyPr>
          <a:lstStyle/>
          <a:p>
            <a:pPr algn="ctr"/>
            <a:r>
              <a:rPr lang="en-US" sz="3600" dirty="0">
                <a:solidFill>
                  <a:schemeClr val="bg1"/>
                </a:solidFill>
                <a:latin typeface="Harrington" pitchFamily="82" charset="0"/>
              </a:rPr>
              <a:t>Face of an Angel</a:t>
            </a:r>
          </a:p>
        </p:txBody>
      </p:sp>
      <p:sp>
        <p:nvSpPr>
          <p:cNvPr id="6" name="TextBox 5"/>
          <p:cNvSpPr txBox="1"/>
          <p:nvPr/>
        </p:nvSpPr>
        <p:spPr>
          <a:xfrm>
            <a:off x="1257495" y="1742106"/>
            <a:ext cx="4900474" cy="1815882"/>
          </a:xfrm>
          <a:prstGeom prst="rect">
            <a:avLst/>
          </a:prstGeom>
          <a:noFill/>
        </p:spPr>
        <p:txBody>
          <a:bodyPr wrap="square" rtlCol="0">
            <a:spAutoFit/>
          </a:bodyPr>
          <a:lstStyle/>
          <a:p>
            <a:r>
              <a:rPr lang="en-US" sz="2800" dirty="0">
                <a:solidFill>
                  <a:schemeClr val="bg1"/>
                </a:solidFill>
              </a:rPr>
              <a:t>“And all that sat in the council, looking </a:t>
            </a:r>
            <a:r>
              <a:rPr lang="en-US" sz="2800" dirty="0" err="1">
                <a:solidFill>
                  <a:schemeClr val="bg1"/>
                </a:solidFill>
              </a:rPr>
              <a:t>stedfastly</a:t>
            </a:r>
            <a:r>
              <a:rPr lang="en-US" sz="2800" dirty="0">
                <a:solidFill>
                  <a:schemeClr val="bg1"/>
                </a:solidFill>
              </a:rPr>
              <a:t> on him, saw his face as it had been the face of an angel.”</a:t>
            </a:r>
          </a:p>
        </p:txBody>
      </p:sp>
      <p:sp>
        <p:nvSpPr>
          <p:cNvPr id="10" name="TextBox 9"/>
          <p:cNvSpPr txBox="1"/>
          <p:nvPr/>
        </p:nvSpPr>
        <p:spPr>
          <a:xfrm>
            <a:off x="-16340" y="6519446"/>
            <a:ext cx="2590800" cy="338554"/>
          </a:xfrm>
          <a:prstGeom prst="rect">
            <a:avLst/>
          </a:prstGeom>
          <a:noFill/>
        </p:spPr>
        <p:txBody>
          <a:bodyPr wrap="square" rtlCol="0">
            <a:spAutoFit/>
          </a:bodyPr>
          <a:lstStyle/>
          <a:p>
            <a:r>
              <a:rPr lang="en-US" sz="1600" dirty="0">
                <a:solidFill>
                  <a:schemeClr val="bg1"/>
                </a:solidFill>
              </a:rPr>
              <a:t>Acts 6:15</a:t>
            </a:r>
          </a:p>
        </p:txBody>
      </p:sp>
      <p:pic>
        <p:nvPicPr>
          <p:cNvPr id="14" name="Picture 6" descr="http://t0.gstatic.com/images?q=tbn:ANd9GcRWcbp4ZFasq_oUyb3dGfNrzecjOQQtwK1dIAg1Q971MG624HV4"/>
          <p:cNvPicPr>
            <a:picLocks noChangeAspect="1" noChangeArrowheads="1"/>
          </p:cNvPicPr>
          <p:nvPr/>
        </p:nvPicPr>
        <p:blipFill>
          <a:blip r:embed="rId3" cstate="print"/>
          <a:srcRect/>
          <a:stretch>
            <a:fillRect/>
          </a:stretch>
        </p:blipFill>
        <p:spPr bwMode="auto">
          <a:xfrm>
            <a:off x="6963325" y="1062179"/>
            <a:ext cx="3754579" cy="5608403"/>
          </a:xfrm>
          <a:prstGeom prst="rect">
            <a:avLst/>
          </a:prstGeom>
          <a:noFill/>
        </p:spPr>
      </p:pic>
      <p:sp>
        <p:nvSpPr>
          <p:cNvPr id="3" name="Rectangle 2"/>
          <p:cNvSpPr/>
          <p:nvPr/>
        </p:nvSpPr>
        <p:spPr>
          <a:xfrm>
            <a:off x="11659721"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(5)</a:t>
            </a:r>
            <a:endParaRPr lang="en-US" dirty="0"/>
          </a:p>
        </p:txBody>
      </p:sp>
      <p:grpSp>
        <p:nvGrpSpPr>
          <p:cNvPr id="8" name="Group 7"/>
          <p:cNvGrpSpPr/>
          <p:nvPr/>
        </p:nvGrpSpPr>
        <p:grpSpPr>
          <a:xfrm>
            <a:off x="707922" y="4511187"/>
            <a:ext cx="5292585" cy="1381362"/>
            <a:chOff x="4572000" y="4643824"/>
            <a:chExt cx="5292585" cy="1381362"/>
          </a:xfrm>
        </p:grpSpPr>
        <p:sp>
          <p:nvSpPr>
            <p:cNvPr id="2" name="Rectangle 1"/>
            <p:cNvSpPr/>
            <p:nvPr/>
          </p:nvSpPr>
          <p:spPr>
            <a:xfrm>
              <a:off x="4572000" y="4734341"/>
              <a:ext cx="4343400" cy="1200329"/>
            </a:xfrm>
            <a:prstGeom prst="rect">
              <a:avLst/>
            </a:prstGeom>
          </p:spPr>
          <p:txBody>
            <a:bodyPr wrap="square">
              <a:spAutoFit/>
            </a:bodyPr>
            <a:lstStyle/>
            <a:p>
              <a:r>
                <a:rPr lang="en-US" dirty="0">
                  <a:solidFill>
                    <a:schemeClr val="bg1"/>
                  </a:solidFill>
                  <a:latin typeface="Abadi" panose="020B0604020104020204" pitchFamily="34" charset="0"/>
                </a:rPr>
                <a:t>Stephen was transfigured. This holy transfiguration was one way God showed the people that He approved of Stephen and his message. </a:t>
              </a:r>
              <a:endParaRPr lang="en-US"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953" y="4643824"/>
              <a:ext cx="989632" cy="1381362"/>
            </a:xfrm>
            <a:prstGeom prst="rect">
              <a:avLst/>
            </a:prstGeom>
          </p:spPr>
        </p:pic>
      </p:grpSp>
    </p:spTree>
    <p:extLst>
      <p:ext uri="{BB962C8B-B14F-4D97-AF65-F5344CB8AC3E}">
        <p14:creationId xmlns:p14="http://schemas.microsoft.com/office/powerpoint/2010/main" val="174239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487886" cy="2492990"/>
          </a:xfrm>
          <a:prstGeom prst="rect">
            <a:avLst/>
          </a:prstGeom>
          <a:ln>
            <a:solidFill>
              <a:schemeClr val="tx1"/>
            </a:solidFill>
          </a:ln>
        </p:spPr>
        <p:txBody>
          <a:bodyPr wrap="square">
            <a:spAutoFit/>
          </a:bodyPr>
          <a:lstStyle/>
          <a:p>
            <a:r>
              <a:rPr lang="en-US" sz="1200" b="1" dirty="0">
                <a:solidFill>
                  <a:srgbClr val="000000"/>
                </a:solidFill>
                <a:latin typeface="Arial" panose="020B0604020202020204" pitchFamily="34" charset="0"/>
              </a:rPr>
              <a:t>Damascus:</a:t>
            </a:r>
          </a:p>
          <a:p>
            <a:pPr fontAlgn="base"/>
            <a:r>
              <a:rPr lang="en-US" sz="1200" dirty="0"/>
              <a:t>"Claiming to be the world's oldest city having continuous habitation, Damascus, present-day capital of Syria, was also in the Roman province of Syria in the days of the apostles. Situated some 130 miles northeast of Jerusalem and approximately 65 miles from the Mediterranean Sea, Damascus lies in the heart of a fertile plain.</a:t>
            </a:r>
          </a:p>
          <a:p>
            <a:pPr fontAlgn="base"/>
            <a:r>
              <a:rPr lang="en-US" sz="1200" dirty="0"/>
              <a:t>"The supremacy of Damascus among ancient cities is clearly found in the fact of its location. It was the terminus point for three principal trade routes of the ancient Near East. Its close proximity to Jerusalem made Damascus a city of great importance to ancient Israel and Judah." (</a:t>
            </a:r>
            <a:r>
              <a:rPr lang="en-US" sz="1200" i="1" dirty="0"/>
              <a:t>The Life and Teachings of Jesus &amp; His Apostles, </a:t>
            </a:r>
            <a:r>
              <a:rPr lang="en-US" sz="1200" dirty="0"/>
              <a:t>(1979 Institute Manual), p. 257)</a:t>
            </a:r>
          </a:p>
          <a:p>
            <a:endParaRPr lang="en-US" sz="1200" b="1"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The Roman ruins in the desert oasis of Palmyra to the towering Crusader castle known as the </a:t>
            </a:r>
            <a:r>
              <a:rPr lang="en-US" sz="1200" dirty="0" err="1">
                <a:solidFill>
                  <a:srgbClr val="000000"/>
                </a:solidFill>
                <a:latin typeface="Arial" panose="020B0604020202020204" pitchFamily="34" charset="0"/>
              </a:rPr>
              <a:t>Crac</a:t>
            </a:r>
            <a:r>
              <a:rPr lang="en-US" sz="1200" dirty="0">
                <a:solidFill>
                  <a:srgbClr val="000000"/>
                </a:solidFill>
                <a:latin typeface="Arial" panose="020B0604020202020204" pitchFamily="34" charset="0"/>
              </a:rPr>
              <a:t> des Chevaliers near the Mediterranean coast. The nation's capital, Damascus, is also one of the oldest continually inhabited cities in the world. </a:t>
            </a:r>
            <a:endParaRPr lang="en-US" sz="1200" dirty="0"/>
          </a:p>
        </p:txBody>
      </p:sp>
      <p:sp>
        <p:nvSpPr>
          <p:cNvPr id="4" name="Rectangle 3"/>
          <p:cNvSpPr/>
          <p:nvPr/>
        </p:nvSpPr>
        <p:spPr>
          <a:xfrm>
            <a:off x="0" y="2492990"/>
            <a:ext cx="6487886" cy="4339650"/>
          </a:xfrm>
          <a:prstGeom prst="rect">
            <a:avLst/>
          </a:prstGeom>
          <a:ln>
            <a:solidFill>
              <a:schemeClr val="tx1"/>
            </a:solidFill>
          </a:ln>
        </p:spPr>
        <p:txBody>
          <a:bodyPr wrap="square">
            <a:spAutoFit/>
          </a:bodyPr>
          <a:lstStyle/>
          <a:p>
            <a:r>
              <a:rPr lang="en-US" sz="1200" b="1" dirty="0"/>
              <a:t>“Kick Against the Pricks” Acts 9:5:</a:t>
            </a:r>
          </a:p>
          <a:p>
            <a:r>
              <a:rPr lang="en-US" sz="1200" dirty="0"/>
              <a:t>We must remember that the King James Version of the Bible was written in 17</a:t>
            </a:r>
            <a:r>
              <a:rPr lang="en-US" sz="1200" baseline="30000" dirty="0"/>
              <a:t>th</a:t>
            </a:r>
            <a:r>
              <a:rPr lang="en-US" sz="1200" dirty="0"/>
              <a:t> century English. Hence, the meaning of certain phrases requires some explanation. 'To kick against the pricks' is an expression meaning to persecute the Church (see DC 121:38). That it was 'hard for [Saul]' doesn't mean that he lacked the tendency or the natural ability, but that his efforts were hard </a:t>
            </a:r>
            <a:r>
              <a:rPr lang="en-US" sz="1200" i="1" dirty="0"/>
              <a:t>on</a:t>
            </a:r>
            <a:r>
              <a:rPr lang="en-US" sz="1200" dirty="0"/>
              <a:t> him in ways he did not yet understand. In essence, Saul's efforts were destroying himself more than they were destroying the Church.</a:t>
            </a:r>
          </a:p>
          <a:p>
            <a:pPr fontAlgn="base"/>
            <a:r>
              <a:rPr lang="en-US" sz="1200" dirty="0"/>
              <a:t>' . . Those who kick at the goad, that stifle and smother the convictions of conscience, that rebel against God's truths laws, that quarrel with His providences, that persecute and oppose His ministers, because they reprove them . . . and fly in the face of their </a:t>
            </a:r>
            <a:r>
              <a:rPr lang="en-US" sz="1200" dirty="0" err="1"/>
              <a:t>reprovers</a:t>
            </a:r>
            <a:r>
              <a:rPr lang="en-US" sz="1200" dirty="0"/>
              <a:t>, they kick against the pricks, and will have a great deal to answer for.' (Commentaries by Henry M. Scott.)</a:t>
            </a:r>
          </a:p>
          <a:p>
            <a:pPr fontAlgn="base"/>
            <a:r>
              <a:rPr lang="en-US" sz="1200" dirty="0"/>
              <a:t>"A goad is defined as a spear or a sharp pointed stick used to sting or prig. The burro who kicks the sharp instrument with which he is being prodded is kicking at the pricks. His retaliation does little damage to the sharp stick or to him who wields it but brings distress to the foot that kicks it.</a:t>
            </a:r>
          </a:p>
          <a:p>
            <a:pPr fontAlgn="base"/>
            <a:r>
              <a:rPr lang="en-US" sz="1200" dirty="0"/>
              <a:t>"I well remember in my youth a neighbor who moved about some days on crutches. He was evasive when asked the cause of his misfortune, but an ear witness told me, as he chuckled: 'John stubbed his toe on a chair in the night and in his quick, fierce anger, he kicked the chair and broke his toe.' The rocking chair rocked on and on, and perhaps smiled at the stupidity of man.“ Spencer W. Kimball  (</a:t>
            </a:r>
            <a:r>
              <a:rPr lang="en-US" sz="1200" i="1" dirty="0"/>
              <a:t>Conference Report, </a:t>
            </a:r>
            <a:r>
              <a:rPr lang="en-US" sz="1200" dirty="0"/>
              <a:t>April 1955, p. 94.)</a:t>
            </a:r>
          </a:p>
          <a:p>
            <a:pPr fontAlgn="base"/>
            <a:r>
              <a:rPr lang="en-US" sz="1200" dirty="0"/>
              <a:t>"In this figure of speech is captured the essence of rebellion against God; we can only hurt ourselves. If one is pricked by a goad and angered by the pain, he may foolishly strike out at the source of irritation, only to suffer even more." (</a:t>
            </a:r>
            <a:r>
              <a:rPr lang="en-US" sz="1200" i="1" dirty="0"/>
              <a:t>Faith Precedes the Miracle</a:t>
            </a:r>
            <a:r>
              <a:rPr lang="en-US" sz="1200" dirty="0"/>
              <a:t>, p. 305.)</a:t>
            </a:r>
          </a:p>
          <a:p>
            <a:endParaRPr lang="en-US" sz="1200" dirty="0"/>
          </a:p>
        </p:txBody>
      </p:sp>
      <p:sp>
        <p:nvSpPr>
          <p:cNvPr id="5" name="Rectangle 4"/>
          <p:cNvSpPr/>
          <p:nvPr/>
        </p:nvSpPr>
        <p:spPr>
          <a:xfrm>
            <a:off x="6487886" y="1015663"/>
            <a:ext cx="5704114" cy="3046988"/>
          </a:xfrm>
          <a:prstGeom prst="rect">
            <a:avLst/>
          </a:prstGeom>
          <a:ln>
            <a:solidFill>
              <a:schemeClr val="tx1"/>
            </a:solidFill>
          </a:ln>
        </p:spPr>
        <p:txBody>
          <a:bodyPr wrap="square">
            <a:spAutoFit/>
          </a:bodyPr>
          <a:lstStyle/>
          <a:p>
            <a:r>
              <a:rPr lang="en-US" sz="1200" b="1" dirty="0"/>
              <a:t>The Chosen Vessel Acts 9:15:</a:t>
            </a:r>
          </a:p>
          <a:p>
            <a:r>
              <a:rPr lang="en-US" sz="1200" dirty="0"/>
              <a:t>"It is given to but few to wield a more powerful influence over Christian history than to Saul of Tarsus, the persecutor who became a prophet, the Pharisee who became the apostle to the Gentiles. The life and teachings of the Apostle Paul stand as bright reminders of the power of Christ to transform the souls of men and women, to remake the human heart, and to refocus one's misdirected zeal into the way of the Master. When the risen Lord appeared in vision to Ananias of Damascus and instructed him to send for the stricken and blinded Saul, Ananias answered: 'Lord, I have heard by many of this man, how much evil he hath done to thy saints at Jerusalem: and here he hath authority from the chief priests to bind all that call on thy name.' The response that followed bespeaks the Redeemer's insight into the wonders that would be done at Paul's hand: 'Go thy way: for </a:t>
            </a:r>
            <a:r>
              <a:rPr lang="en-US" sz="1200" i="1" dirty="0"/>
              <a:t>he is a chosen vessel unto me,</a:t>
            </a:r>
            <a:r>
              <a:rPr lang="en-US" sz="1200" dirty="0"/>
              <a:t> to bear my name before the Gentiles, and kings, and the children of Israel' (Acts 9:11-15; emphasis added)....[Paul] taught with a power, a persuasion, and a holy zeal known only to those who, like Alma and the sons of Mosiah, have gone from darkness to light and whose whole soul yearns to lead others to that same light." (</a:t>
            </a:r>
            <a:r>
              <a:rPr lang="en-US" sz="1200" i="1" dirty="0"/>
              <a:t>Selected Writings of Robert L. Millet: Gospel Scholars Series,</a:t>
            </a:r>
            <a:r>
              <a:rPr lang="en-US" sz="1200" dirty="0"/>
              <a:t> p. 69.)</a:t>
            </a:r>
          </a:p>
        </p:txBody>
      </p:sp>
      <p:sp>
        <p:nvSpPr>
          <p:cNvPr id="6" name="Rectangle 5"/>
          <p:cNvSpPr/>
          <p:nvPr/>
        </p:nvSpPr>
        <p:spPr>
          <a:xfrm>
            <a:off x="6487886" y="-8654"/>
            <a:ext cx="5704114" cy="1015663"/>
          </a:xfrm>
          <a:prstGeom prst="rect">
            <a:avLst/>
          </a:prstGeom>
          <a:ln>
            <a:solidFill>
              <a:schemeClr val="tx1"/>
            </a:solidFill>
          </a:ln>
        </p:spPr>
        <p:txBody>
          <a:bodyPr wrap="square">
            <a:spAutoFit/>
          </a:bodyPr>
          <a:lstStyle/>
          <a:p>
            <a:r>
              <a:rPr lang="en-US" sz="1200" b="1" dirty="0"/>
              <a:t>An enemy to the Church:</a:t>
            </a:r>
          </a:p>
          <a:p>
            <a:r>
              <a:rPr lang="en-US" sz="1200" dirty="0"/>
              <a:t>“Saul was foreordained; nothing he had done on earth qualified him for what was ahead; but his native spiritual endowment, nurtured and earned in pre-existence, prepared him for the coming ministry.” Elder Bruce R. McConkie  (</a:t>
            </a:r>
            <a:r>
              <a:rPr lang="en-US" sz="1200" i="1" dirty="0"/>
              <a:t>Doctrinal New Testament Commentary,</a:t>
            </a:r>
            <a:r>
              <a:rPr lang="en-US" sz="1200" dirty="0"/>
              <a:t> 2:91).</a:t>
            </a:r>
          </a:p>
        </p:txBody>
      </p:sp>
      <p:sp>
        <p:nvSpPr>
          <p:cNvPr id="7" name="Rectangle 6"/>
          <p:cNvSpPr/>
          <p:nvPr/>
        </p:nvSpPr>
        <p:spPr>
          <a:xfrm>
            <a:off x="6487886" y="4062651"/>
            <a:ext cx="5704114" cy="1384995"/>
          </a:xfrm>
          <a:prstGeom prst="rect">
            <a:avLst/>
          </a:prstGeom>
          <a:ln>
            <a:solidFill>
              <a:schemeClr val="tx1"/>
            </a:solidFill>
          </a:ln>
        </p:spPr>
        <p:txBody>
          <a:bodyPr wrap="square">
            <a:spAutoFit/>
          </a:bodyPr>
          <a:lstStyle/>
          <a:p>
            <a:r>
              <a:rPr lang="en-US" sz="1200" b="1" dirty="0"/>
              <a:t>Saul's’ Physical Appearance by Joseph Smith:</a:t>
            </a:r>
          </a:p>
          <a:p>
            <a:r>
              <a:rPr lang="en-US" sz="1200" dirty="0"/>
              <a:t>“[Paul] is about five feet high; very dark hair; dark complexion; dark skin; large Roman nose; sharp face; small black eyes, penetrating as eternity; round shoulders; a whining voice, except when elevated, and then it almost resembles the roaring of a lion. He was a good orator” (in “Extracts from William Clayton’s Private Book,” p. 4, Journals of L. John Nuttall, 1857–1904, L. Tom Perry Special Collections, Brigham Young University; copy in Church History Library, Salt Lake City).</a:t>
            </a:r>
          </a:p>
        </p:txBody>
      </p:sp>
    </p:spTree>
    <p:extLst>
      <p:ext uri="{BB962C8B-B14F-4D97-AF65-F5344CB8AC3E}">
        <p14:creationId xmlns:p14="http://schemas.microsoft.com/office/powerpoint/2010/main" val="3562269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Image result for ta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 y="-4718"/>
            <a:ext cx="12189169" cy="6862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96199" y="69651"/>
            <a:ext cx="7402432" cy="646331"/>
          </a:xfrm>
          <a:prstGeom prst="rect">
            <a:avLst/>
          </a:prstGeom>
          <a:noFill/>
        </p:spPr>
        <p:txBody>
          <a:bodyPr wrap="square" rtlCol="0">
            <a:spAutoFit/>
          </a:bodyPr>
          <a:lstStyle/>
          <a:p>
            <a:pPr algn="ctr"/>
            <a:r>
              <a:rPr lang="en-US" sz="3600" dirty="0">
                <a:solidFill>
                  <a:schemeClr val="bg1"/>
                </a:solidFill>
                <a:latin typeface="Harrington" pitchFamily="82" charset="0"/>
              </a:rPr>
              <a:t>Stephen Recounts Israel’s History</a:t>
            </a:r>
          </a:p>
        </p:txBody>
      </p:sp>
      <p:sp>
        <p:nvSpPr>
          <p:cNvPr id="10" name="TextBox 9"/>
          <p:cNvSpPr txBox="1"/>
          <p:nvPr/>
        </p:nvSpPr>
        <p:spPr>
          <a:xfrm>
            <a:off x="2831" y="6551980"/>
            <a:ext cx="2590800" cy="338554"/>
          </a:xfrm>
          <a:prstGeom prst="rect">
            <a:avLst/>
          </a:prstGeom>
          <a:noFill/>
        </p:spPr>
        <p:txBody>
          <a:bodyPr wrap="square" rtlCol="0">
            <a:spAutoFit/>
          </a:bodyPr>
          <a:lstStyle/>
          <a:p>
            <a:r>
              <a:rPr lang="en-US" sz="1600" dirty="0">
                <a:solidFill>
                  <a:schemeClr val="bg1"/>
                </a:solidFill>
              </a:rPr>
              <a:t>Acts 7:1-50</a:t>
            </a:r>
          </a:p>
        </p:txBody>
      </p:sp>
      <p:sp>
        <p:nvSpPr>
          <p:cNvPr id="20484" name="AutoShape 4"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data:image/jpeg;base64,/9j/4AAQSkZJRgABAQAAAQABAAD/2wCEAAkGBhQSEBUUExQUFRQWFxYWFhQYGBUXFBQYFRcXFxYYGBcYHCYeGBojGhQUHy8gIycpLCwtFx4xNTAqNSYsLCkBCQoKDgwOGg8PGiwkHyQsLCwsLCwpLCwsKSwsLCwsLCwsLCwsLCwsLCwsLCwsLCwsLCwsLCwsLCwsLCwpLCwsLP/AABEIAMIBAwMBIgACEQEDEQH/xAAcAAAABwEBAAAAAAAAAAAAAAAAAQIDBAUGBwj/xABBEAABAwIDBQYDBgQFAwUAAAABAAIRAyEEEjEFBkFRYRMicYGRoTKx8AcUI0LB0VJicuEWgpKy8SRTohUzQ3OD/8QAGgEAAgMBAQAAAAAAAAAAAAAAAQIAAwQFBv/EAC0RAAICAQMDAwQBBAMAAAAAAAABAhEDBBIhMUFREyIyM3GB8LEFNGHBI0KR/9oADAMBAAIRAxEAPwDj1CkC9ocQ1pIBdE5QTBdAuYF4HJOY7DsZVe1jxVY1xDagBaHtGjg112yOB0TKU069f3B8tFbQovEYgvySGjIwMENa2QCTLoHedLj3jc25IsPh85gZRZxlxa0d1pcbugSQIA4kgC5SIRhSiCn5YEAzqSYjRtg3oc15uCLCLtgJ2lUyk2aZBFwDGYESJ0cJkHgbpICFEEgIwFNFKrWIs55AawQODQGtbYcgBzVsNwMdlznCVw3W7CD6G/sg+ApFdUxOH+6BgoO+85iXVzUOUNmzW0gI0i5PPpFaDb69Vb4ndjE06bnvo1GNbGYuaWgT8Mk2Ezx1kQqlyUIklJKMolAAQQQQIBEjQKJAoSntAiDMiTYjKb268DPVEiRogE9jKTWvhj87Yac2UtklrS4Qb2cXNnjlnimQgoQCCCJAgYRSjRKEAilGiUIBBBBQgEYRJQKIAiiCMogoECCEoJQDwagGpYCUGrWoC2NwhCey+CINUcSJkvGbCrUQ01WZWu+F0tc18Na6WuaSHCHtuLXjUEK+3T3Hdi3tBJptdeYMBvFzj+Ucueg6QaG0amIfhabyHCnkpU4a0Oy55gkCTEm5XoPcnYwpYFjBGZzSXG93PJd8iB5IcRXJOW6D3S3bw2CZloMBqZQS5wio4Hx+EE8B5yr2jWe8gPpNykGTIN50jksxU29UaXUacvqBzgCZJbe4trCtm4zFENIpifzTEHy1HqsUtRDc0uTVHDLbb4G9ubPFNhfSOWdWfkf0LZygESDa9ly3ezd3CYim5zaPYYkCQ5pDabyL5XMiJN7iPGxXQtvDE1RlIysnhJJ8YVPs97KLiMRRFUcJFwfO3qFRPVwfsdp+aLFp5r3KmvB5+xOHcxxa4QRYhMlds373RwmJpGrhKYbUgE3dAjgW/lm94I91xzF4J9J5bUaWuHAiFqSfFmV12I4ZJgIipuzdoVMPWFWk7LUZmyugGMzXMJE2mHGDwMFQyOCZpoAlGggoQJAo0ITUAIokqE8zAPNJ1UNJptc1jn8GueCWg9SGu9FGiEdONpd0ultiBlnvHMHGQOIGW54SOaTCIqUQSUEESQIEEEFCARhEgiQl43ZdWjk7Wm+n2jQ9mZpbnY7RzZ1aeYUaE4+s50ZiTAAEkmANAJ0A5JBTVxYBCAQQSEChGhKCJCb2fQqTg2MD2moxzmAjM1pyuI4gOgwesFBrU82mOa6GyyndRL3hxVGtWz0aLqTcrQWF2cS1ob3SQCBAAvyVcWNEkz7KS2iFGe01HhrfLUk9YFylm1CNhj7nSLjcqhmxLXic1N9NzR0zif0Hney7fX232OHAYMtStZrZksHSPP8AdZrc3dZtGk2nHfLe0rOsTIbYX0a3NwsTzspO2MKaeIZJ0kNHIAgGPO3kuZqZvHhb7s26eCnkXhGo2fggym13dzxcgDug3gk6qdR2iWgS4n/K4/3VZQNpzDKLZs3w2Gmaw43UDa22aDDloljqjO8+XSYgnWbkjx4LBCMoRtLobp7ZOmy52hjHEGHgHllcDHmVnto2Bzg3mHRHuSrjNRHerEtzxlzENjMYEn09Vmd68bRpwO2aYNw0h+UfzQfbXVUZMU8nKHjOEOCjwm2DRxbQT3XOAMXsTHeHTj0Mqi+0DZze2eCMrqdwBpBdBaeUWII5xaQo2Lrjt6dRvfYXcLgwbwNQSPTgug7WwQq0W1cocXMgvAHeE8uUAcV2dHC8ahLquTj6iVTconDn07lNObdbLamwSHOytbABIhhk8YOW4tN9OcarOv2e8tc8NdkYQHOgw0vnK0ngTlMeBW6WNFUZ2VwakhqklqQWpfSGsahAhOFicxFFocQ1+doiHQWzbk64vbyR2EsjwiThppf3buF0ts4Nyz37gmQOItr1CGxksKvUYWMDWFrgDndmJzkuJBDYhkNytgTME8YEcpbk2qZ8cBQSBQQKrGBCJGiUIKISUbSpDcG5zXPDXFrYDnAEhpdMSeE5T6J0t3QHQap05I62vbXmeCe2lgzSqvpuLCWEtJY4PYSOLXNsQm4TTtU01tQFyEiCW0359OaSqhgkEEaAC9p0k+zDJLXKTTcuukjG2xsUJseXtxWv+zrdN1Q9uWjvR2bSJgNNi48BMW4wJtrSYDAmrDTOVxExq5omWj2nwHNd93b2YKNFubuwNP4Ry8lkzyV/YvxJsLB7IGHpue519XvN4aLxfz9VhMXtU4mpUqBzabm/ATEta13dyN/M4AacSZWr3xx9Q0y1ghn5nQZNpAHzPgsxurTbDoBc4/De7TwIHS2tiuLrMknOKk/8nW02Ooto5/j9mV3VWtoGo4Pc0Dvm7nSf5REsdJHdBaRMiENjNrYXFii+mWvL2h+YA3DiO6YIIvw5BdYqYPM3KS5stAaO8cvIgNc0DnE+ah/4ZDX0mGq+pUNQvlxmAI1J492PRI8r20iel7uTL/abvJXz/diGkGwdGsmIjSxAibrMj7PsUapYWgGHS9+ZrO7MjNBAJixNri6v/tIwOWq1zjcy0zrr/dbqpgw/C4cNeXfhs77hmznKCTnc6eZvKkcm2FpAcN02jiTaT6LshtBBOhba4g3vMix5rp/2ebdD2djUu0QBY8OVrG3ssVvjhMtcvzF7nHvTxm0WMGwA4KXuSCK0MMi/nK3aaak0/JjzRcW77G93m2JDM7CHNHAwWnnIP6cvTlu9ez2gCowZYOV9M6iSS1w5tuR0tzXYabXXY6RIOTQsLmicrp42sRrIWE3u2eDnbkBdrNw6IuYbZ1uMLo7m+DK4pOzmfYnknGYNxa52QljSA50GBmnKCQIBMHxgp+rAtHv6po4h0EAmDBImxjSRxiT6q5JAtsjOaEQp9E7nTge2DMzaDIjjMiL8PRMkiWyMWdECxOucOibfVtqEGkiJtkasmU9U4evqmoWDIuS5AyogEr9UUJKGEkI2tlAhKLOI/wCFEgWEG81IpvI0JEiDEiRyMaiwsjouBIJE8wLH1Qjp8lrxwSVorkxFeGkgGRJEiYPUTB9Qo4Cfr6JkqjN8qGj0CKJKKSqRgkEaChDUuoN7uXNMd6YjNJ+GOERreZS6OGJIHOB7o2OCFepDTGpsPErrcJWYeWb77P8ACtrYslgnsgQ1p0AA18S5wM62PRddZQzNbJ7o4fxdf2XIfscx4bUqtd8WUkf5WwR7rpe9W1OwwrnN4HKPSB7wsOZXLjubMTpUUO9+8bJfTHAOAibusCOUDMFkdzd5jhq7g8S10geXL64qPgNm1alXtqjok/hl3wZhD8p4SRmt1UXalDK8CNHHKRoczoieIsfRcjUK8lJdEdPDPbD3dzc7d3pp0MP2gH4j7gcgZjwWK27jNoljcQ6i6m0XzAGACBl4kiwH0Vpt3dgCvXa+tDqTDOUzAc10NDo8JjTTmr/eDfbDgOw7AarzbI1uYO59I1ubWRxYm1umLkk3LbA4jiNrPrVg6r2lRvEunMOeU6Bbbc7fJ7cC/DO+OmXGnOuQ3LR1Bk+aRitt4dlNzKmBe0iW9r2Za9pzd2ROV2otyteylYBuGrN7TJ2dQNAIazKHBgEva3iIzCCOAB1WiWNSj7GZ05Ql7kYPb20e2q8yTLj4q52XjGUWyZaC5oD2gSMsGOfI+Sp62wnNxD2i5Y4i2hAPDotHT2YwtNPJeLO4gky0+EfJLBODjtJJ79246fu7tKniaDWuMyBDuTgJ8tJhUG3WClXAeDmaS6k4TBDj3mci3MWwDpnd4JvdnC/dC0ZnZHEG94hwkHrpfjPRV29+1M9YBv8A8deo0EcstOPDvMHoF0W9vLM/yVHL9sBpxFTICG53QDYgSdRwKhFisdtuH3iqWmfxHW/zEfXiolVkBpDpJmWx8MG0k2Mi9lphyrKnxwR+yJ69NUirSIMGxFiNCDyITwMcVJ2WKRrsOIzmkXfiFh/EIMyQTqZTMFlbkSHBTK1NoccpJEnKSIJE2JHAxwSezGqDjYbIppkym3sU+LWSC20JJYkwqRDYJ+vVB1MjVOPZlMp4tzD5KmOO+O6GciKwTZLawgxzSvu3rz4FOBsjr+qfHB9+oJSECilNkAgOIB1EmDBkSON7pwBCFo2JFd2Q6zbpsqZSpZqkcgT6NJUam2bfUrBkVzdF66A7ORI9E3KW10FPvogiQooblx1I3XUjCmUEs0TyQSbH4Da8ls0gm6fFMESOHqmBTUxlR3ZmnJyFwfltGZoLQfGHOHmuivsZS23Z22MNXa8ggZiHWE5XQDJ1OgPrGq67tHFtxeGc1rg/MwOER8TL3jmJ9ei4hTbAlaDdbep7Kga4iSQGmIHdaGgO8hrrPOUk+ErQYdbTOiUHZmFjsuWA5ogTfx4y4DwBUTauHZ2jXR3XuYGC0902vws0/wCqbwo+I22HmBAykOIGrdSfAEGZ0srujskValJkDLlzlwFxaBf19CqckU+UXRbfBP3YoD7uC5sFwvP5p4m/UjyUfGbIDA9zQBAhndBLWhp0dYzJatRTwIkk6WgcLaW04pvHYEFseNuZNv29FmajJ8mlNx+JzbFsGIcQKbmgNktvkMjS+kOBg+E8VAODfTdTlobkOZtRs3OTvB4FjJ0d4AmF0ens5rmzFx7kaA6yCFX45tNzSCAQBEEXb4Dp0V0VG+EVS3PqzAYxppvNYSS60mLwIGnMD1Cf3axjKtX+bLccZMAwrqvssHOBGUtnh/tOqx9AupVhUa1jQHfE3PJ1gZc2We6Rw06iQ5bHx0E22aLeLG9nDBmBzgn+HSSOY/L6rG7S2r2YuZc49oQZmbdeJtPJSN4dukgvu50kZiYub2HGw8hHMLH1Xlxl2p4meHC6ibyu10QWlBV3G+042J/eZ+aRKWGqx2bu/VrsqvpszNotz1DmaMrb37xE6GwvZalwiorJCEhG+mAkEKywC8yVmHkmi1BSwUSK4aHkNdmEkBxGWRwJbJieUpHmmwErKmQAOaCkU2xI4JzslIwOyatZ2Wkx73RJa1pJAkCYHCSBPVCl1JfYYBCGYJdTBuDi0iCCQQdZBIISexToXgIOHJFISuyRGmoDgawjvxX/ANJ+QUWqMr/OVMpsio7hLP2TeIpSJGo+XJYnBtSryX7lx9gV8NmuLH5pvDNIsRbml0XS3wsjJVyim1NCW+gvJ1QTWZBOCmWFKnJA8Fa7b2G/CVuyq/HlY4gaAvaHROhiYkW5KtpYV0yJnneym4x1Wq8vqvc97rlzjLkvItoaayVIGEc2n2lsjnGnq2czQx+mo1bfjpKcw2yXO0Hjw1Vhh93Q7NcDK3NLvg1FjF9D6wOKR5I9EGMWx3YDC6ppmcASTrGkCZPPlqu47C2eKVMAcGtE89T8yuc7p4AZ61MtbLWupggGIL3ljpN7ilM9Quh4fFGm0Nee8bnT0geBVOWTmuDTijtLR9bh4KPWxIzZSbn6/dQsdiQIcB58IJ/b5qqxW0CAKgv+Y+Qv8yqVjLtyRMp4zI8G0ReD/MT6wfZUO2doA4ohk3EjSHaC173hLr4rO/MJyzlsJ1Do5AcOCz208WWVAIkzLDPHMAYPW1ubVbtrkplK+CY3GzJ0sRPRt/8Ab8lj97qBAquBItqDqDBExzE+gV1tCt3u78Li7l0JHpb0UDaGHa+m9oMuLSw82xp4ggSFRmuPu8FmOpOvJzvtiTJk8yb6pyJHgnzUpiiGZWiqHlzqmY3YWtAZl+Gxl0i9yipUxrr7rXjdozz4GbpxhMRaDrfXlbinXmYiProiZRJ4x6K5FdjTqXT3TfYnkPNSX0SOI9JTgo3j9B+6INxALCkmmpb6fNKGHEaceQClE3EMMS4hSDS5R6f3TeQ9USXYGiU/hMW+m8OY4scNCDBum2uPL2Sg4xp7JhWGG9UfZ9UMxSgPq6dCMLJ4eiBb/SnezHP5o+wHFFi2QzRGcG3wka9QjcwcvdSzTbKHZtS0kHcQHMHIpDgPoKwdhwUj7qOf16IMO4riG/QQU77j1Hqf2QQ5H3o1eD3eqOMFsepmyuKO7BZGanc8o8tbrfnDsZpaOCratcucJ5iFiVSdsv27eCqxW7gptEzPeLjJiABEfXFQcfsplDDVA4SCS8njqHRbhZarbbC6kCNLT4SFQb3tnBPOv4U8ZuBzujPoRLklfZzijUpmqbh0NHEgtcbTrZrwPNaraDG9q1xPwmSP4rcemq5duFtN1OmIktZILRxzGS7qQcvotjtTbbjVNM04sYfm7roBLYJsJi08+CpxTTVm7Pj2Oixx20TUbVY2BUhuUiY+KC3S1xPgVW1MaDRA6OB1kag35yCsxi9uEVpZVzOFwxgzuBM2OSW2tq7gk195GOeWPaWvN7gjvauIEnxj5plkhdWZpRl1LjDONKmbkhzoBvxic1+cH9uMTGUGseyY+IE6xGbO6DyMN+igMWDmpz3mtBEdL362IvxyqoD3vHeJJbJJ4Rmbmb6ZvVWyfHBUlyIfUcKbg4d8Pa4DxyX8O6bpjG48U6znEiA0kAiz25aZE+b/ABF1IrYlxeAQJFQebRle3y70+ZWQ2higT37tyugaWkkX8C1Zpuy6KIO0qDQ6pBkZwWzqWuk3HO49Cq+40U7GULzFrewCsN3MOx+dr2F1swLQCQRwINyLHS6MY9gylxZTU8Q6dfVTaeIH5h5hbFu5lOqRlOR2UOsJYQQdJdrLTN+Oim/4GpuYAGua8DUEw4cxOkrQoZOzM7nB9jG0cp+d7FN6GOHh+qsP/T+yq5KoIFwHCx8eXkhi8EWOgxzB4EcClhqLlslw/wCRZY6jvXKIOfrb6/dOi45+aP1RkeK07ihjQYfr68UYo/Vk5KUmsFjLqHIesIvuxP0FIlGAimgWxj7v9T/ZODDD6J/ZKzIi8pk0LbEGgPr/AISex6JzOURJQ3InInIjyowUlTcEeA8PQpt7uFvT+6bdKIsQcyJByeiCTHRBJvDR33ENzsPOD5R/wqik26t3ViC8dJ9dfmqc14t4rPE2y5JdR2ai7oHewkcPBVW8bc2DqtBj8Ijxgaeeidq7UFNt9TowCXO8Ao7tnPrQ6t3WaikCLawXnib+Cz6nUwxpruX4MMpSTo57s7C1W2bbNFrkcNRpwB8lf0R2hHbdpWDQe7fIOnKJWjc2mw5abGknzaOpPE9Eb8ZA+OmzmSWz5NGi4Lzt9DsTTk7YjDYusBloUKVMcM3dGnQSVi/tGD2PYXvpPcYJdTBbkcDYSSS7xMLWHFNqB34z7cWZW+8fJc630Lg6C8vDjmBMAiLRbhponwS3ZEjPlVR6hbE3j7J01TmD26yTBBkWHUCQr4YwGrlpw4Ft4nL3gDM8oIXPKQzED35c1f4DamQZWuIDY5jNAI08D7rsxk0qMDhfKLmptHN2r9GizCRwa0Mn1BWQxtW7Ryv68PZPYnaebWct4HmdfNVz3yZKN2BKi9wzMzB1EDqf4SOVgVJ3YqZKxuW3AzD8om5tYt58Fot2NjU8Rs+WgmoJa4n4dSWASOU6XTu6eFYzG1mPbIlpFhYC4HyE+K0RxvhmeU+qL7EP7FralpiqyRofw87Dxv3CPNW+ycWKnAWFM5hxFUEjjqMpHkoW9uEH3RzqY+EteANBlsR0sSPNZrd7ahFJgBPx0m66ZKzAf/GufdXSlzRWlwX+9ewm1AeBdoeoWHrsLqUH46ZI6kLp+0+/Tv5fQ0XP9qNyVQ7+Luu/dY9XF7Fkj1iX4Gtzg+jM6SEUqRjKGR7h6eBuFHcCtGPIpxUl3Ms4bZOL7BkowUjKjAViEHAic7qiAR+ycUTm+rIAoEIsqBABEXdfBLy9f1RFiDIJm9yUAPFKA8UYCBBIb4oEBOQk5bpWQQB0QSuzKCATujawcA7mxpPmAVS4mu1ku1cT3QdBGpPRSdpY0UKRnk1oA5wLLKPrOqXcRzcBoOTegWDWaj0o7Y9WdbTYfUlb6I0OyaTc3aPudcx0H6J3aeOJBDGwP+4+zB/S03eesR4qsweL7uY91oAgc9Lx+izmO3qaXvaSbAxJv4ei4KuS8nUbUWWuM2qGANpmXcXOEklVxcD36r5voLD2Wbx+9oFqbQDxN7+v1ZZzF7VfUPeJjlwWnHpZS68FE88UdGxm3cG0Q8SOAkm/MALB7fxoe+GzkEFs6tBEkT4quqYxx1KZJWzFp1j5MuTLuACl50gIw1aitWBGlZCkkI2RwaN99n22eypOBMNFVmcfyvBbPk4tM8Lq8NLs9pOI0eAQReZEg/3WJ3Pp5hiW86JMc8hDv091qaeMzPw1RzgZ7hNp7vAnwI0W7G7ijDk4kzZYrEDsSCCZBB6Bc4o4kUHOa4d7Mx7TIgFj2F40mYY1dDxdHukcCPr5rn+9mFBANwRc6QIgcNOA9E+VcWhYP3UzfYzE9wRprPMfUFZneGlmYTzjycLqz2LU7bA0nfmy5SerbD5CfFR3OFRjmnUS0tOs8Pbj0TUpREbcZGVxDxUptP5mWPVjtCfA281EbTEibCRJiYE3McbcFNweFArOpuNndyeYd8JjnJFuiiGmWktcIIsehC5Wnlsk8Xjk2ahbksn4EPYA4iSRJgxEibGOEjgjaAlBvJLa7p7rcmYmILR9Sk5Qnp8ECU24UayBDKPqEsoEI2Aayo8qWpIxDTSydm3NnzdrfPGWMnLLMHmg2EjvfIAhtpuAATJm5Fz5pAanAEYahZBuAhlCXCEfVkrkiCJH1/wgl5ESS0E2e2dsGtVgEkT3fTUjmUnCgBpnjfrPC3JV2zqUgkm826kRH14peNxgYLHzF7HSB9cV5jJOWSVt8s9VCMYRIW9G2DTpkA97odPFYLM55mSZ1Una2NNSoddfFS9pbN+71hSP/uU2N7T/AOx4zkf5Q5rfFpXTw4vTh/kyr/myJPoV7cJcAn9Eb6TWjTj7Qm6zzmEnxTOIqyVek2POWOCdIKq8FNoiUacwSludhgqVSpXE8VFVhhGaE6oSdI06WG+VCn0vRRarVZimoeLpwkhLk6GpwVGyy3MxIZjKYPwv/Dd4PsbLTbLb3KlJ1zTqED+WMzT8gsPhXZazD/M0+62eJqdnj6g/LVDX9Jc0On/WPmuhglxz+2ef1MKf72N/gava0RzAWQ3ophrXD+KfRwgj18Fodi4qC3qI4Kr3xwpLLcCY+Y+XutMlwzJfKYz9nmKDsM+n+ZryfIgR7gpzbzhRe2sOPdfyI4TyIWZ3T2sMNjGg/BUhrvGe6fePNdJ2vsgVGFrhLXC40v8Ap4qrG7VFmSPNnPdqCKwqtMsIa62ggz/b05praTe/Nr3BHGePmmhSdQrOw9Qy0nuE6QdLcPDmpb6HdDf4TE8geB8D81yMsvT1CkzYo7sLSK5qVkhShhLpb6Ia0ud8LRJ59F0UznWRhTKTfl8lXO269og02zrfNcHS06IzvQYINFk8CHOEeRmUPU8Fnoz8FlkPRGKZKq6e84/NT9HR+ifG9bP4H+oKPqIV4p+CeMMeSMYZ3JQxvXT5PHonf8T0uZ+vJDeD05+CUMO7ki7A8gox3op/xO8h/ZF/iun/ABO/0ob0DZPwSTTPIICieQUGrvWzgHHxgfuort6uTPU/2S70MsU/Bb9n0CCpDvW7/tt/1FBLuG9KZpvv7WXJtbwlZra+3SSQ23XSFDrYx2XjB91XudJXPxadRds7OXLapGq+zzZlOpiu1rECnRh9/wAz7ljfLKXHo1Uu19rmtXrVjrVe53kTb2hM0caWMIB1zCLx3m5SbcYMeShErZXYzqTg7QZfKSggiVt2BAIIwoAMBW+HbZvgouEwc3P1ZWYFlROXY7n9P07Sc33DYFExbJKlsKYxYuki+TpZ0pYyvcL+C2u23ZqOFxAMkMyuPMsJcPkR5rF4k3Wz3XxDa2CdRdd1Nwc3+l1yPUFb8Dvg8tq1TtdmXWx8QXMMRMBzbmOnTp5FP4vGdvh3OOocW26Xbr0B9VV7Ppmm4AzNN+nA03z58I8uqXjqnYmtTNw7KREnib9NAtu5rqcprwY3bFPK63C0/L2K6xuZt/7zhBnMvb3XdSI+Ygrlm1GXHgfb6Kufs62kW1KlPgRmHiLfr7KiDqdGqSvHZfb97ELmdqz4mmZ+vVUOzsZ2rbzOj/kT+vkujvaHtLTeR5XH6yuZ7ZwDsLiC4A5HH5nX1sVTr8G+NrqHSZdstrLnZzG97tGOJykCLAPBiXcxYqs21TdUdTwzCcz3Zn/ytFhP/kf8oVlhq4y5zBBE5uQEa8E7sXClofi6oOd85GmxDB3WAzoTE+a5ktXtwX36fk16XQ+rqa7Ln8FLvlhGnIxgvTbrxveDGthPmszhqbahDMpzmzSy+Y8JYdT4EeBXTdm4XM/O4SRqSBdztfK5ELAbybL+7Ykhtmk5mf0n9jI8lVo89r0+529bpttZa4fD/wBFVVwbgCQCWgwXAHLJ4GRbwKjkLqOx9k0auGa4WcZ/EYMrh/KdQ4RFjIus/tXdxgqFhBJie0pN/wB9LS3HIfJWw1sZScX2/f3+CnJ/TWoqUH1/f3+TGwihW2I3eqASyKjf4qZzR4t+JvmFWOYQtkZqXQ5eTDLH8lQ0jRlEnKaBKKUcIoUIEgjyIJSckioUy3VEgmGfYVU0CQiQQFfUCCCCgAIwggoFFvgfhUtuiCCyyPWaT4R+wTdU3iUEEUPk+myrr6rS7guP3hw4FhkcD3maoILZh+SPK6v/ALGj2p3a9WLfg0tLatpz8yk7XE5etMz1h1OEEFtf7/6cpdTIbY+IfXNObln/AKxv9J+YQQWd/M2L6Z1VjjAvwPzb+5VHv40ZDbg7/aEEFqzfB/vgx4/mjLUD/wBD/wDoweRK1u2jYeDvZtkEF47UfP8AL/0e0/p305fZEzZI/Bb5/MrE/aGfxm/0j5oIJdH/AHBt139u/wAFn9nJ/BqD+dvyKu9mD8R/+b/cjQVWp+tMbS/QgV+9TA3I5oDXF13CzjY8RdR9rYdrsLmc1rnZW94gF14m5uggmxviBe0mpp+DnWJF0wggvRI8Tk6gKIIIIi9xYQQQSl5//9k="/>
          <p:cNvSpPr>
            <a:spLocks noChangeAspect="1" noChangeArrowheads="1"/>
          </p:cNvSpPr>
          <p:nvPr/>
        </p:nvSpPr>
        <p:spPr bwMode="auto">
          <a:xfrm>
            <a:off x="1587501"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484188" y="1077913"/>
            <a:ext cx="5551488" cy="2131692"/>
            <a:chOff x="484188" y="1077913"/>
            <a:chExt cx="5551488" cy="2131692"/>
          </a:xfrm>
        </p:grpSpPr>
        <p:sp>
          <p:nvSpPr>
            <p:cNvPr id="8" name="TextBox 7"/>
            <p:cNvSpPr txBox="1"/>
            <p:nvPr/>
          </p:nvSpPr>
          <p:spPr>
            <a:xfrm>
              <a:off x="3444876" y="1529234"/>
              <a:ext cx="2590800" cy="1384995"/>
            </a:xfrm>
            <a:prstGeom prst="rect">
              <a:avLst/>
            </a:prstGeom>
            <a:noFill/>
          </p:spPr>
          <p:txBody>
            <a:bodyPr wrap="square" rtlCol="0">
              <a:spAutoFit/>
            </a:bodyPr>
            <a:lstStyle/>
            <a:p>
              <a:pPr algn="ctr"/>
              <a:r>
                <a:rPr lang="en-US" sz="2800" dirty="0">
                  <a:solidFill>
                    <a:schemeClr val="bg1"/>
                  </a:solidFill>
                </a:rPr>
                <a:t>Glory of God appearing to Abraham</a:t>
              </a:r>
            </a:p>
          </p:txBody>
        </p:sp>
        <p:pic>
          <p:nvPicPr>
            <p:cNvPr id="20492" name="Picture 12" descr="http://northlandharvestchurch.org/abraham-face-starsjpg.jpg"/>
            <p:cNvPicPr>
              <a:picLocks noChangeAspect="1" noChangeArrowheads="1"/>
            </p:cNvPicPr>
            <p:nvPr/>
          </p:nvPicPr>
          <p:blipFill>
            <a:blip r:embed="rId3" cstate="print"/>
            <a:srcRect/>
            <a:stretch>
              <a:fillRect/>
            </a:stretch>
          </p:blipFill>
          <p:spPr bwMode="auto">
            <a:xfrm>
              <a:off x="484188" y="1077913"/>
              <a:ext cx="2842256" cy="2131692"/>
            </a:xfrm>
            <a:prstGeom prst="rect">
              <a:avLst/>
            </a:prstGeom>
            <a:noFill/>
          </p:spPr>
        </p:pic>
      </p:grpSp>
      <p:sp>
        <p:nvSpPr>
          <p:cNvPr id="6146" name="AutoShape 2" descr="data:image/jpeg;base64,/9j/4AAQSkZJRgABAQAAAQABAAD/2wCEAAkGBhQSERUUExQVFRUVGBQXGBgWFRcWFRcVGBQVGBgUFxcYHCYfGBkkGhQXHy8gJCcpLi0sFR4xNTAsNSYrLCkBCQoKDgwOGg8PGiwlHyQ0LSwsLCwqLCwsLCwqLCwsLCwsLCwqKSwsLCwsLyksKSksLCwsLCwpKSwsLCwsKSwpLP/AABEIAJ8A8AMBIgACEQEDEQH/xAAcAAABBQEBAQAAAAAAAAAAAAAGAgMEBQcBAAj/xABFEAACAQIDBQUEBQcNAQEBAAABAhEAAwQSIQUGMUFREyJhcZEygaGxB0KSwdEUFSNSYuHwFiRDU1RjcnOCorLC0kQz4v/EABoBAAIDAQEAAAAAAAAAAAAAAAMEAQIFAAb/xAA0EQABBAAEAQoFBQADAAAAAAABAAIDEQQSITFBEyJRYYGRobHh8BQyUsHRFTNCcfEjouL/2gAMAwEAAhEDEQA/AMkN49a8l06+RrzATzpdq3PsqxPgCflQiRSLzr3SDc8a4bhpT2tYytPQgz6RSEidRPvIrrC6ivdpSc9W2ATDMYdWXxzSPfHCr1d2MORop+0aC+drNwUZmHc/Yj32ILLGuUeWdz7B+qftNUwbmYb9Q/ab8aCcdGOlE+Bf0j32LOBXa0gbo4X+r/3N+NOfyTwo/oh72b8aj4+PoKt8C7pCzMivZa07+TOG/qV+P40k7v4cf0Kfx76r+oM6Cp+Ad0rNBFKmtIOx7A/obfpUO/grQ/okH+gVAx7TwVv08/UgPNXs9GD4dOOVfsj8KqMftNACqIhPCco+GlGZiM5oNQ5MKIxbneCpZr1ONcmk01aTIHSkmkmnINdBqbUZbTINdFyplvGEc6kJtNvD0FDL3Dh4ojY2niq0OenwpWY1ZHappB2kxqoe4/x8fRWMbR/JQlanM/jRVsvcy7ey9sSmc6J/SEcSWH1AB118KLMHulhEcJbtC40iXuS/HTug6Dr7ppaTHRs03PV+UOllqAdfjTgYdRWv393cMpa0lm2FIgwokyebHXUnrUPFbtYR2gWLYCggZRl4kdOJjmaB+pM4gq4Cyln8RHSa5bOvTnWondbCgoOxSCHXgePtA8eMAj30ObwbuW7KF7Q6hlPeA8p4RI9aJHj43nLR1XAWQkbGxlrD2P0oEhtCFksGUMPnUx7PZvcuWoi9+TsOneJVvx99DWMJayBzCqR7hPyJ91WWCxrG3b8APQNIpWWCufxJ18/stRjrOXo2Vm2MSw9y/cnvuLawJbKix6TPwqHiMDZxF24CvfYqAeGVF0L6aEyG9KrsQxe6gb2bQmOrElviYqTbJLqoJEAM5GhjkJHUyfcOtVEeSiDrXhw+ym70I0TWJ3RU9o9p8iL7OfUEj2jm5LOgPgad2Xj1t21Vi2YcQQdPDy/GpuHvKrklcx0hfqiBAGvQek9TVpg93nxRd2WO6kHLAJltAdSdOZpjDudK/kpDY6ezxQXt5IZ2KvTee0v632afTeuyf1/s0/d3CfNoB5cal4fcFo1QT16Vofp8XX3oHxUnUomC2mt1u4GPuA+ZqyQltAp9V/GrHAbhhdSNf45UQ4fY8cBBHCABQ3YCHpPf6K4xT+pCybMuH6v+5fxpwbCfmv8AuX8aMU2dHKnl2dNLSYWJo0vv9EZmIcd6QE+7108AvrTFzc283NftVoxwUV1MFSZZrzUxy4rVYBvTaa3eOHXVlyho/Wbgs+lVbbHyi4HaLiFe4NcyniQ0+Y8xRTv7sy9YxN9TAS45uKx+uGMiT4ez4RQk9wwZnMJB9+vzrRizZaas6Uhzrcnr9qz2iZFIWWmSTmEAgmuqEF4OFGXK2kaZh4e+oatMV61cgeo+BomQ1uehALtVaJeTOzFFjugCBA01Me+kZLRuOSmkDKoMd6ATw4cQPfVW1wkjXmadD6E8zp68fgKryVa2qlymYnZCSqo2sS5bVR5RrM1K3e3VXEu6G9lZAGGVcwdeBIJI1BiR41VpfgeZ+A0160Ubk3GbE23nupmzKI9kqVgAcySABzJFQ4yMadVaLKXi1G27uR+TqmW41x7jZVUoBoBLMTOgGld2bhrVjvKQ7CQ13kGiTaw4PFut06KPdN3vRavYho1C97LbQ+0J1lumkE8CRAkAmhsWCbayIe93VUcLdhT3gByLMI9xqCS5gzFCneA85dAiLYm02TD3MTc7z3TktqOk922gPVjqeOkmiDYrm3lL6sqs7t1c6T5SSB0C0InaC5u0j+b4MZEA4XL5EEjrx409szarsgZz38Q4AA4LbTp4AFj4yKzJYybd76h2DUqAdkVflRN0eIdvsgAfFxScNjAxXKZDMwnkcikkjwkRQ7vHtfIpVNHuA2wf1UHeuN8l8xTGCx3ZvbA9nD2dR1d1kj4ge40JuGLmZz79mgrZ6RHtTHZPydv74KfJlZT86ot4sTNy4oOnZsT5kED4R6VB2hjy1ixmPea5cc/a4+XGl4XCG/bxN08Atx/QEIPmfdTUGGognhfn/qoSXUBxpU9plKAcwF0849RrTti6qAhp4sBA5An4Ac6QFi0pC+wA08yDAcH1B91PbLw2cs7mNDBH1f8A+RPv16VqOiB32WgJCD1pq3ixnZiYWRGnQD1/dU/B3VYMQIJOUdWIHd/jwqFYwwXtZ+qCCCJAVpDAePGOgU9anbI2aw7EmZILHWO8Ij4NQn4a1ZjyTSOt2txUa0rXZk6wOPgZ6z6zVwu8mCsX0walQdQcoGRGOuViPrH4c6Fd7d/GVOwwpiBla4OPCIt/+vSs2S+Q08+M/fRIRVuA1VZCCcp2X0uuEXwp0WgBJ4DUk6ADqegoB3F34m2q3TKjQnmh+9Y18NaH/pJ+kn8onDYVv0PC5cGnafsqf6vqeflxM2bPp0boDo8iPti7/YXEYl7Fs+zorn2bhGhy+HTrRSbYr5e2bjDauK68VPr1Fb3uhvWt9VVm1YShPP8AZP7Q+MVTlKdR4q+S22ESZK6BTkVzLV3NzIaQ1ua4ia05FcFIvho6IlqNtvdqxjbXZ3kkawRGZSean7uFYZ9Iu5i7PvKqktbdJUnjodVMdDEeDCvoNGigH6ZdnC7hLb87dyP9LRI/2irtNcEHXZYLmFdAkwOZqZtPZxtuJ+subhHHXT9nXQ8waZw9mB5/LpTNgi1XW0yiaxGtOFDw6D5126kHy+XOjDY30X4vFoLgyWEYSnbNlZgdQcoBMeNdVqCmty9wvy9bjtcNtLZVBlUMWeJOh5BSPea0LZO5NnDSLeYiNWYyzH3RA8uvjIlbk7vXMFhzZvZe0Ny45KtmUgwAwPSBV+ySKzpeULyOCdiY3LfFD17ZmYkARIlj0QfV6SSI8AD1FZzvNs9rV29l0mRbB0y2yWIjxM6e6tosYcAHx4+kR6UM71btpcR3glyAvmACI8OAPmKK4ZW2l3wl7ljmNvyqWdFt2hrrqXPtvHM/VHvqw2VjVXNfc5QB2docSq/rRzPhzJPIVXbXwOSDEHWT4yTw99QyhPEkx8OU0QRNkZpt7vvVHxuY7VSMftDtbmbgvsAEyQkyZPMkkk+dT22hmNwDTOSxPvAVfID51Ui0ND6fv8KfLHiNAZ5A/dRuSbQHQhubdp1sSC0cQq5R5a/voq2BtGcDjLREMttn8e8sEHyI+NBLIRwnlzkfuqXYxjJmKmC6MjeKsIIP8cqvk0UtOVzVPTCHs1M+0qk+p094j0qXhkQCGuKICqBmAzZpDk69M32qoXZNM7s0ACF1jThrpXEvWP6pz/rA+VQSSKAPd+U25zWnUjv/AArZbee4xmQVtiAZklQCT6n1okwDjMWbhbS4/kFAP/Wgi22GJ17W2eshgPvoiNlrGz715Ly3lYLaBB1QOxDBlOoME+tWY+nAHyXZ2lpr3uqPE4wEaVV3bgmpj4ZGgyeAHEfhTF7BAAsJMED6sSeHChtcFLmuq1K2dhb92UtEqr6MS0AgdecVb2Po+u8TctgdRmYT0MCRT27t1xADnlx0Uesj1o62ZhLjk5U7w0YaZCPX4cPKhyyZer31gd4zDpUtYDrv76j+FSbn7CtGzdtl1W+M6XBkR4B0Vhmk5CuoYRrVds+xdwl42rgIQuRbuCQhcQe63iOXWje1u1+lFzIQRIlWXMBHsnqPDwFRtt7Be5h2turDKLjKeXaDVGkcOEUiHhrnWbBrs0P+dvaj9FcET7sby9qBbuaXBwP64/8AXhV/evqqlmIVQJJOgA86xHY22c6Bph1gHrPJhVxtnbl/EBQ7Si8hoCf1m6mnGyOApBdHZsLUcFjUvIHtsGU8x8vA08azDdvbT4Z54o3tL1/aHjWl4bFrcQMplTqKsZOlDLaTs0M/SBaz4QpMSwP2daIy8VTbz7LOJs5FYKQZk66QQeOnA89KnM3dVc0kLBt5LxdlkgZEtrrAgEQAfIqftVWvetggZgQMoJAJEaFvvHvol3q3Ys4dtDdusRxZoWesnvH4UG3V8APKrRU5uiE91uOqv92jauYu2CM6hpyMcgYAnRmOiqBEk8l51pW1dqhbyZ2wOeFItW3cHKfZPaZTxEQSBWafR9ZV8faR/ZIuTBiQEJjy0+dHdzEW1FxhatM6lYIU6KPZUA8AABAk1SWUxmgnMLCJNUZ2N6Uuq6AMt2yAz2bkdoEj/wDS040uL/GlXFtgwzL3lPAjgRWa7x4xEu2sYrBLz2smUhfYAIbIDrnJYAQDzo63QwhtYW3bbVlVc2pMsyhjz6sR7qlz2vrpUGIxqzYczUTaNoNbcEaRPpU10E61XbY2ilm2WeSG7sATMg6eGlRpRJVm3eixjel0ZmgjVj6cvh8qHpticz8uXLX2T40YbT+jwm327YiEcZkzgTlkgKebMOtDAwVu0/dYu/IwAAf1pM5R6npURFlU20DESkG3VaUmCQqrd/3jIJ15sRI4cKQMLm9mNP8ADHrJHxpvH5QQe8f8U5nPWDqEHjqa7ZIZlDtIGpEwCOSjpPHyozbq0jyhdsu2MFOpMDw4npFTPzcFBzSWKs3HRQOBMDViYqTskqbxLiVUM8ciQO6I6TGlXO1NmERcYdy7ZeD+2isY8JmfdVHy87KoyPJvrCF7Vg5ZSyD+1cOnumBTtu/dH9Jh08JX7qpcbcY8WJA4CdAByim8PbB4ipdFxP58ynzJZyge+xEts3W9qzh74/YYZvdr91L2tZsfkDm2Hs3A9sPZuTMZtGUniJqLs3Ytu5+sp6qYIop3g2M1vZUXLnajtrWV2HfVdSUJ6adaDDK3lMoP2/I8lMsZa3nBAli1IGklsgUdTwHxNEmO3ffsuwQK76ExEl5BJnoOHkK9uZswXLjX2Hct922I43CNT7gfU1b4nHph7gdzCk5S2pieBNVmmynKzUjhpv3gokTLFu299SHcLi3w5KXFWcuhWBB1109oaER1ol3Yx1y8Iy3GtqR3FnLr9a6V1b/LX30Mb02lKi6hVkLmHVpkMJIPQ5p9aMvo42mFQLyOnlSk77jD69Ozgm2N1Lb9VfbBe/bVnuWraanS3bKA2wdJB1nUn3a0veTEvntNaRnzFVDLdNuFJP8ApIGsyOlXePBNtgsZiCFnhPjUPZ1i7a7sJ2fd5sXmNZnTjSJlIffDtXBoLetY69l7OIu5ASiOQxyxCk6ZhwXp7qtMBtBmkopYAwYE+o5Vd77qq4q8Nf062A2UT3llidTExHpVRu5FsraYwTiTcgnU2RZcBiBx1jTwrV5TM3NSC1oFBO2N47BgBpYkAASNTwEx1ov3U20ySdAkkZZksR7WUeArKNoC8jarBBghUEKRB+qNNCDRlutddsPZAOp7Qk8DJcj2uIkAaeFRIXBoIKuGgnKUf7P3rRr12Zg9lEqwjumdDw1qzw+PV0JMDVgYE8GIGnuFAuyNoWxiMQD3mXs4Zp7OQpDa84MVY7F2vFy1a7UXCzmCAIkktqAeRooewCne9Es6PfKqHfJjxCADUh7kT6HhWZ48yZLhj4A/gK036SgUGuszLHr/AAaGdz9l4LE3UtXBea+cxyl0WycoJAkCSNDpM12EboShPv6aCY2Tsd8Ja/K37lzuGyp4kHXMy8gQCNeRqDe3yxbu3aOGJMSVEDyA4CtJ2juyMfmtA5MovXJQe24VQoliZEiJ9wis7v7LUXEtXWA7ttiSIIDxmmNB0k/q0SMZ3G6PomC7k2ijVfdVmJxLveRnc3MpEmZ0zaR0FfQGx9qg3UtiBmw9i6o4ToVYfKsNxOxyuJSyjI7XCoU5oA4wpPCDoefCtIvWms4jBEcbSnDuRJBicxXw70iYqXNp4ad6VSQ4E+9loWIJPh1oY31uMMLAI9tDwnroPWk7Xx142x2JIYHvDg0Rw14GgPGbQLMc7liJ6k+Op4fCkpsUCCwBM4fDEkOJRrcw6PgcP2hjuebNq2gHIVnW0cFaDEqCMxhJPe1aM3gs8+J5Ue3rijZthyJPZnjwjO3rWW7S2vDNl9rr0PAe8AnTgNK6IPc6gdNFnYlrAdBqSb71GvMqusoXiSesHRR6SffUk4vCuf0lt7R6qZHp+6qddoPPGJj4afdVps7EFvbg+YFPPaQLPgSqxADQeSssPs3KM1q4LtttJBhlPQrRdtXeqzdwb2nRkcW4WRIzqsAzy9OdBz4VEIZJUnioOh6Gl4jFsbTA6908fKk3HM4HfwK1Io2lmyGMTXsMNRXr9Kw661qO+VZbfnRZu9x0ou34UnZSKolnv2gAOZOaB60I7u8aMt9dpfk+z7F0AMUv2zB4HuvxrGh/fT+I+VIwezRh8Pbsgr3QM2vFzqx1HM0P7w4Qvbde7qDEkceRqx2ZvXZxQHeNtj9Vxpm6ByYPz8KdxuAJnRp6/wAGjHM19/d34pVZRbR+35WSoT7PTlRXuZtYJcgmAfHnUfeDdl1m4qN48PWqjDbNvOe5bYn9kGiyGOZhFjv2V4g6N2x9F9A4a4Ltv2uI4g6ipFrDkDiNPCDWAHbmKw7ZO1uIV4ieFaTsLeXtranJeLBRJN4ZCY15Tx5VnHCSNAIGb+lcyMJIuv7Ca23g+2u4kMNWcgMGmCqgKY5RQdu/YIxqKdG/Sr5Hs3Hzov2VfzpnKDvM50bXVjUDbOHXtQyjK+kFdHmOJIplr8ttPmNP+x8guy+/YCb3N2kArdq0OzyJ4nMiDp1U0YJBHT0oX2fhcneZsz/rGAQPdxOvHjU/8qP8RSksgLtEUMTu9l63bwl0kwxWF11LcgPv8KotxNjXFZMXebs0Q5rYyKHc8m1GiePE8utVuydopjsapxJC2rYLZWOjAEQnjJIJ8BVpvhjLlycrjLOmU6RyHhTQBibk4nwVIo+UJdwHirHe3a1rGI9vMZyyoUAjODozE8ABMx1rOtl4s2v0gMXA6BGn2WQhpPgTA8iascZsNrdlLrPmNxQwA4AMOB6n8KgnDZ8JnC62rhDHhKOoYE9dVPpTmGaAKvS/FKTPBdzRwPvzWhbi7722xqpkZCbd2czCO0zG4UA4+AjUxwNU+96ob7PaZ0fIoKBQVa08mJ58TwmYoaGDW8gYGHEd4aajqOo611kxSiSxdQMusxGpAJIidTBmmmtbEdRSVEnKbG/NTfyK5hntWnA1uCCD3T3lIdfdIjwrY9k2MPd7c4gBrYOufgA6rLHoDwrE7+17l5UChM1sg5uJHLvAL3vOKcXePFW1ugYm4WvAh9YDTxaDxPjpoIiqOhuXM3YIxlqPKd1fWNrjD7VNuy7XbJYWTqWmPZKjovAeANTtu7NLXrjgqiSJZmAE5ROlD+yMIuDZu3X9Ie6szlyMIzW2U+1pJPKetGONsWcdYKrHaQp0iWyjRSeR041mYgBzrHf0rRgzAWpW0iBsmxlYMApAYcD+kbUeE1km01IJnSdY5wddfGtew+DnZNm3EQrCDxEO+nnWYb2oO2McelXw7qlLR70SErLtx96qhUa1bbO41VKKscGII1+NaEmyXj3RCw1UwDygzHwqNtPEW1QjKQWDDuzAPQzUuw/eXzFN71N+gH+Z/wBazGHnhpWqyxESEK3jw8qVa40l+A8q5ZOtap+VZY/cRbu97Qoo+kmDsyyP763/AMXoY3f4j3UT/SCJ2fY/z0/4PWPEanT04toT24Ox0FjvKrB+IYAgjxBq22hslrOqZjZPFRmZrXiNZa34cV5SODW61yLKjwFFNh9BSkchc5xPSjzNy6BBF7DIwB9sHUQREfGouCHZXPZIQ8dZGnA+HGiTbGyOzJuIJtmS6gSUJ1Lgccp5gcOI51T4nBhhIEyAQQeP7qO/nDKToek/bMB4KsbqNjy9D5rM998n5W+UGdM0mZaBw8KItybgyT4HXT4mhvevZrWrxzAjN3hOvmJ86n7j4uCV8/l6VrwACJuuyTksyO60WbDA7AGB9czPKSZP8cqrLV6Tm1JPEnj+6lYzFi1g1EQ1wBF5yTqx9wn1qvuyraHiAfhH3VmYglxq/H/04eX9LShaKJPvwCtTcPjSFdiedVL49hzqM21XFLCFxRiQENle8fD8Yq02Rt1rDq5UXApBAfVfGRz04dJmq8IS54CTxJge1PGrfd3Z4bFWFfs2Q3EDLnUyDoRE61ulwGp4LHAIBo0jjH7CtbStte2Y4zam5hWGTvgDM9kE9wGeB0PnQVsfDvOKw+q3QhdRpPa2Gkr0PcNweNXW3tkHA3xewrtaysNAzAaGcpMzBjhUna+9FjFWxiOx7DH22Uo1sgrd651jvCNCY4Hiaux8cjS9qCGuDgEDWsYpMkMh62yI+yfxqc22xlKlrjBgROVF48+ZPlIqDtFFF1iilUYyqkyVB1yyOMHh4V7DWkdwHbKpPeaJHnpyq2Ykb6KXQtJ5zdR1JelogsQ2YaBGK93kxJUxMcIpjEYiQYET4liefH91We1bNvIIYE8RlYNGvs6cQVg+BHjVRfHdA8fjFSXF25UMYMpdVLQdo3Ev28rkciCDqrdRXtw7Q7W6mYnJHeUHLE82+rrVNu1sC/jGIU5baFe0cyIUnl4wDRLtXGrhpwezwO0YfpLnFkWVJzGNFI16zSMGFytPKGmrQmxAsZBqi448MHTSBJEeIk/jWRb3H+cMfL5Vou61jLggzHM03BPkazfepZvsaWw4qZBl+UqkHGpuEFQlWpVgcNa1H7JFh1RPhuKnyqNvO/6Ff8f/AEp7CN7JpneVZsKf7z/oKyhpM1a7P2HIecd1fKmrZ1pZOg8qRGtaw2WW75rRfu3xop3/AG/mFj/PT/i9C27RmPCib6Q9Nm2v8+3/AMWrIYP+dPSHmg/0p+wrsW18qKsFclRQRsC73F8h8qKtn3uVZbDlkKembYV7bOlBW3rP5LdzAHsXkkASEYnVhpwPMelF9u5SMfhFuIQwmns5abakRQOqzHeTZC37BZFJPtAgyOHlwigTYd4pfWOelaLtvZ74WSgLWzMpMH/SeR+BrN8Lgr165Ni3cdgdMiliOkwNK0sM7lGkD7/kqkoDKKt8biu1xKovsWgFH+LTMfu91St4b3Z3EEcban4mn9gbpYm2wa7ZuLzJYfOo+9uzL9y+OzsuyqgWQuk8T86BIwun5woAbn8lNMkDIRW/V6Kr/LRShazy3soOLH5Acz4VHXd/Ff1Fz3iPjTt/YWKSABdPUIGyjwkaGr5GA0HBVM7qvKVFvhrghFhPGMx8Salbs4JhjcOY4XbfPo1NHBYv9S/9lj91T93bGJGLsFkugdokkoQInWTHCjFxDSAQljlcbINop36aQR4k/Os8wwftAqAlmIAAGpYnQAePCj/fU/fVD9HeHz7Vwukhbmc9AqKWLHwET7qHgRbCECYlpDgn8Xsh1KG9hXVCIl7bKxJMhgRPDpz1p+/9HbXADh2VgTwLDSfiONaZvJ9JtgN2Nm2b7txLCLQWYnq2vAaedUF3b+JXFrasW1uh4zpkE2w31g4HdA460w7K0hjEYPkeC94QhjPom2haOtrMP1rRD6eQ1+FWljYSYGxnuJd7VjlOdFWAUJChG4AkcRrpxraWucff8+NBf0oYWzcwytekZu5mXijQSGAOhMqeY0Jq88Vt3NKsGIo1lHisasbzX7a3LVu6623adOknTXlwqy3KjtLpkmUH/KqazgidCjkcnVGgjkSI1FXexLX5OXLrd1AAZFZtOYIGo5UninXGWBMxM52co32Hc/mR8Hu/MVmm8LzcJ8TR5u5fY4By4IJu3YkFTHdgwaz3bR758zQoG1LSBM6w49araew76io0U5Z41qHZIg6orwRkLSN4z+g/1j/iK5grncB19wk+gqPtu8WtwAxHtElGEREakVlZSZgVsROHIkKjzcPKvTWq7r7dwCYOwt27aW4EhgyyQZPHumrP+Uuzf66z9g/+KOcS8Gsnj6JMwt+pAW7D/dRR9ImuzU8L1s/Bqtl3o2cOGItD/SR/1p3+VWA/tNr4/wDmkszw/PkPvsRiGluW0M7u4ibanwAolwuIrw3r2eP/AKbXo3/mlfyr2f8A2q3/ALv/ADSb4ZHOsNKc5dpFFWtrGVKTGpPfcIsGWPAHkCeA8zVD/KnAf2q16n8K8N6MB/arPqfwosYkYbLLS78jhoaVhtHYfbz/ADnDi1y76sT5ngKoLm+VjY1tLOHexipaWRG7y6kkm6ojyBk1N/Puzv7RhvUfhXPz9s7+0Yf1H4Votxbm/LFX9f4lTDYovtdw/wBMwdZ/JVE8mxVsfDLPTlzqs2zti9e73Y20U65bZzMPMkAnyAqxO3dnf2jDeq/hTg29gP7Th/tiqPxL3tLSw69foixRsjdmB996Cvzx/E1389n+DRmds7PP/wBGG+0teG19nn/6MN9pazuTP0rQ+Jagz89+PxNS9m7XzXUE8WA4min8u2ef6bC/bt0tLuB4i7hp8Htj76jIR/FccQ0iqQRvdcmR50N7s2cTcvm3hATcuoUbLytEguS31F0AJ8Y51rjDBtxuYc+b2z99XO7mHw9oPcti3DQs2wpLQZKyvHlpWngHnNydbrLxDdM1ofwf0cAOlzEXe8Av6O2JMg6d4/hRjs7AJa9lAkmYGrE/rO31mj0qQbgOoUgnroaaGIAIEjUgeZ1MDqdDW22NrdQEq57n7lLa5r7zVbvDsRMZhHsOYB1BHFWBkMKls+h/xfOK7bfu1HBTVFZDie0wsWbmhRQNCcpAEAjwMUz+dz1+NaLtPBq1yWC8BBMa+vnUI7Mt/wB3/trzGKjEcpbS2ocQCwWFQ4LF58Gx/bYfAVm+2j3/AFrZhgkAgFI6Ar8qbOyrR4i36JXRYjk3XlSssYfeqwqa6nGtzOybXS36JSfzVZ/u/RKd/UD9Hj6Jb4UfV4LNtlX8qAjlT20do5rTieKkVof5vtdbf+yqzeTDWxhL8FJ7NoAK8YpQyZ5AcqeicI2ZVlKcKW2IaIk9KYzxpSTereWSRZToNdpjtqUL1cuAKdrhpHbivdqKi1bKlVyK52lcz11rsq6a5NezV6utRlXJrk0qvRXWuypM1ya7Xqm1GRcr0V2uGptRlXo8BWzfRNdAwIjjnuSW4LroFHUxNY0KvtmbyXLeHFhGKLmZiwJkzGgPLhxq7JA2yVdsZcaWu70b/WcKpBJd+VsHvE9XPBB8fCgXc7eS/jtr4drrd1O1ZUXS2g7NuA668TrQbj8QCNOvjxq/+i3G27OMa5dYKFtOBoxlmKj6oPKahspfrsiTRCMhoW33jofGD8/wryPp76o23uwxj9KPZH1LnU/s0q3vVho//UfYuf8AmrlVA0Q19KeMVsEwBmLyp5MpJKnoQPmKyEii3f7aqtir4tNmtXhZc6ERcURmAYA8JHvoSJqjjaGRqvRXorlemq2q5V6vRXa5Nda6l6K6BXK9UqQNV//Z"/>
          <p:cNvSpPr>
            <a:spLocks noChangeAspect="1" noChangeArrowheads="1"/>
          </p:cNvSpPr>
          <p:nvPr/>
        </p:nvSpPr>
        <p:spPr bwMode="auto">
          <a:xfrm>
            <a:off x="1587500" y="-733425"/>
            <a:ext cx="2286000"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UUExQWFBQWGBoaGBgXGBocGBwgHRsfGxweHRsXHyYfFxojHhsfHy8gIycpLSwsHR8xNTAqNSYrLCkBCQoKDgwOGg8PGiwkHyQuLSwsLCwuLCwtKSosLCksLCwsLCwsLCwsLCksLCwsLCksLCwsLCwsLCwsLCwsLCwsLP/AABEIAOAAwwMBIgACEQEDEQH/xAAcAAACAwEBAQEAAAAAAAAAAAAFBgMEBwIAAQj/xABGEAACAQIEAwUFBQUFCAEFAAABAhEAAwQSITEFQVEGEyJhcTKBkaGxByNCUsEUYtHh8DNygqKyFiRDU5LC0vGjFSU0c5P/xAAbAQADAQEBAQEAAAAAAAAAAAADBAUCAQAGB//EADIRAAICAQMCBQIEBgMBAAAAAAECAAMRBBIhMUEFEyJRYTJxUoGhsSNCYpHB8BVT4RT/2gAMAwEAAhEDEQA/AM6FuZgrp5/xpq+zmRxC3tOV9iDHhpUL/P4U1fZmZ4hbA/5b/Qb1hPqEG49Jg7E28iwp1zEHyE8vhXrA8Q0LbDaeUe6iLFApJiSzfU1GmJUjQgSDtWwTGB0ijcUdCNq5tDXXSpM8c65N0VvtOGP/ANnXZizibV83ASVdApViIlSTtvXPbLsscGne2Tmt6K+cCV3jbcGiP2V4xUsXszATdWATE+DkOfpTlxjh3fYe5bb8aECd5iRp6gUPCEY7xRrWSz4mIEPlRsxh5G+xB/hUfEUK3CJJjz/reitmxKQF/wCI2nwMeWhNVcTbLNB1bwzWUPMo4BlFyQR8aI8GtsD3mWQvz+OtQXcPN4zqAY/QU6cB4OrxaKFLndXfCeZCFkMHYjrXrbeAvvAswUwWnEkIh7Q36CuGt2iPBb1Pl8R01qK4wUetSW8Z+6Y0rq6cr/NOF89pSXBQWWJ8JA66CR9I+FewFj7xQYP1iN/hV+wo7wEsDGYH0iapuwUgqdgAdupB/StbmBxPECBGwnnGo/nX29h5Omx5dNP1ipLkT6yenOp8IJv2lOxZZ/rnTZPGZkDmc43ChGKSNhPqRNUyoXfY6Hp5GifHV/3h/UfQVSuWpX1GvUUB1318x3S2+XZz3lfBXDavCdBMH0NWMdwpAHKmYI06f0DX3i2EhLZ0JiCR8j8Kn4LhCyOW/GI/gamNZgeZn7z6aurcxoK57j4yJV4JeIzpAJjMoO0jQ/Krdosh7xyWcjwqPPyHKg1lzbvSdCja/r8q0DhmCwo7vvLgLMAxSfZDCVn8x2JEiJoOqIQ7sZBmKdSqVYY8qeB/vtAuFxbFBnENz8NepsPANfaw48haf/zr7U03V56To8XYcYP6TLwTOmvXTYbn5U3fZg08RT/9dz6D+NJ/DpNxR+aV3/MCv60yfZZjVTH2ncwO7cTBOpAA0HnX0WcHM+NYZE4xGJlk56t51LbYFRJ5mqL+2PLNt9akzALJ0ArqkRojAgcpCz6fKqt7Eqp8SkdJFEMLibYnvZP5QDzB686k4fw69xG41q2NFJYs5Cqg8zyFcNvPTiDKYhfsrjh3borgKWDRpmkDQidQOUg098E7TZEZbouXCXkEkbRpuee9Z7j+yLYRFupeS6bTSwRpWG0IBFGrbjK2aZiFhog9T1EcqnW2Mr70MWvr2nnvKGKxC5SBoQzGPWR/Cqt25EuDHIe4UWxuDAtjwwSN4oTdYRGs1RQ5AjIOJBhbwZoMCTqelaV2StRjbEsGOV+UaBY9Z9azvA2A95B+ZlE9JIBNaf2eZP20d0Is2ywZjzOUrM8hppS2oUllgGOXET+NcN7rEXLR0ysQPSSR6SKryBziI/qeVOn2k8Ki6L4iGtwfNgQFHoQd/Kky/wASuWc9tcpS4SrqYP4SIkeR086ce8qmV5MIteWwZYscP7wsRbY5Ikhk1J5DMQZgyd/0qrjsMgYoj53zkEBTsQSDOzHkfdUvDLDrhcyu2VjIJ00AAAkz4hoDpVLCY4I5YyWBLbggzMeLrO9TV1DGxjnj2jJp9IEHYnhrIwNxGAHqP0g194YB39s8ppgwHHXYlbri4uSROU6AbxGunLlUeJ4bazrctjLqDH4TPTpTK6/+WwfmJzyCOhgDjoAxDR5f6RULW4T+udEuL8NuO5dUJBjbU6Cq17DPkgo3/SaoU2Ky8GLuCO0huYuLB58o9eYq1w64fu15BNfft76orgLjKVyt4hpoeulH+DcKeO8ug2lgDUeIx+Vd2PlUzXVogyO8+l8K13/a30/tKNjsscTisxJW0IN1gNvIdWPSj2PwWHZFtW7GQgq1tpzOROobzI5a+6rF7MAFVWRfw293adCzAeyTyLRGw1rjh1u3+0KLmgEKwDEjQbA71MZ2YDPbpF77Q9rOneMVixCgfeDQbLp9K+1JexdgsYaBylzty56acq9Uzn2MBiYhaCq6sA2jKRqORnpRbs4mTGMJKwbgnynT9KDI/XpRXAP/ALzM+0Fb4oP1Br6u0ZUj4ks9JNb1decg/wAaj4y+VDJ2KmDz11FSW3gqYkgH50N4li/vDDBQF2IBnn7jXV6YjDSvfxj3GCqoWWECOvs+gp8+z/B2bmCv4dzluNDEgw0qTA8xI2pR7F8HOJxaiDlO5PTn8K+8Xw1zCYq7bWYtsQQNyJke7ahONx2L95pPSN7Rn4hwCzZVUS8Gum/bLCYzKc2gA3AIHi5gzXV46bADWR16ClDBYnNiLLBpdmliT56DXTqKab86lon4UpcpUgGK6jDHiaG3Z9cTgrYj7wWkKnr4fZ9/1isx4rhSjEag9KfOI8TNi3hmmALSFQs5yYEhfUaa6THWlvjuNW/N0CCxaDESVyyYiVVgw0Ouhpmu8Z2ETW04zAXDLQa6gndteu4rVuF8P7nCTzPiPxgfL6msowCk3V1jUfWtB4WL15soJUMp8xAO8HbXTzmvXWAOM9YLBLqBOeLY/vM9tswuWmZUJgqYDZABpplmDybedKULOGz22mcswBPTmDyPL3UyX7DPfOHUHvLntMRoomSfKhd3A5GNsaZSRB9dD+tb0qlySY1qCFAAhRgO5VcqRkGmWPw776nzpTxt37w5YEHYCAPcOVGrNm4y3Mn/AAwCfIE7a76/I0O4lgGtFSwjvASIO/UTyP8AKpNY2OVJ5jYIK5Ep2LeXVZ218vKeX9DWiX7TpEET0IAPrJyn3ULtmDp7Ubjf4fUHferFnhzXd1ItgEkgjKxHLLTQQueIKywVrkwpgLRN0JbMnSfEQACJnwnWKvLem4UvXjbCsFIEDWNydSV1BGuoNWuGcNDYY3JtL3iG3azXWS4yqZMAQqsG23OmtAeL4hbjk3LN22yqouFGzr4REuIjUR4ojesqpV+RxBtlhkRywnZtIGVmGbmrSfiem++oPI11iOyl8yy3GzCBlfURzgjWI11I2pT4dx7IyMiA2EdBbVSYgnUEiSTBOvU1qHDsVZxGJK2bma2k51KtodNMx057bjXStgB+uJlhsx1ifiuzWIMgqGUb5fAPUQZYEcjB3odgcKLN3SYKtuIA1AjT13kmtFsWu8uXLbWgBqQcns75TJ9qarcb4Q13B2woLMvjBG4PQdARI+FFFauhAnd5V9v+Ylt2gCkjMggnRng+8FdDXquYrsxbuOWt2CUOxnoIMzsQQQfOa9SJqQdjN+dMXuAgsCNQxBHx+FF+GYcvctkMtte58btOVQrMpPUnUfGhd4Brz5fCDcMSdtY1Pl1pv7KdnrOMv2rbl1tlbmXKYYwAw+JVj/6qyxxjPSAQZEM8L7O2Ea2Ll1GZj4ZRmnpoYAB5A61f4thrD2ntstu6EB07pUdD1UpqP632oFxcXcBf7tn72yNi+4B2MjVSP51HwbiffXGJcd4uszPeL+IRsWG80xWVYZEK/HBhjsnxDD4VckBSYi+3KfZFxR7AOwcSreVVPtG7PLdvC+tzKXRYiIzKI94FK13xNcw6nLdRmW0eTCZKHyI2ox2O7Z2rTrZx1kXETMqtrmTk239onluPOln053bqzid80BcMMxQxHBWtKl0HQiSZ1kNlaOhDUVscZcgZjptA68/fRPt1xKwMUbeHy9wwLAJJUFlAkdQYDT1oLwwILtkt7BIJ0kar/EU0KlbhhmJWMpGRNe4fiExuCtmy7B7eUFQcjAiAyE65c0Ag9Y86zXG8QNu4UMwGZvEfFrIObXca6wNeoinbsvgcRiLlx7tz9nNoogWwqqJZZg82gEbk0H7UcFa6XvMUuOs5ygKsQpChyIAzgQDB8UdaXu0m071HSdpvVjsbjMCcJUu4VVklgBEyddh61ruAsDCYYvdjMR4v+1QecfWTWV9jeLrg7pLW84MQ4OqjyB5SdTuPQ064/i/7TdtLc+7sltZnYbz5nbmN9qRcBjmOLWE57y9w7h5S/auN/aX1e43vPhHw199Ce1+F7u8W/NHxG9OfEI/bLMbd231025UN7b8OLWC4GqGfdTtHpMWcZzM6s33W4WQFg4KusTI6jzFQ493dLWcEd22UnWOk++KJ8Bwha48nKqjpLSTplA9NfKrXEezpfKFu6SdGVgNT8PKkNZtGozgQ9JwmCYp4ZAw8WYknUljt+tdOgVdM/wD1HbX518wqGCcpMEgkAR4dDvU1u6SYCEeIb7GmAGVc4iLGwnGYy8O4VYvC3at31R7UufxatBYGRodRB02NA+1i93cREZmEZXyaErvOh5dPOq/ELj4Y+Iks0s0DbxaiecLAI1GhIqDhty5duMwOXu0ZTl5g6sSSOegoP9UpjBG2CreJ7m4HtsSCQCusMOZ5ac+tbJ2b+6tYe2jXACzT4xsYYkQsyZ2PSsXxWGW29tg6ugZWy+mpGh5TlrW+AXHxGGt4pUlUZywBGkQI1O8j4RXbQ3BTqYo5boJbxPaBVGYuQc8GXYkqJI2gzvrU2H4vZfwglyLkKudgcpnlzP8AGs/xOGvEmQSc07jnPnUTJfVwwUyGBBG+/wCnSjGl8Z/xBAt3MbeM4FBfuAIVAYiBnO2hMgxJOp8ya9U54nZJm4rG4dWIe7BJ1J8KwN+VfKnHUWZ4WMeX/V+sxbAcOe4GYeyJknnOwEbk1qCYE8OvYAnWEXN6nOjR/wD0FLvA7S3MVhbCaJ3iyPIaz8RTr9qqeG00+IZz6AFGH+k09ZYXndIdw3GJHbbjRcmYzudP035UB4pjUONZrAygFYA0UsAA7AfhDGWy8pqTtBY77FLbUzCgT5xJ/SoL+HVL1oEzcW2e8j8wkAjr4Y+FN6ZdiCauJZs9pDevTiyRpoCI6hdI89KjvqVTI39oSGJ5rJ0AjmZ1rrCy153XcCBOw8yf0qwtvuzIbxtqX/H6ifYX5mmAYHHeUwLts5YAz8zptvPn5dakw94izbbfIxHlocw+RNS3XGKuhSYMKloawAAYY+ranqTNVML/AGNwHcMp+IIPzrSnmBs6T9IYAooNxfZv3FcH+8igRSbxPFuox7HX/eLKjTZUcEj0rjgHH83B8O5Pis3kRv8AC+n+Uipu1N0NaxgSBnbMOuqKxH+T50dhuUxBfS/5xT4yFDhlEBgrN5Mx3Hlv6TGx0m4HeFonKzKPagSVHL2Z0U7grqpkbUBweOe5eLNJ2EHUeBZI+g99Eby9w0htJOp1ghfEP7pJj+YqDbWUwO5l6q4WekzQ+zPEi160jGe7Vsp3lTqNTuQZHpFPGMsi4jL+YEfp8qyDs/xHLcVlOVgTE7SdCp6q0R5ET663wjiS3kkCGEBlO6k/oeR51qmzPHeYtr2njpMyuXBh7lxSJ8XIxBBPyg1y/GAOT8j7fnp7pFfe09wftN49LrfIxUHCeEviWy21kjSTsAevvrWvoAHm/wB4kGbI+Iu4a7ez5FVYLiSZ0ztuxGwk70zLhXw4Y3MrNImPZQiCyk/mgwOvwrS+DdlbNrDPbjxXFK3WjxEkR8ByrJO19i8tw3Ld3L41W+jcnX7vOJ9pCQJ5iQedGQNbRwZtCA+WHMF9q8fnfMhgLtppBOnx1r52Rt3nDi3lW3IDu0bbQKpYKzexl0q2ZA2jKNCY1gL+uw61onZ3gGZkw+HUKgOa4+4T96dmuH8I668q3TRgZfpCWWfhixe+zk3LpW0WJOpCjMT5mBCj1Io1hewnEOH2rvcqzW3H3ihlckDbwDUx5a1r/DuF27CZbawCZJ5serHdj5mrRFHyM8CAzPzwvaHTUDeDE6HpEaVyeP7+GfLWmT7XOzC4e6MXaSEugi8FGiuNngcmGjek1nsA6idUZxr6ae7UVyxmA3AzoCntHu32uw4HtMOcFTInWNDXqR8WMrRroB9Aa9UryljPB5xHP7KMAWu3MQ7ArZGUZdsx3HnCj6VH254j311QSPEWVR6of5UV+ye+r2cRbX2Q6tp1KAH6UrfaJgjYxttp8AuKVPk3/oivEbnEYpIWvMQcDiW7zMSc/tDbU+c8iOlMB4DddDcZO7Dwc3tOdNFVRrr1MaUEfDZSVbYMyq35SCfkaJ2Lt5EAe9dKiQqo0DXz5TVYDgRdO+eZzetd0AmikakHl5t1PlVdrgILNItjU6+JzyHp5VYs4F3YeAsTqEWSx8z/ADr7xng72LYa/o59hOgneK3xMkECDMJiCbxYiAwK6ctNI9NKjwUlbvmAf81eS0Z32H9GvYFoLCSQykT8xXF6wLg7cRj7NY4/suJsa65bgHmCJ+gpwxOMkOxOhTOY6BI/U0gcEv5binkwKn/EP0NM7XCLbL+4Lf1Yj4Uyp4iNq4aLnBJLj0BPqzZj/lWmu/hu8U76IWaN/wDmN7x4Pn1oB2fs5rjAdY1100tifnTZ2ftF75DeywuZv7oBfQf3bSj31I1ed6xyolTkQBgrrI0Py8L69NCRp5SP7taJ2cxwZYZsl1PCLi7+Ujmh002pF4jh/CLsCRlDacxprHUq3/VRHg3EjaKMdYlG6EDafdU2zKtkSuOeDCnFOz2JuYplyAl3zBl9gg89dvQ054TDjh6KrODaYQbhEEP5+UeyfKDuDVbD9p7RUMNMo5+nWlPtP2tF3wybgGyjbXqfSmLLmuULF/JVDyY82+NscbZSzN0DS6Y8LKwlXVp9pTGnMTQz7SuxYZWxdhW78BswUmCCsZsu2cQBPpO1Afsrx7XLyWcrFLWa4p1yodVKk7ahpHpWui5mE8uXn505Um1dvSJscNmYx2T7E4i5YL24UXSULMfEqgSco1LzJQawPMCta4HwK3hUyWhC6epgaknmSaIIgjaP60rpDR1BVduZlm3Nmc33hSemtVeKcUSzaa40kAAwoljOwCjUk11jcVkAMTvPwmk+9xKzYtfe3LaIulyXLXPFOg5zGw6RBoVzsgyomRgnBljj6nFEpGY21JOHb2TmEFnIIBIB9mdJmsU4pgFs3Llq2+dE1Rh+VhJU9SuqyN4pwHbMYod1Z+7tIvdtcMG840mSNs0A+gjWlrtJbFthcWAoIBA6Np9frQKHIcq3eM+X6d0FY1pcmen09K+V67hjJ0J869RPIb2ng3EaPsmxoTFOmwupmgbSntaf3TPuNF/tVwoa2JHjT2THtLOYe9TIpD4PxQW8St23/wAJlK85j2viM1at2vw4xOCFxdY1B8mH02pK1trgw+lO5Np7TGMaYv3lYTbYh2j8OYAz86I9m7v7O8uym310On9dap3bnizn8ihvdKnfoRtTNwDg2axecWzftGM9tDF1FGveWjBB6MhGoNW6RurGYg1pqtJE4XjuI8V1iBZEqLkAa8lHOYpZ7Vcb/ari5VLPCjNuTAgaczzpkxXYW2wS7hsVOHeCc6kFAfQwWnlTX2V4BYsDvEVVAj729Bdufh/LPRfnWxUTOXa1SOOYldnfsuxWIAe7/u9s/if2z6L/ABpkvfZdhraeAX7rD8c6fDaKdOJ9p7GHTPcYudIB0B9AdvWs17SfaHib1yERraDVV1E+cRJHuogRUinmWWd4A4twU2GEBwrkZcw1BnTWrt3iQNsuNQRcf/tHzmqv+015swuiUyzEe4QTzk1SvAKrWwZ1RASNYPiJ8tKySB0msE9YT7LggyJkBY568v8AMwrTMDhUXEAAeFSVJ6qPC237li5/1VnHZhvEI18StHoS/wCi1olp1F1bcg65WPkihGPyvGpmqHrUxyr6TFq/YkXlbRvF4RtmzTt5ZfnUfZjFZMUM4kfdMQdQQYRhHpUwSb9zMfFmuHXfxNqPOINDWOXEDX/g/wDcam2HkiUGPpEJ8cwK28RdtrmyLcYKJ00Og13AqC3wt8Q9qzbWWZ+Q2EEE+UdaKdtEyYl3AkXJYHzBhh8RPvp+7Ddl+4trcYDvLigseYB1Cj9auoFVcgdZMLknmFeBdnreGsLaQCCPERux5nrHSjYA25V6Y3rhroXcgeprODOZn17kE+k/xr5m1kc6jvXBE+7471HZJCx0On/rpXek5mSXFDL8d+WkVjn2v5e7thVUNcYS0CYXSJrYMRdDKQeZgxWOfbXxVJsIo9hjETEc60s91MRuyf8A+QNYDKffFNnabAqbDAblD9JHwIpL4JaK3RdGwYQNdJ9qnXtGWWzqpACMJPof40hqVItBjyfQRF21iTlXf2R9K+1xgEzWkPi1UfSvVWzF8iKaOUbwyOn8K1n7P+Nm9hGsPsAUHUSJU/DT3Cspxt4M0jatL+yJrZuXM5Ai0ramAYMH4TUrVIHq3Rqs7HwIoYjBsmJuWnBB8eh/vZtveaOfZzxG5Y79mOWxbRs7t+EEwI5lydhRr7WcLafJibLA3bbhHjYgg5TpuDEUk2OJfd926kIx7wgRDNtmP5o5dKc0VgZPtE9XWS5+YWvdpO/eSpFpTFq0v1Yjcn+NW7ePc3ENyXuE/dWF+U9BS+eLAaWLWVuTscze7oPOtE+y7s2FLYi74nG7HXencyeUAhbAdmTbUXb6i7jH0RTqidIB5KNyelW+K8EtYewWBPeN7TwCzk+Z5DkBXzg/F/2jFFxsc2X920mhPq7fpRI/feIx+7IBy+k8/WuTJPGJlPHuErcXTSTJ5aLr9aTLl0sdoJLt72OUfAVp/HOHm3cuAHMBCTH5oJ+Eis+47ZyXy4jKxlf8AI+sVlx3hKm6gy5wXE5SWHLX3Aj/ALUPxp84chW8iNuVyuefsjvD/wDJc+FI/ALQJjzA66SAf9L/ABplbiRzu5u2bbZQ2W6TqLgckDLoGBYiD08qi64/xEMfqXPEr4F8965cOhl2PlmY/wADQy5ez4vTmoX4t/6r13ElM0Yi14jrlg9euvOmrsR9muJuX0v4iLdoQw8MXGO6wCfCOcke6lkr8xiRH7WUKBmOF7skcUIclVDkqwEkgkzp0I5052lyqABAAiT0ArqxZVAFUQBtSJ287TusWrQJcsFKg6FmmB6RqasoueJLJhziXaEscljcTLkSo/u/m+lK+O4EHOa41y425Jb9NgPSrPDbLIoDvnc+0RoPQDkv1q6p5fH+dNhQJwfMV7eGa082XdH6TofIjY++mDhvb8KAmKXLBjvEGg9QNV900qcQ4zmxb2zCoCUVuamND5iaXON3HC28VaMBxluL+EOuhMba1xlBm8Zm5LxC3dC3EK3Fb8Sny0mKx/7ZOMrdvW7KAEgTIiBO9CsNxZoz23ey27d2SAfMrsw9aX+LJdZi2fMTuzb+6NB7qHtxOhCDmTjiGRUs2xJkepJI1P6Vpn2gn/7bczDUARprqYOvvpb7CYK3h7RvuFu37jItsaEqWYqu/XU+gHWnLj+NS/ZOHfe4LiqrfiKL+HzJBPuqXqLQXA9o9Wh2mZBg+IMiKomB/XWvVzYsDKJPL+udep/zq/eY/wDls/DF17tFuyt+4cVbt22ym6wt6zHijf3ifdRj/ZnDv+IqY1MHeqvY7AZOLYdJnLd39ATQq3S30xY2EciF+I4i4qMl2ALhVJH7t06eUE6eVUuJ4fu/DlUjNIkbdRpvO8009p+HB8ILqj2WuK397xEH5CqvaTh7HDpcIhWUMD7p929HprWtmVfiBe4uFLfIgDgODNy6Og1gDTyrWOL3Bg+GFVMXLgyzzzNp+tZr2QxkXFQDUmT6CIpp+0TiwN3DWpEL4j0+HupmLuMtDPY20qpiT+QJaB5QFk/M1f4XizcuqNgpn4amlfspjT+w32G9y+QPh+lGuBKRZv3BvAtr/efT9a9niCYeqWcfgBctq40bLdvnz1hB8xWXdrcAQwUCWTKsDeT4n058hWsYbG22xDYdWBKtZtR0S2puN7idKRe1Ni2cVb75zbS6c7MNCBcJfT/AoHvoVjbVJMJWPWJX7O9nbtiDcVTcAMW5zfh3OWSrKxPxqNuJOPurqg3Hz5SqySxAVIA1lZbQ7AzXsV2ltND2DeC28qqjXIzKDMHLqRmEkNvJpw7F9n71u2b72pdx4fEoZVbUlATKltpzAxAEDQ/NHe7F7B+ktAADCy12U7Jq1wXLmTvIW4lprfhQDRQJ9sqddoEjXnT9g+JSQrwGMwQZVo3jz3pYHG7dyyRZEXLcsUQQzZd1YEZgRIJEmdwTVZsUTae3cAtuGzocxLlp3BOwI2nUkE0ap2GCv/n256GAs+Y3cSxeUMJ0j5iDWQ4niDXsaVWSzEknoGMTptCj5028e4yTgjdmGaEI55vxafE0m8Kw7KSde9unWPwj8K+RjU1cpIZdw7xTHPMdsGq5SF1gx/H0qwb0SeQqPC4fIoXpVPj2ICWm6kUzOzO8Vi815zsSxPnXzh98vh7tlhKtccL5NGZdfPUe+qS6szetQpjPuW5EuGG/TehkwwE+cJJVx6iQec71b4zZS2Tl1kxGuhqp3DKEf8xPlsdPlUp4XcxNx8gmWzE/hUbSTyFDZwilm6QgBMI8LDJYVhYGUG1ea4jQ7AXYWUIOZpkCCCRVvG4l2vWmFq85tEpb2GV5LXAQx5JoeQJqS1wXE2LarnDZTa0DHa3cNwDURz68qFHjz5VVpBAxBJ55rjak+cNXzvmeYSVwesayROMHwV7iB14ezgz4s13XUztA36V6nTE9uLFpu7S6QqAKIDR4QByHlXqUOp1B6V/vPZP4pnZa6uvdHfqK47GszcYtkiCCxInohoXjcVk0mT5E1a+z/EH/AOpWidyLg+KGvo6K9rZiVyqqkCP1m7msYi2eeW4Pc4Vvk1XcQ4ucNwSnXwAN/hGUj5VZ4RwoXLTsvtfeoZ6PbOX4MB8aW73EWGAhdWF28izyzgP8lY04Ti37iIqM149j+8q9huHBsXcZdLaExPIEnn6UL7UY03cY5BncCacuz+HXD4JiN2WT1M70i4XDm81670BA05kxWz0nQQWJjfwFCuBtj8zs36fpR+9ju4wSnYs7v65RC/5iKGYPC/dWUH4VHx3qv9oeMC93ZX8KCfUyf4VrtA/UxMm7G28lu7eczevo2Qc5ut3any0k/Clzt/jRdxLKPZGgH7o+7X/KhPvo5g4w2HGJuGD4sgPPurZjf9+BSFZtNcuATJ2P+n6lj7qExAENWu5sx/7Ddl7dy9hi6gwrYhpGmhKoPMbH1FPXFeLglt8qjT1oT2S4WbODa6QVe6AqCZhBsfLNvpyig/FsbkBUloHwnfWvnnd+p7y1WolCxxQ2MYjjXMYbX8Q1X3alPfTXjyxuDEBlZQVKrlklTy9Z9w+Ry/GF2bxyDHhGunT3/Smzs1xS5csPZeSoEtcB2XmNNcxPLY0Skfy9c/v2MDeP5p87Q4sNN1ZyhytteT3DEkjY5JOtGuzPCu7UO/tEaTy/mTVPBYDNdF+6sKixYtDZR+ZuWY9KIXMcWMkwI2Hwq3RXsXESYwvfxOUTzpJ7UcSME7KJ8qNWEa6SZhBqSdvTzNJfanGi9dyJPdr4RHM86OTxOqMwZYmCx5jbyriyAd+W1ESgCxpJGlVf2caBfeaEYWW+IFWsWra+0XJaOQ2FX+yVjKbtw3ctpDlg7F4lSV/EF310oLiAFGhJO06V12ewLXroXKzIrZmWSVPLUDcmYB9aU1q5pIzibrPqEP8AEuOuhIXEAISxyBFA5ggNu0N5z60sYsAMVuScqoRyJzKubUbSBVnFcGe3lNzW2XjMB+YaGDtqvvireFS3cD5wM2RBm0mQY0P5SAPQyKiptrGVjXXiU+L2FW84EETpJaYIkTFfKvEtJ8SDU8iefWNa9Wg5A6wJAz0mfYmWYmiXZJ8uOw52+8j4giqNxInkQf1qXh7kYi0yasLiEeuYVfXtiBsGQZuPY3ERduptmkr6q38DtSDj7GVrqH8LqQOmjWz/AKKarFi4t67bWUug508yNwPIgn5UCx6G7eusNCysSOuW4rH3jvdvWiW8OhiNH0sJY49ju7waqNSwCj4RVbgvDxbw+XnpOm5Nd4/DZymoy2hJJ29NaJ8MZFRe8OWWzDMCAempEH40RnVSNxgyCRgQ1gMNkAZuQmNKS7+I/aeIuzH7tCcxPRN9vMCj/avj/dKEBhnPpAGrH4CkHh+PK22A3YGdNyzfwrhYTiKesv8Aa7jneC2n4VQADWNTmb3wvzq92A4Ab11Fce0Tmnoolz785X30BsYFrzFnkJPITzCbe5vga0vsBeS0l13YBwsBTuFHjYjTXVxNTdVcPoBlPTVHGY0cYxYLraQRl08hy09BFJnbXHLKW1iBud55n12ioMZ2glncH2ifr50u8axeUBmOrEwOg/nUwktxH9u2U+JYwv4oAKginPhWJ7rDWltIELKGY3CJJPXWkHC3RduIqZSZBIYwsTJBY6AU8cP7Kqhzs4uu+Ute9okknS2CRFvQ+KRmytAAFOU2CgE45i9lZdsGGbFxzaZ7njCgn7sgzGsAjnUWD7U4e7bbuQq3IkJdAE+WY6eVA+P8Rt4ZpS6i3MoYFBE6+xcQEgzvvMHkaC4d0xuZ7ICXt3tToT+4Trry+HnT1GpNnUYgXp2w7xztFiLqG2li5b6wM3rBGm3MUFs8HumJQqOWYhQPnqap2sUZ1YoNiYOh6EDajGE4NdfU3kCb5s8z7omaZ356czO0DrxKeJwLJJZwW00SSB7z8apu0CAYHzNS43IjGHLDqdz1qs7TsIPz9/SseZjrNBc9JDcu8tTTr2GwEWC5XxOX8QmVEEQCJjNEbGkx/LUk6/pTf2bxJSxb1yusj2o8UkjSIkBm1qX4oW8kfJhqQC3EM8UE5mYhlHg8TA7gELAABy9eWtLuH4c1y4otxoxgAiIM5geoJHppVvieNVQArGChUSNQQfbHM7zrNUbPEsolTLENA2aOp+PPzqLUrBeIyRKjSpIIII0O3L316urmCJMltSAdAx3E7869TOR3MTOcxZ4twYwWUGen/raoezNyMXh5/wCau/y+dHLjtAhXkc4M1Q7ki7bui20q4Y+E7Ayf1NVdPawwGhLkBBImp8RcO9u6JDocr9Y5Hzj+tqXOONkxaH87EH/HbI+tsUyXMLdlbiZHgA5Qwl1OugmZgyI86Wu1uXNbuKZSUZT5C4FII5MBcII8qpXfSD7ESNTncV9wZ7FX7VpXu3c57vwqiEgsx1EERGnnGoHLWXieNvKSLrjuyJfKtsjxCVyFyWupEqTlEERpNUeN4I3rbG3GZYMkAoPwgtMhdyB15AwKXruJW24zqLtufFbdmCnUzBUyhiNtpAPMVD1FO64knJ/3ErUH+GMCEbuBtXcs3bhZFYZokZQxUmQPDpG+gnnVvh/ALQXw5WGpnNI00SQuuu5igt3iaXLy3UZcOEEIiMUKDeVLHXnpMkyT0rvE4w3WjLbuux0+7tm4fUr9a4TbjG4wiomc4EZ7gsIAhuB7pKoiDqVK7A7SWaT1NT8YRFUOYzEsAd9CRy0BnKvuoTwfs29o53ylj4SFHhtBtCQdMznbTaffXztLdK3O6DHwgAZj7IAljmG2pygnpSmz1YBzGVPHSB7l3MSS+RQ4UudYDSC5A3jpy+dcp2cZ4NtlvEgag6mRtrsfKr3CcNhbiD71iSuqkFRvqAVBzDzr6/ZBWM2roJ8jr8jm+VH8wD0k4/KaqYqcwlguFWlEXcIxOkFXZY6xG7H1rp+H4RzBu4i2vRm20I5K3IkDTnVIWsfaGUO1xZ0Eho9zDNXT9rMWjeO1baDqGtsoPrB+lZw5+kgygL6z9SD8jj95ZfsPgAuc4uZ2WDnnzgafDXypVx/DRh3D2LhYDUNlyn0IBMiiXEu1L3S/3FpAygALsCCTInXX9KqYjtLeP/LB8lEj3601X5wOYtZdWQQV+2SP8CWsRjO9i6QAHAW4IO8aN5H61AWKaSSOUfWqdjHuXJuBnV9GAXXTYiANRVm3h1Yj70AfvAqfpT4cHqcGSmG0yLODtM/E+6pGJMDKBJ1JP6Df41JisIqDS+h9ZqtaMgw4PoYn4iugjsf2nIXw161Ygz3tzkBooPkOdS2MVcXvc0zAdtwCCZjTbaarYVUTXMyv5QfmaN9lLiHEwdQw1kzMHUGeqk0LWKfIJPbmerPrlN+I5gNTJ8UTK6jYRrB1J3gTtFcLZJ3OkRmiAv0kHXXarPAcNGPGggIYAG0qCD7wSD6V8bC2/wBqCqsW7ZdlHRQ7RHlpUXIU4+MxgHdB1+6ynKQdAv8ApEfKvVY4x/bN4hsv+kV6uhge0VOcw6wb8j6+VR2i4b+yeOemmvKnTNNRXbcgjmf6HpVVdY57Cc2zjF8AyWkNq1ba5bQCDIYhR+FgRlIj5VnPFsc2IJKAQ0zqNzEnSdfCJ6xTNxfGYjEm64L90uYKqaL4QQSdZY8zFZmjmBBj0rt2r8wba/1jvhmhrLl7hn2wcRqwnaR7MLctg21JYFZM66zHslh4Z5AQIBMhxxDCCBkTa3J1n8Qub7HxA/4RVe1xV13Ob1/iKuWuKIfaGU+YkfGppDKSxHX2Mvnw3TucI+34IzLvZbh6Yo57pXu7ajwzlLHQRO0aE89WG9Mb4Czh7ohTh7RzQ0Q9xdwDmkpHnBMbUs2rQJzo7K24ZCJkaA+RA0neob/CS5lrtwnmZH8K81qMMHiBPgl4b0kERh4j2tTKLduFXTWJ03J15+tJvajHJfvDK5K5decktOsfGrv+zdrnmPqd6ms8GS2ysiglTsxMH3jb4V6qyms5BOZ5vB9SV5A/vGThvZW2LNhHXxBFBjcZgSSTtsT8BS/xLiGFt3mtWhfuR0KhB6Z5MfGmHC9qQv8Aa2XA3JWG12Og1ggkA+m1ION4S3fE2na5oNQrLtprmHSh6YF3JtPEnWaS5G2hTDlnjzLpnuINhmhh8Af0o/heJ4jIHVUup+ZTP+kiD5EUkJwS8dyB6sf50V7L272HxdsiSHdEcDUMrMF+ImR6UW6qkgms8/M2dHqFGWU4jEe0aj+0skdRkRvXfI31rpe09jcYa2R+9lH1G9G7+BS57QE6Ak7bsoPv8J99J3FuzuXEOcmgg89YUnr+6KnVGqw4OQfvFWysLP22srthsOPVl/Q1Sv8Abm0Zi1hQfJZ+YmkjEMXcouipppoTBgkzzMV44JT+YVXr8MrIyYLzTHK12mnVbdoCdwpPwhAKG8b7SsVyMohhuLYA19TNDuA4VhdKhjlIMidNBP1+tX+0PDlNoFNSje8rH6Gayaa6rgrTvqZciDsG2gk686OdnoOKsz4BOpB8jJ15UHwGJRT4lIblr4T8auJxDM4YKIB1yiABz19KtWrvqZfgxZeGzGbh91F4pdYmEFkKOeqGPmAam4eytdukDQKVXzgfqTQbDLHERajwuqaz+4Nfia9w/Hi0XJkkXXWN9CSFr5myrPT8IjanH9zK/HLuS+yzsE/0LXqocdxhN9jHJOX7gr1GWrgRNm5jj/to8f2S/wDW3/jXrfbJx/wk/wCtv/GljC4tX02boTofQ/oanIoBusXgz9CTwnQuMqv6mWMVxW6c4SFV5kZiYmScugiSTSpdwrJAIpiivETXl1BHWG/4qlR/D4iua5WjuI4UrbaH5UMv8PZOUjqKbS5WiF2ksr5xxI7Txtp6Ves8WdeYbyP8qoi3XiK0VVusXV3T6TiHLXGUPtAr8x/Grlq8rbMDSuBX1GIpd9Mp6RyvX2Lw4zG1GrxpftcTcc58j/Gr1riyn2gVPkJoDUMI8mrqf4hIAVzZxLWnV0y5lP4hI2jaR8RtXzDXVf2XU+Uwfga4uiDzoRGOsY9FoKnkGEbXau6p+8tKwIgm2Y+CNpppAB5VU432kS7czoH1USMrAg7EaDUQfnVSvs15dindtk23wWlz6SRAVzDEszJbZQTOq7E7xzia6/ZbnRj/AF6UbD19Jp9fELFGAINfAaAOSYIsm5bByjU7hlO3QEdTXF/G3tjA56Kd/VjRqa+Vk6zJ3FRmZHgNQ4DGAUvvMwTOp0/hpR7s/atXCVvEhYMroDlAzNvGkCvor4bYbQgH1Ej51p9ezJsAx9oNvAUxw36Rhwpsm7+0M3sQqAAwAhhZyyJO2/rQLDcVss11mgAuWA2jNLZjO8aAj1qM4RROgHoSJ+Fd2yijdR8KVQge5i58EIPLjEX+K3s11mHML/pHnXq44vdBvNBEabH90V6qig4HE+ds0QDkbu/+95//2Q=="/>
          <p:cNvSpPr>
            <a:spLocks noChangeAspect="1" noChangeArrowheads="1"/>
          </p:cNvSpPr>
          <p:nvPr/>
        </p:nvSpPr>
        <p:spPr bwMode="auto">
          <a:xfrm>
            <a:off x="1587501" y="-1030288"/>
            <a:ext cx="185737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6821352" y="3971360"/>
            <a:ext cx="4335769" cy="2247772"/>
            <a:chOff x="6821352" y="3971360"/>
            <a:chExt cx="4335769" cy="2247772"/>
          </a:xfrm>
        </p:grpSpPr>
        <p:sp>
          <p:nvSpPr>
            <p:cNvPr id="16" name="TextBox 15"/>
            <p:cNvSpPr txBox="1"/>
            <p:nvPr/>
          </p:nvSpPr>
          <p:spPr>
            <a:xfrm>
              <a:off x="6821352" y="4607938"/>
              <a:ext cx="2590800" cy="954107"/>
            </a:xfrm>
            <a:prstGeom prst="rect">
              <a:avLst/>
            </a:prstGeom>
            <a:noFill/>
          </p:spPr>
          <p:txBody>
            <a:bodyPr wrap="square" rtlCol="0">
              <a:spAutoFit/>
            </a:bodyPr>
            <a:lstStyle/>
            <a:p>
              <a:pPr algn="ctr"/>
              <a:r>
                <a:rPr lang="en-US" sz="2800" dirty="0">
                  <a:solidFill>
                    <a:schemeClr val="bg1"/>
                  </a:solidFill>
                </a:rPr>
                <a:t>David and Solomon</a:t>
              </a:r>
            </a:p>
          </p:txBody>
        </p:sp>
        <p:pic>
          <p:nvPicPr>
            <p:cNvPr id="18" name="Picture 17" descr="David_Solomon.jpg"/>
            <p:cNvPicPr>
              <a:picLocks noChangeAspect="1"/>
            </p:cNvPicPr>
            <p:nvPr/>
          </p:nvPicPr>
          <p:blipFill>
            <a:blip r:embed="rId4" cstate="print"/>
            <a:stretch>
              <a:fillRect/>
            </a:stretch>
          </p:blipFill>
          <p:spPr>
            <a:xfrm>
              <a:off x="9198348" y="3971360"/>
              <a:ext cx="1958773" cy="2247772"/>
            </a:xfrm>
            <a:prstGeom prst="rect">
              <a:avLst/>
            </a:prstGeom>
          </p:spPr>
        </p:pic>
      </p:grpSp>
      <p:grpSp>
        <p:nvGrpSpPr>
          <p:cNvPr id="7" name="Group 6"/>
          <p:cNvGrpSpPr/>
          <p:nvPr/>
        </p:nvGrpSpPr>
        <p:grpSpPr>
          <a:xfrm>
            <a:off x="139700" y="3679310"/>
            <a:ext cx="6528692" cy="2076102"/>
            <a:chOff x="139700" y="3679310"/>
            <a:chExt cx="6528692" cy="2076102"/>
          </a:xfrm>
        </p:grpSpPr>
        <p:sp>
          <p:nvSpPr>
            <p:cNvPr id="6" name="TextBox 5"/>
            <p:cNvSpPr txBox="1"/>
            <p:nvPr/>
          </p:nvSpPr>
          <p:spPr>
            <a:xfrm>
              <a:off x="139700" y="4226712"/>
              <a:ext cx="2590800" cy="954107"/>
            </a:xfrm>
            <a:prstGeom prst="rect">
              <a:avLst/>
            </a:prstGeom>
            <a:noFill/>
          </p:spPr>
          <p:txBody>
            <a:bodyPr wrap="square" rtlCol="0">
              <a:spAutoFit/>
            </a:bodyPr>
            <a:lstStyle/>
            <a:p>
              <a:pPr algn="ctr"/>
              <a:r>
                <a:rPr lang="en-US" sz="2800" dirty="0">
                  <a:solidFill>
                    <a:schemeClr val="bg1"/>
                  </a:solidFill>
                </a:rPr>
                <a:t>Israel rejects Moses</a:t>
              </a:r>
            </a:p>
          </p:txBody>
        </p:sp>
        <p:pic>
          <p:nvPicPr>
            <p:cNvPr id="4098" name="Picture 2" descr="Image result for moses 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188" y="3679310"/>
              <a:ext cx="4152204" cy="20761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6742452" y="791869"/>
            <a:ext cx="4414670" cy="3029164"/>
            <a:chOff x="6742452" y="791869"/>
            <a:chExt cx="4414670" cy="3029164"/>
          </a:xfrm>
        </p:grpSpPr>
        <p:sp>
          <p:nvSpPr>
            <p:cNvPr id="13" name="TextBox 12"/>
            <p:cNvSpPr txBox="1"/>
            <p:nvPr/>
          </p:nvSpPr>
          <p:spPr>
            <a:xfrm>
              <a:off x="8566322" y="791869"/>
              <a:ext cx="2590800" cy="523220"/>
            </a:xfrm>
            <a:prstGeom prst="rect">
              <a:avLst/>
            </a:prstGeom>
            <a:noFill/>
          </p:spPr>
          <p:txBody>
            <a:bodyPr wrap="square" rtlCol="0">
              <a:spAutoFit/>
            </a:bodyPr>
            <a:lstStyle/>
            <a:p>
              <a:r>
                <a:rPr lang="en-US" sz="2800" dirty="0">
                  <a:solidFill>
                    <a:schemeClr val="bg1"/>
                  </a:solidFill>
                </a:rPr>
                <a:t>Joseph in Egypt</a:t>
              </a:r>
            </a:p>
          </p:txBody>
        </p:sp>
        <p:pic>
          <p:nvPicPr>
            <p:cNvPr id="4100" name="Picture 4" descr="Image result for joseph in egy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2452" y="1287382"/>
              <a:ext cx="4114800" cy="253365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620392" y="6007557"/>
            <a:ext cx="6096000" cy="646331"/>
          </a:xfrm>
          <a:prstGeom prst="rect">
            <a:avLst/>
          </a:prstGeom>
          <a:solidFill>
            <a:srgbClr val="7030A0"/>
          </a:solidFill>
        </p:spPr>
        <p:txBody>
          <a:bodyPr>
            <a:spAutoFit/>
          </a:bodyPr>
          <a:lstStyle/>
          <a:p>
            <a:r>
              <a:rPr lang="en-US" dirty="0">
                <a:solidFill>
                  <a:schemeClr val="bg1"/>
                </a:solidFill>
                <a:latin typeface="Abadi" panose="020B0604020104020204" pitchFamily="34" charset="0"/>
              </a:rPr>
              <a:t>The Jews were aware of the promise that the Lord would send them a prophet like unto Moses. (1) </a:t>
            </a:r>
            <a:endParaRPr lang="en-US" dirty="0">
              <a:solidFill>
                <a:schemeClr val="bg1"/>
              </a:solidFill>
            </a:endParaRPr>
          </a:p>
        </p:txBody>
      </p:sp>
    </p:spTree>
    <p:extLst>
      <p:ext uri="{BB962C8B-B14F-4D97-AF65-F5344CB8AC3E}">
        <p14:creationId xmlns:p14="http://schemas.microsoft.com/office/powerpoint/2010/main" val="405002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11337</Words>
  <Application>Microsoft Office PowerPoint</Application>
  <PresentationFormat>Widescreen</PresentationFormat>
  <Paragraphs>812</Paragraphs>
  <Slides>80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Calibri Light</vt:lpstr>
      <vt:lpstr>Rockwell</vt:lpstr>
      <vt:lpstr>Arial</vt:lpstr>
      <vt:lpstr>Gadugi</vt:lpstr>
      <vt:lpstr>Levenim MT</vt:lpstr>
      <vt:lpstr>Calibri</vt:lpstr>
      <vt:lpstr>Abadi</vt:lpstr>
      <vt:lpstr>Harrington</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7</cp:revision>
  <dcterms:created xsi:type="dcterms:W3CDTF">2023-01-20T18:03:21Z</dcterms:created>
  <dcterms:modified xsi:type="dcterms:W3CDTF">2023-01-23T16:05:29Z</dcterms:modified>
</cp:coreProperties>
</file>