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287" r:id="rId3"/>
    <p:sldId id="288" r:id="rId4"/>
    <p:sldId id="290" r:id="rId5"/>
    <p:sldId id="307" r:id="rId6"/>
    <p:sldId id="308" r:id="rId7"/>
    <p:sldId id="294" r:id="rId8"/>
    <p:sldId id="295" r:id="rId9"/>
    <p:sldId id="296" r:id="rId10"/>
    <p:sldId id="297" r:id="rId11"/>
    <p:sldId id="313" r:id="rId12"/>
    <p:sldId id="300" r:id="rId13"/>
    <p:sldId id="301" r:id="rId14"/>
    <p:sldId id="303" r:id="rId15"/>
    <p:sldId id="304" r:id="rId16"/>
    <p:sldId id="314" r:id="rId17"/>
    <p:sldId id="291" r:id="rId18"/>
    <p:sldId id="317" r:id="rId19"/>
    <p:sldId id="309" r:id="rId20"/>
    <p:sldId id="310" r:id="rId21"/>
    <p:sldId id="311" r:id="rId22"/>
    <p:sldId id="312" r:id="rId23"/>
    <p:sldId id="292" r:id="rId24"/>
    <p:sldId id="315" r:id="rId25"/>
    <p:sldId id="316" r:id="rId26"/>
    <p:sldId id="319" r:id="rId27"/>
    <p:sldId id="284" r:id="rId28"/>
    <p:sldId id="286" r:id="rId29"/>
    <p:sldId id="318" r:id="rId30"/>
  </p:sldIdLst>
  <p:sldSz cx="12192000" cy="6858000"/>
  <p:notesSz cx="6858000" cy="9144000"/>
  <p:embeddedFontLst>
    <p:embeddedFont>
      <p:font typeface="Abadi" panose="020B0604020104020204" pitchFamily="3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listo MT" panose="02040603050505030304" pitchFamily="18" charset="0"/>
      <p:regular r:id="rId38"/>
      <p:bold r:id="rId39"/>
      <p:italic r:id="rId40"/>
      <p:boldItalic r:id="rId41"/>
    </p:embeddedFont>
    <p:embeddedFont>
      <p:font typeface="Colonna MT" panose="04020805060202030203" pitchFamily="82" charset="0"/>
      <p:regular r:id="rId42"/>
    </p:embeddedFont>
    <p:embeddedFont>
      <p:font typeface="Open Sans" panose="020B0606030504020204" pitchFamily="34" charset="0"/>
      <p:regular r:id="rId43"/>
      <p:bold r:id="rId44"/>
      <p:italic r:id="rId45"/>
      <p:boldItalic r:id="rId46"/>
    </p:embeddedFont>
    <p:embeddedFont>
      <p:font typeface="Palatino" pitchFamily="2" charset="0"/>
      <p:regular r:id="rId47"/>
    </p:embeddedFont>
    <p:embeddedFont>
      <p:font typeface="Verdana" panose="020B060403050404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6"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B8ED-0BA5-B74C-E2D2-25CC6B8D57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0A3610-04CA-793D-22BF-67119AB9A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CEB898-27FA-CDD1-BE34-6351D2C73123}"/>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704174DA-FCB0-9319-1B47-E8096CBC4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A7F6D-2DE6-EF33-3CF2-C37023270A32}"/>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280410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F647-9D74-8A00-E630-477FE9C8AA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19F19-ED17-A125-EBC2-2EAF73CC8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98808-D925-CE12-52A6-565C5F4591F8}"/>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A14DFED1-E0E3-C6BB-06DE-3A25731EC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79588-ACF4-6969-1D33-0F0466DBB56A}"/>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187380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D596F-1D2D-BBC8-BB0C-F92CB67A58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E1F20E-E4B4-FC73-4AA7-3176C3233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9680-526D-85A3-F72D-6A9279CF7DBA}"/>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F6CD306B-1681-CBF5-CE65-BB7B80135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A8FF7-4B59-C597-AA0B-1CF0A2CD6CDD}"/>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3152120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06FB-7636-D3DE-4DE7-CE0A04E4D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D5FDC-571F-E38D-331C-CAAC6350B3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382C2-1334-501E-7E97-EC66084073B5}"/>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570DFD66-3BC4-10A6-50BC-B5C1DFF5F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546CC-512B-8D07-2B90-6A8ED4C6911F}"/>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146802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48BB-3EB8-74D9-FF4F-5D5500089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BA3BB5-18C4-7440-82BA-7B6C7EE6B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2168E-FAF8-C6F6-0DA0-48A87A60A5D7}"/>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A416E60B-7FDF-5BF3-5641-D56770D99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04B9B-818B-CA67-4C16-2478D0CFD803}"/>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77685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C37B8-A486-3317-CB2E-116E06A63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FD05F2-6703-0733-DF6F-EDD33C10F8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DC9FE-7AE7-89AF-CD3E-E2591F633F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8C1B86-536F-C0D5-87E7-782B412E0BEC}"/>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6" name="Footer Placeholder 5">
            <a:extLst>
              <a:ext uri="{FF2B5EF4-FFF2-40B4-BE49-F238E27FC236}">
                <a16:creationId xmlns:a16="http://schemas.microsoft.com/office/drawing/2014/main" id="{51C1B98B-D83B-8A87-0CE3-524FFDDB9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5BE01-9D16-73D5-1500-DDDDC922E574}"/>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409295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CC71-1B57-A3B8-B87F-BF42106B7E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A4B42-0CEF-4609-E4B3-B307BFA7B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E1FD5-7DE9-FE73-612F-8CA507857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CD716-C69E-18CF-DB9F-D555EEB17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245F0-3D25-EFF6-C2A4-CB2384DDAB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88445-8D19-1809-6782-38EFFAD0A027}"/>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8" name="Footer Placeholder 7">
            <a:extLst>
              <a:ext uri="{FF2B5EF4-FFF2-40B4-BE49-F238E27FC236}">
                <a16:creationId xmlns:a16="http://schemas.microsoft.com/office/drawing/2014/main" id="{8DA628C1-D851-C1C8-E202-56085D8772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31EE3-0B43-82CB-61A4-D5BD9283A44F}"/>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177628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4380-4799-4A16-2413-B1459A782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A8941-F7ED-A5E3-AD50-746D37B8F9B7}"/>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4" name="Footer Placeholder 3">
            <a:extLst>
              <a:ext uri="{FF2B5EF4-FFF2-40B4-BE49-F238E27FC236}">
                <a16:creationId xmlns:a16="http://schemas.microsoft.com/office/drawing/2014/main" id="{C99B5099-2C36-8939-F884-E98A7AC1E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8A590-716B-0FDD-6522-3DECBC9814CB}"/>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110979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2A9A63-BE43-9797-F1C1-573C4FE39BDD}"/>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3" name="Footer Placeholder 2">
            <a:extLst>
              <a:ext uri="{FF2B5EF4-FFF2-40B4-BE49-F238E27FC236}">
                <a16:creationId xmlns:a16="http://schemas.microsoft.com/office/drawing/2014/main" id="{31E617C7-F99A-A621-7DD3-9B15274FA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82A2DB-67EC-B5F3-B8AC-A2B5E4423AB9}"/>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34762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3092-1D89-983B-C6B2-99D586954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2B1E9-85DA-D56E-8DE5-1C30C45A7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240F7-7CA3-49E3-17DF-DA04AFCE0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22DCD-AC6A-250B-5CD6-CB4C0E0661A7}"/>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6" name="Footer Placeholder 5">
            <a:extLst>
              <a:ext uri="{FF2B5EF4-FFF2-40B4-BE49-F238E27FC236}">
                <a16:creationId xmlns:a16="http://schemas.microsoft.com/office/drawing/2014/main" id="{38255FBE-8851-F9EE-7D34-5F0E8EA54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C923B-7964-599B-0121-C33546314C5B}"/>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339243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7A3E-B641-1E65-4A1D-A1B42A5B5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05B623-3DC5-B2B5-D3BE-DDF4890ED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6B6B5-F20F-97B1-7DCA-1788F83D4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D444D-7317-44FE-593B-77BC89455EFE}"/>
              </a:ext>
            </a:extLst>
          </p:cNvPr>
          <p:cNvSpPr>
            <a:spLocks noGrp="1"/>
          </p:cNvSpPr>
          <p:nvPr>
            <p:ph type="dt" sz="half" idx="10"/>
          </p:nvPr>
        </p:nvSpPr>
        <p:spPr/>
        <p:txBody>
          <a:bodyPr/>
          <a:lstStyle/>
          <a:p>
            <a:fld id="{5483AA88-0C6A-43F7-9A6D-36F44D7AA3B4}" type="datetimeFigureOut">
              <a:rPr lang="en-US" smtClean="0"/>
              <a:t>3/9/2023</a:t>
            </a:fld>
            <a:endParaRPr lang="en-US"/>
          </a:p>
        </p:txBody>
      </p:sp>
      <p:sp>
        <p:nvSpPr>
          <p:cNvPr id="6" name="Footer Placeholder 5">
            <a:extLst>
              <a:ext uri="{FF2B5EF4-FFF2-40B4-BE49-F238E27FC236}">
                <a16:creationId xmlns:a16="http://schemas.microsoft.com/office/drawing/2014/main" id="{C6DEF728-4FFF-887E-DC77-B5A3351B0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F4E22-905F-8C3E-1536-675BD7B5AA0C}"/>
              </a:ext>
            </a:extLst>
          </p:cNvPr>
          <p:cNvSpPr>
            <a:spLocks noGrp="1"/>
          </p:cNvSpPr>
          <p:nvPr>
            <p:ph type="sldNum" sz="quarter" idx="12"/>
          </p:nvPr>
        </p:nvSpPr>
        <p:spPr/>
        <p:txBody>
          <a:bodyPr/>
          <a:lstStyle/>
          <a:p>
            <a:fld id="{355705B7-C283-49D0-8045-DC74A27E96B6}" type="slidenum">
              <a:rPr lang="en-US" smtClean="0"/>
              <a:t>‹#›</a:t>
            </a:fld>
            <a:endParaRPr lang="en-US"/>
          </a:p>
        </p:txBody>
      </p:sp>
    </p:spTree>
    <p:extLst>
      <p:ext uri="{BB962C8B-B14F-4D97-AF65-F5344CB8AC3E}">
        <p14:creationId xmlns:p14="http://schemas.microsoft.com/office/powerpoint/2010/main" val="22794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D59222-7C49-F2FD-D6E0-FF4ED8C44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C8E07-8989-F61C-9C37-B67F45AA3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1E3A7-036F-2187-AF5B-0AFB3844F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3AA88-0C6A-43F7-9A6D-36F44D7AA3B4}" type="datetimeFigureOut">
              <a:rPr lang="en-US" smtClean="0"/>
              <a:t>3/9/2023</a:t>
            </a:fld>
            <a:endParaRPr lang="en-US"/>
          </a:p>
        </p:txBody>
      </p:sp>
      <p:sp>
        <p:nvSpPr>
          <p:cNvPr id="5" name="Footer Placeholder 4">
            <a:extLst>
              <a:ext uri="{FF2B5EF4-FFF2-40B4-BE49-F238E27FC236}">
                <a16:creationId xmlns:a16="http://schemas.microsoft.com/office/drawing/2014/main" id="{C0283B1F-F6EA-5A34-CBAF-32B9D2B5B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D8629-EA9A-F46A-AAF6-D31EC329E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705B7-C283-49D0-8045-DC74A27E96B6}" type="slidenum">
              <a:rPr lang="en-US" smtClean="0"/>
              <a:t>‹#›</a:t>
            </a:fld>
            <a:endParaRPr lang="en-US"/>
          </a:p>
        </p:txBody>
      </p:sp>
    </p:spTree>
    <p:extLst>
      <p:ext uri="{BB962C8B-B14F-4D97-AF65-F5344CB8AC3E}">
        <p14:creationId xmlns:p14="http://schemas.microsoft.com/office/powerpoint/2010/main" val="425606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020FE-FA6F-41AB-83BD-F0AC34E91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754326"/>
          </a:xfrm>
          <a:prstGeom prst="rect">
            <a:avLst/>
          </a:prstGeom>
          <a:noFill/>
        </p:spPr>
        <p:txBody>
          <a:bodyPr wrap="square" rtlCol="0">
            <a:spAutoFit/>
          </a:bodyPr>
          <a:lstStyle/>
          <a:p>
            <a:pPr algn="ctr"/>
            <a:r>
              <a:rPr lang="en-US" sz="5400" dirty="0">
                <a:solidFill>
                  <a:schemeClr val="bg1"/>
                </a:solidFill>
                <a:latin typeface="Calisto MT" panose="02040603050505030304" pitchFamily="18" charset="0"/>
              </a:rPr>
              <a:t>Spiritual Blessings in Heavenly Places</a:t>
            </a:r>
          </a:p>
          <a:p>
            <a:pPr algn="ctr"/>
            <a:r>
              <a:rPr lang="en-US" sz="5400" dirty="0">
                <a:solidFill>
                  <a:schemeClr val="bg1"/>
                </a:solidFill>
                <a:latin typeface="Calisto MT" panose="02040603050505030304" pitchFamily="18" charset="0"/>
              </a:rPr>
              <a:t>Ephesians 1</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5" name="Group 84"/>
          <p:cNvGrpSpPr/>
          <p:nvPr/>
        </p:nvGrpSpPr>
        <p:grpSpPr>
          <a:xfrm>
            <a:off x="1127802" y="2839448"/>
            <a:ext cx="3050721" cy="2895600"/>
            <a:chOff x="304800" y="3429000"/>
            <a:chExt cx="3050721" cy="2895600"/>
          </a:xfrm>
        </p:grpSpPr>
        <p:pic>
          <p:nvPicPr>
            <p:cNvPr id="86" name="Picture 4" descr="Image result for ston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grpSp>
          <p:nvGrpSpPr>
            <p:cNvPr id="87" name="Group 86"/>
            <p:cNvGrpSpPr/>
            <p:nvPr/>
          </p:nvGrpSpPr>
          <p:grpSpPr>
            <a:xfrm rot="2107423">
              <a:off x="1281104" y="3790950"/>
              <a:ext cx="376315" cy="879933"/>
              <a:chOff x="7696200" y="914400"/>
              <a:chExt cx="685800" cy="2438400"/>
            </a:xfrm>
          </p:grpSpPr>
          <p:sp>
            <p:nvSpPr>
              <p:cNvPr id="119" name="Moon 118"/>
              <p:cNvSpPr/>
              <p:nvPr/>
            </p:nvSpPr>
            <p:spPr>
              <a:xfrm>
                <a:off x="7696200" y="914400"/>
                <a:ext cx="533400" cy="2438400"/>
              </a:xfrm>
              <a:prstGeom prst="moon">
                <a:avLst>
                  <a:gd name="adj" fmla="val 87500"/>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20700267">
                <a:off x="7848600" y="914400"/>
                <a:ext cx="533400" cy="2438400"/>
              </a:xfrm>
              <a:prstGeom prst="moon">
                <a:avLst>
                  <a:gd name="adj" fmla="val 87500"/>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9916241">
                <a:off x="7848600" y="1066800"/>
                <a:ext cx="457200" cy="1905000"/>
              </a:xfrm>
              <a:prstGeom prst="moon">
                <a:avLst>
                  <a:gd name="adj" fmla="val 87500"/>
                </a:avLst>
              </a:prstGeom>
              <a:solidFill>
                <a:srgbClr val="E7CF67"/>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772400" y="1066800"/>
                <a:ext cx="381000" cy="18288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15" name="Moon 114"/>
              <p:cNvSpPr/>
              <p:nvPr/>
            </p:nvSpPr>
            <p:spPr>
              <a:xfrm>
                <a:off x="7696200" y="914400"/>
                <a:ext cx="533400" cy="2438400"/>
              </a:xfrm>
              <a:prstGeom prst="moon">
                <a:avLst>
                  <a:gd name="adj" fmla="val 87500"/>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20700267">
                <a:off x="7848600" y="914400"/>
                <a:ext cx="533400" cy="2438400"/>
              </a:xfrm>
              <a:prstGeom prst="moon">
                <a:avLst>
                  <a:gd name="adj" fmla="val 87500"/>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9916241">
                <a:off x="7848600" y="1066800"/>
                <a:ext cx="457200" cy="1905000"/>
              </a:xfrm>
              <a:prstGeom prst="moon">
                <a:avLst>
                  <a:gd name="adj" fmla="val 87500"/>
                </a:avLst>
              </a:prstGeom>
              <a:solidFill>
                <a:srgbClr val="E7CF67"/>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7772400" y="1066800"/>
                <a:ext cx="381000" cy="1828800"/>
              </a:xfrm>
              <a:prstGeom prst="ellipse">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1780" y="4532472"/>
              <a:ext cx="462588" cy="371175"/>
            </a:xfrm>
            <a:prstGeom prst="cloud">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821871" y="5910943"/>
              <a:ext cx="155121" cy="361950"/>
            </a:xfrm>
            <a:prstGeom prst="roundRect">
              <a:avLst/>
            </a:prstGeom>
            <a:solidFill>
              <a:srgbClr val="996633"/>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028700" y="5910943"/>
              <a:ext cx="103414" cy="294085"/>
            </a:xfrm>
            <a:prstGeom prst="roundRect">
              <a:avLst/>
            </a:prstGeom>
            <a:solidFill>
              <a:srgbClr val="996633"/>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2579914" y="5910943"/>
              <a:ext cx="155121" cy="361950"/>
            </a:xfrm>
            <a:prstGeom prst="roundRect">
              <a:avLst/>
            </a:prstGeom>
            <a:solidFill>
              <a:srgbClr val="996633"/>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786743" y="5910943"/>
              <a:ext cx="103414" cy="294085"/>
            </a:xfrm>
            <a:prstGeom prst="roundRect">
              <a:avLst/>
            </a:prstGeom>
            <a:solidFill>
              <a:srgbClr val="996633"/>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80407" y="5548993"/>
              <a:ext cx="259845" cy="179261"/>
            </a:xfrm>
            <a:prstGeom prst="ellipse">
              <a:avLst/>
            </a:prstGeom>
            <a:solidFill>
              <a:schemeClr val="accent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269671" y="5548993"/>
              <a:ext cx="259845" cy="179261"/>
            </a:xfrm>
            <a:prstGeom prst="ellipse">
              <a:avLst/>
            </a:prstGeom>
            <a:solidFill>
              <a:schemeClr val="accent2">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7"/>
            <p:cNvGrpSpPr/>
            <p:nvPr/>
          </p:nvGrpSpPr>
          <p:grpSpPr>
            <a:xfrm>
              <a:off x="2028864" y="5256478"/>
              <a:ext cx="248519" cy="434702"/>
              <a:chOff x="2438400" y="402137"/>
              <a:chExt cx="2514600" cy="4398463"/>
            </a:xfrm>
          </p:grpSpPr>
          <p:sp>
            <p:nvSpPr>
              <p:cNvPr id="111"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607040" y="2286000"/>
                <a:ext cx="2133600" cy="533400"/>
              </a:xfrm>
              <a:prstGeom prst="ellipse">
                <a:avLst/>
              </a:prstGeom>
              <a:solidFill>
                <a:srgbClr val="BA794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744450" y="2333469"/>
                <a:ext cx="1872521" cy="394741"/>
              </a:xfrm>
              <a:prstGeom prst="ellipse">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1691934">
                <a:off x="3953023" y="402137"/>
                <a:ext cx="368787" cy="2396126"/>
              </a:xfrm>
              <a:prstGeom prst="moon">
                <a:avLst>
                  <a:gd name="adj" fmla="val 87500"/>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Wave 108"/>
            <p:cNvSpPr/>
            <p:nvPr/>
          </p:nvSpPr>
          <p:spPr>
            <a:xfrm>
              <a:off x="1338943" y="5600700"/>
              <a:ext cx="672193" cy="103414"/>
            </a:xfrm>
            <a:prstGeom prst="wave">
              <a:avLst>
                <a:gd name="adj1" fmla="val 11429"/>
                <a:gd name="adj2" fmla="val 0"/>
              </a:avLst>
            </a:prstGeom>
            <a:solidFill>
              <a:srgbClr val="F6E1A4"/>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ame 109"/>
            <p:cNvSpPr/>
            <p:nvPr/>
          </p:nvSpPr>
          <p:spPr>
            <a:xfrm>
              <a:off x="304800" y="3429000"/>
              <a:ext cx="3050721" cy="2895600"/>
            </a:xfrm>
            <a:prstGeom prst="frame">
              <a:avLst>
                <a:gd name="adj1" fmla="val 7194"/>
              </a:avLst>
            </a:prstGeom>
            <a:solidFill>
              <a:srgbClr val="663300"/>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3" name="Group 122"/>
          <p:cNvGrpSpPr/>
          <p:nvPr/>
        </p:nvGrpSpPr>
        <p:grpSpPr>
          <a:xfrm>
            <a:off x="8546795" y="2814226"/>
            <a:ext cx="3276600" cy="2438400"/>
            <a:chOff x="914400" y="304800"/>
            <a:chExt cx="6743075" cy="4970489"/>
          </a:xfrm>
        </p:grpSpPr>
        <p:grpSp>
          <p:nvGrpSpPr>
            <p:cNvPr id="124" name="Group 5"/>
            <p:cNvGrpSpPr/>
            <p:nvPr/>
          </p:nvGrpSpPr>
          <p:grpSpPr>
            <a:xfrm>
              <a:off x="1447800" y="4483308"/>
              <a:ext cx="5797446" cy="776991"/>
              <a:chOff x="1447800" y="4483308"/>
              <a:chExt cx="5797446" cy="776991"/>
            </a:xfrm>
            <a:solidFill>
              <a:schemeClr val="bg1">
                <a:lumMod val="85000"/>
              </a:schemeClr>
            </a:solidFill>
          </p:grpSpPr>
          <p:sp>
            <p:nvSpPr>
              <p:cNvPr id="228" name="Rounded Rectangle 1"/>
              <p:cNvSpPr/>
              <p:nvPr/>
            </p:nvSpPr>
            <p:spPr>
              <a:xfrm>
                <a:off x="1447800" y="4495800"/>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
              <p:cNvSpPr/>
              <p:nvPr/>
            </p:nvSpPr>
            <p:spPr>
              <a:xfrm>
                <a:off x="2925580" y="4490803"/>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3"/>
              <p:cNvSpPr/>
              <p:nvPr/>
            </p:nvSpPr>
            <p:spPr>
              <a:xfrm>
                <a:off x="4343400" y="4498299"/>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4"/>
              <p:cNvSpPr/>
              <p:nvPr/>
            </p:nvSpPr>
            <p:spPr>
              <a:xfrm>
                <a:off x="5797446" y="4483308"/>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6"/>
            <p:cNvGrpSpPr/>
            <p:nvPr/>
          </p:nvGrpSpPr>
          <p:grpSpPr>
            <a:xfrm>
              <a:off x="1974954" y="3728803"/>
              <a:ext cx="4343400" cy="769496"/>
              <a:chOff x="1447800" y="4490803"/>
              <a:chExt cx="4343400" cy="769496"/>
            </a:xfrm>
            <a:solidFill>
              <a:schemeClr val="bg1">
                <a:lumMod val="85000"/>
              </a:schemeClr>
            </a:solidFill>
          </p:grpSpPr>
          <p:sp>
            <p:nvSpPr>
              <p:cNvPr id="225" name="Rounded Rectangle 7"/>
              <p:cNvSpPr/>
              <p:nvPr/>
            </p:nvSpPr>
            <p:spPr>
              <a:xfrm>
                <a:off x="1447800" y="4495800"/>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8"/>
              <p:cNvSpPr/>
              <p:nvPr/>
            </p:nvSpPr>
            <p:spPr>
              <a:xfrm>
                <a:off x="2925580" y="4490803"/>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9"/>
              <p:cNvSpPr/>
              <p:nvPr/>
            </p:nvSpPr>
            <p:spPr>
              <a:xfrm>
                <a:off x="4343400" y="4498299"/>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1"/>
            <p:cNvGrpSpPr/>
            <p:nvPr/>
          </p:nvGrpSpPr>
          <p:grpSpPr>
            <a:xfrm>
              <a:off x="1417819" y="2971800"/>
              <a:ext cx="5797446" cy="776991"/>
              <a:chOff x="1447800" y="4483308"/>
              <a:chExt cx="5797446" cy="776991"/>
            </a:xfrm>
            <a:solidFill>
              <a:schemeClr val="bg1">
                <a:lumMod val="85000"/>
              </a:schemeClr>
            </a:solidFill>
          </p:grpSpPr>
          <p:sp>
            <p:nvSpPr>
              <p:cNvPr id="221" name="Rounded Rectangle 12"/>
              <p:cNvSpPr/>
              <p:nvPr/>
            </p:nvSpPr>
            <p:spPr>
              <a:xfrm>
                <a:off x="1447800" y="4495800"/>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13"/>
              <p:cNvSpPr/>
              <p:nvPr/>
            </p:nvSpPr>
            <p:spPr>
              <a:xfrm>
                <a:off x="2925580" y="4490803"/>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14"/>
              <p:cNvSpPr/>
              <p:nvPr/>
            </p:nvSpPr>
            <p:spPr>
              <a:xfrm>
                <a:off x="4343400" y="4498299"/>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15"/>
              <p:cNvSpPr/>
              <p:nvPr/>
            </p:nvSpPr>
            <p:spPr>
              <a:xfrm>
                <a:off x="5797446" y="4483308"/>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6"/>
            <p:cNvGrpSpPr/>
            <p:nvPr/>
          </p:nvGrpSpPr>
          <p:grpSpPr>
            <a:xfrm>
              <a:off x="1989945" y="2184817"/>
              <a:ext cx="4343400" cy="769496"/>
              <a:chOff x="1447800" y="4490803"/>
              <a:chExt cx="4343400" cy="769496"/>
            </a:xfrm>
            <a:solidFill>
              <a:schemeClr val="bg1">
                <a:lumMod val="85000"/>
              </a:schemeClr>
            </a:solidFill>
          </p:grpSpPr>
          <p:sp>
            <p:nvSpPr>
              <p:cNvPr id="218" name="Rounded Rectangle 217"/>
              <p:cNvSpPr/>
              <p:nvPr/>
            </p:nvSpPr>
            <p:spPr>
              <a:xfrm>
                <a:off x="1447800" y="4495800"/>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18"/>
              <p:cNvSpPr/>
              <p:nvPr/>
            </p:nvSpPr>
            <p:spPr>
              <a:xfrm>
                <a:off x="2925580" y="4490803"/>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19"/>
              <p:cNvSpPr/>
              <p:nvPr/>
            </p:nvSpPr>
            <p:spPr>
              <a:xfrm>
                <a:off x="4343400" y="4498299"/>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21"/>
            <p:cNvGrpSpPr/>
            <p:nvPr/>
          </p:nvGrpSpPr>
          <p:grpSpPr>
            <a:xfrm>
              <a:off x="1375348" y="1412823"/>
              <a:ext cx="5797446" cy="776991"/>
              <a:chOff x="1447800" y="4483308"/>
              <a:chExt cx="5797446" cy="776991"/>
            </a:xfrm>
            <a:solidFill>
              <a:schemeClr val="bg1">
                <a:lumMod val="85000"/>
              </a:schemeClr>
            </a:solidFill>
          </p:grpSpPr>
          <p:sp>
            <p:nvSpPr>
              <p:cNvPr id="214" name="Rounded Rectangle 213"/>
              <p:cNvSpPr/>
              <p:nvPr/>
            </p:nvSpPr>
            <p:spPr>
              <a:xfrm>
                <a:off x="1447800" y="4495800"/>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2925580" y="4490803"/>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4343400" y="4498299"/>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5797446" y="4483308"/>
                <a:ext cx="1447800" cy="762000"/>
              </a:xfrm>
              <a:prstGeom prst="roundRect">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ounded Rectangle 128"/>
            <p:cNvSpPr/>
            <p:nvPr/>
          </p:nvSpPr>
          <p:spPr>
            <a:xfrm>
              <a:off x="6324600" y="2194811"/>
              <a:ext cx="873177" cy="762000"/>
            </a:xfrm>
            <a:prstGeom prst="roundRect">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6327098" y="3696326"/>
              <a:ext cx="873177" cy="762000"/>
            </a:xfrm>
            <a:prstGeom prst="roundRect">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Delay 130"/>
            <p:cNvSpPr/>
            <p:nvPr/>
          </p:nvSpPr>
          <p:spPr>
            <a:xfrm rot="16200000">
              <a:off x="3217264" y="2083008"/>
              <a:ext cx="2133600" cy="2667000"/>
            </a:xfrm>
            <a:prstGeom prst="flowChartDelay">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Delay 131"/>
            <p:cNvSpPr/>
            <p:nvPr/>
          </p:nvSpPr>
          <p:spPr>
            <a:xfrm rot="16200000">
              <a:off x="3372163" y="2277880"/>
              <a:ext cx="1860030" cy="2308485"/>
            </a:xfrm>
            <a:prstGeom prst="flowChartDelay">
              <a:avLst/>
            </a:prstGeom>
            <a:solidFill>
              <a:srgbClr val="E6C158"/>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3505200" y="2667000"/>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3867462" y="2559570"/>
              <a:ext cx="45719" cy="1817558"/>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182256" y="2484620"/>
              <a:ext cx="74951" cy="1937478"/>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4572000" y="2514600"/>
              <a:ext cx="74951" cy="1937478"/>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4961744" y="2544580"/>
              <a:ext cx="74951" cy="1937478"/>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p:nvSpPr>
          <p:spPr>
            <a:xfrm>
              <a:off x="1143000" y="304800"/>
              <a:ext cx="5943600" cy="1066800"/>
            </a:xfrm>
            <a:prstGeom prst="triangle">
              <a:avLst/>
            </a:prstGeom>
            <a:solidFill>
              <a:schemeClr val="bg1">
                <a:lumMod val="6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p:nvSpPr>
          <p:spPr>
            <a:xfrm>
              <a:off x="1580213" y="457200"/>
              <a:ext cx="5060430" cy="936885"/>
            </a:xfrm>
            <a:prstGeom prst="triangle">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73"/>
            <p:cNvGrpSpPr/>
            <p:nvPr/>
          </p:nvGrpSpPr>
          <p:grpSpPr>
            <a:xfrm>
              <a:off x="914400" y="1425315"/>
              <a:ext cx="1561475" cy="3849974"/>
              <a:chOff x="914400" y="1425315"/>
              <a:chExt cx="1561475" cy="3849974"/>
            </a:xfrm>
          </p:grpSpPr>
          <p:sp>
            <p:nvSpPr>
              <p:cNvPr id="178" name="Rounded Rectangle 177"/>
              <p:cNvSpPr/>
              <p:nvPr/>
            </p:nvSpPr>
            <p:spPr>
              <a:xfrm>
                <a:off x="1407827" y="2192312"/>
                <a:ext cx="690796" cy="762000"/>
              </a:xfrm>
              <a:prstGeom prst="roundRect">
                <a:avLst/>
              </a:prstGeom>
              <a:solidFill>
                <a:srgbClr val="EAD26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1440306" y="3723807"/>
                <a:ext cx="690796" cy="762000"/>
              </a:xfrm>
              <a:prstGeom prst="roundRect">
                <a:avLst/>
              </a:prstGeom>
              <a:solidFill>
                <a:schemeClr val="bg1">
                  <a:lumMod val="6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37"/>
              <p:cNvSpPr/>
              <p:nvPr/>
            </p:nvSpPr>
            <p:spPr>
              <a:xfrm>
                <a:off x="1295400" y="1600200"/>
                <a:ext cx="762000" cy="36576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38"/>
              <p:cNvSpPr/>
              <p:nvPr/>
            </p:nvSpPr>
            <p:spPr>
              <a:xfrm>
                <a:off x="946879" y="1425315"/>
                <a:ext cx="1447800" cy="7620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2" name="Rounded Rectangle 39"/>
              <p:cNvSpPr/>
              <p:nvPr/>
            </p:nvSpPr>
            <p:spPr>
              <a:xfrm>
                <a:off x="966866" y="4513289"/>
                <a:ext cx="1447800" cy="7620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3" name="Rectangle 40"/>
              <p:cNvSpPr/>
              <p:nvPr/>
            </p:nvSpPr>
            <p:spPr>
              <a:xfrm>
                <a:off x="1409076" y="2444646"/>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41"/>
              <p:cNvSpPr/>
              <p:nvPr/>
            </p:nvSpPr>
            <p:spPr>
              <a:xfrm>
                <a:off x="1621436" y="2462134"/>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1831298" y="2447144"/>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45"/>
              <p:cNvGrpSpPr/>
              <p:nvPr/>
            </p:nvGrpSpPr>
            <p:grpSpPr>
              <a:xfrm>
                <a:off x="914400" y="1447800"/>
                <a:ext cx="1528997" cy="695793"/>
                <a:chOff x="4953000" y="1968708"/>
                <a:chExt cx="5056682" cy="1751350"/>
              </a:xfrm>
            </p:grpSpPr>
            <p:grpSp>
              <p:nvGrpSpPr>
                <p:cNvPr id="201" name="Group 268"/>
                <p:cNvGrpSpPr/>
                <p:nvPr/>
              </p:nvGrpSpPr>
              <p:grpSpPr>
                <a:xfrm>
                  <a:off x="4953000" y="1981200"/>
                  <a:ext cx="1681397" cy="1721370"/>
                  <a:chOff x="4953000" y="1981200"/>
                  <a:chExt cx="1681397" cy="1721370"/>
                </a:xfrm>
              </p:grpSpPr>
              <p:sp>
                <p:nvSpPr>
                  <p:cNvPr id="212" name="Quad Arrow 211"/>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69"/>
                <p:cNvGrpSpPr/>
                <p:nvPr/>
              </p:nvGrpSpPr>
              <p:grpSpPr>
                <a:xfrm>
                  <a:off x="6634397" y="1968708"/>
                  <a:ext cx="1681397" cy="1721370"/>
                  <a:chOff x="4953000" y="1981200"/>
                  <a:chExt cx="1681397" cy="1721370"/>
                </a:xfrm>
              </p:grpSpPr>
              <p:sp>
                <p:nvSpPr>
                  <p:cNvPr id="210" name="Quad Arrow 209"/>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72"/>
                <p:cNvGrpSpPr/>
                <p:nvPr/>
              </p:nvGrpSpPr>
              <p:grpSpPr>
                <a:xfrm>
                  <a:off x="8328285" y="1998688"/>
                  <a:ext cx="1681397" cy="1721370"/>
                  <a:chOff x="4953000" y="1981200"/>
                  <a:chExt cx="1681397" cy="1721370"/>
                </a:xfrm>
              </p:grpSpPr>
              <p:sp>
                <p:nvSpPr>
                  <p:cNvPr id="208" name="Quad Arrow 207"/>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Diamond 208"/>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Isosceles Triangle 203"/>
                <p:cNvSpPr/>
                <p:nvPr/>
              </p:nvSpPr>
              <p:spPr>
                <a:xfrm rot="10800000">
                  <a:off x="6096000" y="2133600"/>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p:cNvSpPr/>
                <p:nvPr/>
              </p:nvSpPr>
              <p:spPr>
                <a:xfrm rot="10800000">
                  <a:off x="7816121" y="211111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p:cNvSpPr/>
                <p:nvPr/>
              </p:nvSpPr>
              <p:spPr>
                <a:xfrm>
                  <a:off x="6107243" y="3069236"/>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p:nvSpPr>
              <p:spPr>
                <a:xfrm>
                  <a:off x="7803630" y="308672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59"/>
              <p:cNvGrpSpPr/>
              <p:nvPr/>
            </p:nvGrpSpPr>
            <p:grpSpPr>
              <a:xfrm>
                <a:off x="946878" y="4553262"/>
                <a:ext cx="1528997" cy="695793"/>
                <a:chOff x="4953000" y="1968708"/>
                <a:chExt cx="5056682" cy="1751350"/>
              </a:xfrm>
            </p:grpSpPr>
            <p:grpSp>
              <p:nvGrpSpPr>
                <p:cNvPr id="188" name="Group 268"/>
                <p:cNvGrpSpPr/>
                <p:nvPr/>
              </p:nvGrpSpPr>
              <p:grpSpPr>
                <a:xfrm>
                  <a:off x="4953000" y="1981200"/>
                  <a:ext cx="1681397" cy="1721370"/>
                  <a:chOff x="4953000" y="1981200"/>
                  <a:chExt cx="1681397" cy="1721370"/>
                </a:xfrm>
              </p:grpSpPr>
              <p:sp>
                <p:nvSpPr>
                  <p:cNvPr id="199" name="Quad Arrow 198"/>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269"/>
                <p:cNvGrpSpPr/>
                <p:nvPr/>
              </p:nvGrpSpPr>
              <p:grpSpPr>
                <a:xfrm>
                  <a:off x="6634397" y="1968708"/>
                  <a:ext cx="1681397" cy="1721370"/>
                  <a:chOff x="4953000" y="1981200"/>
                  <a:chExt cx="1681397" cy="1721370"/>
                </a:xfrm>
              </p:grpSpPr>
              <p:sp>
                <p:nvSpPr>
                  <p:cNvPr id="197" name="Quad Arrow 196"/>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272"/>
                <p:cNvGrpSpPr/>
                <p:nvPr/>
              </p:nvGrpSpPr>
              <p:grpSpPr>
                <a:xfrm>
                  <a:off x="8328285" y="1998688"/>
                  <a:ext cx="1681397" cy="1721370"/>
                  <a:chOff x="4953000" y="1981200"/>
                  <a:chExt cx="1681397" cy="1721370"/>
                </a:xfrm>
              </p:grpSpPr>
              <p:sp>
                <p:nvSpPr>
                  <p:cNvPr id="195" name="Quad Arrow 67"/>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68"/>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Isosceles Triangle 190"/>
                <p:cNvSpPr/>
                <p:nvPr/>
              </p:nvSpPr>
              <p:spPr>
                <a:xfrm rot="10800000">
                  <a:off x="6096000" y="2133600"/>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64"/>
                <p:cNvSpPr/>
                <p:nvPr/>
              </p:nvSpPr>
              <p:spPr>
                <a:xfrm rot="10800000">
                  <a:off x="7816121" y="211111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65"/>
                <p:cNvSpPr/>
                <p:nvPr/>
              </p:nvSpPr>
              <p:spPr>
                <a:xfrm>
                  <a:off x="6107243" y="3069236"/>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66"/>
                <p:cNvSpPr/>
                <p:nvPr/>
              </p:nvSpPr>
              <p:spPr>
                <a:xfrm>
                  <a:off x="7803630" y="308672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74"/>
            <p:cNvGrpSpPr/>
            <p:nvPr/>
          </p:nvGrpSpPr>
          <p:grpSpPr>
            <a:xfrm>
              <a:off x="6096000" y="1371600"/>
              <a:ext cx="1561475" cy="3849974"/>
              <a:chOff x="914400" y="1425315"/>
              <a:chExt cx="1561475" cy="3849974"/>
            </a:xfrm>
          </p:grpSpPr>
          <p:sp>
            <p:nvSpPr>
              <p:cNvPr id="142" name="Rounded Rectangle 141"/>
              <p:cNvSpPr/>
              <p:nvPr/>
            </p:nvSpPr>
            <p:spPr>
              <a:xfrm>
                <a:off x="1407827" y="2192312"/>
                <a:ext cx="690796" cy="762000"/>
              </a:xfrm>
              <a:prstGeom prst="roundRect">
                <a:avLst/>
              </a:prstGeom>
              <a:solidFill>
                <a:srgbClr val="EAD26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1440306" y="3723807"/>
                <a:ext cx="690796" cy="762000"/>
              </a:xfrm>
              <a:prstGeom prst="roundRect">
                <a:avLst/>
              </a:prstGeom>
              <a:solidFill>
                <a:schemeClr val="bg1">
                  <a:lumMod val="6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1295400" y="1600200"/>
                <a:ext cx="762000" cy="36576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946879" y="1425315"/>
                <a:ext cx="1447800" cy="7620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Rounded Rectangle 145"/>
              <p:cNvSpPr/>
              <p:nvPr/>
            </p:nvSpPr>
            <p:spPr>
              <a:xfrm>
                <a:off x="966866" y="4513289"/>
                <a:ext cx="1447800" cy="762000"/>
              </a:xfrm>
              <a:prstGeom prst="roundRect">
                <a:avLst/>
              </a:prstGeom>
              <a:solidFill>
                <a:schemeClr val="bg1">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7" name="Rectangle 146"/>
              <p:cNvSpPr/>
              <p:nvPr/>
            </p:nvSpPr>
            <p:spPr>
              <a:xfrm>
                <a:off x="1409076" y="2444646"/>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1621436" y="2462134"/>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831298" y="2447144"/>
                <a:ext cx="76200" cy="1676400"/>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45"/>
              <p:cNvGrpSpPr/>
              <p:nvPr/>
            </p:nvGrpSpPr>
            <p:grpSpPr>
              <a:xfrm>
                <a:off x="914400" y="1447800"/>
                <a:ext cx="1528997" cy="695793"/>
                <a:chOff x="4953000" y="1968708"/>
                <a:chExt cx="5056682" cy="1751350"/>
              </a:xfrm>
            </p:grpSpPr>
            <p:grpSp>
              <p:nvGrpSpPr>
                <p:cNvPr id="165" name="Group 268"/>
                <p:cNvGrpSpPr/>
                <p:nvPr/>
              </p:nvGrpSpPr>
              <p:grpSpPr>
                <a:xfrm>
                  <a:off x="4953000" y="1981200"/>
                  <a:ext cx="1681397" cy="1721370"/>
                  <a:chOff x="4953000" y="1981200"/>
                  <a:chExt cx="1681397" cy="1721370"/>
                </a:xfrm>
              </p:grpSpPr>
              <p:sp>
                <p:nvSpPr>
                  <p:cNvPr id="176" name="Quad Arrow 175"/>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269"/>
                <p:cNvGrpSpPr/>
                <p:nvPr/>
              </p:nvGrpSpPr>
              <p:grpSpPr>
                <a:xfrm>
                  <a:off x="6634397" y="1968708"/>
                  <a:ext cx="1681397" cy="1721370"/>
                  <a:chOff x="4953000" y="1981200"/>
                  <a:chExt cx="1681397" cy="1721370"/>
                </a:xfrm>
              </p:grpSpPr>
              <p:sp>
                <p:nvSpPr>
                  <p:cNvPr id="174" name="Quad Arrow 173"/>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272"/>
                <p:cNvGrpSpPr/>
                <p:nvPr/>
              </p:nvGrpSpPr>
              <p:grpSpPr>
                <a:xfrm>
                  <a:off x="8328285" y="1998688"/>
                  <a:ext cx="1681397" cy="1721370"/>
                  <a:chOff x="4953000" y="1981200"/>
                  <a:chExt cx="1681397" cy="1721370"/>
                </a:xfrm>
              </p:grpSpPr>
              <p:sp>
                <p:nvSpPr>
                  <p:cNvPr id="172" name="Quad Arrow 171"/>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Isosceles Triangle 167"/>
                <p:cNvSpPr/>
                <p:nvPr/>
              </p:nvSpPr>
              <p:spPr>
                <a:xfrm rot="10800000">
                  <a:off x="6096000" y="2133600"/>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p:cNvSpPr/>
                <p:nvPr/>
              </p:nvSpPr>
              <p:spPr>
                <a:xfrm rot="10800000">
                  <a:off x="7816121" y="211111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p:nvSpPr>
              <p:spPr>
                <a:xfrm>
                  <a:off x="6107243" y="3069236"/>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p:cNvSpPr/>
                <p:nvPr/>
              </p:nvSpPr>
              <p:spPr>
                <a:xfrm>
                  <a:off x="7803630" y="308672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59"/>
              <p:cNvGrpSpPr/>
              <p:nvPr/>
            </p:nvGrpSpPr>
            <p:grpSpPr>
              <a:xfrm>
                <a:off x="946878" y="4553262"/>
                <a:ext cx="1528997" cy="695793"/>
                <a:chOff x="4953000" y="1968708"/>
                <a:chExt cx="5056682" cy="1751350"/>
              </a:xfrm>
            </p:grpSpPr>
            <p:grpSp>
              <p:nvGrpSpPr>
                <p:cNvPr id="152" name="Group 268"/>
                <p:cNvGrpSpPr/>
                <p:nvPr/>
              </p:nvGrpSpPr>
              <p:grpSpPr>
                <a:xfrm>
                  <a:off x="4953000" y="1981200"/>
                  <a:ext cx="1681397" cy="1721370"/>
                  <a:chOff x="4953000" y="1981200"/>
                  <a:chExt cx="1681397" cy="1721370"/>
                </a:xfrm>
              </p:grpSpPr>
              <p:sp>
                <p:nvSpPr>
                  <p:cNvPr id="163" name="Quad Arrow 162"/>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269"/>
                <p:cNvGrpSpPr/>
                <p:nvPr/>
              </p:nvGrpSpPr>
              <p:grpSpPr>
                <a:xfrm>
                  <a:off x="6634397" y="1968708"/>
                  <a:ext cx="1681397" cy="1721370"/>
                  <a:chOff x="4953000" y="1981200"/>
                  <a:chExt cx="1681397" cy="1721370"/>
                </a:xfrm>
              </p:grpSpPr>
              <p:sp>
                <p:nvSpPr>
                  <p:cNvPr id="161" name="Quad Arrow 160"/>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272"/>
                <p:cNvGrpSpPr/>
                <p:nvPr/>
              </p:nvGrpSpPr>
              <p:grpSpPr>
                <a:xfrm>
                  <a:off x="8328285" y="1998688"/>
                  <a:ext cx="1681397" cy="1721370"/>
                  <a:chOff x="4953000" y="1981200"/>
                  <a:chExt cx="1681397" cy="1721370"/>
                </a:xfrm>
              </p:grpSpPr>
              <p:sp>
                <p:nvSpPr>
                  <p:cNvPr id="159" name="Quad Arrow 158"/>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p:cNvSpPr/>
                  <p:nvPr/>
                </p:nvSpPr>
                <p:spPr>
                  <a:xfrm>
                    <a:off x="5486400" y="2362200"/>
                    <a:ext cx="609600" cy="914400"/>
                  </a:xfrm>
                  <a:prstGeom prst="diamond">
                    <a:avLst/>
                  </a:prstGeom>
                  <a:solidFill>
                    <a:schemeClr val="accent5">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Isosceles Triangle 154"/>
                <p:cNvSpPr/>
                <p:nvPr/>
              </p:nvSpPr>
              <p:spPr>
                <a:xfrm rot="10800000">
                  <a:off x="6096000" y="2133600"/>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rot="10800000">
                  <a:off x="7816121" y="211111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a:off x="6107243" y="3069236"/>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p:nvSpPr>
              <p:spPr>
                <a:xfrm>
                  <a:off x="7803630" y="3086725"/>
                  <a:ext cx="1066800" cy="457200"/>
                </a:xfrm>
                <a:prstGeom prst="triangle">
                  <a:avLst/>
                </a:prstGeom>
                <a:solidFill>
                  <a:schemeClr val="accent4">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2" name="Rectangle 231"/>
          <p:cNvSpPr/>
          <p:nvPr/>
        </p:nvSpPr>
        <p:spPr>
          <a:xfrm>
            <a:off x="4909458" y="3261249"/>
            <a:ext cx="3439885" cy="1754326"/>
          </a:xfrm>
          <a:prstGeom prst="rect">
            <a:avLst/>
          </a:prstGeom>
        </p:spPr>
        <p:txBody>
          <a:bodyPr wrap="square">
            <a:spAutoFit/>
          </a:bodyPr>
          <a:lstStyle/>
          <a:p>
            <a:r>
              <a:rPr lang="en-US" dirty="0">
                <a:solidFill>
                  <a:schemeClr val="bg1"/>
                </a:solidFill>
                <a:latin typeface="Palatino"/>
              </a:rPr>
              <a:t>Blessed </a:t>
            </a:r>
            <a:r>
              <a:rPr lang="en-US" i="1" dirty="0">
                <a:solidFill>
                  <a:schemeClr val="bg1"/>
                </a:solidFill>
                <a:latin typeface="Palatino"/>
              </a:rPr>
              <a:t>be</a:t>
            </a:r>
            <a:r>
              <a:rPr lang="en-US" dirty="0">
                <a:solidFill>
                  <a:schemeClr val="bg1"/>
                </a:solidFill>
                <a:latin typeface="Palatino"/>
              </a:rPr>
              <a:t> the God and Father of our Lord Jesus Christ, who hath blessed us with all spiritual blessings in heavenly </a:t>
            </a:r>
            <a:r>
              <a:rPr lang="en-US" i="1" dirty="0">
                <a:solidFill>
                  <a:schemeClr val="bg1"/>
                </a:solidFill>
                <a:latin typeface="Palatino"/>
              </a:rPr>
              <a:t>places</a:t>
            </a:r>
            <a:r>
              <a:rPr lang="en-US" dirty="0">
                <a:solidFill>
                  <a:schemeClr val="bg1"/>
                </a:solidFill>
                <a:latin typeface="Palatino"/>
              </a:rPr>
              <a:t> in Christ:</a:t>
            </a:r>
          </a:p>
          <a:p>
            <a:r>
              <a:rPr lang="en-US" dirty="0">
                <a:solidFill>
                  <a:schemeClr val="bg1"/>
                </a:solidFill>
                <a:latin typeface="Palatino"/>
              </a:rPr>
              <a:t>Ephesians 1:3</a:t>
            </a:r>
            <a:endParaRPr lang="en-US"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8343" y="805544"/>
            <a:ext cx="3733800" cy="1200329"/>
          </a:xfrm>
          <a:prstGeom prst="rect">
            <a:avLst/>
          </a:prstGeom>
          <a:noFill/>
        </p:spPr>
        <p:txBody>
          <a:bodyPr wrap="square" rtlCol="0">
            <a:spAutoFit/>
          </a:bodyPr>
          <a:lstStyle/>
          <a:p>
            <a:r>
              <a:rPr lang="en-US" sz="2400" dirty="0">
                <a:solidFill>
                  <a:schemeClr val="bg1"/>
                </a:solidFill>
              </a:rPr>
              <a:t>Have you ever wondered why you were born at this time and this place?</a:t>
            </a:r>
          </a:p>
        </p:txBody>
      </p:sp>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How Does That Apply to Us?</a:t>
            </a:r>
          </a:p>
        </p:txBody>
      </p:sp>
      <p:sp>
        <p:nvSpPr>
          <p:cNvPr id="7" name="TextBox 6"/>
          <p:cNvSpPr txBox="1"/>
          <p:nvPr/>
        </p:nvSpPr>
        <p:spPr>
          <a:xfrm>
            <a:off x="3037114" y="3135085"/>
            <a:ext cx="3733800" cy="1569660"/>
          </a:xfrm>
          <a:prstGeom prst="rect">
            <a:avLst/>
          </a:prstGeom>
          <a:noFill/>
        </p:spPr>
        <p:txBody>
          <a:bodyPr wrap="square" rtlCol="0">
            <a:spAutoFit/>
          </a:bodyPr>
          <a:lstStyle/>
          <a:p>
            <a:r>
              <a:rPr lang="en-US" sz="2400" dirty="0">
                <a:solidFill>
                  <a:schemeClr val="bg1"/>
                </a:solidFill>
              </a:rPr>
              <a:t>Do you think you were foreordained to do something special for Heavenly Father?</a:t>
            </a:r>
          </a:p>
        </p:txBody>
      </p:sp>
      <p:pic>
        <p:nvPicPr>
          <p:cNvPr id="10" name="Picture 9" descr="2012-08-08_10-37-36_864.jpg"/>
          <p:cNvPicPr>
            <a:picLocks noChangeAspect="1"/>
          </p:cNvPicPr>
          <p:nvPr/>
        </p:nvPicPr>
        <p:blipFill>
          <a:blip r:embed="rId3" cstate="print"/>
          <a:stretch>
            <a:fillRect/>
          </a:stretch>
        </p:blipFill>
        <p:spPr>
          <a:xfrm>
            <a:off x="674914" y="2601686"/>
            <a:ext cx="2104838" cy="3733800"/>
          </a:xfrm>
          <a:prstGeom prst="rect">
            <a:avLst/>
          </a:prstGeom>
        </p:spPr>
      </p:pic>
      <p:sp>
        <p:nvSpPr>
          <p:cNvPr id="11" name="TextBox 10"/>
          <p:cNvSpPr txBox="1"/>
          <p:nvPr/>
        </p:nvSpPr>
        <p:spPr>
          <a:xfrm>
            <a:off x="8784771" y="4887686"/>
            <a:ext cx="2993571" cy="1200329"/>
          </a:xfrm>
          <a:prstGeom prst="rect">
            <a:avLst/>
          </a:prstGeom>
          <a:noFill/>
        </p:spPr>
        <p:txBody>
          <a:bodyPr wrap="square" rtlCol="0">
            <a:spAutoFit/>
          </a:bodyPr>
          <a:lstStyle/>
          <a:p>
            <a:r>
              <a:rPr lang="en-US" sz="2400" dirty="0">
                <a:solidFill>
                  <a:schemeClr val="bg1"/>
                </a:solidFill>
              </a:rPr>
              <a:t>A forgetfulness  separates premortal life from earth life.</a:t>
            </a:r>
          </a:p>
        </p:txBody>
      </p:sp>
      <p:sp>
        <p:nvSpPr>
          <p:cNvPr id="12" name="TextBox 11"/>
          <p:cNvSpPr txBox="1"/>
          <p:nvPr/>
        </p:nvSpPr>
        <p:spPr>
          <a:xfrm>
            <a:off x="8098971" y="3897087"/>
            <a:ext cx="3733800" cy="461665"/>
          </a:xfrm>
          <a:prstGeom prst="rect">
            <a:avLst/>
          </a:prstGeom>
          <a:noFill/>
        </p:spPr>
        <p:txBody>
          <a:bodyPr wrap="square" rtlCol="0">
            <a:spAutoFit/>
          </a:bodyPr>
          <a:lstStyle/>
          <a:p>
            <a:r>
              <a:rPr lang="en-US" sz="2400" dirty="0">
                <a:solidFill>
                  <a:schemeClr val="bg1"/>
                </a:solidFill>
              </a:rPr>
              <a:t>Why Did We Have to Forget?</a:t>
            </a:r>
          </a:p>
        </p:txBody>
      </p:sp>
      <p:pic>
        <p:nvPicPr>
          <p:cNvPr id="3" name="Picture 2">
            <a:extLst>
              <a:ext uri="{FF2B5EF4-FFF2-40B4-BE49-F238E27FC236}">
                <a16:creationId xmlns:a16="http://schemas.microsoft.com/office/drawing/2014/main" id="{8CE10503-7DFB-4E68-8808-04C0480F337B}"/>
              </a:ext>
            </a:extLst>
          </p:cNvPr>
          <p:cNvPicPr>
            <a:picLocks noChangeAspect="1"/>
          </p:cNvPicPr>
          <p:nvPr/>
        </p:nvPicPr>
        <p:blipFill rotWithShape="1">
          <a:blip r:embed="rId4">
            <a:extLst>
              <a:ext uri="{28A0092B-C50C-407E-A947-70E740481C1C}">
                <a14:useLocalDpi xmlns:a14="http://schemas.microsoft.com/office/drawing/2010/main" val="0"/>
              </a:ext>
            </a:extLst>
          </a:blip>
          <a:srcRect r="24026"/>
          <a:stretch/>
        </p:blipFill>
        <p:spPr>
          <a:xfrm>
            <a:off x="3929743" y="603414"/>
            <a:ext cx="2547257" cy="2362200"/>
          </a:xfrm>
          <a:prstGeom prst="rect">
            <a:avLst/>
          </a:prstGeom>
        </p:spPr>
      </p:pic>
      <p:pic>
        <p:nvPicPr>
          <p:cNvPr id="6" name="Picture 5">
            <a:extLst>
              <a:ext uri="{FF2B5EF4-FFF2-40B4-BE49-F238E27FC236}">
                <a16:creationId xmlns:a16="http://schemas.microsoft.com/office/drawing/2014/main" id="{6705C197-A90C-4C15-BDC1-79FF2E4AF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800100"/>
            <a:ext cx="2895600" cy="2895600"/>
          </a:xfrm>
          <a:prstGeom prst="rect">
            <a:avLst/>
          </a:prstGeom>
        </p:spPr>
      </p:pic>
      <p:pic>
        <p:nvPicPr>
          <p:cNvPr id="16" name="Picture 15">
            <a:extLst>
              <a:ext uri="{FF2B5EF4-FFF2-40B4-BE49-F238E27FC236}">
                <a16:creationId xmlns:a16="http://schemas.microsoft.com/office/drawing/2014/main" id="{5BD8B153-76E8-4151-8EB9-CEB29B596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960" y="4653717"/>
            <a:ext cx="2828925" cy="1876425"/>
          </a:xfrm>
          <a:prstGeom prst="rect">
            <a:avLst/>
          </a:prstGeom>
        </p:spPr>
      </p:pic>
    </p:spTree>
    <p:extLst>
      <p:ext uri="{BB962C8B-B14F-4D97-AF65-F5344CB8AC3E}">
        <p14:creationId xmlns:p14="http://schemas.microsoft.com/office/powerpoint/2010/main" val="3878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8342" y="805544"/>
            <a:ext cx="5965371" cy="5324535"/>
          </a:xfrm>
          <a:prstGeom prst="rect">
            <a:avLst/>
          </a:prstGeom>
          <a:noFill/>
        </p:spPr>
        <p:txBody>
          <a:bodyPr wrap="square" rtlCol="0">
            <a:spAutoFit/>
          </a:bodyPr>
          <a:lstStyle/>
          <a:p>
            <a:r>
              <a:rPr lang="en-US" sz="2400" dirty="0">
                <a:solidFill>
                  <a:schemeClr val="bg1"/>
                </a:solidFill>
              </a:rPr>
              <a:t>Some people have difficulty understanding that their existence before this earth life could be forgotten. </a:t>
            </a:r>
          </a:p>
          <a:p>
            <a:endParaRPr lang="en-US" sz="2400" dirty="0">
              <a:solidFill>
                <a:schemeClr val="bg1"/>
              </a:solidFill>
            </a:endParaRPr>
          </a:p>
          <a:p>
            <a:r>
              <a:rPr lang="en-US" sz="2400" dirty="0">
                <a:solidFill>
                  <a:schemeClr val="bg1"/>
                </a:solidFill>
              </a:rPr>
              <a:t>Because we do not recall the first few years of early childhood does not mean that we didn’t exist, that we didn’t eat, play, laugh, and interact with family and friends. So it is with our premortal estate. </a:t>
            </a:r>
          </a:p>
          <a:p>
            <a:endParaRPr lang="en-US" sz="2400" dirty="0">
              <a:solidFill>
                <a:schemeClr val="bg1"/>
              </a:solidFill>
            </a:endParaRPr>
          </a:p>
          <a:p>
            <a:r>
              <a:rPr lang="en-US" sz="2400" dirty="0">
                <a:solidFill>
                  <a:schemeClr val="bg1"/>
                </a:solidFill>
              </a:rPr>
              <a:t>We lived and associated, grew and learned; yet we cannot recall those former activities for reasons that the Lord in His eternal wisdom </a:t>
            </a:r>
            <a:r>
              <a:rPr lang="en-US" sz="2800" dirty="0">
                <a:solidFill>
                  <a:schemeClr val="bg1"/>
                </a:solidFill>
                <a:effectLst>
                  <a:glow rad="139700">
                    <a:schemeClr val="accent2">
                      <a:satMod val="175000"/>
                      <a:alpha val="40000"/>
                    </a:schemeClr>
                  </a:glow>
                </a:effectLst>
              </a:rPr>
              <a:t>has not fully revealed to us. </a:t>
            </a:r>
          </a:p>
        </p:txBody>
      </p:sp>
      <p:sp>
        <p:nvSpPr>
          <p:cNvPr id="2" name="Rectangle 1"/>
          <p:cNvSpPr/>
          <p:nvPr/>
        </p:nvSpPr>
        <p:spPr>
          <a:xfrm>
            <a:off x="11665825" y="6390305"/>
            <a:ext cx="442750" cy="369332"/>
          </a:xfrm>
          <a:prstGeom prst="rect">
            <a:avLst/>
          </a:prstGeom>
        </p:spPr>
        <p:txBody>
          <a:bodyPr wrap="none">
            <a:spAutoFit/>
          </a:bodyPr>
          <a:lstStyle/>
          <a:p>
            <a:r>
              <a:rPr lang="en-US" dirty="0">
                <a:solidFill>
                  <a:schemeClr val="bg1"/>
                </a:solidFill>
              </a:rPr>
              <a:t>(7)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0" y="1864180"/>
            <a:ext cx="3813627" cy="286022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313" t="33810" r="21217" b="9365"/>
          <a:stretch/>
        </p:blipFill>
        <p:spPr>
          <a:xfrm>
            <a:off x="10189027" y="4103913"/>
            <a:ext cx="1698171" cy="216350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2251" t="18218" r="31493" b="9993"/>
          <a:stretch/>
        </p:blipFill>
        <p:spPr>
          <a:xfrm>
            <a:off x="6477000" y="381000"/>
            <a:ext cx="1575967" cy="1872343"/>
          </a:xfrm>
          <a:prstGeom prst="rect">
            <a:avLst/>
          </a:prstGeom>
        </p:spPr>
      </p:pic>
    </p:spTree>
    <p:extLst>
      <p:ext uri="{BB962C8B-B14F-4D97-AF65-F5344CB8AC3E}">
        <p14:creationId xmlns:p14="http://schemas.microsoft.com/office/powerpoint/2010/main" val="26931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6685" y="2819401"/>
            <a:ext cx="3733800" cy="1200329"/>
          </a:xfrm>
          <a:prstGeom prst="rect">
            <a:avLst/>
          </a:prstGeom>
          <a:noFill/>
        </p:spPr>
        <p:txBody>
          <a:bodyPr wrap="square" rtlCol="0">
            <a:spAutoFit/>
          </a:bodyPr>
          <a:lstStyle/>
          <a:p>
            <a:r>
              <a:rPr lang="en-US" sz="2400" dirty="0">
                <a:solidFill>
                  <a:schemeClr val="bg1"/>
                </a:solidFill>
              </a:rPr>
              <a:t>We may not know many details about our individual premortal existence.</a:t>
            </a:r>
          </a:p>
        </p:txBody>
      </p:sp>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Remembering VS Not Knowing</a:t>
            </a:r>
          </a:p>
        </p:txBody>
      </p:sp>
      <p:sp>
        <p:nvSpPr>
          <p:cNvPr id="6" name="TextBox 5"/>
          <p:cNvSpPr txBox="1"/>
          <p:nvPr/>
        </p:nvSpPr>
        <p:spPr>
          <a:xfrm>
            <a:off x="8109857" y="3864429"/>
            <a:ext cx="3733800" cy="2677656"/>
          </a:xfrm>
          <a:prstGeom prst="rect">
            <a:avLst/>
          </a:prstGeom>
          <a:noFill/>
        </p:spPr>
        <p:txBody>
          <a:bodyPr wrap="square" rtlCol="0">
            <a:spAutoFit/>
          </a:bodyPr>
          <a:lstStyle/>
          <a:p>
            <a:r>
              <a:rPr lang="en-US" sz="2400" i="1" dirty="0">
                <a:solidFill>
                  <a:srgbClr val="FFFF00"/>
                </a:solidFill>
              </a:rPr>
              <a:t>“And hath made of one blood all nations of men for to dwell on all the face of the earth, and hath determined the times before appointed, and the bounds of their habitation;”</a:t>
            </a:r>
          </a:p>
        </p:txBody>
      </p:sp>
      <p:sp>
        <p:nvSpPr>
          <p:cNvPr id="7" name="TextBox 6"/>
          <p:cNvSpPr txBox="1"/>
          <p:nvPr/>
        </p:nvSpPr>
        <p:spPr>
          <a:xfrm>
            <a:off x="152399" y="6410981"/>
            <a:ext cx="7391400" cy="369332"/>
          </a:xfrm>
          <a:prstGeom prst="rect">
            <a:avLst/>
          </a:prstGeom>
          <a:noFill/>
        </p:spPr>
        <p:txBody>
          <a:bodyPr wrap="square" rtlCol="0">
            <a:spAutoFit/>
          </a:bodyPr>
          <a:lstStyle/>
          <a:p>
            <a:r>
              <a:rPr lang="en-US" dirty="0">
                <a:solidFill>
                  <a:schemeClr val="bg1"/>
                </a:solidFill>
              </a:rPr>
              <a:t>Acts 17:26</a:t>
            </a:r>
          </a:p>
        </p:txBody>
      </p:sp>
      <p:sp>
        <p:nvSpPr>
          <p:cNvPr id="11" name="TextBox 10"/>
          <p:cNvSpPr txBox="1"/>
          <p:nvPr/>
        </p:nvSpPr>
        <p:spPr>
          <a:xfrm>
            <a:off x="435428" y="664029"/>
            <a:ext cx="4582886" cy="1569660"/>
          </a:xfrm>
          <a:prstGeom prst="rect">
            <a:avLst/>
          </a:prstGeom>
          <a:noFill/>
        </p:spPr>
        <p:txBody>
          <a:bodyPr wrap="square" rtlCol="0">
            <a:spAutoFit/>
          </a:bodyPr>
          <a:lstStyle/>
          <a:p>
            <a:r>
              <a:rPr lang="en-US" sz="2400" dirty="0">
                <a:solidFill>
                  <a:schemeClr val="bg1"/>
                </a:solidFill>
              </a:rPr>
              <a:t>If you could remember what it was like before you came to earth do you think you would live differently or the same?</a:t>
            </a:r>
          </a:p>
        </p:txBody>
      </p:sp>
      <p:pic>
        <p:nvPicPr>
          <p:cNvPr id="3" name="Picture 2">
            <a:extLst>
              <a:ext uri="{FF2B5EF4-FFF2-40B4-BE49-F238E27FC236}">
                <a16:creationId xmlns:a16="http://schemas.microsoft.com/office/drawing/2014/main" id="{92946DC1-3923-4042-B402-593737061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787" y="1001841"/>
            <a:ext cx="3575199" cy="2376456"/>
          </a:xfrm>
          <a:prstGeom prst="rect">
            <a:avLst/>
          </a:prstGeom>
        </p:spPr>
      </p:pic>
      <p:pic>
        <p:nvPicPr>
          <p:cNvPr id="8" name="Picture 7">
            <a:extLst>
              <a:ext uri="{FF2B5EF4-FFF2-40B4-BE49-F238E27FC236}">
                <a16:creationId xmlns:a16="http://schemas.microsoft.com/office/drawing/2014/main" id="{BD22D93D-283C-4ACA-8C4A-AE812DA65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48" y="3937192"/>
            <a:ext cx="4286250" cy="2676525"/>
          </a:xfrm>
          <a:prstGeom prst="rect">
            <a:avLst/>
          </a:prstGeom>
        </p:spPr>
      </p:pic>
    </p:spTree>
    <p:extLst>
      <p:ext uri="{BB962C8B-B14F-4D97-AF65-F5344CB8AC3E}">
        <p14:creationId xmlns:p14="http://schemas.microsoft.com/office/powerpoint/2010/main" val="25717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4657" y="250372"/>
            <a:ext cx="3733800" cy="461665"/>
          </a:xfrm>
          <a:prstGeom prst="rect">
            <a:avLst/>
          </a:prstGeom>
          <a:noFill/>
        </p:spPr>
        <p:txBody>
          <a:bodyPr wrap="square" rtlCol="0">
            <a:spAutoFit/>
          </a:bodyPr>
          <a:lstStyle/>
          <a:p>
            <a:r>
              <a:rPr lang="en-US" sz="2400" dirty="0">
                <a:solidFill>
                  <a:schemeClr val="bg1"/>
                </a:solidFill>
              </a:rPr>
              <a:t>Fore---before</a:t>
            </a:r>
          </a:p>
        </p:txBody>
      </p:sp>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Premortal Selection</a:t>
            </a:r>
          </a:p>
        </p:txBody>
      </p:sp>
      <p:sp>
        <p:nvSpPr>
          <p:cNvPr id="6" name="TextBox 5"/>
          <p:cNvSpPr txBox="1"/>
          <p:nvPr/>
        </p:nvSpPr>
        <p:spPr>
          <a:xfrm>
            <a:off x="3124200" y="1197429"/>
            <a:ext cx="3733800" cy="1569660"/>
          </a:xfrm>
          <a:prstGeom prst="rect">
            <a:avLst/>
          </a:prstGeom>
          <a:noFill/>
        </p:spPr>
        <p:txBody>
          <a:bodyPr wrap="square" rtlCol="0">
            <a:spAutoFit/>
          </a:bodyPr>
          <a:lstStyle/>
          <a:p>
            <a:r>
              <a:rPr lang="en-US" sz="2400" dirty="0">
                <a:solidFill>
                  <a:schemeClr val="bg1"/>
                </a:solidFill>
              </a:rPr>
              <a:t>God’s premortal selection of His valiant spirit children to fulfill certain missions during their mortal lives.</a:t>
            </a:r>
          </a:p>
        </p:txBody>
      </p:sp>
      <p:sp>
        <p:nvSpPr>
          <p:cNvPr id="7" name="TextBox 6"/>
          <p:cNvSpPr txBox="1"/>
          <p:nvPr/>
        </p:nvSpPr>
        <p:spPr>
          <a:xfrm>
            <a:off x="87086" y="6519446"/>
            <a:ext cx="7391400" cy="338554"/>
          </a:xfrm>
          <a:prstGeom prst="rect">
            <a:avLst/>
          </a:prstGeom>
          <a:noFill/>
        </p:spPr>
        <p:txBody>
          <a:bodyPr wrap="square" rtlCol="0">
            <a:spAutoFit/>
          </a:bodyPr>
          <a:lstStyle/>
          <a:p>
            <a:r>
              <a:rPr lang="en-US" sz="1600" dirty="0">
                <a:solidFill>
                  <a:schemeClr val="bg1"/>
                </a:solidFill>
              </a:rPr>
              <a:t>2 Thessalonians 2:13</a:t>
            </a:r>
          </a:p>
        </p:txBody>
      </p:sp>
      <p:sp>
        <p:nvSpPr>
          <p:cNvPr id="8" name="TextBox 7"/>
          <p:cNvSpPr txBox="1"/>
          <p:nvPr/>
        </p:nvSpPr>
        <p:spPr>
          <a:xfrm>
            <a:off x="6248400" y="914401"/>
            <a:ext cx="3733800" cy="461665"/>
          </a:xfrm>
          <a:prstGeom prst="rect">
            <a:avLst/>
          </a:prstGeom>
          <a:noFill/>
        </p:spPr>
        <p:txBody>
          <a:bodyPr wrap="square" rtlCol="0">
            <a:spAutoFit/>
          </a:bodyPr>
          <a:lstStyle/>
          <a:p>
            <a:r>
              <a:rPr lang="en-US" sz="2400" dirty="0"/>
              <a:t>Ordained--selected</a:t>
            </a:r>
          </a:p>
        </p:txBody>
      </p:sp>
      <p:sp>
        <p:nvSpPr>
          <p:cNvPr id="11" name="TextBox 10"/>
          <p:cNvSpPr txBox="1"/>
          <p:nvPr/>
        </p:nvSpPr>
        <p:spPr>
          <a:xfrm>
            <a:off x="500743" y="3254828"/>
            <a:ext cx="3733800" cy="1938992"/>
          </a:xfrm>
          <a:prstGeom prst="rect">
            <a:avLst/>
          </a:prstGeom>
          <a:noFill/>
        </p:spPr>
        <p:txBody>
          <a:bodyPr wrap="square" rtlCol="0">
            <a:spAutoFit/>
          </a:bodyPr>
          <a:lstStyle/>
          <a:p>
            <a:r>
              <a:rPr lang="en-US" sz="2400" i="1" dirty="0">
                <a:solidFill>
                  <a:srgbClr val="FFFF00"/>
                </a:solidFill>
              </a:rPr>
              <a:t>“…because God hath from the beginning chosen you to salvation through sanctification of the Spirit and belief of the truth.”</a:t>
            </a:r>
          </a:p>
        </p:txBody>
      </p:sp>
      <p:sp>
        <p:nvSpPr>
          <p:cNvPr id="12" name="TextBox 11"/>
          <p:cNvSpPr txBox="1"/>
          <p:nvPr/>
        </p:nvSpPr>
        <p:spPr>
          <a:xfrm>
            <a:off x="5268686" y="3635828"/>
            <a:ext cx="4855028" cy="3046988"/>
          </a:xfrm>
          <a:prstGeom prst="rect">
            <a:avLst/>
          </a:prstGeom>
          <a:noFill/>
        </p:spPr>
        <p:txBody>
          <a:bodyPr wrap="square" rtlCol="0">
            <a:spAutoFit/>
          </a:bodyPr>
          <a:lstStyle/>
          <a:p>
            <a:r>
              <a:rPr lang="en-US" sz="2400" dirty="0">
                <a:solidFill>
                  <a:schemeClr val="bg1"/>
                </a:solidFill>
              </a:rPr>
              <a:t>“Every man who has a calling to minister to the inhabitants of the world was ordained to that very purpose in the Grand Council of heaven before this world was. </a:t>
            </a:r>
          </a:p>
          <a:p>
            <a:endParaRPr lang="en-US" sz="2400" dirty="0">
              <a:solidFill>
                <a:schemeClr val="bg1"/>
              </a:solidFill>
            </a:endParaRPr>
          </a:p>
          <a:p>
            <a:r>
              <a:rPr lang="en-US" sz="2400" dirty="0">
                <a:solidFill>
                  <a:schemeClr val="bg1"/>
                </a:solidFill>
              </a:rPr>
              <a:t>I suppose I was ordained to this very office in that Grand Council.” (8)</a:t>
            </a:r>
          </a:p>
        </p:txBody>
      </p:sp>
      <p:pic>
        <p:nvPicPr>
          <p:cNvPr id="3" name="Picture 2">
            <a:extLst>
              <a:ext uri="{FF2B5EF4-FFF2-40B4-BE49-F238E27FC236}">
                <a16:creationId xmlns:a16="http://schemas.microsoft.com/office/drawing/2014/main" id="{EE2831D6-3716-4B26-BAEE-D566C8D38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28" y="1014802"/>
            <a:ext cx="2438400" cy="1828800"/>
          </a:xfrm>
          <a:prstGeom prst="rect">
            <a:avLst/>
          </a:prstGeom>
        </p:spPr>
      </p:pic>
      <p:pic>
        <p:nvPicPr>
          <p:cNvPr id="15" name="Picture 14">
            <a:extLst>
              <a:ext uri="{FF2B5EF4-FFF2-40B4-BE49-F238E27FC236}">
                <a16:creationId xmlns:a16="http://schemas.microsoft.com/office/drawing/2014/main" id="{D6ECD081-D92A-4B63-87BF-C8ABE9882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199" y="987089"/>
            <a:ext cx="3299749" cy="2154631"/>
          </a:xfrm>
          <a:prstGeom prst="rect">
            <a:avLst/>
          </a:prstGeom>
        </p:spPr>
      </p:pic>
      <p:pic>
        <p:nvPicPr>
          <p:cNvPr id="17" name="Picture 16">
            <a:extLst>
              <a:ext uri="{FF2B5EF4-FFF2-40B4-BE49-F238E27FC236}">
                <a16:creationId xmlns:a16="http://schemas.microsoft.com/office/drawing/2014/main" id="{C257B29F-55DB-4DC5-97EE-6CF80D0CE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466" y="5215591"/>
            <a:ext cx="1127760" cy="1310640"/>
          </a:xfrm>
          <a:prstGeom prst="rect">
            <a:avLst/>
          </a:prstGeom>
        </p:spPr>
      </p:pic>
    </p:spTree>
    <p:extLst>
      <p:ext uri="{BB962C8B-B14F-4D97-AF65-F5344CB8AC3E}">
        <p14:creationId xmlns:p14="http://schemas.microsoft.com/office/powerpoint/2010/main" val="115150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1"/>
            <a:ext cx="8991600" cy="1323439"/>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What About Me?</a:t>
            </a:r>
          </a:p>
          <a:p>
            <a:pPr algn="ctr"/>
            <a:r>
              <a:rPr lang="en-US" sz="4000" dirty="0">
                <a:solidFill>
                  <a:schemeClr val="bg1"/>
                </a:solidFill>
                <a:latin typeface="Calisto MT" panose="02040603050505030304" pitchFamily="18" charset="0"/>
              </a:rPr>
              <a:t>Do I have a foreordained calling?</a:t>
            </a:r>
          </a:p>
        </p:txBody>
      </p:sp>
      <p:sp>
        <p:nvSpPr>
          <p:cNvPr id="6" name="TextBox 5"/>
          <p:cNvSpPr txBox="1"/>
          <p:nvPr/>
        </p:nvSpPr>
        <p:spPr>
          <a:xfrm>
            <a:off x="1360714" y="2569028"/>
            <a:ext cx="3962400" cy="1938992"/>
          </a:xfrm>
          <a:prstGeom prst="rect">
            <a:avLst/>
          </a:prstGeom>
          <a:noFill/>
        </p:spPr>
        <p:txBody>
          <a:bodyPr wrap="square" rtlCol="0">
            <a:spAutoFit/>
          </a:bodyPr>
          <a:lstStyle/>
          <a:p>
            <a:r>
              <a:rPr lang="en-US" sz="2400" dirty="0">
                <a:solidFill>
                  <a:schemeClr val="bg1"/>
                </a:solidFill>
              </a:rPr>
              <a:t>As you serve faithfully in the church, Heavenly Father will place us where we need to be in order to fulfill our foreordained callings.</a:t>
            </a:r>
          </a:p>
        </p:txBody>
      </p:sp>
      <p:pic>
        <p:nvPicPr>
          <p:cNvPr id="3077" name="Picture 5" descr="C:\Users\lblau\Pictures\My Scans\2013-03 (Mar)\scan0001.jpg"/>
          <p:cNvPicPr>
            <a:picLocks noChangeAspect="1" noChangeArrowheads="1"/>
          </p:cNvPicPr>
          <p:nvPr/>
        </p:nvPicPr>
        <p:blipFill>
          <a:blip r:embed="rId3" cstate="print"/>
          <a:srcRect/>
          <a:stretch>
            <a:fillRect/>
          </a:stretch>
        </p:blipFill>
        <p:spPr bwMode="auto">
          <a:xfrm>
            <a:off x="6096000" y="1828800"/>
            <a:ext cx="4108450" cy="4413600"/>
          </a:xfrm>
          <a:prstGeom prst="rect">
            <a:avLst/>
          </a:prstGeom>
          <a:noFill/>
        </p:spPr>
      </p:pic>
    </p:spTree>
    <p:extLst>
      <p:ext uri="{BB962C8B-B14F-4D97-AF65-F5344CB8AC3E}">
        <p14:creationId xmlns:p14="http://schemas.microsoft.com/office/powerpoint/2010/main" val="31055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latin typeface="Abadi" panose="020B0604020104020204" pitchFamily="34" charset="0"/>
              </a:rPr>
              <a:t>Valiant Servants</a:t>
            </a:r>
          </a:p>
        </p:txBody>
      </p:sp>
      <p:sp>
        <p:nvSpPr>
          <p:cNvPr id="6" name="TextBox 5"/>
          <p:cNvSpPr txBox="1"/>
          <p:nvPr/>
        </p:nvSpPr>
        <p:spPr>
          <a:xfrm>
            <a:off x="2024743" y="1317172"/>
            <a:ext cx="3962400" cy="2308324"/>
          </a:xfrm>
          <a:prstGeom prst="rect">
            <a:avLst/>
          </a:prstGeom>
          <a:noFill/>
        </p:spPr>
        <p:txBody>
          <a:bodyPr wrap="square" rtlCol="0">
            <a:spAutoFit/>
          </a:bodyPr>
          <a:lstStyle/>
          <a:p>
            <a:r>
              <a:rPr lang="en-US" sz="2400" dirty="0">
                <a:solidFill>
                  <a:schemeClr val="bg1"/>
                </a:solidFill>
              </a:rPr>
              <a:t>“Our Heavenly Father foreordained certain valiant spirit children and assigned them to come to earth at specific times and places to fulfill their appointments.”</a:t>
            </a:r>
          </a:p>
        </p:txBody>
      </p:sp>
      <p:sp>
        <p:nvSpPr>
          <p:cNvPr id="5" name="TextBox 4"/>
          <p:cNvSpPr txBox="1"/>
          <p:nvPr/>
        </p:nvSpPr>
        <p:spPr>
          <a:xfrm>
            <a:off x="6509657" y="3984171"/>
            <a:ext cx="3962400" cy="1938992"/>
          </a:xfrm>
          <a:prstGeom prst="rect">
            <a:avLst/>
          </a:prstGeom>
          <a:noFill/>
        </p:spPr>
        <p:txBody>
          <a:bodyPr wrap="square" rtlCol="0">
            <a:spAutoFit/>
          </a:bodyPr>
          <a:lstStyle/>
          <a:p>
            <a:r>
              <a:rPr lang="en-US" sz="2400" dirty="0">
                <a:solidFill>
                  <a:schemeClr val="bg1"/>
                </a:solidFill>
              </a:rPr>
              <a:t>“Other good and valiant spirits were </a:t>
            </a:r>
            <a:r>
              <a:rPr lang="en-US" sz="2400" dirty="0" err="1">
                <a:solidFill>
                  <a:schemeClr val="bg1"/>
                </a:solidFill>
              </a:rPr>
              <a:t>foreappointed</a:t>
            </a:r>
            <a:r>
              <a:rPr lang="en-US" sz="2400" dirty="0">
                <a:solidFill>
                  <a:schemeClr val="bg1"/>
                </a:solidFill>
              </a:rPr>
              <a:t> to lay the foundation for man’s liberty through their service in political matter. </a:t>
            </a:r>
          </a:p>
        </p:txBody>
      </p:sp>
      <p:sp>
        <p:nvSpPr>
          <p:cNvPr id="7" name="TextBox 6"/>
          <p:cNvSpPr txBox="1"/>
          <p:nvPr/>
        </p:nvSpPr>
        <p:spPr>
          <a:xfrm>
            <a:off x="4800600" y="6410980"/>
            <a:ext cx="7391400" cy="369332"/>
          </a:xfrm>
          <a:prstGeom prst="rect">
            <a:avLst/>
          </a:prstGeom>
          <a:noFill/>
        </p:spPr>
        <p:txBody>
          <a:bodyPr wrap="square" rtlCol="0">
            <a:spAutoFit/>
          </a:bodyPr>
          <a:lstStyle/>
          <a:p>
            <a:pPr algn="r"/>
            <a:r>
              <a:rPr lang="en-US" dirty="0">
                <a:solidFill>
                  <a:schemeClr val="bg1"/>
                </a:solidFill>
              </a:rPr>
              <a:t>(9)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58" y="215537"/>
            <a:ext cx="1035014" cy="1464328"/>
          </a:xfrm>
          <a:prstGeom prst="rect">
            <a:avLst/>
          </a:prstGeom>
        </p:spPr>
      </p:pic>
      <p:pic>
        <p:nvPicPr>
          <p:cNvPr id="4" name="Picture 3">
            <a:extLst>
              <a:ext uri="{FF2B5EF4-FFF2-40B4-BE49-F238E27FC236}">
                <a16:creationId xmlns:a16="http://schemas.microsoft.com/office/drawing/2014/main" id="{18801594-E210-4E85-BC77-0B5FD38E3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47" y="4006298"/>
            <a:ext cx="4622797" cy="1994957"/>
          </a:xfrm>
          <a:prstGeom prst="rect">
            <a:avLst/>
          </a:prstGeom>
        </p:spPr>
      </p:pic>
      <p:pic>
        <p:nvPicPr>
          <p:cNvPr id="11" name="Picture 10">
            <a:extLst>
              <a:ext uri="{FF2B5EF4-FFF2-40B4-BE49-F238E27FC236}">
                <a16:creationId xmlns:a16="http://schemas.microsoft.com/office/drawing/2014/main" id="{9A421876-DDD0-4277-8823-BC9E478B5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061" y="933050"/>
            <a:ext cx="2670048" cy="2560320"/>
          </a:xfrm>
          <a:prstGeom prst="rect">
            <a:avLst/>
          </a:prstGeom>
        </p:spPr>
      </p:pic>
    </p:spTree>
    <p:extLst>
      <p:ext uri="{BB962C8B-B14F-4D97-AF65-F5344CB8AC3E}">
        <p14:creationId xmlns:p14="http://schemas.microsoft.com/office/powerpoint/2010/main" val="1733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242103"/>
            <a:ext cx="9144000" cy="2308324"/>
          </a:xfrm>
          <a:prstGeom prst="rect">
            <a:avLst/>
          </a:prstGeom>
          <a:noFill/>
        </p:spPr>
        <p:txBody>
          <a:bodyPr wrap="square" rtlCol="0">
            <a:spAutoFit/>
          </a:bodyPr>
          <a:lstStyle/>
          <a:p>
            <a:pPr algn="ctr"/>
            <a:r>
              <a:rPr lang="en-US" sz="7200" dirty="0">
                <a:solidFill>
                  <a:schemeClr val="bg1"/>
                </a:solidFill>
                <a:latin typeface="Calisto MT" panose="02040603050505030304" pitchFamily="18" charset="0"/>
              </a:rPr>
              <a:t>What were you foreordained to do?</a:t>
            </a:r>
          </a:p>
        </p:txBody>
      </p:sp>
      <p:pic>
        <p:nvPicPr>
          <p:cNvPr id="3" name="Picture 2">
            <a:extLst>
              <a:ext uri="{FF2B5EF4-FFF2-40B4-BE49-F238E27FC236}">
                <a16:creationId xmlns:a16="http://schemas.microsoft.com/office/drawing/2014/main" id="{A1BDE496-D7C3-4153-A9AE-43736EC91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402" y="2550427"/>
            <a:ext cx="2539196" cy="4015794"/>
          </a:xfrm>
          <a:prstGeom prst="rect">
            <a:avLst/>
          </a:prstGeom>
        </p:spPr>
      </p:pic>
    </p:spTree>
    <p:extLst>
      <p:ext uri="{BB962C8B-B14F-4D97-AF65-F5344CB8AC3E}">
        <p14:creationId xmlns:p14="http://schemas.microsoft.com/office/powerpoint/2010/main" val="28371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086" y="6410980"/>
            <a:ext cx="7391400" cy="369332"/>
          </a:xfrm>
          <a:prstGeom prst="rect">
            <a:avLst/>
          </a:prstGeom>
          <a:noFill/>
        </p:spPr>
        <p:txBody>
          <a:bodyPr wrap="square" rtlCol="0">
            <a:spAutoFit/>
          </a:bodyPr>
          <a:lstStyle/>
          <a:p>
            <a:r>
              <a:rPr lang="en-US" dirty="0">
                <a:solidFill>
                  <a:schemeClr val="bg1"/>
                </a:solidFill>
              </a:rPr>
              <a:t>Ephesians 1:9-11</a:t>
            </a:r>
          </a:p>
        </p:txBody>
      </p:sp>
      <p:sp>
        <p:nvSpPr>
          <p:cNvPr id="9" name="TextBox 8"/>
          <p:cNvSpPr txBox="1"/>
          <p:nvPr/>
        </p:nvSpPr>
        <p:spPr>
          <a:xfrm>
            <a:off x="620486" y="0"/>
            <a:ext cx="10961914"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Dispensation of The </a:t>
            </a:r>
            <a:r>
              <a:rPr lang="en-US" sz="4000" dirty="0" err="1">
                <a:solidFill>
                  <a:schemeClr val="bg1"/>
                </a:solidFill>
                <a:latin typeface="Calisto MT" panose="02040603050505030304" pitchFamily="18" charset="0"/>
              </a:rPr>
              <a:t>Fulness</a:t>
            </a:r>
            <a:r>
              <a:rPr lang="en-US" sz="4000" dirty="0">
                <a:solidFill>
                  <a:schemeClr val="bg1"/>
                </a:solidFill>
                <a:latin typeface="Calisto MT" panose="02040603050505030304" pitchFamily="18" charset="0"/>
              </a:rPr>
              <a:t> of Times</a:t>
            </a:r>
          </a:p>
        </p:txBody>
      </p:sp>
      <p:pic>
        <p:nvPicPr>
          <p:cNvPr id="16386" name="Picture 2" descr="montage of scriptural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219" y="883782"/>
            <a:ext cx="4876293" cy="17663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4542" y="1051449"/>
            <a:ext cx="4909458" cy="923330"/>
          </a:xfrm>
          <a:prstGeom prst="rect">
            <a:avLst/>
          </a:prstGeom>
        </p:spPr>
        <p:txBody>
          <a:bodyPr wrap="square">
            <a:spAutoFit/>
          </a:bodyPr>
          <a:lstStyle/>
          <a:p>
            <a:r>
              <a:rPr lang="en-US" dirty="0">
                <a:solidFill>
                  <a:schemeClr val="bg1"/>
                </a:solidFill>
                <a:latin typeface="Open Sans"/>
              </a:rPr>
              <a:t>Paul taught that God would “gather together in one all things in Christ” during the dispensation of the </a:t>
            </a:r>
            <a:r>
              <a:rPr lang="en-US" dirty="0" err="1">
                <a:solidFill>
                  <a:schemeClr val="bg1"/>
                </a:solidFill>
                <a:latin typeface="Open Sans"/>
              </a:rPr>
              <a:t>fulness</a:t>
            </a:r>
            <a:r>
              <a:rPr lang="en-US" dirty="0">
                <a:solidFill>
                  <a:schemeClr val="bg1"/>
                </a:solidFill>
                <a:latin typeface="Open Sans"/>
              </a:rPr>
              <a:t> of times.</a:t>
            </a:r>
            <a:endParaRPr lang="en-US" dirty="0">
              <a:solidFill>
                <a:schemeClr val="bg1"/>
              </a:solidFill>
            </a:endParaRPr>
          </a:p>
        </p:txBody>
      </p:sp>
      <p:sp>
        <p:nvSpPr>
          <p:cNvPr id="3" name="Rectangle 2"/>
          <p:cNvSpPr/>
          <p:nvPr/>
        </p:nvSpPr>
        <p:spPr>
          <a:xfrm>
            <a:off x="4550228" y="3322882"/>
            <a:ext cx="7293429" cy="2862322"/>
          </a:xfrm>
          <a:prstGeom prst="rect">
            <a:avLst/>
          </a:prstGeom>
        </p:spPr>
        <p:txBody>
          <a:bodyPr wrap="square">
            <a:spAutoFit/>
          </a:bodyPr>
          <a:lstStyle/>
          <a:p>
            <a:r>
              <a:rPr lang="en-US" dirty="0">
                <a:solidFill>
                  <a:schemeClr val="bg1"/>
                </a:solidFill>
                <a:latin typeface="Open Sans"/>
              </a:rPr>
              <a:t>“A dispensation of the gospel is a period of time in which the Lord has at least one authorized servant on the earth who bears the holy priesthood and the keys, and who has a divine commission to dispense the gospel to the inhabitants of the earth. </a:t>
            </a:r>
          </a:p>
          <a:p>
            <a:endParaRPr lang="en-US" dirty="0">
              <a:solidFill>
                <a:schemeClr val="bg1"/>
              </a:solidFill>
              <a:latin typeface="Open Sans"/>
            </a:endParaRPr>
          </a:p>
          <a:p>
            <a:r>
              <a:rPr lang="en-US" dirty="0">
                <a:solidFill>
                  <a:schemeClr val="bg1"/>
                </a:solidFill>
                <a:latin typeface="Open Sans"/>
              </a:rPr>
              <a:t>When this occurs, the gospel is revealed anew so that people of that dispensation do not have to depend basically on past dispensations for knowledge of the plan of salvation. </a:t>
            </a:r>
          </a:p>
          <a:p>
            <a:endParaRPr lang="en-US" dirty="0">
              <a:solidFill>
                <a:schemeClr val="bg1"/>
              </a:solidFill>
              <a:latin typeface="Open Sans"/>
            </a:endParaRPr>
          </a:p>
          <a:p>
            <a:r>
              <a:rPr lang="en-US" dirty="0">
                <a:solidFill>
                  <a:schemeClr val="bg1"/>
                </a:solidFill>
                <a:latin typeface="Open Sans"/>
              </a:rPr>
              <a:t>There have been many gospel dispensations since the beginning. (2)</a:t>
            </a:r>
            <a:endParaRPr lang="en-US" dirty="0">
              <a:solidFill>
                <a:schemeClr val="bg1"/>
              </a:solidFill>
            </a:endParaRPr>
          </a:p>
        </p:txBody>
      </p:sp>
      <p:pic>
        <p:nvPicPr>
          <p:cNvPr id="5" name="Picture 4">
            <a:extLst>
              <a:ext uri="{FF2B5EF4-FFF2-40B4-BE49-F238E27FC236}">
                <a16:creationId xmlns:a16="http://schemas.microsoft.com/office/drawing/2014/main" id="{6836DF25-8056-4FD1-BE6F-948283844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42" y="2894788"/>
            <a:ext cx="3577903" cy="2862322"/>
          </a:xfrm>
          <a:prstGeom prst="rect">
            <a:avLst/>
          </a:prstGeom>
        </p:spPr>
      </p:pic>
    </p:spTree>
    <p:extLst>
      <p:ext uri="{BB962C8B-B14F-4D97-AF65-F5344CB8AC3E}">
        <p14:creationId xmlns:p14="http://schemas.microsoft.com/office/powerpoint/2010/main" val="11713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brick background">
            <a:extLst>
              <a:ext uri="{FF2B5EF4-FFF2-40B4-BE49-F238E27FC236}">
                <a16:creationId xmlns:a16="http://schemas.microsoft.com/office/drawing/2014/main" id="{7971893E-AC53-B301-7A5A-AAF30DE1CA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B733FB-D6FB-64D5-B7DF-272D5CE67B38}"/>
              </a:ext>
            </a:extLst>
          </p:cNvPr>
          <p:cNvSpPr txBox="1"/>
          <p:nvPr/>
        </p:nvSpPr>
        <p:spPr>
          <a:xfrm>
            <a:off x="6348918" y="1570300"/>
            <a:ext cx="5197813" cy="3970318"/>
          </a:xfrm>
          <a:prstGeom prst="rect">
            <a:avLst/>
          </a:prstGeom>
          <a:noFill/>
        </p:spPr>
        <p:txBody>
          <a:bodyPr wrap="square">
            <a:spAutoFit/>
          </a:bodyPr>
          <a:lstStyle/>
          <a:p>
            <a:r>
              <a:rPr lang="en-US" sz="3600" b="0" i="0" dirty="0">
                <a:solidFill>
                  <a:schemeClr val="bg1"/>
                </a:solidFill>
                <a:effectLst/>
              </a:rPr>
              <a:t>That in the dispensation of the fulness of times he might gather together in one all things in Christ, both which are in heaven, and which are on earth; </a:t>
            </a:r>
            <a:r>
              <a:rPr lang="en-US" sz="3600" b="0" i="1" dirty="0">
                <a:solidFill>
                  <a:schemeClr val="bg1"/>
                </a:solidFill>
                <a:effectLst/>
              </a:rPr>
              <a:t>even</a:t>
            </a:r>
            <a:r>
              <a:rPr lang="en-US" sz="3600" b="0" i="0" dirty="0">
                <a:solidFill>
                  <a:schemeClr val="bg1"/>
                </a:solidFill>
                <a:effectLst/>
              </a:rPr>
              <a:t> in him:</a:t>
            </a:r>
            <a:endParaRPr lang="en-US" sz="3600" dirty="0">
              <a:solidFill>
                <a:schemeClr val="bg1"/>
              </a:solidFill>
            </a:endParaRPr>
          </a:p>
        </p:txBody>
      </p:sp>
      <p:grpSp>
        <p:nvGrpSpPr>
          <p:cNvPr id="5" name="Group 4">
            <a:extLst>
              <a:ext uri="{FF2B5EF4-FFF2-40B4-BE49-F238E27FC236}">
                <a16:creationId xmlns:a16="http://schemas.microsoft.com/office/drawing/2014/main" id="{881A6CA9-2E6E-C230-6D61-BB48F2DCAFD8}"/>
              </a:ext>
            </a:extLst>
          </p:cNvPr>
          <p:cNvGrpSpPr/>
          <p:nvPr/>
        </p:nvGrpSpPr>
        <p:grpSpPr>
          <a:xfrm>
            <a:off x="1551750" y="1570300"/>
            <a:ext cx="3330787" cy="4314934"/>
            <a:chOff x="2819400" y="3657598"/>
            <a:chExt cx="1365515" cy="2048764"/>
          </a:xfrm>
        </p:grpSpPr>
        <p:sp>
          <p:nvSpPr>
            <p:cNvPr id="6" name="Rectangle 5">
              <a:extLst>
                <a:ext uri="{FF2B5EF4-FFF2-40B4-BE49-F238E27FC236}">
                  <a16:creationId xmlns:a16="http://schemas.microsoft.com/office/drawing/2014/main" id="{BF032C58-8CD3-ED37-1907-1A7F9D676F90}"/>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73A179-1352-8458-02D9-3BB28591241B}"/>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58FA64-12CC-12A2-0E9C-B751D8DFD7B1}"/>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Ephesians 1:10</a:t>
              </a:r>
            </a:p>
          </p:txBody>
        </p:sp>
        <p:sp>
          <p:nvSpPr>
            <p:cNvPr id="9" name="Rectangle 8">
              <a:extLst>
                <a:ext uri="{FF2B5EF4-FFF2-40B4-BE49-F238E27FC236}">
                  <a16:creationId xmlns:a16="http://schemas.microsoft.com/office/drawing/2014/main" id="{2C97FCD4-7717-5611-5731-F846B1A4A64E}"/>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FD84A7B-FD5D-F341-D43E-DCE2A21CCF87}"/>
              </a:ext>
            </a:extLst>
          </p:cNvPr>
          <p:cNvSpPr txBox="1"/>
          <p:nvPr/>
        </p:nvSpPr>
        <p:spPr>
          <a:xfrm>
            <a:off x="1524000" y="162723"/>
            <a:ext cx="9144000" cy="769441"/>
          </a:xfrm>
          <a:prstGeom prst="rect">
            <a:avLst/>
          </a:prstGeom>
          <a:noFill/>
        </p:spPr>
        <p:txBody>
          <a:bodyPr wrap="square" rtlCol="0">
            <a:spAutoFit/>
          </a:bodyPr>
          <a:lstStyle/>
          <a:p>
            <a:pPr algn="ctr"/>
            <a:r>
              <a:rPr lang="en-US" sz="4400" dirty="0">
                <a:solidFill>
                  <a:schemeClr val="bg1"/>
                </a:solidFill>
                <a:latin typeface="Calisto MT" panose="02040603050505030304" pitchFamily="18" charset="0"/>
              </a:rPr>
              <a:t>Doctrinal Mastery</a:t>
            </a:r>
          </a:p>
        </p:txBody>
      </p:sp>
      <p:sp>
        <p:nvSpPr>
          <p:cNvPr id="11" name="Arrow: Right 10">
            <a:extLst>
              <a:ext uri="{FF2B5EF4-FFF2-40B4-BE49-F238E27FC236}">
                <a16:creationId xmlns:a16="http://schemas.microsoft.com/office/drawing/2014/main" id="{4600417F-8439-BF73-ECB1-80CAEE54C00F}"/>
              </a:ext>
            </a:extLst>
          </p:cNvPr>
          <p:cNvSpPr/>
          <p:nvPr/>
        </p:nvSpPr>
        <p:spPr>
          <a:xfrm>
            <a:off x="5008996" y="2958326"/>
            <a:ext cx="1213463" cy="76944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33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750" fill="hold"/>
                                        <p:tgtEl>
                                          <p:spTgt spid="11"/>
                                        </p:tgtEl>
                                        <p:attrNameLst>
                                          <p:attrName>ppt_x</p:attrName>
                                        </p:attrNameLst>
                                      </p:cBhvr>
                                      <p:tavLst>
                                        <p:tav tm="0">
                                          <p:val>
                                            <p:strVal val="0-#ppt_w/2"/>
                                          </p:val>
                                        </p:tav>
                                        <p:tav tm="100000">
                                          <p:val>
                                            <p:strVal val="#ppt_x"/>
                                          </p:val>
                                        </p:tav>
                                      </p:tavLst>
                                    </p:anim>
                                    <p:anim calcmode="lin" valueType="num">
                                      <p:cBhvr additive="base">
                                        <p:cTn id="12" dur="1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750" fill="hold"/>
                                        <p:tgtEl>
                                          <p:spTgt spid="3"/>
                                        </p:tgtEl>
                                        <p:attrNameLst>
                                          <p:attrName>ppt_x</p:attrName>
                                        </p:attrNameLst>
                                      </p:cBhvr>
                                      <p:tavLst>
                                        <p:tav tm="0">
                                          <p:val>
                                            <p:strVal val="0-#ppt_w/2"/>
                                          </p:val>
                                        </p:tav>
                                        <p:tav tm="100000">
                                          <p:val>
                                            <p:strVal val="#ppt_x"/>
                                          </p:val>
                                        </p:tav>
                                      </p:tavLst>
                                    </p:anim>
                                    <p:anim calcmode="lin" valueType="num">
                                      <p:cBhvr additive="base">
                                        <p:cTn id="16" dur="1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sto MT" panose="02040603050505030304" pitchFamily="18" charset="0"/>
              </a:rPr>
              <a:t>Dispensation of the </a:t>
            </a:r>
            <a:r>
              <a:rPr lang="en-US" sz="4400" dirty="0" err="1">
                <a:solidFill>
                  <a:schemeClr val="bg1"/>
                </a:solidFill>
                <a:latin typeface="Calisto MT" panose="02040603050505030304" pitchFamily="18" charset="0"/>
              </a:rPr>
              <a:t>Fulness</a:t>
            </a:r>
            <a:r>
              <a:rPr lang="en-US" sz="4400" dirty="0">
                <a:solidFill>
                  <a:schemeClr val="bg1"/>
                </a:solidFill>
                <a:latin typeface="Calisto MT" panose="02040603050505030304" pitchFamily="18" charset="0"/>
              </a:rPr>
              <a:t> of Times</a:t>
            </a:r>
          </a:p>
        </p:txBody>
      </p:sp>
      <p:sp>
        <p:nvSpPr>
          <p:cNvPr id="8" name="Rectangle 7"/>
          <p:cNvSpPr/>
          <p:nvPr/>
        </p:nvSpPr>
        <p:spPr>
          <a:xfrm>
            <a:off x="6469743" y="2191658"/>
            <a:ext cx="1752600" cy="830997"/>
          </a:xfrm>
          <a:prstGeom prst="rect">
            <a:avLst/>
          </a:prstGeom>
        </p:spPr>
        <p:txBody>
          <a:bodyPr wrap="square">
            <a:spAutoFit/>
          </a:bodyPr>
          <a:lstStyle/>
          <a:p>
            <a:pPr algn="ctr" fontAlgn="base"/>
            <a:r>
              <a:rPr lang="en-US" sz="2400" dirty="0">
                <a:solidFill>
                  <a:schemeClr val="bg1"/>
                </a:solidFill>
              </a:rPr>
              <a:t>Moses</a:t>
            </a:r>
          </a:p>
          <a:p>
            <a:pPr algn="ctr" fontAlgn="base"/>
            <a:r>
              <a:rPr lang="en-US" sz="2400" dirty="0">
                <a:solidFill>
                  <a:schemeClr val="bg1"/>
                </a:solidFill>
              </a:rPr>
              <a:t>1400 BC</a:t>
            </a:r>
          </a:p>
        </p:txBody>
      </p:sp>
      <p:sp>
        <p:nvSpPr>
          <p:cNvPr id="9" name="Rectangle 8"/>
          <p:cNvSpPr/>
          <p:nvPr/>
        </p:nvSpPr>
        <p:spPr>
          <a:xfrm>
            <a:off x="1872583" y="3997818"/>
            <a:ext cx="1371600" cy="830997"/>
          </a:xfrm>
          <a:prstGeom prst="rect">
            <a:avLst/>
          </a:prstGeom>
        </p:spPr>
        <p:txBody>
          <a:bodyPr wrap="square">
            <a:spAutoFit/>
          </a:bodyPr>
          <a:lstStyle/>
          <a:p>
            <a:pPr algn="ctr" fontAlgn="base"/>
            <a:r>
              <a:rPr lang="en-US" sz="2400" dirty="0">
                <a:solidFill>
                  <a:schemeClr val="bg1"/>
                </a:solidFill>
              </a:rPr>
              <a:t>Enoch</a:t>
            </a:r>
          </a:p>
          <a:p>
            <a:pPr algn="ctr" fontAlgn="base"/>
            <a:r>
              <a:rPr lang="en-US" sz="2400" dirty="0">
                <a:solidFill>
                  <a:schemeClr val="bg1"/>
                </a:solidFill>
              </a:rPr>
              <a:t>3300 BC</a:t>
            </a:r>
          </a:p>
        </p:txBody>
      </p:sp>
      <p:sp>
        <p:nvSpPr>
          <p:cNvPr id="10" name="Rectangle 9"/>
          <p:cNvSpPr/>
          <p:nvPr/>
        </p:nvSpPr>
        <p:spPr>
          <a:xfrm>
            <a:off x="3397861" y="2123255"/>
            <a:ext cx="1371600" cy="830997"/>
          </a:xfrm>
          <a:prstGeom prst="rect">
            <a:avLst/>
          </a:prstGeom>
        </p:spPr>
        <p:txBody>
          <a:bodyPr wrap="square">
            <a:spAutoFit/>
          </a:bodyPr>
          <a:lstStyle/>
          <a:p>
            <a:pPr algn="ctr" fontAlgn="base"/>
            <a:r>
              <a:rPr lang="en-US" sz="2400" dirty="0">
                <a:solidFill>
                  <a:schemeClr val="bg1"/>
                </a:solidFill>
              </a:rPr>
              <a:t>Noah</a:t>
            </a:r>
          </a:p>
          <a:p>
            <a:pPr algn="ctr" fontAlgn="base"/>
            <a:r>
              <a:rPr lang="en-US" sz="2400" dirty="0">
                <a:solidFill>
                  <a:schemeClr val="bg1"/>
                </a:solidFill>
              </a:rPr>
              <a:t>3100 BC</a:t>
            </a:r>
          </a:p>
        </p:txBody>
      </p:sp>
      <p:sp>
        <p:nvSpPr>
          <p:cNvPr id="11" name="Rectangle 10"/>
          <p:cNvSpPr/>
          <p:nvPr/>
        </p:nvSpPr>
        <p:spPr>
          <a:xfrm>
            <a:off x="5236029" y="3976915"/>
            <a:ext cx="1447800" cy="830997"/>
          </a:xfrm>
          <a:prstGeom prst="rect">
            <a:avLst/>
          </a:prstGeom>
        </p:spPr>
        <p:txBody>
          <a:bodyPr wrap="square">
            <a:spAutoFit/>
          </a:bodyPr>
          <a:lstStyle/>
          <a:p>
            <a:pPr algn="ctr" fontAlgn="base"/>
            <a:r>
              <a:rPr lang="en-US" sz="2400" dirty="0">
                <a:solidFill>
                  <a:schemeClr val="bg1"/>
                </a:solidFill>
              </a:rPr>
              <a:t>Abraham</a:t>
            </a:r>
          </a:p>
          <a:p>
            <a:pPr algn="ctr" fontAlgn="base"/>
            <a:r>
              <a:rPr lang="en-US" sz="2400" dirty="0">
                <a:solidFill>
                  <a:schemeClr val="bg1"/>
                </a:solidFill>
              </a:rPr>
              <a:t>2000 BC</a:t>
            </a:r>
          </a:p>
        </p:txBody>
      </p:sp>
      <p:sp>
        <p:nvSpPr>
          <p:cNvPr id="12" name="Rectangle 11"/>
          <p:cNvSpPr/>
          <p:nvPr/>
        </p:nvSpPr>
        <p:spPr>
          <a:xfrm>
            <a:off x="114401" y="2331783"/>
            <a:ext cx="1752600" cy="830997"/>
          </a:xfrm>
          <a:prstGeom prst="rect">
            <a:avLst/>
          </a:prstGeom>
        </p:spPr>
        <p:txBody>
          <a:bodyPr wrap="square">
            <a:spAutoFit/>
          </a:bodyPr>
          <a:lstStyle/>
          <a:p>
            <a:pPr algn="ctr" fontAlgn="base"/>
            <a:r>
              <a:rPr lang="en-US" sz="2400" dirty="0">
                <a:solidFill>
                  <a:schemeClr val="bg1"/>
                </a:solidFill>
              </a:rPr>
              <a:t>Adam</a:t>
            </a:r>
          </a:p>
          <a:p>
            <a:pPr algn="ctr" fontAlgn="base"/>
            <a:r>
              <a:rPr lang="en-US" sz="2400" dirty="0">
                <a:solidFill>
                  <a:schemeClr val="bg1"/>
                </a:solidFill>
              </a:rPr>
              <a:t>4000 BC</a:t>
            </a:r>
          </a:p>
        </p:txBody>
      </p:sp>
      <p:sp>
        <p:nvSpPr>
          <p:cNvPr id="14" name="Rectangle 13"/>
          <p:cNvSpPr/>
          <p:nvPr/>
        </p:nvSpPr>
        <p:spPr>
          <a:xfrm>
            <a:off x="8235065" y="3933849"/>
            <a:ext cx="990600" cy="830997"/>
          </a:xfrm>
          <a:prstGeom prst="rect">
            <a:avLst/>
          </a:prstGeom>
        </p:spPr>
        <p:txBody>
          <a:bodyPr wrap="square">
            <a:spAutoFit/>
          </a:bodyPr>
          <a:lstStyle/>
          <a:p>
            <a:pPr algn="ctr" fontAlgn="base"/>
            <a:r>
              <a:rPr lang="en-US" sz="2400" dirty="0">
                <a:solidFill>
                  <a:schemeClr val="bg1"/>
                </a:solidFill>
              </a:rPr>
              <a:t>Jesus</a:t>
            </a:r>
          </a:p>
          <a:p>
            <a:pPr algn="ctr" fontAlgn="base"/>
            <a:r>
              <a:rPr lang="en-US" sz="2400" dirty="0">
                <a:solidFill>
                  <a:schemeClr val="bg1"/>
                </a:solidFill>
              </a:rPr>
              <a:t>AD 1</a:t>
            </a:r>
          </a:p>
        </p:txBody>
      </p:sp>
      <p:sp>
        <p:nvSpPr>
          <p:cNvPr id="16" name="Rectangle 15"/>
          <p:cNvSpPr/>
          <p:nvPr/>
        </p:nvSpPr>
        <p:spPr>
          <a:xfrm>
            <a:off x="9470571" y="2057401"/>
            <a:ext cx="2590800" cy="830997"/>
          </a:xfrm>
          <a:prstGeom prst="rect">
            <a:avLst/>
          </a:prstGeom>
        </p:spPr>
        <p:txBody>
          <a:bodyPr wrap="square">
            <a:spAutoFit/>
          </a:bodyPr>
          <a:lstStyle/>
          <a:p>
            <a:pPr algn="ctr" fontAlgn="base"/>
            <a:r>
              <a:rPr lang="en-US" sz="2400" dirty="0">
                <a:solidFill>
                  <a:schemeClr val="bg1"/>
                </a:solidFill>
              </a:rPr>
              <a:t>Joseph Smith</a:t>
            </a:r>
          </a:p>
          <a:p>
            <a:pPr algn="ctr" fontAlgn="base"/>
            <a:r>
              <a:rPr lang="en-US" sz="2400" dirty="0">
                <a:solidFill>
                  <a:schemeClr val="bg1"/>
                </a:solidFill>
              </a:rPr>
              <a:t>AD 1830</a:t>
            </a:r>
          </a:p>
        </p:txBody>
      </p:sp>
      <p:cxnSp>
        <p:nvCxnSpPr>
          <p:cNvPr id="153" name="Straight Connector 152"/>
          <p:cNvCxnSpPr/>
          <p:nvPr/>
        </p:nvCxnSpPr>
        <p:spPr>
          <a:xfrm>
            <a:off x="272143" y="3429000"/>
            <a:ext cx="1174568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4855029" y="3015343"/>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9800" y="3106057"/>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2547257" y="3095171"/>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4034974" y="3044372"/>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842000" y="3084286"/>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228114" y="2975429"/>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8690429" y="2946400"/>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9764486" y="2975427"/>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0718800" y="2946400"/>
            <a:ext cx="0" cy="88537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a:xfrm>
            <a:off x="3973285" y="3897087"/>
            <a:ext cx="1752600" cy="307777"/>
          </a:xfrm>
          <a:prstGeom prst="rect">
            <a:avLst/>
          </a:prstGeom>
        </p:spPr>
        <p:txBody>
          <a:bodyPr wrap="square">
            <a:spAutoFit/>
          </a:bodyPr>
          <a:lstStyle/>
          <a:p>
            <a:pPr algn="ctr" fontAlgn="base"/>
            <a:r>
              <a:rPr lang="en-US" sz="1400" dirty="0">
                <a:solidFill>
                  <a:schemeClr val="bg1"/>
                </a:solidFill>
              </a:rPr>
              <a:t>Flood</a:t>
            </a:r>
          </a:p>
        </p:txBody>
      </p:sp>
      <p:sp>
        <p:nvSpPr>
          <p:cNvPr id="172" name="Rectangle 171"/>
          <p:cNvSpPr/>
          <p:nvPr/>
        </p:nvSpPr>
        <p:spPr>
          <a:xfrm>
            <a:off x="8948057" y="3777343"/>
            <a:ext cx="1752600" cy="307777"/>
          </a:xfrm>
          <a:prstGeom prst="rect">
            <a:avLst/>
          </a:prstGeom>
        </p:spPr>
        <p:txBody>
          <a:bodyPr wrap="square">
            <a:spAutoFit/>
          </a:bodyPr>
          <a:lstStyle/>
          <a:p>
            <a:pPr algn="ctr" fontAlgn="base"/>
            <a:r>
              <a:rPr lang="en-US" sz="1400" dirty="0">
                <a:solidFill>
                  <a:schemeClr val="bg1"/>
                </a:solidFill>
              </a:rPr>
              <a:t>Apostasy</a:t>
            </a:r>
          </a:p>
        </p:txBody>
      </p:sp>
      <p:sp>
        <p:nvSpPr>
          <p:cNvPr id="181" name="TextBox 180"/>
          <p:cNvSpPr txBox="1"/>
          <p:nvPr/>
        </p:nvSpPr>
        <p:spPr>
          <a:xfrm>
            <a:off x="76200" y="6477000"/>
            <a:ext cx="1905000" cy="381000"/>
          </a:xfrm>
          <a:prstGeom prst="rect">
            <a:avLst/>
          </a:prstGeom>
          <a:noFill/>
        </p:spPr>
        <p:txBody>
          <a:bodyPr wrap="square" rtlCol="0">
            <a:spAutoFit/>
          </a:bodyPr>
          <a:lstStyle/>
          <a:p>
            <a:r>
              <a:rPr lang="en-US" dirty="0">
                <a:solidFill>
                  <a:schemeClr val="bg1"/>
                </a:solidFill>
              </a:rPr>
              <a:t>D&amp;C 27:14</a:t>
            </a:r>
          </a:p>
        </p:txBody>
      </p:sp>
      <p:grpSp>
        <p:nvGrpSpPr>
          <p:cNvPr id="183" name="Group 182"/>
          <p:cNvGrpSpPr/>
          <p:nvPr/>
        </p:nvGrpSpPr>
        <p:grpSpPr>
          <a:xfrm>
            <a:off x="10274017" y="3872182"/>
            <a:ext cx="981811" cy="2369898"/>
            <a:chOff x="3870397" y="2195781"/>
            <a:chExt cx="1711151" cy="4130380"/>
          </a:xfrm>
        </p:grpSpPr>
        <p:sp>
          <p:nvSpPr>
            <p:cNvPr id="184" name="Oval 183"/>
            <p:cNvSpPr/>
            <p:nvPr/>
          </p:nvSpPr>
          <p:spPr>
            <a:xfrm rot="2039619">
              <a:off x="3870397" y="4398839"/>
              <a:ext cx="304154" cy="369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19220872">
              <a:off x="5277394" y="4398838"/>
              <a:ext cx="304154" cy="369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175294">
              <a:off x="4220859" y="5728740"/>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2175294">
              <a:off x="4700478" y="5729358"/>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p:cNvSpPr/>
            <p:nvPr/>
          </p:nvSpPr>
          <p:spPr>
            <a:xfrm>
              <a:off x="4205902" y="4510824"/>
              <a:ext cx="619718"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p:cNvSpPr/>
            <p:nvPr/>
          </p:nvSpPr>
          <p:spPr>
            <a:xfrm>
              <a:off x="4675831" y="4516982"/>
              <a:ext cx="550937"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4601095" y="4576365"/>
              <a:ext cx="276118" cy="596803"/>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p:cNvSpPr/>
            <p:nvPr/>
          </p:nvSpPr>
          <p:spPr>
            <a:xfrm rot="1375821">
              <a:off x="4025915" y="3356287"/>
              <a:ext cx="455727" cy="1270035"/>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p:cNvSpPr/>
            <p:nvPr/>
          </p:nvSpPr>
          <p:spPr>
            <a:xfrm rot="20337671">
              <a:off x="4983403" y="3381334"/>
              <a:ext cx="455727" cy="124351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p:cNvSpPr/>
            <p:nvPr/>
          </p:nvSpPr>
          <p:spPr>
            <a:xfrm>
              <a:off x="4213052" y="3368073"/>
              <a:ext cx="1012724" cy="158742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413902" y="2501596"/>
              <a:ext cx="710605"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Manual Input 194"/>
            <p:cNvSpPr/>
            <p:nvPr/>
          </p:nvSpPr>
          <p:spPr>
            <a:xfrm rot="7269359" flipV="1">
              <a:off x="4691189" y="3454806"/>
              <a:ext cx="509395" cy="203312"/>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Manual Input 195"/>
            <p:cNvSpPr/>
            <p:nvPr/>
          </p:nvSpPr>
          <p:spPr>
            <a:xfrm rot="14330641" flipH="1" flipV="1">
              <a:off x="4314880" y="3438305"/>
              <a:ext cx="442913" cy="211100"/>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4263689" y="2348689"/>
              <a:ext cx="962089" cy="11722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a:endCxn id="193" idx="2"/>
            </p:cNvCxnSpPr>
            <p:nvPr/>
          </p:nvCxnSpPr>
          <p:spPr>
            <a:xfrm flipH="1">
              <a:off x="4719414" y="3711266"/>
              <a:ext cx="30388" cy="12442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Wave 198"/>
            <p:cNvSpPr/>
            <p:nvPr/>
          </p:nvSpPr>
          <p:spPr>
            <a:xfrm>
              <a:off x="4415598" y="2195781"/>
              <a:ext cx="911453" cy="560662"/>
            </a:xfrm>
            <a:prstGeom prst="wave">
              <a:avLst>
                <a:gd name="adj1" fmla="val 13676"/>
                <a:gd name="adj2" fmla="val -10000"/>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ardrop 199"/>
            <p:cNvSpPr/>
            <p:nvPr/>
          </p:nvSpPr>
          <p:spPr>
            <a:xfrm rot="711584">
              <a:off x="4180843" y="2326766"/>
              <a:ext cx="354453" cy="713568"/>
            </a:xfrm>
            <a:prstGeom prst="teardrop">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4467059" y="2326356"/>
              <a:ext cx="276118" cy="275029"/>
            </a:xfrm>
            <a:prstGeom prst="ellipse">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p:cNvGrpSpPr/>
            <p:nvPr/>
          </p:nvGrpSpPr>
          <p:grpSpPr>
            <a:xfrm>
              <a:off x="4616158" y="3525311"/>
              <a:ext cx="325774" cy="383844"/>
              <a:chOff x="4043055" y="609600"/>
              <a:chExt cx="986145" cy="929576"/>
            </a:xfrm>
            <a:solidFill>
              <a:schemeClr val="tx1"/>
            </a:solidFill>
          </p:grpSpPr>
          <p:sp>
            <p:nvSpPr>
              <p:cNvPr id="203" name="Trapezoid 202"/>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204"/>
              <p:cNvSpPr/>
              <p:nvPr/>
            </p:nvSpPr>
            <p:spPr>
              <a:xfrm>
                <a:off x="4191000" y="609600"/>
                <a:ext cx="5334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4"/>
          <p:cNvSpPr/>
          <p:nvPr/>
        </p:nvSpPr>
        <p:spPr>
          <a:xfrm>
            <a:off x="2057398" y="6334780"/>
            <a:ext cx="8654143" cy="523220"/>
          </a:xfrm>
          <a:prstGeom prst="rect">
            <a:avLst/>
          </a:prstGeom>
        </p:spPr>
        <p:txBody>
          <a:bodyPr wrap="square">
            <a:spAutoFit/>
          </a:bodyPr>
          <a:lstStyle/>
          <a:p>
            <a:pPr algn="ctr"/>
            <a:r>
              <a:rPr lang="en-US" sz="1400" dirty="0">
                <a:solidFill>
                  <a:schemeClr val="bg1"/>
                </a:solidFill>
                <a:latin typeface="Open Sans"/>
              </a:rPr>
              <a:t>The Bible suggests at least one dispensation identified with Adam, another with Enoch, another with Noah, and so on with Abraham, Moses, and Jesus with His Apostles in the meridian of time” </a:t>
            </a:r>
            <a:endParaRPr lang="en-US" sz="1400" dirty="0">
              <a:solidFill>
                <a:schemeClr val="bg1"/>
              </a:solidFill>
            </a:endParaRPr>
          </a:p>
        </p:txBody>
      </p:sp>
      <p:grpSp>
        <p:nvGrpSpPr>
          <p:cNvPr id="226" name="Group 133">
            <a:extLst>
              <a:ext uri="{FF2B5EF4-FFF2-40B4-BE49-F238E27FC236}">
                <a16:creationId xmlns:a16="http://schemas.microsoft.com/office/drawing/2014/main" id="{F6E6E1C4-2230-FB17-F7E7-64295752933F}"/>
              </a:ext>
            </a:extLst>
          </p:cNvPr>
          <p:cNvGrpSpPr/>
          <p:nvPr/>
        </p:nvGrpSpPr>
        <p:grpSpPr>
          <a:xfrm>
            <a:off x="2105363" y="838810"/>
            <a:ext cx="1262161" cy="2180292"/>
            <a:chOff x="850011" y="533400"/>
            <a:chExt cx="2947612" cy="5091789"/>
          </a:xfrm>
        </p:grpSpPr>
        <p:sp>
          <p:nvSpPr>
            <p:cNvPr id="227" name="Oval 226">
              <a:extLst>
                <a:ext uri="{FF2B5EF4-FFF2-40B4-BE49-F238E27FC236}">
                  <a16:creationId xmlns:a16="http://schemas.microsoft.com/office/drawing/2014/main" id="{646AA3FE-FE7A-3723-19D1-3AD9A000D4B2}"/>
                </a:ext>
              </a:extLst>
            </p:cNvPr>
            <p:cNvSpPr/>
            <p:nvPr/>
          </p:nvSpPr>
          <p:spPr>
            <a:xfrm>
              <a:off x="3040505" y="3517692"/>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ADF690D-8982-1836-02A3-11B5D08BBC82}"/>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6BA7FCD9-A9EB-01D1-07C1-52FBBC4CF6C4}"/>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17">
              <a:extLst>
                <a:ext uri="{FF2B5EF4-FFF2-40B4-BE49-F238E27FC236}">
                  <a16:creationId xmlns:a16="http://schemas.microsoft.com/office/drawing/2014/main" id="{0FFE6776-BE8C-9CC7-26C3-1989C9F8819D}"/>
                </a:ext>
              </a:extLst>
            </p:cNvPr>
            <p:cNvGrpSpPr/>
            <p:nvPr/>
          </p:nvGrpSpPr>
          <p:grpSpPr>
            <a:xfrm rot="2754858">
              <a:off x="1366669" y="5020454"/>
              <a:ext cx="451567" cy="757903"/>
              <a:chOff x="1676400" y="2133600"/>
              <a:chExt cx="1447800" cy="2088845"/>
            </a:xfrm>
          </p:grpSpPr>
          <p:sp>
            <p:nvSpPr>
              <p:cNvPr id="258" name="Oval 257">
                <a:extLst>
                  <a:ext uri="{FF2B5EF4-FFF2-40B4-BE49-F238E27FC236}">
                    <a16:creationId xmlns:a16="http://schemas.microsoft.com/office/drawing/2014/main" id="{664A77A3-F45C-4196-4416-4D40A44A286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oon 258">
                <a:extLst>
                  <a:ext uri="{FF2B5EF4-FFF2-40B4-BE49-F238E27FC236}">
                    <a16:creationId xmlns:a16="http://schemas.microsoft.com/office/drawing/2014/main" id="{5BB2DB0D-2470-582E-5C47-04594C92ED2D}"/>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a:extLst>
                  <a:ext uri="{FF2B5EF4-FFF2-40B4-BE49-F238E27FC236}">
                    <a16:creationId xmlns:a16="http://schemas.microsoft.com/office/drawing/2014/main" id="{2F133AEF-5FA4-CCE4-744A-5CFF051E9836}"/>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18">
              <a:extLst>
                <a:ext uri="{FF2B5EF4-FFF2-40B4-BE49-F238E27FC236}">
                  <a16:creationId xmlns:a16="http://schemas.microsoft.com/office/drawing/2014/main" id="{816152B6-0217-5466-5A97-DB3050D23B06}"/>
                </a:ext>
              </a:extLst>
            </p:cNvPr>
            <p:cNvGrpSpPr/>
            <p:nvPr/>
          </p:nvGrpSpPr>
          <p:grpSpPr>
            <a:xfrm rot="18845142" flipH="1">
              <a:off x="2094336" y="4964730"/>
              <a:ext cx="451567" cy="757903"/>
              <a:chOff x="1676400" y="2133600"/>
              <a:chExt cx="1447800" cy="2088845"/>
            </a:xfrm>
          </p:grpSpPr>
          <p:sp>
            <p:nvSpPr>
              <p:cNvPr id="255" name="Oval 254">
                <a:extLst>
                  <a:ext uri="{FF2B5EF4-FFF2-40B4-BE49-F238E27FC236}">
                    <a16:creationId xmlns:a16="http://schemas.microsoft.com/office/drawing/2014/main" id="{4967D702-091C-B43D-F349-7443195DD27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Moon 20">
                <a:extLst>
                  <a:ext uri="{FF2B5EF4-FFF2-40B4-BE49-F238E27FC236}">
                    <a16:creationId xmlns:a16="http://schemas.microsoft.com/office/drawing/2014/main" id="{976E6CEE-C977-0EAB-44E9-CFDC976D347A}"/>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a:extLst>
                  <a:ext uri="{FF2B5EF4-FFF2-40B4-BE49-F238E27FC236}">
                    <a16:creationId xmlns:a16="http://schemas.microsoft.com/office/drawing/2014/main" id="{8AE42351-C246-7058-BE1A-1A2081690AFF}"/>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Oval 231">
              <a:extLst>
                <a:ext uri="{FF2B5EF4-FFF2-40B4-BE49-F238E27FC236}">
                  <a16:creationId xmlns:a16="http://schemas.microsoft.com/office/drawing/2014/main" id="{46CE77D7-2E7A-E188-04C8-AEE1820ACF7D}"/>
                </a:ext>
              </a:extLst>
            </p:cNvPr>
            <p:cNvSpPr/>
            <p:nvPr/>
          </p:nvSpPr>
          <p:spPr>
            <a:xfrm>
              <a:off x="850011" y="3385927"/>
              <a:ext cx="451800" cy="6494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681A5377-DA0A-957A-60FD-51E77955D3FE}"/>
                </a:ext>
              </a:extLst>
            </p:cNvPr>
            <p:cNvSpPr/>
            <p:nvPr/>
          </p:nvSpPr>
          <p:spPr>
            <a:xfrm rot="20102191">
              <a:off x="2329123" y="2114459"/>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9EBCD716-29AC-3C1D-6D91-E48EE4BD6A29}"/>
                </a:ext>
              </a:extLst>
            </p:cNvPr>
            <p:cNvSpPr/>
            <p:nvPr/>
          </p:nvSpPr>
          <p:spPr>
            <a:xfrm rot="1327004">
              <a:off x="1022568" y="2090641"/>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0C4D7A04-4726-79F3-9499-64D8F7E4BDB0}"/>
                </a:ext>
              </a:extLst>
            </p:cNvPr>
            <p:cNvSpPr/>
            <p:nvPr/>
          </p:nvSpPr>
          <p:spPr>
            <a:xfrm>
              <a:off x="1207073" y="2146900"/>
              <a:ext cx="1721407" cy="3164809"/>
            </a:xfrm>
            <a:prstGeom prst="trapezoid">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5">
              <a:extLst>
                <a:ext uri="{FF2B5EF4-FFF2-40B4-BE49-F238E27FC236}">
                  <a16:creationId xmlns:a16="http://schemas.microsoft.com/office/drawing/2014/main" id="{D263879F-C6AC-9FE0-0720-8AA7EB8AD287}"/>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DD75CCE4-6D27-1B34-9A60-B1E154D53110}"/>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8C34E683-9D95-7841-F6ED-BCB15B1413D4}"/>
                </a:ext>
              </a:extLst>
            </p:cNvPr>
            <p:cNvSpPr/>
            <p:nvPr/>
          </p:nvSpPr>
          <p:spPr>
            <a:xfrm rot="366654" flipH="1">
              <a:off x="1261466" y="2108753"/>
              <a:ext cx="570223" cy="2982106"/>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080C52B7-EDC0-269D-8368-F567D59CDE1D}"/>
                </a:ext>
              </a:extLst>
            </p:cNvPr>
            <p:cNvSpPr/>
            <p:nvPr/>
          </p:nvSpPr>
          <p:spPr>
            <a:xfrm rot="21233346">
              <a:off x="2294540" y="2096242"/>
              <a:ext cx="570223" cy="2989273"/>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04431C2C-3A03-B173-45DA-3D6BC6C1F421}"/>
                </a:ext>
              </a:extLst>
            </p:cNvPr>
            <p:cNvSpPr/>
            <p:nvPr/>
          </p:nvSpPr>
          <p:spPr>
            <a:xfrm>
              <a:off x="1451981" y="738396"/>
              <a:ext cx="1202365" cy="161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9453C182-A47F-B1D6-CA67-280D0FA5AD1C}"/>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3AB3B4D9-3322-89F1-6A9B-A93955EF7FA7}"/>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22A22997-2900-B21E-CA1B-3B8C4B44A9C6}"/>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D03D4AEF-117B-85AB-71DC-6D181480BF64}"/>
                </a:ext>
              </a:extLst>
            </p:cNvPr>
            <p:cNvSpPr/>
            <p:nvPr/>
          </p:nvSpPr>
          <p:spPr>
            <a:xfrm rot="21371192">
              <a:off x="1922642" y="1946778"/>
              <a:ext cx="242677" cy="1410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43">
              <a:extLst>
                <a:ext uri="{FF2B5EF4-FFF2-40B4-BE49-F238E27FC236}">
                  <a16:creationId xmlns:a16="http://schemas.microsoft.com/office/drawing/2014/main" id="{1ABF92E4-EB10-7974-CDD3-1869A8F5EE09}"/>
                </a:ext>
              </a:extLst>
            </p:cNvPr>
            <p:cNvGrpSpPr/>
            <p:nvPr/>
          </p:nvGrpSpPr>
          <p:grpSpPr>
            <a:xfrm rot="19025436">
              <a:off x="2146207" y="3548341"/>
              <a:ext cx="1651416" cy="462197"/>
              <a:chOff x="3505200" y="1981200"/>
              <a:chExt cx="2138597" cy="749508"/>
            </a:xfrm>
          </p:grpSpPr>
          <p:grpSp>
            <p:nvGrpSpPr>
              <p:cNvPr id="247" name="Group 38">
                <a:extLst>
                  <a:ext uri="{FF2B5EF4-FFF2-40B4-BE49-F238E27FC236}">
                    <a16:creationId xmlns:a16="http://schemas.microsoft.com/office/drawing/2014/main" id="{F61514EA-3DAE-7C72-98EC-F6736E049AC3}"/>
                  </a:ext>
                </a:extLst>
              </p:cNvPr>
              <p:cNvGrpSpPr/>
              <p:nvPr/>
            </p:nvGrpSpPr>
            <p:grpSpPr>
              <a:xfrm>
                <a:off x="3505200" y="1981200"/>
                <a:ext cx="2133600" cy="381000"/>
                <a:chOff x="3505200" y="1981200"/>
                <a:chExt cx="2133600" cy="381000"/>
              </a:xfrm>
            </p:grpSpPr>
            <p:sp>
              <p:nvSpPr>
                <p:cNvPr id="252" name="Rounded Rectangle 159">
                  <a:extLst>
                    <a:ext uri="{FF2B5EF4-FFF2-40B4-BE49-F238E27FC236}">
                      <a16:creationId xmlns:a16="http://schemas.microsoft.com/office/drawing/2014/main" id="{52A3FB39-342E-CAE6-AAB5-51597CF2B8AF}"/>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526D52C0-7FBB-DEBF-AA31-5E5F9FD7E51F}"/>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FEFEA952-D369-50CF-CF80-6C5C512DD50E}"/>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39">
                <a:extLst>
                  <a:ext uri="{FF2B5EF4-FFF2-40B4-BE49-F238E27FC236}">
                    <a16:creationId xmlns:a16="http://schemas.microsoft.com/office/drawing/2014/main" id="{27C41AEC-8F97-0EC5-C5FD-CF83496794C3}"/>
                  </a:ext>
                </a:extLst>
              </p:cNvPr>
              <p:cNvGrpSpPr/>
              <p:nvPr/>
            </p:nvGrpSpPr>
            <p:grpSpPr>
              <a:xfrm>
                <a:off x="3510197" y="2349708"/>
                <a:ext cx="2133600" cy="381000"/>
                <a:chOff x="3505200" y="1981200"/>
                <a:chExt cx="2133600" cy="381000"/>
              </a:xfrm>
            </p:grpSpPr>
            <p:sp>
              <p:nvSpPr>
                <p:cNvPr id="249" name="Rounded Rectangle 156">
                  <a:extLst>
                    <a:ext uri="{FF2B5EF4-FFF2-40B4-BE49-F238E27FC236}">
                      <a16:creationId xmlns:a16="http://schemas.microsoft.com/office/drawing/2014/main" id="{6681BAD1-B1EC-2714-9735-11AFC114C9FD}"/>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F7A2D7D9-FE1E-3F53-920D-8E1295B21666}"/>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862A53A4-5C58-8404-69AE-4D36571DA924}"/>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6" name="Oval 245">
              <a:extLst>
                <a:ext uri="{FF2B5EF4-FFF2-40B4-BE49-F238E27FC236}">
                  <a16:creationId xmlns:a16="http://schemas.microsoft.com/office/drawing/2014/main" id="{2034B5AE-3ACA-6B7B-B24B-754D134BA26F}"/>
                </a:ext>
              </a:extLst>
            </p:cNvPr>
            <p:cNvSpPr/>
            <p:nvPr/>
          </p:nvSpPr>
          <p:spPr>
            <a:xfrm>
              <a:off x="2895600" y="3657600"/>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45E4ED62-8C43-0141-DDD9-2011CF9E0043}"/>
              </a:ext>
            </a:extLst>
          </p:cNvPr>
          <p:cNvGrpSpPr/>
          <p:nvPr/>
        </p:nvGrpSpPr>
        <p:grpSpPr>
          <a:xfrm>
            <a:off x="435421" y="3903749"/>
            <a:ext cx="1070428" cy="2250542"/>
            <a:chOff x="7663936" y="2070428"/>
            <a:chExt cx="1565766" cy="3291974"/>
          </a:xfrm>
        </p:grpSpPr>
        <p:sp>
          <p:nvSpPr>
            <p:cNvPr id="262" name="Oval 261">
              <a:extLst>
                <a:ext uri="{FF2B5EF4-FFF2-40B4-BE49-F238E27FC236}">
                  <a16:creationId xmlns:a16="http://schemas.microsoft.com/office/drawing/2014/main" id="{F0A4AF84-BF66-917E-9BEA-F9EC818E5C9F}"/>
                </a:ext>
              </a:extLst>
            </p:cNvPr>
            <p:cNvSpPr/>
            <p:nvPr/>
          </p:nvSpPr>
          <p:spPr>
            <a:xfrm rot="2387893">
              <a:off x="8370124" y="5005772"/>
              <a:ext cx="421151" cy="2921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9D2E7EC3-55DD-E50B-AC20-C9C01FDD08C9}"/>
                </a:ext>
              </a:extLst>
            </p:cNvPr>
            <p:cNvSpPr/>
            <p:nvPr/>
          </p:nvSpPr>
          <p:spPr>
            <a:xfrm rot="18159777">
              <a:off x="7989124" y="5005770"/>
              <a:ext cx="421151" cy="2921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7313E0C4-7736-20DC-78A5-D6F26B51B15D}"/>
                </a:ext>
              </a:extLst>
            </p:cNvPr>
            <p:cNvSpPr/>
            <p:nvPr/>
          </p:nvSpPr>
          <p:spPr>
            <a:xfrm>
              <a:off x="7944425" y="3304625"/>
              <a:ext cx="990600" cy="1828800"/>
            </a:xfrm>
            <a:prstGeom prst="trapezoid">
              <a:avLst>
                <a:gd name="adj" fmla="val 2806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7868EEFC-DBF4-1DC3-DF1E-5399303BCDDD}"/>
                </a:ext>
              </a:extLst>
            </p:cNvPr>
            <p:cNvSpPr/>
            <p:nvPr/>
          </p:nvSpPr>
          <p:spPr>
            <a:xfrm rot="2387893">
              <a:off x="8808551" y="3749766"/>
              <a:ext cx="421151" cy="2921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468D0858-F731-463B-E4BF-2BA562F2E25C}"/>
                </a:ext>
              </a:extLst>
            </p:cNvPr>
            <p:cNvSpPr/>
            <p:nvPr/>
          </p:nvSpPr>
          <p:spPr>
            <a:xfrm rot="7204752">
              <a:off x="7623563" y="3728840"/>
              <a:ext cx="415962" cy="3352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a:extLst>
                <a:ext uri="{FF2B5EF4-FFF2-40B4-BE49-F238E27FC236}">
                  <a16:creationId xmlns:a16="http://schemas.microsoft.com/office/drawing/2014/main" id="{F76C9D94-5F82-F543-CD75-2D6BD9A20260}"/>
                </a:ext>
              </a:extLst>
            </p:cNvPr>
            <p:cNvSpPr/>
            <p:nvPr/>
          </p:nvSpPr>
          <p:spPr>
            <a:xfrm rot="1673599">
              <a:off x="7807538" y="3076812"/>
              <a:ext cx="439615" cy="830600"/>
            </a:xfrm>
            <a:prstGeom prst="trapezoid">
              <a:avLst>
                <a:gd name="adj" fmla="val 39969"/>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a:extLst>
                <a:ext uri="{FF2B5EF4-FFF2-40B4-BE49-F238E27FC236}">
                  <a16:creationId xmlns:a16="http://schemas.microsoft.com/office/drawing/2014/main" id="{57FFCA51-D5F6-A29E-CCFB-806A4ABA1181}"/>
                </a:ext>
              </a:extLst>
            </p:cNvPr>
            <p:cNvSpPr/>
            <p:nvPr/>
          </p:nvSpPr>
          <p:spPr>
            <a:xfrm rot="19808278">
              <a:off x="8582056" y="3113593"/>
              <a:ext cx="439615" cy="827580"/>
            </a:xfrm>
            <a:prstGeom prst="trapezoid">
              <a:avLst>
                <a:gd name="adj" fmla="val 2886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105">
              <a:extLst>
                <a:ext uri="{FF2B5EF4-FFF2-40B4-BE49-F238E27FC236}">
                  <a16:creationId xmlns:a16="http://schemas.microsoft.com/office/drawing/2014/main" id="{27A1234D-47D9-ED6C-A4C8-395E0B06AF8A}"/>
                </a:ext>
              </a:extLst>
            </p:cNvPr>
            <p:cNvSpPr/>
            <p:nvPr/>
          </p:nvSpPr>
          <p:spPr>
            <a:xfrm>
              <a:off x="8093894" y="4200199"/>
              <a:ext cx="615462" cy="155986"/>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106">
              <a:extLst>
                <a:ext uri="{FF2B5EF4-FFF2-40B4-BE49-F238E27FC236}">
                  <a16:creationId xmlns:a16="http://schemas.microsoft.com/office/drawing/2014/main" id="{F10AE49B-AB8E-3FEB-F655-757331512164}"/>
                </a:ext>
              </a:extLst>
            </p:cNvPr>
            <p:cNvSpPr/>
            <p:nvPr/>
          </p:nvSpPr>
          <p:spPr>
            <a:xfrm rot="21168630">
              <a:off x="8501015" y="3108297"/>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107">
              <a:extLst>
                <a:ext uri="{FF2B5EF4-FFF2-40B4-BE49-F238E27FC236}">
                  <a16:creationId xmlns:a16="http://schemas.microsoft.com/office/drawing/2014/main" id="{4EBED7EA-AC9C-6C79-362B-BEC2EEF7D007}"/>
                </a:ext>
              </a:extLst>
            </p:cNvPr>
            <p:cNvSpPr/>
            <p:nvPr/>
          </p:nvSpPr>
          <p:spPr>
            <a:xfrm rot="367066">
              <a:off x="7944426" y="3108297"/>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41150937-7CF9-3840-BA26-CA776D184035}"/>
                </a:ext>
              </a:extLst>
            </p:cNvPr>
            <p:cNvSpPr/>
            <p:nvPr/>
          </p:nvSpPr>
          <p:spPr>
            <a:xfrm>
              <a:off x="8248162" y="2976232"/>
              <a:ext cx="314093" cy="46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7B531356-A4E0-38E1-7C44-488D5F0BD307}"/>
                </a:ext>
              </a:extLst>
            </p:cNvPr>
            <p:cNvSpPr/>
            <p:nvPr/>
          </p:nvSpPr>
          <p:spPr>
            <a:xfrm>
              <a:off x="8093894" y="2328369"/>
              <a:ext cx="615462" cy="935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112">
              <a:extLst>
                <a:ext uri="{FF2B5EF4-FFF2-40B4-BE49-F238E27FC236}">
                  <a16:creationId xmlns:a16="http://schemas.microsoft.com/office/drawing/2014/main" id="{CDEEA060-41D1-3E9A-8235-CD7F84E25965}"/>
                </a:ext>
              </a:extLst>
            </p:cNvPr>
            <p:cNvSpPr/>
            <p:nvPr/>
          </p:nvSpPr>
          <p:spPr>
            <a:xfrm>
              <a:off x="8049450" y="2070428"/>
              <a:ext cx="820677" cy="678569"/>
            </a:xfrm>
            <a:custGeom>
              <a:avLst/>
              <a:gdLst>
                <a:gd name="connsiteX0" fmla="*/ 449612 w 820677"/>
                <a:gd name="connsiteY0" fmla="*/ 468 h 678569"/>
                <a:gd name="connsiteX1" fmla="*/ 469629 w 820677"/>
                <a:gd name="connsiteY1" fmla="*/ 7930 h 678569"/>
                <a:gd name="connsiteX2" fmla="*/ 507398 w 820677"/>
                <a:gd name="connsiteY2" fmla="*/ 78499 h 678569"/>
                <a:gd name="connsiteX3" fmla="*/ 507606 w 820677"/>
                <a:gd name="connsiteY3" fmla="*/ 78674 h 678569"/>
                <a:gd name="connsiteX4" fmla="*/ 537428 w 820677"/>
                <a:gd name="connsiteY4" fmla="*/ 103655 h 678569"/>
                <a:gd name="connsiteX5" fmla="*/ 555870 w 820677"/>
                <a:gd name="connsiteY5" fmla="*/ 146989 h 678569"/>
                <a:gd name="connsiteX6" fmla="*/ 557183 w 820677"/>
                <a:gd name="connsiteY6" fmla="*/ 161113 h 678569"/>
                <a:gd name="connsiteX7" fmla="*/ 566703 w 820677"/>
                <a:gd name="connsiteY7" fmla="*/ 167957 h 678569"/>
                <a:gd name="connsiteX8" fmla="*/ 595543 w 820677"/>
                <a:gd name="connsiteY8" fmla="*/ 225991 h 678569"/>
                <a:gd name="connsiteX9" fmla="*/ 595582 w 820677"/>
                <a:gd name="connsiteY9" fmla="*/ 225995 h 678569"/>
                <a:gd name="connsiteX10" fmla="*/ 630907 w 820677"/>
                <a:gd name="connsiteY10" fmla="*/ 229569 h 678569"/>
                <a:gd name="connsiteX11" fmla="*/ 683260 w 820677"/>
                <a:gd name="connsiteY11" fmla="*/ 312758 h 678569"/>
                <a:gd name="connsiteX12" fmla="*/ 683914 w 820677"/>
                <a:gd name="connsiteY12" fmla="*/ 312811 h 678569"/>
                <a:gd name="connsiteX13" fmla="*/ 712655 w 820677"/>
                <a:gd name="connsiteY13" fmla="*/ 315134 h 678569"/>
                <a:gd name="connsiteX14" fmla="*/ 738124 w 820677"/>
                <a:gd name="connsiteY14" fmla="*/ 331027 h 678569"/>
                <a:gd name="connsiteX15" fmla="*/ 754674 w 820677"/>
                <a:gd name="connsiteY15" fmla="*/ 359588 h 678569"/>
                <a:gd name="connsiteX16" fmla="*/ 754988 w 820677"/>
                <a:gd name="connsiteY16" fmla="*/ 391185 h 678569"/>
                <a:gd name="connsiteX17" fmla="*/ 754997 w 820677"/>
                <a:gd name="connsiteY17" fmla="*/ 392129 h 678569"/>
                <a:gd name="connsiteX18" fmla="*/ 818412 w 820677"/>
                <a:gd name="connsiteY18" fmla="*/ 446192 h 678569"/>
                <a:gd name="connsiteX19" fmla="*/ 803429 w 820677"/>
                <a:gd name="connsiteY19" fmla="*/ 509026 h 678569"/>
                <a:gd name="connsiteX20" fmla="*/ 803467 w 820677"/>
                <a:gd name="connsiteY20" fmla="*/ 509281 h 678569"/>
                <a:gd name="connsiteX21" fmla="*/ 808952 w 820677"/>
                <a:gd name="connsiteY21" fmla="*/ 545885 h 678569"/>
                <a:gd name="connsiteX22" fmla="*/ 796636 w 820677"/>
                <a:gd name="connsiteY22" fmla="*/ 580321 h 678569"/>
                <a:gd name="connsiteX23" fmla="*/ 753378 w 820677"/>
                <a:gd name="connsiteY23" fmla="*/ 609858 h 678569"/>
                <a:gd name="connsiteX24" fmla="*/ 699807 w 820677"/>
                <a:gd name="connsiteY24" fmla="*/ 671749 h 678569"/>
                <a:gd name="connsiteX25" fmla="*/ 595128 w 820677"/>
                <a:gd name="connsiteY25" fmla="*/ 649012 h 678569"/>
                <a:gd name="connsiteX26" fmla="*/ 529722 w 820677"/>
                <a:gd name="connsiteY26" fmla="*/ 661860 h 678569"/>
                <a:gd name="connsiteX27" fmla="*/ 464572 w 820677"/>
                <a:gd name="connsiteY27" fmla="*/ 587241 h 678569"/>
                <a:gd name="connsiteX28" fmla="*/ 370983 w 820677"/>
                <a:gd name="connsiteY28" fmla="*/ 569252 h 678569"/>
                <a:gd name="connsiteX29" fmla="*/ 365375 w 820677"/>
                <a:gd name="connsiteY29" fmla="*/ 560655 h 678569"/>
                <a:gd name="connsiteX30" fmla="*/ 354031 w 820677"/>
                <a:gd name="connsiteY30" fmla="*/ 587956 h 678569"/>
                <a:gd name="connsiteX31" fmla="*/ 313578 w 820677"/>
                <a:gd name="connsiteY31" fmla="*/ 620551 h 678569"/>
                <a:gd name="connsiteX32" fmla="*/ 218500 w 820677"/>
                <a:gd name="connsiteY32" fmla="*/ 565089 h 678569"/>
                <a:gd name="connsiteX33" fmla="*/ 77265 w 820677"/>
                <a:gd name="connsiteY33" fmla="*/ 510291 h 678569"/>
                <a:gd name="connsiteX34" fmla="*/ 15168 w 820677"/>
                <a:gd name="connsiteY34" fmla="*/ 449313 h 678569"/>
                <a:gd name="connsiteX35" fmla="*/ 28436 w 820677"/>
                <a:gd name="connsiteY35" fmla="*/ 367001 h 678569"/>
                <a:gd name="connsiteX36" fmla="*/ 417 w 820677"/>
                <a:gd name="connsiteY36" fmla="*/ 282552 h 678569"/>
                <a:gd name="connsiteX37" fmla="*/ 51588 w 820677"/>
                <a:gd name="connsiteY37" fmla="*/ 207491 h 678569"/>
                <a:gd name="connsiteX38" fmla="*/ 52077 w 820677"/>
                <a:gd name="connsiteY38" fmla="*/ 205512 h 678569"/>
                <a:gd name="connsiteX39" fmla="*/ 74871 w 820677"/>
                <a:gd name="connsiteY39" fmla="*/ 97723 h 678569"/>
                <a:gd name="connsiteX40" fmla="*/ 185758 w 820677"/>
                <a:gd name="connsiteY40" fmla="*/ 73097 h 678569"/>
                <a:gd name="connsiteX41" fmla="*/ 185782 w 820677"/>
                <a:gd name="connsiteY41" fmla="*/ 73056 h 678569"/>
                <a:gd name="connsiteX42" fmla="*/ 207835 w 820677"/>
                <a:gd name="connsiteY42" fmla="*/ 36019 h 678569"/>
                <a:gd name="connsiteX43" fmla="*/ 297557 w 820677"/>
                <a:gd name="connsiteY43" fmla="*/ 47533 h 678569"/>
                <a:gd name="connsiteX44" fmla="*/ 297956 w 820677"/>
                <a:gd name="connsiteY44" fmla="*/ 46836 h 678569"/>
                <a:gd name="connsiteX45" fmla="*/ 315470 w 820677"/>
                <a:gd name="connsiteY45" fmla="*/ 16204 h 678569"/>
                <a:gd name="connsiteX46" fmla="*/ 341121 w 820677"/>
                <a:gd name="connsiteY46" fmla="*/ 853 h 678569"/>
                <a:gd name="connsiteX47" fmla="*/ 371141 w 820677"/>
                <a:gd name="connsiteY47" fmla="*/ 6422 h 678569"/>
                <a:gd name="connsiteX48" fmla="*/ 394453 w 820677"/>
                <a:gd name="connsiteY48" fmla="*/ 33004 h 678569"/>
                <a:gd name="connsiteX49" fmla="*/ 395149 w 820677"/>
                <a:gd name="connsiteY49" fmla="*/ 33798 h 678569"/>
                <a:gd name="connsiteX50" fmla="*/ 449612 w 820677"/>
                <a:gd name="connsiteY50" fmla="*/ 468 h 6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0677" h="678569">
                  <a:moveTo>
                    <a:pt x="449612" y="468"/>
                  </a:moveTo>
                  <a:cubicBezTo>
                    <a:pt x="456383" y="1319"/>
                    <a:pt x="463140" y="3777"/>
                    <a:pt x="469629" y="7930"/>
                  </a:cubicBezTo>
                  <a:cubicBezTo>
                    <a:pt x="489407" y="20582"/>
                    <a:pt x="503588" y="47071"/>
                    <a:pt x="507398" y="78499"/>
                  </a:cubicBezTo>
                  <a:lnTo>
                    <a:pt x="507606" y="78674"/>
                  </a:lnTo>
                  <a:lnTo>
                    <a:pt x="537428" y="103655"/>
                  </a:lnTo>
                  <a:cubicBezTo>
                    <a:pt x="545763" y="115430"/>
                    <a:pt x="552166" y="130234"/>
                    <a:pt x="555870" y="146989"/>
                  </a:cubicBezTo>
                  <a:lnTo>
                    <a:pt x="557183" y="161113"/>
                  </a:lnTo>
                  <a:lnTo>
                    <a:pt x="566703" y="167957"/>
                  </a:lnTo>
                  <a:cubicBezTo>
                    <a:pt x="582031" y="183247"/>
                    <a:pt x="592541" y="203488"/>
                    <a:pt x="595543" y="225991"/>
                  </a:cubicBezTo>
                  <a:lnTo>
                    <a:pt x="595582" y="225995"/>
                  </a:lnTo>
                  <a:lnTo>
                    <a:pt x="630907" y="229569"/>
                  </a:lnTo>
                  <a:cubicBezTo>
                    <a:pt x="663864" y="241234"/>
                    <a:pt x="687528" y="275110"/>
                    <a:pt x="683260" y="312758"/>
                  </a:cubicBezTo>
                  <a:lnTo>
                    <a:pt x="683914" y="312811"/>
                  </a:lnTo>
                  <a:lnTo>
                    <a:pt x="712655" y="315134"/>
                  </a:lnTo>
                  <a:cubicBezTo>
                    <a:pt x="722077" y="318271"/>
                    <a:pt x="730846" y="323660"/>
                    <a:pt x="738124" y="331027"/>
                  </a:cubicBezTo>
                  <a:cubicBezTo>
                    <a:pt x="746137" y="339134"/>
                    <a:pt x="751758" y="349029"/>
                    <a:pt x="754674" y="359588"/>
                  </a:cubicBezTo>
                  <a:lnTo>
                    <a:pt x="754988" y="391185"/>
                  </a:lnTo>
                  <a:lnTo>
                    <a:pt x="754997" y="392129"/>
                  </a:lnTo>
                  <a:cubicBezTo>
                    <a:pt x="785000" y="394554"/>
                    <a:pt x="810747" y="416507"/>
                    <a:pt x="818412" y="446192"/>
                  </a:cubicBezTo>
                  <a:cubicBezTo>
                    <a:pt x="824255" y="468810"/>
                    <a:pt x="818634" y="492399"/>
                    <a:pt x="803429" y="509026"/>
                  </a:cubicBezTo>
                  <a:lnTo>
                    <a:pt x="803467" y="509281"/>
                  </a:lnTo>
                  <a:lnTo>
                    <a:pt x="808952" y="545885"/>
                  </a:lnTo>
                  <a:cubicBezTo>
                    <a:pt x="807784" y="558143"/>
                    <a:pt x="803644" y="569997"/>
                    <a:pt x="796636" y="580321"/>
                  </a:cubicBezTo>
                  <a:cubicBezTo>
                    <a:pt x="786466" y="595314"/>
                    <a:pt x="771082" y="605824"/>
                    <a:pt x="753378" y="609858"/>
                  </a:cubicBezTo>
                  <a:cubicBezTo>
                    <a:pt x="746142" y="638074"/>
                    <a:pt x="726407" y="660869"/>
                    <a:pt x="699807" y="671749"/>
                  </a:cubicBezTo>
                  <a:cubicBezTo>
                    <a:pt x="664445" y="686213"/>
                    <a:pt x="623072" y="677227"/>
                    <a:pt x="595128" y="649012"/>
                  </a:cubicBezTo>
                  <a:cubicBezTo>
                    <a:pt x="576571" y="662719"/>
                    <a:pt x="552720" y="667397"/>
                    <a:pt x="529722" y="661860"/>
                  </a:cubicBezTo>
                  <a:cubicBezTo>
                    <a:pt x="494776" y="653448"/>
                    <a:pt x="468376" y="623205"/>
                    <a:pt x="464572" y="587241"/>
                  </a:cubicBezTo>
                  <a:cubicBezTo>
                    <a:pt x="433052" y="598366"/>
                    <a:pt x="397422" y="591516"/>
                    <a:pt x="370983" y="569252"/>
                  </a:cubicBezTo>
                  <a:lnTo>
                    <a:pt x="365375" y="560655"/>
                  </a:lnTo>
                  <a:lnTo>
                    <a:pt x="354031" y="587956"/>
                  </a:lnTo>
                  <a:cubicBezTo>
                    <a:pt x="342870" y="603638"/>
                    <a:pt x="329003" y="615040"/>
                    <a:pt x="313578" y="620551"/>
                  </a:cubicBezTo>
                  <a:cubicBezTo>
                    <a:pt x="277224" y="633535"/>
                    <a:pt x="239283" y="611408"/>
                    <a:pt x="218500" y="565089"/>
                  </a:cubicBezTo>
                  <a:cubicBezTo>
                    <a:pt x="169446" y="609054"/>
                    <a:pt x="105735" y="584342"/>
                    <a:pt x="77265" y="510291"/>
                  </a:cubicBezTo>
                  <a:cubicBezTo>
                    <a:pt x="49299" y="515159"/>
                    <a:pt x="23039" y="489378"/>
                    <a:pt x="15168" y="449313"/>
                  </a:cubicBezTo>
                  <a:cubicBezTo>
                    <a:pt x="9466" y="420325"/>
                    <a:pt x="14506" y="389041"/>
                    <a:pt x="28436" y="367001"/>
                  </a:cubicBezTo>
                  <a:cubicBezTo>
                    <a:pt x="8672" y="349713"/>
                    <a:pt x="-2335" y="316537"/>
                    <a:pt x="417" y="282552"/>
                  </a:cubicBezTo>
                  <a:cubicBezTo>
                    <a:pt x="3645" y="242761"/>
                    <a:pt x="24891" y="211593"/>
                    <a:pt x="51588" y="207491"/>
                  </a:cubicBezTo>
                  <a:cubicBezTo>
                    <a:pt x="51746" y="206827"/>
                    <a:pt x="51918" y="206177"/>
                    <a:pt x="52077" y="205512"/>
                  </a:cubicBezTo>
                  <a:cubicBezTo>
                    <a:pt x="48492" y="166328"/>
                    <a:pt x="56853" y="126811"/>
                    <a:pt x="74871" y="97723"/>
                  </a:cubicBezTo>
                  <a:cubicBezTo>
                    <a:pt x="103340" y="51779"/>
                    <a:pt x="149497" y="41539"/>
                    <a:pt x="185758" y="73097"/>
                  </a:cubicBezTo>
                  <a:lnTo>
                    <a:pt x="185782" y="73056"/>
                  </a:lnTo>
                  <a:lnTo>
                    <a:pt x="207835" y="36019"/>
                  </a:lnTo>
                  <a:cubicBezTo>
                    <a:pt x="234509" y="8566"/>
                    <a:pt x="272336" y="10595"/>
                    <a:pt x="297557" y="47533"/>
                  </a:cubicBezTo>
                  <a:lnTo>
                    <a:pt x="297956" y="46836"/>
                  </a:lnTo>
                  <a:lnTo>
                    <a:pt x="315470" y="16204"/>
                  </a:lnTo>
                  <a:cubicBezTo>
                    <a:pt x="322951" y="8186"/>
                    <a:pt x="331722" y="2831"/>
                    <a:pt x="341121" y="853"/>
                  </a:cubicBezTo>
                  <a:cubicBezTo>
                    <a:pt x="351466" y="-1328"/>
                    <a:pt x="361805" y="730"/>
                    <a:pt x="371141" y="6422"/>
                  </a:cubicBezTo>
                  <a:lnTo>
                    <a:pt x="394453" y="33004"/>
                  </a:lnTo>
                  <a:lnTo>
                    <a:pt x="395149" y="33798"/>
                  </a:lnTo>
                  <a:cubicBezTo>
                    <a:pt x="408861" y="9815"/>
                    <a:pt x="429300" y="-2088"/>
                    <a:pt x="449612" y="468"/>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5" name="Group 274">
            <a:extLst>
              <a:ext uri="{FF2B5EF4-FFF2-40B4-BE49-F238E27FC236}">
                <a16:creationId xmlns:a16="http://schemas.microsoft.com/office/drawing/2014/main" id="{EF1C3923-77DF-EB88-709F-C15CBAEC6481}"/>
              </a:ext>
            </a:extLst>
          </p:cNvPr>
          <p:cNvGrpSpPr/>
          <p:nvPr/>
        </p:nvGrpSpPr>
        <p:grpSpPr>
          <a:xfrm>
            <a:off x="3423179" y="3919210"/>
            <a:ext cx="1219959" cy="2147846"/>
            <a:chOff x="2819915" y="1752600"/>
            <a:chExt cx="1828315" cy="3418171"/>
          </a:xfrm>
        </p:grpSpPr>
        <p:sp>
          <p:nvSpPr>
            <p:cNvPr id="276" name="Oval 275">
              <a:extLst>
                <a:ext uri="{FF2B5EF4-FFF2-40B4-BE49-F238E27FC236}">
                  <a16:creationId xmlns:a16="http://schemas.microsoft.com/office/drawing/2014/main" id="{A26B39EC-3726-02CC-7640-89F97D638D63}"/>
                </a:ext>
              </a:extLst>
            </p:cNvPr>
            <p:cNvSpPr/>
            <p:nvPr/>
          </p:nvSpPr>
          <p:spPr>
            <a:xfrm rot="18750594">
              <a:off x="2730166" y="3973630"/>
              <a:ext cx="495049" cy="315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322EBC57-1A0A-8674-553C-3AB579B22596}"/>
                </a:ext>
              </a:extLst>
            </p:cNvPr>
            <p:cNvSpPr/>
            <p:nvPr/>
          </p:nvSpPr>
          <p:spPr>
            <a:xfrm rot="13837370">
              <a:off x="4266445" y="3913867"/>
              <a:ext cx="466190" cy="29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D53F2FC6-E86E-884E-5D7E-B412078F358D}"/>
                </a:ext>
              </a:extLst>
            </p:cNvPr>
            <p:cNvSpPr/>
            <p:nvPr/>
          </p:nvSpPr>
          <p:spPr>
            <a:xfrm rot="20039060">
              <a:off x="3276597" y="4888540"/>
              <a:ext cx="466190" cy="2822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1A757284-4483-5559-DAA3-B897E071E6D2}"/>
                </a:ext>
              </a:extLst>
            </p:cNvPr>
            <p:cNvSpPr/>
            <p:nvPr/>
          </p:nvSpPr>
          <p:spPr>
            <a:xfrm rot="1560940" flipH="1">
              <a:off x="3733799" y="4888541"/>
              <a:ext cx="466190" cy="2822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E6CF1065-0097-B9ED-FB70-6386A8FE3A80}"/>
                </a:ext>
              </a:extLst>
            </p:cNvPr>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A772D0F8-8000-E3C6-E7AA-D164ADBC031C}"/>
                </a:ext>
              </a:extLst>
            </p:cNvPr>
            <p:cNvSpPr/>
            <p:nvPr/>
          </p:nvSpPr>
          <p:spPr>
            <a:xfrm rot="19906957">
              <a:off x="4010242" y="2953783"/>
              <a:ext cx="533400" cy="11430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a:extLst>
                <a:ext uri="{FF2B5EF4-FFF2-40B4-BE49-F238E27FC236}">
                  <a16:creationId xmlns:a16="http://schemas.microsoft.com/office/drawing/2014/main" id="{46107961-55BC-2A0C-17BB-84C107C84EFB}"/>
                </a:ext>
              </a:extLst>
            </p:cNvPr>
            <p:cNvSpPr/>
            <p:nvPr/>
          </p:nvSpPr>
          <p:spPr>
            <a:xfrm rot="1389622">
              <a:off x="2908202" y="3030636"/>
              <a:ext cx="533400" cy="11430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F7F90E6D-B4A6-9B0A-0FA3-A6739ECB3732}"/>
                </a:ext>
              </a:extLst>
            </p:cNvPr>
            <p:cNvSpPr/>
            <p:nvPr/>
          </p:nvSpPr>
          <p:spPr>
            <a:xfrm>
              <a:off x="3085922" y="2971800"/>
              <a:ext cx="12954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C3F4806C-D0CF-09DB-8549-4FEEBEA2502E}"/>
                </a:ext>
              </a:extLst>
            </p:cNvPr>
            <p:cNvSpPr/>
            <p:nvPr/>
          </p:nvSpPr>
          <p:spPr>
            <a:xfrm rot="20436617">
              <a:off x="4113995" y="2137096"/>
              <a:ext cx="366715" cy="1160706"/>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241732F8-6C08-1E46-79C5-3549651C0FA0}"/>
                </a:ext>
              </a:extLst>
            </p:cNvPr>
            <p:cNvSpPr/>
            <p:nvPr/>
          </p:nvSpPr>
          <p:spPr>
            <a:xfrm rot="20233135">
              <a:off x="4160231" y="2054421"/>
              <a:ext cx="320959" cy="972688"/>
            </a:xfrm>
            <a:prstGeom prst="trapezoid">
              <a:avLst>
                <a:gd name="adj" fmla="val 3747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FA0FCCB5-C905-E659-5B68-87659F7CED9C}"/>
                </a:ext>
              </a:extLst>
            </p:cNvPr>
            <p:cNvSpPr/>
            <p:nvPr/>
          </p:nvSpPr>
          <p:spPr>
            <a:xfrm>
              <a:off x="3314522" y="2057400"/>
              <a:ext cx="838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766C504E-30D6-C69D-0916-96657A631241}"/>
                </a:ext>
              </a:extLst>
            </p:cNvPr>
            <p:cNvSpPr/>
            <p:nvPr/>
          </p:nvSpPr>
          <p:spPr>
            <a:xfrm rot="20688057">
              <a:off x="4027020" y="1997857"/>
              <a:ext cx="287694" cy="1203917"/>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EBA142C4-5859-A187-1457-1D0B920E63B0}"/>
                </a:ext>
              </a:extLst>
            </p:cNvPr>
            <p:cNvSpPr/>
            <p:nvPr/>
          </p:nvSpPr>
          <p:spPr>
            <a:xfrm rot="1211022">
              <a:off x="3034376" y="2186849"/>
              <a:ext cx="295679" cy="1160706"/>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FD5E20B4-AE83-677C-8C95-00C06982EBD4}"/>
                </a:ext>
              </a:extLst>
            </p:cNvPr>
            <p:cNvSpPr/>
            <p:nvPr/>
          </p:nvSpPr>
          <p:spPr>
            <a:xfrm rot="1211022">
              <a:off x="2992481" y="2062395"/>
              <a:ext cx="204015" cy="117276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87F6B4A9-515A-6267-A634-06B4D02C3DFE}"/>
                </a:ext>
              </a:extLst>
            </p:cNvPr>
            <p:cNvSpPr/>
            <p:nvPr/>
          </p:nvSpPr>
          <p:spPr>
            <a:xfrm rot="1083159">
              <a:off x="3083851" y="2079628"/>
              <a:ext cx="336271" cy="1000844"/>
            </a:xfrm>
            <a:prstGeom prst="trapezoid">
              <a:avLst>
                <a:gd name="adj" fmla="val 3747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E82F9DCF-777B-BAC9-0915-7FA52509CCA2}"/>
                </a:ext>
              </a:extLst>
            </p:cNvPr>
            <p:cNvSpPr/>
            <p:nvPr/>
          </p:nvSpPr>
          <p:spPr>
            <a:xfrm>
              <a:off x="3238322" y="1752600"/>
              <a:ext cx="990600" cy="609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446E6854-F5D8-256F-A939-181A560F6CDF}"/>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loud 292">
              <a:extLst>
                <a:ext uri="{FF2B5EF4-FFF2-40B4-BE49-F238E27FC236}">
                  <a16:creationId xmlns:a16="http://schemas.microsoft.com/office/drawing/2014/main" id="{566EF38B-093E-54EC-D5CA-7005A4BE7977}"/>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D902C44C-9DE3-17C8-557A-6B2C0B5CE7DF}"/>
                </a:ext>
              </a:extLst>
            </p:cNvPr>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FE5736E2-58F6-B81A-62F0-025B06DD6DBF}"/>
                </a:ext>
              </a:extLst>
            </p:cNvPr>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B75EE423-4D91-9190-8E1C-403AD82AD0F1}"/>
                </a:ext>
              </a:extLst>
            </p:cNvPr>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2B6A61C0-77E6-D271-481F-BA7F3317AD94}"/>
                </a:ext>
              </a:extLst>
            </p:cNvPr>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22232E74-0F6D-9F59-B58C-28A066DF2B14}"/>
                </a:ext>
              </a:extLst>
            </p:cNvPr>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C6A1757B-FB09-1F53-9660-59BE708DB401}"/>
                </a:ext>
              </a:extLst>
            </p:cNvPr>
            <p:cNvSpPr/>
            <p:nvPr/>
          </p:nvSpPr>
          <p:spPr>
            <a:xfrm>
              <a:off x="3592413" y="2775534"/>
              <a:ext cx="257699" cy="1368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6F8A8078-FEDA-8396-F661-0ED15E8B4F55}"/>
              </a:ext>
            </a:extLst>
          </p:cNvPr>
          <p:cNvGrpSpPr/>
          <p:nvPr/>
        </p:nvGrpSpPr>
        <p:grpSpPr>
          <a:xfrm>
            <a:off x="5325477" y="884704"/>
            <a:ext cx="1224451" cy="2317510"/>
            <a:chOff x="3810000" y="553998"/>
            <a:chExt cx="1839832" cy="3482238"/>
          </a:xfrm>
        </p:grpSpPr>
        <p:sp>
          <p:nvSpPr>
            <p:cNvPr id="301" name="Cloud 300">
              <a:extLst>
                <a:ext uri="{FF2B5EF4-FFF2-40B4-BE49-F238E27FC236}">
                  <a16:creationId xmlns:a16="http://schemas.microsoft.com/office/drawing/2014/main" id="{21234AB4-A4F4-41FF-BAFE-82F769D93839}"/>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Cloud 301">
              <a:extLst>
                <a:ext uri="{FF2B5EF4-FFF2-40B4-BE49-F238E27FC236}">
                  <a16:creationId xmlns:a16="http://schemas.microsoft.com/office/drawing/2014/main" id="{6EEA2D30-9535-89DE-BFF1-BBC28DA5A24E}"/>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6F914A07-18BD-72B2-F5B5-432CE10ADACD}"/>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D8D5B889-A03B-393C-109C-9B2FBF01887F}"/>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Manual Operation 304">
              <a:extLst>
                <a:ext uri="{FF2B5EF4-FFF2-40B4-BE49-F238E27FC236}">
                  <a16:creationId xmlns:a16="http://schemas.microsoft.com/office/drawing/2014/main" id="{065DC42E-F7B1-0385-5DE2-DE0AA942394A}"/>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Manual Operation 305">
              <a:extLst>
                <a:ext uri="{FF2B5EF4-FFF2-40B4-BE49-F238E27FC236}">
                  <a16:creationId xmlns:a16="http://schemas.microsoft.com/office/drawing/2014/main" id="{8519BDB1-4908-9942-5661-520FA151D579}"/>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30B38718-7436-2927-73F0-6C2FCCA07E25}"/>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2C2AE886-242A-BE70-9737-358EC4F8B057}"/>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lowchart: Manual Operation 308">
              <a:extLst>
                <a:ext uri="{FF2B5EF4-FFF2-40B4-BE49-F238E27FC236}">
                  <a16:creationId xmlns:a16="http://schemas.microsoft.com/office/drawing/2014/main" id="{CBBD6D32-F1F7-2EE5-4893-75501E228530}"/>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Extract 309">
              <a:extLst>
                <a:ext uri="{FF2B5EF4-FFF2-40B4-BE49-F238E27FC236}">
                  <a16:creationId xmlns:a16="http://schemas.microsoft.com/office/drawing/2014/main" id="{A693E26E-B594-CC42-B372-E008F92F8BB4}"/>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41">
              <a:extLst>
                <a:ext uri="{FF2B5EF4-FFF2-40B4-BE49-F238E27FC236}">
                  <a16:creationId xmlns:a16="http://schemas.microsoft.com/office/drawing/2014/main" id="{9AA0549E-DF16-4A87-0459-6993261A6669}"/>
                </a:ext>
              </a:extLst>
            </p:cNvPr>
            <p:cNvSpPr/>
            <p:nvPr/>
          </p:nvSpPr>
          <p:spPr>
            <a:xfrm rot="1222326">
              <a:off x="4434793" y="1683601"/>
              <a:ext cx="409865" cy="2148166"/>
            </a:xfrm>
            <a:prstGeom prst="roundRect">
              <a:avLst>
                <a:gd name="adj" fmla="val 14942"/>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62">
              <a:extLst>
                <a:ext uri="{FF2B5EF4-FFF2-40B4-BE49-F238E27FC236}">
                  <a16:creationId xmlns:a16="http://schemas.microsoft.com/office/drawing/2014/main" id="{EE861E99-2914-440D-DDF2-0486A0495DD7}"/>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47BF3D36-64D5-73B5-6F64-38008CE4A407}"/>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46">
              <a:extLst>
                <a:ext uri="{FF2B5EF4-FFF2-40B4-BE49-F238E27FC236}">
                  <a16:creationId xmlns:a16="http://schemas.microsoft.com/office/drawing/2014/main" id="{A3D1FFA4-886E-F8B5-D1FA-110B3ED49962}"/>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314">
              <a:extLst>
                <a:ext uri="{FF2B5EF4-FFF2-40B4-BE49-F238E27FC236}">
                  <a16:creationId xmlns:a16="http://schemas.microsoft.com/office/drawing/2014/main" id="{24523650-70C2-66D0-96CC-306FBBBDB0D1}"/>
                </a:ext>
              </a:extLst>
            </p:cNvPr>
            <p:cNvGrpSpPr/>
            <p:nvPr/>
          </p:nvGrpSpPr>
          <p:grpSpPr>
            <a:xfrm>
              <a:off x="4220061" y="818482"/>
              <a:ext cx="938018" cy="300171"/>
              <a:chOff x="1756756" y="4876800"/>
              <a:chExt cx="4088873" cy="1308463"/>
            </a:xfrm>
          </p:grpSpPr>
          <p:grpSp>
            <p:nvGrpSpPr>
              <p:cNvPr id="348" name="Group 347">
                <a:extLst>
                  <a:ext uri="{FF2B5EF4-FFF2-40B4-BE49-F238E27FC236}">
                    <a16:creationId xmlns:a16="http://schemas.microsoft.com/office/drawing/2014/main" id="{962CEB2D-CB85-8A70-6720-FB5F10FAD14C}"/>
                  </a:ext>
                </a:extLst>
              </p:cNvPr>
              <p:cNvGrpSpPr/>
              <p:nvPr/>
            </p:nvGrpSpPr>
            <p:grpSpPr>
              <a:xfrm>
                <a:off x="1756756" y="4876800"/>
                <a:ext cx="1367444" cy="1295400"/>
                <a:chOff x="1756756" y="4876800"/>
                <a:chExt cx="1367444" cy="1295400"/>
              </a:xfrm>
            </p:grpSpPr>
            <p:sp>
              <p:nvSpPr>
                <p:cNvPr id="359" name="Quad Arrow Callout 20">
                  <a:extLst>
                    <a:ext uri="{FF2B5EF4-FFF2-40B4-BE49-F238E27FC236}">
                      <a16:creationId xmlns:a16="http://schemas.microsoft.com/office/drawing/2014/main" id="{78EA88FB-9869-2947-FDC8-D0735E1B24C3}"/>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104">
                  <a:extLst>
                    <a:ext uri="{FF2B5EF4-FFF2-40B4-BE49-F238E27FC236}">
                      <a16:creationId xmlns:a16="http://schemas.microsoft.com/office/drawing/2014/main" id="{31D9D900-0D38-EBFF-8082-BCD35F2ECDF9}"/>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105">
                  <a:extLst>
                    <a:ext uri="{FF2B5EF4-FFF2-40B4-BE49-F238E27FC236}">
                      <a16:creationId xmlns:a16="http://schemas.microsoft.com/office/drawing/2014/main" id="{831A0A1D-4FEA-A79D-E64C-57562C4012D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a:extLst>
                  <a:ext uri="{FF2B5EF4-FFF2-40B4-BE49-F238E27FC236}">
                    <a16:creationId xmlns:a16="http://schemas.microsoft.com/office/drawing/2014/main" id="{38EB76A5-8E14-49AE-DA01-E0254753E053}"/>
                  </a:ext>
                </a:extLst>
              </p:cNvPr>
              <p:cNvGrpSpPr/>
              <p:nvPr/>
            </p:nvGrpSpPr>
            <p:grpSpPr>
              <a:xfrm>
                <a:off x="3119647" y="4889863"/>
                <a:ext cx="1367444" cy="1295400"/>
                <a:chOff x="1756756" y="4876800"/>
                <a:chExt cx="1367444" cy="1295400"/>
              </a:xfrm>
            </p:grpSpPr>
            <p:sp>
              <p:nvSpPr>
                <p:cNvPr id="356" name="Quad Arrow Callout 107">
                  <a:extLst>
                    <a:ext uri="{FF2B5EF4-FFF2-40B4-BE49-F238E27FC236}">
                      <a16:creationId xmlns:a16="http://schemas.microsoft.com/office/drawing/2014/main" id="{DD1C1020-9DAE-4CED-37ED-8A453515414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Quad Arrow Callout 108">
                  <a:extLst>
                    <a:ext uri="{FF2B5EF4-FFF2-40B4-BE49-F238E27FC236}">
                      <a16:creationId xmlns:a16="http://schemas.microsoft.com/office/drawing/2014/main" id="{5D6EF157-44CA-FA94-88E5-9A56112C27A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109">
                  <a:extLst>
                    <a:ext uri="{FF2B5EF4-FFF2-40B4-BE49-F238E27FC236}">
                      <a16:creationId xmlns:a16="http://schemas.microsoft.com/office/drawing/2014/main" id="{1F5CFEAF-CB29-C601-757C-01337DFB29D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0" name="Group 349">
                <a:extLst>
                  <a:ext uri="{FF2B5EF4-FFF2-40B4-BE49-F238E27FC236}">
                    <a16:creationId xmlns:a16="http://schemas.microsoft.com/office/drawing/2014/main" id="{020CD1FB-10F3-7550-D534-35CADE838106}"/>
                  </a:ext>
                </a:extLst>
              </p:cNvPr>
              <p:cNvGrpSpPr/>
              <p:nvPr/>
            </p:nvGrpSpPr>
            <p:grpSpPr>
              <a:xfrm>
                <a:off x="4478185" y="4889863"/>
                <a:ext cx="1367444" cy="1295400"/>
                <a:chOff x="1756756" y="4876800"/>
                <a:chExt cx="1367444" cy="1295400"/>
              </a:xfrm>
            </p:grpSpPr>
            <p:sp>
              <p:nvSpPr>
                <p:cNvPr id="353" name="Quad Arrow Callout 111">
                  <a:extLst>
                    <a:ext uri="{FF2B5EF4-FFF2-40B4-BE49-F238E27FC236}">
                      <a16:creationId xmlns:a16="http://schemas.microsoft.com/office/drawing/2014/main" id="{206D12C4-09A3-9AE4-47CD-D33D1EE3E4EA}"/>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Callout 112">
                  <a:extLst>
                    <a:ext uri="{FF2B5EF4-FFF2-40B4-BE49-F238E27FC236}">
                      <a16:creationId xmlns:a16="http://schemas.microsoft.com/office/drawing/2014/main" id="{18F1DDD5-FA49-AAD6-1FE3-F4644E8B7F3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Quad Arrow Callout 113">
                  <a:extLst>
                    <a:ext uri="{FF2B5EF4-FFF2-40B4-BE49-F238E27FC236}">
                      <a16:creationId xmlns:a16="http://schemas.microsoft.com/office/drawing/2014/main" id="{1DCFF708-B07B-2C73-9C58-B78653A57C8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Quad Arrow Callout 114">
                <a:extLst>
                  <a:ext uri="{FF2B5EF4-FFF2-40B4-BE49-F238E27FC236}">
                    <a16:creationId xmlns:a16="http://schemas.microsoft.com/office/drawing/2014/main" id="{B70D6F9E-0353-066E-D052-0D4294883FFE}"/>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Quad Arrow Callout 115">
                <a:extLst>
                  <a:ext uri="{FF2B5EF4-FFF2-40B4-BE49-F238E27FC236}">
                    <a16:creationId xmlns:a16="http://schemas.microsoft.com/office/drawing/2014/main" id="{A95D1055-F05C-BADE-41B8-D9444F33C7FF}"/>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718607C4-BF9F-123D-2CD0-7B80E955AE38}"/>
                </a:ext>
              </a:extLst>
            </p:cNvPr>
            <p:cNvGrpSpPr/>
            <p:nvPr/>
          </p:nvGrpSpPr>
          <p:grpSpPr>
            <a:xfrm rot="17531393">
              <a:off x="4356564" y="2143638"/>
              <a:ext cx="938018" cy="300171"/>
              <a:chOff x="1756756" y="4876800"/>
              <a:chExt cx="4088873" cy="1308463"/>
            </a:xfrm>
          </p:grpSpPr>
          <p:grpSp>
            <p:nvGrpSpPr>
              <p:cNvPr id="334" name="Group 333">
                <a:extLst>
                  <a:ext uri="{FF2B5EF4-FFF2-40B4-BE49-F238E27FC236}">
                    <a16:creationId xmlns:a16="http://schemas.microsoft.com/office/drawing/2014/main" id="{783794C4-092E-6749-1486-D82FE80356E5}"/>
                  </a:ext>
                </a:extLst>
              </p:cNvPr>
              <p:cNvGrpSpPr/>
              <p:nvPr/>
            </p:nvGrpSpPr>
            <p:grpSpPr>
              <a:xfrm>
                <a:off x="1756756" y="4876800"/>
                <a:ext cx="1367444" cy="1295400"/>
                <a:chOff x="1756756" y="4876800"/>
                <a:chExt cx="1367444" cy="1295400"/>
              </a:xfrm>
            </p:grpSpPr>
            <p:sp>
              <p:nvSpPr>
                <p:cNvPr id="345" name="Quad Arrow Callout 129">
                  <a:extLst>
                    <a:ext uri="{FF2B5EF4-FFF2-40B4-BE49-F238E27FC236}">
                      <a16:creationId xmlns:a16="http://schemas.microsoft.com/office/drawing/2014/main" id="{1FFBE6D7-CD12-E377-8AFC-AE967A5AE99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Quad Arrow Callout 130">
                  <a:extLst>
                    <a:ext uri="{FF2B5EF4-FFF2-40B4-BE49-F238E27FC236}">
                      <a16:creationId xmlns:a16="http://schemas.microsoft.com/office/drawing/2014/main" id="{52C52F39-5960-7F4F-612E-83F4D0753334}"/>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Quad Arrow Callout 131">
                  <a:extLst>
                    <a:ext uri="{FF2B5EF4-FFF2-40B4-BE49-F238E27FC236}">
                      <a16:creationId xmlns:a16="http://schemas.microsoft.com/office/drawing/2014/main" id="{59A6FEAC-28ED-354A-5AEA-47A1D830C076}"/>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334">
                <a:extLst>
                  <a:ext uri="{FF2B5EF4-FFF2-40B4-BE49-F238E27FC236}">
                    <a16:creationId xmlns:a16="http://schemas.microsoft.com/office/drawing/2014/main" id="{5423D868-DED5-1AA3-1E3A-A78B6B26B10D}"/>
                  </a:ext>
                </a:extLst>
              </p:cNvPr>
              <p:cNvGrpSpPr/>
              <p:nvPr/>
            </p:nvGrpSpPr>
            <p:grpSpPr>
              <a:xfrm>
                <a:off x="3119647" y="4889863"/>
                <a:ext cx="1367444" cy="1295400"/>
                <a:chOff x="1756756" y="4876800"/>
                <a:chExt cx="1367444" cy="1295400"/>
              </a:xfrm>
            </p:grpSpPr>
            <p:sp>
              <p:nvSpPr>
                <p:cNvPr id="342" name="Quad Arrow Callout 126">
                  <a:extLst>
                    <a:ext uri="{FF2B5EF4-FFF2-40B4-BE49-F238E27FC236}">
                      <a16:creationId xmlns:a16="http://schemas.microsoft.com/office/drawing/2014/main" id="{3DFE418B-C3A1-FD35-620F-0D49C6D2B3F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Quad Arrow Callout 127">
                  <a:extLst>
                    <a:ext uri="{FF2B5EF4-FFF2-40B4-BE49-F238E27FC236}">
                      <a16:creationId xmlns:a16="http://schemas.microsoft.com/office/drawing/2014/main" id="{C027525B-B7E0-12A5-C9C8-13AF9D360CF1}"/>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Quad Arrow Callout 128">
                  <a:extLst>
                    <a:ext uri="{FF2B5EF4-FFF2-40B4-BE49-F238E27FC236}">
                      <a16:creationId xmlns:a16="http://schemas.microsoft.com/office/drawing/2014/main" id="{9FDA8E03-534E-8881-9D6E-BE214FCA483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5E4088D3-711F-18D7-4A72-C939C2DA1B31}"/>
                  </a:ext>
                </a:extLst>
              </p:cNvPr>
              <p:cNvGrpSpPr/>
              <p:nvPr/>
            </p:nvGrpSpPr>
            <p:grpSpPr>
              <a:xfrm>
                <a:off x="4478185" y="4889863"/>
                <a:ext cx="1367444" cy="1295400"/>
                <a:chOff x="1756756" y="4876800"/>
                <a:chExt cx="1367444" cy="1295400"/>
              </a:xfrm>
            </p:grpSpPr>
            <p:sp>
              <p:nvSpPr>
                <p:cNvPr id="339" name="Quad Arrow Callout 123">
                  <a:extLst>
                    <a:ext uri="{FF2B5EF4-FFF2-40B4-BE49-F238E27FC236}">
                      <a16:creationId xmlns:a16="http://schemas.microsoft.com/office/drawing/2014/main" id="{518A0112-BDF0-59C5-408A-10F0F6693B7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Quad Arrow Callout 124">
                  <a:extLst>
                    <a:ext uri="{FF2B5EF4-FFF2-40B4-BE49-F238E27FC236}">
                      <a16:creationId xmlns:a16="http://schemas.microsoft.com/office/drawing/2014/main" id="{72587CC9-17B2-333A-573B-89B2C5AF86D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Quad Arrow Callout 125">
                  <a:extLst>
                    <a:ext uri="{FF2B5EF4-FFF2-40B4-BE49-F238E27FC236}">
                      <a16:creationId xmlns:a16="http://schemas.microsoft.com/office/drawing/2014/main" id="{1ED6302B-53DB-6C86-BB02-FF3DA66C78A8}"/>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Quad Arrow Callout 121">
                <a:extLst>
                  <a:ext uri="{FF2B5EF4-FFF2-40B4-BE49-F238E27FC236}">
                    <a16:creationId xmlns:a16="http://schemas.microsoft.com/office/drawing/2014/main" id="{E6C2A95F-0F37-5092-1402-841320CCA6D2}"/>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Quad Arrow Callout 122">
                <a:extLst>
                  <a:ext uri="{FF2B5EF4-FFF2-40B4-BE49-F238E27FC236}">
                    <a16:creationId xmlns:a16="http://schemas.microsoft.com/office/drawing/2014/main" id="{9DAC83A2-F591-7938-6AE5-C2C919AC7A08}"/>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316">
              <a:extLst>
                <a:ext uri="{FF2B5EF4-FFF2-40B4-BE49-F238E27FC236}">
                  <a16:creationId xmlns:a16="http://schemas.microsoft.com/office/drawing/2014/main" id="{6D2F9F5D-01A6-6D3E-1591-61A17672C310}"/>
                </a:ext>
              </a:extLst>
            </p:cNvPr>
            <p:cNvGrpSpPr/>
            <p:nvPr/>
          </p:nvGrpSpPr>
          <p:grpSpPr>
            <a:xfrm rot="17531393">
              <a:off x="3995156" y="3097226"/>
              <a:ext cx="938018" cy="300171"/>
              <a:chOff x="1756756" y="4876800"/>
              <a:chExt cx="4088873" cy="1308463"/>
            </a:xfrm>
          </p:grpSpPr>
          <p:grpSp>
            <p:nvGrpSpPr>
              <p:cNvPr id="320" name="Group 319">
                <a:extLst>
                  <a:ext uri="{FF2B5EF4-FFF2-40B4-BE49-F238E27FC236}">
                    <a16:creationId xmlns:a16="http://schemas.microsoft.com/office/drawing/2014/main" id="{3110222E-D8EB-E4C3-BB8B-F784B18ABB1B}"/>
                  </a:ext>
                </a:extLst>
              </p:cNvPr>
              <p:cNvGrpSpPr/>
              <p:nvPr/>
            </p:nvGrpSpPr>
            <p:grpSpPr>
              <a:xfrm>
                <a:off x="1756756" y="4876800"/>
                <a:ext cx="1367444" cy="1295400"/>
                <a:chOff x="1756756" y="4876800"/>
                <a:chExt cx="1367444" cy="1295400"/>
              </a:xfrm>
            </p:grpSpPr>
            <p:sp>
              <p:nvSpPr>
                <p:cNvPr id="331" name="Quad Arrow Callout 144">
                  <a:extLst>
                    <a:ext uri="{FF2B5EF4-FFF2-40B4-BE49-F238E27FC236}">
                      <a16:creationId xmlns:a16="http://schemas.microsoft.com/office/drawing/2014/main" id="{6863E750-9332-D67D-A89F-6A4D7D8601D3}"/>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Quad Arrow Callout 145">
                  <a:extLst>
                    <a:ext uri="{FF2B5EF4-FFF2-40B4-BE49-F238E27FC236}">
                      <a16:creationId xmlns:a16="http://schemas.microsoft.com/office/drawing/2014/main" id="{3A59563C-74E6-B604-0BE0-1B30EE407B50}"/>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Quad Arrow Callout 146">
                  <a:extLst>
                    <a:ext uri="{FF2B5EF4-FFF2-40B4-BE49-F238E27FC236}">
                      <a16:creationId xmlns:a16="http://schemas.microsoft.com/office/drawing/2014/main" id="{595E9921-3F12-68B3-534B-F3E7384A30D6}"/>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0E4FC111-BBE1-53DD-0235-3CAA3DC389E4}"/>
                  </a:ext>
                </a:extLst>
              </p:cNvPr>
              <p:cNvGrpSpPr/>
              <p:nvPr/>
            </p:nvGrpSpPr>
            <p:grpSpPr>
              <a:xfrm>
                <a:off x="3119647" y="4889863"/>
                <a:ext cx="1367444" cy="1295400"/>
                <a:chOff x="1756756" y="4876800"/>
                <a:chExt cx="1367444" cy="1295400"/>
              </a:xfrm>
            </p:grpSpPr>
            <p:sp>
              <p:nvSpPr>
                <p:cNvPr id="328" name="Quad Arrow Callout 141">
                  <a:extLst>
                    <a:ext uri="{FF2B5EF4-FFF2-40B4-BE49-F238E27FC236}">
                      <a16:creationId xmlns:a16="http://schemas.microsoft.com/office/drawing/2014/main" id="{071F25A5-B682-19E5-3ECD-C2F9FEC675A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Quad Arrow Callout 142">
                  <a:extLst>
                    <a:ext uri="{FF2B5EF4-FFF2-40B4-BE49-F238E27FC236}">
                      <a16:creationId xmlns:a16="http://schemas.microsoft.com/office/drawing/2014/main" id="{D798BBDF-C5AA-EF07-7C16-006BD05BF96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Quad Arrow Callout 143">
                  <a:extLst>
                    <a:ext uri="{FF2B5EF4-FFF2-40B4-BE49-F238E27FC236}">
                      <a16:creationId xmlns:a16="http://schemas.microsoft.com/office/drawing/2014/main" id="{5321073E-509C-953D-46BE-111182A2A5A1}"/>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B66CA047-ED44-0E16-7280-14CA3964A889}"/>
                  </a:ext>
                </a:extLst>
              </p:cNvPr>
              <p:cNvGrpSpPr/>
              <p:nvPr/>
            </p:nvGrpSpPr>
            <p:grpSpPr>
              <a:xfrm>
                <a:off x="4478185" y="4889863"/>
                <a:ext cx="1367444" cy="1295400"/>
                <a:chOff x="1756756" y="4876800"/>
                <a:chExt cx="1367444" cy="1295400"/>
              </a:xfrm>
            </p:grpSpPr>
            <p:sp>
              <p:nvSpPr>
                <p:cNvPr id="325" name="Quad Arrow Callout 138">
                  <a:extLst>
                    <a:ext uri="{FF2B5EF4-FFF2-40B4-BE49-F238E27FC236}">
                      <a16:creationId xmlns:a16="http://schemas.microsoft.com/office/drawing/2014/main" id="{7F0BCE84-8DBD-9355-76ED-BD75C8E7900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Quad Arrow Callout 139">
                  <a:extLst>
                    <a:ext uri="{FF2B5EF4-FFF2-40B4-BE49-F238E27FC236}">
                      <a16:creationId xmlns:a16="http://schemas.microsoft.com/office/drawing/2014/main" id="{185712EF-1329-07D6-C201-939D372E8969}"/>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Quad Arrow Callout 140">
                  <a:extLst>
                    <a:ext uri="{FF2B5EF4-FFF2-40B4-BE49-F238E27FC236}">
                      <a16:creationId xmlns:a16="http://schemas.microsoft.com/office/drawing/2014/main" id="{10074568-594B-3008-C167-3BA1FF474EA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3" name="Quad Arrow Callout 136">
                <a:extLst>
                  <a:ext uri="{FF2B5EF4-FFF2-40B4-BE49-F238E27FC236}">
                    <a16:creationId xmlns:a16="http://schemas.microsoft.com/office/drawing/2014/main" id="{6B31A7D5-AC33-C0E4-D9D0-31278DF4E22F}"/>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Quad Arrow Callout 137">
                <a:extLst>
                  <a:ext uri="{FF2B5EF4-FFF2-40B4-BE49-F238E27FC236}">
                    <a16:creationId xmlns:a16="http://schemas.microsoft.com/office/drawing/2014/main" id="{CE8C8575-DA29-18B6-1488-FC10029E56DC}"/>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8" name="Cloud 317">
              <a:extLst>
                <a:ext uri="{FF2B5EF4-FFF2-40B4-BE49-F238E27FC236}">
                  <a16:creationId xmlns:a16="http://schemas.microsoft.com/office/drawing/2014/main" id="{706F8477-B9E7-F5E7-F0E5-45A65A9DBE3C}"/>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6A37D94-FAB3-0FFF-3C4F-02E17860FECE}"/>
                </a:ext>
              </a:extLst>
            </p:cNvPr>
            <p:cNvSpPr/>
            <p:nvPr/>
          </p:nvSpPr>
          <p:spPr>
            <a:xfrm rot="15944673">
              <a:off x="4631253" y="1645964"/>
              <a:ext cx="139658" cy="27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361">
            <a:extLst>
              <a:ext uri="{FF2B5EF4-FFF2-40B4-BE49-F238E27FC236}">
                <a16:creationId xmlns:a16="http://schemas.microsoft.com/office/drawing/2014/main" id="{F8AB025F-4FCF-9E95-FFAB-575436F23071}"/>
              </a:ext>
            </a:extLst>
          </p:cNvPr>
          <p:cNvGrpSpPr/>
          <p:nvPr/>
        </p:nvGrpSpPr>
        <p:grpSpPr>
          <a:xfrm rot="2317799">
            <a:off x="8214272" y="1294580"/>
            <a:ext cx="1032186" cy="1457456"/>
            <a:chOff x="4919893" y="1528497"/>
            <a:chExt cx="1672936" cy="2362200"/>
          </a:xfrm>
        </p:grpSpPr>
        <p:sp>
          <p:nvSpPr>
            <p:cNvPr id="363" name="Oval 7">
              <a:extLst>
                <a:ext uri="{FF2B5EF4-FFF2-40B4-BE49-F238E27FC236}">
                  <a16:creationId xmlns:a16="http://schemas.microsoft.com/office/drawing/2014/main" id="{9CF0E9AC-BA47-5243-07CB-012074191E85}"/>
                </a:ext>
              </a:extLst>
            </p:cNvPr>
            <p:cNvSpPr/>
            <p:nvPr/>
          </p:nvSpPr>
          <p:spPr>
            <a:xfrm rot="616406">
              <a:off x="4919893" y="1528497"/>
              <a:ext cx="1672936" cy="2362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8">
              <a:extLst>
                <a:ext uri="{FF2B5EF4-FFF2-40B4-BE49-F238E27FC236}">
                  <a16:creationId xmlns:a16="http://schemas.microsoft.com/office/drawing/2014/main" id="{6F1E06D0-EF21-7418-8B55-03A9E5419524}"/>
                </a:ext>
              </a:extLst>
            </p:cNvPr>
            <p:cNvSpPr/>
            <p:nvPr/>
          </p:nvSpPr>
          <p:spPr>
            <a:xfrm rot="2577825">
              <a:off x="5288998" y="1816646"/>
              <a:ext cx="955964" cy="9448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loud 364">
              <a:extLst>
                <a:ext uri="{FF2B5EF4-FFF2-40B4-BE49-F238E27FC236}">
                  <a16:creationId xmlns:a16="http://schemas.microsoft.com/office/drawing/2014/main" id="{A0747496-3033-AA2B-4F5F-66C9E37BE586}"/>
                </a:ext>
              </a:extLst>
            </p:cNvPr>
            <p:cNvSpPr/>
            <p:nvPr/>
          </p:nvSpPr>
          <p:spPr>
            <a:xfrm rot="110174">
              <a:off x="5354764" y="1795863"/>
              <a:ext cx="796636" cy="31496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B72F860A-F10A-B574-D8B6-F9A0B30FFB4B}"/>
                </a:ext>
              </a:extLst>
            </p:cNvPr>
            <p:cNvSpPr/>
            <p:nvPr/>
          </p:nvSpPr>
          <p:spPr>
            <a:xfrm rot="1346216">
              <a:off x="5093201" y="2230088"/>
              <a:ext cx="251083" cy="495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Freeform: Shape 366">
              <a:extLst>
                <a:ext uri="{FF2B5EF4-FFF2-40B4-BE49-F238E27FC236}">
                  <a16:creationId xmlns:a16="http://schemas.microsoft.com/office/drawing/2014/main" id="{E95035A3-EF4E-9019-83AB-DA9C092E4D4D}"/>
                </a:ext>
              </a:extLst>
            </p:cNvPr>
            <p:cNvSpPr/>
            <p:nvPr/>
          </p:nvSpPr>
          <p:spPr>
            <a:xfrm rot="2577825">
              <a:off x="5549076" y="2344051"/>
              <a:ext cx="479979" cy="774823"/>
            </a:xfrm>
            <a:custGeom>
              <a:avLst/>
              <a:gdLst>
                <a:gd name="connsiteX0" fmla="*/ 313970 w 479979"/>
                <a:gd name="connsiteY0" fmla="*/ 17128 h 774823"/>
                <a:gd name="connsiteX1" fmla="*/ 360483 w 479979"/>
                <a:gd name="connsiteY1" fmla="*/ 0 h 774823"/>
                <a:gd name="connsiteX2" fmla="*/ 479979 w 479979"/>
                <a:gd name="connsiteY2" fmla="*/ 217957 h 774823"/>
                <a:gd name="connsiteX3" fmla="*/ 406996 w 479979"/>
                <a:gd name="connsiteY3" fmla="*/ 418786 h 774823"/>
                <a:gd name="connsiteX4" fmla="*/ 386235 w 479979"/>
                <a:gd name="connsiteY4" fmla="*/ 426431 h 774823"/>
                <a:gd name="connsiteX5" fmla="*/ 386262 w 479979"/>
                <a:gd name="connsiteY5" fmla="*/ 435517 h 774823"/>
                <a:gd name="connsiteX6" fmla="*/ 304289 w 479979"/>
                <a:gd name="connsiteY6" fmla="*/ 616671 h 774823"/>
                <a:gd name="connsiteX7" fmla="*/ 33633 w 479979"/>
                <a:gd name="connsiteY7" fmla="*/ 761228 h 774823"/>
                <a:gd name="connsiteX8" fmla="*/ 85470 w 479979"/>
                <a:gd name="connsiteY8" fmla="*/ 458797 h 774823"/>
                <a:gd name="connsiteX9" fmla="*/ 231534 w 479979"/>
                <a:gd name="connsiteY9" fmla="*/ 323884 h 774823"/>
                <a:gd name="connsiteX10" fmla="*/ 255285 w 479979"/>
                <a:gd name="connsiteY10" fmla="*/ 316071 h 774823"/>
                <a:gd name="connsiteX11" fmla="*/ 250378 w 479979"/>
                <a:gd name="connsiteY11" fmla="*/ 302796 h 774823"/>
                <a:gd name="connsiteX12" fmla="*/ 240987 w 479979"/>
                <a:gd name="connsiteY12" fmla="*/ 217957 h 774823"/>
                <a:gd name="connsiteX13" fmla="*/ 313970 w 479979"/>
                <a:gd name="connsiteY13" fmla="*/ 17128 h 7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979" h="774823">
                  <a:moveTo>
                    <a:pt x="313970" y="17128"/>
                  </a:moveTo>
                  <a:cubicBezTo>
                    <a:pt x="328266" y="6099"/>
                    <a:pt x="343984" y="0"/>
                    <a:pt x="360483" y="0"/>
                  </a:cubicBezTo>
                  <a:cubicBezTo>
                    <a:pt x="426479" y="0"/>
                    <a:pt x="479979" y="97583"/>
                    <a:pt x="479979" y="217957"/>
                  </a:cubicBezTo>
                  <a:cubicBezTo>
                    <a:pt x="479979" y="308237"/>
                    <a:pt x="449885" y="385698"/>
                    <a:pt x="406996" y="418786"/>
                  </a:cubicBezTo>
                  <a:lnTo>
                    <a:pt x="386235" y="426431"/>
                  </a:lnTo>
                  <a:lnTo>
                    <a:pt x="386262" y="435517"/>
                  </a:lnTo>
                  <a:cubicBezTo>
                    <a:pt x="376881" y="490246"/>
                    <a:pt x="348816" y="554955"/>
                    <a:pt x="304289" y="616671"/>
                  </a:cubicBezTo>
                  <a:cubicBezTo>
                    <a:pt x="215235" y="740103"/>
                    <a:pt x="94058" y="804824"/>
                    <a:pt x="33633" y="761228"/>
                  </a:cubicBezTo>
                  <a:cubicBezTo>
                    <a:pt x="-26792" y="717633"/>
                    <a:pt x="-3584" y="582230"/>
                    <a:pt x="85470" y="458797"/>
                  </a:cubicBezTo>
                  <a:cubicBezTo>
                    <a:pt x="129997" y="397081"/>
                    <a:pt x="182555" y="350043"/>
                    <a:pt x="231534" y="323884"/>
                  </a:cubicBezTo>
                  <a:lnTo>
                    <a:pt x="255285" y="316071"/>
                  </a:lnTo>
                  <a:lnTo>
                    <a:pt x="250378" y="302796"/>
                  </a:lnTo>
                  <a:cubicBezTo>
                    <a:pt x="244331" y="276720"/>
                    <a:pt x="240987" y="248050"/>
                    <a:pt x="240987" y="217957"/>
                  </a:cubicBezTo>
                  <a:cubicBezTo>
                    <a:pt x="240987" y="127676"/>
                    <a:pt x="271081" y="50216"/>
                    <a:pt x="313970" y="17128"/>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8" name="Group 326">
            <a:extLst>
              <a:ext uri="{FF2B5EF4-FFF2-40B4-BE49-F238E27FC236}">
                <a16:creationId xmlns:a16="http://schemas.microsoft.com/office/drawing/2014/main" id="{6E1F801F-5055-E024-865C-31C33E4BAE08}"/>
              </a:ext>
            </a:extLst>
          </p:cNvPr>
          <p:cNvGrpSpPr/>
          <p:nvPr/>
        </p:nvGrpSpPr>
        <p:grpSpPr>
          <a:xfrm>
            <a:off x="6675313" y="3823259"/>
            <a:ext cx="1174336" cy="2348672"/>
            <a:chOff x="3937483" y="513080"/>
            <a:chExt cx="681026" cy="1754293"/>
          </a:xfrm>
        </p:grpSpPr>
        <p:sp>
          <p:nvSpPr>
            <p:cNvPr id="369" name="Oval 28">
              <a:extLst>
                <a:ext uri="{FF2B5EF4-FFF2-40B4-BE49-F238E27FC236}">
                  <a16:creationId xmlns:a16="http://schemas.microsoft.com/office/drawing/2014/main" id="{5CB70568-0DB1-5A11-CC97-33CAA5F08AA1}"/>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29">
              <a:extLst>
                <a:ext uri="{FF2B5EF4-FFF2-40B4-BE49-F238E27FC236}">
                  <a16:creationId xmlns:a16="http://schemas.microsoft.com/office/drawing/2014/main" id="{63ABEA54-718A-D35A-7A51-65991085FF29}"/>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0">
              <a:extLst>
                <a:ext uri="{FF2B5EF4-FFF2-40B4-BE49-F238E27FC236}">
                  <a16:creationId xmlns:a16="http://schemas.microsoft.com/office/drawing/2014/main" id="{92E11134-922B-419B-0EDB-798CB9A85993}"/>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1">
              <a:extLst>
                <a:ext uri="{FF2B5EF4-FFF2-40B4-BE49-F238E27FC236}">
                  <a16:creationId xmlns:a16="http://schemas.microsoft.com/office/drawing/2014/main" id="{E10F2D96-B6F6-B1A7-B8E1-28B9C146D553}"/>
                </a:ext>
              </a:extLst>
            </p:cNvPr>
            <p:cNvSpPr/>
            <p:nvPr/>
          </p:nvSpPr>
          <p:spPr>
            <a:xfrm rot="1480658">
              <a:off x="3979978" y="1073369"/>
              <a:ext cx="245926" cy="56896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2">
              <a:extLst>
                <a:ext uri="{FF2B5EF4-FFF2-40B4-BE49-F238E27FC236}">
                  <a16:creationId xmlns:a16="http://schemas.microsoft.com/office/drawing/2014/main" id="{19FA8D18-D2F8-AF5E-2F4B-11AC6AFE7113}"/>
                </a:ext>
              </a:extLst>
            </p:cNvPr>
            <p:cNvSpPr/>
            <p:nvPr/>
          </p:nvSpPr>
          <p:spPr>
            <a:xfrm rot="1502811">
              <a:off x="3999885" y="1033725"/>
              <a:ext cx="199266" cy="526371"/>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rapezoid 33">
              <a:extLst>
                <a:ext uri="{FF2B5EF4-FFF2-40B4-BE49-F238E27FC236}">
                  <a16:creationId xmlns:a16="http://schemas.microsoft.com/office/drawing/2014/main" id="{81F0884B-4209-070C-2743-18F31225397B}"/>
                </a:ext>
              </a:extLst>
            </p:cNvPr>
            <p:cNvSpPr/>
            <p:nvPr/>
          </p:nvSpPr>
          <p:spPr>
            <a:xfrm>
              <a:off x="4013152" y="1105747"/>
              <a:ext cx="491852" cy="1066800"/>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34">
              <a:extLst>
                <a:ext uri="{FF2B5EF4-FFF2-40B4-BE49-F238E27FC236}">
                  <a16:creationId xmlns:a16="http://schemas.microsoft.com/office/drawing/2014/main" id="{EE681E7A-DF54-A215-1705-263C303EA756}"/>
                </a:ext>
              </a:extLst>
            </p:cNvPr>
            <p:cNvSpPr/>
            <p:nvPr/>
          </p:nvSpPr>
          <p:spPr>
            <a:xfrm>
              <a:off x="4032069" y="1034627"/>
              <a:ext cx="454017" cy="734907"/>
            </a:xfrm>
            <a:prstGeom prst="trapezoid">
              <a:avLst>
                <a:gd name="adj" fmla="val 30469"/>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rapezoid 35">
              <a:extLst>
                <a:ext uri="{FF2B5EF4-FFF2-40B4-BE49-F238E27FC236}">
                  <a16:creationId xmlns:a16="http://schemas.microsoft.com/office/drawing/2014/main" id="{C31CB793-AFAF-EC03-BEE7-511BD5B07E62}"/>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Cloud 36">
              <a:extLst>
                <a:ext uri="{FF2B5EF4-FFF2-40B4-BE49-F238E27FC236}">
                  <a16:creationId xmlns:a16="http://schemas.microsoft.com/office/drawing/2014/main" id="{21386D0A-0F2A-4257-B218-96372A3B0E48}"/>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Cloud 37">
              <a:extLst>
                <a:ext uri="{FF2B5EF4-FFF2-40B4-BE49-F238E27FC236}">
                  <a16:creationId xmlns:a16="http://schemas.microsoft.com/office/drawing/2014/main" id="{5018D7DD-7127-A968-D0F1-CA992E84A0A1}"/>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8">
              <a:extLst>
                <a:ext uri="{FF2B5EF4-FFF2-40B4-BE49-F238E27FC236}">
                  <a16:creationId xmlns:a16="http://schemas.microsoft.com/office/drawing/2014/main" id="{49D90F63-A4C8-E5E2-C5B7-2C6F5278D0B4}"/>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39">
              <a:extLst>
                <a:ext uri="{FF2B5EF4-FFF2-40B4-BE49-F238E27FC236}">
                  <a16:creationId xmlns:a16="http://schemas.microsoft.com/office/drawing/2014/main" id="{47D8FAA0-6321-6D96-DBB0-1FCE8BA504E7}"/>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Flowchart: Delay 15">
              <a:extLst>
                <a:ext uri="{FF2B5EF4-FFF2-40B4-BE49-F238E27FC236}">
                  <a16:creationId xmlns:a16="http://schemas.microsoft.com/office/drawing/2014/main" id="{FCBFC7E0-5C4D-17BE-AA0D-34F24874A19D}"/>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lowchart: Delay 48">
              <a:extLst>
                <a:ext uri="{FF2B5EF4-FFF2-40B4-BE49-F238E27FC236}">
                  <a16:creationId xmlns:a16="http://schemas.microsoft.com/office/drawing/2014/main" id="{7BCF70E1-2DC6-35FB-23A3-07697F06BBCC}"/>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Flowchart: Delay 49">
              <a:extLst>
                <a:ext uri="{FF2B5EF4-FFF2-40B4-BE49-F238E27FC236}">
                  <a16:creationId xmlns:a16="http://schemas.microsoft.com/office/drawing/2014/main" id="{75374DC3-956B-87B2-415E-B542FB46BB6D}"/>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lowchart: Delay 14">
              <a:extLst>
                <a:ext uri="{FF2B5EF4-FFF2-40B4-BE49-F238E27FC236}">
                  <a16:creationId xmlns:a16="http://schemas.microsoft.com/office/drawing/2014/main" id="{641ADCCC-8543-601B-F9D9-604D8EB099F2}"/>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5" name="Group 23">
              <a:extLst>
                <a:ext uri="{FF2B5EF4-FFF2-40B4-BE49-F238E27FC236}">
                  <a16:creationId xmlns:a16="http://schemas.microsoft.com/office/drawing/2014/main" id="{8D2F19F8-D1F4-1BE4-B729-996B995D0B37}"/>
                </a:ext>
              </a:extLst>
            </p:cNvPr>
            <p:cNvGrpSpPr/>
            <p:nvPr/>
          </p:nvGrpSpPr>
          <p:grpSpPr>
            <a:xfrm>
              <a:off x="4342580" y="1037026"/>
              <a:ext cx="275929" cy="637681"/>
              <a:chOff x="4755948" y="2903312"/>
              <a:chExt cx="1111452" cy="2049688"/>
            </a:xfrm>
          </p:grpSpPr>
          <p:sp>
            <p:nvSpPr>
              <p:cNvPr id="388" name="Oval 44">
                <a:extLst>
                  <a:ext uri="{FF2B5EF4-FFF2-40B4-BE49-F238E27FC236}">
                    <a16:creationId xmlns:a16="http://schemas.microsoft.com/office/drawing/2014/main" id="{79680751-856D-E0B3-5101-CAF15FF19CAA}"/>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rapezoid 45">
                <a:extLst>
                  <a:ext uri="{FF2B5EF4-FFF2-40B4-BE49-F238E27FC236}">
                    <a16:creationId xmlns:a16="http://schemas.microsoft.com/office/drawing/2014/main" id="{9D07A0AD-AD5E-C186-D56E-3F3724D9D0A8}"/>
                  </a:ext>
                </a:extLst>
              </p:cNvPr>
              <p:cNvSpPr/>
              <p:nvPr/>
            </p:nvSpPr>
            <p:spPr>
              <a:xfrm rot="19830111">
                <a:off x="4816550" y="2903312"/>
                <a:ext cx="822282" cy="1828800"/>
              </a:xfrm>
              <a:prstGeom prst="trapezoid">
                <a:avLst>
                  <a:gd name="adj" fmla="val 30469"/>
                </a:avLst>
              </a:prstGeom>
              <a:solidFill>
                <a:srgbClr val="B7A2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rapezoid 46">
                <a:extLst>
                  <a:ext uri="{FF2B5EF4-FFF2-40B4-BE49-F238E27FC236}">
                    <a16:creationId xmlns:a16="http://schemas.microsoft.com/office/drawing/2014/main" id="{00900126-CA31-8BBA-5F33-90372198672B}"/>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6" name="Cloud 42">
              <a:extLst>
                <a:ext uri="{FF2B5EF4-FFF2-40B4-BE49-F238E27FC236}">
                  <a16:creationId xmlns:a16="http://schemas.microsoft.com/office/drawing/2014/main" id="{443180BD-A9FD-8806-D6BD-CC0E8C539F23}"/>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43">
              <a:extLst>
                <a:ext uri="{FF2B5EF4-FFF2-40B4-BE49-F238E27FC236}">
                  <a16:creationId xmlns:a16="http://schemas.microsoft.com/office/drawing/2014/main" id="{D4725346-9445-3203-CA4F-4C49C38BC7F5}"/>
                </a:ext>
              </a:extLst>
            </p:cNvPr>
            <p:cNvSpPr/>
            <p:nvPr/>
          </p:nvSpPr>
          <p:spPr>
            <a:xfrm rot="5225831">
              <a:off x="4221213" y="870297"/>
              <a:ext cx="63259" cy="1057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056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sto MT" panose="02040603050505030304" pitchFamily="18" charset="0"/>
              </a:rPr>
              <a:t>Ephesus</a:t>
            </a:r>
            <a:endParaRPr lang="en-US" sz="4400" dirty="0">
              <a:solidFill>
                <a:schemeClr val="bg1"/>
              </a:solidFill>
              <a:latin typeface="Calisto MT" panose="02040603050505030304" pitchFamily="18" charset="0"/>
            </a:endParaRPr>
          </a:p>
        </p:txBody>
      </p:sp>
      <p:sp>
        <p:nvSpPr>
          <p:cNvPr id="2" name="Rectangle 1"/>
          <p:cNvSpPr/>
          <p:nvPr/>
        </p:nvSpPr>
        <p:spPr>
          <a:xfrm>
            <a:off x="9818914" y="900138"/>
            <a:ext cx="2373086" cy="4708981"/>
          </a:xfrm>
          <a:prstGeom prst="rect">
            <a:avLst/>
          </a:prstGeom>
        </p:spPr>
        <p:txBody>
          <a:bodyPr wrap="square">
            <a:spAutoFit/>
          </a:bodyPr>
          <a:lstStyle/>
          <a:p>
            <a:r>
              <a:rPr lang="en-US" sz="2000" dirty="0">
                <a:solidFill>
                  <a:schemeClr val="bg1"/>
                </a:solidFill>
              </a:rPr>
              <a:t>For about 3 years Ephesus was a central point for Paul’s ministry.</a:t>
            </a:r>
          </a:p>
          <a:p>
            <a:endParaRPr lang="en-US" sz="2000" dirty="0">
              <a:solidFill>
                <a:schemeClr val="bg1"/>
              </a:solidFill>
            </a:endParaRPr>
          </a:p>
          <a:p>
            <a:r>
              <a:rPr lang="en-US" sz="2000" dirty="0">
                <a:solidFill>
                  <a:schemeClr val="bg1"/>
                </a:solidFill>
              </a:rPr>
              <a:t>Paul was under house arrest (prisoner) in Rome while he wrote the Epistle to the Ephesians…</a:t>
            </a:r>
          </a:p>
          <a:p>
            <a:r>
              <a:rPr lang="en-US" sz="2000" dirty="0">
                <a:solidFill>
                  <a:schemeClr val="bg1"/>
                </a:solidFill>
              </a:rPr>
              <a:t>However he was able to preach and receive visitors. </a:t>
            </a:r>
          </a:p>
          <a:p>
            <a:endParaRPr lang="en-US" sz="2000" dirty="0">
              <a:solidFill>
                <a:schemeClr val="bg1"/>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95944" y="593306"/>
            <a:ext cx="2303889" cy="5940088"/>
          </a:xfrm>
          <a:prstGeom prst="rect">
            <a:avLst/>
          </a:prstGeom>
        </p:spPr>
        <p:txBody>
          <a:bodyPr wrap="square">
            <a:spAutoFit/>
          </a:bodyPr>
          <a:lstStyle/>
          <a:p>
            <a:r>
              <a:rPr lang="en-US" sz="2000" dirty="0">
                <a:solidFill>
                  <a:schemeClr val="bg1"/>
                </a:solidFill>
              </a:rPr>
              <a:t>The city was the site of a famous temple for the fertility goddess Diana. Paul was </a:t>
            </a:r>
            <a:r>
              <a:rPr lang="en-US" sz="2000" dirty="0" err="1">
                <a:solidFill>
                  <a:schemeClr val="bg1"/>
                </a:solidFill>
              </a:rPr>
              <a:t>succesful</a:t>
            </a:r>
            <a:r>
              <a:rPr lang="en-US" sz="2000" dirty="0">
                <a:solidFill>
                  <a:schemeClr val="bg1"/>
                </a:solidFill>
              </a:rPr>
              <a:t> in turning the people away from their idols.</a:t>
            </a:r>
          </a:p>
          <a:p>
            <a:endParaRPr lang="en-US" sz="2000" dirty="0">
              <a:solidFill>
                <a:schemeClr val="bg1"/>
              </a:solidFill>
            </a:endParaRPr>
          </a:p>
          <a:p>
            <a:r>
              <a:rPr lang="en-US" sz="2000" dirty="0">
                <a:solidFill>
                  <a:schemeClr val="bg1"/>
                </a:solidFill>
              </a:rPr>
              <a:t>Paul concentrated on turning people from idol worship to worship of Jesus Christ. </a:t>
            </a:r>
          </a:p>
          <a:p>
            <a:endParaRPr lang="en-US" sz="2000" dirty="0">
              <a:solidFill>
                <a:schemeClr val="bg1"/>
              </a:solidFill>
            </a:endParaRPr>
          </a:p>
          <a:p>
            <a:r>
              <a:rPr lang="en-US" sz="2000" dirty="0">
                <a:solidFill>
                  <a:schemeClr val="bg1"/>
                </a:solidFill>
              </a:rPr>
              <a:t>Craftsmen of the city saw a threat to the sale of their pagan statues.</a:t>
            </a:r>
          </a:p>
        </p:txBody>
      </p:sp>
      <p:grpSp>
        <p:nvGrpSpPr>
          <p:cNvPr id="46" name="Group 45"/>
          <p:cNvGrpSpPr/>
          <p:nvPr/>
        </p:nvGrpSpPr>
        <p:grpSpPr>
          <a:xfrm>
            <a:off x="2490781" y="1088247"/>
            <a:ext cx="7232210" cy="4001632"/>
            <a:chOff x="588475" y="570368"/>
            <a:chExt cx="7232210" cy="4001632"/>
          </a:xfrm>
        </p:grpSpPr>
        <p:sp>
          <p:nvSpPr>
            <p:cNvPr id="47" name="Rectangle 46"/>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ame 57"/>
            <p:cNvSpPr/>
            <p:nvPr/>
          </p:nvSpPr>
          <p:spPr>
            <a:xfrm>
              <a:off x="588475" y="570368"/>
              <a:ext cx="7079810" cy="4001632"/>
            </a:xfrm>
            <a:prstGeom prst="frame">
              <a:avLst>
                <a:gd name="adj1" fmla="val 3903"/>
              </a:avLst>
            </a:prstGeom>
            <a:solidFill>
              <a:schemeClr val="accent3">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60" name="TextBox 59"/>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61" name="TextBox 60"/>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62" name="Group 61"/>
            <p:cNvGrpSpPr/>
            <p:nvPr/>
          </p:nvGrpSpPr>
          <p:grpSpPr>
            <a:xfrm>
              <a:off x="696146" y="884113"/>
              <a:ext cx="607553" cy="341122"/>
              <a:chOff x="2515892" y="1363947"/>
              <a:chExt cx="607553" cy="341122"/>
            </a:xfrm>
          </p:grpSpPr>
          <p:sp>
            <p:nvSpPr>
              <p:cNvPr id="80" name="TextBox 79"/>
              <p:cNvSpPr txBox="1"/>
              <p:nvPr/>
            </p:nvSpPr>
            <p:spPr>
              <a:xfrm>
                <a:off x="2515892" y="1363947"/>
                <a:ext cx="607553" cy="276999"/>
              </a:xfrm>
              <a:prstGeom prst="rect">
                <a:avLst/>
              </a:prstGeom>
              <a:noFill/>
            </p:spPr>
            <p:txBody>
              <a:bodyPr wrap="square" rtlCol="0">
                <a:spAutoFit/>
              </a:bodyPr>
              <a:lstStyle/>
              <a:p>
                <a:r>
                  <a:rPr lang="en-US" sz="1200" dirty="0">
                    <a:solidFill>
                      <a:schemeClr val="bg2">
                        <a:lumMod val="10000"/>
                      </a:schemeClr>
                    </a:solidFill>
                  </a:rPr>
                  <a:t>Rome</a:t>
                </a:r>
              </a:p>
            </p:txBody>
          </p:sp>
          <p:sp>
            <p:nvSpPr>
              <p:cNvPr id="81" name="5-Point Star 80"/>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64" name="TextBox 63"/>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65" name="TextBox 64"/>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66" name="TextBox 65"/>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67" name="TextBox 66"/>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68" name="TextBox 67"/>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69" name="TextBox 68"/>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70" name="TextBox 69"/>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71" name="Group 70"/>
            <p:cNvGrpSpPr/>
            <p:nvPr/>
          </p:nvGrpSpPr>
          <p:grpSpPr>
            <a:xfrm>
              <a:off x="6715191" y="3852140"/>
              <a:ext cx="717704" cy="286802"/>
              <a:chOff x="2523556" y="1418267"/>
              <a:chExt cx="607553" cy="286802"/>
            </a:xfrm>
          </p:grpSpPr>
          <p:sp>
            <p:nvSpPr>
              <p:cNvPr id="78" name="TextBox 77"/>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79" name="5-Point Star 78"/>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72" name="Freeform 71"/>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74" name="5-Point Star 73"/>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5" name="Group 74"/>
            <p:cNvGrpSpPr/>
            <p:nvPr/>
          </p:nvGrpSpPr>
          <p:grpSpPr>
            <a:xfrm>
              <a:off x="4433718" y="2077662"/>
              <a:ext cx="916880" cy="341122"/>
              <a:chOff x="2515892" y="1363947"/>
              <a:chExt cx="916880" cy="341122"/>
            </a:xfrm>
          </p:grpSpPr>
          <p:sp>
            <p:nvSpPr>
              <p:cNvPr id="76" name="TextBox 75"/>
              <p:cNvSpPr txBox="1"/>
              <p:nvPr/>
            </p:nvSpPr>
            <p:spPr>
              <a:xfrm>
                <a:off x="2515892" y="1363947"/>
                <a:ext cx="916880" cy="276999"/>
              </a:xfrm>
              <a:prstGeom prst="rect">
                <a:avLst/>
              </a:prstGeom>
              <a:noFill/>
            </p:spPr>
            <p:txBody>
              <a:bodyPr wrap="square" rtlCol="0">
                <a:spAutoFit/>
              </a:bodyPr>
              <a:lstStyle/>
              <a:p>
                <a:r>
                  <a:rPr lang="en-US" sz="1200" dirty="0">
                    <a:solidFill>
                      <a:schemeClr val="bg2">
                        <a:lumMod val="10000"/>
                      </a:schemeClr>
                    </a:solidFill>
                  </a:rPr>
                  <a:t>Ephesus</a:t>
                </a:r>
              </a:p>
            </p:txBody>
          </p:sp>
          <p:sp>
            <p:nvSpPr>
              <p:cNvPr id="77" name="5-Point Star 76"/>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2547258" y="5566007"/>
            <a:ext cx="7380514" cy="830997"/>
          </a:xfrm>
          <a:prstGeom prst="rect">
            <a:avLst/>
          </a:prstGeom>
        </p:spPr>
        <p:txBody>
          <a:bodyPr wrap="square">
            <a:spAutoFit/>
          </a:bodyPr>
          <a:lstStyle/>
          <a:p>
            <a:pPr algn="ctr"/>
            <a:r>
              <a:rPr lang="en-US" sz="2400" dirty="0">
                <a:solidFill>
                  <a:schemeClr val="bg1"/>
                </a:solidFill>
                <a:latin typeface="Open Sans"/>
              </a:rPr>
              <a:t>This may have been his first imprisonment in Rome. </a:t>
            </a:r>
          </a:p>
          <a:p>
            <a:pPr algn="ctr"/>
            <a:r>
              <a:rPr lang="en-US" sz="2400" dirty="0">
                <a:solidFill>
                  <a:schemeClr val="bg1"/>
                </a:solidFill>
                <a:latin typeface="Open Sans"/>
              </a:rPr>
              <a:t>Ephesians 3:1; 4:1; 6:20</a:t>
            </a:r>
            <a:endParaRPr lang="en-US" sz="2400" dirty="0">
              <a:solidFill>
                <a:schemeClr val="bg1"/>
              </a:solidFill>
            </a:endParaRPr>
          </a:p>
        </p:txBody>
      </p:sp>
      <p:pic>
        <p:nvPicPr>
          <p:cNvPr id="20482" name="Picture 2" descr="Image result for fertility goddess dia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341" y="2960914"/>
            <a:ext cx="657715" cy="115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66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animEffect transition="in" filter="fade">
                                      <p:cBhvr>
                                        <p:cTn id="9" dur="5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00600" y="6519446"/>
            <a:ext cx="7391400" cy="338554"/>
          </a:xfrm>
          <a:prstGeom prst="rect">
            <a:avLst/>
          </a:prstGeom>
          <a:noFill/>
        </p:spPr>
        <p:txBody>
          <a:bodyPr wrap="square" rtlCol="0">
            <a:spAutoFit/>
          </a:bodyPr>
          <a:lstStyle/>
          <a:p>
            <a:pPr algn="r"/>
            <a:r>
              <a:rPr lang="en-US" sz="1600" dirty="0">
                <a:solidFill>
                  <a:schemeClr val="bg1"/>
                </a:solidFill>
              </a:rPr>
              <a:t>(1)</a:t>
            </a:r>
          </a:p>
        </p:txBody>
      </p:sp>
      <p:sp>
        <p:nvSpPr>
          <p:cNvPr id="9" name="TextBox 8"/>
          <p:cNvSpPr txBox="1"/>
          <p:nvPr/>
        </p:nvSpPr>
        <p:spPr>
          <a:xfrm>
            <a:off x="1524000" y="0"/>
            <a:ext cx="8991600" cy="830997"/>
          </a:xfrm>
          <a:prstGeom prst="rect">
            <a:avLst/>
          </a:prstGeom>
          <a:noFill/>
        </p:spPr>
        <p:txBody>
          <a:bodyPr wrap="square" rtlCol="0">
            <a:spAutoFit/>
          </a:bodyPr>
          <a:lstStyle/>
          <a:p>
            <a:pPr algn="ctr"/>
            <a:r>
              <a:rPr lang="en-US" sz="4800" dirty="0">
                <a:solidFill>
                  <a:schemeClr val="bg1"/>
                </a:solidFill>
                <a:latin typeface="Calisto MT" panose="02040603050505030304" pitchFamily="18" charset="0"/>
              </a:rPr>
              <a:t>The 7</a:t>
            </a:r>
            <a:r>
              <a:rPr lang="en-US" sz="4800" baseline="30000" dirty="0">
                <a:solidFill>
                  <a:schemeClr val="bg1"/>
                </a:solidFill>
                <a:latin typeface="Calisto MT" panose="02040603050505030304" pitchFamily="18" charset="0"/>
              </a:rPr>
              <a:t>th</a:t>
            </a:r>
            <a:r>
              <a:rPr lang="en-US" sz="4800" dirty="0">
                <a:solidFill>
                  <a:schemeClr val="bg1"/>
                </a:solidFill>
                <a:latin typeface="Calisto MT" panose="02040603050505030304" pitchFamily="18" charset="0"/>
              </a:rPr>
              <a:t> Dispensation</a:t>
            </a:r>
          </a:p>
        </p:txBody>
      </p:sp>
      <p:sp>
        <p:nvSpPr>
          <p:cNvPr id="5" name="Rectangle 4"/>
          <p:cNvSpPr/>
          <p:nvPr/>
        </p:nvSpPr>
        <p:spPr>
          <a:xfrm>
            <a:off x="261257" y="1558627"/>
            <a:ext cx="3722914" cy="3277820"/>
          </a:xfrm>
          <a:prstGeom prst="rect">
            <a:avLst/>
          </a:prstGeom>
        </p:spPr>
        <p:txBody>
          <a:bodyPr wrap="square">
            <a:spAutoFit/>
          </a:bodyPr>
          <a:lstStyle/>
          <a:p>
            <a:pPr>
              <a:lnSpc>
                <a:spcPct val="115000"/>
              </a:lnSpc>
            </a:pP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The seventh dispensation, in which we live, is the last dispensation which will not fall into an apostasy but will eventually be completed with the coming of Christ. </a:t>
            </a:r>
          </a:p>
          <a:p>
            <a:pPr>
              <a:lnSpc>
                <a:spcPct val="115000"/>
              </a:lnSpc>
            </a:pPr>
            <a:endPar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pP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After restoring His priesthood authority to the Prophet Joseph Smith, the Lord said:</a:t>
            </a:r>
          </a:p>
        </p:txBody>
      </p:sp>
      <p:pic>
        <p:nvPicPr>
          <p:cNvPr id="24578" name="Picture 2" descr="Joseph in Sacred Gr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90" y="1140504"/>
            <a:ext cx="2333625" cy="311467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4432721" y="4260922"/>
            <a:ext cx="3289208" cy="2390250"/>
            <a:chOff x="384206" y="4158361"/>
            <a:chExt cx="3289208" cy="2390250"/>
          </a:xfrm>
        </p:grpSpPr>
        <p:grpSp>
          <p:nvGrpSpPr>
            <p:cNvPr id="34" name="Group 33"/>
            <p:cNvGrpSpPr/>
            <p:nvPr/>
          </p:nvGrpSpPr>
          <p:grpSpPr>
            <a:xfrm>
              <a:off x="384206" y="4158361"/>
              <a:ext cx="3289208" cy="2390250"/>
              <a:chOff x="609599" y="833642"/>
              <a:chExt cx="7941747" cy="5771225"/>
            </a:xfrm>
          </p:grpSpPr>
          <p:grpSp>
            <p:nvGrpSpPr>
              <p:cNvPr id="36" name="Group 14"/>
              <p:cNvGrpSpPr/>
              <p:nvPr/>
            </p:nvGrpSpPr>
            <p:grpSpPr>
              <a:xfrm rot="10800000">
                <a:off x="7696200" y="5257800"/>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1"/>
              <p:cNvGrpSpPr/>
              <p:nvPr/>
            </p:nvGrpSpPr>
            <p:grpSpPr>
              <a:xfrm rot="10800000">
                <a:off x="939238" y="4923502"/>
                <a:ext cx="621450" cy="1347067"/>
                <a:chOff x="7010400" y="381000"/>
                <a:chExt cx="762000" cy="2033666"/>
              </a:xfrm>
            </p:grpSpPr>
            <p:sp>
              <p:nvSpPr>
                <p:cNvPr id="47" name="Rounded Rectangle 46"/>
                <p:cNvSpPr/>
                <p:nvPr/>
              </p:nvSpPr>
              <p:spPr>
                <a:xfrm>
                  <a:off x="7186534" y="1195466"/>
                  <a:ext cx="457200" cy="1219200"/>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381000"/>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Wave 2"/>
              <p:cNvSpPr/>
              <p:nvPr/>
            </p:nvSpPr>
            <p:spPr>
              <a:xfrm>
                <a:off x="935291" y="1845205"/>
                <a:ext cx="7290362" cy="3760204"/>
              </a:xfrm>
              <a:prstGeom prst="wave">
                <a:avLst>
                  <a:gd name="adj1" fmla="val 3907"/>
                  <a:gd name="adj2" fmla="val 0"/>
                </a:avLst>
              </a:prstGeom>
              <a:solidFill>
                <a:srgbClr val="DE9F7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
              <p:cNvSpPr/>
              <p:nvPr/>
            </p:nvSpPr>
            <p:spPr>
              <a:xfrm>
                <a:off x="7315200" y="1981200"/>
                <a:ext cx="1236146" cy="3840519"/>
              </a:xfrm>
              <a:prstGeom prst="can">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1"/>
              <p:cNvSpPr/>
              <p:nvPr/>
            </p:nvSpPr>
            <p:spPr>
              <a:xfrm>
                <a:off x="609599" y="1643059"/>
                <a:ext cx="1236146" cy="3840519"/>
              </a:xfrm>
              <a:prstGeom prst="can">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899460" y="833642"/>
                <a:ext cx="621450" cy="986197"/>
                <a:chOff x="7031201" y="834275"/>
                <a:chExt cx="762000" cy="1488861"/>
              </a:xfrm>
            </p:grpSpPr>
            <p:sp>
              <p:nvSpPr>
                <p:cNvPr id="45" name="Rounded Rectangle 44"/>
                <p:cNvSpPr/>
                <p:nvPr/>
              </p:nvSpPr>
              <p:spPr>
                <a:xfrm>
                  <a:off x="7279402" y="1563538"/>
                  <a:ext cx="291165" cy="759598"/>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
                <p:cNvSpPr/>
                <p:nvPr/>
              </p:nvSpPr>
              <p:spPr>
                <a:xfrm>
                  <a:off x="7031201" y="834275"/>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7646520" y="1148254"/>
                <a:ext cx="621450" cy="1017899"/>
                <a:chOff x="7087348" y="824753"/>
                <a:chExt cx="762000" cy="1536722"/>
              </a:xfrm>
            </p:grpSpPr>
            <p:sp>
              <p:nvSpPr>
                <p:cNvPr id="43" name="Rounded Rectangle 42"/>
                <p:cNvSpPr/>
                <p:nvPr/>
              </p:nvSpPr>
              <p:spPr>
                <a:xfrm>
                  <a:off x="7339058" y="1803020"/>
                  <a:ext cx="258584" cy="558455"/>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87348" y="824753"/>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Rectangle 34"/>
            <p:cNvSpPr/>
            <p:nvPr/>
          </p:nvSpPr>
          <p:spPr>
            <a:xfrm>
              <a:off x="795627" y="4736093"/>
              <a:ext cx="2356700" cy="1323439"/>
            </a:xfrm>
            <a:prstGeom prst="rect">
              <a:avLst/>
            </a:prstGeom>
            <a:ln>
              <a:noFill/>
            </a:ln>
          </p:spPr>
          <p:txBody>
            <a:bodyPr wrap="square">
              <a:spAutoFit/>
            </a:bodyPr>
            <a:lstStyle/>
            <a:p>
              <a:pPr algn="ctr"/>
              <a:r>
                <a:rPr lang="en-US" sz="1600" b="1" dirty="0"/>
                <a:t>During the dispensation of the </a:t>
              </a:r>
              <a:r>
                <a:rPr lang="en-US" sz="1600" b="1" dirty="0" err="1"/>
                <a:t>fulness</a:t>
              </a:r>
              <a:r>
                <a:rPr lang="en-US" sz="1600" b="1" dirty="0"/>
                <a:t> of times, all things from former dispensations will be restored</a:t>
              </a:r>
              <a:endParaRPr lang="en-US" sz="1600" dirty="0">
                <a:solidFill>
                  <a:schemeClr val="bg2">
                    <a:lumMod val="10000"/>
                  </a:schemeClr>
                </a:solidFill>
              </a:endParaRPr>
            </a:p>
          </p:txBody>
        </p:sp>
      </p:grpSp>
      <p:sp>
        <p:nvSpPr>
          <p:cNvPr id="51" name="Rectangle 50"/>
          <p:cNvSpPr/>
          <p:nvPr/>
        </p:nvSpPr>
        <p:spPr>
          <a:xfrm>
            <a:off x="7761515" y="1591284"/>
            <a:ext cx="4093028" cy="2640723"/>
          </a:xfrm>
          <a:prstGeom prst="rect">
            <a:avLst/>
          </a:prstGeom>
        </p:spPr>
        <p:txBody>
          <a:bodyPr wrap="square">
            <a:spAutoFit/>
          </a:bodyPr>
          <a:lstStyle/>
          <a:p>
            <a:pPr>
              <a:lnSpc>
                <a:spcPct val="115000"/>
              </a:lnSpc>
              <a:spcAft>
                <a:spcPts val="1000"/>
              </a:spcAft>
            </a:pP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"Unto whom I have committed the keys of my kingdom, and a dispensation of the gospel for the last times; and for the </a:t>
            </a:r>
            <a:r>
              <a:rPr lang="en-US" dirty="0" err="1">
                <a:solidFill>
                  <a:schemeClr val="bg1"/>
                </a:solidFill>
                <a:latin typeface="Verdana" panose="020B0604030504040204" pitchFamily="34" charset="0"/>
                <a:ea typeface="Times New Roman" panose="02020603050405020304" pitchFamily="18" charset="0"/>
                <a:cs typeface="Times New Roman" panose="02020603050405020304" pitchFamily="18" charset="0"/>
              </a:rPr>
              <a:t>fulness</a:t>
            </a:r>
            <a:r>
              <a:rPr lang="en-US" dirty="0">
                <a:solidFill>
                  <a:schemeClr val="bg1"/>
                </a:solidFill>
                <a:latin typeface="Verdana" panose="020B0604030504040204" pitchFamily="34" charset="0"/>
                <a:ea typeface="Times New Roman" panose="02020603050405020304" pitchFamily="18" charset="0"/>
                <a:cs typeface="Times New Roman" panose="02020603050405020304" pitchFamily="18" charset="0"/>
              </a:rPr>
              <a:t> of times, in the which I will gather together in one all things, both which are in heaven, and which are on earth" (D&amp;C 27:13).</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72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out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00600" y="6519446"/>
            <a:ext cx="7391400" cy="338554"/>
          </a:xfrm>
          <a:prstGeom prst="rect">
            <a:avLst/>
          </a:prstGeom>
          <a:noFill/>
        </p:spPr>
        <p:txBody>
          <a:bodyPr wrap="square" rtlCol="0">
            <a:spAutoFit/>
          </a:bodyPr>
          <a:lstStyle/>
          <a:p>
            <a:pPr algn="r"/>
            <a:r>
              <a:rPr lang="en-US" sz="1600" dirty="0">
                <a:solidFill>
                  <a:schemeClr val="bg1"/>
                </a:solidFill>
              </a:rPr>
              <a:t>(5)</a:t>
            </a:r>
          </a:p>
        </p:txBody>
      </p:sp>
      <p:sp>
        <p:nvSpPr>
          <p:cNvPr id="51" name="Rectangle 50"/>
          <p:cNvSpPr/>
          <p:nvPr/>
        </p:nvSpPr>
        <p:spPr>
          <a:xfrm>
            <a:off x="4539344" y="1057885"/>
            <a:ext cx="6368142" cy="5020862"/>
          </a:xfrm>
          <a:prstGeom prst="rect">
            <a:avLst/>
          </a:prstGeom>
        </p:spPr>
        <p:txBody>
          <a:bodyPr wrap="square">
            <a:spAutoFit/>
          </a:bodyPr>
          <a:lstStyle/>
          <a:p>
            <a:pPr>
              <a:lnSpc>
                <a:spcPct val="115000"/>
              </a:lnSpc>
              <a:spcAft>
                <a:spcPts val="1000"/>
              </a:spcAft>
            </a:pPr>
            <a:r>
              <a:rPr lang="en-US" sz="2400" dirty="0">
                <a:solidFill>
                  <a:schemeClr val="bg1"/>
                </a:solidFill>
              </a:rPr>
              <a:t>“This is the dispensation of the fullness of times, and we see running into it, as mighty streams rush into the ocean, all the former dispensations, putting us in touch with them, putting them in touch with us; and we see that God has had but one great purpose in view from the beginning, and that has been the salvation of His children. </a:t>
            </a:r>
          </a:p>
          <a:p>
            <a:pPr>
              <a:lnSpc>
                <a:spcPct val="115000"/>
              </a:lnSpc>
              <a:spcAft>
                <a:spcPts val="1000"/>
              </a:spcAft>
            </a:pPr>
            <a:endParaRPr lang="en-US" sz="2400" dirty="0">
              <a:solidFill>
                <a:schemeClr val="bg1"/>
              </a:solidFill>
            </a:endParaRPr>
          </a:p>
          <a:p>
            <a:pPr>
              <a:lnSpc>
                <a:spcPct val="115000"/>
              </a:lnSpc>
              <a:spcAft>
                <a:spcPts val="1000"/>
              </a:spcAft>
            </a:pPr>
            <a:r>
              <a:rPr lang="en-US" sz="2400" dirty="0">
                <a:solidFill>
                  <a:schemeClr val="bg1"/>
                </a:solidFill>
              </a:rPr>
              <a:t>And now has come the final day, the final dispensation, when truth and light and righteousness must flood the earth.”</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626" name="Picture 2" descr="Elder B. H. Robe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404" y="1828799"/>
            <a:ext cx="2108653" cy="2799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8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0857" y="1197428"/>
            <a:ext cx="6477000" cy="2246769"/>
          </a:xfrm>
          <a:prstGeom prst="rect">
            <a:avLst/>
          </a:prstGeom>
          <a:noFill/>
        </p:spPr>
        <p:txBody>
          <a:bodyPr wrap="square" rtlCol="0">
            <a:spAutoFit/>
          </a:bodyPr>
          <a:lstStyle/>
          <a:p>
            <a:r>
              <a:rPr lang="en-US" sz="2000" dirty="0">
                <a:solidFill>
                  <a:schemeClr val="bg1"/>
                </a:solidFill>
              </a:rPr>
              <a:t>“My beloved brothers and sisters, what has been accomplished thus far in this dispensation communicating gospel messages through social media channels is a good beginning—but only a small trickle. </a:t>
            </a:r>
          </a:p>
          <a:p>
            <a:endParaRPr lang="en-US" sz="2000" dirty="0">
              <a:solidFill>
                <a:schemeClr val="bg1"/>
              </a:solidFill>
            </a:endParaRPr>
          </a:p>
          <a:p>
            <a:r>
              <a:rPr lang="en-US" sz="2000" dirty="0">
                <a:solidFill>
                  <a:schemeClr val="bg1"/>
                </a:solidFill>
              </a:rPr>
              <a:t>I now extend to you the invitation to help transform the trickle into a flood… </a:t>
            </a:r>
          </a:p>
        </p:txBody>
      </p:sp>
      <p:sp>
        <p:nvSpPr>
          <p:cNvPr id="6" name="TextBox 5"/>
          <p:cNvSpPr txBox="1"/>
          <p:nvPr/>
        </p:nvSpPr>
        <p:spPr>
          <a:xfrm>
            <a:off x="1524000" y="6334780"/>
            <a:ext cx="7391400" cy="523220"/>
          </a:xfrm>
          <a:prstGeom prst="rect">
            <a:avLst/>
          </a:prstGeom>
          <a:noFill/>
        </p:spPr>
        <p:txBody>
          <a:bodyPr wrap="square" rtlCol="0">
            <a:spAutoFit/>
          </a:bodyPr>
          <a:lstStyle/>
          <a:p>
            <a:r>
              <a:rPr lang="en-US" sz="2800" dirty="0"/>
              <a:t>Ephesians 1:11</a:t>
            </a:r>
          </a:p>
        </p:txBody>
      </p:sp>
      <p:sp>
        <p:nvSpPr>
          <p:cNvPr id="9" name="TextBox 8"/>
          <p:cNvSpPr txBox="1"/>
          <p:nvPr/>
        </p:nvSpPr>
        <p:spPr>
          <a:xfrm>
            <a:off x="598713" y="0"/>
            <a:ext cx="10961915"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Trickle Into A Flood</a:t>
            </a:r>
          </a:p>
        </p:txBody>
      </p:sp>
      <p:sp>
        <p:nvSpPr>
          <p:cNvPr id="2" name="Rectangle 1"/>
          <p:cNvSpPr/>
          <p:nvPr/>
        </p:nvSpPr>
        <p:spPr>
          <a:xfrm>
            <a:off x="11749250" y="6401191"/>
            <a:ext cx="442750" cy="369332"/>
          </a:xfrm>
          <a:prstGeom prst="rect">
            <a:avLst/>
          </a:prstGeom>
        </p:spPr>
        <p:txBody>
          <a:bodyPr wrap="none">
            <a:spAutoFit/>
          </a:bodyPr>
          <a:lstStyle/>
          <a:p>
            <a:r>
              <a:rPr lang="en-US" dirty="0">
                <a:solidFill>
                  <a:schemeClr val="bg1"/>
                </a:solidFill>
              </a:rPr>
              <a:t>(6)</a:t>
            </a:r>
          </a:p>
        </p:txBody>
      </p:sp>
      <p:sp>
        <p:nvSpPr>
          <p:cNvPr id="3" name="Rectangle 2"/>
          <p:cNvSpPr/>
          <p:nvPr/>
        </p:nvSpPr>
        <p:spPr>
          <a:xfrm>
            <a:off x="620485" y="4617107"/>
            <a:ext cx="6096000" cy="1323439"/>
          </a:xfrm>
          <a:prstGeom prst="rect">
            <a:avLst/>
          </a:prstGeom>
        </p:spPr>
        <p:txBody>
          <a:bodyPr>
            <a:spAutoFit/>
          </a:bodyPr>
          <a:lstStyle/>
          <a:p>
            <a:r>
              <a:rPr lang="en-US" sz="2000" dirty="0">
                <a:solidFill>
                  <a:schemeClr val="bg1"/>
                </a:solidFill>
              </a:rPr>
              <a:t>…I exhort you to sweep the earth with messages filled with righteousness and truth—messages that are authentic, edifying, and praiseworthy—and literally to sweep the earth as with a flood.”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970" y="107496"/>
            <a:ext cx="1083225" cy="1362075"/>
          </a:xfrm>
          <a:prstGeom prst="rect">
            <a:avLst/>
          </a:prstGeom>
        </p:spPr>
      </p:pic>
      <p:pic>
        <p:nvPicPr>
          <p:cNvPr id="27654" name="Picture 6" descr="Image result for rushing water animated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19009" y="3593449"/>
            <a:ext cx="3985491" cy="295904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Image result for trickle water animation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94666" y="608157"/>
            <a:ext cx="2455743" cy="3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914400"/>
            <a:ext cx="4876800" cy="1815882"/>
          </a:xfrm>
          <a:prstGeom prst="rect">
            <a:avLst/>
          </a:prstGeom>
          <a:noFill/>
        </p:spPr>
        <p:txBody>
          <a:bodyPr wrap="square" rtlCol="0">
            <a:spAutoFit/>
          </a:bodyPr>
          <a:lstStyle/>
          <a:p>
            <a:r>
              <a:rPr lang="en-US" sz="2800" dirty="0">
                <a:solidFill>
                  <a:schemeClr val="bg1"/>
                </a:solidFill>
              </a:rPr>
              <a:t>Heavenly Father foreordained some of His children to receive certain responsibilities and blessings on this earth.</a:t>
            </a:r>
          </a:p>
        </p:txBody>
      </p:sp>
      <p:sp>
        <p:nvSpPr>
          <p:cNvPr id="6" name="TextBox 5"/>
          <p:cNvSpPr txBox="1"/>
          <p:nvPr/>
        </p:nvSpPr>
        <p:spPr>
          <a:xfrm>
            <a:off x="1524000" y="6334780"/>
            <a:ext cx="7391400" cy="523220"/>
          </a:xfrm>
          <a:prstGeom prst="rect">
            <a:avLst/>
          </a:prstGeom>
          <a:noFill/>
        </p:spPr>
        <p:txBody>
          <a:bodyPr wrap="square" rtlCol="0">
            <a:spAutoFit/>
          </a:bodyPr>
          <a:lstStyle/>
          <a:p>
            <a:r>
              <a:rPr lang="en-US" sz="2800" dirty="0"/>
              <a:t>Ephesians 1:11</a:t>
            </a:r>
          </a:p>
        </p:txBody>
      </p:sp>
      <p:sp>
        <p:nvSpPr>
          <p:cNvPr id="9" name="TextBox 8"/>
          <p:cNvSpPr txBox="1"/>
          <p:nvPr/>
        </p:nvSpPr>
        <p:spPr>
          <a:xfrm>
            <a:off x="555171" y="0"/>
            <a:ext cx="11005458"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To Be Trusted --Responsibilities</a:t>
            </a:r>
          </a:p>
        </p:txBody>
      </p:sp>
      <p:sp>
        <p:nvSpPr>
          <p:cNvPr id="7" name="TextBox 6"/>
          <p:cNvSpPr txBox="1"/>
          <p:nvPr/>
        </p:nvSpPr>
        <p:spPr>
          <a:xfrm>
            <a:off x="6553200" y="4267201"/>
            <a:ext cx="3048000" cy="1384995"/>
          </a:xfrm>
          <a:prstGeom prst="rect">
            <a:avLst/>
          </a:prstGeom>
          <a:noFill/>
        </p:spPr>
        <p:txBody>
          <a:bodyPr wrap="square" rtlCol="0">
            <a:spAutoFit/>
          </a:bodyPr>
          <a:lstStyle/>
          <a:p>
            <a:r>
              <a:rPr lang="en-US" sz="2800" dirty="0">
                <a:solidFill>
                  <a:schemeClr val="bg1"/>
                </a:solidFill>
              </a:rPr>
              <a:t>We receive these blessings according to our faithfulness.</a:t>
            </a:r>
          </a:p>
        </p:txBody>
      </p:sp>
      <p:sp>
        <p:nvSpPr>
          <p:cNvPr id="11" name="TextBox 10"/>
          <p:cNvSpPr txBox="1"/>
          <p:nvPr/>
        </p:nvSpPr>
        <p:spPr>
          <a:xfrm>
            <a:off x="76201" y="6409177"/>
            <a:ext cx="3048000" cy="369332"/>
          </a:xfrm>
          <a:prstGeom prst="rect">
            <a:avLst/>
          </a:prstGeom>
          <a:noFill/>
        </p:spPr>
        <p:txBody>
          <a:bodyPr wrap="square" rtlCol="0">
            <a:spAutoFit/>
          </a:bodyPr>
          <a:lstStyle/>
          <a:p>
            <a:r>
              <a:rPr lang="en-US" dirty="0">
                <a:solidFill>
                  <a:schemeClr val="bg1"/>
                </a:solidFill>
              </a:rPr>
              <a:t>Ephesians 1:13</a:t>
            </a:r>
          </a:p>
        </p:txBody>
      </p:sp>
      <p:pic>
        <p:nvPicPr>
          <p:cNvPr id="3" name="Picture 2">
            <a:extLst>
              <a:ext uri="{FF2B5EF4-FFF2-40B4-BE49-F238E27FC236}">
                <a16:creationId xmlns:a16="http://schemas.microsoft.com/office/drawing/2014/main" id="{8ECEE7C8-AF62-44F3-98B6-3FE667283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865209"/>
            <a:ext cx="4076700" cy="3060700"/>
          </a:xfrm>
          <a:prstGeom prst="rect">
            <a:avLst/>
          </a:prstGeom>
        </p:spPr>
      </p:pic>
      <p:pic>
        <p:nvPicPr>
          <p:cNvPr id="8" name="Picture 7">
            <a:extLst>
              <a:ext uri="{FF2B5EF4-FFF2-40B4-BE49-F238E27FC236}">
                <a16:creationId xmlns:a16="http://schemas.microsoft.com/office/drawing/2014/main" id="{CF3B52E3-F6B0-4413-9233-452B7B779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0" y="3272161"/>
            <a:ext cx="4076700" cy="3057525"/>
          </a:xfrm>
          <a:prstGeom prst="rect">
            <a:avLst/>
          </a:prstGeom>
        </p:spPr>
      </p:pic>
    </p:spTree>
    <p:extLst>
      <p:ext uri="{BB962C8B-B14F-4D97-AF65-F5344CB8AC3E}">
        <p14:creationId xmlns:p14="http://schemas.microsoft.com/office/powerpoint/2010/main" val="21631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1886" y="707571"/>
            <a:ext cx="4876800" cy="2677656"/>
          </a:xfrm>
          <a:prstGeom prst="rect">
            <a:avLst/>
          </a:prstGeom>
          <a:noFill/>
        </p:spPr>
        <p:txBody>
          <a:bodyPr wrap="square" rtlCol="0">
            <a:spAutoFit/>
          </a:bodyPr>
          <a:lstStyle/>
          <a:p>
            <a:r>
              <a:rPr lang="en-US" sz="2800" dirty="0">
                <a:solidFill>
                  <a:schemeClr val="bg1"/>
                </a:solidFill>
              </a:rPr>
              <a:t>The Holy Ghost “witnesses to the Father that the saving ordinances have been performed properly and that the covenants associated with them have been kept.” </a:t>
            </a:r>
          </a:p>
        </p:txBody>
      </p:sp>
      <p:sp>
        <p:nvSpPr>
          <p:cNvPr id="9" name="TextBox 8"/>
          <p:cNvSpPr txBox="1"/>
          <p:nvPr/>
        </p:nvSpPr>
        <p:spPr>
          <a:xfrm>
            <a:off x="555171" y="0"/>
            <a:ext cx="11005458"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The Holy Spirit of Promise</a:t>
            </a:r>
          </a:p>
        </p:txBody>
      </p:sp>
      <p:sp>
        <p:nvSpPr>
          <p:cNvPr id="11" name="TextBox 10"/>
          <p:cNvSpPr txBox="1"/>
          <p:nvPr/>
        </p:nvSpPr>
        <p:spPr>
          <a:xfrm>
            <a:off x="76201" y="6409177"/>
            <a:ext cx="3048000" cy="369332"/>
          </a:xfrm>
          <a:prstGeom prst="rect">
            <a:avLst/>
          </a:prstGeom>
          <a:noFill/>
        </p:spPr>
        <p:txBody>
          <a:bodyPr wrap="square" rtlCol="0">
            <a:spAutoFit/>
          </a:bodyPr>
          <a:lstStyle/>
          <a:p>
            <a:r>
              <a:rPr lang="en-US" dirty="0">
                <a:solidFill>
                  <a:schemeClr val="bg1"/>
                </a:solidFill>
              </a:rPr>
              <a:t>Ephesians 1:13-23</a:t>
            </a:r>
          </a:p>
        </p:txBody>
      </p:sp>
      <p:sp>
        <p:nvSpPr>
          <p:cNvPr id="12" name="Rectangle 11"/>
          <p:cNvSpPr/>
          <p:nvPr/>
        </p:nvSpPr>
        <p:spPr>
          <a:xfrm>
            <a:off x="11632231" y="6401191"/>
            <a:ext cx="559769" cy="369332"/>
          </a:xfrm>
          <a:prstGeom prst="rect">
            <a:avLst/>
          </a:prstGeom>
        </p:spPr>
        <p:txBody>
          <a:bodyPr wrap="none">
            <a:spAutoFit/>
          </a:bodyPr>
          <a:lstStyle/>
          <a:p>
            <a:r>
              <a:rPr lang="en-US" dirty="0">
                <a:solidFill>
                  <a:schemeClr val="bg1"/>
                </a:solidFill>
              </a:rPr>
              <a:t>(10)</a:t>
            </a:r>
          </a:p>
        </p:txBody>
      </p:sp>
      <p:sp>
        <p:nvSpPr>
          <p:cNvPr id="2" name="Rectangle 1"/>
          <p:cNvSpPr/>
          <p:nvPr/>
        </p:nvSpPr>
        <p:spPr>
          <a:xfrm>
            <a:off x="2902688" y="4637545"/>
            <a:ext cx="7308112" cy="1938992"/>
          </a:xfrm>
          <a:prstGeom prst="rect">
            <a:avLst/>
          </a:prstGeom>
        </p:spPr>
        <p:txBody>
          <a:bodyPr wrap="square">
            <a:spAutoFit/>
          </a:bodyPr>
          <a:lstStyle/>
          <a:p>
            <a:r>
              <a:rPr lang="en-US" sz="2400" dirty="0">
                <a:solidFill>
                  <a:schemeClr val="bg1"/>
                </a:solidFill>
                <a:latin typeface="Open Sans"/>
              </a:rPr>
              <a:t>The Spirit is “the earnest of our inheritance.”</a:t>
            </a:r>
          </a:p>
          <a:p>
            <a:endParaRPr lang="en-US" sz="2400" dirty="0">
              <a:solidFill>
                <a:schemeClr val="bg1"/>
              </a:solidFill>
              <a:latin typeface="Open Sans"/>
            </a:endParaRPr>
          </a:p>
          <a:p>
            <a:r>
              <a:rPr lang="en-US" sz="2400" dirty="0">
                <a:solidFill>
                  <a:schemeClr val="bg1"/>
                </a:solidFill>
                <a:latin typeface="Open Sans"/>
              </a:rPr>
              <a:t>The presence of the Holy Ghost in our lives is a token, reminder, and indication from God that if we continue faithful we will receive eternal life.</a:t>
            </a:r>
            <a:endParaRPr lang="en-US" sz="2400" dirty="0">
              <a:solidFill>
                <a:schemeClr val="bg1"/>
              </a:solidFill>
            </a:endParaRPr>
          </a:p>
        </p:txBody>
      </p:sp>
      <p:sp>
        <p:nvSpPr>
          <p:cNvPr id="3" name="AutoShape 2" descr="Image result for clo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l="12500" t="22539" r="45000" b="25820"/>
          <a:stretch/>
        </p:blipFill>
        <p:spPr>
          <a:xfrm>
            <a:off x="5998029" y="892629"/>
            <a:ext cx="4985657" cy="3407566"/>
          </a:xfrm>
          <a:prstGeom prst="rect">
            <a:avLst/>
          </a:prstGeom>
        </p:spPr>
      </p:pic>
      <p:grpSp>
        <p:nvGrpSpPr>
          <p:cNvPr id="16" name="Group 15"/>
          <p:cNvGrpSpPr/>
          <p:nvPr/>
        </p:nvGrpSpPr>
        <p:grpSpPr>
          <a:xfrm>
            <a:off x="5943600" y="870857"/>
            <a:ext cx="5127171" cy="3635829"/>
            <a:chOff x="5943600" y="870857"/>
            <a:chExt cx="5127171" cy="3635829"/>
          </a:xfrm>
        </p:grpSpPr>
        <p:sp>
          <p:nvSpPr>
            <p:cNvPr id="13" name="Folded Corner 12"/>
            <p:cNvSpPr/>
            <p:nvPr/>
          </p:nvSpPr>
          <p:spPr>
            <a:xfrm rot="21331257">
              <a:off x="9598037" y="3069722"/>
              <a:ext cx="1016644" cy="1039984"/>
            </a:xfrm>
            <a:prstGeom prst="foldedCorner">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Remember</a:t>
              </a:r>
            </a:p>
          </p:txBody>
        </p:sp>
        <p:sp>
          <p:nvSpPr>
            <p:cNvPr id="15" name="Rectangle 14"/>
            <p:cNvSpPr/>
            <p:nvPr/>
          </p:nvSpPr>
          <p:spPr>
            <a:xfrm>
              <a:off x="8403771" y="925287"/>
              <a:ext cx="206829" cy="3472542"/>
            </a:xfrm>
            <a:prstGeom prst="rect">
              <a:avLst/>
            </a:prstGeom>
            <a:solidFill>
              <a:schemeClr val="bg2">
                <a:lumMod val="90000"/>
              </a:schemeClr>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p:cNvSpPr/>
            <p:nvPr/>
          </p:nvSpPr>
          <p:spPr>
            <a:xfrm>
              <a:off x="5943600" y="870857"/>
              <a:ext cx="5127171" cy="3635829"/>
            </a:xfrm>
            <a:prstGeom prst="frame">
              <a:avLst>
                <a:gd name="adj1" fmla="val 5614"/>
              </a:avLst>
            </a:prstGeom>
            <a:solidFill>
              <a:schemeClr val="bg2">
                <a:lumMod val="90000"/>
              </a:schemeClr>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681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3143" y="685800"/>
            <a:ext cx="4876800" cy="1323439"/>
          </a:xfrm>
          <a:prstGeom prst="rect">
            <a:avLst/>
          </a:prstGeom>
          <a:noFill/>
        </p:spPr>
        <p:txBody>
          <a:bodyPr wrap="square" rtlCol="0">
            <a:spAutoFit/>
          </a:bodyPr>
          <a:lstStyle/>
          <a:p>
            <a:r>
              <a:rPr lang="en-US" sz="2000" dirty="0">
                <a:solidFill>
                  <a:schemeClr val="bg1"/>
                </a:solidFill>
              </a:rPr>
              <a:t>“Revelation is communication from God to His children on the earth and one of the great blessings associated with the gift and constant companionship of the Holy Ghost.”</a:t>
            </a:r>
          </a:p>
        </p:txBody>
      </p:sp>
      <p:sp>
        <p:nvSpPr>
          <p:cNvPr id="9" name="TextBox 8"/>
          <p:cNvSpPr txBox="1"/>
          <p:nvPr/>
        </p:nvSpPr>
        <p:spPr>
          <a:xfrm>
            <a:off x="555171" y="0"/>
            <a:ext cx="11005458" cy="707886"/>
          </a:xfrm>
          <a:prstGeom prst="rect">
            <a:avLst/>
          </a:prstGeom>
          <a:noFill/>
        </p:spPr>
        <p:txBody>
          <a:bodyPr wrap="square" rtlCol="0">
            <a:spAutoFit/>
          </a:bodyPr>
          <a:lstStyle/>
          <a:p>
            <a:pPr algn="ctr"/>
            <a:r>
              <a:rPr lang="en-US" sz="4000" dirty="0">
                <a:solidFill>
                  <a:schemeClr val="bg1"/>
                </a:solidFill>
                <a:latin typeface="Calisto MT" panose="02040603050505030304" pitchFamily="18" charset="0"/>
              </a:rPr>
              <a:t>The Spirit of Revelation</a:t>
            </a:r>
          </a:p>
        </p:txBody>
      </p:sp>
      <p:sp>
        <p:nvSpPr>
          <p:cNvPr id="11" name="TextBox 10"/>
          <p:cNvSpPr txBox="1"/>
          <p:nvPr/>
        </p:nvSpPr>
        <p:spPr>
          <a:xfrm>
            <a:off x="76201" y="6488668"/>
            <a:ext cx="3048000" cy="369332"/>
          </a:xfrm>
          <a:prstGeom prst="rect">
            <a:avLst/>
          </a:prstGeom>
          <a:noFill/>
        </p:spPr>
        <p:txBody>
          <a:bodyPr wrap="square" rtlCol="0">
            <a:spAutoFit/>
          </a:bodyPr>
          <a:lstStyle/>
          <a:p>
            <a:r>
              <a:rPr lang="en-US" dirty="0">
                <a:solidFill>
                  <a:schemeClr val="bg1"/>
                </a:solidFill>
              </a:rPr>
              <a:t>Ephesians 1:17-18</a:t>
            </a:r>
          </a:p>
        </p:txBody>
      </p:sp>
      <p:sp>
        <p:nvSpPr>
          <p:cNvPr id="12" name="Rectangle 11"/>
          <p:cNvSpPr/>
          <p:nvPr/>
        </p:nvSpPr>
        <p:spPr>
          <a:xfrm>
            <a:off x="11632231" y="6401191"/>
            <a:ext cx="442750" cy="369332"/>
          </a:xfrm>
          <a:prstGeom prst="rect">
            <a:avLst/>
          </a:prstGeom>
        </p:spPr>
        <p:txBody>
          <a:bodyPr wrap="none">
            <a:spAutoFit/>
          </a:bodyPr>
          <a:lstStyle/>
          <a:p>
            <a:r>
              <a:rPr lang="en-US" dirty="0">
                <a:solidFill>
                  <a:schemeClr val="bg1"/>
                </a:solidFill>
              </a:rPr>
              <a:t>(6)</a:t>
            </a:r>
          </a:p>
        </p:txBody>
      </p:sp>
      <p:sp>
        <p:nvSpPr>
          <p:cNvPr id="3" name="AutoShape 2" descr="Image result for clo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012371" y="4293551"/>
            <a:ext cx="6770914" cy="1938992"/>
          </a:xfrm>
          <a:prstGeom prst="rect">
            <a:avLst/>
          </a:prstGeom>
        </p:spPr>
        <p:txBody>
          <a:bodyPr wrap="square">
            <a:spAutoFit/>
          </a:bodyPr>
          <a:lstStyle/>
          <a:p>
            <a:r>
              <a:rPr lang="en-US" sz="2000" dirty="0">
                <a:solidFill>
                  <a:schemeClr val="bg1"/>
                </a:solidFill>
                <a:latin typeface="Open Sans"/>
              </a:rPr>
              <a:t>“The spirit of revelation is available to every person who receives by proper priesthood authority the saving ordinances of baptism by immersion for the remission of sins and the laying on of hands for the gift of the Holy Ghost—and who is acting in faith to fulfill the priesthood injunction to ‘receive the Holy Ghost.’” </a:t>
            </a:r>
            <a:endParaRPr lang="en-US" sz="2000" dirty="0">
              <a:solidFill>
                <a:schemeClr val="bg1"/>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970" y="107496"/>
            <a:ext cx="1083225" cy="1362075"/>
          </a:xfrm>
          <a:prstGeom prst="rect">
            <a:avLst/>
          </a:prstGeom>
        </p:spPr>
      </p:pic>
      <p:grpSp>
        <p:nvGrpSpPr>
          <p:cNvPr id="37" name="Group 36"/>
          <p:cNvGrpSpPr/>
          <p:nvPr/>
        </p:nvGrpSpPr>
        <p:grpSpPr>
          <a:xfrm>
            <a:off x="6487886" y="2144486"/>
            <a:ext cx="5257798" cy="1164771"/>
            <a:chOff x="6487886" y="2144486"/>
            <a:chExt cx="5257798" cy="1164771"/>
          </a:xfrm>
        </p:grpSpPr>
        <p:sp>
          <p:nvSpPr>
            <p:cNvPr id="6" name="Rectangle 5"/>
            <p:cNvSpPr/>
            <p:nvPr/>
          </p:nvSpPr>
          <p:spPr>
            <a:xfrm>
              <a:off x="7434941" y="2251892"/>
              <a:ext cx="4310743" cy="1015663"/>
            </a:xfrm>
            <a:prstGeom prst="rect">
              <a:avLst/>
            </a:prstGeom>
          </p:spPr>
          <p:txBody>
            <a:bodyPr wrap="square">
              <a:spAutoFit/>
            </a:bodyPr>
            <a:lstStyle/>
            <a:p>
              <a:r>
                <a:rPr lang="en-US" sz="2000" dirty="0">
                  <a:solidFill>
                    <a:schemeClr val="bg1"/>
                  </a:solidFill>
                </a:rPr>
                <a:t>‘The Holy Ghost is a revelator,’ and ‘no man can receive the Holy Ghost without receiving revelations’ (8)</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7886" y="2144486"/>
              <a:ext cx="815340" cy="1164771"/>
            </a:xfrm>
            <a:prstGeom prst="rect">
              <a:avLst/>
            </a:prstGeom>
          </p:spPr>
        </p:pic>
      </p:grpSp>
      <p:pic>
        <p:nvPicPr>
          <p:cNvPr id="4" name="Picture 3">
            <a:extLst>
              <a:ext uri="{FF2B5EF4-FFF2-40B4-BE49-F238E27FC236}">
                <a16:creationId xmlns:a16="http://schemas.microsoft.com/office/drawing/2014/main" id="{372C2728-3A78-4DA2-A0E4-D3F6EE8DB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916" y="2009239"/>
            <a:ext cx="2886075" cy="2162175"/>
          </a:xfrm>
          <a:prstGeom prst="rect">
            <a:avLst/>
          </a:prstGeom>
        </p:spPr>
      </p:pic>
      <p:pic>
        <p:nvPicPr>
          <p:cNvPr id="13" name="Picture 12">
            <a:extLst>
              <a:ext uri="{FF2B5EF4-FFF2-40B4-BE49-F238E27FC236}">
                <a16:creationId xmlns:a16="http://schemas.microsoft.com/office/drawing/2014/main" id="{F7417CEC-641F-7116-13F5-9FE401CF2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3534" y="3405319"/>
            <a:ext cx="3236095" cy="3083349"/>
          </a:xfrm>
          <a:prstGeom prst="rect">
            <a:avLst/>
          </a:prstGeom>
        </p:spPr>
      </p:pic>
    </p:spTree>
    <p:extLst>
      <p:ext uri="{BB962C8B-B14F-4D97-AF65-F5344CB8AC3E}">
        <p14:creationId xmlns:p14="http://schemas.microsoft.com/office/powerpoint/2010/main" val="242342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brick background">
            <a:extLst>
              <a:ext uri="{FF2B5EF4-FFF2-40B4-BE49-F238E27FC236}">
                <a16:creationId xmlns:a16="http://schemas.microsoft.com/office/drawing/2014/main" id="{B3E4C084-E51C-8E03-A519-424D1A1781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6C8287-8E6D-E745-2DF1-294071D068FD}"/>
              </a:ext>
            </a:extLst>
          </p:cNvPr>
          <p:cNvSpPr txBox="1"/>
          <p:nvPr/>
        </p:nvSpPr>
        <p:spPr>
          <a:xfrm>
            <a:off x="274806" y="290874"/>
            <a:ext cx="6554011" cy="5632311"/>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It is left for us [in the latter days] to see, participate in and help to roll forward the Latter-day glory, ‘the dispensation of the fullness of times, when God will gather together all things that are in heaven, and all things that are upon the earth, even in one’ …</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[This is] a work that God and angels have contemplated with delight for generations past; that fired the souls of the ancient patriarchs and prophets; a work that is destined to bring about the destruction of the powers of darkness, the renovation of the earth, the glory of God, and the salvation of the human family.”</a:t>
            </a:r>
          </a:p>
          <a:p>
            <a:pPr algn="l" fontAlgn="base"/>
            <a:r>
              <a:rPr lang="en-US" sz="2400" b="0" i="0" dirty="0">
                <a:solidFill>
                  <a:schemeClr val="bg1"/>
                </a:solidFill>
                <a:effectLst/>
                <a:latin typeface="Abadi" panose="020B0604020104020204" pitchFamily="34" charset="0"/>
              </a:rPr>
              <a:t>(8)</a:t>
            </a:r>
          </a:p>
        </p:txBody>
      </p:sp>
      <p:sp>
        <p:nvSpPr>
          <p:cNvPr id="6" name="TextBox 5">
            <a:extLst>
              <a:ext uri="{FF2B5EF4-FFF2-40B4-BE49-F238E27FC236}">
                <a16:creationId xmlns:a16="http://schemas.microsoft.com/office/drawing/2014/main" id="{99D3F667-2F02-E275-D2D8-6B38F4DFAA2E}"/>
              </a:ext>
            </a:extLst>
          </p:cNvPr>
          <p:cNvSpPr txBox="1"/>
          <p:nvPr/>
        </p:nvSpPr>
        <p:spPr>
          <a:xfrm>
            <a:off x="167802" y="6382460"/>
            <a:ext cx="6172200" cy="369332"/>
          </a:xfrm>
          <a:prstGeom prst="rect">
            <a:avLst/>
          </a:prstGeom>
          <a:noFill/>
        </p:spPr>
        <p:txBody>
          <a:bodyPr wrap="square">
            <a:spAutoFit/>
          </a:bodyPr>
          <a:lstStyle/>
          <a:p>
            <a:r>
              <a:rPr lang="en-US" sz="1800" b="0" i="0" u="none" strike="noStrike" dirty="0">
                <a:solidFill>
                  <a:schemeClr val="bg1"/>
                </a:solidFill>
                <a:effectLst/>
                <a:latin typeface="Abadi" panose="020B0604020104020204" pitchFamily="34" charset="0"/>
              </a:rPr>
              <a:t>Ephesians 1:10</a:t>
            </a:r>
            <a:r>
              <a:rPr lang="en-US" sz="1800" b="0" i="0" dirty="0">
                <a:solidFill>
                  <a:schemeClr val="bg1"/>
                </a:solidFill>
                <a:effectLst/>
                <a:latin typeface="Abadi" panose="020B0604020104020204" pitchFamily="34" charset="0"/>
              </a:rPr>
              <a:t> </a:t>
            </a:r>
            <a:endParaRPr lang="en-US" dirty="0"/>
          </a:p>
        </p:txBody>
      </p:sp>
      <p:pic>
        <p:nvPicPr>
          <p:cNvPr id="8" name="Picture 7">
            <a:extLst>
              <a:ext uri="{FF2B5EF4-FFF2-40B4-BE49-F238E27FC236}">
                <a16:creationId xmlns:a16="http://schemas.microsoft.com/office/drawing/2014/main" id="{AD8044C3-8070-E915-ED45-9A5F6E577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874" y="1021404"/>
            <a:ext cx="3105069" cy="4435813"/>
          </a:xfrm>
          <a:prstGeom prst="rect">
            <a:avLst/>
          </a:prstGeom>
        </p:spPr>
      </p:pic>
    </p:spTree>
    <p:extLst>
      <p:ext uri="{BB962C8B-B14F-4D97-AF65-F5344CB8AC3E}">
        <p14:creationId xmlns:p14="http://schemas.microsoft.com/office/powerpoint/2010/main" val="10367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44</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latin typeface="Calibri" panose="020F0502020204030204" pitchFamily="34" charset="0"/>
              </a:rPr>
              <a:t>Alvin R. Dyer (</a:t>
            </a:r>
            <a:r>
              <a:rPr lang="en-US" i="1" dirty="0">
                <a:solidFill>
                  <a:schemeClr val="bg1"/>
                </a:solidFill>
                <a:latin typeface="Calibri" panose="020F0502020204030204" pitchFamily="34" charset="0"/>
              </a:rPr>
              <a:t>Conference Report, April 1962</a:t>
            </a:r>
            <a:r>
              <a:rPr lang="en-US" dirty="0">
                <a:solidFill>
                  <a:schemeClr val="bg1"/>
                </a:solidFill>
                <a:latin typeface="Calibri" panose="020F0502020204030204" pitchFamily="34" charset="0"/>
              </a:rPr>
              <a:t>, First Day-Morning Meeting 10.)</a:t>
            </a:r>
          </a:p>
          <a:p>
            <a:pPr marL="342900" indent="-342900">
              <a:buFontTx/>
              <a:buAutoNum type="arabicPeriod"/>
            </a:pPr>
            <a:r>
              <a:rPr lang="en-US" i="1" dirty="0">
                <a:solidFill>
                  <a:schemeClr val="bg1"/>
                </a:solidFill>
              </a:rPr>
              <a:t>True to the Faith: A Gospel Reference</a:t>
            </a:r>
            <a:r>
              <a:rPr lang="en-US" dirty="0">
                <a:solidFill>
                  <a:schemeClr val="bg1"/>
                </a:solidFill>
              </a:rPr>
              <a:t> [2004], 69–70).</a:t>
            </a:r>
          </a:p>
          <a:p>
            <a:pPr marL="342900" indent="-342900">
              <a:buFontTx/>
              <a:buAutoNum type="arabicPeriod"/>
            </a:pPr>
            <a:r>
              <a:rPr lang="en-US" dirty="0">
                <a:solidFill>
                  <a:schemeClr val="bg1"/>
                </a:solidFill>
              </a:rPr>
              <a:t>Elder B.H. Roberts (in Conference Report, Oct. 1904, 73).</a:t>
            </a:r>
          </a:p>
          <a:p>
            <a:pPr marL="342900" indent="-342900">
              <a:buFontTx/>
              <a:buAutoNum type="arabicPeriod"/>
            </a:pPr>
            <a:r>
              <a:rPr lang="en-US" dirty="0">
                <a:solidFill>
                  <a:schemeClr val="bg1"/>
                </a:solidFill>
              </a:rPr>
              <a:t>Elder David A. Bednar (“To Sweep the Earth as with a Flood” [Brigham Young University Campus Education Week devotional, Aug. 19, 2014], LDS.org). (“The Spirit of Revelation,”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2011, 87).</a:t>
            </a:r>
          </a:p>
          <a:p>
            <a:pPr marL="342900" indent="-342900" fontAlgn="base">
              <a:buAutoNum type="arabicPeriod" startAt="7"/>
            </a:pPr>
            <a:r>
              <a:rPr lang="en-US" dirty="0">
                <a:solidFill>
                  <a:schemeClr val="bg1"/>
                </a:solidFill>
              </a:rPr>
              <a:t>Chapter 6: Our Premortal Life </a:t>
            </a:r>
            <a:r>
              <a:rPr lang="en-US" i="1" dirty="0">
                <a:solidFill>
                  <a:schemeClr val="bg1"/>
                </a:solidFill>
              </a:rPr>
              <a:t>Doctrines of the Gospel Student Manual</a:t>
            </a:r>
            <a:r>
              <a:rPr lang="en-US" dirty="0">
                <a:solidFill>
                  <a:schemeClr val="bg1"/>
                </a:solidFill>
              </a:rPr>
              <a:t>, (2000), 13–15</a:t>
            </a:r>
          </a:p>
          <a:p>
            <a:pPr marL="342900" indent="-342900">
              <a:buAutoNum type="arabicPeriod" startAt="8"/>
            </a:pPr>
            <a:r>
              <a:rPr lang="en-US" dirty="0">
                <a:solidFill>
                  <a:schemeClr val="bg1"/>
                </a:solidFill>
              </a:rPr>
              <a:t>Prophet Joseph Smith  “Teachings of the Prophet Joseph Smith”  p 365. </a:t>
            </a:r>
            <a:r>
              <a:rPr lang="en-US" i="1" dirty="0">
                <a:solidFill>
                  <a:schemeClr val="bg1"/>
                </a:solidFill>
              </a:rPr>
              <a:t>Teachings of Presidents of the Church: Joseph Smith</a:t>
            </a:r>
            <a:r>
              <a:rPr lang="en-US" dirty="0">
                <a:solidFill>
                  <a:schemeClr val="bg1"/>
                </a:solidFill>
              </a:rPr>
              <a:t> [2007], 132; Page 513-15</a:t>
            </a:r>
          </a:p>
          <a:p>
            <a:pPr marL="342900" indent="-342900">
              <a:buFontTx/>
              <a:buAutoNum type="arabicPeriod" startAt="8"/>
            </a:pPr>
            <a:r>
              <a:rPr lang="en-US" dirty="0">
                <a:solidFill>
                  <a:schemeClr val="bg1"/>
                </a:solidFill>
              </a:rPr>
              <a:t>Ezra Taft Benson “The Teachings of Ezra Taft Benson” p. 21</a:t>
            </a:r>
          </a:p>
          <a:p>
            <a:pPr marL="342900" indent="-342900">
              <a:buFontTx/>
              <a:buAutoNum type="arabicPeriod" startAt="8"/>
            </a:pPr>
            <a:r>
              <a:rPr lang="en-US" dirty="0">
                <a:solidFill>
                  <a:schemeClr val="bg1"/>
                </a:solidFill>
              </a:rPr>
              <a:t>“Guide to the Scriptures”</a:t>
            </a:r>
          </a:p>
          <a:p>
            <a:pPr marL="342900" indent="-342900">
              <a:buAutoNum type="arabicPeriod" startAt="8"/>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C3710779-BE0A-475B-AA4B-7E809168AFAD}"/>
              </a:ext>
            </a:extLst>
          </p:cNvPr>
          <p:cNvSpPr>
            <a:spLocks noGrp="1"/>
          </p:cNvSpPr>
          <p:nvPr/>
        </p:nvSpPr>
        <p:spPr>
          <a:xfrm>
            <a:off x="94086" y="641425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117771" cy="2129790"/>
        </p:xfrm>
        <a:graphic>
          <a:graphicData uri="http://schemas.openxmlformats.org/drawingml/2006/table">
            <a:tbl>
              <a:tblPr firstRow="1" bandRow="1">
                <a:tableStyleId>{5940675A-B579-460E-94D1-54222C63F5DA}</a:tableStyleId>
              </a:tblPr>
              <a:tblGrid>
                <a:gridCol w="4413465">
                  <a:extLst>
                    <a:ext uri="{9D8B030D-6E8A-4147-A177-3AD203B41FA5}">
                      <a16:colId xmlns:a16="http://schemas.microsoft.com/office/drawing/2014/main" val="20000"/>
                    </a:ext>
                  </a:extLst>
                </a:gridCol>
                <a:gridCol w="1704306">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bg2">
                              <a:lumMod val="10000"/>
                            </a:schemeClr>
                          </a:solidFill>
                          <a:effectLst/>
                          <a:latin typeface="+mn-lt"/>
                          <a:ea typeface="+mn-ea"/>
                          <a:cs typeface="+mn-cs"/>
                        </a:rPr>
                        <a:t>PAUL’S LETTERS TO THE SAINTS AT EPHESUS AND TO PHILEMON OF COLOSSAE</a:t>
                      </a:r>
                    </a:p>
                    <a:p>
                      <a:pPr algn="ctr" fontAlgn="base"/>
                      <a:r>
                        <a:rPr lang="en-US" sz="1200" b="0" i="0" kern="1200" cap="all" dirty="0">
                          <a:solidFill>
                            <a:schemeClr val="bg2">
                              <a:lumMod val="10000"/>
                            </a:schemeClr>
                          </a:solidFill>
                          <a:effectLst/>
                          <a:latin typeface="+mn-lt"/>
                          <a:ea typeface="+mn-ea"/>
                          <a:cs typeface="+mn-cs"/>
                        </a:rPr>
                        <a:t>WRITTEN FROM HIS IMPRISONMENT IN ROME, CA. A.D. 61–63 (EPHESIANS; PHILEMON)</a:t>
                      </a:r>
                    </a:p>
                  </a:txBody>
                  <a:tcPr marL="95250" marR="95250" marT="66675" marB="66675" anchor="b">
                    <a:solidFill>
                      <a:schemeClr val="bg1"/>
                    </a:solidFill>
                  </a:tcPr>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chemeClr val="bg2">
                              <a:lumMod val="10000"/>
                            </a:schemeClr>
                          </a:solidFill>
                          <a:effectLst/>
                        </a:rPr>
                        <a:t>Saints Foreordained to Receive Gospel</a:t>
                      </a:r>
                    </a:p>
                  </a:txBody>
                  <a:tcPr marL="95250" marR="95250" marT="66675" marB="66675" anchor="ctr">
                    <a:solidFill>
                      <a:schemeClr val="bg1"/>
                    </a:solidFill>
                  </a:tcPr>
                </a:tc>
                <a:tc>
                  <a:txBody>
                    <a:bodyPr/>
                    <a:lstStyle/>
                    <a:p>
                      <a:pPr algn="l" fontAlgn="base"/>
                      <a:r>
                        <a:rPr lang="en-US">
                          <a:solidFill>
                            <a:schemeClr val="bg2">
                              <a:lumMod val="10000"/>
                            </a:schemeClr>
                          </a:solidFill>
                          <a:effectLst/>
                        </a:rPr>
                        <a:t>1:1–8</a:t>
                      </a:r>
                    </a:p>
                  </a:txBody>
                  <a:tcPr marL="95250" marR="95250" marT="66675" marB="66675" anchor="ctr">
                    <a:solidFill>
                      <a:schemeClr val="bg1"/>
                    </a:solidFill>
                  </a:tcPr>
                </a:tc>
                <a:extLst>
                  <a:ext uri="{0D108BD9-81ED-4DB2-BD59-A6C34878D82A}">
                    <a16:rowId xmlns:a16="http://schemas.microsoft.com/office/drawing/2014/main" val="10001"/>
                  </a:ext>
                </a:extLst>
              </a:tr>
              <a:tr h="228378">
                <a:tc>
                  <a:txBody>
                    <a:bodyPr/>
                    <a:lstStyle/>
                    <a:p>
                      <a:pPr algn="l" fontAlgn="base"/>
                      <a:r>
                        <a:rPr lang="en-US" dirty="0">
                          <a:solidFill>
                            <a:schemeClr val="bg2">
                              <a:lumMod val="10000"/>
                            </a:schemeClr>
                          </a:solidFill>
                          <a:effectLst/>
                        </a:rPr>
                        <a:t>Gospel to Be Restored in Last Days</a:t>
                      </a:r>
                    </a:p>
                  </a:txBody>
                  <a:tcPr marL="95250" marR="95250" marT="66675" marB="66675" anchor="ctr">
                    <a:solidFill>
                      <a:schemeClr val="bg1"/>
                    </a:solidFill>
                  </a:tcPr>
                </a:tc>
                <a:tc>
                  <a:txBody>
                    <a:bodyPr/>
                    <a:lstStyle/>
                    <a:p>
                      <a:pPr algn="l" fontAlgn="base"/>
                      <a:r>
                        <a:rPr lang="en-US">
                          <a:solidFill>
                            <a:schemeClr val="bg2">
                              <a:lumMod val="10000"/>
                            </a:schemeClr>
                          </a:solidFill>
                          <a:effectLst/>
                        </a:rPr>
                        <a:t>1:9–12</a:t>
                      </a:r>
                    </a:p>
                  </a:txBody>
                  <a:tcPr marL="95250" marR="95250" marT="66675" marB="66675" anchor="ctr">
                    <a:solidFill>
                      <a:schemeClr val="bg1"/>
                    </a:solidFill>
                  </a:tcPr>
                </a:tc>
                <a:extLst>
                  <a:ext uri="{0D108BD9-81ED-4DB2-BD59-A6C34878D82A}">
                    <a16:rowId xmlns:a16="http://schemas.microsoft.com/office/drawing/2014/main" val="10002"/>
                  </a:ext>
                </a:extLst>
              </a:tr>
              <a:tr h="228378">
                <a:tc>
                  <a:txBody>
                    <a:bodyPr/>
                    <a:lstStyle/>
                    <a:p>
                      <a:pPr algn="l" fontAlgn="base"/>
                      <a:r>
                        <a:rPr lang="en-US">
                          <a:solidFill>
                            <a:schemeClr val="bg2">
                              <a:lumMod val="10000"/>
                            </a:schemeClr>
                          </a:solidFill>
                          <a:effectLst/>
                        </a:rPr>
                        <a:t>Saints Sealed by the Holy Spirit of Promise</a:t>
                      </a:r>
                    </a:p>
                  </a:txBody>
                  <a:tcPr marL="95250" marR="95250" marT="66675" marB="66675" anchor="ctr">
                    <a:solidFill>
                      <a:schemeClr val="bg1"/>
                    </a:solidFill>
                  </a:tcPr>
                </a:tc>
                <a:tc>
                  <a:txBody>
                    <a:bodyPr/>
                    <a:lstStyle/>
                    <a:p>
                      <a:pPr algn="l" fontAlgn="base"/>
                      <a:r>
                        <a:rPr lang="en-US">
                          <a:solidFill>
                            <a:schemeClr val="bg2">
                              <a:lumMod val="10000"/>
                            </a:schemeClr>
                          </a:solidFill>
                          <a:effectLst/>
                        </a:rPr>
                        <a:t>1:13–14</a:t>
                      </a:r>
                    </a:p>
                  </a:txBody>
                  <a:tcPr marL="95250" marR="95250" marT="66675" marB="66675" anchor="ctr">
                    <a:solidFill>
                      <a:schemeClr val="bg1"/>
                    </a:solidFill>
                  </a:tcPr>
                </a:tc>
                <a:extLst>
                  <a:ext uri="{0D108BD9-81ED-4DB2-BD59-A6C34878D82A}">
                    <a16:rowId xmlns:a16="http://schemas.microsoft.com/office/drawing/2014/main" val="10003"/>
                  </a:ext>
                </a:extLst>
              </a:tr>
              <a:tr h="228378">
                <a:tc>
                  <a:txBody>
                    <a:bodyPr/>
                    <a:lstStyle/>
                    <a:p>
                      <a:pPr algn="l" fontAlgn="base"/>
                      <a:r>
                        <a:rPr lang="en-US" dirty="0">
                          <a:solidFill>
                            <a:schemeClr val="bg2">
                              <a:lumMod val="10000"/>
                            </a:schemeClr>
                          </a:solidFill>
                          <a:effectLst/>
                        </a:rPr>
                        <a:t>The Godhead Is Known by Revelation</a:t>
                      </a:r>
                    </a:p>
                  </a:txBody>
                  <a:tcPr marL="95250" marR="95250" marT="66675" marB="66675" anchor="ctr">
                    <a:solidFill>
                      <a:schemeClr val="bg1"/>
                    </a:solidFill>
                  </a:tcPr>
                </a:tc>
                <a:tc>
                  <a:txBody>
                    <a:bodyPr/>
                    <a:lstStyle/>
                    <a:p>
                      <a:pPr algn="l" fontAlgn="base"/>
                      <a:r>
                        <a:rPr lang="en-US" dirty="0">
                          <a:solidFill>
                            <a:schemeClr val="bg2">
                              <a:lumMod val="10000"/>
                            </a:schemeClr>
                          </a:solidFill>
                          <a:effectLst/>
                        </a:rPr>
                        <a:t>1:15–23</a:t>
                      </a:r>
                    </a:p>
                  </a:txBody>
                  <a:tcPr marL="95250" marR="95250" marT="66675" marB="66675" anchor="ctr">
                    <a:solidFill>
                      <a:schemeClr val="bg1"/>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3374" y="2115097"/>
            <a:ext cx="5540721" cy="215444"/>
          </a:xfrm>
          <a:prstGeom prst="rect">
            <a:avLst/>
          </a:prstGeom>
          <a:noFill/>
        </p:spPr>
        <p:txBody>
          <a:bodyPr wrap="square" rtlCol="0">
            <a:spAutoFit/>
          </a:bodyPr>
          <a:lstStyle/>
          <a:p>
            <a:r>
              <a:rPr lang="en-US" sz="800" dirty="0"/>
              <a:t>Life and Teachings of Jesus and His Apostles Chapter 43</a:t>
            </a:r>
          </a:p>
        </p:txBody>
      </p:sp>
      <p:sp>
        <p:nvSpPr>
          <p:cNvPr id="4" name="Rectangle 3"/>
          <p:cNvSpPr/>
          <p:nvPr/>
        </p:nvSpPr>
        <p:spPr>
          <a:xfrm>
            <a:off x="0" y="5411450"/>
            <a:ext cx="6096000" cy="1446550"/>
          </a:xfrm>
          <a:prstGeom prst="rect">
            <a:avLst/>
          </a:prstGeom>
          <a:ln>
            <a:solidFill>
              <a:schemeClr val="tx1"/>
            </a:solidFill>
          </a:ln>
        </p:spPr>
        <p:txBody>
          <a:bodyPr wrap="square">
            <a:spAutoFit/>
          </a:bodyPr>
          <a:lstStyle/>
          <a:p>
            <a:r>
              <a:rPr lang="en-US" sz="1100" b="1" dirty="0"/>
              <a:t>Mystery of His Will  Ephesians 1:9:</a:t>
            </a:r>
          </a:p>
          <a:p>
            <a:r>
              <a:rPr lang="en-US" sz="1100" dirty="0"/>
              <a:t>"Isn't that something to think about, when you hear that the Lord will reveal the mystery of His will? And that the mystery of His will has been revealed to His modern prophets of this day?</a:t>
            </a:r>
          </a:p>
          <a:p>
            <a:r>
              <a:rPr lang="en-US" sz="1100" dirty="0"/>
              <a:t>"And we have truths that no other church in this world knows anything about-we are the only church in the world that has a program to unite all that is in the kingdom of heaven with the kingdom of God here on this earth, looking to the final winding-up scenes when all the kingdoms of this world and the world to come will be under the supervision of our great King, the Savior of the world." ("God Moves in a Mysterious Way His Wonders to Perform," </a:t>
            </a:r>
            <a:r>
              <a:rPr lang="en-US" sz="1100" i="1" dirty="0"/>
              <a:t>Ensign</a:t>
            </a:r>
            <a:r>
              <a:rPr lang="en-US" sz="1100" dirty="0"/>
              <a:t>, May 1977, 62)</a:t>
            </a:r>
          </a:p>
        </p:txBody>
      </p:sp>
      <p:sp>
        <p:nvSpPr>
          <p:cNvPr id="5" name="Rectangle 4"/>
          <p:cNvSpPr/>
          <p:nvPr/>
        </p:nvSpPr>
        <p:spPr>
          <a:xfrm>
            <a:off x="0" y="2285523"/>
            <a:ext cx="6096000" cy="1015663"/>
          </a:xfrm>
          <a:prstGeom prst="rect">
            <a:avLst/>
          </a:prstGeom>
          <a:ln>
            <a:solidFill>
              <a:schemeClr val="tx1"/>
            </a:solidFill>
          </a:ln>
        </p:spPr>
        <p:txBody>
          <a:bodyPr>
            <a:spAutoFit/>
          </a:bodyPr>
          <a:lstStyle/>
          <a:p>
            <a:r>
              <a:rPr lang="en-US" sz="1200" b="1" dirty="0"/>
              <a:t>Heavenly Places Ephesians 1:3:</a:t>
            </a:r>
          </a:p>
          <a:p>
            <a:r>
              <a:rPr lang="en-US" sz="1200" dirty="0"/>
              <a:t>In the latter days, the Lord revealed that heaven consists of three realms (see D&amp;C 76:50–112; 88:14–47). Elsewhere Paul wrote about varying degrees of resurrected glory (see 1 Corinthians 15:40–42) and about his experience of being “caught up to the third heaven” (2 Corinthians 12:2). (1)</a:t>
            </a:r>
          </a:p>
        </p:txBody>
      </p:sp>
      <p:sp>
        <p:nvSpPr>
          <p:cNvPr id="6" name="Rectangle 5"/>
          <p:cNvSpPr/>
          <p:nvPr/>
        </p:nvSpPr>
        <p:spPr>
          <a:xfrm>
            <a:off x="0" y="3287486"/>
            <a:ext cx="6074229" cy="2123658"/>
          </a:xfrm>
          <a:prstGeom prst="rect">
            <a:avLst/>
          </a:prstGeom>
          <a:ln>
            <a:solidFill>
              <a:schemeClr val="tx1"/>
            </a:solidFill>
          </a:ln>
        </p:spPr>
        <p:txBody>
          <a:bodyPr wrap="square">
            <a:spAutoFit/>
          </a:bodyPr>
          <a:lstStyle/>
          <a:p>
            <a:r>
              <a:rPr lang="en-US" sz="1100" b="1" dirty="0"/>
              <a:t>Dispensation Ephesians 1:9-11:</a:t>
            </a:r>
          </a:p>
          <a:p>
            <a:r>
              <a:rPr lang="en-US" sz="1100" dirty="0"/>
              <a:t>The dispensation of the </a:t>
            </a:r>
            <a:r>
              <a:rPr lang="en-US" sz="1100" dirty="0" err="1"/>
              <a:t>fulness</a:t>
            </a:r>
            <a:r>
              <a:rPr lang="en-US" sz="1100" dirty="0"/>
              <a:t> of times is a period of restoration and fulfillment of all the plans, purposes, and promises that God has revealed since the world began. It “will bring to light the things that have been revealed in all former dispensations; also other things that have not been before revealed. He shall send Elijah, the Prophet, etc., and restore all things in Christ” (</a:t>
            </a:r>
            <a:r>
              <a:rPr lang="en-US" sz="1100" i="1" dirty="0"/>
              <a:t>Teachings of Presidents of the Church: Joseph Smith</a:t>
            </a:r>
            <a:r>
              <a:rPr lang="en-US" sz="1100" dirty="0"/>
              <a:t> [2007], 510–11).</a:t>
            </a:r>
          </a:p>
          <a:p>
            <a:endParaRPr lang="en-US" sz="1100" dirty="0"/>
          </a:p>
          <a:p>
            <a:r>
              <a:rPr lang="en-US" sz="1100" dirty="0"/>
              <a:t>“it is necessary in the ushering in of the dispensation of the </a:t>
            </a:r>
            <a:r>
              <a:rPr lang="en-US" sz="1100" dirty="0" err="1"/>
              <a:t>fulness</a:t>
            </a:r>
            <a:r>
              <a:rPr lang="en-US" sz="1100" dirty="0"/>
              <a:t> of times, which dispensation is now beginning to usher in, that a whole and complete and perfect union, and welding together of dispensations, and keys, and powers, and glories should take place, and be revealed from the days of Adam even to the present time” (D&amp;C 128:18). The dispensation of the </a:t>
            </a:r>
            <a:r>
              <a:rPr lang="en-US" sz="1100" dirty="0" err="1"/>
              <a:t>fulness</a:t>
            </a:r>
            <a:r>
              <a:rPr lang="en-US" sz="1100" dirty="0"/>
              <a:t> of times is the final dispensation, which will prepare the earth for the Second Coming of Jesus Christ.</a:t>
            </a:r>
          </a:p>
        </p:txBody>
      </p:sp>
      <p:sp>
        <p:nvSpPr>
          <p:cNvPr id="7" name="Rectangle 6"/>
          <p:cNvSpPr/>
          <p:nvPr/>
        </p:nvSpPr>
        <p:spPr>
          <a:xfrm>
            <a:off x="6096000" y="0"/>
            <a:ext cx="6096000" cy="2862322"/>
          </a:xfrm>
          <a:prstGeom prst="rect">
            <a:avLst/>
          </a:prstGeom>
          <a:ln>
            <a:solidFill>
              <a:schemeClr val="tx1"/>
            </a:solidFill>
          </a:ln>
        </p:spPr>
        <p:txBody>
          <a:bodyPr wrap="square">
            <a:spAutoFit/>
          </a:bodyPr>
          <a:lstStyle/>
          <a:p>
            <a:r>
              <a:rPr lang="en-US" sz="1200" b="1" dirty="0"/>
              <a:t>Heavenly Priesthood Ephesians 1:10:</a:t>
            </a:r>
          </a:p>
          <a:p>
            <a:r>
              <a:rPr lang="en-US" sz="1200" dirty="0"/>
              <a:t>"The heavenly priesthood will unite with the earthly to bring about those great purposes. And whilst we are thus united in the one common cause to roll forth the kingdom of God, the heavenly priesthood are not idle spectators. The spirit of God will be showered down from above; it will dwell in our midst. The blessings of the Most High will rest upon our tabernacles, and our name will be handed down to future ages. Our children will rise up and call us blessed, and generations yet unborn will dwell with peculiar delight upon the scenes that we have passed through, the privations that we have endured, the untiring zeal that we have manifested, the insurmountable difficulties that we have overcome in laying the foundation of a work that brought about the glory and blessings which they will realize, a work that God and angels have contemplated with delight for generations past, that fired the souls of the ancient patriarchs and prophets, a work that is destined to bring about the destruction of the powers of darkness, the renovation of the earth, the glory of God, and the salvation of the human family.“ Joseph Smith  (Kent P. Jackson, </a:t>
            </a:r>
            <a:r>
              <a:rPr lang="en-US" sz="1200" i="1" dirty="0"/>
              <a:t>From Apostasy to Restoration</a:t>
            </a:r>
            <a:r>
              <a:rPr lang="en-US" sz="1200" dirty="0"/>
              <a:t> [Salt Lake City: Deseret Book Co., 1996], 258.)</a:t>
            </a:r>
          </a:p>
        </p:txBody>
      </p:sp>
      <p:sp>
        <p:nvSpPr>
          <p:cNvPr id="8" name="Rectangle 7"/>
          <p:cNvSpPr/>
          <p:nvPr/>
        </p:nvSpPr>
        <p:spPr>
          <a:xfrm>
            <a:off x="6096000" y="2873828"/>
            <a:ext cx="6096000" cy="2677656"/>
          </a:xfrm>
          <a:prstGeom prst="rect">
            <a:avLst/>
          </a:prstGeom>
          <a:ln>
            <a:solidFill>
              <a:schemeClr val="tx1"/>
            </a:solidFill>
          </a:ln>
        </p:spPr>
        <p:txBody>
          <a:bodyPr wrap="square">
            <a:spAutoFit/>
          </a:bodyPr>
          <a:lstStyle/>
          <a:p>
            <a:r>
              <a:rPr lang="en-US" sz="1200" b="1" dirty="0"/>
              <a:t>Calling and Election Sure Ephesus 1:13-14:</a:t>
            </a:r>
          </a:p>
          <a:p>
            <a:r>
              <a:rPr lang="en-US" sz="1200" dirty="0"/>
              <a:t>"Paul exhorts us to make our calling and election sure. This is the sealing power spoken of by Paul in other places. 'In whom ye also trusted, after that ye heard the word of truth, the gospel of your salvation: in whom also after that ye believed, ye were sealed with that Holy Spirit of promise, Which is the earnest of our inheritance until the redemption of the purchased possession, unto the praise of his glory' ("Eph. 1:13"Eph. 1:14Eph. 1:13-14), that we may be sealed up unto the day of redemption.</a:t>
            </a:r>
          </a:p>
          <a:p>
            <a:r>
              <a:rPr lang="en-US" sz="1200" dirty="0"/>
              <a:t>"This principle ought (in its proper place) to be taught, for God hath not revealed anything to Joseph, but what he will make known unto the Twelve, and even the least Saint may know all things as fast as he is able to bear them, for the day must come when no man need say to his neighbor, Know ye the Lord; for all shall know him (</a:t>
            </a:r>
            <a:r>
              <a:rPr lang="en-US" sz="1200" i="1" dirty="0"/>
              <a:t>who remain) </a:t>
            </a:r>
            <a:r>
              <a:rPr lang="en-US" sz="1200" dirty="0"/>
              <a:t>from the least to the greatest. How is this to be done? It is to be done by this sealing power, and the other Comforter spoken of, which will be manifest by revelation. (HC 3:379-80.)" (</a:t>
            </a:r>
            <a:r>
              <a:rPr lang="en-US" sz="1200" i="1" dirty="0"/>
              <a:t>Discourses of the Prophet Joseph Smith,</a:t>
            </a:r>
            <a:r>
              <a:rPr lang="en-US" sz="1200" dirty="0"/>
              <a:t> compiled by Alma P. Burton [Salt Lake City: Deseret Book Co., 1977], 150 - 151.)</a:t>
            </a:r>
          </a:p>
        </p:txBody>
      </p:sp>
      <p:sp>
        <p:nvSpPr>
          <p:cNvPr id="9" name="Rectangle 8"/>
          <p:cNvSpPr/>
          <p:nvPr/>
        </p:nvSpPr>
        <p:spPr>
          <a:xfrm>
            <a:off x="6096000" y="5562599"/>
            <a:ext cx="6096000" cy="830997"/>
          </a:xfrm>
          <a:prstGeom prst="rect">
            <a:avLst/>
          </a:prstGeom>
          <a:ln>
            <a:solidFill>
              <a:schemeClr val="tx1"/>
            </a:solidFill>
          </a:ln>
        </p:spPr>
        <p:txBody>
          <a:bodyPr wrap="square">
            <a:spAutoFit/>
          </a:bodyPr>
          <a:lstStyle/>
          <a:p>
            <a:r>
              <a:rPr lang="en-US" sz="1200" b="1" dirty="0"/>
              <a:t>Spirit of Revelation Ephesians 1:17:</a:t>
            </a:r>
          </a:p>
          <a:p>
            <a:r>
              <a:rPr lang="en-US" sz="1200" dirty="0"/>
              <a:t>"...those who possess the light of Christ, the spirit of revelation and the knowledge of God, rise above all these vagaries in the world; they know of this doctrine, that it is of God and not of man." Joseph F. Smith (</a:t>
            </a:r>
            <a:r>
              <a:rPr lang="en-US" sz="1200" i="1" dirty="0"/>
              <a:t>Conference Report, October 1909</a:t>
            </a:r>
            <a:r>
              <a:rPr lang="en-US" sz="1200" dirty="0"/>
              <a:t>, 8 - 9.)</a:t>
            </a:r>
          </a:p>
        </p:txBody>
      </p:sp>
    </p:spTree>
    <p:extLst>
      <p:ext uri="{BB962C8B-B14F-4D97-AF65-F5344CB8AC3E}">
        <p14:creationId xmlns:p14="http://schemas.microsoft.com/office/powerpoint/2010/main" val="1507604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A5A24-FA11-A210-C2CE-2688AA5BC6CE}"/>
              </a:ext>
            </a:extLst>
          </p:cNvPr>
          <p:cNvSpPr txBox="1"/>
          <p:nvPr/>
        </p:nvSpPr>
        <p:spPr>
          <a:xfrm rot="5400000">
            <a:off x="2876145" y="-2218700"/>
            <a:ext cx="6439711" cy="11295400"/>
          </a:xfrm>
          <a:prstGeom prst="rect">
            <a:avLst/>
          </a:prstGeom>
          <a:noFill/>
        </p:spPr>
        <p:txBody>
          <a:bodyPr wrap="square">
            <a:spAutoFit/>
          </a:bodyPr>
          <a:lstStyle/>
          <a:p>
            <a:pPr fontAlgn="base"/>
            <a:r>
              <a:rPr lang="en-US" sz="1400" b="1" i="0" dirty="0">
                <a:effectLst/>
              </a:rPr>
              <a:t>The Restoration of the Fulness of the Gospel of Jesus Christ</a:t>
            </a:r>
          </a:p>
          <a:p>
            <a:pPr fontAlgn="base"/>
            <a:r>
              <a:rPr lang="en-US" sz="1400" b="0" i="0" dirty="0">
                <a:effectLst/>
              </a:rPr>
              <a:t>A Bicentennial Proclamation to the World</a:t>
            </a:r>
          </a:p>
          <a:p>
            <a:pPr fontAlgn="base"/>
            <a:r>
              <a:rPr lang="en-US" sz="1400" b="1" i="0" dirty="0">
                <a:effectLst/>
              </a:rPr>
              <a:t>The First Presidency and Council of the Twelve Apostles of The Church of Jesus Christ of Latter-day Saints</a:t>
            </a:r>
          </a:p>
          <a:p>
            <a:pPr fontAlgn="base"/>
            <a:r>
              <a:rPr lang="en-US" sz="1400" b="0" i="0" dirty="0">
                <a:effectLst/>
              </a:rPr>
              <a:t>This proclamation was read by President Russell M. Nelson as part of his message at the 190th Annual General Conference, April 5, 2020, in Salt Lake City, Utah.</a:t>
            </a:r>
          </a:p>
          <a:p>
            <a:pPr algn="l" fontAlgn="base"/>
            <a:r>
              <a:rPr lang="en-US" sz="1400" b="0" i="0" dirty="0">
                <a:solidFill>
                  <a:srgbClr val="000000"/>
                </a:solidFill>
                <a:effectLst/>
              </a:rPr>
              <a:t>We solemnly proclaim that God loves His children in every nation of the world. God the Father has given us the divine birth, the incomparable life, and the infinite atoning sacrifice of His Beloved Son, Jesus Christ. By the power of the Father, Jesus rose again and gained the victory over death. He is our Savior, our Exemplar, and our Redeemer.</a:t>
            </a:r>
          </a:p>
          <a:p>
            <a:pPr algn="l" fontAlgn="base"/>
            <a:r>
              <a:rPr lang="en-US" sz="1400" b="0" i="0" dirty="0">
                <a:solidFill>
                  <a:srgbClr val="000000"/>
                </a:solidFill>
                <a:effectLst/>
              </a:rPr>
              <a:t>Two hundred years ago, on a beautiful spring morning in 1820, young Joseph Smith, seeking to know which church to join, went into the woods to pray near his home in upstate New York, USA. He had questions regarding the salvation of his soul and trusted that God would direct him.</a:t>
            </a:r>
          </a:p>
          <a:p>
            <a:pPr algn="l" fontAlgn="base"/>
            <a:r>
              <a:rPr lang="en-US" sz="1400" b="0" i="0" dirty="0">
                <a:solidFill>
                  <a:srgbClr val="000000"/>
                </a:solidFill>
                <a:effectLst/>
              </a:rPr>
              <a:t>In humility, we declare that in answer to his prayer, God the Father and His Son, Jesus Christ, appeared to Joseph and inaugurated the “restitution of all things” (</a:t>
            </a:r>
            <a:r>
              <a:rPr lang="en-US" sz="1400" b="0" i="0" u="none" strike="noStrike" dirty="0">
                <a:solidFill>
                  <a:srgbClr val="000000"/>
                </a:solidFill>
                <a:effectLst/>
              </a:rPr>
              <a:t>Acts 3:21</a:t>
            </a:r>
            <a:r>
              <a:rPr lang="en-US" sz="1400" b="0" i="0" dirty="0">
                <a:solidFill>
                  <a:srgbClr val="000000"/>
                </a:solidFill>
                <a:effectLst/>
              </a:rPr>
              <a:t>) as foretold in the Bible. In this vision, he learned that following the death of the original Apostles, Christ’s New Testament Church was lost from the earth. Joseph would be instrumental in its return.</a:t>
            </a:r>
          </a:p>
          <a:p>
            <a:pPr algn="l" fontAlgn="base"/>
            <a:r>
              <a:rPr lang="en-US" sz="1400" b="0" i="0" dirty="0">
                <a:solidFill>
                  <a:srgbClr val="000000"/>
                </a:solidFill>
                <a:effectLst/>
              </a:rPr>
              <a:t>We affirm that under the direction of the Father and the Son, heavenly messengers came to instruct Joseph and re-establish the Church of Jesus Christ. The resurrected John the Baptist restored the authority to baptize by immersion for the remission of sins. Three of the original twelve Apostles—Peter, James, and John—restored the apostleship and keys of priesthood authority. Others came as well, including Elijah, who restored the authority to join families together forever in eternal relationships that transcend death.</a:t>
            </a:r>
          </a:p>
          <a:p>
            <a:pPr algn="l" fontAlgn="base"/>
            <a:r>
              <a:rPr lang="en-US" sz="1400" b="0" i="0" dirty="0">
                <a:solidFill>
                  <a:srgbClr val="000000"/>
                </a:solidFill>
                <a:effectLst/>
              </a:rPr>
              <a:t>We further witness that Joseph Smith was given the gift and power of God to translate an ancient record: the Book of Mormon—Another Testament of Jesus Christ. Pages of this sacred text include an account of the personal ministry of Jesus Christ among people in the Western Hemisphere soon after His Resurrection. It teaches of life’s purpose and explains the doctrine of Christ, which is central to that purpose. As a companion scripture to the Bible, the Book of Mormon testifies that all human beings are sons and daughters of a loving Father in Heaven, that He has a divine plan for our lives, and that His Son, Jesus Christ, speaks today as well as in days of old.</a:t>
            </a:r>
          </a:p>
          <a:p>
            <a:pPr algn="l" fontAlgn="base"/>
            <a:r>
              <a:rPr lang="en-US" sz="1400" b="0" i="0" dirty="0">
                <a:solidFill>
                  <a:srgbClr val="000000"/>
                </a:solidFill>
                <a:effectLst/>
              </a:rPr>
              <a:t>We declare that The Church of Jesus Christ of Latter-day Saints, organized on April 6, 1830, is Christ’s New Testament Church restored. This Church is anchored in the perfect life of its chief cornerstone, Jesus Christ, and in His infinite Atonement and literal Resurrection. Jesus Christ has once again called Apostles and has given them priesthood authority. He invites all of us to come unto Him and His Church, to receive the Holy Ghost, the ordinances of salvation, and to gain enduring joy.</a:t>
            </a:r>
          </a:p>
          <a:p>
            <a:pPr algn="l" fontAlgn="base"/>
            <a:r>
              <a:rPr lang="en-US" sz="1400" b="0" i="0" dirty="0">
                <a:solidFill>
                  <a:srgbClr val="000000"/>
                </a:solidFill>
                <a:effectLst/>
              </a:rPr>
              <a:t>Two hundred years have now elapsed since this Restoration was initiated by God the Father and His Beloved Son, Jesus Christ. Millions throughout the world have embraced a knowledge of these prophesied events.</a:t>
            </a:r>
          </a:p>
          <a:p>
            <a:pPr algn="l" fontAlgn="base"/>
            <a:r>
              <a:rPr lang="en-US" sz="1400" b="0" i="0" dirty="0">
                <a:solidFill>
                  <a:srgbClr val="000000"/>
                </a:solidFill>
                <a:effectLst/>
              </a:rPr>
              <a:t>We gladly declare that the promised Restoration goes forward through continuing revelation. The earth will never again be the same, as God will “gather together in one all things in Christ” (</a:t>
            </a:r>
            <a:r>
              <a:rPr lang="en-US" sz="1400" b="0" i="0" u="none" strike="noStrike" dirty="0">
                <a:solidFill>
                  <a:srgbClr val="000000"/>
                </a:solidFill>
                <a:effectLst/>
              </a:rPr>
              <a:t>Ephesians 1:10</a:t>
            </a:r>
            <a:r>
              <a:rPr lang="en-US" sz="1400" b="0" i="0" dirty="0">
                <a:solidFill>
                  <a:srgbClr val="000000"/>
                </a:solidFill>
                <a:effectLst/>
              </a:rPr>
              <a:t>).</a:t>
            </a:r>
          </a:p>
          <a:p>
            <a:pPr algn="l" fontAlgn="base"/>
            <a:r>
              <a:rPr lang="en-US" sz="1400" b="0" i="0" dirty="0">
                <a:solidFill>
                  <a:srgbClr val="000000"/>
                </a:solidFill>
                <a:effectLst/>
              </a:rPr>
              <a:t>With reverence and gratitude, we as His Apostles invite all to know—as we do—that the heavens are open. We affirm that God is making known His will for His beloved sons and daughters. We testify that those who prayerfully study the message of the Restoration and act in faith will be blessed to gain their own witness of its divinity and of its purpose to prepare the world for the promised Second Coming of our Lord and Savior, Jesus Christ.</a:t>
            </a:r>
          </a:p>
        </p:txBody>
      </p:sp>
    </p:spTree>
    <p:extLst>
      <p:ext uri="{BB962C8B-B14F-4D97-AF65-F5344CB8AC3E}">
        <p14:creationId xmlns:p14="http://schemas.microsoft.com/office/powerpoint/2010/main" val="209401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15451" y="1273089"/>
            <a:ext cx="2988720" cy="2308324"/>
          </a:xfrm>
          <a:prstGeom prst="rect">
            <a:avLst/>
          </a:prstGeom>
          <a:noFill/>
        </p:spPr>
        <p:txBody>
          <a:bodyPr wrap="square" rtlCol="0">
            <a:spAutoFit/>
          </a:bodyPr>
          <a:lstStyle/>
          <a:p>
            <a:r>
              <a:rPr lang="en-US" dirty="0"/>
              <a:t>Paul may not have written the epistle specifically to the Ephesians but to several congregations of Saints, including those in Ephesus. Ephesus served as Paul’s headquarters during his third missionary journey.  </a:t>
            </a:r>
            <a:endParaRPr lang="en-US"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Ephesus-Modern Day </a:t>
            </a:r>
            <a:r>
              <a:rPr lang="en-US" sz="6000" b="0" i="0" dirty="0">
                <a:solidFill>
                  <a:schemeClr val="bg1"/>
                </a:solidFill>
                <a:effectLst/>
              </a:rPr>
              <a:t>Türkiye</a:t>
            </a:r>
            <a:endParaRPr lang="en-US" sz="4400" dirty="0">
              <a:solidFill>
                <a:schemeClr val="bg1"/>
              </a:solidFill>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74171" y="880292"/>
            <a:ext cx="11430000" cy="923330"/>
          </a:xfrm>
          <a:prstGeom prst="rect">
            <a:avLst/>
          </a:prstGeom>
        </p:spPr>
        <p:txBody>
          <a:bodyPr wrap="square">
            <a:spAutoFit/>
          </a:bodyPr>
          <a:lstStyle/>
          <a:p>
            <a:r>
              <a:rPr lang="en-US" dirty="0">
                <a:solidFill>
                  <a:schemeClr val="bg1"/>
                </a:solidFill>
              </a:rPr>
              <a:t>Ephesus was an important city in western Asia Minor. (Turkey changed it’s spelling to Türkiye officially in 2021)</a:t>
            </a:r>
          </a:p>
          <a:p>
            <a:endParaRPr lang="en-US" dirty="0">
              <a:solidFill>
                <a:schemeClr val="bg1"/>
              </a:solidFill>
            </a:endParaRPr>
          </a:p>
          <a:p>
            <a:r>
              <a:rPr lang="en-US" dirty="0">
                <a:solidFill>
                  <a:schemeClr val="bg1"/>
                </a:solidFill>
              </a:rPr>
              <a:t>Major trade routes was a center for commercial trade.</a:t>
            </a:r>
          </a:p>
        </p:txBody>
      </p:sp>
      <p:sp>
        <p:nvSpPr>
          <p:cNvPr id="12" name="Rectangle 11"/>
          <p:cNvSpPr/>
          <p:nvPr/>
        </p:nvSpPr>
        <p:spPr>
          <a:xfrm>
            <a:off x="3139937" y="4369256"/>
            <a:ext cx="4887685" cy="2031325"/>
          </a:xfrm>
          <a:prstGeom prst="rect">
            <a:avLst/>
          </a:prstGeom>
        </p:spPr>
        <p:txBody>
          <a:bodyPr wrap="square">
            <a:spAutoFit/>
          </a:bodyPr>
          <a:lstStyle/>
          <a:p>
            <a:r>
              <a:rPr lang="en-US" dirty="0">
                <a:solidFill>
                  <a:schemeClr val="bg1"/>
                </a:solidFill>
                <a:latin typeface="Open Sans"/>
              </a:rPr>
              <a:t>According to Christian tradition, Mary, the mother of Jesus, spent the remaining years of her life at Ephesus under John’s care (see John 19:27). </a:t>
            </a:r>
          </a:p>
          <a:p>
            <a:endParaRPr lang="en-US" dirty="0">
              <a:solidFill>
                <a:schemeClr val="bg1"/>
              </a:solidFill>
              <a:latin typeface="Open Sans"/>
            </a:endParaRPr>
          </a:p>
          <a:p>
            <a:r>
              <a:rPr lang="en-US" dirty="0">
                <a:solidFill>
                  <a:schemeClr val="bg1"/>
                </a:solidFill>
                <a:latin typeface="Open Sans"/>
              </a:rPr>
              <a:t>Ephesus was the first of the seven cities that John wrote to in the book of Revelation.</a:t>
            </a:r>
            <a:endParaRPr lang="en-US" dirty="0">
              <a:solidFill>
                <a:schemeClr val="bg1"/>
              </a:solidFill>
            </a:endParaRPr>
          </a:p>
        </p:txBody>
      </p:sp>
      <p:pic>
        <p:nvPicPr>
          <p:cNvPr id="19458" name="Picture 2" descr="Image result for Eph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00" y="1913866"/>
            <a:ext cx="4102699" cy="22792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976256" y="2132150"/>
            <a:ext cx="4212771" cy="1754326"/>
          </a:xfrm>
          <a:prstGeom prst="rect">
            <a:avLst/>
          </a:prstGeom>
        </p:spPr>
        <p:txBody>
          <a:bodyPr wrap="square">
            <a:spAutoFit/>
          </a:bodyPr>
          <a:lstStyle/>
          <a:p>
            <a:r>
              <a:rPr lang="en-US" dirty="0">
                <a:solidFill>
                  <a:schemeClr val="bg1"/>
                </a:solidFill>
                <a:latin typeface="Open Sans"/>
              </a:rPr>
              <a:t>Following Peter’s death, John the Revelator became the President of the Church, and when John moved from Jerusalem to Ephesus, the headquarters of the Church also moved to Ephesus. </a:t>
            </a:r>
          </a:p>
        </p:txBody>
      </p:sp>
      <p:pic>
        <p:nvPicPr>
          <p:cNvPr id="4" name="Picture 3">
            <a:extLst>
              <a:ext uri="{FF2B5EF4-FFF2-40B4-BE49-F238E27FC236}">
                <a16:creationId xmlns:a16="http://schemas.microsoft.com/office/drawing/2014/main" id="{FC9036CF-C14C-478C-89BF-589C24FBC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163" y="3886476"/>
            <a:ext cx="3511296" cy="2633472"/>
          </a:xfrm>
          <a:prstGeom prst="rect">
            <a:avLst/>
          </a:prstGeom>
        </p:spPr>
      </p:pic>
    </p:spTree>
    <p:extLst>
      <p:ext uri="{BB962C8B-B14F-4D97-AF65-F5344CB8AC3E}">
        <p14:creationId xmlns:p14="http://schemas.microsoft.com/office/powerpoint/2010/main" val="21987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6334780"/>
            <a:ext cx="7391400" cy="369332"/>
          </a:xfrm>
          <a:prstGeom prst="rect">
            <a:avLst/>
          </a:prstGeom>
          <a:noFill/>
        </p:spPr>
        <p:txBody>
          <a:bodyPr wrap="square" rtlCol="0">
            <a:spAutoFit/>
          </a:bodyPr>
          <a:lstStyle/>
          <a:p>
            <a:r>
              <a:rPr lang="en-US" dirty="0"/>
              <a:t>Ephesians 1:1</a:t>
            </a:r>
          </a:p>
        </p:txBody>
      </p:sp>
      <p:sp>
        <p:nvSpPr>
          <p:cNvPr id="9" name="TextBox 8"/>
          <p:cNvSpPr txBox="1"/>
          <p:nvPr/>
        </p:nvSpPr>
        <p:spPr>
          <a:xfrm>
            <a:off x="1524000" y="0"/>
            <a:ext cx="8991600" cy="830997"/>
          </a:xfrm>
          <a:prstGeom prst="rect">
            <a:avLst/>
          </a:prstGeom>
          <a:noFill/>
        </p:spPr>
        <p:txBody>
          <a:bodyPr wrap="square" rtlCol="0">
            <a:spAutoFit/>
          </a:bodyPr>
          <a:lstStyle/>
          <a:p>
            <a:pPr algn="ctr"/>
            <a:r>
              <a:rPr lang="en-US" sz="4800" dirty="0">
                <a:solidFill>
                  <a:schemeClr val="bg1"/>
                </a:solidFill>
                <a:latin typeface="Calisto MT" panose="02040603050505030304" pitchFamily="18" charset="0"/>
              </a:rPr>
              <a:t>The Saint</a:t>
            </a:r>
          </a:p>
        </p:txBody>
      </p:sp>
      <p:sp>
        <p:nvSpPr>
          <p:cNvPr id="2" name="Rectangle 1"/>
          <p:cNvSpPr/>
          <p:nvPr/>
        </p:nvSpPr>
        <p:spPr>
          <a:xfrm>
            <a:off x="326572" y="885149"/>
            <a:ext cx="7326086" cy="3170099"/>
          </a:xfrm>
          <a:prstGeom prst="rect">
            <a:avLst/>
          </a:prstGeom>
        </p:spPr>
        <p:txBody>
          <a:bodyPr wrap="square">
            <a:spAutoFit/>
          </a:bodyPr>
          <a:lstStyle/>
          <a:p>
            <a:r>
              <a:rPr lang="en-US" sz="2000" dirty="0">
                <a:solidFill>
                  <a:schemeClr val="bg1"/>
                </a:solidFill>
              </a:rPr>
              <a:t>Paul frequently referred to Church members as “saints.”</a:t>
            </a:r>
          </a:p>
          <a:p>
            <a:endParaRPr lang="en-US" sz="2000" dirty="0">
              <a:solidFill>
                <a:schemeClr val="bg1"/>
              </a:solidFill>
            </a:endParaRPr>
          </a:p>
          <a:p>
            <a:r>
              <a:rPr lang="en-US" sz="2000" dirty="0">
                <a:solidFill>
                  <a:schemeClr val="bg1"/>
                </a:solidFill>
              </a:rPr>
              <a:t>“</a:t>
            </a:r>
            <a:r>
              <a:rPr lang="en-US" sz="2000" i="1" dirty="0">
                <a:solidFill>
                  <a:schemeClr val="bg1"/>
                </a:solidFill>
              </a:rPr>
              <a:t>Saint</a:t>
            </a:r>
            <a:r>
              <a:rPr lang="en-US" sz="2000" dirty="0">
                <a:solidFill>
                  <a:schemeClr val="bg1"/>
                </a:solidFill>
              </a:rPr>
              <a:t> is a translation of a Greek word also rendered ‘holy,’ the fundamental idea being that of consecration or separation for a sacred purpose.</a:t>
            </a:r>
          </a:p>
          <a:p>
            <a:endParaRPr lang="en-US" sz="2000" dirty="0">
              <a:solidFill>
                <a:schemeClr val="bg1"/>
              </a:solidFill>
            </a:endParaRPr>
          </a:p>
          <a:p>
            <a:r>
              <a:rPr lang="en-US" sz="2000" dirty="0">
                <a:solidFill>
                  <a:schemeClr val="bg1"/>
                </a:solidFill>
              </a:rPr>
              <a:t>By referring to members of the Church as Saints, Paul was teaching that every follower of Jesus Christ is made holy—set apart from the world—through the Atonement and should therefore strive to be a holy person. </a:t>
            </a:r>
          </a:p>
        </p:txBody>
      </p:sp>
      <p:sp>
        <p:nvSpPr>
          <p:cNvPr id="3" name="Rectangle 2"/>
          <p:cNvSpPr/>
          <p:nvPr/>
        </p:nvSpPr>
        <p:spPr>
          <a:xfrm>
            <a:off x="11654939" y="6368534"/>
            <a:ext cx="442750" cy="369332"/>
          </a:xfrm>
          <a:prstGeom prst="rect">
            <a:avLst/>
          </a:prstGeom>
        </p:spPr>
        <p:txBody>
          <a:bodyPr wrap="none">
            <a:spAutoFit/>
          </a:bodyPr>
          <a:lstStyle/>
          <a:p>
            <a:r>
              <a:rPr lang="en-US" dirty="0"/>
              <a:t>(2)</a:t>
            </a:r>
            <a:endParaRPr lang="en-US" dirty="0">
              <a:solidFill>
                <a:schemeClr val="bg1"/>
              </a:solidFill>
            </a:endParaRPr>
          </a:p>
        </p:txBody>
      </p:sp>
      <p:pic>
        <p:nvPicPr>
          <p:cNvPr id="17410" name="Picture 2" descr="Image result for saint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119" y="3774394"/>
            <a:ext cx="55245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aints l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2155" y="402771"/>
            <a:ext cx="3568604" cy="235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fade">
                                      <p:cBhvr>
                                        <p:cTn id="13"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19446"/>
            <a:ext cx="7391400" cy="338554"/>
          </a:xfrm>
          <a:prstGeom prst="rect">
            <a:avLst/>
          </a:prstGeom>
          <a:noFill/>
        </p:spPr>
        <p:txBody>
          <a:bodyPr wrap="square" rtlCol="0">
            <a:spAutoFit/>
          </a:bodyPr>
          <a:lstStyle/>
          <a:p>
            <a:r>
              <a:rPr lang="en-US" sz="1600" dirty="0">
                <a:solidFill>
                  <a:schemeClr val="bg1"/>
                </a:solidFill>
              </a:rPr>
              <a:t>Ephesians 1:3-8</a:t>
            </a:r>
          </a:p>
        </p:txBody>
      </p:sp>
      <p:sp>
        <p:nvSpPr>
          <p:cNvPr id="9" name="TextBox 8"/>
          <p:cNvSpPr txBox="1"/>
          <p:nvPr/>
        </p:nvSpPr>
        <p:spPr>
          <a:xfrm>
            <a:off x="1524000" y="0"/>
            <a:ext cx="8991600" cy="830997"/>
          </a:xfrm>
          <a:prstGeom prst="rect">
            <a:avLst/>
          </a:prstGeom>
          <a:noFill/>
        </p:spPr>
        <p:txBody>
          <a:bodyPr wrap="square" rtlCol="0">
            <a:spAutoFit/>
          </a:bodyPr>
          <a:lstStyle/>
          <a:p>
            <a:pPr algn="ctr"/>
            <a:r>
              <a:rPr lang="en-US" sz="4800" dirty="0">
                <a:solidFill>
                  <a:schemeClr val="bg1"/>
                </a:solidFill>
                <a:latin typeface="Calisto MT" panose="02040603050505030304" pitchFamily="18" charset="0"/>
              </a:rPr>
              <a:t>Predestinated</a:t>
            </a:r>
          </a:p>
        </p:txBody>
      </p:sp>
      <p:sp>
        <p:nvSpPr>
          <p:cNvPr id="2" name="Rectangle 1"/>
          <p:cNvSpPr/>
          <p:nvPr/>
        </p:nvSpPr>
        <p:spPr>
          <a:xfrm>
            <a:off x="2492828" y="798064"/>
            <a:ext cx="7326086" cy="461665"/>
          </a:xfrm>
          <a:prstGeom prst="rect">
            <a:avLst/>
          </a:prstGeom>
        </p:spPr>
        <p:txBody>
          <a:bodyPr wrap="square">
            <a:spAutoFit/>
          </a:bodyPr>
          <a:lstStyle/>
          <a:p>
            <a:pPr algn="ctr"/>
            <a:r>
              <a:rPr lang="en-US" sz="2400" dirty="0">
                <a:solidFill>
                  <a:schemeClr val="bg1"/>
                </a:solidFill>
                <a:latin typeface="Open Sans"/>
              </a:rPr>
              <a:t>The adoption of children by Jesus Christ to himself</a:t>
            </a:r>
            <a:endParaRPr lang="en-US" sz="2400" dirty="0">
              <a:solidFill>
                <a:schemeClr val="bg1"/>
              </a:solidFill>
            </a:endParaRPr>
          </a:p>
        </p:txBody>
      </p:sp>
      <p:grpSp>
        <p:nvGrpSpPr>
          <p:cNvPr id="11" name="Group 10"/>
          <p:cNvGrpSpPr/>
          <p:nvPr/>
        </p:nvGrpSpPr>
        <p:grpSpPr>
          <a:xfrm>
            <a:off x="383237" y="4151678"/>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B7A65D"/>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1002456" y="4823178"/>
              <a:ext cx="2030128" cy="1077218"/>
            </a:xfrm>
            <a:prstGeom prst="rect">
              <a:avLst/>
            </a:prstGeom>
            <a:ln>
              <a:noFill/>
            </a:ln>
          </p:spPr>
          <p:txBody>
            <a:bodyPr wrap="square">
              <a:spAutoFit/>
            </a:bodyPr>
            <a:lstStyle/>
            <a:p>
              <a:pPr algn="ctr"/>
              <a:r>
                <a:rPr lang="en-US" sz="1600" b="1" dirty="0">
                  <a:solidFill>
                    <a:schemeClr val="bg2">
                      <a:lumMod val="10000"/>
                    </a:schemeClr>
                  </a:solidFill>
                </a:rPr>
                <a:t>God’s children are foreordained to receive the blessings of the gospel</a:t>
              </a:r>
              <a:endParaRPr lang="en-US" sz="1600" dirty="0">
                <a:solidFill>
                  <a:schemeClr val="bg2">
                    <a:lumMod val="10000"/>
                  </a:schemeClr>
                </a:solidFill>
              </a:endParaRPr>
            </a:p>
          </p:txBody>
        </p:sp>
      </p:grpSp>
      <p:sp>
        <p:nvSpPr>
          <p:cNvPr id="3" name="Rectangle 2"/>
          <p:cNvSpPr/>
          <p:nvPr/>
        </p:nvSpPr>
        <p:spPr>
          <a:xfrm>
            <a:off x="261258" y="1367134"/>
            <a:ext cx="3439885" cy="1631216"/>
          </a:xfrm>
          <a:prstGeom prst="rect">
            <a:avLst/>
          </a:prstGeom>
        </p:spPr>
        <p:txBody>
          <a:bodyPr wrap="square">
            <a:spAutoFit/>
          </a:bodyPr>
          <a:lstStyle/>
          <a:p>
            <a:r>
              <a:rPr lang="en-US" sz="2000" dirty="0">
                <a:solidFill>
                  <a:schemeClr val="bg1"/>
                </a:solidFill>
              </a:rPr>
              <a:t>Ephesians contains the only passages in the New Testament that use the phrase translated as “heavenly places” to refer to multiple realms in heaven.</a:t>
            </a:r>
          </a:p>
        </p:txBody>
      </p:sp>
      <p:sp>
        <p:nvSpPr>
          <p:cNvPr id="4" name="Rectangle 3"/>
          <p:cNvSpPr/>
          <p:nvPr/>
        </p:nvSpPr>
        <p:spPr>
          <a:xfrm>
            <a:off x="8120741" y="1902884"/>
            <a:ext cx="3907971" cy="4247317"/>
          </a:xfrm>
          <a:prstGeom prst="rect">
            <a:avLst/>
          </a:prstGeom>
        </p:spPr>
        <p:txBody>
          <a:bodyPr wrap="square">
            <a:spAutoFit/>
          </a:bodyPr>
          <a:lstStyle/>
          <a:p>
            <a:r>
              <a:rPr lang="en-US" dirty="0">
                <a:solidFill>
                  <a:schemeClr val="bg1"/>
                </a:solidFill>
                <a:latin typeface="Calibri" panose="020F0502020204030204" pitchFamily="34" charset="0"/>
              </a:rPr>
              <a:t>"...many of the noble and valiant spirits of the pre-existence have been withheld as to birth into mortality until this particular time that they may be here upon the earth, either born under the covenant or converted to the gospel of Jesus Christ, that there will be strength within the Church to fulfill the divine commitments which the Lord has placed upon us as a people.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choice spirits so withheld, as could be expected, respond more readily to the gospel message here in life when they hear it." (3)</a:t>
            </a:r>
            <a:endParaRPr lang="en-US" dirty="0">
              <a:solidFill>
                <a:schemeClr val="bg1"/>
              </a:solidFill>
            </a:endParaRPr>
          </a:p>
        </p:txBody>
      </p:sp>
      <p:pic>
        <p:nvPicPr>
          <p:cNvPr id="22530" name="Picture 2" descr="Image result for Alvin R. D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3942" y="136071"/>
            <a:ext cx="952954" cy="1219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3DAEF7-5E82-462C-A647-49E4131B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921" y="1612832"/>
            <a:ext cx="3971925" cy="3067050"/>
          </a:xfrm>
          <a:prstGeom prst="rect">
            <a:avLst/>
          </a:prstGeom>
        </p:spPr>
      </p:pic>
    </p:spTree>
    <p:extLst>
      <p:ext uri="{BB962C8B-B14F-4D97-AF65-F5344CB8AC3E}">
        <p14:creationId xmlns:p14="http://schemas.microsoft.com/office/powerpoint/2010/main" val="20484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0"/>
            <a:ext cx="8991600" cy="830997"/>
          </a:xfrm>
          <a:prstGeom prst="rect">
            <a:avLst/>
          </a:prstGeom>
          <a:noFill/>
        </p:spPr>
        <p:txBody>
          <a:bodyPr wrap="square" rtlCol="0">
            <a:spAutoFit/>
          </a:bodyPr>
          <a:lstStyle/>
          <a:p>
            <a:pPr algn="ctr"/>
            <a:r>
              <a:rPr lang="en-US" sz="4800" dirty="0">
                <a:solidFill>
                  <a:schemeClr val="bg1"/>
                </a:solidFill>
                <a:latin typeface="Calisto MT" panose="02040603050505030304" pitchFamily="18" charset="0"/>
              </a:rPr>
              <a:t>Premortal Spirit World</a:t>
            </a:r>
          </a:p>
        </p:txBody>
      </p:sp>
      <p:sp>
        <p:nvSpPr>
          <p:cNvPr id="4" name="Rectangle 3"/>
          <p:cNvSpPr/>
          <p:nvPr/>
        </p:nvSpPr>
        <p:spPr>
          <a:xfrm>
            <a:off x="272139" y="868742"/>
            <a:ext cx="6379031" cy="2862322"/>
          </a:xfrm>
          <a:prstGeom prst="rect">
            <a:avLst/>
          </a:prstGeom>
        </p:spPr>
        <p:txBody>
          <a:bodyPr wrap="square">
            <a:spAutoFit/>
          </a:bodyPr>
          <a:lstStyle/>
          <a:p>
            <a:pPr fontAlgn="base"/>
            <a:r>
              <a:rPr lang="en-US" sz="2000" dirty="0">
                <a:solidFill>
                  <a:schemeClr val="bg1"/>
                </a:solidFill>
              </a:rPr>
              <a:t>“In the premortal spirit world, God appointed certain spirits to fulfill specific missions during their mortal lives. This is called foreordination.</a:t>
            </a:r>
          </a:p>
          <a:p>
            <a:pPr fontAlgn="base"/>
            <a:endParaRPr lang="en-US" sz="2000" dirty="0">
              <a:solidFill>
                <a:schemeClr val="bg1"/>
              </a:solidFill>
            </a:endParaRPr>
          </a:p>
          <a:p>
            <a:pPr fontAlgn="base"/>
            <a:r>
              <a:rPr lang="en-US" sz="2000" dirty="0">
                <a:solidFill>
                  <a:schemeClr val="bg1"/>
                </a:solidFill>
              </a:rPr>
              <a:t>“Foreordination does not guarantee that individuals will receive certain callings or responsibilities. Such opportunities come in this life as a result of the righteous exercise of agency, just as foreordination came as a result of righteousness in the premortal existence. …</a:t>
            </a:r>
          </a:p>
        </p:txBody>
      </p:sp>
      <p:sp>
        <p:nvSpPr>
          <p:cNvPr id="5" name="Rectangle 4"/>
          <p:cNvSpPr/>
          <p:nvPr/>
        </p:nvSpPr>
        <p:spPr>
          <a:xfrm>
            <a:off x="5116286" y="4000811"/>
            <a:ext cx="6662057" cy="2554545"/>
          </a:xfrm>
          <a:prstGeom prst="rect">
            <a:avLst/>
          </a:prstGeom>
        </p:spPr>
        <p:txBody>
          <a:bodyPr wrap="square">
            <a:spAutoFit/>
          </a:bodyPr>
          <a:lstStyle/>
          <a:p>
            <a:pPr fontAlgn="base"/>
            <a:r>
              <a:rPr lang="en-US" sz="2000" dirty="0">
                <a:solidFill>
                  <a:schemeClr val="bg1"/>
                </a:solidFill>
              </a:rPr>
              <a:t>“The doctrine of foreordination applies to all members of the Church, not just to the Savior and His prophets. Before the creation of the earth, faithful women were given certain responsibilities and faithful men were foreordained to certain priesthood duties. Although you do not remember that time, you surely agreed to fulfill significant tasks in the service of your Father. As you prove yourself worthy, you will be given opportunities to fulfill the assignments you then received.” (</a:t>
            </a:r>
            <a:r>
              <a:rPr lang="en-US" sz="2000" i="1" dirty="0">
                <a:solidFill>
                  <a:schemeClr val="bg1"/>
                </a:solidFill>
              </a:rPr>
              <a:t>4)</a:t>
            </a:r>
            <a:endParaRPr lang="en-US" sz="2000" dirty="0">
              <a:solidFill>
                <a:schemeClr val="bg1"/>
              </a:solidFill>
            </a:endParaRPr>
          </a:p>
        </p:txBody>
      </p:sp>
      <p:pic>
        <p:nvPicPr>
          <p:cNvPr id="23554" name="Picture 2" descr="Image result for premort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695" y="810986"/>
            <a:ext cx="2368161" cy="303201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hubble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170" y="3719966"/>
            <a:ext cx="3727803" cy="2909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19446"/>
            <a:ext cx="7391400" cy="338554"/>
          </a:xfrm>
          <a:prstGeom prst="rect">
            <a:avLst/>
          </a:prstGeom>
          <a:noFill/>
        </p:spPr>
        <p:txBody>
          <a:bodyPr wrap="square" rtlCol="0">
            <a:spAutoFit/>
          </a:bodyPr>
          <a:lstStyle/>
          <a:p>
            <a:r>
              <a:rPr lang="en-US" sz="1600" dirty="0">
                <a:solidFill>
                  <a:schemeClr val="bg1"/>
                </a:solidFill>
              </a:rPr>
              <a:t>Ephesians 1:3-8</a:t>
            </a:r>
          </a:p>
        </p:txBody>
      </p:sp>
    </p:spTree>
    <p:extLst>
      <p:ext uri="{BB962C8B-B14F-4D97-AF65-F5344CB8AC3E}">
        <p14:creationId xmlns:p14="http://schemas.microsoft.com/office/powerpoint/2010/main" val="31469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838200"/>
            <a:ext cx="3733800" cy="2308324"/>
          </a:xfrm>
          <a:prstGeom prst="rect">
            <a:avLst/>
          </a:prstGeom>
          <a:noFill/>
        </p:spPr>
        <p:txBody>
          <a:bodyPr wrap="square" rtlCol="0">
            <a:spAutoFit/>
          </a:bodyPr>
          <a:lstStyle/>
          <a:p>
            <a:r>
              <a:rPr lang="en-US" sz="2400" i="1" dirty="0">
                <a:solidFill>
                  <a:srgbClr val="FFFF00"/>
                </a:solidFill>
              </a:rPr>
              <a:t>“And his is the manner after which they were ordained—being called and prepared from the foundation of the world according to the foreknowledge of God…</a:t>
            </a:r>
          </a:p>
        </p:txBody>
      </p:sp>
      <p:sp>
        <p:nvSpPr>
          <p:cNvPr id="6" name="TextBox 5"/>
          <p:cNvSpPr txBox="1"/>
          <p:nvPr/>
        </p:nvSpPr>
        <p:spPr>
          <a:xfrm>
            <a:off x="108857" y="6334780"/>
            <a:ext cx="7391400" cy="369332"/>
          </a:xfrm>
          <a:prstGeom prst="rect">
            <a:avLst/>
          </a:prstGeom>
          <a:noFill/>
        </p:spPr>
        <p:txBody>
          <a:bodyPr wrap="square" rtlCol="0">
            <a:spAutoFit/>
          </a:bodyPr>
          <a:lstStyle/>
          <a:p>
            <a:r>
              <a:rPr lang="en-US" dirty="0">
                <a:solidFill>
                  <a:schemeClr val="bg1"/>
                </a:solidFill>
              </a:rPr>
              <a:t>Alma 13:3</a:t>
            </a:r>
          </a:p>
        </p:txBody>
      </p:sp>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latin typeface="Abadi" panose="020B0604020104020204" pitchFamily="34" charset="0"/>
              </a:rPr>
              <a:t>High Priests called because of faith</a:t>
            </a:r>
          </a:p>
        </p:txBody>
      </p:sp>
      <p:sp>
        <p:nvSpPr>
          <p:cNvPr id="8" name="TextBox 7"/>
          <p:cNvSpPr txBox="1"/>
          <p:nvPr/>
        </p:nvSpPr>
        <p:spPr>
          <a:xfrm>
            <a:off x="2438400" y="3429001"/>
            <a:ext cx="4114800" cy="830997"/>
          </a:xfrm>
          <a:prstGeom prst="rect">
            <a:avLst/>
          </a:prstGeom>
          <a:noFill/>
        </p:spPr>
        <p:txBody>
          <a:bodyPr wrap="square" rtlCol="0">
            <a:spAutoFit/>
          </a:bodyPr>
          <a:lstStyle/>
          <a:p>
            <a:r>
              <a:rPr lang="en-US" sz="2400" dirty="0"/>
              <a:t>…on account of their exceeding faith and good works;</a:t>
            </a:r>
          </a:p>
        </p:txBody>
      </p:sp>
      <p:sp>
        <p:nvSpPr>
          <p:cNvPr id="10" name="TextBox 9"/>
          <p:cNvSpPr txBox="1"/>
          <p:nvPr/>
        </p:nvSpPr>
        <p:spPr>
          <a:xfrm>
            <a:off x="4558496" y="4889283"/>
            <a:ext cx="5395118" cy="1569660"/>
          </a:xfrm>
          <a:prstGeom prst="rect">
            <a:avLst/>
          </a:prstGeom>
          <a:noFill/>
        </p:spPr>
        <p:txBody>
          <a:bodyPr wrap="square" rtlCol="0">
            <a:spAutoFit/>
          </a:bodyPr>
          <a:lstStyle/>
          <a:p>
            <a:r>
              <a:rPr lang="en-US" sz="2400" i="1" dirty="0">
                <a:solidFill>
                  <a:srgbClr val="FFFF00"/>
                </a:solidFill>
              </a:rPr>
              <a:t>…in the first place being left to choose good or evil; therefore they having chosen good, and exercising exceedingly great faith are called with a holy calling…”</a:t>
            </a:r>
          </a:p>
        </p:txBody>
      </p:sp>
      <p:pic>
        <p:nvPicPr>
          <p:cNvPr id="3" name="Picture 2">
            <a:extLst>
              <a:ext uri="{FF2B5EF4-FFF2-40B4-BE49-F238E27FC236}">
                <a16:creationId xmlns:a16="http://schemas.microsoft.com/office/drawing/2014/main" id="{E6DC820B-862D-4223-A557-8629BCF1E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365" y="901411"/>
            <a:ext cx="2879667" cy="3802919"/>
          </a:xfrm>
          <a:prstGeom prst="rect">
            <a:avLst/>
          </a:prstGeom>
        </p:spPr>
      </p:pic>
    </p:spTree>
    <p:extLst>
      <p:ext uri="{BB962C8B-B14F-4D97-AF65-F5344CB8AC3E}">
        <p14:creationId xmlns:p14="http://schemas.microsoft.com/office/powerpoint/2010/main" val="10008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2514" y="838200"/>
            <a:ext cx="3733800" cy="1569660"/>
          </a:xfrm>
          <a:prstGeom prst="rect">
            <a:avLst/>
          </a:prstGeom>
          <a:noFill/>
        </p:spPr>
        <p:txBody>
          <a:bodyPr wrap="square" rtlCol="0">
            <a:spAutoFit/>
          </a:bodyPr>
          <a:lstStyle/>
          <a:p>
            <a:r>
              <a:rPr lang="en-US" sz="2400" i="1" dirty="0">
                <a:solidFill>
                  <a:srgbClr val="FFFF00"/>
                </a:solidFill>
              </a:rPr>
              <a:t>“And God saw these souls that they were good, and he stood in the midst of them, and he said:…</a:t>
            </a:r>
          </a:p>
        </p:txBody>
      </p:sp>
      <p:sp>
        <p:nvSpPr>
          <p:cNvPr id="6" name="TextBox 5"/>
          <p:cNvSpPr txBox="1"/>
          <p:nvPr/>
        </p:nvSpPr>
        <p:spPr>
          <a:xfrm>
            <a:off x="0" y="6334780"/>
            <a:ext cx="7391400" cy="369332"/>
          </a:xfrm>
          <a:prstGeom prst="rect">
            <a:avLst/>
          </a:prstGeom>
          <a:noFill/>
        </p:spPr>
        <p:txBody>
          <a:bodyPr wrap="square" rtlCol="0">
            <a:spAutoFit/>
          </a:bodyPr>
          <a:lstStyle/>
          <a:p>
            <a:r>
              <a:rPr lang="en-US" dirty="0">
                <a:solidFill>
                  <a:schemeClr val="bg1"/>
                </a:solidFill>
              </a:rPr>
              <a:t>Abraham 3:23</a:t>
            </a:r>
          </a:p>
        </p:txBody>
      </p:sp>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latin typeface="Abadi" panose="020B0604020104020204" pitchFamily="34" charset="0"/>
              </a:rPr>
              <a:t>Abraham learns of pre-earth life</a:t>
            </a:r>
          </a:p>
        </p:txBody>
      </p:sp>
      <p:sp>
        <p:nvSpPr>
          <p:cNvPr id="8" name="TextBox 7"/>
          <p:cNvSpPr txBox="1"/>
          <p:nvPr/>
        </p:nvSpPr>
        <p:spPr>
          <a:xfrm>
            <a:off x="3573625" y="4024933"/>
            <a:ext cx="6708710" cy="1569660"/>
          </a:xfrm>
          <a:prstGeom prst="rect">
            <a:avLst/>
          </a:prstGeom>
          <a:noFill/>
        </p:spPr>
        <p:txBody>
          <a:bodyPr wrap="square" rtlCol="0">
            <a:spAutoFit/>
          </a:bodyPr>
          <a:lstStyle/>
          <a:p>
            <a:r>
              <a:rPr lang="en-US" sz="2400" i="1" dirty="0">
                <a:solidFill>
                  <a:srgbClr val="FFFF00"/>
                </a:solidFill>
              </a:rPr>
              <a:t>…These I will make my rulers; for he stood among those that were spirits, and he saw that they were good; and he </a:t>
            </a:r>
            <a:r>
              <a:rPr lang="en-US" sz="2400" i="1" dirty="0" err="1">
                <a:solidFill>
                  <a:srgbClr val="FFFF00"/>
                </a:solidFill>
              </a:rPr>
              <a:t>saith</a:t>
            </a:r>
            <a:r>
              <a:rPr lang="en-US" sz="2400" i="1" dirty="0">
                <a:solidFill>
                  <a:srgbClr val="FFFF00"/>
                </a:solidFill>
              </a:rPr>
              <a:t> unto me: Abraham, thou art one of them; thou </a:t>
            </a:r>
            <a:r>
              <a:rPr lang="en-US" sz="2400" i="1" dirty="0" err="1">
                <a:solidFill>
                  <a:srgbClr val="FFFF00"/>
                </a:solidFill>
              </a:rPr>
              <a:t>wast</a:t>
            </a:r>
            <a:r>
              <a:rPr lang="en-US" sz="2400" i="1" dirty="0">
                <a:solidFill>
                  <a:srgbClr val="FFFF00"/>
                </a:solidFill>
              </a:rPr>
              <a:t> chosen before thou </a:t>
            </a:r>
            <a:r>
              <a:rPr lang="en-US" sz="2400" i="1" dirty="0" err="1">
                <a:solidFill>
                  <a:srgbClr val="FFFF00"/>
                </a:solidFill>
              </a:rPr>
              <a:t>wast</a:t>
            </a:r>
            <a:r>
              <a:rPr lang="en-US" sz="2400" i="1" dirty="0">
                <a:solidFill>
                  <a:srgbClr val="FFFF00"/>
                </a:solidFill>
              </a:rPr>
              <a:t> born.”</a:t>
            </a:r>
          </a:p>
        </p:txBody>
      </p:sp>
      <p:pic>
        <p:nvPicPr>
          <p:cNvPr id="11" name="Picture 10" descr="abraham and stars.jpg"/>
          <p:cNvPicPr>
            <a:picLocks noChangeAspect="1"/>
          </p:cNvPicPr>
          <p:nvPr/>
        </p:nvPicPr>
        <p:blipFill>
          <a:blip r:embed="rId3" cstate="print"/>
          <a:stretch>
            <a:fillRect/>
          </a:stretch>
        </p:blipFill>
        <p:spPr>
          <a:xfrm>
            <a:off x="5533053" y="620485"/>
            <a:ext cx="4129107" cy="3110237"/>
          </a:xfrm>
          <a:prstGeom prst="rect">
            <a:avLst/>
          </a:prstGeom>
        </p:spPr>
      </p:pic>
    </p:spTree>
    <p:extLst>
      <p:ext uri="{BB962C8B-B14F-4D97-AF65-F5344CB8AC3E}">
        <p14:creationId xmlns:p14="http://schemas.microsoft.com/office/powerpoint/2010/main" val="3371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bri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9251" r="5252" b="356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0" y="0"/>
            <a:ext cx="8991600" cy="707886"/>
          </a:xfrm>
          <a:prstGeom prst="rect">
            <a:avLst/>
          </a:prstGeom>
          <a:noFill/>
        </p:spPr>
        <p:txBody>
          <a:bodyPr wrap="square" rtlCol="0">
            <a:spAutoFit/>
          </a:bodyPr>
          <a:lstStyle/>
          <a:p>
            <a:pPr algn="ctr"/>
            <a:r>
              <a:rPr lang="en-US" sz="4000" dirty="0">
                <a:latin typeface="Abadi" panose="020B0604020104020204" pitchFamily="34" charset="0"/>
              </a:rPr>
              <a:t>Jesus is Chosen</a:t>
            </a:r>
          </a:p>
        </p:txBody>
      </p:sp>
      <p:sp>
        <p:nvSpPr>
          <p:cNvPr id="6" name="TextBox 5"/>
          <p:cNvSpPr txBox="1"/>
          <p:nvPr/>
        </p:nvSpPr>
        <p:spPr>
          <a:xfrm>
            <a:off x="2209800" y="1143000"/>
            <a:ext cx="3733800" cy="2308324"/>
          </a:xfrm>
          <a:prstGeom prst="rect">
            <a:avLst/>
          </a:prstGeom>
          <a:noFill/>
        </p:spPr>
        <p:txBody>
          <a:bodyPr wrap="square" rtlCol="0">
            <a:spAutoFit/>
          </a:bodyPr>
          <a:lstStyle/>
          <a:p>
            <a:r>
              <a:rPr lang="en-US" sz="2400" dirty="0">
                <a:solidFill>
                  <a:schemeClr val="bg1"/>
                </a:solidFill>
              </a:rPr>
              <a:t>“But, behold, my Beloved Son, which was my Beloved and Chosen from the beginning, said unto me—Father, thy will be done, and the glory be </a:t>
            </a:r>
            <a:r>
              <a:rPr lang="en-US" sz="2400" dirty="0" err="1">
                <a:solidFill>
                  <a:schemeClr val="bg1"/>
                </a:solidFill>
              </a:rPr>
              <a:t>thine</a:t>
            </a:r>
            <a:r>
              <a:rPr lang="en-US" sz="2400" dirty="0">
                <a:solidFill>
                  <a:schemeClr val="bg1"/>
                </a:solidFill>
              </a:rPr>
              <a:t> forever.”</a:t>
            </a:r>
          </a:p>
        </p:txBody>
      </p:sp>
      <p:sp>
        <p:nvSpPr>
          <p:cNvPr id="7" name="TextBox 6"/>
          <p:cNvSpPr txBox="1"/>
          <p:nvPr/>
        </p:nvSpPr>
        <p:spPr>
          <a:xfrm>
            <a:off x="108857" y="6334780"/>
            <a:ext cx="7391400" cy="369332"/>
          </a:xfrm>
          <a:prstGeom prst="rect">
            <a:avLst/>
          </a:prstGeom>
          <a:noFill/>
        </p:spPr>
        <p:txBody>
          <a:bodyPr wrap="square" rtlCol="0">
            <a:spAutoFit/>
          </a:bodyPr>
          <a:lstStyle/>
          <a:p>
            <a:r>
              <a:rPr lang="en-US" dirty="0">
                <a:solidFill>
                  <a:schemeClr val="bg1"/>
                </a:solidFill>
              </a:rPr>
              <a:t>Moses 4:2</a:t>
            </a:r>
          </a:p>
        </p:txBody>
      </p:sp>
      <p:pic>
        <p:nvPicPr>
          <p:cNvPr id="3" name="Picture 2">
            <a:extLst>
              <a:ext uri="{FF2B5EF4-FFF2-40B4-BE49-F238E27FC236}">
                <a16:creationId xmlns:a16="http://schemas.microsoft.com/office/drawing/2014/main" id="{9FDB1C26-CAEB-4CD5-B40B-46BEC889D3E1}"/>
              </a:ext>
            </a:extLst>
          </p:cNvPr>
          <p:cNvPicPr>
            <a:picLocks noChangeAspect="1"/>
          </p:cNvPicPr>
          <p:nvPr/>
        </p:nvPicPr>
        <p:blipFill rotWithShape="1">
          <a:blip r:embed="rId3">
            <a:extLst>
              <a:ext uri="{28A0092B-C50C-407E-A947-70E740481C1C}">
                <a14:useLocalDpi xmlns:a14="http://schemas.microsoft.com/office/drawing/2010/main" val="0"/>
              </a:ext>
            </a:extLst>
          </a:blip>
          <a:srcRect l="5026" b="2824"/>
          <a:stretch/>
        </p:blipFill>
        <p:spPr>
          <a:xfrm>
            <a:off x="6750995" y="707886"/>
            <a:ext cx="4692455" cy="5342718"/>
          </a:xfrm>
          <a:prstGeom prst="rect">
            <a:avLst/>
          </a:prstGeom>
        </p:spPr>
      </p:pic>
    </p:spTree>
    <p:extLst>
      <p:ext uri="{BB962C8B-B14F-4D97-AF65-F5344CB8AC3E}">
        <p14:creationId xmlns:p14="http://schemas.microsoft.com/office/powerpoint/2010/main" val="605412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4256</Words>
  <Application>Microsoft Office PowerPoint</Application>
  <PresentationFormat>Widescreen</PresentationFormat>
  <Paragraphs>232</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Verdana</vt:lpstr>
      <vt:lpstr>Arial</vt:lpstr>
      <vt:lpstr>Open Sans</vt:lpstr>
      <vt:lpstr>Colonna MT</vt:lpstr>
      <vt:lpstr>Calisto MT</vt:lpstr>
      <vt:lpstr>Calibri Light</vt:lpstr>
      <vt:lpstr>Calibri</vt:lpstr>
      <vt:lpstr>Abadi</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cp:revision>
  <dcterms:created xsi:type="dcterms:W3CDTF">2023-03-09T00:44:22Z</dcterms:created>
  <dcterms:modified xsi:type="dcterms:W3CDTF">2023-03-09T20:35:43Z</dcterms:modified>
</cp:coreProperties>
</file>