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0" r:id="rId2"/>
    <p:sldId id="282" r:id="rId3"/>
    <p:sldId id="289" r:id="rId4"/>
    <p:sldId id="291" r:id="rId5"/>
    <p:sldId id="362" r:id="rId6"/>
    <p:sldId id="363" r:id="rId7"/>
    <p:sldId id="361" r:id="rId8"/>
    <p:sldId id="293" r:id="rId9"/>
    <p:sldId id="287" r:id="rId10"/>
    <p:sldId id="294" r:id="rId11"/>
    <p:sldId id="295" r:id="rId12"/>
    <p:sldId id="288" r:id="rId13"/>
    <p:sldId id="296" r:id="rId14"/>
    <p:sldId id="303" r:id="rId15"/>
    <p:sldId id="304" r:id="rId16"/>
    <p:sldId id="305" r:id="rId17"/>
    <p:sldId id="298" r:id="rId18"/>
    <p:sldId id="297" r:id="rId19"/>
    <p:sldId id="299" r:id="rId20"/>
    <p:sldId id="300" r:id="rId21"/>
    <p:sldId id="301" r:id="rId22"/>
    <p:sldId id="302" r:id="rId23"/>
    <p:sldId id="306" r:id="rId24"/>
    <p:sldId id="307" r:id="rId25"/>
    <p:sldId id="284" r:id="rId26"/>
    <p:sldId id="286" r:id="rId27"/>
    <p:sldId id="290" r:id="rId28"/>
    <p:sldId id="308" r:id="rId29"/>
    <p:sldId id="309" r:id="rId30"/>
    <p:sldId id="310" r:id="rId31"/>
    <p:sldId id="311" r:id="rId32"/>
    <p:sldId id="312" r:id="rId33"/>
    <p:sldId id="313" r:id="rId34"/>
    <p:sldId id="314" r:id="rId35"/>
    <p:sldId id="292" r:id="rId36"/>
    <p:sldId id="315" r:id="rId37"/>
    <p:sldId id="316"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65" r:id="rId53"/>
    <p:sldId id="332" r:id="rId54"/>
    <p:sldId id="333" r:id="rId55"/>
    <p:sldId id="364" r:id="rId56"/>
    <p:sldId id="334" r:id="rId57"/>
    <p:sldId id="335" r:id="rId58"/>
    <p:sldId id="336" r:id="rId59"/>
    <p:sldId id="337" r:id="rId60"/>
    <p:sldId id="338" r:id="rId61"/>
    <p:sldId id="339" r:id="rId62"/>
    <p:sldId id="340" r:id="rId63"/>
    <p:sldId id="341" r:id="rId64"/>
    <p:sldId id="342" r:id="rId65"/>
    <p:sldId id="366"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Lst>
  <p:sldSz cx="12192000" cy="6858000"/>
  <p:notesSz cx="6858000" cy="9144000"/>
  <p:embeddedFontLst>
    <p:embeddedFont>
      <p:font typeface="Abadi" panose="020B0604020104020204" pitchFamily="34" charset="0"/>
      <p:regular r:id="rId84"/>
    </p:embeddedFont>
    <p:embeddedFont>
      <p:font typeface="Arial Narrow" panose="020B0606020202030204" pitchFamily="34" charset="0"/>
      <p:regular r:id="rId85"/>
      <p:bold r:id="rId86"/>
      <p:italic r:id="rId87"/>
      <p:boldItalic r:id="rId88"/>
    </p:embeddedFont>
    <p:embeddedFont>
      <p:font typeface="Bodoni MT" panose="02070603080606020203" pitchFamily="18" charset="0"/>
      <p:regular r:id="rId89"/>
      <p:bold r:id="rId90"/>
      <p:italic r:id="rId91"/>
      <p:boldItalic r:id="rId92"/>
    </p:embeddedFont>
    <p:embeddedFont>
      <p:font typeface="Britannic Bold" panose="020B0903060703020204" pitchFamily="34" charset="0"/>
      <p:regular r:id="rId93"/>
    </p:embeddedFont>
    <p:embeddedFont>
      <p:font typeface="Calibri" panose="020F0502020204030204" pitchFamily="34" charset="0"/>
      <p:regular r:id="rId94"/>
      <p:bold r:id="rId95"/>
      <p:italic r:id="rId96"/>
      <p:boldItalic r:id="rId97"/>
    </p:embeddedFont>
    <p:embeddedFont>
      <p:font typeface="Calibri Light" panose="020F0302020204030204" pitchFamily="34" charset="0"/>
      <p:regular r:id="rId98"/>
      <p:italic r:id="rId99"/>
    </p:embeddedFont>
    <p:embeddedFont>
      <p:font typeface="Colonna MT" panose="04020805060202030203" pitchFamily="82" charset="0"/>
      <p:regular r:id="rId100"/>
    </p:embeddedFont>
    <p:embeddedFont>
      <p:font typeface="Open Sans" panose="020B0606030504020204" pitchFamily="34" charset="0"/>
      <p:regular r:id="rId101"/>
      <p:bold r:id="rId102"/>
      <p:italic r:id="rId103"/>
      <p:boldItalic r:id="rId104"/>
    </p:embeddedFont>
    <p:embeddedFont>
      <p:font typeface="Palatino" panose="020B0604020202020204" charset="0"/>
      <p:regular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B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1797-03FD-18A1-7162-5DB9F78BC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F4DA3F-B79F-3F71-E614-42F4F85453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84F5D-5D71-8093-3728-2021A8C4BB58}"/>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433C0574-A601-45E7-823B-B9D15F363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CD74-49A5-6D89-8456-F60824D9A5B3}"/>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342510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3709-4838-8CAD-8F3E-62CFA156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388BDA-8F4C-39AF-924E-7CBA5F2D6A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5C418-7B6B-6186-82EB-F46C967449F3}"/>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72803E2C-3A1F-88B1-F54C-B89EC25DF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ECC20-DF64-BE7E-1C34-D94B734DD054}"/>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190309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1292FA-3F44-3784-6DDD-CE1B9489C5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FAB1FF-C01D-D91B-49E0-B22946FC7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8F333-D52B-D554-A694-F0A9FC67CBA4}"/>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7A17F22A-ACBD-CA53-880C-3C2DCEF65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79E0E-2F43-3C68-06E2-A6AC0C63B456}"/>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4252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C4EB-D69E-3550-0437-11F557197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797B75-D33B-AF3A-E2EC-051D404367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0432B-2955-4FF4-BC4A-D472A7F51B17}"/>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BDF4752F-C06A-151D-CE04-67CB64FE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38B1B-B997-1BEA-D5E9-EFEA4599D65B}"/>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172697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94C7-F55C-8A70-1540-6B3DE95CD7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4A6BA7-C54D-01CD-B557-C1DF187848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0293E-CD1F-B175-7680-F5D860E8F628}"/>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5ADF1D58-FFD6-6729-7E2B-99EAE2C98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4E017-4774-2B53-3BF9-E499F834D303}"/>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31233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F65CB-8F9E-2596-FBC8-5297FB201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38701-E756-6ED1-3EDB-A84CBF34C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A57CA-069B-C7EB-9915-8245A7CC80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C246A-6E18-9773-E819-87392FC18580}"/>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6" name="Footer Placeholder 5">
            <a:extLst>
              <a:ext uri="{FF2B5EF4-FFF2-40B4-BE49-F238E27FC236}">
                <a16:creationId xmlns:a16="http://schemas.microsoft.com/office/drawing/2014/main" id="{E96273CB-20B7-21E9-2606-86EBAC036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642A2-9788-0AA3-9B04-55E1F4D08CBB}"/>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305199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C810-5BC5-C4BD-13A3-861D57C91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CCFC72-620E-F8E3-8110-806084432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3FDD2-7ECD-2E1D-FA18-79E2F9A1B6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027BEF-FFCB-499C-B738-AE1BA54F4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3E563-D8A1-55AB-75F5-B5E4B9B595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07A996-E7F7-C623-FA43-94FA676D1372}"/>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8" name="Footer Placeholder 7">
            <a:extLst>
              <a:ext uri="{FF2B5EF4-FFF2-40B4-BE49-F238E27FC236}">
                <a16:creationId xmlns:a16="http://schemas.microsoft.com/office/drawing/2014/main" id="{63D01F36-E332-B60A-9A6E-7602733FE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954407-07A5-B3AD-C1A1-535B7CC30D49}"/>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268530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0310-DFD9-A313-309E-EDF114BA74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3D4D2-D9CC-DCF1-637E-DD80974EFFF0}"/>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4" name="Footer Placeholder 3">
            <a:extLst>
              <a:ext uri="{FF2B5EF4-FFF2-40B4-BE49-F238E27FC236}">
                <a16:creationId xmlns:a16="http://schemas.microsoft.com/office/drawing/2014/main" id="{0F9B6842-D696-265B-F478-002396C05E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792309-6530-4F49-AD76-64E9D29B11B8}"/>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413629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C5DD4-785F-B818-12F4-7D0C60BBB3DB}"/>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3" name="Footer Placeholder 2">
            <a:extLst>
              <a:ext uri="{FF2B5EF4-FFF2-40B4-BE49-F238E27FC236}">
                <a16:creationId xmlns:a16="http://schemas.microsoft.com/office/drawing/2014/main" id="{7D9D4E1D-DE8D-5D48-1076-A71DACE14D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6B42CA-3829-6B2E-79C4-E17E1DC1F2A5}"/>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3226107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4133-29BF-542A-3B72-A058A9503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C76F2E-ECCE-B58A-5204-257D291ED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790B4-5C2A-35A5-0F64-5670DBC9E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1E551-234A-9009-7E8D-545EBC162FC8}"/>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6" name="Footer Placeholder 5">
            <a:extLst>
              <a:ext uri="{FF2B5EF4-FFF2-40B4-BE49-F238E27FC236}">
                <a16:creationId xmlns:a16="http://schemas.microsoft.com/office/drawing/2014/main" id="{02B47342-F50D-05AD-1361-085C946E7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5B062-293E-0A7E-A927-CEFC23CCF3BB}"/>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251222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79AD-53D6-7067-6F7A-44618569C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8F7CF-CE56-F8A4-F00B-4DD4137E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1F83D-5383-1A85-8690-41E222FB8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A2C8F-B3D9-6B04-7A90-695C585B5039}"/>
              </a:ext>
            </a:extLst>
          </p:cNvPr>
          <p:cNvSpPr>
            <a:spLocks noGrp="1"/>
          </p:cNvSpPr>
          <p:nvPr>
            <p:ph type="dt" sz="half" idx="10"/>
          </p:nvPr>
        </p:nvSpPr>
        <p:spPr/>
        <p:txBody>
          <a:bodyPr/>
          <a:lstStyle/>
          <a:p>
            <a:fld id="{F1B3B8C5-4F52-45DF-8156-DC28D546EC66}" type="datetimeFigureOut">
              <a:rPr lang="en-US" smtClean="0"/>
              <a:t>3/15/2023</a:t>
            </a:fld>
            <a:endParaRPr lang="en-US"/>
          </a:p>
        </p:txBody>
      </p:sp>
      <p:sp>
        <p:nvSpPr>
          <p:cNvPr id="6" name="Footer Placeholder 5">
            <a:extLst>
              <a:ext uri="{FF2B5EF4-FFF2-40B4-BE49-F238E27FC236}">
                <a16:creationId xmlns:a16="http://schemas.microsoft.com/office/drawing/2014/main" id="{52598772-EF0B-47BA-0A17-4648C433D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DE0A5-6271-E63B-E7D7-F09F3F318547}"/>
              </a:ext>
            </a:extLst>
          </p:cNvPr>
          <p:cNvSpPr>
            <a:spLocks noGrp="1"/>
          </p:cNvSpPr>
          <p:nvPr>
            <p:ph type="sldNum" sz="quarter" idx="12"/>
          </p:nvPr>
        </p:nvSpPr>
        <p:spPr/>
        <p:txBody>
          <a:bodyPr/>
          <a:lstStyle/>
          <a:p>
            <a:fld id="{C2E18A17-DF72-416A-ACF5-A953513788CC}" type="slidenum">
              <a:rPr lang="en-US" smtClean="0"/>
              <a:t>‹#›</a:t>
            </a:fld>
            <a:endParaRPr lang="en-US"/>
          </a:p>
        </p:txBody>
      </p:sp>
    </p:spTree>
    <p:extLst>
      <p:ext uri="{BB962C8B-B14F-4D97-AF65-F5344CB8AC3E}">
        <p14:creationId xmlns:p14="http://schemas.microsoft.com/office/powerpoint/2010/main" val="386056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C82FA-B1C4-1EAB-AB4D-17E0703A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8019E-E33B-3858-AA86-C4475115D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08E37-91FC-7727-7823-C05049E32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3B8C5-4F52-45DF-8156-DC28D546EC66}" type="datetimeFigureOut">
              <a:rPr lang="en-US" smtClean="0"/>
              <a:t>3/15/2023</a:t>
            </a:fld>
            <a:endParaRPr lang="en-US"/>
          </a:p>
        </p:txBody>
      </p:sp>
      <p:sp>
        <p:nvSpPr>
          <p:cNvPr id="5" name="Footer Placeholder 4">
            <a:extLst>
              <a:ext uri="{FF2B5EF4-FFF2-40B4-BE49-F238E27FC236}">
                <a16:creationId xmlns:a16="http://schemas.microsoft.com/office/drawing/2014/main" id="{709FCED4-09F7-F8EF-43E2-A0BBCAAAC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5FDD1C-4F6F-1AAC-8984-28CBBFB3B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18A17-DF72-416A-ACF5-A953513788CC}" type="slidenum">
              <a:rPr lang="en-US" smtClean="0"/>
              <a:t>‹#›</a:t>
            </a:fld>
            <a:endParaRPr lang="en-US"/>
          </a:p>
        </p:txBody>
      </p:sp>
    </p:spTree>
    <p:extLst>
      <p:ext uri="{BB962C8B-B14F-4D97-AF65-F5344CB8AC3E}">
        <p14:creationId xmlns:p14="http://schemas.microsoft.com/office/powerpoint/2010/main" val="3374023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1.png"/><Relationship Id="rId4" Type="http://schemas.openxmlformats.org/officeDocument/2006/relationships/image" Target="../media/image5.jpe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gif"/></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G"/><Relationship Id="rId4" Type="http://schemas.openxmlformats.org/officeDocument/2006/relationships/image" Target="../media/image93.JPG"/></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source=images&amp;cd=&amp;cad=rja&amp;docid=La3DQMw90z_w7M&amp;tbnid=OzdSiVpNzw39_M:&amp;ved=0CAgQjRwwAA&amp;url=http://www.lds.org/churchhistory/presidents/controllers/potcController.jsp?leader=15&amp;topic=facts&amp;ei=vQJCUeLUC4Xz2QWJtYDIAQ&amp;psig=AFQjCNGc1RuhZzzwcQdkNema21WzQcONeA&amp;ust=1363366973319530" TargetMode="External"/><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G"/></Relationships>
</file>

<file path=ppt/slides/_rels/slide5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g"/><Relationship Id="rId7" Type="http://schemas.openxmlformats.org/officeDocument/2006/relationships/image" Target="../media/image11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jpeg"/><Relationship Id="rId10" Type="http://schemas.openxmlformats.org/officeDocument/2006/relationships/image" Target="../media/image112.jpeg"/><Relationship Id="rId4" Type="http://schemas.openxmlformats.org/officeDocument/2006/relationships/image" Target="../media/image107.png"/><Relationship Id="rId9" Type="http://schemas.openxmlformats.org/officeDocument/2006/relationships/image" Target="../media/image81.jpg"/></Relationships>
</file>

<file path=ppt/slides/_rels/slide55.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21.jpg"/></Relationships>
</file>

<file path=ppt/slides/_rels/slide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6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27.jpg"/></Relationships>
</file>

<file path=ppt/slides/_rels/slide6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133.jpg"/><Relationship Id="rId4" Type="http://schemas.openxmlformats.org/officeDocument/2006/relationships/image" Target="../media/image132.jpg"/></Relationships>
</file>

<file path=ppt/slides/_rels/slide67.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43.jpg"/><Relationship Id="rId5" Type="http://schemas.openxmlformats.org/officeDocument/2006/relationships/image" Target="../media/image142.jpeg"/><Relationship Id="rId4" Type="http://schemas.openxmlformats.org/officeDocument/2006/relationships/image" Target="../media/image141.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45.jpg"/></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jpg"/></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152.jpg"/><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154.jpg"/><Relationship Id="rId4" Type="http://schemas.openxmlformats.org/officeDocument/2006/relationships/image" Target="../media/image153.jpg"/></Relationships>
</file>

<file path=ppt/slides/_rels/slide7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7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0E94F518-BE93-DB7A-7DE7-30F247D87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1D7732-AF2D-5447-9073-84AED744AB80}"/>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Ephesians 2-6</a:t>
            </a:r>
            <a:endParaRPr lang="en-US" sz="4400" dirty="0">
              <a:solidFill>
                <a:schemeClr val="bg1"/>
              </a:solidFill>
              <a:latin typeface="Britannic Bold" panose="020B0903060703020204" pitchFamily="34" charset="0"/>
            </a:endParaRPr>
          </a:p>
        </p:txBody>
      </p:sp>
      <p:grpSp>
        <p:nvGrpSpPr>
          <p:cNvPr id="4" name="Group 3">
            <a:extLst>
              <a:ext uri="{FF2B5EF4-FFF2-40B4-BE49-F238E27FC236}">
                <a16:creationId xmlns:a16="http://schemas.microsoft.com/office/drawing/2014/main" id="{F121D28D-4AA7-9C7B-B1FA-960087198B2D}"/>
              </a:ext>
            </a:extLst>
          </p:cNvPr>
          <p:cNvGrpSpPr/>
          <p:nvPr/>
        </p:nvGrpSpPr>
        <p:grpSpPr>
          <a:xfrm>
            <a:off x="4864554" y="2235022"/>
            <a:ext cx="3050721" cy="2895600"/>
            <a:chOff x="304800" y="3429000"/>
            <a:chExt cx="3050721" cy="2895600"/>
          </a:xfrm>
        </p:grpSpPr>
        <p:pic>
          <p:nvPicPr>
            <p:cNvPr id="5" name="Picture 4" descr="Image result for stone background">
              <a:extLst>
                <a:ext uri="{FF2B5EF4-FFF2-40B4-BE49-F238E27FC236}">
                  <a16:creationId xmlns:a16="http://schemas.microsoft.com/office/drawing/2014/main" id="{B8D10BAB-BEC4-A619-7EAD-FB0CBCC3E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FA8B418-5FEF-F14B-EEC9-B762D8A50E36}"/>
                </a:ext>
              </a:extLst>
            </p:cNvPr>
            <p:cNvGrpSpPr/>
            <p:nvPr/>
          </p:nvGrpSpPr>
          <p:grpSpPr>
            <a:xfrm rot="2107423">
              <a:off x="1281104" y="3790950"/>
              <a:ext cx="376315" cy="879933"/>
              <a:chOff x="7696200" y="914400"/>
              <a:chExt cx="685800" cy="2438400"/>
            </a:xfrm>
          </p:grpSpPr>
          <p:sp>
            <p:nvSpPr>
              <p:cNvPr id="38" name="Moon 37">
                <a:extLst>
                  <a:ext uri="{FF2B5EF4-FFF2-40B4-BE49-F238E27FC236}">
                    <a16:creationId xmlns:a16="http://schemas.microsoft.com/office/drawing/2014/main" id="{32DF9601-7452-B125-19A1-A2741A93F81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0AEBECFF-9122-3B74-2837-CA3DEF885EA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220B7E81-2843-8698-21D1-22355D18AC8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A072307-F6B4-0C79-1A3B-E0547E954DD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685275D-8BFA-65AF-1F1F-F8E923AE7645}"/>
                </a:ext>
              </a:extLst>
            </p:cNvPr>
            <p:cNvGrpSpPr/>
            <p:nvPr/>
          </p:nvGrpSpPr>
          <p:grpSpPr>
            <a:xfrm rot="19262140" flipH="1">
              <a:off x="1950772" y="3835879"/>
              <a:ext cx="376315" cy="801380"/>
              <a:chOff x="7696200" y="914400"/>
              <a:chExt cx="685800" cy="2438400"/>
            </a:xfrm>
          </p:grpSpPr>
          <p:sp>
            <p:nvSpPr>
              <p:cNvPr id="34" name="Moon 33">
                <a:extLst>
                  <a:ext uri="{FF2B5EF4-FFF2-40B4-BE49-F238E27FC236}">
                    <a16:creationId xmlns:a16="http://schemas.microsoft.com/office/drawing/2014/main" id="{1E9AB56A-4236-2746-2D26-D7713A41775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8C29ECE5-C5E8-081F-5A02-1243FBB22A8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35835A10-8899-E2B4-09F3-1DDFDC8D643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AC89BB-8354-6319-2A8C-D6627374B33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rapezoid 7">
              <a:extLst>
                <a:ext uri="{FF2B5EF4-FFF2-40B4-BE49-F238E27FC236}">
                  <a16:creationId xmlns:a16="http://schemas.microsoft.com/office/drawing/2014/main" id="{4CD0E93C-0EC4-88D0-3A02-7F55F8F96748}"/>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8ED284CA-A560-C9E9-E947-7450CC36AEC2}"/>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6340AB1-8C37-F344-683B-F28E7322A338}"/>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832B820-DE8C-7C55-2884-70EA2A1B1A1C}"/>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77A8698-C4D7-99FD-A8F4-9D7EDFACAC02}"/>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840B5D69-B1F3-4937-B614-36342AFD32C0}"/>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C34C82-84AE-AA47-2F16-A44D3C9AB021}"/>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7EC6A-910E-811C-F034-0691E3209564}"/>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01794EC7-0C1A-CE6E-6EDC-DDA49DEFC3F0}"/>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0165E298-98E3-E0B1-AD6D-A5D24FE585F1}"/>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F2A20B5-6762-C43D-99FA-7C46AAEA6444}"/>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9">
              <a:extLst>
                <a:ext uri="{FF2B5EF4-FFF2-40B4-BE49-F238E27FC236}">
                  <a16:creationId xmlns:a16="http://schemas.microsoft.com/office/drawing/2014/main" id="{6E95FFF5-1392-C25F-C640-7635A28A363B}"/>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0">
              <a:extLst>
                <a:ext uri="{FF2B5EF4-FFF2-40B4-BE49-F238E27FC236}">
                  <a16:creationId xmlns:a16="http://schemas.microsoft.com/office/drawing/2014/main" id="{4C952A93-6DDE-C546-46F4-CF7170BBC120}"/>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1">
              <a:extLst>
                <a:ext uri="{FF2B5EF4-FFF2-40B4-BE49-F238E27FC236}">
                  <a16:creationId xmlns:a16="http://schemas.microsoft.com/office/drawing/2014/main" id="{645A85EF-5255-9E0F-CD49-9CA0C119EB7C}"/>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2">
              <a:extLst>
                <a:ext uri="{FF2B5EF4-FFF2-40B4-BE49-F238E27FC236}">
                  <a16:creationId xmlns:a16="http://schemas.microsoft.com/office/drawing/2014/main" id="{62D7642E-DEF8-3977-1AA1-B71301899BCE}"/>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3">
              <a:extLst>
                <a:ext uri="{FF2B5EF4-FFF2-40B4-BE49-F238E27FC236}">
                  <a16:creationId xmlns:a16="http://schemas.microsoft.com/office/drawing/2014/main" id="{66C7FD6F-1B3C-9C2C-25D1-455AEC41B859}"/>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4">
              <a:extLst>
                <a:ext uri="{FF2B5EF4-FFF2-40B4-BE49-F238E27FC236}">
                  <a16:creationId xmlns:a16="http://schemas.microsoft.com/office/drawing/2014/main" id="{1DBC87FA-447E-3B78-2FC8-1A2C6D5A35DD}"/>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E80257-432C-AB68-5F6D-16B92C8B2E80}"/>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1BB4CE-C504-3F9F-2666-016CDACDF882}"/>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
              <a:extLst>
                <a:ext uri="{FF2B5EF4-FFF2-40B4-BE49-F238E27FC236}">
                  <a16:creationId xmlns:a16="http://schemas.microsoft.com/office/drawing/2014/main" id="{5A7D26DA-2CA7-8DC4-D3B6-E919A8FB0FBC}"/>
                </a:ext>
              </a:extLst>
            </p:cNvPr>
            <p:cNvGrpSpPr/>
            <p:nvPr/>
          </p:nvGrpSpPr>
          <p:grpSpPr>
            <a:xfrm>
              <a:off x="2028864" y="5256478"/>
              <a:ext cx="248519" cy="434702"/>
              <a:chOff x="2438400" y="402137"/>
              <a:chExt cx="2514600" cy="4398463"/>
            </a:xfrm>
          </p:grpSpPr>
          <p:sp>
            <p:nvSpPr>
              <p:cNvPr id="30" name="Snip Same Side Corner Rectangle 110">
                <a:extLst>
                  <a:ext uri="{FF2B5EF4-FFF2-40B4-BE49-F238E27FC236}">
                    <a16:creationId xmlns:a16="http://schemas.microsoft.com/office/drawing/2014/main" id="{648EFBBA-2089-E576-9F14-503E3CA1FF89}"/>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92E8EE5-CB6F-0FEA-DB18-31E2334B8C1D}"/>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FECEF6E-99C6-DB7E-980A-6D9E479D9753}"/>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CC9A1EA2-ECDC-07A1-043D-ABF9B7B65F92}"/>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7">
              <a:extLst>
                <a:ext uri="{FF2B5EF4-FFF2-40B4-BE49-F238E27FC236}">
                  <a16:creationId xmlns:a16="http://schemas.microsoft.com/office/drawing/2014/main" id="{2FB8B944-1CBA-1792-8488-5A7D2A44D1A2}"/>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18D3A618-482E-DC61-4689-0CA178CFFC7B}"/>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74719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Middle Wall Partition</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2:14</a:t>
            </a:r>
          </a:p>
        </p:txBody>
      </p:sp>
      <p:sp>
        <p:nvSpPr>
          <p:cNvPr id="2" name="Rectangle 1"/>
          <p:cNvSpPr/>
          <p:nvPr/>
        </p:nvSpPr>
        <p:spPr>
          <a:xfrm>
            <a:off x="348343" y="1106384"/>
            <a:ext cx="6096000" cy="5016758"/>
          </a:xfrm>
          <a:prstGeom prst="rect">
            <a:avLst/>
          </a:prstGeom>
        </p:spPr>
        <p:txBody>
          <a:bodyPr>
            <a:spAutoFit/>
          </a:bodyPr>
          <a:lstStyle/>
          <a:p>
            <a:r>
              <a:rPr lang="en-US" sz="2000" dirty="0">
                <a:solidFill>
                  <a:schemeClr val="bg1"/>
                </a:solidFill>
              </a:rPr>
              <a:t>In the great temple of Jerusalem, the temple proper was shielded from gentile influences. </a:t>
            </a:r>
          </a:p>
          <a:p>
            <a:endParaRPr lang="en-US" sz="2000" dirty="0">
              <a:solidFill>
                <a:schemeClr val="bg1"/>
              </a:solidFill>
            </a:endParaRPr>
          </a:p>
          <a:p>
            <a:r>
              <a:rPr lang="en-US" sz="2000" dirty="0">
                <a:solidFill>
                  <a:schemeClr val="bg1"/>
                </a:solidFill>
              </a:rPr>
              <a:t>A special barrier was erected, and if a gentile passed beyond it, he could be put to death. </a:t>
            </a:r>
          </a:p>
          <a:p>
            <a:endParaRPr lang="en-US" sz="2000" dirty="0">
              <a:solidFill>
                <a:schemeClr val="bg1"/>
              </a:solidFill>
            </a:endParaRPr>
          </a:p>
          <a:p>
            <a:r>
              <a:rPr lang="en-US" sz="2000" dirty="0">
                <a:solidFill>
                  <a:schemeClr val="bg1"/>
                </a:solidFill>
              </a:rPr>
              <a:t>Archaeologists have even found one of the marble blocks of this barrier with this inscription: “let no foreigner enter within the screen and enclosure surrounding the sanctuary. Whosoever is taken so doing will be the cause that death </a:t>
            </a:r>
            <a:r>
              <a:rPr lang="en-US" sz="2000" dirty="0" err="1">
                <a:solidFill>
                  <a:schemeClr val="bg1"/>
                </a:solidFill>
              </a:rPr>
              <a:t>overtaketh</a:t>
            </a:r>
            <a:r>
              <a:rPr lang="en-US" sz="2000" dirty="0">
                <a:solidFill>
                  <a:schemeClr val="bg1"/>
                </a:solidFill>
              </a:rPr>
              <a:t> him.” </a:t>
            </a:r>
          </a:p>
          <a:p>
            <a:endParaRPr lang="en-US" sz="2000" dirty="0">
              <a:solidFill>
                <a:schemeClr val="bg1"/>
              </a:solidFill>
            </a:endParaRPr>
          </a:p>
          <a:p>
            <a:r>
              <a:rPr lang="en-US" sz="2000" dirty="0">
                <a:solidFill>
                  <a:schemeClr val="bg1"/>
                </a:solidFill>
              </a:rPr>
              <a:t>It will be remembered that it was the accusation that Paul had ignored this warning and brought gentiles beyond the barrier that led to the riot and his arrest (Acts 21:28).</a:t>
            </a:r>
          </a:p>
        </p:txBody>
      </p:sp>
      <p:pic>
        <p:nvPicPr>
          <p:cNvPr id="8194" name="Picture 2" descr="model of Jerusalem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404" y="1665515"/>
            <a:ext cx="4788968" cy="35970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(2)</a:t>
            </a:r>
          </a:p>
        </p:txBody>
      </p:sp>
    </p:spTree>
    <p:extLst>
      <p:ext uri="{BB962C8B-B14F-4D97-AF65-F5344CB8AC3E}">
        <p14:creationId xmlns:p14="http://schemas.microsoft.com/office/powerpoint/2010/main" val="7076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Unified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83967" y="1321301"/>
            <a:ext cx="5964877" cy="2308324"/>
          </a:xfrm>
          <a:prstGeom prst="rect">
            <a:avLst/>
          </a:prstGeom>
        </p:spPr>
        <p:txBody>
          <a:bodyPr wrap="square">
            <a:spAutoFit/>
          </a:bodyPr>
          <a:lstStyle/>
          <a:p>
            <a:r>
              <a:rPr lang="en-US" dirty="0">
                <a:solidFill>
                  <a:schemeClr val="bg1"/>
                </a:solidFill>
              </a:rPr>
              <a:t>"To be a </a:t>
            </a:r>
            <a:r>
              <a:rPr lang="en-US" dirty="0" err="1">
                <a:solidFill>
                  <a:schemeClr val="bg1"/>
                </a:solidFill>
              </a:rPr>
              <a:t>fellowcitizen</a:t>
            </a:r>
            <a:r>
              <a:rPr lang="en-US" dirty="0">
                <a:solidFill>
                  <a:schemeClr val="bg1"/>
                </a:solidFill>
              </a:rPr>
              <a:t> with the Saints has great meaning. All can receive that citizenship through the ordinance of baptism, if they will repent and prepare themselves. Then, as members of The Church of Jesus Christ of Latter-day Saints, they never need be alone.</a:t>
            </a:r>
          </a:p>
          <a:p>
            <a:endParaRPr lang="en-US" dirty="0">
              <a:solidFill>
                <a:schemeClr val="bg1"/>
              </a:solidFill>
            </a:endParaRPr>
          </a:p>
          <a:p>
            <a:r>
              <a:rPr lang="en-US" dirty="0">
                <a:solidFill>
                  <a:schemeClr val="bg1"/>
                </a:solidFill>
              </a:rPr>
              <a:t>"In this church the individual is regarded as a son or daughter of God. Family members are taught to sustain one another.</a:t>
            </a:r>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2:15</a:t>
            </a:r>
            <a:endParaRPr lang="en-US" dirty="0"/>
          </a:p>
        </p:txBody>
      </p:sp>
      <p:sp>
        <p:nvSpPr>
          <p:cNvPr id="38" name="TextBox 3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(6)</a:t>
            </a:r>
          </a:p>
        </p:txBody>
      </p:sp>
      <p:grpSp>
        <p:nvGrpSpPr>
          <p:cNvPr id="39" name="Group 38"/>
          <p:cNvGrpSpPr/>
          <p:nvPr/>
        </p:nvGrpSpPr>
        <p:grpSpPr>
          <a:xfrm>
            <a:off x="1632348" y="3774088"/>
            <a:ext cx="2761450" cy="2743200"/>
            <a:chOff x="275622" y="1143000"/>
            <a:chExt cx="4038048" cy="4011361"/>
          </a:xfrm>
        </p:grpSpPr>
        <p:grpSp>
          <p:nvGrpSpPr>
            <p:cNvPr id="40" name="Group 4"/>
            <p:cNvGrpSpPr/>
            <p:nvPr/>
          </p:nvGrpSpPr>
          <p:grpSpPr>
            <a:xfrm>
              <a:off x="1766047" y="1143000"/>
              <a:ext cx="1219200" cy="2258761"/>
              <a:chOff x="1766047" y="1143000"/>
              <a:chExt cx="1219200" cy="2258761"/>
            </a:xfrm>
          </p:grpSpPr>
          <p:sp>
            <p:nvSpPr>
              <p:cNvPr id="56" name="Oval 2"/>
              <p:cNvSpPr/>
              <p:nvPr/>
            </p:nvSpPr>
            <p:spPr>
              <a:xfrm>
                <a:off x="1905000" y="1143000"/>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Block Arc 3"/>
              <p:cNvSpPr/>
              <p:nvPr/>
            </p:nvSpPr>
            <p:spPr>
              <a:xfrm>
                <a:off x="1766047" y="2088776"/>
                <a:ext cx="1219200" cy="1312985"/>
              </a:xfrm>
              <a:prstGeom prst="blockArc">
                <a:avLst>
                  <a:gd name="adj1" fmla="val 10800000"/>
                  <a:gd name="adj2" fmla="val 47574"/>
                  <a:gd name="adj3" fmla="val 1730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5"/>
            <p:cNvGrpSpPr/>
            <p:nvPr/>
          </p:nvGrpSpPr>
          <p:grpSpPr>
            <a:xfrm rot="3423310">
              <a:off x="2574690" y="1672785"/>
              <a:ext cx="1219200" cy="2258761"/>
              <a:chOff x="1766047" y="1143000"/>
              <a:chExt cx="1219200" cy="2258761"/>
            </a:xfrm>
            <a:solidFill>
              <a:srgbClr val="FF0000"/>
            </a:solidFill>
          </p:grpSpPr>
          <p:sp>
            <p:nvSpPr>
              <p:cNvPr id="54" name="Oval 6"/>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lock Arc 7"/>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8"/>
            <p:cNvGrpSpPr/>
            <p:nvPr/>
          </p:nvGrpSpPr>
          <p:grpSpPr>
            <a:xfrm rot="7477866">
              <a:off x="2571115" y="2528631"/>
              <a:ext cx="1219200" cy="2258761"/>
              <a:chOff x="1766047" y="1143000"/>
              <a:chExt cx="1219200" cy="2258761"/>
            </a:xfrm>
            <a:solidFill>
              <a:srgbClr val="7030A0"/>
            </a:solidFill>
          </p:grpSpPr>
          <p:sp>
            <p:nvSpPr>
              <p:cNvPr id="52" name="Oval 51"/>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Block Arc 52"/>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1"/>
            <p:cNvGrpSpPr/>
            <p:nvPr/>
          </p:nvGrpSpPr>
          <p:grpSpPr>
            <a:xfrm rot="10800000">
              <a:off x="1676400" y="2895600"/>
              <a:ext cx="1219200" cy="2258761"/>
              <a:chOff x="1766047" y="1143000"/>
              <a:chExt cx="1219200" cy="2258761"/>
            </a:xfrm>
            <a:solidFill>
              <a:srgbClr val="00B0F0"/>
            </a:solidFill>
          </p:grpSpPr>
          <p:sp>
            <p:nvSpPr>
              <p:cNvPr id="50" name="Oval 49"/>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Block Arc 50"/>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14"/>
            <p:cNvGrpSpPr/>
            <p:nvPr/>
          </p:nvGrpSpPr>
          <p:grpSpPr>
            <a:xfrm rot="14223637">
              <a:off x="795403" y="2433321"/>
              <a:ext cx="1219200" cy="2258761"/>
              <a:chOff x="1766047" y="1143000"/>
              <a:chExt cx="1219200" cy="2258761"/>
            </a:xfrm>
            <a:solidFill>
              <a:srgbClr val="92D050"/>
            </a:solidFill>
          </p:grpSpPr>
          <p:sp>
            <p:nvSpPr>
              <p:cNvPr id="48" name="Oval 47"/>
              <p:cNvSpPr/>
              <p:nvPr/>
            </p:nvSpPr>
            <p:spPr>
              <a:xfrm>
                <a:off x="1905000" y="11430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Block Arc 48"/>
              <p:cNvSpPr/>
              <p:nvPr/>
            </p:nvSpPr>
            <p:spPr>
              <a:xfrm>
                <a:off x="1766047" y="2088776"/>
                <a:ext cx="1219200" cy="1312985"/>
              </a:xfrm>
              <a:prstGeom prst="blockArc">
                <a:avLst>
                  <a:gd name="adj1" fmla="val 10800000"/>
                  <a:gd name="adj2" fmla="val 47574"/>
                  <a:gd name="adj3" fmla="val 1730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17"/>
            <p:cNvGrpSpPr/>
            <p:nvPr/>
          </p:nvGrpSpPr>
          <p:grpSpPr>
            <a:xfrm rot="18830253">
              <a:off x="855848" y="1464155"/>
              <a:ext cx="1219200" cy="2258761"/>
              <a:chOff x="1766047" y="1143000"/>
              <a:chExt cx="1219200" cy="2258761"/>
            </a:xfrm>
            <a:solidFill>
              <a:schemeClr val="accent6">
                <a:lumMod val="75000"/>
              </a:schemeClr>
            </a:solidFill>
          </p:grpSpPr>
          <p:sp>
            <p:nvSpPr>
              <p:cNvPr id="46" name="Oval 45"/>
              <p:cNvSpPr/>
              <p:nvPr/>
            </p:nvSpPr>
            <p:spPr>
              <a:xfrm>
                <a:off x="1905000" y="1143000"/>
                <a:ext cx="914400" cy="9144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Block Arc 46"/>
              <p:cNvSpPr/>
              <p:nvPr/>
            </p:nvSpPr>
            <p:spPr>
              <a:xfrm>
                <a:off x="1766047" y="2088776"/>
                <a:ext cx="1219200" cy="1312985"/>
              </a:xfrm>
              <a:prstGeom prst="blockArc">
                <a:avLst>
                  <a:gd name="adj1" fmla="val 10800000"/>
                  <a:gd name="adj2" fmla="val 47574"/>
                  <a:gd name="adj3" fmla="val 1730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9218" name="Picture 2" descr="Image result for famili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572" y="2712028"/>
            <a:ext cx="3407930" cy="27263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36572" y="5281091"/>
            <a:ext cx="6096000" cy="1200329"/>
          </a:xfrm>
          <a:prstGeom prst="rect">
            <a:avLst/>
          </a:prstGeom>
        </p:spPr>
        <p:txBody>
          <a:bodyPr>
            <a:spAutoFit/>
          </a:bodyPr>
          <a:lstStyle/>
          <a:p>
            <a:endParaRPr lang="en-US" dirty="0">
              <a:solidFill>
                <a:schemeClr val="bg1"/>
              </a:solidFill>
            </a:endParaRPr>
          </a:p>
          <a:p>
            <a:r>
              <a:rPr lang="en-US" dirty="0">
                <a:solidFill>
                  <a:schemeClr val="bg1"/>
                </a:solidFill>
              </a:rPr>
              <a:t>In such families there is some fulfillment of the statement, 'The Saints securely dwell.' Then the family structure is marvelously fitted into the setting of Church organization."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91" y="104342"/>
            <a:ext cx="911369" cy="1135844"/>
          </a:xfrm>
          <a:prstGeom prst="rect">
            <a:avLst/>
          </a:prstGeom>
        </p:spPr>
      </p:pic>
    </p:spTree>
    <p:extLst>
      <p:ext uri="{BB962C8B-B14F-4D97-AF65-F5344CB8AC3E}">
        <p14:creationId xmlns:p14="http://schemas.microsoft.com/office/powerpoint/2010/main" val="10897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Access to God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74914" y="1705766"/>
            <a:ext cx="5094514" cy="1200329"/>
          </a:xfrm>
          <a:prstGeom prst="rect">
            <a:avLst/>
          </a:prstGeom>
        </p:spPr>
        <p:txBody>
          <a:bodyPr wrap="square">
            <a:spAutoFit/>
          </a:bodyPr>
          <a:lstStyle/>
          <a:p>
            <a:r>
              <a:rPr lang="en-US" dirty="0">
                <a:solidFill>
                  <a:schemeClr val="bg1"/>
                </a:solidFill>
                <a:latin typeface="Calibri" panose="020F0502020204030204" pitchFamily="34" charset="0"/>
              </a:rPr>
              <a:t>By accepting the gospel of Jesus Christ through faith, repentance, baptism, and the gift of the Holy Ghost, both Jewish and Gentile members of the Church had access to God. (1) </a:t>
            </a:r>
            <a:endParaRPr lang="en-US" dirty="0">
              <a:solidFill>
                <a:schemeClr val="bg1"/>
              </a:solidFill>
            </a:endParaRPr>
          </a:p>
        </p:txBody>
      </p:sp>
      <p:sp>
        <p:nvSpPr>
          <p:cNvPr id="2" name="Rectangle 1"/>
          <p:cNvSpPr/>
          <p:nvPr/>
        </p:nvSpPr>
        <p:spPr>
          <a:xfrm>
            <a:off x="5627915" y="4856594"/>
            <a:ext cx="6096000" cy="1754326"/>
          </a:xfrm>
          <a:prstGeom prst="rect">
            <a:avLst/>
          </a:prstGeom>
        </p:spPr>
        <p:txBody>
          <a:bodyPr>
            <a:spAutoFit/>
          </a:bodyPr>
          <a:lstStyle/>
          <a:p>
            <a:r>
              <a:rPr lang="en-US" dirty="0">
                <a:solidFill>
                  <a:schemeClr val="bg1"/>
                </a:solidFill>
                <a:latin typeface="Calibri" panose="020F0502020204030204" pitchFamily="34" charset="0"/>
              </a:rPr>
              <a:t>In modern times, we enjoy the same blessings when we are baptized and live worthily.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“walls” between us and the Lord are removed, and we gain full access to God’s blessings. We also become members of “the household of God”.</a:t>
            </a:r>
            <a:endParaRPr lang="en-US" dirty="0">
              <a:solidFill>
                <a:schemeClr val="bg1"/>
              </a:solidFill>
            </a:endParaRPr>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2:20</a:t>
            </a:r>
            <a:endParaRPr lang="en-US" dirty="0"/>
          </a:p>
        </p:txBody>
      </p:sp>
      <p:pic>
        <p:nvPicPr>
          <p:cNvPr id="20"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8352066" y="1042306"/>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7" t="33989" r="70593" b="52421"/>
          <a:stretch/>
        </p:blipFill>
        <p:spPr bwMode="auto">
          <a:xfrm>
            <a:off x="5127170" y="1001485"/>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70" t="57934" r="45210" b="25239"/>
          <a:stretch/>
        </p:blipFill>
        <p:spPr bwMode="auto">
          <a:xfrm>
            <a:off x="1524001" y="1001484"/>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76" t="36901" r="36176" b="47890"/>
          <a:stretch/>
        </p:blipFill>
        <p:spPr bwMode="auto">
          <a:xfrm>
            <a:off x="6858001" y="1045032"/>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3442607" y="1042307"/>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570" t="57934" r="45210" b="25239"/>
          <a:stretch/>
        </p:blipFill>
        <p:spPr bwMode="auto">
          <a:xfrm flipH="1">
            <a:off x="9976757" y="1006928"/>
            <a:ext cx="1017813" cy="5660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05542" y="3126694"/>
            <a:ext cx="4430487" cy="3323287"/>
            <a:chOff x="805542" y="3126694"/>
            <a:chExt cx="4430487" cy="3323287"/>
          </a:xfrm>
        </p:grpSpPr>
        <p:pic>
          <p:nvPicPr>
            <p:cNvPr id="5122" name="Picture 2" descr="Image result for baptism lds paint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32" y="3126694"/>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05542" y="6219149"/>
              <a:ext cx="4430487" cy="230832"/>
            </a:xfrm>
            <a:prstGeom prst="rect">
              <a:avLst/>
            </a:prstGeom>
          </p:spPr>
          <p:txBody>
            <a:bodyPr wrap="square">
              <a:spAutoFit/>
            </a:bodyPr>
            <a:lstStyle/>
            <a:p>
              <a:r>
                <a:rPr lang="en-US" sz="900" i="1" dirty="0">
                  <a:solidFill>
                    <a:schemeClr val="bg1"/>
                  </a:solidFill>
                  <a:latin typeface="Calibri" panose="020F0502020204030204" pitchFamily="34" charset="0"/>
                </a:rPr>
                <a:t>This painting depicts a man being baptized in the Dnieper River near Kyiv, Ukraine</a:t>
              </a:r>
              <a:endParaRPr lang="en-US" sz="900" dirty="0">
                <a:solidFill>
                  <a:schemeClr val="bg1"/>
                </a:solidFill>
              </a:endParaRPr>
            </a:p>
          </p:txBody>
        </p:sp>
      </p:grpSp>
      <p:pic>
        <p:nvPicPr>
          <p:cNvPr id="5124" name="Picture 4" descr="Image result for falling walls gif anima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689" y="1975304"/>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rotWithShape="1">
          <a:blip r:embed="rId10"/>
          <a:srcRect l="8810" t="29948" r="41429" b="17142"/>
          <a:stretch/>
        </p:blipFill>
        <p:spPr>
          <a:xfrm>
            <a:off x="6216731" y="1960913"/>
            <a:ext cx="4767943" cy="2735777"/>
          </a:xfrm>
          <a:prstGeom prst="rect">
            <a:avLst/>
          </a:prstGeom>
        </p:spPr>
      </p:pic>
    </p:spTree>
    <p:extLst>
      <p:ext uri="{BB962C8B-B14F-4D97-AF65-F5344CB8AC3E}">
        <p14:creationId xmlns:p14="http://schemas.microsoft.com/office/powerpoint/2010/main" val="4082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22" presetClass="entr" presetSubtype="1" fill="hold" nodeType="withEffect">
                                  <p:stCondLst>
                                    <p:cond delay="1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Building a Foundation</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2:20</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0" t="57934" r="45210" b="25239"/>
          <a:stretch/>
        </p:blipFill>
        <p:spPr bwMode="auto">
          <a:xfrm>
            <a:off x="1527464" y="253338"/>
            <a:ext cx="770412" cy="5660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570" t="57934" r="45210" b="25239"/>
          <a:stretch/>
        </p:blipFill>
        <p:spPr bwMode="auto">
          <a:xfrm>
            <a:off x="9947566" y="239484"/>
            <a:ext cx="827808" cy="56605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 photo of a cornerstone in a stone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031" y="1696172"/>
            <a:ext cx="5059061" cy="3062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85554" y="830226"/>
            <a:ext cx="7727373" cy="646331"/>
          </a:xfrm>
          <a:prstGeom prst="rect">
            <a:avLst/>
          </a:prstGeom>
        </p:spPr>
        <p:txBody>
          <a:bodyPr wrap="square">
            <a:spAutoFit/>
          </a:bodyPr>
          <a:lstStyle/>
          <a:p>
            <a:pPr algn="ctr"/>
            <a:r>
              <a:rPr lang="en-US" dirty="0">
                <a:solidFill>
                  <a:schemeClr val="bg1"/>
                </a:solidFill>
                <a:latin typeface="Calibri" panose="020F0502020204030204" pitchFamily="34" charset="0"/>
              </a:rPr>
              <a:t>Cornerstone = A large stone laid at the corner of a foundation to give strength and stability to the entire structure.</a:t>
            </a:r>
            <a:endParaRPr lang="en-US" dirty="0">
              <a:solidFill>
                <a:schemeClr val="bg1"/>
              </a:solidFill>
            </a:endParaRPr>
          </a:p>
        </p:txBody>
      </p:sp>
      <p:sp>
        <p:nvSpPr>
          <p:cNvPr id="7" name="Rectangle 6"/>
          <p:cNvSpPr/>
          <p:nvPr/>
        </p:nvSpPr>
        <p:spPr>
          <a:xfrm>
            <a:off x="148936" y="1727538"/>
            <a:ext cx="3435927" cy="2862322"/>
          </a:xfrm>
          <a:prstGeom prst="rect">
            <a:avLst/>
          </a:prstGeom>
        </p:spPr>
        <p:txBody>
          <a:bodyPr wrap="square">
            <a:spAutoFit/>
          </a:bodyPr>
          <a:lstStyle/>
          <a:p>
            <a:r>
              <a:rPr lang="en-US" dirty="0">
                <a:solidFill>
                  <a:schemeClr val="bg1"/>
                </a:solidFill>
                <a:latin typeface="Calibri" panose="020F0502020204030204" pitchFamily="34" charset="0"/>
              </a:rPr>
              <a:t>“The apostolic and prophetic foundation of the Church was to bless in all times, but </a:t>
            </a:r>
            <a:r>
              <a:rPr lang="en-US" i="1" dirty="0">
                <a:solidFill>
                  <a:schemeClr val="bg1"/>
                </a:solidFill>
                <a:latin typeface="Calibri" panose="020F0502020204030204" pitchFamily="34" charset="0"/>
              </a:rPr>
              <a:t>especially</a:t>
            </a:r>
            <a:r>
              <a:rPr lang="en-US" dirty="0">
                <a:solidFill>
                  <a:schemeClr val="bg1"/>
                </a:solidFill>
                <a:latin typeface="Calibri" panose="020F0502020204030204" pitchFamily="34" charset="0"/>
              </a:rPr>
              <a:t> in times of adversity or danger, times when we might feel like children, confused or disoriented, perhaps a little fearful, times in which the devious hand of men or the maliciousness of the devil would attempt to unsettle or mislead. … </a:t>
            </a:r>
            <a:endParaRPr lang="en-US" dirty="0">
              <a:solidFill>
                <a:schemeClr val="bg1"/>
              </a:solidFill>
            </a:endParaRPr>
          </a:p>
        </p:txBody>
      </p:sp>
      <p:sp>
        <p:nvSpPr>
          <p:cNvPr id="8" name="Rectangle 7"/>
          <p:cNvSpPr/>
          <p:nvPr/>
        </p:nvSpPr>
        <p:spPr>
          <a:xfrm>
            <a:off x="8728364" y="1796717"/>
            <a:ext cx="3245427" cy="2862322"/>
          </a:xfrm>
          <a:prstGeom prst="rect">
            <a:avLst/>
          </a:prstGeom>
        </p:spPr>
        <p:txBody>
          <a:bodyPr wrap="square">
            <a:spAutoFit/>
          </a:bodyPr>
          <a:lstStyle/>
          <a:p>
            <a:r>
              <a:rPr lang="en-US" dirty="0">
                <a:solidFill>
                  <a:schemeClr val="bg1"/>
                </a:solidFill>
                <a:latin typeface="Calibri" panose="020F0502020204030204" pitchFamily="34" charset="0"/>
              </a:rPr>
              <a:t>In New Testament times, in Book of Mormon times, and in modern times these officers form the foundation stones of the true Church, positioned around and gaining their strength from the chief cornerstone, ‘the rock of our Redeemer, who is [Jesus] Christ, the Son of God’</a:t>
            </a:r>
            <a:endParaRPr lang="en-US" dirty="0">
              <a:solidFill>
                <a:schemeClr val="bg1"/>
              </a:solidFill>
            </a:endParaRPr>
          </a:p>
        </p:txBody>
      </p:sp>
      <p:sp>
        <p:nvSpPr>
          <p:cNvPr id="14" name="Rectangle 13"/>
          <p:cNvSpPr/>
          <p:nvPr/>
        </p:nvSpPr>
        <p:spPr>
          <a:xfrm>
            <a:off x="3390899" y="5118391"/>
            <a:ext cx="6096000" cy="1200329"/>
          </a:xfrm>
          <a:prstGeom prst="rect">
            <a:avLst/>
          </a:prstGeom>
        </p:spPr>
        <p:txBody>
          <a:bodyPr>
            <a:spAutoFit/>
          </a:bodyPr>
          <a:lstStyle/>
          <a:p>
            <a:r>
              <a:rPr lang="en-US" dirty="0">
                <a:solidFill>
                  <a:schemeClr val="bg1"/>
                </a:solidFill>
                <a:latin typeface="Calibri" panose="020F0502020204030204" pitchFamily="34" charset="0"/>
              </a:rPr>
              <a:t> … Such a foundation in Christ was and is always to be a protection in days ‘when the devil shall send forth his mighty winds, yea, his shafts in the whirlwind, yea, when all his hail and his mighty storm shall beat upon you.’”</a:t>
            </a:r>
            <a:endParaRPr lang="en-US" dirty="0">
              <a:solidFill>
                <a:schemeClr val="bg1"/>
              </a:solidFill>
            </a:endParaRPr>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(7)</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88" y="176645"/>
            <a:ext cx="1081458" cy="1350818"/>
          </a:xfrm>
          <a:prstGeom prst="rect">
            <a:avLst/>
          </a:prstGeom>
        </p:spPr>
      </p:pic>
      <p:sp>
        <p:nvSpPr>
          <p:cNvPr id="29" name="Rectangle 28"/>
          <p:cNvSpPr/>
          <p:nvPr/>
        </p:nvSpPr>
        <p:spPr>
          <a:xfrm>
            <a:off x="3584864" y="4463580"/>
            <a:ext cx="5039591" cy="369332"/>
          </a:xfrm>
          <a:prstGeom prst="rect">
            <a:avLst/>
          </a:prstGeom>
        </p:spPr>
        <p:txBody>
          <a:bodyPr wrap="square">
            <a:spAutoFit/>
          </a:bodyPr>
          <a:lstStyle/>
          <a:p>
            <a:pPr algn="ctr"/>
            <a:r>
              <a:rPr lang="en-US" dirty="0">
                <a:effectLst>
                  <a:glow rad="101600">
                    <a:schemeClr val="accent2">
                      <a:satMod val="175000"/>
                      <a:alpha val="40000"/>
                    </a:schemeClr>
                  </a:glow>
                </a:effectLst>
                <a:latin typeface="Calibri" panose="020F0502020204030204" pitchFamily="34" charset="0"/>
              </a:rPr>
              <a:t>Jesus Christ is the Chief cornerstone</a:t>
            </a:r>
            <a:endParaRPr lang="en-US" dirty="0">
              <a:effectLst>
                <a:glow rad="101600">
                  <a:schemeClr val="accent2">
                    <a:satMod val="175000"/>
                    <a:alpha val="40000"/>
                  </a:schemeClr>
                </a:glow>
              </a:effectLst>
            </a:endParaRPr>
          </a:p>
        </p:txBody>
      </p:sp>
    </p:spTree>
    <p:extLst>
      <p:ext uri="{BB962C8B-B14F-4D97-AF65-F5344CB8AC3E}">
        <p14:creationId xmlns:p14="http://schemas.microsoft.com/office/powerpoint/2010/main" val="751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42"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4" grpId="0"/>
      <p:bldP spid="14" grpId="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Mysteries of God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2007281" cy="369332"/>
          </a:xfrm>
          <a:prstGeom prst="rect">
            <a:avLst/>
          </a:prstGeom>
        </p:spPr>
        <p:txBody>
          <a:bodyPr wrap="none">
            <a:spAutoFit/>
          </a:bodyPr>
          <a:lstStyle/>
          <a:p>
            <a:r>
              <a:rPr lang="en-US" dirty="0">
                <a:solidFill>
                  <a:schemeClr val="bg1"/>
                </a:solidFill>
                <a:latin typeface="Calibri" panose="020F0502020204030204" pitchFamily="34" charset="0"/>
              </a:rPr>
              <a:t>Ephesians 3:3-6; 17</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2" name="Rectangle 1"/>
          <p:cNvSpPr/>
          <p:nvPr/>
        </p:nvSpPr>
        <p:spPr>
          <a:xfrm>
            <a:off x="928254" y="1526693"/>
            <a:ext cx="6096000" cy="2862322"/>
          </a:xfrm>
          <a:prstGeom prst="rect">
            <a:avLst/>
          </a:prstGeom>
        </p:spPr>
        <p:txBody>
          <a:bodyPr>
            <a:spAutoFit/>
          </a:bodyPr>
          <a:lstStyle/>
          <a:p>
            <a:r>
              <a:rPr lang="en-US" dirty="0">
                <a:solidFill>
                  <a:schemeClr val="bg1"/>
                </a:solidFill>
                <a:latin typeface="Calibri" panose="020F0502020204030204" pitchFamily="34" charset="0"/>
              </a:rPr>
              <a:t> </a:t>
            </a:r>
            <a:r>
              <a:rPr lang="en-US" i="1" dirty="0">
                <a:solidFill>
                  <a:schemeClr val="bg1"/>
                </a:solidFill>
                <a:latin typeface="Calibri" panose="020F0502020204030204" pitchFamily="34" charset="0"/>
              </a:rPr>
              <a:t>Mystery</a:t>
            </a:r>
            <a:r>
              <a:rPr lang="en-US" dirty="0">
                <a:solidFill>
                  <a:schemeClr val="bg1"/>
                </a:solidFill>
                <a:latin typeface="Calibri" panose="020F0502020204030204" pitchFamily="34" charset="0"/>
              </a:rPr>
              <a:t>  =  a sacred truth made known by revelation.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mystery Paul wrote about is that both Jews and Gentiles can become heirs of the gospel covenant through Christ. This was a doctrine that “in other ages was not made known unto the sons of men”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Paul taught that all those who follow Christ take upon themselves His name and become His seed and “heirs of the kingdom of God.”</a:t>
            </a:r>
            <a:endParaRPr lang="en-US" dirty="0">
              <a:solidFill>
                <a:schemeClr val="bg1"/>
              </a:solidFill>
            </a:endParaRPr>
          </a:p>
        </p:txBody>
      </p:sp>
      <p:sp>
        <p:nvSpPr>
          <p:cNvPr id="9" name="Rectangle 8"/>
          <p:cNvSpPr/>
          <p:nvPr/>
        </p:nvSpPr>
        <p:spPr>
          <a:xfrm>
            <a:off x="5167745" y="5263726"/>
            <a:ext cx="6096000" cy="923330"/>
          </a:xfrm>
          <a:prstGeom prst="rect">
            <a:avLst/>
          </a:prstGeom>
        </p:spPr>
        <p:txBody>
          <a:bodyPr>
            <a:spAutoFit/>
          </a:bodyPr>
          <a:lstStyle/>
          <a:p>
            <a:r>
              <a:rPr lang="en-US" dirty="0">
                <a:solidFill>
                  <a:schemeClr val="bg1"/>
                </a:solidFill>
                <a:latin typeface="Calibri" panose="020F0502020204030204" pitchFamily="34" charset="0"/>
              </a:rPr>
              <a:t>His prayer for the Ephesian Saints was that Christ would “dwell in [their] hearts by faith” and that they would come to know the love of Christ.</a:t>
            </a:r>
            <a:endParaRPr lang="en-US" dirty="0">
              <a:solidFill>
                <a:schemeClr val="bg1"/>
              </a:solidFill>
            </a:endParaRPr>
          </a:p>
        </p:txBody>
      </p:sp>
      <p:grpSp>
        <p:nvGrpSpPr>
          <p:cNvPr id="7" name="Group 6"/>
          <p:cNvGrpSpPr/>
          <p:nvPr/>
        </p:nvGrpSpPr>
        <p:grpSpPr>
          <a:xfrm>
            <a:off x="7439892" y="1445982"/>
            <a:ext cx="3499678" cy="3198792"/>
            <a:chOff x="7577750" y="1448554"/>
            <a:chExt cx="2797521" cy="2577656"/>
          </a:xfrm>
        </p:grpSpPr>
        <p:pic>
          <p:nvPicPr>
            <p:cNvPr id="5" name="Picture 2" descr="Image result for baptism lds paintings"/>
            <p:cNvPicPr>
              <a:picLocks noChangeAspect="1" noChangeArrowheads="1"/>
            </p:cNvPicPr>
            <p:nvPr/>
          </p:nvPicPr>
          <p:blipFill rotWithShape="1">
            <a:blip r:embed="rId3">
              <a:extLst>
                <a:ext uri="{28A0092B-C50C-407E-A947-70E740481C1C}">
                  <a14:useLocalDpi xmlns:a14="http://schemas.microsoft.com/office/drawing/2010/main" val="0"/>
                </a:ext>
              </a:extLst>
            </a:blip>
            <a:srcRect l="6937" t="1495" r="6680" b="3807"/>
            <a:stretch/>
          </p:blipFill>
          <p:spPr bwMode="auto">
            <a:xfrm>
              <a:off x="7577750" y="1448554"/>
              <a:ext cx="2797521" cy="2435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590716" y="3852601"/>
              <a:ext cx="688360" cy="173609"/>
            </a:xfrm>
            <a:prstGeom prst="rect">
              <a:avLst/>
            </a:prstGeom>
          </p:spPr>
          <p:txBody>
            <a:bodyPr wrap="none">
              <a:spAutoFit/>
            </a:bodyPr>
            <a:lstStyle/>
            <a:p>
              <a:r>
                <a:rPr lang="en-US" sz="800" dirty="0">
                  <a:solidFill>
                    <a:schemeClr val="bg1"/>
                  </a:solidFill>
                  <a:latin typeface="Calibri" panose="020F0502020204030204" pitchFamily="34" charset="0"/>
                </a:rPr>
                <a:t>Doc Christensen</a:t>
              </a:r>
              <a:endParaRPr lang="en-US" sz="800" dirty="0"/>
            </a:p>
          </p:txBody>
        </p:sp>
      </p:grpSp>
    </p:spTree>
    <p:extLst>
      <p:ext uri="{BB962C8B-B14F-4D97-AF65-F5344CB8AC3E}">
        <p14:creationId xmlns:p14="http://schemas.microsoft.com/office/powerpoint/2010/main" val="238979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Seeking God’s Help</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891865" cy="369332"/>
          </a:xfrm>
          <a:prstGeom prst="rect">
            <a:avLst/>
          </a:prstGeom>
        </p:spPr>
        <p:txBody>
          <a:bodyPr wrap="none">
            <a:spAutoFit/>
          </a:bodyPr>
          <a:lstStyle/>
          <a:p>
            <a:r>
              <a:rPr lang="en-US" dirty="0">
                <a:solidFill>
                  <a:schemeClr val="bg1"/>
                </a:solidFill>
                <a:latin typeface="Calibri" panose="020F0502020204030204" pitchFamily="34" charset="0"/>
              </a:rPr>
              <a:t>Ephesians 3:11-12</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2" name="Rectangle 1"/>
          <p:cNvSpPr/>
          <p:nvPr/>
        </p:nvSpPr>
        <p:spPr>
          <a:xfrm>
            <a:off x="845126" y="1921547"/>
            <a:ext cx="6096000" cy="3477875"/>
          </a:xfrm>
          <a:prstGeom prst="rect">
            <a:avLst/>
          </a:prstGeom>
        </p:spPr>
        <p:txBody>
          <a:bodyPr>
            <a:spAutoFit/>
          </a:bodyPr>
          <a:lstStyle/>
          <a:p>
            <a:r>
              <a:rPr lang="en-US" sz="2000" dirty="0">
                <a:solidFill>
                  <a:schemeClr val="bg1"/>
                </a:solidFill>
              </a:rPr>
              <a:t>Paul taught that through Jesus Christ and our faith in Him, we can “have boldness and access [to God] with confidence.”</a:t>
            </a:r>
          </a:p>
          <a:p>
            <a:endParaRPr lang="en-US" sz="2000" dirty="0">
              <a:solidFill>
                <a:schemeClr val="bg1"/>
              </a:solidFill>
            </a:endParaRPr>
          </a:p>
          <a:p>
            <a:r>
              <a:rPr lang="en-US" sz="2000" dirty="0">
                <a:solidFill>
                  <a:schemeClr val="bg1"/>
                </a:solidFill>
              </a:rPr>
              <a:t>The word “boldness” can be understood as confidence in the presence of God. </a:t>
            </a:r>
          </a:p>
          <a:p>
            <a:endParaRPr lang="en-US" sz="2000" dirty="0">
              <a:solidFill>
                <a:schemeClr val="bg1"/>
              </a:solidFill>
            </a:endParaRPr>
          </a:p>
          <a:p>
            <a:r>
              <a:rPr lang="en-US" sz="2000" dirty="0">
                <a:solidFill>
                  <a:schemeClr val="bg1"/>
                </a:solidFill>
              </a:rPr>
              <a:t>Because of the Savior, in this life we can freely approach God the Father through prayer in the name of Jesus Christ, and in the next life we can enter God’s presence with confidence.</a:t>
            </a:r>
          </a:p>
        </p:txBody>
      </p:sp>
      <p:grpSp>
        <p:nvGrpSpPr>
          <p:cNvPr id="5" name="Group 4"/>
          <p:cNvGrpSpPr/>
          <p:nvPr/>
        </p:nvGrpSpPr>
        <p:grpSpPr>
          <a:xfrm>
            <a:off x="7451001" y="1381831"/>
            <a:ext cx="3849389" cy="4877153"/>
            <a:chOff x="7451001" y="1381831"/>
            <a:chExt cx="3849389" cy="4877153"/>
          </a:xfrm>
        </p:grpSpPr>
        <p:pic>
          <p:nvPicPr>
            <p:cNvPr id="2050" name="Picture 2" descr="Image result for prayer doc christen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001" y="1381831"/>
              <a:ext cx="3849389" cy="477163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454913" y="6043540"/>
              <a:ext cx="861133" cy="215444"/>
            </a:xfrm>
            <a:prstGeom prst="rect">
              <a:avLst/>
            </a:prstGeom>
          </p:spPr>
          <p:txBody>
            <a:bodyPr wrap="none">
              <a:spAutoFit/>
            </a:bodyPr>
            <a:lstStyle/>
            <a:p>
              <a:r>
                <a:rPr lang="en-US" sz="800" dirty="0">
                  <a:solidFill>
                    <a:schemeClr val="bg1"/>
                  </a:solidFill>
                  <a:latin typeface="Calibri" panose="020F0502020204030204" pitchFamily="34" charset="0"/>
                </a:rPr>
                <a:t>Doc Christensen</a:t>
              </a:r>
              <a:endParaRPr lang="en-US" sz="800" dirty="0"/>
            </a:p>
          </p:txBody>
        </p:sp>
      </p:grpSp>
    </p:spTree>
    <p:extLst>
      <p:ext uri="{BB962C8B-B14F-4D97-AF65-F5344CB8AC3E}">
        <p14:creationId xmlns:p14="http://schemas.microsoft.com/office/powerpoint/2010/main" val="26042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Whole Family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1587294" cy="369332"/>
          </a:xfrm>
          <a:prstGeom prst="rect">
            <a:avLst/>
          </a:prstGeom>
        </p:spPr>
        <p:txBody>
          <a:bodyPr wrap="none">
            <a:spAutoFit/>
          </a:bodyPr>
          <a:lstStyle/>
          <a:p>
            <a:r>
              <a:rPr lang="en-US" dirty="0">
                <a:solidFill>
                  <a:schemeClr val="bg1"/>
                </a:solidFill>
                <a:latin typeface="Calibri" panose="020F0502020204030204" pitchFamily="34" charset="0"/>
              </a:rPr>
              <a:t>Ephesians 3:15</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(1)</a:t>
            </a:r>
          </a:p>
        </p:txBody>
      </p:sp>
      <p:sp>
        <p:nvSpPr>
          <p:cNvPr id="5" name="Rectangle 4"/>
          <p:cNvSpPr/>
          <p:nvPr/>
        </p:nvSpPr>
        <p:spPr>
          <a:xfrm>
            <a:off x="187106" y="1302458"/>
            <a:ext cx="3370906" cy="2308324"/>
          </a:xfrm>
          <a:prstGeom prst="rect">
            <a:avLst/>
          </a:prstGeom>
        </p:spPr>
        <p:txBody>
          <a:bodyPr wrap="square">
            <a:spAutoFit/>
          </a:bodyPr>
          <a:lstStyle/>
          <a:p>
            <a:r>
              <a:rPr lang="en-US" dirty="0">
                <a:solidFill>
                  <a:schemeClr val="bg1"/>
                </a:solidFill>
                <a:latin typeface="Abadi" panose="020B0604020104020204" pitchFamily="34" charset="0"/>
              </a:rPr>
              <a:t>"So we see that there is a family organization in heaven, and part of it on earth, but in both places it is named after God the Father of Jesus Christ. And why not, since those in heaven and all on earth who have made the covenant are his heirs?" (8)</a:t>
            </a:r>
            <a:endParaRPr lang="en-US" dirty="0">
              <a:solidFill>
                <a:schemeClr val="bg1"/>
              </a:solidFill>
            </a:endParaRPr>
          </a:p>
        </p:txBody>
      </p:sp>
      <p:sp>
        <p:nvSpPr>
          <p:cNvPr id="7" name="Rectangle 6"/>
          <p:cNvSpPr/>
          <p:nvPr/>
        </p:nvSpPr>
        <p:spPr>
          <a:xfrm>
            <a:off x="7894929" y="3673542"/>
            <a:ext cx="3992579" cy="2862322"/>
          </a:xfrm>
          <a:prstGeom prst="rect">
            <a:avLst/>
          </a:prstGeom>
        </p:spPr>
        <p:txBody>
          <a:bodyPr wrap="square">
            <a:spAutoFit/>
          </a:bodyPr>
          <a:lstStyle/>
          <a:p>
            <a:r>
              <a:rPr lang="en-US" dirty="0">
                <a:solidFill>
                  <a:schemeClr val="bg1"/>
                </a:solidFill>
                <a:latin typeface="Abadi" panose="020B0604020104020204" pitchFamily="34" charset="0"/>
              </a:rPr>
              <a:t>"...people are more important than organizations. We are trying to teach principles and guidelines more than programs as we seek to strengthen the inner person with the Spirit of God. Our effectiveness can be judged best by the way that inner strength is translated into action. What our religion really is can best be judged by our lives. (9)</a:t>
            </a:r>
            <a:endParaRPr lang="en-US" dirty="0">
              <a:solidFill>
                <a:schemeClr val="bg1"/>
              </a:solidFill>
            </a:endParaRPr>
          </a:p>
        </p:txBody>
      </p:sp>
      <p:grpSp>
        <p:nvGrpSpPr>
          <p:cNvPr id="8" name="Group 7"/>
          <p:cNvGrpSpPr/>
          <p:nvPr/>
        </p:nvGrpSpPr>
        <p:grpSpPr>
          <a:xfrm>
            <a:off x="3769636" y="1662545"/>
            <a:ext cx="4023546" cy="3318884"/>
            <a:chOff x="4249987" y="1474222"/>
            <a:chExt cx="3081968" cy="2398260"/>
          </a:xfrm>
        </p:grpSpPr>
        <p:pic>
          <p:nvPicPr>
            <p:cNvPr id="3074" name="Picture 2" descr="Image result for ward famili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55" y="1474222"/>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249987" y="3716800"/>
              <a:ext cx="989911" cy="155682"/>
            </a:xfrm>
            <a:prstGeom prst="rect">
              <a:avLst/>
            </a:prstGeom>
          </p:spPr>
          <p:txBody>
            <a:bodyPr wrap="none">
              <a:spAutoFit/>
            </a:bodyPr>
            <a:lstStyle/>
            <a:p>
              <a:r>
                <a:rPr lang="en-US" sz="800" dirty="0">
                  <a:solidFill>
                    <a:schemeClr val="bg1"/>
                  </a:solidFill>
                  <a:latin typeface="Calibri" panose="020F0502020204030204" pitchFamily="34" charset="0"/>
                </a:rPr>
                <a:t>West Chester Ward Family</a:t>
              </a:r>
              <a:endParaRPr lang="en-US" sz="800" dirty="0"/>
            </a:p>
          </p:txBody>
        </p:sp>
      </p:grpSp>
    </p:spTree>
    <p:extLst>
      <p:ext uri="{BB962C8B-B14F-4D97-AF65-F5344CB8AC3E}">
        <p14:creationId xmlns:p14="http://schemas.microsoft.com/office/powerpoint/2010/main" val="1759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The First Presidency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2019</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700154" y="1714005"/>
            <a:ext cx="6096000" cy="3693319"/>
          </a:xfrm>
          <a:prstGeom prst="rect">
            <a:avLst/>
          </a:prstGeom>
        </p:spPr>
        <p:txBody>
          <a:bodyPr>
            <a:spAutoFit/>
          </a:bodyPr>
          <a:lstStyle/>
          <a:p>
            <a:pPr fontAlgn="base"/>
            <a:r>
              <a:rPr lang="en-US" dirty="0">
                <a:solidFill>
                  <a:schemeClr val="bg1"/>
                </a:solidFill>
                <a:latin typeface="Calibri" panose="020F0502020204030204" pitchFamily="34" charset="0"/>
              </a:rPr>
              <a:t>The First Presidency is the highest governing body of the Church. Its members are special witnesses of the name of Jesus Christ, called to teach and testify of Him throughout the world. Members of the First Presidency travel around the world to speak to members and local leaders; when not traveling, they counsel together and with other general Church leaders on matters affecting the worldwide Church, such as missionary work, temple building and spiritual and temporal welfare.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The current First Presidency is:</a:t>
            </a:r>
          </a:p>
          <a:p>
            <a:pPr fontAlgn="base"/>
            <a:r>
              <a:rPr lang="en-US" dirty="0">
                <a:solidFill>
                  <a:schemeClr val="bg1"/>
                </a:solidFill>
                <a:latin typeface="Calibri" panose="020F0502020204030204" pitchFamily="34" charset="0"/>
              </a:rPr>
              <a:t>President Russel M. Nelson (President)</a:t>
            </a:r>
          </a:p>
          <a:p>
            <a:pPr fontAlgn="base"/>
            <a:r>
              <a:rPr lang="en-US" dirty="0">
                <a:solidFill>
                  <a:schemeClr val="bg1"/>
                </a:solidFill>
                <a:latin typeface="Calibri" panose="020F0502020204030204" pitchFamily="34" charset="0"/>
              </a:rPr>
              <a:t>President Dallin H. Oaks (First Counselor)</a:t>
            </a:r>
          </a:p>
          <a:p>
            <a:pPr fontAlgn="base"/>
            <a:r>
              <a:rPr lang="en-US" dirty="0">
                <a:solidFill>
                  <a:schemeClr val="bg1"/>
                </a:solidFill>
                <a:latin typeface="Calibri" panose="020F0502020204030204" pitchFamily="34" charset="0"/>
              </a:rPr>
              <a:t>President Henry B. Eyring (Second Counselor)</a:t>
            </a:r>
            <a:endParaRPr lang="en-US" b="0" i="0" dirty="0">
              <a:solidFill>
                <a:schemeClr val="bg1"/>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90FD2A13-CEAB-4CA6-AE3E-35BC570A0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90" y="1301750"/>
            <a:ext cx="3390900" cy="4254500"/>
          </a:xfrm>
          <a:prstGeom prst="rect">
            <a:avLst/>
          </a:prstGeom>
        </p:spPr>
      </p:pic>
    </p:spTree>
    <p:extLst>
      <p:ext uri="{BB962C8B-B14F-4D97-AF65-F5344CB8AC3E}">
        <p14:creationId xmlns:p14="http://schemas.microsoft.com/office/powerpoint/2010/main" val="77337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Quorum of the Twelve Apostles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2022</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782781" y="1235471"/>
            <a:ext cx="7727373" cy="5632311"/>
          </a:xfrm>
          <a:prstGeom prst="rect">
            <a:avLst/>
          </a:prstGeom>
        </p:spPr>
        <p:txBody>
          <a:bodyPr wrap="square">
            <a:spAutoFit/>
          </a:bodyPr>
          <a:lstStyle/>
          <a:p>
            <a:pPr fontAlgn="base"/>
            <a:r>
              <a:rPr lang="en-US" dirty="0">
                <a:solidFill>
                  <a:schemeClr val="bg1"/>
                </a:solidFill>
              </a:rPr>
              <a:t>The Quorum of the Twelve Apostles is the second-highest presiding body in the government of the Church. Its members travel the world as special witnesses of the name of Christ and serve under the direction of the First Presidency.</a:t>
            </a:r>
          </a:p>
          <a:p>
            <a:pPr fontAlgn="base"/>
            <a:endParaRPr lang="en-US" dirty="0">
              <a:solidFill>
                <a:schemeClr val="bg1"/>
              </a:solidFill>
            </a:endParaRPr>
          </a:p>
          <a:p>
            <a:pPr fontAlgn="base"/>
            <a:r>
              <a:rPr lang="en-US" dirty="0">
                <a:solidFill>
                  <a:schemeClr val="bg1"/>
                </a:solidFill>
              </a:rPr>
              <a:t>The current Quorum of the Twelve Apostles is:</a:t>
            </a:r>
          </a:p>
          <a:p>
            <a:pPr fontAlgn="base"/>
            <a:r>
              <a:rPr lang="en-US" dirty="0">
                <a:solidFill>
                  <a:schemeClr val="bg1"/>
                </a:solidFill>
              </a:rPr>
              <a:t>President  M. Russell Ballard</a:t>
            </a:r>
          </a:p>
          <a:p>
            <a:pPr fontAlgn="base"/>
            <a:r>
              <a:rPr lang="en-US" dirty="0">
                <a:solidFill>
                  <a:schemeClr val="bg1"/>
                </a:solidFill>
              </a:rPr>
              <a:t>Elder Robert D. Hales</a:t>
            </a:r>
          </a:p>
          <a:p>
            <a:pPr fontAlgn="base"/>
            <a:r>
              <a:rPr lang="en-US" dirty="0">
                <a:solidFill>
                  <a:schemeClr val="bg1"/>
                </a:solidFill>
              </a:rPr>
              <a:t>Elder Jeffrey R. Holland</a:t>
            </a:r>
          </a:p>
          <a:p>
            <a:pPr fontAlgn="base"/>
            <a:r>
              <a:rPr lang="en-US" dirty="0">
                <a:solidFill>
                  <a:schemeClr val="bg1"/>
                </a:solidFill>
              </a:rPr>
              <a:t>Elder Dieter F. Uchtdorf</a:t>
            </a:r>
          </a:p>
          <a:p>
            <a:pPr fontAlgn="base"/>
            <a:r>
              <a:rPr lang="en-US" dirty="0">
                <a:solidFill>
                  <a:schemeClr val="bg1"/>
                </a:solidFill>
              </a:rPr>
              <a:t>Elder David A. Bednar</a:t>
            </a:r>
          </a:p>
          <a:p>
            <a:pPr fontAlgn="base"/>
            <a:r>
              <a:rPr lang="en-US" dirty="0">
                <a:solidFill>
                  <a:schemeClr val="bg1"/>
                </a:solidFill>
              </a:rPr>
              <a:t>Elder Quentin L. Cook</a:t>
            </a:r>
          </a:p>
          <a:p>
            <a:pPr fontAlgn="base"/>
            <a:r>
              <a:rPr lang="en-US" dirty="0">
                <a:solidFill>
                  <a:schemeClr val="bg1"/>
                </a:solidFill>
              </a:rPr>
              <a:t>Elder D. Todd </a:t>
            </a:r>
            <a:r>
              <a:rPr lang="en-US" dirty="0" err="1">
                <a:solidFill>
                  <a:schemeClr val="bg1"/>
                </a:solidFill>
              </a:rPr>
              <a:t>Christofferson</a:t>
            </a:r>
            <a:endParaRPr lang="en-US" dirty="0">
              <a:solidFill>
                <a:schemeClr val="bg1"/>
              </a:solidFill>
            </a:endParaRPr>
          </a:p>
          <a:p>
            <a:pPr fontAlgn="base"/>
            <a:r>
              <a:rPr lang="en-US" dirty="0">
                <a:solidFill>
                  <a:schemeClr val="bg1"/>
                </a:solidFill>
              </a:rPr>
              <a:t>Elder Neil L. Andersen</a:t>
            </a:r>
          </a:p>
          <a:p>
            <a:pPr fontAlgn="base"/>
            <a:r>
              <a:rPr lang="en-US" dirty="0">
                <a:solidFill>
                  <a:schemeClr val="bg1"/>
                </a:solidFill>
              </a:rPr>
              <a:t>Elder Ronald A. </a:t>
            </a:r>
            <a:r>
              <a:rPr lang="en-US" dirty="0" err="1">
                <a:solidFill>
                  <a:schemeClr val="bg1"/>
                </a:solidFill>
              </a:rPr>
              <a:t>Rasband</a:t>
            </a:r>
            <a:endParaRPr lang="en-US" dirty="0">
              <a:solidFill>
                <a:schemeClr val="bg1"/>
              </a:solidFill>
            </a:endParaRPr>
          </a:p>
          <a:p>
            <a:pPr fontAlgn="base"/>
            <a:r>
              <a:rPr lang="en-US" dirty="0">
                <a:solidFill>
                  <a:schemeClr val="bg1"/>
                </a:solidFill>
              </a:rPr>
              <a:t>Elder Gary E. Stevenson</a:t>
            </a:r>
          </a:p>
          <a:p>
            <a:pPr fontAlgn="base"/>
            <a:r>
              <a:rPr lang="en-US" dirty="0">
                <a:solidFill>
                  <a:schemeClr val="bg1"/>
                </a:solidFill>
              </a:rPr>
              <a:t>Elder Dale G. </a:t>
            </a:r>
            <a:r>
              <a:rPr lang="en-US" dirty="0" err="1">
                <a:solidFill>
                  <a:schemeClr val="bg1"/>
                </a:solidFill>
              </a:rPr>
              <a:t>Renlund</a:t>
            </a:r>
            <a:endParaRPr lang="en-US" dirty="0">
              <a:solidFill>
                <a:schemeClr val="bg1"/>
              </a:solidFill>
            </a:endParaRPr>
          </a:p>
          <a:p>
            <a:pPr fontAlgn="base"/>
            <a:r>
              <a:rPr lang="en-US" dirty="0">
                <a:solidFill>
                  <a:schemeClr val="bg1"/>
                </a:solidFill>
              </a:rPr>
              <a:t>Elder Gerrit W. Gong</a:t>
            </a:r>
          </a:p>
          <a:p>
            <a:pPr fontAlgn="base"/>
            <a:r>
              <a:rPr lang="en-US" dirty="0">
                <a:solidFill>
                  <a:schemeClr val="bg1"/>
                </a:solidFill>
              </a:rPr>
              <a:t>Elder </a:t>
            </a:r>
            <a:r>
              <a:rPr lang="en-US" dirty="0" err="1">
                <a:solidFill>
                  <a:schemeClr val="bg1"/>
                </a:solidFill>
              </a:rPr>
              <a:t>Ulisses</a:t>
            </a:r>
            <a:r>
              <a:rPr lang="en-US" dirty="0">
                <a:solidFill>
                  <a:schemeClr val="bg1"/>
                </a:solidFill>
              </a:rPr>
              <a:t> Soares</a:t>
            </a:r>
          </a:p>
          <a:p>
            <a:pPr fontAlgn="base"/>
            <a:endParaRPr lang="en-US" dirty="0">
              <a:solidFill>
                <a:schemeClr val="bg1"/>
              </a:solidFill>
            </a:endParaRPr>
          </a:p>
          <a:p>
            <a:pPr fontAlgn="base"/>
            <a:endParaRPr lang="en-US" dirty="0">
              <a:solidFill>
                <a:schemeClr val="bg1"/>
              </a:solidFill>
            </a:endParaRPr>
          </a:p>
        </p:txBody>
      </p:sp>
      <p:pic>
        <p:nvPicPr>
          <p:cNvPr id="2050" name="Picture 2" descr="Image result for quorum of the twelve">
            <a:extLst>
              <a:ext uri="{FF2B5EF4-FFF2-40B4-BE49-F238E27FC236}">
                <a16:creationId xmlns:a16="http://schemas.microsoft.com/office/drawing/2014/main" id="{291700CF-ECD3-4EF0-B162-3C36CCDA6C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358361"/>
            <a:ext cx="4872790" cy="38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4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Presidency of the Seventy</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14063" y="6488668"/>
            <a:ext cx="652743" cy="369332"/>
          </a:xfrm>
          <a:prstGeom prst="rect">
            <a:avLst/>
          </a:prstGeom>
        </p:spPr>
        <p:txBody>
          <a:bodyPr wrap="none">
            <a:spAutoFit/>
          </a:bodyPr>
          <a:lstStyle/>
          <a:p>
            <a:r>
              <a:rPr lang="en-US" dirty="0">
                <a:solidFill>
                  <a:schemeClr val="bg1"/>
                </a:solidFill>
                <a:latin typeface="Calibri" panose="020F0502020204030204" pitchFamily="34" charset="0"/>
              </a:rPr>
              <a:t>2022</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56464" y="1160126"/>
            <a:ext cx="7727373" cy="3970318"/>
          </a:xfrm>
          <a:prstGeom prst="rect">
            <a:avLst/>
          </a:prstGeom>
        </p:spPr>
        <p:txBody>
          <a:bodyPr wrap="square">
            <a:spAutoFit/>
          </a:bodyPr>
          <a:lstStyle/>
          <a:p>
            <a:pPr fontAlgn="base"/>
            <a:r>
              <a:rPr lang="en-US" dirty="0">
                <a:solidFill>
                  <a:schemeClr val="bg1"/>
                </a:solidFill>
              </a:rPr>
              <a:t>The Presidency of the Seventy consists of seven General Authority Seventies who are called by the First Presidency and given authority to preside over the various Quorums of the Seventy.</a:t>
            </a:r>
          </a:p>
          <a:p>
            <a:pPr fontAlgn="base"/>
            <a:endParaRPr lang="en-US" dirty="0">
              <a:solidFill>
                <a:schemeClr val="bg1"/>
              </a:solidFill>
            </a:endParaRPr>
          </a:p>
          <a:p>
            <a:pPr fontAlgn="base"/>
            <a:r>
              <a:rPr lang="en-US" dirty="0">
                <a:solidFill>
                  <a:schemeClr val="bg1"/>
                </a:solidFill>
              </a:rPr>
              <a:t>The current Presidency of the Seventy is:</a:t>
            </a:r>
          </a:p>
          <a:p>
            <a:pPr fontAlgn="base"/>
            <a:r>
              <a:rPr lang="en-US" dirty="0">
                <a:solidFill>
                  <a:schemeClr val="bg1"/>
                </a:solidFill>
              </a:rPr>
              <a:t>Elder Patrick Kearon</a:t>
            </a:r>
          </a:p>
          <a:p>
            <a:pPr fontAlgn="base"/>
            <a:r>
              <a:rPr lang="en-US" dirty="0">
                <a:solidFill>
                  <a:schemeClr val="bg1"/>
                </a:solidFill>
              </a:rPr>
              <a:t>Elder Carl B. Cook</a:t>
            </a:r>
          </a:p>
          <a:p>
            <a:pPr fontAlgn="base"/>
            <a:r>
              <a:rPr lang="en-US" dirty="0">
                <a:solidFill>
                  <a:schemeClr val="bg1"/>
                </a:solidFill>
              </a:rPr>
              <a:t>Elder Jose Teixeira</a:t>
            </a:r>
          </a:p>
          <a:p>
            <a:pPr fontAlgn="base"/>
            <a:r>
              <a:rPr lang="en-US" dirty="0">
                <a:solidFill>
                  <a:schemeClr val="bg1"/>
                </a:solidFill>
              </a:rPr>
              <a:t>Elder Carlos A. Godoy</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Elder Brent H. Neilson</a:t>
            </a:r>
          </a:p>
          <a:p>
            <a:pPr fontAlgn="base"/>
            <a:r>
              <a:rPr lang="en-US" dirty="0">
                <a:solidFill>
                  <a:schemeClr val="bg1"/>
                </a:solidFill>
              </a:rPr>
              <a:t>Elder Paul V. Johnson</a:t>
            </a:r>
          </a:p>
          <a:p>
            <a:pPr fontAlgn="base"/>
            <a:r>
              <a:rPr lang="en-US" dirty="0">
                <a:solidFill>
                  <a:schemeClr val="bg1"/>
                </a:solidFill>
              </a:rPr>
              <a:t>Elder S. Mark Palmer</a:t>
            </a:r>
          </a:p>
        </p:txBody>
      </p:sp>
      <p:pic>
        <p:nvPicPr>
          <p:cNvPr id="7" name="Picture 6">
            <a:extLst>
              <a:ext uri="{FF2B5EF4-FFF2-40B4-BE49-F238E27FC236}">
                <a16:creationId xmlns:a16="http://schemas.microsoft.com/office/drawing/2014/main" id="{EADF8354-6B64-838F-E6F5-B2678357E1F3}"/>
              </a:ext>
            </a:extLst>
          </p:cNvPr>
          <p:cNvPicPr>
            <a:picLocks noChangeAspect="1"/>
          </p:cNvPicPr>
          <p:nvPr/>
        </p:nvPicPr>
        <p:blipFill>
          <a:blip r:embed="rId3"/>
          <a:stretch>
            <a:fillRect/>
          </a:stretch>
        </p:blipFill>
        <p:spPr>
          <a:xfrm>
            <a:off x="4796437" y="2207802"/>
            <a:ext cx="1162212" cy="1152686"/>
          </a:xfrm>
          <a:prstGeom prst="rect">
            <a:avLst/>
          </a:prstGeom>
        </p:spPr>
      </p:pic>
      <p:pic>
        <p:nvPicPr>
          <p:cNvPr id="10" name="Picture 9">
            <a:extLst>
              <a:ext uri="{FF2B5EF4-FFF2-40B4-BE49-F238E27FC236}">
                <a16:creationId xmlns:a16="http://schemas.microsoft.com/office/drawing/2014/main" id="{12EBC5BB-A998-08F9-F8F1-E9F7181B4D6A}"/>
              </a:ext>
            </a:extLst>
          </p:cNvPr>
          <p:cNvPicPr>
            <a:picLocks noChangeAspect="1"/>
          </p:cNvPicPr>
          <p:nvPr/>
        </p:nvPicPr>
        <p:blipFill>
          <a:blip r:embed="rId4"/>
          <a:stretch>
            <a:fillRect/>
          </a:stretch>
        </p:blipFill>
        <p:spPr>
          <a:xfrm>
            <a:off x="6124496" y="2211880"/>
            <a:ext cx="1162212" cy="1171739"/>
          </a:xfrm>
          <a:prstGeom prst="rect">
            <a:avLst/>
          </a:prstGeom>
        </p:spPr>
      </p:pic>
      <p:pic>
        <p:nvPicPr>
          <p:cNvPr id="13" name="Picture 12">
            <a:extLst>
              <a:ext uri="{FF2B5EF4-FFF2-40B4-BE49-F238E27FC236}">
                <a16:creationId xmlns:a16="http://schemas.microsoft.com/office/drawing/2014/main" id="{FC161D81-CF69-C0F5-72CE-4B0184B86C02}"/>
              </a:ext>
            </a:extLst>
          </p:cNvPr>
          <p:cNvPicPr>
            <a:picLocks noChangeAspect="1"/>
          </p:cNvPicPr>
          <p:nvPr/>
        </p:nvPicPr>
        <p:blipFill>
          <a:blip r:embed="rId5"/>
          <a:stretch>
            <a:fillRect/>
          </a:stretch>
        </p:blipFill>
        <p:spPr>
          <a:xfrm>
            <a:off x="7419898" y="2193512"/>
            <a:ext cx="1133633" cy="1181265"/>
          </a:xfrm>
          <a:prstGeom prst="rect">
            <a:avLst/>
          </a:prstGeom>
        </p:spPr>
      </p:pic>
      <p:pic>
        <p:nvPicPr>
          <p:cNvPr id="15" name="Picture 14">
            <a:extLst>
              <a:ext uri="{FF2B5EF4-FFF2-40B4-BE49-F238E27FC236}">
                <a16:creationId xmlns:a16="http://schemas.microsoft.com/office/drawing/2014/main" id="{B82EBD0D-02DC-16BC-93DF-64C262C7D8BA}"/>
              </a:ext>
            </a:extLst>
          </p:cNvPr>
          <p:cNvPicPr>
            <a:picLocks noChangeAspect="1"/>
          </p:cNvPicPr>
          <p:nvPr/>
        </p:nvPicPr>
        <p:blipFill>
          <a:blip r:embed="rId6"/>
          <a:stretch>
            <a:fillRect/>
          </a:stretch>
        </p:blipFill>
        <p:spPr>
          <a:xfrm>
            <a:off x="8686721" y="2183737"/>
            <a:ext cx="1124107" cy="1162212"/>
          </a:xfrm>
          <a:prstGeom prst="rect">
            <a:avLst/>
          </a:prstGeom>
        </p:spPr>
      </p:pic>
      <p:pic>
        <p:nvPicPr>
          <p:cNvPr id="19" name="Picture 18">
            <a:extLst>
              <a:ext uri="{FF2B5EF4-FFF2-40B4-BE49-F238E27FC236}">
                <a16:creationId xmlns:a16="http://schemas.microsoft.com/office/drawing/2014/main" id="{4A3A3CEF-9CAA-4A81-F9EA-B1CDBD5B73D9}"/>
              </a:ext>
            </a:extLst>
          </p:cNvPr>
          <p:cNvPicPr>
            <a:picLocks noChangeAspect="1"/>
          </p:cNvPicPr>
          <p:nvPr/>
        </p:nvPicPr>
        <p:blipFill>
          <a:blip r:embed="rId7"/>
          <a:stretch>
            <a:fillRect/>
          </a:stretch>
        </p:blipFill>
        <p:spPr>
          <a:xfrm>
            <a:off x="4820252" y="3888493"/>
            <a:ext cx="1114581" cy="1171739"/>
          </a:xfrm>
          <a:prstGeom prst="rect">
            <a:avLst/>
          </a:prstGeom>
        </p:spPr>
      </p:pic>
      <p:pic>
        <p:nvPicPr>
          <p:cNvPr id="21" name="Picture 20">
            <a:extLst>
              <a:ext uri="{FF2B5EF4-FFF2-40B4-BE49-F238E27FC236}">
                <a16:creationId xmlns:a16="http://schemas.microsoft.com/office/drawing/2014/main" id="{7723953C-EC2E-6829-626C-DBC67B459B02}"/>
              </a:ext>
            </a:extLst>
          </p:cNvPr>
          <p:cNvPicPr>
            <a:picLocks noChangeAspect="1"/>
          </p:cNvPicPr>
          <p:nvPr/>
        </p:nvPicPr>
        <p:blipFill rotWithShape="1">
          <a:blip r:embed="rId8"/>
          <a:srcRect b="4950"/>
          <a:stretch/>
        </p:blipFill>
        <p:spPr>
          <a:xfrm>
            <a:off x="6172127" y="3901218"/>
            <a:ext cx="1114581" cy="1159014"/>
          </a:xfrm>
          <a:prstGeom prst="rect">
            <a:avLst/>
          </a:prstGeom>
        </p:spPr>
      </p:pic>
      <p:pic>
        <p:nvPicPr>
          <p:cNvPr id="23" name="Picture 22">
            <a:extLst>
              <a:ext uri="{FF2B5EF4-FFF2-40B4-BE49-F238E27FC236}">
                <a16:creationId xmlns:a16="http://schemas.microsoft.com/office/drawing/2014/main" id="{68D12EA0-BD7C-C1C3-E521-3A81E42F2EB8}"/>
              </a:ext>
            </a:extLst>
          </p:cNvPr>
          <p:cNvPicPr>
            <a:picLocks noChangeAspect="1"/>
          </p:cNvPicPr>
          <p:nvPr/>
        </p:nvPicPr>
        <p:blipFill>
          <a:blip r:embed="rId9"/>
          <a:stretch>
            <a:fillRect/>
          </a:stretch>
        </p:blipFill>
        <p:spPr>
          <a:xfrm>
            <a:off x="7530727" y="3878966"/>
            <a:ext cx="1076475" cy="1190791"/>
          </a:xfrm>
          <a:prstGeom prst="rect">
            <a:avLst/>
          </a:prstGeom>
        </p:spPr>
      </p:pic>
    </p:spTree>
    <p:extLst>
      <p:ext uri="{BB962C8B-B14F-4D97-AF65-F5344CB8AC3E}">
        <p14:creationId xmlns:p14="http://schemas.microsoft.com/office/powerpoint/2010/main" val="199232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2AA743-09B4-409B-B771-2EB675809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Saved By Grace</a:t>
            </a:r>
          </a:p>
          <a:p>
            <a:pPr algn="ctr"/>
            <a:r>
              <a:rPr lang="en-US" sz="6000" dirty="0">
                <a:solidFill>
                  <a:schemeClr val="bg1"/>
                </a:solidFill>
                <a:latin typeface="Britannic Bold" panose="020B0903060703020204" pitchFamily="34" charset="0"/>
              </a:rPr>
              <a:t>Ephesians 2-3</a:t>
            </a:r>
            <a:endParaRPr lang="en-US" sz="4400" dirty="0">
              <a:solidFill>
                <a:schemeClr val="bg1"/>
              </a:solidFill>
              <a:latin typeface="Britannic Bold" panose="020B0903060703020204" pitchFamily="34" charset="0"/>
            </a:endParaRPr>
          </a:p>
        </p:txBody>
      </p:sp>
      <p:sp>
        <p:nvSpPr>
          <p:cNvPr id="2" name="Rectangle 1"/>
          <p:cNvSpPr/>
          <p:nvPr/>
        </p:nvSpPr>
        <p:spPr>
          <a:xfrm>
            <a:off x="5540828" y="3486835"/>
            <a:ext cx="3657600" cy="1200329"/>
          </a:xfrm>
          <a:prstGeom prst="rect">
            <a:avLst/>
          </a:prstGeom>
        </p:spPr>
        <p:txBody>
          <a:bodyPr wrap="square">
            <a:spAutoFit/>
          </a:bodyPr>
          <a:lstStyle/>
          <a:p>
            <a:r>
              <a:rPr lang="en-US" i="1" dirty="0">
                <a:solidFill>
                  <a:schemeClr val="bg1"/>
                </a:solidFill>
                <a:latin typeface="Palatino"/>
              </a:rPr>
              <a:t>Behold, how good and how pleasant it is for brethren to dwell together in unity!</a:t>
            </a:r>
          </a:p>
          <a:p>
            <a:r>
              <a:rPr lang="en-US" i="1" dirty="0">
                <a:solidFill>
                  <a:schemeClr val="bg1"/>
                </a:solidFill>
                <a:latin typeface="Palatino"/>
              </a:rPr>
              <a:t>Psalm 133:1</a:t>
            </a:r>
            <a:endParaRPr lang="en-US" i="1" dirty="0">
              <a:solidFill>
                <a:schemeClr val="bg1"/>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3"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8404216" y="5840008"/>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7" t="33989" r="70593" b="52421"/>
          <a:stretch/>
        </p:blipFill>
        <p:spPr bwMode="auto">
          <a:xfrm>
            <a:off x="5179320" y="5799187"/>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70" t="57934" r="45210" b="25239"/>
          <a:stretch/>
        </p:blipFill>
        <p:spPr bwMode="auto">
          <a:xfrm>
            <a:off x="1576151" y="5799186"/>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76" t="36901" r="36176" b="47890"/>
          <a:stretch/>
        </p:blipFill>
        <p:spPr bwMode="auto">
          <a:xfrm>
            <a:off x="6910151" y="5842734"/>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a:off x="3494757" y="5840009"/>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570" t="57934" r="45210" b="25239"/>
          <a:stretch/>
        </p:blipFill>
        <p:spPr bwMode="auto">
          <a:xfrm flipH="1">
            <a:off x="10028907" y="5804630"/>
            <a:ext cx="1017813" cy="5660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A782528-CB95-9A54-BE19-3E90A6203B09}"/>
              </a:ext>
            </a:extLst>
          </p:cNvPr>
          <p:cNvGrpSpPr/>
          <p:nvPr/>
        </p:nvGrpSpPr>
        <p:grpSpPr>
          <a:xfrm>
            <a:off x="1245054" y="2625547"/>
            <a:ext cx="3050721" cy="2895600"/>
            <a:chOff x="304800" y="3429000"/>
            <a:chExt cx="3050721" cy="2895600"/>
          </a:xfrm>
        </p:grpSpPr>
        <p:pic>
          <p:nvPicPr>
            <p:cNvPr id="8" name="Picture 4" descr="Image result for stone background">
              <a:extLst>
                <a:ext uri="{FF2B5EF4-FFF2-40B4-BE49-F238E27FC236}">
                  <a16:creationId xmlns:a16="http://schemas.microsoft.com/office/drawing/2014/main" id="{54C368ED-B9BA-8BB9-94C5-13A0441B3F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AAF4C7D-3018-7F1A-6303-8D1790D2058A}"/>
                </a:ext>
              </a:extLst>
            </p:cNvPr>
            <p:cNvGrpSpPr/>
            <p:nvPr/>
          </p:nvGrpSpPr>
          <p:grpSpPr>
            <a:xfrm rot="2107423">
              <a:off x="1281104" y="3790950"/>
              <a:ext cx="376315" cy="879933"/>
              <a:chOff x="7696200" y="914400"/>
              <a:chExt cx="685800" cy="2438400"/>
            </a:xfrm>
          </p:grpSpPr>
          <p:sp>
            <p:nvSpPr>
              <p:cNvPr id="41" name="Moon 40">
                <a:extLst>
                  <a:ext uri="{FF2B5EF4-FFF2-40B4-BE49-F238E27FC236}">
                    <a16:creationId xmlns:a16="http://schemas.microsoft.com/office/drawing/2014/main" id="{4A8A8492-1851-D37B-8C6B-56F08E7650D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B5DCD218-BB79-9BCF-1450-BA966F2172D3}"/>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5B8E5E79-99C6-04EB-EE48-B3EFA692E1D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56926CC-2E2D-0519-E425-9E7FB8F50E6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E86D400-292A-C348-6C53-079469FAC84B}"/>
                </a:ext>
              </a:extLst>
            </p:cNvPr>
            <p:cNvGrpSpPr/>
            <p:nvPr/>
          </p:nvGrpSpPr>
          <p:grpSpPr>
            <a:xfrm rot="19262140" flipH="1">
              <a:off x="1950772" y="3835879"/>
              <a:ext cx="376315" cy="801380"/>
              <a:chOff x="7696200" y="914400"/>
              <a:chExt cx="685800" cy="2438400"/>
            </a:xfrm>
          </p:grpSpPr>
          <p:sp>
            <p:nvSpPr>
              <p:cNvPr id="37" name="Moon 36">
                <a:extLst>
                  <a:ext uri="{FF2B5EF4-FFF2-40B4-BE49-F238E27FC236}">
                    <a16:creationId xmlns:a16="http://schemas.microsoft.com/office/drawing/2014/main" id="{2A63D23F-A741-B40C-7446-F9D1A7DA0AA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EFA9946C-57C6-960D-46C9-93F5D904E36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E2884C4C-FA45-0A39-085B-EA2E3076362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362116F-2DCF-79BF-A837-493CDE235A6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5F4AD145-D23B-340A-5353-4569D9BAC5C5}"/>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A984EB2C-AB67-4F9B-E646-E4E54FC8E476}"/>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B2E1125-126A-AFA5-B7DA-DEBB1D2EF351}"/>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0C24887E-6921-8C6D-B59F-C58973FE9570}"/>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34937CC-18BB-1445-825B-28FC36CBCD69}"/>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45AD1ED-202D-F271-12C7-3F50F4B171AD}"/>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AA650CF-C902-6365-36C5-70BDA95639F5}"/>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402487-C8FF-82B3-0C31-11AC8A0DC36F}"/>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A6AAA48A-4651-4D01-1D56-580BA2D143A8}"/>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08AD1E5D-650A-FAA0-CCAC-E34B1EBC6E34}"/>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CD03CB-DDDD-79C7-EFCC-69552521A07E}"/>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9">
              <a:extLst>
                <a:ext uri="{FF2B5EF4-FFF2-40B4-BE49-F238E27FC236}">
                  <a16:creationId xmlns:a16="http://schemas.microsoft.com/office/drawing/2014/main" id="{0C6821A5-D0FA-9287-40B0-3FA4A9206832}"/>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0">
              <a:extLst>
                <a:ext uri="{FF2B5EF4-FFF2-40B4-BE49-F238E27FC236}">
                  <a16:creationId xmlns:a16="http://schemas.microsoft.com/office/drawing/2014/main" id="{4F846709-C043-C371-8EAC-944B1D79A906}"/>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1">
              <a:extLst>
                <a:ext uri="{FF2B5EF4-FFF2-40B4-BE49-F238E27FC236}">
                  <a16:creationId xmlns:a16="http://schemas.microsoft.com/office/drawing/2014/main" id="{B12E103F-598A-53B8-C533-4ED0D729DECA}"/>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2">
              <a:extLst>
                <a:ext uri="{FF2B5EF4-FFF2-40B4-BE49-F238E27FC236}">
                  <a16:creationId xmlns:a16="http://schemas.microsoft.com/office/drawing/2014/main" id="{AA9EF812-7E5A-6E5E-937E-DACCADC44665}"/>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3">
              <a:extLst>
                <a:ext uri="{FF2B5EF4-FFF2-40B4-BE49-F238E27FC236}">
                  <a16:creationId xmlns:a16="http://schemas.microsoft.com/office/drawing/2014/main" id="{08CC6273-7342-42AB-2A22-4A2E39379A42}"/>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4">
              <a:extLst>
                <a:ext uri="{FF2B5EF4-FFF2-40B4-BE49-F238E27FC236}">
                  <a16:creationId xmlns:a16="http://schemas.microsoft.com/office/drawing/2014/main" id="{7B18B2F2-98B0-8A48-F265-F78281DF41C8}"/>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D718AB3-74D2-517D-4074-2D59F0FD25BC}"/>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4D393A8-DE78-B6E8-C130-B481527A268D}"/>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6A92F73E-C558-BD7D-EFFF-DE87759A892C}"/>
                </a:ext>
              </a:extLst>
            </p:cNvPr>
            <p:cNvGrpSpPr/>
            <p:nvPr/>
          </p:nvGrpSpPr>
          <p:grpSpPr>
            <a:xfrm>
              <a:off x="2028864" y="5256478"/>
              <a:ext cx="248519" cy="434702"/>
              <a:chOff x="2438400" y="402137"/>
              <a:chExt cx="2514600" cy="4398463"/>
            </a:xfrm>
          </p:grpSpPr>
          <p:sp>
            <p:nvSpPr>
              <p:cNvPr id="33" name="Snip Same Side Corner Rectangle 110">
                <a:extLst>
                  <a:ext uri="{FF2B5EF4-FFF2-40B4-BE49-F238E27FC236}">
                    <a16:creationId xmlns:a16="http://schemas.microsoft.com/office/drawing/2014/main" id="{16E9B5AD-FF78-4B79-BED5-750697E70924}"/>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1741DA4-0345-A9BA-AE52-C99C6EB63742}"/>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D33FDE6-E575-B351-6D47-18261E35913B}"/>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43458455-D51B-440C-CF45-042D97B465EE}"/>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A3DABA57-B2D4-CA69-0EA8-5D2840CF2121}"/>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4B4232A6-7B32-E691-1D68-7027EB248827}"/>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6002482" y="1725673"/>
            <a:ext cx="652743" cy="369332"/>
          </a:xfrm>
          <a:prstGeom prst="rect">
            <a:avLst/>
          </a:prstGeom>
        </p:spPr>
        <p:txBody>
          <a:bodyPr wrap="none">
            <a:spAutoFit/>
          </a:bodyPr>
          <a:lstStyle/>
          <a:p>
            <a:r>
              <a:rPr lang="en-US" dirty="0">
                <a:solidFill>
                  <a:schemeClr val="bg1"/>
                </a:solidFill>
                <a:latin typeface="Calibri" panose="020F0502020204030204" pitchFamily="34" charset="0"/>
              </a:rPr>
              <a:t>2022</a:t>
            </a:r>
            <a:endParaRPr lang="en-US" dirty="0"/>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The Presiding Bishopric consists of the Presiding Bishop and his two counselors. Each holds the office of bishop, and they serve under the direct supervision of the First Presidency. The Presiding Bishopric is responsible for many of the Church’s temporal affairs. (2020)</a:t>
            </a:r>
          </a:p>
          <a:p>
            <a:pPr fontAlgn="base"/>
            <a:endParaRPr lang="en-US" dirty="0">
              <a:solidFill>
                <a:schemeClr val="bg1"/>
              </a:solidFill>
              <a:latin typeface="Calibri" panose="020F0502020204030204" pitchFamily="34" charset="0"/>
            </a:endParaRPr>
          </a:p>
          <a:p>
            <a:pPr fontAlgn="base">
              <a:buFont typeface="Arial" panose="020B0604020202020204" pitchFamily="34" charset="0"/>
              <a:buChar char="•"/>
            </a:pPr>
            <a:r>
              <a:rPr lang="en-US" dirty="0">
                <a:solidFill>
                  <a:schemeClr val="bg1"/>
                </a:solidFill>
                <a:latin typeface="Calibri" panose="020F0502020204030204" pitchFamily="34" charset="0"/>
              </a:rPr>
              <a:t>The current Presiding Bishopric is:</a:t>
            </a:r>
          </a:p>
          <a:p>
            <a:pPr fontAlgn="base">
              <a:buFont typeface="Arial" panose="020B0604020202020204" pitchFamily="34" charset="0"/>
              <a:buChar char="•"/>
            </a:pPr>
            <a:r>
              <a:rPr lang="en-US" dirty="0">
                <a:solidFill>
                  <a:schemeClr val="bg1"/>
                </a:solidFill>
                <a:latin typeface="Calibri" panose="020F0502020204030204" pitchFamily="34" charset="0"/>
              </a:rPr>
              <a:t>Bishop </a:t>
            </a:r>
            <a:r>
              <a:rPr lang="en-US" b="0" i="0" dirty="0">
                <a:solidFill>
                  <a:schemeClr val="bg1"/>
                </a:solidFill>
                <a:effectLst/>
                <a:latin typeface="Calibri" panose="020F0502020204030204" pitchFamily="34" charset="0"/>
              </a:rPr>
              <a:t> </a:t>
            </a:r>
            <a:r>
              <a:rPr lang="en-US" b="0" i="0" dirty="0" err="1">
                <a:solidFill>
                  <a:schemeClr val="bg1"/>
                </a:solidFill>
                <a:effectLst/>
                <a:latin typeface="Calibri" panose="020F0502020204030204" pitchFamily="34" charset="0"/>
              </a:rPr>
              <a:t>Gérald</a:t>
            </a:r>
            <a:r>
              <a:rPr lang="en-US" b="0" i="0" dirty="0">
                <a:solidFill>
                  <a:schemeClr val="bg1"/>
                </a:solidFill>
                <a:effectLst/>
                <a:latin typeface="Calibri" panose="020F0502020204030204" pitchFamily="34" charset="0"/>
              </a:rPr>
              <a:t> </a:t>
            </a:r>
            <a:r>
              <a:rPr lang="en-US" b="0" i="0" dirty="0" err="1">
                <a:solidFill>
                  <a:schemeClr val="bg1"/>
                </a:solidFill>
                <a:effectLst/>
                <a:latin typeface="Calibri" panose="020F0502020204030204" pitchFamily="34" charset="0"/>
              </a:rPr>
              <a:t>Caussé</a:t>
            </a:r>
            <a:r>
              <a:rPr lang="en-US" b="0" i="0" dirty="0">
                <a:solidFill>
                  <a:schemeClr val="bg1"/>
                </a:solidFill>
                <a:effectLst/>
                <a:latin typeface="Calibri" panose="020F0502020204030204" pitchFamily="34" charset="0"/>
              </a:rPr>
              <a:t> </a:t>
            </a:r>
            <a:r>
              <a:rPr lang="en-US" dirty="0">
                <a:solidFill>
                  <a:schemeClr val="bg1"/>
                </a:solidFill>
                <a:latin typeface="Calibri" panose="020F0502020204030204" pitchFamily="34" charset="0"/>
              </a:rPr>
              <a:t>(Bishop)</a:t>
            </a:r>
          </a:p>
          <a:p>
            <a:pPr fontAlgn="base">
              <a:buFont typeface="Arial" panose="020B0604020202020204" pitchFamily="34" charset="0"/>
              <a:buChar char="•"/>
            </a:pPr>
            <a:r>
              <a:rPr lang="en-US" dirty="0">
                <a:solidFill>
                  <a:schemeClr val="bg1"/>
                </a:solidFill>
                <a:latin typeface="Calibri" panose="020F0502020204030204" pitchFamily="34" charset="0"/>
              </a:rPr>
              <a:t>Bishop </a:t>
            </a:r>
            <a:r>
              <a:rPr lang="en-US" b="0" i="0" dirty="0">
                <a:solidFill>
                  <a:schemeClr val="bg1"/>
                </a:solidFill>
                <a:effectLst/>
                <a:latin typeface="Calibri" panose="020F0502020204030204" pitchFamily="34" charset="0"/>
              </a:rPr>
              <a:t> W. Christopher Waddell </a:t>
            </a:r>
            <a:r>
              <a:rPr lang="en-US" dirty="0">
                <a:solidFill>
                  <a:schemeClr val="bg1"/>
                </a:solidFill>
                <a:latin typeface="Calibri" panose="020F0502020204030204" pitchFamily="34" charset="0"/>
              </a:rPr>
              <a:t>(First Counselor)</a:t>
            </a:r>
          </a:p>
          <a:p>
            <a:pPr fontAlgn="base">
              <a:buFont typeface="Arial" panose="020B0604020202020204" pitchFamily="34" charset="0"/>
              <a:buChar char="•"/>
            </a:pPr>
            <a:r>
              <a:rPr lang="en-US" dirty="0">
                <a:solidFill>
                  <a:schemeClr val="bg1"/>
                </a:solidFill>
                <a:latin typeface="Calibri" panose="020F0502020204030204" pitchFamily="34" charset="0"/>
              </a:rPr>
              <a:t>Bishop </a:t>
            </a:r>
            <a:r>
              <a:rPr lang="en-US" b="0" i="0" dirty="0">
                <a:solidFill>
                  <a:schemeClr val="bg1"/>
                </a:solidFill>
                <a:effectLst/>
                <a:latin typeface="Calibri" panose="020F0502020204030204" pitchFamily="34" charset="0"/>
              </a:rPr>
              <a:t> L. Todd Budge </a:t>
            </a:r>
            <a:r>
              <a:rPr lang="en-US" dirty="0">
                <a:solidFill>
                  <a:schemeClr val="bg1"/>
                </a:solidFill>
                <a:latin typeface="Calibri" panose="020F0502020204030204" pitchFamily="34" charset="0"/>
              </a:rPr>
              <a:t>(Second Counselor)</a:t>
            </a:r>
            <a:endParaRPr lang="en-US" b="0" i="0" dirty="0">
              <a:solidFill>
                <a:schemeClr val="bg1"/>
              </a:solidFill>
              <a:effectLst/>
              <a:latin typeface="Calibri" panose="020F0502020204030204" pitchFamily="34" charset="0"/>
            </a:endParaRPr>
          </a:p>
        </p:txBody>
      </p:sp>
      <p:sp>
        <p:nvSpPr>
          <p:cNvPr id="7" name="Rectangle 6"/>
          <p:cNvSpPr/>
          <p:nvPr/>
        </p:nvSpPr>
        <p:spPr>
          <a:xfrm>
            <a:off x="6002482" y="428811"/>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Under the direction of the First Presidency, the Relief Society presidency oversees the activities of all Mormon women ages 18 and over. These leaders travel frequently to help guide and support the women of the Church. The Relief Society is one of the oldest and largest women’s organizations in the world.</a:t>
            </a:r>
          </a:p>
          <a:p>
            <a:pPr fontAlgn="base"/>
            <a:endParaRPr lang="en-US" dirty="0">
              <a:solidFill>
                <a:schemeClr val="bg1"/>
              </a:solidFill>
              <a:latin typeface="Calibri" panose="020F0502020204030204" pitchFamily="34" charset="0"/>
            </a:endParaRPr>
          </a:p>
          <a:p>
            <a:pPr fontAlgn="base">
              <a:buFont typeface="Arial" panose="020B0604020202020204" pitchFamily="34" charset="0"/>
              <a:buChar char="•"/>
            </a:pPr>
            <a:r>
              <a:rPr lang="en-US" dirty="0">
                <a:solidFill>
                  <a:schemeClr val="bg1"/>
                </a:solidFill>
                <a:latin typeface="Calibri" panose="020F0502020204030204" pitchFamily="34" charset="0"/>
              </a:rPr>
              <a:t>The current Relief Society general presidency is:</a:t>
            </a:r>
          </a:p>
          <a:p>
            <a:pPr fontAlgn="base">
              <a:buFont typeface="Arial" panose="020B0604020202020204" pitchFamily="34" charset="0"/>
              <a:buChar char="•"/>
            </a:pPr>
            <a:r>
              <a:rPr lang="en-US" dirty="0">
                <a:solidFill>
                  <a:schemeClr val="bg1"/>
                </a:solidFill>
                <a:latin typeface="Calibri" panose="020F0502020204030204" pitchFamily="34" charset="0"/>
              </a:rPr>
              <a:t>Sister Camille N. Johnson (President)</a:t>
            </a:r>
          </a:p>
          <a:p>
            <a:pPr fontAlgn="base">
              <a:buFont typeface="Arial" panose="020B0604020202020204" pitchFamily="34" charset="0"/>
              <a:buChar char="•"/>
            </a:pPr>
            <a:r>
              <a:rPr lang="en-US" dirty="0">
                <a:solidFill>
                  <a:schemeClr val="bg1"/>
                </a:solidFill>
                <a:latin typeface="Calibri" panose="020F0502020204030204" pitchFamily="34" charset="0"/>
              </a:rPr>
              <a:t>Sister Anette Dennis (First Counselor)</a:t>
            </a:r>
          </a:p>
          <a:p>
            <a:pPr fontAlgn="base">
              <a:buFont typeface="Arial" panose="020B0604020202020204" pitchFamily="34" charset="0"/>
              <a:buChar char="•"/>
            </a:pPr>
            <a:r>
              <a:rPr lang="en-US" dirty="0">
                <a:solidFill>
                  <a:schemeClr val="bg1"/>
                </a:solidFill>
                <a:latin typeface="Calibri" panose="020F0502020204030204" pitchFamily="34" charset="0"/>
              </a:rPr>
              <a:t>Sister Kristin M. Lee(Second Counselor)</a:t>
            </a:r>
            <a:endParaRPr lang="en-US" b="0" i="0" dirty="0">
              <a:solidFill>
                <a:schemeClr val="bg1"/>
              </a:solidFill>
              <a:effectLst/>
              <a:latin typeface="Calibri" panose="020F0502020204030204" pitchFamily="34" charset="0"/>
            </a:endParaRPr>
          </a:p>
        </p:txBody>
      </p:sp>
      <p:pic>
        <p:nvPicPr>
          <p:cNvPr id="6" name="Picture 5">
            <a:extLst>
              <a:ext uri="{FF2B5EF4-FFF2-40B4-BE49-F238E27FC236}">
                <a16:creationId xmlns:a16="http://schemas.microsoft.com/office/drawing/2014/main" id="{3FF20F44-37C8-6942-9B3B-172D9995400A}"/>
              </a:ext>
            </a:extLst>
          </p:cNvPr>
          <p:cNvPicPr>
            <a:picLocks noChangeAspect="1"/>
          </p:cNvPicPr>
          <p:nvPr/>
        </p:nvPicPr>
        <p:blipFill>
          <a:blip r:embed="rId3"/>
          <a:stretch>
            <a:fillRect/>
          </a:stretch>
        </p:blipFill>
        <p:spPr>
          <a:xfrm>
            <a:off x="6494318" y="3719944"/>
            <a:ext cx="4782217" cy="2857899"/>
          </a:xfrm>
          <a:prstGeom prst="rect">
            <a:avLst/>
          </a:prstGeom>
        </p:spPr>
      </p:pic>
      <p:pic>
        <p:nvPicPr>
          <p:cNvPr id="9" name="Picture 8">
            <a:extLst>
              <a:ext uri="{FF2B5EF4-FFF2-40B4-BE49-F238E27FC236}">
                <a16:creationId xmlns:a16="http://schemas.microsoft.com/office/drawing/2014/main" id="{F27C79E2-2EF5-FF01-541B-4DB8222D8A4F}"/>
              </a:ext>
            </a:extLst>
          </p:cNvPr>
          <p:cNvPicPr>
            <a:picLocks noChangeAspect="1"/>
          </p:cNvPicPr>
          <p:nvPr/>
        </p:nvPicPr>
        <p:blipFill>
          <a:blip r:embed="rId4"/>
          <a:stretch>
            <a:fillRect/>
          </a:stretch>
        </p:blipFill>
        <p:spPr>
          <a:xfrm>
            <a:off x="610132" y="312738"/>
            <a:ext cx="4782218" cy="2846856"/>
          </a:xfrm>
          <a:prstGeom prst="rect">
            <a:avLst/>
          </a:prstGeom>
        </p:spPr>
      </p:pic>
    </p:spTree>
    <p:extLst>
      <p:ext uri="{BB962C8B-B14F-4D97-AF65-F5344CB8AC3E}">
        <p14:creationId xmlns:p14="http://schemas.microsoft.com/office/powerpoint/2010/main" val="217442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3139321"/>
          </a:xfrm>
          <a:prstGeom prst="rect">
            <a:avLst/>
          </a:prstGeom>
        </p:spPr>
        <p:txBody>
          <a:bodyPr>
            <a:spAutoFit/>
          </a:bodyPr>
          <a:lstStyle/>
          <a:p>
            <a:pPr fontAlgn="base"/>
            <a:r>
              <a:rPr lang="en-US" dirty="0">
                <a:solidFill>
                  <a:schemeClr val="bg1"/>
                </a:solidFill>
              </a:rPr>
              <a:t>The Young Men presidency provides instruction, encouragement and support in living the gospel of Jesus Christ for male Church members ages 12 through 18. These leaders serve under the direction of the First Presidency and travel frequently to help guide and support the young men of the Church. (2022)</a:t>
            </a:r>
          </a:p>
          <a:p>
            <a:pPr fontAlgn="base"/>
            <a:endParaRPr lang="en-US" dirty="0">
              <a:solidFill>
                <a:schemeClr val="bg1"/>
              </a:solidFill>
            </a:endParaRPr>
          </a:p>
          <a:p>
            <a:pPr fontAlgn="base"/>
            <a:r>
              <a:rPr lang="en-US" dirty="0">
                <a:solidFill>
                  <a:schemeClr val="bg1"/>
                </a:solidFill>
              </a:rPr>
              <a:t>The current Young Men general presidency is:</a:t>
            </a:r>
          </a:p>
          <a:p>
            <a:pPr fontAlgn="base"/>
            <a:r>
              <a:rPr lang="en-US" dirty="0">
                <a:solidFill>
                  <a:schemeClr val="bg1"/>
                </a:solidFill>
              </a:rPr>
              <a:t>Brother Steven J. Lund (President)</a:t>
            </a:r>
          </a:p>
          <a:p>
            <a:pPr fontAlgn="base"/>
            <a:r>
              <a:rPr lang="en-US" dirty="0">
                <a:solidFill>
                  <a:schemeClr val="bg1"/>
                </a:solidFill>
              </a:rPr>
              <a:t>Brother Ahmad Corbitt (First Counselor)</a:t>
            </a:r>
          </a:p>
          <a:p>
            <a:pPr fontAlgn="base"/>
            <a:r>
              <a:rPr lang="en-US" dirty="0">
                <a:solidFill>
                  <a:schemeClr val="bg1"/>
                </a:solidFill>
              </a:rPr>
              <a:t>Brother Bradley R. Wilcox (Second Counselor</a:t>
            </a:r>
          </a:p>
        </p:txBody>
      </p:sp>
      <p:sp>
        <p:nvSpPr>
          <p:cNvPr id="7" name="Rectangle 6"/>
          <p:cNvSpPr/>
          <p:nvPr/>
        </p:nvSpPr>
        <p:spPr>
          <a:xfrm>
            <a:off x="6096000" y="376857"/>
            <a:ext cx="6096000" cy="3139321"/>
          </a:xfrm>
          <a:prstGeom prst="rect">
            <a:avLst/>
          </a:prstGeom>
        </p:spPr>
        <p:txBody>
          <a:bodyPr>
            <a:spAutoFit/>
          </a:bodyPr>
          <a:lstStyle/>
          <a:p>
            <a:pPr fontAlgn="base"/>
            <a:r>
              <a:rPr lang="en-US" dirty="0">
                <a:solidFill>
                  <a:schemeClr val="bg1"/>
                </a:solidFill>
              </a:rPr>
              <a:t>The Young Women presidency provides instruction, encouragement and support in living the gospel of Jesus Christ for female Church members ages 12 through 17. These leaders serve under the direction of the First Presidency and travel frequently to help guide and support the young women of the Church. (2022)</a:t>
            </a:r>
          </a:p>
          <a:p>
            <a:pPr fontAlgn="base"/>
            <a:endParaRPr lang="en-US" dirty="0">
              <a:solidFill>
                <a:schemeClr val="bg1"/>
              </a:solidFill>
            </a:endParaRPr>
          </a:p>
          <a:p>
            <a:pPr fontAlgn="base"/>
            <a:r>
              <a:rPr lang="en-US" dirty="0">
                <a:solidFill>
                  <a:schemeClr val="bg1"/>
                </a:solidFill>
              </a:rPr>
              <a:t>The current Young Women general presidency is:</a:t>
            </a:r>
          </a:p>
          <a:p>
            <a:pPr fontAlgn="base"/>
            <a:r>
              <a:rPr lang="en-US" dirty="0">
                <a:solidFill>
                  <a:schemeClr val="bg1"/>
                </a:solidFill>
              </a:rPr>
              <a:t>Sister Bonnie H. Cordon (President)</a:t>
            </a:r>
          </a:p>
          <a:p>
            <a:pPr fontAlgn="base"/>
            <a:r>
              <a:rPr lang="en-US" dirty="0">
                <a:solidFill>
                  <a:schemeClr val="bg1"/>
                </a:solidFill>
              </a:rPr>
              <a:t>Sister Michelle D. Craig (First Counselor)</a:t>
            </a:r>
          </a:p>
          <a:p>
            <a:pPr fontAlgn="base"/>
            <a:r>
              <a:rPr lang="en-US" dirty="0">
                <a:solidFill>
                  <a:schemeClr val="bg1"/>
                </a:solidFill>
              </a:rPr>
              <a:t>Sister Becky Craven (Second Counselor)</a:t>
            </a:r>
          </a:p>
        </p:txBody>
      </p:sp>
      <p:pic>
        <p:nvPicPr>
          <p:cNvPr id="9" name="Picture 8">
            <a:extLst>
              <a:ext uri="{FF2B5EF4-FFF2-40B4-BE49-F238E27FC236}">
                <a16:creationId xmlns:a16="http://schemas.microsoft.com/office/drawing/2014/main" id="{6DD16CEC-73D7-EBD8-95EA-D130A22B6032}"/>
              </a:ext>
            </a:extLst>
          </p:cNvPr>
          <p:cNvPicPr>
            <a:picLocks noChangeAspect="1"/>
          </p:cNvPicPr>
          <p:nvPr/>
        </p:nvPicPr>
        <p:blipFill>
          <a:blip r:embed="rId3"/>
          <a:stretch>
            <a:fillRect/>
          </a:stretch>
        </p:blipFill>
        <p:spPr>
          <a:xfrm>
            <a:off x="378549" y="177218"/>
            <a:ext cx="5352846" cy="2963849"/>
          </a:xfrm>
          <a:prstGeom prst="rect">
            <a:avLst/>
          </a:prstGeom>
        </p:spPr>
      </p:pic>
      <p:pic>
        <p:nvPicPr>
          <p:cNvPr id="13" name="Picture 2" descr="https://www.lds.org/bc/content/shared/english/young-women/images/young-women-general-presidency.jpg">
            <a:extLst>
              <a:ext uri="{FF2B5EF4-FFF2-40B4-BE49-F238E27FC236}">
                <a16:creationId xmlns:a16="http://schemas.microsoft.com/office/drawing/2014/main" id="{92F4967E-4FDA-9F09-B39B-A124B67C3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710" y="3847866"/>
            <a:ext cx="45720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98318" y="3507939"/>
            <a:ext cx="6096000" cy="3139321"/>
          </a:xfrm>
          <a:prstGeom prst="rect">
            <a:avLst/>
          </a:prstGeom>
        </p:spPr>
        <p:txBody>
          <a:bodyPr>
            <a:spAutoFit/>
          </a:bodyPr>
          <a:lstStyle/>
          <a:p>
            <a:pPr fontAlgn="base"/>
            <a:r>
              <a:rPr lang="en-US" dirty="0">
                <a:solidFill>
                  <a:schemeClr val="bg1"/>
                </a:solidFill>
              </a:rPr>
              <a:t>The Primary presidency oversees the Church’s organization that teaches children ages 18 months to 11 years the gospel of Jesus Christ and helps them live its principles. These leaders serve under the direction of the First Presidency and travel frequently to help guide and support the children and their local leaders. (2022)</a:t>
            </a:r>
          </a:p>
          <a:p>
            <a:pPr fontAlgn="base"/>
            <a:endParaRPr lang="en-US" dirty="0">
              <a:solidFill>
                <a:schemeClr val="bg1"/>
              </a:solidFill>
            </a:endParaRPr>
          </a:p>
          <a:p>
            <a:pPr fontAlgn="base"/>
            <a:r>
              <a:rPr lang="en-US" dirty="0">
                <a:solidFill>
                  <a:schemeClr val="bg1"/>
                </a:solidFill>
              </a:rPr>
              <a:t>The current Primary general presidency is:</a:t>
            </a:r>
          </a:p>
          <a:p>
            <a:pPr fontAlgn="base"/>
            <a:r>
              <a:rPr lang="en-US" dirty="0">
                <a:solidFill>
                  <a:schemeClr val="bg1"/>
                </a:solidFill>
              </a:rPr>
              <a:t>Sister Sharon H. Porter (President)</a:t>
            </a:r>
          </a:p>
          <a:p>
            <a:pPr fontAlgn="base"/>
            <a:r>
              <a:rPr lang="en-US" dirty="0">
                <a:solidFill>
                  <a:schemeClr val="bg1"/>
                </a:solidFill>
              </a:rPr>
              <a:t>Sister Amy Wright (First Counselor)</a:t>
            </a:r>
          </a:p>
          <a:p>
            <a:pPr fontAlgn="base"/>
            <a:r>
              <a:rPr lang="en-US" dirty="0">
                <a:solidFill>
                  <a:schemeClr val="bg1"/>
                </a:solidFill>
              </a:rPr>
              <a:t>Sister Tracy Y. Browning (Second Counselor)</a:t>
            </a:r>
          </a:p>
        </p:txBody>
      </p:sp>
      <p:sp>
        <p:nvSpPr>
          <p:cNvPr id="7" name="Rectangle 6"/>
          <p:cNvSpPr/>
          <p:nvPr/>
        </p:nvSpPr>
        <p:spPr>
          <a:xfrm>
            <a:off x="6847609" y="719756"/>
            <a:ext cx="4544292" cy="1754326"/>
          </a:xfrm>
          <a:prstGeom prst="rect">
            <a:avLst/>
          </a:prstGeom>
        </p:spPr>
        <p:txBody>
          <a:bodyPr wrap="square">
            <a:spAutoFit/>
          </a:bodyPr>
          <a:lstStyle/>
          <a:p>
            <a:pPr fontAlgn="base"/>
            <a:r>
              <a:rPr lang="en-US" dirty="0">
                <a:solidFill>
                  <a:schemeClr val="bg1"/>
                </a:solidFill>
              </a:rPr>
              <a:t>The current general president of the Sunday School Presidency is: (2022)</a:t>
            </a:r>
          </a:p>
          <a:p>
            <a:pPr fontAlgn="base"/>
            <a:endParaRPr lang="en-US" dirty="0">
              <a:solidFill>
                <a:schemeClr val="bg1"/>
              </a:solidFill>
            </a:endParaRPr>
          </a:p>
          <a:p>
            <a:pPr fontAlgn="base"/>
            <a:r>
              <a:rPr lang="en-US" dirty="0">
                <a:solidFill>
                  <a:schemeClr val="bg1"/>
                </a:solidFill>
              </a:rPr>
              <a:t>Brother Mark L. Pace (President)</a:t>
            </a:r>
          </a:p>
          <a:p>
            <a:pPr fontAlgn="base"/>
            <a:r>
              <a:rPr lang="en-US" dirty="0">
                <a:solidFill>
                  <a:schemeClr val="bg1"/>
                </a:solidFill>
              </a:rPr>
              <a:t>Brother Milton Camargo  (First Counselor)</a:t>
            </a:r>
          </a:p>
          <a:p>
            <a:pPr fontAlgn="base"/>
            <a:r>
              <a:rPr lang="en-US" dirty="0">
                <a:solidFill>
                  <a:schemeClr val="bg1"/>
                </a:solidFill>
              </a:rPr>
              <a:t>Brother Jan E. Newman (Second Counselor)</a:t>
            </a:r>
          </a:p>
        </p:txBody>
      </p:sp>
      <p:pic>
        <p:nvPicPr>
          <p:cNvPr id="4098" name="Picture 2" descr="https://www.mormonnewsroom.org/media/960x540/Presidency1168-1_8x10.jpg">
            <a:extLst>
              <a:ext uri="{FF2B5EF4-FFF2-40B4-BE49-F238E27FC236}">
                <a16:creationId xmlns:a16="http://schemas.microsoft.com/office/drawing/2014/main" id="{D6E33016-5C70-44A9-B107-7C1DE113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53" y="3429000"/>
            <a:ext cx="5065076" cy="28491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B45E9D-3161-4521-A0AC-A475D37406D1}"/>
              </a:ext>
            </a:extLst>
          </p:cNvPr>
          <p:cNvPicPr>
            <a:picLocks noChangeAspect="1"/>
          </p:cNvPicPr>
          <p:nvPr/>
        </p:nvPicPr>
        <p:blipFill>
          <a:blip r:embed="rId4"/>
          <a:stretch>
            <a:fillRect/>
          </a:stretch>
        </p:blipFill>
        <p:spPr>
          <a:xfrm>
            <a:off x="766806" y="401268"/>
            <a:ext cx="4754691" cy="2948793"/>
          </a:xfrm>
          <a:prstGeom prst="rect">
            <a:avLst/>
          </a:prstGeom>
        </p:spPr>
      </p:pic>
    </p:spTree>
    <p:extLst>
      <p:ext uri="{BB962C8B-B14F-4D97-AF65-F5344CB8AC3E}">
        <p14:creationId xmlns:p14="http://schemas.microsoft.com/office/powerpoint/2010/main" val="67573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3078742" y="985817"/>
            <a:ext cx="5992521" cy="4263998"/>
            <a:chOff x="384206" y="4141408"/>
            <a:chExt cx="3289208" cy="2340447"/>
          </a:xfrm>
        </p:grpSpPr>
        <p:grpSp>
          <p:nvGrpSpPr>
            <p:cNvPr id="11" name="Group 10"/>
            <p:cNvGrpSpPr/>
            <p:nvPr/>
          </p:nvGrpSpPr>
          <p:grpSpPr>
            <a:xfrm>
              <a:off x="384206" y="4141408"/>
              <a:ext cx="3289208" cy="2340447"/>
              <a:chOff x="609599" y="792708"/>
              <a:chExt cx="7941747" cy="5650978"/>
            </a:xfrm>
          </p:grpSpPr>
          <p:grpSp>
            <p:nvGrpSpPr>
              <p:cNvPr id="14" name="Group 14"/>
              <p:cNvGrpSpPr/>
              <p:nvPr/>
            </p:nvGrpSpPr>
            <p:grpSpPr>
              <a:xfrm rot="10800000">
                <a:off x="7676843" y="5257799"/>
                <a:ext cx="621450" cy="1185887"/>
                <a:chOff x="7034135" y="624334"/>
                <a:chExt cx="762000" cy="1790332"/>
              </a:xfrm>
            </p:grpSpPr>
            <p:sp>
              <p:nvSpPr>
                <p:cNvPr id="27" name="Rounded Rectangle 26"/>
                <p:cNvSpPr/>
                <p:nvPr/>
              </p:nvSpPr>
              <p:spPr>
                <a:xfrm>
                  <a:off x="7186534" y="1195466"/>
                  <a:ext cx="457200" cy="1219200"/>
                </a:xfrm>
                <a:prstGeom prst="roundRect">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34135" y="624334"/>
                  <a:ext cx="762000" cy="1219201"/>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256430"/>
                <a:chOff x="7010400" y="517835"/>
                <a:chExt cx="762000" cy="1896831"/>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517835"/>
                  <a:ext cx="762000" cy="1219201"/>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890562"/>
                <a:ext cx="1236146" cy="3840520"/>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02125"/>
                <a:ext cx="1236146" cy="3840520"/>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792708"/>
                <a:ext cx="621450" cy="1027131"/>
                <a:chOff x="7031201" y="772477"/>
                <a:chExt cx="762000" cy="1550659"/>
              </a:xfrm>
            </p:grpSpPr>
            <p:sp>
              <p:nvSpPr>
                <p:cNvPr id="23" name="Rounded Rectangle 22"/>
                <p:cNvSpPr/>
                <p:nvPr/>
              </p:nvSpPr>
              <p:spPr>
                <a:xfrm>
                  <a:off x="7279402" y="1563538"/>
                  <a:ext cx="291165" cy="759598"/>
                </a:xfrm>
                <a:prstGeom prst="roundRect">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772477"/>
                  <a:ext cx="762000" cy="1219199"/>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15369" y="4798494"/>
              <a:ext cx="2369126" cy="1064285"/>
            </a:xfrm>
            <a:prstGeom prst="rect">
              <a:avLst/>
            </a:prstGeom>
          </p:spPr>
          <p:txBody>
            <a:bodyPr wrap="square">
              <a:spAutoFit/>
            </a:bodyPr>
            <a:lstStyle/>
            <a:p>
              <a:pPr algn="ctr"/>
              <a:r>
                <a:rPr lang="en-US" sz="2400" b="1" i="0" dirty="0">
                  <a:effectLst/>
                  <a:latin typeface="Abadi" panose="020B0604020104020204" pitchFamily="34" charset="0"/>
                </a:rPr>
                <a:t>The Lord has called apostles, prophets, and other Church leaders to help perfect the Saints and protect them from false doctrine</a:t>
              </a:r>
              <a:r>
                <a:rPr lang="en-US" sz="2400" b="0" i="0" dirty="0">
                  <a:effectLst/>
                  <a:latin typeface="Abadi" panose="020B0604020104020204" pitchFamily="34" charset="0"/>
                </a:rPr>
                <a:t>.</a:t>
              </a:r>
              <a:endParaRPr lang="en-US" sz="2400" dirty="0">
                <a:latin typeface="Abadi" panose="020B0604020104020204" pitchFamily="34" charset="0"/>
              </a:endParaRPr>
            </a:p>
          </p:txBody>
        </p:sp>
      </p:grpSp>
    </p:spTree>
    <p:extLst>
      <p:ext uri="{BB962C8B-B14F-4D97-AF65-F5344CB8AC3E}">
        <p14:creationId xmlns:p14="http://schemas.microsoft.com/office/powerpoint/2010/main" val="24707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heav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3AFE1F95-07A8-4211-B98B-629110ACBA81}"/>
              </a:ext>
            </a:extLst>
          </p:cNvPr>
          <p:cNvGrpSpPr/>
          <p:nvPr/>
        </p:nvGrpSpPr>
        <p:grpSpPr>
          <a:xfrm>
            <a:off x="1205597" y="1438890"/>
            <a:ext cx="2810519" cy="3640943"/>
            <a:chOff x="2819400" y="3657598"/>
            <a:chExt cx="1365515" cy="2048764"/>
          </a:xfrm>
        </p:grpSpPr>
        <p:sp>
          <p:nvSpPr>
            <p:cNvPr id="30" name="Rectangle 29">
              <a:extLst>
                <a:ext uri="{FF2B5EF4-FFF2-40B4-BE49-F238E27FC236}">
                  <a16:creationId xmlns:a16="http://schemas.microsoft.com/office/drawing/2014/main" id="{5539CED2-D797-4EDA-AD16-38A30A0810A6}"/>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A3FEB5C-0E9A-4ED8-868E-C1F1BBAB3564}"/>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3CCD1B-87ED-46DB-AEFC-B85D02EB3CA8}"/>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Ephesians </a:t>
              </a:r>
              <a:r>
                <a:rPr lang="en-US" sz="4000" dirty="0">
                  <a:solidFill>
                    <a:srgbClr val="FFC000"/>
                  </a:solidFill>
                  <a:latin typeface="Colonna MT" pitchFamily="82" charset="0"/>
                </a:rPr>
                <a:t>2:19-20</a:t>
              </a:r>
            </a:p>
          </p:txBody>
        </p:sp>
        <p:sp>
          <p:nvSpPr>
            <p:cNvPr id="33" name="Rectangle 32">
              <a:extLst>
                <a:ext uri="{FF2B5EF4-FFF2-40B4-BE49-F238E27FC236}">
                  <a16:creationId xmlns:a16="http://schemas.microsoft.com/office/drawing/2014/main" id="{0A804CAC-2870-4BBB-AAA0-9F53E757B666}"/>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ght Arrow 3">
            <a:extLst>
              <a:ext uri="{FF2B5EF4-FFF2-40B4-BE49-F238E27FC236}">
                <a16:creationId xmlns:a16="http://schemas.microsoft.com/office/drawing/2014/main" id="{95DB551D-1984-4BC3-9531-DDDFEE40B699}"/>
              </a:ext>
            </a:extLst>
          </p:cNvPr>
          <p:cNvSpPr/>
          <p:nvPr/>
        </p:nvSpPr>
        <p:spPr>
          <a:xfrm>
            <a:off x="4363770" y="2879002"/>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0D723A8-164C-4A62-B5C5-8D84EF1D5B09}"/>
              </a:ext>
            </a:extLst>
          </p:cNvPr>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Doctrinal Mastery</a:t>
            </a:r>
            <a:endParaRPr lang="en-US" sz="4400" dirty="0">
              <a:solidFill>
                <a:schemeClr val="bg1"/>
              </a:solidFill>
              <a:latin typeface="Britannic Bold" panose="020B0903060703020204" pitchFamily="34" charset="0"/>
            </a:endParaRPr>
          </a:p>
        </p:txBody>
      </p:sp>
      <p:sp>
        <p:nvSpPr>
          <p:cNvPr id="2" name="Rectangle 1">
            <a:extLst>
              <a:ext uri="{FF2B5EF4-FFF2-40B4-BE49-F238E27FC236}">
                <a16:creationId xmlns:a16="http://schemas.microsoft.com/office/drawing/2014/main" id="{989D3FD2-9323-4A52-8BFD-26D92F736C63}"/>
              </a:ext>
            </a:extLst>
          </p:cNvPr>
          <p:cNvSpPr/>
          <p:nvPr/>
        </p:nvSpPr>
        <p:spPr>
          <a:xfrm>
            <a:off x="6363027" y="1438890"/>
            <a:ext cx="5235416" cy="4401205"/>
          </a:xfrm>
          <a:prstGeom prst="rect">
            <a:avLst/>
          </a:prstGeom>
        </p:spPr>
        <p:txBody>
          <a:bodyPr wrap="square">
            <a:spAutoFit/>
          </a:bodyPr>
          <a:lstStyle/>
          <a:p>
            <a:pPr fontAlgn="base"/>
            <a:r>
              <a:rPr lang="en-US" sz="2800" dirty="0">
                <a:solidFill>
                  <a:schemeClr val="bg1"/>
                </a:solidFill>
              </a:rPr>
              <a:t>Now therefore ye are no more strangers and foreigners, but fellow citizens with the saints, and of the household of God;</a:t>
            </a:r>
          </a:p>
          <a:p>
            <a:pPr fontAlgn="base"/>
            <a:endParaRPr lang="en-US" sz="2800" b="1" dirty="0">
              <a:solidFill>
                <a:schemeClr val="bg1"/>
              </a:solidFill>
            </a:endParaRPr>
          </a:p>
          <a:p>
            <a:pPr fontAlgn="base"/>
            <a:endParaRPr lang="en-US" sz="2800" b="1" dirty="0">
              <a:solidFill>
                <a:schemeClr val="bg1"/>
              </a:solidFill>
            </a:endParaRPr>
          </a:p>
          <a:p>
            <a:pPr fontAlgn="base"/>
            <a:r>
              <a:rPr lang="en-US" sz="2800" dirty="0">
                <a:solidFill>
                  <a:schemeClr val="bg1"/>
                </a:solidFill>
              </a:rPr>
              <a:t>And are built upon the foundation of the apostles and prophets, Jesus Christ himself being the chief corner stone;</a:t>
            </a:r>
            <a:endParaRPr lang="en-US" sz="2800" b="0" i="0" dirty="0">
              <a:solidFill>
                <a:schemeClr val="bg1"/>
              </a:solidFill>
              <a:effectLst/>
            </a:endParaRPr>
          </a:p>
        </p:txBody>
      </p:sp>
    </p:spTree>
    <p:extLst>
      <p:ext uri="{BB962C8B-B14F-4D97-AF65-F5344CB8AC3E}">
        <p14:creationId xmlns:p14="http://schemas.microsoft.com/office/powerpoint/2010/main" val="257415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078313"/>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44</a:t>
            </a:r>
          </a:p>
          <a:p>
            <a:pPr marL="342900" indent="-342900">
              <a:buFontTx/>
              <a:buAutoNum type="arabicPeriod"/>
            </a:pPr>
            <a:r>
              <a:rPr lang="en-US" dirty="0">
                <a:solidFill>
                  <a:schemeClr val="bg1"/>
                </a:solidFill>
              </a:rPr>
              <a:t> Life and Teachings of Jesus Christ and His Apostles Chapter 43</a:t>
            </a:r>
          </a:p>
          <a:p>
            <a:pPr marL="342900" indent="-342900" fontAlgn="base">
              <a:buAutoNum type="arabicPeriod" startAt="3"/>
            </a:pPr>
            <a:r>
              <a:rPr lang="en-US" dirty="0">
                <a:solidFill>
                  <a:schemeClr val="bg1"/>
                </a:solidFill>
              </a:rPr>
              <a:t>Elder </a:t>
            </a:r>
            <a:r>
              <a:rPr lang="en-US" dirty="0" err="1">
                <a:solidFill>
                  <a:schemeClr val="bg1"/>
                </a:solidFill>
              </a:rPr>
              <a:t>ElRay</a:t>
            </a:r>
            <a:r>
              <a:rPr lang="en-US" dirty="0">
                <a:solidFill>
                  <a:schemeClr val="bg1"/>
                </a:solidFill>
              </a:rPr>
              <a:t> L. Christiansen </a:t>
            </a:r>
            <a:r>
              <a:rPr lang="en-US" i="1" dirty="0">
                <a:solidFill>
                  <a:schemeClr val="bg1"/>
                </a:solidFill>
              </a:rPr>
              <a:t>The Adversary </a:t>
            </a:r>
            <a:r>
              <a:rPr lang="en-US" dirty="0">
                <a:solidFill>
                  <a:schemeClr val="bg1"/>
                </a:solidFill>
              </a:rPr>
              <a:t>Sept. 1975 New Era</a:t>
            </a:r>
          </a:p>
          <a:p>
            <a:pPr marL="342900" indent="-342900" fontAlgn="base">
              <a:buAutoNum type="arabicPeriod" startAt="3"/>
            </a:pPr>
            <a:r>
              <a:rPr lang="en-US" dirty="0">
                <a:solidFill>
                  <a:schemeClr val="bg1"/>
                </a:solidFill>
                <a:latin typeface="Calibri" panose="020F0502020204030204" pitchFamily="34" charset="0"/>
              </a:rPr>
              <a:t>Bible Dictionary</a:t>
            </a:r>
          </a:p>
          <a:p>
            <a:pPr marL="342900" indent="-342900" fontAlgn="base">
              <a:buAutoNum type="arabicPeriod" startAt="3"/>
            </a:pPr>
            <a:r>
              <a:rPr lang="en-US" dirty="0">
                <a:solidFill>
                  <a:schemeClr val="bg1"/>
                </a:solidFill>
              </a:rPr>
              <a:t>David O. McKay in </a:t>
            </a:r>
            <a:r>
              <a:rPr lang="en-US" i="1" dirty="0">
                <a:solidFill>
                  <a:schemeClr val="bg1"/>
                </a:solidFill>
              </a:rPr>
              <a:t>CR,</a:t>
            </a:r>
            <a:r>
              <a:rPr lang="en-US" dirty="0">
                <a:solidFill>
                  <a:schemeClr val="bg1"/>
                </a:solidFill>
              </a:rPr>
              <a:t> Apr. 1957, p. 7</a:t>
            </a:r>
          </a:p>
          <a:p>
            <a:pPr marL="342900" indent="-342900" fontAlgn="base">
              <a:buAutoNum type="arabicPeriod" startAt="3"/>
            </a:pPr>
            <a:r>
              <a:rPr lang="en-US" dirty="0">
                <a:solidFill>
                  <a:schemeClr val="bg1"/>
                </a:solidFill>
              </a:rPr>
              <a:t>Elder Boyd K. Packer (</a:t>
            </a:r>
            <a:r>
              <a:rPr lang="en-US" i="1" dirty="0">
                <a:solidFill>
                  <a:schemeClr val="bg1"/>
                </a:solidFill>
              </a:rPr>
              <a:t>Let Not Your Heart Be Troubled </a:t>
            </a:r>
            <a:r>
              <a:rPr lang="en-US" dirty="0">
                <a:solidFill>
                  <a:schemeClr val="bg1"/>
                </a:solidFill>
              </a:rPr>
              <a:t>[Salt Lake City: </a:t>
            </a:r>
            <a:r>
              <a:rPr lang="en-US" dirty="0" err="1">
                <a:solidFill>
                  <a:schemeClr val="bg1"/>
                </a:solidFill>
              </a:rPr>
              <a:t>Bookcraft</a:t>
            </a:r>
            <a:r>
              <a:rPr lang="en-US" dirty="0">
                <a:solidFill>
                  <a:schemeClr val="bg1"/>
                </a:solidFill>
              </a:rPr>
              <a:t>, 1991], 183.)</a:t>
            </a:r>
          </a:p>
          <a:p>
            <a:pPr marL="342900" indent="-342900" fontAlgn="base">
              <a:buAutoNum type="arabicPeriod" startAt="3"/>
            </a:pPr>
            <a:r>
              <a:rPr lang="en-US" dirty="0">
                <a:solidFill>
                  <a:schemeClr val="bg1"/>
                </a:solidFill>
                <a:latin typeface="Calibri" panose="020F0502020204030204" pitchFamily="34" charset="0"/>
              </a:rPr>
              <a:t>Elder Jeffrey R. Holland (“Prophets, Seers, and Revelators,”</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Nov. 2004, 7).</a:t>
            </a:r>
          </a:p>
          <a:p>
            <a:pPr marL="342900" indent="-342900" fontAlgn="base">
              <a:buAutoNum type="arabicPeriod" startAt="3"/>
            </a:pPr>
            <a:r>
              <a:rPr lang="en-US" dirty="0">
                <a:solidFill>
                  <a:schemeClr val="bg1"/>
                </a:solidFill>
                <a:latin typeface="Abadi" panose="020B0604020104020204" pitchFamily="34" charset="0"/>
              </a:rPr>
              <a:t>President Joseph Fielding Smith </a:t>
            </a:r>
            <a:r>
              <a:rPr lang="en-US" i="1" dirty="0">
                <a:solidFill>
                  <a:schemeClr val="bg1"/>
                </a:solidFill>
                <a:latin typeface="Abadi" panose="020B0604020104020204" pitchFamily="34" charset="0"/>
              </a:rPr>
              <a:t>The Way to Perfection</a:t>
            </a:r>
            <a:r>
              <a:rPr lang="en-US" dirty="0">
                <a:solidFill>
                  <a:schemeClr val="bg1"/>
                </a:solidFill>
                <a:latin typeface="Abadi" panose="020B0604020104020204" pitchFamily="34" charset="0"/>
              </a:rPr>
              <a:t> [Salt Lake City: Genealogical Society of Utah, 1949], 256.</a:t>
            </a:r>
          </a:p>
          <a:p>
            <a:pPr marL="342900" indent="-342900" fontAlgn="base">
              <a:buAutoNum type="arabicPeriod" startAt="3"/>
            </a:pPr>
            <a:r>
              <a:rPr lang="en-US" dirty="0">
                <a:solidFill>
                  <a:schemeClr val="bg1"/>
                </a:solidFill>
                <a:latin typeface="Abadi" panose="020B0604020104020204" pitchFamily="34" charset="0"/>
              </a:rPr>
              <a:t>President James E. Faust </a:t>
            </a:r>
            <a:r>
              <a:rPr lang="en-US" dirty="0">
                <a:solidFill>
                  <a:schemeClr val="bg1"/>
                </a:solidFill>
              </a:rPr>
              <a:t>(Church Section, </a:t>
            </a:r>
            <a:r>
              <a:rPr lang="en-US" i="1" dirty="0">
                <a:solidFill>
                  <a:schemeClr val="bg1"/>
                </a:solidFill>
              </a:rPr>
              <a:t>Deseret News, </a:t>
            </a:r>
            <a:r>
              <a:rPr lang="en-US" dirty="0">
                <a:solidFill>
                  <a:schemeClr val="bg1"/>
                </a:solidFill>
              </a:rPr>
              <a:t>May 25, 1974, p. 2.)" (</a:t>
            </a:r>
            <a:r>
              <a:rPr lang="en-US" i="1" dirty="0">
                <a:solidFill>
                  <a:schemeClr val="bg1"/>
                </a:solidFill>
              </a:rPr>
              <a:t>To Reach Even unto You</a:t>
            </a:r>
            <a:r>
              <a:rPr lang="en-US" dirty="0">
                <a:solidFill>
                  <a:schemeClr val="bg1"/>
                </a:solidFill>
              </a:rPr>
              <a:t> [Salt Lake City: Deseret Book Co., 1980], 12.)</a:t>
            </a:r>
          </a:p>
          <a:p>
            <a:pPr marL="342900" indent="-342900" fontAlgn="base">
              <a:buAutoNum type="arabicPeriod" startAt="3"/>
            </a:pPr>
            <a:r>
              <a:rPr lang="en-US" b="0" i="0" dirty="0">
                <a:solidFill>
                  <a:schemeClr val="bg1"/>
                </a:solidFill>
                <a:effectLst/>
              </a:rPr>
              <a:t>M. Russell Ballard, “Finding Joy through Loving Service,”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2011, 46</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8D267A29-1776-499A-AEF0-C2E2960EEBFE}"/>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12979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SAINTS AT EPHESUS AND TO PHILEMON OF COLOSSAE</a:t>
                      </a:r>
                    </a:p>
                    <a:p>
                      <a:pPr algn="ctr" fontAlgn="base"/>
                      <a:r>
                        <a:rPr lang="en-US" sz="1200" b="0" i="0" kern="1200" cap="all" dirty="0">
                          <a:solidFill>
                            <a:schemeClr val="tx1"/>
                          </a:solidFill>
                          <a:effectLst/>
                          <a:latin typeface="+mn-lt"/>
                          <a:ea typeface="+mn-ea"/>
                          <a:cs typeface="+mn-cs"/>
                        </a:rPr>
                        <a:t>WRITTEN FROM HIS IMPRISONMENT IN ROME, CA. A.D. 61–63 (EPHESIANS; PHILEMON)</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Salvation Through Grace and Faith</a:t>
                      </a:r>
                    </a:p>
                  </a:txBody>
                  <a:tcPr marL="95250" marR="95250" marT="66675" marB="66675" anchor="ctr"/>
                </a:tc>
                <a:tc>
                  <a:txBody>
                    <a:bodyPr/>
                    <a:lstStyle/>
                    <a:p>
                      <a:pPr algn="l" fontAlgn="base"/>
                      <a:r>
                        <a:rPr lang="en-US">
                          <a:solidFill>
                            <a:srgbClr val="434444"/>
                          </a:solidFill>
                          <a:effectLst/>
                        </a:rPr>
                        <a:t>2:1–10</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Jew and Gentile Reconciled Through Christ</a:t>
                      </a:r>
                    </a:p>
                  </a:txBody>
                  <a:tcPr marL="95250" marR="95250" marT="66675" marB="66675" anchor="ctr"/>
                </a:tc>
                <a:tc>
                  <a:txBody>
                    <a:bodyPr/>
                    <a:lstStyle/>
                    <a:p>
                      <a:pPr algn="l" fontAlgn="base"/>
                      <a:r>
                        <a:rPr lang="en-US">
                          <a:solidFill>
                            <a:srgbClr val="434444"/>
                          </a:solidFill>
                          <a:effectLst/>
                        </a:rPr>
                        <a:t>2:11–18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Gentile Converts Become Fellow Heirs</a:t>
                      </a:r>
                    </a:p>
                  </a:txBody>
                  <a:tcPr marL="95250" marR="95250" marT="66675" marB="66675" anchor="ctr"/>
                </a:tc>
                <a:tc>
                  <a:txBody>
                    <a:bodyPr/>
                    <a:lstStyle/>
                    <a:p>
                      <a:pPr algn="l" fontAlgn="base"/>
                      <a:r>
                        <a:rPr lang="en-US">
                          <a:solidFill>
                            <a:srgbClr val="434444"/>
                          </a:solidFill>
                          <a:effectLst/>
                        </a:rPr>
                        <a:t>2:19–22; 3:1–13</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Love Christ and Gain God’s Fulness</a:t>
                      </a:r>
                    </a:p>
                  </a:txBody>
                  <a:tcPr marL="95250" marR="95250" marT="66675" marB="66675" anchor="ctr"/>
                </a:tc>
                <a:tc>
                  <a:txBody>
                    <a:bodyPr/>
                    <a:lstStyle/>
                    <a:p>
                      <a:pPr algn="l" fontAlgn="base"/>
                      <a:r>
                        <a:rPr lang="en-US" dirty="0">
                          <a:solidFill>
                            <a:srgbClr val="434444"/>
                          </a:solidFill>
                          <a:effectLst/>
                        </a:rPr>
                        <a:t>3:14–21</a:t>
                      </a:r>
                    </a:p>
                  </a:txBody>
                  <a:tcPr marL="95250" marR="95250" marT="66675" marB="66675" anchor="ctr"/>
                </a:tc>
                <a:extLst>
                  <a:ext uri="{0D108BD9-81ED-4DB2-BD59-A6C34878D82A}">
                    <a16:rowId xmlns:a16="http://schemas.microsoft.com/office/drawing/2014/main" val="10004"/>
                  </a:ext>
                </a:extLst>
              </a:tr>
            </a:tbl>
          </a:graphicData>
        </a:graphic>
      </p:graphicFrame>
      <p:sp>
        <p:nvSpPr>
          <p:cNvPr id="3" name="TextBox 2"/>
          <p:cNvSpPr txBox="1"/>
          <p:nvPr/>
        </p:nvSpPr>
        <p:spPr>
          <a:xfrm>
            <a:off x="-81481" y="2133204"/>
            <a:ext cx="5540721" cy="246221"/>
          </a:xfrm>
          <a:prstGeom prst="rect">
            <a:avLst/>
          </a:prstGeom>
          <a:noFill/>
        </p:spPr>
        <p:txBody>
          <a:bodyPr wrap="square" rtlCol="0">
            <a:spAutoFit/>
          </a:bodyPr>
          <a:lstStyle/>
          <a:p>
            <a:r>
              <a:rPr lang="en-US" sz="1000" dirty="0"/>
              <a:t>Life and Teachings of Jesus and His Apostles Chapter 43</a:t>
            </a:r>
          </a:p>
        </p:txBody>
      </p:sp>
      <p:sp>
        <p:nvSpPr>
          <p:cNvPr id="7" name="Rectangle 6"/>
          <p:cNvSpPr/>
          <p:nvPr/>
        </p:nvSpPr>
        <p:spPr>
          <a:xfrm>
            <a:off x="0" y="2341050"/>
            <a:ext cx="6324600" cy="2677656"/>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Grace: Ephesians 2:4-6:</a:t>
            </a:r>
          </a:p>
          <a:p>
            <a:pPr fontAlgn="base"/>
            <a:r>
              <a:rPr lang="en-US" sz="1200" dirty="0">
                <a:latin typeface="Calibri" panose="020F0502020204030204" pitchFamily="34" charset="0"/>
              </a:rPr>
              <a:t>It is through the grace of the Lord Jesus, made possible by His atoning sacrifice, that mankind will be raised in immortality, every person receiving his body from the grave in a condition of everlasting life. It is likewise through the grace of the Lord that individuals, through faith in the Atonement of Jesus Christ and repentance of their sins, receive strength and assistance to do good works that they otherwise would not be able to maintain if left to their own means. This grace is an enabling power that allows men and women to lay hold on eternal life and exaltation after they have expended their own best efforts.</a:t>
            </a:r>
          </a:p>
          <a:p>
            <a:pPr fontAlgn="base"/>
            <a:r>
              <a:rPr lang="en-US" sz="1200" dirty="0">
                <a:latin typeface="Calibri" panose="020F0502020204030204" pitchFamily="34" charset="0"/>
              </a:rPr>
              <a:t>Divine grace is needed by every soul in consequence of the Fall of Adam and also because of man’s weaknesses and shortcomings. However, grace cannot suffice without total effort on the part of the recipient. Hence the explanation, “It is by grace that we are saved, after all we can do” (2 Ne. 25:23). It is truly the grace of Jesus Christ that makes salvation possible. This principle is expressed in Jesus’ parable of the vine and the branches (John 15:1–11). See also John 1:12–17; Eph. 2:8–9; Philip. 4:13; D&amp;C 93:11–14. Bible Dictionary</a:t>
            </a:r>
            <a:endParaRPr lang="en-US" sz="1200" b="0" i="0" dirty="0">
              <a:effectLst/>
              <a:latin typeface="Calibri" panose="020F0502020204030204" pitchFamily="34" charset="0"/>
            </a:endParaRPr>
          </a:p>
        </p:txBody>
      </p:sp>
      <p:sp>
        <p:nvSpPr>
          <p:cNvPr id="8" name="Rectangle 7"/>
          <p:cNvSpPr/>
          <p:nvPr/>
        </p:nvSpPr>
        <p:spPr>
          <a:xfrm>
            <a:off x="6301840" y="0"/>
            <a:ext cx="5813960" cy="6370975"/>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The War With Satan: Ephesians 2:1-3</a:t>
            </a:r>
          </a:p>
          <a:p>
            <a:pPr fontAlgn="base"/>
            <a:r>
              <a:rPr lang="en-US" sz="1200" dirty="0">
                <a:solidFill>
                  <a:srgbClr val="333333"/>
                </a:solidFill>
                <a:latin typeface="Calibri" panose="020F0502020204030204" pitchFamily="34" charset="0"/>
              </a:rPr>
              <a:t>In this war against the Saints, Satan does not hesitate to use power. “Force,” President David O. McKay has said, “emanates and comes from Lucifer himself.” (</a:t>
            </a:r>
            <a:r>
              <a:rPr lang="en-US" sz="1200" i="1" dirty="0">
                <a:solidFill>
                  <a:srgbClr val="333333"/>
                </a:solidFill>
                <a:latin typeface="Calibri" panose="020F0502020204030204" pitchFamily="34" charset="0"/>
              </a:rPr>
              <a:t>Gospel Ideals </a:t>
            </a:r>
            <a:r>
              <a:rPr lang="en-US" sz="1200" dirty="0">
                <a:solidFill>
                  <a:srgbClr val="333333"/>
                </a:solidFill>
                <a:latin typeface="Calibri" panose="020F0502020204030204" pitchFamily="34" charset="0"/>
              </a:rPr>
              <a:t>[Improvement Era publication, 1953], p. 302.) Satan often rules people through dictatorships and other forms of compulsion and force. When Satan’s power is strong in government, severe restrictions are imposed on worship, travel, communications, and other precious rights and activities. Even where more democratic governments operate he remains active in sponsoring criminal gangs, witchcraft, Satan worship, evil and secret organizations, and other groups that run counter to the principles of the gospel. These groups all attempt to use force and fear to achieve their ends.</a:t>
            </a:r>
          </a:p>
          <a:p>
            <a:pPr fontAlgn="base"/>
            <a:r>
              <a:rPr lang="en-US" sz="1200" dirty="0">
                <a:solidFill>
                  <a:srgbClr val="333333"/>
                </a:solidFill>
                <a:latin typeface="Calibri" panose="020F0502020204030204" pitchFamily="34" charset="0"/>
              </a:rPr>
              <a:t>However, if force will not achieve his ends, Satan is quick to use more subtle and enticing means. He presents his principles and arguments in the most approved style, with great charm and grace. He is very careful to integrate himself into the favor of the powerful and influential among mankind. He unites with popular movements and programs, only to use them as a means of doing that which ultimately oppresses and takes away God-given freedoms. (See </a:t>
            </a:r>
            <a:r>
              <a:rPr lang="en-US" sz="1200" i="1" dirty="0">
                <a:solidFill>
                  <a:srgbClr val="333333"/>
                </a:solidFill>
                <a:latin typeface="Calibri" panose="020F0502020204030204" pitchFamily="34" charset="0"/>
              </a:rPr>
              <a:t>Discourses of Brigham Young, </a:t>
            </a:r>
            <a:r>
              <a:rPr lang="en-US" sz="1200" dirty="0">
                <a:solidFill>
                  <a:srgbClr val="333333"/>
                </a:solidFill>
                <a:latin typeface="Calibri" panose="020F0502020204030204" pitchFamily="34" charset="0"/>
              </a:rPr>
              <a:t>[Deseret Book Co., 1954], p. 69.)</a:t>
            </a:r>
          </a:p>
          <a:p>
            <a:pPr fontAlgn="base"/>
            <a:r>
              <a:rPr lang="en-US" sz="1200" dirty="0"/>
              <a:t>Satan will not ordinarily appear himself to do his dirty work. Rather, he will most often act through friends or acquaintances in whom we have confidence. Being disobedient themselves, they will attempt to persuade us to violate the standards of the Church and the commandments of God. Moreover, Satan will, as President Joseph Fielding Smith has written, “place thoughts in our minds and … whisper to us in unspoken impressions to entice us to satisfy our appetites or desires and in various ways he plays upon our weaknesses and desires.” (</a:t>
            </a:r>
            <a:r>
              <a:rPr lang="en-US" sz="1200" i="1" dirty="0"/>
              <a:t>Answers to Gospel Questions </a:t>
            </a:r>
            <a:r>
              <a:rPr lang="en-US" sz="1200" dirty="0"/>
              <a:t>[Deseret Book Co., 1972], 3:81.) This the prophet Nephi beheld in our day and, enlightened by the Spirit of God, wrote of it:</a:t>
            </a:r>
          </a:p>
          <a:p>
            <a:pPr fontAlgn="base"/>
            <a:r>
              <a:rPr lang="en-US" sz="1200" dirty="0"/>
              <a:t>“And there shall also be many which shall say: Eat, drink, and be merry; nevertheless, fear God—he will justify in committing a little sin; yea, lie a little, take the advantage of one because of his words, dig a pit for thy neighbor; there is no harm in this; and do all these things, for tomorrow we die; and if it so be that we are guilty, God will beat us with a few stripes, and at last we shall be saved in the kingdom of God.</a:t>
            </a:r>
          </a:p>
          <a:p>
            <a:pPr fontAlgn="base"/>
            <a:r>
              <a:rPr lang="en-US" sz="1200" dirty="0"/>
              <a:t>“And others will he pacify, and lull them away into carnal security, that they will say: All is well in Zion; yea, Zion </a:t>
            </a:r>
            <a:r>
              <a:rPr lang="en-US" sz="1200" dirty="0" err="1"/>
              <a:t>prospereth</a:t>
            </a:r>
            <a:r>
              <a:rPr lang="en-US" sz="1200" dirty="0"/>
              <a:t>, all is well—and thus the devil </a:t>
            </a:r>
            <a:r>
              <a:rPr lang="en-US" sz="1200" dirty="0" err="1"/>
              <a:t>cheateth</a:t>
            </a:r>
            <a:r>
              <a:rPr lang="en-US" sz="1200" dirty="0"/>
              <a:t> their souls, and </a:t>
            </a:r>
            <a:r>
              <a:rPr lang="en-US" sz="1200" dirty="0" err="1"/>
              <a:t>leadeth</a:t>
            </a:r>
            <a:r>
              <a:rPr lang="en-US" sz="1200" dirty="0"/>
              <a:t> them away carefully down to hell.” (2 Ne. 28:8, 21.)</a:t>
            </a:r>
          </a:p>
          <a:p>
            <a:pPr fontAlgn="base"/>
            <a:r>
              <a:rPr lang="en-US" sz="1200" i="1" dirty="0"/>
              <a:t>The Adversary</a:t>
            </a:r>
          </a:p>
          <a:p>
            <a:pPr fontAlgn="base"/>
            <a:r>
              <a:rPr lang="en-US" sz="1200" dirty="0"/>
              <a:t>by Elder </a:t>
            </a:r>
            <a:r>
              <a:rPr lang="en-US" sz="1200" dirty="0" err="1"/>
              <a:t>ElRay</a:t>
            </a:r>
            <a:r>
              <a:rPr lang="en-US" sz="1200" dirty="0"/>
              <a:t> L. Christiansen Sept. 1975 New Era</a:t>
            </a: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150760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3400" y="0"/>
            <a:ext cx="7848600" cy="3231654"/>
          </a:xfrm>
          <a:prstGeom prst="rect">
            <a:avLst/>
          </a:prstGeom>
          <a:ln>
            <a:solidFill>
              <a:schemeClr val="tx1"/>
            </a:solidFill>
          </a:ln>
        </p:spPr>
        <p:txBody>
          <a:bodyPr wrap="square">
            <a:spAutoFit/>
          </a:bodyPr>
          <a:lstStyle/>
          <a:p>
            <a:r>
              <a:rPr lang="en-US" sz="1200" b="1" dirty="0"/>
              <a:t>Unity Ephesians 2:19:</a:t>
            </a:r>
          </a:p>
          <a:p>
            <a:r>
              <a:rPr lang="en-US" sz="1200" dirty="0"/>
              <a:t>"We all look upon one another as brothers and sisters, regardless of the land we call home. We belong to what may be regarded as the greatest society of friends on the face of the earth.</a:t>
            </a:r>
          </a:p>
          <a:p>
            <a:r>
              <a:rPr lang="en-US" sz="1200" dirty="0"/>
              <a:t>"When the emperor of Japan was in the United States some few years ago, I attended a luncheon for him in San Francisco. We sat at a table with three other couples who had had extensive experience in Japan and who had resided there at one time or another while working in government, business, or educational employment. One of the gentlemen said to me, 'I have never seen anything like your people. We had many Americans come to Japan while we were there, and most of them experienced a severe cultural adjustment and much loneliness and homesickness. But whenever we had a Mormon family come, they had many instant friends. Members of your church in Japan seemed to know when they were expected and were there to welcome them. They and their children were immediately integrated socially as well as into your religious community. There seemed to be no culture shock and no loneliness. My wife and I talked about it many times.'</a:t>
            </a:r>
          </a:p>
          <a:p>
            <a:r>
              <a:rPr lang="en-US" sz="1200" dirty="0"/>
              <a:t>"That is the way it should be. We must be friends. We must love and honor and respect and assist one another. Wherever Latter-day Saints go, they are made welcome, because Latter-day Saints are mutual believers in the divinity of the Lord Jesus Christ and are engaged together in his great cause.</a:t>
            </a:r>
          </a:p>
          <a:p>
            <a:r>
              <a:rPr lang="en-US" sz="1200" dirty="0"/>
              <a:t>"We speak of the fellowship of the Saints. This is and must be a very real thing. We must never permit this spirit of brotherhood and sisterhood to weaken. We must constantly cultivate it. It is an important aspect of the gospel. ("Fear Not to Do Good," </a:t>
            </a:r>
            <a:r>
              <a:rPr lang="en-US" sz="1200" i="1" dirty="0"/>
              <a:t>Ensign,</a:t>
            </a:r>
            <a:r>
              <a:rPr lang="en-US" sz="1200" dirty="0"/>
              <a:t> May 1983, pp. 79-80.)" (</a:t>
            </a:r>
            <a:r>
              <a:rPr lang="en-US" sz="1200" i="1" dirty="0"/>
              <a:t>Teachings of Gordon B. Hinckley</a:t>
            </a:r>
            <a:r>
              <a:rPr lang="en-US" sz="1200" dirty="0"/>
              <a:t> [Salt Lake City: Deseret Book Co., 1997], 223.)</a:t>
            </a:r>
          </a:p>
        </p:txBody>
      </p:sp>
      <p:sp>
        <p:nvSpPr>
          <p:cNvPr id="5" name="Rectangle 4"/>
          <p:cNvSpPr/>
          <p:nvPr/>
        </p:nvSpPr>
        <p:spPr>
          <a:xfrm>
            <a:off x="0" y="0"/>
            <a:ext cx="4353791" cy="5447645"/>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The Gift of Grace Ephesians 2:7-10:</a:t>
            </a:r>
          </a:p>
          <a:p>
            <a:pPr fontAlgn="base"/>
            <a:r>
              <a:rPr lang="en-US" sz="1200" dirty="0">
                <a:latin typeface="Calibri" panose="020F0502020204030204" pitchFamily="34" charset="0"/>
              </a:rPr>
              <a:t>“Because we have all ‘sinned, and come short of the glory of God’ [Romans 3:23] and because ‘there cannot any unclean thing enter into the kingdom of God’ [1 Nephi 15:34], every one of us is unworthy to return to God’s presence. …</a:t>
            </a:r>
          </a:p>
          <a:p>
            <a:pPr fontAlgn="base"/>
            <a:r>
              <a:rPr lang="en-US" sz="1200" dirty="0">
                <a:latin typeface="Calibri" panose="020F0502020204030204" pitchFamily="34" charset="0"/>
              </a:rPr>
              <a:t>“… We cannot earn our way into heaven; the demands of justice stand as a barrier, which we are powerless to overcome on our own.</a:t>
            </a:r>
          </a:p>
          <a:p>
            <a:pPr fontAlgn="base"/>
            <a:r>
              <a:rPr lang="en-US" sz="1200" dirty="0">
                <a:latin typeface="Calibri" panose="020F0502020204030204" pitchFamily="34" charset="0"/>
              </a:rPr>
              <a:t>“But all is not lost.</a:t>
            </a:r>
          </a:p>
          <a:p>
            <a:pPr fontAlgn="base"/>
            <a:r>
              <a:rPr lang="en-US" sz="1200" dirty="0">
                <a:latin typeface="Calibri" panose="020F0502020204030204" pitchFamily="34" charset="0"/>
              </a:rPr>
              <a:t>“The grace of God is our great and everlasting hope.</a:t>
            </a:r>
          </a:p>
          <a:p>
            <a:pPr fontAlgn="base"/>
            <a:r>
              <a:rPr lang="en-US" sz="1200" dirty="0">
                <a:latin typeface="Calibri" panose="020F0502020204030204" pitchFamily="34" charset="0"/>
              </a:rPr>
              <a:t>“Through the sacrifice of Jesus Christ, the plan of mercy appeases the demands of justice [see Alma 42:15] ‘and [brings] about means unto men that they may have faith unto repentance’ [Alma 34:15].</a:t>
            </a:r>
          </a:p>
          <a:p>
            <a:pPr fontAlgn="base"/>
            <a:r>
              <a:rPr lang="en-US" sz="1200" dirty="0">
                <a:latin typeface="Calibri" panose="020F0502020204030204" pitchFamily="34" charset="0"/>
              </a:rPr>
              <a:t>“Our sins, though they may be as scarlet, can become white as snow [see Isaiah 1:18]. Because our beloved Savior ‘gave himself a ransom for all’ [1 Timothy 2:6], an entrance into His everlasting kingdom is provided unto us [see </a:t>
            </a:r>
            <a:r>
              <a:rPr lang="en-US" sz="1200" u="sng" dirty="0">
                <a:latin typeface="Calibri" panose="020F0502020204030204" pitchFamily="34" charset="0"/>
              </a:rPr>
              <a:t>2 Peter 1:11</a:t>
            </a:r>
            <a:r>
              <a:rPr lang="en-US" sz="1200" dirty="0">
                <a:latin typeface="Calibri" panose="020F0502020204030204" pitchFamily="34" charset="0"/>
              </a:rPr>
              <a:t>].</a:t>
            </a:r>
          </a:p>
          <a:p>
            <a:pPr fontAlgn="base"/>
            <a:r>
              <a:rPr lang="en-US" sz="1200" dirty="0">
                <a:latin typeface="Calibri" panose="020F0502020204030204" pitchFamily="34" charset="0"/>
              </a:rPr>
              <a:t>“The gate is unlocked! …</a:t>
            </a:r>
          </a:p>
          <a:p>
            <a:pPr fontAlgn="base"/>
            <a:r>
              <a:rPr lang="en-US" sz="1200" dirty="0">
                <a:latin typeface="Calibri" panose="020F0502020204030204" pitchFamily="34" charset="0"/>
              </a:rPr>
              <a:t>“To inherit this glory, we need more than an unlocked gate; we must enter through this gate with a heart’s desire to be changed—a change so dramatic that the scriptures describe it as being ‘born again; yea, born of God, changed from [our worldly] and fallen state, to a state of righteousness, being redeemed of God, becoming his sons and daughters’ [Mosiah 27:25]. …</a:t>
            </a:r>
          </a:p>
          <a:p>
            <a:pPr fontAlgn="base"/>
            <a:r>
              <a:rPr lang="en-US" sz="1200" dirty="0">
                <a:latin typeface="Calibri" panose="020F0502020204030204" pitchFamily="34" charset="0"/>
              </a:rPr>
              <a:t>“Grace is a gift of God, and our desire to be obedient to each of God’s commandments is the reaching out of our mortal hand to receive this sacred gift from our Heavenly Father.” </a:t>
            </a:r>
            <a:r>
              <a:rPr lang="en-US" sz="1200" dirty="0">
                <a:solidFill>
                  <a:srgbClr val="333333"/>
                </a:solidFill>
                <a:latin typeface="Calibri" panose="020F0502020204030204" pitchFamily="34" charset="0"/>
              </a:rPr>
              <a:t>President Dieter F. Uchtdorf </a:t>
            </a:r>
            <a:r>
              <a:rPr lang="en-US" sz="1200" dirty="0">
                <a:latin typeface="Calibri" panose="020F0502020204030204" pitchFamily="34" charset="0"/>
              </a:rPr>
              <a:t>(“The Gift of Grace,”</a:t>
            </a:r>
            <a:r>
              <a:rPr lang="en-US" sz="1200" i="1" dirty="0">
                <a:latin typeface="Calibri" panose="020F0502020204030204" pitchFamily="34" charset="0"/>
              </a:rPr>
              <a:t> Ensign</a:t>
            </a:r>
            <a:r>
              <a:rPr lang="en-US" sz="1200" dirty="0">
                <a:latin typeface="Calibri" panose="020F0502020204030204" pitchFamily="34" charset="0"/>
              </a:rPr>
              <a:t> or </a:t>
            </a:r>
            <a:r>
              <a:rPr lang="en-US" sz="1200" i="1" dirty="0">
                <a:latin typeface="Calibri" panose="020F0502020204030204" pitchFamily="34" charset="0"/>
              </a:rPr>
              <a:t>Liahona,</a:t>
            </a:r>
            <a:r>
              <a:rPr lang="en-US" sz="1200" dirty="0">
                <a:latin typeface="Calibri" panose="020F0502020204030204" pitchFamily="34" charset="0"/>
              </a:rPr>
              <a:t> May 2015, 108, 110).</a:t>
            </a:r>
            <a:endParaRPr lang="en-US" sz="1200" b="0" i="0" dirty="0">
              <a:effectLst/>
              <a:latin typeface="Calibri" panose="020F0502020204030204" pitchFamily="34" charset="0"/>
            </a:endParaRPr>
          </a:p>
        </p:txBody>
      </p:sp>
      <p:sp>
        <p:nvSpPr>
          <p:cNvPr id="6" name="Rectangle 5"/>
          <p:cNvSpPr/>
          <p:nvPr/>
        </p:nvSpPr>
        <p:spPr>
          <a:xfrm>
            <a:off x="4376058" y="3243344"/>
            <a:ext cx="7815942" cy="1569660"/>
          </a:xfrm>
          <a:prstGeom prst="rect">
            <a:avLst/>
          </a:prstGeom>
          <a:ln>
            <a:solidFill>
              <a:schemeClr val="tx1"/>
            </a:solidFill>
          </a:ln>
        </p:spPr>
        <p:txBody>
          <a:bodyPr wrap="square">
            <a:spAutoFit/>
          </a:bodyPr>
          <a:lstStyle/>
          <a:p>
            <a:r>
              <a:rPr lang="en-US" sz="1200" b="1" dirty="0">
                <a:latin typeface="Calibri" panose="020F0502020204030204" pitchFamily="34" charset="0"/>
              </a:rPr>
              <a:t>Corner Stone Ephesians 2:20:</a:t>
            </a:r>
          </a:p>
          <a:p>
            <a:r>
              <a:rPr lang="en-US" sz="1200" dirty="0">
                <a:latin typeface="Calibri" panose="020F0502020204030204" pitchFamily="34" charset="0"/>
              </a:rPr>
              <a:t>A cornerstone is a massive stone that is laid at the corner of a foundation to give strength and stability to the entire structure. A cornerstone can also be used to connect two adjoining walls to form a corner. Paul used this imagery to explain that Jesus Christ provides strength and stability to the whole Church and that through Jesus Christ, Jewish and Gentile members of the Church are bound together (see Jacob 4:15–16; Psalm 118:22; Isaiah 28:16). All members become united, “fitly framed together [growing] unto an holy temple in the Lord.” All of this is made possible through the Atonement of Jesus Christ, who is the “chief corner stone” (</a:t>
            </a:r>
            <a:r>
              <a:rPr lang="en-US" sz="1200" u="sng" dirty="0">
                <a:latin typeface="Calibri" panose="020F0502020204030204" pitchFamily="34" charset="0"/>
              </a:rPr>
              <a:t>Ephesians 2:20–21</a:t>
            </a:r>
            <a:r>
              <a:rPr lang="en-US" sz="1200" dirty="0">
                <a:latin typeface="Calibri" panose="020F0502020204030204" pitchFamily="34" charset="0"/>
              </a:rPr>
              <a:t>).</a:t>
            </a:r>
          </a:p>
          <a:p>
            <a:r>
              <a:rPr lang="en-US" sz="1200" dirty="0">
                <a:latin typeface="Calibri" panose="020F0502020204030204" pitchFamily="34" charset="0"/>
              </a:rPr>
              <a:t>(1)</a:t>
            </a:r>
            <a:endParaRPr lang="en-US" sz="1200" dirty="0"/>
          </a:p>
        </p:txBody>
      </p:sp>
      <p:sp>
        <p:nvSpPr>
          <p:cNvPr id="7" name="Rectangle 6"/>
          <p:cNvSpPr/>
          <p:nvPr/>
        </p:nvSpPr>
        <p:spPr>
          <a:xfrm>
            <a:off x="4376058" y="4798517"/>
            <a:ext cx="7815942" cy="1015663"/>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Rooted and Grounded Ephesians 3:17: </a:t>
            </a:r>
          </a:p>
          <a:p>
            <a:r>
              <a:rPr lang="en-US" sz="1200" dirty="0">
                <a:solidFill>
                  <a:srgbClr val="444444"/>
                </a:solidFill>
                <a:latin typeface="Abadi" panose="020B0604020104020204" pitchFamily="34" charset="0"/>
              </a:rPr>
              <a:t>"We must deepen our faith until it becomes the real thing. Otherwise, when the heat of the day comes, if we are not, to use Peter and Paul's words, 'grounded,' 'rooted,' 'established,' and 'settled,' we will wither under the scorching summer of circumstances." Neal A. Maxwell (</a:t>
            </a:r>
            <a:r>
              <a:rPr lang="en-US" sz="1200" i="1" dirty="0">
                <a:solidFill>
                  <a:srgbClr val="444444"/>
                </a:solidFill>
                <a:latin typeface="Abadi" panose="020B0604020104020204" pitchFamily="34" charset="0"/>
              </a:rPr>
              <a:t>We Talk of Christ, We Rejoice in Christ</a:t>
            </a:r>
            <a:r>
              <a:rPr lang="en-US" sz="1200" dirty="0">
                <a:solidFill>
                  <a:srgbClr val="444444"/>
                </a:solidFill>
                <a:latin typeface="Abadi" panose="020B0604020104020204" pitchFamily="34" charset="0"/>
              </a:rPr>
              <a:t> [Salt Lake City: Deseret Book Co., 1984], 10.)</a:t>
            </a:r>
            <a:endParaRPr lang="en-US" sz="1200" dirty="0"/>
          </a:p>
        </p:txBody>
      </p:sp>
      <p:sp>
        <p:nvSpPr>
          <p:cNvPr id="8" name="Rectangle 7"/>
          <p:cNvSpPr/>
          <p:nvPr/>
        </p:nvSpPr>
        <p:spPr>
          <a:xfrm>
            <a:off x="0" y="5842337"/>
            <a:ext cx="12192000" cy="830997"/>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Be Filled With </a:t>
            </a:r>
            <a:r>
              <a:rPr lang="en-US" sz="1200" b="1" dirty="0" err="1">
                <a:solidFill>
                  <a:srgbClr val="444444"/>
                </a:solidFill>
                <a:latin typeface="Abadi" panose="020B0604020104020204" pitchFamily="34" charset="0"/>
              </a:rPr>
              <a:t>Fulness</a:t>
            </a:r>
            <a:r>
              <a:rPr lang="en-US" sz="1200" b="1" dirty="0">
                <a:solidFill>
                  <a:srgbClr val="444444"/>
                </a:solidFill>
                <a:latin typeface="Abadi" panose="020B0604020104020204" pitchFamily="34" charset="0"/>
              </a:rPr>
              <a:t> of God Ephesians 3:19:</a:t>
            </a:r>
          </a:p>
          <a:p>
            <a:r>
              <a:rPr lang="en-US" sz="1200" dirty="0">
                <a:solidFill>
                  <a:srgbClr val="444444"/>
                </a:solidFill>
                <a:latin typeface="Abadi" panose="020B0604020104020204" pitchFamily="34" charset="0"/>
              </a:rPr>
              <a:t>"All the prophets taught this truth about God, and their prime purpose was not to argue or try to prove the existence of God but to be his witnesses, to testify that he lives and to make his will known among men. Christ revealed the Father in his life and teachings and parables. Through his Son the Father was not only bringing salvation and making eternal life possible for all men, but was offering the ultimate opportunity for men to know God himself. Elder Marion D. Hanks </a:t>
            </a:r>
            <a:r>
              <a:rPr lang="en-US" sz="1200" dirty="0"/>
              <a:t>"Trust in the Lord," </a:t>
            </a:r>
            <a:r>
              <a:rPr lang="en-US" sz="1200" i="1" dirty="0"/>
              <a:t>Ensign</a:t>
            </a:r>
            <a:r>
              <a:rPr lang="en-US" sz="1200" dirty="0"/>
              <a:t>, May 1975, 13-14)</a:t>
            </a:r>
          </a:p>
        </p:txBody>
      </p:sp>
    </p:spTree>
    <p:extLst>
      <p:ext uri="{BB962C8B-B14F-4D97-AF65-F5344CB8AC3E}">
        <p14:creationId xmlns:p14="http://schemas.microsoft.com/office/powerpoint/2010/main" val="3924368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A09CA-D68C-4451-A1D4-254E722EB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latin typeface="Arial Narrow" panose="020B0606020202030204" pitchFamily="34" charset="0"/>
              </a:rPr>
              <a:t>One Lord, One Faith, One Baptism</a:t>
            </a:r>
          </a:p>
          <a:p>
            <a:pPr algn="ctr"/>
            <a:r>
              <a:rPr lang="en-US" sz="6000" dirty="0">
                <a:latin typeface="Arial Narrow" panose="020B0606020202030204" pitchFamily="34" charset="0"/>
              </a:rPr>
              <a:t>Ephesians 4</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4848994" y="2738523"/>
            <a:ext cx="6096000" cy="646331"/>
          </a:xfrm>
          <a:prstGeom prst="rect">
            <a:avLst/>
          </a:prstGeom>
        </p:spPr>
        <p:txBody>
          <a:bodyPr>
            <a:spAutoFit/>
          </a:bodyPr>
          <a:lstStyle/>
          <a:p>
            <a:r>
              <a:rPr lang="en-US" b="1" i="1" dirty="0">
                <a:latin typeface="Palatino"/>
              </a:rPr>
              <a:t>So we, being many, are one body in Christ, and every one members one of another. Romans 12:5</a:t>
            </a:r>
            <a:endParaRPr lang="en-US" b="1" i="1" dirty="0"/>
          </a:p>
        </p:txBody>
      </p:sp>
      <p:grpSp>
        <p:nvGrpSpPr>
          <p:cNvPr id="45" name="Group 44"/>
          <p:cNvGrpSpPr/>
          <p:nvPr/>
        </p:nvGrpSpPr>
        <p:grpSpPr>
          <a:xfrm>
            <a:off x="7011478" y="3420055"/>
            <a:ext cx="2776933" cy="2622919"/>
            <a:chOff x="7904107" y="2734254"/>
            <a:chExt cx="2776933" cy="2622919"/>
          </a:xfrm>
        </p:grpSpPr>
        <p:sp>
          <p:nvSpPr>
            <p:cNvPr id="46" name="Oval 45"/>
            <p:cNvSpPr/>
            <p:nvPr/>
          </p:nvSpPr>
          <p:spPr>
            <a:xfrm>
              <a:off x="7904107" y="2734254"/>
              <a:ext cx="1638677" cy="1638677"/>
            </a:xfrm>
            <a:prstGeom prst="ellipse">
              <a:avLst/>
            </a:prstGeom>
            <a:solidFill>
              <a:srgbClr val="FF0000">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042363" y="2922760"/>
              <a:ext cx="1638677" cy="1638677"/>
            </a:xfrm>
            <a:prstGeom prst="ellipse">
              <a:avLst/>
            </a:prstGeom>
            <a:solidFill>
              <a:srgbClr val="FFFF00">
                <a:alpha val="4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336841" y="3718496"/>
              <a:ext cx="1638677" cy="1638677"/>
            </a:xfrm>
            <a:prstGeom prst="ellipse">
              <a:avLst/>
            </a:prstGeom>
            <a:solidFill>
              <a:srgbClr val="0070C0">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FD3765D-6C01-BAC9-3C2B-7D1EB60BC90B}"/>
              </a:ext>
            </a:extLst>
          </p:cNvPr>
          <p:cNvGrpSpPr/>
          <p:nvPr/>
        </p:nvGrpSpPr>
        <p:grpSpPr>
          <a:xfrm>
            <a:off x="1307005" y="3051593"/>
            <a:ext cx="3050721" cy="2895600"/>
            <a:chOff x="304800" y="3429000"/>
            <a:chExt cx="3050721" cy="2895600"/>
          </a:xfrm>
        </p:grpSpPr>
        <p:pic>
          <p:nvPicPr>
            <p:cNvPr id="8" name="Picture 4" descr="Image result for stone background">
              <a:extLst>
                <a:ext uri="{FF2B5EF4-FFF2-40B4-BE49-F238E27FC236}">
                  <a16:creationId xmlns:a16="http://schemas.microsoft.com/office/drawing/2014/main" id="{E8A037E7-7BDF-2EE0-486F-AB09579FD3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97DB76A-3FC2-F62B-67BA-220479FF5D4F}"/>
                </a:ext>
              </a:extLst>
            </p:cNvPr>
            <p:cNvGrpSpPr/>
            <p:nvPr/>
          </p:nvGrpSpPr>
          <p:grpSpPr>
            <a:xfrm rot="2107423">
              <a:off x="1281104" y="3790950"/>
              <a:ext cx="376315" cy="879933"/>
              <a:chOff x="7696200" y="914400"/>
              <a:chExt cx="685800" cy="2438400"/>
            </a:xfrm>
          </p:grpSpPr>
          <p:sp>
            <p:nvSpPr>
              <p:cNvPr id="41" name="Moon 40">
                <a:extLst>
                  <a:ext uri="{FF2B5EF4-FFF2-40B4-BE49-F238E27FC236}">
                    <a16:creationId xmlns:a16="http://schemas.microsoft.com/office/drawing/2014/main" id="{414F6ED5-DF81-48E4-191D-F2B6E6EFA4D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94943DA4-E2B4-38ED-98BD-F8B8503ECEC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B145B0B2-9364-C7D4-4FE9-81D6882F06D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6F905B7-25CC-939C-609A-B8FF9CF347B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FAF8A67-6F6C-28AB-62B2-638AF022CF2B}"/>
                </a:ext>
              </a:extLst>
            </p:cNvPr>
            <p:cNvGrpSpPr/>
            <p:nvPr/>
          </p:nvGrpSpPr>
          <p:grpSpPr>
            <a:xfrm rot="19262140" flipH="1">
              <a:off x="1950772" y="3835879"/>
              <a:ext cx="376315" cy="801380"/>
              <a:chOff x="7696200" y="914400"/>
              <a:chExt cx="685800" cy="2438400"/>
            </a:xfrm>
          </p:grpSpPr>
          <p:sp>
            <p:nvSpPr>
              <p:cNvPr id="37" name="Moon 36">
                <a:extLst>
                  <a:ext uri="{FF2B5EF4-FFF2-40B4-BE49-F238E27FC236}">
                    <a16:creationId xmlns:a16="http://schemas.microsoft.com/office/drawing/2014/main" id="{AB33F5A5-E90F-EA5A-CE8A-C766A81F7AC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51403877-D89A-94E4-E1BB-AB40A166D34B}"/>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A1D65DDD-A1FB-6B43-E399-B159EE5B676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CDFF460-5E42-5E15-4D0A-CCEE0E18885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E1D99896-B408-6A73-3A62-D854A50FEB15}"/>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E0FBBA1-C103-8904-3AE4-313F2DD253F5}"/>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9ADF7A2-E4B4-3FF9-A1F2-2B9C0197C5CC}"/>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88AA1D3-7525-9307-268F-510AFEC516C3}"/>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6F5ACE4-BFC3-0E4F-4394-426DE7BC9994}"/>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C1648CB-45C3-8B92-EFE9-B91306846FBF}"/>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8560767-D5A7-774C-B3C0-CDEFD6C236A2}"/>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71C366-93F0-5F58-BF0F-05D6EF3A263C}"/>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56A5ECE9-4478-46C4-B541-0E1079D1BFA7}"/>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CBC42AD7-DEC1-F9D6-197E-8A2FFD401EE6}"/>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D03EE11-254C-D1F9-5DD2-00F62967F79D}"/>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9">
              <a:extLst>
                <a:ext uri="{FF2B5EF4-FFF2-40B4-BE49-F238E27FC236}">
                  <a16:creationId xmlns:a16="http://schemas.microsoft.com/office/drawing/2014/main" id="{27004D5A-80BD-308C-9919-8D01AB85F811}"/>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0">
              <a:extLst>
                <a:ext uri="{FF2B5EF4-FFF2-40B4-BE49-F238E27FC236}">
                  <a16:creationId xmlns:a16="http://schemas.microsoft.com/office/drawing/2014/main" id="{DEBCE361-3353-C464-1999-982DE025FF3C}"/>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1">
              <a:extLst>
                <a:ext uri="{FF2B5EF4-FFF2-40B4-BE49-F238E27FC236}">
                  <a16:creationId xmlns:a16="http://schemas.microsoft.com/office/drawing/2014/main" id="{7400FA61-41D6-F208-9CBA-4D0BB552FBC3}"/>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2">
              <a:extLst>
                <a:ext uri="{FF2B5EF4-FFF2-40B4-BE49-F238E27FC236}">
                  <a16:creationId xmlns:a16="http://schemas.microsoft.com/office/drawing/2014/main" id="{EA15D9EE-6B1B-FA41-D139-7B5C4D8D6896}"/>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3">
              <a:extLst>
                <a:ext uri="{FF2B5EF4-FFF2-40B4-BE49-F238E27FC236}">
                  <a16:creationId xmlns:a16="http://schemas.microsoft.com/office/drawing/2014/main" id="{CF9320A5-53D6-463E-182F-11FAC4B0D6D3}"/>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4">
              <a:extLst>
                <a:ext uri="{FF2B5EF4-FFF2-40B4-BE49-F238E27FC236}">
                  <a16:creationId xmlns:a16="http://schemas.microsoft.com/office/drawing/2014/main" id="{C6E77909-A250-2DA6-601B-40C03AF0D79C}"/>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96D9C9-7D4B-9D59-E57F-37A37129DF17}"/>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06B6DD-760E-A2DD-AF0E-4E0DF0D64F3F}"/>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03C88C76-FF2D-CCA0-0DB7-9B8826104B89}"/>
                </a:ext>
              </a:extLst>
            </p:cNvPr>
            <p:cNvGrpSpPr/>
            <p:nvPr/>
          </p:nvGrpSpPr>
          <p:grpSpPr>
            <a:xfrm>
              <a:off x="2028864" y="5256478"/>
              <a:ext cx="248519" cy="434702"/>
              <a:chOff x="2438400" y="402137"/>
              <a:chExt cx="2514600" cy="4398463"/>
            </a:xfrm>
          </p:grpSpPr>
          <p:sp>
            <p:nvSpPr>
              <p:cNvPr id="33" name="Snip Same Side Corner Rectangle 110">
                <a:extLst>
                  <a:ext uri="{FF2B5EF4-FFF2-40B4-BE49-F238E27FC236}">
                    <a16:creationId xmlns:a16="http://schemas.microsoft.com/office/drawing/2014/main" id="{56411B13-C0C9-EF5B-A37D-ADE6146D495B}"/>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937C0BC-ED0C-86A8-099D-26592E635FB0}"/>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97D2E46-029B-1873-66C3-30630F42A015}"/>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30D5E31B-96E9-8565-58AE-3FC33459761D}"/>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52C9AF64-586D-1B3A-91F4-15A8FA8256C5}"/>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E69805C7-A382-CD9A-5935-4841F76B6385}"/>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58177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101" y="1049772"/>
            <a:ext cx="3917241" cy="1815882"/>
          </a:xfrm>
          <a:prstGeom prst="rect">
            <a:avLst/>
          </a:prstGeom>
          <a:noFill/>
        </p:spPr>
        <p:txBody>
          <a:bodyPr wrap="square" rtlCol="0">
            <a:spAutoFit/>
          </a:bodyPr>
          <a:lstStyle/>
          <a:p>
            <a:r>
              <a:rPr lang="en-US" sz="2800" b="1" dirty="0"/>
              <a:t>In Paul’s day, as in ours, there is only one true Church of Jesus Christ upon the earth.</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Only One</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4:1-6</a:t>
            </a:r>
            <a:endParaRPr lang="en-US" dirty="0"/>
          </a:p>
        </p:txBody>
      </p:sp>
      <p:sp>
        <p:nvSpPr>
          <p:cNvPr id="2" name="Rectangle 1"/>
          <p:cNvSpPr/>
          <p:nvPr/>
        </p:nvSpPr>
        <p:spPr>
          <a:xfrm>
            <a:off x="7308517" y="1287260"/>
            <a:ext cx="4680642" cy="3170099"/>
          </a:xfrm>
          <a:prstGeom prst="rect">
            <a:avLst/>
          </a:prstGeom>
        </p:spPr>
        <p:txBody>
          <a:bodyPr wrap="square">
            <a:spAutoFit/>
          </a:bodyPr>
          <a:lstStyle/>
          <a:p>
            <a:r>
              <a:rPr lang="en-US" sz="2000" b="1" i="1" dirty="0">
                <a:solidFill>
                  <a:srgbClr val="333333"/>
                </a:solidFill>
                <a:latin typeface="Palatino"/>
              </a:rPr>
              <a:t>And also those to whom these commandments were given, might have power to lay the foundation of this church, and to bring it forth out of obscurity and out of darkness, the only true and living church upon the face of the whole earth, with which I, the Lord, am well pleased, speaking unto the church collectively and not individually— D&amp;C 1:30</a:t>
            </a:r>
            <a:endParaRPr lang="en-US" sz="2000" b="1" i="1" dirty="0"/>
          </a:p>
        </p:txBody>
      </p:sp>
      <p:grpSp>
        <p:nvGrpSpPr>
          <p:cNvPr id="8" name="Group 7"/>
          <p:cNvGrpSpPr/>
          <p:nvPr/>
        </p:nvGrpSpPr>
        <p:grpSpPr>
          <a:xfrm>
            <a:off x="3853544" y="1404257"/>
            <a:ext cx="3429000" cy="4495800"/>
            <a:chOff x="2438400" y="1219200"/>
            <a:chExt cx="3429000" cy="4495800"/>
          </a:xfrm>
          <a:solidFill>
            <a:schemeClr val="tx1"/>
          </a:solidFill>
        </p:grpSpPr>
        <p:sp>
          <p:nvSpPr>
            <p:cNvPr id="9" name="Trapezoid 8"/>
            <p:cNvSpPr/>
            <p:nvPr/>
          </p:nvSpPr>
          <p:spPr>
            <a:xfrm>
              <a:off x="2438400" y="2971800"/>
              <a:ext cx="2895600" cy="457200"/>
            </a:xfrm>
            <a:prstGeom prst="trapezoid">
              <a:avLst>
                <a:gd name="adj" fmla="val 10735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90800" y="3428999"/>
              <a:ext cx="2286000" cy="157842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514600" y="4876800"/>
              <a:ext cx="1981200" cy="838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5421086"/>
              <a:ext cx="1371600" cy="29391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65170" y="5181599"/>
              <a:ext cx="1382487" cy="26125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00600" y="2514599"/>
              <a:ext cx="762000" cy="248194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800600" y="1219200"/>
              <a:ext cx="762000" cy="1295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5660571" y="5138057"/>
            <a:ext cx="1382487" cy="2612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63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22170" y="1023257"/>
            <a:ext cx="5736773" cy="400110"/>
          </a:xfrm>
          <a:prstGeom prst="rect">
            <a:avLst/>
          </a:prstGeom>
          <a:noFill/>
        </p:spPr>
        <p:txBody>
          <a:bodyPr wrap="square" rtlCol="0">
            <a:spAutoFit/>
          </a:bodyPr>
          <a:lstStyle/>
          <a:p>
            <a:r>
              <a:rPr lang="en-US" sz="2000" dirty="0">
                <a:solidFill>
                  <a:schemeClr val="bg1"/>
                </a:solidFill>
              </a:rPr>
              <a:t>The Spirit that works in the children of disobedience</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Prince of Power of the Air</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827314" y="1954963"/>
            <a:ext cx="3624943" cy="369332"/>
          </a:xfrm>
          <a:prstGeom prst="rect">
            <a:avLst/>
          </a:prstGeom>
          <a:solidFill>
            <a:schemeClr val="accent5">
              <a:lumMod val="75000"/>
            </a:schemeClr>
          </a:solidFill>
        </p:spPr>
        <p:txBody>
          <a:bodyPr wrap="square">
            <a:spAutoFit/>
          </a:bodyPr>
          <a:lstStyle/>
          <a:p>
            <a:pPr algn="ctr"/>
            <a:r>
              <a:rPr lang="en-US" dirty="0">
                <a:solidFill>
                  <a:schemeClr val="bg1"/>
                </a:solidFill>
                <a:latin typeface="Calibri" panose="020F0502020204030204" pitchFamily="34" charset="0"/>
              </a:rPr>
              <a:t>The Work of the Adversary</a:t>
            </a:r>
            <a:endParaRPr lang="en-US" dirty="0">
              <a:solidFill>
                <a:schemeClr val="bg1"/>
              </a:solidFill>
            </a:endParaRPr>
          </a:p>
        </p:txBody>
      </p:sp>
      <p:sp>
        <p:nvSpPr>
          <p:cNvPr id="9" name="Rectangle 8"/>
          <p:cNvSpPr/>
          <p:nvPr/>
        </p:nvSpPr>
        <p:spPr>
          <a:xfrm>
            <a:off x="5265057" y="1945251"/>
            <a:ext cx="1469572" cy="369332"/>
          </a:xfrm>
          <a:prstGeom prst="rect">
            <a:avLst/>
          </a:prstGeom>
          <a:solidFill>
            <a:schemeClr val="accent2">
              <a:lumMod val="75000"/>
            </a:schemeClr>
          </a:solidFill>
        </p:spPr>
        <p:txBody>
          <a:bodyPr wrap="square">
            <a:spAutoFit/>
          </a:bodyPr>
          <a:lstStyle/>
          <a:p>
            <a:pPr algn="ctr"/>
            <a:r>
              <a:rPr lang="en-US" dirty="0">
                <a:solidFill>
                  <a:schemeClr val="bg1"/>
                </a:solidFill>
                <a:latin typeface="Calibri" panose="020F0502020204030204" pitchFamily="34" charset="0"/>
              </a:rPr>
              <a:t>Persuasion</a:t>
            </a:r>
            <a:endParaRPr lang="en-US" dirty="0">
              <a:solidFill>
                <a:schemeClr val="bg1"/>
              </a:solidFill>
            </a:endParaRPr>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2:1-3</a:t>
            </a:r>
          </a:p>
        </p:txBody>
      </p:sp>
      <p:sp>
        <p:nvSpPr>
          <p:cNvPr id="18" name="Rectangle 17"/>
          <p:cNvSpPr/>
          <p:nvPr/>
        </p:nvSpPr>
        <p:spPr>
          <a:xfrm>
            <a:off x="7438572" y="1923481"/>
            <a:ext cx="1469572" cy="369332"/>
          </a:xfrm>
          <a:prstGeom prst="rect">
            <a:avLst/>
          </a:prstGeom>
          <a:solidFill>
            <a:schemeClr val="accent2">
              <a:lumMod val="75000"/>
            </a:schemeClr>
          </a:solidFill>
        </p:spPr>
        <p:txBody>
          <a:bodyPr wrap="square">
            <a:spAutoFit/>
          </a:bodyPr>
          <a:lstStyle/>
          <a:p>
            <a:pPr algn="ctr"/>
            <a:r>
              <a:rPr lang="en-US" dirty="0">
                <a:solidFill>
                  <a:schemeClr val="bg1"/>
                </a:solidFill>
              </a:rPr>
              <a:t>Half truths</a:t>
            </a:r>
          </a:p>
        </p:txBody>
      </p:sp>
      <p:sp>
        <p:nvSpPr>
          <p:cNvPr id="19" name="Rectangle 18"/>
          <p:cNvSpPr/>
          <p:nvPr/>
        </p:nvSpPr>
        <p:spPr>
          <a:xfrm>
            <a:off x="9612085" y="1803738"/>
            <a:ext cx="1469572" cy="646331"/>
          </a:xfrm>
          <a:prstGeom prst="rect">
            <a:avLst/>
          </a:prstGeom>
          <a:solidFill>
            <a:schemeClr val="accent2">
              <a:lumMod val="75000"/>
            </a:schemeClr>
          </a:solidFill>
        </p:spPr>
        <p:txBody>
          <a:bodyPr wrap="square">
            <a:spAutoFit/>
          </a:bodyPr>
          <a:lstStyle/>
          <a:p>
            <a:pPr algn="ctr"/>
            <a:r>
              <a:rPr lang="en-US" dirty="0">
                <a:solidFill>
                  <a:schemeClr val="bg1"/>
                </a:solidFill>
                <a:latin typeface="Calibri" panose="020F0502020204030204" pitchFamily="34" charset="0"/>
              </a:rPr>
              <a:t>Complete Lies</a:t>
            </a:r>
            <a:endParaRPr lang="en-US" dirty="0">
              <a:solidFill>
                <a:schemeClr val="bg1"/>
              </a:solidFill>
            </a:endParaRPr>
          </a:p>
        </p:txBody>
      </p:sp>
      <p:sp>
        <p:nvSpPr>
          <p:cNvPr id="2" name="Equal 1"/>
          <p:cNvSpPr/>
          <p:nvPr/>
        </p:nvSpPr>
        <p:spPr>
          <a:xfrm>
            <a:off x="4602843" y="1926772"/>
            <a:ext cx="511629" cy="424543"/>
          </a:xfrm>
          <a:prstGeom prst="mathEqual">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3"/>
          <p:cNvSpPr/>
          <p:nvPr/>
        </p:nvSpPr>
        <p:spPr>
          <a:xfrm>
            <a:off x="6885215" y="2013857"/>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9058730" y="1981200"/>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9772" y="2637749"/>
            <a:ext cx="6096000" cy="646331"/>
          </a:xfrm>
          <a:prstGeom prst="rect">
            <a:avLst/>
          </a:prstGeom>
        </p:spPr>
        <p:txBody>
          <a:bodyPr>
            <a:spAutoFit/>
          </a:bodyPr>
          <a:lstStyle/>
          <a:p>
            <a:r>
              <a:rPr lang="en-US" i="1" dirty="0">
                <a:solidFill>
                  <a:srgbClr val="FFFF00"/>
                </a:solidFill>
                <a:latin typeface="Palatino"/>
              </a:rPr>
              <a:t> Wherefore, he </a:t>
            </a:r>
            <a:r>
              <a:rPr lang="en-US" i="1" dirty="0" err="1">
                <a:solidFill>
                  <a:srgbClr val="FFFF00"/>
                </a:solidFill>
                <a:latin typeface="Palatino"/>
              </a:rPr>
              <a:t>maketh</a:t>
            </a:r>
            <a:r>
              <a:rPr lang="en-US" i="1" dirty="0">
                <a:solidFill>
                  <a:srgbClr val="FFFF00"/>
                </a:solidFill>
                <a:latin typeface="Palatino"/>
              </a:rPr>
              <a:t> war with the saints of God, and </a:t>
            </a:r>
            <a:r>
              <a:rPr lang="en-US" i="1" dirty="0" err="1">
                <a:solidFill>
                  <a:srgbClr val="FFFF00"/>
                </a:solidFill>
                <a:latin typeface="Palatino"/>
              </a:rPr>
              <a:t>encompasseth</a:t>
            </a:r>
            <a:r>
              <a:rPr lang="en-US" i="1" dirty="0">
                <a:solidFill>
                  <a:srgbClr val="FFFF00"/>
                </a:solidFill>
                <a:latin typeface="Palatino"/>
              </a:rPr>
              <a:t> them round about. D&amp;C 76:29</a:t>
            </a:r>
            <a:endParaRPr lang="en-US" i="1" dirty="0">
              <a:solidFill>
                <a:srgbClr val="FFFF00"/>
              </a:solidFill>
            </a:endParaRPr>
          </a:p>
        </p:txBody>
      </p:sp>
      <p:sp>
        <p:nvSpPr>
          <p:cNvPr id="24" name="Rectangle 23"/>
          <p:cNvSpPr/>
          <p:nvPr/>
        </p:nvSpPr>
        <p:spPr>
          <a:xfrm>
            <a:off x="870856" y="3555163"/>
            <a:ext cx="3624943" cy="369332"/>
          </a:xfrm>
          <a:prstGeom prst="rect">
            <a:avLst/>
          </a:prstGeom>
          <a:solidFill>
            <a:schemeClr val="accent5">
              <a:lumMod val="75000"/>
            </a:schemeClr>
          </a:solidFill>
        </p:spPr>
        <p:txBody>
          <a:bodyPr wrap="square">
            <a:spAutoFit/>
          </a:bodyPr>
          <a:lstStyle/>
          <a:p>
            <a:pPr algn="ctr"/>
            <a:r>
              <a:rPr lang="en-US" dirty="0">
                <a:solidFill>
                  <a:schemeClr val="bg1"/>
                </a:solidFill>
                <a:latin typeface="Calibri" panose="020F0502020204030204" pitchFamily="34" charset="0"/>
              </a:rPr>
              <a:t>The Adversary Makes War</a:t>
            </a:r>
            <a:endParaRPr lang="en-US" dirty="0">
              <a:solidFill>
                <a:schemeClr val="bg1"/>
              </a:solidFill>
            </a:endParaRPr>
          </a:p>
        </p:txBody>
      </p:sp>
      <p:sp>
        <p:nvSpPr>
          <p:cNvPr id="25" name="Rectangle 24"/>
          <p:cNvSpPr/>
          <p:nvPr/>
        </p:nvSpPr>
        <p:spPr>
          <a:xfrm>
            <a:off x="5308599" y="3425708"/>
            <a:ext cx="1469572" cy="646331"/>
          </a:xfrm>
          <a:prstGeom prst="rect">
            <a:avLst/>
          </a:prstGeom>
          <a:solidFill>
            <a:schemeClr val="accent2">
              <a:lumMod val="75000"/>
            </a:schemeClr>
          </a:solidFill>
        </p:spPr>
        <p:txBody>
          <a:bodyPr wrap="square">
            <a:spAutoFit/>
          </a:bodyPr>
          <a:lstStyle/>
          <a:p>
            <a:pPr algn="ctr"/>
            <a:r>
              <a:rPr lang="en-US" dirty="0">
                <a:solidFill>
                  <a:schemeClr val="bg1"/>
                </a:solidFill>
                <a:latin typeface="Calibri" panose="020F0502020204030204" pitchFamily="34" charset="0"/>
              </a:rPr>
              <a:t>Subtle Deceit</a:t>
            </a:r>
          </a:p>
          <a:p>
            <a:pPr algn="ctr"/>
            <a:r>
              <a:rPr lang="en-US" dirty="0">
                <a:solidFill>
                  <a:schemeClr val="bg1"/>
                </a:solidFill>
                <a:latin typeface="Calibri" panose="020F0502020204030204" pitchFamily="34" charset="0"/>
              </a:rPr>
              <a:t>Enticing </a:t>
            </a:r>
            <a:endParaRPr lang="en-US" dirty="0">
              <a:solidFill>
                <a:schemeClr val="bg1"/>
              </a:solidFill>
            </a:endParaRPr>
          </a:p>
        </p:txBody>
      </p:sp>
      <p:sp>
        <p:nvSpPr>
          <p:cNvPr id="26" name="Rectangle 25"/>
          <p:cNvSpPr/>
          <p:nvPr/>
        </p:nvSpPr>
        <p:spPr>
          <a:xfrm>
            <a:off x="7482114" y="3523681"/>
            <a:ext cx="1469572" cy="369332"/>
          </a:xfrm>
          <a:prstGeom prst="rect">
            <a:avLst/>
          </a:prstGeom>
          <a:solidFill>
            <a:schemeClr val="accent2">
              <a:lumMod val="75000"/>
            </a:schemeClr>
          </a:solidFill>
        </p:spPr>
        <p:txBody>
          <a:bodyPr wrap="square">
            <a:spAutoFit/>
          </a:bodyPr>
          <a:lstStyle/>
          <a:p>
            <a:pPr algn="ctr"/>
            <a:r>
              <a:rPr lang="en-US" dirty="0">
                <a:solidFill>
                  <a:schemeClr val="bg1"/>
                </a:solidFill>
              </a:rPr>
              <a:t>Fear </a:t>
            </a:r>
          </a:p>
        </p:txBody>
      </p:sp>
      <p:sp>
        <p:nvSpPr>
          <p:cNvPr id="27" name="Rectangle 26"/>
          <p:cNvSpPr/>
          <p:nvPr/>
        </p:nvSpPr>
        <p:spPr>
          <a:xfrm>
            <a:off x="9655627" y="3501910"/>
            <a:ext cx="1469572" cy="369332"/>
          </a:xfrm>
          <a:prstGeom prst="rect">
            <a:avLst/>
          </a:prstGeom>
          <a:solidFill>
            <a:schemeClr val="accent2">
              <a:lumMod val="75000"/>
            </a:schemeClr>
          </a:solidFill>
        </p:spPr>
        <p:txBody>
          <a:bodyPr wrap="square">
            <a:spAutoFit/>
          </a:bodyPr>
          <a:lstStyle/>
          <a:p>
            <a:pPr algn="ctr"/>
            <a:r>
              <a:rPr lang="en-US" dirty="0">
                <a:solidFill>
                  <a:schemeClr val="bg1"/>
                </a:solidFill>
                <a:latin typeface="Calibri" panose="020F0502020204030204" pitchFamily="34" charset="0"/>
              </a:rPr>
              <a:t>Force</a:t>
            </a:r>
            <a:endParaRPr lang="en-US" dirty="0">
              <a:solidFill>
                <a:schemeClr val="bg1"/>
              </a:solidFill>
            </a:endParaRPr>
          </a:p>
        </p:txBody>
      </p:sp>
      <p:sp>
        <p:nvSpPr>
          <p:cNvPr id="28" name="Equal 27"/>
          <p:cNvSpPr/>
          <p:nvPr/>
        </p:nvSpPr>
        <p:spPr>
          <a:xfrm>
            <a:off x="4646385" y="3526972"/>
            <a:ext cx="511629" cy="424543"/>
          </a:xfrm>
          <a:prstGeom prst="mathEqual">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ight Arrow 28"/>
          <p:cNvSpPr/>
          <p:nvPr/>
        </p:nvSpPr>
        <p:spPr>
          <a:xfrm>
            <a:off x="6928757" y="3614057"/>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9102272" y="3581400"/>
            <a:ext cx="402771" cy="26125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50028" y="4612252"/>
            <a:ext cx="7728857" cy="1754326"/>
          </a:xfrm>
          <a:prstGeom prst="rect">
            <a:avLst/>
          </a:prstGeom>
        </p:spPr>
        <p:txBody>
          <a:bodyPr wrap="square">
            <a:spAutoFit/>
          </a:bodyPr>
          <a:lstStyle/>
          <a:p>
            <a:r>
              <a:rPr lang="en-US" i="1" dirty="0">
                <a:solidFill>
                  <a:srgbClr val="FFFF00"/>
                </a:solidFill>
                <a:latin typeface="Palatino"/>
              </a:rPr>
              <a:t>Eat, drink, and be merry; nevertheless, fear God—he will justify in committing a little sin; yea, lie a little, take the advantage of one because of his words, dig a pit for thy neighbor; there is no harm in this; and do all these things, for tomorrow we die; and if it so be that we are guilty, God will beat us with a few stripes, and at last we shall be saved in the kingdom of God. 2 Nephi 28:8</a:t>
            </a:r>
            <a:endParaRPr lang="en-US" i="1" dirty="0">
              <a:solidFill>
                <a:srgbClr val="FFFF00"/>
              </a:solidFill>
            </a:endParaRP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(3)</a:t>
            </a:r>
          </a:p>
        </p:txBody>
      </p:sp>
      <p:pic>
        <p:nvPicPr>
          <p:cNvPr id="4098" name="Picture 2" descr="Image result for elray christiansen"/>
          <p:cNvPicPr>
            <a:picLocks noChangeAspect="1" noChangeArrowheads="1"/>
          </p:cNvPicPr>
          <p:nvPr/>
        </p:nvPicPr>
        <p:blipFill rotWithShape="1">
          <a:blip r:embed="rId3">
            <a:extLst>
              <a:ext uri="{28A0092B-C50C-407E-A947-70E740481C1C}">
                <a14:useLocalDpi xmlns:a14="http://schemas.microsoft.com/office/drawing/2010/main" val="0"/>
              </a:ext>
            </a:extLst>
          </a:blip>
          <a:srcRect b="11399"/>
          <a:stretch/>
        </p:blipFill>
        <p:spPr bwMode="auto">
          <a:xfrm>
            <a:off x="11005457" y="146957"/>
            <a:ext cx="931182" cy="114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barn(inVertical)">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10" presetClass="exit" presetSubtype="0" fill="hold" grpId="1" nodeType="withEffect">
                                  <p:stCondLst>
                                    <p:cond delay="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6"/>
                                        </p:tgtEl>
                                      </p:cBhvr>
                                    </p:animEffect>
                                    <p:set>
                                      <p:cBhvr>
                                        <p:cTn id="101" dur="1" fill="hold">
                                          <p:stCondLst>
                                            <p:cond delay="499"/>
                                          </p:stCondLst>
                                        </p:cTn>
                                        <p:tgtEl>
                                          <p:spTgt spid="2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8" grpId="0" animBg="1"/>
      <p:bldP spid="18" grpId="1" animBg="1"/>
      <p:bldP spid="19" grpId="0" animBg="1"/>
      <p:bldP spid="19" grpId="1" animBg="1"/>
      <p:bldP spid="2" grpId="0" animBg="1"/>
      <p:bldP spid="2" grpId="1" animBg="1"/>
      <p:bldP spid="4" grpId="0" animBg="1"/>
      <p:bldP spid="4" grpId="1" animBg="1"/>
      <p:bldP spid="22" grpId="0" animBg="1"/>
      <p:bldP spid="22" grpId="1" animBg="1"/>
      <p:bldP spid="10" grpId="0"/>
      <p:bldP spid="10" grpId="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8830" y="1120675"/>
            <a:ext cx="4931943" cy="5632311"/>
          </a:xfrm>
          <a:prstGeom prst="rect">
            <a:avLst/>
          </a:prstGeom>
          <a:noFill/>
        </p:spPr>
        <p:txBody>
          <a:bodyPr wrap="square" rtlCol="0">
            <a:spAutoFit/>
          </a:bodyPr>
          <a:lstStyle/>
          <a:p>
            <a:r>
              <a:rPr lang="en-US" sz="2400" b="1" dirty="0"/>
              <a:t>"Yes, unity is important in the Church. But sometimes we misread these strong messages for unity as instructions to look alike, talk alike, dress alike, think alike, have the same number of children, keep house a certain way, have prayers at certain times,…</a:t>
            </a:r>
          </a:p>
          <a:p>
            <a:endParaRPr lang="en-US" sz="2400" b="1" dirty="0"/>
          </a:p>
          <a:p>
            <a:endParaRPr lang="en-US" sz="2400" b="1" dirty="0"/>
          </a:p>
          <a:p>
            <a:r>
              <a:rPr lang="en-US" sz="2400" b="1" dirty="0"/>
              <a:t>Complete conformity in our personalities and styles of living is not the same thing as unity of spirit, unity of testimony, and unity of faith in the Savior."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Unity of Spirit</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4:1-6</a:t>
            </a:r>
            <a:endParaRPr lang="en-US" dirty="0"/>
          </a:p>
        </p:txBody>
      </p:sp>
      <p:pic>
        <p:nvPicPr>
          <p:cNvPr id="2050" name="Picture 2" descr="Image result for Chieko N. Okaza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24" y="787651"/>
            <a:ext cx="14954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55971" y="2046514"/>
            <a:ext cx="4447396" cy="2525485"/>
            <a:chOff x="7315200" y="1153886"/>
            <a:chExt cx="3048000" cy="1730828"/>
          </a:xfrm>
        </p:grpSpPr>
        <p:pic>
          <p:nvPicPr>
            <p:cNvPr id="8" name="Picture 2" descr="Related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167493"/>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2" name="Frame 11"/>
            <p:cNvSpPr/>
            <p:nvPr/>
          </p:nvSpPr>
          <p:spPr>
            <a:xfrm>
              <a:off x="7326086" y="1153886"/>
              <a:ext cx="3026228" cy="1730828"/>
            </a:xfrm>
            <a:prstGeom prst="frame">
              <a:avLst>
                <a:gd name="adj1" fmla="val 1627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Rectangle 14"/>
          <p:cNvSpPr/>
          <p:nvPr/>
        </p:nvSpPr>
        <p:spPr>
          <a:xfrm>
            <a:off x="11746044" y="6488668"/>
            <a:ext cx="445956" cy="369332"/>
          </a:xfrm>
          <a:prstGeom prst="rect">
            <a:avLst/>
          </a:prstGeom>
        </p:spPr>
        <p:txBody>
          <a:bodyPr wrap="none">
            <a:spAutoFit/>
          </a:bodyPr>
          <a:lstStyle/>
          <a:p>
            <a:r>
              <a:rPr lang="en-US" b="1" dirty="0"/>
              <a:t>(2)</a:t>
            </a:r>
            <a:endParaRPr lang="en-US" dirty="0"/>
          </a:p>
        </p:txBody>
      </p:sp>
    </p:spTree>
    <p:extLst>
      <p:ext uri="{BB962C8B-B14F-4D97-AF65-F5344CB8AC3E}">
        <p14:creationId xmlns:p14="http://schemas.microsoft.com/office/powerpoint/2010/main" val="22175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7058" y="1198399"/>
            <a:ext cx="4947828" cy="1323439"/>
          </a:xfrm>
          <a:prstGeom prst="rect">
            <a:avLst/>
          </a:prstGeom>
          <a:noFill/>
        </p:spPr>
        <p:txBody>
          <a:bodyPr wrap="square" rtlCol="0">
            <a:spAutoFit/>
          </a:bodyPr>
          <a:lstStyle/>
          <a:p>
            <a:r>
              <a:rPr lang="en-US" sz="2000" b="1" dirty="0"/>
              <a:t>“After Jesus put his apostles in charge of the Church anciently, they preached the same unity of doctrine and practiced the same ordinances which Jesus had given them.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Unity of Doctrine</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4:1-6</a:t>
            </a:r>
            <a:endParaRPr lang="en-US" dirty="0"/>
          </a:p>
        </p:txBody>
      </p:sp>
      <p:sp>
        <p:nvSpPr>
          <p:cNvPr id="2" name="Rectangle 1"/>
          <p:cNvSpPr/>
          <p:nvPr/>
        </p:nvSpPr>
        <p:spPr>
          <a:xfrm>
            <a:off x="5540829" y="2424222"/>
            <a:ext cx="6226628" cy="3477875"/>
          </a:xfrm>
          <a:prstGeom prst="rect">
            <a:avLst/>
          </a:prstGeom>
        </p:spPr>
        <p:txBody>
          <a:bodyPr wrap="square">
            <a:spAutoFit/>
          </a:bodyPr>
          <a:lstStyle/>
          <a:p>
            <a:r>
              <a:rPr lang="en-US" sz="2000" b="1" dirty="0">
                <a:solidFill>
                  <a:srgbClr val="333333"/>
                </a:solidFill>
                <a:latin typeface="Open Sans"/>
              </a:rPr>
              <a:t>“… As long as they remained on the earth, functioning under the authority Jesus gave them, unity of doctrine and uniformity of the ordinances prevailed. </a:t>
            </a:r>
          </a:p>
          <a:p>
            <a:endParaRPr lang="en-US" sz="2000" b="1" dirty="0">
              <a:solidFill>
                <a:srgbClr val="333333"/>
              </a:solidFill>
              <a:latin typeface="Open Sans"/>
            </a:endParaRPr>
          </a:p>
          <a:p>
            <a:r>
              <a:rPr lang="en-US" sz="2000" b="1" dirty="0">
                <a:solidFill>
                  <a:srgbClr val="333333"/>
                </a:solidFill>
                <a:latin typeface="Open Sans"/>
              </a:rPr>
              <a:t>The gospel message, which they were commanded to take to all the world, was the same to everyone everywhere. </a:t>
            </a:r>
          </a:p>
          <a:p>
            <a:endParaRPr lang="en-US" sz="2000" b="1" dirty="0">
              <a:solidFill>
                <a:srgbClr val="333333"/>
              </a:solidFill>
              <a:latin typeface="Open Sans"/>
            </a:endParaRPr>
          </a:p>
          <a:p>
            <a:r>
              <a:rPr lang="en-US" sz="2000" b="1" dirty="0">
                <a:solidFill>
                  <a:srgbClr val="333333"/>
                </a:solidFill>
                <a:latin typeface="Open Sans"/>
              </a:rPr>
              <a:t>People were not taught different gospels and then given a choice. There was only one plan for all.</a:t>
            </a:r>
            <a:endParaRPr lang="en-US" sz="2000" b="1" dirty="0"/>
          </a:p>
        </p:txBody>
      </p:sp>
      <p:sp>
        <p:nvSpPr>
          <p:cNvPr id="14" name="Rectangle 13"/>
          <p:cNvSpPr/>
          <p:nvPr/>
        </p:nvSpPr>
        <p:spPr>
          <a:xfrm>
            <a:off x="11746044" y="6488668"/>
            <a:ext cx="445956" cy="369332"/>
          </a:xfrm>
          <a:prstGeom prst="rect">
            <a:avLst/>
          </a:prstGeom>
        </p:spPr>
        <p:txBody>
          <a:bodyPr wrap="none">
            <a:spAutoFit/>
          </a:bodyPr>
          <a:lstStyle/>
          <a:p>
            <a:r>
              <a:rPr lang="en-US" b="1" dirty="0"/>
              <a:t>(3)</a:t>
            </a:r>
            <a:endParaRPr lang="en-US" dirty="0"/>
          </a:p>
        </p:txBody>
      </p:sp>
      <p:pic>
        <p:nvPicPr>
          <p:cNvPr id="3074" name="Picture 2" descr="Image result for delbert l stap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886" y="107496"/>
            <a:ext cx="974952" cy="132593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5021" y="2898321"/>
            <a:ext cx="4826514" cy="3522371"/>
            <a:chOff x="385021" y="2898321"/>
            <a:chExt cx="4826514" cy="3522371"/>
          </a:xfrm>
        </p:grpSpPr>
        <p:pic>
          <p:nvPicPr>
            <p:cNvPr id="3076" name="Picture 4" descr="Image result for jesus apost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5" y="2898321"/>
              <a:ext cx="4762500"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5021" y="6205248"/>
              <a:ext cx="1199367" cy="215444"/>
            </a:xfrm>
            <a:prstGeom prst="rect">
              <a:avLst/>
            </a:prstGeom>
          </p:spPr>
          <p:txBody>
            <a:bodyPr wrap="none">
              <a:spAutoFit/>
            </a:bodyPr>
            <a:lstStyle/>
            <a:p>
              <a:r>
                <a:rPr lang="en-US" sz="800" dirty="0" err="1">
                  <a:solidFill>
                    <a:schemeClr val="bg1"/>
                  </a:solidFill>
                  <a:latin typeface="Abadi" panose="020B0604020104020204" pitchFamily="34" charset="0"/>
                </a:rPr>
                <a:t>Duccio</a:t>
              </a:r>
              <a:r>
                <a:rPr lang="en-US" sz="800" dirty="0">
                  <a:solidFill>
                    <a:schemeClr val="bg1"/>
                  </a:solidFill>
                  <a:latin typeface="Abadi" panose="020B0604020104020204" pitchFamily="34" charset="0"/>
                </a:rPr>
                <a:t> Di </a:t>
              </a:r>
              <a:r>
                <a:rPr lang="en-US" sz="800" dirty="0" err="1">
                  <a:solidFill>
                    <a:schemeClr val="bg1"/>
                  </a:solidFill>
                  <a:latin typeface="Abadi" panose="020B0604020104020204" pitchFamily="34" charset="0"/>
                </a:rPr>
                <a:t>Buoninsegna</a:t>
              </a:r>
              <a:endParaRPr lang="en-US" sz="800" dirty="0">
                <a:solidFill>
                  <a:schemeClr val="bg1"/>
                </a:solidFill>
              </a:endParaRPr>
            </a:p>
          </p:txBody>
        </p:sp>
      </p:grpSp>
    </p:spTree>
    <p:extLst>
      <p:ext uri="{BB962C8B-B14F-4D97-AF65-F5344CB8AC3E}">
        <p14:creationId xmlns:p14="http://schemas.microsoft.com/office/powerpoint/2010/main" val="23193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7315" y="882713"/>
            <a:ext cx="4947828" cy="3477875"/>
          </a:xfrm>
          <a:prstGeom prst="rect">
            <a:avLst/>
          </a:prstGeom>
          <a:noFill/>
        </p:spPr>
        <p:txBody>
          <a:bodyPr wrap="square" rtlCol="0">
            <a:spAutoFit/>
          </a:bodyPr>
          <a:lstStyle/>
          <a:p>
            <a:r>
              <a:rPr lang="en-US" sz="2000" b="1" dirty="0"/>
              <a:t>“One church, one authorized ministry, one orthodox gospel doctrine, and one Holy Ghost characterized the church of Jesus Christ in His time. </a:t>
            </a:r>
          </a:p>
          <a:p>
            <a:endParaRPr lang="en-US" sz="2000" b="1" dirty="0"/>
          </a:p>
          <a:p>
            <a:r>
              <a:rPr lang="en-US" sz="2000" b="1" dirty="0"/>
              <a:t>‘For God is not the author of confusion, but of peace, as in all churches of the saints.’ </a:t>
            </a:r>
          </a:p>
          <a:p>
            <a:endParaRPr lang="en-US" sz="2000" b="1" dirty="0"/>
          </a:p>
          <a:p>
            <a:r>
              <a:rPr lang="en-US" sz="2000" b="1" dirty="0"/>
              <a:t>Thus God’s revelation to leaders of the Church of Jesus Christ was reasonable, consistent, and unified.</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Unified</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4:4-5; 1 Corinthians 14:33</a:t>
            </a:r>
            <a:endParaRPr lang="en-US" dirty="0"/>
          </a:p>
        </p:txBody>
      </p:sp>
      <p:sp>
        <p:nvSpPr>
          <p:cNvPr id="2" name="Rectangle 1"/>
          <p:cNvSpPr/>
          <p:nvPr/>
        </p:nvSpPr>
        <p:spPr>
          <a:xfrm>
            <a:off x="4833257" y="3817594"/>
            <a:ext cx="6977743" cy="2862322"/>
          </a:xfrm>
          <a:prstGeom prst="rect">
            <a:avLst/>
          </a:prstGeom>
        </p:spPr>
        <p:txBody>
          <a:bodyPr wrap="square">
            <a:spAutoFit/>
          </a:bodyPr>
          <a:lstStyle/>
          <a:p>
            <a:r>
              <a:rPr lang="en-US" sz="2000" b="1" dirty="0">
                <a:solidFill>
                  <a:srgbClr val="333333"/>
                </a:solidFill>
                <a:latin typeface="Open Sans"/>
              </a:rPr>
              <a:t>“It was only after the death of Christ’s apostles that revelation ceased. </a:t>
            </a:r>
          </a:p>
          <a:p>
            <a:endParaRPr lang="en-US" sz="2000" b="1" dirty="0">
              <a:solidFill>
                <a:srgbClr val="333333"/>
              </a:solidFill>
              <a:latin typeface="Open Sans"/>
            </a:endParaRPr>
          </a:p>
          <a:p>
            <a:r>
              <a:rPr lang="en-US" sz="2000" b="1" dirty="0">
                <a:solidFill>
                  <a:srgbClr val="333333"/>
                </a:solidFill>
                <a:latin typeface="Open Sans"/>
              </a:rPr>
              <a:t>The pure doctrines Christ taught became diluted with the philosophy of the world, and profane innovations appeared in the ordinances of the church. </a:t>
            </a:r>
          </a:p>
          <a:p>
            <a:endParaRPr lang="en-US" sz="2000" b="1" dirty="0">
              <a:solidFill>
                <a:srgbClr val="333333"/>
              </a:solidFill>
              <a:latin typeface="Open Sans"/>
            </a:endParaRPr>
          </a:p>
          <a:p>
            <a:r>
              <a:rPr lang="en-US" sz="2000" b="1" dirty="0">
                <a:solidFill>
                  <a:srgbClr val="333333"/>
                </a:solidFill>
                <a:latin typeface="Open Sans"/>
              </a:rPr>
              <a:t>Eventually, that which had once been clear and understandable became mythical and confusing.”</a:t>
            </a:r>
            <a:endParaRPr lang="en-US" sz="2000" b="1" dirty="0"/>
          </a:p>
        </p:txBody>
      </p:sp>
      <p:sp>
        <p:nvSpPr>
          <p:cNvPr id="14" name="Rectangle 13"/>
          <p:cNvSpPr/>
          <p:nvPr/>
        </p:nvSpPr>
        <p:spPr>
          <a:xfrm>
            <a:off x="11746044" y="6488668"/>
            <a:ext cx="445956" cy="369332"/>
          </a:xfrm>
          <a:prstGeom prst="rect">
            <a:avLst/>
          </a:prstGeom>
        </p:spPr>
        <p:txBody>
          <a:bodyPr wrap="none">
            <a:spAutoFit/>
          </a:bodyPr>
          <a:lstStyle/>
          <a:p>
            <a:r>
              <a:rPr lang="en-US" b="1" dirty="0"/>
              <a:t>(3)</a:t>
            </a:r>
            <a:endParaRPr lang="en-US" dirty="0"/>
          </a:p>
        </p:txBody>
      </p:sp>
      <p:pic>
        <p:nvPicPr>
          <p:cNvPr id="9" name="Picture 2" descr="Image result for delbert l stap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886" y="107496"/>
            <a:ext cx="974952" cy="13259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485" y="1131308"/>
            <a:ext cx="4729238" cy="2540807"/>
          </a:xfrm>
          <a:prstGeom prst="rect">
            <a:avLst/>
          </a:prstGeom>
        </p:spPr>
      </p:pic>
      <p:pic>
        <p:nvPicPr>
          <p:cNvPr id="2054" name="Picture 6" descr="Image result for old bible p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628" y="4441371"/>
            <a:ext cx="2852057" cy="189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20317" y="1960399"/>
            <a:ext cx="4581054" cy="1323439"/>
          </a:xfrm>
          <a:prstGeom prst="rect">
            <a:avLst/>
          </a:prstGeom>
          <a:noFill/>
        </p:spPr>
        <p:txBody>
          <a:bodyPr wrap="square" rtlCol="0">
            <a:spAutoFit/>
          </a:bodyPr>
          <a:lstStyle/>
          <a:p>
            <a:r>
              <a:rPr lang="en-US" sz="2000" b="1" dirty="0">
                <a:solidFill>
                  <a:srgbClr val="333333"/>
                </a:solidFill>
                <a:latin typeface="Open Sans"/>
              </a:rPr>
              <a:t>“[Jesus Christ] overcame death; all men were the captives of death until Christ captured the captivator and made death subject to him,… </a:t>
            </a:r>
            <a:endParaRPr lang="en-US" sz="2000" b="1" dirty="0"/>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Captivity Captive</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4:8</a:t>
            </a:r>
            <a:endParaRPr lang="en-US" dirty="0"/>
          </a:p>
        </p:txBody>
      </p:sp>
      <p:pic>
        <p:nvPicPr>
          <p:cNvPr id="4100" name="Picture 4" descr="Image result for jesus empty tomb"/>
          <p:cNvPicPr>
            <a:picLocks noChangeAspect="1" noChangeArrowheads="1"/>
          </p:cNvPicPr>
          <p:nvPr/>
        </p:nvPicPr>
        <p:blipFill rotWithShape="1">
          <a:blip r:embed="rId3">
            <a:extLst>
              <a:ext uri="{28A0092B-C50C-407E-A947-70E740481C1C}">
                <a14:useLocalDpi xmlns:a14="http://schemas.microsoft.com/office/drawing/2010/main" val="0"/>
              </a:ext>
            </a:extLst>
          </a:blip>
          <a:srcRect l="9272" t="4904" b="7991"/>
          <a:stretch/>
        </p:blipFill>
        <p:spPr bwMode="auto">
          <a:xfrm>
            <a:off x="6096000" y="968828"/>
            <a:ext cx="4752974" cy="30697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0744" y="4037151"/>
            <a:ext cx="4288972" cy="1754326"/>
          </a:xfrm>
          <a:prstGeom prst="rect">
            <a:avLst/>
          </a:prstGeom>
          <a:solidFill>
            <a:schemeClr val="accent1">
              <a:lumMod val="20000"/>
              <a:lumOff val="80000"/>
            </a:schemeClr>
          </a:solidFill>
        </p:spPr>
        <p:txBody>
          <a:bodyPr wrap="square">
            <a:spAutoFit/>
          </a:bodyPr>
          <a:lstStyle/>
          <a:p>
            <a:r>
              <a:rPr lang="en-US" b="1" i="1" dirty="0">
                <a:solidFill>
                  <a:srgbClr val="002060"/>
                </a:solidFill>
                <a:latin typeface="Palatino"/>
              </a:rPr>
              <a:t>Thou hast ascended on high, thou hast led captivity captive: thou hast received gifts for men; yea, for the rebellious also, that the </a:t>
            </a:r>
            <a:r>
              <a:rPr lang="en-US" b="1" i="1" cap="small" dirty="0">
                <a:solidFill>
                  <a:srgbClr val="002060"/>
                </a:solidFill>
                <a:latin typeface="Palatino"/>
              </a:rPr>
              <a:t>Lord</a:t>
            </a:r>
            <a:r>
              <a:rPr lang="en-US" b="1" i="1" dirty="0">
                <a:solidFill>
                  <a:srgbClr val="002060"/>
                </a:solidFill>
                <a:latin typeface="Palatino"/>
              </a:rPr>
              <a:t> God might dwell among them.</a:t>
            </a:r>
          </a:p>
          <a:p>
            <a:r>
              <a:rPr lang="en-US" b="1" i="1" dirty="0">
                <a:solidFill>
                  <a:srgbClr val="002060"/>
                </a:solidFill>
                <a:latin typeface="Palatino"/>
              </a:rPr>
              <a:t>Psalm 68:18</a:t>
            </a:r>
            <a:endParaRPr lang="en-US" b="1" i="1" dirty="0">
              <a:solidFill>
                <a:srgbClr val="002060"/>
              </a:solidFill>
            </a:endParaRPr>
          </a:p>
        </p:txBody>
      </p:sp>
      <p:sp>
        <p:nvSpPr>
          <p:cNvPr id="4" name="Rectangle 3"/>
          <p:cNvSpPr/>
          <p:nvPr/>
        </p:nvSpPr>
        <p:spPr>
          <a:xfrm>
            <a:off x="5094514" y="4150196"/>
            <a:ext cx="6607629" cy="2308324"/>
          </a:xfrm>
          <a:prstGeom prst="rect">
            <a:avLst/>
          </a:prstGeom>
        </p:spPr>
        <p:txBody>
          <a:bodyPr wrap="square">
            <a:spAutoFit/>
          </a:bodyPr>
          <a:lstStyle/>
          <a:p>
            <a:r>
              <a:rPr lang="en-US" b="1" dirty="0">
                <a:solidFill>
                  <a:srgbClr val="444444"/>
                </a:solidFill>
              </a:rPr>
              <a:t>"Now that Christ is ascended to heaven, we understand that he first came to earth, descending below all things in suffering the pains of every creature which </a:t>
            </a:r>
            <a:r>
              <a:rPr lang="en-US" b="1" dirty="0" err="1">
                <a:solidFill>
                  <a:srgbClr val="444444"/>
                </a:solidFill>
              </a:rPr>
              <a:t>belongeth</a:t>
            </a:r>
            <a:r>
              <a:rPr lang="en-US" b="1" dirty="0">
                <a:solidFill>
                  <a:srgbClr val="444444"/>
                </a:solidFill>
              </a:rPr>
              <a:t> to the family of Adam.</a:t>
            </a:r>
          </a:p>
          <a:p>
            <a:endParaRPr lang="en-US" b="1" dirty="0">
              <a:solidFill>
                <a:srgbClr val="444444"/>
              </a:solidFill>
            </a:endParaRPr>
          </a:p>
          <a:p>
            <a:r>
              <a:rPr lang="en-US" b="1" dirty="0">
                <a:solidFill>
                  <a:srgbClr val="444444"/>
                </a:solidFill>
              </a:rPr>
              <a:t>"He is the same being that has now ascended to his rightful place at the right hand of the Father, who through the atonement, has taken the captivity of sin and death captive and given his gifts unto men, that he might fulfill all things which the Father hath given him."</a:t>
            </a:r>
            <a:endParaRPr lang="en-US" b="1" i="0" dirty="0">
              <a:solidFill>
                <a:srgbClr val="444444"/>
              </a:solidFill>
              <a:effectLst/>
            </a:endParaRPr>
          </a:p>
        </p:txBody>
      </p:sp>
      <p:sp>
        <p:nvSpPr>
          <p:cNvPr id="8" name="Rectangle 7"/>
          <p:cNvSpPr/>
          <p:nvPr/>
        </p:nvSpPr>
        <p:spPr>
          <a:xfrm>
            <a:off x="11704366" y="6401191"/>
            <a:ext cx="487634" cy="369332"/>
          </a:xfrm>
          <a:prstGeom prst="rect">
            <a:avLst/>
          </a:prstGeom>
        </p:spPr>
        <p:txBody>
          <a:bodyPr wrap="none">
            <a:spAutoFit/>
          </a:bodyPr>
          <a:lstStyle/>
          <a:p>
            <a:r>
              <a:rPr lang="en-US" b="1" dirty="0">
                <a:solidFill>
                  <a:srgbClr val="333333"/>
                </a:solidFill>
                <a:latin typeface="Open Sans"/>
              </a:rPr>
              <a:t>(4)</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4" y="127907"/>
            <a:ext cx="1121229" cy="1565049"/>
          </a:xfrm>
          <a:prstGeom prst="rect">
            <a:avLst/>
          </a:prstGeom>
        </p:spPr>
      </p:pic>
    </p:spTree>
    <p:extLst>
      <p:ext uri="{BB962C8B-B14F-4D97-AF65-F5344CB8AC3E}">
        <p14:creationId xmlns:p14="http://schemas.microsoft.com/office/powerpoint/2010/main" val="67947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0946" y="1590286"/>
            <a:ext cx="5372368" cy="2308324"/>
          </a:xfrm>
          <a:prstGeom prst="rect">
            <a:avLst/>
          </a:prstGeom>
          <a:noFill/>
        </p:spPr>
        <p:txBody>
          <a:bodyPr wrap="square" rtlCol="0">
            <a:spAutoFit/>
          </a:bodyPr>
          <a:lstStyle/>
          <a:p>
            <a:r>
              <a:rPr lang="en-US" sz="2400" b="1" dirty="0"/>
              <a:t>“An evangelist is a Patriarch. … Wherever the Church of Christ is established in the earth, there should be a Patriarch for the benefit of the posterity of the Saints, as it was with Jacob in giving his patriarchal blessing unto his sons” (5)</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Evangelists and Pastors</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4:11; 1 Peter 5:2-4</a:t>
            </a:r>
            <a:endParaRPr lang="en-US" dirty="0"/>
          </a:p>
        </p:txBody>
      </p:sp>
      <p:pic>
        <p:nvPicPr>
          <p:cNvPr id="5122" name="Picture 2" descr="man giving bles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303" y="1413901"/>
            <a:ext cx="2081211" cy="27777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638801" y="4508250"/>
            <a:ext cx="6096000" cy="1569660"/>
          </a:xfrm>
          <a:prstGeom prst="rect">
            <a:avLst/>
          </a:prstGeom>
        </p:spPr>
        <p:txBody>
          <a:bodyPr>
            <a:spAutoFit/>
          </a:bodyPr>
          <a:lstStyle/>
          <a:p>
            <a:r>
              <a:rPr lang="en-US" sz="2400" b="1" dirty="0"/>
              <a:t>A pastor is a shepherd or one who leads a flock—a fitting description of modern-day bishops, branch presidents, and stake and district presidents. (1)</a:t>
            </a:r>
          </a:p>
        </p:txBody>
      </p:sp>
      <p:pic>
        <p:nvPicPr>
          <p:cNvPr id="5124" name="Picture 4" descr="Image result for tony newman ram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99" y="4177394"/>
            <a:ext cx="1431471" cy="1988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5" y="113647"/>
            <a:ext cx="1261872" cy="1530096"/>
          </a:xfrm>
          <a:prstGeom prst="rect">
            <a:avLst/>
          </a:prstGeom>
        </p:spPr>
      </p:pic>
      <p:sp>
        <p:nvSpPr>
          <p:cNvPr id="12" name="Rectangle 11"/>
          <p:cNvSpPr/>
          <p:nvPr/>
        </p:nvSpPr>
        <p:spPr>
          <a:xfrm>
            <a:off x="2285999" y="934721"/>
            <a:ext cx="7576457" cy="369332"/>
          </a:xfrm>
          <a:prstGeom prst="rect">
            <a:avLst/>
          </a:prstGeom>
        </p:spPr>
        <p:txBody>
          <a:bodyPr wrap="square">
            <a:spAutoFit/>
          </a:bodyPr>
          <a:lstStyle/>
          <a:p>
            <a:pPr algn="ctr"/>
            <a:r>
              <a:rPr lang="en-US" b="1" dirty="0">
                <a:solidFill>
                  <a:srgbClr val="002060"/>
                </a:solidFill>
                <a:latin typeface="Open Sans"/>
              </a:rPr>
              <a:t>Titles in Paul’s Day are not the same as the titles given today</a:t>
            </a:r>
            <a:endParaRPr lang="en-US" b="1" dirty="0">
              <a:solidFill>
                <a:srgbClr val="002060"/>
              </a:solidFill>
            </a:endParaRPr>
          </a:p>
        </p:txBody>
      </p:sp>
    </p:spTree>
    <p:extLst>
      <p:ext uri="{BB962C8B-B14F-4D97-AF65-F5344CB8AC3E}">
        <p14:creationId xmlns:p14="http://schemas.microsoft.com/office/powerpoint/2010/main" val="40077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28431" y="1122199"/>
            <a:ext cx="4581054" cy="400110"/>
          </a:xfrm>
          <a:prstGeom prst="rect">
            <a:avLst/>
          </a:prstGeom>
          <a:noFill/>
        </p:spPr>
        <p:txBody>
          <a:bodyPr wrap="square" rtlCol="0">
            <a:spAutoFit/>
          </a:bodyPr>
          <a:lstStyle/>
          <a:p>
            <a:endParaRPr lang="en-US" sz="2000" b="1" dirty="0"/>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4:12-14</a:t>
            </a:r>
            <a:endParaRPr lang="en-US" dirty="0"/>
          </a:p>
        </p:txBody>
      </p:sp>
      <p:grpSp>
        <p:nvGrpSpPr>
          <p:cNvPr id="8" name="Group 7"/>
          <p:cNvGrpSpPr/>
          <p:nvPr/>
        </p:nvGrpSpPr>
        <p:grpSpPr>
          <a:xfrm>
            <a:off x="307035" y="167507"/>
            <a:ext cx="3814031" cy="2771636"/>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1" name="Group 14"/>
              <p:cNvGrpSpPr/>
              <p:nvPr/>
            </p:nvGrpSpPr>
            <p:grpSpPr>
              <a:xfrm rot="10800000">
                <a:off x="7696200" y="5257800"/>
                <a:ext cx="621450" cy="1347067"/>
                <a:chOff x="7010400" y="381000"/>
                <a:chExt cx="762000" cy="2033666"/>
              </a:xfrm>
            </p:grpSpPr>
            <p:sp>
              <p:nvSpPr>
                <p:cNvPr id="24"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0800000">
                <a:off x="939238" y="4923502"/>
                <a:ext cx="621450" cy="1347067"/>
                <a:chOff x="7010400" y="381000"/>
                <a:chExt cx="762000" cy="2033666"/>
              </a:xfrm>
            </p:grpSpPr>
            <p:sp>
              <p:nvSpPr>
                <p:cNvPr id="22"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p:cNvSpPr/>
              <p:nvPr/>
            </p:nvSpPr>
            <p:spPr>
              <a:xfrm>
                <a:off x="7315200" y="1981200"/>
                <a:ext cx="1236146" cy="3840519"/>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p:cNvSpPr/>
              <p:nvPr/>
            </p:nvSpPr>
            <p:spPr>
              <a:xfrm>
                <a:off x="609599" y="1643059"/>
                <a:ext cx="1236146" cy="3840519"/>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99460" y="833642"/>
                <a:ext cx="621450" cy="986197"/>
                <a:chOff x="7031201" y="834275"/>
                <a:chExt cx="762000" cy="1488861"/>
              </a:xfrm>
            </p:grpSpPr>
            <p:sp>
              <p:nvSpPr>
                <p:cNvPr id="20" name="Rounded Rectangle 25"/>
                <p:cNvSpPr/>
                <p:nvPr/>
              </p:nvSpPr>
              <p:spPr>
                <a:xfrm>
                  <a:off x="7279402" y="1563538"/>
                  <a:ext cx="291165" cy="759598"/>
                </a:xfrm>
                <a:prstGeom prst="roundRect">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p:cNvSpPr/>
                <p:nvPr/>
              </p:nvSpPr>
              <p:spPr>
                <a:xfrm>
                  <a:off x="7031201" y="834275"/>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646520" y="1148254"/>
                <a:ext cx="621450" cy="1017899"/>
                <a:chOff x="7087348" y="824753"/>
                <a:chExt cx="762000" cy="1536722"/>
              </a:xfrm>
            </p:grpSpPr>
            <p:sp>
              <p:nvSpPr>
                <p:cNvPr id="18" name="Rounded Rectangle 23"/>
                <p:cNvSpPr/>
                <p:nvPr/>
              </p:nvSpPr>
              <p:spPr>
                <a:xfrm>
                  <a:off x="7339058" y="1803020"/>
                  <a:ext cx="258584" cy="558455"/>
                </a:xfrm>
                <a:prstGeom prst="roundRect">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87348" y="824753"/>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842282" y="4616349"/>
              <a:ext cx="2364473" cy="1512925"/>
            </a:xfrm>
            <a:prstGeom prst="rect">
              <a:avLst/>
            </a:prstGeom>
          </p:spPr>
          <p:txBody>
            <a:bodyPr wrap="square">
              <a:spAutoFit/>
            </a:bodyPr>
            <a:lstStyle/>
            <a:p>
              <a:pPr algn="ctr"/>
              <a:r>
                <a:rPr lang="en-US" b="1" dirty="0"/>
                <a:t>The Lord has called apostles, prophets, and other Church leaders to help perfect the Saints and protect them from false doctrine</a:t>
              </a:r>
              <a:endParaRPr lang="en-US" sz="1600" dirty="0"/>
            </a:p>
          </p:txBody>
        </p:sp>
      </p:grpSp>
      <p:grpSp>
        <p:nvGrpSpPr>
          <p:cNvPr id="26" name="Group 25"/>
          <p:cNvGrpSpPr/>
          <p:nvPr/>
        </p:nvGrpSpPr>
        <p:grpSpPr>
          <a:xfrm>
            <a:off x="2058738" y="3258337"/>
            <a:ext cx="7828740" cy="2215889"/>
            <a:chOff x="534738" y="3258336"/>
            <a:chExt cx="7828740" cy="2215889"/>
          </a:xfrm>
          <a:solidFill>
            <a:schemeClr val="tx1"/>
          </a:solidFill>
        </p:grpSpPr>
        <p:grpSp>
          <p:nvGrpSpPr>
            <p:cNvPr id="27" name="Group 26"/>
            <p:cNvGrpSpPr/>
            <p:nvPr/>
          </p:nvGrpSpPr>
          <p:grpSpPr>
            <a:xfrm>
              <a:off x="534738" y="3258336"/>
              <a:ext cx="1076099" cy="1455070"/>
              <a:chOff x="6696052" y="1382055"/>
              <a:chExt cx="1076099" cy="1455070"/>
            </a:xfrm>
            <a:grpFill/>
          </p:grpSpPr>
          <p:sp>
            <p:nvSpPr>
              <p:cNvPr id="61" name="Oval 6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754147" y="3258336"/>
              <a:ext cx="1076099" cy="1455070"/>
              <a:chOff x="6696052" y="1382055"/>
              <a:chExt cx="1076099" cy="1455070"/>
            </a:xfrm>
            <a:grpFill/>
          </p:grpSpPr>
          <p:sp>
            <p:nvSpPr>
              <p:cNvPr id="59" name="Oval 5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947096" y="3258336"/>
              <a:ext cx="1076099" cy="1455070"/>
              <a:chOff x="6696052" y="1382055"/>
              <a:chExt cx="1076099" cy="1455070"/>
            </a:xfrm>
            <a:grpFill/>
          </p:grpSpPr>
          <p:sp>
            <p:nvSpPr>
              <p:cNvPr id="57" name="Oval 5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Delay 5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140045" y="3258336"/>
              <a:ext cx="1076099" cy="1455070"/>
              <a:chOff x="6696052" y="1382055"/>
              <a:chExt cx="1076099" cy="1455070"/>
            </a:xfrm>
            <a:grpFill/>
          </p:grpSpPr>
          <p:sp>
            <p:nvSpPr>
              <p:cNvPr id="55" name="Oval 5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5332994" y="3258336"/>
              <a:ext cx="1076099" cy="1455070"/>
              <a:chOff x="6696052" y="1382055"/>
              <a:chExt cx="1076099" cy="1455070"/>
            </a:xfrm>
            <a:grpFill/>
          </p:grpSpPr>
          <p:sp>
            <p:nvSpPr>
              <p:cNvPr id="53" name="Oval 5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elay 5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525943" y="3258336"/>
              <a:ext cx="1076099" cy="1455070"/>
              <a:chOff x="6696052" y="1382055"/>
              <a:chExt cx="1076099" cy="1455070"/>
            </a:xfrm>
            <a:grpFill/>
          </p:grpSpPr>
          <p:sp>
            <p:nvSpPr>
              <p:cNvPr id="51" name="Oval 5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6041927" y="4019155"/>
              <a:ext cx="1076099" cy="1455070"/>
              <a:chOff x="6696052" y="1382055"/>
              <a:chExt cx="1076099" cy="1455070"/>
            </a:xfrm>
            <a:grpFill/>
          </p:grpSpPr>
          <p:sp>
            <p:nvSpPr>
              <p:cNvPr id="49" name="Oval 4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858456" y="4019155"/>
              <a:ext cx="1076099" cy="1455070"/>
              <a:chOff x="6696052" y="1382055"/>
              <a:chExt cx="1076099" cy="1455070"/>
            </a:xfrm>
            <a:grpFill/>
          </p:grpSpPr>
          <p:sp>
            <p:nvSpPr>
              <p:cNvPr id="47" name="Oval 4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661660" y="3985871"/>
              <a:ext cx="1076099" cy="1455070"/>
              <a:chOff x="6696052" y="1382055"/>
              <a:chExt cx="1076099" cy="1455070"/>
            </a:xfrm>
            <a:grpFill/>
          </p:grpSpPr>
          <p:sp>
            <p:nvSpPr>
              <p:cNvPr id="45" name="Oval 44"/>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2404654" y="3985871"/>
              <a:ext cx="1076099" cy="1455070"/>
              <a:chOff x="6696052" y="1382055"/>
              <a:chExt cx="1076099" cy="1455070"/>
            </a:xfrm>
            <a:grpFill/>
          </p:grpSpPr>
          <p:sp>
            <p:nvSpPr>
              <p:cNvPr id="43" name="Oval 42"/>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287379" y="3985871"/>
              <a:ext cx="1076099" cy="1455070"/>
              <a:chOff x="6696052" y="1382055"/>
              <a:chExt cx="1076099" cy="1455070"/>
            </a:xfrm>
            <a:grpFill/>
          </p:grpSpPr>
          <p:sp>
            <p:nvSpPr>
              <p:cNvPr id="41" name="Oval 4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1168101" y="3985871"/>
              <a:ext cx="1076099" cy="1455070"/>
              <a:chOff x="6696052" y="1382055"/>
              <a:chExt cx="1076099" cy="1455070"/>
            </a:xfrm>
            <a:grpFill/>
          </p:grpSpPr>
          <p:sp>
            <p:nvSpPr>
              <p:cNvPr id="39" name="Oval 3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4458812" y="1063427"/>
            <a:ext cx="3100584" cy="1730438"/>
            <a:chOff x="4458812" y="1063427"/>
            <a:chExt cx="3100584" cy="1730438"/>
          </a:xfrm>
        </p:grpSpPr>
        <p:grpSp>
          <p:nvGrpSpPr>
            <p:cNvPr id="64" name="Group 63"/>
            <p:cNvGrpSpPr/>
            <p:nvPr/>
          </p:nvGrpSpPr>
          <p:grpSpPr>
            <a:xfrm>
              <a:off x="4458812" y="1338795"/>
              <a:ext cx="1076099" cy="1455070"/>
              <a:chOff x="6696052" y="1382055"/>
              <a:chExt cx="1076099" cy="1455070"/>
            </a:xfrm>
            <a:solidFill>
              <a:schemeClr val="tx1"/>
            </a:solidFill>
          </p:grpSpPr>
          <p:sp>
            <p:nvSpPr>
              <p:cNvPr id="71" name="Oval 7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Delay 7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483297" y="1338795"/>
              <a:ext cx="1076099" cy="1455070"/>
              <a:chOff x="6696052" y="1382055"/>
              <a:chExt cx="1076099" cy="1455070"/>
            </a:xfrm>
            <a:solidFill>
              <a:schemeClr val="tx1"/>
            </a:solidFill>
          </p:grpSpPr>
          <p:sp>
            <p:nvSpPr>
              <p:cNvPr id="67" name="Oval 6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6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339218" y="1063427"/>
              <a:ext cx="1271794" cy="1719683"/>
              <a:chOff x="6696052" y="1382055"/>
              <a:chExt cx="1076099" cy="1455070"/>
            </a:xfrm>
            <a:solidFill>
              <a:schemeClr val="tx1"/>
            </a:solidFill>
          </p:grpSpPr>
          <p:sp>
            <p:nvSpPr>
              <p:cNvPr id="69" name="Oval 6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lay 6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0272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1541" y="1622943"/>
            <a:ext cx="1333768" cy="461665"/>
          </a:xfrm>
          <a:prstGeom prst="rect">
            <a:avLst/>
          </a:prstGeom>
          <a:solidFill>
            <a:schemeClr val="accent1">
              <a:lumMod val="75000"/>
            </a:schemeClr>
          </a:solidFill>
        </p:spPr>
        <p:txBody>
          <a:bodyPr wrap="square" rtlCol="0">
            <a:spAutoFit/>
          </a:bodyPr>
          <a:lstStyle/>
          <a:p>
            <a:pPr algn="ctr"/>
            <a:r>
              <a:rPr lang="en-US" sz="2400" b="1" dirty="0">
                <a:solidFill>
                  <a:schemeClr val="bg1"/>
                </a:solidFill>
              </a:rPr>
              <a:t>Apostles</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Church Callings</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endParaRPr lang="en-US" dirty="0"/>
          </a:p>
        </p:txBody>
      </p:sp>
      <p:sp>
        <p:nvSpPr>
          <p:cNvPr id="8" name="Rectangle 7"/>
          <p:cNvSpPr/>
          <p:nvPr/>
        </p:nvSpPr>
        <p:spPr>
          <a:xfrm>
            <a:off x="11704366" y="6488668"/>
            <a:ext cx="487634" cy="369332"/>
          </a:xfrm>
          <a:prstGeom prst="rect">
            <a:avLst/>
          </a:prstGeom>
        </p:spPr>
        <p:txBody>
          <a:bodyPr wrap="none">
            <a:spAutoFit/>
          </a:bodyPr>
          <a:lstStyle/>
          <a:p>
            <a:r>
              <a:rPr lang="en-US" b="1" dirty="0">
                <a:solidFill>
                  <a:srgbClr val="333333"/>
                </a:solidFill>
                <a:latin typeface="Open Sans"/>
              </a:rPr>
              <a:t>(6)</a:t>
            </a:r>
            <a:endParaRPr lang="en-US" dirty="0"/>
          </a:p>
        </p:txBody>
      </p:sp>
      <p:sp>
        <p:nvSpPr>
          <p:cNvPr id="13" name="TextBox 12"/>
          <p:cNvSpPr txBox="1"/>
          <p:nvPr/>
        </p:nvSpPr>
        <p:spPr>
          <a:xfrm>
            <a:off x="3076850" y="1601171"/>
            <a:ext cx="1333768" cy="461665"/>
          </a:xfrm>
          <a:prstGeom prst="rect">
            <a:avLst/>
          </a:prstGeom>
          <a:solidFill>
            <a:schemeClr val="accent1">
              <a:lumMod val="75000"/>
            </a:schemeClr>
          </a:solidFill>
        </p:spPr>
        <p:txBody>
          <a:bodyPr wrap="square" rtlCol="0">
            <a:spAutoFit/>
          </a:bodyPr>
          <a:lstStyle/>
          <a:p>
            <a:pPr algn="ctr"/>
            <a:r>
              <a:rPr lang="en-US" sz="2400" b="1" dirty="0">
                <a:solidFill>
                  <a:schemeClr val="bg1"/>
                </a:solidFill>
              </a:rPr>
              <a:t>Prophets</a:t>
            </a:r>
          </a:p>
        </p:txBody>
      </p:sp>
      <p:sp>
        <p:nvSpPr>
          <p:cNvPr id="14" name="TextBox 13"/>
          <p:cNvSpPr txBox="1"/>
          <p:nvPr/>
        </p:nvSpPr>
        <p:spPr>
          <a:xfrm>
            <a:off x="5282159" y="1590286"/>
            <a:ext cx="1627683" cy="461665"/>
          </a:xfrm>
          <a:prstGeom prst="rect">
            <a:avLst/>
          </a:prstGeom>
          <a:solidFill>
            <a:schemeClr val="accent1">
              <a:lumMod val="75000"/>
            </a:schemeClr>
          </a:solidFill>
        </p:spPr>
        <p:txBody>
          <a:bodyPr wrap="square" rtlCol="0">
            <a:spAutoFit/>
          </a:bodyPr>
          <a:lstStyle/>
          <a:p>
            <a:pPr algn="ctr"/>
            <a:r>
              <a:rPr lang="en-US" sz="2400" b="1" dirty="0">
                <a:solidFill>
                  <a:schemeClr val="bg1"/>
                </a:solidFill>
              </a:rPr>
              <a:t>Patriarchs</a:t>
            </a:r>
          </a:p>
        </p:txBody>
      </p:sp>
      <p:sp>
        <p:nvSpPr>
          <p:cNvPr id="15" name="TextBox 14"/>
          <p:cNvSpPr txBox="1"/>
          <p:nvPr/>
        </p:nvSpPr>
        <p:spPr>
          <a:xfrm>
            <a:off x="7781383" y="1579401"/>
            <a:ext cx="1333768" cy="461665"/>
          </a:xfrm>
          <a:prstGeom prst="rect">
            <a:avLst/>
          </a:prstGeom>
          <a:solidFill>
            <a:schemeClr val="accent1">
              <a:lumMod val="75000"/>
            </a:schemeClr>
          </a:solidFill>
        </p:spPr>
        <p:txBody>
          <a:bodyPr wrap="square" rtlCol="0">
            <a:spAutoFit/>
          </a:bodyPr>
          <a:lstStyle/>
          <a:p>
            <a:pPr algn="ctr"/>
            <a:r>
              <a:rPr lang="en-US" sz="2400" b="1" dirty="0">
                <a:solidFill>
                  <a:schemeClr val="bg1"/>
                </a:solidFill>
              </a:rPr>
              <a:t>Bishops</a:t>
            </a:r>
          </a:p>
        </p:txBody>
      </p:sp>
      <p:sp>
        <p:nvSpPr>
          <p:cNvPr id="16" name="TextBox 15"/>
          <p:cNvSpPr txBox="1"/>
          <p:nvPr/>
        </p:nvSpPr>
        <p:spPr>
          <a:xfrm>
            <a:off x="9986692" y="1612057"/>
            <a:ext cx="1333768" cy="461665"/>
          </a:xfrm>
          <a:prstGeom prst="rect">
            <a:avLst/>
          </a:prstGeom>
          <a:solidFill>
            <a:schemeClr val="accent1">
              <a:lumMod val="75000"/>
            </a:schemeClr>
          </a:solidFill>
        </p:spPr>
        <p:txBody>
          <a:bodyPr wrap="square" rtlCol="0">
            <a:spAutoFit/>
          </a:bodyPr>
          <a:lstStyle/>
          <a:p>
            <a:pPr algn="ctr"/>
            <a:r>
              <a:rPr lang="en-US" sz="2400" b="1" dirty="0">
                <a:solidFill>
                  <a:schemeClr val="bg1"/>
                </a:solidFill>
              </a:rPr>
              <a:t>Teachers</a:t>
            </a:r>
          </a:p>
        </p:txBody>
      </p:sp>
      <p:grpSp>
        <p:nvGrpSpPr>
          <p:cNvPr id="28" name="Group 27"/>
          <p:cNvGrpSpPr/>
          <p:nvPr/>
        </p:nvGrpSpPr>
        <p:grpSpPr>
          <a:xfrm>
            <a:off x="119742" y="2188032"/>
            <a:ext cx="2656115" cy="4518512"/>
            <a:chOff x="119742" y="2188032"/>
            <a:chExt cx="2656115" cy="4518512"/>
          </a:xfrm>
        </p:grpSpPr>
        <p:sp>
          <p:nvSpPr>
            <p:cNvPr id="2" name="Rectangle 1"/>
            <p:cNvSpPr/>
            <p:nvPr/>
          </p:nvSpPr>
          <p:spPr>
            <a:xfrm>
              <a:off x="119742" y="4121221"/>
              <a:ext cx="2656115" cy="2585323"/>
            </a:xfrm>
            <a:prstGeom prst="rect">
              <a:avLst/>
            </a:prstGeom>
            <a:solidFill>
              <a:srgbClr val="00B050"/>
            </a:solidFill>
            <a:ln>
              <a:solidFill>
                <a:schemeClr val="tx1"/>
              </a:solidFill>
            </a:ln>
          </p:spPr>
          <p:txBody>
            <a:bodyPr wrap="square">
              <a:spAutoFit/>
            </a:bodyPr>
            <a:lstStyle/>
            <a:p>
              <a:pPr algn="ctr"/>
              <a:r>
                <a:rPr lang="en-US" dirty="0">
                  <a:solidFill>
                    <a:schemeClr val="bg1"/>
                  </a:solidFill>
                  <a:latin typeface="Open Sans"/>
                </a:rPr>
                <a:t>The calling of an Apostle is to be a special witness of the name of Jesus Christ in all the world, particularly of His divinity and of His bodily resurrection from the dead </a:t>
              </a:r>
              <a:endParaRPr lang="en-US" dirty="0">
                <a:solidFill>
                  <a:schemeClr val="bg1"/>
                </a:solidFill>
              </a:endParaRPr>
            </a:p>
          </p:txBody>
        </p:sp>
        <p:sp>
          <p:nvSpPr>
            <p:cNvPr id="4" name="Arrow: Right 3"/>
            <p:cNvSpPr/>
            <p:nvPr/>
          </p:nvSpPr>
          <p:spPr>
            <a:xfrm rot="5400000">
              <a:off x="560616" y="2955473"/>
              <a:ext cx="1872340" cy="3374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347230" y="2115665"/>
            <a:ext cx="3915031" cy="3410101"/>
            <a:chOff x="4372988" y="2231575"/>
            <a:chExt cx="3915031" cy="3410101"/>
          </a:xfrm>
        </p:grpSpPr>
        <p:sp>
          <p:nvSpPr>
            <p:cNvPr id="19" name="Rectangle 18"/>
            <p:cNvSpPr/>
            <p:nvPr/>
          </p:nvSpPr>
          <p:spPr>
            <a:xfrm>
              <a:off x="4372988" y="4318237"/>
              <a:ext cx="3915031" cy="1323439"/>
            </a:xfrm>
            <a:prstGeom prst="rect">
              <a:avLst/>
            </a:prstGeom>
            <a:solidFill>
              <a:srgbClr val="00B050"/>
            </a:solidFill>
            <a:ln>
              <a:solidFill>
                <a:schemeClr val="tx1"/>
              </a:solidFill>
            </a:ln>
          </p:spPr>
          <p:txBody>
            <a:bodyPr wrap="square">
              <a:spAutoFit/>
            </a:bodyPr>
            <a:lstStyle/>
            <a:p>
              <a:pPr algn="ctr"/>
              <a:r>
                <a:rPr lang="en-US" sz="2000" dirty="0">
                  <a:solidFill>
                    <a:schemeClr val="bg1"/>
                  </a:solidFill>
                  <a:latin typeface="Open Sans"/>
                </a:rPr>
                <a:t>A patriarch is called an evangelist in. As such, patriarch is an ordained office in the Melchizedek Priesthood.</a:t>
              </a:r>
              <a:endParaRPr lang="en-US" sz="2000" dirty="0">
                <a:solidFill>
                  <a:schemeClr val="bg1"/>
                </a:solidFill>
              </a:endParaRPr>
            </a:p>
          </p:txBody>
        </p:sp>
        <p:sp>
          <p:nvSpPr>
            <p:cNvPr id="23" name="Arrow: Right 22"/>
            <p:cNvSpPr/>
            <p:nvPr/>
          </p:nvSpPr>
          <p:spPr>
            <a:xfrm rot="5400000">
              <a:off x="5176161" y="2999016"/>
              <a:ext cx="1872340" cy="3374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4" name="Group 1023"/>
          <p:cNvGrpSpPr/>
          <p:nvPr/>
        </p:nvGrpSpPr>
        <p:grpSpPr>
          <a:xfrm>
            <a:off x="9448799" y="2122718"/>
            <a:ext cx="2656115" cy="4367989"/>
            <a:chOff x="9448799" y="2122718"/>
            <a:chExt cx="2656115" cy="4367989"/>
          </a:xfrm>
        </p:grpSpPr>
        <p:sp>
          <p:nvSpPr>
            <p:cNvPr id="21" name="Rectangle 20"/>
            <p:cNvSpPr/>
            <p:nvPr/>
          </p:nvSpPr>
          <p:spPr>
            <a:xfrm>
              <a:off x="9448799" y="3936162"/>
              <a:ext cx="2656115" cy="2554545"/>
            </a:xfrm>
            <a:prstGeom prst="rect">
              <a:avLst/>
            </a:prstGeom>
            <a:solidFill>
              <a:srgbClr val="00B050"/>
            </a:solidFill>
            <a:ln>
              <a:solidFill>
                <a:schemeClr val="tx1"/>
              </a:solidFill>
            </a:ln>
          </p:spPr>
          <p:txBody>
            <a:bodyPr wrap="square">
              <a:spAutoFit/>
            </a:bodyPr>
            <a:lstStyle/>
            <a:p>
              <a:r>
                <a:rPr lang="en-US" sz="2000" dirty="0">
                  <a:solidFill>
                    <a:schemeClr val="bg1"/>
                  </a:solidFill>
                </a:rPr>
                <a:t>…to preach repentance and remission of sins through Jesus Christ, by the endurance of faith on his name to the end. Amen. Moroni 3:3</a:t>
              </a:r>
            </a:p>
            <a:p>
              <a:r>
                <a:rPr lang="en-US" sz="2000" dirty="0">
                  <a:solidFill>
                    <a:schemeClr val="bg1"/>
                  </a:solidFill>
                </a:rPr>
                <a:t>To watch over the Church D&amp;C 53:20</a:t>
              </a:r>
            </a:p>
          </p:txBody>
        </p:sp>
        <p:sp>
          <p:nvSpPr>
            <p:cNvPr id="24" name="Arrow: Right 23"/>
            <p:cNvSpPr/>
            <p:nvPr/>
          </p:nvSpPr>
          <p:spPr>
            <a:xfrm rot="5400000">
              <a:off x="9895116" y="2797632"/>
              <a:ext cx="1687285" cy="3374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471056" y="2100948"/>
            <a:ext cx="2656115" cy="1931545"/>
            <a:chOff x="2471056" y="2100948"/>
            <a:chExt cx="2656115" cy="1931545"/>
          </a:xfrm>
        </p:grpSpPr>
        <p:sp>
          <p:nvSpPr>
            <p:cNvPr id="18" name="Rectangle 17"/>
            <p:cNvSpPr/>
            <p:nvPr/>
          </p:nvSpPr>
          <p:spPr>
            <a:xfrm>
              <a:off x="2471056" y="2401277"/>
              <a:ext cx="2656115" cy="1631216"/>
            </a:xfrm>
            <a:prstGeom prst="rect">
              <a:avLst/>
            </a:prstGeom>
            <a:solidFill>
              <a:srgbClr val="00B050"/>
            </a:solidFill>
            <a:ln>
              <a:solidFill>
                <a:schemeClr val="tx1"/>
              </a:solidFill>
            </a:ln>
          </p:spPr>
          <p:txBody>
            <a:bodyPr wrap="square">
              <a:spAutoFit/>
            </a:bodyPr>
            <a:lstStyle/>
            <a:p>
              <a:pPr algn="ctr"/>
              <a:r>
                <a:rPr lang="en-US" sz="2000" dirty="0">
                  <a:solidFill>
                    <a:schemeClr val="bg1"/>
                  </a:solidFill>
                </a:rPr>
                <a:t>The work of a Hebrew prophet was to act as God’s messenger and make known God’s will. </a:t>
              </a:r>
            </a:p>
          </p:txBody>
        </p:sp>
        <p:sp>
          <p:nvSpPr>
            <p:cNvPr id="25" name="Arrow: Right 24"/>
            <p:cNvSpPr/>
            <p:nvPr/>
          </p:nvSpPr>
          <p:spPr>
            <a:xfrm rot="5400000">
              <a:off x="3673931" y="2073733"/>
              <a:ext cx="283028" cy="3374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045976" y="2057405"/>
            <a:ext cx="2718510" cy="1821200"/>
            <a:chOff x="7045976" y="2057405"/>
            <a:chExt cx="2718510" cy="1821200"/>
          </a:xfrm>
        </p:grpSpPr>
        <p:sp>
          <p:nvSpPr>
            <p:cNvPr id="20" name="Rectangle 19"/>
            <p:cNvSpPr/>
            <p:nvPr/>
          </p:nvSpPr>
          <p:spPr>
            <a:xfrm>
              <a:off x="7045976" y="2401277"/>
              <a:ext cx="2718510" cy="1477328"/>
            </a:xfrm>
            <a:prstGeom prst="rect">
              <a:avLst/>
            </a:prstGeom>
            <a:solidFill>
              <a:srgbClr val="00B050"/>
            </a:solidFill>
            <a:ln>
              <a:solidFill>
                <a:schemeClr val="tx1"/>
              </a:solidFill>
            </a:ln>
          </p:spPr>
          <p:txBody>
            <a:bodyPr wrap="square">
              <a:spAutoFit/>
            </a:bodyPr>
            <a:lstStyle/>
            <a:p>
              <a:pPr algn="ctr"/>
              <a:r>
                <a:rPr lang="en-US" dirty="0">
                  <a:solidFill>
                    <a:schemeClr val="bg1"/>
                  </a:solidFill>
                  <a:latin typeface="Open Sans"/>
                </a:rPr>
                <a:t>A Bishop is an ordained office in the Aaronic Priesthood and a bishop is a common judge in Israel</a:t>
              </a:r>
              <a:endParaRPr lang="en-US" sz="2000" dirty="0">
                <a:solidFill>
                  <a:schemeClr val="bg1"/>
                </a:solidFill>
              </a:endParaRPr>
            </a:p>
          </p:txBody>
        </p:sp>
        <p:sp>
          <p:nvSpPr>
            <p:cNvPr id="26" name="Arrow: Right 25"/>
            <p:cNvSpPr/>
            <p:nvPr/>
          </p:nvSpPr>
          <p:spPr>
            <a:xfrm rot="5400000">
              <a:off x="8289476" y="2030190"/>
              <a:ext cx="283028" cy="3374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73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024"/>
                                        </p:tgtEl>
                                        <p:attrNameLst>
                                          <p:attrName>style.visibility</p:attrName>
                                        </p:attrNameLst>
                                      </p:cBhvr>
                                      <p:to>
                                        <p:strVal val="visible"/>
                                      </p:to>
                                    </p:set>
                                    <p:animEffect transition="in" filter="fade">
                                      <p:cBhvr>
                                        <p:cTn id="35" dur="1000"/>
                                        <p:tgtEl>
                                          <p:spTgt spid="1024"/>
                                        </p:tgtEl>
                                      </p:cBhvr>
                                    </p:animEffect>
                                    <p:anim calcmode="lin" valueType="num">
                                      <p:cBhvr>
                                        <p:cTn id="36" dur="1000" fill="hold"/>
                                        <p:tgtEl>
                                          <p:spTgt spid="1024"/>
                                        </p:tgtEl>
                                        <p:attrNameLst>
                                          <p:attrName>ppt_x</p:attrName>
                                        </p:attrNameLst>
                                      </p:cBhvr>
                                      <p:tavLst>
                                        <p:tav tm="0">
                                          <p:val>
                                            <p:strVal val="#ppt_x"/>
                                          </p:val>
                                        </p:tav>
                                        <p:tav tm="100000">
                                          <p:val>
                                            <p:strVal val="#ppt_x"/>
                                          </p:val>
                                        </p:tav>
                                      </p:tavLst>
                                    </p:anim>
                                    <p:anim calcmode="lin" valueType="num">
                                      <p:cBhvr>
                                        <p:cTn id="37"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rial Narrow" panose="020B0606020202030204" pitchFamily="34" charset="0"/>
              </a:rPr>
              <a:t>Tossed To and </a:t>
            </a:r>
            <a:r>
              <a:rPr lang="en-US" sz="6000" dirty="0" err="1">
                <a:latin typeface="Arial Narrow" panose="020B0606020202030204" pitchFamily="34" charset="0"/>
              </a:rPr>
              <a:t>Fro</a:t>
            </a:r>
            <a:endParaRPr lang="en-US" sz="4400" dirty="0">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4:14-15</a:t>
            </a:r>
            <a:endParaRPr lang="en-US" dirty="0"/>
          </a:p>
        </p:txBody>
      </p:sp>
      <p:sp>
        <p:nvSpPr>
          <p:cNvPr id="10" name="Rectangle 9"/>
          <p:cNvSpPr/>
          <p:nvPr/>
        </p:nvSpPr>
        <p:spPr>
          <a:xfrm>
            <a:off x="5976257" y="1384050"/>
            <a:ext cx="5497286" cy="5016758"/>
          </a:xfrm>
          <a:prstGeom prst="rect">
            <a:avLst/>
          </a:prstGeom>
        </p:spPr>
        <p:txBody>
          <a:bodyPr wrap="square">
            <a:spAutoFit/>
          </a:bodyPr>
          <a:lstStyle/>
          <a:p>
            <a:r>
              <a:rPr lang="en-US" sz="2000" b="1" dirty="0">
                <a:solidFill>
                  <a:srgbClr val="444444"/>
                </a:solidFill>
              </a:rPr>
              <a:t>The winds of false doctrine that are blowing today both outside and a few within the Church are far more dangerous to the ultimate salvation of mankind than are earthquakes, hurricanes, typhoons, volcanic eruptions, and other natural disasters. </a:t>
            </a:r>
          </a:p>
          <a:p>
            <a:endParaRPr lang="en-US" sz="2000" b="1" dirty="0">
              <a:solidFill>
                <a:srgbClr val="444444"/>
              </a:solidFill>
            </a:endParaRPr>
          </a:p>
          <a:p>
            <a:r>
              <a:rPr lang="en-US" sz="2000" b="1" dirty="0">
                <a:solidFill>
                  <a:srgbClr val="444444"/>
                </a:solidFill>
              </a:rPr>
              <a:t>These winds can uproot people if their roots are not firmly anchored to the Rock of our salvation, which is the teachings and the gospel of Jesus Christ.</a:t>
            </a:r>
          </a:p>
          <a:p>
            <a:endParaRPr lang="en-US" sz="2000" b="1" dirty="0">
              <a:solidFill>
                <a:srgbClr val="444444"/>
              </a:solidFill>
            </a:endParaRPr>
          </a:p>
          <a:p>
            <a:r>
              <a:rPr lang="en-US" sz="2000" b="1" dirty="0">
                <a:solidFill>
                  <a:srgbClr val="444444"/>
                </a:solidFill>
              </a:rPr>
              <a:t>"We, as a people, are to live our religion and its principles and follow the leadership of our prophet, seer, and revelator regardless of what the world does."</a:t>
            </a:r>
            <a:endParaRPr lang="en-US" sz="2000" b="1" i="0" dirty="0">
              <a:solidFill>
                <a:srgbClr val="444444"/>
              </a:solidFill>
              <a:effectLst/>
            </a:endParaRPr>
          </a:p>
        </p:txBody>
      </p:sp>
      <p:pic>
        <p:nvPicPr>
          <p:cNvPr id="6146" name="Picture 2" descr="Image result for ocean storm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399" y="1130074"/>
            <a:ext cx="4752975" cy="2638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46044" y="6401191"/>
            <a:ext cx="445956" cy="369332"/>
          </a:xfrm>
          <a:prstGeom prst="rect">
            <a:avLst/>
          </a:prstGeom>
        </p:spPr>
        <p:txBody>
          <a:bodyPr wrap="none">
            <a:spAutoFit/>
          </a:bodyPr>
          <a:lstStyle/>
          <a:p>
            <a:r>
              <a:rPr lang="en-US" b="1" dirty="0">
                <a:solidFill>
                  <a:srgbClr val="444444"/>
                </a:solidFill>
              </a:rPr>
              <a:t>(7)</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555" y="114300"/>
            <a:ext cx="962124" cy="1213757"/>
          </a:xfrm>
          <a:prstGeom prst="rect">
            <a:avLst/>
          </a:prstGeom>
        </p:spPr>
      </p:pic>
      <p:sp>
        <p:nvSpPr>
          <p:cNvPr id="8" name="Rectangle 7"/>
          <p:cNvSpPr/>
          <p:nvPr/>
        </p:nvSpPr>
        <p:spPr>
          <a:xfrm>
            <a:off x="620486" y="4034136"/>
            <a:ext cx="4898572" cy="2308324"/>
          </a:xfrm>
          <a:prstGeom prst="rect">
            <a:avLst/>
          </a:prstGeom>
        </p:spPr>
        <p:txBody>
          <a:bodyPr wrap="square">
            <a:spAutoFit/>
          </a:bodyPr>
          <a:lstStyle/>
          <a:p>
            <a:pPr algn="ctr"/>
            <a:r>
              <a:rPr lang="en-US" sz="2400" dirty="0">
                <a:solidFill>
                  <a:schemeClr val="bg1"/>
                </a:solidFill>
                <a:effectLst>
                  <a:glow rad="101600">
                    <a:schemeClr val="accent2">
                      <a:satMod val="175000"/>
                      <a:alpha val="40000"/>
                    </a:schemeClr>
                  </a:glow>
                </a:effectLst>
                <a:latin typeface="Open Sans"/>
              </a:rPr>
              <a:t>How do the teachings of apostles, prophets, and other Church leaders help followers of God navigate these troubled waters and return safely to Heavenly Father?</a:t>
            </a:r>
            <a:endParaRPr lang="en-US" sz="2400" dirty="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30774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latin typeface="Arial Narrow" panose="020B0606020202030204" pitchFamily="34" charset="0"/>
              </a:rPr>
              <a:t>Put on the New Man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4:22-24</a:t>
            </a:r>
            <a:endParaRPr lang="en-US" dirty="0"/>
          </a:p>
        </p:txBody>
      </p:sp>
      <p:sp>
        <p:nvSpPr>
          <p:cNvPr id="2" name="Rectangle 1"/>
          <p:cNvSpPr/>
          <p:nvPr/>
        </p:nvSpPr>
        <p:spPr>
          <a:xfrm>
            <a:off x="11746044" y="6401191"/>
            <a:ext cx="445956" cy="369332"/>
          </a:xfrm>
          <a:prstGeom prst="rect">
            <a:avLst/>
          </a:prstGeom>
        </p:spPr>
        <p:txBody>
          <a:bodyPr wrap="none">
            <a:spAutoFit/>
          </a:bodyPr>
          <a:lstStyle/>
          <a:p>
            <a:r>
              <a:rPr lang="en-US" b="1" dirty="0">
                <a:solidFill>
                  <a:srgbClr val="444444"/>
                </a:solidFill>
              </a:rPr>
              <a:t>(1)</a:t>
            </a:r>
            <a:endParaRPr lang="en-US" dirty="0"/>
          </a:p>
        </p:txBody>
      </p:sp>
      <p:sp>
        <p:nvSpPr>
          <p:cNvPr id="8" name="Rectangle 7"/>
          <p:cNvSpPr/>
          <p:nvPr/>
        </p:nvSpPr>
        <p:spPr>
          <a:xfrm>
            <a:off x="3592285" y="2390393"/>
            <a:ext cx="4898572" cy="2554545"/>
          </a:xfrm>
          <a:prstGeom prst="rect">
            <a:avLst/>
          </a:prstGeom>
        </p:spPr>
        <p:txBody>
          <a:bodyPr wrap="square">
            <a:spAutoFit/>
          </a:bodyPr>
          <a:lstStyle/>
          <a:p>
            <a:pPr algn="ctr"/>
            <a:r>
              <a:rPr lang="en-US" sz="4000" b="1" dirty="0">
                <a:effectLst>
                  <a:glow rad="101600">
                    <a:schemeClr val="accent2">
                      <a:satMod val="175000"/>
                      <a:alpha val="40000"/>
                    </a:schemeClr>
                  </a:glow>
                </a:effectLst>
                <a:latin typeface="Open Sans"/>
              </a:rPr>
              <a:t>Which outfits would be appropriate for a very nice event?</a:t>
            </a:r>
            <a:endParaRPr lang="en-US" sz="4000" b="1" dirty="0">
              <a:effectLst>
                <a:glow rad="101600">
                  <a:schemeClr val="accent2">
                    <a:satMod val="175000"/>
                    <a:alpha val="40000"/>
                  </a:schemeClr>
                </a:glow>
              </a:effectLst>
            </a:endParaRPr>
          </a:p>
        </p:txBody>
      </p:sp>
      <p:pic>
        <p:nvPicPr>
          <p:cNvPr id="8194" name="Picture 2" descr="Image result for coat old and 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998" y="1567531"/>
            <a:ext cx="2237175" cy="21941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uit jack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3032" y="837542"/>
            <a:ext cx="1932214" cy="25195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jeans and t shi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38" y="4344081"/>
            <a:ext cx="26003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modest long dresses with sleev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4514" y="3505199"/>
            <a:ext cx="2104799" cy="282822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606141" y="4942383"/>
            <a:ext cx="553339" cy="1692231"/>
            <a:chOff x="10765432" y="2103016"/>
            <a:chExt cx="804358" cy="2459902"/>
          </a:xfrm>
        </p:grpSpPr>
        <p:grpSp>
          <p:nvGrpSpPr>
            <p:cNvPr id="16" name="Group 15"/>
            <p:cNvGrpSpPr/>
            <p:nvPr/>
          </p:nvGrpSpPr>
          <p:grpSpPr>
            <a:xfrm>
              <a:off x="10765432" y="2103016"/>
              <a:ext cx="804358" cy="2459902"/>
              <a:chOff x="7205858" y="1350098"/>
              <a:chExt cx="1258434" cy="3848561"/>
            </a:xfrm>
          </p:grpSpPr>
          <p:grpSp>
            <p:nvGrpSpPr>
              <p:cNvPr id="18" name="Group 17"/>
              <p:cNvGrpSpPr/>
              <p:nvPr/>
            </p:nvGrpSpPr>
            <p:grpSpPr>
              <a:xfrm>
                <a:off x="7322943" y="1350098"/>
                <a:ext cx="1141349" cy="3848561"/>
                <a:chOff x="3729193" y="976912"/>
                <a:chExt cx="1141349" cy="3848561"/>
              </a:xfrm>
            </p:grpSpPr>
            <p:sp>
              <p:nvSpPr>
                <p:cNvPr id="20"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55"/>
                <p:cNvSpPr/>
                <p:nvPr/>
              </p:nvSpPr>
              <p:spPr>
                <a:xfrm rot="17598643">
                  <a:off x="4317868" y="1854517"/>
                  <a:ext cx="251657" cy="8536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57"/>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Isosceles Triangle 18"/>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ounded Rectangle 55"/>
            <p:cNvSpPr/>
            <p:nvPr/>
          </p:nvSpPr>
          <p:spPr>
            <a:xfrm rot="19769779">
              <a:off x="11321752" y="2504849"/>
              <a:ext cx="129283" cy="6122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flipH="1">
            <a:off x="5737706" y="886079"/>
            <a:ext cx="501856" cy="1692231"/>
            <a:chOff x="10840270" y="2103016"/>
            <a:chExt cx="729520" cy="2459902"/>
          </a:xfrm>
        </p:grpSpPr>
        <p:grpSp>
          <p:nvGrpSpPr>
            <p:cNvPr id="27" name="Group 26"/>
            <p:cNvGrpSpPr/>
            <p:nvPr/>
          </p:nvGrpSpPr>
          <p:grpSpPr>
            <a:xfrm>
              <a:off x="10840270" y="2103016"/>
              <a:ext cx="729520" cy="2459902"/>
              <a:chOff x="3729193" y="976912"/>
              <a:chExt cx="1141349" cy="3848561"/>
            </a:xfrm>
          </p:grpSpPr>
          <p:sp>
            <p:nvSpPr>
              <p:cNvPr id="29"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5"/>
              <p:cNvSpPr/>
              <p:nvPr/>
            </p:nvSpPr>
            <p:spPr>
              <a:xfrm rot="17598643">
                <a:off x="4317868" y="1854517"/>
                <a:ext cx="251657" cy="8536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7"/>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55"/>
            <p:cNvSpPr/>
            <p:nvPr/>
          </p:nvSpPr>
          <p:spPr>
            <a:xfrm rot="19769779">
              <a:off x="11321752" y="2504849"/>
              <a:ext cx="129283" cy="6122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9296400" y="0"/>
            <a:ext cx="2895600" cy="1200329"/>
          </a:xfrm>
          <a:prstGeom prst="rect">
            <a:avLst/>
          </a:prstGeom>
        </p:spPr>
        <p:txBody>
          <a:bodyPr wrap="square">
            <a:spAutoFit/>
          </a:bodyPr>
          <a:lstStyle/>
          <a:p>
            <a:pPr algn="ctr"/>
            <a:r>
              <a:rPr lang="en-US" b="1" dirty="0">
                <a:solidFill>
                  <a:srgbClr val="333333"/>
                </a:solidFill>
                <a:latin typeface="Open Sans"/>
              </a:rPr>
              <a:t>Setting aside old clothing and clothing oneself in righteousness. </a:t>
            </a:r>
            <a:endParaRPr lang="en-US" b="1" dirty="0"/>
          </a:p>
        </p:txBody>
      </p:sp>
      <p:sp>
        <p:nvSpPr>
          <p:cNvPr id="9" name="Rectangle 8"/>
          <p:cNvSpPr/>
          <p:nvPr/>
        </p:nvSpPr>
        <p:spPr>
          <a:xfrm>
            <a:off x="-1" y="0"/>
            <a:ext cx="3788229" cy="1477328"/>
          </a:xfrm>
          <a:prstGeom prst="rect">
            <a:avLst/>
          </a:prstGeom>
        </p:spPr>
        <p:txBody>
          <a:bodyPr wrap="square">
            <a:spAutoFit/>
          </a:bodyPr>
          <a:lstStyle/>
          <a:p>
            <a:r>
              <a:rPr lang="en-US" b="1" dirty="0">
                <a:solidFill>
                  <a:srgbClr val="333333"/>
                </a:solidFill>
                <a:latin typeface="Open Sans"/>
              </a:rPr>
              <a:t>The unrighteous practices the Saints should abandon, and defining the higher, more saintly manner of living they should adopt</a:t>
            </a:r>
            <a:endParaRPr lang="en-US" b="1" dirty="0"/>
          </a:p>
        </p:txBody>
      </p:sp>
      <p:sp>
        <p:nvSpPr>
          <p:cNvPr id="4" name="Rectangle 3">
            <a:extLst>
              <a:ext uri="{FF2B5EF4-FFF2-40B4-BE49-F238E27FC236}">
                <a16:creationId xmlns:a16="http://schemas.microsoft.com/office/drawing/2014/main" id="{7B14E9F7-FE39-DC4A-BE5B-8C93F9727FDA}"/>
              </a:ext>
            </a:extLst>
          </p:cNvPr>
          <p:cNvSpPr/>
          <p:nvPr/>
        </p:nvSpPr>
        <p:spPr>
          <a:xfrm>
            <a:off x="6290183" y="5130394"/>
            <a:ext cx="2813850" cy="1477328"/>
          </a:xfrm>
          <a:prstGeom prst="rect">
            <a:avLst/>
          </a:prstGeom>
        </p:spPr>
        <p:txBody>
          <a:bodyPr wrap="square">
            <a:spAutoFit/>
          </a:bodyPr>
          <a:lstStyle/>
          <a:p>
            <a:r>
              <a:rPr lang="en-US" b="1" dirty="0">
                <a:solidFill>
                  <a:srgbClr val="333333"/>
                </a:solidFill>
                <a:latin typeface="Open Sans"/>
              </a:rPr>
              <a:t>Dressing appropriately shows respect for the occasion and those that have put the occasion together.</a:t>
            </a:r>
            <a:endParaRPr lang="en-US" b="1" dirty="0"/>
          </a:p>
        </p:txBody>
      </p:sp>
    </p:spTree>
    <p:extLst>
      <p:ext uri="{BB962C8B-B14F-4D97-AF65-F5344CB8AC3E}">
        <p14:creationId xmlns:p14="http://schemas.microsoft.com/office/powerpoint/2010/main" val="28352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outVertical)">
                                      <p:cBhvr>
                                        <p:cTn id="10" dur="500"/>
                                        <p:tgtEl>
                                          <p:spTgt spid="8194"/>
                                        </p:tgtEl>
                                      </p:cBhvr>
                                    </p:animEffect>
                                  </p:childTnLst>
                                </p:cTn>
                              </p:par>
                              <p:par>
                                <p:cTn id="11" presetID="16" presetClass="entr" presetSubtype="37"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outVertical)">
                                      <p:cBhvr>
                                        <p:cTn id="13" dur="500"/>
                                        <p:tgtEl>
                                          <p:spTgt spid="819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barn(outVertical)">
                                      <p:cBhvr>
                                        <p:cTn id="19" dur="500"/>
                                        <p:tgtEl>
                                          <p:spTgt spid="8198"/>
                                        </p:tgtEl>
                                      </p:cBhvr>
                                    </p:animEffect>
                                  </p:childTnLst>
                                </p:cTn>
                              </p:par>
                              <p:par>
                                <p:cTn id="20" presetID="16" presetClass="entr" presetSubtype="37"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par>
                                <p:cTn id="23" presetID="16" presetClass="entr" presetSubtype="37" fill="hold" nodeType="with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barn(outVertical)">
                                      <p:cBhvr>
                                        <p:cTn id="25" dur="500"/>
                                        <p:tgtEl>
                                          <p:spTgt spid="820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4:14-15</a:t>
            </a:r>
            <a:endParaRPr lang="en-US" dirty="0"/>
          </a:p>
        </p:txBody>
      </p:sp>
      <p:sp>
        <p:nvSpPr>
          <p:cNvPr id="10" name="Rectangle 9"/>
          <p:cNvSpPr/>
          <p:nvPr/>
        </p:nvSpPr>
        <p:spPr>
          <a:xfrm>
            <a:off x="217714" y="491421"/>
            <a:ext cx="6030686" cy="2308324"/>
          </a:xfrm>
          <a:prstGeom prst="rect">
            <a:avLst/>
          </a:prstGeom>
        </p:spPr>
        <p:txBody>
          <a:bodyPr wrap="square">
            <a:spAutoFit/>
          </a:bodyPr>
          <a:lstStyle/>
          <a:p>
            <a:r>
              <a:rPr lang="en-US" sz="2400" b="1" dirty="0"/>
              <a:t>The old ways, so pleasing to the carnal man, are really hard to set aside. Actually, these ways are not really fulfilling and not really satisfying. But they are preoccupying, for pleasing the natural man is a full-time business. He sees to that!</a:t>
            </a:r>
            <a:endParaRPr lang="en-US" sz="2400" b="1" i="0" dirty="0">
              <a:solidFill>
                <a:srgbClr val="444444"/>
              </a:solidFill>
              <a:effectLst/>
            </a:endParaRPr>
          </a:p>
        </p:txBody>
      </p:sp>
      <p:sp>
        <p:nvSpPr>
          <p:cNvPr id="2" name="Rectangle 1"/>
          <p:cNvSpPr/>
          <p:nvPr/>
        </p:nvSpPr>
        <p:spPr>
          <a:xfrm>
            <a:off x="11746044" y="6401191"/>
            <a:ext cx="445956" cy="369332"/>
          </a:xfrm>
          <a:prstGeom prst="rect">
            <a:avLst/>
          </a:prstGeom>
        </p:spPr>
        <p:txBody>
          <a:bodyPr wrap="none">
            <a:spAutoFit/>
          </a:bodyPr>
          <a:lstStyle/>
          <a:p>
            <a:r>
              <a:rPr lang="en-US" b="1" dirty="0">
                <a:solidFill>
                  <a:srgbClr val="444444"/>
                </a:solidFill>
              </a:rPr>
              <a:t>(8)</a:t>
            </a:r>
            <a:endParaRPr lang="en-US" dirty="0"/>
          </a:p>
        </p:txBody>
      </p:sp>
      <p:sp>
        <p:nvSpPr>
          <p:cNvPr id="5" name="Rectangle 4"/>
          <p:cNvSpPr/>
          <p:nvPr/>
        </p:nvSpPr>
        <p:spPr>
          <a:xfrm>
            <a:off x="4985657" y="4152037"/>
            <a:ext cx="6096000" cy="1938992"/>
          </a:xfrm>
          <a:prstGeom prst="rect">
            <a:avLst/>
          </a:prstGeom>
        </p:spPr>
        <p:txBody>
          <a:bodyPr>
            <a:spAutoFit/>
          </a:bodyPr>
          <a:lstStyle/>
          <a:p>
            <a:r>
              <a:rPr lang="en-US" sz="2400" b="1" dirty="0">
                <a:solidFill>
                  <a:srgbClr val="444444"/>
                </a:solidFill>
              </a:rPr>
              <a:t>"Of course, what is really to be jettisoned, put off, is anger, selfishness, malice, injustice, impatience, filthy communication, and so forth, while we put on kindness, meekness, long-suffering, and so on.”</a:t>
            </a:r>
            <a:endParaRPr lang="en-US" sz="2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5143" y="135194"/>
            <a:ext cx="970547" cy="1214636"/>
          </a:xfrm>
          <a:prstGeom prst="rect">
            <a:avLst/>
          </a:prstGeom>
        </p:spPr>
      </p:pic>
      <p:pic>
        <p:nvPicPr>
          <p:cNvPr id="9218" name="Picture 2" descr="Image result for what do you see in the mirr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599" y="1884363"/>
            <a:ext cx="4528457" cy="193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7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Flecks of Gold</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4EF0E867-9784-5F5B-B664-667495C9E6DB}"/>
              </a:ext>
            </a:extLst>
          </p:cNvPr>
          <p:cNvSpPr txBox="1"/>
          <p:nvPr/>
        </p:nvSpPr>
        <p:spPr>
          <a:xfrm>
            <a:off x="138758" y="936069"/>
            <a:ext cx="6009808" cy="5078313"/>
          </a:xfrm>
          <a:prstGeom prst="rect">
            <a:avLst/>
          </a:prstGeom>
          <a:noFill/>
        </p:spPr>
        <p:txBody>
          <a:bodyPr wrap="square">
            <a:spAutoFit/>
          </a:bodyPr>
          <a:lstStyle/>
          <a:p>
            <a:pPr algn="l" fontAlgn="base"/>
            <a:r>
              <a:rPr lang="en-US" b="0" i="0" dirty="0">
                <a:solidFill>
                  <a:schemeClr val="bg1"/>
                </a:solidFill>
                <a:effectLst/>
                <a:latin typeface="+mj-lt"/>
              </a:rPr>
              <a:t>Oftentimes we are like the young merchant from Boston, who in 1849, as the story goes, was caught up in the fervor of the California gold rush. </a:t>
            </a:r>
          </a:p>
          <a:p>
            <a:pPr algn="l" fontAlgn="base"/>
            <a:endParaRPr lang="en-US" dirty="0">
              <a:solidFill>
                <a:schemeClr val="bg1"/>
              </a:solidFill>
              <a:latin typeface="+mj-lt"/>
            </a:endParaRPr>
          </a:p>
          <a:p>
            <a:pPr algn="l" fontAlgn="base"/>
            <a:r>
              <a:rPr lang="en-US" b="0" i="0" dirty="0">
                <a:solidFill>
                  <a:schemeClr val="bg1"/>
                </a:solidFill>
                <a:effectLst/>
                <a:latin typeface="+mj-lt"/>
              </a:rPr>
              <a:t>He sold all of his possessions to seek his fortune in the California rivers, which he was told were filled with gold nuggets so big that one could hardly carry them.</a:t>
            </a:r>
          </a:p>
          <a:p>
            <a:pPr algn="l" fontAlgn="base"/>
            <a:endParaRPr lang="en-US" b="0" i="0" dirty="0">
              <a:solidFill>
                <a:schemeClr val="bg1"/>
              </a:solidFill>
              <a:effectLst/>
              <a:latin typeface="+mj-lt"/>
            </a:endParaRPr>
          </a:p>
          <a:p>
            <a:pPr algn="l" fontAlgn="base"/>
            <a:r>
              <a:rPr lang="en-US" b="0" i="0" dirty="0">
                <a:solidFill>
                  <a:schemeClr val="bg1"/>
                </a:solidFill>
                <a:effectLst/>
                <a:latin typeface="+mj-lt"/>
              </a:rPr>
              <a:t>Day after endless day, the young man dipped his pan into the river and came up empty. </a:t>
            </a:r>
          </a:p>
          <a:p>
            <a:pPr algn="l" fontAlgn="base"/>
            <a:endParaRPr lang="en-US" dirty="0">
              <a:solidFill>
                <a:schemeClr val="bg1"/>
              </a:solidFill>
              <a:latin typeface="+mj-lt"/>
            </a:endParaRPr>
          </a:p>
          <a:p>
            <a:pPr algn="l" fontAlgn="base"/>
            <a:r>
              <a:rPr lang="en-US" b="0" i="0" dirty="0">
                <a:solidFill>
                  <a:schemeClr val="bg1"/>
                </a:solidFill>
                <a:effectLst/>
                <a:latin typeface="+mj-lt"/>
              </a:rPr>
              <a:t>His only reward was a growing pile of rocks. Discouraged and broke, he was ready to quit until one day an old, experienced prospector said to him, “That’s quite a pile of rocks you are getting there, my boy.”</a:t>
            </a:r>
          </a:p>
          <a:p>
            <a:pPr algn="l" fontAlgn="base"/>
            <a:endParaRPr lang="en-US" b="0" i="0" dirty="0">
              <a:solidFill>
                <a:schemeClr val="bg1"/>
              </a:solidFill>
              <a:effectLst/>
              <a:latin typeface="+mj-lt"/>
            </a:endParaRPr>
          </a:p>
          <a:p>
            <a:pPr algn="l" fontAlgn="base"/>
            <a:r>
              <a:rPr lang="en-US" b="0" i="0" dirty="0">
                <a:solidFill>
                  <a:schemeClr val="bg1"/>
                </a:solidFill>
                <a:effectLst/>
                <a:latin typeface="+mj-lt"/>
              </a:rPr>
              <a:t>The young man replied, “There’s no gold here. I’m going back home.”</a:t>
            </a:r>
          </a:p>
        </p:txBody>
      </p:sp>
      <p:pic>
        <p:nvPicPr>
          <p:cNvPr id="9" name="Picture 8">
            <a:extLst>
              <a:ext uri="{FF2B5EF4-FFF2-40B4-BE49-F238E27FC236}">
                <a16:creationId xmlns:a16="http://schemas.microsoft.com/office/drawing/2014/main" id="{B12BBB06-760F-6032-BAA7-5114662A162A}"/>
              </a:ext>
            </a:extLst>
          </p:cNvPr>
          <p:cNvPicPr>
            <a:picLocks noChangeAspect="1"/>
          </p:cNvPicPr>
          <p:nvPr/>
        </p:nvPicPr>
        <p:blipFill>
          <a:blip r:embed="rId3"/>
          <a:stretch>
            <a:fillRect/>
          </a:stretch>
        </p:blipFill>
        <p:spPr>
          <a:xfrm flipH="1">
            <a:off x="9503211" y="3413226"/>
            <a:ext cx="2252945" cy="3111714"/>
          </a:xfrm>
          <a:prstGeom prst="rect">
            <a:avLst/>
          </a:prstGeom>
        </p:spPr>
      </p:pic>
      <p:pic>
        <p:nvPicPr>
          <p:cNvPr id="16" name="Picture 15">
            <a:extLst>
              <a:ext uri="{FF2B5EF4-FFF2-40B4-BE49-F238E27FC236}">
                <a16:creationId xmlns:a16="http://schemas.microsoft.com/office/drawing/2014/main" id="{66026958-A6E6-6703-F516-81989A55E82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096000" y="3224630"/>
            <a:ext cx="3124636" cy="2355067"/>
          </a:xfrm>
          <a:prstGeom prst="rect">
            <a:avLst/>
          </a:prstGeom>
        </p:spPr>
      </p:pic>
      <p:pic>
        <p:nvPicPr>
          <p:cNvPr id="17" name="Picture 16">
            <a:extLst>
              <a:ext uri="{FF2B5EF4-FFF2-40B4-BE49-F238E27FC236}">
                <a16:creationId xmlns:a16="http://schemas.microsoft.com/office/drawing/2014/main" id="{8EE2F032-0C85-3BFE-3B25-6DE9C8FDF5C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35015" y1="41339" x2="7864" y2="13386"/>
                        <a14:backgroundMark x1="7864" y1="13386" x2="5341" y2="9252"/>
                        <a14:backgroundMark x1="33086" y1="59646" x2="27893" y2="39567"/>
                        <a14:backgroundMark x1="56083" y1="75000" x2="78190" y2="63583"/>
                        <a14:backgroundMark x1="78190" y1="63583" x2="79080" y2="63386"/>
                      </a14:backgroundRemoval>
                    </a14:imgEffect>
                  </a14:imgLayer>
                </a14:imgProps>
              </a:ext>
            </a:extLst>
          </a:blip>
          <a:srcRect l="28483" t="27956" r="28935" b="27562"/>
          <a:stretch/>
        </p:blipFill>
        <p:spPr>
          <a:xfrm>
            <a:off x="6993042" y="3878373"/>
            <a:ext cx="1330552" cy="1047581"/>
          </a:xfrm>
          <a:prstGeom prst="rect">
            <a:avLst/>
          </a:prstGeom>
        </p:spPr>
      </p:pic>
      <p:pic>
        <p:nvPicPr>
          <p:cNvPr id="18" name="Picture 17" descr="A person wearing glasses and a suit&#10;&#10;Description automatically generated with medium confidence">
            <a:extLst>
              <a:ext uri="{FF2B5EF4-FFF2-40B4-BE49-F238E27FC236}">
                <a16:creationId xmlns:a16="http://schemas.microsoft.com/office/drawing/2014/main" id="{B944DD55-5C6F-EBDD-A1CB-28D0B447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75" y="112379"/>
            <a:ext cx="632377" cy="790471"/>
          </a:xfrm>
          <a:prstGeom prst="rect">
            <a:avLst/>
          </a:prstGeom>
        </p:spPr>
      </p:pic>
      <p:pic>
        <p:nvPicPr>
          <p:cNvPr id="20" name="Picture 19">
            <a:extLst>
              <a:ext uri="{FF2B5EF4-FFF2-40B4-BE49-F238E27FC236}">
                <a16:creationId xmlns:a16="http://schemas.microsoft.com/office/drawing/2014/main" id="{43BC0D59-EACE-0628-8FD4-676CA9DC1631}"/>
              </a:ext>
            </a:extLst>
          </p:cNvPr>
          <p:cNvPicPr>
            <a:picLocks noChangeAspect="1"/>
          </p:cNvPicPr>
          <p:nvPr/>
        </p:nvPicPr>
        <p:blipFill rotWithShape="1">
          <a:blip r:embed="rId8"/>
          <a:srcRect t="2492"/>
          <a:stretch/>
        </p:blipFill>
        <p:spPr>
          <a:xfrm>
            <a:off x="9344888" y="507614"/>
            <a:ext cx="2200209" cy="2203361"/>
          </a:xfrm>
          <a:prstGeom prst="rect">
            <a:avLst/>
          </a:prstGeom>
        </p:spPr>
      </p:pic>
    </p:spTree>
    <p:extLst>
      <p:ext uri="{BB962C8B-B14F-4D97-AF65-F5344CB8AC3E}">
        <p14:creationId xmlns:p14="http://schemas.microsoft.com/office/powerpoint/2010/main" val="21750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4:27-32 (JST)</a:t>
            </a:r>
            <a:endParaRPr lang="en-US" dirty="0"/>
          </a:p>
        </p:txBody>
      </p:sp>
      <p:sp>
        <p:nvSpPr>
          <p:cNvPr id="10" name="Rectangle 9"/>
          <p:cNvSpPr/>
          <p:nvPr/>
        </p:nvSpPr>
        <p:spPr>
          <a:xfrm>
            <a:off x="1001484" y="132193"/>
            <a:ext cx="10580915" cy="584775"/>
          </a:xfrm>
          <a:prstGeom prst="rect">
            <a:avLst/>
          </a:prstGeom>
        </p:spPr>
        <p:txBody>
          <a:bodyPr wrap="square">
            <a:spAutoFit/>
          </a:bodyPr>
          <a:lstStyle/>
          <a:p>
            <a:r>
              <a:rPr lang="en-US" sz="3200" b="1" dirty="0"/>
              <a:t>“Be ye angry, and sin not” = “</a:t>
            </a:r>
            <a:r>
              <a:rPr lang="en-US" sz="3200" b="1" i="1" dirty="0"/>
              <a:t>Can ye be</a:t>
            </a:r>
            <a:r>
              <a:rPr lang="en-US" sz="3200" b="1" dirty="0"/>
              <a:t> angry, and </a:t>
            </a:r>
            <a:r>
              <a:rPr lang="en-US" sz="3200" b="1" i="1" dirty="0"/>
              <a:t>not sin</a:t>
            </a:r>
            <a:r>
              <a:rPr lang="en-US" sz="3200" b="1" dirty="0"/>
              <a:t>?”</a:t>
            </a:r>
            <a:endParaRPr lang="en-US" sz="3200" b="1" i="0" dirty="0">
              <a:solidFill>
                <a:srgbClr val="444444"/>
              </a:solidFill>
              <a:effectLst/>
            </a:endParaRPr>
          </a:p>
        </p:txBody>
      </p:sp>
      <p:sp>
        <p:nvSpPr>
          <p:cNvPr id="2" name="Rectangle 1"/>
          <p:cNvSpPr/>
          <p:nvPr/>
        </p:nvSpPr>
        <p:spPr>
          <a:xfrm>
            <a:off x="11746044" y="6401191"/>
            <a:ext cx="445956" cy="369332"/>
          </a:xfrm>
          <a:prstGeom prst="rect">
            <a:avLst/>
          </a:prstGeom>
        </p:spPr>
        <p:txBody>
          <a:bodyPr wrap="none">
            <a:spAutoFit/>
          </a:bodyPr>
          <a:lstStyle/>
          <a:p>
            <a:r>
              <a:rPr lang="en-US" b="1" dirty="0">
                <a:solidFill>
                  <a:srgbClr val="444444"/>
                </a:solidFill>
              </a:rPr>
              <a:t>(9)</a:t>
            </a:r>
            <a:endParaRPr lang="en-US" dirty="0"/>
          </a:p>
        </p:txBody>
      </p:sp>
      <p:sp>
        <p:nvSpPr>
          <p:cNvPr id="4" name="Rectangle 3"/>
          <p:cNvSpPr/>
          <p:nvPr/>
        </p:nvSpPr>
        <p:spPr>
          <a:xfrm>
            <a:off x="195943" y="2100668"/>
            <a:ext cx="4561114" cy="3693319"/>
          </a:xfrm>
          <a:prstGeom prst="rect">
            <a:avLst/>
          </a:prstGeom>
        </p:spPr>
        <p:txBody>
          <a:bodyPr wrap="square">
            <a:spAutoFit/>
          </a:bodyPr>
          <a:lstStyle/>
          <a:p>
            <a:r>
              <a:rPr lang="en-US" b="1" dirty="0">
                <a:solidFill>
                  <a:srgbClr val="333333"/>
                </a:solidFill>
                <a:latin typeface="Open Sans"/>
              </a:rPr>
              <a:t>“A cunning part of [Satan’s] strategy is to dissociate anger from agency, making us believe that we are victims of an emotion that we cannot control. </a:t>
            </a:r>
          </a:p>
          <a:p>
            <a:endParaRPr lang="en-US" b="1" dirty="0">
              <a:solidFill>
                <a:srgbClr val="333333"/>
              </a:solidFill>
              <a:latin typeface="Open Sans"/>
            </a:endParaRPr>
          </a:p>
          <a:p>
            <a:r>
              <a:rPr lang="en-US" b="1" dirty="0">
                <a:solidFill>
                  <a:srgbClr val="333333"/>
                </a:solidFill>
                <a:latin typeface="Open Sans"/>
              </a:rPr>
              <a:t>We hear, ‘I lost my temper.’ Losing one’s temper is an interesting choice of words that has become a widely used idiom. </a:t>
            </a:r>
          </a:p>
          <a:p>
            <a:endParaRPr lang="en-US" b="1" dirty="0">
              <a:solidFill>
                <a:srgbClr val="333333"/>
              </a:solidFill>
              <a:latin typeface="Open Sans"/>
            </a:endParaRPr>
          </a:p>
          <a:p>
            <a:r>
              <a:rPr lang="en-US" b="1" dirty="0">
                <a:solidFill>
                  <a:srgbClr val="333333"/>
                </a:solidFill>
                <a:latin typeface="Open Sans"/>
              </a:rPr>
              <a:t>To ‘lose something’ implies ‘not meaning to,’ ‘accidental,’ ‘involuntary,’ ‘not responsible’—careless perhaps but ‘not responsible.’</a:t>
            </a:r>
            <a:endParaRPr lang="en-US" b="1" dirty="0"/>
          </a:p>
        </p:txBody>
      </p:sp>
      <p:sp>
        <p:nvSpPr>
          <p:cNvPr id="6" name="Rectangle 5"/>
          <p:cNvSpPr/>
          <p:nvPr/>
        </p:nvSpPr>
        <p:spPr>
          <a:xfrm>
            <a:off x="2721429" y="746649"/>
            <a:ext cx="6705601" cy="923330"/>
          </a:xfrm>
          <a:prstGeom prst="rect">
            <a:avLst/>
          </a:prstGeom>
          <a:solidFill>
            <a:schemeClr val="tx2">
              <a:lumMod val="40000"/>
              <a:lumOff val="60000"/>
            </a:schemeClr>
          </a:solidFill>
        </p:spPr>
        <p:txBody>
          <a:bodyPr wrap="square">
            <a:spAutoFit/>
          </a:bodyPr>
          <a:lstStyle/>
          <a:p>
            <a:r>
              <a:rPr lang="en-US" b="1" i="1" dirty="0">
                <a:solidFill>
                  <a:schemeClr val="bg1"/>
                </a:solidFill>
                <a:latin typeface="Palatino"/>
              </a:rPr>
              <a:t>But I say unto you, That whosoever is angry with his brother without a cause shall be in danger of the judgment:</a:t>
            </a:r>
          </a:p>
          <a:p>
            <a:r>
              <a:rPr lang="en-US" b="1" i="1" dirty="0">
                <a:solidFill>
                  <a:schemeClr val="bg1"/>
                </a:solidFill>
                <a:latin typeface="Palatino"/>
              </a:rPr>
              <a:t>Matthew 5:22</a:t>
            </a:r>
            <a:endParaRPr lang="en-US" b="1" i="1" dirty="0">
              <a:solidFill>
                <a:schemeClr val="bg1"/>
              </a:solidFill>
            </a:endParaRPr>
          </a:p>
        </p:txBody>
      </p:sp>
      <p:pic>
        <p:nvPicPr>
          <p:cNvPr id="11266" name="Picture 2" descr="Image result for Elder Lynn G. Robbi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3570" y="5399314"/>
            <a:ext cx="957943" cy="11974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858" y="4217534"/>
            <a:ext cx="2122714" cy="15522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cartoon losing tem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907" y="1845810"/>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83285" y="1811609"/>
            <a:ext cx="4310743" cy="3970318"/>
          </a:xfrm>
          <a:prstGeom prst="rect">
            <a:avLst/>
          </a:prstGeom>
        </p:spPr>
        <p:txBody>
          <a:bodyPr wrap="square">
            <a:spAutoFit/>
          </a:bodyPr>
          <a:lstStyle/>
          <a:p>
            <a:r>
              <a:rPr lang="en-US" b="1" dirty="0">
                <a:solidFill>
                  <a:srgbClr val="333333"/>
                </a:solidFill>
                <a:latin typeface="Open Sans"/>
              </a:rPr>
              <a:t>“‘He made me mad.’ This is another phrase we hear, also implying lack of control or agency. </a:t>
            </a:r>
          </a:p>
          <a:p>
            <a:endParaRPr lang="en-US" b="1" dirty="0">
              <a:solidFill>
                <a:srgbClr val="333333"/>
              </a:solidFill>
              <a:latin typeface="Open Sans"/>
            </a:endParaRPr>
          </a:p>
          <a:p>
            <a:r>
              <a:rPr lang="en-US" b="1" dirty="0">
                <a:solidFill>
                  <a:srgbClr val="333333"/>
                </a:solidFill>
                <a:latin typeface="Open Sans"/>
              </a:rPr>
              <a:t>This is a myth that must be debunked. No one makes us mad. Others don’t make us angry. </a:t>
            </a:r>
          </a:p>
          <a:p>
            <a:endParaRPr lang="en-US" b="1" dirty="0">
              <a:solidFill>
                <a:srgbClr val="333333"/>
              </a:solidFill>
              <a:latin typeface="Open Sans"/>
            </a:endParaRPr>
          </a:p>
          <a:p>
            <a:r>
              <a:rPr lang="en-US" b="1" dirty="0">
                <a:solidFill>
                  <a:srgbClr val="333333"/>
                </a:solidFill>
                <a:latin typeface="Open Sans"/>
              </a:rPr>
              <a:t>There is no force involved. Becoming angry is a conscious choice, a decision; therefore, we can make the choice not to become angry. </a:t>
            </a:r>
          </a:p>
          <a:p>
            <a:endParaRPr lang="en-US" b="1" i="1" dirty="0">
              <a:solidFill>
                <a:srgbClr val="333333"/>
              </a:solidFill>
              <a:latin typeface="Open Sans"/>
            </a:endParaRPr>
          </a:p>
          <a:p>
            <a:r>
              <a:rPr lang="en-US" b="1" i="1" dirty="0">
                <a:solidFill>
                  <a:srgbClr val="333333"/>
                </a:solidFill>
                <a:latin typeface="Open Sans"/>
              </a:rPr>
              <a:t>We</a:t>
            </a:r>
            <a:r>
              <a:rPr lang="en-US" b="1" dirty="0">
                <a:solidFill>
                  <a:srgbClr val="333333"/>
                </a:solidFill>
                <a:latin typeface="Open Sans"/>
              </a:rPr>
              <a:t> choose!”</a:t>
            </a:r>
            <a:endParaRPr lang="en-US" b="1" dirty="0"/>
          </a:p>
        </p:txBody>
      </p:sp>
    </p:spTree>
    <p:extLst>
      <p:ext uri="{BB962C8B-B14F-4D97-AF65-F5344CB8AC3E}">
        <p14:creationId xmlns:p14="http://schemas.microsoft.com/office/powerpoint/2010/main" val="89387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4:29</a:t>
            </a:r>
            <a:endParaRPr lang="en-US" dirty="0"/>
          </a:p>
        </p:txBody>
      </p:sp>
      <p:sp>
        <p:nvSpPr>
          <p:cNvPr id="2" name="Rectangle 1"/>
          <p:cNvSpPr/>
          <p:nvPr/>
        </p:nvSpPr>
        <p:spPr>
          <a:xfrm>
            <a:off x="11746044" y="6401191"/>
            <a:ext cx="562975" cy="369332"/>
          </a:xfrm>
          <a:prstGeom prst="rect">
            <a:avLst/>
          </a:prstGeom>
        </p:spPr>
        <p:txBody>
          <a:bodyPr wrap="none">
            <a:spAutoFit/>
          </a:bodyPr>
          <a:lstStyle/>
          <a:p>
            <a:r>
              <a:rPr lang="en-US" b="1" dirty="0">
                <a:solidFill>
                  <a:srgbClr val="444444"/>
                </a:solidFill>
              </a:rPr>
              <a:t>(10)</a:t>
            </a:r>
            <a:endParaRPr lang="en-US" dirty="0"/>
          </a:p>
        </p:txBody>
      </p:sp>
      <p:sp>
        <p:nvSpPr>
          <p:cNvPr id="4" name="Rectangle 3"/>
          <p:cNvSpPr/>
          <p:nvPr/>
        </p:nvSpPr>
        <p:spPr>
          <a:xfrm>
            <a:off x="413657" y="1110068"/>
            <a:ext cx="5257800" cy="1754326"/>
          </a:xfrm>
          <a:prstGeom prst="rect">
            <a:avLst/>
          </a:prstGeom>
        </p:spPr>
        <p:txBody>
          <a:bodyPr wrap="square">
            <a:spAutoFit/>
          </a:bodyPr>
          <a:lstStyle/>
          <a:p>
            <a:r>
              <a:rPr lang="en-US" b="1" dirty="0"/>
              <a:t>Paul encouraged the Saints to avoid “corrupt communication,” which includes all forms of inappropriate speech: lying, deceit, vulgar or profane expressions, gossip, irreverent or disrespectful speech, and offensive, corrupt, degrading, belittling, or profane language, among others.</a:t>
            </a:r>
          </a:p>
        </p:txBody>
      </p:sp>
      <p:sp>
        <p:nvSpPr>
          <p:cNvPr id="8" name="Rectangle 7"/>
          <p:cNvSpPr/>
          <p:nvPr/>
        </p:nvSpPr>
        <p:spPr>
          <a:xfrm>
            <a:off x="5823857" y="4010523"/>
            <a:ext cx="5910943" cy="2308324"/>
          </a:xfrm>
          <a:prstGeom prst="rect">
            <a:avLst/>
          </a:prstGeom>
        </p:spPr>
        <p:txBody>
          <a:bodyPr wrap="square">
            <a:spAutoFit/>
          </a:bodyPr>
          <a:lstStyle/>
          <a:p>
            <a:r>
              <a:rPr lang="en-US" b="1" dirty="0"/>
              <a:t>"</a:t>
            </a:r>
            <a:r>
              <a:rPr lang="en-US" b="1" dirty="0" err="1"/>
              <a:t>Christlike</a:t>
            </a:r>
            <a:r>
              <a:rPr lang="en-US" b="1" dirty="0"/>
              <a:t> communications are expressions of affection and not anger, truth and not fabrication, compassion and not contention, respect and not ridicule, counsel and not criticism, correction and not condemnation. </a:t>
            </a:r>
          </a:p>
          <a:p>
            <a:endParaRPr lang="en-US" b="1" dirty="0"/>
          </a:p>
          <a:p>
            <a:r>
              <a:rPr lang="en-US" b="1" dirty="0"/>
              <a:t>They are spoken with clarity and not with confusion. They may be tender or they may be tough, but they must always be tempered.“ </a:t>
            </a:r>
          </a:p>
        </p:txBody>
      </p:sp>
      <p:sp>
        <p:nvSpPr>
          <p:cNvPr id="13" name="TextBox 12"/>
          <p:cNvSpPr txBox="1"/>
          <p:nvPr/>
        </p:nvSpPr>
        <p:spPr>
          <a:xfrm>
            <a:off x="97971" y="0"/>
            <a:ext cx="12192000" cy="830997"/>
          </a:xfrm>
          <a:prstGeom prst="rect">
            <a:avLst/>
          </a:prstGeom>
          <a:noFill/>
        </p:spPr>
        <p:txBody>
          <a:bodyPr wrap="square" rtlCol="0">
            <a:spAutoFit/>
          </a:bodyPr>
          <a:lstStyle/>
          <a:p>
            <a:pPr algn="ctr"/>
            <a:r>
              <a:rPr lang="en-US" sz="4800" dirty="0">
                <a:latin typeface="Arial Narrow" panose="020B0606020202030204" pitchFamily="34" charset="0"/>
              </a:rPr>
              <a:t>Communication—To Not Be Corrupted</a:t>
            </a:r>
          </a:p>
        </p:txBody>
      </p:sp>
      <p:pic>
        <p:nvPicPr>
          <p:cNvPr id="12290" name="Picture 2" descr="Image result for Elder L. Lionel Kendri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3685" y="141515"/>
            <a:ext cx="1031421" cy="14694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902278" y="3241223"/>
            <a:ext cx="2974522" cy="2974522"/>
            <a:chOff x="1760764" y="3099708"/>
            <a:chExt cx="2974522" cy="2974522"/>
          </a:xfrm>
        </p:grpSpPr>
        <p:pic>
          <p:nvPicPr>
            <p:cNvPr id="12294" name="Picture 6" descr="Image result for texting gif 3 d me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0764" y="3099708"/>
              <a:ext cx="2974522" cy="29745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74371" y="5399314"/>
              <a:ext cx="2917372" cy="587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96" name="Picture 8" descr="Image result for jesus spea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7487" y="1110342"/>
            <a:ext cx="2623456" cy="262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6488668"/>
            <a:ext cx="6096000" cy="369332"/>
          </a:xfrm>
          <a:prstGeom prst="rect">
            <a:avLst/>
          </a:prstGeom>
        </p:spPr>
        <p:txBody>
          <a:bodyPr>
            <a:spAutoFit/>
          </a:bodyPr>
          <a:lstStyle/>
          <a:p>
            <a:r>
              <a:rPr lang="en-US" dirty="0">
                <a:latin typeface="Palatino"/>
              </a:rPr>
              <a:t>Ephesians 4:32</a:t>
            </a:r>
            <a:endParaRPr lang="en-US" dirty="0"/>
          </a:p>
        </p:txBody>
      </p:sp>
      <p:sp>
        <p:nvSpPr>
          <p:cNvPr id="2" name="Rectangle 1"/>
          <p:cNvSpPr/>
          <p:nvPr/>
        </p:nvSpPr>
        <p:spPr>
          <a:xfrm>
            <a:off x="11629025" y="6488668"/>
            <a:ext cx="562975" cy="369332"/>
          </a:xfrm>
          <a:prstGeom prst="rect">
            <a:avLst/>
          </a:prstGeom>
        </p:spPr>
        <p:txBody>
          <a:bodyPr wrap="none">
            <a:spAutoFit/>
          </a:bodyPr>
          <a:lstStyle/>
          <a:p>
            <a:r>
              <a:rPr lang="en-US" b="1" dirty="0">
                <a:solidFill>
                  <a:srgbClr val="444444"/>
                </a:solidFill>
              </a:rPr>
              <a:t>(11)</a:t>
            </a:r>
            <a:endParaRPr lang="en-US" dirty="0"/>
          </a:p>
        </p:txBody>
      </p:sp>
      <p:sp>
        <p:nvSpPr>
          <p:cNvPr id="4" name="Rectangle 3"/>
          <p:cNvSpPr/>
          <p:nvPr/>
        </p:nvSpPr>
        <p:spPr>
          <a:xfrm>
            <a:off x="5377543" y="1262468"/>
            <a:ext cx="5301344" cy="4524315"/>
          </a:xfrm>
          <a:prstGeom prst="rect">
            <a:avLst/>
          </a:prstGeom>
        </p:spPr>
        <p:txBody>
          <a:bodyPr wrap="square">
            <a:spAutoFit/>
          </a:bodyPr>
          <a:lstStyle/>
          <a:p>
            <a:r>
              <a:rPr lang="en-US" sz="2400" b="1" dirty="0"/>
              <a:t>"In such homes, where we are 'kind one to another, tenderhearted, forgiving one another,’ where we are holding our family meetings, discussions, and councils, where we are praying, working, and playing with love as our chief motive, where we are trying to share the gospel with others and fulfill the other purposes of the Lord-in those homes there will dwell a powerful spirituality and unity that will be a lifelong strength to all family members."</a:t>
            </a:r>
          </a:p>
        </p:txBody>
      </p:sp>
      <p:sp>
        <p:nvSpPr>
          <p:cNvPr id="13" name="TextBox 12"/>
          <p:cNvSpPr txBox="1"/>
          <p:nvPr/>
        </p:nvSpPr>
        <p:spPr>
          <a:xfrm>
            <a:off x="97971" y="0"/>
            <a:ext cx="12192000" cy="830997"/>
          </a:xfrm>
          <a:prstGeom prst="rect">
            <a:avLst/>
          </a:prstGeom>
          <a:noFill/>
        </p:spPr>
        <p:txBody>
          <a:bodyPr wrap="square" rtlCol="0">
            <a:spAutoFit/>
          </a:bodyPr>
          <a:lstStyle/>
          <a:p>
            <a:pPr algn="ctr"/>
            <a:r>
              <a:rPr lang="en-US" sz="4800" dirty="0">
                <a:latin typeface="Arial Narrow" panose="020B0606020202030204" pitchFamily="34" charset="0"/>
              </a:rPr>
              <a:t>Therefore, I Was Taught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058" y="161754"/>
            <a:ext cx="1101328" cy="1447037"/>
          </a:xfrm>
          <a:prstGeom prst="rect">
            <a:avLst/>
          </a:prstGeom>
        </p:spPr>
      </p:pic>
      <p:grpSp>
        <p:nvGrpSpPr>
          <p:cNvPr id="10" name="Group 9"/>
          <p:cNvGrpSpPr/>
          <p:nvPr/>
        </p:nvGrpSpPr>
        <p:grpSpPr>
          <a:xfrm>
            <a:off x="827315" y="1924731"/>
            <a:ext cx="3913414" cy="3338708"/>
            <a:chOff x="979715" y="1228045"/>
            <a:chExt cx="3913414" cy="3338708"/>
          </a:xfrm>
        </p:grpSpPr>
        <p:pic>
          <p:nvPicPr>
            <p:cNvPr id="13314" name="Picture 2" descr="Image result for spencer w kimball and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929" y="1228045"/>
              <a:ext cx="3886200" cy="30956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79715" y="4289754"/>
              <a:ext cx="3831771" cy="276999"/>
            </a:xfrm>
            <a:prstGeom prst="rect">
              <a:avLst/>
            </a:prstGeom>
          </p:spPr>
          <p:txBody>
            <a:bodyPr wrap="square">
              <a:spAutoFit/>
            </a:bodyPr>
            <a:lstStyle/>
            <a:p>
              <a:r>
                <a:rPr lang="en-US" sz="1200" b="1" dirty="0">
                  <a:latin typeface="Palatino"/>
                </a:rPr>
                <a:t>The Kimball’s with grandchildren</a:t>
              </a:r>
              <a:endParaRPr lang="en-US" sz="1200" b="1" dirty="0"/>
            </a:p>
          </p:txBody>
        </p:sp>
      </p:grpSp>
    </p:spTree>
    <p:extLst>
      <p:ext uri="{BB962C8B-B14F-4D97-AF65-F5344CB8AC3E}">
        <p14:creationId xmlns:p14="http://schemas.microsoft.com/office/powerpoint/2010/main" val="1282846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yellow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078313"/>
          </a:xfrm>
          <a:prstGeom prst="rect">
            <a:avLst/>
          </a:prstGeom>
          <a:noFill/>
        </p:spPr>
        <p:txBody>
          <a:bodyPr wrap="square" rtlCol="0">
            <a:spAutoFit/>
          </a:bodyPr>
          <a:lstStyle/>
          <a:p>
            <a:r>
              <a:rPr lang="en-US" b="1" dirty="0"/>
              <a:t>Sources:</a:t>
            </a:r>
          </a:p>
          <a:p>
            <a:endParaRPr lang="en-US" b="1" dirty="0"/>
          </a:p>
          <a:p>
            <a:pPr marL="342900" indent="-342900">
              <a:buFontTx/>
              <a:buAutoNum type="arabicPeriod"/>
            </a:pPr>
            <a:r>
              <a:rPr lang="en-US" b="1" dirty="0"/>
              <a:t>New Testament Institute Student Manual Chapter 44</a:t>
            </a:r>
          </a:p>
          <a:p>
            <a:pPr marL="342900" indent="-342900">
              <a:buFontTx/>
              <a:buAutoNum type="arabicPeriod"/>
            </a:pPr>
            <a:r>
              <a:rPr lang="en-US" b="1" dirty="0"/>
              <a:t>Chieko N. Okazaki (</a:t>
            </a:r>
            <a:r>
              <a:rPr lang="en-US" b="1" i="1" dirty="0"/>
              <a:t>Aloha!</a:t>
            </a:r>
            <a:r>
              <a:rPr lang="en-US" b="1" dirty="0"/>
              <a:t> [Salt Lake City: Deseret Book Co., 1995], 96.)</a:t>
            </a:r>
          </a:p>
          <a:p>
            <a:pPr marL="342900" indent="-342900">
              <a:buFontTx/>
              <a:buAutoNum type="arabicPeriod"/>
            </a:pPr>
            <a:r>
              <a:rPr lang="en-US" b="1" dirty="0"/>
              <a:t>Elder Delbert L. </a:t>
            </a:r>
            <a:r>
              <a:rPr lang="en-US" b="1" dirty="0" err="1"/>
              <a:t>Stapley</a:t>
            </a:r>
            <a:r>
              <a:rPr lang="en-US" b="1" dirty="0"/>
              <a:t> (“What Constitutes the True Church,”</a:t>
            </a:r>
            <a:r>
              <a:rPr lang="en-US" b="1" i="1" dirty="0"/>
              <a:t> Ensign,</a:t>
            </a:r>
            <a:r>
              <a:rPr lang="en-US" b="1" dirty="0"/>
              <a:t> May 1977, 22).</a:t>
            </a:r>
          </a:p>
          <a:p>
            <a:pPr marL="342900" indent="-342900">
              <a:buFontTx/>
              <a:buAutoNum type="arabicPeriod"/>
            </a:pPr>
            <a:r>
              <a:rPr lang="en-US" b="1" dirty="0">
                <a:solidFill>
                  <a:srgbClr val="333333"/>
                </a:solidFill>
              </a:rPr>
              <a:t>Elder Bruce R. McConkie (</a:t>
            </a:r>
            <a:r>
              <a:rPr lang="en-US" b="1" i="1" dirty="0">
                <a:solidFill>
                  <a:srgbClr val="333333"/>
                </a:solidFill>
              </a:rPr>
              <a:t>Doctrinal New Testament Commentary,</a:t>
            </a:r>
            <a:r>
              <a:rPr lang="en-US" b="1" dirty="0">
                <a:solidFill>
                  <a:srgbClr val="333333"/>
                </a:solidFill>
              </a:rPr>
              <a:t> 2:509).</a:t>
            </a:r>
          </a:p>
          <a:p>
            <a:pPr marL="342900" indent="-342900">
              <a:buFontTx/>
              <a:buAutoNum type="arabicPeriod"/>
            </a:pPr>
            <a:r>
              <a:rPr lang="en-US" b="1" i="1" dirty="0"/>
              <a:t>Teachings of Presidents of the Church: Joseph Smith</a:t>
            </a:r>
            <a:r>
              <a:rPr lang="en-US" b="1" dirty="0"/>
              <a:t> [2007], 140</a:t>
            </a:r>
          </a:p>
          <a:p>
            <a:pPr marL="342900" indent="-342900">
              <a:buFontTx/>
              <a:buAutoNum type="arabicPeriod"/>
            </a:pPr>
            <a:r>
              <a:rPr lang="en-US" b="1" dirty="0"/>
              <a:t>Bible Dictionary</a:t>
            </a:r>
          </a:p>
          <a:p>
            <a:pPr marL="342900" indent="-342900">
              <a:buFontTx/>
              <a:buAutoNum type="arabicPeriod"/>
            </a:pPr>
            <a:r>
              <a:rPr lang="en-US" b="1" dirty="0">
                <a:solidFill>
                  <a:srgbClr val="444444"/>
                </a:solidFill>
              </a:rPr>
              <a:t>Elder Joseph B. Wirthlin ("Deep Roots," </a:t>
            </a:r>
            <a:r>
              <a:rPr lang="en-US" b="1" i="1" dirty="0">
                <a:solidFill>
                  <a:srgbClr val="444444"/>
                </a:solidFill>
              </a:rPr>
              <a:t>Ensign</a:t>
            </a:r>
            <a:r>
              <a:rPr lang="en-US" b="1" dirty="0">
                <a:solidFill>
                  <a:srgbClr val="444444"/>
                </a:solidFill>
              </a:rPr>
              <a:t>, Nov. 1994, 77)</a:t>
            </a:r>
          </a:p>
          <a:p>
            <a:pPr marL="342900" indent="-342900">
              <a:buFontTx/>
              <a:buAutoNum type="arabicPeriod"/>
            </a:pPr>
            <a:r>
              <a:rPr lang="en-US" b="1" dirty="0">
                <a:solidFill>
                  <a:srgbClr val="444444"/>
                </a:solidFill>
              </a:rPr>
              <a:t>Elder Neal A. Maxwell (</a:t>
            </a:r>
            <a:r>
              <a:rPr lang="en-US" b="1" i="1" dirty="0">
                <a:solidFill>
                  <a:srgbClr val="444444"/>
                </a:solidFill>
              </a:rPr>
              <a:t>That Ye May Believe </a:t>
            </a:r>
            <a:r>
              <a:rPr lang="en-US" b="1" dirty="0">
                <a:solidFill>
                  <a:srgbClr val="444444"/>
                </a:solidFill>
              </a:rPr>
              <a:t>[Salt Lake City: </a:t>
            </a:r>
            <a:r>
              <a:rPr lang="en-US" b="1" dirty="0" err="1">
                <a:solidFill>
                  <a:srgbClr val="444444"/>
                </a:solidFill>
              </a:rPr>
              <a:t>Bookcraft</a:t>
            </a:r>
            <a:r>
              <a:rPr lang="en-US" b="1" dirty="0">
                <a:solidFill>
                  <a:srgbClr val="444444"/>
                </a:solidFill>
              </a:rPr>
              <a:t>, 1992], 18.)</a:t>
            </a:r>
          </a:p>
          <a:p>
            <a:pPr marL="342900" indent="-342900">
              <a:buFontTx/>
              <a:buAutoNum type="arabicPeriod"/>
            </a:pPr>
            <a:r>
              <a:rPr lang="en-US" b="1" dirty="0">
                <a:solidFill>
                  <a:srgbClr val="444444"/>
                </a:solidFill>
              </a:rPr>
              <a:t>Elder Lynn G. Robbins </a:t>
            </a:r>
            <a:r>
              <a:rPr lang="en-US" b="1" dirty="0"/>
              <a:t>(“Agency and Anger,”</a:t>
            </a:r>
            <a:r>
              <a:rPr lang="en-US" b="1" i="1" dirty="0"/>
              <a:t> Ensign,</a:t>
            </a:r>
            <a:r>
              <a:rPr lang="en-US" b="1" dirty="0"/>
              <a:t> May 1998, 80).</a:t>
            </a:r>
          </a:p>
          <a:p>
            <a:pPr marL="342900" indent="-342900">
              <a:buFontTx/>
              <a:buAutoNum type="arabicPeriod"/>
            </a:pPr>
            <a:r>
              <a:rPr lang="en-US" b="1" dirty="0"/>
              <a:t>Elder L. Lionel Kendrick ("</a:t>
            </a:r>
            <a:r>
              <a:rPr lang="en-US" b="1" dirty="0" err="1"/>
              <a:t>Christlike</a:t>
            </a:r>
            <a:r>
              <a:rPr lang="en-US" b="1" dirty="0"/>
              <a:t> Communications," </a:t>
            </a:r>
            <a:r>
              <a:rPr lang="en-US" b="1" i="1" dirty="0"/>
              <a:t>Ensign</a:t>
            </a:r>
            <a:r>
              <a:rPr lang="en-US" b="1" dirty="0"/>
              <a:t>, Nov. 1988, 24)</a:t>
            </a:r>
          </a:p>
          <a:p>
            <a:pPr marL="342900" indent="-342900">
              <a:buFontTx/>
              <a:buAutoNum type="arabicPeriod"/>
            </a:pPr>
            <a:r>
              <a:rPr lang="en-US" b="1" dirty="0"/>
              <a:t>President Spencer W. Kimball ("Therefore I Was Taught," </a:t>
            </a:r>
            <a:r>
              <a:rPr lang="en-US" b="1" i="1" dirty="0"/>
              <a:t>Ensign</a:t>
            </a:r>
            <a:r>
              <a:rPr lang="en-US" b="1" dirty="0"/>
              <a:t>, Jan. 1982, 5)</a:t>
            </a:r>
          </a:p>
          <a:p>
            <a:pPr marL="342900" indent="-342900">
              <a:buFontTx/>
              <a:buAutoNum type="arabicPeriod"/>
            </a:pPr>
            <a:endParaRPr lang="en-US" b="1" dirty="0"/>
          </a:p>
          <a:p>
            <a:pPr marL="342900" indent="-342900">
              <a:buFontTx/>
              <a:buAutoNum type="arabicPeriod"/>
            </a:pPr>
            <a:endParaRPr lang="en-US" b="1" dirty="0"/>
          </a:p>
          <a:p>
            <a:pPr marL="342900" indent="-342900">
              <a:buFontTx/>
              <a:buAutoNum type="arabicPeriod"/>
            </a:pPr>
            <a:endParaRPr lang="en-US" b="1" dirty="0"/>
          </a:p>
          <a:p>
            <a:pPr marL="342900" indent="-342900">
              <a:buAutoNum type="arabicPeriod"/>
            </a:pPr>
            <a:endParaRPr lang="en-US" b="1" dirty="0"/>
          </a:p>
          <a:p>
            <a:endParaRPr lang="en-US" b="1" i="1" dirty="0"/>
          </a:p>
        </p:txBody>
      </p:sp>
      <p:sp>
        <p:nvSpPr>
          <p:cNvPr id="4" name="Footer Placeholder 14">
            <a:extLst>
              <a:ext uri="{FF2B5EF4-FFF2-40B4-BE49-F238E27FC236}">
                <a16:creationId xmlns:a16="http://schemas.microsoft.com/office/drawing/2014/main" id="{1473C465-358D-454A-B61C-54E446CD02A2}"/>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127401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3144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SAINTS AT EPHESUS AND TO PHILEMON OF COLOSSAE</a:t>
                      </a:r>
                    </a:p>
                    <a:p>
                      <a:pPr algn="ctr" fontAlgn="base"/>
                      <a:r>
                        <a:rPr lang="en-US" sz="1200" b="0" i="0" kern="1200" cap="all" dirty="0">
                          <a:solidFill>
                            <a:schemeClr val="tx1"/>
                          </a:solidFill>
                          <a:effectLst/>
                          <a:latin typeface="+mn-lt"/>
                          <a:ea typeface="+mn-ea"/>
                          <a:cs typeface="+mn-cs"/>
                        </a:rPr>
                        <a:t>WRITTEN FROM HIS IMPRISONMENT IN ROME, CA. A.D. 61–63 (EPHESIANS; PHILEMON)</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The Organization of Christ’s Church</a:t>
                      </a:r>
                    </a:p>
                  </a:txBody>
                  <a:tcPr marL="95250" marR="95250" marT="66675" marB="66675" anchor="ctr"/>
                </a:tc>
                <a:tc>
                  <a:txBody>
                    <a:bodyPr/>
                    <a:lstStyle/>
                    <a:p>
                      <a:pPr algn="l" fontAlgn="base"/>
                      <a:r>
                        <a:rPr lang="en-US">
                          <a:solidFill>
                            <a:srgbClr val="434444"/>
                          </a:solidFill>
                          <a:effectLst/>
                        </a:rPr>
                        <a:t>4:1–16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Christ’s People Live New Lives</a:t>
                      </a:r>
                    </a:p>
                  </a:txBody>
                  <a:tcPr marL="95250" marR="95250" marT="66675" marB="66675" anchor="ctr"/>
                </a:tc>
                <a:tc>
                  <a:txBody>
                    <a:bodyPr/>
                    <a:lstStyle/>
                    <a:p>
                      <a:pPr algn="l" fontAlgn="base"/>
                      <a:r>
                        <a:rPr lang="en-US" dirty="0">
                          <a:solidFill>
                            <a:srgbClr val="434444"/>
                          </a:solidFill>
                          <a:effectLst/>
                        </a:rPr>
                        <a:t>4:17–32; 5:1–21</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327445"/>
            <a:ext cx="5540721" cy="246221"/>
          </a:xfrm>
          <a:prstGeom prst="rect">
            <a:avLst/>
          </a:prstGeom>
          <a:noFill/>
        </p:spPr>
        <p:txBody>
          <a:bodyPr wrap="square" rtlCol="0">
            <a:spAutoFit/>
          </a:bodyPr>
          <a:lstStyle/>
          <a:p>
            <a:r>
              <a:rPr lang="en-US" sz="1000" dirty="0"/>
              <a:t>Life and Teachings of Jesus and His Apostles Chapter 43</a:t>
            </a:r>
          </a:p>
        </p:txBody>
      </p:sp>
      <p:sp>
        <p:nvSpPr>
          <p:cNvPr id="4" name="Rectangle 3"/>
          <p:cNvSpPr/>
          <p:nvPr/>
        </p:nvSpPr>
        <p:spPr>
          <a:xfrm>
            <a:off x="6313715" y="2686100"/>
            <a:ext cx="6096000" cy="2308324"/>
          </a:xfrm>
          <a:prstGeom prst="rect">
            <a:avLst/>
          </a:prstGeom>
          <a:ln>
            <a:solidFill>
              <a:schemeClr val="tx1"/>
            </a:solidFill>
          </a:ln>
        </p:spPr>
        <p:txBody>
          <a:bodyPr>
            <a:spAutoFit/>
          </a:bodyPr>
          <a:lstStyle/>
          <a:p>
            <a:r>
              <a:rPr lang="en-US" sz="1200" dirty="0">
                <a:latin typeface="Open Sans"/>
              </a:rPr>
              <a:t> </a:t>
            </a:r>
            <a:r>
              <a:rPr lang="en-US" sz="1200" b="1" dirty="0">
                <a:latin typeface="Open Sans"/>
              </a:rPr>
              <a:t>Ministry Ephesians 4:14-15:</a:t>
            </a:r>
          </a:p>
          <a:p>
            <a:r>
              <a:rPr lang="en-US" sz="1200" dirty="0">
                <a:latin typeface="Open Sans"/>
              </a:rPr>
              <a:t>“The ministry of the Apostles—the First Presidency and the Twelve—is to bring about that unity of the faith and to proclaim our knowledge of the Master. Our ministry is to bless the lives of all who will learn and follow the ‘more excellent way’ of the Lord [1 Corinthians 12:31; Ether 12:11]. And we are to help people prepare for their potential salvation and exaltation” Elder Russell M. Nelson (“Salvation and Exaltation,”</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2008, 7–8).</a:t>
            </a:r>
          </a:p>
          <a:p>
            <a:endParaRPr lang="en-US" sz="1200" dirty="0">
              <a:latin typeface="Open Sans"/>
            </a:endParaRPr>
          </a:p>
          <a:p>
            <a:r>
              <a:rPr lang="en-US" sz="1200" dirty="0">
                <a:latin typeface="Open Sans"/>
              </a:rPr>
              <a:t> “In the Church today, just as anciently, establishing the doctrine of Christ or correcting doctrinal deviations is a matter of divine revelation to those the Lord endows with apostolic authority” </a:t>
            </a:r>
            <a:r>
              <a:rPr lang="en-US" sz="1200" dirty="0">
                <a:solidFill>
                  <a:srgbClr val="333333"/>
                </a:solidFill>
                <a:latin typeface="Open Sans"/>
              </a:rPr>
              <a:t>Elder D. Todd </a:t>
            </a:r>
            <a:r>
              <a:rPr lang="en-US" sz="1200" dirty="0" err="1">
                <a:solidFill>
                  <a:srgbClr val="333333"/>
                </a:solidFill>
                <a:latin typeface="Open Sans"/>
              </a:rPr>
              <a:t>Christofferson</a:t>
            </a:r>
            <a:r>
              <a:rPr lang="en-US" sz="1200" dirty="0">
                <a:latin typeface="Open Sans"/>
              </a:rPr>
              <a:t> (“The Doctrine of Christ,”</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2012, 86).</a:t>
            </a:r>
            <a:endParaRPr lang="en-US" sz="1200" dirty="0"/>
          </a:p>
        </p:txBody>
      </p:sp>
      <p:sp>
        <p:nvSpPr>
          <p:cNvPr id="5" name="Rectangle 4"/>
          <p:cNvSpPr/>
          <p:nvPr/>
        </p:nvSpPr>
        <p:spPr>
          <a:xfrm>
            <a:off x="-1" y="1715909"/>
            <a:ext cx="6302829" cy="2677656"/>
          </a:xfrm>
          <a:prstGeom prst="rect">
            <a:avLst/>
          </a:prstGeom>
          <a:ln>
            <a:solidFill>
              <a:schemeClr val="tx1"/>
            </a:solidFill>
          </a:ln>
        </p:spPr>
        <p:txBody>
          <a:bodyPr wrap="square">
            <a:spAutoFit/>
          </a:bodyPr>
          <a:lstStyle/>
          <a:p>
            <a:r>
              <a:rPr lang="en-US" sz="1200" b="1" dirty="0">
                <a:solidFill>
                  <a:srgbClr val="333333"/>
                </a:solidFill>
                <a:latin typeface="Open Sans"/>
              </a:rPr>
              <a:t>Authorities of the Church Ephesians 4:14:</a:t>
            </a:r>
          </a:p>
          <a:p>
            <a:r>
              <a:rPr lang="en-US" sz="1200" dirty="0">
                <a:solidFill>
                  <a:srgbClr val="333333"/>
                </a:solidFill>
                <a:latin typeface="Open Sans"/>
              </a:rPr>
              <a:t>“The authorities which the Lord has placed in his Church constitute for the people of the Church a harbor, a place of refuge, a hitching post, as it were. No one in this Church will ever go far astray who ties himself securely to the Church Authorities whom the Lord has placed in his Church. This Church will never go astray; the Quorum of the Twelve will never lead you into bypaths; it never has and never will. There could be individuals who would falter; there will never be a majority of the Council of the Twelve on the wrong side at any time. The Lord has chosen them; he has given them specific responsibilities. And those people who stand close to them will be safe. And, conversely, whenever one begins to go his own way in opposition to authority, he is in grave danger. I would not say that those leaders whom the Lord chooses are necessarily the most brilliant, nor the most highly trained, but they are the chosen, and when chosen of the Lord they are his recognized authority, and the people who stay close to them have safety.” (Spencer W. Kimball in </a:t>
            </a:r>
            <a:r>
              <a:rPr lang="en-US" sz="1200" i="1" dirty="0">
                <a:solidFill>
                  <a:srgbClr val="333333"/>
                </a:solidFill>
                <a:latin typeface="Open Sans"/>
              </a:rPr>
              <a:t>CR,</a:t>
            </a:r>
            <a:r>
              <a:rPr lang="en-US" sz="1200" dirty="0">
                <a:solidFill>
                  <a:srgbClr val="333333"/>
                </a:solidFill>
                <a:latin typeface="Open Sans"/>
              </a:rPr>
              <a:t> Apr. 1951, 104.)</a:t>
            </a:r>
            <a:endParaRPr lang="en-US" sz="1200" dirty="0"/>
          </a:p>
        </p:txBody>
      </p:sp>
      <p:sp>
        <p:nvSpPr>
          <p:cNvPr id="6" name="Rectangle 5"/>
          <p:cNvSpPr/>
          <p:nvPr/>
        </p:nvSpPr>
        <p:spPr>
          <a:xfrm>
            <a:off x="6313714" y="0"/>
            <a:ext cx="5878286" cy="2492990"/>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Gifts Given, Evangelists and Pastors Ephesians 4:11:</a:t>
            </a:r>
          </a:p>
          <a:p>
            <a:r>
              <a:rPr lang="en-US" sz="1200" dirty="0">
                <a:solidFill>
                  <a:srgbClr val="444444"/>
                </a:solidFill>
                <a:latin typeface="Abadi" panose="020B0604020104020204" pitchFamily="34" charset="0"/>
              </a:rPr>
              <a:t>"We now ask, all Christendom who profess to be Saints, whether they are perfect or imperfect? The general answer is, 'we are imperfect.' How do you expect to become perfect, if you do away out of your churches inspired apostles, prophets, and other officers? These are the only gifts and officers by which the Saints can be perfected. Have you got them in your midst? Millions answer 'no: we do not believe in prophets in our day.' But do you believe in 'pastors and teachers?' O yes, they are necessary. Who told you to reject the most important gifts of the church and to retain the rest? 'No one has told us to do this but our ministers, and they must be good men, and they say that apostles and prophets are no longer necessary, but that evangelists, pastors and teachers are'...Know assuredly that there never was any other plan adopted in the gospel to perfect the Saints than through apostles, prophets and other gifts." (</a:t>
            </a:r>
            <a:r>
              <a:rPr lang="en-US" sz="1200" i="1" dirty="0">
                <a:solidFill>
                  <a:srgbClr val="444444"/>
                </a:solidFill>
                <a:latin typeface="Abadi" panose="020B0604020104020204" pitchFamily="34" charset="0"/>
              </a:rPr>
              <a:t>Orson Pratt's Works</a:t>
            </a:r>
            <a:r>
              <a:rPr lang="en-US" sz="1200" dirty="0">
                <a:solidFill>
                  <a:srgbClr val="444444"/>
                </a:solidFill>
                <a:latin typeface="Abadi" panose="020B0604020104020204" pitchFamily="34" charset="0"/>
              </a:rPr>
              <a:t> [Salt Lake City: Deseret News Press, 1945], 163 - 165.)</a:t>
            </a:r>
            <a:endParaRPr lang="en-US" sz="1200" dirty="0"/>
          </a:p>
        </p:txBody>
      </p:sp>
      <p:sp>
        <p:nvSpPr>
          <p:cNvPr id="7" name="Rectangle 6"/>
          <p:cNvSpPr/>
          <p:nvPr/>
        </p:nvSpPr>
        <p:spPr>
          <a:xfrm>
            <a:off x="0" y="4381577"/>
            <a:ext cx="6313714" cy="1938992"/>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One Lord, One Faith Ephesians 4:5:</a:t>
            </a:r>
          </a:p>
          <a:p>
            <a:r>
              <a:rPr lang="en-US" sz="1200" dirty="0">
                <a:solidFill>
                  <a:srgbClr val="444444"/>
                </a:solidFill>
                <a:latin typeface="Abadi" panose="020B0604020104020204" pitchFamily="34" charset="0"/>
              </a:rPr>
              <a:t>"Now, others may insist that </a:t>
            </a:r>
            <a:r>
              <a:rPr lang="en-US" sz="1200" i="1" dirty="0">
                <a:solidFill>
                  <a:srgbClr val="444444"/>
                </a:solidFill>
                <a:latin typeface="Abadi" panose="020B0604020104020204" pitchFamily="34" charset="0"/>
              </a:rPr>
              <a:t>this</a:t>
            </a:r>
            <a:r>
              <a:rPr lang="en-US" sz="1200" dirty="0">
                <a:solidFill>
                  <a:srgbClr val="444444"/>
                </a:solidFill>
                <a:latin typeface="Abadi" panose="020B0604020104020204" pitchFamily="34" charset="0"/>
              </a:rPr>
              <a:t> is not the true church. That is their privilege. But to claim that it does not exist anywhere, that it does not even </a:t>
            </a:r>
            <a:r>
              <a:rPr lang="en-US" sz="1200" i="1" dirty="0">
                <a:solidFill>
                  <a:srgbClr val="444444"/>
                </a:solidFill>
                <a:latin typeface="Abadi" panose="020B0604020104020204" pitchFamily="34" charset="0"/>
              </a:rPr>
              <a:t>need</a:t>
            </a:r>
            <a:r>
              <a:rPr lang="en-US" sz="1200" dirty="0">
                <a:solidFill>
                  <a:srgbClr val="444444"/>
                </a:solidFill>
                <a:latin typeface="Abadi" panose="020B0604020104020204" pitchFamily="34" charset="0"/>
              </a:rPr>
              <a:t> to exist, is to deny the scriptures.</a:t>
            </a:r>
          </a:p>
          <a:p>
            <a:r>
              <a:rPr lang="en-US" sz="1200" dirty="0">
                <a:solidFill>
                  <a:srgbClr val="444444"/>
                </a:solidFill>
                <a:latin typeface="Abadi" panose="020B0604020104020204" pitchFamily="34" charset="0"/>
              </a:rPr>
              <a:t>"The New Testament teaches of 'one Lord, one faith, one baptism' and speaks of ' [all coming] in the unity of the faith' (Eph. 4:5, 13) and of a 'restitution of all things, which God hath spoken by the mouth of all his holy prophets since the world began' (Acts 3:21.)</a:t>
            </a:r>
          </a:p>
          <a:p>
            <a:r>
              <a:rPr lang="en-US" sz="1200" dirty="0">
                <a:solidFill>
                  <a:srgbClr val="444444"/>
                </a:solidFill>
                <a:latin typeface="Abadi" panose="020B0604020104020204" pitchFamily="34" charset="0"/>
              </a:rPr>
              <a:t>"We did not invent the doctrine of the only true church. It came from the Lord. Whatever perception others have of us, however presumptuous we appear to be, whatever criticism is directed to us, we must teach it to all who will listen." Pres. Boyd K. Packer ("The Only True Church,"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Nov. 1985, 82)</a:t>
            </a:r>
            <a:endParaRPr lang="en-US" sz="1200" b="0" i="0" dirty="0">
              <a:solidFill>
                <a:srgbClr val="444444"/>
              </a:solidFill>
              <a:effectLst/>
              <a:latin typeface="Abadi" panose="020B0604020104020204" pitchFamily="34" charset="0"/>
            </a:endParaRPr>
          </a:p>
        </p:txBody>
      </p:sp>
    </p:spTree>
    <p:extLst>
      <p:ext uri="{BB962C8B-B14F-4D97-AF65-F5344CB8AC3E}">
        <p14:creationId xmlns:p14="http://schemas.microsoft.com/office/powerpoint/2010/main" val="771806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384995"/>
          </a:xfrm>
          <a:prstGeom prst="rect">
            <a:avLst/>
          </a:prstGeom>
          <a:ln>
            <a:solidFill>
              <a:schemeClr val="tx1"/>
            </a:solidFill>
          </a:ln>
        </p:spPr>
        <p:txBody>
          <a:bodyPr>
            <a:spAutoFit/>
          </a:bodyPr>
          <a:lstStyle/>
          <a:p>
            <a:r>
              <a:rPr lang="en-US" sz="1200" b="1" dirty="0">
                <a:latin typeface="Open Sans"/>
              </a:rPr>
              <a:t>Apostle:</a:t>
            </a:r>
          </a:p>
          <a:p>
            <a:r>
              <a:rPr lang="en-US" sz="1200" dirty="0">
                <a:latin typeface="Open Sans"/>
              </a:rPr>
              <a:t>The word means “one sent forth.” It was the title Jesus gave (Luke 6:13) to the Twelve whom He chose and ordained (John 15:16) to be His closest disciples during His ministry on earth and whom He sent forth to represent Him after His Ascension into heaven. </a:t>
            </a:r>
          </a:p>
          <a:p>
            <a:r>
              <a:rPr lang="en-US" sz="1200" dirty="0"/>
              <a:t>Jesus is referred to as an Apostle in Heb. 3:1–2, a designation meaning that He is the personal and select representative of the Father.</a:t>
            </a:r>
          </a:p>
        </p:txBody>
      </p:sp>
      <p:sp>
        <p:nvSpPr>
          <p:cNvPr id="3" name="Rectangle 2"/>
          <p:cNvSpPr/>
          <p:nvPr/>
        </p:nvSpPr>
        <p:spPr>
          <a:xfrm>
            <a:off x="0" y="1382486"/>
            <a:ext cx="6096000" cy="2677656"/>
          </a:xfrm>
          <a:prstGeom prst="rect">
            <a:avLst/>
          </a:prstGeom>
          <a:ln>
            <a:solidFill>
              <a:schemeClr val="tx1"/>
            </a:solidFill>
          </a:ln>
        </p:spPr>
        <p:txBody>
          <a:bodyPr>
            <a:spAutoFit/>
          </a:bodyPr>
          <a:lstStyle/>
          <a:p>
            <a:r>
              <a:rPr lang="en-US" sz="1200" b="1" dirty="0">
                <a:latin typeface="Open Sans"/>
              </a:rPr>
              <a:t>Prophet:</a:t>
            </a:r>
          </a:p>
          <a:p>
            <a:r>
              <a:rPr lang="en-US" sz="1200" dirty="0">
                <a:latin typeface="Open Sans"/>
              </a:rPr>
              <a:t>The work of a Hebrew prophet was to act as God’s messenger and make known God’s will….It was therefore part of the prophetic office to preserve and edit the records of the nation’s history; and such historical books as Joshua, Judges, 1 and 2 Samuel, 1 and 2 Kings were known by the Jews as the former Prophets.</a:t>
            </a:r>
          </a:p>
          <a:p>
            <a:r>
              <a:rPr lang="en-US" sz="1200" dirty="0">
                <a:latin typeface="Open Sans"/>
              </a:rPr>
              <a:t>It was also the prophet’s duty to denounce sin and foretell its punishment and to redress, so far as he could, both public and private wrongs. He was to be, above all, a preacher of righteousness. When the people had fallen away from a true faith in Jehovah, the prophets had to try to restore that faith and remove false views about the character of God and the nature of the divine requirement.</a:t>
            </a:r>
          </a:p>
          <a:p>
            <a:r>
              <a:rPr lang="en-US" sz="1200" dirty="0">
                <a:latin typeface="Open Sans"/>
              </a:rPr>
              <a:t>In certain cases prophets predicted future events, such as the very important prophecies announcing the coming of Messiah’s kingdom; but as a rule a prophet was a </a:t>
            </a:r>
            <a:r>
              <a:rPr lang="en-US" sz="1200" i="1" dirty="0" err="1">
                <a:latin typeface="Open Sans"/>
              </a:rPr>
              <a:t>forthteller</a:t>
            </a:r>
            <a:r>
              <a:rPr lang="en-US" sz="1200" dirty="0">
                <a:latin typeface="Open Sans"/>
              </a:rPr>
              <a:t> rather than a </a:t>
            </a:r>
            <a:r>
              <a:rPr lang="en-US" sz="1200" i="1" dirty="0">
                <a:latin typeface="Open Sans"/>
              </a:rPr>
              <a:t>foreteller.</a:t>
            </a:r>
            <a:r>
              <a:rPr lang="en-US" sz="1200" dirty="0">
                <a:latin typeface="Open Sans"/>
              </a:rPr>
              <a:t> In a general sense a prophet is anyone who has a testimony of Jesus Christ by the Holy Ghost, as in Num. 11:25–29; Rev. 19:10.</a:t>
            </a:r>
            <a:endParaRPr lang="en-US" sz="1200" dirty="0"/>
          </a:p>
        </p:txBody>
      </p:sp>
      <p:sp>
        <p:nvSpPr>
          <p:cNvPr id="4" name="Rectangle 3"/>
          <p:cNvSpPr/>
          <p:nvPr/>
        </p:nvSpPr>
        <p:spPr>
          <a:xfrm>
            <a:off x="0" y="4060372"/>
            <a:ext cx="6096000" cy="1384995"/>
          </a:xfrm>
          <a:prstGeom prst="rect">
            <a:avLst/>
          </a:prstGeom>
          <a:ln>
            <a:solidFill>
              <a:schemeClr val="tx1"/>
            </a:solidFill>
          </a:ln>
        </p:spPr>
        <p:txBody>
          <a:bodyPr>
            <a:spAutoFit/>
          </a:bodyPr>
          <a:lstStyle/>
          <a:p>
            <a:r>
              <a:rPr lang="en-US" sz="1200" b="1" dirty="0">
                <a:latin typeface="Open Sans"/>
              </a:rPr>
              <a:t>Patriarch:</a:t>
            </a:r>
          </a:p>
          <a:p>
            <a:r>
              <a:rPr lang="en-US" sz="1200" dirty="0">
                <a:latin typeface="Open Sans"/>
              </a:rPr>
              <a:t>A patriarch is called an evangelist in D&amp;C 107:39–52. As such, patriarch is an ordained office in the Melchizedek Priesthood. The fathers from Adam to Jacob were all patriarchs of this kind. The word as used in the Bible seems to denote also a title of honor to early leaders of the Israelites, such as David (Acts 2:29) and the 12 sons of Jacob (Acts 7:8–9). The word is of Greek derivation and means father-ruler; the Hebrew word it translates is simply </a:t>
            </a:r>
            <a:r>
              <a:rPr lang="en-US" sz="1200" i="1" dirty="0">
                <a:latin typeface="Open Sans"/>
              </a:rPr>
              <a:t>father.</a:t>
            </a:r>
            <a:endParaRPr lang="en-US" sz="1200" dirty="0"/>
          </a:p>
        </p:txBody>
      </p:sp>
      <p:sp>
        <p:nvSpPr>
          <p:cNvPr id="5" name="Rectangle 4"/>
          <p:cNvSpPr/>
          <p:nvPr/>
        </p:nvSpPr>
        <p:spPr>
          <a:xfrm>
            <a:off x="6096000" y="1393370"/>
            <a:ext cx="6096000" cy="830997"/>
          </a:xfrm>
          <a:prstGeom prst="rect">
            <a:avLst/>
          </a:prstGeom>
          <a:ln>
            <a:solidFill>
              <a:schemeClr val="tx1"/>
            </a:solidFill>
          </a:ln>
        </p:spPr>
        <p:txBody>
          <a:bodyPr>
            <a:spAutoFit/>
          </a:bodyPr>
          <a:lstStyle/>
          <a:p>
            <a:r>
              <a:rPr lang="en-US" sz="1200" b="1" dirty="0">
                <a:latin typeface="Open Sans"/>
              </a:rPr>
              <a:t>Teacher:</a:t>
            </a:r>
          </a:p>
          <a:p>
            <a:r>
              <a:rPr lang="en-US" sz="1200" dirty="0"/>
              <a:t>…to preach repentance and remission of sins through Jesus Christ, by the endurance of faith on his name to the end. Amen. Moroni 3:3</a:t>
            </a:r>
          </a:p>
          <a:p>
            <a:r>
              <a:rPr lang="en-US" sz="1200" dirty="0"/>
              <a:t>A teacher’s duty is to watch over the church: (D&amp;C 20:53)</a:t>
            </a:r>
          </a:p>
        </p:txBody>
      </p:sp>
      <p:sp>
        <p:nvSpPr>
          <p:cNvPr id="6" name="Rectangle 5"/>
          <p:cNvSpPr/>
          <p:nvPr/>
        </p:nvSpPr>
        <p:spPr>
          <a:xfrm>
            <a:off x="6096000" y="0"/>
            <a:ext cx="6096000" cy="1384995"/>
          </a:xfrm>
          <a:prstGeom prst="rect">
            <a:avLst/>
          </a:prstGeom>
          <a:ln>
            <a:solidFill>
              <a:schemeClr val="tx1"/>
            </a:solidFill>
          </a:ln>
        </p:spPr>
        <p:txBody>
          <a:bodyPr>
            <a:spAutoFit/>
          </a:bodyPr>
          <a:lstStyle/>
          <a:p>
            <a:r>
              <a:rPr lang="en-US" sz="1200" b="1" dirty="0"/>
              <a:t>Bishop:</a:t>
            </a:r>
          </a:p>
          <a:p>
            <a:pPr fontAlgn="base"/>
            <a:r>
              <a:rPr lang="en-US" sz="1200" dirty="0"/>
              <a:t>Greek </a:t>
            </a:r>
            <a:r>
              <a:rPr lang="en-US" sz="1200" i="1" dirty="0" err="1"/>
              <a:t>episkopos</a:t>
            </a:r>
            <a:r>
              <a:rPr lang="en-US" sz="1200" i="1" dirty="0"/>
              <a:t>,</a:t>
            </a:r>
            <a:r>
              <a:rPr lang="en-US" sz="1200" dirty="0"/>
              <a:t> meaning “overseer,” an office or position of responsibility. Hence, Jesus is called the “Bishop of your souls” (1 Pet. 2:21–25). Judas is also spoken of as having a “</a:t>
            </a:r>
            <a:r>
              <a:rPr lang="en-US" sz="1200" dirty="0" err="1"/>
              <a:t>bishoprick</a:t>
            </a:r>
            <a:r>
              <a:rPr lang="en-US" sz="1200" dirty="0"/>
              <a:t>,” reflecting the fact that the Twelve are overseers (Acts 1:20; D&amp;C 114).</a:t>
            </a:r>
          </a:p>
          <a:p>
            <a:pPr fontAlgn="base"/>
            <a:r>
              <a:rPr lang="en-US" sz="1200" dirty="0"/>
              <a:t>Bishop is also an ordained office in the Aaronic Priesthood (D&amp;C 20:67), and a bishop is a common judge in Israel (D&amp;C 107:74). The desirable qualifications of a bishop are listed in 1 Tim. 3:1–7; Titus 1:7–9.</a:t>
            </a:r>
            <a:endParaRPr lang="en-US" sz="1200" b="0" i="0" dirty="0">
              <a:effectLst/>
            </a:endParaRPr>
          </a:p>
        </p:txBody>
      </p:sp>
      <p:sp>
        <p:nvSpPr>
          <p:cNvPr id="7" name="Rectangle 6"/>
          <p:cNvSpPr/>
          <p:nvPr/>
        </p:nvSpPr>
        <p:spPr>
          <a:xfrm>
            <a:off x="0" y="6581001"/>
            <a:ext cx="6096000" cy="276999"/>
          </a:xfrm>
          <a:prstGeom prst="rect">
            <a:avLst/>
          </a:prstGeom>
          <a:ln>
            <a:noFill/>
          </a:ln>
        </p:spPr>
        <p:txBody>
          <a:bodyPr>
            <a:spAutoFit/>
          </a:bodyPr>
          <a:lstStyle/>
          <a:p>
            <a:r>
              <a:rPr lang="en-US" sz="1200" b="1" dirty="0">
                <a:latin typeface="Open Sans"/>
              </a:rPr>
              <a:t>Bible Dictionary</a:t>
            </a:r>
            <a:endParaRPr lang="en-US" sz="1200" dirty="0"/>
          </a:p>
        </p:txBody>
      </p:sp>
      <p:sp>
        <p:nvSpPr>
          <p:cNvPr id="8" name="Rectangle 7"/>
          <p:cNvSpPr/>
          <p:nvPr/>
        </p:nvSpPr>
        <p:spPr>
          <a:xfrm>
            <a:off x="6096000" y="2220916"/>
            <a:ext cx="6096000" cy="2308324"/>
          </a:xfrm>
          <a:prstGeom prst="rect">
            <a:avLst/>
          </a:prstGeom>
          <a:ln>
            <a:solidFill>
              <a:schemeClr val="tx1"/>
            </a:solidFill>
          </a:ln>
        </p:spPr>
        <p:txBody>
          <a:bodyPr>
            <a:spAutoFit/>
          </a:bodyPr>
          <a:lstStyle/>
          <a:p>
            <a:r>
              <a:rPr lang="en-US" sz="1200" b="1" dirty="0"/>
              <a:t>The Ministry:</a:t>
            </a:r>
          </a:p>
          <a:p>
            <a:r>
              <a:rPr lang="en-US" sz="1200" dirty="0"/>
              <a:t>The work of the ministry is to do the work of the Lord on the earth—to represent the Lord among the people, preach the gospel, and administer the ordinances thereof. The chosen servants and appointed officers in the Church of Jesus Christ are put on earth by Him to conduct the work necessary for the salvation of mankind. A minister “called of God, as was Aaron” (Heb. 5:4), and endowed with the holy priesthood, represents the Lord when he is performing his official duties and is the Lord’s agent. Therefore, what he does “according to the will of the Lord is the Lord’s business” (D&amp;C 64:29). The Lord has given apostles, prophets, evangelists, high priests, seventies, elders, bishops, priests, teachers, deacons, helps, and governments “for the perfecting of the saints, for the work of the ministry, for the edifying of the body of Christ” (the Church), until all have reached the spiritual stature of Christ, the whole body being “fitly joined together” by that which every part </a:t>
            </a:r>
            <a:r>
              <a:rPr lang="en-US" sz="1200" dirty="0" err="1"/>
              <a:t>supplieth</a:t>
            </a:r>
            <a:r>
              <a:rPr lang="en-US" sz="1200" dirty="0"/>
              <a:t>.</a:t>
            </a:r>
          </a:p>
        </p:txBody>
      </p:sp>
    </p:spTree>
    <p:extLst>
      <p:ext uri="{BB962C8B-B14F-4D97-AF65-F5344CB8AC3E}">
        <p14:creationId xmlns:p14="http://schemas.microsoft.com/office/powerpoint/2010/main" val="3257693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BAAEE-EF1C-413B-93F9-66ADBED14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4" name="Group 5"/>
          <p:cNvGrpSpPr/>
          <p:nvPr/>
        </p:nvGrpSpPr>
        <p:grpSpPr>
          <a:xfrm>
            <a:off x="9168143" y="1861996"/>
            <a:ext cx="2193224" cy="4419600"/>
            <a:chOff x="702376" y="1371600"/>
            <a:chExt cx="2193224" cy="4419600"/>
          </a:xfrm>
        </p:grpSpPr>
        <p:sp>
          <p:nvSpPr>
            <p:cNvPr id="45" name="Moon 44"/>
            <p:cNvSpPr/>
            <p:nvPr/>
          </p:nvSpPr>
          <p:spPr>
            <a:xfrm rot="9968921" flipH="1">
              <a:off x="992803" y="2155331"/>
              <a:ext cx="399214" cy="170974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11088086">
              <a:off x="1974257" y="2223575"/>
              <a:ext cx="399214" cy="1671580"/>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0660369" flipH="1">
              <a:off x="1175790" y="5467364"/>
              <a:ext cx="465749" cy="3069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Oval 47"/>
            <p:cNvSpPr/>
            <p:nvPr/>
          </p:nvSpPr>
          <p:spPr>
            <a:xfrm rot="1240010" flipH="1">
              <a:off x="1715589" y="5482511"/>
              <a:ext cx="465749" cy="3069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 name="Flowchart: Manual Operation 1"/>
            <p:cNvSpPr/>
            <p:nvPr/>
          </p:nvSpPr>
          <p:spPr>
            <a:xfrm rot="10800000">
              <a:off x="1219199" y="3124199"/>
              <a:ext cx="931499" cy="22098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2"/>
            <p:cNvSpPr/>
            <p:nvPr/>
          </p:nvSpPr>
          <p:spPr>
            <a:xfrm rot="9311844">
              <a:off x="1894057" y="2943286"/>
              <a:ext cx="478673" cy="1142978"/>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2"/>
            <p:cNvSpPr/>
            <p:nvPr/>
          </p:nvSpPr>
          <p:spPr>
            <a:xfrm rot="12304159">
              <a:off x="1036785" y="3024047"/>
              <a:ext cx="478673" cy="1043776"/>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341912" y="3048000"/>
              <a:ext cx="715488" cy="1066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4"/>
            <p:cNvSpPr/>
            <p:nvPr/>
          </p:nvSpPr>
          <p:spPr>
            <a:xfrm rot="10800000">
              <a:off x="1457696" y="3001488"/>
              <a:ext cx="465749" cy="42979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264722" y="1969325"/>
              <a:ext cx="798428" cy="11665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11360768" flipH="1">
              <a:off x="1047777" y="1856326"/>
              <a:ext cx="399214" cy="736783"/>
            </a:xfrm>
            <a:prstGeom prst="moon">
              <a:avLst>
                <a:gd name="adj" fmla="val 875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9749510">
              <a:off x="1930381" y="1871785"/>
              <a:ext cx="399214" cy="736783"/>
            </a:xfrm>
            <a:prstGeom prst="moon">
              <a:avLst>
                <a:gd name="adj" fmla="val 875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40"/>
            <p:cNvGrpSpPr/>
            <p:nvPr/>
          </p:nvGrpSpPr>
          <p:grpSpPr>
            <a:xfrm>
              <a:off x="1143000" y="1981200"/>
              <a:ext cx="1113312" cy="914400"/>
              <a:chOff x="3657600" y="1447800"/>
              <a:chExt cx="1295400" cy="1143000"/>
            </a:xfrm>
          </p:grpSpPr>
          <p:sp>
            <p:nvSpPr>
              <p:cNvPr id="80" name="Hexagon 79"/>
              <p:cNvSpPr/>
              <p:nvPr/>
            </p:nvSpPr>
            <p:spPr>
              <a:xfrm>
                <a:off x="3657600" y="1447800"/>
                <a:ext cx="1295400" cy="11430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964656" y="1525026"/>
                <a:ext cx="685800" cy="990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978729"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223657"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468586"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Flowchart: Delay 57"/>
            <p:cNvSpPr/>
            <p:nvPr/>
          </p:nvSpPr>
          <p:spPr>
            <a:xfrm rot="16200000">
              <a:off x="1486909" y="1332491"/>
              <a:ext cx="378982" cy="1219200"/>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1447800" y="1371600"/>
              <a:ext cx="457200" cy="5334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43000" y="1905000"/>
              <a:ext cx="228600" cy="5334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44"/>
            <p:cNvSpPr/>
            <p:nvPr/>
          </p:nvSpPr>
          <p:spPr>
            <a:xfrm rot="20988285">
              <a:off x="2049630" y="1927049"/>
              <a:ext cx="241520" cy="457551"/>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gular Pentagon 23"/>
            <p:cNvSpPr/>
            <p:nvPr/>
          </p:nvSpPr>
          <p:spPr>
            <a:xfrm rot="4209139">
              <a:off x="1146088" y="2946762"/>
              <a:ext cx="448131" cy="48326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Regular Pentagon 24"/>
            <p:cNvSpPr/>
            <p:nvPr/>
          </p:nvSpPr>
          <p:spPr>
            <a:xfrm rot="4209139">
              <a:off x="1831888" y="2946763"/>
              <a:ext cx="448131" cy="48326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Pentagon 25"/>
            <p:cNvSpPr/>
            <p:nvPr/>
          </p:nvSpPr>
          <p:spPr>
            <a:xfrm rot="16200000">
              <a:off x="-1109732" y="3624332"/>
              <a:ext cx="4267200" cy="66536"/>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cision 64"/>
            <p:cNvSpPr/>
            <p:nvPr/>
          </p:nvSpPr>
          <p:spPr>
            <a:xfrm rot="18232967">
              <a:off x="474383" y="1907547"/>
              <a:ext cx="671999" cy="216013"/>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ross 65"/>
            <p:cNvSpPr/>
            <p:nvPr/>
          </p:nvSpPr>
          <p:spPr>
            <a:xfrm rot="19286569">
              <a:off x="1137225" y="3670947"/>
              <a:ext cx="417448" cy="371992"/>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838200" y="3886200"/>
              <a:ext cx="369387" cy="30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Flowchart: Manual Operation 67"/>
            <p:cNvSpPr/>
            <p:nvPr/>
          </p:nvSpPr>
          <p:spPr>
            <a:xfrm rot="10800000">
              <a:off x="1723901" y="4468091"/>
              <a:ext cx="399214" cy="1105174"/>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anual Operation 68"/>
            <p:cNvSpPr/>
            <p:nvPr/>
          </p:nvSpPr>
          <p:spPr>
            <a:xfrm rot="10800000">
              <a:off x="1278577" y="4472049"/>
              <a:ext cx="399214" cy="1105174"/>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31"/>
            <p:cNvSpPr/>
            <p:nvPr/>
          </p:nvSpPr>
          <p:spPr>
            <a:xfrm rot="5400000">
              <a:off x="836715" y="4586349"/>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entagon 32"/>
            <p:cNvSpPr/>
            <p:nvPr/>
          </p:nvSpPr>
          <p:spPr>
            <a:xfrm rot="5400000">
              <a:off x="10118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entagon 33"/>
            <p:cNvSpPr/>
            <p:nvPr/>
          </p:nvSpPr>
          <p:spPr>
            <a:xfrm rot="5400000">
              <a:off x="11642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entagon 34"/>
            <p:cNvSpPr/>
            <p:nvPr/>
          </p:nvSpPr>
          <p:spPr>
            <a:xfrm rot="5400000">
              <a:off x="13166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14400" y="3886200"/>
              <a:ext cx="158309" cy="2455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5" name="Pentagon 36"/>
            <p:cNvSpPr/>
            <p:nvPr/>
          </p:nvSpPr>
          <p:spPr>
            <a:xfrm rot="3463742">
              <a:off x="1324668" y="4332353"/>
              <a:ext cx="767482" cy="13179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6" name="Rectangle 75"/>
            <p:cNvSpPr/>
            <p:nvPr/>
          </p:nvSpPr>
          <p:spPr>
            <a:xfrm>
              <a:off x="1219200" y="3962400"/>
              <a:ext cx="931499" cy="24559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 name="Oval 76"/>
            <p:cNvSpPr/>
            <p:nvPr/>
          </p:nvSpPr>
          <p:spPr>
            <a:xfrm>
              <a:off x="2057400" y="3810000"/>
              <a:ext cx="838200" cy="1295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209800" y="4038600"/>
              <a:ext cx="533400" cy="8382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362200" y="4267200"/>
              <a:ext cx="260268" cy="36714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769425" y="3684308"/>
            <a:ext cx="4052455" cy="1200329"/>
          </a:xfrm>
          <a:prstGeom prst="rect">
            <a:avLst/>
          </a:prstGeom>
        </p:spPr>
        <p:txBody>
          <a:bodyPr wrap="square">
            <a:spAutoFit/>
          </a:bodyPr>
          <a:lstStyle/>
          <a:p>
            <a:r>
              <a:rPr lang="en-US" i="1" dirty="0">
                <a:solidFill>
                  <a:schemeClr val="bg1"/>
                </a:solidFill>
                <a:latin typeface="Open Sans"/>
              </a:rPr>
              <a:t>By the word of truth, by the power of God, by the </a:t>
            </a:r>
            <a:r>
              <a:rPr lang="en-US" i="1" dirty="0" err="1">
                <a:solidFill>
                  <a:schemeClr val="bg1"/>
                </a:solidFill>
                <a:latin typeface="Open Sans"/>
              </a:rPr>
              <a:t>armour</a:t>
            </a:r>
            <a:r>
              <a:rPr lang="en-US" i="1" dirty="0">
                <a:solidFill>
                  <a:schemeClr val="bg1"/>
                </a:solidFill>
                <a:latin typeface="Open Sans"/>
              </a:rPr>
              <a:t> of righteousness on the right hand and on the left,</a:t>
            </a:r>
          </a:p>
          <a:p>
            <a:r>
              <a:rPr lang="en-US" i="1" dirty="0">
                <a:solidFill>
                  <a:schemeClr val="bg1"/>
                </a:solidFill>
                <a:latin typeface="Open Sans"/>
              </a:rPr>
              <a:t>2 Corinthians 6-7</a:t>
            </a:r>
            <a:endParaRPr lang="en-US" i="1" dirty="0">
              <a:solidFill>
                <a:schemeClr val="bg1"/>
              </a:solidFill>
            </a:endParaRPr>
          </a:p>
        </p:txBody>
      </p:sp>
      <p:pic>
        <p:nvPicPr>
          <p:cNvPr id="7" name="Picture 6">
            <a:extLst>
              <a:ext uri="{FF2B5EF4-FFF2-40B4-BE49-F238E27FC236}">
                <a16:creationId xmlns:a16="http://schemas.microsoft.com/office/drawing/2014/main" id="{CA422F1D-41A8-4BEB-88B3-1BAD1436E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77" y="325718"/>
            <a:ext cx="12192000" cy="2523744"/>
          </a:xfrm>
          <a:prstGeom prst="rect">
            <a:avLst/>
          </a:prstGeom>
        </p:spPr>
      </p:pic>
      <p:grpSp>
        <p:nvGrpSpPr>
          <p:cNvPr id="4" name="Group 3">
            <a:extLst>
              <a:ext uri="{FF2B5EF4-FFF2-40B4-BE49-F238E27FC236}">
                <a16:creationId xmlns:a16="http://schemas.microsoft.com/office/drawing/2014/main" id="{3861B0EF-C8BE-0BE3-A1BE-E1DDCD78656D}"/>
              </a:ext>
            </a:extLst>
          </p:cNvPr>
          <p:cNvGrpSpPr/>
          <p:nvPr/>
        </p:nvGrpSpPr>
        <p:grpSpPr>
          <a:xfrm>
            <a:off x="1307005" y="3051593"/>
            <a:ext cx="3050721" cy="2895600"/>
            <a:chOff x="304800" y="3429000"/>
            <a:chExt cx="3050721" cy="2895600"/>
          </a:xfrm>
        </p:grpSpPr>
        <p:pic>
          <p:nvPicPr>
            <p:cNvPr id="6" name="Picture 4" descr="Image result for stone background">
              <a:extLst>
                <a:ext uri="{FF2B5EF4-FFF2-40B4-BE49-F238E27FC236}">
                  <a16:creationId xmlns:a16="http://schemas.microsoft.com/office/drawing/2014/main" id="{9D97C6B9-5767-4A54-24B4-F7C0013E5E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3BEF38F-365C-4251-B004-AA1CC1506AAF}"/>
                </a:ext>
              </a:extLst>
            </p:cNvPr>
            <p:cNvGrpSpPr/>
            <p:nvPr/>
          </p:nvGrpSpPr>
          <p:grpSpPr>
            <a:xfrm rot="2107423">
              <a:off x="1281104" y="3790950"/>
              <a:ext cx="376315" cy="879933"/>
              <a:chOff x="7696200" y="914400"/>
              <a:chExt cx="685800" cy="2438400"/>
            </a:xfrm>
          </p:grpSpPr>
          <p:sp>
            <p:nvSpPr>
              <p:cNvPr id="41" name="Moon 40">
                <a:extLst>
                  <a:ext uri="{FF2B5EF4-FFF2-40B4-BE49-F238E27FC236}">
                    <a16:creationId xmlns:a16="http://schemas.microsoft.com/office/drawing/2014/main" id="{EAEF708D-1AD1-3A24-CCEA-2D84615BCD9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E138C5FD-2C36-D69D-0E23-AD8EAA35DFC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F0ECEC27-5D3E-D7B1-5EB4-D17B3835A741}"/>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0AA664A-A56A-59F6-3D9F-DAC1ACD9DB9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E697781-116C-77CB-A38D-9C4B8E0D360F}"/>
                </a:ext>
              </a:extLst>
            </p:cNvPr>
            <p:cNvGrpSpPr/>
            <p:nvPr/>
          </p:nvGrpSpPr>
          <p:grpSpPr>
            <a:xfrm rot="19262140" flipH="1">
              <a:off x="1950772" y="3835879"/>
              <a:ext cx="376315" cy="801380"/>
              <a:chOff x="7696200" y="914400"/>
              <a:chExt cx="685800" cy="2438400"/>
            </a:xfrm>
          </p:grpSpPr>
          <p:sp>
            <p:nvSpPr>
              <p:cNvPr id="37" name="Moon 36">
                <a:extLst>
                  <a:ext uri="{FF2B5EF4-FFF2-40B4-BE49-F238E27FC236}">
                    <a16:creationId xmlns:a16="http://schemas.microsoft.com/office/drawing/2014/main" id="{42179181-6018-389D-3962-BAB36A6BCB6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3A188FEA-9CE2-2BA3-55DF-CFF265C6F7B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07D3705B-1973-48A6-380E-73B0FD9D44AB}"/>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BC06DAE-AF32-82E8-830B-26EE75BC48B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710E134E-9663-ED62-C98E-8CD952417777}"/>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D6F8BA1-1E0F-FB66-430E-572746B4C91E}"/>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EBA7FDA-EAB4-AD21-3451-D496916A2603}"/>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0A2B38C8-9FED-DDF0-9B60-38FD23F439E3}"/>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A2ACE04-BA2B-C153-6466-B85DE9A0F668}"/>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A7E0632-6D18-6C42-5C68-C0DC5306EBDB}"/>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420B5E-6183-A463-C78B-5AE10B699C0A}"/>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19D8DC-C5EF-14D6-6CF1-261CFAFDBD1A}"/>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A4340029-E951-76DD-DED9-B73186E08341}"/>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AA8E270D-1CE0-E70F-C8EF-AB14E81F7501}"/>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203854E-8A09-30C3-CE2A-816A13462080}"/>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9">
              <a:extLst>
                <a:ext uri="{FF2B5EF4-FFF2-40B4-BE49-F238E27FC236}">
                  <a16:creationId xmlns:a16="http://schemas.microsoft.com/office/drawing/2014/main" id="{AD446441-94BD-2E14-3F49-502BA7A204A3}"/>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0">
              <a:extLst>
                <a:ext uri="{FF2B5EF4-FFF2-40B4-BE49-F238E27FC236}">
                  <a16:creationId xmlns:a16="http://schemas.microsoft.com/office/drawing/2014/main" id="{ADEEB2E9-F777-133B-BD7E-14920925E1ED}"/>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1">
              <a:extLst>
                <a:ext uri="{FF2B5EF4-FFF2-40B4-BE49-F238E27FC236}">
                  <a16:creationId xmlns:a16="http://schemas.microsoft.com/office/drawing/2014/main" id="{4081522A-BD9C-3467-317F-65F3D0B6CF58}"/>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2">
              <a:extLst>
                <a:ext uri="{FF2B5EF4-FFF2-40B4-BE49-F238E27FC236}">
                  <a16:creationId xmlns:a16="http://schemas.microsoft.com/office/drawing/2014/main" id="{2AD37D2C-219D-675D-42E0-33FFD84A672A}"/>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3">
              <a:extLst>
                <a:ext uri="{FF2B5EF4-FFF2-40B4-BE49-F238E27FC236}">
                  <a16:creationId xmlns:a16="http://schemas.microsoft.com/office/drawing/2014/main" id="{FBF917E3-183C-F4CA-30A7-E72ACF55CB13}"/>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4">
              <a:extLst>
                <a:ext uri="{FF2B5EF4-FFF2-40B4-BE49-F238E27FC236}">
                  <a16:creationId xmlns:a16="http://schemas.microsoft.com/office/drawing/2014/main" id="{7FD3B023-469F-261B-57A3-047F684AF218}"/>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C53C2C0-8CCF-966E-A6A6-A18298011266}"/>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01877BF-E97F-2D01-5198-2EA8A1FF6BFD}"/>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A7C52AB7-A7C0-0C13-3270-4D8F7496E72B}"/>
                </a:ext>
              </a:extLst>
            </p:cNvPr>
            <p:cNvGrpSpPr/>
            <p:nvPr/>
          </p:nvGrpSpPr>
          <p:grpSpPr>
            <a:xfrm>
              <a:off x="2028864" y="5256478"/>
              <a:ext cx="248519" cy="434702"/>
              <a:chOff x="2438400" y="402137"/>
              <a:chExt cx="2514600" cy="4398463"/>
            </a:xfrm>
          </p:grpSpPr>
          <p:sp>
            <p:nvSpPr>
              <p:cNvPr id="33" name="Snip Same Side Corner Rectangle 110">
                <a:extLst>
                  <a:ext uri="{FF2B5EF4-FFF2-40B4-BE49-F238E27FC236}">
                    <a16:creationId xmlns:a16="http://schemas.microsoft.com/office/drawing/2014/main" id="{F31EB80D-6632-3EB8-4308-11541F31D55D}"/>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CC54A8A-2E30-C5B4-7A39-7E4D12842ABA}"/>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4D4F769-D3DF-DA7E-ABF5-B9EFF3FAE2EC}"/>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95CC2DA7-F0C5-1CCD-3C41-6EAAB4A1F32A}"/>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5C2A13CD-4267-04D1-A240-B4200CD95FD8}"/>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21C73C9C-9BA9-AB5F-465A-738BD2BBCE40}"/>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26265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7134"/>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Something New</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4" name="Group 18"/>
          <p:cNvGrpSpPr/>
          <p:nvPr/>
        </p:nvGrpSpPr>
        <p:grpSpPr>
          <a:xfrm>
            <a:off x="518311" y="1127155"/>
            <a:ext cx="11251194" cy="5454713"/>
            <a:chOff x="965200" y="2286000"/>
            <a:chExt cx="7302500" cy="2743200"/>
          </a:xfrm>
        </p:grpSpPr>
        <p:sp>
          <p:nvSpPr>
            <p:cNvPr id="126" name="Rectangle 125"/>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7" idx="1"/>
              <a:endCxn id="12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2050" name="Picture 2" descr="Image result for new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026" y="1676730"/>
            <a:ext cx="2203103" cy="17545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5113" y="1448554"/>
            <a:ext cx="2676510" cy="1783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uppy buy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017" y="3500864"/>
            <a:ext cx="3697351" cy="22870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ew pho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0231" y="1643158"/>
            <a:ext cx="2521200" cy="1679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new sho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0771" y="3710562"/>
            <a:ext cx="2912246" cy="20917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41947" y="5962491"/>
            <a:ext cx="7785099" cy="523220"/>
          </a:xfrm>
          <a:prstGeom prst="rect">
            <a:avLst/>
          </a:prstGeom>
          <a:solidFill>
            <a:schemeClr val="accent6">
              <a:lumMod val="60000"/>
              <a:lumOff val="40000"/>
            </a:schemeClr>
          </a:solidFill>
        </p:spPr>
        <p:txBody>
          <a:bodyPr wrap="square">
            <a:spAutoFit/>
          </a:bodyPr>
          <a:lstStyle/>
          <a:p>
            <a:r>
              <a:rPr lang="en-US" sz="2800" dirty="0">
                <a:solidFill>
                  <a:srgbClr val="333333"/>
                </a:solidFill>
                <a:latin typeface="Open Sans"/>
              </a:rPr>
              <a:t>How do we typically treat things that are new?</a:t>
            </a:r>
            <a:endParaRPr lang="en-US" sz="2800" dirty="0"/>
          </a:p>
        </p:txBody>
      </p:sp>
    </p:spTree>
    <p:extLst>
      <p:ext uri="{BB962C8B-B14F-4D97-AF65-F5344CB8AC3E}">
        <p14:creationId xmlns:p14="http://schemas.microsoft.com/office/powerpoint/2010/main" val="29559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8430" y="1783532"/>
            <a:ext cx="3241142" cy="1477328"/>
          </a:xfrm>
          <a:prstGeom prst="rect">
            <a:avLst/>
          </a:prstGeom>
          <a:noFill/>
        </p:spPr>
        <p:txBody>
          <a:bodyPr wrap="square" rtlCol="0">
            <a:spAutoFit/>
          </a:bodyPr>
          <a:lstStyle/>
          <a:p>
            <a:r>
              <a:rPr lang="en-US" i="1" dirty="0">
                <a:solidFill>
                  <a:schemeClr val="bg1"/>
                </a:solidFill>
              </a:rPr>
              <a:t>And walk in love, as Christ also hath loved us, and hath given himself for us an offering and a sacrifice to God for a </a:t>
            </a:r>
            <a:r>
              <a:rPr lang="en-US" i="1" dirty="0" err="1">
                <a:solidFill>
                  <a:schemeClr val="bg1"/>
                </a:solidFill>
              </a:rPr>
              <a:t>sweetsmelling</a:t>
            </a:r>
            <a:r>
              <a:rPr lang="en-US" i="1" dirty="0">
                <a:solidFill>
                  <a:schemeClr val="bg1"/>
                </a:solidFill>
              </a:rPr>
              <a:t> </a:t>
            </a:r>
            <a:r>
              <a:rPr lang="en-US" i="1" dirty="0" err="1">
                <a:solidFill>
                  <a:schemeClr val="bg1"/>
                </a:solidFill>
              </a:rPr>
              <a:t>savour</a:t>
            </a:r>
            <a:r>
              <a:rPr lang="en-US" i="1" dirty="0">
                <a:solidFill>
                  <a:schemeClr val="bg1"/>
                </a:solidFill>
              </a:rPr>
              <a:t>.</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Sweet smelling </a:t>
            </a:r>
            <a:r>
              <a:rPr lang="en-US" sz="6000" dirty="0" err="1">
                <a:solidFill>
                  <a:schemeClr val="bg1"/>
                </a:solidFill>
                <a:latin typeface="Bodoni MT" panose="02070603080606020203" pitchFamily="18" charset="0"/>
              </a:rPr>
              <a:t>Savour</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5:2</a:t>
            </a:r>
          </a:p>
        </p:txBody>
      </p:sp>
      <p:sp>
        <p:nvSpPr>
          <p:cNvPr id="2" name="Rectangle 1"/>
          <p:cNvSpPr/>
          <p:nvPr/>
        </p:nvSpPr>
        <p:spPr>
          <a:xfrm>
            <a:off x="1991763" y="960164"/>
            <a:ext cx="9026305" cy="369332"/>
          </a:xfrm>
          <a:prstGeom prst="rect">
            <a:avLst/>
          </a:prstGeom>
        </p:spPr>
        <p:txBody>
          <a:bodyPr wrap="square">
            <a:spAutoFit/>
          </a:bodyPr>
          <a:lstStyle/>
          <a:p>
            <a:r>
              <a:rPr lang="en-US" dirty="0">
                <a:solidFill>
                  <a:srgbClr val="FFFF00"/>
                </a:solidFill>
                <a:latin typeface="Open Sans"/>
              </a:rPr>
              <a:t>Paul taught about how Christ had offered Himself as an offering and a sacrifice </a:t>
            </a:r>
            <a:endParaRPr lang="en-US" dirty="0">
              <a:solidFill>
                <a:srgbClr val="FFFF00"/>
              </a:solidFill>
            </a:endParaRPr>
          </a:p>
        </p:txBody>
      </p:sp>
      <p:sp>
        <p:nvSpPr>
          <p:cNvPr id="4" name="Rectangle 3"/>
          <p:cNvSpPr/>
          <p:nvPr/>
        </p:nvSpPr>
        <p:spPr>
          <a:xfrm>
            <a:off x="4535786" y="4522796"/>
            <a:ext cx="7242772" cy="2031325"/>
          </a:xfrm>
          <a:prstGeom prst="rect">
            <a:avLst/>
          </a:prstGeom>
        </p:spPr>
        <p:txBody>
          <a:bodyPr wrap="square">
            <a:spAutoFit/>
          </a:bodyPr>
          <a:lstStyle/>
          <a:p>
            <a:r>
              <a:rPr lang="en-US" dirty="0">
                <a:solidFill>
                  <a:schemeClr val="bg1"/>
                </a:solidFill>
                <a:latin typeface="Open Sans"/>
              </a:rPr>
              <a:t> “Even as each sacrifice offered anciently, as it prefigured the coming sacrifice of the Lamb of God, was ‘a sweet </a:t>
            </a:r>
            <a:r>
              <a:rPr lang="en-US" dirty="0" err="1">
                <a:solidFill>
                  <a:schemeClr val="bg1"/>
                </a:solidFill>
                <a:latin typeface="Open Sans"/>
              </a:rPr>
              <a:t>savour</a:t>
            </a:r>
            <a:r>
              <a:rPr lang="en-US" dirty="0">
                <a:solidFill>
                  <a:schemeClr val="bg1"/>
                </a:solidFill>
                <a:latin typeface="Open Sans"/>
              </a:rPr>
              <a:t> … unto the Lord’, so was Christ’s offering of himself a pleasing thing to God. </a:t>
            </a:r>
          </a:p>
          <a:p>
            <a:endParaRPr lang="en-US" dirty="0">
              <a:solidFill>
                <a:schemeClr val="bg1"/>
              </a:solidFill>
              <a:latin typeface="Open Sans"/>
            </a:endParaRPr>
          </a:p>
          <a:p>
            <a:r>
              <a:rPr lang="en-US" dirty="0">
                <a:solidFill>
                  <a:schemeClr val="bg1"/>
                </a:solidFill>
                <a:latin typeface="Open Sans"/>
              </a:rPr>
              <a:t>The sweet smell of the burning sacrifices in Israel symbolized the pleasing blessings flowing from our Lord’s personal offering.”</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013" y="242369"/>
            <a:ext cx="899311" cy="1255288"/>
          </a:xfrm>
          <a:prstGeom prst="rect">
            <a:avLst/>
          </a:prstGeom>
        </p:spPr>
      </p:pic>
      <p:sp>
        <p:nvSpPr>
          <p:cNvPr id="8" name="Rectangle 7"/>
          <p:cNvSpPr/>
          <p:nvPr/>
        </p:nvSpPr>
        <p:spPr>
          <a:xfrm>
            <a:off x="730313" y="3872681"/>
            <a:ext cx="3805473" cy="1754326"/>
          </a:xfrm>
          <a:prstGeom prst="rect">
            <a:avLst/>
          </a:prstGeom>
        </p:spPr>
        <p:txBody>
          <a:bodyPr wrap="square">
            <a:spAutoFit/>
          </a:bodyPr>
          <a:lstStyle/>
          <a:p>
            <a:r>
              <a:rPr lang="en-US" i="1" dirty="0">
                <a:solidFill>
                  <a:srgbClr val="FFFF00"/>
                </a:solidFill>
                <a:latin typeface="Palatino"/>
              </a:rPr>
              <a:t> And thou shalt burn the whole ram upon the altar: it is a burnt offering unto the </a:t>
            </a:r>
            <a:r>
              <a:rPr lang="en-US" i="1" cap="small" dirty="0">
                <a:solidFill>
                  <a:srgbClr val="FFFF00"/>
                </a:solidFill>
                <a:latin typeface="Palatino"/>
              </a:rPr>
              <a:t>Lord</a:t>
            </a:r>
            <a:r>
              <a:rPr lang="en-US" i="1" dirty="0">
                <a:solidFill>
                  <a:srgbClr val="FFFF00"/>
                </a:solidFill>
                <a:latin typeface="Palatino"/>
              </a:rPr>
              <a:t>: it is a sweet </a:t>
            </a:r>
            <a:r>
              <a:rPr lang="en-US" i="1" dirty="0" err="1">
                <a:solidFill>
                  <a:srgbClr val="FFFF00"/>
                </a:solidFill>
                <a:latin typeface="Palatino"/>
              </a:rPr>
              <a:t>savour</a:t>
            </a:r>
            <a:r>
              <a:rPr lang="en-US" i="1" dirty="0">
                <a:solidFill>
                  <a:srgbClr val="FFFF00"/>
                </a:solidFill>
                <a:latin typeface="Palatino"/>
              </a:rPr>
              <a:t>, an offering made by fire unto the </a:t>
            </a:r>
            <a:r>
              <a:rPr lang="en-US" i="1" cap="small" dirty="0">
                <a:solidFill>
                  <a:srgbClr val="FFFF00"/>
                </a:solidFill>
                <a:latin typeface="Palatino"/>
              </a:rPr>
              <a:t>Lord</a:t>
            </a:r>
            <a:r>
              <a:rPr lang="en-US" i="1" dirty="0">
                <a:solidFill>
                  <a:srgbClr val="FFFF00"/>
                </a:solidFill>
                <a:latin typeface="Palatino"/>
              </a:rPr>
              <a:t>.</a:t>
            </a:r>
          </a:p>
          <a:p>
            <a:r>
              <a:rPr lang="en-US" i="1" dirty="0">
                <a:solidFill>
                  <a:srgbClr val="FFFF00"/>
                </a:solidFill>
                <a:latin typeface="Palatino"/>
              </a:rPr>
              <a:t>Exodus 29:18</a:t>
            </a:r>
            <a:endParaRPr lang="en-US" i="1" dirty="0">
              <a:solidFill>
                <a:srgbClr val="FFFF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034" y="1522852"/>
            <a:ext cx="2969009" cy="2798307"/>
          </a:xfrm>
          <a:prstGeom prst="rect">
            <a:avLst/>
          </a:prstGeom>
        </p:spPr>
      </p:pic>
    </p:spTree>
    <p:extLst>
      <p:ext uri="{BB962C8B-B14F-4D97-AF65-F5344CB8AC3E}">
        <p14:creationId xmlns:p14="http://schemas.microsoft.com/office/powerpoint/2010/main" val="9855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The World’s Evil</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5:3-7</a:t>
            </a:r>
          </a:p>
        </p:txBody>
      </p:sp>
      <p:grpSp>
        <p:nvGrpSpPr>
          <p:cNvPr id="11" name="Group 10"/>
          <p:cNvGrpSpPr/>
          <p:nvPr/>
        </p:nvGrpSpPr>
        <p:grpSpPr>
          <a:xfrm>
            <a:off x="349086" y="1883423"/>
            <a:ext cx="8449374" cy="646331"/>
            <a:chOff x="140856" y="1734555"/>
            <a:chExt cx="8449374" cy="646331"/>
          </a:xfrm>
        </p:grpSpPr>
        <p:sp>
          <p:nvSpPr>
            <p:cNvPr id="12" name="Rectangle 11"/>
            <p:cNvSpPr/>
            <p:nvPr/>
          </p:nvSpPr>
          <p:spPr>
            <a:xfrm>
              <a:off x="991355" y="1734555"/>
              <a:ext cx="7598875" cy="646331"/>
            </a:xfrm>
            <a:prstGeom prst="rect">
              <a:avLst/>
            </a:prstGeom>
          </p:spPr>
          <p:txBody>
            <a:bodyPr wrap="square">
              <a:spAutoFit/>
            </a:bodyPr>
            <a:lstStyle/>
            <a:p>
              <a:r>
                <a:rPr lang="en-US" i="1" dirty="0">
                  <a:solidFill>
                    <a:srgbClr val="FFFF00"/>
                  </a:solidFill>
                  <a:latin typeface="Palatino"/>
                </a:rPr>
                <a:t>Covetousness = having or showing a great desire to possess something, typically something belonging to someone else.</a:t>
              </a:r>
              <a:endParaRPr lang="en-US" i="1" dirty="0">
                <a:solidFill>
                  <a:srgbClr val="FFFF00"/>
                </a:solidFill>
              </a:endParaRPr>
            </a:p>
          </p:txBody>
        </p:sp>
        <p:grpSp>
          <p:nvGrpSpPr>
            <p:cNvPr id="27" name="Group 26"/>
            <p:cNvGrpSpPr/>
            <p:nvPr/>
          </p:nvGrpSpPr>
          <p:grpSpPr>
            <a:xfrm>
              <a:off x="140856" y="1794095"/>
              <a:ext cx="818812" cy="564698"/>
              <a:chOff x="-4747550" y="2859415"/>
              <a:chExt cx="2209800" cy="1524000"/>
            </a:xfrm>
          </p:grpSpPr>
          <p:sp>
            <p:nvSpPr>
              <p:cNvPr id="28" name="Wave 27"/>
              <p:cNvSpPr/>
              <p:nvPr/>
            </p:nvSpPr>
            <p:spPr>
              <a:xfrm>
                <a:off x="-4747550" y="2859415"/>
                <a:ext cx="2209800" cy="15240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51136" y="3203394"/>
                <a:ext cx="872837" cy="87283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a:off x="5667470" y="2747212"/>
            <a:ext cx="8253742" cy="490861"/>
            <a:chOff x="199177" y="2734146"/>
            <a:chExt cx="8253742" cy="490861"/>
          </a:xfrm>
        </p:grpSpPr>
        <p:sp>
          <p:nvSpPr>
            <p:cNvPr id="13" name="Rectangle 12"/>
            <p:cNvSpPr/>
            <p:nvPr/>
          </p:nvSpPr>
          <p:spPr>
            <a:xfrm>
              <a:off x="854044" y="2855675"/>
              <a:ext cx="7598875" cy="369332"/>
            </a:xfrm>
            <a:prstGeom prst="rect">
              <a:avLst/>
            </a:prstGeom>
          </p:spPr>
          <p:txBody>
            <a:bodyPr wrap="square">
              <a:spAutoFit/>
            </a:bodyPr>
            <a:lstStyle/>
            <a:p>
              <a:r>
                <a:rPr lang="en-US" i="1" dirty="0">
                  <a:solidFill>
                    <a:srgbClr val="FFFF00"/>
                  </a:solidFill>
                  <a:latin typeface="Palatino"/>
                </a:rPr>
                <a:t>Filthiness = unclean and impure in mind and body </a:t>
              </a:r>
              <a:endParaRPr lang="en-US" i="1" dirty="0">
                <a:solidFill>
                  <a:srgbClr val="FFFF00"/>
                </a:solidFill>
              </a:endParaRPr>
            </a:p>
          </p:txBody>
        </p:sp>
        <p:sp>
          <p:nvSpPr>
            <p:cNvPr id="26" name="Thought Bubble: Cloud 25"/>
            <p:cNvSpPr/>
            <p:nvPr/>
          </p:nvSpPr>
          <p:spPr>
            <a:xfrm>
              <a:off x="199177" y="2734146"/>
              <a:ext cx="506994" cy="479834"/>
            </a:xfrm>
            <a:prstGeom prst="cloudCallou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81068" y="3363603"/>
            <a:ext cx="8461974" cy="862343"/>
            <a:chOff x="90533" y="3441071"/>
            <a:chExt cx="8461974" cy="862343"/>
          </a:xfrm>
        </p:grpSpPr>
        <p:sp>
          <p:nvSpPr>
            <p:cNvPr id="14" name="Rectangle 13"/>
            <p:cNvSpPr/>
            <p:nvPr/>
          </p:nvSpPr>
          <p:spPr>
            <a:xfrm>
              <a:off x="953632" y="3679541"/>
              <a:ext cx="7598875" cy="369332"/>
            </a:xfrm>
            <a:prstGeom prst="rect">
              <a:avLst/>
            </a:prstGeom>
          </p:spPr>
          <p:txBody>
            <a:bodyPr wrap="square">
              <a:spAutoFit/>
            </a:bodyPr>
            <a:lstStyle/>
            <a:p>
              <a:r>
                <a:rPr lang="en-US" i="1" dirty="0">
                  <a:solidFill>
                    <a:srgbClr val="FFFF00"/>
                  </a:solidFill>
                  <a:latin typeface="Palatino"/>
                </a:rPr>
                <a:t>Foolish talking or jesting = gossip, cruel joking, rudeness</a:t>
              </a:r>
              <a:endParaRPr lang="en-US" i="1" dirty="0">
                <a:solidFill>
                  <a:srgbClr val="FFFF00"/>
                </a:solidFill>
              </a:endParaRPr>
            </a:p>
          </p:txBody>
        </p:sp>
        <p:grpSp>
          <p:nvGrpSpPr>
            <p:cNvPr id="34" name="Group 33"/>
            <p:cNvGrpSpPr/>
            <p:nvPr/>
          </p:nvGrpSpPr>
          <p:grpSpPr>
            <a:xfrm>
              <a:off x="90533" y="3441071"/>
              <a:ext cx="862343" cy="862343"/>
              <a:chOff x="762000" y="2362200"/>
              <a:chExt cx="2667000" cy="2667000"/>
            </a:xfrm>
          </p:grpSpPr>
          <p:sp>
            <p:nvSpPr>
              <p:cNvPr id="35" name="Oval 34"/>
              <p:cNvSpPr/>
              <p:nvPr/>
            </p:nvSpPr>
            <p:spPr>
              <a:xfrm>
                <a:off x="762000" y="2362200"/>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1036139" y="3904908"/>
                <a:ext cx="1903834" cy="450593"/>
                <a:chOff x="4451084" y="474867"/>
                <a:chExt cx="3733575" cy="883649"/>
              </a:xfrm>
            </p:grpSpPr>
            <p:sp>
              <p:nvSpPr>
                <p:cNvPr id="49" name="Oval 48"/>
                <p:cNvSpPr/>
                <p:nvPr/>
              </p:nvSpPr>
              <p:spPr>
                <a:xfrm>
                  <a:off x="5095479" y="631246"/>
                  <a:ext cx="374969" cy="457200"/>
                </a:xfrm>
                <a:prstGeom prst="ellipse">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ame 49"/>
                <p:cNvSpPr/>
                <p:nvPr/>
              </p:nvSpPr>
              <p:spPr>
                <a:xfrm>
                  <a:off x="4451084" y="657842"/>
                  <a:ext cx="862022" cy="422950"/>
                </a:xfrm>
                <a:prstGeom prst="frame">
                  <a:avLst>
                    <a:gd name="adj1" fmla="val 2065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1" name="Group 50"/>
                <p:cNvGrpSpPr/>
                <p:nvPr/>
              </p:nvGrpSpPr>
              <p:grpSpPr>
                <a:xfrm>
                  <a:off x="5659921" y="474867"/>
                  <a:ext cx="2173563" cy="385675"/>
                  <a:chOff x="5659921" y="298393"/>
                  <a:chExt cx="2173563" cy="562150"/>
                </a:xfrm>
              </p:grpSpPr>
              <p:sp>
                <p:nvSpPr>
                  <p:cNvPr id="62" name="Rectangle 61"/>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5462951" y="902360"/>
                  <a:ext cx="2173563" cy="456156"/>
                  <a:chOff x="5659921" y="298393"/>
                  <a:chExt cx="2173563" cy="562150"/>
                </a:xfrm>
              </p:grpSpPr>
              <p:sp>
                <p:nvSpPr>
                  <p:cNvPr id="56" name="Rectangle 55"/>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5410200" y="831793"/>
                  <a:ext cx="2423284" cy="9667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21"/>
                <p:cNvSpPr/>
                <p:nvPr/>
              </p:nvSpPr>
              <p:spPr>
                <a:xfrm>
                  <a:off x="7838885" y="692423"/>
                  <a:ext cx="345774" cy="457200"/>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22"/>
                <p:cNvSpPr/>
                <p:nvPr/>
              </p:nvSpPr>
              <p:spPr>
                <a:xfrm>
                  <a:off x="4899804" y="796330"/>
                  <a:ext cx="605911" cy="143949"/>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128153" y="2906648"/>
                <a:ext cx="762000" cy="762000"/>
                <a:chOff x="1226056" y="2773679"/>
                <a:chExt cx="762000" cy="762000"/>
              </a:xfrm>
            </p:grpSpPr>
            <p:sp>
              <p:nvSpPr>
                <p:cNvPr id="45" name="Oval 44"/>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flipH="1">
                <a:off x="2169311" y="2908379"/>
                <a:ext cx="762000" cy="762000"/>
                <a:chOff x="1226056" y="2773679"/>
                <a:chExt cx="762000" cy="762000"/>
              </a:xfrm>
            </p:grpSpPr>
            <p:sp>
              <p:nvSpPr>
                <p:cNvPr id="41" name="Oval 40"/>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Moon 38"/>
              <p:cNvSpPr/>
              <p:nvPr/>
            </p:nvSpPr>
            <p:spPr>
              <a:xfrm rot="5124408">
                <a:off x="1469274" y="248420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Moon 39"/>
              <p:cNvSpPr/>
              <p:nvPr/>
            </p:nvSpPr>
            <p:spPr>
              <a:xfrm rot="5578965">
                <a:off x="2467865" y="248179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3" name="Group 32"/>
          <p:cNvGrpSpPr/>
          <p:nvPr/>
        </p:nvGrpSpPr>
        <p:grpSpPr>
          <a:xfrm>
            <a:off x="3648547" y="4505094"/>
            <a:ext cx="8371438" cy="976265"/>
            <a:chOff x="108642" y="4374333"/>
            <a:chExt cx="8371438" cy="976265"/>
          </a:xfrm>
        </p:grpSpPr>
        <p:sp>
          <p:nvSpPr>
            <p:cNvPr id="15" name="Rectangle 14"/>
            <p:cNvSpPr/>
            <p:nvPr/>
          </p:nvSpPr>
          <p:spPr>
            <a:xfrm>
              <a:off x="881205" y="4630155"/>
              <a:ext cx="7598875" cy="369332"/>
            </a:xfrm>
            <a:prstGeom prst="rect">
              <a:avLst/>
            </a:prstGeom>
          </p:spPr>
          <p:txBody>
            <a:bodyPr wrap="square">
              <a:spAutoFit/>
            </a:bodyPr>
            <a:lstStyle/>
            <a:p>
              <a:r>
                <a:rPr lang="en-US" i="1" dirty="0">
                  <a:solidFill>
                    <a:srgbClr val="FFFF00"/>
                  </a:solidFill>
                  <a:latin typeface="Palatino"/>
                </a:rPr>
                <a:t>Whoremonger or unclean person = guilty of sexual sin, in or out of marriage</a:t>
              </a:r>
              <a:endParaRPr lang="en-US" i="1" dirty="0">
                <a:solidFill>
                  <a:srgbClr val="FFFF00"/>
                </a:solidFill>
              </a:endParaRPr>
            </a:p>
          </p:txBody>
        </p:sp>
        <p:grpSp>
          <p:nvGrpSpPr>
            <p:cNvPr id="69" name="Group 68"/>
            <p:cNvGrpSpPr/>
            <p:nvPr/>
          </p:nvGrpSpPr>
          <p:grpSpPr>
            <a:xfrm>
              <a:off x="108642" y="4374333"/>
              <a:ext cx="832715" cy="976265"/>
              <a:chOff x="4648200" y="3505200"/>
              <a:chExt cx="2209800" cy="2590742"/>
            </a:xfrm>
          </p:grpSpPr>
          <p:grpSp>
            <p:nvGrpSpPr>
              <p:cNvPr id="70" name="Group 69"/>
              <p:cNvGrpSpPr/>
              <p:nvPr/>
            </p:nvGrpSpPr>
            <p:grpSpPr>
              <a:xfrm>
                <a:off x="4648200" y="3505200"/>
                <a:ext cx="2209800" cy="2209800"/>
                <a:chOff x="4648200" y="3505200"/>
                <a:chExt cx="2209800" cy="2209800"/>
              </a:xfrm>
            </p:grpSpPr>
            <p:sp>
              <p:nvSpPr>
                <p:cNvPr id="72" name="Oval 71"/>
                <p:cNvSpPr/>
                <p:nvPr/>
              </p:nvSpPr>
              <p:spPr>
                <a:xfrm>
                  <a:off x="4648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74"/>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Arc 70"/>
              <p:cNvSpPr/>
              <p:nvPr/>
            </p:nvSpPr>
            <p:spPr>
              <a:xfrm rot="19201365">
                <a:off x="5307929" y="50473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7" name="Group 96"/>
          <p:cNvGrpSpPr/>
          <p:nvPr/>
        </p:nvGrpSpPr>
        <p:grpSpPr>
          <a:xfrm>
            <a:off x="2879002" y="5628720"/>
            <a:ext cx="3983525" cy="776360"/>
            <a:chOff x="4354717" y="5275635"/>
            <a:chExt cx="4735534" cy="776360"/>
          </a:xfrm>
        </p:grpSpPr>
        <p:sp>
          <p:nvSpPr>
            <p:cNvPr id="16" name="Rectangle 15"/>
            <p:cNvSpPr/>
            <p:nvPr/>
          </p:nvSpPr>
          <p:spPr>
            <a:xfrm>
              <a:off x="5516580" y="5499286"/>
              <a:ext cx="3573671" cy="369332"/>
            </a:xfrm>
            <a:prstGeom prst="rect">
              <a:avLst/>
            </a:prstGeom>
          </p:spPr>
          <p:txBody>
            <a:bodyPr wrap="square">
              <a:spAutoFit/>
            </a:bodyPr>
            <a:lstStyle/>
            <a:p>
              <a:r>
                <a:rPr lang="en-US" i="1" dirty="0">
                  <a:solidFill>
                    <a:srgbClr val="FFFF00"/>
                  </a:solidFill>
                  <a:latin typeface="Palatino"/>
                </a:rPr>
                <a:t>Idolater = a worshiper of idols </a:t>
              </a:r>
              <a:endParaRPr lang="en-US" i="1" dirty="0">
                <a:solidFill>
                  <a:srgbClr val="FFFF00"/>
                </a:solidFill>
              </a:endParaRPr>
            </a:p>
          </p:txBody>
        </p:sp>
        <p:grpSp>
          <p:nvGrpSpPr>
            <p:cNvPr id="76" name="Group 75"/>
            <p:cNvGrpSpPr/>
            <p:nvPr/>
          </p:nvGrpSpPr>
          <p:grpSpPr>
            <a:xfrm>
              <a:off x="4354717" y="5275635"/>
              <a:ext cx="1222218" cy="776360"/>
              <a:chOff x="6916847" y="2903626"/>
              <a:chExt cx="1910282" cy="1213423"/>
            </a:xfrm>
          </p:grpSpPr>
          <p:grpSp>
            <p:nvGrpSpPr>
              <p:cNvPr id="77" name="Group 76"/>
              <p:cNvGrpSpPr/>
              <p:nvPr/>
            </p:nvGrpSpPr>
            <p:grpSpPr>
              <a:xfrm flipH="1">
                <a:off x="7912729" y="2903626"/>
                <a:ext cx="788311" cy="699467"/>
                <a:chOff x="5976002" y="1319269"/>
                <a:chExt cx="2586217" cy="2294747"/>
              </a:xfrm>
              <a:solidFill>
                <a:srgbClr val="FFC000"/>
              </a:solidFill>
            </p:grpSpPr>
            <p:sp>
              <p:nvSpPr>
                <p:cNvPr id="78" name="Moon 77"/>
                <p:cNvSpPr/>
                <p:nvPr/>
              </p:nvSpPr>
              <p:spPr>
                <a:xfrm rot="14776564">
                  <a:off x="7491276" y="1207310"/>
                  <a:ext cx="802430" cy="1026347"/>
                </a:xfrm>
                <a:prstGeom prst="moon">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5976002" y="1607591"/>
                  <a:ext cx="2586217" cy="2006425"/>
                  <a:chOff x="5976002" y="1607591"/>
                  <a:chExt cx="2586217" cy="2006425"/>
                </a:xfrm>
                <a:grpFill/>
              </p:grpSpPr>
              <p:grpSp>
                <p:nvGrpSpPr>
                  <p:cNvPr id="80" name="Group 79"/>
                  <p:cNvGrpSpPr/>
                  <p:nvPr/>
                </p:nvGrpSpPr>
                <p:grpSpPr>
                  <a:xfrm>
                    <a:off x="5976002" y="1607591"/>
                    <a:ext cx="2586217" cy="2006425"/>
                    <a:chOff x="5327001" y="3829202"/>
                    <a:chExt cx="2586217" cy="2006425"/>
                  </a:xfrm>
                  <a:grpFill/>
                </p:grpSpPr>
                <p:grpSp>
                  <p:nvGrpSpPr>
                    <p:cNvPr id="82" name="Group 81"/>
                    <p:cNvGrpSpPr/>
                    <p:nvPr/>
                  </p:nvGrpSpPr>
                  <p:grpSpPr>
                    <a:xfrm flipH="1">
                      <a:off x="5327001" y="3829202"/>
                      <a:ext cx="2426682" cy="2006425"/>
                      <a:chOff x="1266655" y="3021929"/>
                      <a:chExt cx="2426682" cy="2006425"/>
                    </a:xfrm>
                    <a:grpFill/>
                  </p:grpSpPr>
                  <p:sp>
                    <p:nvSpPr>
                      <p:cNvPr id="84" name="Oval 83"/>
                      <p:cNvSpPr/>
                      <p:nvPr/>
                    </p:nvSpPr>
                    <p:spPr>
                      <a:xfrm rot="17403192">
                        <a:off x="1054025" y="3234559"/>
                        <a:ext cx="1229301" cy="804041"/>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1934889">
                        <a:off x="2836336" y="3677871"/>
                        <a:ext cx="296228" cy="1293581"/>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rot="20444702">
                        <a:off x="3165683" y="3720176"/>
                        <a:ext cx="321643" cy="119239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rot="11760182">
                        <a:off x="1888598" y="3720789"/>
                        <a:ext cx="306057" cy="1307565"/>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rot="9760774">
                        <a:off x="2279132" y="3841334"/>
                        <a:ext cx="303955" cy="1186940"/>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rot="7702061">
                        <a:off x="3374333" y="3557505"/>
                        <a:ext cx="185500" cy="452509"/>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3" name="Oval 82"/>
                    <p:cNvSpPr/>
                    <p:nvPr/>
                  </p:nvSpPr>
                  <p:spPr>
                    <a:xfrm rot="4196808" flipH="1">
                      <a:off x="6778849" y="4116891"/>
                      <a:ext cx="1229301" cy="1039436"/>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Oval 80"/>
                  <p:cNvSpPr/>
                  <p:nvPr/>
                </p:nvSpPr>
                <p:spPr>
                  <a:xfrm rot="21411712" flipH="1">
                    <a:off x="6192917" y="1917312"/>
                    <a:ext cx="1544108" cy="1039436"/>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a:off x="6916847" y="3051773"/>
                <a:ext cx="721261" cy="1065276"/>
                <a:chOff x="1371598" y="923694"/>
                <a:chExt cx="3089534" cy="4562706"/>
              </a:xfrm>
              <a:solidFill>
                <a:srgbClr val="FFC000"/>
              </a:solidFill>
            </p:grpSpPr>
            <p:sp>
              <p:nvSpPr>
                <p:cNvPr id="91" name="Rounded Rectangle 1"/>
                <p:cNvSpPr/>
                <p:nvPr/>
              </p:nvSpPr>
              <p:spPr>
                <a:xfrm rot="1802092">
                  <a:off x="1971052" y="1845413"/>
                  <a:ext cx="1173002" cy="2709972"/>
                </a:xfrm>
                <a:prstGeom prst="roundRect">
                  <a:avLst>
                    <a:gd name="adj" fmla="val 5000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3"/>
                <p:cNvSpPr/>
                <p:nvPr/>
              </p:nvSpPr>
              <p:spPr>
                <a:xfrm rot="2315181">
                  <a:off x="3648370" y="2264076"/>
                  <a:ext cx="566679" cy="1374130"/>
                </a:xfrm>
                <a:prstGeom prst="roundRect">
                  <a:avLst>
                    <a:gd name="adj" fmla="val 5000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4"/>
                <p:cNvSpPr/>
                <p:nvPr/>
              </p:nvSpPr>
              <p:spPr>
                <a:xfrm rot="19186555">
                  <a:off x="2949762" y="1829423"/>
                  <a:ext cx="760287" cy="1774049"/>
                </a:xfrm>
                <a:prstGeom prst="roundRect">
                  <a:avLst>
                    <a:gd name="adj" fmla="val 5000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5"/>
                <p:cNvSpPr/>
                <p:nvPr/>
              </p:nvSpPr>
              <p:spPr>
                <a:xfrm rot="5400000">
                  <a:off x="2400299" y="3543299"/>
                  <a:ext cx="914400" cy="2971801"/>
                </a:xfrm>
                <a:prstGeom prst="roundRect">
                  <a:avLst>
                    <a:gd name="adj" fmla="val 5000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6"/>
                <p:cNvSpPr/>
                <p:nvPr/>
              </p:nvSpPr>
              <p:spPr>
                <a:xfrm rot="7465154">
                  <a:off x="2518032" y="2948707"/>
                  <a:ext cx="914400" cy="2971801"/>
                </a:xfrm>
                <a:prstGeom prst="roundRect">
                  <a:avLst>
                    <a:gd name="adj" fmla="val 50000"/>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110357" y="923694"/>
                  <a:ext cx="1133293" cy="113329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921782" y="3567065"/>
                <a:ext cx="905347" cy="316872"/>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98"/>
          <p:cNvGrpSpPr/>
          <p:nvPr/>
        </p:nvGrpSpPr>
        <p:grpSpPr>
          <a:xfrm>
            <a:off x="2082297" y="692076"/>
            <a:ext cx="8709433" cy="1131683"/>
            <a:chOff x="2082297" y="660903"/>
            <a:chExt cx="8709433" cy="1131683"/>
          </a:xfrm>
        </p:grpSpPr>
        <p:grpSp>
          <p:nvGrpSpPr>
            <p:cNvPr id="10" name="Group 9"/>
            <p:cNvGrpSpPr/>
            <p:nvPr/>
          </p:nvGrpSpPr>
          <p:grpSpPr>
            <a:xfrm>
              <a:off x="2462542" y="822278"/>
              <a:ext cx="8329188" cy="751546"/>
              <a:chOff x="262550" y="849438"/>
              <a:chExt cx="8329188" cy="751546"/>
            </a:xfrm>
          </p:grpSpPr>
          <p:sp>
            <p:nvSpPr>
              <p:cNvPr id="8" name="Rectangle 7"/>
              <p:cNvSpPr/>
              <p:nvPr/>
            </p:nvSpPr>
            <p:spPr>
              <a:xfrm>
                <a:off x="992863" y="1093267"/>
                <a:ext cx="7598875" cy="369332"/>
              </a:xfrm>
              <a:prstGeom prst="rect">
                <a:avLst/>
              </a:prstGeom>
            </p:spPr>
            <p:txBody>
              <a:bodyPr wrap="square">
                <a:spAutoFit/>
              </a:bodyPr>
              <a:lstStyle/>
              <a:p>
                <a:r>
                  <a:rPr lang="en-US" i="1" dirty="0">
                    <a:solidFill>
                      <a:srgbClr val="FFFF00"/>
                    </a:solidFill>
                    <a:latin typeface="Palatino"/>
                  </a:rPr>
                  <a:t>Fornication = sexual intercourse between people not married to each other.</a:t>
                </a:r>
                <a:endParaRPr lang="en-US" i="1" dirty="0">
                  <a:solidFill>
                    <a:srgbClr val="FFFF00"/>
                  </a:solidFill>
                </a:endParaRPr>
              </a:p>
            </p:txBody>
          </p:sp>
          <p:grpSp>
            <p:nvGrpSpPr>
              <p:cNvPr id="17" name="Group 16"/>
              <p:cNvGrpSpPr/>
              <p:nvPr/>
            </p:nvGrpSpPr>
            <p:grpSpPr>
              <a:xfrm>
                <a:off x="262550" y="849438"/>
                <a:ext cx="467762" cy="751546"/>
                <a:chOff x="4152900" y="5385223"/>
                <a:chExt cx="723900" cy="1163079"/>
              </a:xfrm>
            </p:grpSpPr>
            <p:grpSp>
              <p:nvGrpSpPr>
                <p:cNvPr id="18" name="Group 17"/>
                <p:cNvGrpSpPr/>
                <p:nvPr/>
              </p:nvGrpSpPr>
              <p:grpSpPr>
                <a:xfrm>
                  <a:off x="4152900" y="5385223"/>
                  <a:ext cx="723900" cy="659553"/>
                  <a:chOff x="228600" y="228600"/>
                  <a:chExt cx="3429000" cy="3124200"/>
                </a:xfrm>
                <a:solidFill>
                  <a:schemeClr val="bg1"/>
                </a:solidFill>
              </p:grpSpPr>
              <p:sp>
                <p:nvSpPr>
                  <p:cNvPr id="20" name="Trapezoid 19"/>
                  <p:cNvSpPr/>
                  <p:nvPr/>
                </p:nvSpPr>
                <p:spPr>
                  <a:xfrm>
                    <a:off x="228600" y="381000"/>
                    <a:ext cx="3429000" cy="838200"/>
                  </a:xfrm>
                  <a:prstGeom prst="trapezoid">
                    <a:avLst>
                      <a:gd name="adj" fmla="val 949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flipV="1">
                    <a:off x="228600" y="1219200"/>
                    <a:ext cx="3429000" cy="2133600"/>
                  </a:xfrm>
                  <a:prstGeom prst="trapezoid">
                    <a:avLst>
                      <a:gd name="adj" fmla="val 760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flipV="1">
                    <a:off x="1447800" y="1219200"/>
                    <a:ext cx="990600" cy="2133600"/>
                  </a:xfrm>
                  <a:prstGeom prst="triangle">
                    <a:avLst>
                      <a:gd name="adj" fmla="val 476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flipV="1">
                    <a:off x="9906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1981200" y="381000"/>
                    <a:ext cx="914400" cy="838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90600" y="228600"/>
                    <a:ext cx="19050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onut 1"/>
                <p:cNvSpPr/>
                <p:nvPr/>
              </p:nvSpPr>
              <p:spPr>
                <a:xfrm>
                  <a:off x="4230189" y="5995852"/>
                  <a:ext cx="552450" cy="552450"/>
                </a:xfrm>
                <a:prstGeom prst="donut">
                  <a:avLst>
                    <a:gd name="adj" fmla="val 754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8" name="&quot;Not Allowed&quot; Symbol 97"/>
            <p:cNvSpPr/>
            <p:nvPr/>
          </p:nvSpPr>
          <p:spPr>
            <a:xfrm>
              <a:off x="2082297" y="660903"/>
              <a:ext cx="1131683" cy="1131683"/>
            </a:xfrm>
            <a:prstGeom prst="noSmoking">
              <a:avLst>
                <a:gd name="adj" fmla="val 831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6878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2:4-5</a:t>
            </a:r>
          </a:p>
        </p:txBody>
      </p:sp>
      <p:sp>
        <p:nvSpPr>
          <p:cNvPr id="4" name="TextBox 3">
            <a:extLst>
              <a:ext uri="{FF2B5EF4-FFF2-40B4-BE49-F238E27FC236}">
                <a16:creationId xmlns:a16="http://schemas.microsoft.com/office/drawing/2014/main" id="{4EF0E867-9784-5F5B-B664-667495C9E6DB}"/>
              </a:ext>
            </a:extLst>
          </p:cNvPr>
          <p:cNvSpPr txBox="1"/>
          <p:nvPr/>
        </p:nvSpPr>
        <p:spPr>
          <a:xfrm>
            <a:off x="4207322" y="612844"/>
            <a:ext cx="7654926" cy="5632311"/>
          </a:xfrm>
          <a:prstGeom prst="rect">
            <a:avLst/>
          </a:prstGeom>
          <a:noFill/>
        </p:spPr>
        <p:txBody>
          <a:bodyPr wrap="square">
            <a:spAutoFit/>
          </a:bodyPr>
          <a:lstStyle/>
          <a:p>
            <a:pPr algn="l" fontAlgn="base"/>
            <a:r>
              <a:rPr lang="en-US" b="0" i="0" dirty="0">
                <a:solidFill>
                  <a:schemeClr val="bg1"/>
                </a:solidFill>
                <a:effectLst/>
              </a:rPr>
              <a:t>Walking over to the pile of rocks, the old prospector said, “Oh, there is gold all right. You just have to know where to find it.” </a:t>
            </a:r>
          </a:p>
          <a:p>
            <a:pPr algn="l" fontAlgn="base"/>
            <a:endParaRPr lang="en-US" dirty="0">
              <a:solidFill>
                <a:schemeClr val="bg1"/>
              </a:solidFill>
            </a:endParaRPr>
          </a:p>
          <a:p>
            <a:pPr algn="l" fontAlgn="base"/>
            <a:r>
              <a:rPr lang="en-US" b="0" i="0" dirty="0">
                <a:solidFill>
                  <a:schemeClr val="bg1"/>
                </a:solidFill>
                <a:effectLst/>
              </a:rPr>
              <a:t>He picked two rocks up in his hands and crashed them together. </a:t>
            </a:r>
          </a:p>
          <a:p>
            <a:pPr algn="l" fontAlgn="base"/>
            <a:endParaRPr lang="en-US" dirty="0">
              <a:solidFill>
                <a:schemeClr val="bg1"/>
              </a:solidFill>
            </a:endParaRPr>
          </a:p>
          <a:p>
            <a:pPr algn="l" fontAlgn="base"/>
            <a:r>
              <a:rPr lang="en-US" b="0" i="0" dirty="0">
                <a:solidFill>
                  <a:schemeClr val="bg1"/>
                </a:solidFill>
                <a:effectLst/>
              </a:rPr>
              <a:t>One of the rocks split open, revealing several flecks of gold sparkling in the sunlight.</a:t>
            </a:r>
          </a:p>
          <a:p>
            <a:pPr algn="l" fontAlgn="base"/>
            <a:endParaRPr lang="en-US" b="0" i="0" dirty="0">
              <a:solidFill>
                <a:schemeClr val="bg1"/>
              </a:solidFill>
              <a:effectLst/>
            </a:endParaRPr>
          </a:p>
          <a:p>
            <a:pPr algn="l" fontAlgn="base"/>
            <a:r>
              <a:rPr lang="en-US" b="0" i="0" dirty="0">
                <a:solidFill>
                  <a:schemeClr val="bg1"/>
                </a:solidFill>
                <a:effectLst/>
              </a:rPr>
              <a:t>Noticing a bulging leather pouch fastened to the prospector’s waist, the young man said, “I’m looking for nuggets like the ones in your pouch, not just tiny flecks.”</a:t>
            </a:r>
          </a:p>
          <a:p>
            <a:pPr algn="l" fontAlgn="base"/>
            <a:endParaRPr lang="en-US" b="0" i="0" dirty="0">
              <a:solidFill>
                <a:schemeClr val="bg1"/>
              </a:solidFill>
              <a:effectLst/>
            </a:endParaRPr>
          </a:p>
          <a:p>
            <a:pPr algn="l" fontAlgn="base"/>
            <a:r>
              <a:rPr lang="en-US" b="0" i="0" dirty="0">
                <a:solidFill>
                  <a:schemeClr val="bg1"/>
                </a:solidFill>
                <a:effectLst/>
              </a:rPr>
              <a:t>The old prospector extended his pouch toward the young man, who looked inside, expecting to see several large nuggets. He was stunned to see that the pouch was filled with thousands of flecks of gold.</a:t>
            </a:r>
          </a:p>
          <a:p>
            <a:pPr algn="l" fontAlgn="base"/>
            <a:endParaRPr lang="en-US" b="0" i="0" dirty="0">
              <a:solidFill>
                <a:schemeClr val="bg1"/>
              </a:solidFill>
              <a:effectLst/>
            </a:endParaRPr>
          </a:p>
          <a:p>
            <a:pPr algn="l" fontAlgn="base"/>
            <a:r>
              <a:rPr lang="en-US" b="0" i="0" dirty="0">
                <a:solidFill>
                  <a:schemeClr val="bg1"/>
                </a:solidFill>
                <a:effectLst/>
              </a:rPr>
              <a:t>The old prospector said, “Son, it seems to me you are so busy looking for large nuggets that you’re missing filling your pouch with these precious flecks of gold. The patient accumulation of these little flecks has brought me great wealth.”</a:t>
            </a:r>
          </a:p>
          <a:p>
            <a:pPr algn="l" fontAlgn="base"/>
            <a:r>
              <a:rPr lang="en-US" b="0" i="0" dirty="0">
                <a:solidFill>
                  <a:schemeClr val="bg1"/>
                </a:solidFill>
                <a:effectLst/>
              </a:rPr>
              <a:t>(10)</a:t>
            </a:r>
          </a:p>
        </p:txBody>
      </p:sp>
      <p:grpSp>
        <p:nvGrpSpPr>
          <p:cNvPr id="2" name="Group 1">
            <a:extLst>
              <a:ext uri="{FF2B5EF4-FFF2-40B4-BE49-F238E27FC236}">
                <a16:creationId xmlns:a16="http://schemas.microsoft.com/office/drawing/2014/main" id="{3979B7E2-CB75-CCAC-DE32-B4B43BA345DB}"/>
              </a:ext>
            </a:extLst>
          </p:cNvPr>
          <p:cNvGrpSpPr/>
          <p:nvPr/>
        </p:nvGrpSpPr>
        <p:grpSpPr>
          <a:xfrm>
            <a:off x="398135" y="3428999"/>
            <a:ext cx="3541673" cy="2200601"/>
            <a:chOff x="1180644" y="528355"/>
            <a:chExt cx="6516010" cy="4048690"/>
          </a:xfrm>
        </p:grpSpPr>
        <p:pic>
          <p:nvPicPr>
            <p:cNvPr id="5" name="Picture 4">
              <a:extLst>
                <a:ext uri="{FF2B5EF4-FFF2-40B4-BE49-F238E27FC236}">
                  <a16:creationId xmlns:a16="http://schemas.microsoft.com/office/drawing/2014/main" id="{0E654F26-AE83-6934-EA7D-ACCD4180C33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80645" y="528355"/>
              <a:ext cx="6516009" cy="4048690"/>
            </a:xfrm>
            <a:prstGeom prst="rect">
              <a:avLst/>
            </a:prstGeom>
          </p:spPr>
        </p:pic>
        <p:pic>
          <p:nvPicPr>
            <p:cNvPr id="7" name="Picture 6">
              <a:extLst>
                <a:ext uri="{FF2B5EF4-FFF2-40B4-BE49-F238E27FC236}">
                  <a16:creationId xmlns:a16="http://schemas.microsoft.com/office/drawing/2014/main" id="{7137A965-8BBE-D2B2-5DAE-27143961CC34}"/>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80644" y="528355"/>
              <a:ext cx="6516009" cy="4048690"/>
            </a:xfrm>
            <a:prstGeom prst="rect">
              <a:avLst/>
            </a:prstGeom>
          </p:spPr>
        </p:pic>
      </p:grpSp>
      <p:pic>
        <p:nvPicPr>
          <p:cNvPr id="8" name="Picture 7">
            <a:extLst>
              <a:ext uri="{FF2B5EF4-FFF2-40B4-BE49-F238E27FC236}">
                <a16:creationId xmlns:a16="http://schemas.microsoft.com/office/drawing/2014/main" id="{F2610D48-41ED-5352-6532-9922F3A84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9" b="89837" l="9948" r="94764">
                        <a14:foregroundMark x1="46335" y1="59553" x2="36780" y2="67886"/>
                        <a14:foregroundMark x1="36780" y1="67886" x2="34686" y2="77236"/>
                        <a14:foregroundMark x1="41623" y1="77846" x2="49084" y2="72967"/>
                        <a14:foregroundMark x1="49084" y1="72967" x2="56021" y2="82317"/>
                        <a14:foregroundMark x1="56021" y1="82317" x2="64005" y2="84350"/>
                        <a14:foregroundMark x1="64005" y1="84350" x2="91361" y2="78049"/>
                        <a14:foregroundMark x1="91361" y1="78049" x2="94764" y2="69309"/>
                        <a14:foregroundMark x1="94764" y1="69309" x2="94503" y2="67480"/>
                      </a14:backgroundRemoval>
                    </a14:imgEffect>
                  </a14:imgLayer>
                </a14:imgProps>
              </a:ext>
            </a:extLst>
          </a:blip>
          <a:stretch>
            <a:fillRect/>
          </a:stretch>
        </p:blipFill>
        <p:spPr>
          <a:xfrm>
            <a:off x="460375" y="120949"/>
            <a:ext cx="3417195" cy="2200602"/>
          </a:xfrm>
          <a:prstGeom prst="rect">
            <a:avLst/>
          </a:prstGeom>
        </p:spPr>
      </p:pic>
      <p:pic>
        <p:nvPicPr>
          <p:cNvPr id="12" name="Picture 11" descr="A person wearing glasses and a suit&#10;&#10;Description automatically generated with medium confidence">
            <a:extLst>
              <a:ext uri="{FF2B5EF4-FFF2-40B4-BE49-F238E27FC236}">
                <a16:creationId xmlns:a16="http://schemas.microsoft.com/office/drawing/2014/main" id="{1CF3210C-013A-12D6-EE41-5B86694110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74567" y="5940354"/>
            <a:ext cx="632377" cy="790471"/>
          </a:xfrm>
          <a:prstGeom prst="rect">
            <a:avLst/>
          </a:prstGeom>
        </p:spPr>
      </p:pic>
    </p:spTree>
    <p:extLst>
      <p:ext uri="{BB962C8B-B14F-4D97-AF65-F5344CB8AC3E}">
        <p14:creationId xmlns:p14="http://schemas.microsoft.com/office/powerpoint/2010/main" val="411103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Walk As Children of Light</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5:21-6:9</a:t>
            </a:r>
          </a:p>
        </p:txBody>
      </p:sp>
      <p:sp>
        <p:nvSpPr>
          <p:cNvPr id="2" name="Rectangle 1"/>
          <p:cNvSpPr/>
          <p:nvPr/>
        </p:nvSpPr>
        <p:spPr>
          <a:xfrm>
            <a:off x="4854742" y="1071502"/>
            <a:ext cx="2044149" cy="369332"/>
          </a:xfrm>
          <a:prstGeom prst="rect">
            <a:avLst/>
          </a:prstGeom>
          <a:solidFill>
            <a:srgbClr val="FF0000"/>
          </a:solidFill>
        </p:spPr>
        <p:txBody>
          <a:bodyPr wrap="none">
            <a:spAutoFit/>
          </a:bodyPr>
          <a:lstStyle/>
          <a:p>
            <a:r>
              <a:rPr lang="en-US" dirty="0">
                <a:solidFill>
                  <a:schemeClr val="bg1"/>
                </a:solidFill>
                <a:latin typeface="Open Sans"/>
              </a:rPr>
              <a:t>Household Codes </a:t>
            </a:r>
            <a:endParaRPr lang="en-US" dirty="0">
              <a:solidFill>
                <a:schemeClr val="bg1"/>
              </a:solidFill>
            </a:endParaRPr>
          </a:p>
        </p:txBody>
      </p:sp>
      <p:grpSp>
        <p:nvGrpSpPr>
          <p:cNvPr id="120" name="Group 119"/>
          <p:cNvGrpSpPr/>
          <p:nvPr/>
        </p:nvGrpSpPr>
        <p:grpSpPr>
          <a:xfrm>
            <a:off x="3020838" y="1584356"/>
            <a:ext cx="5806289" cy="4688940"/>
            <a:chOff x="1219200" y="1600200"/>
            <a:chExt cx="4800600" cy="4419600"/>
          </a:xfrm>
        </p:grpSpPr>
        <p:sp>
          <p:nvSpPr>
            <p:cNvPr id="121" name="Rectangle 120"/>
            <p:cNvSpPr/>
            <p:nvPr/>
          </p:nvSpPr>
          <p:spPr>
            <a:xfrm>
              <a:off x="1600200" y="3048000"/>
              <a:ext cx="4038600" cy="297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Extract 121"/>
            <p:cNvSpPr/>
            <p:nvPr/>
          </p:nvSpPr>
          <p:spPr>
            <a:xfrm>
              <a:off x="1219200" y="1600200"/>
              <a:ext cx="4800600" cy="144780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4572000" y="1981200"/>
              <a:ext cx="3810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352800" y="4343400"/>
              <a:ext cx="533400"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166145" y="5562600"/>
              <a:ext cx="9144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3048000" y="5715000"/>
              <a:ext cx="11430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2895600" y="5867400"/>
              <a:ext cx="14478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3429000" y="49530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431549" y="3603775"/>
            <a:ext cx="2637576" cy="1200329"/>
          </a:xfrm>
          <a:prstGeom prst="rect">
            <a:avLst/>
          </a:prstGeom>
        </p:spPr>
        <p:txBody>
          <a:bodyPr wrap="square">
            <a:spAutoFit/>
          </a:bodyPr>
          <a:lstStyle/>
          <a:p>
            <a:r>
              <a:rPr lang="en-US" dirty="0">
                <a:solidFill>
                  <a:schemeClr val="bg1"/>
                </a:solidFill>
                <a:latin typeface="Open Sans"/>
              </a:rPr>
              <a:t> Husbands are to love their wives “as Christ also loved the church, and gave himself for it”</a:t>
            </a:r>
            <a:endParaRPr lang="en-US" dirty="0">
              <a:solidFill>
                <a:schemeClr val="bg1"/>
              </a:solidFill>
            </a:endParaRPr>
          </a:p>
        </p:txBody>
      </p:sp>
      <p:sp>
        <p:nvSpPr>
          <p:cNvPr id="5" name="Rectangle 4"/>
          <p:cNvSpPr/>
          <p:nvPr/>
        </p:nvSpPr>
        <p:spPr>
          <a:xfrm>
            <a:off x="271605" y="1343106"/>
            <a:ext cx="3041964" cy="1754326"/>
          </a:xfrm>
          <a:prstGeom prst="rect">
            <a:avLst/>
          </a:prstGeom>
        </p:spPr>
        <p:txBody>
          <a:bodyPr wrap="square">
            <a:spAutoFit/>
          </a:bodyPr>
          <a:lstStyle/>
          <a:p>
            <a:r>
              <a:rPr lang="en-US" dirty="0">
                <a:solidFill>
                  <a:schemeClr val="bg1"/>
                </a:solidFill>
                <a:latin typeface="Open Sans"/>
              </a:rPr>
              <a:t>Wives should submit to their husbands “as unto the Lord”—this does not mean that the husbands are to rule over them with unrighteous desires. </a:t>
            </a:r>
            <a:endParaRPr lang="en-US" dirty="0">
              <a:solidFill>
                <a:schemeClr val="bg1"/>
              </a:solidFill>
            </a:endParaRPr>
          </a:p>
        </p:txBody>
      </p:sp>
      <p:sp>
        <p:nvSpPr>
          <p:cNvPr id="7" name="Rectangle 6"/>
          <p:cNvSpPr/>
          <p:nvPr/>
        </p:nvSpPr>
        <p:spPr>
          <a:xfrm>
            <a:off x="9171160" y="1678085"/>
            <a:ext cx="2245260" cy="923330"/>
          </a:xfrm>
          <a:prstGeom prst="rect">
            <a:avLst/>
          </a:prstGeom>
        </p:spPr>
        <p:txBody>
          <a:bodyPr wrap="square">
            <a:spAutoFit/>
          </a:bodyPr>
          <a:lstStyle/>
          <a:p>
            <a:r>
              <a:rPr lang="en-US" dirty="0">
                <a:solidFill>
                  <a:schemeClr val="bg1"/>
                </a:solidFill>
                <a:latin typeface="Open Sans"/>
              </a:rPr>
              <a:t>Children should obey their parents “in the Lord”</a:t>
            </a:r>
            <a:endParaRPr lang="en-US" dirty="0">
              <a:solidFill>
                <a:schemeClr val="bg1"/>
              </a:solidFill>
            </a:endParaRPr>
          </a:p>
        </p:txBody>
      </p:sp>
      <p:sp>
        <p:nvSpPr>
          <p:cNvPr id="9" name="Rectangle 8"/>
          <p:cNvSpPr/>
          <p:nvPr/>
        </p:nvSpPr>
        <p:spPr>
          <a:xfrm>
            <a:off x="9095715" y="2870445"/>
            <a:ext cx="3096285" cy="1200329"/>
          </a:xfrm>
          <a:prstGeom prst="rect">
            <a:avLst/>
          </a:prstGeom>
        </p:spPr>
        <p:txBody>
          <a:bodyPr wrap="square">
            <a:spAutoFit/>
          </a:bodyPr>
          <a:lstStyle/>
          <a:p>
            <a:r>
              <a:rPr lang="en-US" dirty="0">
                <a:solidFill>
                  <a:schemeClr val="bg1"/>
                </a:solidFill>
                <a:latin typeface="Open Sans"/>
              </a:rPr>
              <a:t>Parents are instructed to raise their children “in the nurture and admonition of the Lord” </a:t>
            </a:r>
            <a:endParaRPr lang="en-US" dirty="0">
              <a:solidFill>
                <a:schemeClr val="bg1"/>
              </a:solidFill>
            </a:endParaRPr>
          </a:p>
        </p:txBody>
      </p:sp>
      <p:pic>
        <p:nvPicPr>
          <p:cNvPr id="101" name="Picture 100"/>
          <p:cNvPicPr>
            <a:picLocks noChangeAspect="1"/>
          </p:cNvPicPr>
          <p:nvPr/>
        </p:nvPicPr>
        <p:blipFill rotWithShape="1">
          <a:blip r:embed="rId3" cstate="print">
            <a:extLst>
              <a:ext uri="{28A0092B-C50C-407E-A947-70E740481C1C}">
                <a14:useLocalDpi xmlns:a14="http://schemas.microsoft.com/office/drawing/2010/main" val="0"/>
              </a:ext>
            </a:extLst>
          </a:blip>
          <a:srcRect l="5421" t="5280" r="56708" b="47195"/>
          <a:stretch/>
        </p:blipFill>
        <p:spPr>
          <a:xfrm>
            <a:off x="6328372" y="3277355"/>
            <a:ext cx="1782778" cy="1258432"/>
          </a:xfrm>
          <a:prstGeom prst="rect">
            <a:avLst/>
          </a:prstGeom>
        </p:spPr>
      </p:pic>
      <p:pic>
        <p:nvPicPr>
          <p:cNvPr id="1024" name="Picture 1023"/>
          <p:cNvPicPr>
            <a:picLocks noChangeAspect="1"/>
          </p:cNvPicPr>
          <p:nvPr/>
        </p:nvPicPr>
        <p:blipFill rotWithShape="1">
          <a:blip r:embed="rId4">
            <a:extLst>
              <a:ext uri="{28A0092B-C50C-407E-A947-70E740481C1C}">
                <a14:useLocalDpi xmlns:a14="http://schemas.microsoft.com/office/drawing/2010/main" val="0"/>
              </a:ext>
            </a:extLst>
          </a:blip>
          <a:srcRect l="48967" t="24744" r="32691" b="39745"/>
          <a:stretch/>
        </p:blipFill>
        <p:spPr>
          <a:xfrm>
            <a:off x="3799192" y="4001633"/>
            <a:ext cx="1488032" cy="1620569"/>
          </a:xfrm>
          <a:prstGeom prst="rect">
            <a:avLst/>
          </a:prstGeom>
        </p:spPr>
      </p:pic>
      <p:pic>
        <p:nvPicPr>
          <p:cNvPr id="1027" name="Picture 1026"/>
          <p:cNvPicPr>
            <a:picLocks noChangeAspect="1"/>
          </p:cNvPicPr>
          <p:nvPr/>
        </p:nvPicPr>
        <p:blipFill rotWithShape="1">
          <a:blip r:embed="rId5">
            <a:extLst>
              <a:ext uri="{28A0092B-C50C-407E-A947-70E740481C1C}">
                <a14:useLocalDpi xmlns:a14="http://schemas.microsoft.com/office/drawing/2010/main" val="0"/>
              </a:ext>
            </a:extLst>
          </a:blip>
          <a:srcRect l="22945" t="46336" r="63094" b="35578"/>
          <a:stretch/>
        </p:blipFill>
        <p:spPr>
          <a:xfrm>
            <a:off x="6799615" y="4744016"/>
            <a:ext cx="1366612" cy="995882"/>
          </a:xfrm>
          <a:prstGeom prst="rect">
            <a:avLst/>
          </a:prstGeom>
        </p:spPr>
      </p:pic>
      <p:pic>
        <p:nvPicPr>
          <p:cNvPr id="1028" name="Picture 10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915321"/>
            <a:ext cx="951036" cy="1174080"/>
          </a:xfrm>
          <a:prstGeom prst="rect">
            <a:avLst/>
          </a:prstGeom>
        </p:spPr>
      </p:pic>
    </p:spTree>
    <p:extLst>
      <p:ext uri="{BB962C8B-B14F-4D97-AF65-F5344CB8AC3E}">
        <p14:creationId xmlns:p14="http://schemas.microsoft.com/office/powerpoint/2010/main" val="33558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500"/>
                                        <p:tgtEl>
                                          <p:spTgt spid="10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Husbands and Wives</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5:22</a:t>
            </a:r>
          </a:p>
        </p:txBody>
      </p:sp>
      <p:sp>
        <p:nvSpPr>
          <p:cNvPr id="5" name="Rectangle 4"/>
          <p:cNvSpPr/>
          <p:nvPr/>
        </p:nvSpPr>
        <p:spPr>
          <a:xfrm>
            <a:off x="7804086" y="2864089"/>
            <a:ext cx="3648547" cy="2862322"/>
          </a:xfrm>
          <a:prstGeom prst="rect">
            <a:avLst/>
          </a:prstGeom>
        </p:spPr>
        <p:txBody>
          <a:bodyPr wrap="square">
            <a:spAutoFit/>
          </a:bodyPr>
          <a:lstStyle/>
          <a:p>
            <a:r>
              <a:rPr lang="en-US" dirty="0">
                <a:solidFill>
                  <a:schemeClr val="bg1"/>
                </a:solidFill>
              </a:rPr>
              <a:t>“‘Happiness in marriage is not so much a matter of romance as it is an anxious concern for the comfort and well-being of one’s companion. </a:t>
            </a:r>
          </a:p>
          <a:p>
            <a:endParaRPr lang="en-US" dirty="0">
              <a:solidFill>
                <a:schemeClr val="bg1"/>
              </a:solidFill>
            </a:endParaRPr>
          </a:p>
          <a:p>
            <a:r>
              <a:rPr lang="en-US" dirty="0">
                <a:solidFill>
                  <a:schemeClr val="bg1"/>
                </a:solidFill>
              </a:rPr>
              <a:t>Any man who will make his wife’s comfort his first concern will stay in love with her throughout their lives and through the eternity yet to come’ (3)</a:t>
            </a:r>
          </a:p>
        </p:txBody>
      </p:sp>
      <p:pic>
        <p:nvPicPr>
          <p:cNvPr id="24" name="Picture 2" descr="http://www.lds.org/churchhistory/presidents/images/presidents/GBH_hero.jpg">
            <a:hlinkClick r:id="rId3"/>
          </p:cNvPr>
          <p:cNvPicPr>
            <a:picLocks noChangeAspect="1" noChangeArrowheads="1"/>
          </p:cNvPicPr>
          <p:nvPr/>
        </p:nvPicPr>
        <p:blipFill>
          <a:blip r:embed="rId4" cstate="print"/>
          <a:srcRect/>
          <a:stretch>
            <a:fillRect/>
          </a:stretch>
        </p:blipFill>
        <p:spPr bwMode="auto">
          <a:xfrm>
            <a:off x="10921499" y="5251009"/>
            <a:ext cx="996636" cy="1245795"/>
          </a:xfrm>
          <a:prstGeom prst="rect">
            <a:avLst/>
          </a:prstGeom>
          <a:noFill/>
        </p:spPr>
      </p:pic>
      <p:sp>
        <p:nvSpPr>
          <p:cNvPr id="8" name="Rectangle 7"/>
          <p:cNvSpPr/>
          <p:nvPr/>
        </p:nvSpPr>
        <p:spPr>
          <a:xfrm>
            <a:off x="153909" y="2552798"/>
            <a:ext cx="5078993" cy="3139321"/>
          </a:xfrm>
          <a:prstGeom prst="rect">
            <a:avLst/>
          </a:prstGeom>
        </p:spPr>
        <p:txBody>
          <a:bodyPr wrap="square">
            <a:spAutoFit/>
          </a:bodyPr>
          <a:lstStyle/>
          <a:p>
            <a:r>
              <a:rPr lang="en-US" dirty="0">
                <a:solidFill>
                  <a:schemeClr val="bg1"/>
                </a:solidFill>
                <a:latin typeface="Open Sans"/>
              </a:rPr>
              <a:t>Paul’s counsel that wives should submit to their husbands does not justify male dominion. </a:t>
            </a:r>
          </a:p>
          <a:p>
            <a:endParaRPr lang="en-US" dirty="0">
              <a:solidFill>
                <a:schemeClr val="bg1"/>
              </a:solidFill>
              <a:latin typeface="Open Sans"/>
            </a:endParaRPr>
          </a:p>
          <a:p>
            <a:r>
              <a:rPr lang="en-US" dirty="0">
                <a:solidFill>
                  <a:schemeClr val="bg1"/>
                </a:solidFill>
                <a:latin typeface="Open Sans"/>
              </a:rPr>
              <a:t>People in Greco-Roman society regarded the father as being the head of the extended family and the absolute authority over the entire household. Therefore, Paul’s teachings represented a dramatic change to these traditional ideas because he defined husbands’ and fathers’ roles in terms of Christ’s love and sacrifice for the Church. (1)</a:t>
            </a:r>
            <a:endParaRPr lang="en-US" dirty="0">
              <a:solidFill>
                <a:schemeClr val="bg1"/>
              </a:solidFill>
            </a:endParaRPr>
          </a:p>
        </p:txBody>
      </p:sp>
      <p:sp>
        <p:nvSpPr>
          <p:cNvPr id="10" name="Rectangle 9"/>
          <p:cNvSpPr/>
          <p:nvPr/>
        </p:nvSpPr>
        <p:spPr>
          <a:xfrm>
            <a:off x="1783533" y="943017"/>
            <a:ext cx="9098732" cy="1200329"/>
          </a:xfrm>
          <a:prstGeom prst="rect">
            <a:avLst/>
          </a:prstGeom>
        </p:spPr>
        <p:txBody>
          <a:bodyPr wrap="square">
            <a:spAutoFit/>
          </a:bodyPr>
          <a:lstStyle/>
          <a:p>
            <a:r>
              <a:rPr lang="en-US" dirty="0">
                <a:solidFill>
                  <a:srgbClr val="FFFF00"/>
                </a:solidFill>
                <a:latin typeface="Open Sans"/>
              </a:rPr>
              <a:t>“submit” = sustaining, supporting, and respecting her husband as she does the Lord. </a:t>
            </a:r>
          </a:p>
          <a:p>
            <a:endParaRPr lang="en-US" dirty="0">
              <a:solidFill>
                <a:srgbClr val="FFFF00"/>
              </a:solidFill>
              <a:latin typeface="Open Sans"/>
            </a:endParaRPr>
          </a:p>
          <a:p>
            <a:r>
              <a:rPr lang="en-US" dirty="0">
                <a:solidFill>
                  <a:srgbClr val="FFFF00"/>
                </a:solidFill>
                <a:latin typeface="Open Sans"/>
              </a:rPr>
              <a:t>A husband’s divinely appointed role = preside or watch over the family, just as the Savior watches over and leads His Church (1)</a:t>
            </a:r>
            <a:endParaRPr lang="en-US" dirty="0">
              <a:solidFill>
                <a:srgbClr val="FFFF00"/>
              </a:solidFill>
            </a:endParaRPr>
          </a:p>
        </p:txBody>
      </p:sp>
      <p:pic>
        <p:nvPicPr>
          <p:cNvPr id="3074" name="Picture 2" descr="Image result for grecian roman society ancient ti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811" y="2985877"/>
            <a:ext cx="2116248" cy="282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0930272E-7755-1C05-5F7A-E8A5E3D96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FFDE31-442A-4377-2484-27F8BF089FC4}"/>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Children and Parents</a:t>
            </a:r>
            <a:endParaRPr lang="en-US" sz="4400" dirty="0">
              <a:solidFill>
                <a:schemeClr val="bg1"/>
              </a:solidFill>
              <a:latin typeface="Bodoni MT" panose="02070603080606020203" pitchFamily="18" charset="0"/>
            </a:endParaRPr>
          </a:p>
        </p:txBody>
      </p:sp>
      <p:sp>
        <p:nvSpPr>
          <p:cNvPr id="5" name="TextBox 4">
            <a:extLst>
              <a:ext uri="{FF2B5EF4-FFF2-40B4-BE49-F238E27FC236}">
                <a16:creationId xmlns:a16="http://schemas.microsoft.com/office/drawing/2014/main" id="{7EFAFD0E-8049-CD67-0604-8B41C089746D}"/>
              </a:ext>
            </a:extLst>
          </p:cNvPr>
          <p:cNvSpPr txBox="1"/>
          <p:nvPr/>
        </p:nvSpPr>
        <p:spPr>
          <a:xfrm>
            <a:off x="3147260" y="813166"/>
            <a:ext cx="6096000" cy="3293209"/>
          </a:xfrm>
          <a:prstGeom prst="rect">
            <a:avLst/>
          </a:prstGeom>
          <a:noFill/>
        </p:spPr>
        <p:txBody>
          <a:bodyPr wrap="square">
            <a:spAutoFit/>
          </a:bodyPr>
          <a:lstStyle/>
          <a:p>
            <a:r>
              <a:rPr lang="en-US" sz="1600" b="0" i="0" dirty="0">
                <a:solidFill>
                  <a:schemeClr val="bg1"/>
                </a:solidFill>
                <a:effectLst/>
              </a:rPr>
              <a:t>“Honor your parents by showing love and respect for them.</a:t>
            </a:r>
          </a:p>
          <a:p>
            <a:endParaRPr lang="en-US" sz="1600" dirty="0">
              <a:solidFill>
                <a:schemeClr val="bg1"/>
              </a:solidFill>
            </a:endParaRPr>
          </a:p>
          <a:p>
            <a:r>
              <a:rPr lang="en-US" sz="1600" b="0" i="0" dirty="0">
                <a:solidFill>
                  <a:schemeClr val="bg1"/>
                </a:solidFill>
                <a:effectLst/>
              </a:rPr>
              <a:t> Obey them as they lead you in righteousness. </a:t>
            </a:r>
          </a:p>
          <a:p>
            <a:endParaRPr lang="en-US" sz="1600" dirty="0">
              <a:solidFill>
                <a:schemeClr val="bg1"/>
              </a:solidFill>
            </a:endParaRPr>
          </a:p>
          <a:p>
            <a:r>
              <a:rPr lang="en-US" sz="1600" b="0" i="0" dirty="0">
                <a:solidFill>
                  <a:schemeClr val="bg1"/>
                </a:solidFill>
                <a:effectLst/>
              </a:rPr>
              <a:t>Willingly help in your home. </a:t>
            </a:r>
          </a:p>
          <a:p>
            <a:endParaRPr lang="en-US" sz="1600" dirty="0">
              <a:solidFill>
                <a:schemeClr val="bg1"/>
              </a:solidFill>
            </a:endParaRPr>
          </a:p>
          <a:p>
            <a:r>
              <a:rPr lang="en-US" sz="1600" b="0" i="0" dirty="0">
                <a:solidFill>
                  <a:schemeClr val="bg1"/>
                </a:solidFill>
                <a:effectLst/>
              </a:rPr>
              <a:t>Participate in wholesome family activities and traditions. </a:t>
            </a:r>
          </a:p>
          <a:p>
            <a:endParaRPr lang="en-US" sz="1600" dirty="0">
              <a:solidFill>
                <a:schemeClr val="bg1"/>
              </a:solidFill>
            </a:endParaRPr>
          </a:p>
          <a:p>
            <a:r>
              <a:rPr lang="en-US" sz="1600" b="0" i="0" dirty="0">
                <a:solidFill>
                  <a:schemeClr val="bg1"/>
                </a:solidFill>
                <a:effectLst/>
              </a:rPr>
              <a:t>Join your family in family prayer, family scripture study, and family home evenings. </a:t>
            </a:r>
          </a:p>
          <a:p>
            <a:endParaRPr lang="en-US" sz="1600" dirty="0">
              <a:solidFill>
                <a:schemeClr val="bg1"/>
              </a:solidFill>
            </a:endParaRPr>
          </a:p>
          <a:p>
            <a:r>
              <a:rPr lang="en-US" sz="1600" b="0" i="0" dirty="0">
                <a:solidFill>
                  <a:schemeClr val="bg1"/>
                </a:solidFill>
                <a:effectLst/>
              </a:rPr>
              <a:t>Keeping these commandments strengthens and unifies families”. </a:t>
            </a:r>
          </a:p>
          <a:p>
            <a:r>
              <a:rPr lang="en-US" sz="1600" b="0" i="0" dirty="0">
                <a:solidFill>
                  <a:schemeClr val="bg1"/>
                </a:solidFill>
                <a:effectLst/>
              </a:rPr>
              <a:t>(11)</a:t>
            </a:r>
            <a:endParaRPr lang="en-US" sz="1600" dirty="0">
              <a:solidFill>
                <a:schemeClr val="bg1"/>
              </a:solidFill>
            </a:endParaRPr>
          </a:p>
        </p:txBody>
      </p:sp>
      <p:pic>
        <p:nvPicPr>
          <p:cNvPr id="7" name="Picture 6" descr="A group of people posing for a photo&#10;&#10;Description automatically generated">
            <a:extLst>
              <a:ext uri="{FF2B5EF4-FFF2-40B4-BE49-F238E27FC236}">
                <a16:creationId xmlns:a16="http://schemas.microsoft.com/office/drawing/2014/main" id="{2E141149-C237-56D8-4030-8EE7C1D7F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4" y="1114425"/>
            <a:ext cx="2400301" cy="1600201"/>
          </a:xfrm>
          <a:prstGeom prst="rect">
            <a:avLst/>
          </a:prstGeom>
        </p:spPr>
      </p:pic>
      <p:pic>
        <p:nvPicPr>
          <p:cNvPr id="9" name="Picture 8" descr="A group of people posing for a photo in front of a white building&#10;&#10;Description automatically generated">
            <a:extLst>
              <a:ext uri="{FF2B5EF4-FFF2-40B4-BE49-F238E27FC236}">
                <a16:creationId xmlns:a16="http://schemas.microsoft.com/office/drawing/2014/main" id="{B2D4328B-CD4F-DD84-032B-DB93F1FE3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424" y="1114425"/>
            <a:ext cx="2216277" cy="1662208"/>
          </a:xfrm>
          <a:prstGeom prst="rect">
            <a:avLst/>
          </a:prstGeom>
        </p:spPr>
      </p:pic>
      <p:pic>
        <p:nvPicPr>
          <p:cNvPr id="11" name="Picture 10" descr="A group of people in a room&#10;&#10;Description automatically generated with low confidence">
            <a:extLst>
              <a:ext uri="{FF2B5EF4-FFF2-40B4-BE49-F238E27FC236}">
                <a16:creationId xmlns:a16="http://schemas.microsoft.com/office/drawing/2014/main" id="{28B4E423-4BEC-EC1B-ECC9-E2E07BA7F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7607" y="3745075"/>
            <a:ext cx="2776633" cy="2082475"/>
          </a:xfrm>
          <a:prstGeom prst="rect">
            <a:avLst/>
          </a:prstGeom>
        </p:spPr>
      </p:pic>
      <p:pic>
        <p:nvPicPr>
          <p:cNvPr id="15" name="Picture 14" descr="A group of people walking on a dirt path&#10;&#10;Description automatically generated with medium confidence">
            <a:extLst>
              <a:ext uri="{FF2B5EF4-FFF2-40B4-BE49-F238E27FC236}">
                <a16:creationId xmlns:a16="http://schemas.microsoft.com/office/drawing/2014/main" id="{543EF6E7-B9D3-004F-B36C-5D9C03BFDA7B}"/>
              </a:ext>
            </a:extLst>
          </p:cNvPr>
          <p:cNvPicPr>
            <a:picLocks noChangeAspect="1"/>
          </p:cNvPicPr>
          <p:nvPr/>
        </p:nvPicPr>
        <p:blipFill rotWithShape="1">
          <a:blip r:embed="rId6">
            <a:extLst>
              <a:ext uri="{28A0092B-C50C-407E-A947-70E740481C1C}">
                <a14:useLocalDpi xmlns:a14="http://schemas.microsoft.com/office/drawing/2010/main" val="0"/>
              </a:ext>
            </a:extLst>
          </a:blip>
          <a:srcRect t="25451" r="21182"/>
          <a:stretch/>
        </p:blipFill>
        <p:spPr>
          <a:xfrm>
            <a:off x="8854240" y="3722914"/>
            <a:ext cx="2982769" cy="2115910"/>
          </a:xfrm>
          <a:prstGeom prst="rect">
            <a:avLst/>
          </a:prstGeom>
        </p:spPr>
      </p:pic>
      <p:pic>
        <p:nvPicPr>
          <p:cNvPr id="17" name="Picture 16">
            <a:extLst>
              <a:ext uri="{FF2B5EF4-FFF2-40B4-BE49-F238E27FC236}">
                <a16:creationId xmlns:a16="http://schemas.microsoft.com/office/drawing/2014/main" id="{DECEBB56-BFE0-5937-F6BC-00CEC8FAF19F}"/>
              </a:ext>
            </a:extLst>
          </p:cNvPr>
          <p:cNvPicPr>
            <a:picLocks noChangeAspect="1"/>
          </p:cNvPicPr>
          <p:nvPr/>
        </p:nvPicPr>
        <p:blipFill>
          <a:blip r:embed="rId7"/>
          <a:stretch>
            <a:fillRect/>
          </a:stretch>
        </p:blipFill>
        <p:spPr>
          <a:xfrm>
            <a:off x="3025146" y="4149032"/>
            <a:ext cx="5567909" cy="2530253"/>
          </a:xfrm>
          <a:prstGeom prst="rect">
            <a:avLst/>
          </a:prstGeom>
        </p:spPr>
      </p:pic>
    </p:spTree>
    <p:extLst>
      <p:ext uri="{BB962C8B-B14F-4D97-AF65-F5344CB8AC3E}">
        <p14:creationId xmlns:p14="http://schemas.microsoft.com/office/powerpoint/2010/main" val="11243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5:25</a:t>
            </a:r>
          </a:p>
        </p:txBody>
      </p:sp>
      <p:sp>
        <p:nvSpPr>
          <p:cNvPr id="8" name="Rectangle 7"/>
          <p:cNvSpPr/>
          <p:nvPr/>
        </p:nvSpPr>
        <p:spPr>
          <a:xfrm>
            <a:off x="3585172" y="1511649"/>
            <a:ext cx="5078993" cy="4801314"/>
          </a:xfrm>
          <a:prstGeom prst="rect">
            <a:avLst/>
          </a:prstGeom>
        </p:spPr>
        <p:txBody>
          <a:bodyPr wrap="square">
            <a:spAutoFit/>
          </a:bodyPr>
          <a:lstStyle/>
          <a:p>
            <a:r>
              <a:rPr lang="en-US" dirty="0">
                <a:solidFill>
                  <a:schemeClr val="bg1"/>
                </a:solidFill>
              </a:rPr>
              <a:t>We do not find the Savior leading the Church with a harsh or unkind hand. We do not find the Savior treating His Church with disrespect or neglect. </a:t>
            </a:r>
          </a:p>
          <a:p>
            <a:endParaRPr lang="en-US" dirty="0">
              <a:solidFill>
                <a:schemeClr val="bg1"/>
              </a:solidFill>
            </a:endParaRPr>
          </a:p>
          <a:p>
            <a:r>
              <a:rPr lang="en-US" dirty="0">
                <a:solidFill>
                  <a:schemeClr val="bg1"/>
                </a:solidFill>
              </a:rPr>
              <a:t>We do not find the Savior using force or coercion to accomplish His purposes. </a:t>
            </a:r>
          </a:p>
          <a:p>
            <a:endParaRPr lang="en-US" dirty="0">
              <a:solidFill>
                <a:schemeClr val="bg1"/>
              </a:solidFill>
            </a:endParaRPr>
          </a:p>
          <a:p>
            <a:r>
              <a:rPr lang="en-US" dirty="0">
                <a:solidFill>
                  <a:schemeClr val="bg1"/>
                </a:solidFill>
              </a:rPr>
              <a:t>Nowhere do we find the Savior doing anything but that which edifies, uplifts, comforts, and exalts the Church. </a:t>
            </a:r>
          </a:p>
          <a:p>
            <a:endParaRPr lang="en-US" dirty="0">
              <a:solidFill>
                <a:schemeClr val="bg1"/>
              </a:solidFill>
            </a:endParaRPr>
          </a:p>
          <a:p>
            <a:r>
              <a:rPr lang="en-US" dirty="0">
                <a:solidFill>
                  <a:schemeClr val="bg1"/>
                </a:solidFill>
              </a:rPr>
              <a:t>… I say to you with all soberness, He is the model we must follow as we take the spiritual lead in our families.</a:t>
            </a:r>
          </a:p>
          <a:p>
            <a:endParaRPr lang="en-US" dirty="0">
              <a:solidFill>
                <a:schemeClr val="bg1"/>
              </a:solidFill>
            </a:endParaRPr>
          </a:p>
          <a:p>
            <a:r>
              <a:rPr lang="en-US" dirty="0">
                <a:solidFill>
                  <a:schemeClr val="bg1"/>
                </a:solidFill>
              </a:rPr>
              <a:t>Particularly is this true in your relationship with your wife.“ (4)</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666" y="123278"/>
            <a:ext cx="885536" cy="125284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709" y="1683841"/>
            <a:ext cx="3005588" cy="3798137"/>
          </a:xfrm>
          <a:prstGeom prst="rect">
            <a:avLst/>
          </a:prstGeom>
        </p:spPr>
      </p:pic>
      <p:grpSp>
        <p:nvGrpSpPr>
          <p:cNvPr id="20" name="Group 19"/>
          <p:cNvGrpSpPr/>
          <p:nvPr/>
        </p:nvGrpSpPr>
        <p:grpSpPr>
          <a:xfrm>
            <a:off x="558295" y="1349623"/>
            <a:ext cx="2482544" cy="3851263"/>
            <a:chOff x="350066" y="634399"/>
            <a:chExt cx="2482544" cy="3851263"/>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69" y="634399"/>
              <a:ext cx="2420941" cy="3665997"/>
            </a:xfrm>
            <a:prstGeom prst="rect">
              <a:avLst/>
            </a:prstGeom>
          </p:spPr>
        </p:pic>
        <p:sp>
          <p:nvSpPr>
            <p:cNvPr id="27" name="TextBox 26"/>
            <p:cNvSpPr txBox="1"/>
            <p:nvPr/>
          </p:nvSpPr>
          <p:spPr>
            <a:xfrm>
              <a:off x="350066" y="4270218"/>
              <a:ext cx="2286000" cy="215444"/>
            </a:xfrm>
            <a:prstGeom prst="rect">
              <a:avLst/>
            </a:prstGeom>
            <a:noFill/>
          </p:spPr>
          <p:txBody>
            <a:bodyPr wrap="square" rtlCol="0">
              <a:spAutoFit/>
            </a:bodyPr>
            <a:lstStyle/>
            <a:p>
              <a:r>
                <a:rPr lang="en-US" sz="800" i="1" dirty="0">
                  <a:solidFill>
                    <a:schemeClr val="bg1"/>
                  </a:solidFill>
                </a:rPr>
                <a:t>Judith </a:t>
              </a:r>
              <a:r>
                <a:rPr lang="en-US" sz="800" i="1" dirty="0" err="1">
                  <a:solidFill>
                    <a:schemeClr val="bg1"/>
                  </a:solidFill>
                </a:rPr>
                <a:t>Mehr</a:t>
              </a:r>
              <a:endParaRPr lang="en-US" sz="800" i="1" dirty="0">
                <a:solidFill>
                  <a:schemeClr val="bg1"/>
                </a:solidFill>
              </a:endParaRPr>
            </a:p>
          </p:txBody>
        </p:sp>
      </p:grpSp>
    </p:spTree>
    <p:extLst>
      <p:ext uri="{BB962C8B-B14F-4D97-AF65-F5344CB8AC3E}">
        <p14:creationId xmlns:p14="http://schemas.microsoft.com/office/powerpoint/2010/main" val="39439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One Flesh</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89025" y="6390237"/>
            <a:ext cx="2286000" cy="369332"/>
          </a:xfrm>
          <a:prstGeom prst="rect">
            <a:avLst/>
          </a:prstGeom>
          <a:noFill/>
        </p:spPr>
        <p:txBody>
          <a:bodyPr wrap="square" rtlCol="0">
            <a:spAutoFit/>
          </a:bodyPr>
          <a:lstStyle/>
          <a:p>
            <a:r>
              <a:rPr lang="en-US" i="1" dirty="0">
                <a:solidFill>
                  <a:schemeClr val="bg1"/>
                </a:solidFill>
              </a:rPr>
              <a:t>Ephesians 5:31</a:t>
            </a:r>
          </a:p>
        </p:txBody>
      </p:sp>
      <p:sp>
        <p:nvSpPr>
          <p:cNvPr id="10" name="Rectangle 9"/>
          <p:cNvSpPr/>
          <p:nvPr/>
        </p:nvSpPr>
        <p:spPr>
          <a:xfrm>
            <a:off x="1584357" y="933964"/>
            <a:ext cx="9098732" cy="369332"/>
          </a:xfrm>
          <a:prstGeom prst="rect">
            <a:avLst/>
          </a:prstGeom>
        </p:spPr>
        <p:txBody>
          <a:bodyPr wrap="square">
            <a:spAutoFit/>
          </a:bodyPr>
          <a:lstStyle/>
          <a:p>
            <a:pPr algn="ctr"/>
            <a:r>
              <a:rPr lang="en-US" dirty="0">
                <a:solidFill>
                  <a:srgbClr val="FFFF00"/>
                </a:solidFill>
                <a:latin typeface="Open Sans"/>
              </a:rPr>
              <a:t>United Physically, Emotionally, and Spiritually</a:t>
            </a:r>
            <a:endParaRPr lang="en-US" dirty="0">
              <a:solidFill>
                <a:srgbClr val="FFFF00"/>
              </a:solidFill>
            </a:endParaRPr>
          </a:p>
        </p:txBody>
      </p:sp>
      <p:grpSp>
        <p:nvGrpSpPr>
          <p:cNvPr id="11" name="Group 10"/>
          <p:cNvGrpSpPr/>
          <p:nvPr/>
        </p:nvGrpSpPr>
        <p:grpSpPr>
          <a:xfrm>
            <a:off x="244442" y="172016"/>
            <a:ext cx="3248230" cy="2953558"/>
            <a:chOff x="-208231" y="-271604"/>
            <a:chExt cx="3248230" cy="2953558"/>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11" y="197398"/>
              <a:ext cx="2383292" cy="2060895"/>
            </a:xfrm>
            <a:prstGeom prst="rect">
              <a:avLst/>
            </a:prstGeom>
          </p:spPr>
        </p:pic>
        <p:pic>
          <p:nvPicPr>
            <p:cNvPr id="13" name="Picture 2" descr="Image result for fra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231" y="-271604"/>
              <a:ext cx="3248230" cy="29535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918505" y="416460"/>
            <a:ext cx="2914373" cy="2942376"/>
            <a:chOff x="8918505" y="416460"/>
            <a:chExt cx="2914373" cy="2942376"/>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3915" t="7730"/>
            <a:stretch/>
          </p:blipFill>
          <p:spPr>
            <a:xfrm>
              <a:off x="9071572" y="642957"/>
              <a:ext cx="2580911" cy="2489541"/>
            </a:xfrm>
            <a:prstGeom prst="rect">
              <a:avLst/>
            </a:prstGeom>
          </p:spPr>
        </p:pic>
        <p:pic>
          <p:nvPicPr>
            <p:cNvPr id="16" name="Picture 4" descr="Image result for fram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8505" y="416460"/>
              <a:ext cx="2914373" cy="29423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9163339" y="3784348"/>
            <a:ext cx="2524685" cy="2489703"/>
            <a:chOff x="9398729" y="4191754"/>
            <a:chExt cx="2524685" cy="2489703"/>
          </a:xfrm>
        </p:grpSpPr>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260" t="5413" r="5393" b="32937"/>
            <a:stretch/>
          </p:blipFill>
          <p:spPr>
            <a:xfrm>
              <a:off x="9823009" y="4481465"/>
              <a:ext cx="1910281" cy="1982447"/>
            </a:xfrm>
            <a:prstGeom prst="rect">
              <a:avLst/>
            </a:prstGeom>
          </p:spPr>
        </p:pic>
        <p:pic>
          <p:nvPicPr>
            <p:cNvPr id="19" name="Picture 4" descr="Image result for fram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98729" y="4191754"/>
              <a:ext cx="2524685" cy="2489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412998" y="1442321"/>
            <a:ext cx="3289208" cy="2390250"/>
            <a:chOff x="384206" y="4158361"/>
            <a:chExt cx="3289208" cy="2390250"/>
          </a:xfrm>
        </p:grpSpPr>
        <p:grpSp>
          <p:nvGrpSpPr>
            <p:cNvPr id="25" name="Group 24"/>
            <p:cNvGrpSpPr/>
            <p:nvPr/>
          </p:nvGrpSpPr>
          <p:grpSpPr>
            <a:xfrm>
              <a:off x="384206" y="4158361"/>
              <a:ext cx="3289208" cy="2390250"/>
              <a:chOff x="609599" y="833642"/>
              <a:chExt cx="7941747" cy="5771225"/>
            </a:xfrm>
          </p:grpSpPr>
          <p:grpSp>
            <p:nvGrpSpPr>
              <p:cNvPr id="27" name="Group 14"/>
              <p:cNvGrpSpPr/>
              <p:nvPr/>
            </p:nvGrpSpPr>
            <p:grpSpPr>
              <a:xfrm rot="10800000">
                <a:off x="7696200" y="5257800"/>
                <a:ext cx="621450" cy="1347067"/>
                <a:chOff x="7010400" y="381000"/>
                <a:chExt cx="762000" cy="2033666"/>
              </a:xfrm>
            </p:grpSpPr>
            <p:sp>
              <p:nvSpPr>
                <p:cNvPr id="4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1"/>
              <p:cNvGrpSpPr/>
              <p:nvPr/>
            </p:nvGrpSpPr>
            <p:grpSpPr>
              <a:xfrm rot="10800000">
                <a:off x="939238" y="4923502"/>
                <a:ext cx="621450" cy="1347067"/>
                <a:chOff x="7010400" y="381000"/>
                <a:chExt cx="762000" cy="2033666"/>
              </a:xfrm>
            </p:grpSpPr>
            <p:sp>
              <p:nvSpPr>
                <p:cNvPr id="3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3"/>
              <p:cNvSpPr/>
              <p:nvPr/>
            </p:nvSpPr>
            <p:spPr>
              <a:xfrm>
                <a:off x="7315200" y="1981200"/>
                <a:ext cx="1236146" cy="3840519"/>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1"/>
              <p:cNvSpPr/>
              <p:nvPr/>
            </p:nvSpPr>
            <p:spPr>
              <a:xfrm>
                <a:off x="609599" y="1643059"/>
                <a:ext cx="1236146" cy="3840519"/>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899460" y="833642"/>
                <a:ext cx="621450" cy="986197"/>
                <a:chOff x="7031201" y="834275"/>
                <a:chExt cx="762000" cy="1488861"/>
              </a:xfrm>
            </p:grpSpPr>
            <p:sp>
              <p:nvSpPr>
                <p:cNvPr id="3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5"/>
                <p:cNvSpPr/>
                <p:nvPr/>
              </p:nvSpPr>
              <p:spPr>
                <a:xfrm>
                  <a:off x="7031201" y="834275"/>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646520" y="1148254"/>
                <a:ext cx="621450" cy="1017899"/>
                <a:chOff x="7087348" y="824753"/>
                <a:chExt cx="762000" cy="1536722"/>
              </a:xfrm>
            </p:grpSpPr>
            <p:sp>
              <p:nvSpPr>
                <p:cNvPr id="3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87348" y="824753"/>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p:cNvSpPr/>
            <p:nvPr/>
          </p:nvSpPr>
          <p:spPr>
            <a:xfrm>
              <a:off x="918830" y="4809966"/>
              <a:ext cx="2219960" cy="1077218"/>
            </a:xfrm>
            <a:prstGeom prst="rect">
              <a:avLst/>
            </a:prstGeom>
          </p:spPr>
          <p:txBody>
            <a:bodyPr wrap="square">
              <a:spAutoFit/>
            </a:bodyPr>
            <a:lstStyle/>
            <a:p>
              <a:pPr algn="ctr"/>
              <a:r>
                <a:rPr lang="en-US" sz="1600" b="1" dirty="0">
                  <a:solidFill>
                    <a:srgbClr val="000000"/>
                  </a:solidFill>
                </a:rPr>
                <a:t>W</a:t>
              </a:r>
              <a:r>
                <a:rPr lang="en-US" sz="1600" b="1" i="0" dirty="0">
                  <a:solidFill>
                    <a:srgbClr val="000000"/>
                  </a:solidFill>
                  <a:effectLst/>
                </a:rPr>
                <a:t>e can follow the example of the Savior in how we treat members of our family</a:t>
              </a:r>
              <a:r>
                <a:rPr lang="en-US" sz="1600" b="0" i="0" dirty="0">
                  <a:solidFill>
                    <a:srgbClr val="000000"/>
                  </a:solidFill>
                  <a:effectLst/>
                </a:rPr>
                <a:t>.</a:t>
              </a:r>
              <a:endParaRPr lang="en-US" sz="1600" dirty="0"/>
            </a:p>
          </p:txBody>
        </p:sp>
      </p:grpSp>
      <p:grpSp>
        <p:nvGrpSpPr>
          <p:cNvPr id="7" name="Group 6"/>
          <p:cNvGrpSpPr/>
          <p:nvPr/>
        </p:nvGrpSpPr>
        <p:grpSpPr>
          <a:xfrm>
            <a:off x="3657600" y="3866512"/>
            <a:ext cx="5187636" cy="2742517"/>
            <a:chOff x="3657600" y="3866512"/>
            <a:chExt cx="5187636" cy="2742517"/>
          </a:xfrm>
        </p:grpSpPr>
        <p:sp>
          <p:nvSpPr>
            <p:cNvPr id="2" name="Rectangle 1"/>
            <p:cNvSpPr/>
            <p:nvPr/>
          </p:nvSpPr>
          <p:spPr>
            <a:xfrm>
              <a:off x="3657600" y="3866512"/>
              <a:ext cx="5187636" cy="2308324"/>
            </a:xfrm>
            <a:prstGeom prst="rect">
              <a:avLst/>
            </a:prstGeom>
          </p:spPr>
          <p:txBody>
            <a:bodyPr wrap="square">
              <a:spAutoFit/>
            </a:bodyPr>
            <a:lstStyle/>
            <a:p>
              <a:r>
                <a:rPr lang="en-US" sz="1600" dirty="0">
                  <a:solidFill>
                    <a:schemeClr val="bg1"/>
                  </a:solidFill>
                  <a:latin typeface="Abadi" panose="020B0604020104020204" pitchFamily="34" charset="0"/>
                </a:rPr>
                <a:t> 'The Bible celebrates sex and its proper use, presenting it as God-created, God-ordained, God-blessed. It makes plain that God himself implanted the physical magnetism between the sexes for two reasons: for the propagation of the human race, and for the expression of that kind of love between man and wife that makes for true </a:t>
              </a:r>
              <a:r>
                <a:rPr lang="en-US" sz="1600" i="1" dirty="0">
                  <a:solidFill>
                    <a:schemeClr val="bg1"/>
                  </a:solidFill>
                  <a:latin typeface="Abadi" panose="020B0604020104020204" pitchFamily="34" charset="0"/>
                </a:rPr>
                <a:t>oneness. </a:t>
              </a:r>
            </a:p>
            <a:p>
              <a:r>
                <a:rPr lang="en-US" sz="1600" dirty="0">
                  <a:solidFill>
                    <a:schemeClr val="bg1"/>
                  </a:solidFill>
                  <a:latin typeface="Abadi" panose="020B0604020104020204" pitchFamily="34" charset="0"/>
                </a:rPr>
                <a:t>His commandment to the first man and </a:t>
              </a:r>
            </a:p>
            <a:p>
              <a:r>
                <a:rPr lang="en-US" sz="1600" dirty="0">
                  <a:solidFill>
                    <a:schemeClr val="bg1"/>
                  </a:solidFill>
                  <a:latin typeface="Abadi" panose="020B0604020104020204" pitchFamily="34" charset="0"/>
                </a:rPr>
                <a:t>woman to be one flesh was as important as </a:t>
              </a:r>
            </a:p>
            <a:p>
              <a:r>
                <a:rPr lang="en-US" sz="1600" dirty="0">
                  <a:solidFill>
                    <a:schemeClr val="bg1"/>
                  </a:solidFill>
                  <a:latin typeface="Abadi" panose="020B0604020104020204" pitchFamily="34" charset="0"/>
                </a:rPr>
                <a:t>his command to be fruitful and multiply.' (5)</a:t>
              </a:r>
              <a:endParaRPr lang="en-US" sz="1600" dirty="0">
                <a:solidFill>
                  <a:schemeClr val="bg1"/>
                </a:solidFill>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5926" y="5523992"/>
              <a:ext cx="825813" cy="1085037"/>
            </a:xfrm>
            <a:prstGeom prst="rect">
              <a:avLst/>
            </a:prstGeom>
          </p:spPr>
        </p:pic>
      </p:grpSp>
      <p:grpSp>
        <p:nvGrpSpPr>
          <p:cNvPr id="9" name="Group 8">
            <a:extLst>
              <a:ext uri="{FF2B5EF4-FFF2-40B4-BE49-F238E27FC236}">
                <a16:creationId xmlns:a16="http://schemas.microsoft.com/office/drawing/2014/main" id="{D729DFDD-1244-419D-A448-BC6D6093D036}"/>
              </a:ext>
            </a:extLst>
          </p:cNvPr>
          <p:cNvGrpSpPr/>
          <p:nvPr/>
        </p:nvGrpSpPr>
        <p:grpSpPr>
          <a:xfrm>
            <a:off x="773881" y="3416581"/>
            <a:ext cx="2531037" cy="2752254"/>
            <a:chOff x="773881" y="3416581"/>
            <a:chExt cx="2531037" cy="2752254"/>
          </a:xfrm>
        </p:grpSpPr>
        <p:pic>
          <p:nvPicPr>
            <p:cNvPr id="8" name="Picture 7">
              <a:extLst>
                <a:ext uri="{FF2B5EF4-FFF2-40B4-BE49-F238E27FC236}">
                  <a16:creationId xmlns:a16="http://schemas.microsoft.com/office/drawing/2014/main" id="{5F92EDF0-FE22-49C4-B785-738DDF24ABF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3" t="23949" r="12864" b="25783"/>
            <a:stretch/>
          </p:blipFill>
          <p:spPr>
            <a:xfrm>
              <a:off x="1048693" y="3667123"/>
              <a:ext cx="1868693" cy="2299453"/>
            </a:xfrm>
            <a:prstGeom prst="rect">
              <a:avLst/>
            </a:prstGeom>
          </p:spPr>
        </p:pic>
        <p:pic>
          <p:nvPicPr>
            <p:cNvPr id="22" name="Picture 6" descr="Image result for fram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881" y="3416581"/>
              <a:ext cx="2531037" cy="27522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028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C59828D2-EBFA-A555-D3C8-41B95AB4D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AED457-1671-8B13-9DA0-2550EDFA9F18}"/>
              </a:ext>
            </a:extLst>
          </p:cNvPr>
          <p:cNvSpPr txBox="1"/>
          <p:nvPr/>
        </p:nvSpPr>
        <p:spPr>
          <a:xfrm>
            <a:off x="371475" y="766732"/>
            <a:ext cx="6096000" cy="5324535"/>
          </a:xfrm>
          <a:prstGeom prst="rect">
            <a:avLst/>
          </a:prstGeom>
          <a:noFill/>
        </p:spPr>
        <p:txBody>
          <a:bodyPr wrap="square">
            <a:spAutoFit/>
          </a:bodyPr>
          <a:lstStyle/>
          <a:p>
            <a:pPr algn="l" fontAlgn="base"/>
            <a:r>
              <a:rPr lang="en-US" sz="2000" b="0" i="0" dirty="0">
                <a:solidFill>
                  <a:schemeClr val="bg1"/>
                </a:solidFill>
                <a:effectLst/>
              </a:rPr>
              <a:t>What are some ways the Savior showed His love for the Church and gave Himself for it?</a:t>
            </a:r>
          </a:p>
          <a:p>
            <a:pPr algn="l" fontAlgn="base"/>
            <a:endParaRPr lang="en-US" sz="2000" b="0" i="0" dirty="0">
              <a:solidFill>
                <a:schemeClr val="bg1"/>
              </a:solidFill>
              <a:effectLst/>
            </a:endParaRPr>
          </a:p>
          <a:p>
            <a:pPr algn="l" fontAlgn="base"/>
            <a:r>
              <a:rPr lang="en-US" sz="2000" b="0" i="0" dirty="0">
                <a:solidFill>
                  <a:schemeClr val="bg1"/>
                </a:solidFill>
                <a:effectLst/>
              </a:rPr>
              <a:t>How does knowing how Christ gave Himself for the Church make you feel about Him?</a:t>
            </a:r>
          </a:p>
          <a:p>
            <a:pPr algn="l" fontAlgn="base"/>
            <a:endParaRPr lang="en-US" sz="2000" b="0" i="0" dirty="0">
              <a:solidFill>
                <a:schemeClr val="bg1"/>
              </a:solidFill>
              <a:effectLst/>
            </a:endParaRPr>
          </a:p>
          <a:p>
            <a:pPr algn="l" fontAlgn="base"/>
            <a:r>
              <a:rPr lang="en-US" sz="2000" b="0" i="0" dirty="0">
                <a:solidFill>
                  <a:schemeClr val="bg1"/>
                </a:solidFill>
                <a:effectLst/>
              </a:rPr>
              <a:t>How should a husband feel toward his wife if he follows the example of how the Savior feels toward His Church?</a:t>
            </a:r>
          </a:p>
          <a:p>
            <a:pPr algn="l" fontAlgn="base"/>
            <a:endParaRPr lang="en-US" sz="2000" b="0" i="0" dirty="0">
              <a:solidFill>
                <a:schemeClr val="bg1"/>
              </a:solidFill>
              <a:effectLst/>
            </a:endParaRPr>
          </a:p>
          <a:p>
            <a:pPr algn="l" fontAlgn="base"/>
            <a:r>
              <a:rPr lang="en-US" sz="2000" b="0" i="0" dirty="0">
                <a:solidFill>
                  <a:schemeClr val="bg1"/>
                </a:solidFill>
                <a:effectLst/>
              </a:rPr>
              <a:t>What counsel did Paul give that can apply equally to both husbands and wives? other members of the family?</a:t>
            </a:r>
          </a:p>
          <a:p>
            <a:pPr algn="l" fontAlgn="base"/>
            <a:endParaRPr lang="en-US" sz="2000" b="0" i="0" dirty="0">
              <a:solidFill>
                <a:schemeClr val="bg1"/>
              </a:solidFill>
              <a:effectLst/>
            </a:endParaRPr>
          </a:p>
          <a:p>
            <a:pPr algn="l" fontAlgn="base"/>
            <a:r>
              <a:rPr lang="en-US" sz="2000" b="0" i="0" dirty="0">
                <a:solidFill>
                  <a:schemeClr val="bg1"/>
                </a:solidFill>
                <a:effectLst/>
              </a:rPr>
              <a:t>What can you do now to prepare to one day treat your spouse the way the Savior would treat them?</a:t>
            </a:r>
          </a:p>
          <a:p>
            <a:pPr algn="l" fontAlgn="base"/>
            <a:endParaRPr lang="en-US" sz="2000" b="0" i="0" dirty="0">
              <a:solidFill>
                <a:schemeClr val="bg1"/>
              </a:solidFill>
              <a:effectLst/>
            </a:endParaRPr>
          </a:p>
          <a:p>
            <a:pPr algn="l" fontAlgn="base"/>
            <a:r>
              <a:rPr lang="en-US" sz="2000" b="0" i="0" dirty="0">
                <a:solidFill>
                  <a:schemeClr val="bg1"/>
                </a:solidFill>
                <a:effectLst/>
              </a:rPr>
              <a:t>How can obeying and honoring your parents help you become more like Jesus Christ?</a:t>
            </a:r>
          </a:p>
        </p:txBody>
      </p:sp>
      <p:pic>
        <p:nvPicPr>
          <p:cNvPr id="5" name="Picture 2" descr="http://www.uni.edu/becker/anImated%20question%20mark%20.gif">
            <a:extLst>
              <a:ext uri="{FF2B5EF4-FFF2-40B4-BE49-F238E27FC236}">
                <a16:creationId xmlns:a16="http://schemas.microsoft.com/office/drawing/2014/main" id="{2C790141-C17A-E5C2-C621-40ABACE94880}"/>
              </a:ext>
            </a:extLst>
          </p:cNvPr>
          <p:cNvPicPr>
            <a:picLocks noChangeAspect="1" noChangeArrowheads="1" noCrop="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755867" y="523321"/>
            <a:ext cx="3093108" cy="524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Servants and Masters</a:t>
            </a:r>
            <a:endParaRPr lang="en-US" sz="4400" dirty="0">
              <a:solidFill>
                <a:schemeClr val="bg1"/>
              </a:solidFill>
              <a:latin typeface="Bodoni MT" panose="020706030806060202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0" y="6488668"/>
            <a:ext cx="4455815" cy="369332"/>
          </a:xfrm>
          <a:prstGeom prst="rect">
            <a:avLst/>
          </a:prstGeom>
          <a:noFill/>
        </p:spPr>
        <p:txBody>
          <a:bodyPr wrap="square" rtlCol="0">
            <a:spAutoFit/>
          </a:bodyPr>
          <a:lstStyle/>
          <a:p>
            <a:r>
              <a:rPr lang="en-US" i="1" dirty="0">
                <a:solidFill>
                  <a:schemeClr val="bg1"/>
                </a:solidFill>
              </a:rPr>
              <a:t>Ephesians 6:5-9; Galatians 3:28-29</a:t>
            </a:r>
          </a:p>
        </p:txBody>
      </p:sp>
      <p:sp>
        <p:nvSpPr>
          <p:cNvPr id="5" name="Rectangle 4"/>
          <p:cNvSpPr/>
          <p:nvPr/>
        </p:nvSpPr>
        <p:spPr>
          <a:xfrm>
            <a:off x="377228" y="1296103"/>
            <a:ext cx="6096000" cy="1477328"/>
          </a:xfrm>
          <a:prstGeom prst="rect">
            <a:avLst/>
          </a:prstGeom>
        </p:spPr>
        <p:txBody>
          <a:bodyPr>
            <a:spAutoFit/>
          </a:bodyPr>
          <a:lstStyle/>
          <a:p>
            <a:r>
              <a:rPr lang="en-US" dirty="0">
                <a:solidFill>
                  <a:schemeClr val="bg1"/>
                </a:solidFill>
                <a:latin typeface="Open Sans"/>
              </a:rPr>
              <a:t>Masters are to deal with their servants while remembering their “Master also is in heaven.” </a:t>
            </a:r>
          </a:p>
          <a:p>
            <a:endParaRPr lang="en-US" dirty="0">
              <a:solidFill>
                <a:schemeClr val="bg1"/>
              </a:solidFill>
              <a:latin typeface="Open Sans"/>
            </a:endParaRPr>
          </a:p>
          <a:p>
            <a:r>
              <a:rPr lang="en-US" dirty="0">
                <a:solidFill>
                  <a:schemeClr val="bg1"/>
                </a:solidFill>
                <a:latin typeface="Open Sans"/>
              </a:rPr>
              <a:t>Paul’s words remind us that our relationship with Christ should guide and define our relationships with all others.</a:t>
            </a:r>
            <a:endParaRPr lang="en-US" dirty="0">
              <a:solidFill>
                <a:schemeClr val="bg1"/>
              </a:solidFill>
            </a:endParaRPr>
          </a:p>
        </p:txBody>
      </p:sp>
      <p:sp>
        <p:nvSpPr>
          <p:cNvPr id="11" name="Rectangle 10"/>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8" name="Rectangle 7"/>
          <p:cNvSpPr/>
          <p:nvPr/>
        </p:nvSpPr>
        <p:spPr>
          <a:xfrm>
            <a:off x="5610131" y="4582510"/>
            <a:ext cx="6096000" cy="1477328"/>
          </a:xfrm>
          <a:prstGeom prst="rect">
            <a:avLst/>
          </a:prstGeom>
        </p:spPr>
        <p:txBody>
          <a:bodyPr>
            <a:spAutoFit/>
          </a:bodyPr>
          <a:lstStyle/>
          <a:p>
            <a:r>
              <a:rPr lang="en-US" dirty="0">
                <a:solidFill>
                  <a:schemeClr val="bg1"/>
                </a:solidFill>
                <a:latin typeface="Open Sans"/>
              </a:rPr>
              <a:t>Paul taught that the cultural separations that existed between Jews and Gentiles, slaves and masters, or men and women should no longer divide people in the gospel of Jesus Christ. Each member’s covenant relationship with Jesus Christ creates unity among all members. </a:t>
            </a:r>
            <a:endParaRPr lang="en-US" dirty="0">
              <a:solidFill>
                <a:schemeClr val="bg1"/>
              </a:solidFill>
            </a:endParaRPr>
          </a:p>
        </p:txBody>
      </p:sp>
      <p:grpSp>
        <p:nvGrpSpPr>
          <p:cNvPr id="2" name="Group 61">
            <a:extLst>
              <a:ext uri="{FF2B5EF4-FFF2-40B4-BE49-F238E27FC236}">
                <a16:creationId xmlns:a16="http://schemas.microsoft.com/office/drawing/2014/main" id="{A9EE11FB-C955-186A-58D3-D0BCEC0E50F4}"/>
              </a:ext>
            </a:extLst>
          </p:cNvPr>
          <p:cNvGrpSpPr/>
          <p:nvPr/>
        </p:nvGrpSpPr>
        <p:grpSpPr>
          <a:xfrm>
            <a:off x="2541357" y="4423221"/>
            <a:ext cx="802499" cy="1458121"/>
            <a:chOff x="4796444" y="836392"/>
            <a:chExt cx="1380536" cy="3344532"/>
          </a:xfrm>
        </p:grpSpPr>
        <p:sp>
          <p:nvSpPr>
            <p:cNvPr id="4" name="Oval 3">
              <a:extLst>
                <a:ext uri="{FF2B5EF4-FFF2-40B4-BE49-F238E27FC236}">
                  <a16:creationId xmlns:a16="http://schemas.microsoft.com/office/drawing/2014/main" id="{4A29EA04-934D-8E9E-5255-4AA710D0DC9E}"/>
                </a:ext>
              </a:extLst>
            </p:cNvPr>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4D5D44-63CF-C87D-876F-6A2240888004}"/>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86B70C-9456-340A-739E-419762427398}"/>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620B65-7892-5DC0-D05A-C189EA515CC2}"/>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19FAAE4-D33F-0AF7-4D54-EFA118F8D700}"/>
                </a:ext>
              </a:extLst>
            </p:cNvPr>
            <p:cNvSpPr/>
            <p:nvPr/>
          </p:nvSpPr>
          <p:spPr>
            <a:xfrm rot="20169292">
              <a:off x="5532668" y="1851040"/>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AF0C4CB-5AF3-88BB-8C09-EC3908A3A6E7}"/>
                </a:ext>
              </a:extLst>
            </p:cNvPr>
            <p:cNvSpPr/>
            <p:nvPr/>
          </p:nvSpPr>
          <p:spPr>
            <a:xfrm rot="1790291">
              <a:off x="4947748" y="1816946"/>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Trapezoid 1023">
              <a:extLst>
                <a:ext uri="{FF2B5EF4-FFF2-40B4-BE49-F238E27FC236}">
                  <a16:creationId xmlns:a16="http://schemas.microsoft.com/office/drawing/2014/main" id="{86D55841-9309-31CF-8B65-F1A562E1EB00}"/>
                </a:ext>
              </a:extLst>
            </p:cNvPr>
            <p:cNvSpPr/>
            <p:nvPr/>
          </p:nvSpPr>
          <p:spPr>
            <a:xfrm>
              <a:off x="5105400" y="1984946"/>
              <a:ext cx="799476" cy="1901253"/>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31C77F08-FAB7-1EE7-A530-7A7A1B5009F7}"/>
                </a:ext>
              </a:extLst>
            </p:cNvPr>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B2B28A5F-C3D9-107F-4495-15DB86C54B10}"/>
                </a:ext>
              </a:extLst>
            </p:cNvPr>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Diagonal Corner Rectangle 230">
              <a:extLst>
                <a:ext uri="{FF2B5EF4-FFF2-40B4-BE49-F238E27FC236}">
                  <a16:creationId xmlns:a16="http://schemas.microsoft.com/office/drawing/2014/main" id="{17758B58-A3F7-C5BB-5F64-DADC631C874B}"/>
                </a:ext>
              </a:extLst>
            </p:cNvPr>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231">
              <a:extLst>
                <a:ext uri="{FF2B5EF4-FFF2-40B4-BE49-F238E27FC236}">
                  <a16:creationId xmlns:a16="http://schemas.microsoft.com/office/drawing/2014/main" id="{AD1AF70F-B4C6-9F98-E8F1-C76B1F33BEDE}"/>
                </a:ext>
              </a:extLst>
            </p:cNvPr>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D51CFAAD-84BE-98A9-D703-027118710497}"/>
                </a:ext>
              </a:extLst>
            </p:cNvPr>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1" name="Group 120">
            <a:extLst>
              <a:ext uri="{FF2B5EF4-FFF2-40B4-BE49-F238E27FC236}">
                <a16:creationId xmlns:a16="http://schemas.microsoft.com/office/drawing/2014/main" id="{18C1D95F-4E30-1E0B-141D-45B45C6C88FA}"/>
              </a:ext>
            </a:extLst>
          </p:cNvPr>
          <p:cNvGrpSpPr/>
          <p:nvPr/>
        </p:nvGrpSpPr>
        <p:grpSpPr>
          <a:xfrm>
            <a:off x="1464134" y="4470747"/>
            <a:ext cx="945827" cy="1396863"/>
            <a:chOff x="685342" y="685800"/>
            <a:chExt cx="2260249" cy="4876800"/>
          </a:xfrm>
        </p:grpSpPr>
        <p:sp>
          <p:nvSpPr>
            <p:cNvPr id="1032" name="Cloud 1031">
              <a:extLst>
                <a:ext uri="{FF2B5EF4-FFF2-40B4-BE49-F238E27FC236}">
                  <a16:creationId xmlns:a16="http://schemas.microsoft.com/office/drawing/2014/main" id="{82083281-B9AD-5F9F-34AB-1DFA2D0EF61A}"/>
                </a:ext>
              </a:extLst>
            </p:cNvPr>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6C88D89F-4039-211D-74BE-E1038211A19B}"/>
                </a:ext>
              </a:extLst>
            </p:cNvPr>
            <p:cNvSpPr/>
            <p:nvPr/>
          </p:nvSpPr>
          <p:spPr>
            <a:xfrm rot="19671902">
              <a:off x="2369968" y="3136515"/>
              <a:ext cx="57562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EC262DC0-41F7-9872-E4EF-D7CFB3470D78}"/>
                </a:ext>
              </a:extLst>
            </p:cNvPr>
            <p:cNvSpPr/>
            <p:nvPr/>
          </p:nvSpPr>
          <p:spPr>
            <a:xfrm rot="2647766">
              <a:off x="685342" y="3066896"/>
              <a:ext cx="59834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0F4BC10D-86CD-FBE8-C564-375C9D188D11}"/>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65A5DB9C-726B-005D-5A46-D5A4CCA5A8D0}"/>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Trapezoid 1036">
              <a:extLst>
                <a:ext uri="{FF2B5EF4-FFF2-40B4-BE49-F238E27FC236}">
                  <a16:creationId xmlns:a16="http://schemas.microsoft.com/office/drawing/2014/main" id="{1FCD9DF9-C0EF-22C9-3D9B-5CB788AA88DF}"/>
                </a:ext>
              </a:extLst>
            </p:cNvPr>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rapezoid 1037">
              <a:extLst>
                <a:ext uri="{FF2B5EF4-FFF2-40B4-BE49-F238E27FC236}">
                  <a16:creationId xmlns:a16="http://schemas.microsoft.com/office/drawing/2014/main" id="{6D15F9D1-E093-2142-24C1-B23BBE2D787E}"/>
                </a:ext>
              </a:extLst>
            </p:cNvPr>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Trapezoid 1038">
              <a:extLst>
                <a:ext uri="{FF2B5EF4-FFF2-40B4-BE49-F238E27FC236}">
                  <a16:creationId xmlns:a16="http://schemas.microsoft.com/office/drawing/2014/main" id="{B593D71C-C19D-C6BE-7A29-4C8C07656E6D}"/>
                </a:ext>
              </a:extLst>
            </p:cNvPr>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80CC0FC5-349A-8BF0-9E66-A34FF5219D58}"/>
                </a:ext>
              </a:extLst>
            </p:cNvPr>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40683289-2F25-C278-EA50-50BC9584AA5C}"/>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2" name="Group 159">
            <a:extLst>
              <a:ext uri="{FF2B5EF4-FFF2-40B4-BE49-F238E27FC236}">
                <a16:creationId xmlns:a16="http://schemas.microsoft.com/office/drawing/2014/main" id="{BBE06356-014F-22F8-E70B-780846221053}"/>
              </a:ext>
            </a:extLst>
          </p:cNvPr>
          <p:cNvGrpSpPr/>
          <p:nvPr/>
        </p:nvGrpSpPr>
        <p:grpSpPr>
          <a:xfrm>
            <a:off x="3578453" y="4392934"/>
            <a:ext cx="992334" cy="1532044"/>
            <a:chOff x="685800" y="609600"/>
            <a:chExt cx="2404519" cy="4949716"/>
          </a:xfrm>
        </p:grpSpPr>
        <p:sp>
          <p:nvSpPr>
            <p:cNvPr id="1043" name="Cloud 1042">
              <a:extLst>
                <a:ext uri="{FF2B5EF4-FFF2-40B4-BE49-F238E27FC236}">
                  <a16:creationId xmlns:a16="http://schemas.microsoft.com/office/drawing/2014/main" id="{6B3C5220-2309-E187-8A98-2C0AF5F86B7E}"/>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0E86BC91-2511-7C2A-DCFE-0C183EDF3149}"/>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BA0476D4-9B9D-4C99-3AD3-B7BFF5BC71F2}"/>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2C09E61E-D4C0-9089-EF0D-A4C82DC78FD3}"/>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046FADDC-8285-08A8-09F2-E8266797137D}"/>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Trapezoid 1047">
              <a:extLst>
                <a:ext uri="{FF2B5EF4-FFF2-40B4-BE49-F238E27FC236}">
                  <a16:creationId xmlns:a16="http://schemas.microsoft.com/office/drawing/2014/main" id="{A8FEBD55-976E-0F73-C108-6689B1E58A54}"/>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rapezoid 1048">
              <a:extLst>
                <a:ext uri="{FF2B5EF4-FFF2-40B4-BE49-F238E27FC236}">
                  <a16:creationId xmlns:a16="http://schemas.microsoft.com/office/drawing/2014/main" id="{AFD74FD8-580D-306E-229E-F9BAAF7A6AFA}"/>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Trapezoid 1049">
              <a:extLst>
                <a:ext uri="{FF2B5EF4-FFF2-40B4-BE49-F238E27FC236}">
                  <a16:creationId xmlns:a16="http://schemas.microsoft.com/office/drawing/2014/main" id="{AFBB74B9-67D1-A6C2-C099-38017AE7AA22}"/>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074C71A2-F71A-0199-4AFB-2EC0C5435C41}"/>
                </a:ext>
              </a:extLst>
            </p:cNvPr>
            <p:cNvSpPr/>
            <p:nvPr/>
          </p:nvSpPr>
          <p:spPr>
            <a:xfrm>
              <a:off x="1528597" y="1768824"/>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C8257721-27F5-AFC8-0B7E-4DC956FCCEB1}"/>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Cloud 1052">
              <a:extLst>
                <a:ext uri="{FF2B5EF4-FFF2-40B4-BE49-F238E27FC236}">
                  <a16:creationId xmlns:a16="http://schemas.microsoft.com/office/drawing/2014/main" id="{B308297D-C96D-A6C1-4D1D-CC05D6E8F76B}"/>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Chevron 363">
              <a:extLst>
                <a:ext uri="{FF2B5EF4-FFF2-40B4-BE49-F238E27FC236}">
                  <a16:creationId xmlns:a16="http://schemas.microsoft.com/office/drawing/2014/main" id="{4D52A586-88FF-1C45-740A-DC39DE5D75B8}"/>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5" name="Chevron 364">
              <a:extLst>
                <a:ext uri="{FF2B5EF4-FFF2-40B4-BE49-F238E27FC236}">
                  <a16:creationId xmlns:a16="http://schemas.microsoft.com/office/drawing/2014/main" id="{324D6EAE-2881-BA51-1F9F-3FF046DC5DA7}"/>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6" name="Rounded Rectangle 365">
              <a:extLst>
                <a:ext uri="{FF2B5EF4-FFF2-40B4-BE49-F238E27FC236}">
                  <a16:creationId xmlns:a16="http://schemas.microsoft.com/office/drawing/2014/main" id="{D7E76CBF-971D-2CA3-53CC-7E78AFC87D96}"/>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7" name="Group 174">
            <a:extLst>
              <a:ext uri="{FF2B5EF4-FFF2-40B4-BE49-F238E27FC236}">
                <a16:creationId xmlns:a16="http://schemas.microsoft.com/office/drawing/2014/main" id="{53E69DE1-7653-8FF4-D4B6-9DA0FF9B37A4}"/>
              </a:ext>
            </a:extLst>
          </p:cNvPr>
          <p:cNvGrpSpPr/>
          <p:nvPr/>
        </p:nvGrpSpPr>
        <p:grpSpPr>
          <a:xfrm>
            <a:off x="430637" y="4423598"/>
            <a:ext cx="895792" cy="1477328"/>
            <a:chOff x="4114800" y="533400"/>
            <a:chExt cx="2217821" cy="4876800"/>
          </a:xfrm>
        </p:grpSpPr>
        <p:sp>
          <p:nvSpPr>
            <p:cNvPr id="1058" name="Oval 1057">
              <a:extLst>
                <a:ext uri="{FF2B5EF4-FFF2-40B4-BE49-F238E27FC236}">
                  <a16:creationId xmlns:a16="http://schemas.microsoft.com/office/drawing/2014/main" id="{AC759572-A41C-8AAC-C75C-F8D4B2933530}"/>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B042E40B-EB2A-77B2-18E5-1A9E6AEDFE9C}"/>
                </a:ext>
              </a:extLst>
            </p:cNvPr>
            <p:cNvSpPr/>
            <p:nvPr/>
          </p:nvSpPr>
          <p:spPr>
            <a:xfrm rot="19671902">
              <a:off x="5805203" y="29696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7C36E5AB-DBC8-99EB-94A4-ECEEBDE3E5FC}"/>
                </a:ext>
              </a:extLst>
            </p:cNvPr>
            <p:cNvSpPr/>
            <p:nvPr/>
          </p:nvSpPr>
          <p:spPr>
            <a:xfrm rot="2647766">
              <a:off x="4114800" y="28514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06410E21-A766-BD90-BC29-0850E6728C79}"/>
                </a:ext>
              </a:extLst>
            </p:cNvPr>
            <p:cNvSpPr/>
            <p:nvPr/>
          </p:nvSpPr>
          <p:spPr>
            <a:xfrm rot="19352409">
              <a:off x="5359057" y="45462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083B9064-7394-DF8D-DE80-0D760D6C4B3E}"/>
                </a:ext>
              </a:extLst>
            </p:cNvPr>
            <p:cNvSpPr/>
            <p:nvPr/>
          </p:nvSpPr>
          <p:spPr>
            <a:xfrm rot="2647766">
              <a:off x="4881374" y="45291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rapezoid 1062">
              <a:extLst>
                <a:ext uri="{FF2B5EF4-FFF2-40B4-BE49-F238E27FC236}">
                  <a16:creationId xmlns:a16="http://schemas.microsoft.com/office/drawing/2014/main" id="{BE864F4E-B671-652B-BD3D-BC72653C82BB}"/>
                </a:ext>
              </a:extLst>
            </p:cNvPr>
            <p:cNvSpPr/>
            <p:nvPr/>
          </p:nvSpPr>
          <p:spPr>
            <a:xfrm rot="20169292">
              <a:off x="5310934" y="195981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Trapezoid 1063">
              <a:extLst>
                <a:ext uri="{FF2B5EF4-FFF2-40B4-BE49-F238E27FC236}">
                  <a16:creationId xmlns:a16="http://schemas.microsoft.com/office/drawing/2014/main" id="{B28CEDAB-0CEF-05A2-6EC4-B5AA46B92409}"/>
                </a:ext>
              </a:extLst>
            </p:cNvPr>
            <p:cNvSpPr/>
            <p:nvPr/>
          </p:nvSpPr>
          <p:spPr>
            <a:xfrm rot="1790291">
              <a:off x="4342377" y="190932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Trapezoid 1064">
              <a:extLst>
                <a:ext uri="{FF2B5EF4-FFF2-40B4-BE49-F238E27FC236}">
                  <a16:creationId xmlns:a16="http://schemas.microsoft.com/office/drawing/2014/main" id="{DD9612D2-1D62-B29C-9621-A2A10E713DF2}"/>
                </a:ext>
              </a:extLst>
            </p:cNvPr>
            <p:cNvSpPr/>
            <p:nvPr/>
          </p:nvSpPr>
          <p:spPr>
            <a:xfrm>
              <a:off x="4603430" y="2158122"/>
              <a:ext cx="1323835" cy="281561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0B2CE016-E50F-6834-9EDC-1424ACD1D014}"/>
                </a:ext>
              </a:extLst>
            </p:cNvPr>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2E32C5BF-620A-E450-1EC9-1E45749605E3}"/>
                </a:ext>
              </a:extLst>
            </p:cNvPr>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ound Diagonal Corner Rectangle 377">
              <a:extLst>
                <a:ext uri="{FF2B5EF4-FFF2-40B4-BE49-F238E27FC236}">
                  <a16:creationId xmlns:a16="http://schemas.microsoft.com/office/drawing/2014/main" id="{2DF5FF71-F15B-F060-C7B8-C15197EDC88B}"/>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ound Diagonal Corner Rectangle 378">
              <a:extLst>
                <a:ext uri="{FF2B5EF4-FFF2-40B4-BE49-F238E27FC236}">
                  <a16:creationId xmlns:a16="http://schemas.microsoft.com/office/drawing/2014/main" id="{A10C0D33-B8F7-E686-DB28-041B7B96DD91}"/>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B226E51F-88E4-BAF5-5347-E7D2BC8BBCAA}"/>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2" name="Group 1071">
            <a:extLst>
              <a:ext uri="{FF2B5EF4-FFF2-40B4-BE49-F238E27FC236}">
                <a16:creationId xmlns:a16="http://schemas.microsoft.com/office/drawing/2014/main" id="{887D6AFF-DA82-CE1A-2991-14E07D945E88}"/>
              </a:ext>
            </a:extLst>
          </p:cNvPr>
          <p:cNvGrpSpPr/>
          <p:nvPr/>
        </p:nvGrpSpPr>
        <p:grpSpPr>
          <a:xfrm>
            <a:off x="6921360" y="1228696"/>
            <a:ext cx="1232987" cy="2523469"/>
            <a:chOff x="6850163" y="1991653"/>
            <a:chExt cx="2045953" cy="4187311"/>
          </a:xfrm>
        </p:grpSpPr>
        <p:sp>
          <p:nvSpPr>
            <p:cNvPr id="1074" name="Oval 1073">
              <a:extLst>
                <a:ext uri="{FF2B5EF4-FFF2-40B4-BE49-F238E27FC236}">
                  <a16:creationId xmlns:a16="http://schemas.microsoft.com/office/drawing/2014/main" id="{8A76E5A5-DB48-C26E-3F2E-365F6F01B5F9}"/>
                </a:ext>
              </a:extLst>
            </p:cNvPr>
            <p:cNvSpPr/>
            <p:nvPr/>
          </p:nvSpPr>
          <p:spPr>
            <a:xfrm>
              <a:off x="6850163" y="4294558"/>
              <a:ext cx="388532" cy="544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5" name="Trapezoid 1074">
              <a:extLst>
                <a:ext uri="{FF2B5EF4-FFF2-40B4-BE49-F238E27FC236}">
                  <a16:creationId xmlns:a16="http://schemas.microsoft.com/office/drawing/2014/main" id="{950971B0-AE16-E0F3-4E05-C58C2AB99299}"/>
                </a:ext>
              </a:extLst>
            </p:cNvPr>
            <p:cNvSpPr/>
            <p:nvPr/>
          </p:nvSpPr>
          <p:spPr>
            <a:xfrm rot="1327004">
              <a:off x="6979690" y="3216817"/>
              <a:ext cx="669795" cy="1363547"/>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6" name="Oval 1075">
              <a:extLst>
                <a:ext uri="{FF2B5EF4-FFF2-40B4-BE49-F238E27FC236}">
                  <a16:creationId xmlns:a16="http://schemas.microsoft.com/office/drawing/2014/main" id="{E48997F0-320D-AE5C-193E-F60AECC03664}"/>
                </a:ext>
              </a:extLst>
            </p:cNvPr>
            <p:cNvSpPr/>
            <p:nvPr/>
          </p:nvSpPr>
          <p:spPr>
            <a:xfrm rot="20736710">
              <a:off x="8483764" y="4317010"/>
              <a:ext cx="412352" cy="5219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7" name="Freeform 42">
              <a:extLst>
                <a:ext uri="{FF2B5EF4-FFF2-40B4-BE49-F238E27FC236}">
                  <a16:creationId xmlns:a16="http://schemas.microsoft.com/office/drawing/2014/main" id="{3FB8C29E-ACC5-99E9-97D0-7FB3CE03A82C}"/>
                </a:ext>
              </a:extLst>
            </p:cNvPr>
            <p:cNvSpPr/>
            <p:nvPr/>
          </p:nvSpPr>
          <p:spPr>
            <a:xfrm>
              <a:off x="7208337" y="1991653"/>
              <a:ext cx="1340010" cy="1485309"/>
            </a:xfrm>
            <a:custGeom>
              <a:avLst/>
              <a:gdLst>
                <a:gd name="connsiteX0" fmla="*/ 740590 w 1340010"/>
                <a:gd name="connsiteY0" fmla="*/ 885 h 1485309"/>
                <a:gd name="connsiteX1" fmla="*/ 1089380 w 1340010"/>
                <a:gd name="connsiteY1" fmla="*/ 249259 h 1485309"/>
                <a:gd name="connsiteX2" fmla="*/ 1255502 w 1340010"/>
                <a:gd name="connsiteY2" fmla="*/ 643909 h 1485309"/>
                <a:gd name="connsiteX3" fmla="*/ 1250672 w 1340010"/>
                <a:gd name="connsiteY3" fmla="*/ 661445 h 1485309"/>
                <a:gd name="connsiteX4" fmla="*/ 1255544 w 1340010"/>
                <a:gd name="connsiteY4" fmla="*/ 667615 h 1485309"/>
                <a:gd name="connsiteX5" fmla="*/ 1340010 w 1340010"/>
                <a:gd name="connsiteY5" fmla="*/ 1038290 h 1485309"/>
                <a:gd name="connsiteX6" fmla="*/ 1148430 w 1340010"/>
                <a:gd name="connsiteY6" fmla="*/ 1485309 h 1485309"/>
                <a:gd name="connsiteX7" fmla="*/ 956850 w 1340010"/>
                <a:gd name="connsiteY7" fmla="*/ 1038290 h 1485309"/>
                <a:gd name="connsiteX8" fmla="*/ 1012963 w 1340010"/>
                <a:gd name="connsiteY8" fmla="*/ 722200 h 1485309"/>
                <a:gd name="connsiteX9" fmla="*/ 1026080 w 1340010"/>
                <a:gd name="connsiteY9" fmla="*/ 696946 h 1485309"/>
                <a:gd name="connsiteX10" fmla="*/ 972057 w 1340010"/>
                <a:gd name="connsiteY10" fmla="*/ 663398 h 1485309"/>
                <a:gd name="connsiteX11" fmla="*/ 790294 w 1340010"/>
                <a:gd name="connsiteY11" fmla="*/ 488757 h 1485309"/>
                <a:gd name="connsiteX12" fmla="*/ 693285 w 1340010"/>
                <a:gd name="connsiteY12" fmla="*/ 343527 h 1485309"/>
                <a:gd name="connsiteX13" fmla="*/ 655340 w 1340010"/>
                <a:gd name="connsiteY13" fmla="*/ 252233 h 1485309"/>
                <a:gd name="connsiteX14" fmla="*/ 615178 w 1340010"/>
                <a:gd name="connsiteY14" fmla="*/ 345133 h 1485309"/>
                <a:gd name="connsiteX15" fmla="*/ 516128 w 1340010"/>
                <a:gd name="connsiteY15" fmla="*/ 488979 h 1485309"/>
                <a:gd name="connsiteX16" fmla="*/ 331916 w 1340010"/>
                <a:gd name="connsiteY16" fmla="*/ 661034 h 1485309"/>
                <a:gd name="connsiteX17" fmla="*/ 324716 w 1340010"/>
                <a:gd name="connsiteY17" fmla="*/ 665366 h 1485309"/>
                <a:gd name="connsiteX18" fmla="*/ 327048 w 1340010"/>
                <a:gd name="connsiteY18" fmla="*/ 669856 h 1485309"/>
                <a:gd name="connsiteX19" fmla="*/ 383160 w 1340010"/>
                <a:gd name="connsiteY19" fmla="*/ 985946 h 1485309"/>
                <a:gd name="connsiteX20" fmla="*/ 191580 w 1340010"/>
                <a:gd name="connsiteY20" fmla="*/ 1432966 h 1485309"/>
                <a:gd name="connsiteX21" fmla="*/ 0 w 1340010"/>
                <a:gd name="connsiteY21" fmla="*/ 985946 h 1485309"/>
                <a:gd name="connsiteX22" fmla="*/ 56112 w 1340010"/>
                <a:gd name="connsiteY22" fmla="*/ 669856 h 1485309"/>
                <a:gd name="connsiteX23" fmla="*/ 56826 w 1340010"/>
                <a:gd name="connsiteY23" fmla="*/ 668481 h 1485309"/>
                <a:gd name="connsiteX24" fmla="*/ 48774 w 1340010"/>
                <a:gd name="connsiteY24" fmla="*/ 637543 h 1485309"/>
                <a:gd name="connsiteX25" fmla="*/ 220455 w 1340010"/>
                <a:gd name="connsiteY25" fmla="*/ 245280 h 1485309"/>
                <a:gd name="connsiteX26" fmla="*/ 652606 w 1340010"/>
                <a:gd name="connsiteY26" fmla="*/ 22178 h 1485309"/>
                <a:gd name="connsiteX27" fmla="*/ 655645 w 1340010"/>
                <a:gd name="connsiteY27" fmla="*/ 26174 h 1485309"/>
                <a:gd name="connsiteX28" fmla="*/ 660423 w 1340010"/>
                <a:gd name="connsiteY28" fmla="*/ 20076 h 1485309"/>
                <a:gd name="connsiteX29" fmla="*/ 740590 w 1340010"/>
                <a:gd name="connsiteY29" fmla="*/ 885 h 14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40010" h="1485309">
                  <a:moveTo>
                    <a:pt x="740590" y="885"/>
                  </a:moveTo>
                  <a:cubicBezTo>
                    <a:pt x="836680" y="10876"/>
                    <a:pt x="973643" y="104726"/>
                    <a:pt x="1089380" y="249259"/>
                  </a:cubicBezTo>
                  <a:cubicBezTo>
                    <a:pt x="1205117" y="393793"/>
                    <a:pt x="1266758" y="547958"/>
                    <a:pt x="1255502" y="643909"/>
                  </a:cubicBezTo>
                  <a:lnTo>
                    <a:pt x="1250672" y="661445"/>
                  </a:lnTo>
                  <a:lnTo>
                    <a:pt x="1255544" y="667615"/>
                  </a:lnTo>
                  <a:cubicBezTo>
                    <a:pt x="1306505" y="747947"/>
                    <a:pt x="1340010" y="883989"/>
                    <a:pt x="1340010" y="1038290"/>
                  </a:cubicBezTo>
                  <a:cubicBezTo>
                    <a:pt x="1340010" y="1285172"/>
                    <a:pt x="1254237" y="1485309"/>
                    <a:pt x="1148430" y="1485309"/>
                  </a:cubicBezTo>
                  <a:cubicBezTo>
                    <a:pt x="1042623" y="1485309"/>
                    <a:pt x="956850" y="1285172"/>
                    <a:pt x="956850" y="1038290"/>
                  </a:cubicBezTo>
                  <a:cubicBezTo>
                    <a:pt x="956850" y="914849"/>
                    <a:pt x="978294" y="803094"/>
                    <a:pt x="1012963" y="722200"/>
                  </a:cubicBezTo>
                  <a:lnTo>
                    <a:pt x="1026080" y="696946"/>
                  </a:lnTo>
                  <a:lnTo>
                    <a:pt x="972057" y="663398"/>
                  </a:lnTo>
                  <a:cubicBezTo>
                    <a:pt x="911337" y="620620"/>
                    <a:pt x="848162" y="561024"/>
                    <a:pt x="790294" y="488757"/>
                  </a:cubicBezTo>
                  <a:cubicBezTo>
                    <a:pt x="751715" y="440580"/>
                    <a:pt x="719147" y="391332"/>
                    <a:pt x="693285" y="343527"/>
                  </a:cubicBezTo>
                  <a:lnTo>
                    <a:pt x="655340" y="252233"/>
                  </a:lnTo>
                  <a:lnTo>
                    <a:pt x="615178" y="345133"/>
                  </a:lnTo>
                  <a:cubicBezTo>
                    <a:pt x="588644" y="392568"/>
                    <a:pt x="555384" y="441350"/>
                    <a:pt x="516128" y="488979"/>
                  </a:cubicBezTo>
                  <a:cubicBezTo>
                    <a:pt x="457244" y="560420"/>
                    <a:pt x="393233" y="619118"/>
                    <a:pt x="331916" y="661034"/>
                  </a:cubicBezTo>
                  <a:lnTo>
                    <a:pt x="324716" y="665366"/>
                  </a:lnTo>
                  <a:lnTo>
                    <a:pt x="327048" y="669856"/>
                  </a:lnTo>
                  <a:cubicBezTo>
                    <a:pt x="361717" y="750750"/>
                    <a:pt x="383160" y="862506"/>
                    <a:pt x="383160" y="985946"/>
                  </a:cubicBezTo>
                  <a:cubicBezTo>
                    <a:pt x="383160" y="1232829"/>
                    <a:pt x="297387" y="1432965"/>
                    <a:pt x="191580" y="1432966"/>
                  </a:cubicBezTo>
                  <a:cubicBezTo>
                    <a:pt x="85773" y="1432965"/>
                    <a:pt x="0" y="1232828"/>
                    <a:pt x="0" y="985946"/>
                  </a:cubicBezTo>
                  <a:cubicBezTo>
                    <a:pt x="0" y="862505"/>
                    <a:pt x="21443" y="750750"/>
                    <a:pt x="56112" y="669856"/>
                  </a:cubicBezTo>
                  <a:lnTo>
                    <a:pt x="56826" y="668481"/>
                  </a:lnTo>
                  <a:lnTo>
                    <a:pt x="48774" y="637543"/>
                  </a:lnTo>
                  <a:cubicBezTo>
                    <a:pt x="38875" y="541443"/>
                    <a:pt x="102687" y="388164"/>
                    <a:pt x="220455" y="245280"/>
                  </a:cubicBezTo>
                  <a:cubicBezTo>
                    <a:pt x="377477" y="54768"/>
                    <a:pt x="570958" y="-45118"/>
                    <a:pt x="652606" y="22178"/>
                  </a:cubicBezTo>
                  <a:lnTo>
                    <a:pt x="655645" y="26174"/>
                  </a:lnTo>
                  <a:lnTo>
                    <a:pt x="660423" y="20076"/>
                  </a:lnTo>
                  <a:cubicBezTo>
                    <a:pt x="681071" y="3543"/>
                    <a:pt x="708560" y="-2445"/>
                    <a:pt x="740590" y="885"/>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nvGrpSpPr>
            <p:cNvPr id="1078" name="Group 17">
              <a:extLst>
                <a:ext uri="{FF2B5EF4-FFF2-40B4-BE49-F238E27FC236}">
                  <a16:creationId xmlns:a16="http://schemas.microsoft.com/office/drawing/2014/main" id="{87F67FBB-DB48-F7D7-147B-108F70FAFC81}"/>
                </a:ext>
              </a:extLst>
            </p:cNvPr>
            <p:cNvGrpSpPr/>
            <p:nvPr/>
          </p:nvGrpSpPr>
          <p:grpSpPr>
            <a:xfrm rot="2754858">
              <a:off x="7268065" y="5672162"/>
              <a:ext cx="378438" cy="635165"/>
              <a:chOff x="1676400" y="2133600"/>
              <a:chExt cx="1447800" cy="2088845"/>
            </a:xfrm>
          </p:grpSpPr>
          <p:sp>
            <p:nvSpPr>
              <p:cNvPr id="220" name="Oval 14">
                <a:extLst>
                  <a:ext uri="{FF2B5EF4-FFF2-40B4-BE49-F238E27FC236}">
                    <a16:creationId xmlns:a16="http://schemas.microsoft.com/office/drawing/2014/main" id="{5E7F4AE8-7036-98F8-0992-1BB5D28C9762}"/>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Moon 15">
                <a:extLst>
                  <a:ext uri="{FF2B5EF4-FFF2-40B4-BE49-F238E27FC236}">
                    <a16:creationId xmlns:a16="http://schemas.microsoft.com/office/drawing/2014/main" id="{7BB7ADE5-1CF7-6CD0-64E6-9B6D26A65D92}"/>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Moon 16">
                <a:extLst>
                  <a:ext uri="{FF2B5EF4-FFF2-40B4-BE49-F238E27FC236}">
                    <a16:creationId xmlns:a16="http://schemas.microsoft.com/office/drawing/2014/main" id="{6064FFC4-E669-6960-91EC-41C278F9E44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79" name="Group 18">
              <a:extLst>
                <a:ext uri="{FF2B5EF4-FFF2-40B4-BE49-F238E27FC236}">
                  <a16:creationId xmlns:a16="http://schemas.microsoft.com/office/drawing/2014/main" id="{4E386A40-5267-2132-FC59-A52D3030B56D}"/>
                </a:ext>
              </a:extLst>
            </p:cNvPr>
            <p:cNvGrpSpPr/>
            <p:nvPr/>
          </p:nvGrpSpPr>
          <p:grpSpPr>
            <a:xfrm rot="18845142" flipH="1">
              <a:off x="7877890" y="5625462"/>
              <a:ext cx="378438" cy="635165"/>
              <a:chOff x="1676400" y="2133600"/>
              <a:chExt cx="1447800" cy="2088845"/>
            </a:xfrm>
          </p:grpSpPr>
          <p:sp>
            <p:nvSpPr>
              <p:cNvPr id="217" name="Oval 216">
                <a:extLst>
                  <a:ext uri="{FF2B5EF4-FFF2-40B4-BE49-F238E27FC236}">
                    <a16:creationId xmlns:a16="http://schemas.microsoft.com/office/drawing/2014/main" id="{B95814C2-BCB1-9A06-68A2-E7B1CEA594A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Moon 20">
                <a:extLst>
                  <a:ext uri="{FF2B5EF4-FFF2-40B4-BE49-F238E27FC236}">
                    <a16:creationId xmlns:a16="http://schemas.microsoft.com/office/drawing/2014/main" id="{407BA240-01A4-B5B6-7940-6F0EF13BEE9E}"/>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Moon 218">
                <a:extLst>
                  <a:ext uri="{FF2B5EF4-FFF2-40B4-BE49-F238E27FC236}">
                    <a16:creationId xmlns:a16="http://schemas.microsoft.com/office/drawing/2014/main" id="{A3CB7533-C036-CBB3-51F5-7ADC7BCF4156}"/>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80" name="Trapezoid 1079">
              <a:extLst>
                <a:ext uri="{FF2B5EF4-FFF2-40B4-BE49-F238E27FC236}">
                  <a16:creationId xmlns:a16="http://schemas.microsoft.com/office/drawing/2014/main" id="{AB4544C7-F828-A224-8A78-E131EC8BBDD0}"/>
                </a:ext>
              </a:extLst>
            </p:cNvPr>
            <p:cNvSpPr/>
            <p:nvPr/>
          </p:nvSpPr>
          <p:spPr>
            <a:xfrm rot="20102191">
              <a:off x="8074655" y="3236778"/>
              <a:ext cx="669795" cy="1363547"/>
            </a:xfrm>
            <a:prstGeom prst="trapezoid">
              <a:avLst>
                <a:gd name="adj" fmla="val 34133"/>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1" name="Trapezoid 1080">
              <a:extLst>
                <a:ext uri="{FF2B5EF4-FFF2-40B4-BE49-F238E27FC236}">
                  <a16:creationId xmlns:a16="http://schemas.microsoft.com/office/drawing/2014/main" id="{E97A5993-0EB7-1104-543C-2424AFA6F3E1}"/>
                </a:ext>
              </a:extLst>
            </p:cNvPr>
            <p:cNvSpPr/>
            <p:nvPr/>
          </p:nvSpPr>
          <p:spPr>
            <a:xfrm>
              <a:off x="7134315" y="3263965"/>
              <a:ext cx="1442634" cy="2652284"/>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2" name="Isosceles Triangle 5">
              <a:extLst>
                <a:ext uri="{FF2B5EF4-FFF2-40B4-BE49-F238E27FC236}">
                  <a16:creationId xmlns:a16="http://schemas.microsoft.com/office/drawing/2014/main" id="{2F2F9C35-221D-DE66-9DA5-836F9DEDA46A}"/>
                </a:ext>
              </a:extLst>
            </p:cNvPr>
            <p:cNvSpPr/>
            <p:nvPr/>
          </p:nvSpPr>
          <p:spPr>
            <a:xfrm rot="10800000">
              <a:off x="7649541" y="3263965"/>
              <a:ext cx="412182" cy="49116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3" name="Rectangle 1082">
              <a:extLst>
                <a:ext uri="{FF2B5EF4-FFF2-40B4-BE49-F238E27FC236}">
                  <a16:creationId xmlns:a16="http://schemas.microsoft.com/office/drawing/2014/main" id="{05579FA5-F1B9-28CA-5249-38DA3BB9E5E2}"/>
                </a:ext>
              </a:extLst>
            </p:cNvPr>
            <p:cNvSpPr/>
            <p:nvPr/>
          </p:nvSpPr>
          <p:spPr>
            <a:xfrm>
              <a:off x="7332267" y="4346894"/>
              <a:ext cx="1030453" cy="147349"/>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4" name="Trapezoid 1083">
              <a:extLst>
                <a:ext uri="{FF2B5EF4-FFF2-40B4-BE49-F238E27FC236}">
                  <a16:creationId xmlns:a16="http://schemas.microsoft.com/office/drawing/2014/main" id="{569C490D-5F4E-E3FD-29DD-B0BF26B3DEA1}"/>
                </a:ext>
              </a:extLst>
            </p:cNvPr>
            <p:cNvSpPr/>
            <p:nvPr/>
          </p:nvSpPr>
          <p:spPr>
            <a:xfrm rot="366654" flipH="1">
              <a:off x="7179899" y="3231996"/>
              <a:ext cx="477878" cy="2499169"/>
            </a:xfrm>
            <a:prstGeom prst="trapezoid">
              <a:avLst>
                <a:gd name="adj" fmla="val 341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5" name="Trapezoid 1084">
              <a:extLst>
                <a:ext uri="{FF2B5EF4-FFF2-40B4-BE49-F238E27FC236}">
                  <a16:creationId xmlns:a16="http://schemas.microsoft.com/office/drawing/2014/main" id="{A6F8DCED-0318-2504-7F6F-F9157BFD110F}"/>
                </a:ext>
              </a:extLst>
            </p:cNvPr>
            <p:cNvSpPr/>
            <p:nvPr/>
          </p:nvSpPr>
          <p:spPr>
            <a:xfrm rot="21233346">
              <a:off x="8045672" y="3221511"/>
              <a:ext cx="477878" cy="2505176"/>
            </a:xfrm>
            <a:prstGeom prst="trapezoid">
              <a:avLst>
                <a:gd name="adj" fmla="val 341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6" name="Oval 1085">
              <a:extLst>
                <a:ext uri="{FF2B5EF4-FFF2-40B4-BE49-F238E27FC236}">
                  <a16:creationId xmlns:a16="http://schemas.microsoft.com/office/drawing/2014/main" id="{2C222460-80E9-94B0-6D80-B8AC2FE7385C}"/>
                </a:ext>
              </a:extLst>
            </p:cNvPr>
            <p:cNvSpPr/>
            <p:nvPr/>
          </p:nvSpPr>
          <p:spPr>
            <a:xfrm>
              <a:off x="7339561" y="2195052"/>
              <a:ext cx="1007648" cy="12436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7" name="Oval 1086">
              <a:extLst>
                <a:ext uri="{FF2B5EF4-FFF2-40B4-BE49-F238E27FC236}">
                  <a16:creationId xmlns:a16="http://schemas.microsoft.com/office/drawing/2014/main" id="{EE9AFB54-4C10-BB7D-49DA-BA2FF64475F1}"/>
                </a:ext>
              </a:extLst>
            </p:cNvPr>
            <p:cNvSpPr/>
            <p:nvPr/>
          </p:nvSpPr>
          <p:spPr>
            <a:xfrm rot="21206386">
              <a:off x="7570119" y="3006685"/>
              <a:ext cx="553635" cy="77540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Oval 199">
              <a:extLst>
                <a:ext uri="{FF2B5EF4-FFF2-40B4-BE49-F238E27FC236}">
                  <a16:creationId xmlns:a16="http://schemas.microsoft.com/office/drawing/2014/main" id="{8A2F598F-F96D-9F8E-23C3-DE4AC62A8EA0}"/>
                </a:ext>
              </a:extLst>
            </p:cNvPr>
            <p:cNvSpPr/>
            <p:nvPr/>
          </p:nvSpPr>
          <p:spPr>
            <a:xfrm rot="21206386">
              <a:off x="7697043" y="3097155"/>
              <a:ext cx="268098" cy="2118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1" name="Group 200">
              <a:extLst>
                <a:ext uri="{FF2B5EF4-FFF2-40B4-BE49-F238E27FC236}">
                  <a16:creationId xmlns:a16="http://schemas.microsoft.com/office/drawing/2014/main" id="{EA3B2E2F-C722-F754-5699-B8A327F10899}"/>
                </a:ext>
              </a:extLst>
            </p:cNvPr>
            <p:cNvGrpSpPr/>
            <p:nvPr/>
          </p:nvGrpSpPr>
          <p:grpSpPr>
            <a:xfrm>
              <a:off x="7298752" y="1998388"/>
              <a:ext cx="1143000" cy="500406"/>
              <a:chOff x="3013024" y="762000"/>
              <a:chExt cx="2057400" cy="1039305"/>
            </a:xfrm>
          </p:grpSpPr>
          <p:sp>
            <p:nvSpPr>
              <p:cNvPr id="202" name="Rounded Rectangle 55">
                <a:extLst>
                  <a:ext uri="{FF2B5EF4-FFF2-40B4-BE49-F238E27FC236}">
                    <a16:creationId xmlns:a16="http://schemas.microsoft.com/office/drawing/2014/main" id="{6081A3A8-2CFE-A2D9-559E-AA30C25C9C68}"/>
                  </a:ext>
                </a:extLst>
              </p:cNvPr>
              <p:cNvSpPr/>
              <p:nvPr/>
            </p:nvSpPr>
            <p:spPr>
              <a:xfrm>
                <a:off x="3048000" y="1371600"/>
                <a:ext cx="1981200" cy="381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Flowchart: Delay 202">
                <a:extLst>
                  <a:ext uri="{FF2B5EF4-FFF2-40B4-BE49-F238E27FC236}">
                    <a16:creationId xmlns:a16="http://schemas.microsoft.com/office/drawing/2014/main" id="{3FB752F3-A3A9-75DF-E2D2-4FE521FB75BE}"/>
                  </a:ext>
                </a:extLst>
              </p:cNvPr>
              <p:cNvSpPr/>
              <p:nvPr/>
            </p:nvSpPr>
            <p:spPr>
              <a:xfrm rot="16200000">
                <a:off x="3708816" y="137410"/>
                <a:ext cx="655820" cy="1905000"/>
              </a:xfrm>
              <a:prstGeom prst="flowChartDelay">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4" name="Group 203">
                <a:extLst>
                  <a:ext uri="{FF2B5EF4-FFF2-40B4-BE49-F238E27FC236}">
                    <a16:creationId xmlns:a16="http://schemas.microsoft.com/office/drawing/2014/main" id="{9088F269-BEDB-DB7E-CFE3-293263749018}"/>
                  </a:ext>
                </a:extLst>
              </p:cNvPr>
              <p:cNvGrpSpPr/>
              <p:nvPr/>
            </p:nvGrpSpPr>
            <p:grpSpPr>
              <a:xfrm>
                <a:off x="3013024" y="1399082"/>
                <a:ext cx="2057400" cy="402223"/>
                <a:chOff x="3124200" y="4108554"/>
                <a:chExt cx="3942413" cy="770744"/>
              </a:xfrm>
            </p:grpSpPr>
            <p:grpSp>
              <p:nvGrpSpPr>
                <p:cNvPr id="205" name="Group 204">
                  <a:extLst>
                    <a:ext uri="{FF2B5EF4-FFF2-40B4-BE49-F238E27FC236}">
                      <a16:creationId xmlns:a16="http://schemas.microsoft.com/office/drawing/2014/main" id="{154B23FE-2FE5-5385-2564-69CD09076D9D}"/>
                    </a:ext>
                  </a:extLst>
                </p:cNvPr>
                <p:cNvGrpSpPr/>
                <p:nvPr/>
              </p:nvGrpSpPr>
              <p:grpSpPr>
                <a:xfrm>
                  <a:off x="3124200" y="4114800"/>
                  <a:ext cx="990600" cy="762000"/>
                  <a:chOff x="3124200" y="4114800"/>
                  <a:chExt cx="990600" cy="762000"/>
                </a:xfrm>
              </p:grpSpPr>
              <p:sp>
                <p:nvSpPr>
                  <p:cNvPr id="215" name="Plaque 214">
                    <a:extLst>
                      <a:ext uri="{FF2B5EF4-FFF2-40B4-BE49-F238E27FC236}">
                        <a16:creationId xmlns:a16="http://schemas.microsoft.com/office/drawing/2014/main" id="{F548D27C-3E68-1BD2-081C-EDF50AD8CB17}"/>
                      </a:ext>
                    </a:extLst>
                  </p:cNvPr>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Plaque 215">
                    <a:extLst>
                      <a:ext uri="{FF2B5EF4-FFF2-40B4-BE49-F238E27FC236}">
                        <a16:creationId xmlns:a16="http://schemas.microsoft.com/office/drawing/2014/main" id="{4C84380C-1C34-1FA6-A7F1-948AF0456BE3}"/>
                      </a:ext>
                    </a:extLst>
                  </p:cNvPr>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6" name="Group 205">
                  <a:extLst>
                    <a:ext uri="{FF2B5EF4-FFF2-40B4-BE49-F238E27FC236}">
                      <a16:creationId xmlns:a16="http://schemas.microsoft.com/office/drawing/2014/main" id="{4AD94F15-9F51-0619-D63F-89C974DE4569}"/>
                    </a:ext>
                  </a:extLst>
                </p:cNvPr>
                <p:cNvGrpSpPr/>
                <p:nvPr/>
              </p:nvGrpSpPr>
              <p:grpSpPr>
                <a:xfrm>
                  <a:off x="4101059" y="4117298"/>
                  <a:ext cx="990600" cy="762000"/>
                  <a:chOff x="3124200" y="4114800"/>
                  <a:chExt cx="990600" cy="762000"/>
                </a:xfrm>
              </p:grpSpPr>
              <p:sp>
                <p:nvSpPr>
                  <p:cNvPr id="213" name="Plaque 212">
                    <a:extLst>
                      <a:ext uri="{FF2B5EF4-FFF2-40B4-BE49-F238E27FC236}">
                        <a16:creationId xmlns:a16="http://schemas.microsoft.com/office/drawing/2014/main" id="{5C63AD00-FB51-5620-81BB-25DA4E39BB6F}"/>
                      </a:ext>
                    </a:extLst>
                  </p:cNvPr>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Plaque 213">
                    <a:extLst>
                      <a:ext uri="{FF2B5EF4-FFF2-40B4-BE49-F238E27FC236}">
                        <a16:creationId xmlns:a16="http://schemas.microsoft.com/office/drawing/2014/main" id="{C43C0029-FBFA-3E41-80BA-537284381202}"/>
                      </a:ext>
                    </a:extLst>
                  </p:cNvPr>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7" name="Group 206">
                  <a:extLst>
                    <a:ext uri="{FF2B5EF4-FFF2-40B4-BE49-F238E27FC236}">
                      <a16:creationId xmlns:a16="http://schemas.microsoft.com/office/drawing/2014/main" id="{136AC0E2-9C57-3275-CB2A-92AF1ABC160B}"/>
                    </a:ext>
                  </a:extLst>
                </p:cNvPr>
                <p:cNvGrpSpPr/>
                <p:nvPr/>
              </p:nvGrpSpPr>
              <p:grpSpPr>
                <a:xfrm>
                  <a:off x="5090410" y="4117298"/>
                  <a:ext cx="990600" cy="762000"/>
                  <a:chOff x="3124200" y="4114800"/>
                  <a:chExt cx="990600" cy="762000"/>
                </a:xfrm>
              </p:grpSpPr>
              <p:sp>
                <p:nvSpPr>
                  <p:cNvPr id="211" name="Plaque 210">
                    <a:extLst>
                      <a:ext uri="{FF2B5EF4-FFF2-40B4-BE49-F238E27FC236}">
                        <a16:creationId xmlns:a16="http://schemas.microsoft.com/office/drawing/2014/main" id="{7E751CFA-D77D-81CB-6F4F-E6FB83F589A5}"/>
                      </a:ext>
                    </a:extLst>
                  </p:cNvPr>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Plaque 211">
                    <a:extLst>
                      <a:ext uri="{FF2B5EF4-FFF2-40B4-BE49-F238E27FC236}">
                        <a16:creationId xmlns:a16="http://schemas.microsoft.com/office/drawing/2014/main" id="{ABB1C09B-C160-2B36-F245-A0ABF36CA976}"/>
                      </a:ext>
                    </a:extLst>
                  </p:cNvPr>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8" name="Group 207">
                  <a:extLst>
                    <a:ext uri="{FF2B5EF4-FFF2-40B4-BE49-F238E27FC236}">
                      <a16:creationId xmlns:a16="http://schemas.microsoft.com/office/drawing/2014/main" id="{37F20B5B-46D6-5E62-A53D-4910BDFBE4F1}"/>
                    </a:ext>
                  </a:extLst>
                </p:cNvPr>
                <p:cNvGrpSpPr/>
                <p:nvPr/>
              </p:nvGrpSpPr>
              <p:grpSpPr>
                <a:xfrm>
                  <a:off x="6076013" y="4108554"/>
                  <a:ext cx="990600" cy="762000"/>
                  <a:chOff x="3124200" y="4114800"/>
                  <a:chExt cx="990600" cy="762000"/>
                </a:xfrm>
              </p:grpSpPr>
              <p:sp>
                <p:nvSpPr>
                  <p:cNvPr id="209" name="Plaque 208">
                    <a:extLst>
                      <a:ext uri="{FF2B5EF4-FFF2-40B4-BE49-F238E27FC236}">
                        <a16:creationId xmlns:a16="http://schemas.microsoft.com/office/drawing/2014/main" id="{FE21CC2C-1C17-BEB3-70FE-40DE6AAE7410}"/>
                      </a:ext>
                    </a:extLst>
                  </p:cNvPr>
                  <p:cNvSpPr/>
                  <p:nvPr/>
                </p:nvSpPr>
                <p:spPr>
                  <a:xfrm>
                    <a:off x="3124200" y="4114800"/>
                    <a:ext cx="990600" cy="762000"/>
                  </a:xfrm>
                  <a:prstGeom prst="plaque">
                    <a:avLst>
                      <a:gd name="adj" fmla="val 26503"/>
                    </a:avLst>
                  </a:prstGeom>
                  <a:solidFill>
                    <a:srgbClr val="42BE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Plaque 209">
                    <a:extLst>
                      <a:ext uri="{FF2B5EF4-FFF2-40B4-BE49-F238E27FC236}">
                        <a16:creationId xmlns:a16="http://schemas.microsoft.com/office/drawing/2014/main" id="{9B13EF93-8376-6733-5627-23A4A01CF36A}"/>
                      </a:ext>
                    </a:extLst>
                  </p:cNvPr>
                  <p:cNvSpPr/>
                  <p:nvPr/>
                </p:nvSpPr>
                <p:spPr>
                  <a:xfrm>
                    <a:off x="3336561" y="4297181"/>
                    <a:ext cx="533400" cy="410308"/>
                  </a:xfrm>
                  <a:prstGeom prst="plaque">
                    <a:avLst>
                      <a:gd name="adj" fmla="val 2650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grpSp>
        <p:nvGrpSpPr>
          <p:cNvPr id="223" name="Group 88">
            <a:extLst>
              <a:ext uri="{FF2B5EF4-FFF2-40B4-BE49-F238E27FC236}">
                <a16:creationId xmlns:a16="http://schemas.microsoft.com/office/drawing/2014/main" id="{B1EEB05C-6E15-CD08-E093-49BD5722F5A5}"/>
              </a:ext>
            </a:extLst>
          </p:cNvPr>
          <p:cNvGrpSpPr/>
          <p:nvPr/>
        </p:nvGrpSpPr>
        <p:grpSpPr>
          <a:xfrm>
            <a:off x="8408133" y="1245112"/>
            <a:ext cx="1225292" cy="2655911"/>
            <a:chOff x="4956451" y="558962"/>
            <a:chExt cx="2202940" cy="4775038"/>
          </a:xfrm>
        </p:grpSpPr>
        <p:sp>
          <p:nvSpPr>
            <p:cNvPr id="224" name="Round Diagonal Corner Rectangle 55">
              <a:extLst>
                <a:ext uri="{FF2B5EF4-FFF2-40B4-BE49-F238E27FC236}">
                  <a16:creationId xmlns:a16="http://schemas.microsoft.com/office/drawing/2014/main" id="{7ECDBE8D-E33D-5420-C7FE-1FCE861DED0C}"/>
                </a:ext>
              </a:extLst>
            </p:cNvPr>
            <p:cNvSpPr/>
            <p:nvPr/>
          </p:nvSpPr>
          <p:spPr>
            <a:xfrm rot="19527262">
              <a:off x="5907466" y="777384"/>
              <a:ext cx="981292" cy="125270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 Diagonal Corner Rectangle 56">
              <a:extLst>
                <a:ext uri="{FF2B5EF4-FFF2-40B4-BE49-F238E27FC236}">
                  <a16:creationId xmlns:a16="http://schemas.microsoft.com/office/drawing/2014/main" id="{08CF6133-54E3-45B4-F57C-D82E7AC8E755}"/>
                </a:ext>
              </a:extLst>
            </p:cNvPr>
            <p:cNvSpPr/>
            <p:nvPr/>
          </p:nvSpPr>
          <p:spPr>
            <a:xfrm rot="19527262">
              <a:off x="5230311" y="927098"/>
              <a:ext cx="981292" cy="128318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29E5EDC0-28ED-C816-3E59-12E28F3D8B12}"/>
                </a:ext>
              </a:extLst>
            </p:cNvPr>
            <p:cNvSpPr/>
            <p:nvPr/>
          </p:nvSpPr>
          <p:spPr>
            <a:xfrm rot="19671902">
              <a:off x="6669219" y="2807387"/>
              <a:ext cx="490172"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FE8C1398-4F5C-51A1-48CE-24589A0FAE75}"/>
                </a:ext>
              </a:extLst>
            </p:cNvPr>
            <p:cNvSpPr/>
            <p:nvPr/>
          </p:nvSpPr>
          <p:spPr>
            <a:xfrm rot="2647766">
              <a:off x="4956451" y="2714612"/>
              <a:ext cx="486943"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8E52E12-572F-BFF0-2DED-880192673F15}"/>
                </a:ext>
              </a:extLst>
            </p:cNvPr>
            <p:cNvSpPr/>
            <p:nvPr/>
          </p:nvSpPr>
          <p:spPr>
            <a:xfrm rot="19352409">
              <a:off x="6228502" y="4470077"/>
              <a:ext cx="443210" cy="8639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B3EBBA5D-F917-E8C8-0EB1-C665644AE91B}"/>
                </a:ext>
              </a:extLst>
            </p:cNvPr>
            <p:cNvSpPr/>
            <p:nvPr/>
          </p:nvSpPr>
          <p:spPr>
            <a:xfrm rot="2647766">
              <a:off x="5718974" y="4452989"/>
              <a:ext cx="441089" cy="8639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6CE7DDFC-B28D-A5D7-1961-9AB8B0AC2284}"/>
                </a:ext>
              </a:extLst>
            </p:cNvPr>
            <p:cNvSpPr/>
            <p:nvPr/>
          </p:nvSpPr>
          <p:spPr>
            <a:xfrm rot="20169292">
              <a:off x="6138490" y="1878159"/>
              <a:ext cx="946541" cy="154100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2A9CE8E5-1D42-D211-0E27-54FC91C759CF}"/>
                </a:ext>
              </a:extLst>
            </p:cNvPr>
            <p:cNvSpPr/>
            <p:nvPr/>
          </p:nvSpPr>
          <p:spPr>
            <a:xfrm rot="1790291">
              <a:off x="5144044" y="1833127"/>
              <a:ext cx="946541" cy="154100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D6530422-230B-E823-1E19-FCB5EF9A6467}"/>
                </a:ext>
              </a:extLst>
            </p:cNvPr>
            <p:cNvSpPr/>
            <p:nvPr/>
          </p:nvSpPr>
          <p:spPr>
            <a:xfrm>
              <a:off x="5422500" y="1752600"/>
              <a:ext cx="1412091" cy="3144935"/>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C617262-29B5-83FF-0129-E0CB72B8D5EE}"/>
                </a:ext>
              </a:extLst>
            </p:cNvPr>
            <p:cNvSpPr/>
            <p:nvPr/>
          </p:nvSpPr>
          <p:spPr>
            <a:xfrm>
              <a:off x="5744632" y="1600940"/>
              <a:ext cx="695013"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AD00BD98-83C2-265C-6EAF-AB8E51ACF99D}"/>
                </a:ext>
              </a:extLst>
            </p:cNvPr>
            <p:cNvSpPr/>
            <p:nvPr/>
          </p:nvSpPr>
          <p:spPr>
            <a:xfrm>
              <a:off x="5422500" y="609370"/>
              <a:ext cx="1283100"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 Diagonal Corner Rectangle 66">
              <a:extLst>
                <a:ext uri="{FF2B5EF4-FFF2-40B4-BE49-F238E27FC236}">
                  <a16:creationId xmlns:a16="http://schemas.microsoft.com/office/drawing/2014/main" id="{124FCF2A-3E0A-02E8-1C68-56807F790E1A}"/>
                </a:ext>
              </a:extLst>
            </p:cNvPr>
            <p:cNvSpPr/>
            <p:nvPr/>
          </p:nvSpPr>
          <p:spPr>
            <a:xfrm rot="1236535">
              <a:off x="5414155" y="558962"/>
              <a:ext cx="683617" cy="57972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 Diagonal Corner Rectangle 67">
              <a:extLst>
                <a:ext uri="{FF2B5EF4-FFF2-40B4-BE49-F238E27FC236}">
                  <a16:creationId xmlns:a16="http://schemas.microsoft.com/office/drawing/2014/main" id="{7583EC90-D581-D0BA-CD5C-794DBE7AC180}"/>
                </a:ext>
              </a:extLst>
            </p:cNvPr>
            <p:cNvSpPr/>
            <p:nvPr/>
          </p:nvSpPr>
          <p:spPr>
            <a:xfrm rot="5076663">
              <a:off x="6014472" y="444222"/>
              <a:ext cx="522652" cy="77111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20F1920D-2834-F190-4BDC-57D7F400AD64}"/>
                </a:ext>
              </a:extLst>
            </p:cNvPr>
            <p:cNvSpPr/>
            <p:nvPr/>
          </p:nvSpPr>
          <p:spPr>
            <a:xfrm>
              <a:off x="5691679" y="685800"/>
              <a:ext cx="672949" cy="374956"/>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21D25CD6-B175-69FA-E23A-B7F08A8CAFDA}"/>
                </a:ext>
              </a:extLst>
            </p:cNvPr>
            <p:cNvSpPr/>
            <p:nvPr/>
          </p:nvSpPr>
          <p:spPr>
            <a:xfrm rot="20999427">
              <a:off x="5649769" y="2018303"/>
              <a:ext cx="673500" cy="2815613"/>
            </a:xfrm>
            <a:prstGeom prst="trapezoid">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 Diagonal Corner Rectangle 69">
              <a:extLst>
                <a:ext uri="{FF2B5EF4-FFF2-40B4-BE49-F238E27FC236}">
                  <a16:creationId xmlns:a16="http://schemas.microsoft.com/office/drawing/2014/main" id="{B46C428D-4C4D-8338-CBC4-36B8796F66F9}"/>
                </a:ext>
              </a:extLst>
            </p:cNvPr>
            <p:cNvSpPr/>
            <p:nvPr/>
          </p:nvSpPr>
          <p:spPr>
            <a:xfrm rot="8272682">
              <a:off x="5725070" y="1720680"/>
              <a:ext cx="640854" cy="731252"/>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C0B9C237-5672-3806-B6C3-70B36FB452AA}"/>
                </a:ext>
              </a:extLst>
            </p:cNvPr>
            <p:cNvSpPr/>
            <p:nvPr/>
          </p:nvSpPr>
          <p:spPr>
            <a:xfrm>
              <a:off x="5851160" y="1828801"/>
              <a:ext cx="324491" cy="177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71">
              <a:extLst>
                <a:ext uri="{FF2B5EF4-FFF2-40B4-BE49-F238E27FC236}">
                  <a16:creationId xmlns:a16="http://schemas.microsoft.com/office/drawing/2014/main" id="{9C64AB91-85C4-0C9E-1149-193E91F246E6}"/>
                </a:ext>
              </a:extLst>
            </p:cNvPr>
            <p:cNvGrpSpPr/>
            <p:nvPr/>
          </p:nvGrpSpPr>
          <p:grpSpPr>
            <a:xfrm rot="4726068">
              <a:off x="4914540" y="3337425"/>
              <a:ext cx="2209800" cy="648054"/>
              <a:chOff x="4643203" y="2743200"/>
              <a:chExt cx="3490210" cy="1256675"/>
            </a:xfrm>
          </p:grpSpPr>
          <p:grpSp>
            <p:nvGrpSpPr>
              <p:cNvPr id="242" name="Group 23">
                <a:extLst>
                  <a:ext uri="{FF2B5EF4-FFF2-40B4-BE49-F238E27FC236}">
                    <a16:creationId xmlns:a16="http://schemas.microsoft.com/office/drawing/2014/main" id="{64C86540-DB2D-498E-7645-9B12D254D99D}"/>
                  </a:ext>
                </a:extLst>
              </p:cNvPr>
              <p:cNvGrpSpPr/>
              <p:nvPr/>
            </p:nvGrpSpPr>
            <p:grpSpPr>
              <a:xfrm>
                <a:off x="4643203" y="2743200"/>
                <a:ext cx="1146748" cy="1219200"/>
                <a:chOff x="4643203" y="2743200"/>
                <a:chExt cx="1146748" cy="1219200"/>
              </a:xfrm>
            </p:grpSpPr>
            <p:sp>
              <p:nvSpPr>
                <p:cNvPr id="253" name="Multiply 83">
                  <a:extLst>
                    <a:ext uri="{FF2B5EF4-FFF2-40B4-BE49-F238E27FC236}">
                      <a16:creationId xmlns:a16="http://schemas.microsoft.com/office/drawing/2014/main" id="{01BF27AA-BEBD-1B4A-9AFB-DB8785BBFC99}"/>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a:extLst>
                    <a:ext uri="{FF2B5EF4-FFF2-40B4-BE49-F238E27FC236}">
                      <a16:creationId xmlns:a16="http://schemas.microsoft.com/office/drawing/2014/main" id="{D4CFAA35-1EC5-0B72-81DD-C1778FD722D8}"/>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254">
                  <a:extLst>
                    <a:ext uri="{FF2B5EF4-FFF2-40B4-BE49-F238E27FC236}">
                      <a16:creationId xmlns:a16="http://schemas.microsoft.com/office/drawing/2014/main" id="{63742EB1-D901-6595-563A-B05605A2ADC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Flowchart: Summing Junction 1087">
                  <a:extLst>
                    <a:ext uri="{FF2B5EF4-FFF2-40B4-BE49-F238E27FC236}">
                      <a16:creationId xmlns:a16="http://schemas.microsoft.com/office/drawing/2014/main" id="{A266FA6E-FB2C-9386-650C-CD6BF683107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
                <a:extLst>
                  <a:ext uri="{FF2B5EF4-FFF2-40B4-BE49-F238E27FC236}">
                    <a16:creationId xmlns:a16="http://schemas.microsoft.com/office/drawing/2014/main" id="{00AEB645-D45C-4438-C857-52EDFFE897DA}"/>
                  </a:ext>
                </a:extLst>
              </p:cNvPr>
              <p:cNvGrpSpPr/>
              <p:nvPr/>
            </p:nvGrpSpPr>
            <p:grpSpPr>
              <a:xfrm>
                <a:off x="5791200" y="2743200"/>
                <a:ext cx="1146748" cy="1219200"/>
                <a:chOff x="4643203" y="2743200"/>
                <a:chExt cx="1146748" cy="1219200"/>
              </a:xfrm>
            </p:grpSpPr>
            <p:sp>
              <p:nvSpPr>
                <p:cNvPr id="249" name="Multiply 79">
                  <a:extLst>
                    <a:ext uri="{FF2B5EF4-FFF2-40B4-BE49-F238E27FC236}">
                      <a16:creationId xmlns:a16="http://schemas.microsoft.com/office/drawing/2014/main" id="{D8B9B412-1373-D187-BEA6-DC5B5F958B9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249">
                  <a:extLst>
                    <a:ext uri="{FF2B5EF4-FFF2-40B4-BE49-F238E27FC236}">
                      <a16:creationId xmlns:a16="http://schemas.microsoft.com/office/drawing/2014/main" id="{DE87DC07-D09E-5550-FB24-A11AF3063DE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250">
                  <a:extLst>
                    <a:ext uri="{FF2B5EF4-FFF2-40B4-BE49-F238E27FC236}">
                      <a16:creationId xmlns:a16="http://schemas.microsoft.com/office/drawing/2014/main" id="{7DEC09F2-516C-F516-ABB2-DDB0D0FF6CDA}"/>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251">
                  <a:extLst>
                    <a:ext uri="{FF2B5EF4-FFF2-40B4-BE49-F238E27FC236}">
                      <a16:creationId xmlns:a16="http://schemas.microsoft.com/office/drawing/2014/main" id="{E44CC959-FED6-5181-C209-4493E0665069}"/>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9">
                <a:extLst>
                  <a:ext uri="{FF2B5EF4-FFF2-40B4-BE49-F238E27FC236}">
                    <a16:creationId xmlns:a16="http://schemas.microsoft.com/office/drawing/2014/main" id="{EF84C7FF-3C2C-1872-021E-28962E74C8C4}"/>
                  </a:ext>
                </a:extLst>
              </p:cNvPr>
              <p:cNvGrpSpPr/>
              <p:nvPr/>
            </p:nvGrpSpPr>
            <p:grpSpPr>
              <a:xfrm>
                <a:off x="6986665" y="2780675"/>
                <a:ext cx="1146748" cy="1219200"/>
                <a:chOff x="4643203" y="2743200"/>
                <a:chExt cx="1146748" cy="1219200"/>
              </a:xfrm>
            </p:grpSpPr>
            <p:sp>
              <p:nvSpPr>
                <p:cNvPr id="245" name="Multiply 75">
                  <a:extLst>
                    <a:ext uri="{FF2B5EF4-FFF2-40B4-BE49-F238E27FC236}">
                      <a16:creationId xmlns:a16="http://schemas.microsoft.com/office/drawing/2014/main" id="{840FF481-3A65-C770-E23A-C8A10C1E9F3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a:extLst>
                    <a:ext uri="{FF2B5EF4-FFF2-40B4-BE49-F238E27FC236}">
                      <a16:creationId xmlns:a16="http://schemas.microsoft.com/office/drawing/2014/main" id="{D1BAFC26-F2A8-6DF5-7E77-1AB2B77F8EF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246">
                  <a:extLst>
                    <a:ext uri="{FF2B5EF4-FFF2-40B4-BE49-F238E27FC236}">
                      <a16:creationId xmlns:a16="http://schemas.microsoft.com/office/drawing/2014/main" id="{899B2CCD-7F1A-D6B6-373E-DEBB04CBCF4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Summing Junction 247">
                  <a:extLst>
                    <a:ext uri="{FF2B5EF4-FFF2-40B4-BE49-F238E27FC236}">
                      <a16:creationId xmlns:a16="http://schemas.microsoft.com/office/drawing/2014/main" id="{1269E785-A714-28DB-9156-CF10874C5BC0}"/>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89" name="Group 1088">
            <a:extLst>
              <a:ext uri="{FF2B5EF4-FFF2-40B4-BE49-F238E27FC236}">
                <a16:creationId xmlns:a16="http://schemas.microsoft.com/office/drawing/2014/main" id="{4B2CC446-1983-782F-C37D-249EFA53D93B}"/>
              </a:ext>
            </a:extLst>
          </p:cNvPr>
          <p:cNvGrpSpPr/>
          <p:nvPr/>
        </p:nvGrpSpPr>
        <p:grpSpPr>
          <a:xfrm>
            <a:off x="9788010" y="1202942"/>
            <a:ext cx="1368995" cy="2723501"/>
            <a:chOff x="431752" y="246551"/>
            <a:chExt cx="3230550" cy="6426909"/>
          </a:xfrm>
        </p:grpSpPr>
        <p:sp>
          <p:nvSpPr>
            <p:cNvPr id="1090" name="Round Diagonal Corner Rectangle 123">
              <a:extLst>
                <a:ext uri="{FF2B5EF4-FFF2-40B4-BE49-F238E27FC236}">
                  <a16:creationId xmlns:a16="http://schemas.microsoft.com/office/drawing/2014/main" id="{ADC5F0FA-9FA4-3AA8-55F3-2B6D5057FFDA}"/>
                </a:ext>
              </a:extLst>
            </p:cNvPr>
            <p:cNvSpPr/>
            <p:nvPr/>
          </p:nvSpPr>
          <p:spPr>
            <a:xfrm rot="4155728" flipH="1">
              <a:off x="858700" y="1231119"/>
              <a:ext cx="1467567" cy="1192322"/>
            </a:xfrm>
            <a:prstGeom prst="round2DiagRect">
              <a:avLst>
                <a:gd name="adj1" fmla="val 50000"/>
                <a:gd name="adj2" fmla="val 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124">
              <a:extLst>
                <a:ext uri="{FF2B5EF4-FFF2-40B4-BE49-F238E27FC236}">
                  <a16:creationId xmlns:a16="http://schemas.microsoft.com/office/drawing/2014/main" id="{7DB85097-58A7-5459-8293-2A1219ECE809}"/>
                </a:ext>
              </a:extLst>
            </p:cNvPr>
            <p:cNvSpPr/>
            <p:nvPr/>
          </p:nvSpPr>
          <p:spPr>
            <a:xfrm rot="17444272">
              <a:off x="1990001" y="1145323"/>
              <a:ext cx="1467567" cy="1192322"/>
            </a:xfrm>
            <a:prstGeom prst="round2DiagRect">
              <a:avLst>
                <a:gd name="adj1" fmla="val 50000"/>
                <a:gd name="adj2" fmla="val 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E47521F1-6137-C906-C148-176B06CC15F7}"/>
                </a:ext>
              </a:extLst>
            </p:cNvPr>
            <p:cNvSpPr/>
            <p:nvPr/>
          </p:nvSpPr>
          <p:spPr>
            <a:xfrm rot="20434295">
              <a:off x="2285520" y="5821566"/>
              <a:ext cx="657227" cy="832608"/>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3" name="Oval 1092">
              <a:extLst>
                <a:ext uri="{FF2B5EF4-FFF2-40B4-BE49-F238E27FC236}">
                  <a16:creationId xmlns:a16="http://schemas.microsoft.com/office/drawing/2014/main" id="{8656AAA2-EFCD-2921-FFF8-81B583C4A5EA}"/>
                </a:ext>
              </a:extLst>
            </p:cNvPr>
            <p:cNvSpPr/>
            <p:nvPr/>
          </p:nvSpPr>
          <p:spPr>
            <a:xfrm rot="1679087">
              <a:off x="1366233" y="5840852"/>
              <a:ext cx="657227" cy="832608"/>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4" name="Oval 1093">
              <a:extLst>
                <a:ext uri="{FF2B5EF4-FFF2-40B4-BE49-F238E27FC236}">
                  <a16:creationId xmlns:a16="http://schemas.microsoft.com/office/drawing/2014/main" id="{2CC8CA9F-62CA-7CCD-D092-383C2D7C228B}"/>
                </a:ext>
              </a:extLst>
            </p:cNvPr>
            <p:cNvSpPr/>
            <p:nvPr/>
          </p:nvSpPr>
          <p:spPr>
            <a:xfrm rot="20434295">
              <a:off x="3005075" y="3753378"/>
              <a:ext cx="657227" cy="8326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5" name="Oval 1094">
              <a:extLst>
                <a:ext uri="{FF2B5EF4-FFF2-40B4-BE49-F238E27FC236}">
                  <a16:creationId xmlns:a16="http://schemas.microsoft.com/office/drawing/2014/main" id="{31ECD3D8-69AC-E970-D8B9-9A91754A64CD}"/>
                </a:ext>
              </a:extLst>
            </p:cNvPr>
            <p:cNvSpPr/>
            <p:nvPr/>
          </p:nvSpPr>
          <p:spPr>
            <a:xfrm rot="1679087">
              <a:off x="431752" y="3802809"/>
              <a:ext cx="657227" cy="8326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6" name="Trapezoid 1095">
              <a:extLst>
                <a:ext uri="{FF2B5EF4-FFF2-40B4-BE49-F238E27FC236}">
                  <a16:creationId xmlns:a16="http://schemas.microsoft.com/office/drawing/2014/main" id="{659AC14E-2CFD-211A-96FB-04C459304029}"/>
                </a:ext>
              </a:extLst>
            </p:cNvPr>
            <p:cNvSpPr/>
            <p:nvPr/>
          </p:nvSpPr>
          <p:spPr>
            <a:xfrm>
              <a:off x="1075521" y="2992028"/>
              <a:ext cx="2191080" cy="3197905"/>
            </a:xfrm>
            <a:prstGeom prst="trapezoid">
              <a:avLst>
                <a:gd name="adj" fmla="val 31295"/>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7" name="Trapezoid 1096">
              <a:extLst>
                <a:ext uri="{FF2B5EF4-FFF2-40B4-BE49-F238E27FC236}">
                  <a16:creationId xmlns:a16="http://schemas.microsoft.com/office/drawing/2014/main" id="{92D388AA-DBFF-6336-10BF-75F5E286484C}"/>
                </a:ext>
              </a:extLst>
            </p:cNvPr>
            <p:cNvSpPr/>
            <p:nvPr/>
          </p:nvSpPr>
          <p:spPr>
            <a:xfrm rot="2090544">
              <a:off x="736102" y="2389901"/>
              <a:ext cx="1057926" cy="1956823"/>
            </a:xfrm>
            <a:prstGeom prst="trapezoid">
              <a:avLst/>
            </a:prstGeom>
            <a:solidFill>
              <a:srgbClr val="F6E7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8" name="Trapezoid 1097">
              <a:extLst>
                <a:ext uri="{FF2B5EF4-FFF2-40B4-BE49-F238E27FC236}">
                  <a16:creationId xmlns:a16="http://schemas.microsoft.com/office/drawing/2014/main" id="{F801AF85-25E6-3F95-9319-8C4A0AEA4500}"/>
                </a:ext>
              </a:extLst>
            </p:cNvPr>
            <p:cNvSpPr/>
            <p:nvPr/>
          </p:nvSpPr>
          <p:spPr>
            <a:xfrm rot="19984891">
              <a:off x="2439914" y="2294358"/>
              <a:ext cx="1106232" cy="1972051"/>
            </a:xfrm>
            <a:prstGeom prst="trapezoid">
              <a:avLst/>
            </a:prstGeom>
            <a:solidFill>
              <a:srgbClr val="F6E7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99" name="Trapezoid 1098">
              <a:extLst>
                <a:ext uri="{FF2B5EF4-FFF2-40B4-BE49-F238E27FC236}">
                  <a16:creationId xmlns:a16="http://schemas.microsoft.com/office/drawing/2014/main" id="{CAA60E61-66FF-3F75-1A5D-8F14E3121574}"/>
                </a:ext>
              </a:extLst>
            </p:cNvPr>
            <p:cNvSpPr/>
            <p:nvPr/>
          </p:nvSpPr>
          <p:spPr>
            <a:xfrm>
              <a:off x="1166816" y="2477251"/>
              <a:ext cx="2035878" cy="3359670"/>
            </a:xfrm>
            <a:prstGeom prst="trapezoid">
              <a:avLst/>
            </a:prstGeom>
            <a:solidFill>
              <a:srgbClr val="F6E7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00" name="Isosceles Triangle 1099">
              <a:extLst>
                <a:ext uri="{FF2B5EF4-FFF2-40B4-BE49-F238E27FC236}">
                  <a16:creationId xmlns:a16="http://schemas.microsoft.com/office/drawing/2014/main" id="{EADAC118-7037-F02B-27FA-C8549EA3A81D}"/>
                </a:ext>
              </a:extLst>
            </p:cNvPr>
            <p:cNvSpPr/>
            <p:nvPr/>
          </p:nvSpPr>
          <p:spPr>
            <a:xfrm rot="10800000">
              <a:off x="1624148" y="2614359"/>
              <a:ext cx="1004244" cy="1715925"/>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Isosceles Triangle 1100">
              <a:extLst>
                <a:ext uri="{FF2B5EF4-FFF2-40B4-BE49-F238E27FC236}">
                  <a16:creationId xmlns:a16="http://schemas.microsoft.com/office/drawing/2014/main" id="{5338E267-1C42-887F-EF99-D73C0983C468}"/>
                </a:ext>
              </a:extLst>
            </p:cNvPr>
            <p:cNvSpPr/>
            <p:nvPr/>
          </p:nvSpPr>
          <p:spPr>
            <a:xfrm rot="10800000">
              <a:off x="1761090" y="2106971"/>
              <a:ext cx="730358" cy="137273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Oval 1101">
              <a:extLst>
                <a:ext uri="{FF2B5EF4-FFF2-40B4-BE49-F238E27FC236}">
                  <a16:creationId xmlns:a16="http://schemas.microsoft.com/office/drawing/2014/main" id="{1133320C-519D-4125-09F0-FF282F39A99A}"/>
                </a:ext>
              </a:extLst>
            </p:cNvPr>
            <p:cNvSpPr/>
            <p:nvPr/>
          </p:nvSpPr>
          <p:spPr>
            <a:xfrm>
              <a:off x="1360213" y="647628"/>
              <a:ext cx="1592217" cy="2205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Flowchart: Stored Data 1102">
              <a:extLst>
                <a:ext uri="{FF2B5EF4-FFF2-40B4-BE49-F238E27FC236}">
                  <a16:creationId xmlns:a16="http://schemas.microsoft.com/office/drawing/2014/main" id="{BAE7AC01-7925-AFD7-CD13-B55D6F5FB9DA}"/>
                </a:ext>
              </a:extLst>
            </p:cNvPr>
            <p:cNvSpPr/>
            <p:nvPr/>
          </p:nvSpPr>
          <p:spPr>
            <a:xfrm rot="5400000">
              <a:off x="1734797" y="-281727"/>
              <a:ext cx="857962" cy="1914517"/>
            </a:xfrm>
            <a:prstGeom prst="flowChartOnlineStorage">
              <a:avLst/>
            </a:prstGeom>
            <a:solidFill>
              <a:srgbClr val="F6E7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ed Rectangle 18">
              <a:extLst>
                <a:ext uri="{FF2B5EF4-FFF2-40B4-BE49-F238E27FC236}">
                  <a16:creationId xmlns:a16="http://schemas.microsoft.com/office/drawing/2014/main" id="{430ACAC3-F5D3-BBDF-E404-A8C5FB082610}"/>
                </a:ext>
              </a:extLst>
            </p:cNvPr>
            <p:cNvSpPr/>
            <p:nvPr/>
          </p:nvSpPr>
          <p:spPr>
            <a:xfrm>
              <a:off x="1119496" y="761326"/>
              <a:ext cx="2181633" cy="409834"/>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105" name="Group 1104">
              <a:extLst>
                <a:ext uri="{FF2B5EF4-FFF2-40B4-BE49-F238E27FC236}">
                  <a16:creationId xmlns:a16="http://schemas.microsoft.com/office/drawing/2014/main" id="{25B11C72-C565-8741-EE35-A2FD325B96D7}"/>
                </a:ext>
              </a:extLst>
            </p:cNvPr>
            <p:cNvGrpSpPr/>
            <p:nvPr/>
          </p:nvGrpSpPr>
          <p:grpSpPr>
            <a:xfrm>
              <a:off x="1114403" y="5455730"/>
              <a:ext cx="2058584" cy="338258"/>
              <a:chOff x="3581400" y="5257800"/>
              <a:chExt cx="5334000" cy="1066800"/>
            </a:xfrm>
          </p:grpSpPr>
          <p:grpSp>
            <p:nvGrpSpPr>
              <p:cNvPr id="1151" name="Group 1150">
                <a:extLst>
                  <a:ext uri="{FF2B5EF4-FFF2-40B4-BE49-F238E27FC236}">
                    <a16:creationId xmlns:a16="http://schemas.microsoft.com/office/drawing/2014/main" id="{24C03F23-2F49-89EE-6CA9-B3B2E60186D5}"/>
                  </a:ext>
                </a:extLst>
              </p:cNvPr>
              <p:cNvGrpSpPr/>
              <p:nvPr/>
            </p:nvGrpSpPr>
            <p:grpSpPr>
              <a:xfrm>
                <a:off x="3581400" y="5257800"/>
                <a:ext cx="1066800" cy="1066800"/>
                <a:chOff x="3581400" y="5257800"/>
                <a:chExt cx="1066800" cy="1066800"/>
              </a:xfrm>
            </p:grpSpPr>
            <p:sp>
              <p:nvSpPr>
                <p:cNvPr id="1164" name="Quad Arrow 65">
                  <a:extLst>
                    <a:ext uri="{FF2B5EF4-FFF2-40B4-BE49-F238E27FC236}">
                      <a16:creationId xmlns:a16="http://schemas.microsoft.com/office/drawing/2014/main" id="{1D169E21-49B1-0541-410E-B64CF9B23663}"/>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Quad Arrow 219">
                  <a:extLst>
                    <a:ext uri="{FF2B5EF4-FFF2-40B4-BE49-F238E27FC236}">
                      <a16:creationId xmlns:a16="http://schemas.microsoft.com/office/drawing/2014/main" id="{5432F96E-B538-48BB-8E5F-AEB6DB52305D}"/>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2" name="Group 1151">
                <a:extLst>
                  <a:ext uri="{FF2B5EF4-FFF2-40B4-BE49-F238E27FC236}">
                    <a16:creationId xmlns:a16="http://schemas.microsoft.com/office/drawing/2014/main" id="{EEAEFB93-B8C6-CC7D-2CA5-FFD089335FDD}"/>
                  </a:ext>
                </a:extLst>
              </p:cNvPr>
              <p:cNvGrpSpPr/>
              <p:nvPr/>
            </p:nvGrpSpPr>
            <p:grpSpPr>
              <a:xfrm>
                <a:off x="4648200" y="5257800"/>
                <a:ext cx="1066800" cy="1066800"/>
                <a:chOff x="3581400" y="5257800"/>
                <a:chExt cx="1066800" cy="1066800"/>
              </a:xfrm>
            </p:grpSpPr>
            <p:sp>
              <p:nvSpPr>
                <p:cNvPr id="1162" name="Quad Arrow 221">
                  <a:extLst>
                    <a:ext uri="{FF2B5EF4-FFF2-40B4-BE49-F238E27FC236}">
                      <a16:creationId xmlns:a16="http://schemas.microsoft.com/office/drawing/2014/main" id="{C5FFF736-E7F4-768B-2022-50A479419DC7}"/>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Quad Arrow 222">
                  <a:extLst>
                    <a:ext uri="{FF2B5EF4-FFF2-40B4-BE49-F238E27FC236}">
                      <a16:creationId xmlns:a16="http://schemas.microsoft.com/office/drawing/2014/main" id="{F811A8C3-34B5-2D7E-B197-5EDCDC69BA0C}"/>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3" name="Group 1152">
                <a:extLst>
                  <a:ext uri="{FF2B5EF4-FFF2-40B4-BE49-F238E27FC236}">
                    <a16:creationId xmlns:a16="http://schemas.microsoft.com/office/drawing/2014/main" id="{CA46CA50-6EEA-05E3-B3B4-72424EFBEE54}"/>
                  </a:ext>
                </a:extLst>
              </p:cNvPr>
              <p:cNvGrpSpPr/>
              <p:nvPr/>
            </p:nvGrpSpPr>
            <p:grpSpPr>
              <a:xfrm>
                <a:off x="5715000" y="5257800"/>
                <a:ext cx="1066800" cy="1066800"/>
                <a:chOff x="3581400" y="5257800"/>
                <a:chExt cx="1066800" cy="1066800"/>
              </a:xfrm>
            </p:grpSpPr>
            <p:sp>
              <p:nvSpPr>
                <p:cNvPr id="1160" name="Quad Arrow 224">
                  <a:extLst>
                    <a:ext uri="{FF2B5EF4-FFF2-40B4-BE49-F238E27FC236}">
                      <a16:creationId xmlns:a16="http://schemas.microsoft.com/office/drawing/2014/main" id="{7F0DC18B-BA38-D165-C8BE-A93C54A32E56}"/>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Quad Arrow 225">
                  <a:extLst>
                    <a:ext uri="{FF2B5EF4-FFF2-40B4-BE49-F238E27FC236}">
                      <a16:creationId xmlns:a16="http://schemas.microsoft.com/office/drawing/2014/main" id="{66D3E7FD-CC12-C0A0-96F8-2F041D4E00C0}"/>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4" name="Group 1153">
                <a:extLst>
                  <a:ext uri="{FF2B5EF4-FFF2-40B4-BE49-F238E27FC236}">
                    <a16:creationId xmlns:a16="http://schemas.microsoft.com/office/drawing/2014/main" id="{29757EA7-7BAC-36CD-5386-6E5342C92F7C}"/>
                  </a:ext>
                </a:extLst>
              </p:cNvPr>
              <p:cNvGrpSpPr/>
              <p:nvPr/>
            </p:nvGrpSpPr>
            <p:grpSpPr>
              <a:xfrm>
                <a:off x="6781800" y="5257800"/>
                <a:ext cx="1066800" cy="1066800"/>
                <a:chOff x="3581400" y="5257800"/>
                <a:chExt cx="1066800" cy="1066800"/>
              </a:xfrm>
            </p:grpSpPr>
            <p:sp>
              <p:nvSpPr>
                <p:cNvPr id="1158" name="Quad Arrow 227">
                  <a:extLst>
                    <a:ext uri="{FF2B5EF4-FFF2-40B4-BE49-F238E27FC236}">
                      <a16:creationId xmlns:a16="http://schemas.microsoft.com/office/drawing/2014/main" id="{7760089B-06FB-F634-EC7E-F2ACD4F1AB35}"/>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Quad Arrow 228">
                  <a:extLst>
                    <a:ext uri="{FF2B5EF4-FFF2-40B4-BE49-F238E27FC236}">
                      <a16:creationId xmlns:a16="http://schemas.microsoft.com/office/drawing/2014/main" id="{EDFA59EE-B0B3-0D0D-8F84-582B1F165FE9}"/>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5" name="Group 1154">
                <a:extLst>
                  <a:ext uri="{FF2B5EF4-FFF2-40B4-BE49-F238E27FC236}">
                    <a16:creationId xmlns:a16="http://schemas.microsoft.com/office/drawing/2014/main" id="{6E10D187-6C6E-DE2A-4E15-A71600A53675}"/>
                  </a:ext>
                </a:extLst>
              </p:cNvPr>
              <p:cNvGrpSpPr/>
              <p:nvPr/>
            </p:nvGrpSpPr>
            <p:grpSpPr>
              <a:xfrm>
                <a:off x="7848600" y="5257800"/>
                <a:ext cx="1066800" cy="1066800"/>
                <a:chOff x="3581400" y="5257800"/>
                <a:chExt cx="1066800" cy="1066800"/>
              </a:xfrm>
            </p:grpSpPr>
            <p:sp>
              <p:nvSpPr>
                <p:cNvPr id="1156" name="Quad Arrow 230">
                  <a:extLst>
                    <a:ext uri="{FF2B5EF4-FFF2-40B4-BE49-F238E27FC236}">
                      <a16:creationId xmlns:a16="http://schemas.microsoft.com/office/drawing/2014/main" id="{87D2C1F8-426D-E78C-767E-FA696CB8F9A3}"/>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Quad Arrow 231">
                  <a:extLst>
                    <a:ext uri="{FF2B5EF4-FFF2-40B4-BE49-F238E27FC236}">
                      <a16:creationId xmlns:a16="http://schemas.microsoft.com/office/drawing/2014/main" id="{0EDB7033-727E-FC87-2782-D82FE57D3A9E}"/>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6" name="Group 1105">
              <a:extLst>
                <a:ext uri="{FF2B5EF4-FFF2-40B4-BE49-F238E27FC236}">
                  <a16:creationId xmlns:a16="http://schemas.microsoft.com/office/drawing/2014/main" id="{6E39EC39-913B-5E9D-9C76-6FA49F02F628}"/>
                </a:ext>
              </a:extLst>
            </p:cNvPr>
            <p:cNvGrpSpPr/>
            <p:nvPr/>
          </p:nvGrpSpPr>
          <p:grpSpPr>
            <a:xfrm>
              <a:off x="1143810" y="807091"/>
              <a:ext cx="2058584" cy="338258"/>
              <a:chOff x="3581400" y="5257800"/>
              <a:chExt cx="5334000" cy="1066800"/>
            </a:xfrm>
          </p:grpSpPr>
          <p:grpSp>
            <p:nvGrpSpPr>
              <p:cNvPr id="1136" name="Group 1135">
                <a:extLst>
                  <a:ext uri="{FF2B5EF4-FFF2-40B4-BE49-F238E27FC236}">
                    <a16:creationId xmlns:a16="http://schemas.microsoft.com/office/drawing/2014/main" id="{CB9F8D9C-819D-16A0-C471-92669564D406}"/>
                  </a:ext>
                </a:extLst>
              </p:cNvPr>
              <p:cNvGrpSpPr/>
              <p:nvPr/>
            </p:nvGrpSpPr>
            <p:grpSpPr>
              <a:xfrm>
                <a:off x="3581400" y="5257800"/>
                <a:ext cx="1066800" cy="1066800"/>
                <a:chOff x="3581400" y="5257800"/>
                <a:chExt cx="1066800" cy="1066800"/>
              </a:xfrm>
            </p:grpSpPr>
            <p:sp>
              <p:nvSpPr>
                <p:cNvPr id="1149" name="Quad Arrow 246">
                  <a:extLst>
                    <a:ext uri="{FF2B5EF4-FFF2-40B4-BE49-F238E27FC236}">
                      <a16:creationId xmlns:a16="http://schemas.microsoft.com/office/drawing/2014/main" id="{2BB617FB-513D-FC9D-3BC5-A4BDCCB65E6C}"/>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Quad Arrow 247">
                  <a:extLst>
                    <a:ext uri="{FF2B5EF4-FFF2-40B4-BE49-F238E27FC236}">
                      <a16:creationId xmlns:a16="http://schemas.microsoft.com/office/drawing/2014/main" id="{FD2999E7-9B48-4250-9461-1757D7578BAB}"/>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7" name="Group 1136">
                <a:extLst>
                  <a:ext uri="{FF2B5EF4-FFF2-40B4-BE49-F238E27FC236}">
                    <a16:creationId xmlns:a16="http://schemas.microsoft.com/office/drawing/2014/main" id="{7D9A7A4C-A9C4-1738-F797-FFDF72C9BA27}"/>
                  </a:ext>
                </a:extLst>
              </p:cNvPr>
              <p:cNvGrpSpPr/>
              <p:nvPr/>
            </p:nvGrpSpPr>
            <p:grpSpPr>
              <a:xfrm>
                <a:off x="4648200" y="5257800"/>
                <a:ext cx="1066800" cy="1066800"/>
                <a:chOff x="3581400" y="5257800"/>
                <a:chExt cx="1066800" cy="1066800"/>
              </a:xfrm>
            </p:grpSpPr>
            <p:sp>
              <p:nvSpPr>
                <p:cNvPr id="1147" name="Quad Arrow 244">
                  <a:extLst>
                    <a:ext uri="{FF2B5EF4-FFF2-40B4-BE49-F238E27FC236}">
                      <a16:creationId xmlns:a16="http://schemas.microsoft.com/office/drawing/2014/main" id="{5B3F8E91-5F52-927D-9C17-D3DA3CC3B96F}"/>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Quad Arrow 245">
                  <a:extLst>
                    <a:ext uri="{FF2B5EF4-FFF2-40B4-BE49-F238E27FC236}">
                      <a16:creationId xmlns:a16="http://schemas.microsoft.com/office/drawing/2014/main" id="{4F980CB1-88B1-8497-5010-4789614BDC1C}"/>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8" name="Group 1137">
                <a:extLst>
                  <a:ext uri="{FF2B5EF4-FFF2-40B4-BE49-F238E27FC236}">
                    <a16:creationId xmlns:a16="http://schemas.microsoft.com/office/drawing/2014/main" id="{261DFF8C-871F-749C-FDA8-5FF2276A2D3E}"/>
                  </a:ext>
                </a:extLst>
              </p:cNvPr>
              <p:cNvGrpSpPr/>
              <p:nvPr/>
            </p:nvGrpSpPr>
            <p:grpSpPr>
              <a:xfrm>
                <a:off x="5715000" y="5257800"/>
                <a:ext cx="1066800" cy="1066800"/>
                <a:chOff x="3581400" y="5257800"/>
                <a:chExt cx="1066800" cy="1066800"/>
              </a:xfrm>
            </p:grpSpPr>
            <p:sp>
              <p:nvSpPr>
                <p:cNvPr id="1145" name="Quad Arrow 242">
                  <a:extLst>
                    <a:ext uri="{FF2B5EF4-FFF2-40B4-BE49-F238E27FC236}">
                      <a16:creationId xmlns:a16="http://schemas.microsoft.com/office/drawing/2014/main" id="{EC845509-6534-62D4-5A62-C98AE8EA9182}"/>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Quad Arrow 243">
                  <a:extLst>
                    <a:ext uri="{FF2B5EF4-FFF2-40B4-BE49-F238E27FC236}">
                      <a16:creationId xmlns:a16="http://schemas.microsoft.com/office/drawing/2014/main" id="{07467FF8-D27E-7018-40B2-481B17AA2360}"/>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9" name="Group 1138">
                <a:extLst>
                  <a:ext uri="{FF2B5EF4-FFF2-40B4-BE49-F238E27FC236}">
                    <a16:creationId xmlns:a16="http://schemas.microsoft.com/office/drawing/2014/main" id="{AFD7D3BB-7EFC-2C72-4B64-5815D500D947}"/>
                  </a:ext>
                </a:extLst>
              </p:cNvPr>
              <p:cNvGrpSpPr/>
              <p:nvPr/>
            </p:nvGrpSpPr>
            <p:grpSpPr>
              <a:xfrm>
                <a:off x="6781800" y="5257800"/>
                <a:ext cx="1066800" cy="1066800"/>
                <a:chOff x="3581400" y="5257800"/>
                <a:chExt cx="1066800" cy="1066800"/>
              </a:xfrm>
            </p:grpSpPr>
            <p:sp>
              <p:nvSpPr>
                <p:cNvPr id="1143" name="Quad Arrow 240">
                  <a:extLst>
                    <a:ext uri="{FF2B5EF4-FFF2-40B4-BE49-F238E27FC236}">
                      <a16:creationId xmlns:a16="http://schemas.microsoft.com/office/drawing/2014/main" id="{0F24B33A-039E-90FA-B44F-BB86AD502FAE}"/>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Quad Arrow 241">
                  <a:extLst>
                    <a:ext uri="{FF2B5EF4-FFF2-40B4-BE49-F238E27FC236}">
                      <a16:creationId xmlns:a16="http://schemas.microsoft.com/office/drawing/2014/main" id="{07602E57-6458-3982-7318-6E123DD3A84A}"/>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0" name="Group 1139">
                <a:extLst>
                  <a:ext uri="{FF2B5EF4-FFF2-40B4-BE49-F238E27FC236}">
                    <a16:creationId xmlns:a16="http://schemas.microsoft.com/office/drawing/2014/main" id="{9ECC0B7A-C442-94CE-667B-6E9D9AE00E49}"/>
                  </a:ext>
                </a:extLst>
              </p:cNvPr>
              <p:cNvGrpSpPr/>
              <p:nvPr/>
            </p:nvGrpSpPr>
            <p:grpSpPr>
              <a:xfrm>
                <a:off x="7848600" y="5257800"/>
                <a:ext cx="1066800" cy="1066800"/>
                <a:chOff x="3581400" y="5257800"/>
                <a:chExt cx="1066800" cy="1066800"/>
              </a:xfrm>
            </p:grpSpPr>
            <p:sp>
              <p:nvSpPr>
                <p:cNvPr id="1141" name="Quad Arrow 238">
                  <a:extLst>
                    <a:ext uri="{FF2B5EF4-FFF2-40B4-BE49-F238E27FC236}">
                      <a16:creationId xmlns:a16="http://schemas.microsoft.com/office/drawing/2014/main" id="{EA68D45B-FEFB-C20E-934D-21E44A4ADC68}"/>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Quad Arrow 239">
                  <a:extLst>
                    <a:ext uri="{FF2B5EF4-FFF2-40B4-BE49-F238E27FC236}">
                      <a16:creationId xmlns:a16="http://schemas.microsoft.com/office/drawing/2014/main" id="{B8339A02-5888-A163-1822-207060808DCC}"/>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7" name="Round Diagonal Corner Rectangle 249">
              <a:extLst>
                <a:ext uri="{FF2B5EF4-FFF2-40B4-BE49-F238E27FC236}">
                  <a16:creationId xmlns:a16="http://schemas.microsoft.com/office/drawing/2014/main" id="{38324607-F936-2257-1DAE-2CBDF3B061F4}"/>
                </a:ext>
              </a:extLst>
            </p:cNvPr>
            <p:cNvSpPr/>
            <p:nvPr/>
          </p:nvSpPr>
          <p:spPr>
            <a:xfrm rot="2519407" flipH="1">
              <a:off x="1680680" y="2106332"/>
              <a:ext cx="906020" cy="1015037"/>
            </a:xfrm>
            <a:custGeom>
              <a:avLst/>
              <a:gdLst>
                <a:gd name="connsiteX0" fmla="*/ 245047 w 490094"/>
                <a:gd name="connsiteY0" fmla="*/ 0 h 529616"/>
                <a:gd name="connsiteX1" fmla="*/ 490094 w 490094"/>
                <a:gd name="connsiteY1" fmla="*/ 0 h 529616"/>
                <a:gd name="connsiteX2" fmla="*/ 490094 w 490094"/>
                <a:gd name="connsiteY2" fmla="*/ 0 h 529616"/>
                <a:gd name="connsiteX3" fmla="*/ 490094 w 490094"/>
                <a:gd name="connsiteY3" fmla="*/ 284569 h 529616"/>
                <a:gd name="connsiteX4" fmla="*/ 245047 w 490094"/>
                <a:gd name="connsiteY4" fmla="*/ 529616 h 529616"/>
                <a:gd name="connsiteX5" fmla="*/ 0 w 490094"/>
                <a:gd name="connsiteY5" fmla="*/ 529616 h 529616"/>
                <a:gd name="connsiteX6" fmla="*/ 0 w 490094"/>
                <a:gd name="connsiteY6" fmla="*/ 529616 h 529616"/>
                <a:gd name="connsiteX7" fmla="*/ 0 w 490094"/>
                <a:gd name="connsiteY7" fmla="*/ 245047 h 529616"/>
                <a:gd name="connsiteX8" fmla="*/ 245047 w 490094"/>
                <a:gd name="connsiteY8" fmla="*/ 0 h 529616"/>
                <a:gd name="connsiteX0" fmla="*/ 245047 w 490094"/>
                <a:gd name="connsiteY0" fmla="*/ 0 h 529616"/>
                <a:gd name="connsiteX1" fmla="*/ 490094 w 490094"/>
                <a:gd name="connsiteY1" fmla="*/ 0 h 529616"/>
                <a:gd name="connsiteX2" fmla="*/ 419009 w 490094"/>
                <a:gd name="connsiteY2" fmla="*/ 82786 h 529616"/>
                <a:gd name="connsiteX3" fmla="*/ 490094 w 490094"/>
                <a:gd name="connsiteY3" fmla="*/ 284569 h 529616"/>
                <a:gd name="connsiteX4" fmla="*/ 245047 w 490094"/>
                <a:gd name="connsiteY4" fmla="*/ 529616 h 529616"/>
                <a:gd name="connsiteX5" fmla="*/ 0 w 490094"/>
                <a:gd name="connsiteY5" fmla="*/ 529616 h 529616"/>
                <a:gd name="connsiteX6" fmla="*/ 0 w 490094"/>
                <a:gd name="connsiteY6" fmla="*/ 529616 h 529616"/>
                <a:gd name="connsiteX7" fmla="*/ 0 w 490094"/>
                <a:gd name="connsiteY7" fmla="*/ 245047 h 529616"/>
                <a:gd name="connsiteX8" fmla="*/ 245047 w 490094"/>
                <a:gd name="connsiteY8" fmla="*/ 0 h 529616"/>
                <a:gd name="connsiteX0" fmla="*/ 245047 w 538091"/>
                <a:gd name="connsiteY0" fmla="*/ 0 h 529616"/>
                <a:gd name="connsiteX1" fmla="*/ 490094 w 538091"/>
                <a:gd name="connsiteY1" fmla="*/ 0 h 529616"/>
                <a:gd name="connsiteX2" fmla="*/ 538091 w 538091"/>
                <a:gd name="connsiteY2" fmla="*/ 28386 h 529616"/>
                <a:gd name="connsiteX3" fmla="*/ 490094 w 538091"/>
                <a:gd name="connsiteY3" fmla="*/ 284569 h 529616"/>
                <a:gd name="connsiteX4" fmla="*/ 245047 w 538091"/>
                <a:gd name="connsiteY4" fmla="*/ 529616 h 529616"/>
                <a:gd name="connsiteX5" fmla="*/ 0 w 538091"/>
                <a:gd name="connsiteY5" fmla="*/ 529616 h 529616"/>
                <a:gd name="connsiteX6" fmla="*/ 0 w 538091"/>
                <a:gd name="connsiteY6" fmla="*/ 529616 h 529616"/>
                <a:gd name="connsiteX7" fmla="*/ 0 w 538091"/>
                <a:gd name="connsiteY7" fmla="*/ 245047 h 529616"/>
                <a:gd name="connsiteX8" fmla="*/ 245047 w 538091"/>
                <a:gd name="connsiteY8" fmla="*/ 0 h 529616"/>
                <a:gd name="connsiteX0" fmla="*/ 245047 w 593994"/>
                <a:gd name="connsiteY0" fmla="*/ 0 h 529616"/>
                <a:gd name="connsiteX1" fmla="*/ 490094 w 593994"/>
                <a:gd name="connsiteY1" fmla="*/ 0 h 529616"/>
                <a:gd name="connsiteX2" fmla="*/ 538091 w 593994"/>
                <a:gd name="connsiteY2" fmla="*/ 28386 h 529616"/>
                <a:gd name="connsiteX3" fmla="*/ 593994 w 593994"/>
                <a:gd name="connsiteY3" fmla="*/ 263854 h 529616"/>
                <a:gd name="connsiteX4" fmla="*/ 245047 w 593994"/>
                <a:gd name="connsiteY4" fmla="*/ 529616 h 529616"/>
                <a:gd name="connsiteX5" fmla="*/ 0 w 593994"/>
                <a:gd name="connsiteY5" fmla="*/ 529616 h 529616"/>
                <a:gd name="connsiteX6" fmla="*/ 0 w 593994"/>
                <a:gd name="connsiteY6" fmla="*/ 529616 h 529616"/>
                <a:gd name="connsiteX7" fmla="*/ 0 w 593994"/>
                <a:gd name="connsiteY7" fmla="*/ 245047 h 529616"/>
                <a:gd name="connsiteX8" fmla="*/ 245047 w 593994"/>
                <a:gd name="connsiteY8" fmla="*/ 0 h 529616"/>
                <a:gd name="connsiteX0" fmla="*/ 300716 w 593994"/>
                <a:gd name="connsiteY0" fmla="*/ 0 h 653124"/>
                <a:gd name="connsiteX1" fmla="*/ 490094 w 593994"/>
                <a:gd name="connsiteY1" fmla="*/ 123508 h 653124"/>
                <a:gd name="connsiteX2" fmla="*/ 538091 w 593994"/>
                <a:gd name="connsiteY2" fmla="*/ 151894 h 653124"/>
                <a:gd name="connsiteX3" fmla="*/ 593994 w 593994"/>
                <a:gd name="connsiteY3" fmla="*/ 387362 h 653124"/>
                <a:gd name="connsiteX4" fmla="*/ 245047 w 593994"/>
                <a:gd name="connsiteY4" fmla="*/ 653124 h 653124"/>
                <a:gd name="connsiteX5" fmla="*/ 0 w 593994"/>
                <a:gd name="connsiteY5" fmla="*/ 653124 h 653124"/>
                <a:gd name="connsiteX6" fmla="*/ 0 w 593994"/>
                <a:gd name="connsiteY6" fmla="*/ 653124 h 653124"/>
                <a:gd name="connsiteX7" fmla="*/ 0 w 593994"/>
                <a:gd name="connsiteY7" fmla="*/ 368555 h 653124"/>
                <a:gd name="connsiteX8" fmla="*/ 300716 w 593994"/>
                <a:gd name="connsiteY8" fmla="*/ 0 h 65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994" h="653124">
                  <a:moveTo>
                    <a:pt x="300716" y="0"/>
                  </a:moveTo>
                  <a:lnTo>
                    <a:pt x="490094" y="123508"/>
                  </a:lnTo>
                  <a:lnTo>
                    <a:pt x="538091" y="151894"/>
                  </a:lnTo>
                  <a:cubicBezTo>
                    <a:pt x="538091" y="246750"/>
                    <a:pt x="593994" y="292506"/>
                    <a:pt x="593994" y="387362"/>
                  </a:cubicBezTo>
                  <a:cubicBezTo>
                    <a:pt x="593994" y="522698"/>
                    <a:pt x="380383" y="653124"/>
                    <a:pt x="245047" y="653124"/>
                  </a:cubicBezTo>
                  <a:lnTo>
                    <a:pt x="0" y="653124"/>
                  </a:lnTo>
                  <a:lnTo>
                    <a:pt x="0" y="653124"/>
                  </a:lnTo>
                  <a:lnTo>
                    <a:pt x="0" y="368555"/>
                  </a:lnTo>
                  <a:cubicBezTo>
                    <a:pt x="0" y="233219"/>
                    <a:pt x="165380" y="0"/>
                    <a:pt x="300716" y="0"/>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a:extLst>
                <a:ext uri="{FF2B5EF4-FFF2-40B4-BE49-F238E27FC236}">
                  <a16:creationId xmlns:a16="http://schemas.microsoft.com/office/drawing/2014/main" id="{C9C28F41-BC0D-FFE7-9429-C2E50A434926}"/>
                </a:ext>
              </a:extLst>
            </p:cNvPr>
            <p:cNvSpPr/>
            <p:nvPr/>
          </p:nvSpPr>
          <p:spPr>
            <a:xfrm>
              <a:off x="1967246" y="2276101"/>
              <a:ext cx="435484" cy="2754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9" name="Group 1108">
              <a:extLst>
                <a:ext uri="{FF2B5EF4-FFF2-40B4-BE49-F238E27FC236}">
                  <a16:creationId xmlns:a16="http://schemas.microsoft.com/office/drawing/2014/main" id="{4A62ED8A-0F18-8C83-351C-3B54A0678DA4}"/>
                </a:ext>
              </a:extLst>
            </p:cNvPr>
            <p:cNvGrpSpPr/>
            <p:nvPr/>
          </p:nvGrpSpPr>
          <p:grpSpPr>
            <a:xfrm rot="15544169">
              <a:off x="981051" y="3739127"/>
              <a:ext cx="1646867" cy="338258"/>
              <a:chOff x="4648200" y="5257800"/>
              <a:chExt cx="4267200" cy="1066800"/>
            </a:xfrm>
          </p:grpSpPr>
          <p:grpSp>
            <p:nvGrpSpPr>
              <p:cNvPr id="1124" name="Group 1123">
                <a:extLst>
                  <a:ext uri="{FF2B5EF4-FFF2-40B4-BE49-F238E27FC236}">
                    <a16:creationId xmlns:a16="http://schemas.microsoft.com/office/drawing/2014/main" id="{8B5237DD-A327-11ED-0E11-99A3B4BF9827}"/>
                  </a:ext>
                </a:extLst>
              </p:cNvPr>
              <p:cNvGrpSpPr/>
              <p:nvPr/>
            </p:nvGrpSpPr>
            <p:grpSpPr>
              <a:xfrm>
                <a:off x="4648200" y="5257800"/>
                <a:ext cx="1066800" cy="1066800"/>
                <a:chOff x="3581400" y="5257800"/>
                <a:chExt cx="1066800" cy="1066800"/>
              </a:xfrm>
            </p:grpSpPr>
            <p:sp>
              <p:nvSpPr>
                <p:cNvPr id="1134" name="Quad Arrow 221">
                  <a:extLst>
                    <a:ext uri="{FF2B5EF4-FFF2-40B4-BE49-F238E27FC236}">
                      <a16:creationId xmlns:a16="http://schemas.microsoft.com/office/drawing/2014/main" id="{C6A2924F-80E6-6672-2BCF-27E924AEFE58}"/>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Quad Arrow 222">
                  <a:extLst>
                    <a:ext uri="{FF2B5EF4-FFF2-40B4-BE49-F238E27FC236}">
                      <a16:creationId xmlns:a16="http://schemas.microsoft.com/office/drawing/2014/main" id="{9E57D1DE-C854-7BEE-1F9B-1DB5941F4438}"/>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5" name="Group 1124">
                <a:extLst>
                  <a:ext uri="{FF2B5EF4-FFF2-40B4-BE49-F238E27FC236}">
                    <a16:creationId xmlns:a16="http://schemas.microsoft.com/office/drawing/2014/main" id="{BA2C4929-7719-0B13-D2B9-D7083614CDA0}"/>
                  </a:ext>
                </a:extLst>
              </p:cNvPr>
              <p:cNvGrpSpPr/>
              <p:nvPr/>
            </p:nvGrpSpPr>
            <p:grpSpPr>
              <a:xfrm>
                <a:off x="5715000" y="5257800"/>
                <a:ext cx="1066800" cy="1066800"/>
                <a:chOff x="3581400" y="5257800"/>
                <a:chExt cx="1066800" cy="1066800"/>
              </a:xfrm>
            </p:grpSpPr>
            <p:sp>
              <p:nvSpPr>
                <p:cNvPr id="1132" name="Quad Arrow 224">
                  <a:extLst>
                    <a:ext uri="{FF2B5EF4-FFF2-40B4-BE49-F238E27FC236}">
                      <a16:creationId xmlns:a16="http://schemas.microsoft.com/office/drawing/2014/main" id="{CABCA35C-1760-FF34-D3F5-35372FF6C597}"/>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Quad Arrow 225">
                  <a:extLst>
                    <a:ext uri="{FF2B5EF4-FFF2-40B4-BE49-F238E27FC236}">
                      <a16:creationId xmlns:a16="http://schemas.microsoft.com/office/drawing/2014/main" id="{BDCEA7B9-3BC8-0EAC-A9AA-EB180D3255EC}"/>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6" name="Group 1125">
                <a:extLst>
                  <a:ext uri="{FF2B5EF4-FFF2-40B4-BE49-F238E27FC236}">
                    <a16:creationId xmlns:a16="http://schemas.microsoft.com/office/drawing/2014/main" id="{01437210-B613-EDC2-5C46-7236503D0BA9}"/>
                  </a:ext>
                </a:extLst>
              </p:cNvPr>
              <p:cNvGrpSpPr/>
              <p:nvPr/>
            </p:nvGrpSpPr>
            <p:grpSpPr>
              <a:xfrm>
                <a:off x="6781800" y="5257800"/>
                <a:ext cx="1066800" cy="1066800"/>
                <a:chOff x="3581400" y="5257800"/>
                <a:chExt cx="1066800" cy="1066800"/>
              </a:xfrm>
            </p:grpSpPr>
            <p:sp>
              <p:nvSpPr>
                <p:cNvPr id="1130" name="Quad Arrow 227">
                  <a:extLst>
                    <a:ext uri="{FF2B5EF4-FFF2-40B4-BE49-F238E27FC236}">
                      <a16:creationId xmlns:a16="http://schemas.microsoft.com/office/drawing/2014/main" id="{D4E3D33E-E756-16D7-1DFE-D144E394E19C}"/>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Quad Arrow 228">
                  <a:extLst>
                    <a:ext uri="{FF2B5EF4-FFF2-40B4-BE49-F238E27FC236}">
                      <a16:creationId xmlns:a16="http://schemas.microsoft.com/office/drawing/2014/main" id="{FFAD1870-64AE-FC65-D421-0696AB8CC768}"/>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 name="Group 1126">
                <a:extLst>
                  <a:ext uri="{FF2B5EF4-FFF2-40B4-BE49-F238E27FC236}">
                    <a16:creationId xmlns:a16="http://schemas.microsoft.com/office/drawing/2014/main" id="{8B4E6FA6-A8FD-485E-70C6-4E41017188D1}"/>
                  </a:ext>
                </a:extLst>
              </p:cNvPr>
              <p:cNvGrpSpPr/>
              <p:nvPr/>
            </p:nvGrpSpPr>
            <p:grpSpPr>
              <a:xfrm>
                <a:off x="7848600" y="5257800"/>
                <a:ext cx="1066800" cy="1066800"/>
                <a:chOff x="3581400" y="5257800"/>
                <a:chExt cx="1066800" cy="1066800"/>
              </a:xfrm>
            </p:grpSpPr>
            <p:sp>
              <p:nvSpPr>
                <p:cNvPr id="1128" name="Quad Arrow 230">
                  <a:extLst>
                    <a:ext uri="{FF2B5EF4-FFF2-40B4-BE49-F238E27FC236}">
                      <a16:creationId xmlns:a16="http://schemas.microsoft.com/office/drawing/2014/main" id="{273FA303-FB93-79E8-5864-33EA6D1A52D6}"/>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Quad Arrow 231">
                  <a:extLst>
                    <a:ext uri="{FF2B5EF4-FFF2-40B4-BE49-F238E27FC236}">
                      <a16:creationId xmlns:a16="http://schemas.microsoft.com/office/drawing/2014/main" id="{1FD98B4B-83C0-06ED-BB8F-AB3BF4DA0F2C}"/>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0" name="Group 1109">
              <a:extLst>
                <a:ext uri="{FF2B5EF4-FFF2-40B4-BE49-F238E27FC236}">
                  <a16:creationId xmlns:a16="http://schemas.microsoft.com/office/drawing/2014/main" id="{10801A58-779C-D22F-9488-C3E8728EFD16}"/>
                </a:ext>
              </a:extLst>
            </p:cNvPr>
            <p:cNvGrpSpPr/>
            <p:nvPr/>
          </p:nvGrpSpPr>
          <p:grpSpPr>
            <a:xfrm rot="17098397">
              <a:off x="1401825" y="3697198"/>
              <a:ext cx="1918812" cy="531146"/>
              <a:chOff x="3943562" y="4649466"/>
              <a:chExt cx="4971838" cy="1675134"/>
            </a:xfrm>
          </p:grpSpPr>
          <p:grpSp>
            <p:nvGrpSpPr>
              <p:cNvPr id="1111" name="Group 1110">
                <a:extLst>
                  <a:ext uri="{FF2B5EF4-FFF2-40B4-BE49-F238E27FC236}">
                    <a16:creationId xmlns:a16="http://schemas.microsoft.com/office/drawing/2014/main" id="{0E75F37E-7516-FECA-14CD-C77BFC880422}"/>
                  </a:ext>
                </a:extLst>
              </p:cNvPr>
              <p:cNvGrpSpPr/>
              <p:nvPr/>
            </p:nvGrpSpPr>
            <p:grpSpPr>
              <a:xfrm>
                <a:off x="4648200" y="5257800"/>
                <a:ext cx="1066800" cy="1066800"/>
                <a:chOff x="3581400" y="5257800"/>
                <a:chExt cx="1066800" cy="1066800"/>
              </a:xfrm>
            </p:grpSpPr>
            <p:sp>
              <p:nvSpPr>
                <p:cNvPr id="1122" name="Quad Arrow 221">
                  <a:extLst>
                    <a:ext uri="{FF2B5EF4-FFF2-40B4-BE49-F238E27FC236}">
                      <a16:creationId xmlns:a16="http://schemas.microsoft.com/office/drawing/2014/main" id="{43683073-5DF4-F92A-398B-248B40B80AEF}"/>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Quad Arrow 222">
                  <a:extLst>
                    <a:ext uri="{FF2B5EF4-FFF2-40B4-BE49-F238E27FC236}">
                      <a16:creationId xmlns:a16="http://schemas.microsoft.com/office/drawing/2014/main" id="{590AB4C7-FC30-5030-0D39-EE700829D7A8}"/>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2" name="Group 1111">
                <a:extLst>
                  <a:ext uri="{FF2B5EF4-FFF2-40B4-BE49-F238E27FC236}">
                    <a16:creationId xmlns:a16="http://schemas.microsoft.com/office/drawing/2014/main" id="{98BCCFCD-171C-80FA-EF91-DB985B1B9C2F}"/>
                  </a:ext>
                </a:extLst>
              </p:cNvPr>
              <p:cNvGrpSpPr/>
              <p:nvPr/>
            </p:nvGrpSpPr>
            <p:grpSpPr>
              <a:xfrm>
                <a:off x="5715000" y="5257800"/>
                <a:ext cx="1066800" cy="1066800"/>
                <a:chOff x="3581400" y="5257800"/>
                <a:chExt cx="1066800" cy="1066800"/>
              </a:xfrm>
            </p:grpSpPr>
            <p:sp>
              <p:nvSpPr>
                <p:cNvPr id="1120" name="Quad Arrow 224">
                  <a:extLst>
                    <a:ext uri="{FF2B5EF4-FFF2-40B4-BE49-F238E27FC236}">
                      <a16:creationId xmlns:a16="http://schemas.microsoft.com/office/drawing/2014/main" id="{6C3844B9-EEDD-0133-FCC4-0A7E82C80373}"/>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Quad Arrow 225">
                  <a:extLst>
                    <a:ext uri="{FF2B5EF4-FFF2-40B4-BE49-F238E27FC236}">
                      <a16:creationId xmlns:a16="http://schemas.microsoft.com/office/drawing/2014/main" id="{A8858ACD-378E-5558-20E4-760A0ED39D29}"/>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3" name="Group 1112">
                <a:extLst>
                  <a:ext uri="{FF2B5EF4-FFF2-40B4-BE49-F238E27FC236}">
                    <a16:creationId xmlns:a16="http://schemas.microsoft.com/office/drawing/2014/main" id="{0DE307AC-C994-2EAC-8891-07166899C989}"/>
                  </a:ext>
                </a:extLst>
              </p:cNvPr>
              <p:cNvGrpSpPr/>
              <p:nvPr/>
            </p:nvGrpSpPr>
            <p:grpSpPr>
              <a:xfrm>
                <a:off x="6781800" y="5257800"/>
                <a:ext cx="1066800" cy="1066800"/>
                <a:chOff x="3581400" y="5257800"/>
                <a:chExt cx="1066800" cy="1066800"/>
              </a:xfrm>
            </p:grpSpPr>
            <p:sp>
              <p:nvSpPr>
                <p:cNvPr id="1118" name="Quad Arrow 227">
                  <a:extLst>
                    <a:ext uri="{FF2B5EF4-FFF2-40B4-BE49-F238E27FC236}">
                      <a16:creationId xmlns:a16="http://schemas.microsoft.com/office/drawing/2014/main" id="{0A9C51FF-708E-BAE5-2BA6-F0B8D714F47B}"/>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Quad Arrow 228">
                  <a:extLst>
                    <a:ext uri="{FF2B5EF4-FFF2-40B4-BE49-F238E27FC236}">
                      <a16:creationId xmlns:a16="http://schemas.microsoft.com/office/drawing/2014/main" id="{1936F08F-8F41-564B-ABFD-8131BC6E0C05}"/>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4" name="Group 1113">
                <a:extLst>
                  <a:ext uri="{FF2B5EF4-FFF2-40B4-BE49-F238E27FC236}">
                    <a16:creationId xmlns:a16="http://schemas.microsoft.com/office/drawing/2014/main" id="{4BC31334-9FD2-5F6B-890D-35C7C21453FA}"/>
                  </a:ext>
                </a:extLst>
              </p:cNvPr>
              <p:cNvGrpSpPr/>
              <p:nvPr/>
            </p:nvGrpSpPr>
            <p:grpSpPr>
              <a:xfrm>
                <a:off x="7848600" y="5257800"/>
                <a:ext cx="1066800" cy="1066800"/>
                <a:chOff x="3581400" y="5257800"/>
                <a:chExt cx="1066800" cy="1066800"/>
              </a:xfrm>
            </p:grpSpPr>
            <p:sp>
              <p:nvSpPr>
                <p:cNvPr id="1116" name="Quad Arrow 230">
                  <a:extLst>
                    <a:ext uri="{FF2B5EF4-FFF2-40B4-BE49-F238E27FC236}">
                      <a16:creationId xmlns:a16="http://schemas.microsoft.com/office/drawing/2014/main" id="{973BD6B9-98B2-3A39-13F1-C8B88C353C1C}"/>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Quad Arrow 231">
                  <a:extLst>
                    <a:ext uri="{FF2B5EF4-FFF2-40B4-BE49-F238E27FC236}">
                      <a16:creationId xmlns:a16="http://schemas.microsoft.com/office/drawing/2014/main" id="{3B5C8007-15E5-449E-BF19-3979002F0DD2}"/>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5" name="Quad Arrow 65">
                <a:extLst>
                  <a:ext uri="{FF2B5EF4-FFF2-40B4-BE49-F238E27FC236}">
                    <a16:creationId xmlns:a16="http://schemas.microsoft.com/office/drawing/2014/main" id="{9C31C009-B7A3-A09E-AA44-BF328DFD88E4}"/>
                  </a:ext>
                </a:extLst>
              </p:cNvPr>
              <p:cNvSpPr/>
              <p:nvPr/>
            </p:nvSpPr>
            <p:spPr>
              <a:xfrm rot="20701603">
                <a:off x="3943562" y="4649466"/>
                <a:ext cx="1173803" cy="1475334"/>
              </a:xfrm>
              <a:prstGeom prst="quadArrow">
                <a:avLst>
                  <a:gd name="adj1" fmla="val 43725"/>
                  <a:gd name="adj2" fmla="val 22500"/>
                  <a:gd name="adj3" fmla="val 22500"/>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74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 presetClass="entr" presetSubtype="2"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anim calcmode="lin" valueType="num">
                                      <p:cBhvr additive="base">
                                        <p:cTn id="13" dur="1000" fill="hold"/>
                                        <p:tgtEl>
                                          <p:spTgt spid="1057"/>
                                        </p:tgtEl>
                                        <p:attrNameLst>
                                          <p:attrName>ppt_x</p:attrName>
                                        </p:attrNameLst>
                                      </p:cBhvr>
                                      <p:tavLst>
                                        <p:tav tm="0">
                                          <p:val>
                                            <p:strVal val="1+#ppt_w/2"/>
                                          </p:val>
                                        </p:tav>
                                        <p:tav tm="100000">
                                          <p:val>
                                            <p:strVal val="#ppt_x"/>
                                          </p:val>
                                        </p:tav>
                                      </p:tavLst>
                                    </p:anim>
                                    <p:anim calcmode="lin" valueType="num">
                                      <p:cBhvr additive="base">
                                        <p:cTn id="14" dur="1000" fill="hold"/>
                                        <p:tgtEl>
                                          <p:spTgt spid="105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1+#ppt_w/2"/>
                                          </p:val>
                                        </p:tav>
                                        <p:tav tm="100000">
                                          <p:val>
                                            <p:strVal val="#ppt_x"/>
                                          </p:val>
                                        </p:tav>
                                      </p:tavLst>
                                    </p:anim>
                                    <p:anim calcmode="lin" valueType="num">
                                      <p:cBhvr additive="base">
                                        <p:cTn id="18" dur="10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anim calcmode="lin" valueType="num">
                                      <p:cBhvr additive="base">
                                        <p:cTn id="21" dur="1000" fill="hold"/>
                                        <p:tgtEl>
                                          <p:spTgt spid="1031"/>
                                        </p:tgtEl>
                                        <p:attrNameLst>
                                          <p:attrName>ppt_x</p:attrName>
                                        </p:attrNameLst>
                                      </p:cBhvr>
                                      <p:tavLst>
                                        <p:tav tm="0">
                                          <p:val>
                                            <p:strVal val="1+#ppt_w/2"/>
                                          </p:val>
                                        </p:tav>
                                        <p:tav tm="100000">
                                          <p:val>
                                            <p:strVal val="#ppt_x"/>
                                          </p:val>
                                        </p:tav>
                                      </p:tavLst>
                                    </p:anim>
                                    <p:anim calcmode="lin" valueType="num">
                                      <p:cBhvr additive="base">
                                        <p:cTn id="22" dur="1000" fill="hold"/>
                                        <p:tgtEl>
                                          <p:spTgt spid="103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42"/>
                                        </p:tgtEl>
                                        <p:attrNameLst>
                                          <p:attrName>style.visibility</p:attrName>
                                        </p:attrNameLst>
                                      </p:cBhvr>
                                      <p:to>
                                        <p:strVal val="visible"/>
                                      </p:to>
                                    </p:set>
                                    <p:anim calcmode="lin" valueType="num">
                                      <p:cBhvr additive="base">
                                        <p:cTn id="25" dur="1000" fill="hold"/>
                                        <p:tgtEl>
                                          <p:spTgt spid="1042"/>
                                        </p:tgtEl>
                                        <p:attrNameLst>
                                          <p:attrName>ppt_x</p:attrName>
                                        </p:attrNameLst>
                                      </p:cBhvr>
                                      <p:tavLst>
                                        <p:tav tm="0">
                                          <p:val>
                                            <p:strVal val="1+#ppt_w/2"/>
                                          </p:val>
                                        </p:tav>
                                        <p:tav tm="100000">
                                          <p:val>
                                            <p:strVal val="#ppt_x"/>
                                          </p:val>
                                        </p:tav>
                                      </p:tavLst>
                                    </p:anim>
                                    <p:anim calcmode="lin" valueType="num">
                                      <p:cBhvr additive="base">
                                        <p:cTn id="26" dur="1000" fill="hold"/>
                                        <p:tgtEl>
                                          <p:spTgt spid="10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Moroni closes his record with an invitation--</a:t>
            </a:r>
          </a:p>
        </p:txBody>
      </p:sp>
      <p:sp>
        <p:nvSpPr>
          <p:cNvPr id="6" name="TextBox 5"/>
          <p:cNvSpPr txBox="1"/>
          <p:nvPr/>
        </p:nvSpPr>
        <p:spPr>
          <a:xfrm>
            <a:off x="2276192" y="1856714"/>
            <a:ext cx="3962400" cy="1815882"/>
          </a:xfrm>
          <a:prstGeom prst="rect">
            <a:avLst/>
          </a:prstGeom>
          <a:noFill/>
        </p:spPr>
        <p:txBody>
          <a:bodyPr wrap="square" rtlCol="0">
            <a:spAutoFit/>
          </a:bodyPr>
          <a:lstStyle/>
          <a:p>
            <a:r>
              <a:rPr lang="en-US" sz="2800" i="1" dirty="0">
                <a:solidFill>
                  <a:srgbClr val="FFFF00"/>
                </a:solidFill>
              </a:rPr>
              <a:t>“Yea, come unto Christ, and be perfected in him, and deny yourselves of all ungodliness…</a:t>
            </a:r>
          </a:p>
        </p:txBody>
      </p:sp>
      <p:sp>
        <p:nvSpPr>
          <p:cNvPr id="7" name="TextBox 6"/>
          <p:cNvSpPr txBox="1"/>
          <p:nvPr/>
        </p:nvSpPr>
        <p:spPr>
          <a:xfrm>
            <a:off x="6199360" y="4041619"/>
            <a:ext cx="3962400" cy="2246769"/>
          </a:xfrm>
          <a:prstGeom prst="rect">
            <a:avLst/>
          </a:prstGeom>
          <a:noFill/>
        </p:spPr>
        <p:txBody>
          <a:bodyPr wrap="square" rtlCol="0">
            <a:spAutoFit/>
          </a:bodyPr>
          <a:lstStyle/>
          <a:p>
            <a:r>
              <a:rPr lang="en-US" sz="2800" i="1" dirty="0">
                <a:solidFill>
                  <a:srgbClr val="FFFF00"/>
                </a:solidFill>
              </a:rPr>
              <a:t>…and if ye shall deny yourselves of all ungodliness, and love God with all your might, mind and strength…”</a:t>
            </a:r>
          </a:p>
        </p:txBody>
      </p:sp>
      <p:sp>
        <p:nvSpPr>
          <p:cNvPr id="8" name="TextBox 7"/>
          <p:cNvSpPr txBox="1"/>
          <p:nvPr/>
        </p:nvSpPr>
        <p:spPr>
          <a:xfrm>
            <a:off x="0" y="6407208"/>
            <a:ext cx="3962400" cy="369332"/>
          </a:xfrm>
          <a:prstGeom prst="rect">
            <a:avLst/>
          </a:prstGeom>
          <a:noFill/>
        </p:spPr>
        <p:txBody>
          <a:bodyPr wrap="square" rtlCol="0">
            <a:spAutoFit/>
          </a:bodyPr>
          <a:lstStyle/>
          <a:p>
            <a:r>
              <a:rPr lang="en-US" dirty="0">
                <a:solidFill>
                  <a:schemeClr val="bg1"/>
                </a:solidFill>
              </a:rPr>
              <a:t>Moroni 10:32</a:t>
            </a:r>
          </a:p>
        </p:txBody>
      </p:sp>
      <p:grpSp>
        <p:nvGrpSpPr>
          <p:cNvPr id="11" name="Group 10"/>
          <p:cNvGrpSpPr/>
          <p:nvPr/>
        </p:nvGrpSpPr>
        <p:grpSpPr>
          <a:xfrm>
            <a:off x="449655" y="365911"/>
            <a:ext cx="1396584" cy="3276600"/>
            <a:chOff x="1600200" y="4114800"/>
            <a:chExt cx="1981200" cy="4648200"/>
          </a:xfrm>
        </p:grpSpPr>
        <p:grpSp>
          <p:nvGrpSpPr>
            <p:cNvPr id="12" name="Group 285"/>
            <p:cNvGrpSpPr/>
            <p:nvPr/>
          </p:nvGrpSpPr>
          <p:grpSpPr>
            <a:xfrm rot="17194410">
              <a:off x="2602773" y="8085383"/>
              <a:ext cx="509454" cy="722914"/>
              <a:chOff x="4934260" y="5008578"/>
              <a:chExt cx="373811" cy="553131"/>
            </a:xfrm>
          </p:grpSpPr>
          <p:sp>
            <p:nvSpPr>
              <p:cNvPr id="35" name="Oval 34"/>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84"/>
            <p:cNvGrpSpPr/>
            <p:nvPr/>
          </p:nvGrpSpPr>
          <p:grpSpPr>
            <a:xfrm>
              <a:off x="2057400" y="8077200"/>
              <a:ext cx="533400" cy="685800"/>
              <a:chOff x="4934260" y="5008578"/>
              <a:chExt cx="373811" cy="553131"/>
            </a:xfrm>
          </p:grpSpPr>
          <p:sp>
            <p:nvSpPr>
              <p:cNvPr id="33" name="Oval 32"/>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a:off x="1600200" y="5638800"/>
              <a:ext cx="1981200" cy="2743200"/>
              <a:chOff x="4419600" y="2060454"/>
              <a:chExt cx="3045502" cy="4187946"/>
            </a:xfrm>
          </p:grpSpPr>
          <p:sp>
            <p:nvSpPr>
              <p:cNvPr id="24" name="Oval 23"/>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20102191">
                <a:off x="6267526" y="2091421"/>
                <a:ext cx="990600" cy="2115430"/>
              </a:xfrm>
              <a:prstGeom prst="trapezoid">
                <a:avLst>
                  <a:gd name="adj" fmla="val 34133"/>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327004">
                <a:off x="4648115" y="2060454"/>
                <a:ext cx="990600" cy="2115430"/>
              </a:xfrm>
              <a:prstGeom prst="trapezoid">
                <a:avLst>
                  <a:gd name="adj" fmla="val 34133"/>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4876800" y="2133600"/>
                <a:ext cx="2133600" cy="4114800"/>
              </a:xfrm>
              <a:prstGeom prst="trapezoid">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ounded Rectangle 6"/>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8"/>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9"/>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12"/>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3"/>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55FFA85-718E-4A0F-B9E0-1EE3F9FD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353" y="1100428"/>
            <a:ext cx="2656684" cy="2647059"/>
          </a:xfrm>
          <a:prstGeom prst="rect">
            <a:avLst/>
          </a:prstGeom>
        </p:spPr>
      </p:pic>
    </p:spTree>
    <p:extLst>
      <p:ext uri="{BB962C8B-B14F-4D97-AF65-F5344CB8AC3E}">
        <p14:creationId xmlns:p14="http://schemas.microsoft.com/office/powerpoint/2010/main" val="13270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Paul’s 2</a:t>
            </a:r>
            <a:r>
              <a:rPr lang="en-US" sz="3600" baseline="30000" dirty="0">
                <a:solidFill>
                  <a:schemeClr val="bg1"/>
                </a:solidFill>
              </a:rPr>
              <a:t>nd</a:t>
            </a:r>
            <a:r>
              <a:rPr lang="en-US" sz="3600" dirty="0">
                <a:solidFill>
                  <a:schemeClr val="bg1"/>
                </a:solidFill>
              </a:rPr>
              <a:t> half of Ephesians is similar--</a:t>
            </a:r>
          </a:p>
        </p:txBody>
      </p:sp>
      <p:sp>
        <p:nvSpPr>
          <p:cNvPr id="6" name="TextBox 5"/>
          <p:cNvSpPr txBox="1"/>
          <p:nvPr/>
        </p:nvSpPr>
        <p:spPr>
          <a:xfrm>
            <a:off x="1905000" y="1295401"/>
            <a:ext cx="3962400" cy="1384995"/>
          </a:xfrm>
          <a:prstGeom prst="rect">
            <a:avLst/>
          </a:prstGeom>
          <a:noFill/>
        </p:spPr>
        <p:txBody>
          <a:bodyPr wrap="square" rtlCol="0">
            <a:spAutoFit/>
          </a:bodyPr>
          <a:lstStyle/>
          <a:p>
            <a:r>
              <a:rPr lang="en-US" sz="2800" i="1" dirty="0">
                <a:solidFill>
                  <a:srgbClr val="FFFF00"/>
                </a:solidFill>
              </a:rPr>
              <a:t>“Finally, my brethren, be strong in the Lord, and in the power of his might.”</a:t>
            </a:r>
          </a:p>
        </p:txBody>
      </p:sp>
      <p:sp>
        <p:nvSpPr>
          <p:cNvPr id="7" name="TextBox 6"/>
          <p:cNvSpPr txBox="1"/>
          <p:nvPr/>
        </p:nvSpPr>
        <p:spPr>
          <a:xfrm>
            <a:off x="6172200" y="3733800"/>
            <a:ext cx="3962400" cy="2677656"/>
          </a:xfrm>
          <a:prstGeom prst="rect">
            <a:avLst/>
          </a:prstGeom>
          <a:noFill/>
        </p:spPr>
        <p:txBody>
          <a:bodyPr wrap="square" rtlCol="0">
            <a:spAutoFit/>
          </a:bodyPr>
          <a:lstStyle/>
          <a:p>
            <a:r>
              <a:rPr lang="en-US" sz="2800" dirty="0">
                <a:solidFill>
                  <a:schemeClr val="bg1"/>
                </a:solidFill>
              </a:rPr>
              <a:t>Be strong in the Savior’s doctrines, and obey divinely called leaders, and using God-given principles to protect from the attacks of Satan.</a:t>
            </a:r>
          </a:p>
        </p:txBody>
      </p:sp>
      <p:sp>
        <p:nvSpPr>
          <p:cNvPr id="8" name="TextBox 7"/>
          <p:cNvSpPr txBox="1"/>
          <p:nvPr/>
        </p:nvSpPr>
        <p:spPr>
          <a:xfrm>
            <a:off x="0" y="6334780"/>
            <a:ext cx="3962400" cy="369332"/>
          </a:xfrm>
          <a:prstGeom prst="rect">
            <a:avLst/>
          </a:prstGeom>
          <a:noFill/>
        </p:spPr>
        <p:txBody>
          <a:bodyPr wrap="square" rtlCol="0">
            <a:spAutoFit/>
          </a:bodyPr>
          <a:lstStyle/>
          <a:p>
            <a:r>
              <a:rPr lang="en-US" dirty="0">
                <a:solidFill>
                  <a:schemeClr val="bg1"/>
                </a:solidFill>
              </a:rPr>
              <a:t>Ephesians 6:10</a:t>
            </a:r>
          </a:p>
        </p:txBody>
      </p:sp>
      <p:pic>
        <p:nvPicPr>
          <p:cNvPr id="3" name="Picture 2">
            <a:extLst>
              <a:ext uri="{FF2B5EF4-FFF2-40B4-BE49-F238E27FC236}">
                <a16:creationId xmlns:a16="http://schemas.microsoft.com/office/drawing/2014/main" id="{76162C1F-1D2C-4AC8-A07B-6A75628E1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421" y="3056673"/>
            <a:ext cx="2362200" cy="3000375"/>
          </a:xfrm>
          <a:prstGeom prst="rect">
            <a:avLst/>
          </a:prstGeom>
        </p:spPr>
      </p:pic>
      <p:grpSp>
        <p:nvGrpSpPr>
          <p:cNvPr id="2" name="Group 94">
            <a:extLst>
              <a:ext uri="{FF2B5EF4-FFF2-40B4-BE49-F238E27FC236}">
                <a16:creationId xmlns:a16="http://schemas.microsoft.com/office/drawing/2014/main" id="{C0253C1C-AB0B-42CE-CF75-1CB146E8050A}"/>
              </a:ext>
            </a:extLst>
          </p:cNvPr>
          <p:cNvGrpSpPr/>
          <p:nvPr/>
        </p:nvGrpSpPr>
        <p:grpSpPr>
          <a:xfrm>
            <a:off x="9758106" y="473136"/>
            <a:ext cx="1557593" cy="3393329"/>
            <a:chOff x="4405860" y="139189"/>
            <a:chExt cx="2861871" cy="6475262"/>
          </a:xfrm>
        </p:grpSpPr>
        <p:grpSp>
          <p:nvGrpSpPr>
            <p:cNvPr id="4" name="Group 86">
              <a:extLst>
                <a:ext uri="{FF2B5EF4-FFF2-40B4-BE49-F238E27FC236}">
                  <a16:creationId xmlns:a16="http://schemas.microsoft.com/office/drawing/2014/main" id="{911F38BD-F297-16DE-4E44-5C3C66B47242}"/>
                </a:ext>
              </a:extLst>
            </p:cNvPr>
            <p:cNvGrpSpPr/>
            <p:nvPr/>
          </p:nvGrpSpPr>
          <p:grpSpPr>
            <a:xfrm rot="2107423">
              <a:off x="4802579" y="139189"/>
              <a:ext cx="743864" cy="1806453"/>
              <a:chOff x="7696200" y="914400"/>
              <a:chExt cx="685800" cy="2438400"/>
            </a:xfrm>
          </p:grpSpPr>
          <p:sp>
            <p:nvSpPr>
              <p:cNvPr id="94" name="Moon 93">
                <a:extLst>
                  <a:ext uri="{FF2B5EF4-FFF2-40B4-BE49-F238E27FC236}">
                    <a16:creationId xmlns:a16="http://schemas.microsoft.com/office/drawing/2014/main" id="{4B6D54F0-A5A4-A8FA-5503-43FF62E5570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EB44F89C-C95A-7459-586B-105B0AC905E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a:extLst>
                  <a:ext uri="{FF2B5EF4-FFF2-40B4-BE49-F238E27FC236}">
                    <a16:creationId xmlns:a16="http://schemas.microsoft.com/office/drawing/2014/main" id="{332E0538-03CC-A7FF-4409-305512EC716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F4234B49-58C1-CF81-0FB0-A47331F0244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7">
              <a:extLst>
                <a:ext uri="{FF2B5EF4-FFF2-40B4-BE49-F238E27FC236}">
                  <a16:creationId xmlns:a16="http://schemas.microsoft.com/office/drawing/2014/main" id="{6DD8FA4C-1F0E-E50E-0C54-64126D5DC12D}"/>
                </a:ext>
              </a:extLst>
            </p:cNvPr>
            <p:cNvGrpSpPr/>
            <p:nvPr/>
          </p:nvGrpSpPr>
          <p:grpSpPr>
            <a:xfrm rot="19262140" flipH="1">
              <a:off x="6126313" y="231425"/>
              <a:ext cx="743864" cy="1645187"/>
              <a:chOff x="7696200" y="914400"/>
              <a:chExt cx="685800" cy="2438400"/>
            </a:xfrm>
          </p:grpSpPr>
          <p:sp>
            <p:nvSpPr>
              <p:cNvPr id="90" name="Moon 89">
                <a:extLst>
                  <a:ext uri="{FF2B5EF4-FFF2-40B4-BE49-F238E27FC236}">
                    <a16:creationId xmlns:a16="http://schemas.microsoft.com/office/drawing/2014/main" id="{D2D71181-D953-E42B-3BD1-E1B0F9D5F64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31291700-A9D7-0B30-C8AE-8EFF6FBC629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a:extLst>
                  <a:ext uri="{FF2B5EF4-FFF2-40B4-BE49-F238E27FC236}">
                    <a16:creationId xmlns:a16="http://schemas.microsoft.com/office/drawing/2014/main" id="{9292AA42-31DF-C254-81F6-1ACFE5B65B8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8D2F6AE0-1C55-4222-3B39-26777C73751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47">
              <a:extLst>
                <a:ext uri="{FF2B5EF4-FFF2-40B4-BE49-F238E27FC236}">
                  <a16:creationId xmlns:a16="http://schemas.microsoft.com/office/drawing/2014/main" id="{78FDAE81-1BCB-620F-119C-93DC65292ABA}"/>
                </a:ext>
              </a:extLst>
            </p:cNvPr>
            <p:cNvGrpSpPr/>
            <p:nvPr/>
          </p:nvGrpSpPr>
          <p:grpSpPr>
            <a:xfrm rot="562843">
              <a:off x="5697438" y="5840305"/>
              <a:ext cx="666047" cy="774146"/>
              <a:chOff x="6106804" y="4039302"/>
              <a:chExt cx="666047" cy="774146"/>
            </a:xfrm>
          </p:grpSpPr>
          <p:sp>
            <p:nvSpPr>
              <p:cNvPr id="87" name="Oval 86">
                <a:extLst>
                  <a:ext uri="{FF2B5EF4-FFF2-40B4-BE49-F238E27FC236}">
                    <a16:creationId xmlns:a16="http://schemas.microsoft.com/office/drawing/2014/main" id="{C81EE007-8EF9-C6E9-2EB6-C8A125197702}"/>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B1819E0-52B6-9891-495E-2872A4E4360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F30A5D8-6993-D83A-E3BF-0BE21C1B0FE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47">
              <a:extLst>
                <a:ext uri="{FF2B5EF4-FFF2-40B4-BE49-F238E27FC236}">
                  <a16:creationId xmlns:a16="http://schemas.microsoft.com/office/drawing/2014/main" id="{66030C3D-03D7-D11E-88E4-024F9E492F9A}"/>
                </a:ext>
              </a:extLst>
            </p:cNvPr>
            <p:cNvGrpSpPr/>
            <p:nvPr/>
          </p:nvGrpSpPr>
          <p:grpSpPr>
            <a:xfrm rot="2613352">
              <a:off x="5128037" y="5761712"/>
              <a:ext cx="666047" cy="774146"/>
              <a:chOff x="6106804" y="4039302"/>
              <a:chExt cx="666047" cy="774146"/>
            </a:xfrm>
          </p:grpSpPr>
          <p:sp>
            <p:nvSpPr>
              <p:cNvPr id="84" name="Oval 83">
                <a:extLst>
                  <a:ext uri="{FF2B5EF4-FFF2-40B4-BE49-F238E27FC236}">
                    <a16:creationId xmlns:a16="http://schemas.microsoft.com/office/drawing/2014/main" id="{1BC2053F-123E-E1BF-9AED-C89A06BFE60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01B780E-7A48-3F2F-D39A-1D51597CDC9D}"/>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5D6F9D1-0085-D87A-3345-FA8472F3025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5B3F4E01-0C19-E3E5-D416-728824DB2102}"/>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6F9CEE2-898C-BFD9-E496-343BCEBF160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8B72487F-85EE-0479-A342-F517E92E8757}"/>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706B248C-92EC-C1D8-4523-2770A867B44A}"/>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8B00F42F-BAAA-3141-A11C-928CEE7E87CF}"/>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E4671FFA-F5E2-43F7-A575-EEDC3933C770}"/>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8530F69E-28FC-1826-8B07-6E80D9821AE6}"/>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F22ED710-6148-7232-CAA7-2BA2A915ABA2}"/>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A6DA99B-BB9F-9DB4-1614-5ABB91046EC1}"/>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EE98ECE-0FBA-6E47-258D-43F1088437BB}"/>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7">
              <a:extLst>
                <a:ext uri="{FF2B5EF4-FFF2-40B4-BE49-F238E27FC236}">
                  <a16:creationId xmlns:a16="http://schemas.microsoft.com/office/drawing/2014/main" id="{7DC99FD3-60C3-A8F5-7F3E-F4C54E998290}"/>
                </a:ext>
              </a:extLst>
            </p:cNvPr>
            <p:cNvGrpSpPr/>
            <p:nvPr/>
          </p:nvGrpSpPr>
          <p:grpSpPr>
            <a:xfrm>
              <a:off x="4953000" y="5334000"/>
              <a:ext cx="1828800" cy="609600"/>
              <a:chOff x="1371600" y="3962400"/>
              <a:chExt cx="6705600" cy="2057400"/>
            </a:xfrm>
          </p:grpSpPr>
          <p:grpSp>
            <p:nvGrpSpPr>
              <p:cNvPr id="72" name="Group 195">
                <a:extLst>
                  <a:ext uri="{FF2B5EF4-FFF2-40B4-BE49-F238E27FC236}">
                    <a16:creationId xmlns:a16="http://schemas.microsoft.com/office/drawing/2014/main" id="{EC20E1BE-BEB8-8DD6-C4E8-C695B7480CDC}"/>
                  </a:ext>
                </a:extLst>
              </p:cNvPr>
              <p:cNvGrpSpPr/>
              <p:nvPr/>
            </p:nvGrpSpPr>
            <p:grpSpPr>
              <a:xfrm>
                <a:off x="1371600" y="3962400"/>
                <a:ext cx="1676400" cy="2057400"/>
                <a:chOff x="1371600" y="3962400"/>
                <a:chExt cx="1676400" cy="2057400"/>
              </a:xfrm>
            </p:grpSpPr>
            <p:sp>
              <p:nvSpPr>
                <p:cNvPr id="82" name="Right Arrow Callout 111">
                  <a:extLst>
                    <a:ext uri="{FF2B5EF4-FFF2-40B4-BE49-F238E27FC236}">
                      <a16:creationId xmlns:a16="http://schemas.microsoft.com/office/drawing/2014/main" id="{F51CF02E-0A01-965D-460C-C5065E15045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112">
                  <a:extLst>
                    <a:ext uri="{FF2B5EF4-FFF2-40B4-BE49-F238E27FC236}">
                      <a16:creationId xmlns:a16="http://schemas.microsoft.com/office/drawing/2014/main" id="{475E06E7-0313-0C97-5017-52F2DAED15A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196">
                <a:extLst>
                  <a:ext uri="{FF2B5EF4-FFF2-40B4-BE49-F238E27FC236}">
                    <a16:creationId xmlns:a16="http://schemas.microsoft.com/office/drawing/2014/main" id="{11B37175-E1F2-65AA-C2B1-598E4DE44BF9}"/>
                  </a:ext>
                </a:extLst>
              </p:cNvPr>
              <p:cNvGrpSpPr/>
              <p:nvPr/>
            </p:nvGrpSpPr>
            <p:grpSpPr>
              <a:xfrm>
                <a:off x="3048000" y="3962400"/>
                <a:ext cx="1676400" cy="2057400"/>
                <a:chOff x="1371600" y="3962400"/>
                <a:chExt cx="1676400" cy="2057400"/>
              </a:xfrm>
            </p:grpSpPr>
            <p:sp>
              <p:nvSpPr>
                <p:cNvPr id="80" name="Right Arrow Callout 109">
                  <a:extLst>
                    <a:ext uri="{FF2B5EF4-FFF2-40B4-BE49-F238E27FC236}">
                      <a16:creationId xmlns:a16="http://schemas.microsoft.com/office/drawing/2014/main" id="{BA50212B-9D65-50E9-D8A2-59139C0DE11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110">
                  <a:extLst>
                    <a:ext uri="{FF2B5EF4-FFF2-40B4-BE49-F238E27FC236}">
                      <a16:creationId xmlns:a16="http://schemas.microsoft.com/office/drawing/2014/main" id="{75D3A1DC-4DB1-29A2-932F-E344E1116D9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99">
                <a:extLst>
                  <a:ext uri="{FF2B5EF4-FFF2-40B4-BE49-F238E27FC236}">
                    <a16:creationId xmlns:a16="http://schemas.microsoft.com/office/drawing/2014/main" id="{BB006C51-4C27-5F57-B550-B83FF6D7217D}"/>
                  </a:ext>
                </a:extLst>
              </p:cNvPr>
              <p:cNvGrpSpPr/>
              <p:nvPr/>
            </p:nvGrpSpPr>
            <p:grpSpPr>
              <a:xfrm>
                <a:off x="4724400" y="3962400"/>
                <a:ext cx="1676400" cy="2057400"/>
                <a:chOff x="1371600" y="3962400"/>
                <a:chExt cx="1676400" cy="2057400"/>
              </a:xfrm>
            </p:grpSpPr>
            <p:sp>
              <p:nvSpPr>
                <p:cNvPr id="78" name="Right Arrow Callout 107">
                  <a:extLst>
                    <a:ext uri="{FF2B5EF4-FFF2-40B4-BE49-F238E27FC236}">
                      <a16:creationId xmlns:a16="http://schemas.microsoft.com/office/drawing/2014/main" id="{B1F3E0BC-F052-0DB6-7F86-12230A285EA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108">
                  <a:extLst>
                    <a:ext uri="{FF2B5EF4-FFF2-40B4-BE49-F238E27FC236}">
                      <a16:creationId xmlns:a16="http://schemas.microsoft.com/office/drawing/2014/main" id="{FB1E3CA3-6B19-C92E-238C-A5F49DEEE7A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202">
                <a:extLst>
                  <a:ext uri="{FF2B5EF4-FFF2-40B4-BE49-F238E27FC236}">
                    <a16:creationId xmlns:a16="http://schemas.microsoft.com/office/drawing/2014/main" id="{107A4FD4-1526-0EEC-BC94-53F3BEFEB7E1}"/>
                  </a:ext>
                </a:extLst>
              </p:cNvPr>
              <p:cNvGrpSpPr/>
              <p:nvPr/>
            </p:nvGrpSpPr>
            <p:grpSpPr>
              <a:xfrm>
                <a:off x="6400800" y="3962400"/>
                <a:ext cx="1676400" cy="2057400"/>
                <a:chOff x="1371600" y="3962400"/>
                <a:chExt cx="1676400" cy="2057400"/>
              </a:xfrm>
            </p:grpSpPr>
            <p:sp>
              <p:nvSpPr>
                <p:cNvPr id="76" name="Right Arrow Callout 105">
                  <a:extLst>
                    <a:ext uri="{FF2B5EF4-FFF2-40B4-BE49-F238E27FC236}">
                      <a16:creationId xmlns:a16="http://schemas.microsoft.com/office/drawing/2014/main" id="{5FF7F17E-337F-54AB-F4B8-3DD52547886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106">
                  <a:extLst>
                    <a:ext uri="{FF2B5EF4-FFF2-40B4-BE49-F238E27FC236}">
                      <a16:creationId xmlns:a16="http://schemas.microsoft.com/office/drawing/2014/main" id="{AF5A51BC-C980-B512-D854-B7290831EC4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Cloud 68">
              <a:extLst>
                <a:ext uri="{FF2B5EF4-FFF2-40B4-BE49-F238E27FC236}">
                  <a16:creationId xmlns:a16="http://schemas.microsoft.com/office/drawing/2014/main" id="{CABB4FE2-00EE-610E-7313-A38499A8733E}"/>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lay 69">
              <a:extLst>
                <a:ext uri="{FF2B5EF4-FFF2-40B4-BE49-F238E27FC236}">
                  <a16:creationId xmlns:a16="http://schemas.microsoft.com/office/drawing/2014/main" id="{974DFAD4-0A76-E038-AD25-C536808FC07E}"/>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9264E7-4717-A600-D968-67588B84F748}"/>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86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228601"/>
            <a:ext cx="5562600" cy="646331"/>
          </a:xfrm>
          <a:prstGeom prst="rect">
            <a:avLst/>
          </a:prstGeom>
          <a:noFill/>
        </p:spPr>
        <p:txBody>
          <a:bodyPr wrap="square" rtlCol="0">
            <a:spAutoFit/>
          </a:bodyPr>
          <a:lstStyle/>
          <a:p>
            <a:r>
              <a:rPr lang="en-US" sz="3600" dirty="0">
                <a:solidFill>
                  <a:schemeClr val="bg1"/>
                </a:solidFill>
              </a:rPr>
              <a:t>Standing against the wiles</a:t>
            </a:r>
          </a:p>
        </p:txBody>
      </p:sp>
      <p:sp>
        <p:nvSpPr>
          <p:cNvPr id="6" name="TextBox 5"/>
          <p:cNvSpPr txBox="1"/>
          <p:nvPr/>
        </p:nvSpPr>
        <p:spPr>
          <a:xfrm>
            <a:off x="1905000" y="1295401"/>
            <a:ext cx="3962400" cy="1815882"/>
          </a:xfrm>
          <a:prstGeom prst="rect">
            <a:avLst/>
          </a:prstGeom>
          <a:noFill/>
        </p:spPr>
        <p:txBody>
          <a:bodyPr wrap="square" rtlCol="0">
            <a:spAutoFit/>
          </a:bodyPr>
          <a:lstStyle/>
          <a:p>
            <a:r>
              <a:rPr lang="en-US" sz="2800" i="1" dirty="0">
                <a:solidFill>
                  <a:srgbClr val="FFFF00"/>
                </a:solidFill>
              </a:rPr>
              <a:t>“Put on the whole </a:t>
            </a:r>
            <a:r>
              <a:rPr lang="en-US" sz="2800" i="1" dirty="0" err="1">
                <a:solidFill>
                  <a:srgbClr val="FFFF00"/>
                </a:solidFill>
              </a:rPr>
              <a:t>armour</a:t>
            </a:r>
            <a:r>
              <a:rPr lang="en-US" sz="2800" i="1" dirty="0">
                <a:solidFill>
                  <a:srgbClr val="FFFF00"/>
                </a:solidFill>
              </a:rPr>
              <a:t> of God, that ye may be able to stand against the wiles of the devil.”</a:t>
            </a:r>
          </a:p>
        </p:txBody>
      </p:sp>
      <p:sp>
        <p:nvSpPr>
          <p:cNvPr id="8" name="TextBox 7"/>
          <p:cNvSpPr txBox="1"/>
          <p:nvPr/>
        </p:nvSpPr>
        <p:spPr>
          <a:xfrm>
            <a:off x="0" y="6416240"/>
            <a:ext cx="3962400" cy="369332"/>
          </a:xfrm>
          <a:prstGeom prst="rect">
            <a:avLst/>
          </a:prstGeom>
          <a:noFill/>
        </p:spPr>
        <p:txBody>
          <a:bodyPr wrap="square" rtlCol="0">
            <a:spAutoFit/>
          </a:bodyPr>
          <a:lstStyle/>
          <a:p>
            <a:r>
              <a:rPr lang="en-US" dirty="0">
                <a:solidFill>
                  <a:schemeClr val="bg1"/>
                </a:solidFill>
              </a:rPr>
              <a:t>Ephesians 6:11</a:t>
            </a:r>
          </a:p>
        </p:txBody>
      </p:sp>
      <p:sp>
        <p:nvSpPr>
          <p:cNvPr id="9" name="TextBox 8"/>
          <p:cNvSpPr txBox="1"/>
          <p:nvPr/>
        </p:nvSpPr>
        <p:spPr>
          <a:xfrm>
            <a:off x="5638800" y="3200400"/>
            <a:ext cx="3429000" cy="3539430"/>
          </a:xfrm>
          <a:prstGeom prst="rect">
            <a:avLst/>
          </a:prstGeom>
          <a:noFill/>
        </p:spPr>
        <p:txBody>
          <a:bodyPr wrap="square" rtlCol="0">
            <a:spAutoFit/>
          </a:bodyPr>
          <a:lstStyle/>
          <a:p>
            <a:r>
              <a:rPr lang="en-US" sz="2800" dirty="0">
                <a:solidFill>
                  <a:schemeClr val="bg1"/>
                </a:solidFill>
              </a:rPr>
              <a:t>Are we at war?	</a:t>
            </a:r>
          </a:p>
          <a:p>
            <a:endParaRPr lang="en-US" sz="2800" dirty="0">
              <a:solidFill>
                <a:schemeClr val="bg1"/>
              </a:solidFill>
            </a:endParaRPr>
          </a:p>
          <a:p>
            <a:r>
              <a:rPr lang="en-US" sz="2800" dirty="0">
                <a:solidFill>
                  <a:schemeClr val="bg1"/>
                </a:solidFill>
              </a:rPr>
              <a:t>Who are we at war with? </a:t>
            </a:r>
            <a:r>
              <a:rPr lang="en-US" dirty="0">
                <a:solidFill>
                  <a:schemeClr val="bg1"/>
                </a:solidFill>
              </a:rPr>
              <a:t>(Revelations 12:9)</a:t>
            </a:r>
          </a:p>
          <a:p>
            <a:endParaRPr lang="en-US" sz="2800" dirty="0">
              <a:solidFill>
                <a:schemeClr val="bg1"/>
              </a:solidFill>
            </a:endParaRPr>
          </a:p>
          <a:p>
            <a:r>
              <a:rPr lang="en-US" sz="2800" dirty="0">
                <a:solidFill>
                  <a:schemeClr val="bg1"/>
                </a:solidFill>
              </a:rPr>
              <a:t>How much experience does our enemy have in this war?</a:t>
            </a:r>
          </a:p>
        </p:txBody>
      </p:sp>
      <p:sp>
        <p:nvSpPr>
          <p:cNvPr id="10" name="TextBox 9"/>
          <p:cNvSpPr txBox="1"/>
          <p:nvPr/>
        </p:nvSpPr>
        <p:spPr>
          <a:xfrm>
            <a:off x="8991600" y="3352801"/>
            <a:ext cx="1981200" cy="3108543"/>
          </a:xfrm>
          <a:prstGeom prst="rect">
            <a:avLst/>
          </a:prstGeom>
          <a:noFill/>
        </p:spPr>
        <p:txBody>
          <a:bodyPr wrap="square" rtlCol="0">
            <a:spAutoFit/>
          </a:bodyPr>
          <a:lstStyle/>
          <a:p>
            <a:r>
              <a:rPr lang="en-US" sz="2800" dirty="0">
                <a:solidFill>
                  <a:srgbClr val="00B0F0"/>
                </a:solidFill>
              </a:rPr>
              <a:t>Yes</a:t>
            </a:r>
          </a:p>
          <a:p>
            <a:endParaRPr lang="en-US" sz="2800" dirty="0">
              <a:solidFill>
                <a:srgbClr val="00B0F0"/>
              </a:solidFill>
            </a:endParaRPr>
          </a:p>
          <a:p>
            <a:r>
              <a:rPr lang="en-US" sz="2800" dirty="0">
                <a:solidFill>
                  <a:srgbClr val="00B0F0"/>
                </a:solidFill>
              </a:rPr>
              <a:t>Satan</a:t>
            </a:r>
          </a:p>
          <a:p>
            <a:endParaRPr lang="en-US" sz="2800" dirty="0">
              <a:solidFill>
                <a:srgbClr val="00B0F0"/>
              </a:solidFill>
            </a:endParaRPr>
          </a:p>
          <a:p>
            <a:endParaRPr lang="en-US" sz="2800" dirty="0">
              <a:solidFill>
                <a:srgbClr val="00B0F0"/>
              </a:solidFill>
            </a:endParaRPr>
          </a:p>
          <a:p>
            <a:r>
              <a:rPr lang="en-US" sz="2800" dirty="0">
                <a:solidFill>
                  <a:srgbClr val="00B0F0"/>
                </a:solidFill>
              </a:rPr>
              <a:t>Give examples</a:t>
            </a:r>
          </a:p>
        </p:txBody>
      </p:sp>
      <p:pic>
        <p:nvPicPr>
          <p:cNvPr id="3" name="Picture 2">
            <a:extLst>
              <a:ext uri="{FF2B5EF4-FFF2-40B4-BE49-F238E27FC236}">
                <a16:creationId xmlns:a16="http://schemas.microsoft.com/office/drawing/2014/main" id="{78C044F2-C502-4E69-B6CA-4A200455A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48530"/>
            <a:ext cx="2171700" cy="2933700"/>
          </a:xfrm>
          <a:prstGeom prst="rect">
            <a:avLst/>
          </a:prstGeom>
        </p:spPr>
      </p:pic>
      <p:pic>
        <p:nvPicPr>
          <p:cNvPr id="7" name="Picture 6">
            <a:extLst>
              <a:ext uri="{FF2B5EF4-FFF2-40B4-BE49-F238E27FC236}">
                <a16:creationId xmlns:a16="http://schemas.microsoft.com/office/drawing/2014/main" id="{A13A03C4-465D-4DBE-B151-C8437FE3D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3506461"/>
            <a:ext cx="2470150" cy="3095504"/>
          </a:xfrm>
          <a:prstGeom prst="rect">
            <a:avLst/>
          </a:prstGeom>
        </p:spPr>
      </p:pic>
    </p:spTree>
    <p:extLst>
      <p:ext uri="{BB962C8B-B14F-4D97-AF65-F5344CB8AC3E}">
        <p14:creationId xmlns:p14="http://schemas.microsoft.com/office/powerpoint/2010/main" val="36528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lide(fromBottom)">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dissolv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slide(fromBottom)">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dissolv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slide(fromBottom)">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dissolve">
                                      <p:cBhvr>
                                        <p:cTn id="3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2:4-5</a:t>
            </a:r>
          </a:p>
        </p:txBody>
      </p:sp>
      <p:sp>
        <p:nvSpPr>
          <p:cNvPr id="6" name="TextBox 5">
            <a:extLst>
              <a:ext uri="{FF2B5EF4-FFF2-40B4-BE49-F238E27FC236}">
                <a16:creationId xmlns:a16="http://schemas.microsoft.com/office/drawing/2014/main" id="{1AC2DAFE-6958-383C-35D3-82B694B165CE}"/>
              </a:ext>
            </a:extLst>
          </p:cNvPr>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Finding Truth in the Scriptures</a:t>
            </a:r>
            <a:endParaRPr lang="en-US" sz="4400" dirty="0">
              <a:solidFill>
                <a:schemeClr val="bg1"/>
              </a:solidFill>
              <a:latin typeface="Britannic Bold" panose="020B0903060703020204" pitchFamily="34" charset="0"/>
            </a:endParaRPr>
          </a:p>
        </p:txBody>
      </p:sp>
      <p:pic>
        <p:nvPicPr>
          <p:cNvPr id="9" name="Picture 8">
            <a:extLst>
              <a:ext uri="{FF2B5EF4-FFF2-40B4-BE49-F238E27FC236}">
                <a16:creationId xmlns:a16="http://schemas.microsoft.com/office/drawing/2014/main" id="{196CC563-8CD0-88CA-D83D-480BE89F5FD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2007"/>
          <a:stretch/>
        </p:blipFill>
        <p:spPr>
          <a:xfrm>
            <a:off x="2971364" y="1136281"/>
            <a:ext cx="3124636" cy="2800549"/>
          </a:xfrm>
          <a:prstGeom prst="rect">
            <a:avLst/>
          </a:prstGeom>
        </p:spPr>
      </p:pic>
      <p:sp>
        <p:nvSpPr>
          <p:cNvPr id="11" name="TextBox 10">
            <a:extLst>
              <a:ext uri="{FF2B5EF4-FFF2-40B4-BE49-F238E27FC236}">
                <a16:creationId xmlns:a16="http://schemas.microsoft.com/office/drawing/2014/main" id="{19E70D17-79C2-161C-B768-B7C2FD4DA8CF}"/>
              </a:ext>
            </a:extLst>
          </p:cNvPr>
          <p:cNvSpPr txBox="1"/>
          <p:nvPr/>
        </p:nvSpPr>
        <p:spPr>
          <a:xfrm>
            <a:off x="578643" y="1582341"/>
            <a:ext cx="2459831" cy="1569660"/>
          </a:xfrm>
          <a:prstGeom prst="rect">
            <a:avLst/>
          </a:prstGeom>
          <a:noFill/>
        </p:spPr>
        <p:txBody>
          <a:bodyPr wrap="square">
            <a:spAutoFit/>
          </a:bodyPr>
          <a:lstStyle/>
          <a:p>
            <a:r>
              <a:rPr lang="en-US" sz="2400" b="0" i="0" dirty="0">
                <a:solidFill>
                  <a:schemeClr val="bg1"/>
                </a:solidFill>
                <a:effectLst/>
              </a:rPr>
              <a:t>Some truths in the scriptures are more difficult to find than others.</a:t>
            </a:r>
            <a:endParaRPr lang="en-US" sz="2400" dirty="0">
              <a:solidFill>
                <a:schemeClr val="bg1"/>
              </a:solidFill>
            </a:endParaRPr>
          </a:p>
        </p:txBody>
      </p:sp>
      <p:sp>
        <p:nvSpPr>
          <p:cNvPr id="14" name="TextBox 13">
            <a:extLst>
              <a:ext uri="{FF2B5EF4-FFF2-40B4-BE49-F238E27FC236}">
                <a16:creationId xmlns:a16="http://schemas.microsoft.com/office/drawing/2014/main" id="{50358DC8-57D9-95E2-8DB1-51AA21FB9C49}"/>
              </a:ext>
            </a:extLst>
          </p:cNvPr>
          <p:cNvSpPr txBox="1"/>
          <p:nvPr/>
        </p:nvSpPr>
        <p:spPr>
          <a:xfrm>
            <a:off x="3076236" y="4181696"/>
            <a:ext cx="6148386" cy="2031325"/>
          </a:xfrm>
          <a:prstGeom prst="rect">
            <a:avLst/>
          </a:prstGeom>
          <a:noFill/>
        </p:spPr>
        <p:txBody>
          <a:bodyPr wrap="square">
            <a:spAutoFit/>
          </a:bodyPr>
          <a:lstStyle/>
          <a:p>
            <a:pPr marL="285750" indent="-285750" algn="l" fontAlgn="base">
              <a:buFont typeface="Wingdings" panose="05000000000000000000" pitchFamily="2" charset="2"/>
              <a:buChar char="v"/>
            </a:pPr>
            <a:r>
              <a:rPr lang="en-US" b="0" i="0" dirty="0">
                <a:solidFill>
                  <a:schemeClr val="bg1"/>
                </a:solidFill>
                <a:effectLst/>
              </a:rPr>
              <a:t>Look for words, phrases, or verses that seem especially important. Consider marking them in your scriptures.</a:t>
            </a:r>
          </a:p>
          <a:p>
            <a:pPr marL="285750" indent="-285750" algn="l" fontAlgn="base">
              <a:buFont typeface="Wingdings" panose="05000000000000000000" pitchFamily="2" charset="2"/>
              <a:buChar char="v"/>
            </a:pPr>
            <a:endParaRPr lang="en-US" b="0" i="0" dirty="0">
              <a:solidFill>
                <a:schemeClr val="bg1"/>
              </a:solidFill>
              <a:effectLst/>
            </a:endParaRPr>
          </a:p>
          <a:p>
            <a:pPr marL="285750" indent="-285750" algn="l" fontAlgn="base">
              <a:buFont typeface="Wingdings" panose="05000000000000000000" pitchFamily="2" charset="2"/>
              <a:buChar char="v"/>
            </a:pPr>
            <a:r>
              <a:rPr lang="en-US" b="0" i="0" dirty="0">
                <a:solidFill>
                  <a:schemeClr val="bg1"/>
                </a:solidFill>
                <a:effectLst/>
              </a:rPr>
              <a:t>Summarize the main idea of these words, phrases, or verses. </a:t>
            </a:r>
          </a:p>
          <a:p>
            <a:pPr marL="285750" indent="-285750" algn="l" fontAlgn="base">
              <a:buFont typeface="Wingdings" panose="05000000000000000000" pitchFamily="2" charset="2"/>
              <a:buChar char="v"/>
            </a:pPr>
            <a:endParaRPr lang="en-US" b="0" i="0" dirty="0">
              <a:solidFill>
                <a:schemeClr val="bg1"/>
              </a:solidFill>
              <a:effectLst/>
            </a:endParaRPr>
          </a:p>
          <a:p>
            <a:pPr marL="285750" indent="-285750" algn="l" fontAlgn="base">
              <a:buFont typeface="Wingdings" panose="05000000000000000000" pitchFamily="2" charset="2"/>
              <a:buChar char="v"/>
            </a:pPr>
            <a:r>
              <a:rPr lang="en-US" b="0" i="0" dirty="0">
                <a:solidFill>
                  <a:schemeClr val="bg1"/>
                </a:solidFill>
                <a:effectLst/>
              </a:rPr>
              <a:t>Form what you learned into a statement of truth that you can apply in your life.</a:t>
            </a:r>
          </a:p>
        </p:txBody>
      </p:sp>
      <p:pic>
        <p:nvPicPr>
          <p:cNvPr id="16" name="Picture 15">
            <a:extLst>
              <a:ext uri="{FF2B5EF4-FFF2-40B4-BE49-F238E27FC236}">
                <a16:creationId xmlns:a16="http://schemas.microsoft.com/office/drawing/2014/main" id="{DD88C780-16B5-0776-2C93-995B2979171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Effect>
                      <a14:saturation sat="0"/>
                    </a14:imgEffect>
                  </a14:imgLayer>
                </a14:imgProps>
              </a:ext>
            </a:extLst>
          </a:blip>
          <a:stretch>
            <a:fillRect/>
          </a:stretch>
        </p:blipFill>
        <p:spPr>
          <a:xfrm>
            <a:off x="6150429" y="1136280"/>
            <a:ext cx="3174712" cy="2800549"/>
          </a:xfrm>
          <a:prstGeom prst="rect">
            <a:avLst/>
          </a:prstGeom>
        </p:spPr>
      </p:pic>
    </p:spTree>
    <p:extLst>
      <p:ext uri="{BB962C8B-B14F-4D97-AF65-F5344CB8AC3E}">
        <p14:creationId xmlns:p14="http://schemas.microsoft.com/office/powerpoint/2010/main" val="28287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0" presetClass="exit" presetSubtype="0" fill="hold"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The Last Days</a:t>
            </a:r>
          </a:p>
        </p:txBody>
      </p:sp>
      <p:sp>
        <p:nvSpPr>
          <p:cNvPr id="6" name="TextBox 5"/>
          <p:cNvSpPr txBox="1"/>
          <p:nvPr/>
        </p:nvSpPr>
        <p:spPr>
          <a:xfrm>
            <a:off x="1828800" y="1143000"/>
            <a:ext cx="8534400" cy="1938992"/>
          </a:xfrm>
          <a:prstGeom prst="rect">
            <a:avLst/>
          </a:prstGeom>
          <a:noFill/>
        </p:spPr>
        <p:txBody>
          <a:bodyPr wrap="square" rtlCol="0">
            <a:spAutoFit/>
          </a:bodyPr>
          <a:lstStyle/>
          <a:p>
            <a:r>
              <a:rPr lang="en-US" sz="2400" dirty="0">
                <a:solidFill>
                  <a:schemeClr val="bg1"/>
                </a:solidFill>
              </a:rPr>
              <a:t>“And the dragon </a:t>
            </a:r>
            <a:r>
              <a:rPr lang="en-US" sz="2400" dirty="0">
                <a:solidFill>
                  <a:srgbClr val="00B0F0"/>
                </a:solidFill>
              </a:rPr>
              <a:t>(Satan) </a:t>
            </a:r>
            <a:r>
              <a:rPr lang="en-US" sz="2400" dirty="0">
                <a:solidFill>
                  <a:schemeClr val="bg1"/>
                </a:solidFill>
              </a:rPr>
              <a:t>was wroth </a:t>
            </a:r>
            <a:r>
              <a:rPr lang="en-US" sz="2400" dirty="0">
                <a:solidFill>
                  <a:srgbClr val="00B0F0"/>
                </a:solidFill>
              </a:rPr>
              <a:t>(angry) </a:t>
            </a:r>
            <a:r>
              <a:rPr lang="en-US" sz="2400" dirty="0">
                <a:solidFill>
                  <a:schemeClr val="bg1"/>
                </a:solidFill>
              </a:rPr>
              <a:t>with the woman </a:t>
            </a:r>
            <a:r>
              <a:rPr lang="en-US" sz="2400" dirty="0">
                <a:solidFill>
                  <a:srgbClr val="00B0F0"/>
                </a:solidFill>
              </a:rPr>
              <a:t>(the church)</a:t>
            </a:r>
            <a:r>
              <a:rPr lang="en-US" sz="2400" dirty="0">
                <a:solidFill>
                  <a:schemeClr val="bg1"/>
                </a:solidFill>
              </a:rPr>
              <a:t>, and went to make war with the remnant of her seed </a:t>
            </a:r>
            <a:r>
              <a:rPr lang="en-US" sz="2400" dirty="0">
                <a:solidFill>
                  <a:srgbClr val="00B0F0"/>
                </a:solidFill>
              </a:rPr>
              <a:t>(the Saints in the last days)</a:t>
            </a:r>
            <a:r>
              <a:rPr lang="en-US" sz="2400" dirty="0">
                <a:solidFill>
                  <a:schemeClr val="bg1"/>
                </a:solidFill>
              </a:rPr>
              <a:t>, which keep the commandments of god, and have the testimony of Jesus Christ</a:t>
            </a:r>
            <a:r>
              <a:rPr lang="en-US" sz="2400" dirty="0">
                <a:solidFill>
                  <a:srgbClr val="00B0F0"/>
                </a:solidFill>
              </a:rPr>
              <a:t>(who make and keep covenants with God)</a:t>
            </a:r>
            <a:r>
              <a:rPr lang="en-US" sz="2400" dirty="0">
                <a:solidFill>
                  <a:schemeClr val="bg1"/>
                </a:solidFill>
              </a:rPr>
              <a:t>.”</a:t>
            </a:r>
          </a:p>
        </p:txBody>
      </p:sp>
      <p:pic>
        <p:nvPicPr>
          <p:cNvPr id="3" name="Picture 2">
            <a:extLst>
              <a:ext uri="{FF2B5EF4-FFF2-40B4-BE49-F238E27FC236}">
                <a16:creationId xmlns:a16="http://schemas.microsoft.com/office/drawing/2014/main" id="{AD87A62A-9A3D-4751-BBD9-5E79166E9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306" y="3150705"/>
            <a:ext cx="3901440" cy="3121152"/>
          </a:xfrm>
          <a:prstGeom prst="rect">
            <a:avLst/>
          </a:prstGeom>
        </p:spPr>
      </p:pic>
    </p:spTree>
    <p:extLst>
      <p:ext uri="{BB962C8B-B14F-4D97-AF65-F5344CB8AC3E}">
        <p14:creationId xmlns:p14="http://schemas.microsoft.com/office/powerpoint/2010/main" val="2164270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Making War</a:t>
            </a:r>
          </a:p>
        </p:txBody>
      </p:sp>
      <p:sp>
        <p:nvSpPr>
          <p:cNvPr id="6" name="TextBox 5"/>
          <p:cNvSpPr txBox="1"/>
          <p:nvPr/>
        </p:nvSpPr>
        <p:spPr>
          <a:xfrm>
            <a:off x="1828800" y="1143000"/>
            <a:ext cx="4114800" cy="1938992"/>
          </a:xfrm>
          <a:prstGeom prst="rect">
            <a:avLst/>
          </a:prstGeom>
          <a:noFill/>
        </p:spPr>
        <p:txBody>
          <a:bodyPr wrap="square" rtlCol="0">
            <a:spAutoFit/>
          </a:bodyPr>
          <a:lstStyle/>
          <a:p>
            <a:r>
              <a:rPr lang="en-US" sz="2400" i="1" dirty="0">
                <a:solidFill>
                  <a:srgbClr val="FFFF00"/>
                </a:solidFill>
              </a:rPr>
              <a:t>“…For we beheld Satan, that old serpent, even the devil, who rebelled against God, and sought to take the kingdom of our God and his Christ…</a:t>
            </a:r>
          </a:p>
        </p:txBody>
      </p:sp>
      <p:sp>
        <p:nvSpPr>
          <p:cNvPr id="7" name="TextBox 6"/>
          <p:cNvSpPr txBox="1"/>
          <p:nvPr/>
        </p:nvSpPr>
        <p:spPr>
          <a:xfrm>
            <a:off x="6248400" y="3810000"/>
            <a:ext cx="4114800" cy="1569660"/>
          </a:xfrm>
          <a:prstGeom prst="rect">
            <a:avLst/>
          </a:prstGeom>
          <a:noFill/>
        </p:spPr>
        <p:txBody>
          <a:bodyPr wrap="square" rtlCol="0">
            <a:spAutoFit/>
          </a:bodyPr>
          <a:lstStyle/>
          <a:p>
            <a:r>
              <a:rPr lang="en-US" sz="2400" i="1" dirty="0">
                <a:solidFill>
                  <a:srgbClr val="FFFF00"/>
                </a:solidFill>
              </a:rPr>
              <a:t>…Wherefore, he </a:t>
            </a:r>
            <a:r>
              <a:rPr lang="en-US" sz="2400" i="1" dirty="0" err="1">
                <a:solidFill>
                  <a:srgbClr val="FFFF00"/>
                </a:solidFill>
              </a:rPr>
              <a:t>maketh</a:t>
            </a:r>
            <a:r>
              <a:rPr lang="en-US" sz="2400" i="1" dirty="0">
                <a:solidFill>
                  <a:srgbClr val="FFFF00"/>
                </a:solidFill>
              </a:rPr>
              <a:t> war with the saints of God, and </a:t>
            </a:r>
            <a:r>
              <a:rPr lang="en-US" sz="2400" i="1" dirty="0" err="1">
                <a:solidFill>
                  <a:srgbClr val="FFFF00"/>
                </a:solidFill>
              </a:rPr>
              <a:t>encompasseth</a:t>
            </a:r>
            <a:r>
              <a:rPr lang="en-US" sz="2400" i="1" dirty="0">
                <a:solidFill>
                  <a:srgbClr val="FFFF00"/>
                </a:solidFill>
              </a:rPr>
              <a:t> them round about.”</a:t>
            </a:r>
          </a:p>
        </p:txBody>
      </p:sp>
      <p:sp>
        <p:nvSpPr>
          <p:cNvPr id="8" name="TextBox 7"/>
          <p:cNvSpPr txBox="1"/>
          <p:nvPr/>
        </p:nvSpPr>
        <p:spPr>
          <a:xfrm>
            <a:off x="0" y="6429469"/>
            <a:ext cx="3962400" cy="369332"/>
          </a:xfrm>
          <a:prstGeom prst="rect">
            <a:avLst/>
          </a:prstGeom>
          <a:noFill/>
        </p:spPr>
        <p:txBody>
          <a:bodyPr wrap="square" rtlCol="0">
            <a:spAutoFit/>
          </a:bodyPr>
          <a:lstStyle/>
          <a:p>
            <a:r>
              <a:rPr lang="en-US" dirty="0">
                <a:solidFill>
                  <a:schemeClr val="bg1"/>
                </a:solidFill>
              </a:rPr>
              <a:t>D&amp;C 76:28-29</a:t>
            </a:r>
          </a:p>
        </p:txBody>
      </p:sp>
      <p:pic>
        <p:nvPicPr>
          <p:cNvPr id="3" name="Picture 2">
            <a:extLst>
              <a:ext uri="{FF2B5EF4-FFF2-40B4-BE49-F238E27FC236}">
                <a16:creationId xmlns:a16="http://schemas.microsoft.com/office/drawing/2014/main" id="{579DCC64-F2D2-4FC6-A7B0-C22F071A9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366" y="3607278"/>
            <a:ext cx="3742481" cy="2484762"/>
          </a:xfrm>
          <a:prstGeom prst="rect">
            <a:avLst/>
          </a:prstGeom>
        </p:spPr>
      </p:pic>
      <p:pic>
        <p:nvPicPr>
          <p:cNvPr id="10" name="Picture 9">
            <a:extLst>
              <a:ext uri="{FF2B5EF4-FFF2-40B4-BE49-F238E27FC236}">
                <a16:creationId xmlns:a16="http://schemas.microsoft.com/office/drawing/2014/main" id="{02465C5A-F12E-42D2-8725-A86A9ABD4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850" y="1143000"/>
            <a:ext cx="3263900" cy="2159000"/>
          </a:xfrm>
          <a:prstGeom prst="rect">
            <a:avLst/>
          </a:prstGeom>
        </p:spPr>
      </p:pic>
    </p:spTree>
    <p:extLst>
      <p:ext uri="{BB962C8B-B14F-4D97-AF65-F5344CB8AC3E}">
        <p14:creationId xmlns:p14="http://schemas.microsoft.com/office/powerpoint/2010/main" val="36913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Internal Weaknesses</a:t>
            </a:r>
          </a:p>
        </p:txBody>
      </p:sp>
      <p:sp>
        <p:nvSpPr>
          <p:cNvPr id="6" name="TextBox 5"/>
          <p:cNvSpPr txBox="1"/>
          <p:nvPr/>
        </p:nvSpPr>
        <p:spPr>
          <a:xfrm>
            <a:off x="457200" y="1103533"/>
            <a:ext cx="4832430" cy="4524315"/>
          </a:xfrm>
          <a:prstGeom prst="rect">
            <a:avLst/>
          </a:prstGeom>
          <a:noFill/>
        </p:spPr>
        <p:txBody>
          <a:bodyPr wrap="square" rtlCol="0">
            <a:spAutoFit/>
          </a:bodyPr>
          <a:lstStyle/>
          <a:p>
            <a:r>
              <a:rPr lang="en-US" sz="2400" dirty="0">
                <a:solidFill>
                  <a:schemeClr val="bg1"/>
                </a:solidFill>
              </a:rPr>
              <a:t>“For we wrestle not against flesh and blood, but against: </a:t>
            </a:r>
          </a:p>
          <a:p>
            <a:endParaRPr lang="en-US" sz="2400" dirty="0">
              <a:solidFill>
                <a:schemeClr val="bg1"/>
              </a:solidFill>
            </a:endParaRPr>
          </a:p>
          <a:p>
            <a:pPr marL="457200" indent="-457200">
              <a:buAutoNum type="arabicPeriod"/>
            </a:pPr>
            <a:r>
              <a:rPr lang="en-US" sz="2400" dirty="0">
                <a:solidFill>
                  <a:schemeClr val="bg1"/>
                </a:solidFill>
              </a:rPr>
              <a:t>Principalities </a:t>
            </a:r>
            <a:r>
              <a:rPr lang="en-US" sz="2400" dirty="0">
                <a:solidFill>
                  <a:srgbClr val="00B0F0"/>
                </a:solidFill>
              </a:rPr>
              <a:t>(Our own beliefs)</a:t>
            </a:r>
            <a:r>
              <a:rPr lang="en-US" sz="2400" dirty="0">
                <a:solidFill>
                  <a:schemeClr val="bg1"/>
                </a:solidFill>
              </a:rPr>
              <a:t>,</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 powers </a:t>
            </a:r>
            <a:r>
              <a:rPr lang="en-US" sz="2400" dirty="0">
                <a:solidFill>
                  <a:srgbClr val="00B0F0"/>
                </a:solidFill>
              </a:rPr>
              <a:t>(pride)</a:t>
            </a:r>
            <a:r>
              <a:rPr lang="en-US" sz="2400" dirty="0">
                <a:solidFill>
                  <a:schemeClr val="bg1"/>
                </a:solidFill>
              </a:rPr>
              <a:t>, </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the rulers of the darkness of this world </a:t>
            </a:r>
            <a:r>
              <a:rPr lang="en-US" sz="2400" dirty="0">
                <a:solidFill>
                  <a:srgbClr val="00B0F0"/>
                </a:solidFill>
              </a:rPr>
              <a:t>(Secret Combinations)</a:t>
            </a:r>
            <a:r>
              <a:rPr lang="en-US" sz="2400" dirty="0">
                <a:solidFill>
                  <a:schemeClr val="bg1"/>
                </a:solidFill>
              </a:rPr>
              <a:t>, </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spiritual wickedness </a:t>
            </a:r>
            <a:r>
              <a:rPr lang="en-US" sz="2400" dirty="0">
                <a:solidFill>
                  <a:srgbClr val="00B0F0"/>
                </a:solidFill>
              </a:rPr>
              <a:t>(unrighteous government)</a:t>
            </a:r>
            <a:r>
              <a:rPr lang="en-US" sz="2400" dirty="0">
                <a:solidFill>
                  <a:schemeClr val="bg1"/>
                </a:solidFill>
              </a:rPr>
              <a:t> in high places.”</a:t>
            </a:r>
          </a:p>
        </p:txBody>
      </p:sp>
      <p:sp>
        <p:nvSpPr>
          <p:cNvPr id="8" name="TextBox 7"/>
          <p:cNvSpPr txBox="1"/>
          <p:nvPr/>
        </p:nvSpPr>
        <p:spPr>
          <a:xfrm>
            <a:off x="0" y="6488668"/>
            <a:ext cx="3962400" cy="369332"/>
          </a:xfrm>
          <a:prstGeom prst="rect">
            <a:avLst/>
          </a:prstGeom>
          <a:noFill/>
        </p:spPr>
        <p:txBody>
          <a:bodyPr wrap="square" rtlCol="0">
            <a:spAutoFit/>
          </a:bodyPr>
          <a:lstStyle/>
          <a:p>
            <a:r>
              <a:rPr lang="en-US" dirty="0">
                <a:solidFill>
                  <a:schemeClr val="bg1"/>
                </a:solidFill>
              </a:rPr>
              <a:t>Ephesians 6:12</a:t>
            </a:r>
          </a:p>
        </p:txBody>
      </p:sp>
      <p:pic>
        <p:nvPicPr>
          <p:cNvPr id="3" name="Picture 2">
            <a:extLst>
              <a:ext uri="{FF2B5EF4-FFF2-40B4-BE49-F238E27FC236}">
                <a16:creationId xmlns:a16="http://schemas.microsoft.com/office/drawing/2014/main" id="{7368A833-4A8A-4AA9-BA93-4FDF3C6E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202" y="1474505"/>
            <a:ext cx="2362200" cy="1885950"/>
          </a:xfrm>
          <a:prstGeom prst="rect">
            <a:avLst/>
          </a:prstGeom>
        </p:spPr>
      </p:pic>
      <p:pic>
        <p:nvPicPr>
          <p:cNvPr id="11" name="Picture 10">
            <a:extLst>
              <a:ext uri="{FF2B5EF4-FFF2-40B4-BE49-F238E27FC236}">
                <a16:creationId xmlns:a16="http://schemas.microsoft.com/office/drawing/2014/main" id="{D9D6A7F1-84E3-4F80-8B8D-085A6F67B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4896" y="4650813"/>
            <a:ext cx="2362200" cy="1771651"/>
          </a:xfrm>
          <a:prstGeom prst="rect">
            <a:avLst/>
          </a:prstGeom>
        </p:spPr>
      </p:pic>
      <p:pic>
        <p:nvPicPr>
          <p:cNvPr id="13" name="Picture 12">
            <a:extLst>
              <a:ext uri="{FF2B5EF4-FFF2-40B4-BE49-F238E27FC236}">
                <a16:creationId xmlns:a16="http://schemas.microsoft.com/office/drawing/2014/main" id="{D122D284-DE2E-43DA-BEA6-5D3765AFB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200" y="970620"/>
            <a:ext cx="1612900" cy="2209800"/>
          </a:xfrm>
          <a:prstGeom prst="rect">
            <a:avLst/>
          </a:prstGeom>
        </p:spPr>
      </p:pic>
      <p:pic>
        <p:nvPicPr>
          <p:cNvPr id="4" name="Picture 3" descr="A group of people walking&#10;&#10;Description automatically generated with low confidence">
            <a:extLst>
              <a:ext uri="{FF2B5EF4-FFF2-40B4-BE49-F238E27FC236}">
                <a16:creationId xmlns:a16="http://schemas.microsoft.com/office/drawing/2014/main" id="{6F5F52C4-B86A-B7D6-A253-7D320DDF06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9230" y="3677581"/>
            <a:ext cx="2917371" cy="1546207"/>
          </a:xfrm>
          <a:prstGeom prst="rect">
            <a:avLst/>
          </a:prstGeom>
        </p:spPr>
      </p:pic>
    </p:spTree>
    <p:extLst>
      <p:ext uri="{BB962C8B-B14F-4D97-AF65-F5344CB8AC3E}">
        <p14:creationId xmlns:p14="http://schemas.microsoft.com/office/powerpoint/2010/main" val="9647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dissolv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dissolv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dissolve">
                                      <p:cBhvr>
                                        <p:cTn id="31" dur="500"/>
                                        <p:tgtEl>
                                          <p:spTgt spid="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38066"/>
            <a:ext cx="8610600" cy="769441"/>
          </a:xfrm>
          <a:prstGeom prst="rect">
            <a:avLst/>
          </a:prstGeom>
          <a:noFill/>
        </p:spPr>
        <p:txBody>
          <a:bodyPr wrap="square" rtlCol="0">
            <a:spAutoFit/>
          </a:bodyPr>
          <a:lstStyle/>
          <a:p>
            <a:pPr algn="ctr"/>
            <a:r>
              <a:rPr lang="en-US" sz="4400" dirty="0">
                <a:solidFill>
                  <a:schemeClr val="bg1"/>
                </a:solidFill>
              </a:rPr>
              <a:t>Who Is Our Enemy?</a:t>
            </a:r>
          </a:p>
        </p:txBody>
      </p:sp>
      <p:sp>
        <p:nvSpPr>
          <p:cNvPr id="6" name="TextBox 5"/>
          <p:cNvSpPr txBox="1"/>
          <p:nvPr/>
        </p:nvSpPr>
        <p:spPr>
          <a:xfrm>
            <a:off x="1981200" y="914400"/>
            <a:ext cx="5562600" cy="954107"/>
          </a:xfrm>
          <a:prstGeom prst="rect">
            <a:avLst/>
          </a:prstGeom>
          <a:noFill/>
        </p:spPr>
        <p:txBody>
          <a:bodyPr wrap="square" rtlCol="0">
            <a:spAutoFit/>
          </a:bodyPr>
          <a:lstStyle/>
          <a:p>
            <a:r>
              <a:rPr lang="en-US" sz="2800" dirty="0">
                <a:solidFill>
                  <a:schemeClr val="bg1"/>
                </a:solidFill>
              </a:rPr>
              <a:t>“Our most deadly contest in life is not with human enemies.” </a:t>
            </a:r>
          </a:p>
        </p:txBody>
      </p:sp>
      <p:sp>
        <p:nvSpPr>
          <p:cNvPr id="9" name="TextBox 8"/>
          <p:cNvSpPr txBox="1"/>
          <p:nvPr/>
        </p:nvSpPr>
        <p:spPr>
          <a:xfrm>
            <a:off x="1943100" y="5015181"/>
            <a:ext cx="8382000" cy="1323439"/>
          </a:xfrm>
          <a:prstGeom prst="rect">
            <a:avLst/>
          </a:prstGeom>
          <a:noFill/>
        </p:spPr>
        <p:txBody>
          <a:bodyPr wrap="square" rtlCol="0">
            <a:spAutoFit/>
          </a:bodyPr>
          <a:lstStyle/>
          <a:p>
            <a:pPr algn="ctr"/>
            <a:r>
              <a:rPr lang="en-US" sz="4000" dirty="0">
                <a:solidFill>
                  <a:srgbClr val="00B0F0"/>
                </a:solidFill>
              </a:rPr>
              <a:t>Are we strong enough to defend ourselves on our own?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02" y="645753"/>
            <a:ext cx="1097280" cy="1383792"/>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8" name="Picture 7">
            <a:extLst>
              <a:ext uri="{FF2B5EF4-FFF2-40B4-BE49-F238E27FC236}">
                <a16:creationId xmlns:a16="http://schemas.microsoft.com/office/drawing/2014/main" id="{09792BD7-123B-4527-A649-119305A6B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3434" y="2314950"/>
            <a:ext cx="4405132" cy="2674544"/>
          </a:xfrm>
          <a:prstGeom prst="rect">
            <a:avLst/>
          </a:prstGeom>
        </p:spPr>
      </p:pic>
    </p:spTree>
    <p:extLst>
      <p:ext uri="{BB962C8B-B14F-4D97-AF65-F5344CB8AC3E}">
        <p14:creationId xmlns:p14="http://schemas.microsoft.com/office/powerpoint/2010/main" val="17417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769441"/>
          </a:xfrm>
          <a:prstGeom prst="rect">
            <a:avLst/>
          </a:prstGeom>
          <a:noFill/>
        </p:spPr>
        <p:txBody>
          <a:bodyPr wrap="square" rtlCol="0">
            <a:spAutoFit/>
          </a:bodyPr>
          <a:lstStyle/>
          <a:p>
            <a:pPr algn="ctr"/>
            <a:r>
              <a:rPr lang="en-US" sz="4400" dirty="0">
                <a:solidFill>
                  <a:schemeClr val="bg1"/>
                </a:solidFill>
              </a:rPr>
              <a:t>God’s Protection</a:t>
            </a:r>
          </a:p>
        </p:txBody>
      </p:sp>
      <p:sp>
        <p:nvSpPr>
          <p:cNvPr id="6" name="TextBox 5"/>
          <p:cNvSpPr txBox="1"/>
          <p:nvPr/>
        </p:nvSpPr>
        <p:spPr>
          <a:xfrm>
            <a:off x="1068309" y="1143000"/>
            <a:ext cx="4875291" cy="1569660"/>
          </a:xfrm>
          <a:prstGeom prst="rect">
            <a:avLst/>
          </a:prstGeom>
          <a:noFill/>
        </p:spPr>
        <p:txBody>
          <a:bodyPr wrap="square" rtlCol="0">
            <a:spAutoFit/>
          </a:bodyPr>
          <a:lstStyle/>
          <a:p>
            <a:r>
              <a:rPr lang="en-US" sz="2400" i="1" dirty="0">
                <a:solidFill>
                  <a:srgbClr val="FFFF00"/>
                </a:solidFill>
              </a:rPr>
              <a:t>“Wherefore take unto you the whole </a:t>
            </a:r>
            <a:r>
              <a:rPr lang="en-US" sz="2400" i="1" dirty="0" err="1">
                <a:solidFill>
                  <a:srgbClr val="FFFF00"/>
                </a:solidFill>
              </a:rPr>
              <a:t>armour</a:t>
            </a:r>
            <a:r>
              <a:rPr lang="en-US" sz="2400" i="1" dirty="0">
                <a:solidFill>
                  <a:srgbClr val="FFFF00"/>
                </a:solidFill>
              </a:rPr>
              <a:t> of God, that ye may be able to withstand in the evil day, and having done all, to stand.”</a:t>
            </a:r>
          </a:p>
        </p:txBody>
      </p:sp>
      <p:sp>
        <p:nvSpPr>
          <p:cNvPr id="7" name="TextBox 6"/>
          <p:cNvSpPr txBox="1"/>
          <p:nvPr/>
        </p:nvSpPr>
        <p:spPr>
          <a:xfrm>
            <a:off x="6483790" y="4489010"/>
            <a:ext cx="4114800" cy="1569660"/>
          </a:xfrm>
          <a:prstGeom prst="rect">
            <a:avLst/>
          </a:prstGeom>
          <a:noFill/>
        </p:spPr>
        <p:txBody>
          <a:bodyPr wrap="square" rtlCol="0">
            <a:spAutoFit/>
          </a:bodyPr>
          <a:lstStyle/>
          <a:p>
            <a:r>
              <a:rPr lang="en-US" sz="2400" i="1" dirty="0">
                <a:solidFill>
                  <a:srgbClr val="FFFF00"/>
                </a:solidFill>
              </a:rPr>
              <a:t>…Stand therefore, having your loins girt about with truth, and having on the breastplate of righteousness.”</a:t>
            </a:r>
          </a:p>
        </p:txBody>
      </p:sp>
      <p:sp>
        <p:nvSpPr>
          <p:cNvPr id="8" name="TextBox 7"/>
          <p:cNvSpPr txBox="1"/>
          <p:nvPr/>
        </p:nvSpPr>
        <p:spPr>
          <a:xfrm>
            <a:off x="0" y="6416261"/>
            <a:ext cx="3962400" cy="369332"/>
          </a:xfrm>
          <a:prstGeom prst="rect">
            <a:avLst/>
          </a:prstGeom>
          <a:noFill/>
        </p:spPr>
        <p:txBody>
          <a:bodyPr wrap="square" rtlCol="0">
            <a:spAutoFit/>
          </a:bodyPr>
          <a:lstStyle/>
          <a:p>
            <a:r>
              <a:rPr lang="en-US" dirty="0">
                <a:solidFill>
                  <a:schemeClr val="bg1"/>
                </a:solidFill>
              </a:rPr>
              <a:t>Ephesians 6:13-14</a:t>
            </a:r>
          </a:p>
        </p:txBody>
      </p:sp>
      <p:pic>
        <p:nvPicPr>
          <p:cNvPr id="3" name="Picture 2">
            <a:extLst>
              <a:ext uri="{FF2B5EF4-FFF2-40B4-BE49-F238E27FC236}">
                <a16:creationId xmlns:a16="http://schemas.microsoft.com/office/drawing/2014/main" id="{9B8E8AC3-D211-43F5-8377-1273CBEA0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827" y="3429000"/>
            <a:ext cx="3457575" cy="2762250"/>
          </a:xfrm>
          <a:prstGeom prst="rect">
            <a:avLst/>
          </a:prstGeom>
        </p:spPr>
      </p:pic>
      <p:grpSp>
        <p:nvGrpSpPr>
          <p:cNvPr id="2" name="Group 5">
            <a:extLst>
              <a:ext uri="{FF2B5EF4-FFF2-40B4-BE49-F238E27FC236}">
                <a16:creationId xmlns:a16="http://schemas.microsoft.com/office/drawing/2014/main" id="{94C961C8-3730-ACDF-AE6E-93527D6EF136}"/>
              </a:ext>
            </a:extLst>
          </p:cNvPr>
          <p:cNvGrpSpPr/>
          <p:nvPr/>
        </p:nvGrpSpPr>
        <p:grpSpPr>
          <a:xfrm>
            <a:off x="9501978" y="69410"/>
            <a:ext cx="2193224" cy="4419600"/>
            <a:chOff x="702376" y="1371600"/>
            <a:chExt cx="2193224" cy="4419600"/>
          </a:xfrm>
        </p:grpSpPr>
        <p:sp>
          <p:nvSpPr>
            <p:cNvPr id="4" name="Moon 3">
              <a:extLst>
                <a:ext uri="{FF2B5EF4-FFF2-40B4-BE49-F238E27FC236}">
                  <a16:creationId xmlns:a16="http://schemas.microsoft.com/office/drawing/2014/main" id="{9180A4DC-BE70-27BD-2FB0-80E3E03AEA23}"/>
                </a:ext>
              </a:extLst>
            </p:cNvPr>
            <p:cNvSpPr/>
            <p:nvPr/>
          </p:nvSpPr>
          <p:spPr>
            <a:xfrm rot="9968921" flipH="1">
              <a:off x="992803" y="2155331"/>
              <a:ext cx="399214" cy="170974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a:extLst>
                <a:ext uri="{FF2B5EF4-FFF2-40B4-BE49-F238E27FC236}">
                  <a16:creationId xmlns:a16="http://schemas.microsoft.com/office/drawing/2014/main" id="{1D8E8978-C5F5-8FE7-B338-C2CA706B868B}"/>
                </a:ext>
              </a:extLst>
            </p:cNvPr>
            <p:cNvSpPr/>
            <p:nvPr/>
          </p:nvSpPr>
          <p:spPr>
            <a:xfrm rot="11088086">
              <a:off x="1974257" y="2223575"/>
              <a:ext cx="399214" cy="1671580"/>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03CFC15-FFBA-524C-FBD8-EAC7FF7BEE52}"/>
                </a:ext>
              </a:extLst>
            </p:cNvPr>
            <p:cNvSpPr/>
            <p:nvPr/>
          </p:nvSpPr>
          <p:spPr>
            <a:xfrm rot="20660369" flipH="1">
              <a:off x="1175790" y="5467364"/>
              <a:ext cx="465749" cy="3069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 name="Oval 52">
              <a:extLst>
                <a:ext uri="{FF2B5EF4-FFF2-40B4-BE49-F238E27FC236}">
                  <a16:creationId xmlns:a16="http://schemas.microsoft.com/office/drawing/2014/main" id="{ADF2CD9B-DBC0-8C86-E168-FFD05993A4AB}"/>
                </a:ext>
              </a:extLst>
            </p:cNvPr>
            <p:cNvSpPr/>
            <p:nvPr/>
          </p:nvSpPr>
          <p:spPr>
            <a:xfrm rot="1240010" flipH="1">
              <a:off x="1715589" y="5482511"/>
              <a:ext cx="465749" cy="30699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 name="Flowchart: Manual Operation 1">
              <a:extLst>
                <a:ext uri="{FF2B5EF4-FFF2-40B4-BE49-F238E27FC236}">
                  <a16:creationId xmlns:a16="http://schemas.microsoft.com/office/drawing/2014/main" id="{746C3860-4165-27C7-C5D9-CBB98ABEFC4B}"/>
                </a:ext>
              </a:extLst>
            </p:cNvPr>
            <p:cNvSpPr/>
            <p:nvPr/>
          </p:nvSpPr>
          <p:spPr>
            <a:xfrm rot="10800000">
              <a:off x="1219199" y="3124199"/>
              <a:ext cx="931499" cy="22098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2">
              <a:extLst>
                <a:ext uri="{FF2B5EF4-FFF2-40B4-BE49-F238E27FC236}">
                  <a16:creationId xmlns:a16="http://schemas.microsoft.com/office/drawing/2014/main" id="{A20D35FF-4E78-C6D7-F517-5DC8772DDAF4}"/>
                </a:ext>
              </a:extLst>
            </p:cNvPr>
            <p:cNvSpPr/>
            <p:nvPr/>
          </p:nvSpPr>
          <p:spPr>
            <a:xfrm rot="9311844">
              <a:off x="1894057" y="2943286"/>
              <a:ext cx="478673" cy="1142978"/>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2">
              <a:extLst>
                <a:ext uri="{FF2B5EF4-FFF2-40B4-BE49-F238E27FC236}">
                  <a16:creationId xmlns:a16="http://schemas.microsoft.com/office/drawing/2014/main" id="{A65228F5-4E89-3CCC-8A77-ECD9686F1903}"/>
                </a:ext>
              </a:extLst>
            </p:cNvPr>
            <p:cNvSpPr/>
            <p:nvPr/>
          </p:nvSpPr>
          <p:spPr>
            <a:xfrm rot="12304159">
              <a:off x="1036785" y="3024047"/>
              <a:ext cx="478673" cy="1043776"/>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A04852A-F4AB-2123-D682-1ED5E8B32D5C}"/>
                </a:ext>
              </a:extLst>
            </p:cNvPr>
            <p:cNvSpPr/>
            <p:nvPr/>
          </p:nvSpPr>
          <p:spPr>
            <a:xfrm>
              <a:off x="1341912" y="3048000"/>
              <a:ext cx="715488" cy="1066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4">
              <a:extLst>
                <a:ext uri="{FF2B5EF4-FFF2-40B4-BE49-F238E27FC236}">
                  <a16:creationId xmlns:a16="http://schemas.microsoft.com/office/drawing/2014/main" id="{DBAD7AFA-BD17-7270-9DB1-89F7AF12EA7C}"/>
                </a:ext>
              </a:extLst>
            </p:cNvPr>
            <p:cNvSpPr/>
            <p:nvPr/>
          </p:nvSpPr>
          <p:spPr>
            <a:xfrm rot="10800000">
              <a:off x="1457696" y="3001488"/>
              <a:ext cx="465749" cy="42979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CB63405-4135-8F1C-FBD0-DE9EBBA7290B}"/>
                </a:ext>
              </a:extLst>
            </p:cNvPr>
            <p:cNvSpPr/>
            <p:nvPr/>
          </p:nvSpPr>
          <p:spPr>
            <a:xfrm>
              <a:off x="1264722" y="1969325"/>
              <a:ext cx="798428" cy="11665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02CDDDB0-2FCA-F177-43B1-54DAEABAC2BD}"/>
                </a:ext>
              </a:extLst>
            </p:cNvPr>
            <p:cNvSpPr/>
            <p:nvPr/>
          </p:nvSpPr>
          <p:spPr>
            <a:xfrm rot="11360768" flipH="1">
              <a:off x="1047777" y="1856326"/>
              <a:ext cx="399214" cy="736783"/>
            </a:xfrm>
            <a:prstGeom prst="moon">
              <a:avLst>
                <a:gd name="adj" fmla="val 875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C84ACCDF-25CD-8CC1-21A2-82BD1473BFF3}"/>
                </a:ext>
              </a:extLst>
            </p:cNvPr>
            <p:cNvSpPr/>
            <p:nvPr/>
          </p:nvSpPr>
          <p:spPr>
            <a:xfrm rot="9749510">
              <a:off x="1930381" y="1871785"/>
              <a:ext cx="399214" cy="736783"/>
            </a:xfrm>
            <a:prstGeom prst="moon">
              <a:avLst>
                <a:gd name="adj" fmla="val 875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0">
              <a:extLst>
                <a:ext uri="{FF2B5EF4-FFF2-40B4-BE49-F238E27FC236}">
                  <a16:creationId xmlns:a16="http://schemas.microsoft.com/office/drawing/2014/main" id="{B362E23F-A4F4-63E0-2156-6C08EA2A3933}"/>
                </a:ext>
              </a:extLst>
            </p:cNvPr>
            <p:cNvGrpSpPr/>
            <p:nvPr/>
          </p:nvGrpSpPr>
          <p:grpSpPr>
            <a:xfrm>
              <a:off x="1143000" y="1981200"/>
              <a:ext cx="1113312" cy="914400"/>
              <a:chOff x="3657600" y="1447800"/>
              <a:chExt cx="1295400" cy="1143000"/>
            </a:xfrm>
          </p:grpSpPr>
          <p:sp>
            <p:nvSpPr>
              <p:cNvPr id="85" name="Hexagon 84">
                <a:extLst>
                  <a:ext uri="{FF2B5EF4-FFF2-40B4-BE49-F238E27FC236}">
                    <a16:creationId xmlns:a16="http://schemas.microsoft.com/office/drawing/2014/main" id="{97FE6912-FE3D-8004-F5C4-FB1F485D471B}"/>
                  </a:ext>
                </a:extLst>
              </p:cNvPr>
              <p:cNvSpPr/>
              <p:nvPr/>
            </p:nvSpPr>
            <p:spPr>
              <a:xfrm>
                <a:off x="3657600" y="1447800"/>
                <a:ext cx="1295400" cy="1143000"/>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EBA5EEE-29E7-FAE4-0255-E970BA7B0B6C}"/>
                  </a:ext>
                </a:extLst>
              </p:cNvPr>
              <p:cNvSpPr/>
              <p:nvPr/>
            </p:nvSpPr>
            <p:spPr>
              <a:xfrm>
                <a:off x="3964656" y="1525026"/>
                <a:ext cx="685800" cy="990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18F96F2-661D-1A80-806A-A7139B6B9251}"/>
                  </a:ext>
                </a:extLst>
              </p:cNvPr>
              <p:cNvSpPr/>
              <p:nvPr/>
            </p:nvSpPr>
            <p:spPr>
              <a:xfrm>
                <a:off x="3978729"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BD23F59-7790-D7A1-8CD0-754CD341E5A5}"/>
                  </a:ext>
                </a:extLst>
              </p:cNvPr>
              <p:cNvSpPr/>
              <p:nvPr/>
            </p:nvSpPr>
            <p:spPr>
              <a:xfrm>
                <a:off x="4223657"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2CEA915-DC49-D191-C896-CBF2FD7A8B7E}"/>
                  </a:ext>
                </a:extLst>
              </p:cNvPr>
              <p:cNvSpPr/>
              <p:nvPr/>
            </p:nvSpPr>
            <p:spPr>
              <a:xfrm>
                <a:off x="4468586" y="1524000"/>
                <a:ext cx="163286" cy="9906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lowchart: Delay 62">
              <a:extLst>
                <a:ext uri="{FF2B5EF4-FFF2-40B4-BE49-F238E27FC236}">
                  <a16:creationId xmlns:a16="http://schemas.microsoft.com/office/drawing/2014/main" id="{A53032B9-785C-94A3-BB89-B297B37DBCF3}"/>
                </a:ext>
              </a:extLst>
            </p:cNvPr>
            <p:cNvSpPr/>
            <p:nvPr/>
          </p:nvSpPr>
          <p:spPr>
            <a:xfrm rot="16200000">
              <a:off x="1486909" y="1332491"/>
              <a:ext cx="378982" cy="1219200"/>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E0799A72-67CA-CC1E-FE85-F1689811963C}"/>
                </a:ext>
              </a:extLst>
            </p:cNvPr>
            <p:cNvSpPr/>
            <p:nvPr/>
          </p:nvSpPr>
          <p:spPr>
            <a:xfrm>
              <a:off x="1447800" y="1371600"/>
              <a:ext cx="457200" cy="5334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8B29815-D4A6-5479-40C8-DCA723D0949F}"/>
                </a:ext>
              </a:extLst>
            </p:cNvPr>
            <p:cNvSpPr/>
            <p:nvPr/>
          </p:nvSpPr>
          <p:spPr>
            <a:xfrm>
              <a:off x="1143000" y="1905000"/>
              <a:ext cx="228600" cy="5334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44">
              <a:extLst>
                <a:ext uri="{FF2B5EF4-FFF2-40B4-BE49-F238E27FC236}">
                  <a16:creationId xmlns:a16="http://schemas.microsoft.com/office/drawing/2014/main" id="{27ABDEA4-51F3-AB5D-C0B8-7A409DFA39C5}"/>
                </a:ext>
              </a:extLst>
            </p:cNvPr>
            <p:cNvSpPr/>
            <p:nvPr/>
          </p:nvSpPr>
          <p:spPr>
            <a:xfrm rot="20988285">
              <a:off x="2049630" y="1927049"/>
              <a:ext cx="241520" cy="457551"/>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gular Pentagon 23">
              <a:extLst>
                <a:ext uri="{FF2B5EF4-FFF2-40B4-BE49-F238E27FC236}">
                  <a16:creationId xmlns:a16="http://schemas.microsoft.com/office/drawing/2014/main" id="{D7100D65-4824-8691-279F-9EC7ECDFC643}"/>
                </a:ext>
              </a:extLst>
            </p:cNvPr>
            <p:cNvSpPr/>
            <p:nvPr/>
          </p:nvSpPr>
          <p:spPr>
            <a:xfrm rot="4209139">
              <a:off x="1146088" y="2946762"/>
              <a:ext cx="448131" cy="48326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Regular Pentagon 24">
              <a:extLst>
                <a:ext uri="{FF2B5EF4-FFF2-40B4-BE49-F238E27FC236}">
                  <a16:creationId xmlns:a16="http://schemas.microsoft.com/office/drawing/2014/main" id="{DA90C4AA-DD91-E525-ECBD-95B3BA17E4FB}"/>
                </a:ext>
              </a:extLst>
            </p:cNvPr>
            <p:cNvSpPr/>
            <p:nvPr/>
          </p:nvSpPr>
          <p:spPr>
            <a:xfrm rot="4209139">
              <a:off x="1831888" y="2946763"/>
              <a:ext cx="448131" cy="48326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9" name="Pentagon 25">
              <a:extLst>
                <a:ext uri="{FF2B5EF4-FFF2-40B4-BE49-F238E27FC236}">
                  <a16:creationId xmlns:a16="http://schemas.microsoft.com/office/drawing/2014/main" id="{21C3BE20-6431-D33C-B65E-CCDD339F8CE5}"/>
                </a:ext>
              </a:extLst>
            </p:cNvPr>
            <p:cNvSpPr/>
            <p:nvPr/>
          </p:nvSpPr>
          <p:spPr>
            <a:xfrm rot="16200000">
              <a:off x="-1109732" y="3624332"/>
              <a:ext cx="4267200" cy="66536"/>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cision 69">
              <a:extLst>
                <a:ext uri="{FF2B5EF4-FFF2-40B4-BE49-F238E27FC236}">
                  <a16:creationId xmlns:a16="http://schemas.microsoft.com/office/drawing/2014/main" id="{7FE826C1-1723-E3D3-2046-B49C80938675}"/>
                </a:ext>
              </a:extLst>
            </p:cNvPr>
            <p:cNvSpPr/>
            <p:nvPr/>
          </p:nvSpPr>
          <p:spPr>
            <a:xfrm rot="18232967">
              <a:off x="474383" y="1907547"/>
              <a:ext cx="671999" cy="216013"/>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70">
              <a:extLst>
                <a:ext uri="{FF2B5EF4-FFF2-40B4-BE49-F238E27FC236}">
                  <a16:creationId xmlns:a16="http://schemas.microsoft.com/office/drawing/2014/main" id="{F7A6889D-E495-3F3B-A312-DD500FCABDBB}"/>
                </a:ext>
              </a:extLst>
            </p:cNvPr>
            <p:cNvSpPr/>
            <p:nvPr/>
          </p:nvSpPr>
          <p:spPr>
            <a:xfrm rot="19286569">
              <a:off x="1137225" y="3670947"/>
              <a:ext cx="417448" cy="371992"/>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001170-F570-1C7E-3F3C-F56076DB622F}"/>
                </a:ext>
              </a:extLst>
            </p:cNvPr>
            <p:cNvSpPr/>
            <p:nvPr/>
          </p:nvSpPr>
          <p:spPr>
            <a:xfrm>
              <a:off x="838200" y="3886200"/>
              <a:ext cx="369387" cy="30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 name="Flowchart: Manual Operation 72">
              <a:extLst>
                <a:ext uri="{FF2B5EF4-FFF2-40B4-BE49-F238E27FC236}">
                  <a16:creationId xmlns:a16="http://schemas.microsoft.com/office/drawing/2014/main" id="{40A2B381-255E-5910-98B2-579684D0F372}"/>
                </a:ext>
              </a:extLst>
            </p:cNvPr>
            <p:cNvSpPr/>
            <p:nvPr/>
          </p:nvSpPr>
          <p:spPr>
            <a:xfrm rot="10800000">
              <a:off x="1723901" y="4468091"/>
              <a:ext cx="399214" cy="1105174"/>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nual Operation 73">
              <a:extLst>
                <a:ext uri="{FF2B5EF4-FFF2-40B4-BE49-F238E27FC236}">
                  <a16:creationId xmlns:a16="http://schemas.microsoft.com/office/drawing/2014/main" id="{9C60B25B-CDD4-312B-F214-3E5B5C811CFB}"/>
                </a:ext>
              </a:extLst>
            </p:cNvPr>
            <p:cNvSpPr/>
            <p:nvPr/>
          </p:nvSpPr>
          <p:spPr>
            <a:xfrm rot="10800000">
              <a:off x="1278577" y="4472049"/>
              <a:ext cx="399214" cy="1105174"/>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entagon 31">
              <a:extLst>
                <a:ext uri="{FF2B5EF4-FFF2-40B4-BE49-F238E27FC236}">
                  <a16:creationId xmlns:a16="http://schemas.microsoft.com/office/drawing/2014/main" id="{58EA6E89-58A0-FF6A-1688-DC9C5B1048CE}"/>
                </a:ext>
              </a:extLst>
            </p:cNvPr>
            <p:cNvSpPr/>
            <p:nvPr/>
          </p:nvSpPr>
          <p:spPr>
            <a:xfrm rot="5400000">
              <a:off x="836715" y="4586349"/>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32">
              <a:extLst>
                <a:ext uri="{FF2B5EF4-FFF2-40B4-BE49-F238E27FC236}">
                  <a16:creationId xmlns:a16="http://schemas.microsoft.com/office/drawing/2014/main" id="{6477E054-C78D-21F2-EAEC-A353F1EA4E8E}"/>
                </a:ext>
              </a:extLst>
            </p:cNvPr>
            <p:cNvSpPr/>
            <p:nvPr/>
          </p:nvSpPr>
          <p:spPr>
            <a:xfrm rot="5400000">
              <a:off x="10118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entagon 33">
              <a:extLst>
                <a:ext uri="{FF2B5EF4-FFF2-40B4-BE49-F238E27FC236}">
                  <a16:creationId xmlns:a16="http://schemas.microsoft.com/office/drawing/2014/main" id="{5CC40B26-36B6-04CE-A514-D2F9D42238C6}"/>
                </a:ext>
              </a:extLst>
            </p:cNvPr>
            <p:cNvSpPr/>
            <p:nvPr/>
          </p:nvSpPr>
          <p:spPr>
            <a:xfrm rot="5400000">
              <a:off x="11642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34">
              <a:extLst>
                <a:ext uri="{FF2B5EF4-FFF2-40B4-BE49-F238E27FC236}">
                  <a16:creationId xmlns:a16="http://schemas.microsoft.com/office/drawing/2014/main" id="{6B073097-15F1-F1DD-862E-BAC93CB08372}"/>
                </a:ext>
              </a:extLst>
            </p:cNvPr>
            <p:cNvSpPr/>
            <p:nvPr/>
          </p:nvSpPr>
          <p:spPr>
            <a:xfrm rot="5400000">
              <a:off x="1316676" y="4626924"/>
              <a:ext cx="1219200" cy="19495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10FC115-6B25-AAAA-4DA0-DB0C1A9F11D1}"/>
                </a:ext>
              </a:extLst>
            </p:cNvPr>
            <p:cNvSpPr/>
            <p:nvPr/>
          </p:nvSpPr>
          <p:spPr>
            <a:xfrm>
              <a:off x="914400" y="3886200"/>
              <a:ext cx="158309" cy="2455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 name="Pentagon 36">
              <a:extLst>
                <a:ext uri="{FF2B5EF4-FFF2-40B4-BE49-F238E27FC236}">
                  <a16:creationId xmlns:a16="http://schemas.microsoft.com/office/drawing/2014/main" id="{E67BF6B2-6EFC-5C84-D9DB-1B24F2CC9251}"/>
                </a:ext>
              </a:extLst>
            </p:cNvPr>
            <p:cNvSpPr/>
            <p:nvPr/>
          </p:nvSpPr>
          <p:spPr>
            <a:xfrm rot="3463742">
              <a:off x="1324668" y="4332353"/>
              <a:ext cx="767482" cy="13179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 name="Rectangle 80">
              <a:extLst>
                <a:ext uri="{FF2B5EF4-FFF2-40B4-BE49-F238E27FC236}">
                  <a16:creationId xmlns:a16="http://schemas.microsoft.com/office/drawing/2014/main" id="{3279F5BC-7F08-C32E-E05F-BCA8C1A907A6}"/>
                </a:ext>
              </a:extLst>
            </p:cNvPr>
            <p:cNvSpPr/>
            <p:nvPr/>
          </p:nvSpPr>
          <p:spPr>
            <a:xfrm>
              <a:off x="1219200" y="3962400"/>
              <a:ext cx="931499" cy="24559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2" name="Oval 81">
              <a:extLst>
                <a:ext uri="{FF2B5EF4-FFF2-40B4-BE49-F238E27FC236}">
                  <a16:creationId xmlns:a16="http://schemas.microsoft.com/office/drawing/2014/main" id="{F09C051C-4D31-0A6D-2D04-66BB840B2AFA}"/>
                </a:ext>
              </a:extLst>
            </p:cNvPr>
            <p:cNvSpPr/>
            <p:nvPr/>
          </p:nvSpPr>
          <p:spPr>
            <a:xfrm>
              <a:off x="2057400" y="3810000"/>
              <a:ext cx="838200" cy="1295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EFA7B4C-09D1-CC54-3559-B5A9437798C3}"/>
                </a:ext>
              </a:extLst>
            </p:cNvPr>
            <p:cNvSpPr/>
            <p:nvPr/>
          </p:nvSpPr>
          <p:spPr>
            <a:xfrm>
              <a:off x="2209800" y="4038600"/>
              <a:ext cx="533400" cy="8382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4140CAF-9D5B-ECE6-897A-DDAF93CD5B8C}"/>
                </a:ext>
              </a:extLst>
            </p:cNvPr>
            <p:cNvSpPr/>
            <p:nvPr/>
          </p:nvSpPr>
          <p:spPr>
            <a:xfrm>
              <a:off x="2362200" y="4267200"/>
              <a:ext cx="260268" cy="36714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2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A9012477-A5F0-EC03-5626-B6FF19B9B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B12C3D-BAD2-0488-A647-7E98AB269957}"/>
              </a:ext>
            </a:extLst>
          </p:cNvPr>
          <p:cNvSpPr txBox="1"/>
          <p:nvPr/>
        </p:nvSpPr>
        <p:spPr>
          <a:xfrm>
            <a:off x="489857" y="1119111"/>
            <a:ext cx="6096000" cy="4708981"/>
          </a:xfrm>
          <a:prstGeom prst="rect">
            <a:avLst/>
          </a:prstGeom>
          <a:noFill/>
        </p:spPr>
        <p:txBody>
          <a:bodyPr wrap="square">
            <a:spAutoFit/>
          </a:bodyPr>
          <a:lstStyle/>
          <a:p>
            <a:pPr algn="l" fontAlgn="base"/>
            <a:r>
              <a:rPr lang="en-US" sz="2000" b="0" i="0" dirty="0">
                <a:solidFill>
                  <a:schemeClr val="bg1"/>
                </a:solidFill>
                <a:effectLst/>
              </a:rPr>
              <a:t>I like to think of this spiritual armor not as a solid piece of metal molded to fit the body but more like chain mail.</a:t>
            </a:r>
          </a:p>
          <a:p>
            <a:pPr algn="l" fontAlgn="base"/>
            <a:endParaRPr lang="en-US" sz="2000" dirty="0">
              <a:solidFill>
                <a:schemeClr val="bg1"/>
              </a:solidFill>
            </a:endParaRPr>
          </a:p>
          <a:p>
            <a:pPr algn="l" fontAlgn="base"/>
            <a:r>
              <a:rPr lang="en-US" sz="2000" b="0" i="0" dirty="0">
                <a:solidFill>
                  <a:schemeClr val="bg1"/>
                </a:solidFill>
                <a:effectLst/>
              </a:rPr>
              <a:t>Chain mail consists of dozens of tiny pieces of steel fastened together to allow the user greater flexibility without losing protection.</a:t>
            </a:r>
          </a:p>
          <a:p>
            <a:pPr algn="l" fontAlgn="base"/>
            <a:endParaRPr lang="en-US" sz="2000" dirty="0">
              <a:solidFill>
                <a:schemeClr val="bg1"/>
              </a:solidFill>
            </a:endParaRPr>
          </a:p>
          <a:p>
            <a:pPr algn="l" fontAlgn="base"/>
            <a:r>
              <a:rPr lang="en-US" sz="2000" b="0" i="0" dirty="0">
                <a:solidFill>
                  <a:schemeClr val="bg1"/>
                </a:solidFill>
                <a:effectLst/>
              </a:rPr>
              <a:t>I say that because it has been my experience that there is not one great and grand thing we can do to arm ourselves spiritually. </a:t>
            </a:r>
          </a:p>
          <a:p>
            <a:pPr algn="l" fontAlgn="base"/>
            <a:endParaRPr lang="en-US" sz="2000" dirty="0">
              <a:solidFill>
                <a:schemeClr val="bg1"/>
              </a:solidFill>
            </a:endParaRPr>
          </a:p>
          <a:p>
            <a:pPr algn="l" fontAlgn="base"/>
            <a:r>
              <a:rPr lang="en-US" sz="2000" b="0" i="0" dirty="0">
                <a:solidFill>
                  <a:schemeClr val="bg1"/>
                </a:solidFill>
                <a:effectLst/>
              </a:rPr>
              <a:t>True spiritual power lies in numerous smaller acts woven together in a fabric of spiritual fortification that protects and shields from all evil.</a:t>
            </a:r>
          </a:p>
          <a:p>
            <a:pPr algn="l" fontAlgn="base"/>
            <a:r>
              <a:rPr lang="en-US" sz="2000" b="0" i="0" dirty="0">
                <a:solidFill>
                  <a:schemeClr val="bg1"/>
                </a:solidFill>
                <a:effectLst/>
              </a:rPr>
              <a:t>(12)</a:t>
            </a:r>
          </a:p>
        </p:txBody>
      </p:sp>
      <p:pic>
        <p:nvPicPr>
          <p:cNvPr id="8" name="Picture 7" descr="A person wearing glasses and a suit&#10;&#10;Description automatically generated with medium confidence">
            <a:extLst>
              <a:ext uri="{FF2B5EF4-FFF2-40B4-BE49-F238E27FC236}">
                <a16:creationId xmlns:a16="http://schemas.microsoft.com/office/drawing/2014/main" id="{EBFE9F73-6D32-FE54-7FCF-AC81E9BD4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202" y="134029"/>
            <a:ext cx="1136393" cy="1422627"/>
          </a:xfrm>
          <a:prstGeom prst="rect">
            <a:avLst/>
          </a:prstGeom>
        </p:spPr>
      </p:pic>
      <p:pic>
        <p:nvPicPr>
          <p:cNvPr id="10" name="Picture 9">
            <a:extLst>
              <a:ext uri="{FF2B5EF4-FFF2-40B4-BE49-F238E27FC236}">
                <a16:creationId xmlns:a16="http://schemas.microsoft.com/office/drawing/2014/main" id="{31DBE4F9-15F5-C4A9-703E-0517A429A87C}"/>
              </a:ext>
            </a:extLst>
          </p:cNvPr>
          <p:cNvPicPr>
            <a:picLocks noChangeAspect="1"/>
          </p:cNvPicPr>
          <p:nvPr/>
        </p:nvPicPr>
        <p:blipFill rotWithShape="1">
          <a:blip r:embed="rId4"/>
          <a:srcRect t="20081"/>
          <a:stretch/>
        </p:blipFill>
        <p:spPr>
          <a:xfrm>
            <a:off x="6770915" y="2311363"/>
            <a:ext cx="5011509" cy="2235273"/>
          </a:xfrm>
          <a:prstGeom prst="rect">
            <a:avLst/>
          </a:prstGeom>
        </p:spPr>
      </p:pic>
    </p:spTree>
    <p:extLst>
      <p:ext uri="{BB962C8B-B14F-4D97-AF65-F5344CB8AC3E}">
        <p14:creationId xmlns:p14="http://schemas.microsoft.com/office/powerpoint/2010/main" val="16863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01640" y="0"/>
            <a:ext cx="8610600" cy="646331"/>
          </a:xfrm>
          <a:prstGeom prst="rect">
            <a:avLst/>
          </a:prstGeom>
          <a:noFill/>
        </p:spPr>
        <p:txBody>
          <a:bodyPr wrap="square" rtlCol="0">
            <a:spAutoFit/>
          </a:bodyPr>
          <a:lstStyle/>
          <a:p>
            <a:pPr algn="ctr"/>
            <a:r>
              <a:rPr lang="en-US" sz="3600" dirty="0">
                <a:solidFill>
                  <a:schemeClr val="bg1"/>
                </a:solidFill>
              </a:rPr>
              <a:t>Feet, Shield, and Helmet</a:t>
            </a:r>
          </a:p>
        </p:txBody>
      </p:sp>
      <p:sp>
        <p:nvSpPr>
          <p:cNvPr id="6" name="TextBox 5"/>
          <p:cNvSpPr txBox="1"/>
          <p:nvPr/>
        </p:nvSpPr>
        <p:spPr>
          <a:xfrm>
            <a:off x="3744191" y="955965"/>
            <a:ext cx="4114800" cy="1200329"/>
          </a:xfrm>
          <a:prstGeom prst="rect">
            <a:avLst/>
          </a:prstGeom>
          <a:noFill/>
        </p:spPr>
        <p:txBody>
          <a:bodyPr wrap="square" rtlCol="0">
            <a:spAutoFit/>
          </a:bodyPr>
          <a:lstStyle/>
          <a:p>
            <a:r>
              <a:rPr lang="en-US" sz="2400" i="1" dirty="0">
                <a:solidFill>
                  <a:srgbClr val="FFFF00"/>
                </a:solidFill>
              </a:rPr>
              <a:t>“And your feet shod with the preparation of the gospel of peace”</a:t>
            </a:r>
          </a:p>
        </p:txBody>
      </p:sp>
      <p:sp>
        <p:nvSpPr>
          <p:cNvPr id="7" name="TextBox 6"/>
          <p:cNvSpPr txBox="1"/>
          <p:nvPr/>
        </p:nvSpPr>
        <p:spPr>
          <a:xfrm>
            <a:off x="5008418" y="2324100"/>
            <a:ext cx="4114800" cy="1569660"/>
          </a:xfrm>
          <a:prstGeom prst="rect">
            <a:avLst/>
          </a:prstGeom>
          <a:noFill/>
        </p:spPr>
        <p:txBody>
          <a:bodyPr wrap="square" rtlCol="0">
            <a:spAutoFit/>
          </a:bodyPr>
          <a:lstStyle/>
          <a:p>
            <a:r>
              <a:rPr lang="en-US" sz="2400" i="1" dirty="0">
                <a:solidFill>
                  <a:srgbClr val="FFFF00"/>
                </a:solidFill>
              </a:rPr>
              <a:t>“Above all, taking the shield of faith, where with ye shall be able to quench all the fiery darts of the wicked.”</a:t>
            </a:r>
          </a:p>
        </p:txBody>
      </p:sp>
      <p:sp>
        <p:nvSpPr>
          <p:cNvPr id="8" name="TextBox 7"/>
          <p:cNvSpPr txBox="1"/>
          <p:nvPr/>
        </p:nvSpPr>
        <p:spPr>
          <a:xfrm>
            <a:off x="0" y="6334780"/>
            <a:ext cx="3962400" cy="369332"/>
          </a:xfrm>
          <a:prstGeom prst="rect">
            <a:avLst/>
          </a:prstGeom>
          <a:noFill/>
        </p:spPr>
        <p:txBody>
          <a:bodyPr wrap="square" rtlCol="0">
            <a:spAutoFit/>
          </a:bodyPr>
          <a:lstStyle/>
          <a:p>
            <a:r>
              <a:rPr lang="en-US" dirty="0">
                <a:solidFill>
                  <a:schemeClr val="bg1"/>
                </a:solidFill>
              </a:rPr>
              <a:t>Ephesians 6:15-17</a:t>
            </a:r>
          </a:p>
        </p:txBody>
      </p:sp>
      <p:sp>
        <p:nvSpPr>
          <p:cNvPr id="9" name="TextBox 8"/>
          <p:cNvSpPr txBox="1"/>
          <p:nvPr/>
        </p:nvSpPr>
        <p:spPr>
          <a:xfrm>
            <a:off x="5829300" y="4526973"/>
            <a:ext cx="4114800" cy="1569660"/>
          </a:xfrm>
          <a:prstGeom prst="rect">
            <a:avLst/>
          </a:prstGeom>
          <a:noFill/>
        </p:spPr>
        <p:txBody>
          <a:bodyPr wrap="square" rtlCol="0">
            <a:spAutoFit/>
          </a:bodyPr>
          <a:lstStyle/>
          <a:p>
            <a:r>
              <a:rPr lang="en-US" sz="2400" i="1" dirty="0">
                <a:solidFill>
                  <a:srgbClr val="FFFF00"/>
                </a:solidFill>
              </a:rPr>
              <a:t>“And take the helmet of salvation, and the sword of the spirit, which is the word of God.”</a:t>
            </a:r>
          </a:p>
        </p:txBody>
      </p:sp>
      <p:pic>
        <p:nvPicPr>
          <p:cNvPr id="3" name="Picture 2">
            <a:extLst>
              <a:ext uri="{FF2B5EF4-FFF2-40B4-BE49-F238E27FC236}">
                <a16:creationId xmlns:a16="http://schemas.microsoft.com/office/drawing/2014/main" id="{E4C900E3-5BD8-42B0-9F3B-E775B279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63" y="897636"/>
            <a:ext cx="2458249" cy="1645866"/>
          </a:xfrm>
          <a:prstGeom prst="rect">
            <a:avLst/>
          </a:prstGeom>
        </p:spPr>
      </p:pic>
      <p:pic>
        <p:nvPicPr>
          <p:cNvPr id="13" name="Picture 12">
            <a:extLst>
              <a:ext uri="{FF2B5EF4-FFF2-40B4-BE49-F238E27FC236}">
                <a16:creationId xmlns:a16="http://schemas.microsoft.com/office/drawing/2014/main" id="{5B26AFF3-0070-4E46-8020-83A52CBD6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237" y="955965"/>
            <a:ext cx="1840992" cy="2590800"/>
          </a:xfrm>
          <a:prstGeom prst="rect">
            <a:avLst/>
          </a:prstGeom>
        </p:spPr>
      </p:pic>
      <p:pic>
        <p:nvPicPr>
          <p:cNvPr id="15" name="Picture 14">
            <a:extLst>
              <a:ext uri="{FF2B5EF4-FFF2-40B4-BE49-F238E27FC236}">
                <a16:creationId xmlns:a16="http://schemas.microsoft.com/office/drawing/2014/main" id="{2B8CFB45-A4B0-4BE0-BFBE-869870D6A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119" y="4383017"/>
            <a:ext cx="2743200" cy="2057400"/>
          </a:xfrm>
          <a:prstGeom prst="rect">
            <a:avLst/>
          </a:prstGeom>
        </p:spPr>
      </p:pic>
    </p:spTree>
    <p:extLst>
      <p:ext uri="{BB962C8B-B14F-4D97-AF65-F5344CB8AC3E}">
        <p14:creationId xmlns:p14="http://schemas.microsoft.com/office/powerpoint/2010/main" val="5360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2514600" cy="6555641"/>
          </a:xfrm>
          <a:prstGeom prst="rect">
            <a:avLst/>
          </a:prstGeom>
          <a:noFill/>
        </p:spPr>
        <p:txBody>
          <a:bodyPr wrap="square" rtlCol="0">
            <a:spAutoFit/>
          </a:bodyPr>
          <a:lstStyle/>
          <a:p>
            <a:r>
              <a:rPr lang="en-US" sz="2800" dirty="0">
                <a:solidFill>
                  <a:schemeClr val="bg1"/>
                </a:solidFill>
              </a:rPr>
              <a:t>Physical Armor</a:t>
            </a:r>
          </a:p>
          <a:p>
            <a:endParaRPr lang="en-US" sz="2800" dirty="0">
              <a:solidFill>
                <a:schemeClr val="bg1"/>
              </a:solidFill>
            </a:endParaRPr>
          </a:p>
          <a:p>
            <a:r>
              <a:rPr lang="en-US" sz="2800" dirty="0">
                <a:solidFill>
                  <a:schemeClr val="bg1"/>
                </a:solidFill>
              </a:rPr>
              <a:t>Sash or belt</a:t>
            </a:r>
          </a:p>
          <a:p>
            <a:endParaRPr lang="en-US" sz="2800" dirty="0">
              <a:solidFill>
                <a:schemeClr val="bg1"/>
              </a:solidFill>
            </a:endParaRPr>
          </a:p>
          <a:p>
            <a:endParaRPr lang="en-US" sz="2800" dirty="0">
              <a:solidFill>
                <a:schemeClr val="bg1"/>
              </a:solidFill>
            </a:endParaRPr>
          </a:p>
          <a:p>
            <a:r>
              <a:rPr lang="en-US" sz="2800" dirty="0">
                <a:solidFill>
                  <a:schemeClr val="bg1"/>
                </a:solidFill>
              </a:rPr>
              <a:t>Breastplate</a:t>
            </a:r>
          </a:p>
          <a:p>
            <a:endParaRPr lang="en-US" sz="2800" dirty="0">
              <a:solidFill>
                <a:schemeClr val="bg1"/>
              </a:solidFill>
            </a:endParaRPr>
          </a:p>
          <a:p>
            <a:endParaRPr lang="en-US" sz="2800" dirty="0">
              <a:solidFill>
                <a:schemeClr val="bg1"/>
              </a:solidFill>
            </a:endParaRPr>
          </a:p>
          <a:p>
            <a:r>
              <a:rPr lang="en-US" sz="2800" dirty="0">
                <a:solidFill>
                  <a:schemeClr val="bg1"/>
                </a:solidFill>
              </a:rPr>
              <a:t>Footwear</a:t>
            </a:r>
          </a:p>
          <a:p>
            <a:endParaRPr lang="en-US" sz="2800" dirty="0">
              <a:solidFill>
                <a:schemeClr val="bg1"/>
              </a:solidFill>
            </a:endParaRPr>
          </a:p>
          <a:p>
            <a:r>
              <a:rPr lang="en-US" sz="2800" dirty="0">
                <a:solidFill>
                  <a:schemeClr val="bg1"/>
                </a:solidFill>
              </a:rPr>
              <a:t>Shield</a:t>
            </a:r>
          </a:p>
          <a:p>
            <a:endParaRPr lang="en-US" sz="2800" dirty="0">
              <a:solidFill>
                <a:schemeClr val="bg1"/>
              </a:solidFill>
            </a:endParaRPr>
          </a:p>
          <a:p>
            <a:r>
              <a:rPr lang="en-US" sz="2800" dirty="0">
                <a:solidFill>
                  <a:schemeClr val="bg1"/>
                </a:solidFill>
              </a:rPr>
              <a:t>Helmet</a:t>
            </a:r>
          </a:p>
          <a:p>
            <a:endParaRPr lang="en-US" sz="2800" dirty="0">
              <a:solidFill>
                <a:schemeClr val="bg1"/>
              </a:solidFill>
            </a:endParaRPr>
          </a:p>
          <a:p>
            <a:r>
              <a:rPr lang="en-US" sz="2800" dirty="0">
                <a:solidFill>
                  <a:schemeClr val="bg1"/>
                </a:solidFill>
              </a:rPr>
              <a:t>Sword</a:t>
            </a:r>
          </a:p>
        </p:txBody>
      </p:sp>
      <p:sp>
        <p:nvSpPr>
          <p:cNvPr id="7" name="TextBox 6"/>
          <p:cNvSpPr txBox="1"/>
          <p:nvPr/>
        </p:nvSpPr>
        <p:spPr>
          <a:xfrm>
            <a:off x="7239000" y="228600"/>
            <a:ext cx="3505200" cy="6555641"/>
          </a:xfrm>
          <a:prstGeom prst="rect">
            <a:avLst/>
          </a:prstGeom>
          <a:noFill/>
        </p:spPr>
        <p:txBody>
          <a:bodyPr wrap="square" rtlCol="0">
            <a:spAutoFit/>
          </a:bodyPr>
          <a:lstStyle/>
          <a:p>
            <a:r>
              <a:rPr lang="en-US" sz="2800" dirty="0">
                <a:solidFill>
                  <a:schemeClr val="bg1"/>
                </a:solidFill>
              </a:rPr>
              <a:t>Spiritual Armor</a:t>
            </a:r>
          </a:p>
          <a:p>
            <a:endParaRPr lang="en-US" sz="2800" dirty="0">
              <a:solidFill>
                <a:schemeClr val="bg1"/>
              </a:solidFill>
            </a:endParaRPr>
          </a:p>
          <a:p>
            <a:r>
              <a:rPr lang="en-US" sz="2800" dirty="0">
                <a:solidFill>
                  <a:schemeClr val="bg1"/>
                </a:solidFill>
              </a:rPr>
              <a:t>Truth</a:t>
            </a:r>
          </a:p>
          <a:p>
            <a:endParaRPr lang="en-US" sz="2800" dirty="0">
              <a:solidFill>
                <a:schemeClr val="bg1"/>
              </a:solidFill>
            </a:endParaRPr>
          </a:p>
          <a:p>
            <a:endParaRPr lang="en-US" sz="2800" dirty="0">
              <a:solidFill>
                <a:schemeClr val="bg1"/>
              </a:solidFill>
            </a:endParaRPr>
          </a:p>
          <a:p>
            <a:r>
              <a:rPr lang="en-US" sz="2800" dirty="0">
                <a:solidFill>
                  <a:schemeClr val="bg1"/>
                </a:solidFill>
              </a:rPr>
              <a:t>Righteousness</a:t>
            </a:r>
          </a:p>
          <a:p>
            <a:endParaRPr lang="en-US" sz="2800" dirty="0">
              <a:solidFill>
                <a:schemeClr val="bg1"/>
              </a:solidFill>
            </a:endParaRPr>
          </a:p>
          <a:p>
            <a:endParaRPr lang="en-US" sz="2800" dirty="0">
              <a:solidFill>
                <a:schemeClr val="bg1"/>
              </a:solidFill>
            </a:endParaRPr>
          </a:p>
          <a:p>
            <a:r>
              <a:rPr lang="en-US" sz="2800" dirty="0">
                <a:solidFill>
                  <a:schemeClr val="bg1"/>
                </a:solidFill>
              </a:rPr>
              <a:t>The gospel of peace</a:t>
            </a:r>
          </a:p>
          <a:p>
            <a:endParaRPr lang="en-US" sz="2800" dirty="0">
              <a:solidFill>
                <a:schemeClr val="bg1"/>
              </a:solidFill>
            </a:endParaRPr>
          </a:p>
          <a:p>
            <a:r>
              <a:rPr lang="en-US" sz="2800" dirty="0">
                <a:solidFill>
                  <a:schemeClr val="bg1"/>
                </a:solidFill>
              </a:rPr>
              <a:t>Faith</a:t>
            </a:r>
          </a:p>
          <a:p>
            <a:endParaRPr lang="en-US" sz="2800" dirty="0">
              <a:solidFill>
                <a:schemeClr val="bg1"/>
              </a:solidFill>
            </a:endParaRPr>
          </a:p>
          <a:p>
            <a:r>
              <a:rPr lang="en-US" sz="2800" dirty="0">
                <a:solidFill>
                  <a:schemeClr val="bg1"/>
                </a:solidFill>
              </a:rPr>
              <a:t>Salvation</a:t>
            </a:r>
          </a:p>
          <a:p>
            <a:endParaRPr lang="en-US" sz="2800" dirty="0">
              <a:solidFill>
                <a:schemeClr val="bg1"/>
              </a:solidFill>
            </a:endParaRPr>
          </a:p>
          <a:p>
            <a:r>
              <a:rPr lang="en-US" sz="2800" dirty="0">
                <a:solidFill>
                  <a:schemeClr val="bg1"/>
                </a:solidFill>
              </a:rPr>
              <a:t>The word of God</a:t>
            </a:r>
          </a:p>
        </p:txBody>
      </p:sp>
      <p:pic>
        <p:nvPicPr>
          <p:cNvPr id="3" name="Picture 2">
            <a:extLst>
              <a:ext uri="{FF2B5EF4-FFF2-40B4-BE49-F238E27FC236}">
                <a16:creationId xmlns:a16="http://schemas.microsoft.com/office/drawing/2014/main" id="{8168A961-91D0-4F69-BCB3-02CED26A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903675"/>
            <a:ext cx="1066800" cy="1066800"/>
          </a:xfrm>
          <a:prstGeom prst="rect">
            <a:avLst/>
          </a:prstGeom>
        </p:spPr>
      </p:pic>
      <p:pic>
        <p:nvPicPr>
          <p:cNvPr id="6" name="Picture 5">
            <a:extLst>
              <a:ext uri="{FF2B5EF4-FFF2-40B4-BE49-F238E27FC236}">
                <a16:creationId xmlns:a16="http://schemas.microsoft.com/office/drawing/2014/main" id="{B7BCD09C-A025-4C35-9A51-315166081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290" y="1393012"/>
            <a:ext cx="1409700" cy="1381125"/>
          </a:xfrm>
          <a:prstGeom prst="rect">
            <a:avLst/>
          </a:prstGeom>
        </p:spPr>
      </p:pic>
      <p:pic>
        <p:nvPicPr>
          <p:cNvPr id="9" name="Picture 8">
            <a:extLst>
              <a:ext uri="{FF2B5EF4-FFF2-40B4-BE49-F238E27FC236}">
                <a16:creationId xmlns:a16="http://schemas.microsoft.com/office/drawing/2014/main" id="{E4FEC410-1B5B-496F-BDE4-EB63FC445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209" y="3050698"/>
            <a:ext cx="1524000" cy="1009650"/>
          </a:xfrm>
          <a:prstGeom prst="rect">
            <a:avLst/>
          </a:prstGeom>
        </p:spPr>
      </p:pic>
      <p:pic>
        <p:nvPicPr>
          <p:cNvPr id="12" name="Picture 11">
            <a:extLst>
              <a:ext uri="{FF2B5EF4-FFF2-40B4-BE49-F238E27FC236}">
                <a16:creationId xmlns:a16="http://schemas.microsoft.com/office/drawing/2014/main" id="{AE6516DD-8B6C-439A-8FEB-D6D55FD37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290" y="3669103"/>
            <a:ext cx="1828800" cy="1371600"/>
          </a:xfrm>
          <a:prstGeom prst="rect">
            <a:avLst/>
          </a:prstGeom>
        </p:spPr>
      </p:pic>
      <p:pic>
        <p:nvPicPr>
          <p:cNvPr id="14" name="Picture 13">
            <a:extLst>
              <a:ext uri="{FF2B5EF4-FFF2-40B4-BE49-F238E27FC236}">
                <a16:creationId xmlns:a16="http://schemas.microsoft.com/office/drawing/2014/main" id="{CA7AED29-5559-4142-92FC-D09921A28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012" y="4729266"/>
            <a:ext cx="1628775" cy="1219200"/>
          </a:xfrm>
          <a:prstGeom prst="rect">
            <a:avLst/>
          </a:prstGeom>
        </p:spPr>
      </p:pic>
      <p:pic>
        <p:nvPicPr>
          <p:cNvPr id="16" name="Picture 15">
            <a:extLst>
              <a:ext uri="{FF2B5EF4-FFF2-40B4-BE49-F238E27FC236}">
                <a16:creationId xmlns:a16="http://schemas.microsoft.com/office/drawing/2014/main" id="{C28C2728-E434-4186-A220-8FBC800260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209" y="5583738"/>
            <a:ext cx="1402080" cy="1005840"/>
          </a:xfrm>
          <a:prstGeom prst="rect">
            <a:avLst/>
          </a:prstGeom>
        </p:spPr>
      </p:pic>
    </p:spTree>
    <p:extLst>
      <p:ext uri="{BB962C8B-B14F-4D97-AF65-F5344CB8AC3E}">
        <p14:creationId xmlns:p14="http://schemas.microsoft.com/office/powerpoint/2010/main" val="33928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additive="base">
                                        <p:cTn id="1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 calcmode="lin" valueType="num">
                                      <p:cBhvr additive="base">
                                        <p:cTn id="2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 calcmode="lin" valueType="num">
                                      <p:cBhvr additive="base">
                                        <p:cTn id="46"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 calcmode="lin" valueType="num">
                                      <p:cBhvr additive="base">
                                        <p:cTn id="52"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 calcmode="lin" valueType="num">
                                      <p:cBhvr additive="base">
                                        <p:cTn id="67"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7">
                                            <p:txEl>
                                              <p:pRg st="12" end="12"/>
                                            </p:txEl>
                                          </p:spTgt>
                                        </p:tgtEl>
                                        <p:attrNameLst>
                                          <p:attrName>style.visibility</p:attrName>
                                        </p:attrNameLst>
                                      </p:cBhvr>
                                      <p:to>
                                        <p:strVal val="visible"/>
                                      </p:to>
                                    </p:set>
                                    <p:anim calcmode="lin" valueType="num">
                                      <p:cBhvr additive="base">
                                        <p:cTn id="76"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5">
                                            <p:txEl>
                                              <p:pRg st="14" end="14"/>
                                            </p:txEl>
                                          </p:spTgt>
                                        </p:tgtEl>
                                        <p:attrNameLst>
                                          <p:attrName>style.visibility</p:attrName>
                                        </p:attrNameLst>
                                      </p:cBhvr>
                                      <p:to>
                                        <p:strVal val="visible"/>
                                      </p:to>
                                    </p:set>
                                    <p:anim calcmode="lin" valueType="num">
                                      <p:cBhvr additive="base">
                                        <p:cTn id="82"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5">
                                            <p:txEl>
                                              <p:pRg st="14" end="14"/>
                                            </p:txEl>
                                          </p:spTgt>
                                        </p:tgtEl>
                                        <p:attrNameLst>
                                          <p:attrName>ppt_y</p:attrName>
                                        </p:attrNameLst>
                                      </p:cBhvr>
                                      <p:tavLst>
                                        <p:tav tm="0">
                                          <p:val>
                                            <p:strVal val="1+#ppt_h/2"/>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xEl>
                                              <p:pRg st="14" end="14"/>
                                            </p:txEl>
                                          </p:spTgt>
                                        </p:tgtEl>
                                        <p:attrNameLst>
                                          <p:attrName>style.visibility</p:attrName>
                                        </p:attrNameLst>
                                      </p:cBhvr>
                                      <p:to>
                                        <p:strVal val="visible"/>
                                      </p:to>
                                    </p:set>
                                    <p:anim calcmode="lin" valueType="num">
                                      <p:cBhvr additive="base">
                                        <p:cTn id="91"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0"/>
            <a:ext cx="8534400" cy="4093428"/>
          </a:xfrm>
          <a:prstGeom prst="rect">
            <a:avLst/>
          </a:prstGeom>
          <a:noFill/>
        </p:spPr>
        <p:txBody>
          <a:bodyPr wrap="square" rtlCol="0">
            <a:spAutoFit/>
          </a:bodyPr>
          <a:lstStyle/>
          <a:p>
            <a:pPr algn="ctr"/>
            <a:r>
              <a:rPr lang="en-US" sz="3600" dirty="0">
                <a:solidFill>
                  <a:schemeClr val="bg1"/>
                </a:solidFill>
              </a:rPr>
              <a:t>4 Areas that the armor protects:</a:t>
            </a:r>
          </a:p>
          <a:p>
            <a:endParaRPr lang="en-US" sz="2800" dirty="0">
              <a:solidFill>
                <a:schemeClr val="bg1"/>
              </a:solidFill>
            </a:endParaRPr>
          </a:p>
          <a:p>
            <a:r>
              <a:rPr lang="en-US" sz="2800" dirty="0">
                <a:solidFill>
                  <a:schemeClr val="bg1"/>
                </a:solidFill>
              </a:rPr>
              <a:t>Head—thoughts</a:t>
            </a:r>
          </a:p>
          <a:p>
            <a:endParaRPr lang="en-US" sz="2800" dirty="0">
              <a:solidFill>
                <a:schemeClr val="bg1"/>
              </a:solidFill>
            </a:endParaRPr>
          </a:p>
          <a:p>
            <a:r>
              <a:rPr lang="en-US" sz="2800" dirty="0">
                <a:solidFill>
                  <a:schemeClr val="bg1"/>
                </a:solidFill>
              </a:rPr>
              <a:t>Heart—feelings or attitudes</a:t>
            </a:r>
          </a:p>
          <a:p>
            <a:endParaRPr lang="en-US" sz="2800" dirty="0">
              <a:solidFill>
                <a:schemeClr val="bg1"/>
              </a:solidFill>
            </a:endParaRPr>
          </a:p>
          <a:p>
            <a:r>
              <a:rPr lang="en-US" sz="2800" dirty="0">
                <a:solidFill>
                  <a:schemeClr val="bg1"/>
                </a:solidFill>
              </a:rPr>
              <a:t>Loins—virtue and chastity</a:t>
            </a:r>
          </a:p>
          <a:p>
            <a:endParaRPr lang="en-US" sz="2800" dirty="0">
              <a:solidFill>
                <a:schemeClr val="bg1"/>
              </a:solidFill>
            </a:endParaRPr>
          </a:p>
          <a:p>
            <a:r>
              <a:rPr lang="en-US" sz="2800" dirty="0">
                <a:solidFill>
                  <a:schemeClr val="bg1"/>
                </a:solidFill>
              </a:rPr>
              <a:t>Feet—goals and the direction we are headed</a:t>
            </a:r>
          </a:p>
        </p:txBody>
      </p:sp>
      <p:pic>
        <p:nvPicPr>
          <p:cNvPr id="6" name="Picture 5" descr="holy ghost 3.jpg"/>
          <p:cNvPicPr>
            <a:picLocks noChangeAspect="1"/>
          </p:cNvPicPr>
          <p:nvPr/>
        </p:nvPicPr>
        <p:blipFill>
          <a:blip r:embed="rId3" cstate="print"/>
          <a:stretch>
            <a:fillRect/>
          </a:stretch>
        </p:blipFill>
        <p:spPr>
          <a:xfrm>
            <a:off x="2362200" y="4495801"/>
            <a:ext cx="2305050" cy="1724025"/>
          </a:xfrm>
          <a:prstGeom prst="rect">
            <a:avLst/>
          </a:prstGeom>
        </p:spPr>
      </p:pic>
      <p:pic>
        <p:nvPicPr>
          <p:cNvPr id="8" name="Picture 7" descr="woman.jpg"/>
          <p:cNvPicPr>
            <a:picLocks noChangeAspect="1"/>
          </p:cNvPicPr>
          <p:nvPr/>
        </p:nvPicPr>
        <p:blipFill>
          <a:blip r:embed="rId4" cstate="print"/>
          <a:stretch>
            <a:fillRect/>
          </a:stretch>
        </p:blipFill>
        <p:spPr>
          <a:xfrm>
            <a:off x="7620000" y="914400"/>
            <a:ext cx="1905000" cy="1905000"/>
          </a:xfrm>
          <a:prstGeom prst="rect">
            <a:avLst/>
          </a:prstGeom>
        </p:spPr>
      </p:pic>
      <p:pic>
        <p:nvPicPr>
          <p:cNvPr id="9" name="Picture 8" descr="woman 2.jpg"/>
          <p:cNvPicPr>
            <a:picLocks noChangeAspect="1"/>
          </p:cNvPicPr>
          <p:nvPr/>
        </p:nvPicPr>
        <p:blipFill>
          <a:blip r:embed="rId5" cstate="print"/>
          <a:stretch>
            <a:fillRect/>
          </a:stretch>
        </p:blipFill>
        <p:spPr>
          <a:xfrm>
            <a:off x="8382000" y="4267200"/>
            <a:ext cx="1847850" cy="2305050"/>
          </a:xfrm>
          <a:prstGeom prst="rect">
            <a:avLst/>
          </a:prstGeom>
        </p:spPr>
      </p:pic>
      <p:pic>
        <p:nvPicPr>
          <p:cNvPr id="3" name="Picture 2">
            <a:extLst>
              <a:ext uri="{FF2B5EF4-FFF2-40B4-BE49-F238E27FC236}">
                <a16:creationId xmlns:a16="http://schemas.microsoft.com/office/drawing/2014/main" id="{A61F95BD-D117-44B3-B9D0-A448C9B97B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890" y="4438650"/>
            <a:ext cx="1645920" cy="2133600"/>
          </a:xfrm>
          <a:prstGeom prst="rect">
            <a:avLst/>
          </a:prstGeom>
        </p:spPr>
      </p:pic>
    </p:spTree>
    <p:extLst>
      <p:ext uri="{BB962C8B-B14F-4D97-AF65-F5344CB8AC3E}">
        <p14:creationId xmlns:p14="http://schemas.microsoft.com/office/powerpoint/2010/main" val="38226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2" end="2"/>
                                            </p:txEl>
                                          </p:spTgt>
                                        </p:tgtEl>
                                      </p:cBhvr>
                                    </p:animEffect>
                                  </p:childTnLst>
                                </p:cTn>
                              </p:par>
                              <p:par>
                                <p:cTn id="10" presetID="16" presetClass="entr" presetSubtype="4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p:cTn id="17"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18"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xEl>
                                              <p:pRg st="4" end="4"/>
                                            </p:txEl>
                                          </p:spTgt>
                                        </p:tgtEl>
                                      </p:cBhvr>
                                    </p:animEffect>
                                  </p:childTnLst>
                                </p:cTn>
                              </p:par>
                              <p:par>
                                <p:cTn id="20" presetID="16" presetClass="entr" presetSubtype="4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p:cTn id="27"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
                                            <p:txEl>
                                              <p:pRg st="6" end="6"/>
                                            </p:txEl>
                                          </p:spTgt>
                                        </p:tgtEl>
                                      </p:cBhvr>
                                    </p:animEffect>
                                  </p:childTnLst>
                                </p:cTn>
                              </p:par>
                              <p:par>
                                <p:cTn id="30" presetID="16" presetClass="entr" presetSubtype="42"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ppt_x</p:attrName>
                                        </p:attrNameLst>
                                      </p:cBhvr>
                                      <p:tavLst>
                                        <p:tav tm="0">
                                          <p:val>
                                            <p:strVal val="#ppt_x-.2"/>
                                          </p:val>
                                        </p:tav>
                                        <p:tav tm="100000">
                                          <p:val>
                                            <p:strVal val="#ppt_x"/>
                                          </p:val>
                                        </p:tav>
                                      </p:tavLst>
                                    </p:anim>
                                    <p:anim calcmode="lin" valueType="num">
                                      <p:cBhvr>
                                        <p:cTn id="38" dur="1000" fill="hold"/>
                                        <p:tgtEl>
                                          <p:spTgt spid="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74691"/>
            <a:ext cx="8534400" cy="1446550"/>
          </a:xfrm>
          <a:prstGeom prst="rect">
            <a:avLst/>
          </a:prstGeom>
          <a:noFill/>
        </p:spPr>
        <p:txBody>
          <a:bodyPr wrap="square" rtlCol="0">
            <a:spAutoFit/>
          </a:bodyPr>
          <a:lstStyle/>
          <a:p>
            <a:pPr algn="ctr"/>
            <a:r>
              <a:rPr lang="en-US" sz="4400" dirty="0">
                <a:solidFill>
                  <a:schemeClr val="bg1"/>
                </a:solidFill>
              </a:rPr>
              <a:t>Our Thoughts:</a:t>
            </a:r>
          </a:p>
          <a:p>
            <a:endParaRPr lang="en-US" sz="4400" dirty="0">
              <a:solidFill>
                <a:schemeClr val="bg1"/>
              </a:solidFill>
            </a:endParaRPr>
          </a:p>
        </p:txBody>
      </p:sp>
      <p:sp>
        <p:nvSpPr>
          <p:cNvPr id="6" name="TextBox 5"/>
          <p:cNvSpPr txBox="1"/>
          <p:nvPr/>
        </p:nvSpPr>
        <p:spPr>
          <a:xfrm>
            <a:off x="1828800" y="1600201"/>
            <a:ext cx="4114800" cy="830997"/>
          </a:xfrm>
          <a:prstGeom prst="rect">
            <a:avLst/>
          </a:prstGeom>
          <a:noFill/>
        </p:spPr>
        <p:txBody>
          <a:bodyPr wrap="square" rtlCol="0">
            <a:spAutoFit/>
          </a:bodyPr>
          <a:lstStyle/>
          <a:p>
            <a:r>
              <a:rPr lang="en-US" sz="2400" i="1" dirty="0">
                <a:solidFill>
                  <a:srgbClr val="FFFF00"/>
                </a:solidFill>
              </a:rPr>
              <a:t>“..and let virtue garnish they thoughts unceasingly…”</a:t>
            </a:r>
          </a:p>
        </p:txBody>
      </p:sp>
      <p:sp>
        <p:nvSpPr>
          <p:cNvPr id="7" name="TextBox 6"/>
          <p:cNvSpPr txBox="1"/>
          <p:nvPr/>
        </p:nvSpPr>
        <p:spPr>
          <a:xfrm>
            <a:off x="0" y="6447576"/>
            <a:ext cx="3962400" cy="369332"/>
          </a:xfrm>
          <a:prstGeom prst="rect">
            <a:avLst/>
          </a:prstGeom>
          <a:noFill/>
        </p:spPr>
        <p:txBody>
          <a:bodyPr wrap="square" rtlCol="0">
            <a:spAutoFit/>
          </a:bodyPr>
          <a:lstStyle/>
          <a:p>
            <a:r>
              <a:rPr lang="en-US" dirty="0">
                <a:solidFill>
                  <a:schemeClr val="bg1"/>
                </a:solidFill>
              </a:rPr>
              <a:t>D&amp;C 121:45</a:t>
            </a:r>
          </a:p>
        </p:txBody>
      </p:sp>
      <p:sp>
        <p:nvSpPr>
          <p:cNvPr id="8" name="TextBox 7"/>
          <p:cNvSpPr txBox="1"/>
          <p:nvPr/>
        </p:nvSpPr>
        <p:spPr>
          <a:xfrm>
            <a:off x="6031375" y="4137097"/>
            <a:ext cx="4114800" cy="1938992"/>
          </a:xfrm>
          <a:prstGeom prst="rect">
            <a:avLst/>
          </a:prstGeom>
          <a:noFill/>
        </p:spPr>
        <p:txBody>
          <a:bodyPr wrap="square" rtlCol="0">
            <a:spAutoFit/>
          </a:bodyPr>
          <a:lstStyle/>
          <a:p>
            <a:r>
              <a:rPr lang="en-US" sz="2400" i="1" dirty="0">
                <a:solidFill>
                  <a:srgbClr val="FFFF00"/>
                </a:solidFill>
              </a:rPr>
              <a:t>“But this much I can tell you, that if ye do not watch yourselves, and your thoughts, and your words, and your deeds,…”-Mosiah 4:30</a:t>
            </a:r>
          </a:p>
        </p:txBody>
      </p:sp>
      <p:pic>
        <p:nvPicPr>
          <p:cNvPr id="9" name="Picture 8" descr="woman.jpg"/>
          <p:cNvPicPr>
            <a:picLocks noChangeAspect="1"/>
          </p:cNvPicPr>
          <p:nvPr/>
        </p:nvPicPr>
        <p:blipFill>
          <a:blip r:embed="rId3" cstate="print"/>
          <a:stretch>
            <a:fillRect/>
          </a:stretch>
        </p:blipFill>
        <p:spPr>
          <a:xfrm>
            <a:off x="6324600" y="1219200"/>
            <a:ext cx="1905000" cy="1905000"/>
          </a:xfrm>
          <a:prstGeom prst="rect">
            <a:avLst/>
          </a:prstGeom>
        </p:spPr>
      </p:pic>
      <p:pic>
        <p:nvPicPr>
          <p:cNvPr id="3" name="Picture 2">
            <a:extLst>
              <a:ext uri="{FF2B5EF4-FFF2-40B4-BE49-F238E27FC236}">
                <a16:creationId xmlns:a16="http://schemas.microsoft.com/office/drawing/2014/main" id="{D4E74438-67F3-44FE-B921-DB2A21BFC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669" y="3906222"/>
            <a:ext cx="3192655" cy="2400743"/>
          </a:xfrm>
          <a:prstGeom prst="rect">
            <a:avLst/>
          </a:prstGeom>
        </p:spPr>
      </p:pic>
    </p:spTree>
    <p:extLst>
      <p:ext uri="{BB962C8B-B14F-4D97-AF65-F5344CB8AC3E}">
        <p14:creationId xmlns:p14="http://schemas.microsoft.com/office/powerpoint/2010/main" val="12002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54084" y="1066800"/>
            <a:ext cx="6727373" cy="1015663"/>
          </a:xfrm>
          <a:prstGeom prst="rect">
            <a:avLst/>
          </a:prstGeom>
          <a:noFill/>
        </p:spPr>
        <p:txBody>
          <a:bodyPr wrap="square" rtlCol="0">
            <a:spAutoFit/>
          </a:bodyPr>
          <a:lstStyle/>
          <a:p>
            <a:pPr algn="ctr"/>
            <a:r>
              <a:rPr lang="en-US" sz="2000" i="1" dirty="0">
                <a:solidFill>
                  <a:schemeClr val="bg1"/>
                </a:solidFill>
              </a:rPr>
              <a:t>Quickened</a:t>
            </a:r>
            <a:r>
              <a:rPr lang="en-US" sz="2000" dirty="0">
                <a:solidFill>
                  <a:schemeClr val="bg1"/>
                </a:solidFill>
              </a:rPr>
              <a:t> = made alive </a:t>
            </a:r>
          </a:p>
          <a:p>
            <a:pPr algn="ctr"/>
            <a:endParaRPr lang="en-US" sz="2000" dirty="0">
              <a:solidFill>
                <a:schemeClr val="bg1"/>
              </a:solidFill>
            </a:endParaRPr>
          </a:p>
          <a:p>
            <a:pPr algn="ctr"/>
            <a:r>
              <a:rPr lang="en-US" sz="2000" i="1" dirty="0">
                <a:solidFill>
                  <a:schemeClr val="bg1"/>
                </a:solidFill>
              </a:rPr>
              <a:t>Heavenly places</a:t>
            </a:r>
            <a:r>
              <a:rPr lang="en-US" sz="2000" dirty="0">
                <a:solidFill>
                  <a:schemeClr val="bg1"/>
                </a:solidFill>
              </a:rPr>
              <a:t> = to realms in heaven that people inherit</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Heavenly Places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2:6</a:t>
            </a: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(3)</a:t>
            </a:r>
          </a:p>
        </p:txBody>
      </p:sp>
      <p:sp>
        <p:nvSpPr>
          <p:cNvPr id="7" name="Rectangle 6"/>
          <p:cNvSpPr/>
          <p:nvPr/>
        </p:nvSpPr>
        <p:spPr>
          <a:xfrm>
            <a:off x="555172" y="2920778"/>
            <a:ext cx="6672942" cy="1200329"/>
          </a:xfrm>
          <a:prstGeom prst="rect">
            <a:avLst/>
          </a:prstGeom>
        </p:spPr>
        <p:txBody>
          <a:bodyPr wrap="square">
            <a:spAutoFit/>
          </a:bodyPr>
          <a:lstStyle/>
          <a:p>
            <a:r>
              <a:rPr lang="en-US" sz="2400" dirty="0">
                <a:solidFill>
                  <a:schemeClr val="bg1"/>
                </a:solidFill>
                <a:latin typeface="Calibri" panose="020F0502020204030204" pitchFamily="34" charset="0"/>
              </a:rPr>
              <a:t>After Conversion:</a:t>
            </a:r>
          </a:p>
          <a:p>
            <a:r>
              <a:rPr lang="en-US" sz="2400" dirty="0">
                <a:solidFill>
                  <a:schemeClr val="bg1"/>
                </a:solidFill>
                <a:latin typeface="Calibri" panose="020F0502020204030204" pitchFamily="34" charset="0"/>
              </a:rPr>
              <a:t>The Lord had quickened them, or made them alive, from their spiritually dead and sinful state</a:t>
            </a:r>
            <a:endParaRPr lang="en-US" sz="2400" dirty="0">
              <a:solidFill>
                <a:schemeClr val="bg1"/>
              </a:solidFill>
            </a:endParaRPr>
          </a:p>
        </p:txBody>
      </p:sp>
      <p:grpSp>
        <p:nvGrpSpPr>
          <p:cNvPr id="13" name="Group 12"/>
          <p:cNvGrpSpPr/>
          <p:nvPr/>
        </p:nvGrpSpPr>
        <p:grpSpPr>
          <a:xfrm>
            <a:off x="7609111" y="2412093"/>
            <a:ext cx="3262089" cy="2726355"/>
            <a:chOff x="7238997" y="2139950"/>
            <a:chExt cx="3262089" cy="272635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840" y="2139950"/>
              <a:ext cx="3229246" cy="2540907"/>
            </a:xfrm>
            <a:prstGeom prst="rect">
              <a:avLst/>
            </a:prstGeom>
          </p:spPr>
        </p:pic>
        <p:sp>
          <p:nvSpPr>
            <p:cNvPr id="31" name="TextBox 30"/>
            <p:cNvSpPr txBox="1"/>
            <p:nvPr/>
          </p:nvSpPr>
          <p:spPr>
            <a:xfrm>
              <a:off x="7238997" y="4650861"/>
              <a:ext cx="3189517" cy="215444"/>
            </a:xfrm>
            <a:prstGeom prst="rect">
              <a:avLst/>
            </a:prstGeom>
            <a:noFill/>
          </p:spPr>
          <p:txBody>
            <a:bodyPr wrap="square" rtlCol="0">
              <a:spAutoFit/>
            </a:bodyPr>
            <a:lstStyle/>
            <a:p>
              <a:r>
                <a:rPr lang="en-US" sz="800" dirty="0">
                  <a:solidFill>
                    <a:schemeClr val="bg1"/>
                  </a:solidFill>
                </a:rPr>
                <a:t>James C. Christensen</a:t>
              </a:r>
            </a:p>
          </p:txBody>
        </p:sp>
      </p:grpSp>
      <p:grpSp>
        <p:nvGrpSpPr>
          <p:cNvPr id="33" name="Group 32"/>
          <p:cNvGrpSpPr/>
          <p:nvPr/>
        </p:nvGrpSpPr>
        <p:grpSpPr>
          <a:xfrm>
            <a:off x="2766404" y="4162565"/>
            <a:ext cx="3300897" cy="2390250"/>
            <a:chOff x="372517" y="4158361"/>
            <a:chExt cx="3300897" cy="2390250"/>
          </a:xfrm>
        </p:grpSpPr>
        <p:grpSp>
          <p:nvGrpSpPr>
            <p:cNvPr id="34" name="Group 33"/>
            <p:cNvGrpSpPr/>
            <p:nvPr/>
          </p:nvGrpSpPr>
          <p:grpSpPr>
            <a:xfrm>
              <a:off x="372517" y="4158361"/>
              <a:ext cx="3300897" cy="2390250"/>
              <a:chOff x="581376" y="833642"/>
              <a:chExt cx="7969970" cy="5771225"/>
            </a:xfrm>
          </p:grpSpPr>
          <p:grpSp>
            <p:nvGrpSpPr>
              <p:cNvPr id="36" name="Group 14"/>
              <p:cNvGrpSpPr/>
              <p:nvPr/>
            </p:nvGrpSpPr>
            <p:grpSpPr>
              <a:xfrm rot="10800000">
                <a:off x="7696200" y="5257800"/>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1"/>
              <p:cNvGrpSpPr/>
              <p:nvPr/>
            </p:nvGrpSpPr>
            <p:grpSpPr>
              <a:xfrm rot="10800000">
                <a:off x="939238" y="4923502"/>
                <a:ext cx="621450" cy="1347067"/>
                <a:chOff x="7010400" y="381000"/>
                <a:chExt cx="762000" cy="2033666"/>
              </a:xfrm>
            </p:grpSpPr>
            <p:sp>
              <p:nvSpPr>
                <p:cNvPr id="47" name="Rounded Rectangle 4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381000"/>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
              <p:cNvSpPr/>
              <p:nvPr/>
            </p:nvSpPr>
            <p:spPr>
              <a:xfrm>
                <a:off x="7315200" y="1981200"/>
                <a:ext cx="1236146" cy="3840519"/>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1"/>
              <p:cNvSpPr/>
              <p:nvPr/>
            </p:nvSpPr>
            <p:spPr>
              <a:xfrm>
                <a:off x="581376" y="1740100"/>
                <a:ext cx="1236147" cy="3840520"/>
              </a:xfrm>
              <a:prstGeom prst="can">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899460" y="833642"/>
                <a:ext cx="621450" cy="986197"/>
                <a:chOff x="7031201" y="834275"/>
                <a:chExt cx="762000" cy="1488861"/>
              </a:xfrm>
            </p:grpSpPr>
            <p:sp>
              <p:nvSpPr>
                <p:cNvPr id="45" name="Rounded Rectangle 4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
                <p:cNvSpPr/>
                <p:nvPr/>
              </p:nvSpPr>
              <p:spPr>
                <a:xfrm>
                  <a:off x="7031201" y="834275"/>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7646520" y="1148254"/>
                <a:ext cx="621450" cy="1017899"/>
                <a:chOff x="7087348" y="824753"/>
                <a:chExt cx="762000" cy="1536722"/>
              </a:xfrm>
            </p:grpSpPr>
            <p:sp>
              <p:nvSpPr>
                <p:cNvPr id="43" name="Rounded Rectangle 4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87348" y="824753"/>
                  <a:ext cx="762000" cy="1219200"/>
                </a:xfrm>
                <a:prstGeom prst="ellipse">
                  <a:avLst/>
                </a:prstGeom>
                <a:solidFill>
                  <a:srgbClr val="CDB8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841731" y="4928915"/>
              <a:ext cx="2345814" cy="923330"/>
            </a:xfrm>
            <a:prstGeom prst="rect">
              <a:avLst/>
            </a:prstGeom>
          </p:spPr>
          <p:txBody>
            <a:bodyPr wrap="square">
              <a:spAutoFit/>
            </a:bodyPr>
            <a:lstStyle/>
            <a:p>
              <a:pPr algn="ctr"/>
              <a:r>
                <a:rPr lang="en-US" dirty="0"/>
                <a:t>As we exercise faith in Jesus Christ, we are saved by His grace</a:t>
              </a:r>
              <a:endParaRPr lang="en-US" sz="1600" dirty="0"/>
            </a:p>
          </p:txBody>
        </p:sp>
      </p:grpSp>
      <p:sp>
        <p:nvSpPr>
          <p:cNvPr id="14" name="Rectangle 13"/>
          <p:cNvSpPr/>
          <p:nvPr/>
        </p:nvSpPr>
        <p:spPr>
          <a:xfrm>
            <a:off x="6270171" y="5522463"/>
            <a:ext cx="6096000" cy="646331"/>
          </a:xfrm>
          <a:prstGeom prst="rect">
            <a:avLst/>
          </a:prstGeom>
        </p:spPr>
        <p:txBody>
          <a:bodyPr>
            <a:spAutoFit/>
          </a:bodyPr>
          <a:lstStyle/>
          <a:p>
            <a:r>
              <a:rPr lang="en-US" dirty="0">
                <a:solidFill>
                  <a:schemeClr val="bg1"/>
                </a:solidFill>
                <a:latin typeface="Calibri" panose="020F0502020204030204" pitchFamily="34" charset="0"/>
              </a:rPr>
              <a:t>Grace = help or strength, given through the bounteous mercy and love of Jesus Christ.</a:t>
            </a:r>
            <a:endParaRPr lang="en-US" dirty="0">
              <a:solidFill>
                <a:schemeClr val="bg1"/>
              </a:solidFill>
            </a:endParaRPr>
          </a:p>
        </p:txBody>
      </p:sp>
    </p:spTree>
    <p:extLst>
      <p:ext uri="{BB962C8B-B14F-4D97-AF65-F5344CB8AC3E}">
        <p14:creationId xmlns:p14="http://schemas.microsoft.com/office/powerpoint/2010/main" val="2548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out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1576" y="2941218"/>
            <a:ext cx="5029200" cy="2308324"/>
          </a:xfrm>
          <a:prstGeom prst="rect">
            <a:avLst/>
          </a:prstGeom>
          <a:noFill/>
        </p:spPr>
        <p:txBody>
          <a:bodyPr wrap="square" rtlCol="0">
            <a:spAutoFit/>
          </a:bodyPr>
          <a:lstStyle/>
          <a:p>
            <a:r>
              <a:rPr lang="en-US" sz="2400" dirty="0">
                <a:solidFill>
                  <a:schemeClr val="bg1"/>
                </a:solidFill>
              </a:rPr>
              <a:t>“I have come to know that thoughts, like water, will stay on course if we make a place for them to go. Otherwise, our thoughts follow the course of least resistance, always seeking the lower levels.”</a:t>
            </a:r>
          </a:p>
        </p:txBody>
      </p:sp>
      <p:sp>
        <p:nvSpPr>
          <p:cNvPr id="9" name="TextBox 8"/>
          <p:cNvSpPr txBox="1"/>
          <p:nvPr/>
        </p:nvSpPr>
        <p:spPr>
          <a:xfrm>
            <a:off x="2057400" y="228601"/>
            <a:ext cx="8382000" cy="769441"/>
          </a:xfrm>
          <a:prstGeom prst="rect">
            <a:avLst/>
          </a:prstGeom>
          <a:noFill/>
        </p:spPr>
        <p:txBody>
          <a:bodyPr wrap="square" rtlCol="0">
            <a:spAutoFit/>
          </a:bodyPr>
          <a:lstStyle/>
          <a:p>
            <a:pPr algn="ctr"/>
            <a:r>
              <a:rPr lang="en-US" sz="4400" dirty="0">
                <a:solidFill>
                  <a:schemeClr val="bg1"/>
                </a:solidFill>
              </a:rPr>
              <a:t>For as a man </a:t>
            </a:r>
            <a:r>
              <a:rPr lang="en-US" sz="4400" dirty="0" err="1">
                <a:solidFill>
                  <a:schemeClr val="bg1"/>
                </a:solidFill>
              </a:rPr>
              <a:t>thinketh</a:t>
            </a:r>
            <a:r>
              <a:rPr lang="en-US" sz="4400" dirty="0">
                <a:solidFill>
                  <a:schemeClr val="bg1"/>
                </a:solidFill>
              </a:rPr>
              <a:t> so is he.</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(7)</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38" y="829852"/>
            <a:ext cx="1042232" cy="1298939"/>
          </a:xfrm>
          <a:prstGeom prst="rect">
            <a:avLst/>
          </a:prstGeom>
        </p:spPr>
      </p:pic>
      <p:pic>
        <p:nvPicPr>
          <p:cNvPr id="4" name="Picture 3">
            <a:extLst>
              <a:ext uri="{FF2B5EF4-FFF2-40B4-BE49-F238E27FC236}">
                <a16:creationId xmlns:a16="http://schemas.microsoft.com/office/drawing/2014/main" id="{05B2BFD7-4DA3-40B8-9DAA-0B25BB2FE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159" y="1848208"/>
            <a:ext cx="3237838" cy="4336135"/>
          </a:xfrm>
          <a:prstGeom prst="rect">
            <a:avLst/>
          </a:prstGeom>
        </p:spPr>
      </p:pic>
    </p:spTree>
    <p:extLst>
      <p:ext uri="{BB962C8B-B14F-4D97-AF65-F5344CB8AC3E}">
        <p14:creationId xmlns:p14="http://schemas.microsoft.com/office/powerpoint/2010/main" val="3887461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0"/>
            <a:ext cx="8534400" cy="1077218"/>
          </a:xfrm>
          <a:prstGeom prst="rect">
            <a:avLst/>
          </a:prstGeom>
          <a:noFill/>
        </p:spPr>
        <p:txBody>
          <a:bodyPr wrap="square" rtlCol="0">
            <a:spAutoFit/>
          </a:bodyPr>
          <a:lstStyle/>
          <a:p>
            <a:pPr algn="ctr"/>
            <a:r>
              <a:rPr lang="en-US" sz="3600" dirty="0">
                <a:solidFill>
                  <a:schemeClr val="bg1"/>
                </a:solidFill>
              </a:rPr>
              <a:t>Our Hearts:</a:t>
            </a:r>
          </a:p>
          <a:p>
            <a:endParaRPr lang="en-US" sz="2800" dirty="0">
              <a:solidFill>
                <a:schemeClr val="bg1"/>
              </a:solidFill>
            </a:endParaRPr>
          </a:p>
        </p:txBody>
      </p:sp>
      <p:sp>
        <p:nvSpPr>
          <p:cNvPr id="6" name="TextBox 5"/>
          <p:cNvSpPr txBox="1"/>
          <p:nvPr/>
        </p:nvSpPr>
        <p:spPr>
          <a:xfrm>
            <a:off x="879764" y="1080655"/>
            <a:ext cx="5029200" cy="5078313"/>
          </a:xfrm>
          <a:prstGeom prst="rect">
            <a:avLst/>
          </a:prstGeom>
          <a:noFill/>
        </p:spPr>
        <p:txBody>
          <a:bodyPr wrap="square" rtlCol="0">
            <a:spAutoFit/>
          </a:bodyPr>
          <a:lstStyle/>
          <a:p>
            <a:r>
              <a:rPr lang="en-US" sz="3600" dirty="0">
                <a:solidFill>
                  <a:schemeClr val="bg1"/>
                </a:solidFill>
              </a:rPr>
              <a:t>“Attitude can make all the difference in our lives, and we control our attitude. It can make us miserable or happy, content or dissatisfied. </a:t>
            </a:r>
          </a:p>
          <a:p>
            <a:endParaRPr lang="en-US" sz="3600" dirty="0">
              <a:solidFill>
                <a:schemeClr val="bg1"/>
              </a:solidFill>
            </a:endParaRPr>
          </a:p>
          <a:p>
            <a:r>
              <a:rPr lang="en-US" sz="3600" dirty="0">
                <a:solidFill>
                  <a:schemeClr val="bg1"/>
                </a:solidFill>
              </a:rPr>
              <a:t>To a great degree, it can make us strong or weak.”</a:t>
            </a:r>
          </a:p>
        </p:txBody>
      </p:sp>
      <p:pic>
        <p:nvPicPr>
          <p:cNvPr id="8" name="Picture 7" descr="President monson1.jpg"/>
          <p:cNvPicPr>
            <a:picLocks noChangeAspect="1"/>
          </p:cNvPicPr>
          <p:nvPr/>
        </p:nvPicPr>
        <p:blipFill>
          <a:blip r:embed="rId3" cstate="print"/>
          <a:stretch>
            <a:fillRect/>
          </a:stretch>
        </p:blipFill>
        <p:spPr>
          <a:xfrm>
            <a:off x="6858001" y="3429001"/>
            <a:ext cx="1876425" cy="2486025"/>
          </a:xfrm>
          <a:prstGeom prst="rect">
            <a:avLst/>
          </a:prstGeom>
        </p:spPr>
      </p:pic>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spTree>
    <p:extLst>
      <p:ext uri="{BB962C8B-B14F-4D97-AF65-F5344CB8AC3E}">
        <p14:creationId xmlns:p14="http://schemas.microsoft.com/office/powerpoint/2010/main" val="4066319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534400" cy="1384995"/>
          </a:xfrm>
          <a:prstGeom prst="rect">
            <a:avLst/>
          </a:prstGeom>
          <a:noFill/>
        </p:spPr>
        <p:txBody>
          <a:bodyPr wrap="square" rtlCol="0">
            <a:spAutoFit/>
          </a:bodyPr>
          <a:lstStyle/>
          <a:p>
            <a:pPr algn="ctr"/>
            <a:r>
              <a:rPr lang="en-US" sz="3600" dirty="0">
                <a:solidFill>
                  <a:schemeClr val="bg1"/>
                </a:solidFill>
              </a:rPr>
              <a:t>Our Virtue and Chastity: </a:t>
            </a:r>
          </a:p>
          <a:p>
            <a:pPr algn="ctr"/>
            <a:r>
              <a:rPr lang="en-US" sz="2000" dirty="0">
                <a:solidFill>
                  <a:schemeClr val="bg1"/>
                </a:solidFill>
              </a:rPr>
              <a:t>Remaining pure and clean before marriage</a:t>
            </a:r>
          </a:p>
          <a:p>
            <a:endParaRPr lang="en-US" sz="2800" dirty="0">
              <a:solidFill>
                <a:schemeClr val="bg1"/>
              </a:solidFill>
            </a:endParaRPr>
          </a:p>
        </p:txBody>
      </p:sp>
      <p:sp>
        <p:nvSpPr>
          <p:cNvPr id="6" name="TextBox 5"/>
          <p:cNvSpPr txBox="1"/>
          <p:nvPr/>
        </p:nvSpPr>
        <p:spPr>
          <a:xfrm>
            <a:off x="820882" y="1589809"/>
            <a:ext cx="4114800" cy="1569660"/>
          </a:xfrm>
          <a:prstGeom prst="rect">
            <a:avLst/>
          </a:prstGeom>
          <a:noFill/>
        </p:spPr>
        <p:txBody>
          <a:bodyPr wrap="square" rtlCol="0">
            <a:spAutoFit/>
          </a:bodyPr>
          <a:lstStyle/>
          <a:p>
            <a:r>
              <a:rPr lang="en-US" sz="2400" i="1" dirty="0">
                <a:solidFill>
                  <a:srgbClr val="FFFF00"/>
                </a:solidFill>
              </a:rPr>
              <a:t>“Moral purity is an eternal principle. The spirit of god “cannot dwell in an unclean tabernacle” (Mosiah 2:37)</a:t>
            </a:r>
          </a:p>
        </p:txBody>
      </p:sp>
      <p:sp>
        <p:nvSpPr>
          <p:cNvPr id="8" name="TextBox 7"/>
          <p:cNvSpPr txBox="1"/>
          <p:nvPr/>
        </p:nvSpPr>
        <p:spPr>
          <a:xfrm>
            <a:off x="5406715" y="3441835"/>
            <a:ext cx="5884718" cy="3046988"/>
          </a:xfrm>
          <a:prstGeom prst="rect">
            <a:avLst/>
          </a:prstGeom>
          <a:noFill/>
        </p:spPr>
        <p:txBody>
          <a:bodyPr wrap="square" rtlCol="0">
            <a:spAutoFit/>
          </a:bodyPr>
          <a:lstStyle/>
          <a:p>
            <a:r>
              <a:rPr lang="en-US" sz="2400" dirty="0">
                <a:solidFill>
                  <a:schemeClr val="bg1"/>
                </a:solidFill>
              </a:rPr>
              <a:t>“We covenant to live the law of chastity. The law of chastity is virtue and sexual purity.</a:t>
            </a:r>
          </a:p>
          <a:p>
            <a:endParaRPr lang="en-US" sz="2400" dirty="0">
              <a:solidFill>
                <a:schemeClr val="bg1"/>
              </a:solidFill>
            </a:endParaRPr>
          </a:p>
          <a:p>
            <a:r>
              <a:rPr lang="en-US" sz="2400" dirty="0">
                <a:solidFill>
                  <a:schemeClr val="bg1"/>
                </a:solidFill>
              </a:rPr>
              <a:t> </a:t>
            </a:r>
            <a:r>
              <a:rPr lang="en-US" sz="2400" dirty="0">
                <a:solidFill>
                  <a:srgbClr val="FFFF00"/>
                </a:solidFill>
              </a:rPr>
              <a:t>(</a:t>
            </a:r>
            <a:r>
              <a:rPr lang="en-US" sz="2400" i="1" dirty="0">
                <a:solidFill>
                  <a:srgbClr val="FFFF00"/>
                </a:solidFill>
              </a:rPr>
              <a:t>Thou </a:t>
            </a:r>
            <a:r>
              <a:rPr lang="en-US" sz="2400" i="1" dirty="0" err="1">
                <a:solidFill>
                  <a:srgbClr val="FFFF00"/>
                </a:solidFill>
              </a:rPr>
              <a:t>shalt</a:t>
            </a:r>
            <a:r>
              <a:rPr lang="en-US" sz="2400" i="1" dirty="0">
                <a:solidFill>
                  <a:srgbClr val="FFFF00"/>
                </a:solidFill>
              </a:rPr>
              <a:t> love thy wife will all thy heart, and </a:t>
            </a:r>
            <a:r>
              <a:rPr lang="en-US" sz="2400" i="1" dirty="0" err="1">
                <a:solidFill>
                  <a:srgbClr val="FFFF00"/>
                </a:solidFill>
              </a:rPr>
              <a:t>shalt</a:t>
            </a:r>
            <a:r>
              <a:rPr lang="en-US" sz="2400" i="1" dirty="0">
                <a:solidFill>
                  <a:srgbClr val="FFFF00"/>
                </a:solidFill>
              </a:rPr>
              <a:t> cleave unto her and none else. And he that </a:t>
            </a:r>
            <a:r>
              <a:rPr lang="en-US" sz="2400" i="1" dirty="0" err="1">
                <a:solidFill>
                  <a:srgbClr val="FFFF00"/>
                </a:solidFill>
              </a:rPr>
              <a:t>looketh</a:t>
            </a:r>
            <a:r>
              <a:rPr lang="en-US" sz="2400" i="1" dirty="0">
                <a:solidFill>
                  <a:srgbClr val="FFFF00"/>
                </a:solidFill>
              </a:rPr>
              <a:t> upon a woman to lust after her shall deny the faith, and shall not have the Spirit…)—D&amp;C 42:22</a:t>
            </a:r>
          </a:p>
        </p:txBody>
      </p:sp>
      <p:sp>
        <p:nvSpPr>
          <p:cNvPr id="10" name="Rectangle 9"/>
          <p:cNvSpPr/>
          <p:nvPr/>
        </p:nvSpPr>
        <p:spPr>
          <a:xfrm>
            <a:off x="11749250" y="6488668"/>
            <a:ext cx="442750" cy="369332"/>
          </a:xfrm>
          <a:prstGeom prst="rect">
            <a:avLst/>
          </a:prstGeom>
        </p:spPr>
        <p:txBody>
          <a:bodyPr wrap="none">
            <a:spAutoFit/>
          </a:bodyPr>
          <a:lstStyle/>
          <a:p>
            <a:r>
              <a:rPr lang="en-US" dirty="0">
                <a:solidFill>
                  <a:schemeClr val="bg1"/>
                </a:solidFill>
              </a:rPr>
              <a:t>(9)</a:t>
            </a:r>
            <a:endParaRPr lang="en-US" dirty="0"/>
          </a:p>
        </p:txBody>
      </p:sp>
      <p:pic>
        <p:nvPicPr>
          <p:cNvPr id="3" name="Picture 2">
            <a:extLst>
              <a:ext uri="{FF2B5EF4-FFF2-40B4-BE49-F238E27FC236}">
                <a16:creationId xmlns:a16="http://schemas.microsoft.com/office/drawing/2014/main" id="{90A9703A-B390-4E78-9E2C-D8C347F23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482" y="1230192"/>
            <a:ext cx="2854080" cy="1895345"/>
          </a:xfrm>
          <a:prstGeom prst="rect">
            <a:avLst/>
          </a:prstGeom>
        </p:spPr>
      </p:pic>
      <p:pic>
        <p:nvPicPr>
          <p:cNvPr id="7" name="Picture 6">
            <a:extLst>
              <a:ext uri="{FF2B5EF4-FFF2-40B4-BE49-F238E27FC236}">
                <a16:creationId xmlns:a16="http://schemas.microsoft.com/office/drawing/2014/main" id="{2294C9F0-DDF7-440F-82CC-6561CDC09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932" y="3860429"/>
            <a:ext cx="3333750" cy="2209800"/>
          </a:xfrm>
          <a:prstGeom prst="rect">
            <a:avLst/>
          </a:prstGeom>
        </p:spPr>
      </p:pic>
    </p:spTree>
    <p:extLst>
      <p:ext uri="{BB962C8B-B14F-4D97-AF65-F5344CB8AC3E}">
        <p14:creationId xmlns:p14="http://schemas.microsoft.com/office/powerpoint/2010/main" val="95681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0"/>
            <a:ext cx="8534400" cy="1077218"/>
          </a:xfrm>
          <a:prstGeom prst="rect">
            <a:avLst/>
          </a:prstGeom>
          <a:noFill/>
        </p:spPr>
        <p:txBody>
          <a:bodyPr wrap="square" rtlCol="0">
            <a:spAutoFit/>
          </a:bodyPr>
          <a:lstStyle/>
          <a:p>
            <a:pPr algn="ctr"/>
            <a:r>
              <a:rPr lang="en-US" sz="3600" dirty="0">
                <a:solidFill>
                  <a:schemeClr val="bg1"/>
                </a:solidFill>
              </a:rPr>
              <a:t>Our Goals and Direction:</a:t>
            </a:r>
          </a:p>
          <a:p>
            <a:endParaRPr lang="en-US" sz="2800" dirty="0">
              <a:solidFill>
                <a:schemeClr val="bg1"/>
              </a:solidFill>
            </a:endParaRPr>
          </a:p>
        </p:txBody>
      </p:sp>
      <p:sp>
        <p:nvSpPr>
          <p:cNvPr id="6" name="TextBox 5"/>
          <p:cNvSpPr txBox="1"/>
          <p:nvPr/>
        </p:nvSpPr>
        <p:spPr>
          <a:xfrm>
            <a:off x="1828800" y="1600200"/>
            <a:ext cx="4114800" cy="2308324"/>
          </a:xfrm>
          <a:prstGeom prst="rect">
            <a:avLst/>
          </a:prstGeom>
          <a:noFill/>
        </p:spPr>
        <p:txBody>
          <a:bodyPr wrap="square" rtlCol="0">
            <a:spAutoFit/>
          </a:bodyPr>
          <a:lstStyle/>
          <a:p>
            <a:r>
              <a:rPr lang="en-US" sz="2400" i="1" dirty="0">
                <a:solidFill>
                  <a:srgbClr val="FFFF00"/>
                </a:solidFill>
              </a:rPr>
              <a:t>“Use boldness, but not </a:t>
            </a:r>
            <a:r>
              <a:rPr lang="en-US" sz="2400" i="1" dirty="0" err="1">
                <a:solidFill>
                  <a:srgbClr val="FFFF00"/>
                </a:solidFill>
              </a:rPr>
              <a:t>overbearance</a:t>
            </a:r>
            <a:r>
              <a:rPr lang="en-US" sz="2400" i="1" dirty="0">
                <a:solidFill>
                  <a:srgbClr val="FFFF00"/>
                </a:solidFill>
              </a:rPr>
              <a:t>; and also see that ye bridle all your passions, that ye may be filled with love; see that ye refrain from idleness.”</a:t>
            </a:r>
          </a:p>
        </p:txBody>
      </p:sp>
      <p:sp>
        <p:nvSpPr>
          <p:cNvPr id="7" name="TextBox 6"/>
          <p:cNvSpPr txBox="1"/>
          <p:nvPr/>
        </p:nvSpPr>
        <p:spPr>
          <a:xfrm>
            <a:off x="6106392" y="4339936"/>
            <a:ext cx="5063836" cy="1754326"/>
          </a:xfrm>
          <a:prstGeom prst="rect">
            <a:avLst/>
          </a:prstGeom>
          <a:noFill/>
        </p:spPr>
        <p:txBody>
          <a:bodyPr wrap="square" rtlCol="0">
            <a:spAutoFit/>
          </a:bodyPr>
          <a:lstStyle/>
          <a:p>
            <a:r>
              <a:rPr lang="en-US" sz="3600" i="1" dirty="0">
                <a:solidFill>
                  <a:srgbClr val="FFFF00"/>
                </a:solidFill>
              </a:rPr>
              <a:t>“You can’t be right by doing wrong; you can’t be wrong by doing right.”</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pic>
        <p:nvPicPr>
          <p:cNvPr id="10" name="Picture 9" descr="President monson1.jpg"/>
          <p:cNvPicPr>
            <a:picLocks noChangeAspect="1"/>
          </p:cNvPicPr>
          <p:nvPr/>
        </p:nvPicPr>
        <p:blipFill>
          <a:blip r:embed="rId3" cstate="print"/>
          <a:stretch>
            <a:fillRect/>
          </a:stretch>
        </p:blipFill>
        <p:spPr>
          <a:xfrm>
            <a:off x="350666" y="160700"/>
            <a:ext cx="842223" cy="1115839"/>
          </a:xfrm>
          <a:prstGeom prst="rect">
            <a:avLst/>
          </a:prstGeom>
        </p:spPr>
      </p:pic>
      <p:pic>
        <p:nvPicPr>
          <p:cNvPr id="3" name="Picture 2">
            <a:extLst>
              <a:ext uri="{FF2B5EF4-FFF2-40B4-BE49-F238E27FC236}">
                <a16:creationId xmlns:a16="http://schemas.microsoft.com/office/drawing/2014/main" id="{B349051C-A7D0-41C4-81C8-44DCA7143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2" y="1276539"/>
            <a:ext cx="4180693" cy="2660441"/>
          </a:xfrm>
          <a:prstGeom prst="rect">
            <a:avLst/>
          </a:prstGeom>
        </p:spPr>
      </p:pic>
      <p:pic>
        <p:nvPicPr>
          <p:cNvPr id="11" name="Picture 10">
            <a:extLst>
              <a:ext uri="{FF2B5EF4-FFF2-40B4-BE49-F238E27FC236}">
                <a16:creationId xmlns:a16="http://schemas.microsoft.com/office/drawing/2014/main" id="{54509170-0D24-470C-B3BD-153508AEE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1087" y="4569893"/>
            <a:ext cx="2955080" cy="1626738"/>
          </a:xfrm>
          <a:prstGeom prst="rect">
            <a:avLst/>
          </a:prstGeom>
        </p:spPr>
      </p:pic>
    </p:spTree>
    <p:extLst>
      <p:ext uri="{BB962C8B-B14F-4D97-AF65-F5344CB8AC3E}">
        <p14:creationId xmlns:p14="http://schemas.microsoft.com/office/powerpoint/2010/main" val="347096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28601"/>
            <a:ext cx="8610600" cy="646331"/>
          </a:xfrm>
          <a:prstGeom prst="rect">
            <a:avLst/>
          </a:prstGeom>
          <a:noFill/>
        </p:spPr>
        <p:txBody>
          <a:bodyPr wrap="square" rtlCol="0">
            <a:spAutoFit/>
          </a:bodyPr>
          <a:lstStyle/>
          <a:p>
            <a:pPr algn="ctr"/>
            <a:r>
              <a:rPr lang="en-US" sz="3600" dirty="0">
                <a:solidFill>
                  <a:schemeClr val="bg1"/>
                </a:solidFill>
              </a:rPr>
              <a:t>Final Piece of Armor?</a:t>
            </a:r>
          </a:p>
        </p:txBody>
      </p:sp>
      <p:sp>
        <p:nvSpPr>
          <p:cNvPr id="6" name="TextBox 5"/>
          <p:cNvSpPr txBox="1"/>
          <p:nvPr/>
        </p:nvSpPr>
        <p:spPr>
          <a:xfrm>
            <a:off x="1828800" y="1600200"/>
            <a:ext cx="4114800" cy="1938992"/>
          </a:xfrm>
          <a:prstGeom prst="rect">
            <a:avLst/>
          </a:prstGeom>
          <a:noFill/>
        </p:spPr>
        <p:txBody>
          <a:bodyPr wrap="square" rtlCol="0">
            <a:spAutoFit/>
          </a:bodyPr>
          <a:lstStyle/>
          <a:p>
            <a:r>
              <a:rPr lang="en-US" sz="2400" i="1" dirty="0">
                <a:solidFill>
                  <a:srgbClr val="FFFF00"/>
                </a:solidFill>
              </a:rPr>
              <a:t>“Praying always with all prayer and supplication in the Spirit, and watching thereunto with all perseverance and supplication for all saints.”</a:t>
            </a:r>
          </a:p>
        </p:txBody>
      </p:sp>
      <p:sp>
        <p:nvSpPr>
          <p:cNvPr id="8" name="TextBox 7"/>
          <p:cNvSpPr txBox="1"/>
          <p:nvPr/>
        </p:nvSpPr>
        <p:spPr>
          <a:xfrm>
            <a:off x="0" y="6465683"/>
            <a:ext cx="3962400" cy="369332"/>
          </a:xfrm>
          <a:prstGeom prst="rect">
            <a:avLst/>
          </a:prstGeom>
          <a:noFill/>
        </p:spPr>
        <p:txBody>
          <a:bodyPr wrap="square" rtlCol="0">
            <a:spAutoFit/>
          </a:bodyPr>
          <a:lstStyle/>
          <a:p>
            <a:r>
              <a:rPr lang="en-US" dirty="0">
                <a:solidFill>
                  <a:schemeClr val="bg1"/>
                </a:solidFill>
              </a:rPr>
              <a:t>Ephesians 6:18</a:t>
            </a:r>
          </a:p>
        </p:txBody>
      </p:sp>
      <p:sp>
        <p:nvSpPr>
          <p:cNvPr id="10" name="TextBox 9"/>
          <p:cNvSpPr txBox="1"/>
          <p:nvPr/>
        </p:nvSpPr>
        <p:spPr>
          <a:xfrm>
            <a:off x="5782147" y="4781739"/>
            <a:ext cx="4114800" cy="1200329"/>
          </a:xfrm>
          <a:prstGeom prst="rect">
            <a:avLst/>
          </a:prstGeom>
          <a:noFill/>
        </p:spPr>
        <p:txBody>
          <a:bodyPr wrap="square" rtlCol="0">
            <a:spAutoFit/>
          </a:bodyPr>
          <a:lstStyle/>
          <a:p>
            <a:r>
              <a:rPr lang="en-US" sz="2400" dirty="0">
                <a:solidFill>
                  <a:schemeClr val="bg1"/>
                </a:solidFill>
              </a:rPr>
              <a:t>“There are no restrictive “office hours.” But it is we who must arise and go to Him!”</a:t>
            </a:r>
          </a:p>
        </p:txBody>
      </p:sp>
      <p:sp>
        <p:nvSpPr>
          <p:cNvPr id="11" name="Rectangle 10"/>
          <p:cNvSpPr/>
          <p:nvPr/>
        </p:nvSpPr>
        <p:spPr>
          <a:xfrm>
            <a:off x="11632231" y="6488668"/>
            <a:ext cx="559769" cy="369332"/>
          </a:xfrm>
          <a:prstGeom prst="rect">
            <a:avLst/>
          </a:prstGeom>
        </p:spPr>
        <p:txBody>
          <a:bodyPr wrap="none">
            <a:spAutoFit/>
          </a:bodyPr>
          <a:lstStyle/>
          <a:p>
            <a:r>
              <a:rPr lang="en-US" dirty="0">
                <a:solidFill>
                  <a:schemeClr val="bg1"/>
                </a:solidFill>
              </a:rPr>
              <a:t>(10)</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1529" y="5083667"/>
            <a:ext cx="1080599" cy="1352366"/>
          </a:xfrm>
          <a:prstGeom prst="rect">
            <a:avLst/>
          </a:prstGeom>
        </p:spPr>
      </p:pic>
      <p:pic>
        <p:nvPicPr>
          <p:cNvPr id="1026" name="Picture 2" descr="Image result for Nephites bury swo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269" y="1050202"/>
            <a:ext cx="2800706" cy="36213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38CB1D-C4D2-426B-8659-BBC45263F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187" y="3933400"/>
            <a:ext cx="3793340" cy="2048668"/>
          </a:xfrm>
          <a:prstGeom prst="rect">
            <a:avLst/>
          </a:prstGeom>
        </p:spPr>
      </p:pic>
    </p:spTree>
    <p:extLst>
      <p:ext uri="{BB962C8B-B14F-4D97-AF65-F5344CB8AC3E}">
        <p14:creationId xmlns:p14="http://schemas.microsoft.com/office/powerpoint/2010/main" val="6766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62820" y="86008"/>
            <a:ext cx="5029200" cy="3046988"/>
          </a:xfrm>
          <a:prstGeom prst="rect">
            <a:avLst/>
          </a:prstGeom>
          <a:noFill/>
        </p:spPr>
        <p:txBody>
          <a:bodyPr wrap="square" rtlCol="0">
            <a:spAutoFit/>
          </a:bodyPr>
          <a:lstStyle/>
          <a:p>
            <a:r>
              <a:rPr lang="en-US" sz="2400" dirty="0">
                <a:solidFill>
                  <a:schemeClr val="bg1"/>
                </a:solidFill>
              </a:rPr>
              <a:t>“It is Difficult, if not impossible, for the devil to enter a door that is closed. He seems to have no keys for locked doors. But if a door is slightly ajar, he gets his toe in, and soon this is followed by his foot, then by his leg and his body and his head, and finally he is in all the way.”</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(5)</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26" y="327303"/>
            <a:ext cx="1191011" cy="1564871"/>
          </a:xfrm>
          <a:prstGeom prst="rect">
            <a:avLst/>
          </a:prstGeom>
        </p:spPr>
      </p:pic>
      <p:sp>
        <p:nvSpPr>
          <p:cNvPr id="10" name="TextBox 9"/>
          <p:cNvSpPr txBox="1"/>
          <p:nvPr/>
        </p:nvSpPr>
        <p:spPr>
          <a:xfrm>
            <a:off x="5978305" y="3991824"/>
            <a:ext cx="5791200" cy="2308324"/>
          </a:xfrm>
          <a:prstGeom prst="rect">
            <a:avLst/>
          </a:prstGeom>
          <a:noFill/>
        </p:spPr>
        <p:txBody>
          <a:bodyPr wrap="square" rtlCol="0">
            <a:spAutoFit/>
          </a:bodyPr>
          <a:lstStyle/>
          <a:p>
            <a:r>
              <a:rPr lang="en-US" sz="2400" dirty="0">
                <a:solidFill>
                  <a:schemeClr val="bg1"/>
                </a:solidFill>
              </a:rPr>
              <a:t>…Lucifer readily becomes the master when one succumbs to his initial blandishments (flattery). Soon then the conscience is stilled completely, the evil power has full sway, and the door to salvation is closed until a thorough repentance opens it again.”</a:t>
            </a:r>
          </a:p>
        </p:txBody>
      </p:sp>
      <p:pic>
        <p:nvPicPr>
          <p:cNvPr id="4" name="Picture 3">
            <a:extLst>
              <a:ext uri="{FF2B5EF4-FFF2-40B4-BE49-F238E27FC236}">
                <a16:creationId xmlns:a16="http://schemas.microsoft.com/office/drawing/2014/main" id="{79917814-D2A2-43E9-A0B5-2BAF7BF61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441" y="624312"/>
            <a:ext cx="4203700" cy="2743200"/>
          </a:xfrm>
          <a:prstGeom prst="rect">
            <a:avLst/>
          </a:prstGeom>
        </p:spPr>
      </p:pic>
      <p:pic>
        <p:nvPicPr>
          <p:cNvPr id="8" name="Picture 7">
            <a:extLst>
              <a:ext uri="{FF2B5EF4-FFF2-40B4-BE49-F238E27FC236}">
                <a16:creationId xmlns:a16="http://schemas.microsoft.com/office/drawing/2014/main" id="{5ABBD300-13FE-44BC-B9F6-5FBF3F5F4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803" y="3923288"/>
            <a:ext cx="4076700" cy="2362200"/>
          </a:xfrm>
          <a:prstGeom prst="rect">
            <a:avLst/>
          </a:prstGeom>
        </p:spPr>
      </p:pic>
    </p:spTree>
    <p:extLst>
      <p:ext uri="{BB962C8B-B14F-4D97-AF65-F5344CB8AC3E}">
        <p14:creationId xmlns:p14="http://schemas.microsoft.com/office/powerpoint/2010/main" val="23746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762000"/>
            <a:ext cx="8915400" cy="1938992"/>
          </a:xfrm>
          <a:prstGeom prst="rect">
            <a:avLst/>
          </a:prstGeom>
          <a:noFill/>
        </p:spPr>
        <p:txBody>
          <a:bodyPr wrap="square" rtlCol="0">
            <a:spAutoFit/>
          </a:bodyPr>
          <a:lstStyle/>
          <a:p>
            <a:r>
              <a:rPr lang="en-US" sz="2400" dirty="0">
                <a:solidFill>
                  <a:schemeClr val="bg1"/>
                </a:solidFill>
              </a:rPr>
              <a:t>“The war goes on.</a:t>
            </a:r>
          </a:p>
          <a:p>
            <a:r>
              <a:rPr lang="en-US" sz="2400" dirty="0">
                <a:solidFill>
                  <a:schemeClr val="bg1"/>
                </a:solidFill>
              </a:rPr>
              <a:t>	it is as it was in the beginning…</a:t>
            </a:r>
          </a:p>
          <a:p>
            <a:r>
              <a:rPr lang="en-US" sz="2400" dirty="0">
                <a:solidFill>
                  <a:schemeClr val="bg1"/>
                </a:solidFill>
              </a:rPr>
              <a:t>		it is an ongoing battle.</a:t>
            </a:r>
          </a:p>
          <a:p>
            <a:r>
              <a:rPr lang="en-US" sz="2400" dirty="0">
                <a:solidFill>
                  <a:schemeClr val="bg1"/>
                </a:solidFill>
              </a:rPr>
              <a:t>			We cannot be unclean and expect the help of 				the Almighty.</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(3)</a:t>
            </a:r>
            <a:endParaRPr lang="en-US" dirty="0"/>
          </a:p>
        </p:txBody>
      </p:sp>
      <p:pic>
        <p:nvPicPr>
          <p:cNvPr id="3" name="Picture 2">
            <a:extLst>
              <a:ext uri="{FF2B5EF4-FFF2-40B4-BE49-F238E27FC236}">
                <a16:creationId xmlns:a16="http://schemas.microsoft.com/office/drawing/2014/main" id="{1AC6A185-6FDE-49F8-9992-C08674792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663" y="2437436"/>
            <a:ext cx="2434542" cy="4057570"/>
          </a:xfrm>
          <a:prstGeom prst="rect">
            <a:avLst/>
          </a:prstGeom>
        </p:spPr>
      </p:pic>
      <p:grpSp>
        <p:nvGrpSpPr>
          <p:cNvPr id="2" name="Group 1">
            <a:extLst>
              <a:ext uri="{FF2B5EF4-FFF2-40B4-BE49-F238E27FC236}">
                <a16:creationId xmlns:a16="http://schemas.microsoft.com/office/drawing/2014/main" id="{47C5C50D-8DD8-035D-8C84-7EEFC63FB20B}"/>
              </a:ext>
            </a:extLst>
          </p:cNvPr>
          <p:cNvGrpSpPr/>
          <p:nvPr/>
        </p:nvGrpSpPr>
        <p:grpSpPr>
          <a:xfrm>
            <a:off x="1338943" y="3429000"/>
            <a:ext cx="2823877" cy="2496624"/>
            <a:chOff x="7230569" y="4500561"/>
            <a:chExt cx="2268606" cy="2496624"/>
          </a:xfrm>
        </p:grpSpPr>
        <p:grpSp>
          <p:nvGrpSpPr>
            <p:cNvPr id="4" name="Group 3">
              <a:extLst>
                <a:ext uri="{FF2B5EF4-FFF2-40B4-BE49-F238E27FC236}">
                  <a16:creationId xmlns:a16="http://schemas.microsoft.com/office/drawing/2014/main" id="{BFD2445F-4568-FF91-4FAE-28644F22FA93}"/>
                </a:ext>
              </a:extLst>
            </p:cNvPr>
            <p:cNvGrpSpPr/>
            <p:nvPr/>
          </p:nvGrpSpPr>
          <p:grpSpPr>
            <a:xfrm>
              <a:off x="7230569" y="4500561"/>
              <a:ext cx="343758" cy="2462215"/>
              <a:chOff x="7230569" y="4500561"/>
              <a:chExt cx="343758" cy="2462215"/>
            </a:xfrm>
          </p:grpSpPr>
          <p:sp>
            <p:nvSpPr>
              <p:cNvPr id="15" name="Cylinder 14">
                <a:extLst>
                  <a:ext uri="{FF2B5EF4-FFF2-40B4-BE49-F238E27FC236}">
                    <a16:creationId xmlns:a16="http://schemas.microsoft.com/office/drawing/2014/main" id="{EC50516A-3848-E0CA-4B68-1ADF5B0FDB73}"/>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55C9F5-DBA9-D699-2F89-96C492938387}"/>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21A2FB-87A5-6686-45A9-6CC504C9CE53}"/>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9F5168-5D07-ADD5-EA68-B76189B11939}"/>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ave 4">
              <a:extLst>
                <a:ext uri="{FF2B5EF4-FFF2-40B4-BE49-F238E27FC236}">
                  <a16:creationId xmlns:a16="http://schemas.microsoft.com/office/drawing/2014/main" id="{966E4256-3EE2-622F-AD95-73E6ED090ECD}"/>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F6BD65F-4820-F8DC-8680-D9F4E524ED82}"/>
                </a:ext>
              </a:extLst>
            </p:cNvPr>
            <p:cNvGrpSpPr/>
            <p:nvPr/>
          </p:nvGrpSpPr>
          <p:grpSpPr>
            <a:xfrm>
              <a:off x="9155417" y="4534970"/>
              <a:ext cx="343758" cy="2462215"/>
              <a:chOff x="7230569" y="4500561"/>
              <a:chExt cx="343758" cy="2462215"/>
            </a:xfrm>
          </p:grpSpPr>
          <p:sp>
            <p:nvSpPr>
              <p:cNvPr id="11" name="Cylinder 10">
                <a:extLst>
                  <a:ext uri="{FF2B5EF4-FFF2-40B4-BE49-F238E27FC236}">
                    <a16:creationId xmlns:a16="http://schemas.microsoft.com/office/drawing/2014/main" id="{AAFB6897-AD68-4D92-D629-9C703D3499E3}"/>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B43A33-70E4-5707-C423-9E1C4495BB48}"/>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088C0F-5122-D40F-61BD-EF69FD6DF5B3}"/>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65E417-B8BE-2C29-9832-20A3C5F11DA2}"/>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5DEC1FD1-9AFD-60E4-2FAA-9255B200BFFF}"/>
                </a:ext>
              </a:extLst>
            </p:cNvPr>
            <p:cNvSpPr txBox="1"/>
            <p:nvPr/>
          </p:nvSpPr>
          <p:spPr>
            <a:xfrm>
              <a:off x="7506676" y="5158323"/>
              <a:ext cx="1648741" cy="1077218"/>
            </a:xfrm>
            <a:prstGeom prst="rect">
              <a:avLst/>
            </a:prstGeom>
            <a:noFill/>
            <a:ln>
              <a:noFill/>
            </a:ln>
          </p:spPr>
          <p:txBody>
            <a:bodyPr wrap="square">
              <a:spAutoFit/>
            </a:bodyPr>
            <a:lstStyle/>
            <a:p>
              <a:pPr algn="ctr"/>
              <a:r>
                <a:rPr lang="en-US" sz="1600" b="1" dirty="0">
                  <a:solidFill>
                    <a:srgbClr val="000000"/>
                  </a:solidFill>
                  <a:latin typeface="Calibri" panose="020F0502020204030204" pitchFamily="34" charset="0"/>
                </a:rPr>
                <a:t>I</a:t>
              </a:r>
              <a:r>
                <a:rPr lang="en-US" sz="1600" b="1" i="0" dirty="0">
                  <a:solidFill>
                    <a:srgbClr val="000000"/>
                  </a:solidFill>
                  <a:effectLst/>
                  <a:latin typeface="Calibri" panose="020F0502020204030204" pitchFamily="34" charset="0"/>
                </a:rPr>
                <a:t>f we put on the whole armor of God, we will be able to withstand evil</a:t>
              </a:r>
              <a:r>
                <a:rPr lang="en-US" sz="1600" b="0" i="0" dirty="0">
                  <a:solidFill>
                    <a:srgbClr val="000000"/>
                  </a:solidFill>
                  <a:effectLst/>
                  <a:latin typeface="Calibri" panose="020F0502020204030204" pitchFamily="34" charset="0"/>
                </a:rPr>
                <a:t>.</a:t>
              </a:r>
              <a:endParaRPr lang="en-US" sz="1600" dirty="0"/>
            </a:p>
          </p:txBody>
        </p:sp>
      </p:grpSp>
    </p:spTree>
    <p:extLst>
      <p:ext uri="{BB962C8B-B14F-4D97-AF65-F5344CB8AC3E}">
        <p14:creationId xmlns:p14="http://schemas.microsoft.com/office/powerpoint/2010/main" val="3953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out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599" y="762001"/>
            <a:ext cx="9625445" cy="5940088"/>
          </a:xfrm>
          <a:prstGeom prst="rect">
            <a:avLst/>
          </a:prstGeom>
          <a:noFill/>
        </p:spPr>
        <p:txBody>
          <a:bodyPr wrap="square" rtlCol="0">
            <a:spAutoFit/>
          </a:bodyPr>
          <a:lstStyle/>
          <a:p>
            <a:pPr algn="ctr"/>
            <a:r>
              <a:rPr lang="en-US" sz="3200" dirty="0">
                <a:solidFill>
                  <a:schemeClr val="bg1"/>
                </a:solidFill>
              </a:rPr>
              <a:t>“You cannot afford of things that will weaken your minds and your bodies:</a:t>
            </a:r>
          </a:p>
          <a:p>
            <a:pPr algn="ctr"/>
            <a:endParaRPr lang="en-US" sz="3200" dirty="0">
              <a:solidFill>
                <a:schemeClr val="bg1"/>
              </a:solidFill>
            </a:endParaRPr>
          </a:p>
          <a:p>
            <a:pPr algn="ctr"/>
            <a:endParaRPr lang="en-US" sz="3200" dirty="0">
              <a:solidFill>
                <a:schemeClr val="bg1"/>
              </a:solidFill>
            </a:endParaRPr>
          </a:p>
          <a:p>
            <a:endParaRPr lang="en-US" sz="2400" dirty="0">
              <a:solidFill>
                <a:schemeClr val="bg1"/>
              </a:solidFill>
            </a:endParaRPr>
          </a:p>
          <a:p>
            <a:r>
              <a:rPr lang="en-US" sz="2400" dirty="0">
                <a:solidFill>
                  <a:schemeClr val="bg1"/>
                </a:solidFill>
              </a:rPr>
              <a:t>Cocaine</a:t>
            </a:r>
          </a:p>
          <a:p>
            <a:r>
              <a:rPr lang="en-US" sz="2400" dirty="0">
                <a:solidFill>
                  <a:schemeClr val="bg1"/>
                </a:solidFill>
              </a:rPr>
              <a:t>‘crack’</a:t>
            </a:r>
          </a:p>
          <a:p>
            <a:r>
              <a:rPr lang="en-US" sz="2400" dirty="0">
                <a:solidFill>
                  <a:schemeClr val="bg1"/>
                </a:solidFill>
              </a:rPr>
              <a:t>Alcohol</a:t>
            </a:r>
          </a:p>
          <a:p>
            <a:r>
              <a:rPr lang="en-US" sz="2400" dirty="0">
                <a:solidFill>
                  <a:schemeClr val="bg1"/>
                </a:solidFill>
              </a:rPr>
              <a:t>Tobacco</a:t>
            </a:r>
          </a:p>
          <a:p>
            <a:endParaRPr lang="en-US" sz="2400" dirty="0">
              <a:solidFill>
                <a:schemeClr val="bg1"/>
              </a:solidFill>
            </a:endParaRPr>
          </a:p>
          <a:p>
            <a:r>
              <a:rPr lang="en-US" sz="2800" dirty="0">
                <a:solidFill>
                  <a:schemeClr val="bg1"/>
                </a:solidFill>
              </a:rPr>
              <a:t>You cannot be involved in immoral activity</a:t>
            </a:r>
          </a:p>
          <a:p>
            <a:endParaRPr lang="en-US" sz="2400" dirty="0">
              <a:solidFill>
                <a:schemeClr val="bg1"/>
              </a:solidFill>
            </a:endParaRPr>
          </a:p>
          <a:p>
            <a:r>
              <a:rPr lang="en-US" sz="2800" dirty="0">
                <a:solidFill>
                  <a:schemeClr val="bg1"/>
                </a:solidFill>
              </a:rPr>
              <a:t>You cannot do these things and be valiant as warriors in the cause of the Lord.</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pic>
        <p:nvPicPr>
          <p:cNvPr id="2" name="Picture 2" descr="Image result for stages of crack addi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88" y="2103727"/>
            <a:ext cx="3346739" cy="25126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90" y="248689"/>
            <a:ext cx="923683" cy="1306818"/>
          </a:xfrm>
          <a:prstGeom prst="rect">
            <a:avLst/>
          </a:prstGeom>
        </p:spPr>
      </p:pic>
    </p:spTree>
    <p:extLst>
      <p:ext uri="{BB962C8B-B14F-4D97-AF65-F5344CB8AC3E}">
        <p14:creationId xmlns:p14="http://schemas.microsoft.com/office/powerpoint/2010/main" val="37965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4" end="4"/>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 calcmode="lin" valueType="num">
                                      <p:cBhvr>
                                        <p:cTn id="12"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13"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xEl>
                                              <p:pRg st="5" end="5"/>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 calcmode="lin" valueType="num">
                                      <p:cBhvr>
                                        <p:cTn id="17"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18"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xEl>
                                              <p:pRg st="6" end="6"/>
                                            </p:txEl>
                                          </p:spTgt>
                                        </p:tgtEl>
                                      </p:cBhvr>
                                    </p:animEffect>
                                  </p:childTnLst>
                                </p:cTn>
                              </p:par>
                              <p:par>
                                <p:cTn id="20" presetID="29" presetClass="entr" presetSubtype="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 calcmode="lin" valueType="num">
                                      <p:cBhvr>
                                        <p:cTn id="22" dur="1000" fill="hold"/>
                                        <p:tgtEl>
                                          <p:spTgt spid="6">
                                            <p:txEl>
                                              <p:pRg st="7" end="7"/>
                                            </p:txEl>
                                          </p:spTgt>
                                        </p:tgtEl>
                                        <p:attrNameLst>
                                          <p:attrName>ppt_x</p:attrName>
                                        </p:attrNameLst>
                                      </p:cBhvr>
                                      <p:tavLst>
                                        <p:tav tm="0">
                                          <p:val>
                                            <p:strVal val="#ppt_x-.2"/>
                                          </p:val>
                                        </p:tav>
                                        <p:tav tm="100000">
                                          <p:val>
                                            <p:strVal val="#ppt_x"/>
                                          </p:val>
                                        </p:tav>
                                      </p:tavLst>
                                    </p:anim>
                                    <p:anim calcmode="lin" valueType="num">
                                      <p:cBhvr>
                                        <p:cTn id="23" dur="1000" fill="hold"/>
                                        <p:tgtEl>
                                          <p:spTgt spid="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p:cTn id="29" dur="1000" fill="hold"/>
                                        <p:tgtEl>
                                          <p:spTgt spid="6">
                                            <p:txEl>
                                              <p:pRg st="9" end="9"/>
                                            </p:txEl>
                                          </p:spTgt>
                                        </p:tgtEl>
                                        <p:attrNameLst>
                                          <p:attrName>ppt_x</p:attrName>
                                        </p:attrNameLst>
                                      </p:cBhvr>
                                      <p:tavLst>
                                        <p:tav tm="0">
                                          <p:val>
                                            <p:strVal val="#ppt_x-.2"/>
                                          </p:val>
                                        </p:tav>
                                        <p:tav tm="100000">
                                          <p:val>
                                            <p:strVal val="#ppt_x"/>
                                          </p:val>
                                        </p:tav>
                                      </p:tavLst>
                                    </p:anim>
                                    <p:anim calcmode="lin" valueType="num">
                                      <p:cBhvr>
                                        <p:cTn id="30" dur="1000" fill="hold"/>
                                        <p:tgtEl>
                                          <p:spTgt spid="6">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6">
                                            <p:txEl>
                                              <p:pRg st="11" end="11"/>
                                            </p:txEl>
                                          </p:spTgt>
                                        </p:tgtEl>
                                        <p:attrNameLst>
                                          <p:attrName>style.visibility</p:attrName>
                                        </p:attrNameLst>
                                      </p:cBhvr>
                                      <p:to>
                                        <p:strVal val="visible"/>
                                      </p:to>
                                    </p:set>
                                    <p:anim calcmode="lin" valueType="num">
                                      <p:cBhvr>
                                        <p:cTn id="36" dur="1000" fill="hold"/>
                                        <p:tgtEl>
                                          <p:spTgt spid="6">
                                            <p:txEl>
                                              <p:pRg st="11" end="11"/>
                                            </p:txEl>
                                          </p:spTgt>
                                        </p:tgtEl>
                                        <p:attrNameLst>
                                          <p:attrName>ppt_x</p:attrName>
                                        </p:attrNameLst>
                                      </p:cBhvr>
                                      <p:tavLst>
                                        <p:tav tm="0">
                                          <p:val>
                                            <p:strVal val="#ppt_x-.2"/>
                                          </p:val>
                                        </p:tav>
                                        <p:tav tm="100000">
                                          <p:val>
                                            <p:strVal val="#ppt_x"/>
                                          </p:val>
                                        </p:tav>
                                      </p:tavLst>
                                    </p:anim>
                                    <p:anim calcmode="lin" valueType="num">
                                      <p:cBhvr>
                                        <p:cTn id="37" dur="1000" fill="hold"/>
                                        <p:tgtEl>
                                          <p:spTgt spid="6">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1945" y="730828"/>
            <a:ext cx="10009909" cy="4031873"/>
          </a:xfrm>
          <a:prstGeom prst="rect">
            <a:avLst/>
          </a:prstGeom>
          <a:noFill/>
        </p:spPr>
        <p:txBody>
          <a:bodyPr wrap="square" rtlCol="0">
            <a:spAutoFit/>
          </a:bodyPr>
          <a:lstStyle/>
          <a:p>
            <a:r>
              <a:rPr lang="en-US" sz="3200" dirty="0">
                <a:solidFill>
                  <a:schemeClr val="bg1"/>
                </a:solidFill>
              </a:rPr>
              <a:t>“…We are engaged in a great eternal struggle that concerns the very souls of the sons and daughters of God. </a:t>
            </a:r>
          </a:p>
          <a:p>
            <a:r>
              <a:rPr lang="en-US" sz="3200" dirty="0">
                <a:solidFill>
                  <a:schemeClr val="bg1"/>
                </a:solidFill>
              </a:rPr>
              <a:t>	We are not losing. </a:t>
            </a:r>
          </a:p>
          <a:p>
            <a:r>
              <a:rPr lang="en-US" sz="3200" dirty="0">
                <a:solidFill>
                  <a:schemeClr val="bg1"/>
                </a:solidFill>
              </a:rPr>
              <a:t>		We are winning.</a:t>
            </a:r>
          </a:p>
          <a:p>
            <a:endParaRPr lang="en-US" sz="3200" dirty="0">
              <a:solidFill>
                <a:schemeClr val="bg1"/>
              </a:solidFill>
            </a:endParaRPr>
          </a:p>
          <a:p>
            <a:r>
              <a:rPr lang="en-US" sz="3200" dirty="0">
                <a:solidFill>
                  <a:schemeClr val="bg1"/>
                </a:solidFill>
              </a:rPr>
              <a:t>We will continue to win if we will be faithful and true.</a:t>
            </a:r>
          </a:p>
          <a:p>
            <a:r>
              <a:rPr lang="en-US" sz="3200" dirty="0">
                <a:solidFill>
                  <a:schemeClr val="bg1"/>
                </a:solidFill>
              </a:rPr>
              <a:t>	We can do it.</a:t>
            </a:r>
          </a:p>
          <a:p>
            <a:r>
              <a:rPr lang="en-US" sz="3200" dirty="0">
                <a:solidFill>
                  <a:schemeClr val="bg1"/>
                </a:solidFill>
              </a:rPr>
              <a:t>		We must do it.”</a:t>
            </a:r>
          </a:p>
        </p:txBody>
      </p:sp>
      <p:sp>
        <p:nvSpPr>
          <p:cNvPr id="9" name="Rectangle 8"/>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pic>
        <p:nvPicPr>
          <p:cNvPr id="3" name="Picture 2">
            <a:extLst>
              <a:ext uri="{FF2B5EF4-FFF2-40B4-BE49-F238E27FC236}">
                <a16:creationId xmlns:a16="http://schemas.microsoft.com/office/drawing/2014/main" id="{49711DCC-2D95-465E-9B68-B504044CE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16" y="4222172"/>
            <a:ext cx="1524000" cy="1905000"/>
          </a:xfrm>
          <a:prstGeom prst="rect">
            <a:avLst/>
          </a:prstGeom>
        </p:spPr>
      </p:pic>
    </p:spTree>
    <p:extLst>
      <p:ext uri="{BB962C8B-B14F-4D97-AF65-F5344CB8AC3E}">
        <p14:creationId xmlns:p14="http://schemas.microsoft.com/office/powerpoint/2010/main" val="33405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44</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2:516.</a:t>
            </a:r>
          </a:p>
          <a:p>
            <a:pPr marL="342900" indent="-342900">
              <a:buFontTx/>
              <a:buAutoNum type="arabicPeriod"/>
            </a:pPr>
            <a:r>
              <a:rPr lang="en-US" dirty="0">
                <a:solidFill>
                  <a:schemeClr val="bg1"/>
                </a:solidFill>
              </a:rPr>
              <a:t>Gordon B. Hinckley (Anchorage, Alaska, regional conference, 18 June 1995)” (“Speaking Today: Excerpts from Recent Addresses of President Gordon B. Hinckley,”</a:t>
            </a:r>
            <a:r>
              <a:rPr lang="en-US" i="1" dirty="0">
                <a:solidFill>
                  <a:schemeClr val="bg1"/>
                </a:solidFill>
              </a:rPr>
              <a:t> Ensign,</a:t>
            </a:r>
            <a:r>
              <a:rPr lang="en-US" dirty="0">
                <a:solidFill>
                  <a:schemeClr val="bg1"/>
                </a:solidFill>
              </a:rPr>
              <a:t> Apr. 1996, 72); Gordon B. Hinckley Conference Report Oct. 1986, or Ensign Nov. 1986</a:t>
            </a:r>
          </a:p>
          <a:p>
            <a:pPr marL="342900" indent="-342900">
              <a:buFontTx/>
              <a:buAutoNum type="arabicPeriod"/>
            </a:pPr>
            <a:r>
              <a:rPr lang="en-US" dirty="0">
                <a:solidFill>
                  <a:schemeClr val="bg1"/>
                </a:solidFill>
              </a:rPr>
              <a:t>President Ezra Taft Benson "To the Fathers in Israel," </a:t>
            </a:r>
            <a:r>
              <a:rPr lang="en-US" i="1" dirty="0">
                <a:solidFill>
                  <a:schemeClr val="bg1"/>
                </a:solidFill>
              </a:rPr>
              <a:t>Ensign</a:t>
            </a:r>
            <a:r>
              <a:rPr lang="en-US" dirty="0">
                <a:solidFill>
                  <a:schemeClr val="bg1"/>
                </a:solidFill>
              </a:rPr>
              <a:t>, Nov. 1987, 50.</a:t>
            </a:r>
          </a:p>
          <a:p>
            <a:r>
              <a:rPr lang="en-US" dirty="0">
                <a:solidFill>
                  <a:schemeClr val="bg1"/>
                </a:solidFill>
              </a:rPr>
              <a:t>5.  President Spencer W. Kimball </a:t>
            </a:r>
            <a:r>
              <a:rPr lang="en-US" i="1" dirty="0">
                <a:solidFill>
                  <a:schemeClr val="bg1"/>
                </a:solidFill>
              </a:rPr>
              <a:t>(Ensign, </a:t>
            </a:r>
            <a:r>
              <a:rPr lang="en-US" dirty="0">
                <a:solidFill>
                  <a:schemeClr val="bg1"/>
                </a:solidFill>
              </a:rPr>
              <a:t>May, 1974, pp. 7-8; italics added.)" (R. Lanier </a:t>
            </a:r>
            <a:r>
              <a:rPr lang="en-US" dirty="0" err="1">
                <a:solidFill>
                  <a:schemeClr val="bg1"/>
                </a:solidFill>
              </a:rPr>
              <a:t>Britsch</a:t>
            </a:r>
            <a:r>
              <a:rPr lang="en-US" dirty="0">
                <a:solidFill>
                  <a:schemeClr val="bg1"/>
                </a:solidFill>
              </a:rPr>
              <a:t> and Terrance D. Olson, eds., </a:t>
            </a:r>
            <a:r>
              <a:rPr lang="en-US" i="1" dirty="0">
                <a:solidFill>
                  <a:schemeClr val="bg1"/>
                </a:solidFill>
              </a:rPr>
              <a:t>Counseling: A Guide to Helping Others,</a:t>
            </a:r>
            <a:r>
              <a:rPr lang="en-US" dirty="0">
                <a:solidFill>
                  <a:schemeClr val="bg1"/>
                </a:solidFill>
              </a:rPr>
              <a:t> 2 vols. [Salt Lake City: Deseret Book Co., 1983-1985], 2: 137.); “The Miracle of Forgiveness” p. 215-16</a:t>
            </a:r>
          </a:p>
          <a:p>
            <a:pPr marL="342900" indent="-342900">
              <a:buFont typeface="+mj-lt"/>
              <a:buAutoNum type="arabicPeriod" startAt="6"/>
            </a:pPr>
            <a:r>
              <a:rPr lang="en-US" dirty="0">
                <a:solidFill>
                  <a:schemeClr val="bg1"/>
                </a:solidFill>
              </a:rPr>
              <a:t>Harold B. Lee “Stand Ye in Holy Places” p. 330</a:t>
            </a:r>
          </a:p>
          <a:p>
            <a:pPr marL="342900" indent="-342900">
              <a:buFont typeface="+mj-lt"/>
              <a:buAutoNum type="arabicPeriod" startAt="6"/>
            </a:pPr>
            <a:r>
              <a:rPr lang="en-US" dirty="0">
                <a:solidFill>
                  <a:schemeClr val="bg1"/>
                </a:solidFill>
              </a:rPr>
              <a:t>Boyd K. Packer conference Report Oct 1973 or Ensign Jan. 1974</a:t>
            </a:r>
          </a:p>
          <a:p>
            <a:pPr marL="342900" indent="-342900">
              <a:buFont typeface="+mj-lt"/>
              <a:buAutoNum type="arabicPeriod" startAt="6"/>
            </a:pPr>
            <a:r>
              <a:rPr lang="en-US" dirty="0">
                <a:solidFill>
                  <a:schemeClr val="bg1"/>
                </a:solidFill>
              </a:rPr>
              <a:t>Thomas S. Monson “Teachings of Thomas S. Monson” p. 23</a:t>
            </a:r>
          </a:p>
          <a:p>
            <a:pPr marL="342900" indent="-342900">
              <a:buFont typeface="+mj-lt"/>
              <a:buAutoNum type="arabicPeriod" startAt="6"/>
            </a:pPr>
            <a:r>
              <a:rPr lang="en-US" dirty="0">
                <a:solidFill>
                  <a:schemeClr val="bg1"/>
                </a:solidFill>
              </a:rPr>
              <a:t>Ezra T. Benson “The Teachings of Ezra T. Benson” p. 278-279</a:t>
            </a:r>
          </a:p>
          <a:p>
            <a:pPr marL="342900" indent="-342900">
              <a:buFont typeface="+mj-lt"/>
              <a:buAutoNum type="arabicPeriod" startAt="6"/>
            </a:pPr>
            <a:r>
              <a:rPr lang="en-US" dirty="0">
                <a:solidFill>
                  <a:schemeClr val="bg1"/>
                </a:solidFill>
              </a:rPr>
              <a:t>Neal A. Maxwell “Lest Ye Be Wearied and Faint in Your Minds” May 1991 Ensign</a:t>
            </a:r>
          </a:p>
          <a:p>
            <a:pPr marL="342900" indent="-342900">
              <a:buFont typeface="+mj-lt"/>
              <a:buAutoNum type="arabicPeriod" startAt="6"/>
            </a:pPr>
            <a:r>
              <a:rPr lang="en-US" b="0" i="0" dirty="0">
                <a:solidFill>
                  <a:schemeClr val="bg1"/>
                </a:solidFill>
                <a:effectLst/>
              </a:rPr>
              <a:t>For the Strength of Youth [booklet, 2011], 14–15</a:t>
            </a:r>
          </a:p>
          <a:p>
            <a:pPr marL="342900" indent="-342900">
              <a:buFont typeface="+mj-lt"/>
              <a:buAutoNum type="arabicPeriod" startAt="6"/>
            </a:pPr>
            <a:r>
              <a:rPr lang="en-US" sz="1800" b="0" i="0" dirty="0">
                <a:solidFill>
                  <a:schemeClr val="bg1"/>
                </a:solidFill>
                <a:effectLst/>
              </a:rPr>
              <a:t>M. Russell Ballard, “Be Strong in the Lord,” </a:t>
            </a:r>
            <a:r>
              <a:rPr lang="en-US" sz="1800" b="0" i="1" dirty="0">
                <a:solidFill>
                  <a:schemeClr val="bg1"/>
                </a:solidFill>
                <a:effectLst/>
              </a:rPr>
              <a:t>Ensign,</a:t>
            </a:r>
            <a:r>
              <a:rPr lang="en-US" sz="1800" b="0" i="0" dirty="0">
                <a:solidFill>
                  <a:schemeClr val="bg1"/>
                </a:solidFill>
                <a:effectLst/>
              </a:rPr>
              <a:t> July 2004, 8</a:t>
            </a:r>
            <a:endParaRPr lang="en-US" i="1" dirty="0">
              <a:solidFill>
                <a:schemeClr val="bg1"/>
              </a:solidFill>
            </a:endParaRPr>
          </a:p>
        </p:txBody>
      </p:sp>
      <p:sp>
        <p:nvSpPr>
          <p:cNvPr id="13" name="Footer Placeholder 14">
            <a:extLst>
              <a:ext uri="{FF2B5EF4-FFF2-40B4-BE49-F238E27FC236}">
                <a16:creationId xmlns:a16="http://schemas.microsoft.com/office/drawing/2014/main" id="{686EFC93-9E4C-4CE5-9B49-D615EB8311CF}"/>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55422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2600" y="1687286"/>
            <a:ext cx="5355771" cy="4708981"/>
          </a:xfrm>
          <a:prstGeom prst="rect">
            <a:avLst/>
          </a:prstGeom>
          <a:noFill/>
        </p:spPr>
        <p:txBody>
          <a:bodyPr wrap="square" rtlCol="0">
            <a:spAutoFit/>
          </a:bodyPr>
          <a:lstStyle/>
          <a:p>
            <a:r>
              <a:rPr lang="en-US" sz="2000" dirty="0">
                <a:solidFill>
                  <a:schemeClr val="bg1"/>
                </a:solidFill>
              </a:rPr>
              <a:t>“‘He who would ascend the stairway leading upward to eternal life must tread it step by step from the base stone to the summit of its flight.</a:t>
            </a:r>
          </a:p>
          <a:p>
            <a:endParaRPr lang="en-US" sz="2000" dirty="0">
              <a:solidFill>
                <a:schemeClr val="bg1"/>
              </a:solidFill>
            </a:endParaRPr>
          </a:p>
          <a:p>
            <a:r>
              <a:rPr lang="en-US" sz="2000" dirty="0">
                <a:solidFill>
                  <a:schemeClr val="bg1"/>
                </a:solidFill>
              </a:rPr>
              <a:t>Not a single stair can be missed, not one duty neglected, if the climber would avoid danger and delay and arrive with all safety and expedition at the topmost landing of the celestial exaltation.’</a:t>
            </a:r>
          </a:p>
          <a:p>
            <a:endParaRPr lang="en-US" sz="2000" dirty="0">
              <a:solidFill>
                <a:schemeClr val="bg1"/>
              </a:solidFill>
            </a:endParaRPr>
          </a:p>
          <a:p>
            <a:r>
              <a:rPr lang="en-US" sz="2000" dirty="0">
                <a:solidFill>
                  <a:schemeClr val="bg1"/>
                </a:solidFill>
              </a:rPr>
              <a:t>The responsibility is upon each individual to choose the path of righteousness, of faithfulness and duty to fellow men.</a:t>
            </a:r>
          </a:p>
          <a:p>
            <a:endParaRPr lang="en-US" sz="2000" dirty="0">
              <a:solidFill>
                <a:schemeClr val="bg1"/>
              </a:solidFill>
            </a:endParaRPr>
          </a:p>
          <a:p>
            <a:r>
              <a:rPr lang="en-US" sz="2000" dirty="0">
                <a:solidFill>
                  <a:schemeClr val="bg1"/>
                </a:solidFill>
              </a:rPr>
              <a:t>If he choose otherwise and as a result meets failure, misery, and death, he alone is to blame.”</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Not By Works Alone</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2:8-10</a:t>
            </a:r>
          </a:p>
        </p:txBody>
      </p:sp>
      <p:sp>
        <p:nvSpPr>
          <p:cNvPr id="32" name="TextBox 31"/>
          <p:cNvSpPr txBox="1"/>
          <p:nvPr/>
        </p:nvSpPr>
        <p:spPr>
          <a:xfrm>
            <a:off x="7619998" y="6457890"/>
            <a:ext cx="4452259" cy="400110"/>
          </a:xfrm>
          <a:prstGeom prst="rect">
            <a:avLst/>
          </a:prstGeom>
          <a:noFill/>
        </p:spPr>
        <p:txBody>
          <a:bodyPr wrap="square" rtlCol="0">
            <a:spAutoFit/>
          </a:bodyPr>
          <a:lstStyle/>
          <a:p>
            <a:pPr algn="r"/>
            <a:r>
              <a:rPr lang="en-US" sz="2000" dirty="0">
                <a:solidFill>
                  <a:schemeClr val="bg1"/>
                </a:solidFill>
              </a:rPr>
              <a:t>(5)</a:t>
            </a:r>
          </a:p>
        </p:txBody>
      </p:sp>
      <p:pic>
        <p:nvPicPr>
          <p:cNvPr id="6146" name="Picture 2" descr="Image result for stairway to he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098448"/>
            <a:ext cx="4791903" cy="28545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vid o mcK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118" y="127680"/>
            <a:ext cx="1387324" cy="182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12979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SAINTS AT EPHESUS AND TO PHILEMON OF COLOSSAE</a:t>
                      </a:r>
                    </a:p>
                    <a:p>
                      <a:pPr algn="ctr" fontAlgn="base"/>
                      <a:r>
                        <a:rPr lang="en-US" sz="1200" b="0" i="0" kern="1200" cap="all" dirty="0">
                          <a:solidFill>
                            <a:schemeClr val="tx1"/>
                          </a:solidFill>
                          <a:effectLst/>
                          <a:latin typeface="+mn-lt"/>
                          <a:ea typeface="+mn-ea"/>
                          <a:cs typeface="+mn-cs"/>
                        </a:rPr>
                        <a:t>WRITTEN FROM HIS IMPRISONMENT IN ROME, CA. A.D. 61–63 (EPHESIANS; PHILEMON)</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Love Between Husbands and Wives</a:t>
                      </a:r>
                    </a:p>
                  </a:txBody>
                  <a:tcPr marL="95250" marR="95250" marT="66675" marB="66675" anchor="ctr"/>
                </a:tc>
                <a:tc>
                  <a:txBody>
                    <a:bodyPr/>
                    <a:lstStyle/>
                    <a:p>
                      <a:pPr algn="l" fontAlgn="base"/>
                      <a:r>
                        <a:rPr lang="en-US">
                          <a:solidFill>
                            <a:srgbClr val="434444"/>
                          </a:solidFill>
                          <a:effectLst/>
                        </a:rPr>
                        <a:t>5:22–33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Relationships of Parents and Children</a:t>
                      </a:r>
                    </a:p>
                  </a:txBody>
                  <a:tcPr marL="95250" marR="95250" marT="66675" marB="66675" anchor="ctr"/>
                </a:tc>
                <a:tc>
                  <a:txBody>
                    <a:bodyPr/>
                    <a:lstStyle/>
                    <a:p>
                      <a:pPr algn="l" fontAlgn="base"/>
                      <a:r>
                        <a:rPr lang="en-US">
                          <a:solidFill>
                            <a:srgbClr val="434444"/>
                          </a:solidFill>
                          <a:effectLst/>
                        </a:rPr>
                        <a:t>6:1–4</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The Judgment of Servants and Masters</a:t>
                      </a:r>
                    </a:p>
                  </a:txBody>
                  <a:tcPr marL="95250" marR="95250" marT="66675" marB="66675" anchor="ctr"/>
                </a:tc>
                <a:tc>
                  <a:txBody>
                    <a:bodyPr/>
                    <a:lstStyle/>
                    <a:p>
                      <a:pPr algn="l" fontAlgn="base"/>
                      <a:r>
                        <a:rPr lang="en-US">
                          <a:solidFill>
                            <a:srgbClr val="434444"/>
                          </a:solidFill>
                          <a:effectLst/>
                        </a:rPr>
                        <a:t>6:5–9</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Girding for the Spiritual Battle</a:t>
                      </a:r>
                    </a:p>
                  </a:txBody>
                  <a:tcPr marL="95250" marR="95250" marT="66675" marB="66675" anchor="ctr"/>
                </a:tc>
                <a:tc>
                  <a:txBody>
                    <a:bodyPr/>
                    <a:lstStyle/>
                    <a:p>
                      <a:pPr algn="l" fontAlgn="base"/>
                      <a:r>
                        <a:rPr lang="en-US" dirty="0">
                          <a:solidFill>
                            <a:srgbClr val="434444"/>
                          </a:solidFill>
                          <a:effectLst/>
                        </a:rPr>
                        <a:t>6:10–24</a:t>
                      </a:r>
                    </a:p>
                  </a:txBody>
                  <a:tcPr marL="95250" marR="95250" marT="66675" marB="66675" anchor="ctr"/>
                </a:tc>
                <a:extLst>
                  <a:ext uri="{0D108BD9-81ED-4DB2-BD59-A6C34878D82A}">
                    <a16:rowId xmlns:a16="http://schemas.microsoft.com/office/drawing/2014/main" val="10004"/>
                  </a:ext>
                </a:extLst>
              </a:tr>
            </a:tbl>
          </a:graphicData>
        </a:graphic>
      </p:graphicFrame>
      <p:sp>
        <p:nvSpPr>
          <p:cNvPr id="3" name="TextBox 2"/>
          <p:cNvSpPr txBox="1"/>
          <p:nvPr/>
        </p:nvSpPr>
        <p:spPr>
          <a:xfrm>
            <a:off x="-81481" y="2133204"/>
            <a:ext cx="5540721" cy="246221"/>
          </a:xfrm>
          <a:prstGeom prst="rect">
            <a:avLst/>
          </a:prstGeom>
          <a:noFill/>
        </p:spPr>
        <p:txBody>
          <a:bodyPr wrap="square" rtlCol="0">
            <a:spAutoFit/>
          </a:bodyPr>
          <a:lstStyle/>
          <a:p>
            <a:r>
              <a:rPr lang="en-US" sz="1000" dirty="0"/>
              <a:t>Life and Teachings of Jesus and His Apostles Chapter 43</a:t>
            </a:r>
          </a:p>
        </p:txBody>
      </p:sp>
      <p:sp>
        <p:nvSpPr>
          <p:cNvPr id="4" name="Rectangle 3"/>
          <p:cNvSpPr/>
          <p:nvPr/>
        </p:nvSpPr>
        <p:spPr>
          <a:xfrm>
            <a:off x="6337425" y="0"/>
            <a:ext cx="5854575" cy="5447645"/>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Submit Ephesians 5:22:</a:t>
            </a:r>
          </a:p>
          <a:p>
            <a:r>
              <a:rPr lang="en-US" sz="1200" dirty="0">
                <a:solidFill>
                  <a:srgbClr val="444444"/>
                </a:solidFill>
                <a:latin typeface="Abadi" panose="020B0604020104020204" pitchFamily="34" charset="0"/>
              </a:rPr>
              <a:t>"...when women forget their pettiness and selfishness and submit themselves to their own righteous husbands as unto the Lord, and when they are subject to their husbands as the Church is expected to be subject unto Christ, then will the divorce rate reduce, and families will grow, and children will be happy, laughing children. God created male and female with special talents, powers, responsibilities, and with the ability to perform their special tasks.</a:t>
            </a:r>
          </a:p>
          <a:p>
            <a:r>
              <a:rPr lang="en-US" sz="1200" dirty="0">
                <a:solidFill>
                  <a:srgbClr val="444444"/>
                </a:solidFill>
                <a:latin typeface="Abadi" panose="020B0604020104020204" pitchFamily="34" charset="0"/>
              </a:rPr>
              <a:t>"When men come home to their families and women devote themselves to their children, the concept will return, that to be a mother is her greatest vocation in life. She is a partner with God. No being has a position of such power and influence. She holds in her hands the destiny of nations, for to her comes the responsibility and opportunity of molding the nation's citizens.</a:t>
            </a:r>
          </a:p>
          <a:p>
            <a:r>
              <a:rPr lang="en-US" sz="1200" dirty="0">
                <a:solidFill>
                  <a:srgbClr val="444444"/>
                </a:solidFill>
                <a:latin typeface="Abadi" panose="020B0604020104020204" pitchFamily="34" charset="0"/>
              </a:rPr>
              <a:t>"In a California stake I heard a mother give this sermon: 'I am grateful that I am a woman. I am grateful that I am a wife. I am grateful that I am a mother. I am grateful that I am a Latter-day Saint.' This I thought was a powerful sermon. Motherhood is the greatest vocation." President Spencer W. Kimball ("Why Call Me Lord, Lord, and Do Not the Things Which I Say?"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May 1975, 7)</a:t>
            </a:r>
          </a:p>
          <a:p>
            <a:endParaRPr lang="en-US" sz="1200" b="0" i="0" dirty="0">
              <a:solidFill>
                <a:srgbClr val="444444"/>
              </a:solidFill>
              <a:effectLst/>
              <a:latin typeface="Abadi" panose="020B0604020104020204" pitchFamily="34" charset="0"/>
            </a:endParaRPr>
          </a:p>
          <a:p>
            <a:r>
              <a:rPr lang="en-US" sz="1200" dirty="0">
                <a:solidFill>
                  <a:srgbClr val="444444"/>
                </a:solidFill>
                <a:latin typeface="Abadi" panose="020B0604020104020204" pitchFamily="34" charset="0"/>
              </a:rPr>
              <a:t>"Let this [Relief] Society teach women how to behave towards their husbands, to treat them with mildness and affection. When a man is borne down with trouble, when he is perplexed with care and difficulty, if he can meet a smile instead of an argument or a murmur-if he can meet with mildness, it will calm down his soul and soothe his feelings; when the mind is going to despair, it needs a solace of affection and kindness. . . .</a:t>
            </a:r>
          </a:p>
          <a:p>
            <a:r>
              <a:rPr lang="en-US" sz="1200" dirty="0">
                <a:solidFill>
                  <a:srgbClr val="444444"/>
                </a:solidFill>
                <a:latin typeface="Abadi" panose="020B0604020104020204" pitchFamily="34" charset="0"/>
              </a:rPr>
              <a:t>"When you go home, never give a cross or unkind word to your husbands, but let kindness, charity and love crown your works henceforward." (</a:t>
            </a:r>
            <a:r>
              <a:rPr lang="en-US" sz="1200" i="1" dirty="0">
                <a:solidFill>
                  <a:srgbClr val="444444"/>
                </a:solidFill>
                <a:latin typeface="Abadi" panose="020B0604020104020204" pitchFamily="34" charset="0"/>
              </a:rPr>
              <a:t>Discourses of the Prophet Joseph Smith,</a:t>
            </a:r>
            <a:r>
              <a:rPr lang="en-US" sz="1200" dirty="0">
                <a:solidFill>
                  <a:srgbClr val="444444"/>
                </a:solidFill>
                <a:latin typeface="Abadi" panose="020B0604020104020204" pitchFamily="34" charset="0"/>
              </a:rPr>
              <a:t> compiled by Alma P. Burton [Salt Lake City: Deseret Book Co., 1977], 208.)</a:t>
            </a:r>
          </a:p>
          <a:p>
            <a:endParaRPr lang="en-US" sz="1200" b="0" i="0" dirty="0">
              <a:solidFill>
                <a:srgbClr val="444444"/>
              </a:solidFill>
              <a:effectLst/>
              <a:latin typeface="Abadi" panose="020B0604020104020204" pitchFamily="34" charset="0"/>
            </a:endParaRPr>
          </a:p>
        </p:txBody>
      </p:sp>
      <p:sp>
        <p:nvSpPr>
          <p:cNvPr id="5" name="Rectangle 4"/>
          <p:cNvSpPr/>
          <p:nvPr/>
        </p:nvSpPr>
        <p:spPr>
          <a:xfrm>
            <a:off x="0" y="2331544"/>
            <a:ext cx="6337426" cy="4339650"/>
          </a:xfrm>
          <a:prstGeom prst="rect">
            <a:avLst/>
          </a:prstGeom>
          <a:ln>
            <a:solidFill>
              <a:schemeClr val="tx1"/>
            </a:solidFill>
          </a:ln>
        </p:spPr>
        <p:txBody>
          <a:bodyPr wrap="square">
            <a:spAutoFit/>
          </a:bodyPr>
          <a:lstStyle/>
          <a:p>
            <a:r>
              <a:rPr lang="en-US" sz="1200" dirty="0">
                <a:solidFill>
                  <a:srgbClr val="333333"/>
                </a:solidFill>
                <a:latin typeface="Open Sans"/>
              </a:rPr>
              <a:t> </a:t>
            </a:r>
            <a:r>
              <a:rPr lang="en-US" sz="1200" b="1" dirty="0">
                <a:solidFill>
                  <a:srgbClr val="333333"/>
                </a:solidFill>
                <a:latin typeface="Open Sans"/>
              </a:rPr>
              <a:t>Wives and Husbands Ephesians 5:22, 25, 28:</a:t>
            </a:r>
          </a:p>
          <a:p>
            <a:r>
              <a:rPr lang="en-US" sz="1200" dirty="0">
                <a:solidFill>
                  <a:srgbClr val="333333"/>
                </a:solidFill>
                <a:latin typeface="Open Sans"/>
              </a:rPr>
              <a:t>For wives, this means submitting themselves to their husbands as they would to the Lord; for husbands, this means loving their wives as Christ loved the Church and gave Himself for it. If couples are truly united, then any sacrifice made on behalf of one’s spouse inevitably brings blessings to oneself; thus, “he that </a:t>
            </a:r>
            <a:r>
              <a:rPr lang="en-US" sz="1200" dirty="0" err="1">
                <a:solidFill>
                  <a:srgbClr val="333333"/>
                </a:solidFill>
                <a:latin typeface="Open Sans"/>
              </a:rPr>
              <a:t>loveth</a:t>
            </a:r>
            <a:r>
              <a:rPr lang="en-US" sz="1200" dirty="0">
                <a:solidFill>
                  <a:srgbClr val="333333"/>
                </a:solidFill>
                <a:latin typeface="Open Sans"/>
              </a:rPr>
              <a:t> his wife </a:t>
            </a:r>
            <a:r>
              <a:rPr lang="en-US" sz="1200" dirty="0" err="1">
                <a:solidFill>
                  <a:srgbClr val="333333"/>
                </a:solidFill>
                <a:latin typeface="Open Sans"/>
              </a:rPr>
              <a:t>loveth</a:t>
            </a:r>
            <a:r>
              <a:rPr lang="en-US" sz="1200" dirty="0">
                <a:solidFill>
                  <a:srgbClr val="333333"/>
                </a:solidFill>
                <a:latin typeface="Open Sans"/>
              </a:rPr>
              <a:t> himself.” (1)</a:t>
            </a:r>
          </a:p>
          <a:p>
            <a:endParaRPr lang="en-US" sz="1200" dirty="0">
              <a:solidFill>
                <a:srgbClr val="333333"/>
              </a:solidFill>
              <a:latin typeface="Open Sans"/>
            </a:endParaRPr>
          </a:p>
          <a:p>
            <a:r>
              <a:rPr lang="en-US" sz="1200" dirty="0">
                <a:solidFill>
                  <a:srgbClr val="444444"/>
                </a:solidFill>
                <a:latin typeface="Abadi" panose="020B0604020104020204" pitchFamily="34" charset="0"/>
              </a:rPr>
              <a:t>"A woman need have no fear of being imposed upon or of any dictatorial measures or of any improper demands when the husband is self-sacrificing and worthy. Certainly, no intelligent woman would hesitate to give submission to her own truly righteous husband in everything. We are sometimes shocked to see the wife take over the leadership, naming the one to pray, the place to be, the things to do.</a:t>
            </a:r>
          </a:p>
          <a:p>
            <a:r>
              <a:rPr lang="en-US" sz="1200" dirty="0">
                <a:solidFill>
                  <a:srgbClr val="444444"/>
                </a:solidFill>
                <a:latin typeface="Abadi" panose="020B0604020104020204" pitchFamily="34" charset="0"/>
              </a:rPr>
              <a:t>"Husbands are commanded: '... love your wives, even as Christ also </a:t>
            </a:r>
            <a:r>
              <a:rPr lang="en-US" sz="1200" dirty="0" err="1">
                <a:solidFill>
                  <a:srgbClr val="444444"/>
                </a:solidFill>
                <a:latin typeface="Abadi" panose="020B0604020104020204" pitchFamily="34" charset="0"/>
              </a:rPr>
              <a:t>loveth</a:t>
            </a:r>
            <a:r>
              <a:rPr lang="en-US" sz="1200" dirty="0">
                <a:solidFill>
                  <a:srgbClr val="444444"/>
                </a:solidFill>
                <a:latin typeface="Abadi" panose="020B0604020104020204" pitchFamily="34" charset="0"/>
              </a:rPr>
              <a:t> the church, and gave himself for it.' (Eph. 5:25.)</a:t>
            </a:r>
          </a:p>
          <a:p>
            <a:r>
              <a:rPr lang="en-US" sz="1200" dirty="0">
                <a:solidFill>
                  <a:srgbClr val="444444"/>
                </a:solidFill>
                <a:latin typeface="Abadi" panose="020B0604020104020204" pitchFamily="34" charset="0"/>
              </a:rPr>
              <a:t>"Christ loved the church and its people so much that he voluntarily endured persecution for them, suffered humiliating indignities for them, stoically withstood pain and physical abuse for them, and finally gave his precious life for them.</a:t>
            </a:r>
          </a:p>
          <a:p>
            <a:r>
              <a:rPr lang="en-US" sz="1200" dirty="0">
                <a:solidFill>
                  <a:srgbClr val="444444"/>
                </a:solidFill>
                <a:latin typeface="Abadi" panose="020B0604020104020204" pitchFamily="34" charset="0"/>
              </a:rPr>
              <a:t>"When the husband is ready to treat his household in that manner, not only the wife but all the family will respond to his leadership.</a:t>
            </a:r>
          </a:p>
          <a:p>
            <a:r>
              <a:rPr lang="en-US" sz="1200" dirty="0">
                <a:solidFill>
                  <a:srgbClr val="444444"/>
                </a:solidFill>
                <a:latin typeface="Abadi" panose="020B0604020104020204" pitchFamily="34" charset="0"/>
              </a:rPr>
              <a:t>"Certainly, if fathers are to be respected, they must merit respect-if they are to be loved, they must be consistent, lovable, understanding, and kind, and they must honor their priesthood." President Spencer W. Kimball ("Home: The Place to Save Society,"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Jan. 1975, 5)</a:t>
            </a:r>
          </a:p>
          <a:p>
            <a:endParaRPr lang="en-US" sz="1200" dirty="0"/>
          </a:p>
        </p:txBody>
      </p:sp>
    </p:spTree>
    <p:extLst>
      <p:ext uri="{BB962C8B-B14F-4D97-AF65-F5344CB8AC3E}">
        <p14:creationId xmlns:p14="http://schemas.microsoft.com/office/powerpoint/2010/main" val="1936107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627137" cy="6524863"/>
          </a:xfrm>
          <a:prstGeom prst="rect">
            <a:avLst/>
          </a:prstGeom>
          <a:ln>
            <a:solidFill>
              <a:schemeClr val="tx1"/>
            </a:solidFill>
          </a:ln>
        </p:spPr>
        <p:txBody>
          <a:bodyPr wrap="square">
            <a:spAutoFit/>
          </a:bodyPr>
          <a:lstStyle/>
          <a:p>
            <a:r>
              <a:rPr lang="en-US" sz="1100" b="1" dirty="0">
                <a:solidFill>
                  <a:srgbClr val="444444"/>
                </a:solidFill>
                <a:latin typeface="Abadi" panose="020B0604020104020204" pitchFamily="34" charset="0"/>
              </a:rPr>
              <a:t>Husbands Ephesians 5:23:</a:t>
            </a:r>
          </a:p>
          <a:p>
            <a:r>
              <a:rPr lang="en-US" sz="1100" dirty="0">
                <a:solidFill>
                  <a:srgbClr val="444444"/>
                </a:solidFill>
                <a:latin typeface="Abadi" panose="020B0604020104020204" pitchFamily="34" charset="0"/>
              </a:rPr>
              <a:t>"There is no higher authority in matters relating to the family organization, and especially when that organization is presided over by one holding the higher Priesthood, than that of the father. The authority is time honored, and among the people of God in all dispensations it has been highly respected and often emphasized by the teachings of the prophets who were inspired of God. The patriarchal order is of divine origin and will continue throughout time and eternity. There is, then, a particular reason why men, women and children should understand this order and this authority in the households of the people of God, and seek to make it what God intended it to be, a qualification and preparation for the highest exaltation of his children. In the home the presiding authority is always vested in the father, and in all home affairs and family matters there is no other authority paramount." (Brent A. Barlow, "Strengthening the Patriarchal Order in the Home," </a:t>
            </a:r>
            <a:r>
              <a:rPr lang="en-US" sz="1100" i="1" dirty="0">
                <a:solidFill>
                  <a:srgbClr val="444444"/>
                </a:solidFill>
                <a:latin typeface="Abadi" panose="020B0604020104020204" pitchFamily="34" charset="0"/>
              </a:rPr>
              <a:t>Ensign</a:t>
            </a:r>
            <a:r>
              <a:rPr lang="en-US" sz="1100" dirty="0">
                <a:solidFill>
                  <a:srgbClr val="444444"/>
                </a:solidFill>
                <a:latin typeface="Abadi" panose="020B0604020104020204" pitchFamily="34" charset="0"/>
              </a:rPr>
              <a:t>, Feb. 1973, 30)</a:t>
            </a:r>
          </a:p>
          <a:p>
            <a:endParaRPr lang="en-US" sz="1100" dirty="0">
              <a:solidFill>
                <a:srgbClr val="444444"/>
              </a:solidFill>
              <a:latin typeface="Abadi" panose="020B0604020104020204" pitchFamily="34" charset="0"/>
            </a:endParaRPr>
          </a:p>
          <a:p>
            <a:r>
              <a:rPr lang="en-US" sz="1100" dirty="0">
                <a:solidFill>
                  <a:srgbClr val="444444"/>
                </a:solidFill>
                <a:latin typeface="Abadi" panose="020B0604020104020204" pitchFamily="34" charset="0"/>
              </a:rPr>
              <a:t>"Holding the priesthood does not mean that a man is a power-broker, or that he sits on a throne, dictating in macho terms, or that he is superior in any way. Rather, he is a leader by authority of example. Paul's counsel to the Ephesians included, 'Husbands, love your wives, even as Christ also loved the church, and gave himself for it' (Eph. 5:25). As Christ lifts us all, so must we, rather than put down women or anyone.</a:t>
            </a:r>
          </a:p>
          <a:p>
            <a:r>
              <a:rPr lang="en-US" sz="1100" dirty="0">
                <a:solidFill>
                  <a:srgbClr val="444444"/>
                </a:solidFill>
                <a:latin typeface="Abadi" panose="020B0604020104020204" pitchFamily="34" charset="0"/>
              </a:rPr>
              <a:t>"Nowhere does the doctrine of this Church declare that men are superior to women. Paul said to the Corinthians, 'Nevertheless neither is the man without the woman, neither the woman without the man, in the Lord' (1 Cor. 11:11). Each brings his or her own separate and unique strengths to the family and the Church. Women are not just cooks, stewards of our homes, or servants. They are much more. They are the enrichment of humanity." Pres. James E. Faust ("The Highest Place of Honor," Ensign, May 1988, 36)</a:t>
            </a:r>
          </a:p>
          <a:p>
            <a:endParaRPr lang="en-US" sz="1100" dirty="0">
              <a:solidFill>
                <a:srgbClr val="444444"/>
              </a:solidFill>
              <a:latin typeface="Abadi" panose="020B0604020104020204" pitchFamily="34" charset="0"/>
            </a:endParaRPr>
          </a:p>
          <a:p>
            <a:r>
              <a:rPr lang="en-US" sz="1100" dirty="0"/>
              <a:t>"Many women carry heavy burdens raising children and attending to household responsibilities. They often accomplish near-miracles in balancing all the demands made upon them. A husband who is critical of his wife and communicates censure for what hasn't been done rather than thanks for what has been done fosters discouragement. But if he will give a word of praise or offer a little help, he will see his wife try ever harder to do her part. Criticism has a negative influence on the feelings of love for and interest in one's spouse. Women need love, affection, and emotional support from their husbands.</a:t>
            </a:r>
          </a:p>
          <a:p>
            <a:r>
              <a:rPr lang="en-US" sz="1100" dirty="0"/>
              <a:t>"Paul has counseled, 'Husbands, love your wives, even as Christ also loved the church, and gave himself for it.' (Eph. 5:25.) In commenting on this counsel, </a:t>
            </a:r>
            <a:r>
              <a:rPr lang="en-US" sz="1100" b="1" dirty="0"/>
              <a:t>President Kimball</a:t>
            </a:r>
            <a:r>
              <a:rPr lang="en-US" sz="1100" dirty="0"/>
              <a:t> provided this important insight:</a:t>
            </a:r>
          </a:p>
          <a:p>
            <a:r>
              <a:rPr lang="en-US" sz="1100" dirty="0"/>
              <a:t>'Can you think of how [Christ] loved the church? Its every breath was important to him. Its every growth, its every individual, was precious to him. He gave to those people all his energy, all his power, all his interest. He gave his life-and what more could one give? ... When the husband is ready to treat his household in that manner, not only his wife but also his children will respond to his loving and exemplary leadership. It will be automatic. He won't need to demand it. ...</a:t>
            </a:r>
          </a:p>
          <a:p>
            <a:r>
              <a:rPr lang="en-US" sz="1100" dirty="0"/>
              <a:t>'Certainly if fathers are to be respected, they must merit respect: If they are to be loved, they must be consistent, lovable, understanding, and kind-and they must honor their priesthood.' (Men of Example, pamphlet, Salt Lake City: Church Educational System, 1973, p. 5.)" H. Burke Peterson ("Unrighteous Dominion," </a:t>
            </a:r>
            <a:r>
              <a:rPr lang="en-US" sz="1100" i="1" dirty="0"/>
              <a:t>Ensign</a:t>
            </a:r>
            <a:r>
              <a:rPr lang="en-US" sz="1100" dirty="0"/>
              <a:t>, July 1989, 9)</a:t>
            </a:r>
          </a:p>
        </p:txBody>
      </p:sp>
      <p:sp>
        <p:nvSpPr>
          <p:cNvPr id="2" name="Rectangle 1"/>
          <p:cNvSpPr/>
          <p:nvPr/>
        </p:nvSpPr>
        <p:spPr>
          <a:xfrm>
            <a:off x="6645244" y="0"/>
            <a:ext cx="5546756" cy="1569660"/>
          </a:xfrm>
          <a:prstGeom prst="rect">
            <a:avLst/>
          </a:prstGeom>
          <a:ln>
            <a:solidFill>
              <a:schemeClr val="tx1"/>
            </a:solidFill>
          </a:ln>
        </p:spPr>
        <p:txBody>
          <a:bodyPr wrap="square">
            <a:spAutoFit/>
          </a:bodyPr>
          <a:lstStyle/>
          <a:p>
            <a:r>
              <a:rPr lang="en-US" sz="1200" b="1" dirty="0"/>
              <a:t>Protecting Ourselves Ephesians 6:14-18:</a:t>
            </a:r>
          </a:p>
          <a:p>
            <a:r>
              <a:rPr lang="en-US" sz="1200" dirty="0"/>
              <a:t>“I like to think of this spiritual armor not as a solid piece of metal molded to fit the body but more like chain mail. Chain mail consists of dozens of tiny pieces of steel fastened together to allow the user greater flexibility without losing protection. I say that because it has been my experience that there is not one great and grand thing we can do to arm ourselves spiritually. True spiritual power lies in numerous smaller acts woven together in a fabric of spiritual fortification that protects and shields from all evil.” Elder M. Russell Ballard (“Be Strong in the Lord,” </a:t>
            </a:r>
            <a:r>
              <a:rPr lang="en-US" sz="1200" i="1" dirty="0"/>
              <a:t>Ensign,</a:t>
            </a:r>
            <a:r>
              <a:rPr lang="en-US" sz="1200" dirty="0"/>
              <a:t> July 2004, 8).</a:t>
            </a:r>
          </a:p>
        </p:txBody>
      </p:sp>
      <p:sp>
        <p:nvSpPr>
          <p:cNvPr id="4" name="Rectangle 3"/>
          <p:cNvSpPr/>
          <p:nvPr/>
        </p:nvSpPr>
        <p:spPr>
          <a:xfrm>
            <a:off x="6645244" y="1582847"/>
            <a:ext cx="5546756" cy="3231654"/>
          </a:xfrm>
          <a:prstGeom prst="rect">
            <a:avLst/>
          </a:prstGeom>
          <a:ln>
            <a:solidFill>
              <a:schemeClr val="tx1"/>
            </a:solidFill>
          </a:ln>
        </p:spPr>
        <p:txBody>
          <a:bodyPr wrap="square">
            <a:spAutoFit/>
          </a:bodyPr>
          <a:lstStyle/>
          <a:p>
            <a:r>
              <a:rPr lang="en-US" sz="1200" b="1" dirty="0"/>
              <a:t>The </a:t>
            </a:r>
            <a:r>
              <a:rPr lang="en-US" sz="1200" b="1" dirty="0" err="1"/>
              <a:t>Armour</a:t>
            </a:r>
            <a:r>
              <a:rPr lang="en-US" sz="1200" b="1" dirty="0"/>
              <a:t> of God Ephesians 6:11:</a:t>
            </a:r>
          </a:p>
          <a:p>
            <a:r>
              <a:rPr lang="en-US" sz="1200" dirty="0"/>
              <a:t>“We have the four parts of the body that the Apostle Paul said [are] the most vulnerable to the powers of darkness. The loins, typifying virtue, chastity. The heart typifying our conduct. Our feet, our goals or objectives in life and finally our head, our thoughts” President Harold B. Lee (</a:t>
            </a:r>
            <a:r>
              <a:rPr lang="en-US" sz="1200" i="1" dirty="0"/>
              <a:t>Feet Shod with the Preparation of the Gospel of Peace, </a:t>
            </a:r>
            <a:r>
              <a:rPr lang="en-US" sz="1200" dirty="0"/>
              <a:t>Brigham Young University Speeches of the Year [Nov. 9, 1954], 2).</a:t>
            </a:r>
          </a:p>
          <a:p>
            <a:endParaRPr lang="en-US" sz="1200" dirty="0"/>
          </a:p>
          <a:p>
            <a:r>
              <a:rPr lang="en-US" sz="1200" dirty="0"/>
              <a:t>“The </a:t>
            </a:r>
            <a:r>
              <a:rPr lang="en-US" sz="1200" i="1" dirty="0"/>
              <a:t>putting off</a:t>
            </a:r>
            <a:r>
              <a:rPr lang="en-US" sz="1200" dirty="0"/>
              <a:t> of the natural man makes possible the </a:t>
            </a:r>
            <a:r>
              <a:rPr lang="en-US" sz="1200" i="1" dirty="0"/>
              <a:t>putting on </a:t>
            </a:r>
            <a:r>
              <a:rPr lang="en-US" sz="1200" dirty="0"/>
              <a:t>of the whole armor of God, which would not fully fit before! (see Eph. 6:11, 13)” (“Plow in Hope,”</a:t>
            </a:r>
            <a:r>
              <a:rPr lang="en-US" sz="1200" i="1" dirty="0"/>
              <a:t> Elder Neal A Maxwell Ensign,</a:t>
            </a:r>
            <a:r>
              <a:rPr lang="en-US" sz="1200" dirty="0"/>
              <a:t> May 2001, 60).</a:t>
            </a:r>
          </a:p>
          <a:p>
            <a:endParaRPr lang="en-US" sz="1200" dirty="0"/>
          </a:p>
          <a:p>
            <a:pPr fontAlgn="base"/>
            <a:r>
              <a:rPr lang="en-US" sz="1200" dirty="0">
                <a:latin typeface="Open Sans"/>
              </a:rPr>
              <a:t>“Examine your armor. Is there an unguarded or unprotected place? Determine now to add whatever part is missing. …</a:t>
            </a:r>
          </a:p>
          <a:p>
            <a:pPr fontAlgn="base"/>
            <a:r>
              <a:rPr lang="en-US" sz="1200" dirty="0">
                <a:latin typeface="Open Sans"/>
              </a:rPr>
              <a:t>“Through the great principle of repentance you can turn your life about and begin now clothing yourself with the armor of God through study, prayer, and a determination to serve God and keep his commandments.” Elder N. Eldon Tanner (“Put on the Whole Armor of God,” </a:t>
            </a:r>
            <a:r>
              <a:rPr lang="en-US" sz="1200" i="1" dirty="0">
                <a:latin typeface="Open Sans"/>
              </a:rPr>
              <a:t>Ensign,</a:t>
            </a:r>
            <a:r>
              <a:rPr lang="en-US" sz="1200" dirty="0">
                <a:latin typeface="Open Sans"/>
              </a:rPr>
              <a:t> May 1979, 46).</a:t>
            </a:r>
            <a:endParaRPr lang="en-US" sz="1200" dirty="0"/>
          </a:p>
        </p:txBody>
      </p:sp>
    </p:spTree>
    <p:extLst>
      <p:ext uri="{BB962C8B-B14F-4D97-AF65-F5344CB8AC3E}">
        <p14:creationId xmlns:p14="http://schemas.microsoft.com/office/powerpoint/2010/main" val="3965792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stages of crack addi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390525"/>
            <a:ext cx="6000750" cy="35623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59236" y="96855"/>
            <a:ext cx="5683827" cy="6863417"/>
          </a:xfrm>
          <a:prstGeom prst="rect">
            <a:avLst/>
          </a:prstGeom>
        </p:spPr>
        <p:txBody>
          <a:bodyPr wrap="square">
            <a:spAutoFit/>
          </a:bodyPr>
          <a:lstStyle/>
          <a:p>
            <a:pPr fontAlgn="base"/>
            <a:r>
              <a:rPr lang="en-US" sz="1100" b="1" dirty="0"/>
              <a:t>The Cravings</a:t>
            </a:r>
            <a:endParaRPr lang="en-US" sz="1100" dirty="0"/>
          </a:p>
          <a:p>
            <a:pPr fontAlgn="base"/>
            <a:r>
              <a:rPr lang="en-US" sz="1100" dirty="0"/>
              <a:t>The cravings for crystal meth are exceptionally strong, and the human body’s tolerance to its narcotic effects is developed relatively quickly. Someone intending to start out as only a casual user can quickly cross the line into a full-blown addict if they develop these strong cravings.</a:t>
            </a:r>
          </a:p>
          <a:p>
            <a:pPr fontAlgn="base"/>
            <a:r>
              <a:rPr lang="en-US" sz="1100" b="1" dirty="0"/>
              <a:t>The Effects</a:t>
            </a:r>
            <a:endParaRPr lang="en-US" sz="1100" dirty="0"/>
          </a:p>
          <a:p>
            <a:pPr fontAlgn="base"/>
            <a:r>
              <a:rPr lang="en-US" sz="1100" dirty="0"/>
              <a:t>Psychologically, crystal meth can increase feelings of grandiosity and invincibility which combined with the need to keep using and avoid a come down can lead users into increasingly dangerous situations. Many crystal meth users that we see report saying that they would never steal or lie or cheat in order to be able to use, but reporting that all of that behavior eventually happened as their need for the drug became paramount to their other interests.</a:t>
            </a:r>
          </a:p>
          <a:p>
            <a:pPr fontAlgn="base"/>
            <a:r>
              <a:rPr lang="en-US" sz="1100" dirty="0"/>
              <a:t>Once you have become addicted to crystal meth, you may:</a:t>
            </a:r>
          </a:p>
          <a:p>
            <a:pPr fontAlgn="base"/>
            <a:r>
              <a:rPr lang="en-US" sz="1100" dirty="0"/>
              <a:t>Neglect your family and job</a:t>
            </a:r>
          </a:p>
          <a:p>
            <a:pPr fontAlgn="base"/>
            <a:r>
              <a:rPr lang="en-US" sz="1100" dirty="0"/>
              <a:t>Become distant from friends and relatives</a:t>
            </a:r>
          </a:p>
          <a:p>
            <a:pPr fontAlgn="base"/>
            <a:r>
              <a:rPr lang="en-US" sz="1100" dirty="0"/>
              <a:t>Become engaged in deeper criminal behavior such as committing fraud, writing bad checks, selling drugs, continuing down the dark path that drugs create.</a:t>
            </a:r>
          </a:p>
          <a:p>
            <a:pPr fontAlgn="base"/>
            <a:r>
              <a:rPr lang="en-US" sz="1100" b="1" dirty="0"/>
              <a:t>Cosmetic Effects</a:t>
            </a:r>
            <a:endParaRPr lang="en-US" sz="1100" dirty="0"/>
          </a:p>
          <a:p>
            <a:pPr fontAlgn="base"/>
            <a:r>
              <a:rPr lang="en-US" sz="1100" dirty="0"/>
              <a:t>Crystal meth also has profound and upsetting cosmetic effects. Many agencies try to scare people out of using meth by showing ‘before-and-after’ photos of people prior to their meth use and during or after they have begun using meth. The appearances tend to be similar and scary:</a:t>
            </a:r>
          </a:p>
          <a:p>
            <a:pPr fontAlgn="base"/>
            <a:r>
              <a:rPr lang="en-US" sz="1100" dirty="0"/>
              <a:t>‘Meth Mouth’ which consists of brittle and thin teeth, missing teeth or teeth that become the shape of the ‘pipe’ from the chemicals</a:t>
            </a:r>
          </a:p>
          <a:p>
            <a:pPr fontAlgn="base"/>
            <a:r>
              <a:rPr lang="en-US" sz="1100" dirty="0"/>
              <a:t>Teeth grinding and tooth loss leading to a collapsed jaw</a:t>
            </a:r>
          </a:p>
          <a:p>
            <a:pPr fontAlgn="base"/>
            <a:r>
              <a:rPr lang="en-US" sz="1100" dirty="0"/>
              <a:t>Dry skin and gums</a:t>
            </a:r>
          </a:p>
          <a:p>
            <a:pPr fontAlgn="base"/>
            <a:r>
              <a:rPr lang="en-US" sz="1100" dirty="0"/>
              <a:t>Brittle or missing hair</a:t>
            </a:r>
          </a:p>
          <a:p>
            <a:pPr fontAlgn="base"/>
            <a:r>
              <a:rPr lang="en-US" sz="1100" dirty="0"/>
              <a:t>Sores all over the body leading to scars from the constant ‘picking’ many meth users do</a:t>
            </a:r>
          </a:p>
          <a:p>
            <a:pPr fontAlgn="base"/>
            <a:r>
              <a:rPr lang="en-US" sz="1100" dirty="0"/>
              <a:t>Sunken-in face</a:t>
            </a:r>
          </a:p>
          <a:p>
            <a:pPr fontAlgn="base"/>
            <a:endParaRPr lang="en-US" sz="1100" dirty="0"/>
          </a:p>
          <a:p>
            <a:pPr fontAlgn="base"/>
            <a:r>
              <a:rPr lang="en-US" sz="1100" b="1" u="sng" dirty="0"/>
              <a:t>Crystal meth</a:t>
            </a:r>
            <a:r>
              <a:rPr lang="en-US" sz="1100" b="1" dirty="0"/>
              <a:t> users turn to the drug for the effects it produces: euphoria, increased energy and alertness, increased self-confidence and feelings of power, and increased libido. Some women may take crystal meth due to its causing extreme weight loss, although this is a very temporary (and highly dangerous) solution to that particular goal. The high that crystal meth produces is also uncommonly long-lasting, producing all of those heightened feelings for up to twelve hours in some cases.</a:t>
            </a:r>
          </a:p>
          <a:p>
            <a:pPr fontAlgn="base"/>
            <a:r>
              <a:rPr lang="en-US" sz="1100" dirty="0"/>
              <a:t>All of the perceived initial benefits of crystal meth tend to turn around on you as you use longer and harder. Brittle bones due to smoking, snorting or shooting up crystal meth can occur, painful joints, weight gain, hair loss, blood in urine, heart palpitations and decreased ability for the drug to be effective in its initial purpose are all reported problems with increased crystal meth use.</a:t>
            </a:r>
          </a:p>
          <a:p>
            <a:pPr fontAlgn="base"/>
            <a:endParaRPr lang="en-US" sz="1100" dirty="0"/>
          </a:p>
          <a:p>
            <a:pPr fontAlgn="base"/>
            <a:endParaRPr lang="en-US" sz="1100" dirty="0"/>
          </a:p>
          <a:p>
            <a:pPr fontAlgn="base"/>
            <a:endParaRPr lang="en-US" sz="1100" b="0" i="0" dirty="0">
              <a:solidFill>
                <a:srgbClr val="000000"/>
              </a:solidFill>
              <a:effectLst/>
            </a:endParaRPr>
          </a:p>
        </p:txBody>
      </p:sp>
      <p:sp>
        <p:nvSpPr>
          <p:cNvPr id="3" name="Rectangle 2"/>
          <p:cNvSpPr/>
          <p:nvPr/>
        </p:nvSpPr>
        <p:spPr>
          <a:xfrm>
            <a:off x="107373" y="3733673"/>
            <a:ext cx="6096000" cy="3046988"/>
          </a:xfrm>
          <a:prstGeom prst="rect">
            <a:avLst/>
          </a:prstGeom>
        </p:spPr>
        <p:txBody>
          <a:bodyPr>
            <a:spAutoFit/>
          </a:bodyPr>
          <a:lstStyle/>
          <a:p>
            <a:pPr fontAlgn="base"/>
            <a:r>
              <a:rPr lang="en-US" sz="1200" b="1" dirty="0">
                <a:solidFill>
                  <a:srgbClr val="000000"/>
                </a:solidFill>
              </a:rPr>
              <a:t>The crystal meth comedown is intense. It is characterized by:</a:t>
            </a:r>
          </a:p>
          <a:p>
            <a:pPr fontAlgn="base">
              <a:buFont typeface="Arial" panose="020B0604020202020204" pitchFamily="34" charset="0"/>
              <a:buChar char="•"/>
            </a:pPr>
            <a:r>
              <a:rPr lang="en-US" sz="1200" dirty="0">
                <a:solidFill>
                  <a:srgbClr val="000000"/>
                </a:solidFill>
              </a:rPr>
              <a:t>Excessive sleeping and lethargy</a:t>
            </a:r>
          </a:p>
          <a:p>
            <a:pPr fontAlgn="base">
              <a:buFont typeface="Arial" panose="020B0604020202020204" pitchFamily="34" charset="0"/>
              <a:buChar char="•"/>
            </a:pPr>
            <a:r>
              <a:rPr lang="en-US" sz="1200" dirty="0">
                <a:solidFill>
                  <a:srgbClr val="000000"/>
                </a:solidFill>
              </a:rPr>
              <a:t>Increased appetite (which is why the weight loss “virtue” is so temporary)</a:t>
            </a:r>
          </a:p>
          <a:p>
            <a:pPr fontAlgn="base">
              <a:buFont typeface="Arial" panose="020B0604020202020204" pitchFamily="34" charset="0"/>
              <a:buChar char="•"/>
            </a:pPr>
            <a:r>
              <a:rPr lang="en-US" sz="1200" dirty="0">
                <a:solidFill>
                  <a:srgbClr val="000000"/>
                </a:solidFill>
              </a:rPr>
              <a:t>Heightened anxiety</a:t>
            </a:r>
          </a:p>
          <a:p>
            <a:pPr fontAlgn="base">
              <a:buFont typeface="Arial" panose="020B0604020202020204" pitchFamily="34" charset="0"/>
              <a:buChar char="•"/>
            </a:pPr>
            <a:r>
              <a:rPr lang="en-US" sz="1200" dirty="0">
                <a:solidFill>
                  <a:srgbClr val="000000"/>
                </a:solidFill>
              </a:rPr>
              <a:t>Psychosis</a:t>
            </a:r>
          </a:p>
          <a:p>
            <a:pPr fontAlgn="base">
              <a:buFont typeface="Arial" panose="020B0604020202020204" pitchFamily="34" charset="0"/>
              <a:buChar char="•"/>
            </a:pPr>
            <a:r>
              <a:rPr lang="en-US" sz="1200" dirty="0">
                <a:solidFill>
                  <a:srgbClr val="000000"/>
                </a:solidFill>
              </a:rPr>
              <a:t>Paranoia</a:t>
            </a:r>
          </a:p>
          <a:p>
            <a:pPr fontAlgn="base">
              <a:buFont typeface="Arial" panose="020B0604020202020204" pitchFamily="34" charset="0"/>
              <a:buChar char="•"/>
            </a:pPr>
            <a:r>
              <a:rPr lang="en-US" sz="1200" dirty="0">
                <a:solidFill>
                  <a:srgbClr val="000000"/>
                </a:solidFill>
              </a:rPr>
              <a:t>Profound depression</a:t>
            </a:r>
          </a:p>
          <a:p>
            <a:pPr fontAlgn="base"/>
            <a:r>
              <a:rPr lang="en-US" sz="1200" dirty="0">
                <a:solidFill>
                  <a:srgbClr val="000000"/>
                </a:solidFill>
              </a:rPr>
              <a:t>This depression from crystal meth comedown and withdrawal both lasts longer and is far more severe than even cocaine withdrawal. Essentially, once a person takes crystal meth, you are going to want more – either due to the desire to replicate the high or the need to escape the meth comedown. Once you get on crystal meth and start to do it regularly, you can often eat and sleep like a ‘normal’ person. Many people on crystal meth can even work for a time, but if they stop using, they are in for the week of sleeping, lethargy and only being able to wake up (barely) to go to the bathroom and eat some food. The meth comedown is not as dangerous as say, a heroin withdrawal, but it is still uncomfortable and detrimental, and causes many meth users to continue using in fear of going through this withdrawal.</a:t>
            </a:r>
          </a:p>
        </p:txBody>
      </p:sp>
      <p:sp>
        <p:nvSpPr>
          <p:cNvPr id="4" name="TextBox 3"/>
          <p:cNvSpPr txBox="1"/>
          <p:nvPr/>
        </p:nvSpPr>
        <p:spPr>
          <a:xfrm>
            <a:off x="1652154" y="0"/>
            <a:ext cx="4052455" cy="369332"/>
          </a:xfrm>
          <a:prstGeom prst="rect">
            <a:avLst/>
          </a:prstGeom>
          <a:noFill/>
        </p:spPr>
        <p:txBody>
          <a:bodyPr wrap="square" rtlCol="0">
            <a:spAutoFit/>
          </a:bodyPr>
          <a:lstStyle/>
          <a:p>
            <a:r>
              <a:rPr lang="en-US" dirty="0"/>
              <a:t>Something of Interest </a:t>
            </a:r>
          </a:p>
        </p:txBody>
      </p:sp>
      <p:sp>
        <p:nvSpPr>
          <p:cNvPr id="5" name="Rectangle 4"/>
          <p:cNvSpPr/>
          <p:nvPr/>
        </p:nvSpPr>
        <p:spPr>
          <a:xfrm>
            <a:off x="6310744" y="6471442"/>
            <a:ext cx="6096000" cy="276999"/>
          </a:xfrm>
          <a:prstGeom prst="rect">
            <a:avLst/>
          </a:prstGeom>
        </p:spPr>
        <p:txBody>
          <a:bodyPr>
            <a:spAutoFit/>
          </a:bodyPr>
          <a:lstStyle/>
          <a:p>
            <a:r>
              <a:rPr lang="en-US" sz="1200" dirty="0"/>
              <a:t>https://kleantreatmentcenters.com/addiction-info/crystal-meth/</a:t>
            </a:r>
          </a:p>
        </p:txBody>
      </p:sp>
    </p:spTree>
    <p:extLst>
      <p:ext uri="{BB962C8B-B14F-4D97-AF65-F5344CB8AC3E}">
        <p14:creationId xmlns:p14="http://schemas.microsoft.com/office/powerpoint/2010/main" val="145365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75313" y="870857"/>
            <a:ext cx="4452259" cy="400110"/>
          </a:xfrm>
          <a:prstGeom prst="rect">
            <a:avLst/>
          </a:prstGeom>
          <a:noFill/>
        </p:spPr>
        <p:txBody>
          <a:bodyPr wrap="square" rtlCol="0">
            <a:spAutoFit/>
          </a:bodyPr>
          <a:lstStyle/>
          <a:p>
            <a:r>
              <a:rPr lang="en-US" sz="2000" dirty="0">
                <a:solidFill>
                  <a:schemeClr val="bg1"/>
                </a:solidFill>
              </a:rPr>
              <a:t>Is one group more favored than another?</a:t>
            </a:r>
          </a:p>
        </p:txBody>
      </p:sp>
      <p:sp>
        <p:nvSpPr>
          <p:cNvPr id="6" name="TextBox 5"/>
          <p:cNvSpPr txBox="1"/>
          <p:nvPr/>
        </p:nvSpPr>
        <p:spPr>
          <a:xfrm>
            <a:off x="0" y="0"/>
            <a:ext cx="12300859" cy="1015663"/>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Jews VS Gentiles</a:t>
            </a:r>
            <a:endParaRPr lang="en-US" sz="4400" dirty="0">
              <a:solidFill>
                <a:schemeClr val="bg1"/>
              </a:solidFill>
              <a:latin typeface="Britannic Bold" panose="020B0903060703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5823858" y="1284513"/>
            <a:ext cx="620484" cy="5573488"/>
            <a:chOff x="5812972" y="816427"/>
            <a:chExt cx="620484" cy="5573488"/>
          </a:xfrm>
        </p:grpSpPr>
        <p:pic>
          <p:nvPicPr>
            <p:cNvPr id="3074"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rot="16200000">
              <a:off x="5587093" y="2076449"/>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stone w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17" t="33989" r="70593" b="52421"/>
            <a:stretch/>
          </p:blipFill>
          <p:spPr bwMode="auto">
            <a:xfrm rot="5400000">
              <a:off x="5638799" y="4931228"/>
              <a:ext cx="1001485" cy="5878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stone 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570" t="57934" r="45210" b="25239"/>
            <a:stretch/>
          </p:blipFill>
          <p:spPr bwMode="auto">
            <a:xfrm rot="5400000">
              <a:off x="5584372" y="1045027"/>
              <a:ext cx="1023257" cy="56605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stone 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76" t="36901" r="36176" b="47890"/>
            <a:stretch/>
          </p:blipFill>
          <p:spPr bwMode="auto">
            <a:xfrm rot="5400000">
              <a:off x="5693229" y="3015345"/>
              <a:ext cx="827315" cy="511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stone wa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0" t="81556" r="14450" b="5825"/>
            <a:stretch/>
          </p:blipFill>
          <p:spPr bwMode="auto">
            <a:xfrm rot="5400000">
              <a:off x="5608865" y="3948792"/>
              <a:ext cx="1001487" cy="5170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stone wal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570" t="57934" r="45210" b="25239"/>
            <a:stretch/>
          </p:blipFill>
          <p:spPr bwMode="auto">
            <a:xfrm rot="16200000" flipH="1">
              <a:off x="5785757" y="5774871"/>
              <a:ext cx="664030" cy="56605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1393371" y="1432449"/>
            <a:ext cx="3624943" cy="1477328"/>
          </a:xfrm>
          <a:prstGeom prst="rect">
            <a:avLst/>
          </a:prstGeom>
        </p:spPr>
        <p:txBody>
          <a:bodyPr wrap="square">
            <a:spAutoFit/>
          </a:bodyPr>
          <a:lstStyle/>
          <a:p>
            <a:r>
              <a:rPr lang="en-US" dirty="0">
                <a:solidFill>
                  <a:schemeClr val="bg1"/>
                </a:solidFill>
                <a:latin typeface="Calibri" panose="020F0502020204030204" pitchFamily="34" charset="0"/>
              </a:rPr>
              <a:t>Some Jews believed that because they were Israelites by birth and had been circumcised, they were more favored by God and superior to Gentile converts</a:t>
            </a:r>
            <a:endParaRPr lang="en-US" dirty="0">
              <a:solidFill>
                <a:schemeClr val="bg1"/>
              </a:solidFill>
            </a:endParaRPr>
          </a:p>
        </p:txBody>
      </p:sp>
      <p:pic>
        <p:nvPicPr>
          <p:cNvPr id="3078" name="Picture 6" descr="Image result for ancient jewish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4312" y="3069773"/>
            <a:ext cx="2365251" cy="30588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7874" y="1362755"/>
            <a:ext cx="4092232" cy="30350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792685" y="4840852"/>
            <a:ext cx="5094514" cy="1200329"/>
          </a:xfrm>
          <a:prstGeom prst="rect">
            <a:avLst/>
          </a:prstGeom>
        </p:spPr>
        <p:txBody>
          <a:bodyPr wrap="square">
            <a:spAutoFit/>
          </a:bodyPr>
          <a:lstStyle/>
          <a:p>
            <a:r>
              <a:rPr lang="en-US" dirty="0">
                <a:solidFill>
                  <a:schemeClr val="bg1"/>
                </a:solidFill>
                <a:latin typeface="Calibri" panose="020F0502020204030204" pitchFamily="34" charset="0"/>
              </a:rPr>
              <a:t>Gentiles who accepted the gospel were no longer to be regarded as aliens, strangers, and foreigners—they were now of “the household of God,” part of God’s covenant people. (1) </a:t>
            </a:r>
            <a:endParaRPr lang="en-US" dirty="0">
              <a:solidFill>
                <a:schemeClr val="bg1"/>
              </a:solidFill>
            </a:endParaRPr>
          </a:p>
        </p:txBody>
      </p:sp>
      <p:sp>
        <p:nvSpPr>
          <p:cNvPr id="58" name="TextBox 57"/>
          <p:cNvSpPr txBox="1"/>
          <p:nvPr/>
        </p:nvSpPr>
        <p:spPr>
          <a:xfrm>
            <a:off x="185055" y="6457890"/>
            <a:ext cx="4452259" cy="400110"/>
          </a:xfrm>
          <a:prstGeom prst="rect">
            <a:avLst/>
          </a:prstGeom>
          <a:noFill/>
        </p:spPr>
        <p:txBody>
          <a:bodyPr wrap="square" rtlCol="0">
            <a:spAutoFit/>
          </a:bodyPr>
          <a:lstStyle/>
          <a:p>
            <a:r>
              <a:rPr lang="en-US" sz="2000" dirty="0">
                <a:solidFill>
                  <a:schemeClr val="bg1"/>
                </a:solidFill>
              </a:rPr>
              <a:t>Ephesians 2:12-18</a:t>
            </a:r>
          </a:p>
        </p:txBody>
      </p:sp>
    </p:spTree>
    <p:extLst>
      <p:ext uri="{BB962C8B-B14F-4D97-AF65-F5344CB8AC3E}">
        <p14:creationId xmlns:p14="http://schemas.microsoft.com/office/powerpoint/2010/main" val="26595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13360</Words>
  <Application>Microsoft Office PowerPoint</Application>
  <PresentationFormat>Widescreen</PresentationFormat>
  <Paragraphs>782</Paragraphs>
  <Slides>82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82</vt:i4>
      </vt:variant>
    </vt:vector>
  </HeadingPairs>
  <TitlesOfParts>
    <vt:vector size="94" baseType="lpstr">
      <vt:lpstr>Open Sans</vt:lpstr>
      <vt:lpstr>Arial</vt:lpstr>
      <vt:lpstr>Calibri</vt:lpstr>
      <vt:lpstr>Abadi</vt:lpstr>
      <vt:lpstr>Britannic Bold</vt:lpstr>
      <vt:lpstr>Arial Narrow</vt:lpstr>
      <vt:lpstr>Colonna MT</vt:lpstr>
      <vt:lpstr>Wingdings</vt:lpstr>
      <vt:lpstr>Calibri Light</vt:lpstr>
      <vt:lpstr>Palatino</vt:lpstr>
      <vt:lpstr>Bodoni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2023-03-13T15:00:24Z</dcterms:created>
  <dcterms:modified xsi:type="dcterms:W3CDTF">2023-03-15T16:52:55Z</dcterms:modified>
</cp:coreProperties>
</file>