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58" r:id="rId2"/>
    <p:sldId id="296" r:id="rId3"/>
    <p:sldId id="333" r:id="rId4"/>
    <p:sldId id="334" r:id="rId5"/>
    <p:sldId id="298" r:id="rId6"/>
    <p:sldId id="299" r:id="rId7"/>
    <p:sldId id="335" r:id="rId8"/>
    <p:sldId id="307" r:id="rId9"/>
    <p:sldId id="352" r:id="rId10"/>
    <p:sldId id="308" r:id="rId11"/>
    <p:sldId id="309" r:id="rId12"/>
    <p:sldId id="310" r:id="rId13"/>
    <p:sldId id="311" r:id="rId14"/>
    <p:sldId id="353" r:id="rId15"/>
    <p:sldId id="314" r:id="rId16"/>
    <p:sldId id="315" r:id="rId17"/>
    <p:sldId id="316" r:id="rId18"/>
    <p:sldId id="317" r:id="rId19"/>
    <p:sldId id="318" r:id="rId20"/>
    <p:sldId id="336" r:id="rId21"/>
    <p:sldId id="340" r:id="rId22"/>
    <p:sldId id="321" r:id="rId23"/>
    <p:sldId id="322" r:id="rId24"/>
    <p:sldId id="341" r:id="rId25"/>
    <p:sldId id="323" r:id="rId26"/>
    <p:sldId id="324" r:id="rId27"/>
    <p:sldId id="325" r:id="rId28"/>
    <p:sldId id="326" r:id="rId29"/>
    <p:sldId id="327" r:id="rId30"/>
    <p:sldId id="328" r:id="rId31"/>
    <p:sldId id="329" r:id="rId32"/>
    <p:sldId id="331" r:id="rId33"/>
    <p:sldId id="356" r:id="rId34"/>
    <p:sldId id="357" r:id="rId35"/>
    <p:sldId id="355" r:id="rId36"/>
    <p:sldId id="284" r:id="rId37"/>
    <p:sldId id="286" r:id="rId38"/>
    <p:sldId id="337" r:id="rId39"/>
    <p:sldId id="338" r:id="rId40"/>
    <p:sldId id="339" r:id="rId41"/>
    <p:sldId id="354" r:id="rId42"/>
    <p:sldId id="342" r:id="rId43"/>
    <p:sldId id="297" r:id="rId44"/>
    <p:sldId id="343" r:id="rId45"/>
    <p:sldId id="300" r:id="rId46"/>
    <p:sldId id="344" r:id="rId47"/>
    <p:sldId id="302" r:id="rId48"/>
    <p:sldId id="303" r:id="rId49"/>
    <p:sldId id="304" r:id="rId50"/>
    <p:sldId id="305" r:id="rId51"/>
    <p:sldId id="306" r:id="rId52"/>
    <p:sldId id="345" r:id="rId53"/>
    <p:sldId id="346" r:id="rId54"/>
    <p:sldId id="347" r:id="rId55"/>
    <p:sldId id="348" r:id="rId56"/>
    <p:sldId id="312" r:id="rId57"/>
    <p:sldId id="349" r:id="rId58"/>
    <p:sldId id="350" r:id="rId59"/>
    <p:sldId id="351" r:id="rId60"/>
    <p:sldId id="301" r:id="rId61"/>
  </p:sldIdLst>
  <p:sldSz cx="12192000" cy="6858000"/>
  <p:notesSz cx="6858000" cy="9144000"/>
  <p:embeddedFontLst>
    <p:embeddedFont>
      <p:font typeface="Abadi" panose="020B0604020104020204" pitchFamily="34" charset="0"/>
      <p:regular r:id="rId62"/>
    </p:embeddedFon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Comic Sans MS" panose="030F0702030302020204" pitchFamily="66" charset="0"/>
      <p:regular r:id="rId69"/>
      <p:bold r:id="rId70"/>
      <p:italic r:id="rId71"/>
      <p:boldItalic r:id="rId72"/>
    </p:embeddedFont>
    <p:embeddedFont>
      <p:font typeface="Georgia" panose="02040502050405020303" pitchFamily="18" charset="0"/>
      <p:regular r:id="rId73"/>
      <p:bold r:id="rId74"/>
      <p:italic r:id="rId75"/>
      <p:boldItalic r:id="rId76"/>
    </p:embeddedFont>
    <p:embeddedFont>
      <p:font typeface="Open Sans" panose="020B0606030504020204" pitchFamily="34" charset="0"/>
      <p:regular r:id="rId77"/>
      <p:bold r:id="rId78"/>
      <p:italic r:id="rId79"/>
      <p:boldItalic r:id="rId80"/>
    </p:embeddedFont>
    <p:embeddedFont>
      <p:font typeface="Palatino" panose="020B0604020202020204"/>
      <p:regular r:id="rId81"/>
    </p:embeddedFont>
    <p:embeddedFont>
      <p:font typeface="Poor Richard" panose="02080502050505020702" pitchFamily="18" charset="0"/>
      <p:regular r:id="rId82"/>
    </p:embeddedFont>
    <p:embeddedFont>
      <p:font typeface="Rockwell Extra Bold" panose="02060903040505020403" pitchFamily="18" charset="0"/>
      <p:bold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C08F"/>
    <a:srgbClr val="BEB7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96"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35306C-C57E-4902-964A-D98D650F3A6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D1F0F4E6-124E-433A-B581-0B2E4D4FB874}">
      <dgm:prSet phldrT="[Text]"/>
      <dgm:spPr>
        <a:solidFill>
          <a:schemeClr val="accent4">
            <a:lumMod val="75000"/>
          </a:schemeClr>
        </a:solidFill>
      </dgm:spPr>
      <dgm:t>
        <a:bodyPr/>
        <a:lstStyle/>
        <a:p>
          <a:r>
            <a:rPr lang="en-US" dirty="0" err="1"/>
            <a:t>Levitical</a:t>
          </a:r>
          <a:r>
            <a:rPr lang="en-US" dirty="0"/>
            <a:t> Order</a:t>
          </a:r>
        </a:p>
      </dgm:t>
    </dgm:pt>
    <dgm:pt modelId="{196F3823-6290-43E5-A8DA-BD5F5D53C960}" type="parTrans" cxnId="{3764743D-A2F1-4698-A171-691D49AB8ED0}">
      <dgm:prSet/>
      <dgm:spPr/>
      <dgm:t>
        <a:bodyPr/>
        <a:lstStyle/>
        <a:p>
          <a:endParaRPr lang="en-US"/>
        </a:p>
      </dgm:t>
    </dgm:pt>
    <dgm:pt modelId="{4C0990F7-5BBF-4445-9CAC-8E600FC190FF}" type="sibTrans" cxnId="{3764743D-A2F1-4698-A171-691D49AB8ED0}">
      <dgm:prSet/>
      <dgm:spPr/>
      <dgm:t>
        <a:bodyPr/>
        <a:lstStyle/>
        <a:p>
          <a:endParaRPr lang="en-US"/>
        </a:p>
      </dgm:t>
    </dgm:pt>
    <dgm:pt modelId="{38B892AC-9DAE-47B1-BA89-563907F2BEED}">
      <dgm:prSet phldrT="[Text]"/>
      <dgm:spPr>
        <a:solidFill>
          <a:schemeClr val="accent2"/>
        </a:solidFill>
      </dgm:spPr>
      <dgm:t>
        <a:bodyPr/>
        <a:lstStyle/>
        <a:p>
          <a:r>
            <a:rPr lang="en-US" dirty="0"/>
            <a:t>Leviticus announces the Mosaic system</a:t>
          </a:r>
        </a:p>
      </dgm:t>
    </dgm:pt>
    <dgm:pt modelId="{DF692152-CE31-48F6-8C8D-D2CD209E13F3}" type="parTrans" cxnId="{0CCFA272-B303-4A96-B195-AD05BFDFDA4E}">
      <dgm:prSet/>
      <dgm:spPr/>
      <dgm:t>
        <a:bodyPr/>
        <a:lstStyle/>
        <a:p>
          <a:endParaRPr lang="en-US"/>
        </a:p>
      </dgm:t>
    </dgm:pt>
    <dgm:pt modelId="{7605A008-68AC-493A-83B5-053006C6E362}" type="sibTrans" cxnId="{0CCFA272-B303-4A96-B195-AD05BFDFDA4E}">
      <dgm:prSet/>
      <dgm:spPr/>
      <dgm:t>
        <a:bodyPr/>
        <a:lstStyle/>
        <a:p>
          <a:endParaRPr lang="en-US"/>
        </a:p>
      </dgm:t>
    </dgm:pt>
    <dgm:pt modelId="{096A3ECB-B639-49F8-8B53-4752C5FD60EB}">
      <dgm:prSet phldrT="[Text]"/>
      <dgm:spPr>
        <a:solidFill>
          <a:schemeClr val="accent6"/>
        </a:solidFill>
      </dgm:spPr>
      <dgm:t>
        <a:bodyPr/>
        <a:lstStyle/>
        <a:p>
          <a:r>
            <a:rPr lang="en-US" dirty="0"/>
            <a:t>Paul shows how the gospel grew out of the soil of the </a:t>
          </a:r>
          <a:r>
            <a:rPr lang="en-US" dirty="0" err="1"/>
            <a:t>Levitical</a:t>
          </a:r>
          <a:r>
            <a:rPr lang="en-US" dirty="0"/>
            <a:t> order</a:t>
          </a:r>
        </a:p>
      </dgm:t>
    </dgm:pt>
    <dgm:pt modelId="{C1298DFD-FB0A-46B3-BDE3-D320E5C6DEAC}" type="parTrans" cxnId="{2793B6CE-030D-4477-9C00-83037473DB85}">
      <dgm:prSet/>
      <dgm:spPr/>
      <dgm:t>
        <a:bodyPr/>
        <a:lstStyle/>
        <a:p>
          <a:endParaRPr lang="en-US"/>
        </a:p>
      </dgm:t>
    </dgm:pt>
    <dgm:pt modelId="{1DCFB674-16F7-4BDF-985E-6B19909989B8}" type="sibTrans" cxnId="{2793B6CE-030D-4477-9C00-83037473DB85}">
      <dgm:prSet/>
      <dgm:spPr/>
      <dgm:t>
        <a:bodyPr/>
        <a:lstStyle/>
        <a:p>
          <a:endParaRPr lang="en-US"/>
        </a:p>
      </dgm:t>
    </dgm:pt>
    <dgm:pt modelId="{2F068C9A-9620-44DB-B796-04F6A3F2ED54}">
      <dgm:prSet phldrT="[Text]"/>
      <dgm:spPr>
        <a:solidFill>
          <a:schemeClr val="accent3">
            <a:lumMod val="75000"/>
          </a:schemeClr>
        </a:solidFill>
      </dgm:spPr>
      <dgm:t>
        <a:bodyPr/>
        <a:lstStyle/>
        <a:p>
          <a:r>
            <a:rPr lang="en-US" dirty="0"/>
            <a:t>Intended to bridge those in the wilderness of carnality</a:t>
          </a:r>
        </a:p>
      </dgm:t>
    </dgm:pt>
    <dgm:pt modelId="{8931F772-B4C9-4649-98E2-043AAF1EFF52}" type="parTrans" cxnId="{12A8BA1D-48F7-4B23-ADA9-A6A0A92288EA}">
      <dgm:prSet/>
      <dgm:spPr/>
      <dgm:t>
        <a:bodyPr/>
        <a:lstStyle/>
        <a:p>
          <a:endParaRPr lang="en-US"/>
        </a:p>
      </dgm:t>
    </dgm:pt>
    <dgm:pt modelId="{422F641F-2796-4DC1-B975-F35C46A8CA49}" type="sibTrans" cxnId="{12A8BA1D-48F7-4B23-ADA9-A6A0A92288EA}">
      <dgm:prSet/>
      <dgm:spPr/>
      <dgm:t>
        <a:bodyPr/>
        <a:lstStyle/>
        <a:p>
          <a:endParaRPr lang="en-US"/>
        </a:p>
      </dgm:t>
    </dgm:pt>
    <dgm:pt modelId="{0DEA5B68-18D1-430A-9487-725435F41667}" type="pres">
      <dgm:prSet presAssocID="{C235306C-C57E-4902-964A-D98D650F3A6E}" presName="composite" presStyleCnt="0">
        <dgm:presLayoutVars>
          <dgm:chMax val="1"/>
          <dgm:dir/>
          <dgm:resizeHandles val="exact"/>
        </dgm:presLayoutVars>
      </dgm:prSet>
      <dgm:spPr/>
    </dgm:pt>
    <dgm:pt modelId="{A92C1DD0-C2E1-44CD-8339-C47A669789F7}" type="pres">
      <dgm:prSet presAssocID="{D1F0F4E6-124E-433A-B581-0B2E4D4FB874}" presName="roof" presStyleLbl="dkBgShp" presStyleIdx="0" presStyleCnt="2" custLinFactNeighborY="-5376"/>
      <dgm:spPr/>
    </dgm:pt>
    <dgm:pt modelId="{083BAE81-387C-428B-A7DE-B7E4D2160C90}" type="pres">
      <dgm:prSet presAssocID="{D1F0F4E6-124E-433A-B581-0B2E4D4FB874}" presName="pillars" presStyleCnt="0"/>
      <dgm:spPr/>
    </dgm:pt>
    <dgm:pt modelId="{D8643D40-4F7F-4A7B-8A3C-A088CEEC5895}" type="pres">
      <dgm:prSet presAssocID="{D1F0F4E6-124E-433A-B581-0B2E4D4FB874}" presName="pillar1" presStyleLbl="node1" presStyleIdx="0" presStyleCnt="3">
        <dgm:presLayoutVars>
          <dgm:bulletEnabled val="1"/>
        </dgm:presLayoutVars>
      </dgm:prSet>
      <dgm:spPr/>
    </dgm:pt>
    <dgm:pt modelId="{7C8C1D46-371E-4868-857F-EAF2DA2AF362}" type="pres">
      <dgm:prSet presAssocID="{096A3ECB-B639-49F8-8B53-4752C5FD60EB}" presName="pillarX" presStyleLbl="node1" presStyleIdx="1" presStyleCnt="3">
        <dgm:presLayoutVars>
          <dgm:bulletEnabled val="1"/>
        </dgm:presLayoutVars>
      </dgm:prSet>
      <dgm:spPr/>
    </dgm:pt>
    <dgm:pt modelId="{0B207887-53B0-4172-972F-44E617F2539C}" type="pres">
      <dgm:prSet presAssocID="{2F068C9A-9620-44DB-B796-04F6A3F2ED54}" presName="pillarX" presStyleLbl="node1" presStyleIdx="2" presStyleCnt="3">
        <dgm:presLayoutVars>
          <dgm:bulletEnabled val="1"/>
        </dgm:presLayoutVars>
      </dgm:prSet>
      <dgm:spPr/>
    </dgm:pt>
    <dgm:pt modelId="{4015A696-1719-4DC0-9F83-CCE4396C57C6}" type="pres">
      <dgm:prSet presAssocID="{D1F0F4E6-124E-433A-B581-0B2E4D4FB874}" presName="base" presStyleLbl="dkBgShp" presStyleIdx="1" presStyleCnt="2"/>
      <dgm:spPr>
        <a:solidFill>
          <a:schemeClr val="accent4">
            <a:lumMod val="75000"/>
          </a:schemeClr>
        </a:solidFill>
      </dgm:spPr>
    </dgm:pt>
  </dgm:ptLst>
  <dgm:cxnLst>
    <dgm:cxn modelId="{12A8BA1D-48F7-4B23-ADA9-A6A0A92288EA}" srcId="{D1F0F4E6-124E-433A-B581-0B2E4D4FB874}" destId="{2F068C9A-9620-44DB-B796-04F6A3F2ED54}" srcOrd="2" destOrd="0" parTransId="{8931F772-B4C9-4649-98E2-043AAF1EFF52}" sibTransId="{422F641F-2796-4DC1-B975-F35C46A8CA49}"/>
    <dgm:cxn modelId="{23E59820-4EB4-4D4C-A786-10F166D4726E}" type="presOf" srcId="{C235306C-C57E-4902-964A-D98D650F3A6E}" destId="{0DEA5B68-18D1-430A-9487-725435F41667}" srcOrd="0" destOrd="0" presId="urn:microsoft.com/office/officeart/2005/8/layout/hList3"/>
    <dgm:cxn modelId="{C0040732-9F55-4925-8398-87C4F5D6C20C}" type="presOf" srcId="{2F068C9A-9620-44DB-B796-04F6A3F2ED54}" destId="{0B207887-53B0-4172-972F-44E617F2539C}" srcOrd="0" destOrd="0" presId="urn:microsoft.com/office/officeart/2005/8/layout/hList3"/>
    <dgm:cxn modelId="{C44AF036-28F3-4B9F-BC37-18CFF1FFE2E6}" type="presOf" srcId="{38B892AC-9DAE-47B1-BA89-563907F2BEED}" destId="{D8643D40-4F7F-4A7B-8A3C-A088CEEC5895}" srcOrd="0" destOrd="0" presId="urn:microsoft.com/office/officeart/2005/8/layout/hList3"/>
    <dgm:cxn modelId="{3764743D-A2F1-4698-A171-691D49AB8ED0}" srcId="{C235306C-C57E-4902-964A-D98D650F3A6E}" destId="{D1F0F4E6-124E-433A-B581-0B2E4D4FB874}" srcOrd="0" destOrd="0" parTransId="{196F3823-6290-43E5-A8DA-BD5F5D53C960}" sibTransId="{4C0990F7-5BBF-4445-9CAC-8E600FC190FF}"/>
    <dgm:cxn modelId="{A44FA96C-AF00-4081-BF38-52A8DD098A14}" type="presOf" srcId="{D1F0F4E6-124E-433A-B581-0B2E4D4FB874}" destId="{A92C1DD0-C2E1-44CD-8339-C47A669789F7}" srcOrd="0" destOrd="0" presId="urn:microsoft.com/office/officeart/2005/8/layout/hList3"/>
    <dgm:cxn modelId="{0CCFA272-B303-4A96-B195-AD05BFDFDA4E}" srcId="{D1F0F4E6-124E-433A-B581-0B2E4D4FB874}" destId="{38B892AC-9DAE-47B1-BA89-563907F2BEED}" srcOrd="0" destOrd="0" parTransId="{DF692152-CE31-48F6-8C8D-D2CD209E13F3}" sibTransId="{7605A008-68AC-493A-83B5-053006C6E362}"/>
    <dgm:cxn modelId="{D7A8DBC4-98A1-43F0-9F17-CAF28FF56116}" type="presOf" srcId="{096A3ECB-B639-49F8-8B53-4752C5FD60EB}" destId="{7C8C1D46-371E-4868-857F-EAF2DA2AF362}" srcOrd="0" destOrd="0" presId="urn:microsoft.com/office/officeart/2005/8/layout/hList3"/>
    <dgm:cxn modelId="{2793B6CE-030D-4477-9C00-83037473DB85}" srcId="{D1F0F4E6-124E-433A-B581-0B2E4D4FB874}" destId="{096A3ECB-B639-49F8-8B53-4752C5FD60EB}" srcOrd="1" destOrd="0" parTransId="{C1298DFD-FB0A-46B3-BDE3-D320E5C6DEAC}" sibTransId="{1DCFB674-16F7-4BDF-985E-6B19909989B8}"/>
    <dgm:cxn modelId="{14A354B0-738D-4A7F-82A5-9D008C5309FF}" type="presParOf" srcId="{0DEA5B68-18D1-430A-9487-725435F41667}" destId="{A92C1DD0-C2E1-44CD-8339-C47A669789F7}" srcOrd="0" destOrd="0" presId="urn:microsoft.com/office/officeart/2005/8/layout/hList3"/>
    <dgm:cxn modelId="{E4769CF9-AE48-4B46-BADE-287E60B55243}" type="presParOf" srcId="{0DEA5B68-18D1-430A-9487-725435F41667}" destId="{083BAE81-387C-428B-A7DE-B7E4D2160C90}" srcOrd="1" destOrd="0" presId="urn:microsoft.com/office/officeart/2005/8/layout/hList3"/>
    <dgm:cxn modelId="{8A7A7CDB-BDF3-46AE-B382-5952331B14E2}" type="presParOf" srcId="{083BAE81-387C-428B-A7DE-B7E4D2160C90}" destId="{D8643D40-4F7F-4A7B-8A3C-A088CEEC5895}" srcOrd="0" destOrd="0" presId="urn:microsoft.com/office/officeart/2005/8/layout/hList3"/>
    <dgm:cxn modelId="{1E02E1F1-FC98-45BF-A371-C01AFD55EB3A}" type="presParOf" srcId="{083BAE81-387C-428B-A7DE-B7E4D2160C90}" destId="{7C8C1D46-371E-4868-857F-EAF2DA2AF362}" srcOrd="1" destOrd="0" presId="urn:microsoft.com/office/officeart/2005/8/layout/hList3"/>
    <dgm:cxn modelId="{47010D69-93E8-4C66-83BE-9FC9C8C317F0}" type="presParOf" srcId="{083BAE81-387C-428B-A7DE-B7E4D2160C90}" destId="{0B207887-53B0-4172-972F-44E617F2539C}" srcOrd="2" destOrd="0" presId="urn:microsoft.com/office/officeart/2005/8/layout/hList3"/>
    <dgm:cxn modelId="{16FA946A-E928-4D9D-B95C-23EC50025992}" type="presParOf" srcId="{0DEA5B68-18D1-430A-9487-725435F41667}" destId="{4015A696-1719-4DC0-9F83-CCE4396C57C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5306C-C57E-4902-964A-D98D650F3A6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D1F0F4E6-124E-433A-B581-0B2E4D4FB874}">
      <dgm:prSet phldrT="[Text]"/>
      <dgm:spPr>
        <a:solidFill>
          <a:schemeClr val="accent4">
            <a:lumMod val="75000"/>
          </a:schemeClr>
        </a:solidFill>
      </dgm:spPr>
      <dgm:t>
        <a:bodyPr/>
        <a:lstStyle/>
        <a:p>
          <a:r>
            <a:rPr lang="en-US" dirty="0"/>
            <a:t>Mosaic law no longer needed</a:t>
          </a:r>
        </a:p>
      </dgm:t>
    </dgm:pt>
    <dgm:pt modelId="{196F3823-6290-43E5-A8DA-BD5F5D53C960}" type="parTrans" cxnId="{3764743D-A2F1-4698-A171-691D49AB8ED0}">
      <dgm:prSet/>
      <dgm:spPr/>
      <dgm:t>
        <a:bodyPr/>
        <a:lstStyle/>
        <a:p>
          <a:endParaRPr lang="en-US"/>
        </a:p>
      </dgm:t>
    </dgm:pt>
    <dgm:pt modelId="{4C0990F7-5BBF-4445-9CAC-8E600FC190FF}" type="sibTrans" cxnId="{3764743D-A2F1-4698-A171-691D49AB8ED0}">
      <dgm:prSet/>
      <dgm:spPr/>
      <dgm:t>
        <a:bodyPr/>
        <a:lstStyle/>
        <a:p>
          <a:endParaRPr lang="en-US"/>
        </a:p>
      </dgm:t>
    </dgm:pt>
    <dgm:pt modelId="{38B892AC-9DAE-47B1-BA89-563907F2BEED}">
      <dgm:prSet phldrT="[Text]"/>
      <dgm:spPr>
        <a:solidFill>
          <a:schemeClr val="accent2"/>
        </a:solidFill>
      </dgm:spPr>
      <dgm:t>
        <a:bodyPr/>
        <a:lstStyle/>
        <a:p>
          <a:r>
            <a:rPr lang="en-US" dirty="0"/>
            <a:t>Christ fulfills all requirements</a:t>
          </a:r>
        </a:p>
      </dgm:t>
    </dgm:pt>
    <dgm:pt modelId="{DF692152-CE31-48F6-8C8D-D2CD209E13F3}" type="parTrans" cxnId="{0CCFA272-B303-4A96-B195-AD05BFDFDA4E}">
      <dgm:prSet/>
      <dgm:spPr/>
      <dgm:t>
        <a:bodyPr/>
        <a:lstStyle/>
        <a:p>
          <a:endParaRPr lang="en-US"/>
        </a:p>
      </dgm:t>
    </dgm:pt>
    <dgm:pt modelId="{7605A008-68AC-493A-83B5-053006C6E362}" type="sibTrans" cxnId="{0CCFA272-B303-4A96-B195-AD05BFDFDA4E}">
      <dgm:prSet/>
      <dgm:spPr/>
      <dgm:t>
        <a:bodyPr/>
        <a:lstStyle/>
        <a:p>
          <a:endParaRPr lang="en-US"/>
        </a:p>
      </dgm:t>
    </dgm:pt>
    <dgm:pt modelId="{096A3ECB-B639-49F8-8B53-4752C5FD60EB}">
      <dgm:prSet phldrT="[Text]"/>
      <dgm:spPr>
        <a:solidFill>
          <a:schemeClr val="accent6"/>
        </a:solidFill>
      </dgm:spPr>
      <dgm:t>
        <a:bodyPr/>
        <a:lstStyle/>
        <a:p>
          <a:r>
            <a:rPr lang="en-US" dirty="0"/>
            <a:t>Christ atones for all mankind</a:t>
          </a:r>
        </a:p>
      </dgm:t>
    </dgm:pt>
    <dgm:pt modelId="{C1298DFD-FB0A-46B3-BDE3-D320E5C6DEAC}" type="parTrans" cxnId="{2793B6CE-030D-4477-9C00-83037473DB85}">
      <dgm:prSet/>
      <dgm:spPr/>
      <dgm:t>
        <a:bodyPr/>
        <a:lstStyle/>
        <a:p>
          <a:endParaRPr lang="en-US"/>
        </a:p>
      </dgm:t>
    </dgm:pt>
    <dgm:pt modelId="{1DCFB674-16F7-4BDF-985E-6B19909989B8}" type="sibTrans" cxnId="{2793B6CE-030D-4477-9C00-83037473DB85}">
      <dgm:prSet/>
      <dgm:spPr/>
      <dgm:t>
        <a:bodyPr/>
        <a:lstStyle/>
        <a:p>
          <a:endParaRPr lang="en-US"/>
        </a:p>
      </dgm:t>
    </dgm:pt>
    <dgm:pt modelId="{2F068C9A-9620-44DB-B796-04F6A3F2ED54}">
      <dgm:prSet phldrT="[Text]"/>
      <dgm:spPr>
        <a:solidFill>
          <a:schemeClr val="accent3">
            <a:lumMod val="75000"/>
          </a:schemeClr>
        </a:solidFill>
      </dgm:spPr>
      <dgm:t>
        <a:bodyPr/>
        <a:lstStyle/>
        <a:p>
          <a:r>
            <a:rPr lang="en-US" dirty="0"/>
            <a:t>Crossing over into the “rest” of the Lord</a:t>
          </a:r>
        </a:p>
      </dgm:t>
    </dgm:pt>
    <dgm:pt modelId="{8931F772-B4C9-4649-98E2-043AAF1EFF52}" type="parTrans" cxnId="{12A8BA1D-48F7-4B23-ADA9-A6A0A92288EA}">
      <dgm:prSet/>
      <dgm:spPr/>
      <dgm:t>
        <a:bodyPr/>
        <a:lstStyle/>
        <a:p>
          <a:endParaRPr lang="en-US"/>
        </a:p>
      </dgm:t>
    </dgm:pt>
    <dgm:pt modelId="{422F641F-2796-4DC1-B975-F35C46A8CA49}" type="sibTrans" cxnId="{12A8BA1D-48F7-4B23-ADA9-A6A0A92288EA}">
      <dgm:prSet/>
      <dgm:spPr/>
      <dgm:t>
        <a:bodyPr/>
        <a:lstStyle/>
        <a:p>
          <a:endParaRPr lang="en-US"/>
        </a:p>
      </dgm:t>
    </dgm:pt>
    <dgm:pt modelId="{0DEA5B68-18D1-430A-9487-725435F41667}" type="pres">
      <dgm:prSet presAssocID="{C235306C-C57E-4902-964A-D98D650F3A6E}" presName="composite" presStyleCnt="0">
        <dgm:presLayoutVars>
          <dgm:chMax val="1"/>
          <dgm:dir/>
          <dgm:resizeHandles val="exact"/>
        </dgm:presLayoutVars>
      </dgm:prSet>
      <dgm:spPr/>
    </dgm:pt>
    <dgm:pt modelId="{A92C1DD0-C2E1-44CD-8339-C47A669789F7}" type="pres">
      <dgm:prSet presAssocID="{D1F0F4E6-124E-433A-B581-0B2E4D4FB874}" presName="roof" presStyleLbl="dkBgShp" presStyleIdx="0" presStyleCnt="2" custLinFactNeighborY="-5376"/>
      <dgm:spPr/>
    </dgm:pt>
    <dgm:pt modelId="{083BAE81-387C-428B-A7DE-B7E4D2160C90}" type="pres">
      <dgm:prSet presAssocID="{D1F0F4E6-124E-433A-B581-0B2E4D4FB874}" presName="pillars" presStyleCnt="0"/>
      <dgm:spPr/>
    </dgm:pt>
    <dgm:pt modelId="{D8643D40-4F7F-4A7B-8A3C-A088CEEC5895}" type="pres">
      <dgm:prSet presAssocID="{D1F0F4E6-124E-433A-B581-0B2E4D4FB874}" presName="pillar1" presStyleLbl="node1" presStyleIdx="0" presStyleCnt="3">
        <dgm:presLayoutVars>
          <dgm:bulletEnabled val="1"/>
        </dgm:presLayoutVars>
      </dgm:prSet>
      <dgm:spPr/>
    </dgm:pt>
    <dgm:pt modelId="{7C8C1D46-371E-4868-857F-EAF2DA2AF362}" type="pres">
      <dgm:prSet presAssocID="{096A3ECB-B639-49F8-8B53-4752C5FD60EB}" presName="pillarX" presStyleLbl="node1" presStyleIdx="1" presStyleCnt="3">
        <dgm:presLayoutVars>
          <dgm:bulletEnabled val="1"/>
        </dgm:presLayoutVars>
      </dgm:prSet>
      <dgm:spPr/>
    </dgm:pt>
    <dgm:pt modelId="{0B207887-53B0-4172-972F-44E617F2539C}" type="pres">
      <dgm:prSet presAssocID="{2F068C9A-9620-44DB-B796-04F6A3F2ED54}" presName="pillarX" presStyleLbl="node1" presStyleIdx="2" presStyleCnt="3">
        <dgm:presLayoutVars>
          <dgm:bulletEnabled val="1"/>
        </dgm:presLayoutVars>
      </dgm:prSet>
      <dgm:spPr/>
    </dgm:pt>
    <dgm:pt modelId="{4015A696-1719-4DC0-9F83-CCE4396C57C6}" type="pres">
      <dgm:prSet presAssocID="{D1F0F4E6-124E-433A-B581-0B2E4D4FB874}" presName="base" presStyleLbl="dkBgShp" presStyleIdx="1" presStyleCnt="2"/>
      <dgm:spPr>
        <a:solidFill>
          <a:schemeClr val="accent4">
            <a:lumMod val="75000"/>
          </a:schemeClr>
        </a:solidFill>
      </dgm:spPr>
    </dgm:pt>
  </dgm:ptLst>
  <dgm:cxnLst>
    <dgm:cxn modelId="{BFE16F15-D083-4150-A81C-D054DC726644}" type="presOf" srcId="{D1F0F4E6-124E-433A-B581-0B2E4D4FB874}" destId="{A92C1DD0-C2E1-44CD-8339-C47A669789F7}" srcOrd="0" destOrd="0" presId="urn:microsoft.com/office/officeart/2005/8/layout/hList3"/>
    <dgm:cxn modelId="{EA8D9619-360E-454F-8519-2270D5B03DF4}" type="presOf" srcId="{38B892AC-9DAE-47B1-BA89-563907F2BEED}" destId="{D8643D40-4F7F-4A7B-8A3C-A088CEEC5895}" srcOrd="0" destOrd="0" presId="urn:microsoft.com/office/officeart/2005/8/layout/hList3"/>
    <dgm:cxn modelId="{12A8BA1D-48F7-4B23-ADA9-A6A0A92288EA}" srcId="{D1F0F4E6-124E-433A-B581-0B2E4D4FB874}" destId="{2F068C9A-9620-44DB-B796-04F6A3F2ED54}" srcOrd="2" destOrd="0" parTransId="{8931F772-B4C9-4649-98E2-043AAF1EFF52}" sibTransId="{422F641F-2796-4DC1-B975-F35C46A8CA49}"/>
    <dgm:cxn modelId="{DA225921-DEAB-44EC-AC07-1E062097EEE7}" type="presOf" srcId="{2F068C9A-9620-44DB-B796-04F6A3F2ED54}" destId="{0B207887-53B0-4172-972F-44E617F2539C}" srcOrd="0" destOrd="0" presId="urn:microsoft.com/office/officeart/2005/8/layout/hList3"/>
    <dgm:cxn modelId="{2ADD032C-752D-4636-9675-2297360371A2}" type="presOf" srcId="{096A3ECB-B639-49F8-8B53-4752C5FD60EB}" destId="{7C8C1D46-371E-4868-857F-EAF2DA2AF362}" srcOrd="0" destOrd="0" presId="urn:microsoft.com/office/officeart/2005/8/layout/hList3"/>
    <dgm:cxn modelId="{4019073D-20DE-447B-8D30-B79585B85B88}" type="presOf" srcId="{C235306C-C57E-4902-964A-D98D650F3A6E}" destId="{0DEA5B68-18D1-430A-9487-725435F41667}" srcOrd="0" destOrd="0" presId="urn:microsoft.com/office/officeart/2005/8/layout/hList3"/>
    <dgm:cxn modelId="{3764743D-A2F1-4698-A171-691D49AB8ED0}" srcId="{C235306C-C57E-4902-964A-D98D650F3A6E}" destId="{D1F0F4E6-124E-433A-B581-0B2E4D4FB874}" srcOrd="0" destOrd="0" parTransId="{196F3823-6290-43E5-A8DA-BD5F5D53C960}" sibTransId="{4C0990F7-5BBF-4445-9CAC-8E600FC190FF}"/>
    <dgm:cxn modelId="{0CCFA272-B303-4A96-B195-AD05BFDFDA4E}" srcId="{D1F0F4E6-124E-433A-B581-0B2E4D4FB874}" destId="{38B892AC-9DAE-47B1-BA89-563907F2BEED}" srcOrd="0" destOrd="0" parTransId="{DF692152-CE31-48F6-8C8D-D2CD209E13F3}" sibTransId="{7605A008-68AC-493A-83B5-053006C6E362}"/>
    <dgm:cxn modelId="{2793B6CE-030D-4477-9C00-83037473DB85}" srcId="{D1F0F4E6-124E-433A-B581-0B2E4D4FB874}" destId="{096A3ECB-B639-49F8-8B53-4752C5FD60EB}" srcOrd="1" destOrd="0" parTransId="{C1298DFD-FB0A-46B3-BDE3-D320E5C6DEAC}" sibTransId="{1DCFB674-16F7-4BDF-985E-6B19909989B8}"/>
    <dgm:cxn modelId="{8BA3C892-ED1E-4EF9-928B-370FAE6FDEF2}" type="presParOf" srcId="{0DEA5B68-18D1-430A-9487-725435F41667}" destId="{A92C1DD0-C2E1-44CD-8339-C47A669789F7}" srcOrd="0" destOrd="0" presId="urn:microsoft.com/office/officeart/2005/8/layout/hList3"/>
    <dgm:cxn modelId="{81E7DB31-ABD1-470C-9877-E02AC5EBAE47}" type="presParOf" srcId="{0DEA5B68-18D1-430A-9487-725435F41667}" destId="{083BAE81-387C-428B-A7DE-B7E4D2160C90}" srcOrd="1" destOrd="0" presId="urn:microsoft.com/office/officeart/2005/8/layout/hList3"/>
    <dgm:cxn modelId="{2E584D57-4727-46CF-9A7B-2FC8F7F714BE}" type="presParOf" srcId="{083BAE81-387C-428B-A7DE-B7E4D2160C90}" destId="{D8643D40-4F7F-4A7B-8A3C-A088CEEC5895}" srcOrd="0" destOrd="0" presId="urn:microsoft.com/office/officeart/2005/8/layout/hList3"/>
    <dgm:cxn modelId="{93E2F09D-DBD6-4C8D-B401-6DFBE1CC5EFD}" type="presParOf" srcId="{083BAE81-387C-428B-A7DE-B7E4D2160C90}" destId="{7C8C1D46-371E-4868-857F-EAF2DA2AF362}" srcOrd="1" destOrd="0" presId="urn:microsoft.com/office/officeart/2005/8/layout/hList3"/>
    <dgm:cxn modelId="{68693675-5635-41F8-9C83-FB80D1374637}" type="presParOf" srcId="{083BAE81-387C-428B-A7DE-B7E4D2160C90}" destId="{0B207887-53B0-4172-972F-44E617F2539C}" srcOrd="2" destOrd="0" presId="urn:microsoft.com/office/officeart/2005/8/layout/hList3"/>
    <dgm:cxn modelId="{33ED8D09-7A6C-419C-BDB8-73F161B64255}" type="presParOf" srcId="{0DEA5B68-18D1-430A-9487-725435F41667}" destId="{4015A696-1719-4DC0-9F83-CCE4396C57C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C1DD0-C2E1-44CD-8339-C47A669789F7}">
      <dsp:nvSpPr>
        <dsp:cNvPr id="0" name=""/>
        <dsp:cNvSpPr/>
      </dsp:nvSpPr>
      <dsp:spPr>
        <a:xfrm>
          <a:off x="0" y="0"/>
          <a:ext cx="7924800" cy="1417320"/>
        </a:xfrm>
        <a:prstGeom prst="rect">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err="1"/>
            <a:t>Levitical</a:t>
          </a:r>
          <a:r>
            <a:rPr lang="en-US" sz="6500" kern="1200" dirty="0"/>
            <a:t> Order</a:t>
          </a:r>
        </a:p>
      </dsp:txBody>
      <dsp:txXfrm>
        <a:off x="0" y="0"/>
        <a:ext cx="7924800" cy="1417320"/>
      </dsp:txXfrm>
    </dsp:sp>
    <dsp:sp modelId="{D8643D40-4F7F-4A7B-8A3C-A088CEEC5895}">
      <dsp:nvSpPr>
        <dsp:cNvPr id="0" name=""/>
        <dsp:cNvSpPr/>
      </dsp:nvSpPr>
      <dsp:spPr>
        <a:xfrm>
          <a:off x="3869" y="1417320"/>
          <a:ext cx="2639020" cy="297637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Leviticus announces the Mosaic system</a:t>
          </a:r>
        </a:p>
      </dsp:txBody>
      <dsp:txXfrm>
        <a:off x="3869" y="1417320"/>
        <a:ext cx="2639020" cy="2976372"/>
      </dsp:txXfrm>
    </dsp:sp>
    <dsp:sp modelId="{7C8C1D46-371E-4868-857F-EAF2DA2AF362}">
      <dsp:nvSpPr>
        <dsp:cNvPr id="0" name=""/>
        <dsp:cNvSpPr/>
      </dsp:nvSpPr>
      <dsp:spPr>
        <a:xfrm>
          <a:off x="2642889" y="1417320"/>
          <a:ext cx="2639020" cy="2976372"/>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Paul shows how the gospel grew out of the soil of the </a:t>
          </a:r>
          <a:r>
            <a:rPr lang="en-US" sz="3200" kern="1200" dirty="0" err="1"/>
            <a:t>Levitical</a:t>
          </a:r>
          <a:r>
            <a:rPr lang="en-US" sz="3200" kern="1200" dirty="0"/>
            <a:t> order</a:t>
          </a:r>
        </a:p>
      </dsp:txBody>
      <dsp:txXfrm>
        <a:off x="2642889" y="1417320"/>
        <a:ext cx="2639020" cy="2976372"/>
      </dsp:txXfrm>
    </dsp:sp>
    <dsp:sp modelId="{0B207887-53B0-4172-972F-44E617F2539C}">
      <dsp:nvSpPr>
        <dsp:cNvPr id="0" name=""/>
        <dsp:cNvSpPr/>
      </dsp:nvSpPr>
      <dsp:spPr>
        <a:xfrm>
          <a:off x="5281910" y="1417320"/>
          <a:ext cx="2639020" cy="2976372"/>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Intended to bridge those in the wilderness of carnality</a:t>
          </a:r>
        </a:p>
      </dsp:txBody>
      <dsp:txXfrm>
        <a:off x="5281910" y="1417320"/>
        <a:ext cx="2639020" cy="2976372"/>
      </dsp:txXfrm>
    </dsp:sp>
    <dsp:sp modelId="{4015A696-1719-4DC0-9F83-CCE4396C57C6}">
      <dsp:nvSpPr>
        <dsp:cNvPr id="0" name=""/>
        <dsp:cNvSpPr/>
      </dsp:nvSpPr>
      <dsp:spPr>
        <a:xfrm>
          <a:off x="0" y="4393692"/>
          <a:ext cx="7924800" cy="330708"/>
        </a:xfrm>
        <a:prstGeom prst="rect">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C1DD0-C2E1-44CD-8339-C47A669789F7}">
      <dsp:nvSpPr>
        <dsp:cNvPr id="0" name=""/>
        <dsp:cNvSpPr/>
      </dsp:nvSpPr>
      <dsp:spPr>
        <a:xfrm>
          <a:off x="0" y="0"/>
          <a:ext cx="7924800" cy="1417320"/>
        </a:xfrm>
        <a:prstGeom prst="rect">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Mosaic law no longer needed</a:t>
          </a:r>
        </a:p>
      </dsp:txBody>
      <dsp:txXfrm>
        <a:off x="0" y="0"/>
        <a:ext cx="7924800" cy="1417320"/>
      </dsp:txXfrm>
    </dsp:sp>
    <dsp:sp modelId="{D8643D40-4F7F-4A7B-8A3C-A088CEEC5895}">
      <dsp:nvSpPr>
        <dsp:cNvPr id="0" name=""/>
        <dsp:cNvSpPr/>
      </dsp:nvSpPr>
      <dsp:spPr>
        <a:xfrm>
          <a:off x="3869" y="1417320"/>
          <a:ext cx="2639020" cy="297637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Christ fulfills all requirements</a:t>
          </a:r>
        </a:p>
      </dsp:txBody>
      <dsp:txXfrm>
        <a:off x="3869" y="1417320"/>
        <a:ext cx="2639020" cy="2976372"/>
      </dsp:txXfrm>
    </dsp:sp>
    <dsp:sp modelId="{7C8C1D46-371E-4868-857F-EAF2DA2AF362}">
      <dsp:nvSpPr>
        <dsp:cNvPr id="0" name=""/>
        <dsp:cNvSpPr/>
      </dsp:nvSpPr>
      <dsp:spPr>
        <a:xfrm>
          <a:off x="2642889" y="1417320"/>
          <a:ext cx="2639020" cy="2976372"/>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Christ atones for all mankind</a:t>
          </a:r>
        </a:p>
      </dsp:txBody>
      <dsp:txXfrm>
        <a:off x="2642889" y="1417320"/>
        <a:ext cx="2639020" cy="2976372"/>
      </dsp:txXfrm>
    </dsp:sp>
    <dsp:sp modelId="{0B207887-53B0-4172-972F-44E617F2539C}">
      <dsp:nvSpPr>
        <dsp:cNvPr id="0" name=""/>
        <dsp:cNvSpPr/>
      </dsp:nvSpPr>
      <dsp:spPr>
        <a:xfrm>
          <a:off x="5281910" y="1417320"/>
          <a:ext cx="2639020" cy="2976372"/>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Crossing over into the “rest” of the Lord</a:t>
          </a:r>
        </a:p>
      </dsp:txBody>
      <dsp:txXfrm>
        <a:off x="5281910" y="1417320"/>
        <a:ext cx="2639020" cy="2976372"/>
      </dsp:txXfrm>
    </dsp:sp>
    <dsp:sp modelId="{4015A696-1719-4DC0-9F83-CCE4396C57C6}">
      <dsp:nvSpPr>
        <dsp:cNvPr id="0" name=""/>
        <dsp:cNvSpPr/>
      </dsp:nvSpPr>
      <dsp:spPr>
        <a:xfrm>
          <a:off x="0" y="4393692"/>
          <a:ext cx="7924800" cy="330708"/>
        </a:xfrm>
        <a:prstGeom prst="rect">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FBA2-F141-8E6A-5582-797CFE3FA6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88353A-FE25-4229-145D-72D94B63D6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A44EB4-A6EF-5506-13E6-BBB94C3244D4}"/>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5" name="Footer Placeholder 4">
            <a:extLst>
              <a:ext uri="{FF2B5EF4-FFF2-40B4-BE49-F238E27FC236}">
                <a16:creationId xmlns:a16="http://schemas.microsoft.com/office/drawing/2014/main" id="{A3AB98D3-19EA-2DCC-4FFC-6FB833C69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5F886-C709-33D7-383F-F711F666A8F2}"/>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354487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A5BE-7592-F1A4-2C3B-5D551308F9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31BDE4-59E0-5066-319A-A2637C1685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37869-2632-75A4-B673-B9DE792130EB}"/>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5" name="Footer Placeholder 4">
            <a:extLst>
              <a:ext uri="{FF2B5EF4-FFF2-40B4-BE49-F238E27FC236}">
                <a16:creationId xmlns:a16="http://schemas.microsoft.com/office/drawing/2014/main" id="{28233614-2646-47D1-C600-EB073B4E8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BF6FD-97A6-065A-9E3D-31DADBFBDE0F}"/>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2976925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D223E2-2988-2E96-FC79-920B2A109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84DAA8-7F2F-6C75-6117-4F2C00418B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E0E1C-3EE9-8B6A-C95F-278203013E48}"/>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5" name="Footer Placeholder 4">
            <a:extLst>
              <a:ext uri="{FF2B5EF4-FFF2-40B4-BE49-F238E27FC236}">
                <a16:creationId xmlns:a16="http://schemas.microsoft.com/office/drawing/2014/main" id="{7E2064E1-6E5D-B561-D6E9-F207E2FEB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55FCE3-4E94-8A0C-0C18-B22A45F0D58D}"/>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91293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5AC0-9455-88E4-65EE-267A37992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F3AD9-D8E5-9259-3EA9-FC3166BFFB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B04B8-DFF9-7CED-422B-8199E0F3DE1C}"/>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5" name="Footer Placeholder 4">
            <a:extLst>
              <a:ext uri="{FF2B5EF4-FFF2-40B4-BE49-F238E27FC236}">
                <a16:creationId xmlns:a16="http://schemas.microsoft.com/office/drawing/2014/main" id="{4D3C4826-59ED-3B07-FAEE-3A3935EC1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BBDA-9C7F-2E52-9D3F-89794F55068F}"/>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513667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F685-5B06-B790-607A-51D34D26D5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FDACA-EC93-0A80-DA60-7250160732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109C7F-5E88-38E2-0B5D-183BDD886A84}"/>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5" name="Footer Placeholder 4">
            <a:extLst>
              <a:ext uri="{FF2B5EF4-FFF2-40B4-BE49-F238E27FC236}">
                <a16:creationId xmlns:a16="http://schemas.microsoft.com/office/drawing/2014/main" id="{7DB45A3A-AFFB-32F0-F0A5-32B82273F1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B2B0A-57B1-B8FE-2D56-D19BB1B301F3}"/>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338812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EFF8C-B9E6-F107-5666-739AC324AB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F81214-BECB-C3A0-7979-0117B6CA1E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42B81A-5AA5-DD5B-485A-577A0A172F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21716-5A9F-B82B-F7AD-E63998C1B3F3}"/>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6" name="Footer Placeholder 5">
            <a:extLst>
              <a:ext uri="{FF2B5EF4-FFF2-40B4-BE49-F238E27FC236}">
                <a16:creationId xmlns:a16="http://schemas.microsoft.com/office/drawing/2014/main" id="{0FF5E903-B23A-6CA6-0F81-DE25CB829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16B8-9B53-2421-C1B5-22BF3FBA35AB}"/>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307116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C2B5-A048-F9B6-69FB-331E91433A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AF945C-9C14-70F1-D2CF-4D5A30186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4438A3-2118-9E6A-8BF5-C6103F0E2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7D61D-73A3-20DE-5960-DF527F626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91C0C7-6B68-6DC1-282D-FE1867E60B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8B282-7911-B061-AA6C-42CCBAD4BE01}"/>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8" name="Footer Placeholder 7">
            <a:extLst>
              <a:ext uri="{FF2B5EF4-FFF2-40B4-BE49-F238E27FC236}">
                <a16:creationId xmlns:a16="http://schemas.microsoft.com/office/drawing/2014/main" id="{CE16D28B-7720-90F6-8B2A-B9C7FBA0A7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991532-957F-DA22-76A8-E2F8C34BBB48}"/>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3553932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2F9A-4220-8900-FEA9-11E591AC82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3EF246-18C9-D73A-AD23-804BA8A0E831}"/>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4" name="Footer Placeholder 3">
            <a:extLst>
              <a:ext uri="{FF2B5EF4-FFF2-40B4-BE49-F238E27FC236}">
                <a16:creationId xmlns:a16="http://schemas.microsoft.com/office/drawing/2014/main" id="{8A23D592-43D9-507B-CE42-D054E58C71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383E36-93A4-215D-64FA-45290FC00C53}"/>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140867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12DE27-6C76-F339-D435-BF998A297017}"/>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3" name="Footer Placeholder 2">
            <a:extLst>
              <a:ext uri="{FF2B5EF4-FFF2-40B4-BE49-F238E27FC236}">
                <a16:creationId xmlns:a16="http://schemas.microsoft.com/office/drawing/2014/main" id="{3F2775BA-C37C-168A-FA90-FBB0D9926C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163F6A-37CD-8694-0F5B-4B0B1E7C6AD4}"/>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1961725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E438-D6C4-DDE1-3160-7F04B46C5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EEC7EE-72B7-B1B3-6E09-06E11A409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7FB26-4617-B72E-5018-F09894EFE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3F876-CD6A-AFB2-04D7-42C065F81BCD}"/>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6" name="Footer Placeholder 5">
            <a:extLst>
              <a:ext uri="{FF2B5EF4-FFF2-40B4-BE49-F238E27FC236}">
                <a16:creationId xmlns:a16="http://schemas.microsoft.com/office/drawing/2014/main" id="{469F861A-D268-2AF9-673A-54369E78E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56108-342D-810A-5C9E-B43A9EB6317C}"/>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2392874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ECB7-A3B3-E06B-D50A-48A628731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A15804-6A53-2EC1-E99D-E158474ED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3A8CE2-50E1-E64D-C75B-E1E777BE8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DF33E1-6E8D-6430-25F8-2827A26D2F83}"/>
              </a:ext>
            </a:extLst>
          </p:cNvPr>
          <p:cNvSpPr>
            <a:spLocks noGrp="1"/>
          </p:cNvSpPr>
          <p:nvPr>
            <p:ph type="dt" sz="half" idx="10"/>
          </p:nvPr>
        </p:nvSpPr>
        <p:spPr/>
        <p:txBody>
          <a:bodyPr/>
          <a:lstStyle/>
          <a:p>
            <a:fld id="{A3F566CA-F50C-47E0-975C-5E172D60DD09}" type="datetimeFigureOut">
              <a:rPr lang="en-US" smtClean="0"/>
              <a:t>4/11/2023</a:t>
            </a:fld>
            <a:endParaRPr lang="en-US"/>
          </a:p>
        </p:txBody>
      </p:sp>
      <p:sp>
        <p:nvSpPr>
          <p:cNvPr id="6" name="Footer Placeholder 5">
            <a:extLst>
              <a:ext uri="{FF2B5EF4-FFF2-40B4-BE49-F238E27FC236}">
                <a16:creationId xmlns:a16="http://schemas.microsoft.com/office/drawing/2014/main" id="{29CF1825-AB7B-68A8-22B9-54FD25CE2C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D1BE9D-469B-DFA1-09FA-E5DBDF2CCDA1}"/>
              </a:ext>
            </a:extLst>
          </p:cNvPr>
          <p:cNvSpPr>
            <a:spLocks noGrp="1"/>
          </p:cNvSpPr>
          <p:nvPr>
            <p:ph type="sldNum" sz="quarter" idx="12"/>
          </p:nvPr>
        </p:nvSpPr>
        <p:spPr/>
        <p:txBody>
          <a:bodyPr/>
          <a:lstStyle/>
          <a:p>
            <a:fld id="{98E9EF74-60CA-4131-A516-D7888290CE0F}" type="slidenum">
              <a:rPr lang="en-US" smtClean="0"/>
              <a:t>‹#›</a:t>
            </a:fld>
            <a:endParaRPr lang="en-US"/>
          </a:p>
        </p:txBody>
      </p:sp>
    </p:spTree>
    <p:extLst>
      <p:ext uri="{BB962C8B-B14F-4D97-AF65-F5344CB8AC3E}">
        <p14:creationId xmlns:p14="http://schemas.microsoft.com/office/powerpoint/2010/main" val="3482588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11626C-6B44-D173-E69C-8A777BB3B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0B7472-84AC-E1A1-FFEF-7834E17658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341BC-757C-BFEE-CD77-50F2DF956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566CA-F50C-47E0-975C-5E172D60DD09}" type="datetimeFigureOut">
              <a:rPr lang="en-US" smtClean="0"/>
              <a:t>4/11/2023</a:t>
            </a:fld>
            <a:endParaRPr lang="en-US"/>
          </a:p>
        </p:txBody>
      </p:sp>
      <p:sp>
        <p:nvSpPr>
          <p:cNvPr id="5" name="Footer Placeholder 4">
            <a:extLst>
              <a:ext uri="{FF2B5EF4-FFF2-40B4-BE49-F238E27FC236}">
                <a16:creationId xmlns:a16="http://schemas.microsoft.com/office/drawing/2014/main" id="{34D0C5D5-09D6-0407-0954-0AC848DED6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F940F1-4DA2-FB68-AF6F-DD66349A0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9EF74-60CA-4131-A516-D7888290CE0F}" type="slidenum">
              <a:rPr lang="en-US" smtClean="0"/>
              <a:t>‹#›</a:t>
            </a:fld>
            <a:endParaRPr lang="en-US"/>
          </a:p>
        </p:txBody>
      </p:sp>
    </p:spTree>
    <p:extLst>
      <p:ext uri="{BB962C8B-B14F-4D97-AF65-F5344CB8AC3E}">
        <p14:creationId xmlns:p14="http://schemas.microsoft.com/office/powerpoint/2010/main" val="4056558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3" Type="http://schemas.openxmlformats.org/officeDocument/2006/relationships/hyperlink" Target="https://www.churchofjesuschrist.org/study/scriptures/bofm/3-ne/10.3-6?lang=eng#p3" TargetMode="External"/><Relationship Id="rId18" Type="http://schemas.openxmlformats.org/officeDocument/2006/relationships/hyperlink" Target="https://www.churchofjesuschrist.org/study/scriptures/pgp/moses/3.16-17?lang=eng#p16" TargetMode="External"/><Relationship Id="rId26" Type="http://schemas.openxmlformats.org/officeDocument/2006/relationships/hyperlink" Target="https://www.churchofjesuschrist.org/study/scriptures/nt/john/1.35-42?lang=eng#p35" TargetMode="External"/><Relationship Id="rId39" Type="http://schemas.openxmlformats.org/officeDocument/2006/relationships/hyperlink" Target="https://www.churchofjesuschrist.org/study/scriptures/ot/eccl/3.1-8?lang=eng#p1" TargetMode="External"/><Relationship Id="rId21" Type="http://schemas.openxmlformats.org/officeDocument/2006/relationships/hyperlink" Target="https://www.churchofjesuschrist.org/study/scriptures/nt/john/21.4-6?lang=eng#p4" TargetMode="External"/><Relationship Id="rId34" Type="http://schemas.openxmlformats.org/officeDocument/2006/relationships/hyperlink" Target="https://www.churchofjesuschrist.org/study/scriptures/bofm/jacob/1.19?lang=eng#p19" TargetMode="External"/><Relationship Id="rId7" Type="http://schemas.openxmlformats.org/officeDocument/2006/relationships/hyperlink" Target="https://www.churchofjesuschrist.org/study/scriptures/nt/matt/9.11-13?lang=eng#p11" TargetMode="External"/><Relationship Id="rId12" Type="http://schemas.openxmlformats.org/officeDocument/2006/relationships/hyperlink" Target="https://www.churchofjesuschrist.org/study/scriptures/bofm/jacob/5.46-47?lang=eng#p46" TargetMode="External"/><Relationship Id="rId17" Type="http://schemas.openxmlformats.org/officeDocument/2006/relationships/hyperlink" Target="https://www.churchofjesuschrist.org/study/scriptures/dc-testament/dc/121.37,39?lang=eng#p37" TargetMode="External"/><Relationship Id="rId25" Type="http://schemas.openxmlformats.org/officeDocument/2006/relationships/hyperlink" Target="https://www.churchofjesuschrist.org/study/scriptures/bofm/1-ne/17.8?lang=eng#p8" TargetMode="External"/><Relationship Id="rId33" Type="http://schemas.openxmlformats.org/officeDocument/2006/relationships/hyperlink" Target="https://www.churchofjesuschrist.org/study/scriptures/nt/john/17.12?lang=eng#p12" TargetMode="External"/><Relationship Id="rId38" Type="http://schemas.openxmlformats.org/officeDocument/2006/relationships/hyperlink" Target="https://www.churchofjesuschrist.org/study/scriptures/nt/luke/10.38-42?lang=eng#p38" TargetMode="External"/><Relationship Id="rId2" Type="http://schemas.openxmlformats.org/officeDocument/2006/relationships/hyperlink" Target="https://www.churchofjesuschrist.org/study/ensign/1979/08/jesus-the-perfect-leader?lang=eng" TargetMode="External"/><Relationship Id="rId16" Type="http://schemas.openxmlformats.org/officeDocument/2006/relationships/hyperlink" Target="https://www.churchofjesuschrist.org/study/scriptures/nt/luke/22.31-32?lang=eng#p31" TargetMode="External"/><Relationship Id="rId20" Type="http://schemas.openxmlformats.org/officeDocument/2006/relationships/hyperlink" Target="https://www.churchofjesuschrist.org/study/scriptures/nt/matt/26.17-19?lang=eng#p17" TargetMode="External"/><Relationship Id="rId29" Type="http://schemas.openxmlformats.org/officeDocument/2006/relationships/hyperlink" Target="https://www.churchofjesuschrist.org/study/scriptures/dc-testament/dc/1.24?lang=eng#p24" TargetMode="External"/><Relationship Id="rId1" Type="http://schemas.openxmlformats.org/officeDocument/2006/relationships/slideLayout" Target="../slideLayouts/slideLayout7.xml"/><Relationship Id="rId6" Type="http://schemas.openxmlformats.org/officeDocument/2006/relationships/hyperlink" Target="https://www.churchofjesuschrist.org/study/scriptures/bofm/1-ne/11.31?lang=eng#p31" TargetMode="External"/><Relationship Id="rId11" Type="http://schemas.openxmlformats.org/officeDocument/2006/relationships/hyperlink" Target="https://www.churchofjesuschrist.org/study/scriptures/nt/john/21.15-17?lang=eng#p15" TargetMode="External"/><Relationship Id="rId24" Type="http://schemas.openxmlformats.org/officeDocument/2006/relationships/hyperlink" Target="https://www.churchofjesuschrist.org/study/scriptures/nt/matt/19.16-21?lang=eng#p16" TargetMode="External"/><Relationship Id="rId32" Type="http://schemas.openxmlformats.org/officeDocument/2006/relationships/hyperlink" Target="https://www.churchofjesuschrist.org/study/scriptures/ot/josh/5.12?lang=eng#p12" TargetMode="External"/><Relationship Id="rId37" Type="http://schemas.openxmlformats.org/officeDocument/2006/relationships/hyperlink" Target="https://www.churchofjesuschrist.org/study/scriptures/nt/mark/1.35?lang=eng#p35" TargetMode="External"/><Relationship Id="rId40" Type="http://schemas.openxmlformats.org/officeDocument/2006/relationships/hyperlink" Target="https://www.churchofjesuschrist.org/study/scriptures/dc-testament/dc/60.13?lang=eng#p13" TargetMode="External"/><Relationship Id="rId5" Type="http://schemas.openxmlformats.org/officeDocument/2006/relationships/hyperlink" Target="https://www.churchofjesuschrist.org/study/scriptures/nt/john/12.49?lang=eng#p49" TargetMode="External"/><Relationship Id="rId15" Type="http://schemas.openxmlformats.org/officeDocument/2006/relationships/hyperlink" Target="https://www.churchofjesuschrist.org/study/scriptures/dc-testament/dc/95.1?lang=eng#p1" TargetMode="External"/><Relationship Id="rId23" Type="http://schemas.openxmlformats.org/officeDocument/2006/relationships/hyperlink" Target="https://www.churchofjesuschrist.org/study/scriptures/nt/matt/5.48?lang=eng#p48" TargetMode="External"/><Relationship Id="rId28" Type="http://schemas.openxmlformats.org/officeDocument/2006/relationships/hyperlink" Target="https://www.churchofjesuschrist.org/study/scriptures/pgp/moses/6.31-32?lang=eng#p31" TargetMode="External"/><Relationship Id="rId36" Type="http://schemas.openxmlformats.org/officeDocument/2006/relationships/hyperlink" Target="https://www.churchofjesuschrist.org/study/scriptures/ot/ezek/34.2-6?lang=eng#p2" TargetMode="External"/><Relationship Id="rId10" Type="http://schemas.openxmlformats.org/officeDocument/2006/relationships/hyperlink" Target="https://www.churchofjesuschrist.org/study/scriptures/nt/mark/5.35-36?lang=eng#p35" TargetMode="External"/><Relationship Id="rId19" Type="http://schemas.openxmlformats.org/officeDocument/2006/relationships/hyperlink" Target="https://www.churchofjesuschrist.org/study/scriptures/nt/john/8.1-9?lang=eng#p1" TargetMode="External"/><Relationship Id="rId31" Type="http://schemas.openxmlformats.org/officeDocument/2006/relationships/hyperlink" Target="https://www.churchofjesuschrist.org/study/scriptures/dc-testament/dc/110.11-16?lang=eng#p11" TargetMode="External"/><Relationship Id="rId4" Type="http://schemas.openxmlformats.org/officeDocument/2006/relationships/hyperlink" Target="https://www.churchofjesuschrist.org/study/scriptures/nt/john/8.28?lang=eng#p28" TargetMode="External"/><Relationship Id="rId9" Type="http://schemas.openxmlformats.org/officeDocument/2006/relationships/hyperlink" Target="https://www.churchofjesuschrist.org/study/scriptures/dc-testament/dc/67.1?lang=eng#p1" TargetMode="External"/><Relationship Id="rId14" Type="http://schemas.openxmlformats.org/officeDocument/2006/relationships/hyperlink" Target="https://www.churchofjesuschrist.org/study/scriptures/dc-testament/dc/3.1-10?lang=eng#p1" TargetMode="External"/><Relationship Id="rId22" Type="http://schemas.openxmlformats.org/officeDocument/2006/relationships/hyperlink" Target="https://www.churchofjesuschrist.org/study/scriptures/dc-testament/dc/95.13-17?lang=eng#p13" TargetMode="External"/><Relationship Id="rId27" Type="http://schemas.openxmlformats.org/officeDocument/2006/relationships/hyperlink" Target="https://www.churchofjesuschrist.org/study/scriptures/dc-testament/dc/78.17-18?lang=eng#p17" TargetMode="External"/><Relationship Id="rId30" Type="http://schemas.openxmlformats.org/officeDocument/2006/relationships/hyperlink" Target="https://www.churchofjesuschrist.org/study/scriptures/dc-testament/dc/19.21-22?lang=eng#p21" TargetMode="External"/><Relationship Id="rId35" Type="http://schemas.openxmlformats.org/officeDocument/2006/relationships/hyperlink" Target="https://www.churchofjesuschrist.org/study/scriptures/ot/ezek/33.2-6?lang=eng#p2" TargetMode="External"/><Relationship Id="rId8" Type="http://schemas.openxmlformats.org/officeDocument/2006/relationships/hyperlink" Target="https://www.churchofjesuschrist.org/study/scriptures/nt/mark/10.13-16?lang=eng#p13" TargetMode="External"/><Relationship Id="rId3" Type="http://schemas.openxmlformats.org/officeDocument/2006/relationships/hyperlink" Target="https://www.churchofjesuschrist.org/study/scriptures/nt/john/5.19?lang=eng#p1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jpg"/><Relationship Id="rId2" Type="http://schemas.openxmlformats.org/officeDocument/2006/relationships/image" Target="../media/image13.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DF777D-A11B-9482-9CAB-54D850E8F4FE}"/>
              </a:ext>
            </a:extLst>
          </p:cNvPr>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BF5985-9433-4F9D-A645-045904B7566A}"/>
              </a:ext>
            </a:extLst>
          </p:cNvPr>
          <p:cNvSpPr txBox="1"/>
          <p:nvPr/>
        </p:nvSpPr>
        <p:spPr>
          <a:xfrm>
            <a:off x="697117" y="555134"/>
            <a:ext cx="10797766" cy="830997"/>
          </a:xfrm>
          <a:prstGeom prst="rect">
            <a:avLst/>
          </a:prstGeom>
          <a:noFill/>
        </p:spPr>
        <p:txBody>
          <a:bodyPr wrap="square" rtlCol="0">
            <a:spAutoFit/>
          </a:bodyPr>
          <a:lstStyle/>
          <a:p>
            <a:pPr algn="ctr"/>
            <a:r>
              <a:rPr lang="en-US" sz="4800" dirty="0">
                <a:solidFill>
                  <a:schemeClr val="bg1"/>
                </a:solidFill>
                <a:latin typeface="Poor Richard" panose="02080502050505020702" pitchFamily="18" charset="0"/>
                <a:ea typeface="Wednesday" pitchFamily="2" charset="0"/>
              </a:rPr>
              <a:t>Hebrews 1-6</a:t>
            </a:r>
          </a:p>
        </p:txBody>
      </p:sp>
      <p:grpSp>
        <p:nvGrpSpPr>
          <p:cNvPr id="4" name="Group 3">
            <a:extLst>
              <a:ext uri="{FF2B5EF4-FFF2-40B4-BE49-F238E27FC236}">
                <a16:creationId xmlns:a16="http://schemas.microsoft.com/office/drawing/2014/main" id="{E0E2CECE-5DB7-F38F-F02A-20F0C8707F03}"/>
              </a:ext>
            </a:extLst>
          </p:cNvPr>
          <p:cNvGrpSpPr/>
          <p:nvPr/>
        </p:nvGrpSpPr>
        <p:grpSpPr>
          <a:xfrm>
            <a:off x="4677208" y="1981200"/>
            <a:ext cx="3050721" cy="2895600"/>
            <a:chOff x="848008" y="2239401"/>
            <a:chExt cx="3050721" cy="2895600"/>
          </a:xfrm>
        </p:grpSpPr>
        <p:pic>
          <p:nvPicPr>
            <p:cNvPr id="5" name="Picture 2" descr="Image result for clouds">
              <a:extLst>
                <a:ext uri="{FF2B5EF4-FFF2-40B4-BE49-F238E27FC236}">
                  <a16:creationId xmlns:a16="http://schemas.microsoft.com/office/drawing/2014/main" id="{3C650964-8950-2105-7AE9-0D2565B084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 t="9109" r="2739" b="28845"/>
            <a:stretch/>
          </p:blipFill>
          <p:spPr bwMode="auto">
            <a:xfrm>
              <a:off x="959668" y="2344846"/>
              <a:ext cx="2786310" cy="266171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A2BF396-8A57-D3E5-6A16-787081901FCE}"/>
                </a:ext>
              </a:extLst>
            </p:cNvPr>
            <p:cNvGrpSpPr/>
            <p:nvPr/>
          </p:nvGrpSpPr>
          <p:grpSpPr>
            <a:xfrm>
              <a:off x="848008" y="2239401"/>
              <a:ext cx="3050721" cy="2895600"/>
              <a:chOff x="304800" y="3429000"/>
              <a:chExt cx="3050721" cy="2895600"/>
            </a:xfrm>
          </p:grpSpPr>
          <p:grpSp>
            <p:nvGrpSpPr>
              <p:cNvPr id="7" name="Group 6">
                <a:extLst>
                  <a:ext uri="{FF2B5EF4-FFF2-40B4-BE49-F238E27FC236}">
                    <a16:creationId xmlns:a16="http://schemas.microsoft.com/office/drawing/2014/main" id="{012615BC-A7B0-1572-322A-5E2B24CF1EE0}"/>
                  </a:ext>
                </a:extLst>
              </p:cNvPr>
              <p:cNvGrpSpPr/>
              <p:nvPr/>
            </p:nvGrpSpPr>
            <p:grpSpPr>
              <a:xfrm rot="2107423">
                <a:off x="1281104" y="3790950"/>
                <a:ext cx="376315" cy="879933"/>
                <a:chOff x="7696200" y="914400"/>
                <a:chExt cx="685800" cy="2438400"/>
              </a:xfrm>
            </p:grpSpPr>
            <p:sp>
              <p:nvSpPr>
                <p:cNvPr id="39" name="Moon 38">
                  <a:extLst>
                    <a:ext uri="{FF2B5EF4-FFF2-40B4-BE49-F238E27FC236}">
                      <a16:creationId xmlns:a16="http://schemas.microsoft.com/office/drawing/2014/main" id="{AB524A12-48AA-1813-77BE-D6158A6A8DAA}"/>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4FE49DA7-CDDD-87D0-A9BE-CDCE08FEA2A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548A1F72-53DE-8861-9058-422B45CDBF8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39C2F37-6DDF-5C5A-BF3A-613AA074956F}"/>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423FC02F-7CD4-4E4A-887C-BEC4C764877C}"/>
                  </a:ext>
                </a:extLst>
              </p:cNvPr>
              <p:cNvGrpSpPr/>
              <p:nvPr/>
            </p:nvGrpSpPr>
            <p:grpSpPr>
              <a:xfrm rot="19262140" flipH="1">
                <a:off x="1950772" y="3835879"/>
                <a:ext cx="376315" cy="801380"/>
                <a:chOff x="7696200" y="914400"/>
                <a:chExt cx="685800" cy="2438400"/>
              </a:xfrm>
            </p:grpSpPr>
            <p:sp>
              <p:nvSpPr>
                <p:cNvPr id="35" name="Moon 34">
                  <a:extLst>
                    <a:ext uri="{FF2B5EF4-FFF2-40B4-BE49-F238E27FC236}">
                      <a16:creationId xmlns:a16="http://schemas.microsoft.com/office/drawing/2014/main" id="{F81E079E-9D66-9678-A997-B1152DC8B68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4B679331-D980-C492-B3CA-0E32DF58AF1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EFBD24C0-3C7B-828B-2CEB-1DDAD345BA17}"/>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73E3AC8-BD9C-F6AE-DBE7-6DE13A826B0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8">
                <a:extLst>
                  <a:ext uri="{FF2B5EF4-FFF2-40B4-BE49-F238E27FC236}">
                    <a16:creationId xmlns:a16="http://schemas.microsoft.com/office/drawing/2014/main" id="{EBF872E5-6202-2C92-1613-6B20A22FE4D0}"/>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31C05B02-064A-B664-995E-A7CE9D340B3A}"/>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D5B4938E-E80B-68C9-1166-F684E8BB849E}"/>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2E5BB38-252A-E813-C13D-F5E014915B3E}"/>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8F09961-CACD-2506-6BF3-F17D913B0687}"/>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19157A9C-78FE-E76E-8563-80BA1B3CE5D2}"/>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E2175F-5CF6-B66F-ABFD-05E68DC4FC12}"/>
                  </a:ext>
                </a:extLst>
              </p:cNvPr>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C27C345-1AAC-A232-C599-D73AA130D1E0}"/>
                  </a:ext>
                </a:extLst>
              </p:cNvPr>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a:extLst>
                  <a:ext uri="{FF2B5EF4-FFF2-40B4-BE49-F238E27FC236}">
                    <a16:creationId xmlns:a16="http://schemas.microsoft.com/office/drawing/2014/main" id="{89D87EEF-3A90-7A2A-1856-3D32F493CAAB}"/>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a:extLst>
                  <a:ext uri="{FF2B5EF4-FFF2-40B4-BE49-F238E27FC236}">
                    <a16:creationId xmlns:a16="http://schemas.microsoft.com/office/drawing/2014/main" id="{8BB59E08-E80D-36C5-6E23-AACC40DFD85D}"/>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9619A00-F257-6376-9C27-135473209CDE}"/>
                  </a:ext>
                </a:extLst>
              </p:cNvPr>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9">
                <a:extLst>
                  <a:ext uri="{FF2B5EF4-FFF2-40B4-BE49-F238E27FC236}">
                    <a16:creationId xmlns:a16="http://schemas.microsoft.com/office/drawing/2014/main" id="{F777A419-2F0C-3646-F97A-D2B55CDF5AE0}"/>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0">
                <a:extLst>
                  <a:ext uri="{FF2B5EF4-FFF2-40B4-BE49-F238E27FC236}">
                    <a16:creationId xmlns:a16="http://schemas.microsoft.com/office/drawing/2014/main" id="{D9C40034-8ED9-E6C5-3D0B-2A972A722995}"/>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1">
                <a:extLst>
                  <a:ext uri="{FF2B5EF4-FFF2-40B4-BE49-F238E27FC236}">
                    <a16:creationId xmlns:a16="http://schemas.microsoft.com/office/drawing/2014/main" id="{27115E44-3082-3DE2-C466-97CD3F215BD0}"/>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2">
                <a:extLst>
                  <a:ext uri="{FF2B5EF4-FFF2-40B4-BE49-F238E27FC236}">
                    <a16:creationId xmlns:a16="http://schemas.microsoft.com/office/drawing/2014/main" id="{EDB27665-B781-D5DF-3A67-C74553179F44}"/>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3">
                <a:extLst>
                  <a:ext uri="{FF2B5EF4-FFF2-40B4-BE49-F238E27FC236}">
                    <a16:creationId xmlns:a16="http://schemas.microsoft.com/office/drawing/2014/main" id="{E3B23CDA-D6EF-3B31-D719-5BBCD054AF5C}"/>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4">
                <a:extLst>
                  <a:ext uri="{FF2B5EF4-FFF2-40B4-BE49-F238E27FC236}">
                    <a16:creationId xmlns:a16="http://schemas.microsoft.com/office/drawing/2014/main" id="{92B8AC7D-CE53-2450-7CAB-81F7A7FE10E7}"/>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066D5D5-A942-C471-2632-75C8A330554D}"/>
                  </a:ext>
                </a:extLst>
              </p:cNvPr>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3C338C4-CB42-68A1-4364-19876B611475}"/>
                  </a:ext>
                </a:extLst>
              </p:cNvPr>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7">
                <a:extLst>
                  <a:ext uri="{FF2B5EF4-FFF2-40B4-BE49-F238E27FC236}">
                    <a16:creationId xmlns:a16="http://schemas.microsoft.com/office/drawing/2014/main" id="{1D951F68-847A-A4A5-8649-65E4B49671C0}"/>
                  </a:ext>
                </a:extLst>
              </p:cNvPr>
              <p:cNvGrpSpPr/>
              <p:nvPr/>
            </p:nvGrpSpPr>
            <p:grpSpPr>
              <a:xfrm>
                <a:off x="2028864" y="5256478"/>
                <a:ext cx="248519" cy="434702"/>
                <a:chOff x="2438400" y="402137"/>
                <a:chExt cx="2514600" cy="4398463"/>
              </a:xfrm>
            </p:grpSpPr>
            <p:sp>
              <p:nvSpPr>
                <p:cNvPr id="31" name="Snip Same Side Corner Rectangle 110">
                  <a:extLst>
                    <a:ext uri="{FF2B5EF4-FFF2-40B4-BE49-F238E27FC236}">
                      <a16:creationId xmlns:a16="http://schemas.microsoft.com/office/drawing/2014/main" id="{30FDCBA3-D2F9-D7F4-E688-F5EEB5ABDBF4}"/>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82AB99A-852E-372A-37AC-5C7B48C82008}"/>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2554A60-B680-546D-A52D-9950EFEE1672}"/>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9DE1C6A3-F0EF-AECC-C338-AB039088F779}"/>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Wave 28">
                <a:extLst>
                  <a:ext uri="{FF2B5EF4-FFF2-40B4-BE49-F238E27FC236}">
                    <a16:creationId xmlns:a16="http://schemas.microsoft.com/office/drawing/2014/main" id="{82DA380B-8D7E-73C9-BAD6-0844FDC138E1}"/>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a:extLst>
                  <a:ext uri="{FF2B5EF4-FFF2-40B4-BE49-F238E27FC236}">
                    <a16:creationId xmlns:a16="http://schemas.microsoft.com/office/drawing/2014/main" id="{9E1F1ACF-D6C7-0A18-B9B2-1228439CBA31}"/>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416888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0891" y="0"/>
            <a:ext cx="12041109" cy="769441"/>
          </a:xfrm>
          <a:prstGeom prst="rect">
            <a:avLst/>
          </a:prstGeom>
          <a:noFill/>
        </p:spPr>
        <p:txBody>
          <a:bodyPr wrap="square" rtlCol="0">
            <a:spAutoFit/>
          </a:bodyPr>
          <a:lstStyle/>
          <a:p>
            <a:pPr algn="ctr"/>
            <a:r>
              <a:rPr lang="en-US" sz="4400" dirty="0">
                <a:solidFill>
                  <a:schemeClr val="bg1">
                    <a:lumMod val="95000"/>
                  </a:schemeClr>
                </a:solidFill>
                <a:latin typeface="Poor Richard" panose="02080502050505020702" pitchFamily="18" charset="0"/>
                <a:ea typeface="DaddysGirl" pitchFamily="2" charset="0"/>
              </a:rPr>
              <a:t>What do we receive from our parents when we are born?</a:t>
            </a:r>
          </a:p>
        </p:txBody>
      </p:sp>
      <p:sp>
        <p:nvSpPr>
          <p:cNvPr id="6" name="TextBox 5"/>
          <p:cNvSpPr txBox="1"/>
          <p:nvPr/>
        </p:nvSpPr>
        <p:spPr>
          <a:xfrm>
            <a:off x="75446" y="6334780"/>
            <a:ext cx="4343400" cy="523220"/>
          </a:xfrm>
          <a:prstGeom prst="rect">
            <a:avLst/>
          </a:prstGeom>
          <a:noFill/>
        </p:spPr>
        <p:txBody>
          <a:bodyPr wrap="square" rtlCol="0">
            <a:spAutoFit/>
          </a:bodyPr>
          <a:lstStyle/>
          <a:p>
            <a:r>
              <a:rPr lang="en-US" sz="2800" dirty="0">
                <a:solidFill>
                  <a:schemeClr val="bg1">
                    <a:lumMod val="95000"/>
                  </a:schemeClr>
                </a:solidFill>
              </a:rPr>
              <a:t>Hebrews 1:3</a:t>
            </a:r>
          </a:p>
        </p:txBody>
      </p:sp>
      <p:grpSp>
        <p:nvGrpSpPr>
          <p:cNvPr id="3" name="Group 9"/>
          <p:cNvGrpSpPr/>
          <p:nvPr/>
        </p:nvGrpSpPr>
        <p:grpSpPr>
          <a:xfrm>
            <a:off x="2667000" y="1828800"/>
            <a:ext cx="1676400" cy="1676400"/>
            <a:chOff x="1143000" y="1828800"/>
            <a:chExt cx="1676400" cy="1676400"/>
          </a:xfrm>
        </p:grpSpPr>
        <p:sp>
          <p:nvSpPr>
            <p:cNvPr id="7" name="Oval 6"/>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400" y="2362200"/>
              <a:ext cx="1371600" cy="523220"/>
            </a:xfrm>
            <a:prstGeom prst="rect">
              <a:avLst/>
            </a:prstGeom>
            <a:noFill/>
          </p:spPr>
          <p:txBody>
            <a:bodyPr wrap="square" rtlCol="0">
              <a:spAutoFit/>
            </a:bodyPr>
            <a:lstStyle/>
            <a:p>
              <a:r>
                <a:rPr lang="en-US" sz="2800" dirty="0"/>
                <a:t>Physical</a:t>
              </a:r>
            </a:p>
          </p:txBody>
        </p:sp>
      </p:grpSp>
      <p:grpSp>
        <p:nvGrpSpPr>
          <p:cNvPr id="10" name="Group 10"/>
          <p:cNvGrpSpPr/>
          <p:nvPr/>
        </p:nvGrpSpPr>
        <p:grpSpPr>
          <a:xfrm>
            <a:off x="8153400" y="1295400"/>
            <a:ext cx="2133600" cy="2057400"/>
            <a:chOff x="6629400" y="1295400"/>
            <a:chExt cx="2133600" cy="2057400"/>
          </a:xfrm>
        </p:grpSpPr>
        <p:sp>
          <p:nvSpPr>
            <p:cNvPr id="8" name="Oval 7"/>
            <p:cNvSpPr/>
            <p:nvPr/>
          </p:nvSpPr>
          <p:spPr>
            <a:xfrm>
              <a:off x="6629400" y="1295400"/>
              <a:ext cx="2057400" cy="2057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81800" y="2057400"/>
              <a:ext cx="1981200" cy="523220"/>
            </a:xfrm>
            <a:prstGeom prst="rect">
              <a:avLst/>
            </a:prstGeom>
            <a:noFill/>
          </p:spPr>
          <p:txBody>
            <a:bodyPr wrap="square" rtlCol="0">
              <a:spAutoFit/>
            </a:bodyPr>
            <a:lstStyle/>
            <a:p>
              <a:r>
                <a:rPr lang="en-US" sz="2800" dirty="0"/>
                <a:t>Personality</a:t>
              </a:r>
            </a:p>
          </p:txBody>
        </p:sp>
      </p:grpSp>
      <p:grpSp>
        <p:nvGrpSpPr>
          <p:cNvPr id="11" name="Group 11"/>
          <p:cNvGrpSpPr/>
          <p:nvPr/>
        </p:nvGrpSpPr>
        <p:grpSpPr>
          <a:xfrm>
            <a:off x="1984218" y="3705130"/>
            <a:ext cx="2057400" cy="2057400"/>
            <a:chOff x="6629400" y="1295400"/>
            <a:chExt cx="2057400" cy="2057400"/>
          </a:xfrm>
        </p:grpSpPr>
        <p:sp>
          <p:nvSpPr>
            <p:cNvPr id="13" name="Oval 12"/>
            <p:cNvSpPr/>
            <p:nvPr/>
          </p:nvSpPr>
          <p:spPr>
            <a:xfrm>
              <a:off x="6629400" y="1295400"/>
              <a:ext cx="2057400" cy="2057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05600" y="1698279"/>
              <a:ext cx="1981200" cy="1384995"/>
            </a:xfrm>
            <a:prstGeom prst="rect">
              <a:avLst/>
            </a:prstGeom>
            <a:noFill/>
          </p:spPr>
          <p:txBody>
            <a:bodyPr wrap="square" rtlCol="0">
              <a:spAutoFit/>
            </a:bodyPr>
            <a:lstStyle/>
            <a:p>
              <a:pPr algn="ctr"/>
              <a:r>
                <a:rPr lang="en-US" sz="2800" dirty="0"/>
                <a:t>Ethical and moral standards</a:t>
              </a:r>
            </a:p>
          </p:txBody>
        </p:sp>
      </p:grpSp>
      <p:grpSp>
        <p:nvGrpSpPr>
          <p:cNvPr id="12" name="Group 14"/>
          <p:cNvGrpSpPr/>
          <p:nvPr/>
        </p:nvGrpSpPr>
        <p:grpSpPr>
          <a:xfrm>
            <a:off x="4763655" y="2209800"/>
            <a:ext cx="1524000" cy="1295400"/>
            <a:chOff x="1095189" y="1828800"/>
            <a:chExt cx="1972236" cy="1676400"/>
          </a:xfrm>
        </p:grpSpPr>
        <p:sp>
          <p:nvSpPr>
            <p:cNvPr id="16" name="Oval 15"/>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95189" y="2321859"/>
              <a:ext cx="1972236" cy="677108"/>
            </a:xfrm>
            <a:prstGeom prst="rect">
              <a:avLst/>
            </a:prstGeom>
            <a:noFill/>
          </p:spPr>
          <p:txBody>
            <a:bodyPr wrap="square" rtlCol="0">
              <a:spAutoFit/>
            </a:bodyPr>
            <a:lstStyle/>
            <a:p>
              <a:r>
                <a:rPr lang="en-US" sz="2800" dirty="0"/>
                <a:t>Customs</a:t>
              </a:r>
            </a:p>
          </p:txBody>
        </p:sp>
      </p:grpSp>
      <p:grpSp>
        <p:nvGrpSpPr>
          <p:cNvPr id="15" name="Group 17"/>
          <p:cNvGrpSpPr/>
          <p:nvPr/>
        </p:nvGrpSpPr>
        <p:grpSpPr>
          <a:xfrm>
            <a:off x="6553200" y="3200400"/>
            <a:ext cx="1676400" cy="1676400"/>
            <a:chOff x="1143000" y="1828800"/>
            <a:chExt cx="1676400" cy="1676400"/>
          </a:xfrm>
        </p:grpSpPr>
        <p:sp>
          <p:nvSpPr>
            <p:cNvPr id="19" name="Oval 18"/>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219200" y="2286000"/>
              <a:ext cx="1600200" cy="830997"/>
            </a:xfrm>
            <a:prstGeom prst="rect">
              <a:avLst/>
            </a:prstGeom>
            <a:noFill/>
          </p:spPr>
          <p:txBody>
            <a:bodyPr wrap="square" rtlCol="0">
              <a:spAutoFit/>
            </a:bodyPr>
            <a:lstStyle/>
            <a:p>
              <a:pPr algn="ctr"/>
              <a:r>
                <a:rPr lang="en-US" sz="2400" dirty="0"/>
                <a:t>Religious preference</a:t>
              </a:r>
            </a:p>
          </p:txBody>
        </p:sp>
      </p:grpSp>
      <p:grpSp>
        <p:nvGrpSpPr>
          <p:cNvPr id="18" name="Group 20"/>
          <p:cNvGrpSpPr/>
          <p:nvPr/>
        </p:nvGrpSpPr>
        <p:grpSpPr>
          <a:xfrm>
            <a:off x="7924800" y="4495800"/>
            <a:ext cx="2057400" cy="2057400"/>
            <a:chOff x="1143000" y="1828800"/>
            <a:chExt cx="1676400" cy="1676400"/>
          </a:xfrm>
        </p:grpSpPr>
        <p:sp>
          <p:nvSpPr>
            <p:cNvPr id="22" name="Oval 21"/>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219200" y="2286000"/>
              <a:ext cx="1600200" cy="677109"/>
            </a:xfrm>
            <a:prstGeom prst="rect">
              <a:avLst/>
            </a:prstGeom>
            <a:noFill/>
          </p:spPr>
          <p:txBody>
            <a:bodyPr wrap="square" rtlCol="0">
              <a:spAutoFit/>
            </a:bodyPr>
            <a:lstStyle/>
            <a:p>
              <a:pPr algn="ctr"/>
              <a:r>
                <a:rPr lang="en-US" sz="2400" dirty="0"/>
                <a:t>Social environment</a:t>
              </a:r>
            </a:p>
          </p:txBody>
        </p:sp>
      </p:grpSp>
      <p:grpSp>
        <p:nvGrpSpPr>
          <p:cNvPr id="21" name="Group 23"/>
          <p:cNvGrpSpPr/>
          <p:nvPr/>
        </p:nvGrpSpPr>
        <p:grpSpPr>
          <a:xfrm>
            <a:off x="4343400" y="4114800"/>
            <a:ext cx="1752600" cy="1752600"/>
            <a:chOff x="1143000" y="1828800"/>
            <a:chExt cx="1676400" cy="1676400"/>
          </a:xfrm>
        </p:grpSpPr>
        <p:sp>
          <p:nvSpPr>
            <p:cNvPr id="25" name="Oval 24"/>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219200" y="2286000"/>
              <a:ext cx="1600200" cy="794867"/>
            </a:xfrm>
            <a:prstGeom prst="rect">
              <a:avLst/>
            </a:prstGeom>
            <a:noFill/>
          </p:spPr>
          <p:txBody>
            <a:bodyPr wrap="square" rtlCol="0">
              <a:spAutoFit/>
            </a:bodyPr>
            <a:lstStyle/>
            <a:p>
              <a:pPr algn="ctr"/>
              <a:r>
                <a:rPr lang="en-US" sz="2400" dirty="0"/>
                <a:t>Monetary status</a:t>
              </a:r>
            </a:p>
          </p:txBody>
        </p:sp>
      </p:grpSp>
      <p:sp>
        <p:nvSpPr>
          <p:cNvPr id="28" name="Oval 27"/>
          <p:cNvSpPr/>
          <p:nvPr/>
        </p:nvSpPr>
        <p:spPr>
          <a:xfrm>
            <a:off x="6400800" y="1828800"/>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393256" y="5410955"/>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590800" y="990600"/>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mage result for pencil drawing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5" t="6732" r="2886" b="12871"/>
          <a:stretch/>
        </p:blipFill>
        <p:spPr bwMode="auto">
          <a:xfrm>
            <a:off x="389299" y="1403286"/>
            <a:ext cx="1828800" cy="20817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pencil drawings boy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4324" y="1466662"/>
            <a:ext cx="1635314" cy="224914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pencil drawing mon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496" y="4617221"/>
            <a:ext cx="1594495" cy="12796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6DAE63C-2656-8028-DBFB-6C808D8CA700}"/>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0258010" y="4204467"/>
            <a:ext cx="1708408" cy="2249142"/>
          </a:xfrm>
          <a:prstGeom prst="rect">
            <a:avLst/>
          </a:prstGeom>
        </p:spPr>
      </p:pic>
    </p:spTree>
    <p:extLst>
      <p:ext uri="{BB962C8B-B14F-4D97-AF65-F5344CB8AC3E}">
        <p14:creationId xmlns:p14="http://schemas.microsoft.com/office/powerpoint/2010/main" val="66165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ppt_x"/>
                                          </p:val>
                                        </p:tav>
                                        <p:tav tm="100000">
                                          <p:val>
                                            <p:strVal val="#ppt_x"/>
                                          </p:val>
                                        </p:tav>
                                      </p:tavLst>
                                    </p:anim>
                                    <p:anim calcmode="lin" valueType="num">
                                      <p:cBhvr additive="base">
                                        <p:cTn id="12" dur="2000" fill="hold"/>
                                        <p:tgtEl>
                                          <p:spTgt spid="2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2000" fill="hold"/>
                                        <p:tgtEl>
                                          <p:spTgt spid="10"/>
                                        </p:tgtEl>
                                        <p:attrNameLst>
                                          <p:attrName>ppt_x</p:attrName>
                                        </p:attrNameLst>
                                      </p:cBhvr>
                                      <p:tavLst>
                                        <p:tav tm="0">
                                          <p:val>
                                            <p:strVal val="#ppt_x"/>
                                          </p:val>
                                        </p:tav>
                                        <p:tav tm="100000">
                                          <p:val>
                                            <p:strVal val="#ppt_x"/>
                                          </p:val>
                                        </p:tav>
                                      </p:tavLst>
                                    </p:anim>
                                    <p:anim calcmode="lin" valueType="num">
                                      <p:cBhvr additive="base">
                                        <p:cTn id="21" dur="2000" fill="hold"/>
                                        <p:tgtEl>
                                          <p:spTgt spid="10"/>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fade">
                                      <p:cBhvr>
                                        <p:cTn id="24" dur="500"/>
                                        <p:tgtEl>
                                          <p:spTgt spid="6148"/>
                                        </p:tgtEl>
                                      </p:cBhvr>
                                    </p:animEffect>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000" fill="hold"/>
                                        <p:tgtEl>
                                          <p:spTgt spid="12"/>
                                        </p:tgtEl>
                                        <p:attrNameLst>
                                          <p:attrName>ppt_x</p:attrName>
                                        </p:attrNameLst>
                                      </p:cBhvr>
                                      <p:tavLst>
                                        <p:tav tm="0">
                                          <p:val>
                                            <p:strVal val="#ppt_x"/>
                                          </p:val>
                                        </p:tav>
                                        <p:tav tm="100000">
                                          <p:val>
                                            <p:strVal val="#ppt_x"/>
                                          </p:val>
                                        </p:tav>
                                      </p:tavLst>
                                    </p:anim>
                                    <p:anim calcmode="lin" valueType="num">
                                      <p:cBhvr additive="base">
                                        <p:cTn id="3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ppt_x"/>
                                          </p:val>
                                        </p:tav>
                                        <p:tav tm="100000">
                                          <p:val>
                                            <p:strVal val="#ppt_x"/>
                                          </p:val>
                                        </p:tav>
                                      </p:tavLst>
                                    </p:anim>
                                    <p:anim calcmode="lin" valueType="num">
                                      <p:cBhvr additive="base">
                                        <p:cTn id="36"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2000" fill="hold"/>
                                        <p:tgtEl>
                                          <p:spTgt spid="15"/>
                                        </p:tgtEl>
                                        <p:attrNameLst>
                                          <p:attrName>ppt_x</p:attrName>
                                        </p:attrNameLst>
                                      </p:cBhvr>
                                      <p:tavLst>
                                        <p:tav tm="0">
                                          <p:val>
                                            <p:strVal val="#ppt_x"/>
                                          </p:val>
                                        </p:tav>
                                        <p:tav tm="100000">
                                          <p:val>
                                            <p:strVal val="#ppt_x"/>
                                          </p:val>
                                        </p:tav>
                                      </p:tavLst>
                                    </p:anim>
                                    <p:anim calcmode="lin" valueType="num">
                                      <p:cBhvr additive="base">
                                        <p:cTn id="42" dur="2000" fill="hold"/>
                                        <p:tgtEl>
                                          <p:spTgt spid="15"/>
                                        </p:tgtEl>
                                        <p:attrNameLst>
                                          <p:attrName>ppt_y</p:attrName>
                                        </p:attrNameLst>
                                      </p:cBhvr>
                                      <p:tavLst>
                                        <p:tav tm="0">
                                          <p:val>
                                            <p:strVal val="1+#ppt_h/2"/>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7" presetClass="entr" presetSubtype="4"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2000" fill="hold"/>
                                        <p:tgtEl>
                                          <p:spTgt spid="21"/>
                                        </p:tgtEl>
                                        <p:attrNameLst>
                                          <p:attrName>ppt_x</p:attrName>
                                        </p:attrNameLst>
                                      </p:cBhvr>
                                      <p:tavLst>
                                        <p:tav tm="0">
                                          <p:val>
                                            <p:strVal val="#ppt_x"/>
                                          </p:val>
                                        </p:tav>
                                        <p:tav tm="100000">
                                          <p:val>
                                            <p:strVal val="#ppt_x"/>
                                          </p:val>
                                        </p:tav>
                                      </p:tavLst>
                                    </p:anim>
                                    <p:anim calcmode="lin" valueType="num">
                                      <p:cBhvr additive="base">
                                        <p:cTn id="51" dur="2000" fill="hold"/>
                                        <p:tgtEl>
                                          <p:spTgt spid="21"/>
                                        </p:tgtEl>
                                        <p:attrNameLst>
                                          <p:attrName>ppt_y</p:attrName>
                                        </p:attrNameLst>
                                      </p:cBhvr>
                                      <p:tavLst>
                                        <p:tav tm="0">
                                          <p:val>
                                            <p:strVal val="1+#ppt_h/2"/>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6152"/>
                                        </p:tgtEl>
                                        <p:attrNameLst>
                                          <p:attrName>style.visibility</p:attrName>
                                        </p:attrNameLst>
                                      </p:cBhvr>
                                      <p:to>
                                        <p:strVal val="visible"/>
                                      </p:to>
                                    </p:set>
                                    <p:animEffect transition="in" filter="fade">
                                      <p:cBhvr>
                                        <p:cTn id="54" dur="500"/>
                                        <p:tgtEl>
                                          <p:spTgt spid="6152"/>
                                        </p:tgtEl>
                                      </p:cBhvr>
                                    </p:animEffect>
                                  </p:childTnLst>
                                </p:cTn>
                              </p:par>
                            </p:childTnLst>
                          </p:cTn>
                        </p:par>
                      </p:childTnLst>
                    </p:cTn>
                  </p:par>
                  <p:par>
                    <p:cTn id="55" fill="hold">
                      <p:stCondLst>
                        <p:cond delay="indefinite"/>
                      </p:stCondLst>
                      <p:childTnLst>
                        <p:par>
                          <p:cTn id="56" fill="hold">
                            <p:stCondLst>
                              <p:cond delay="0"/>
                            </p:stCondLst>
                            <p:childTnLst>
                              <p:par>
                                <p:cTn id="57" presetID="7" presetClass="entr" presetSubtype="4"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2000" fill="hold"/>
                                        <p:tgtEl>
                                          <p:spTgt spid="18"/>
                                        </p:tgtEl>
                                        <p:attrNameLst>
                                          <p:attrName>ppt_x</p:attrName>
                                        </p:attrNameLst>
                                      </p:cBhvr>
                                      <p:tavLst>
                                        <p:tav tm="0">
                                          <p:val>
                                            <p:strVal val="#ppt_x"/>
                                          </p:val>
                                        </p:tav>
                                        <p:tav tm="100000">
                                          <p:val>
                                            <p:strVal val="#ppt_x"/>
                                          </p:val>
                                        </p:tav>
                                      </p:tavLst>
                                    </p:anim>
                                    <p:anim calcmode="lin" valueType="num">
                                      <p:cBhvr additive="base">
                                        <p:cTn id="60" dur="2000" fill="hold"/>
                                        <p:tgtEl>
                                          <p:spTgt spid="18"/>
                                        </p:tgtEl>
                                        <p:attrNameLst>
                                          <p:attrName>ppt_y</p:attrName>
                                        </p:attrNameLst>
                                      </p:cBhvr>
                                      <p:tavLst>
                                        <p:tav tm="0">
                                          <p:val>
                                            <p:strVal val="1+#ppt_h/2"/>
                                          </p:val>
                                        </p:tav>
                                        <p:tav tm="100000">
                                          <p:val>
                                            <p:strVal val="#ppt_y"/>
                                          </p:val>
                                        </p:tav>
                                      </p:tavLst>
                                    </p:anim>
                                  </p:childTnLst>
                                </p:cTn>
                              </p:par>
                              <p:par>
                                <p:cTn id="61" presetID="7" presetClass="entr" presetSubtype="4"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2000" fill="hold"/>
                                        <p:tgtEl>
                                          <p:spTgt spid="30"/>
                                        </p:tgtEl>
                                        <p:attrNameLst>
                                          <p:attrName>ppt_x</p:attrName>
                                        </p:attrNameLst>
                                      </p:cBhvr>
                                      <p:tavLst>
                                        <p:tav tm="0">
                                          <p:val>
                                            <p:strVal val="#ppt_x"/>
                                          </p:val>
                                        </p:tav>
                                        <p:tav tm="100000">
                                          <p:val>
                                            <p:strVal val="#ppt_x"/>
                                          </p:val>
                                        </p:tav>
                                      </p:tavLst>
                                    </p:anim>
                                    <p:anim calcmode="lin" valueType="num">
                                      <p:cBhvr additive="base">
                                        <p:cTn id="64" dur="2000" fill="hold"/>
                                        <p:tgtEl>
                                          <p:spTgt spid="30"/>
                                        </p:tgtEl>
                                        <p:attrNameLst>
                                          <p:attrName>ppt_y</p:attrName>
                                        </p:attrNameLst>
                                      </p:cBhvr>
                                      <p:tavLst>
                                        <p:tav tm="0">
                                          <p:val>
                                            <p:strVal val="1+#ppt_h/2"/>
                                          </p:val>
                                        </p:tav>
                                        <p:tav tm="100000">
                                          <p:val>
                                            <p:strVal val="#ppt_y"/>
                                          </p:val>
                                        </p:tav>
                                      </p:tavLst>
                                    </p:anim>
                                  </p:childTnLst>
                                </p:cTn>
                              </p:par>
                              <p:par>
                                <p:cTn id="65" presetID="7"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2000" fill="hold"/>
                                        <p:tgtEl>
                                          <p:spTgt spid="31"/>
                                        </p:tgtEl>
                                        <p:attrNameLst>
                                          <p:attrName>ppt_x</p:attrName>
                                        </p:attrNameLst>
                                      </p:cBhvr>
                                      <p:tavLst>
                                        <p:tav tm="0">
                                          <p:val>
                                            <p:strVal val="#ppt_x"/>
                                          </p:val>
                                        </p:tav>
                                        <p:tav tm="100000">
                                          <p:val>
                                            <p:strVal val="#ppt_x"/>
                                          </p:val>
                                        </p:tav>
                                      </p:tavLst>
                                    </p:anim>
                                    <p:anim calcmode="lin" valueType="num">
                                      <p:cBhvr additive="base">
                                        <p:cTn id="68"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5390" y="152400"/>
            <a:ext cx="11787612" cy="769441"/>
          </a:xfrm>
          <a:prstGeom prst="rect">
            <a:avLst/>
          </a:prstGeom>
          <a:noFill/>
        </p:spPr>
        <p:txBody>
          <a:bodyPr wrap="square" rtlCol="0">
            <a:spAutoFit/>
          </a:bodyPr>
          <a:lstStyle/>
          <a:p>
            <a:pPr algn="ctr"/>
            <a:r>
              <a:rPr lang="en-US" sz="4400" dirty="0">
                <a:solidFill>
                  <a:schemeClr val="bg1">
                    <a:lumMod val="95000"/>
                  </a:schemeClr>
                </a:solidFill>
                <a:latin typeface="Poor Richard" panose="02080502050505020702" pitchFamily="18" charset="0"/>
                <a:ea typeface="DaddysGirl" pitchFamily="2" charset="0"/>
              </a:rPr>
              <a:t>What have we inherited from Heavenly Father?</a:t>
            </a:r>
          </a:p>
        </p:txBody>
      </p:sp>
      <p:sp>
        <p:nvSpPr>
          <p:cNvPr id="6" name="TextBox 5"/>
          <p:cNvSpPr txBox="1"/>
          <p:nvPr/>
        </p:nvSpPr>
        <p:spPr>
          <a:xfrm>
            <a:off x="0" y="6398154"/>
            <a:ext cx="4343400" cy="523220"/>
          </a:xfrm>
          <a:prstGeom prst="rect">
            <a:avLst/>
          </a:prstGeom>
          <a:noFill/>
        </p:spPr>
        <p:txBody>
          <a:bodyPr wrap="square" rtlCol="0">
            <a:spAutoFit/>
          </a:bodyPr>
          <a:lstStyle/>
          <a:p>
            <a:r>
              <a:rPr lang="en-US" sz="2800" dirty="0">
                <a:solidFill>
                  <a:schemeClr val="bg1">
                    <a:lumMod val="95000"/>
                  </a:schemeClr>
                </a:solidFill>
              </a:rPr>
              <a:t>Hebrews 1:3</a:t>
            </a:r>
          </a:p>
        </p:txBody>
      </p:sp>
      <p:grpSp>
        <p:nvGrpSpPr>
          <p:cNvPr id="3" name="Group 9"/>
          <p:cNvGrpSpPr/>
          <p:nvPr/>
        </p:nvGrpSpPr>
        <p:grpSpPr>
          <a:xfrm>
            <a:off x="2667000" y="1828800"/>
            <a:ext cx="1676400" cy="1676400"/>
            <a:chOff x="1143000" y="1828800"/>
            <a:chExt cx="1676400" cy="1676400"/>
          </a:xfrm>
        </p:grpSpPr>
        <p:sp>
          <p:nvSpPr>
            <p:cNvPr id="7" name="Oval 6"/>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400" y="2286000"/>
              <a:ext cx="1371600" cy="954107"/>
            </a:xfrm>
            <a:prstGeom prst="rect">
              <a:avLst/>
            </a:prstGeom>
            <a:noFill/>
          </p:spPr>
          <p:txBody>
            <a:bodyPr wrap="square" rtlCol="0">
              <a:spAutoFit/>
            </a:bodyPr>
            <a:lstStyle/>
            <a:p>
              <a:pPr algn="ctr"/>
              <a:r>
                <a:rPr lang="en-US" sz="2800" dirty="0"/>
                <a:t>Physical</a:t>
              </a:r>
            </a:p>
            <a:p>
              <a:pPr algn="ctr"/>
              <a:r>
                <a:rPr lang="en-US" sz="2800" dirty="0"/>
                <a:t>body</a:t>
              </a:r>
            </a:p>
          </p:txBody>
        </p:sp>
      </p:grpSp>
      <p:grpSp>
        <p:nvGrpSpPr>
          <p:cNvPr id="10" name="Group 10"/>
          <p:cNvGrpSpPr/>
          <p:nvPr/>
        </p:nvGrpSpPr>
        <p:grpSpPr>
          <a:xfrm>
            <a:off x="7813225" y="1261020"/>
            <a:ext cx="2133600" cy="2057400"/>
            <a:chOff x="6629400" y="1295400"/>
            <a:chExt cx="2133600" cy="2057400"/>
          </a:xfrm>
        </p:grpSpPr>
        <p:sp>
          <p:nvSpPr>
            <p:cNvPr id="8" name="Oval 7"/>
            <p:cNvSpPr/>
            <p:nvPr/>
          </p:nvSpPr>
          <p:spPr>
            <a:xfrm>
              <a:off x="6629400" y="1295400"/>
              <a:ext cx="2057400" cy="2057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81800" y="2057400"/>
              <a:ext cx="1981200" cy="523220"/>
            </a:xfrm>
            <a:prstGeom prst="rect">
              <a:avLst/>
            </a:prstGeom>
            <a:noFill/>
          </p:spPr>
          <p:txBody>
            <a:bodyPr wrap="square" rtlCol="0">
              <a:spAutoFit/>
            </a:bodyPr>
            <a:lstStyle/>
            <a:p>
              <a:r>
                <a:rPr lang="en-US" sz="2800" dirty="0"/>
                <a:t>Personality</a:t>
              </a:r>
            </a:p>
          </p:txBody>
        </p:sp>
      </p:grpSp>
      <p:grpSp>
        <p:nvGrpSpPr>
          <p:cNvPr id="11" name="Group 11"/>
          <p:cNvGrpSpPr/>
          <p:nvPr/>
        </p:nvGrpSpPr>
        <p:grpSpPr>
          <a:xfrm>
            <a:off x="2019300" y="3895161"/>
            <a:ext cx="2057400" cy="2057400"/>
            <a:chOff x="6629400" y="1295400"/>
            <a:chExt cx="2057400" cy="2057400"/>
          </a:xfrm>
        </p:grpSpPr>
        <p:sp>
          <p:nvSpPr>
            <p:cNvPr id="13" name="Oval 12"/>
            <p:cNvSpPr/>
            <p:nvPr/>
          </p:nvSpPr>
          <p:spPr>
            <a:xfrm>
              <a:off x="6629400" y="1295400"/>
              <a:ext cx="2057400" cy="2057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05600" y="1752600"/>
              <a:ext cx="1981200" cy="1384995"/>
            </a:xfrm>
            <a:prstGeom prst="rect">
              <a:avLst/>
            </a:prstGeom>
            <a:noFill/>
          </p:spPr>
          <p:txBody>
            <a:bodyPr wrap="square" rtlCol="0">
              <a:spAutoFit/>
            </a:bodyPr>
            <a:lstStyle/>
            <a:p>
              <a:pPr algn="ctr"/>
              <a:r>
                <a:rPr lang="en-US" sz="2800" dirty="0"/>
                <a:t>A sense of right and wrong</a:t>
              </a:r>
            </a:p>
          </p:txBody>
        </p:sp>
      </p:grpSp>
      <p:grpSp>
        <p:nvGrpSpPr>
          <p:cNvPr id="12" name="Group 14"/>
          <p:cNvGrpSpPr/>
          <p:nvPr/>
        </p:nvGrpSpPr>
        <p:grpSpPr>
          <a:xfrm>
            <a:off x="4800601" y="2209800"/>
            <a:ext cx="1547091" cy="1295400"/>
            <a:chOff x="1143000" y="1828800"/>
            <a:chExt cx="2002119" cy="1676400"/>
          </a:xfrm>
        </p:grpSpPr>
        <p:sp>
          <p:nvSpPr>
            <p:cNvPr id="16" name="Oval 15"/>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72883" y="2244165"/>
              <a:ext cx="1972236" cy="677108"/>
            </a:xfrm>
            <a:prstGeom prst="rect">
              <a:avLst/>
            </a:prstGeom>
            <a:noFill/>
          </p:spPr>
          <p:txBody>
            <a:bodyPr wrap="square" rtlCol="0">
              <a:spAutoFit/>
            </a:bodyPr>
            <a:lstStyle/>
            <a:p>
              <a:r>
                <a:rPr lang="en-US" sz="2800" dirty="0"/>
                <a:t>Choices</a:t>
              </a:r>
            </a:p>
          </p:txBody>
        </p:sp>
      </p:grpSp>
      <p:grpSp>
        <p:nvGrpSpPr>
          <p:cNvPr id="15" name="Group 17"/>
          <p:cNvGrpSpPr/>
          <p:nvPr/>
        </p:nvGrpSpPr>
        <p:grpSpPr>
          <a:xfrm>
            <a:off x="6553200" y="3200400"/>
            <a:ext cx="1676400" cy="1676400"/>
            <a:chOff x="1143000" y="1828800"/>
            <a:chExt cx="1676400" cy="1676400"/>
          </a:xfrm>
        </p:grpSpPr>
        <p:sp>
          <p:nvSpPr>
            <p:cNvPr id="19" name="Oval 18"/>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219200" y="2286000"/>
              <a:ext cx="1600200" cy="830997"/>
            </a:xfrm>
            <a:prstGeom prst="rect">
              <a:avLst/>
            </a:prstGeom>
            <a:noFill/>
          </p:spPr>
          <p:txBody>
            <a:bodyPr wrap="square" rtlCol="0">
              <a:spAutoFit/>
            </a:bodyPr>
            <a:lstStyle/>
            <a:p>
              <a:pPr algn="ctr"/>
              <a:r>
                <a:rPr lang="en-US" sz="2400" dirty="0"/>
                <a:t>Free agency</a:t>
              </a:r>
            </a:p>
          </p:txBody>
        </p:sp>
      </p:grpSp>
      <p:grpSp>
        <p:nvGrpSpPr>
          <p:cNvPr id="18" name="Group 20"/>
          <p:cNvGrpSpPr/>
          <p:nvPr/>
        </p:nvGrpSpPr>
        <p:grpSpPr>
          <a:xfrm>
            <a:off x="7677273" y="4576362"/>
            <a:ext cx="2057400" cy="2057400"/>
            <a:chOff x="1143000" y="1828800"/>
            <a:chExt cx="1676400" cy="1676400"/>
          </a:xfrm>
        </p:grpSpPr>
        <p:sp>
          <p:nvSpPr>
            <p:cNvPr id="22" name="Oval 21"/>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174044" y="2338682"/>
              <a:ext cx="1600200" cy="677109"/>
            </a:xfrm>
            <a:prstGeom prst="rect">
              <a:avLst/>
            </a:prstGeom>
            <a:noFill/>
          </p:spPr>
          <p:txBody>
            <a:bodyPr wrap="square" rtlCol="0">
              <a:spAutoFit/>
            </a:bodyPr>
            <a:lstStyle/>
            <a:p>
              <a:pPr algn="ctr"/>
              <a:r>
                <a:rPr lang="en-US" sz="2400" dirty="0"/>
                <a:t>A place in His kingdom</a:t>
              </a:r>
            </a:p>
          </p:txBody>
        </p:sp>
      </p:grpSp>
      <p:grpSp>
        <p:nvGrpSpPr>
          <p:cNvPr id="21" name="Group 23"/>
          <p:cNvGrpSpPr/>
          <p:nvPr/>
        </p:nvGrpSpPr>
        <p:grpSpPr>
          <a:xfrm>
            <a:off x="4343400" y="4114800"/>
            <a:ext cx="1752600" cy="1752600"/>
            <a:chOff x="1143000" y="1828800"/>
            <a:chExt cx="1676400" cy="1676400"/>
          </a:xfrm>
        </p:grpSpPr>
        <p:sp>
          <p:nvSpPr>
            <p:cNvPr id="25" name="Oval 24"/>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80548" y="2133600"/>
              <a:ext cx="1600200" cy="1148141"/>
            </a:xfrm>
            <a:prstGeom prst="rect">
              <a:avLst/>
            </a:prstGeom>
            <a:noFill/>
          </p:spPr>
          <p:txBody>
            <a:bodyPr wrap="square" rtlCol="0">
              <a:spAutoFit/>
            </a:bodyPr>
            <a:lstStyle/>
            <a:p>
              <a:pPr algn="ctr"/>
              <a:r>
                <a:rPr lang="en-US" sz="2400" dirty="0"/>
                <a:t>Knowledge through scriptures</a:t>
              </a:r>
            </a:p>
          </p:txBody>
        </p:sp>
      </p:grpSp>
      <p:sp>
        <p:nvSpPr>
          <p:cNvPr id="28" name="Oval 27"/>
          <p:cNvSpPr/>
          <p:nvPr/>
        </p:nvSpPr>
        <p:spPr>
          <a:xfrm>
            <a:off x="6400800" y="1828800"/>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248400" y="5791200"/>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590800" y="990600"/>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BDF107E-68C4-0146-F76E-564061F519D0}"/>
              </a:ext>
            </a:extLst>
          </p:cNvPr>
          <p:cNvPicPr>
            <a:picLocks noChangeAspect="1"/>
          </p:cNvPicPr>
          <p:nvPr/>
        </p:nvPicPr>
        <p:blipFill>
          <a:blip r:embed="rId2"/>
          <a:stretch>
            <a:fillRect/>
          </a:stretch>
        </p:blipFill>
        <p:spPr>
          <a:xfrm>
            <a:off x="9717353" y="3751220"/>
            <a:ext cx="2361707" cy="1474278"/>
          </a:xfrm>
          <a:prstGeom prst="rect">
            <a:avLst/>
          </a:prstGeom>
        </p:spPr>
      </p:pic>
      <p:pic>
        <p:nvPicPr>
          <p:cNvPr id="29" name="Picture 6" descr="Image result for pencil drawing of books">
            <a:extLst>
              <a:ext uri="{FF2B5EF4-FFF2-40B4-BE49-F238E27FC236}">
                <a16:creationId xmlns:a16="http://schemas.microsoft.com/office/drawing/2014/main" id="{506CBBDC-2510-C799-C8E5-719F213435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42" y="3200400"/>
            <a:ext cx="1602085" cy="11721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33AACEC8-60D9-5BB1-B9E8-E2FC86E2135A}"/>
              </a:ext>
            </a:extLst>
          </p:cNvPr>
          <p:cNvPicPr>
            <a:picLocks noChangeAspect="1"/>
          </p:cNvPicPr>
          <p:nvPr/>
        </p:nvPicPr>
        <p:blipFill>
          <a:blip r:embed="rId4"/>
          <a:stretch>
            <a:fillRect/>
          </a:stretch>
        </p:blipFill>
        <p:spPr>
          <a:xfrm>
            <a:off x="363246" y="942629"/>
            <a:ext cx="1528139" cy="1820424"/>
          </a:xfrm>
          <a:prstGeom prst="rect">
            <a:avLst/>
          </a:prstGeom>
        </p:spPr>
      </p:pic>
      <p:pic>
        <p:nvPicPr>
          <p:cNvPr id="35" name="Picture 34">
            <a:extLst>
              <a:ext uri="{FF2B5EF4-FFF2-40B4-BE49-F238E27FC236}">
                <a16:creationId xmlns:a16="http://schemas.microsoft.com/office/drawing/2014/main" id="{D4A0CABF-0607-0E02-6A76-4BF864AFFFFC}"/>
              </a:ext>
            </a:extLst>
          </p:cNvPr>
          <p:cNvPicPr>
            <a:picLocks noChangeAspect="1"/>
          </p:cNvPicPr>
          <p:nvPr/>
        </p:nvPicPr>
        <p:blipFill>
          <a:blip r:embed="rId5"/>
          <a:stretch>
            <a:fillRect/>
          </a:stretch>
        </p:blipFill>
        <p:spPr>
          <a:xfrm>
            <a:off x="10052514" y="1074241"/>
            <a:ext cx="1914835" cy="2079198"/>
          </a:xfrm>
          <a:prstGeom prst="rect">
            <a:avLst/>
          </a:prstGeom>
        </p:spPr>
      </p:pic>
    </p:spTree>
    <p:extLst>
      <p:ext uri="{BB962C8B-B14F-4D97-AF65-F5344CB8AC3E}">
        <p14:creationId xmlns:p14="http://schemas.microsoft.com/office/powerpoint/2010/main" val="363411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ppt_x"/>
                                          </p:val>
                                        </p:tav>
                                        <p:tav tm="100000">
                                          <p:val>
                                            <p:strVal val="#ppt_x"/>
                                          </p:val>
                                        </p:tav>
                                      </p:tavLst>
                                    </p:anim>
                                    <p:anim calcmode="lin" valueType="num">
                                      <p:cBhvr additive="base">
                                        <p:cTn id="12" dur="2000" fill="hold"/>
                                        <p:tgtEl>
                                          <p:spTgt spid="2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2000" fill="hold"/>
                                        <p:tgtEl>
                                          <p:spTgt spid="10"/>
                                        </p:tgtEl>
                                        <p:attrNameLst>
                                          <p:attrName>ppt_x</p:attrName>
                                        </p:attrNameLst>
                                      </p:cBhvr>
                                      <p:tavLst>
                                        <p:tav tm="0">
                                          <p:val>
                                            <p:strVal val="#ppt_x"/>
                                          </p:val>
                                        </p:tav>
                                        <p:tav tm="100000">
                                          <p:val>
                                            <p:strVal val="#ppt_x"/>
                                          </p:val>
                                        </p:tav>
                                      </p:tavLst>
                                    </p:anim>
                                    <p:anim calcmode="lin" valueType="num">
                                      <p:cBhvr additive="base">
                                        <p:cTn id="21" dur="2000" fill="hold"/>
                                        <p:tgtEl>
                                          <p:spTgt spid="10"/>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000" fill="hold"/>
                                        <p:tgtEl>
                                          <p:spTgt spid="12"/>
                                        </p:tgtEl>
                                        <p:attrNameLst>
                                          <p:attrName>ppt_x</p:attrName>
                                        </p:attrNameLst>
                                      </p:cBhvr>
                                      <p:tavLst>
                                        <p:tav tm="0">
                                          <p:val>
                                            <p:strVal val="#ppt_x"/>
                                          </p:val>
                                        </p:tav>
                                        <p:tav tm="100000">
                                          <p:val>
                                            <p:strVal val="#ppt_x"/>
                                          </p:val>
                                        </p:tav>
                                      </p:tavLst>
                                    </p:anim>
                                    <p:anim calcmode="lin" valueType="num">
                                      <p:cBhvr additive="base">
                                        <p:cTn id="3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ppt_x"/>
                                          </p:val>
                                        </p:tav>
                                        <p:tav tm="100000">
                                          <p:val>
                                            <p:strVal val="#ppt_x"/>
                                          </p:val>
                                        </p:tav>
                                      </p:tavLst>
                                    </p:anim>
                                    <p:anim calcmode="lin" valueType="num">
                                      <p:cBhvr additive="base">
                                        <p:cTn id="36"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2000" fill="hold"/>
                                        <p:tgtEl>
                                          <p:spTgt spid="15"/>
                                        </p:tgtEl>
                                        <p:attrNameLst>
                                          <p:attrName>ppt_x</p:attrName>
                                        </p:attrNameLst>
                                      </p:cBhvr>
                                      <p:tavLst>
                                        <p:tav tm="0">
                                          <p:val>
                                            <p:strVal val="#ppt_x"/>
                                          </p:val>
                                        </p:tav>
                                        <p:tav tm="100000">
                                          <p:val>
                                            <p:strVal val="#ppt_x"/>
                                          </p:val>
                                        </p:tav>
                                      </p:tavLst>
                                    </p:anim>
                                    <p:anim calcmode="lin" valueType="num">
                                      <p:cBhvr additive="base">
                                        <p:cTn id="42"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2000" fill="hold"/>
                                        <p:tgtEl>
                                          <p:spTgt spid="21"/>
                                        </p:tgtEl>
                                        <p:attrNameLst>
                                          <p:attrName>ppt_x</p:attrName>
                                        </p:attrNameLst>
                                      </p:cBhvr>
                                      <p:tavLst>
                                        <p:tav tm="0">
                                          <p:val>
                                            <p:strVal val="#ppt_x"/>
                                          </p:val>
                                        </p:tav>
                                        <p:tav tm="100000">
                                          <p:val>
                                            <p:strVal val="#ppt_x"/>
                                          </p:val>
                                        </p:tav>
                                      </p:tavLst>
                                    </p:anim>
                                    <p:anim calcmode="lin" valueType="num">
                                      <p:cBhvr additive="base">
                                        <p:cTn id="48" dur="2000" fill="hold"/>
                                        <p:tgtEl>
                                          <p:spTgt spid="21"/>
                                        </p:tgtEl>
                                        <p:attrNameLst>
                                          <p:attrName>ppt_y</p:attrName>
                                        </p:attrNameLst>
                                      </p:cBhvr>
                                      <p:tavLst>
                                        <p:tav tm="0">
                                          <p:val>
                                            <p:strVal val="1+#ppt_h/2"/>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7" presetClass="entr" presetSubtype="4"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2000" fill="hold"/>
                                        <p:tgtEl>
                                          <p:spTgt spid="18"/>
                                        </p:tgtEl>
                                        <p:attrNameLst>
                                          <p:attrName>ppt_x</p:attrName>
                                        </p:attrNameLst>
                                      </p:cBhvr>
                                      <p:tavLst>
                                        <p:tav tm="0">
                                          <p:val>
                                            <p:strVal val="#ppt_x"/>
                                          </p:val>
                                        </p:tav>
                                        <p:tav tm="100000">
                                          <p:val>
                                            <p:strVal val="#ppt_x"/>
                                          </p:val>
                                        </p:tav>
                                      </p:tavLst>
                                    </p:anim>
                                    <p:anim calcmode="lin" valueType="num">
                                      <p:cBhvr additive="base">
                                        <p:cTn id="57" dur="2000" fill="hold"/>
                                        <p:tgtEl>
                                          <p:spTgt spid="18"/>
                                        </p:tgtEl>
                                        <p:attrNameLst>
                                          <p:attrName>ppt_y</p:attrName>
                                        </p:attrNameLst>
                                      </p:cBhvr>
                                      <p:tavLst>
                                        <p:tav tm="0">
                                          <p:val>
                                            <p:strVal val="1+#ppt_h/2"/>
                                          </p:val>
                                        </p:tav>
                                        <p:tav tm="100000">
                                          <p:val>
                                            <p:strVal val="#ppt_y"/>
                                          </p:val>
                                        </p:tav>
                                      </p:tavLst>
                                    </p:anim>
                                  </p:childTnLst>
                                </p:cTn>
                              </p:par>
                              <p:par>
                                <p:cTn id="58" presetID="7" presetClass="entr" presetSubtype="4"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2000" fill="hold"/>
                                        <p:tgtEl>
                                          <p:spTgt spid="30"/>
                                        </p:tgtEl>
                                        <p:attrNameLst>
                                          <p:attrName>ppt_x</p:attrName>
                                        </p:attrNameLst>
                                      </p:cBhvr>
                                      <p:tavLst>
                                        <p:tav tm="0">
                                          <p:val>
                                            <p:strVal val="#ppt_x"/>
                                          </p:val>
                                        </p:tav>
                                        <p:tav tm="100000">
                                          <p:val>
                                            <p:strVal val="#ppt_x"/>
                                          </p:val>
                                        </p:tav>
                                      </p:tavLst>
                                    </p:anim>
                                    <p:anim calcmode="lin" valueType="num">
                                      <p:cBhvr additive="base">
                                        <p:cTn id="61" dur="2000" fill="hold"/>
                                        <p:tgtEl>
                                          <p:spTgt spid="30"/>
                                        </p:tgtEl>
                                        <p:attrNameLst>
                                          <p:attrName>ppt_y</p:attrName>
                                        </p:attrNameLst>
                                      </p:cBhvr>
                                      <p:tavLst>
                                        <p:tav tm="0">
                                          <p:val>
                                            <p:strVal val="1+#ppt_h/2"/>
                                          </p:val>
                                        </p:tav>
                                        <p:tav tm="100000">
                                          <p:val>
                                            <p:strVal val="#ppt_y"/>
                                          </p:val>
                                        </p:tav>
                                      </p:tavLst>
                                    </p:anim>
                                  </p:childTnLst>
                                </p:cTn>
                              </p:par>
                              <p:par>
                                <p:cTn id="62" presetID="7" presetClass="entr" presetSubtype="4"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2000" fill="hold"/>
                                        <p:tgtEl>
                                          <p:spTgt spid="31"/>
                                        </p:tgtEl>
                                        <p:attrNameLst>
                                          <p:attrName>ppt_x</p:attrName>
                                        </p:attrNameLst>
                                      </p:cBhvr>
                                      <p:tavLst>
                                        <p:tav tm="0">
                                          <p:val>
                                            <p:strVal val="#ppt_x"/>
                                          </p:val>
                                        </p:tav>
                                        <p:tav tm="100000">
                                          <p:val>
                                            <p:strVal val="#ppt_x"/>
                                          </p:val>
                                        </p:tav>
                                      </p:tavLst>
                                    </p:anim>
                                    <p:anim calcmode="lin" valueType="num">
                                      <p:cBhvr additive="base">
                                        <p:cTn id="65" dur="2000" fill="hold"/>
                                        <p:tgtEl>
                                          <p:spTgt spid="31"/>
                                        </p:tgtEl>
                                        <p:attrNameLst>
                                          <p:attrName>ppt_y</p:attrName>
                                        </p:attrNameLst>
                                      </p:cBhvr>
                                      <p:tavLst>
                                        <p:tav tm="0">
                                          <p:val>
                                            <p:strVal val="1+#ppt_h/2"/>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855" y="152400"/>
            <a:ext cx="11950575" cy="923330"/>
          </a:xfrm>
          <a:prstGeom prst="rect">
            <a:avLst/>
          </a:prstGeom>
          <a:noFill/>
        </p:spPr>
        <p:txBody>
          <a:bodyPr wrap="square" rtlCol="0">
            <a:spAutoFit/>
          </a:bodyPr>
          <a:lstStyle/>
          <a:p>
            <a:pPr algn="ctr"/>
            <a:r>
              <a:rPr lang="en-US" sz="5400" dirty="0">
                <a:solidFill>
                  <a:schemeClr val="bg1">
                    <a:lumMod val="95000"/>
                  </a:schemeClr>
                </a:solidFill>
                <a:latin typeface="Poor Richard" panose="02080502050505020702" pitchFamily="18" charset="0"/>
                <a:ea typeface="DaddysGirl" pitchFamily="2" charset="0"/>
              </a:rPr>
              <a:t>Attributes and Characteristics of Christ</a:t>
            </a:r>
          </a:p>
        </p:txBody>
      </p:sp>
      <p:sp>
        <p:nvSpPr>
          <p:cNvPr id="6" name="TextBox 5"/>
          <p:cNvSpPr txBox="1"/>
          <p:nvPr/>
        </p:nvSpPr>
        <p:spPr>
          <a:xfrm>
            <a:off x="175034" y="6334780"/>
            <a:ext cx="4343400" cy="523220"/>
          </a:xfrm>
          <a:prstGeom prst="rect">
            <a:avLst/>
          </a:prstGeom>
          <a:noFill/>
        </p:spPr>
        <p:txBody>
          <a:bodyPr wrap="square" rtlCol="0">
            <a:spAutoFit/>
          </a:bodyPr>
          <a:lstStyle/>
          <a:p>
            <a:r>
              <a:rPr lang="en-US" sz="2800" dirty="0">
                <a:solidFill>
                  <a:schemeClr val="bg1">
                    <a:lumMod val="95000"/>
                  </a:schemeClr>
                </a:solidFill>
              </a:rPr>
              <a:t>Hebrews 1:6-12</a:t>
            </a:r>
          </a:p>
        </p:txBody>
      </p:sp>
      <p:grpSp>
        <p:nvGrpSpPr>
          <p:cNvPr id="3" name="Group 9"/>
          <p:cNvGrpSpPr/>
          <p:nvPr/>
        </p:nvGrpSpPr>
        <p:grpSpPr>
          <a:xfrm>
            <a:off x="2667000" y="1828800"/>
            <a:ext cx="1676400" cy="1676400"/>
            <a:chOff x="1143000" y="1828800"/>
            <a:chExt cx="1676400" cy="1676400"/>
          </a:xfrm>
        </p:grpSpPr>
        <p:sp>
          <p:nvSpPr>
            <p:cNvPr id="7" name="Oval 6"/>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95400" y="2057400"/>
              <a:ext cx="1371600" cy="1384995"/>
            </a:xfrm>
            <a:prstGeom prst="rect">
              <a:avLst/>
            </a:prstGeom>
            <a:noFill/>
          </p:spPr>
          <p:txBody>
            <a:bodyPr wrap="square" rtlCol="0">
              <a:spAutoFit/>
            </a:bodyPr>
            <a:lstStyle/>
            <a:p>
              <a:pPr algn="ctr"/>
              <a:r>
                <a:rPr lang="en-US" sz="2800" dirty="0"/>
                <a:t>Angels worship Him</a:t>
              </a:r>
            </a:p>
          </p:txBody>
        </p:sp>
      </p:grpSp>
      <p:grpSp>
        <p:nvGrpSpPr>
          <p:cNvPr id="10" name="Group 10"/>
          <p:cNvGrpSpPr/>
          <p:nvPr/>
        </p:nvGrpSpPr>
        <p:grpSpPr>
          <a:xfrm>
            <a:off x="8153400" y="1295400"/>
            <a:ext cx="2061172" cy="2057400"/>
            <a:chOff x="6629400" y="1295400"/>
            <a:chExt cx="2061172" cy="2057400"/>
          </a:xfrm>
        </p:grpSpPr>
        <p:sp>
          <p:nvSpPr>
            <p:cNvPr id="8" name="Oval 7"/>
            <p:cNvSpPr/>
            <p:nvPr/>
          </p:nvSpPr>
          <p:spPr>
            <a:xfrm>
              <a:off x="6629400" y="1295400"/>
              <a:ext cx="2057400" cy="2057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09372" y="1707333"/>
              <a:ext cx="1981200" cy="1200329"/>
            </a:xfrm>
            <a:prstGeom prst="rect">
              <a:avLst/>
            </a:prstGeom>
            <a:noFill/>
          </p:spPr>
          <p:txBody>
            <a:bodyPr wrap="square" rtlCol="0">
              <a:spAutoFit/>
            </a:bodyPr>
            <a:lstStyle/>
            <a:p>
              <a:pPr algn="ctr"/>
              <a:r>
                <a:rPr lang="en-US" sz="2400" dirty="0"/>
                <a:t>He will have a scepter of righteousness</a:t>
              </a:r>
            </a:p>
          </p:txBody>
        </p:sp>
      </p:grpSp>
      <p:grpSp>
        <p:nvGrpSpPr>
          <p:cNvPr id="11" name="Group 11"/>
          <p:cNvGrpSpPr/>
          <p:nvPr/>
        </p:nvGrpSpPr>
        <p:grpSpPr>
          <a:xfrm>
            <a:off x="1676400" y="3886200"/>
            <a:ext cx="2057400" cy="2057400"/>
            <a:chOff x="6629400" y="1295400"/>
            <a:chExt cx="2057400" cy="2057400"/>
          </a:xfrm>
        </p:grpSpPr>
        <p:sp>
          <p:nvSpPr>
            <p:cNvPr id="13" name="Oval 12"/>
            <p:cNvSpPr/>
            <p:nvPr/>
          </p:nvSpPr>
          <p:spPr>
            <a:xfrm>
              <a:off x="6629400" y="1295400"/>
              <a:ext cx="2057400" cy="2057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650182" y="1623291"/>
              <a:ext cx="1981200" cy="1384995"/>
            </a:xfrm>
            <a:prstGeom prst="rect">
              <a:avLst/>
            </a:prstGeom>
            <a:noFill/>
          </p:spPr>
          <p:txBody>
            <a:bodyPr wrap="square" rtlCol="0">
              <a:spAutoFit/>
            </a:bodyPr>
            <a:lstStyle/>
            <a:p>
              <a:pPr algn="ctr"/>
              <a:r>
                <a:rPr lang="en-US" sz="2800" dirty="0"/>
                <a:t>He laid the foundation of the earth</a:t>
              </a:r>
            </a:p>
          </p:txBody>
        </p:sp>
      </p:grpSp>
      <p:grpSp>
        <p:nvGrpSpPr>
          <p:cNvPr id="12" name="Group 14"/>
          <p:cNvGrpSpPr/>
          <p:nvPr/>
        </p:nvGrpSpPr>
        <p:grpSpPr>
          <a:xfrm>
            <a:off x="4706293" y="2209800"/>
            <a:ext cx="1524000" cy="1295400"/>
            <a:chOff x="1020955" y="1828800"/>
            <a:chExt cx="1972237" cy="1676400"/>
          </a:xfrm>
        </p:grpSpPr>
        <p:sp>
          <p:nvSpPr>
            <p:cNvPr id="16" name="Oval 15"/>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20955" y="2211530"/>
              <a:ext cx="1972237" cy="916088"/>
            </a:xfrm>
            <a:prstGeom prst="rect">
              <a:avLst/>
            </a:prstGeom>
            <a:noFill/>
          </p:spPr>
          <p:txBody>
            <a:bodyPr wrap="square" rtlCol="0">
              <a:spAutoFit/>
            </a:bodyPr>
            <a:lstStyle/>
            <a:p>
              <a:pPr algn="ctr"/>
              <a:r>
                <a:rPr lang="en-US" sz="2000" dirty="0"/>
                <a:t>He hates iniquity</a:t>
              </a:r>
            </a:p>
          </p:txBody>
        </p:sp>
      </p:grpSp>
      <p:grpSp>
        <p:nvGrpSpPr>
          <p:cNvPr id="15" name="Group 17"/>
          <p:cNvGrpSpPr/>
          <p:nvPr/>
        </p:nvGrpSpPr>
        <p:grpSpPr>
          <a:xfrm>
            <a:off x="6553200" y="3200400"/>
            <a:ext cx="1676400" cy="1676400"/>
            <a:chOff x="1143000" y="1828800"/>
            <a:chExt cx="1676400" cy="1676400"/>
          </a:xfrm>
        </p:grpSpPr>
        <p:sp>
          <p:nvSpPr>
            <p:cNvPr id="19" name="Oval 18"/>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219200" y="1905000"/>
              <a:ext cx="1600200" cy="1569660"/>
            </a:xfrm>
            <a:prstGeom prst="rect">
              <a:avLst/>
            </a:prstGeom>
            <a:noFill/>
          </p:spPr>
          <p:txBody>
            <a:bodyPr wrap="square" rtlCol="0">
              <a:spAutoFit/>
            </a:bodyPr>
            <a:lstStyle/>
            <a:p>
              <a:pPr algn="ctr"/>
              <a:r>
                <a:rPr lang="en-US" sz="2400" dirty="0"/>
                <a:t>He made Him lower than angels</a:t>
              </a:r>
            </a:p>
          </p:txBody>
        </p:sp>
      </p:grpSp>
      <p:grpSp>
        <p:nvGrpSpPr>
          <p:cNvPr id="18" name="Group 20"/>
          <p:cNvGrpSpPr/>
          <p:nvPr/>
        </p:nvGrpSpPr>
        <p:grpSpPr>
          <a:xfrm>
            <a:off x="7924800" y="4495800"/>
            <a:ext cx="2057400" cy="2057400"/>
            <a:chOff x="1143000" y="1828800"/>
            <a:chExt cx="1676400" cy="1676400"/>
          </a:xfrm>
        </p:grpSpPr>
        <p:sp>
          <p:nvSpPr>
            <p:cNvPr id="22" name="Oval 21"/>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174044" y="2338682"/>
              <a:ext cx="1600200" cy="677109"/>
            </a:xfrm>
            <a:prstGeom prst="rect">
              <a:avLst/>
            </a:prstGeom>
            <a:noFill/>
          </p:spPr>
          <p:txBody>
            <a:bodyPr wrap="square" rtlCol="0">
              <a:spAutoFit/>
            </a:bodyPr>
            <a:lstStyle/>
            <a:p>
              <a:pPr algn="ctr"/>
              <a:r>
                <a:rPr lang="en-US" sz="2400" dirty="0"/>
                <a:t>Taste death for every man</a:t>
              </a:r>
            </a:p>
          </p:txBody>
        </p:sp>
      </p:grpSp>
      <p:grpSp>
        <p:nvGrpSpPr>
          <p:cNvPr id="21" name="Group 23"/>
          <p:cNvGrpSpPr/>
          <p:nvPr/>
        </p:nvGrpSpPr>
        <p:grpSpPr>
          <a:xfrm>
            <a:off x="4343400" y="4114800"/>
            <a:ext cx="1752600" cy="1752600"/>
            <a:chOff x="1143000" y="1828800"/>
            <a:chExt cx="1676400" cy="1676400"/>
          </a:xfrm>
        </p:grpSpPr>
        <p:sp>
          <p:nvSpPr>
            <p:cNvPr id="25" name="Oval 24"/>
            <p:cNvSpPr/>
            <p:nvPr/>
          </p:nvSpPr>
          <p:spPr>
            <a:xfrm>
              <a:off x="1143000" y="1828800"/>
              <a:ext cx="1676400" cy="16764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87174" y="1974574"/>
              <a:ext cx="1600200" cy="1501414"/>
            </a:xfrm>
            <a:prstGeom prst="rect">
              <a:avLst/>
            </a:prstGeom>
            <a:noFill/>
          </p:spPr>
          <p:txBody>
            <a:bodyPr wrap="square" rtlCol="0">
              <a:spAutoFit/>
            </a:bodyPr>
            <a:lstStyle/>
            <a:p>
              <a:pPr algn="ctr"/>
              <a:r>
                <a:rPr lang="en-US" sz="2400" dirty="0"/>
                <a:t>Crowned him with glory and honor </a:t>
              </a:r>
            </a:p>
          </p:txBody>
        </p:sp>
      </p:grpSp>
      <p:sp>
        <p:nvSpPr>
          <p:cNvPr id="28" name="Oval 27"/>
          <p:cNvSpPr/>
          <p:nvPr/>
        </p:nvSpPr>
        <p:spPr>
          <a:xfrm>
            <a:off x="6400800" y="1828800"/>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248400" y="5791200"/>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590800" y="990600"/>
            <a:ext cx="762000" cy="762000"/>
          </a:xfrm>
          <a:prstGeom prst="ellips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0598545" y="1932936"/>
            <a:ext cx="823585" cy="4390103"/>
            <a:chOff x="7158228" y="2114006"/>
            <a:chExt cx="823585" cy="4390103"/>
          </a:xfrm>
        </p:grpSpPr>
        <p:sp>
          <p:nvSpPr>
            <p:cNvPr id="32" name="Frame 31"/>
            <p:cNvSpPr/>
            <p:nvPr/>
          </p:nvSpPr>
          <p:spPr>
            <a:xfrm rot="18780817">
              <a:off x="7159416" y="2542312"/>
              <a:ext cx="821210" cy="823585"/>
            </a:xfrm>
            <a:prstGeom prst="frame">
              <a:avLst>
                <a:gd name="adj1" fmla="val 8159"/>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hord 32"/>
            <p:cNvSpPr/>
            <p:nvPr/>
          </p:nvSpPr>
          <p:spPr>
            <a:xfrm rot="9883911">
              <a:off x="7267484" y="2257936"/>
              <a:ext cx="581365" cy="549033"/>
            </a:xfrm>
            <a:prstGeom prst="chord">
              <a:avLst>
                <a:gd name="adj1" fmla="val 2700000"/>
                <a:gd name="adj2" fmla="val 1014323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342526" y="3378925"/>
              <a:ext cx="486480" cy="3125184"/>
              <a:chOff x="7235622" y="388855"/>
              <a:chExt cx="1035131" cy="5972649"/>
            </a:xfrm>
          </p:grpSpPr>
          <p:sp>
            <p:nvSpPr>
              <p:cNvPr id="43" name="Rounded Rectangle 42"/>
              <p:cNvSpPr/>
              <p:nvPr/>
            </p:nvSpPr>
            <p:spPr>
              <a:xfrm>
                <a:off x="7494999" y="2999351"/>
                <a:ext cx="428897" cy="1499505"/>
              </a:xfrm>
              <a:prstGeom prst="roundRect">
                <a:avLst>
                  <a:gd name="adj" fmla="val 26819"/>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a:off x="7235622" y="6042346"/>
                <a:ext cx="1035131" cy="319158"/>
              </a:xfrm>
              <a:prstGeom prst="trapezoid">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p:cNvSpPr/>
              <p:nvPr/>
            </p:nvSpPr>
            <p:spPr>
              <a:xfrm rot="16200000">
                <a:off x="7560100" y="5398512"/>
                <a:ext cx="355509" cy="884342"/>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p:cNvSpPr/>
              <p:nvPr/>
            </p:nvSpPr>
            <p:spPr>
              <a:xfrm>
                <a:off x="7484503" y="5662928"/>
                <a:ext cx="488949" cy="677770"/>
              </a:xfrm>
              <a:prstGeom prst="diamond">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39"/>
              <p:cNvSpPr/>
              <p:nvPr/>
            </p:nvSpPr>
            <p:spPr>
              <a:xfrm>
                <a:off x="7504143" y="4290794"/>
                <a:ext cx="428897" cy="1499505"/>
              </a:xfrm>
              <a:prstGeom prst="roundRect">
                <a:avLst>
                  <a:gd name="adj" fmla="val 26819"/>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1"/>
              <p:cNvSpPr/>
              <p:nvPr/>
            </p:nvSpPr>
            <p:spPr>
              <a:xfrm>
                <a:off x="7445829" y="4282086"/>
                <a:ext cx="527623" cy="141868"/>
              </a:xfrm>
              <a:prstGeom prst="roundRect">
                <a:avLst>
                  <a:gd name="adj" fmla="val 268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4"/>
              <p:cNvSpPr/>
              <p:nvPr/>
            </p:nvSpPr>
            <p:spPr>
              <a:xfrm>
                <a:off x="7570746" y="388855"/>
                <a:ext cx="277401" cy="2598390"/>
              </a:xfrm>
              <a:prstGeom prst="roundRect">
                <a:avLst>
                  <a:gd name="adj" fmla="val 268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3"/>
              <p:cNvSpPr/>
              <p:nvPr/>
            </p:nvSpPr>
            <p:spPr>
              <a:xfrm>
                <a:off x="7440768" y="2915841"/>
                <a:ext cx="541393" cy="167645"/>
              </a:xfrm>
              <a:prstGeom prst="roundRect">
                <a:avLst>
                  <a:gd name="adj" fmla="val 268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ounded Rectangle 46"/>
            <p:cNvSpPr/>
            <p:nvPr/>
          </p:nvSpPr>
          <p:spPr>
            <a:xfrm>
              <a:off x="7443292" y="3381821"/>
              <a:ext cx="254438" cy="87720"/>
            </a:xfrm>
            <a:prstGeom prst="roundRect">
              <a:avLst>
                <a:gd name="adj" fmla="val 26819"/>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47"/>
            <p:cNvSpPr/>
            <p:nvPr/>
          </p:nvSpPr>
          <p:spPr>
            <a:xfrm>
              <a:off x="7499896" y="2540726"/>
              <a:ext cx="130497" cy="846909"/>
            </a:xfrm>
            <a:prstGeom prst="roundRect">
              <a:avLst>
                <a:gd name="adj" fmla="val 26819"/>
              </a:avLst>
            </a:prstGeom>
            <a:solidFill>
              <a:srgbClr val="DEA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265125" y="2704482"/>
              <a:ext cx="606011" cy="58250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49"/>
            <p:cNvSpPr/>
            <p:nvPr/>
          </p:nvSpPr>
          <p:spPr>
            <a:xfrm>
              <a:off x="7297783" y="2347429"/>
              <a:ext cx="531223" cy="204184"/>
            </a:xfrm>
            <a:prstGeom prst="roundRect">
              <a:avLst>
                <a:gd name="adj" fmla="val 26819"/>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461069" y="2114006"/>
              <a:ext cx="167640" cy="16764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360920" y="2353492"/>
              <a:ext cx="102326" cy="189411"/>
            </a:xfrm>
            <a:prstGeom prst="ellipse">
              <a:avLst/>
            </a:prstGeom>
            <a:solidFill>
              <a:srgbClr val="FF0000"/>
            </a:solidFill>
            <a:ln>
              <a:solidFill>
                <a:schemeClr val="tx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522029" y="2357846"/>
              <a:ext cx="102326" cy="189411"/>
            </a:xfrm>
            <a:prstGeom prst="ellipse">
              <a:avLst/>
            </a:prstGeom>
            <a:solidFill>
              <a:srgbClr val="FF0000"/>
            </a:solidFill>
            <a:ln>
              <a:solidFill>
                <a:schemeClr val="tx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687491" y="2357846"/>
              <a:ext cx="102326" cy="189411"/>
            </a:xfrm>
            <a:prstGeom prst="ellipse">
              <a:avLst/>
            </a:prstGeom>
            <a:solidFill>
              <a:srgbClr val="FF0000"/>
            </a:solidFill>
            <a:ln>
              <a:solidFill>
                <a:schemeClr val="tx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755637" y="2065848"/>
            <a:ext cx="1604464" cy="1634972"/>
            <a:chOff x="6911993" y="3315227"/>
            <a:chExt cx="1604464" cy="1634972"/>
          </a:xfrm>
        </p:grpSpPr>
        <p:sp>
          <p:nvSpPr>
            <p:cNvPr id="52" name="Chord 51"/>
            <p:cNvSpPr/>
            <p:nvPr/>
          </p:nvSpPr>
          <p:spPr>
            <a:xfrm rot="6727858">
              <a:off x="6898103" y="3331846"/>
              <a:ext cx="1632243" cy="1604464"/>
            </a:xfrm>
            <a:prstGeom prst="chord">
              <a:avLst>
                <a:gd name="adj1" fmla="val 2700000"/>
                <a:gd name="adj2" fmla="val 2155092"/>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7123631" y="3315227"/>
              <a:ext cx="1334569" cy="1485372"/>
              <a:chOff x="7123631" y="3315227"/>
              <a:chExt cx="1334569" cy="1485372"/>
            </a:xfrm>
          </p:grpSpPr>
          <p:sp>
            <p:nvSpPr>
              <p:cNvPr id="54" name="Freeform 21"/>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22"/>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40000"/>
                  <a:lumOff val="6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23"/>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864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7"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ppt_x"/>
                                          </p:val>
                                        </p:tav>
                                        <p:tav tm="100000">
                                          <p:val>
                                            <p:strVal val="#ppt_x"/>
                                          </p:val>
                                        </p:tav>
                                      </p:tavLst>
                                    </p:anim>
                                    <p:anim calcmode="lin" valueType="num">
                                      <p:cBhvr additive="base">
                                        <p:cTn id="12"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0" fill="hold"/>
                                        <p:tgtEl>
                                          <p:spTgt spid="10"/>
                                        </p:tgtEl>
                                        <p:attrNameLst>
                                          <p:attrName>ppt_x</p:attrName>
                                        </p:attrNameLst>
                                      </p:cBhvr>
                                      <p:tavLst>
                                        <p:tav tm="0">
                                          <p:val>
                                            <p:strVal val="#ppt_x"/>
                                          </p:val>
                                        </p:tav>
                                        <p:tav tm="100000">
                                          <p:val>
                                            <p:strVal val="#ppt_x"/>
                                          </p:val>
                                        </p:tav>
                                      </p:tavLst>
                                    </p:anim>
                                    <p:anim calcmode="lin" valueType="num">
                                      <p:cBhvr additive="base">
                                        <p:cTn id="18" dur="2000" fill="hold"/>
                                        <p:tgtEl>
                                          <p:spTgt spid="10"/>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2000" fill="hold"/>
                                        <p:tgtEl>
                                          <p:spTgt spid="12"/>
                                        </p:tgtEl>
                                        <p:attrNameLst>
                                          <p:attrName>ppt_x</p:attrName>
                                        </p:attrNameLst>
                                      </p:cBhvr>
                                      <p:tavLst>
                                        <p:tav tm="0">
                                          <p:val>
                                            <p:strVal val="#ppt_x"/>
                                          </p:val>
                                        </p:tav>
                                        <p:tav tm="100000">
                                          <p:val>
                                            <p:strVal val="#ppt_x"/>
                                          </p:val>
                                        </p:tav>
                                      </p:tavLst>
                                    </p:anim>
                                    <p:anim calcmode="lin" valueType="num">
                                      <p:cBhvr additive="base">
                                        <p:cTn id="29"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7"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2000" fill="hold"/>
                                        <p:tgtEl>
                                          <p:spTgt spid="11"/>
                                        </p:tgtEl>
                                        <p:attrNameLst>
                                          <p:attrName>ppt_x</p:attrName>
                                        </p:attrNameLst>
                                      </p:cBhvr>
                                      <p:tavLst>
                                        <p:tav tm="0">
                                          <p:val>
                                            <p:strVal val="#ppt_x"/>
                                          </p:val>
                                        </p:tav>
                                        <p:tav tm="100000">
                                          <p:val>
                                            <p:strVal val="#ppt_x"/>
                                          </p:val>
                                        </p:tav>
                                      </p:tavLst>
                                    </p:anim>
                                    <p:anim calcmode="lin" valueType="num">
                                      <p:cBhvr additive="base">
                                        <p:cTn id="35" dur="2000" fill="hold"/>
                                        <p:tgtEl>
                                          <p:spTgt spid="11"/>
                                        </p:tgtEl>
                                        <p:attrNameLst>
                                          <p:attrName>ppt_y</p:attrName>
                                        </p:attrNameLst>
                                      </p:cBhvr>
                                      <p:tavLst>
                                        <p:tav tm="0">
                                          <p:val>
                                            <p:strVal val="1+#ppt_h/2"/>
                                          </p:val>
                                        </p:tav>
                                        <p:tav tm="100000">
                                          <p:val>
                                            <p:strVal val="#ppt_y"/>
                                          </p:val>
                                        </p:tav>
                                      </p:tavLst>
                                    </p:anim>
                                  </p:childTnLst>
                                </p:cTn>
                              </p:par>
                              <p:par>
                                <p:cTn id="36" presetID="31" presetClass="entr" presetSubtype="0"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p:cTn id="38" dur="1000" fill="hold"/>
                                        <p:tgtEl>
                                          <p:spTgt spid="51"/>
                                        </p:tgtEl>
                                        <p:attrNameLst>
                                          <p:attrName>ppt_w</p:attrName>
                                        </p:attrNameLst>
                                      </p:cBhvr>
                                      <p:tavLst>
                                        <p:tav tm="0">
                                          <p:val>
                                            <p:fltVal val="0"/>
                                          </p:val>
                                        </p:tav>
                                        <p:tav tm="100000">
                                          <p:val>
                                            <p:strVal val="#ppt_w"/>
                                          </p:val>
                                        </p:tav>
                                      </p:tavLst>
                                    </p:anim>
                                    <p:anim calcmode="lin" valueType="num">
                                      <p:cBhvr>
                                        <p:cTn id="39" dur="1000" fill="hold"/>
                                        <p:tgtEl>
                                          <p:spTgt spid="51"/>
                                        </p:tgtEl>
                                        <p:attrNameLst>
                                          <p:attrName>ppt_h</p:attrName>
                                        </p:attrNameLst>
                                      </p:cBhvr>
                                      <p:tavLst>
                                        <p:tav tm="0">
                                          <p:val>
                                            <p:fltVal val="0"/>
                                          </p:val>
                                        </p:tav>
                                        <p:tav tm="100000">
                                          <p:val>
                                            <p:strVal val="#ppt_h"/>
                                          </p:val>
                                        </p:tav>
                                      </p:tavLst>
                                    </p:anim>
                                    <p:anim calcmode="lin" valueType="num">
                                      <p:cBhvr>
                                        <p:cTn id="40" dur="1000" fill="hold"/>
                                        <p:tgtEl>
                                          <p:spTgt spid="51"/>
                                        </p:tgtEl>
                                        <p:attrNameLst>
                                          <p:attrName>style.rotation</p:attrName>
                                        </p:attrNameLst>
                                      </p:cBhvr>
                                      <p:tavLst>
                                        <p:tav tm="0">
                                          <p:val>
                                            <p:fltVal val="90"/>
                                          </p:val>
                                        </p:tav>
                                        <p:tav tm="100000">
                                          <p:val>
                                            <p:fltVal val="0"/>
                                          </p:val>
                                        </p:tav>
                                      </p:tavLst>
                                    </p:anim>
                                    <p:animEffect transition="in" filter="fade">
                                      <p:cBhvr>
                                        <p:cTn id="41" dur="1000"/>
                                        <p:tgtEl>
                                          <p:spTgt spid="51"/>
                                        </p:tgtEl>
                                      </p:cBhvr>
                                    </p:animEffect>
                                  </p:childTnLst>
                                </p:cTn>
                              </p:par>
                            </p:childTnLst>
                          </p:cTn>
                        </p:par>
                      </p:childTnLst>
                    </p:cTn>
                  </p:par>
                  <p:par>
                    <p:cTn id="42" fill="hold">
                      <p:stCondLst>
                        <p:cond delay="indefinite"/>
                      </p:stCondLst>
                      <p:childTnLst>
                        <p:par>
                          <p:cTn id="43" fill="hold">
                            <p:stCondLst>
                              <p:cond delay="0"/>
                            </p:stCondLst>
                            <p:childTnLst>
                              <p:par>
                                <p:cTn id="44" presetID="7"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2000" fill="hold"/>
                                        <p:tgtEl>
                                          <p:spTgt spid="15"/>
                                        </p:tgtEl>
                                        <p:attrNameLst>
                                          <p:attrName>ppt_x</p:attrName>
                                        </p:attrNameLst>
                                      </p:cBhvr>
                                      <p:tavLst>
                                        <p:tav tm="0">
                                          <p:val>
                                            <p:strVal val="#ppt_x"/>
                                          </p:val>
                                        </p:tav>
                                        <p:tav tm="100000">
                                          <p:val>
                                            <p:strVal val="#ppt_x"/>
                                          </p:val>
                                        </p:tav>
                                      </p:tavLst>
                                    </p:anim>
                                    <p:anim calcmode="lin" valueType="num">
                                      <p:cBhvr additive="base">
                                        <p:cTn id="47"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7"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2000" fill="hold"/>
                                        <p:tgtEl>
                                          <p:spTgt spid="21"/>
                                        </p:tgtEl>
                                        <p:attrNameLst>
                                          <p:attrName>ppt_x</p:attrName>
                                        </p:attrNameLst>
                                      </p:cBhvr>
                                      <p:tavLst>
                                        <p:tav tm="0">
                                          <p:val>
                                            <p:strVal val="#ppt_x"/>
                                          </p:val>
                                        </p:tav>
                                        <p:tav tm="100000">
                                          <p:val>
                                            <p:strVal val="#ppt_x"/>
                                          </p:val>
                                        </p:tav>
                                      </p:tavLst>
                                    </p:anim>
                                    <p:anim calcmode="lin" valueType="num">
                                      <p:cBhvr additive="base">
                                        <p:cTn id="53"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7" presetClass="entr" presetSubtype="4"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2000" fill="hold"/>
                                        <p:tgtEl>
                                          <p:spTgt spid="18"/>
                                        </p:tgtEl>
                                        <p:attrNameLst>
                                          <p:attrName>ppt_x</p:attrName>
                                        </p:attrNameLst>
                                      </p:cBhvr>
                                      <p:tavLst>
                                        <p:tav tm="0">
                                          <p:val>
                                            <p:strVal val="#ppt_x"/>
                                          </p:val>
                                        </p:tav>
                                        <p:tav tm="100000">
                                          <p:val>
                                            <p:strVal val="#ppt_x"/>
                                          </p:val>
                                        </p:tav>
                                      </p:tavLst>
                                    </p:anim>
                                    <p:anim calcmode="lin" valueType="num">
                                      <p:cBhvr additive="base">
                                        <p:cTn id="59" dur="2000" fill="hold"/>
                                        <p:tgtEl>
                                          <p:spTgt spid="18"/>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2000" fill="hold"/>
                                        <p:tgtEl>
                                          <p:spTgt spid="30"/>
                                        </p:tgtEl>
                                        <p:attrNameLst>
                                          <p:attrName>ppt_x</p:attrName>
                                        </p:attrNameLst>
                                      </p:cBhvr>
                                      <p:tavLst>
                                        <p:tav tm="0">
                                          <p:val>
                                            <p:strVal val="#ppt_x"/>
                                          </p:val>
                                        </p:tav>
                                        <p:tav tm="100000">
                                          <p:val>
                                            <p:strVal val="#ppt_x"/>
                                          </p:val>
                                        </p:tav>
                                      </p:tavLst>
                                    </p:anim>
                                    <p:anim calcmode="lin" valueType="num">
                                      <p:cBhvr additive="base">
                                        <p:cTn id="63" dur="2000" fill="hold"/>
                                        <p:tgtEl>
                                          <p:spTgt spid="30"/>
                                        </p:tgtEl>
                                        <p:attrNameLst>
                                          <p:attrName>ppt_y</p:attrName>
                                        </p:attrNameLst>
                                      </p:cBhvr>
                                      <p:tavLst>
                                        <p:tav tm="0">
                                          <p:val>
                                            <p:strVal val="1+#ppt_h/2"/>
                                          </p:val>
                                        </p:tav>
                                        <p:tav tm="100000">
                                          <p:val>
                                            <p:strVal val="#ppt_y"/>
                                          </p:val>
                                        </p:tav>
                                      </p:tavLst>
                                    </p:anim>
                                  </p:childTnLst>
                                </p:cTn>
                              </p:par>
                              <p:par>
                                <p:cTn id="64" presetID="7" presetClass="entr" presetSubtype="4"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2000" fill="hold"/>
                                        <p:tgtEl>
                                          <p:spTgt spid="31"/>
                                        </p:tgtEl>
                                        <p:attrNameLst>
                                          <p:attrName>ppt_x</p:attrName>
                                        </p:attrNameLst>
                                      </p:cBhvr>
                                      <p:tavLst>
                                        <p:tav tm="0">
                                          <p:val>
                                            <p:strVal val="#ppt_x"/>
                                          </p:val>
                                        </p:tav>
                                        <p:tav tm="100000">
                                          <p:val>
                                            <p:strVal val="#ppt_x"/>
                                          </p:val>
                                        </p:tav>
                                      </p:tavLst>
                                    </p:anim>
                                    <p:anim calcmode="lin" valueType="num">
                                      <p:cBhvr additive="base">
                                        <p:cTn id="67" dur="2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49362" y="4369051"/>
            <a:ext cx="5029200" cy="1815882"/>
          </a:xfrm>
          <a:prstGeom prst="rect">
            <a:avLst/>
          </a:prstGeom>
          <a:noFill/>
        </p:spPr>
        <p:txBody>
          <a:bodyPr wrap="square" rtlCol="0">
            <a:spAutoFit/>
          </a:bodyPr>
          <a:lstStyle/>
          <a:p>
            <a:r>
              <a:rPr lang="en-US" sz="2800" dirty="0">
                <a:solidFill>
                  <a:schemeClr val="bg1">
                    <a:lumMod val="95000"/>
                  </a:schemeClr>
                </a:solidFill>
              </a:rPr>
              <a:t>The Savior’s willingness to leave His throne on high, become mortal, suffer death on the cross, and pay for the sins of mankind </a:t>
            </a:r>
          </a:p>
        </p:txBody>
      </p:sp>
      <p:sp>
        <p:nvSpPr>
          <p:cNvPr id="4" name="TextBox 3"/>
          <p:cNvSpPr txBox="1"/>
          <p:nvPr/>
        </p:nvSpPr>
        <p:spPr>
          <a:xfrm>
            <a:off x="1308980" y="1398761"/>
            <a:ext cx="4343400" cy="523220"/>
          </a:xfrm>
          <a:prstGeom prst="rect">
            <a:avLst/>
          </a:prstGeom>
          <a:noFill/>
        </p:spPr>
        <p:txBody>
          <a:bodyPr wrap="square" rtlCol="0">
            <a:spAutoFit/>
          </a:bodyPr>
          <a:lstStyle/>
          <a:p>
            <a:r>
              <a:rPr lang="en-US" sz="2800" dirty="0">
                <a:solidFill>
                  <a:schemeClr val="bg1">
                    <a:lumMod val="95000"/>
                  </a:schemeClr>
                </a:solidFill>
                <a:effectLst>
                  <a:glow rad="139700">
                    <a:schemeClr val="accent5">
                      <a:satMod val="175000"/>
                      <a:alpha val="40000"/>
                    </a:schemeClr>
                  </a:glow>
                </a:effectLst>
              </a:rPr>
              <a:t>Read 1 Nephi 11:26-33</a:t>
            </a:r>
          </a:p>
        </p:txBody>
      </p:sp>
      <p:sp>
        <p:nvSpPr>
          <p:cNvPr id="5" name="TextBox 4"/>
          <p:cNvSpPr txBox="1"/>
          <p:nvPr/>
        </p:nvSpPr>
        <p:spPr>
          <a:xfrm>
            <a:off x="1905000" y="152400"/>
            <a:ext cx="8534400" cy="923330"/>
          </a:xfrm>
          <a:prstGeom prst="rect">
            <a:avLst/>
          </a:prstGeom>
          <a:noFill/>
        </p:spPr>
        <p:txBody>
          <a:bodyPr wrap="square" rtlCol="0">
            <a:spAutoFit/>
          </a:bodyPr>
          <a:lstStyle/>
          <a:p>
            <a:pPr algn="ctr"/>
            <a:r>
              <a:rPr lang="en-US" sz="5400" dirty="0">
                <a:solidFill>
                  <a:schemeClr val="bg1">
                    <a:lumMod val="95000"/>
                  </a:schemeClr>
                </a:solidFill>
                <a:latin typeface="Poor Richard" panose="02080502050505020702" pitchFamily="18" charset="0"/>
                <a:ea typeface="DaddysGirl" pitchFamily="2" charset="0"/>
              </a:rPr>
              <a:t>“Condescension of God”</a:t>
            </a:r>
          </a:p>
        </p:txBody>
      </p:sp>
      <p:sp>
        <p:nvSpPr>
          <p:cNvPr id="6" name="TextBox 5"/>
          <p:cNvSpPr txBox="1"/>
          <p:nvPr/>
        </p:nvSpPr>
        <p:spPr>
          <a:xfrm>
            <a:off x="193140" y="6334780"/>
            <a:ext cx="4343400" cy="523220"/>
          </a:xfrm>
          <a:prstGeom prst="rect">
            <a:avLst/>
          </a:prstGeom>
          <a:noFill/>
        </p:spPr>
        <p:txBody>
          <a:bodyPr wrap="square" rtlCol="0">
            <a:spAutoFit/>
          </a:bodyPr>
          <a:lstStyle/>
          <a:p>
            <a:r>
              <a:rPr lang="en-US" sz="2800" dirty="0">
                <a:solidFill>
                  <a:schemeClr val="bg1">
                    <a:lumMod val="95000"/>
                  </a:schemeClr>
                </a:solidFill>
              </a:rPr>
              <a:t>Hebrews 1:3</a:t>
            </a:r>
          </a:p>
        </p:txBody>
      </p:sp>
      <p:grpSp>
        <p:nvGrpSpPr>
          <p:cNvPr id="283" name="Group 303"/>
          <p:cNvGrpSpPr/>
          <p:nvPr/>
        </p:nvGrpSpPr>
        <p:grpSpPr>
          <a:xfrm>
            <a:off x="7162045" y="1763916"/>
            <a:ext cx="2221346" cy="2333476"/>
            <a:chOff x="4114800" y="745092"/>
            <a:chExt cx="4659746" cy="4894962"/>
          </a:xfrm>
        </p:grpSpPr>
        <p:sp>
          <p:nvSpPr>
            <p:cNvPr id="305" name="Rectangle 304"/>
            <p:cNvSpPr/>
            <p:nvPr/>
          </p:nvSpPr>
          <p:spPr>
            <a:xfrm>
              <a:off x="4191000" y="762000"/>
              <a:ext cx="4495800" cy="4724400"/>
            </a:xfrm>
            <a:prstGeom prst="rect">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reeform 305"/>
            <p:cNvSpPr/>
            <p:nvPr/>
          </p:nvSpPr>
          <p:spPr>
            <a:xfrm>
              <a:off x="4267200" y="4419600"/>
              <a:ext cx="4507346" cy="1126837"/>
            </a:xfrm>
            <a:custGeom>
              <a:avLst/>
              <a:gdLst>
                <a:gd name="connsiteX0" fmla="*/ 46182 w 4507346"/>
                <a:gd name="connsiteY0" fmla="*/ 923637 h 1126837"/>
                <a:gd name="connsiteX1" fmla="*/ 46182 w 4507346"/>
                <a:gd name="connsiteY1" fmla="*/ 923637 h 1126837"/>
                <a:gd name="connsiteX2" fmla="*/ 120073 w 4507346"/>
                <a:gd name="connsiteY2" fmla="*/ 886691 h 1126837"/>
                <a:gd name="connsiteX3" fmla="*/ 175491 w 4507346"/>
                <a:gd name="connsiteY3" fmla="*/ 849746 h 1126837"/>
                <a:gd name="connsiteX4" fmla="*/ 203200 w 4507346"/>
                <a:gd name="connsiteY4" fmla="*/ 840509 h 1126837"/>
                <a:gd name="connsiteX5" fmla="*/ 230909 w 4507346"/>
                <a:gd name="connsiteY5" fmla="*/ 822037 h 1126837"/>
                <a:gd name="connsiteX6" fmla="*/ 258618 w 4507346"/>
                <a:gd name="connsiteY6" fmla="*/ 812800 h 1126837"/>
                <a:gd name="connsiteX7" fmla="*/ 286327 w 4507346"/>
                <a:gd name="connsiteY7" fmla="*/ 794328 h 1126837"/>
                <a:gd name="connsiteX8" fmla="*/ 341746 w 4507346"/>
                <a:gd name="connsiteY8" fmla="*/ 775855 h 1126837"/>
                <a:gd name="connsiteX9" fmla="*/ 397164 w 4507346"/>
                <a:gd name="connsiteY9" fmla="*/ 748146 h 1126837"/>
                <a:gd name="connsiteX10" fmla="*/ 424873 w 4507346"/>
                <a:gd name="connsiteY10" fmla="*/ 729673 h 1126837"/>
                <a:gd name="connsiteX11" fmla="*/ 461818 w 4507346"/>
                <a:gd name="connsiteY11" fmla="*/ 720437 h 1126837"/>
                <a:gd name="connsiteX12" fmla="*/ 517236 w 4507346"/>
                <a:gd name="connsiteY12" fmla="*/ 701964 h 1126837"/>
                <a:gd name="connsiteX13" fmla="*/ 544946 w 4507346"/>
                <a:gd name="connsiteY13" fmla="*/ 692728 h 1126837"/>
                <a:gd name="connsiteX14" fmla="*/ 600364 w 4507346"/>
                <a:gd name="connsiteY14" fmla="*/ 665019 h 1126837"/>
                <a:gd name="connsiteX15" fmla="*/ 628073 w 4507346"/>
                <a:gd name="connsiteY15" fmla="*/ 646546 h 1126837"/>
                <a:gd name="connsiteX16" fmla="*/ 655782 w 4507346"/>
                <a:gd name="connsiteY16" fmla="*/ 637309 h 1126837"/>
                <a:gd name="connsiteX17" fmla="*/ 738909 w 4507346"/>
                <a:gd name="connsiteY17" fmla="*/ 591128 h 1126837"/>
                <a:gd name="connsiteX18" fmla="*/ 766618 w 4507346"/>
                <a:gd name="connsiteY18" fmla="*/ 572655 h 1126837"/>
                <a:gd name="connsiteX19" fmla="*/ 794327 w 4507346"/>
                <a:gd name="connsiteY19" fmla="*/ 544946 h 1126837"/>
                <a:gd name="connsiteX20" fmla="*/ 822036 w 4507346"/>
                <a:gd name="connsiteY20" fmla="*/ 535709 h 1126837"/>
                <a:gd name="connsiteX21" fmla="*/ 877455 w 4507346"/>
                <a:gd name="connsiteY21" fmla="*/ 498764 h 1126837"/>
                <a:gd name="connsiteX22" fmla="*/ 932873 w 4507346"/>
                <a:gd name="connsiteY22" fmla="*/ 461819 h 1126837"/>
                <a:gd name="connsiteX23" fmla="*/ 960582 w 4507346"/>
                <a:gd name="connsiteY23" fmla="*/ 443346 h 1126837"/>
                <a:gd name="connsiteX24" fmla="*/ 997527 w 4507346"/>
                <a:gd name="connsiteY24" fmla="*/ 424873 h 1126837"/>
                <a:gd name="connsiteX25" fmla="*/ 1052946 w 4507346"/>
                <a:gd name="connsiteY25" fmla="*/ 387928 h 1126837"/>
                <a:gd name="connsiteX26" fmla="*/ 1108364 w 4507346"/>
                <a:gd name="connsiteY26" fmla="*/ 341746 h 1126837"/>
                <a:gd name="connsiteX27" fmla="*/ 1136073 w 4507346"/>
                <a:gd name="connsiteY27" fmla="*/ 332509 h 1126837"/>
                <a:gd name="connsiteX28" fmla="*/ 1163782 w 4507346"/>
                <a:gd name="connsiteY28" fmla="*/ 304800 h 1126837"/>
                <a:gd name="connsiteX29" fmla="*/ 1191491 w 4507346"/>
                <a:gd name="connsiteY29" fmla="*/ 295564 h 1126837"/>
                <a:gd name="connsiteX30" fmla="*/ 1228436 w 4507346"/>
                <a:gd name="connsiteY30" fmla="*/ 277091 h 1126837"/>
                <a:gd name="connsiteX31" fmla="*/ 1246909 w 4507346"/>
                <a:gd name="connsiteY31" fmla="*/ 249382 h 1126837"/>
                <a:gd name="connsiteX32" fmla="*/ 1339273 w 4507346"/>
                <a:gd name="connsiteY32" fmla="*/ 203200 h 1126837"/>
                <a:gd name="connsiteX33" fmla="*/ 1403927 w 4507346"/>
                <a:gd name="connsiteY33" fmla="*/ 157019 h 1126837"/>
                <a:gd name="connsiteX34" fmla="*/ 1459346 w 4507346"/>
                <a:gd name="connsiteY34" fmla="*/ 120073 h 1126837"/>
                <a:gd name="connsiteX35" fmla="*/ 1487055 w 4507346"/>
                <a:gd name="connsiteY35" fmla="*/ 101600 h 1126837"/>
                <a:gd name="connsiteX36" fmla="*/ 1524000 w 4507346"/>
                <a:gd name="connsiteY36" fmla="*/ 92364 h 1126837"/>
                <a:gd name="connsiteX37" fmla="*/ 1551709 w 4507346"/>
                <a:gd name="connsiteY37" fmla="*/ 73891 h 1126837"/>
                <a:gd name="connsiteX38" fmla="*/ 1616364 w 4507346"/>
                <a:gd name="connsiteY38" fmla="*/ 55419 h 1126837"/>
                <a:gd name="connsiteX39" fmla="*/ 1681018 w 4507346"/>
                <a:gd name="connsiteY39" fmla="*/ 36946 h 1126837"/>
                <a:gd name="connsiteX40" fmla="*/ 1736436 w 4507346"/>
                <a:gd name="connsiteY40" fmla="*/ 27709 h 1126837"/>
                <a:gd name="connsiteX41" fmla="*/ 1773382 w 4507346"/>
                <a:gd name="connsiteY41" fmla="*/ 18473 h 1126837"/>
                <a:gd name="connsiteX42" fmla="*/ 1948873 w 4507346"/>
                <a:gd name="connsiteY42" fmla="*/ 0 h 1126837"/>
                <a:gd name="connsiteX43" fmla="*/ 2475346 w 4507346"/>
                <a:gd name="connsiteY43" fmla="*/ 9237 h 1126837"/>
                <a:gd name="connsiteX44" fmla="*/ 2567709 w 4507346"/>
                <a:gd name="connsiteY44" fmla="*/ 27709 h 1126837"/>
                <a:gd name="connsiteX45" fmla="*/ 2613891 w 4507346"/>
                <a:gd name="connsiteY45" fmla="*/ 36946 h 1126837"/>
                <a:gd name="connsiteX46" fmla="*/ 2641600 w 4507346"/>
                <a:gd name="connsiteY46" fmla="*/ 46182 h 1126837"/>
                <a:gd name="connsiteX47" fmla="*/ 2715491 w 4507346"/>
                <a:gd name="connsiteY47" fmla="*/ 64655 h 1126837"/>
                <a:gd name="connsiteX48" fmla="*/ 2743200 w 4507346"/>
                <a:gd name="connsiteY48" fmla="*/ 83128 h 1126837"/>
                <a:gd name="connsiteX49" fmla="*/ 2789382 w 4507346"/>
                <a:gd name="connsiteY49" fmla="*/ 92364 h 1126837"/>
                <a:gd name="connsiteX50" fmla="*/ 2826327 w 4507346"/>
                <a:gd name="connsiteY50" fmla="*/ 101600 h 1126837"/>
                <a:gd name="connsiteX51" fmla="*/ 2890982 w 4507346"/>
                <a:gd name="connsiteY51" fmla="*/ 120073 h 1126837"/>
                <a:gd name="connsiteX52" fmla="*/ 2918691 w 4507346"/>
                <a:gd name="connsiteY52" fmla="*/ 138546 h 1126837"/>
                <a:gd name="connsiteX53" fmla="*/ 3011055 w 4507346"/>
                <a:gd name="connsiteY53" fmla="*/ 166255 h 1126837"/>
                <a:gd name="connsiteX54" fmla="*/ 3038764 w 4507346"/>
                <a:gd name="connsiteY54" fmla="*/ 184728 h 1126837"/>
                <a:gd name="connsiteX55" fmla="*/ 3066473 w 4507346"/>
                <a:gd name="connsiteY55" fmla="*/ 193964 h 1126837"/>
                <a:gd name="connsiteX56" fmla="*/ 3103418 w 4507346"/>
                <a:gd name="connsiteY56" fmla="*/ 212437 h 1126837"/>
                <a:gd name="connsiteX57" fmla="*/ 3131127 w 4507346"/>
                <a:gd name="connsiteY57" fmla="*/ 230909 h 1126837"/>
                <a:gd name="connsiteX58" fmla="*/ 3223491 w 4507346"/>
                <a:gd name="connsiteY58" fmla="*/ 258619 h 1126837"/>
                <a:gd name="connsiteX59" fmla="*/ 3278909 w 4507346"/>
                <a:gd name="connsiteY59" fmla="*/ 277091 h 1126837"/>
                <a:gd name="connsiteX60" fmla="*/ 3315855 w 4507346"/>
                <a:gd name="connsiteY60" fmla="*/ 295564 h 1126837"/>
                <a:gd name="connsiteX61" fmla="*/ 3380509 w 4507346"/>
                <a:gd name="connsiteY61" fmla="*/ 314037 h 1126837"/>
                <a:gd name="connsiteX62" fmla="*/ 3426691 w 4507346"/>
                <a:gd name="connsiteY62" fmla="*/ 341746 h 1126837"/>
                <a:gd name="connsiteX63" fmla="*/ 3463636 w 4507346"/>
                <a:gd name="connsiteY63" fmla="*/ 350982 h 1126837"/>
                <a:gd name="connsiteX64" fmla="*/ 3565236 w 4507346"/>
                <a:gd name="connsiteY64" fmla="*/ 397164 h 1126837"/>
                <a:gd name="connsiteX65" fmla="*/ 3648364 w 4507346"/>
                <a:gd name="connsiteY65" fmla="*/ 452582 h 1126837"/>
                <a:gd name="connsiteX66" fmla="*/ 3676073 w 4507346"/>
                <a:gd name="connsiteY66" fmla="*/ 471055 h 1126837"/>
                <a:gd name="connsiteX67" fmla="*/ 3703782 w 4507346"/>
                <a:gd name="connsiteY67" fmla="*/ 480291 h 1126837"/>
                <a:gd name="connsiteX68" fmla="*/ 3814618 w 4507346"/>
                <a:gd name="connsiteY68" fmla="*/ 526473 h 1126837"/>
                <a:gd name="connsiteX69" fmla="*/ 3833091 w 4507346"/>
                <a:gd name="connsiteY69" fmla="*/ 554182 h 1126837"/>
                <a:gd name="connsiteX70" fmla="*/ 3897746 w 4507346"/>
                <a:gd name="connsiteY70" fmla="*/ 581891 h 1126837"/>
                <a:gd name="connsiteX71" fmla="*/ 3925455 w 4507346"/>
                <a:gd name="connsiteY71" fmla="*/ 600364 h 1126837"/>
                <a:gd name="connsiteX72" fmla="*/ 3953164 w 4507346"/>
                <a:gd name="connsiteY72" fmla="*/ 609600 h 1126837"/>
                <a:gd name="connsiteX73" fmla="*/ 3980873 w 4507346"/>
                <a:gd name="connsiteY73" fmla="*/ 637309 h 1126837"/>
                <a:gd name="connsiteX74" fmla="*/ 4054764 w 4507346"/>
                <a:gd name="connsiteY74" fmla="*/ 665019 h 1126837"/>
                <a:gd name="connsiteX75" fmla="*/ 4082473 w 4507346"/>
                <a:gd name="connsiteY75" fmla="*/ 683491 h 1126837"/>
                <a:gd name="connsiteX76" fmla="*/ 4156364 w 4507346"/>
                <a:gd name="connsiteY76" fmla="*/ 738909 h 1126837"/>
                <a:gd name="connsiteX77" fmla="*/ 4221018 w 4507346"/>
                <a:gd name="connsiteY77" fmla="*/ 775855 h 1126837"/>
                <a:gd name="connsiteX78" fmla="*/ 4276436 w 4507346"/>
                <a:gd name="connsiteY78" fmla="*/ 822037 h 1126837"/>
                <a:gd name="connsiteX79" fmla="*/ 4294909 w 4507346"/>
                <a:gd name="connsiteY79" fmla="*/ 849746 h 1126837"/>
                <a:gd name="connsiteX80" fmla="*/ 4359564 w 4507346"/>
                <a:gd name="connsiteY80" fmla="*/ 886691 h 1126837"/>
                <a:gd name="connsiteX81" fmla="*/ 4387273 w 4507346"/>
                <a:gd name="connsiteY81" fmla="*/ 905164 h 1126837"/>
                <a:gd name="connsiteX82" fmla="*/ 4405746 w 4507346"/>
                <a:gd name="connsiteY82" fmla="*/ 932873 h 1126837"/>
                <a:gd name="connsiteX83" fmla="*/ 4433455 w 4507346"/>
                <a:gd name="connsiteY83" fmla="*/ 942109 h 1126837"/>
                <a:gd name="connsiteX84" fmla="*/ 4461164 w 4507346"/>
                <a:gd name="connsiteY84" fmla="*/ 997528 h 1126837"/>
                <a:gd name="connsiteX85" fmla="*/ 4507346 w 4507346"/>
                <a:gd name="connsiteY85" fmla="*/ 1052946 h 1126837"/>
                <a:gd name="connsiteX86" fmla="*/ 4064000 w 4507346"/>
                <a:gd name="connsiteY86" fmla="*/ 1071419 h 1126837"/>
                <a:gd name="connsiteX87" fmla="*/ 3943927 w 4507346"/>
                <a:gd name="connsiteY87" fmla="*/ 1080655 h 1126837"/>
                <a:gd name="connsiteX88" fmla="*/ 3731491 w 4507346"/>
                <a:gd name="connsiteY88" fmla="*/ 1089891 h 1126837"/>
                <a:gd name="connsiteX89" fmla="*/ 3574473 w 4507346"/>
                <a:gd name="connsiteY89" fmla="*/ 1099128 h 1126837"/>
                <a:gd name="connsiteX90" fmla="*/ 2890982 w 4507346"/>
                <a:gd name="connsiteY90" fmla="*/ 1126837 h 1126837"/>
                <a:gd name="connsiteX91" fmla="*/ 1838036 w 4507346"/>
                <a:gd name="connsiteY91" fmla="*/ 1117600 h 1126837"/>
                <a:gd name="connsiteX92" fmla="*/ 1801091 w 4507346"/>
                <a:gd name="connsiteY92" fmla="*/ 1108364 h 1126837"/>
                <a:gd name="connsiteX93" fmla="*/ 1607127 w 4507346"/>
                <a:gd name="connsiteY93" fmla="*/ 1099128 h 1126837"/>
                <a:gd name="connsiteX94" fmla="*/ 1533236 w 4507346"/>
                <a:gd name="connsiteY94" fmla="*/ 1089891 h 1126837"/>
                <a:gd name="connsiteX95" fmla="*/ 1431636 w 4507346"/>
                <a:gd name="connsiteY95" fmla="*/ 1071419 h 1126837"/>
                <a:gd name="connsiteX96" fmla="*/ 1209964 w 4507346"/>
                <a:gd name="connsiteY96" fmla="*/ 1062182 h 1126837"/>
                <a:gd name="connsiteX97" fmla="*/ 775855 w 4507346"/>
                <a:gd name="connsiteY97" fmla="*/ 1043709 h 1126837"/>
                <a:gd name="connsiteX98" fmla="*/ 581891 w 4507346"/>
                <a:gd name="connsiteY98" fmla="*/ 1034473 h 1126837"/>
                <a:gd name="connsiteX99" fmla="*/ 184727 w 4507346"/>
                <a:gd name="connsiteY99" fmla="*/ 1016000 h 1126837"/>
                <a:gd name="connsiteX100" fmla="*/ 73891 w 4507346"/>
                <a:gd name="connsiteY100" fmla="*/ 988291 h 1126837"/>
                <a:gd name="connsiteX101" fmla="*/ 46182 w 4507346"/>
                <a:gd name="connsiteY101" fmla="*/ 979055 h 1126837"/>
                <a:gd name="connsiteX102" fmla="*/ 0 w 4507346"/>
                <a:gd name="connsiteY102" fmla="*/ 969819 h 1126837"/>
                <a:gd name="connsiteX103" fmla="*/ 27709 w 4507346"/>
                <a:gd name="connsiteY103" fmla="*/ 951346 h 1126837"/>
                <a:gd name="connsiteX104" fmla="*/ 83127 w 4507346"/>
                <a:gd name="connsiteY104" fmla="*/ 932873 h 1126837"/>
                <a:gd name="connsiteX105" fmla="*/ 110836 w 4507346"/>
                <a:gd name="connsiteY105" fmla="*/ 905164 h 1126837"/>
                <a:gd name="connsiteX106" fmla="*/ 110836 w 4507346"/>
                <a:gd name="connsiteY106" fmla="*/ 905164 h 112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507346" h="1126837">
                  <a:moveTo>
                    <a:pt x="46182" y="923637"/>
                  </a:moveTo>
                  <a:lnTo>
                    <a:pt x="46182" y="923637"/>
                  </a:lnTo>
                  <a:cubicBezTo>
                    <a:pt x="70812" y="911322"/>
                    <a:pt x="96164" y="900354"/>
                    <a:pt x="120073" y="886691"/>
                  </a:cubicBezTo>
                  <a:cubicBezTo>
                    <a:pt x="139349" y="875676"/>
                    <a:pt x="154429" y="856767"/>
                    <a:pt x="175491" y="849746"/>
                  </a:cubicBezTo>
                  <a:cubicBezTo>
                    <a:pt x="184727" y="846667"/>
                    <a:pt x="194492" y="844863"/>
                    <a:pt x="203200" y="840509"/>
                  </a:cubicBezTo>
                  <a:cubicBezTo>
                    <a:pt x="213129" y="835545"/>
                    <a:pt x="220980" y="827001"/>
                    <a:pt x="230909" y="822037"/>
                  </a:cubicBezTo>
                  <a:cubicBezTo>
                    <a:pt x="239617" y="817683"/>
                    <a:pt x="249910" y="817154"/>
                    <a:pt x="258618" y="812800"/>
                  </a:cubicBezTo>
                  <a:cubicBezTo>
                    <a:pt x="268547" y="807836"/>
                    <a:pt x="276183" y="798836"/>
                    <a:pt x="286327" y="794328"/>
                  </a:cubicBezTo>
                  <a:cubicBezTo>
                    <a:pt x="304121" y="786420"/>
                    <a:pt x="341746" y="775855"/>
                    <a:pt x="341746" y="775855"/>
                  </a:cubicBezTo>
                  <a:cubicBezTo>
                    <a:pt x="421157" y="722914"/>
                    <a:pt x="320684" y="786386"/>
                    <a:pt x="397164" y="748146"/>
                  </a:cubicBezTo>
                  <a:cubicBezTo>
                    <a:pt x="407093" y="743182"/>
                    <a:pt x="414670" y="734046"/>
                    <a:pt x="424873" y="729673"/>
                  </a:cubicBezTo>
                  <a:cubicBezTo>
                    <a:pt x="436541" y="724673"/>
                    <a:pt x="449659" y="724085"/>
                    <a:pt x="461818" y="720437"/>
                  </a:cubicBezTo>
                  <a:cubicBezTo>
                    <a:pt x="480469" y="714842"/>
                    <a:pt x="498763" y="708122"/>
                    <a:pt x="517236" y="701964"/>
                  </a:cubicBezTo>
                  <a:lnTo>
                    <a:pt x="544946" y="692728"/>
                  </a:lnTo>
                  <a:cubicBezTo>
                    <a:pt x="624357" y="639787"/>
                    <a:pt x="523884" y="703259"/>
                    <a:pt x="600364" y="665019"/>
                  </a:cubicBezTo>
                  <a:cubicBezTo>
                    <a:pt x="610293" y="660055"/>
                    <a:pt x="618144" y="651511"/>
                    <a:pt x="628073" y="646546"/>
                  </a:cubicBezTo>
                  <a:cubicBezTo>
                    <a:pt x="636781" y="642192"/>
                    <a:pt x="647271" y="642037"/>
                    <a:pt x="655782" y="637309"/>
                  </a:cubicBezTo>
                  <a:cubicBezTo>
                    <a:pt x="751055" y="584379"/>
                    <a:pt x="676213" y="612026"/>
                    <a:pt x="738909" y="591128"/>
                  </a:cubicBezTo>
                  <a:cubicBezTo>
                    <a:pt x="748145" y="584970"/>
                    <a:pt x="758090" y="579762"/>
                    <a:pt x="766618" y="572655"/>
                  </a:cubicBezTo>
                  <a:cubicBezTo>
                    <a:pt x="776653" y="564293"/>
                    <a:pt x="783459" y="552192"/>
                    <a:pt x="794327" y="544946"/>
                  </a:cubicBezTo>
                  <a:cubicBezTo>
                    <a:pt x="802428" y="539545"/>
                    <a:pt x="813525" y="540437"/>
                    <a:pt x="822036" y="535709"/>
                  </a:cubicBezTo>
                  <a:cubicBezTo>
                    <a:pt x="841444" y="524927"/>
                    <a:pt x="858982" y="511079"/>
                    <a:pt x="877455" y="498764"/>
                  </a:cubicBezTo>
                  <a:lnTo>
                    <a:pt x="932873" y="461819"/>
                  </a:lnTo>
                  <a:cubicBezTo>
                    <a:pt x="942109" y="455661"/>
                    <a:pt x="950653" y="448311"/>
                    <a:pt x="960582" y="443346"/>
                  </a:cubicBezTo>
                  <a:cubicBezTo>
                    <a:pt x="972897" y="437188"/>
                    <a:pt x="985720" y="431957"/>
                    <a:pt x="997527" y="424873"/>
                  </a:cubicBezTo>
                  <a:cubicBezTo>
                    <a:pt x="1016565" y="413450"/>
                    <a:pt x="1037247" y="403627"/>
                    <a:pt x="1052946" y="387928"/>
                  </a:cubicBezTo>
                  <a:cubicBezTo>
                    <a:pt x="1073373" y="367501"/>
                    <a:pt x="1082646" y="354606"/>
                    <a:pt x="1108364" y="341746"/>
                  </a:cubicBezTo>
                  <a:cubicBezTo>
                    <a:pt x="1117072" y="337392"/>
                    <a:pt x="1126837" y="335588"/>
                    <a:pt x="1136073" y="332509"/>
                  </a:cubicBezTo>
                  <a:cubicBezTo>
                    <a:pt x="1145309" y="323273"/>
                    <a:pt x="1152914" y="312046"/>
                    <a:pt x="1163782" y="304800"/>
                  </a:cubicBezTo>
                  <a:cubicBezTo>
                    <a:pt x="1171883" y="299400"/>
                    <a:pt x="1182542" y="299399"/>
                    <a:pt x="1191491" y="295564"/>
                  </a:cubicBezTo>
                  <a:cubicBezTo>
                    <a:pt x="1204146" y="290140"/>
                    <a:pt x="1216121" y="283249"/>
                    <a:pt x="1228436" y="277091"/>
                  </a:cubicBezTo>
                  <a:cubicBezTo>
                    <a:pt x="1234594" y="267855"/>
                    <a:pt x="1238555" y="256692"/>
                    <a:pt x="1246909" y="249382"/>
                  </a:cubicBezTo>
                  <a:cubicBezTo>
                    <a:pt x="1290895" y="210894"/>
                    <a:pt x="1293364" y="214678"/>
                    <a:pt x="1339273" y="203200"/>
                  </a:cubicBezTo>
                  <a:cubicBezTo>
                    <a:pt x="1388252" y="154221"/>
                    <a:pt x="1343141" y="193490"/>
                    <a:pt x="1403927" y="157019"/>
                  </a:cubicBezTo>
                  <a:cubicBezTo>
                    <a:pt x="1422965" y="145596"/>
                    <a:pt x="1440873" y="132388"/>
                    <a:pt x="1459346" y="120073"/>
                  </a:cubicBezTo>
                  <a:cubicBezTo>
                    <a:pt x="1468582" y="113915"/>
                    <a:pt x="1476286" y="104292"/>
                    <a:pt x="1487055" y="101600"/>
                  </a:cubicBezTo>
                  <a:lnTo>
                    <a:pt x="1524000" y="92364"/>
                  </a:lnTo>
                  <a:cubicBezTo>
                    <a:pt x="1533236" y="86206"/>
                    <a:pt x="1541780" y="78855"/>
                    <a:pt x="1551709" y="73891"/>
                  </a:cubicBezTo>
                  <a:cubicBezTo>
                    <a:pt x="1566473" y="66509"/>
                    <a:pt x="1602554" y="59365"/>
                    <a:pt x="1616364" y="55419"/>
                  </a:cubicBezTo>
                  <a:cubicBezTo>
                    <a:pt x="1657459" y="43677"/>
                    <a:pt x="1632876" y="46575"/>
                    <a:pt x="1681018" y="36946"/>
                  </a:cubicBezTo>
                  <a:cubicBezTo>
                    <a:pt x="1699382" y="33273"/>
                    <a:pt x="1718072" y="31382"/>
                    <a:pt x="1736436" y="27709"/>
                  </a:cubicBezTo>
                  <a:cubicBezTo>
                    <a:pt x="1748884" y="25219"/>
                    <a:pt x="1760794" y="20115"/>
                    <a:pt x="1773382" y="18473"/>
                  </a:cubicBezTo>
                  <a:cubicBezTo>
                    <a:pt x="1831708" y="10865"/>
                    <a:pt x="1948873" y="0"/>
                    <a:pt x="1948873" y="0"/>
                  </a:cubicBezTo>
                  <a:lnTo>
                    <a:pt x="2475346" y="9237"/>
                  </a:lnTo>
                  <a:cubicBezTo>
                    <a:pt x="2552924" y="11661"/>
                    <a:pt x="2517877" y="15251"/>
                    <a:pt x="2567709" y="27709"/>
                  </a:cubicBezTo>
                  <a:cubicBezTo>
                    <a:pt x="2582939" y="31517"/>
                    <a:pt x="2598661" y="33138"/>
                    <a:pt x="2613891" y="36946"/>
                  </a:cubicBezTo>
                  <a:cubicBezTo>
                    <a:pt x="2623336" y="39307"/>
                    <a:pt x="2632207" y="43620"/>
                    <a:pt x="2641600" y="46182"/>
                  </a:cubicBezTo>
                  <a:cubicBezTo>
                    <a:pt x="2666094" y="52862"/>
                    <a:pt x="2715491" y="64655"/>
                    <a:pt x="2715491" y="64655"/>
                  </a:cubicBezTo>
                  <a:cubicBezTo>
                    <a:pt x="2724727" y="70813"/>
                    <a:pt x="2732806" y="79230"/>
                    <a:pt x="2743200" y="83128"/>
                  </a:cubicBezTo>
                  <a:cubicBezTo>
                    <a:pt x="2757899" y="88640"/>
                    <a:pt x="2774057" y="88959"/>
                    <a:pt x="2789382" y="92364"/>
                  </a:cubicBezTo>
                  <a:cubicBezTo>
                    <a:pt x="2801774" y="95118"/>
                    <a:pt x="2814121" y="98113"/>
                    <a:pt x="2826327" y="101600"/>
                  </a:cubicBezTo>
                  <a:cubicBezTo>
                    <a:pt x="2919071" y="128099"/>
                    <a:pt x="2775497" y="91203"/>
                    <a:pt x="2890982" y="120073"/>
                  </a:cubicBezTo>
                  <a:cubicBezTo>
                    <a:pt x="2900218" y="126231"/>
                    <a:pt x="2908547" y="134037"/>
                    <a:pt x="2918691" y="138546"/>
                  </a:cubicBezTo>
                  <a:cubicBezTo>
                    <a:pt x="2947606" y="151398"/>
                    <a:pt x="2980347" y="158578"/>
                    <a:pt x="3011055" y="166255"/>
                  </a:cubicBezTo>
                  <a:cubicBezTo>
                    <a:pt x="3020291" y="172413"/>
                    <a:pt x="3028835" y="179764"/>
                    <a:pt x="3038764" y="184728"/>
                  </a:cubicBezTo>
                  <a:cubicBezTo>
                    <a:pt x="3047472" y="189082"/>
                    <a:pt x="3057524" y="190129"/>
                    <a:pt x="3066473" y="193964"/>
                  </a:cubicBezTo>
                  <a:cubicBezTo>
                    <a:pt x="3079128" y="199388"/>
                    <a:pt x="3091463" y="205606"/>
                    <a:pt x="3103418" y="212437"/>
                  </a:cubicBezTo>
                  <a:cubicBezTo>
                    <a:pt x="3113056" y="217944"/>
                    <a:pt x="3120983" y="226401"/>
                    <a:pt x="3131127" y="230909"/>
                  </a:cubicBezTo>
                  <a:cubicBezTo>
                    <a:pt x="3176335" y="251001"/>
                    <a:pt x="3182163" y="246220"/>
                    <a:pt x="3223491" y="258619"/>
                  </a:cubicBezTo>
                  <a:cubicBezTo>
                    <a:pt x="3242142" y="264214"/>
                    <a:pt x="3261493" y="268383"/>
                    <a:pt x="3278909" y="277091"/>
                  </a:cubicBezTo>
                  <a:cubicBezTo>
                    <a:pt x="3291224" y="283249"/>
                    <a:pt x="3303199" y="290140"/>
                    <a:pt x="3315855" y="295564"/>
                  </a:cubicBezTo>
                  <a:cubicBezTo>
                    <a:pt x="3334401" y="303512"/>
                    <a:pt x="3361767" y="309351"/>
                    <a:pt x="3380509" y="314037"/>
                  </a:cubicBezTo>
                  <a:cubicBezTo>
                    <a:pt x="3395903" y="323273"/>
                    <a:pt x="3410286" y="334455"/>
                    <a:pt x="3426691" y="341746"/>
                  </a:cubicBezTo>
                  <a:cubicBezTo>
                    <a:pt x="3438291" y="346901"/>
                    <a:pt x="3451430" y="347495"/>
                    <a:pt x="3463636" y="350982"/>
                  </a:cubicBezTo>
                  <a:cubicBezTo>
                    <a:pt x="3497963" y="360790"/>
                    <a:pt x="3537810" y="378880"/>
                    <a:pt x="3565236" y="397164"/>
                  </a:cubicBezTo>
                  <a:lnTo>
                    <a:pt x="3648364" y="452582"/>
                  </a:lnTo>
                  <a:cubicBezTo>
                    <a:pt x="3657600" y="458740"/>
                    <a:pt x="3665542" y="467545"/>
                    <a:pt x="3676073" y="471055"/>
                  </a:cubicBezTo>
                  <a:cubicBezTo>
                    <a:pt x="3685309" y="474134"/>
                    <a:pt x="3694919" y="476262"/>
                    <a:pt x="3703782" y="480291"/>
                  </a:cubicBezTo>
                  <a:cubicBezTo>
                    <a:pt x="3807971" y="527650"/>
                    <a:pt x="3742225" y="508375"/>
                    <a:pt x="3814618" y="526473"/>
                  </a:cubicBezTo>
                  <a:cubicBezTo>
                    <a:pt x="3820776" y="535709"/>
                    <a:pt x="3824563" y="547075"/>
                    <a:pt x="3833091" y="554182"/>
                  </a:cubicBezTo>
                  <a:cubicBezTo>
                    <a:pt x="3848311" y="566866"/>
                    <a:pt x="3878494" y="575474"/>
                    <a:pt x="3897746" y="581891"/>
                  </a:cubicBezTo>
                  <a:cubicBezTo>
                    <a:pt x="3906982" y="588049"/>
                    <a:pt x="3915526" y="595400"/>
                    <a:pt x="3925455" y="600364"/>
                  </a:cubicBezTo>
                  <a:cubicBezTo>
                    <a:pt x="3934163" y="604718"/>
                    <a:pt x="3945063" y="604200"/>
                    <a:pt x="3953164" y="609600"/>
                  </a:cubicBezTo>
                  <a:cubicBezTo>
                    <a:pt x="3964032" y="616846"/>
                    <a:pt x="3970244" y="629717"/>
                    <a:pt x="3980873" y="637309"/>
                  </a:cubicBezTo>
                  <a:cubicBezTo>
                    <a:pt x="4006880" y="655886"/>
                    <a:pt x="4025013" y="657581"/>
                    <a:pt x="4054764" y="665019"/>
                  </a:cubicBezTo>
                  <a:cubicBezTo>
                    <a:pt x="4064000" y="671176"/>
                    <a:pt x="4073496" y="676962"/>
                    <a:pt x="4082473" y="683491"/>
                  </a:cubicBezTo>
                  <a:cubicBezTo>
                    <a:pt x="4107372" y="701599"/>
                    <a:pt x="4128827" y="725140"/>
                    <a:pt x="4156364" y="738909"/>
                  </a:cubicBezTo>
                  <a:cubicBezTo>
                    <a:pt x="4178949" y="750202"/>
                    <a:pt x="4201435" y="759536"/>
                    <a:pt x="4221018" y="775855"/>
                  </a:cubicBezTo>
                  <a:cubicBezTo>
                    <a:pt x="4292135" y="835119"/>
                    <a:pt x="4207640" y="776172"/>
                    <a:pt x="4276436" y="822037"/>
                  </a:cubicBezTo>
                  <a:cubicBezTo>
                    <a:pt x="4282594" y="831273"/>
                    <a:pt x="4287060" y="841897"/>
                    <a:pt x="4294909" y="849746"/>
                  </a:cubicBezTo>
                  <a:cubicBezTo>
                    <a:pt x="4322868" y="877705"/>
                    <a:pt x="4327860" y="876124"/>
                    <a:pt x="4359564" y="886691"/>
                  </a:cubicBezTo>
                  <a:cubicBezTo>
                    <a:pt x="4368800" y="892849"/>
                    <a:pt x="4379424" y="897315"/>
                    <a:pt x="4387273" y="905164"/>
                  </a:cubicBezTo>
                  <a:cubicBezTo>
                    <a:pt x="4395122" y="913013"/>
                    <a:pt x="4397078" y="925938"/>
                    <a:pt x="4405746" y="932873"/>
                  </a:cubicBezTo>
                  <a:cubicBezTo>
                    <a:pt x="4413349" y="938955"/>
                    <a:pt x="4424219" y="939030"/>
                    <a:pt x="4433455" y="942109"/>
                  </a:cubicBezTo>
                  <a:cubicBezTo>
                    <a:pt x="4486397" y="1021527"/>
                    <a:pt x="4422921" y="921042"/>
                    <a:pt x="4461164" y="997528"/>
                  </a:cubicBezTo>
                  <a:cubicBezTo>
                    <a:pt x="4474025" y="1023249"/>
                    <a:pt x="4486916" y="1032516"/>
                    <a:pt x="4507346" y="1052946"/>
                  </a:cubicBezTo>
                  <a:cubicBezTo>
                    <a:pt x="4346941" y="1106411"/>
                    <a:pt x="4506821" y="1056149"/>
                    <a:pt x="4064000" y="1071419"/>
                  </a:cubicBezTo>
                  <a:cubicBezTo>
                    <a:pt x="4023881" y="1072802"/>
                    <a:pt x="3984008" y="1078428"/>
                    <a:pt x="3943927" y="1080655"/>
                  </a:cubicBezTo>
                  <a:cubicBezTo>
                    <a:pt x="3873157" y="1084587"/>
                    <a:pt x="3802281" y="1086351"/>
                    <a:pt x="3731491" y="1089891"/>
                  </a:cubicBezTo>
                  <a:lnTo>
                    <a:pt x="3574473" y="1099128"/>
                  </a:lnTo>
                  <a:lnTo>
                    <a:pt x="2890982" y="1126837"/>
                  </a:lnTo>
                  <a:lnTo>
                    <a:pt x="1838036" y="1117600"/>
                  </a:lnTo>
                  <a:cubicBezTo>
                    <a:pt x="1825344" y="1117385"/>
                    <a:pt x="1813745" y="1109376"/>
                    <a:pt x="1801091" y="1108364"/>
                  </a:cubicBezTo>
                  <a:cubicBezTo>
                    <a:pt x="1736569" y="1103202"/>
                    <a:pt x="1671782" y="1102207"/>
                    <a:pt x="1607127" y="1099128"/>
                  </a:cubicBezTo>
                  <a:cubicBezTo>
                    <a:pt x="1582497" y="1096049"/>
                    <a:pt x="1557720" y="1093972"/>
                    <a:pt x="1533236" y="1089891"/>
                  </a:cubicBezTo>
                  <a:cubicBezTo>
                    <a:pt x="1462335" y="1078074"/>
                    <a:pt x="1530870" y="1077821"/>
                    <a:pt x="1431636" y="1071419"/>
                  </a:cubicBezTo>
                  <a:cubicBezTo>
                    <a:pt x="1357835" y="1066658"/>
                    <a:pt x="1283855" y="1065261"/>
                    <a:pt x="1209964" y="1062182"/>
                  </a:cubicBezTo>
                  <a:cubicBezTo>
                    <a:pt x="1001656" y="1039038"/>
                    <a:pt x="1191907" y="1057813"/>
                    <a:pt x="775855" y="1043709"/>
                  </a:cubicBezTo>
                  <a:cubicBezTo>
                    <a:pt x="711164" y="1041516"/>
                    <a:pt x="646560" y="1037225"/>
                    <a:pt x="581891" y="1034473"/>
                  </a:cubicBezTo>
                  <a:cubicBezTo>
                    <a:pt x="215816" y="1018896"/>
                    <a:pt x="469846" y="1032773"/>
                    <a:pt x="184727" y="1016000"/>
                  </a:cubicBezTo>
                  <a:cubicBezTo>
                    <a:pt x="72747" y="978675"/>
                    <a:pt x="185828" y="1013166"/>
                    <a:pt x="73891" y="988291"/>
                  </a:cubicBezTo>
                  <a:cubicBezTo>
                    <a:pt x="64387" y="986179"/>
                    <a:pt x="55627" y="981416"/>
                    <a:pt x="46182" y="979055"/>
                  </a:cubicBezTo>
                  <a:cubicBezTo>
                    <a:pt x="30952" y="975248"/>
                    <a:pt x="15394" y="972898"/>
                    <a:pt x="0" y="969819"/>
                  </a:cubicBezTo>
                  <a:cubicBezTo>
                    <a:pt x="9236" y="963661"/>
                    <a:pt x="17565" y="955855"/>
                    <a:pt x="27709" y="951346"/>
                  </a:cubicBezTo>
                  <a:cubicBezTo>
                    <a:pt x="45503" y="943438"/>
                    <a:pt x="83127" y="932873"/>
                    <a:pt x="83127" y="932873"/>
                  </a:cubicBezTo>
                  <a:cubicBezTo>
                    <a:pt x="113398" y="912692"/>
                    <a:pt x="110836" y="925501"/>
                    <a:pt x="110836" y="905164"/>
                  </a:cubicBezTo>
                  <a:lnTo>
                    <a:pt x="110836" y="905164"/>
                  </a:lnTo>
                </a:path>
              </a:pathLst>
            </a:custGeom>
            <a:solidFill>
              <a:schemeClr val="accent4">
                <a:lumMod val="5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4" name="Group 29"/>
            <p:cNvGrpSpPr/>
            <p:nvPr/>
          </p:nvGrpSpPr>
          <p:grpSpPr>
            <a:xfrm>
              <a:off x="4114800" y="4953000"/>
              <a:ext cx="838200" cy="686158"/>
              <a:chOff x="3962400" y="1320581"/>
              <a:chExt cx="838200" cy="686158"/>
            </a:xfrm>
          </p:grpSpPr>
          <p:sp>
            <p:nvSpPr>
              <p:cNvPr id="326" name="Freeform 325"/>
              <p:cNvSpPr/>
              <p:nvPr/>
            </p:nvSpPr>
            <p:spPr>
              <a:xfrm>
                <a:off x="3962400" y="1524000"/>
                <a:ext cx="392073" cy="421005"/>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reeform 326"/>
              <p:cNvSpPr/>
              <p:nvPr/>
            </p:nvSpPr>
            <p:spPr>
              <a:xfrm rot="2583359">
                <a:off x="4230760" y="1320581"/>
                <a:ext cx="510426" cy="541054"/>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327"/>
              <p:cNvSpPr/>
              <p:nvPr/>
            </p:nvSpPr>
            <p:spPr>
              <a:xfrm>
                <a:off x="4495800" y="1676400"/>
                <a:ext cx="304800" cy="323850"/>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Freeform 328"/>
              <p:cNvSpPr/>
              <p:nvPr/>
            </p:nvSpPr>
            <p:spPr>
              <a:xfrm rot="3272503">
                <a:off x="4191000" y="1600200"/>
                <a:ext cx="392073" cy="421005"/>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 31"/>
            <p:cNvGrpSpPr/>
            <p:nvPr/>
          </p:nvGrpSpPr>
          <p:grpSpPr>
            <a:xfrm>
              <a:off x="5715000" y="2514600"/>
              <a:ext cx="1524000" cy="2590800"/>
              <a:chOff x="5715000" y="2514600"/>
              <a:chExt cx="1524000" cy="2590800"/>
            </a:xfrm>
          </p:grpSpPr>
          <p:sp>
            <p:nvSpPr>
              <p:cNvPr id="324" name="Rectangle 323"/>
              <p:cNvSpPr/>
              <p:nvPr/>
            </p:nvSpPr>
            <p:spPr>
              <a:xfrm>
                <a:off x="6324600" y="2514600"/>
                <a:ext cx="243840" cy="25908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rot="16200000">
                <a:off x="6347460" y="2339340"/>
                <a:ext cx="259080" cy="15240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32"/>
            <p:cNvGrpSpPr/>
            <p:nvPr/>
          </p:nvGrpSpPr>
          <p:grpSpPr>
            <a:xfrm>
              <a:off x="7301752" y="3505200"/>
              <a:ext cx="851647" cy="1447800"/>
              <a:chOff x="5715000" y="2514600"/>
              <a:chExt cx="1524000" cy="2590800"/>
            </a:xfrm>
          </p:grpSpPr>
          <p:sp>
            <p:nvSpPr>
              <p:cNvPr id="322" name="Rectangle 321"/>
              <p:cNvSpPr/>
              <p:nvPr/>
            </p:nvSpPr>
            <p:spPr>
              <a:xfrm>
                <a:off x="6324600" y="2514600"/>
                <a:ext cx="243840" cy="25908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p:cNvSpPr/>
              <p:nvPr/>
            </p:nvSpPr>
            <p:spPr>
              <a:xfrm rot="16200000">
                <a:off x="6347460" y="2339340"/>
                <a:ext cx="259080" cy="15240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35"/>
            <p:cNvGrpSpPr/>
            <p:nvPr/>
          </p:nvGrpSpPr>
          <p:grpSpPr>
            <a:xfrm>
              <a:off x="5163670" y="3352800"/>
              <a:ext cx="851647" cy="1447800"/>
              <a:chOff x="5715000" y="2514600"/>
              <a:chExt cx="1524000" cy="2590800"/>
            </a:xfrm>
          </p:grpSpPr>
          <p:sp>
            <p:nvSpPr>
              <p:cNvPr id="320" name="Rectangle 319"/>
              <p:cNvSpPr/>
              <p:nvPr/>
            </p:nvSpPr>
            <p:spPr>
              <a:xfrm>
                <a:off x="6324600" y="2514600"/>
                <a:ext cx="243840" cy="25908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p:cNvSpPr/>
              <p:nvPr/>
            </p:nvSpPr>
            <p:spPr>
              <a:xfrm rot="16200000">
                <a:off x="6347460" y="2339340"/>
                <a:ext cx="259080" cy="1524000"/>
              </a:xfrm>
              <a:prstGeom prst="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 38"/>
            <p:cNvGrpSpPr/>
            <p:nvPr/>
          </p:nvGrpSpPr>
          <p:grpSpPr>
            <a:xfrm flipH="1">
              <a:off x="7924800" y="4953000"/>
              <a:ext cx="838200" cy="686158"/>
              <a:chOff x="3962400" y="1320581"/>
              <a:chExt cx="838200" cy="686158"/>
            </a:xfrm>
          </p:grpSpPr>
          <p:sp>
            <p:nvSpPr>
              <p:cNvPr id="316" name="Freeform 315"/>
              <p:cNvSpPr/>
              <p:nvPr/>
            </p:nvSpPr>
            <p:spPr>
              <a:xfrm>
                <a:off x="3962400" y="1524000"/>
                <a:ext cx="392073" cy="421005"/>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reeform 316"/>
              <p:cNvSpPr/>
              <p:nvPr/>
            </p:nvSpPr>
            <p:spPr>
              <a:xfrm rot="2583359">
                <a:off x="4230760" y="1320581"/>
                <a:ext cx="510426" cy="541054"/>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Freeform 317"/>
              <p:cNvSpPr/>
              <p:nvPr/>
            </p:nvSpPr>
            <p:spPr>
              <a:xfrm>
                <a:off x="4495800" y="1676400"/>
                <a:ext cx="304800" cy="323850"/>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Freeform 318"/>
              <p:cNvSpPr/>
              <p:nvPr/>
            </p:nvSpPr>
            <p:spPr>
              <a:xfrm rot="3272503">
                <a:off x="4191000" y="1600200"/>
                <a:ext cx="392073" cy="421005"/>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2" name="Freeform 311"/>
            <p:cNvSpPr/>
            <p:nvPr/>
          </p:nvSpPr>
          <p:spPr>
            <a:xfrm rot="5099381">
              <a:off x="5052677" y="5195269"/>
              <a:ext cx="279968" cy="609601"/>
            </a:xfrm>
            <a:custGeom>
              <a:avLst/>
              <a:gdLst>
                <a:gd name="connsiteX0" fmla="*/ 360333 w 1361183"/>
                <a:gd name="connsiteY0" fmla="*/ 0 h 1347475"/>
                <a:gd name="connsiteX1" fmla="*/ 360333 w 1361183"/>
                <a:gd name="connsiteY1" fmla="*/ 0 h 1347475"/>
                <a:gd name="connsiteX2" fmla="*/ 857290 w 1361183"/>
                <a:gd name="connsiteY2" fmla="*/ 218661 h 1347475"/>
                <a:gd name="connsiteX3" fmla="*/ 1075950 w 1361183"/>
                <a:gd name="connsiteY3" fmla="*/ 377687 h 1347475"/>
                <a:gd name="connsiteX4" fmla="*/ 1115707 w 1361183"/>
                <a:gd name="connsiteY4" fmla="*/ 437322 h 1347475"/>
                <a:gd name="connsiteX5" fmla="*/ 1175342 w 1361183"/>
                <a:gd name="connsiteY5" fmla="*/ 496957 h 1347475"/>
                <a:gd name="connsiteX6" fmla="*/ 1215098 w 1361183"/>
                <a:gd name="connsiteY6" fmla="*/ 576470 h 1347475"/>
                <a:gd name="connsiteX7" fmla="*/ 1294611 w 1361183"/>
                <a:gd name="connsiteY7" fmla="*/ 715618 h 1347475"/>
                <a:gd name="connsiteX8" fmla="*/ 1314490 w 1361183"/>
                <a:gd name="connsiteY8" fmla="*/ 795131 h 1347475"/>
                <a:gd name="connsiteX9" fmla="*/ 1234977 w 1361183"/>
                <a:gd name="connsiteY9" fmla="*/ 1152940 h 1347475"/>
                <a:gd name="connsiteX10" fmla="*/ 1155463 w 1361183"/>
                <a:gd name="connsiteY10" fmla="*/ 1172818 h 1347475"/>
                <a:gd name="connsiteX11" fmla="*/ 360333 w 1361183"/>
                <a:gd name="connsiteY11" fmla="*/ 1192696 h 1347475"/>
                <a:gd name="connsiteX12" fmla="*/ 82037 w 1361183"/>
                <a:gd name="connsiteY12" fmla="*/ 1152940 h 1347475"/>
                <a:gd name="connsiteX13" fmla="*/ 62159 w 1361183"/>
                <a:gd name="connsiteY13" fmla="*/ 934279 h 1347475"/>
                <a:gd name="connsiteX14" fmla="*/ 42281 w 1361183"/>
                <a:gd name="connsiteY14" fmla="*/ 854766 h 1347475"/>
                <a:gd name="connsiteX15" fmla="*/ 22403 w 1361183"/>
                <a:gd name="connsiteY15" fmla="*/ 735496 h 1347475"/>
                <a:gd name="connsiteX16" fmla="*/ 2524 w 1361183"/>
                <a:gd name="connsiteY16" fmla="*/ 496957 h 1347475"/>
                <a:gd name="connsiteX17" fmla="*/ 82037 w 1361183"/>
                <a:gd name="connsiteY17" fmla="*/ 318053 h 1347475"/>
                <a:gd name="connsiteX18" fmla="*/ 161550 w 1361183"/>
                <a:gd name="connsiteY18" fmla="*/ 198783 h 1347475"/>
                <a:gd name="connsiteX19" fmla="*/ 280820 w 1361183"/>
                <a:gd name="connsiteY19" fmla="*/ 119270 h 1347475"/>
                <a:gd name="connsiteX20" fmla="*/ 300698 w 1361183"/>
                <a:gd name="connsiteY20" fmla="*/ 59635 h 1347475"/>
                <a:gd name="connsiteX21" fmla="*/ 360333 w 1361183"/>
                <a:gd name="connsiteY21" fmla="*/ 39757 h 1347475"/>
                <a:gd name="connsiteX22" fmla="*/ 360333 w 1361183"/>
                <a:gd name="connsiteY22" fmla="*/ 0 h 13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61183" h="1347475">
                  <a:moveTo>
                    <a:pt x="360333" y="0"/>
                  </a:moveTo>
                  <a:lnTo>
                    <a:pt x="360333" y="0"/>
                  </a:lnTo>
                  <a:cubicBezTo>
                    <a:pt x="423330" y="25940"/>
                    <a:pt x="749723" y="150724"/>
                    <a:pt x="857290" y="218661"/>
                  </a:cubicBezTo>
                  <a:cubicBezTo>
                    <a:pt x="933489" y="266787"/>
                    <a:pt x="1075950" y="377687"/>
                    <a:pt x="1075950" y="377687"/>
                  </a:cubicBezTo>
                  <a:cubicBezTo>
                    <a:pt x="1089202" y="397565"/>
                    <a:pt x="1100412" y="418969"/>
                    <a:pt x="1115707" y="437322"/>
                  </a:cubicBezTo>
                  <a:cubicBezTo>
                    <a:pt x="1133704" y="458918"/>
                    <a:pt x="1159002" y="474081"/>
                    <a:pt x="1175342" y="496957"/>
                  </a:cubicBezTo>
                  <a:cubicBezTo>
                    <a:pt x="1192566" y="521070"/>
                    <a:pt x="1200396" y="550742"/>
                    <a:pt x="1215098" y="576470"/>
                  </a:cubicBezTo>
                  <a:cubicBezTo>
                    <a:pt x="1257045" y="649877"/>
                    <a:pt x="1261843" y="628236"/>
                    <a:pt x="1294611" y="715618"/>
                  </a:cubicBezTo>
                  <a:cubicBezTo>
                    <a:pt x="1304204" y="741199"/>
                    <a:pt x="1307864" y="768627"/>
                    <a:pt x="1314490" y="795131"/>
                  </a:cubicBezTo>
                  <a:cubicBezTo>
                    <a:pt x="1306432" y="915999"/>
                    <a:pt x="1361183" y="1080822"/>
                    <a:pt x="1234977" y="1152940"/>
                  </a:cubicBezTo>
                  <a:cubicBezTo>
                    <a:pt x="1211256" y="1166495"/>
                    <a:pt x="1181968" y="1166192"/>
                    <a:pt x="1155463" y="1172818"/>
                  </a:cubicBezTo>
                  <a:cubicBezTo>
                    <a:pt x="893478" y="1347475"/>
                    <a:pt x="1102119" y="1224947"/>
                    <a:pt x="360333" y="1192696"/>
                  </a:cubicBezTo>
                  <a:cubicBezTo>
                    <a:pt x="239664" y="1187450"/>
                    <a:pt x="188565" y="1174245"/>
                    <a:pt x="82037" y="1152940"/>
                  </a:cubicBezTo>
                  <a:cubicBezTo>
                    <a:pt x="75411" y="1080053"/>
                    <a:pt x="71832" y="1006825"/>
                    <a:pt x="62159" y="934279"/>
                  </a:cubicBezTo>
                  <a:cubicBezTo>
                    <a:pt x="58548" y="907199"/>
                    <a:pt x="47639" y="881556"/>
                    <a:pt x="42281" y="854766"/>
                  </a:cubicBezTo>
                  <a:cubicBezTo>
                    <a:pt x="34377" y="815244"/>
                    <a:pt x="26854" y="775555"/>
                    <a:pt x="22403" y="735496"/>
                  </a:cubicBezTo>
                  <a:cubicBezTo>
                    <a:pt x="13592" y="656195"/>
                    <a:pt x="9150" y="576470"/>
                    <a:pt x="2524" y="496957"/>
                  </a:cubicBezTo>
                  <a:cubicBezTo>
                    <a:pt x="31074" y="354214"/>
                    <a:pt x="0" y="435249"/>
                    <a:pt x="82037" y="318053"/>
                  </a:cubicBezTo>
                  <a:cubicBezTo>
                    <a:pt x="109438" y="278909"/>
                    <a:pt x="121793" y="225287"/>
                    <a:pt x="161550" y="198783"/>
                  </a:cubicBezTo>
                  <a:lnTo>
                    <a:pt x="280820" y="119270"/>
                  </a:lnTo>
                  <a:cubicBezTo>
                    <a:pt x="287446" y="99392"/>
                    <a:pt x="285882" y="74451"/>
                    <a:pt x="300698" y="59635"/>
                  </a:cubicBezTo>
                  <a:cubicBezTo>
                    <a:pt x="315514" y="44819"/>
                    <a:pt x="342365" y="50537"/>
                    <a:pt x="360333" y="39757"/>
                  </a:cubicBezTo>
                  <a:cubicBezTo>
                    <a:pt x="376404" y="30115"/>
                    <a:pt x="360333" y="6626"/>
                    <a:pt x="360333" y="0"/>
                  </a:cubicBezTo>
                  <a:close/>
                </a:path>
              </a:pathLst>
            </a:cu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loud 312"/>
            <p:cNvSpPr/>
            <p:nvPr/>
          </p:nvSpPr>
          <p:spPr>
            <a:xfrm>
              <a:off x="4191000" y="1219200"/>
              <a:ext cx="2057400" cy="1310640"/>
            </a:xfrm>
            <a:prstGeom prst="cloud">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Cloud 313"/>
            <p:cNvSpPr/>
            <p:nvPr/>
          </p:nvSpPr>
          <p:spPr>
            <a:xfrm rot="10990440">
              <a:off x="5297142" y="745092"/>
              <a:ext cx="2182774" cy="1481616"/>
            </a:xfrm>
            <a:prstGeom prst="cloud">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Cloud 314"/>
            <p:cNvSpPr/>
            <p:nvPr/>
          </p:nvSpPr>
          <p:spPr>
            <a:xfrm rot="11195382">
              <a:off x="6545408" y="1180523"/>
              <a:ext cx="2057400" cy="1310640"/>
            </a:xfrm>
            <a:prstGeom prst="cloud">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7" name="Group 806">
            <a:extLst>
              <a:ext uri="{FF2B5EF4-FFF2-40B4-BE49-F238E27FC236}">
                <a16:creationId xmlns:a16="http://schemas.microsoft.com/office/drawing/2014/main" id="{1448E4A7-2ABC-C066-1B00-6A46B2DC4CFE}"/>
              </a:ext>
            </a:extLst>
          </p:cNvPr>
          <p:cNvGrpSpPr/>
          <p:nvPr/>
        </p:nvGrpSpPr>
        <p:grpSpPr>
          <a:xfrm>
            <a:off x="1450223" y="2355410"/>
            <a:ext cx="3097635" cy="3124200"/>
            <a:chOff x="1450223" y="2355410"/>
            <a:chExt cx="3097635" cy="3124200"/>
          </a:xfrm>
        </p:grpSpPr>
        <p:sp>
          <p:nvSpPr>
            <p:cNvPr id="8" name="Rectangle 7"/>
            <p:cNvSpPr/>
            <p:nvPr/>
          </p:nvSpPr>
          <p:spPr>
            <a:xfrm>
              <a:off x="1498388" y="3521778"/>
              <a:ext cx="3042812" cy="1957832"/>
            </a:xfrm>
            <a:prstGeom prst="rect">
              <a:avLst/>
            </a:prstGeom>
            <a:solidFill>
              <a:srgbClr val="3A1D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98388" y="2355410"/>
              <a:ext cx="3042812" cy="1957832"/>
            </a:xfrm>
            <a:prstGeom prst="rect">
              <a:avLst/>
            </a:prstGeom>
            <a:solidFill>
              <a:srgbClr val="00666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a:off x="1498388" y="2355410"/>
              <a:ext cx="2886771" cy="1124712"/>
            </a:xfrm>
            <a:prstGeom prst="cloud">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p:cNvSpPr/>
            <p:nvPr/>
          </p:nvSpPr>
          <p:spPr>
            <a:xfrm rot="1562601">
              <a:off x="3884680" y="4397817"/>
              <a:ext cx="663177" cy="575663"/>
            </a:xfrm>
            <a:prstGeom prst="hexagon">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72"/>
            <p:cNvGrpSpPr/>
            <p:nvPr/>
          </p:nvGrpSpPr>
          <p:grpSpPr>
            <a:xfrm>
              <a:off x="3331877" y="4521522"/>
              <a:ext cx="1056351" cy="793388"/>
              <a:chOff x="5105400" y="3044480"/>
              <a:chExt cx="2063396" cy="1451320"/>
            </a:xfrm>
            <a:solidFill>
              <a:schemeClr val="accent4">
                <a:lumMod val="75000"/>
              </a:schemeClr>
            </a:solidFill>
          </p:grpSpPr>
          <p:sp>
            <p:nvSpPr>
              <p:cNvPr id="280" name="Hexagon 2"/>
              <p:cNvSpPr/>
              <p:nvPr/>
            </p:nvSpPr>
            <p:spPr>
              <a:xfrm rot="1562601">
                <a:off x="5105400" y="3352800"/>
                <a:ext cx="1295400" cy="11430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Hexagon 3"/>
              <p:cNvSpPr/>
              <p:nvPr/>
            </p:nvSpPr>
            <p:spPr>
              <a:xfrm rot="1562601">
                <a:off x="5613267" y="3044480"/>
                <a:ext cx="942523" cy="1143000"/>
              </a:xfrm>
              <a:prstGeom prst="hexagon">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Hexagon 5"/>
              <p:cNvSpPr/>
              <p:nvPr/>
            </p:nvSpPr>
            <p:spPr>
              <a:xfrm rot="6517496">
                <a:off x="6265118" y="3272566"/>
                <a:ext cx="844134" cy="963222"/>
              </a:xfrm>
              <a:prstGeom prst="hexagon">
                <a:avLst>
                  <a:gd name="adj" fmla="val 11906"/>
                  <a:gd name="vf" fmla="val 11547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exagon 13"/>
            <p:cNvSpPr/>
            <p:nvPr/>
          </p:nvSpPr>
          <p:spPr>
            <a:xfrm rot="1562601">
              <a:off x="3884681" y="4814377"/>
              <a:ext cx="663177" cy="575663"/>
            </a:xfrm>
            <a:prstGeom prst="hexagon">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rot="6438082">
              <a:off x="4145702" y="4191134"/>
              <a:ext cx="330073" cy="431484"/>
            </a:xfrm>
            <a:prstGeom prst="hexagon">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rot="1562601">
              <a:off x="1450223" y="4095919"/>
              <a:ext cx="642475" cy="493641"/>
            </a:xfrm>
            <a:prstGeom prst="hexagon">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6438082">
              <a:off x="1858370" y="4156958"/>
              <a:ext cx="330073" cy="431484"/>
            </a:xfrm>
            <a:prstGeom prst="hexagon">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rot="1562601">
              <a:off x="1511888" y="4406245"/>
              <a:ext cx="482766" cy="397178"/>
            </a:xfrm>
            <a:prstGeom prst="hexagon">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6" name="Group 805">
              <a:extLst>
                <a:ext uri="{FF2B5EF4-FFF2-40B4-BE49-F238E27FC236}">
                  <a16:creationId xmlns:a16="http://schemas.microsoft.com/office/drawing/2014/main" id="{335EAB7A-08EF-3D6F-1598-CF0883EBD6C1}"/>
                </a:ext>
              </a:extLst>
            </p:cNvPr>
            <p:cNvGrpSpPr/>
            <p:nvPr/>
          </p:nvGrpSpPr>
          <p:grpSpPr>
            <a:xfrm>
              <a:off x="1478200" y="2496228"/>
              <a:ext cx="2893338" cy="2592394"/>
              <a:chOff x="4114800" y="1981200"/>
              <a:chExt cx="4781871" cy="4284496"/>
            </a:xfrm>
          </p:grpSpPr>
          <p:grpSp>
            <p:nvGrpSpPr>
              <p:cNvPr id="542" name="Group 230">
                <a:extLst>
                  <a:ext uri="{FF2B5EF4-FFF2-40B4-BE49-F238E27FC236}">
                    <a16:creationId xmlns:a16="http://schemas.microsoft.com/office/drawing/2014/main" id="{780B0BE1-08FD-0D97-1835-0D6DD9B4331D}"/>
                  </a:ext>
                </a:extLst>
              </p:cNvPr>
              <p:cNvGrpSpPr/>
              <p:nvPr/>
            </p:nvGrpSpPr>
            <p:grpSpPr>
              <a:xfrm rot="18989829" flipH="1">
                <a:off x="6652482" y="2204744"/>
                <a:ext cx="1586260" cy="1364114"/>
                <a:chOff x="736597" y="733384"/>
                <a:chExt cx="1807860" cy="1807860"/>
              </a:xfrm>
              <a:solidFill>
                <a:schemeClr val="accent6">
                  <a:lumMod val="40000"/>
                  <a:lumOff val="60000"/>
                </a:schemeClr>
              </a:solidFill>
            </p:grpSpPr>
            <p:grpSp>
              <p:nvGrpSpPr>
                <p:cNvPr id="543" name="Group 15">
                  <a:extLst>
                    <a:ext uri="{FF2B5EF4-FFF2-40B4-BE49-F238E27FC236}">
                      <a16:creationId xmlns:a16="http://schemas.microsoft.com/office/drawing/2014/main" id="{ED360A24-0E1C-A858-0033-2B99DE66495F}"/>
                    </a:ext>
                  </a:extLst>
                </p:cNvPr>
                <p:cNvGrpSpPr/>
                <p:nvPr/>
              </p:nvGrpSpPr>
              <p:grpSpPr>
                <a:xfrm rot="20238387">
                  <a:off x="736597" y="881328"/>
                  <a:ext cx="1193804" cy="897916"/>
                  <a:chOff x="1111998" y="1862460"/>
                  <a:chExt cx="2362200" cy="1921930"/>
                </a:xfrm>
                <a:grpFill/>
              </p:grpSpPr>
              <p:grpSp>
                <p:nvGrpSpPr>
                  <p:cNvPr id="564" name="Group 6">
                    <a:extLst>
                      <a:ext uri="{FF2B5EF4-FFF2-40B4-BE49-F238E27FC236}">
                        <a16:creationId xmlns:a16="http://schemas.microsoft.com/office/drawing/2014/main" id="{7026E20E-048E-2581-6A61-D124C3C95F1D}"/>
                      </a:ext>
                    </a:extLst>
                  </p:cNvPr>
                  <p:cNvGrpSpPr/>
                  <p:nvPr/>
                </p:nvGrpSpPr>
                <p:grpSpPr>
                  <a:xfrm rot="17802976">
                    <a:off x="1912098" y="1823816"/>
                    <a:ext cx="762000" cy="2362200"/>
                    <a:chOff x="1905000" y="1828800"/>
                    <a:chExt cx="762000" cy="2362200"/>
                  </a:xfrm>
                  <a:grpFill/>
                </p:grpSpPr>
                <p:sp>
                  <p:nvSpPr>
                    <p:cNvPr id="571" name="Oval 4">
                      <a:extLst>
                        <a:ext uri="{FF2B5EF4-FFF2-40B4-BE49-F238E27FC236}">
                          <a16:creationId xmlns:a16="http://schemas.microsoft.com/office/drawing/2014/main" id="{81817CE7-445D-BC4B-8A7B-114C2AB487A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
                      <a:extLst>
                        <a:ext uri="{FF2B5EF4-FFF2-40B4-BE49-F238E27FC236}">
                          <a16:creationId xmlns:a16="http://schemas.microsoft.com/office/drawing/2014/main" id="{43B9E36A-6B32-1A7D-D295-56BAD191B0D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5" name="Group 9">
                    <a:extLst>
                      <a:ext uri="{FF2B5EF4-FFF2-40B4-BE49-F238E27FC236}">
                        <a16:creationId xmlns:a16="http://schemas.microsoft.com/office/drawing/2014/main" id="{35FD9B0A-6DA7-88EF-7268-29C85555D020}"/>
                      </a:ext>
                    </a:extLst>
                  </p:cNvPr>
                  <p:cNvGrpSpPr/>
                  <p:nvPr/>
                </p:nvGrpSpPr>
                <p:grpSpPr>
                  <a:xfrm rot="19123498">
                    <a:off x="2501621" y="1862460"/>
                    <a:ext cx="542170" cy="1782007"/>
                    <a:chOff x="1905000" y="1828800"/>
                    <a:chExt cx="762000" cy="2362200"/>
                  </a:xfrm>
                  <a:grpFill/>
                </p:grpSpPr>
                <p:sp>
                  <p:nvSpPr>
                    <p:cNvPr id="569" name="Oval 257">
                      <a:extLst>
                        <a:ext uri="{FF2B5EF4-FFF2-40B4-BE49-F238E27FC236}">
                          <a16:creationId xmlns:a16="http://schemas.microsoft.com/office/drawing/2014/main" id="{06DA6AB9-D8C8-BE4C-AFDF-D5C05AB7086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258">
                      <a:extLst>
                        <a:ext uri="{FF2B5EF4-FFF2-40B4-BE49-F238E27FC236}">
                          <a16:creationId xmlns:a16="http://schemas.microsoft.com/office/drawing/2014/main" id="{F6D89183-0AE7-804C-2F9E-C1A0D554378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6" name="Group 12">
                    <a:extLst>
                      <a:ext uri="{FF2B5EF4-FFF2-40B4-BE49-F238E27FC236}">
                        <a16:creationId xmlns:a16="http://schemas.microsoft.com/office/drawing/2014/main" id="{9C87016F-54E7-0FFE-6C66-D7AC20C2B932}"/>
                      </a:ext>
                    </a:extLst>
                  </p:cNvPr>
                  <p:cNvGrpSpPr/>
                  <p:nvPr/>
                </p:nvGrpSpPr>
                <p:grpSpPr>
                  <a:xfrm rot="15530705">
                    <a:off x="2284581" y="2639655"/>
                    <a:ext cx="405591" cy="1883879"/>
                    <a:chOff x="1905000" y="1828800"/>
                    <a:chExt cx="762000" cy="2362200"/>
                  </a:xfrm>
                  <a:grpFill/>
                </p:grpSpPr>
                <p:sp>
                  <p:nvSpPr>
                    <p:cNvPr id="567" name="Oval 255">
                      <a:extLst>
                        <a:ext uri="{FF2B5EF4-FFF2-40B4-BE49-F238E27FC236}">
                          <a16:creationId xmlns:a16="http://schemas.microsoft.com/office/drawing/2014/main" id="{55AAC6A4-4FAC-8981-F477-02972A5ED83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14">
                      <a:extLst>
                        <a:ext uri="{FF2B5EF4-FFF2-40B4-BE49-F238E27FC236}">
                          <a16:creationId xmlns:a16="http://schemas.microsoft.com/office/drawing/2014/main" id="{0F2E9E4F-4EDD-8D9E-1D8B-586A009F771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4" name="Group 21">
                  <a:extLst>
                    <a:ext uri="{FF2B5EF4-FFF2-40B4-BE49-F238E27FC236}">
                      <a16:creationId xmlns:a16="http://schemas.microsoft.com/office/drawing/2014/main" id="{8F52A928-C63D-3AAC-8285-938770D27B45}"/>
                    </a:ext>
                  </a:extLst>
                </p:cNvPr>
                <p:cNvGrpSpPr/>
                <p:nvPr/>
              </p:nvGrpSpPr>
              <p:grpSpPr>
                <a:xfrm rot="2927600">
                  <a:off x="1498597" y="881328"/>
                  <a:ext cx="1193804" cy="897916"/>
                  <a:chOff x="1111998" y="1862460"/>
                  <a:chExt cx="2362200" cy="1921930"/>
                </a:xfrm>
                <a:grpFill/>
              </p:grpSpPr>
              <p:grpSp>
                <p:nvGrpSpPr>
                  <p:cNvPr id="555" name="Group 6">
                    <a:extLst>
                      <a:ext uri="{FF2B5EF4-FFF2-40B4-BE49-F238E27FC236}">
                        <a16:creationId xmlns:a16="http://schemas.microsoft.com/office/drawing/2014/main" id="{70750840-B282-A4C7-5995-C4CDC2DB2044}"/>
                      </a:ext>
                    </a:extLst>
                  </p:cNvPr>
                  <p:cNvGrpSpPr/>
                  <p:nvPr/>
                </p:nvGrpSpPr>
                <p:grpSpPr>
                  <a:xfrm rot="17802976">
                    <a:off x="1912098" y="1823816"/>
                    <a:ext cx="762000" cy="2362200"/>
                    <a:chOff x="1905000" y="1828800"/>
                    <a:chExt cx="762000" cy="2362200"/>
                  </a:xfrm>
                  <a:grpFill/>
                </p:grpSpPr>
                <p:sp>
                  <p:nvSpPr>
                    <p:cNvPr id="562" name="Oval 4">
                      <a:extLst>
                        <a:ext uri="{FF2B5EF4-FFF2-40B4-BE49-F238E27FC236}">
                          <a16:creationId xmlns:a16="http://schemas.microsoft.com/office/drawing/2014/main" id="{660776D9-8D26-0A17-4471-5C540DDC9D5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7FF03225-F0BB-7C2E-4675-514879BC89A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6" name="Group 9">
                    <a:extLst>
                      <a:ext uri="{FF2B5EF4-FFF2-40B4-BE49-F238E27FC236}">
                        <a16:creationId xmlns:a16="http://schemas.microsoft.com/office/drawing/2014/main" id="{EF2B8A9D-9EA0-EF9C-C692-614D2AE119D8}"/>
                      </a:ext>
                    </a:extLst>
                  </p:cNvPr>
                  <p:cNvGrpSpPr/>
                  <p:nvPr/>
                </p:nvGrpSpPr>
                <p:grpSpPr>
                  <a:xfrm rot="19123498">
                    <a:off x="2501621" y="1862460"/>
                    <a:ext cx="542170" cy="1782007"/>
                    <a:chOff x="1905000" y="1828800"/>
                    <a:chExt cx="762000" cy="2362200"/>
                  </a:xfrm>
                  <a:grpFill/>
                </p:grpSpPr>
                <p:sp>
                  <p:nvSpPr>
                    <p:cNvPr id="560" name="Oval 248">
                      <a:extLst>
                        <a:ext uri="{FF2B5EF4-FFF2-40B4-BE49-F238E27FC236}">
                          <a16:creationId xmlns:a16="http://schemas.microsoft.com/office/drawing/2014/main" id="{CD5A60A1-6C10-D729-7AAE-E0332DBE97F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Oval 249">
                      <a:extLst>
                        <a:ext uri="{FF2B5EF4-FFF2-40B4-BE49-F238E27FC236}">
                          <a16:creationId xmlns:a16="http://schemas.microsoft.com/office/drawing/2014/main" id="{26134685-9B81-C225-8650-113511CC3C6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7" name="Group 12">
                    <a:extLst>
                      <a:ext uri="{FF2B5EF4-FFF2-40B4-BE49-F238E27FC236}">
                        <a16:creationId xmlns:a16="http://schemas.microsoft.com/office/drawing/2014/main" id="{FFEC4A69-6439-DE5A-3EAF-9CC25FE006E0}"/>
                      </a:ext>
                    </a:extLst>
                  </p:cNvPr>
                  <p:cNvGrpSpPr/>
                  <p:nvPr/>
                </p:nvGrpSpPr>
                <p:grpSpPr>
                  <a:xfrm rot="15530705">
                    <a:off x="2284581" y="2639655"/>
                    <a:ext cx="405591" cy="1883879"/>
                    <a:chOff x="1905000" y="1828800"/>
                    <a:chExt cx="762000" cy="2362200"/>
                  </a:xfrm>
                  <a:grpFill/>
                </p:grpSpPr>
                <p:sp>
                  <p:nvSpPr>
                    <p:cNvPr id="558" name="Oval 557">
                      <a:extLst>
                        <a:ext uri="{FF2B5EF4-FFF2-40B4-BE49-F238E27FC236}">
                          <a16:creationId xmlns:a16="http://schemas.microsoft.com/office/drawing/2014/main" id="{EB3C5346-0D37-A30B-9DF1-04927EFDED4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a:extLst>
                        <a:ext uri="{FF2B5EF4-FFF2-40B4-BE49-F238E27FC236}">
                          <a16:creationId xmlns:a16="http://schemas.microsoft.com/office/drawing/2014/main" id="{56C4259F-BC37-98F7-0834-4145BD2E608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5" name="Group 31">
                  <a:extLst>
                    <a:ext uri="{FF2B5EF4-FFF2-40B4-BE49-F238E27FC236}">
                      <a16:creationId xmlns:a16="http://schemas.microsoft.com/office/drawing/2014/main" id="{7DCE3708-61DE-7795-32E5-BBB4EC56FEEA}"/>
                    </a:ext>
                  </a:extLst>
                </p:cNvPr>
                <p:cNvGrpSpPr/>
                <p:nvPr/>
              </p:nvGrpSpPr>
              <p:grpSpPr>
                <a:xfrm rot="20238387">
                  <a:off x="1346199" y="1643328"/>
                  <a:ext cx="1193804" cy="897916"/>
                  <a:chOff x="1111998" y="1862460"/>
                  <a:chExt cx="2362200" cy="1921930"/>
                </a:xfrm>
                <a:grpFill/>
              </p:grpSpPr>
              <p:grpSp>
                <p:nvGrpSpPr>
                  <p:cNvPr id="546" name="Group 6">
                    <a:extLst>
                      <a:ext uri="{FF2B5EF4-FFF2-40B4-BE49-F238E27FC236}">
                        <a16:creationId xmlns:a16="http://schemas.microsoft.com/office/drawing/2014/main" id="{52A6E80F-58AA-E0B6-5888-9CF987DF015D}"/>
                      </a:ext>
                    </a:extLst>
                  </p:cNvPr>
                  <p:cNvGrpSpPr/>
                  <p:nvPr/>
                </p:nvGrpSpPr>
                <p:grpSpPr>
                  <a:xfrm rot="17802976">
                    <a:off x="1912098" y="1823816"/>
                    <a:ext cx="762000" cy="2362200"/>
                    <a:chOff x="1905000" y="1828800"/>
                    <a:chExt cx="762000" cy="2362200"/>
                  </a:xfrm>
                  <a:grpFill/>
                </p:grpSpPr>
                <p:sp>
                  <p:nvSpPr>
                    <p:cNvPr id="553" name="Oval 4">
                      <a:extLst>
                        <a:ext uri="{FF2B5EF4-FFF2-40B4-BE49-F238E27FC236}">
                          <a16:creationId xmlns:a16="http://schemas.microsoft.com/office/drawing/2014/main" id="{A122BBEE-F2A0-2568-CF27-BCF8E9AFA79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a:extLst>
                        <a:ext uri="{FF2B5EF4-FFF2-40B4-BE49-F238E27FC236}">
                          <a16:creationId xmlns:a16="http://schemas.microsoft.com/office/drawing/2014/main" id="{3DD47DCB-9B0E-2111-6319-84ED4C76298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7" name="Group 9">
                    <a:extLst>
                      <a:ext uri="{FF2B5EF4-FFF2-40B4-BE49-F238E27FC236}">
                        <a16:creationId xmlns:a16="http://schemas.microsoft.com/office/drawing/2014/main" id="{2EF64888-6E8E-84A9-3EB7-D3D857321FAE}"/>
                      </a:ext>
                    </a:extLst>
                  </p:cNvPr>
                  <p:cNvGrpSpPr/>
                  <p:nvPr/>
                </p:nvGrpSpPr>
                <p:grpSpPr>
                  <a:xfrm rot="19123498">
                    <a:off x="2501621" y="1862460"/>
                    <a:ext cx="542170" cy="1782007"/>
                    <a:chOff x="1905000" y="1828800"/>
                    <a:chExt cx="762000" cy="2362200"/>
                  </a:xfrm>
                  <a:grpFill/>
                </p:grpSpPr>
                <p:sp>
                  <p:nvSpPr>
                    <p:cNvPr id="551" name="Oval 239">
                      <a:extLst>
                        <a:ext uri="{FF2B5EF4-FFF2-40B4-BE49-F238E27FC236}">
                          <a16:creationId xmlns:a16="http://schemas.microsoft.com/office/drawing/2014/main" id="{AC7F0F5A-2670-9C8B-6285-3DAF2DA0F4A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240">
                      <a:extLst>
                        <a:ext uri="{FF2B5EF4-FFF2-40B4-BE49-F238E27FC236}">
                          <a16:creationId xmlns:a16="http://schemas.microsoft.com/office/drawing/2014/main" id="{0031B9C6-B2B2-5687-88C5-4F6EDD6D426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8" name="Group 12">
                    <a:extLst>
                      <a:ext uri="{FF2B5EF4-FFF2-40B4-BE49-F238E27FC236}">
                        <a16:creationId xmlns:a16="http://schemas.microsoft.com/office/drawing/2014/main" id="{385F7084-F376-7FCD-C212-43512D4025E4}"/>
                      </a:ext>
                    </a:extLst>
                  </p:cNvPr>
                  <p:cNvGrpSpPr/>
                  <p:nvPr/>
                </p:nvGrpSpPr>
                <p:grpSpPr>
                  <a:xfrm rot="15530705">
                    <a:off x="2284581" y="2639655"/>
                    <a:ext cx="405591" cy="1883879"/>
                    <a:chOff x="1905000" y="1828800"/>
                    <a:chExt cx="762000" cy="2362200"/>
                  </a:xfrm>
                  <a:grpFill/>
                </p:grpSpPr>
                <p:sp>
                  <p:nvSpPr>
                    <p:cNvPr id="549" name="Oval 237">
                      <a:extLst>
                        <a:ext uri="{FF2B5EF4-FFF2-40B4-BE49-F238E27FC236}">
                          <a16:creationId xmlns:a16="http://schemas.microsoft.com/office/drawing/2014/main" id="{F38CB98C-718C-CBE7-7A44-AEF9CDFB948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238">
                      <a:extLst>
                        <a:ext uri="{FF2B5EF4-FFF2-40B4-BE49-F238E27FC236}">
                          <a16:creationId xmlns:a16="http://schemas.microsoft.com/office/drawing/2014/main" id="{A4FEF95A-3BBD-C69B-61AF-1EE32000ACD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73" name="Group 199">
                <a:extLst>
                  <a:ext uri="{FF2B5EF4-FFF2-40B4-BE49-F238E27FC236}">
                    <a16:creationId xmlns:a16="http://schemas.microsoft.com/office/drawing/2014/main" id="{2EF36BC3-D187-48F8-A796-A080F1B03570}"/>
                  </a:ext>
                </a:extLst>
              </p:cNvPr>
              <p:cNvGrpSpPr/>
              <p:nvPr/>
            </p:nvGrpSpPr>
            <p:grpSpPr>
              <a:xfrm rot="3068959">
                <a:off x="4992055" y="2112231"/>
                <a:ext cx="1820842" cy="1558779"/>
                <a:chOff x="736597" y="733384"/>
                <a:chExt cx="1807860" cy="1807860"/>
              </a:xfrm>
              <a:solidFill>
                <a:schemeClr val="accent6">
                  <a:lumMod val="40000"/>
                  <a:lumOff val="60000"/>
                </a:schemeClr>
              </a:solidFill>
            </p:grpSpPr>
            <p:grpSp>
              <p:nvGrpSpPr>
                <p:cNvPr id="574" name="Group 15">
                  <a:extLst>
                    <a:ext uri="{FF2B5EF4-FFF2-40B4-BE49-F238E27FC236}">
                      <a16:creationId xmlns:a16="http://schemas.microsoft.com/office/drawing/2014/main" id="{807CDB33-1F74-D619-B36E-548D27DCB210}"/>
                    </a:ext>
                  </a:extLst>
                </p:cNvPr>
                <p:cNvGrpSpPr/>
                <p:nvPr/>
              </p:nvGrpSpPr>
              <p:grpSpPr>
                <a:xfrm rot="20238387">
                  <a:off x="736597" y="881328"/>
                  <a:ext cx="1193804" cy="897916"/>
                  <a:chOff x="1111998" y="1862460"/>
                  <a:chExt cx="2362200" cy="1921930"/>
                </a:xfrm>
                <a:grpFill/>
              </p:grpSpPr>
              <p:grpSp>
                <p:nvGrpSpPr>
                  <p:cNvPr id="595" name="Group 6">
                    <a:extLst>
                      <a:ext uri="{FF2B5EF4-FFF2-40B4-BE49-F238E27FC236}">
                        <a16:creationId xmlns:a16="http://schemas.microsoft.com/office/drawing/2014/main" id="{1D4122F0-BB46-0504-74C3-718A59857A8D}"/>
                      </a:ext>
                    </a:extLst>
                  </p:cNvPr>
                  <p:cNvGrpSpPr/>
                  <p:nvPr/>
                </p:nvGrpSpPr>
                <p:grpSpPr>
                  <a:xfrm rot="17802976">
                    <a:off x="1912098" y="1823816"/>
                    <a:ext cx="762000" cy="2362200"/>
                    <a:chOff x="1905000" y="1828800"/>
                    <a:chExt cx="762000" cy="2362200"/>
                  </a:xfrm>
                  <a:grpFill/>
                </p:grpSpPr>
                <p:sp>
                  <p:nvSpPr>
                    <p:cNvPr id="602" name="Oval 4">
                      <a:extLst>
                        <a:ext uri="{FF2B5EF4-FFF2-40B4-BE49-F238E27FC236}">
                          <a16:creationId xmlns:a16="http://schemas.microsoft.com/office/drawing/2014/main" id="{948D6A8C-45A4-009F-FA02-DD9A60177D5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5">
                      <a:extLst>
                        <a:ext uri="{FF2B5EF4-FFF2-40B4-BE49-F238E27FC236}">
                          <a16:creationId xmlns:a16="http://schemas.microsoft.com/office/drawing/2014/main" id="{A4D8E3E0-F28A-5662-2A52-B2EED825783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6" name="Group 9">
                    <a:extLst>
                      <a:ext uri="{FF2B5EF4-FFF2-40B4-BE49-F238E27FC236}">
                        <a16:creationId xmlns:a16="http://schemas.microsoft.com/office/drawing/2014/main" id="{1ED32658-7B3A-D79D-D125-EA3420545E15}"/>
                      </a:ext>
                    </a:extLst>
                  </p:cNvPr>
                  <p:cNvGrpSpPr/>
                  <p:nvPr/>
                </p:nvGrpSpPr>
                <p:grpSpPr>
                  <a:xfrm rot="19123498">
                    <a:off x="2501621" y="1862460"/>
                    <a:ext cx="542170" cy="1782007"/>
                    <a:chOff x="1905000" y="1828800"/>
                    <a:chExt cx="762000" cy="2362200"/>
                  </a:xfrm>
                  <a:grpFill/>
                </p:grpSpPr>
                <p:sp>
                  <p:nvSpPr>
                    <p:cNvPr id="600" name="Oval 599">
                      <a:extLst>
                        <a:ext uri="{FF2B5EF4-FFF2-40B4-BE49-F238E27FC236}">
                          <a16:creationId xmlns:a16="http://schemas.microsoft.com/office/drawing/2014/main" id="{D25AF011-BD76-EF36-41E8-5823EDA9FD5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227">
                      <a:extLst>
                        <a:ext uri="{FF2B5EF4-FFF2-40B4-BE49-F238E27FC236}">
                          <a16:creationId xmlns:a16="http://schemas.microsoft.com/office/drawing/2014/main" id="{51F0D8E7-2E19-7EF8-950E-F377AA207A5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7" name="Group 12">
                    <a:extLst>
                      <a:ext uri="{FF2B5EF4-FFF2-40B4-BE49-F238E27FC236}">
                        <a16:creationId xmlns:a16="http://schemas.microsoft.com/office/drawing/2014/main" id="{BDF743F1-E260-70D3-11DD-49409439A1CF}"/>
                      </a:ext>
                    </a:extLst>
                  </p:cNvPr>
                  <p:cNvGrpSpPr/>
                  <p:nvPr/>
                </p:nvGrpSpPr>
                <p:grpSpPr>
                  <a:xfrm rot="15530705">
                    <a:off x="2284581" y="2639655"/>
                    <a:ext cx="405591" cy="1883879"/>
                    <a:chOff x="1905000" y="1828800"/>
                    <a:chExt cx="762000" cy="2362200"/>
                  </a:xfrm>
                  <a:grpFill/>
                </p:grpSpPr>
                <p:sp>
                  <p:nvSpPr>
                    <p:cNvPr id="598" name="Oval 597">
                      <a:extLst>
                        <a:ext uri="{FF2B5EF4-FFF2-40B4-BE49-F238E27FC236}">
                          <a16:creationId xmlns:a16="http://schemas.microsoft.com/office/drawing/2014/main" id="{DAFF4600-077A-4DFC-8905-5F6E0F6BFCD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14">
                      <a:extLst>
                        <a:ext uri="{FF2B5EF4-FFF2-40B4-BE49-F238E27FC236}">
                          <a16:creationId xmlns:a16="http://schemas.microsoft.com/office/drawing/2014/main" id="{15C89875-A693-6AB4-565B-BC9B056FF3B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5" name="Group 21">
                  <a:extLst>
                    <a:ext uri="{FF2B5EF4-FFF2-40B4-BE49-F238E27FC236}">
                      <a16:creationId xmlns:a16="http://schemas.microsoft.com/office/drawing/2014/main" id="{B5D02B85-DE56-5D18-49B5-06382CBFE3F2}"/>
                    </a:ext>
                  </a:extLst>
                </p:cNvPr>
                <p:cNvGrpSpPr/>
                <p:nvPr/>
              </p:nvGrpSpPr>
              <p:grpSpPr>
                <a:xfrm rot="2927600">
                  <a:off x="1498597" y="881328"/>
                  <a:ext cx="1193804" cy="897916"/>
                  <a:chOff x="1111998" y="1862460"/>
                  <a:chExt cx="2362200" cy="1921930"/>
                </a:xfrm>
                <a:grpFill/>
              </p:grpSpPr>
              <p:grpSp>
                <p:nvGrpSpPr>
                  <p:cNvPr id="586" name="Group 6">
                    <a:extLst>
                      <a:ext uri="{FF2B5EF4-FFF2-40B4-BE49-F238E27FC236}">
                        <a16:creationId xmlns:a16="http://schemas.microsoft.com/office/drawing/2014/main" id="{D27DC184-72B7-4530-29AC-FF860EAE6DFF}"/>
                      </a:ext>
                    </a:extLst>
                  </p:cNvPr>
                  <p:cNvGrpSpPr/>
                  <p:nvPr/>
                </p:nvGrpSpPr>
                <p:grpSpPr>
                  <a:xfrm rot="17802976">
                    <a:off x="1912098" y="1823816"/>
                    <a:ext cx="762000" cy="2362200"/>
                    <a:chOff x="1905000" y="1828800"/>
                    <a:chExt cx="762000" cy="2362200"/>
                  </a:xfrm>
                  <a:grpFill/>
                </p:grpSpPr>
                <p:sp>
                  <p:nvSpPr>
                    <p:cNvPr id="593" name="Oval 4">
                      <a:extLst>
                        <a:ext uri="{FF2B5EF4-FFF2-40B4-BE49-F238E27FC236}">
                          <a16:creationId xmlns:a16="http://schemas.microsoft.com/office/drawing/2014/main" id="{666C10E7-83EF-0523-00D7-AB1ABC3D8B0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220">
                      <a:extLst>
                        <a:ext uri="{FF2B5EF4-FFF2-40B4-BE49-F238E27FC236}">
                          <a16:creationId xmlns:a16="http://schemas.microsoft.com/office/drawing/2014/main" id="{1CD75B23-648C-3B9C-A085-962F8A5D857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7" name="Group 9">
                    <a:extLst>
                      <a:ext uri="{FF2B5EF4-FFF2-40B4-BE49-F238E27FC236}">
                        <a16:creationId xmlns:a16="http://schemas.microsoft.com/office/drawing/2014/main" id="{AB929003-AEEA-AB47-D454-12090D36CD14}"/>
                      </a:ext>
                    </a:extLst>
                  </p:cNvPr>
                  <p:cNvGrpSpPr/>
                  <p:nvPr/>
                </p:nvGrpSpPr>
                <p:grpSpPr>
                  <a:xfrm rot="19123498">
                    <a:off x="2501621" y="1862460"/>
                    <a:ext cx="542170" cy="1782007"/>
                    <a:chOff x="1905000" y="1828800"/>
                    <a:chExt cx="762000" cy="2362200"/>
                  </a:xfrm>
                  <a:grpFill/>
                </p:grpSpPr>
                <p:sp>
                  <p:nvSpPr>
                    <p:cNvPr id="591" name="Oval 590">
                      <a:extLst>
                        <a:ext uri="{FF2B5EF4-FFF2-40B4-BE49-F238E27FC236}">
                          <a16:creationId xmlns:a16="http://schemas.microsoft.com/office/drawing/2014/main" id="{D4646DD7-17C6-0D76-AA8B-CDA39AF93D8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218">
                      <a:extLst>
                        <a:ext uri="{FF2B5EF4-FFF2-40B4-BE49-F238E27FC236}">
                          <a16:creationId xmlns:a16="http://schemas.microsoft.com/office/drawing/2014/main" id="{5F9A8704-41E6-97FC-4AD9-A58EF1A5501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8" name="Group 12">
                    <a:extLst>
                      <a:ext uri="{FF2B5EF4-FFF2-40B4-BE49-F238E27FC236}">
                        <a16:creationId xmlns:a16="http://schemas.microsoft.com/office/drawing/2014/main" id="{8BA4330E-5B0F-5014-A118-FB490988EA75}"/>
                      </a:ext>
                    </a:extLst>
                  </p:cNvPr>
                  <p:cNvGrpSpPr/>
                  <p:nvPr/>
                </p:nvGrpSpPr>
                <p:grpSpPr>
                  <a:xfrm rot="15530705">
                    <a:off x="2284581" y="2639655"/>
                    <a:ext cx="405591" cy="1883879"/>
                    <a:chOff x="1905000" y="1828800"/>
                    <a:chExt cx="762000" cy="2362200"/>
                  </a:xfrm>
                  <a:grpFill/>
                </p:grpSpPr>
                <p:sp>
                  <p:nvSpPr>
                    <p:cNvPr id="589" name="Oval 588">
                      <a:extLst>
                        <a:ext uri="{FF2B5EF4-FFF2-40B4-BE49-F238E27FC236}">
                          <a16:creationId xmlns:a16="http://schemas.microsoft.com/office/drawing/2014/main" id="{720848E1-FFAB-ECC1-4CC0-277257DE305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a:extLst>
                        <a:ext uri="{FF2B5EF4-FFF2-40B4-BE49-F238E27FC236}">
                          <a16:creationId xmlns:a16="http://schemas.microsoft.com/office/drawing/2014/main" id="{3083F106-7A36-3C03-246F-5A1CD7B76B4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6" name="Group 31">
                  <a:extLst>
                    <a:ext uri="{FF2B5EF4-FFF2-40B4-BE49-F238E27FC236}">
                      <a16:creationId xmlns:a16="http://schemas.microsoft.com/office/drawing/2014/main" id="{DFEA7240-8EF4-1C3B-0639-79DF6759860D}"/>
                    </a:ext>
                  </a:extLst>
                </p:cNvPr>
                <p:cNvGrpSpPr/>
                <p:nvPr/>
              </p:nvGrpSpPr>
              <p:grpSpPr>
                <a:xfrm rot="20238387">
                  <a:off x="1346199" y="1643328"/>
                  <a:ext cx="1193804" cy="897916"/>
                  <a:chOff x="1111998" y="1862460"/>
                  <a:chExt cx="2362200" cy="1921930"/>
                </a:xfrm>
                <a:grpFill/>
              </p:grpSpPr>
              <p:grpSp>
                <p:nvGrpSpPr>
                  <p:cNvPr id="577" name="Group 6">
                    <a:extLst>
                      <a:ext uri="{FF2B5EF4-FFF2-40B4-BE49-F238E27FC236}">
                        <a16:creationId xmlns:a16="http://schemas.microsoft.com/office/drawing/2014/main" id="{06D5247F-D582-672A-6981-0A770FE3A2AA}"/>
                      </a:ext>
                    </a:extLst>
                  </p:cNvPr>
                  <p:cNvGrpSpPr/>
                  <p:nvPr/>
                </p:nvGrpSpPr>
                <p:grpSpPr>
                  <a:xfrm rot="17802976">
                    <a:off x="1912098" y="1823816"/>
                    <a:ext cx="762000" cy="2362200"/>
                    <a:chOff x="1905000" y="1828800"/>
                    <a:chExt cx="762000" cy="2362200"/>
                  </a:xfrm>
                  <a:grpFill/>
                </p:grpSpPr>
                <p:sp>
                  <p:nvSpPr>
                    <p:cNvPr id="584" name="Oval 4">
                      <a:extLst>
                        <a:ext uri="{FF2B5EF4-FFF2-40B4-BE49-F238E27FC236}">
                          <a16:creationId xmlns:a16="http://schemas.microsoft.com/office/drawing/2014/main" id="{D4289693-B0FD-D40E-C141-7E132302331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211">
                      <a:extLst>
                        <a:ext uri="{FF2B5EF4-FFF2-40B4-BE49-F238E27FC236}">
                          <a16:creationId xmlns:a16="http://schemas.microsoft.com/office/drawing/2014/main" id="{04BF6C61-8759-37F1-AC36-41864929FC1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 name="Group 9">
                    <a:extLst>
                      <a:ext uri="{FF2B5EF4-FFF2-40B4-BE49-F238E27FC236}">
                        <a16:creationId xmlns:a16="http://schemas.microsoft.com/office/drawing/2014/main" id="{1F6AB3CF-19E6-2707-C0A7-678EC61F92DA}"/>
                      </a:ext>
                    </a:extLst>
                  </p:cNvPr>
                  <p:cNvGrpSpPr/>
                  <p:nvPr/>
                </p:nvGrpSpPr>
                <p:grpSpPr>
                  <a:xfrm rot="19123498">
                    <a:off x="2501621" y="1862460"/>
                    <a:ext cx="542170" cy="1782007"/>
                    <a:chOff x="1905000" y="1828800"/>
                    <a:chExt cx="762000" cy="2362200"/>
                  </a:xfrm>
                  <a:grpFill/>
                </p:grpSpPr>
                <p:sp>
                  <p:nvSpPr>
                    <p:cNvPr id="582" name="Oval 208">
                      <a:extLst>
                        <a:ext uri="{FF2B5EF4-FFF2-40B4-BE49-F238E27FC236}">
                          <a16:creationId xmlns:a16="http://schemas.microsoft.com/office/drawing/2014/main" id="{DD1C9160-34BA-09F7-0069-17F6D0DF6CA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209">
                      <a:extLst>
                        <a:ext uri="{FF2B5EF4-FFF2-40B4-BE49-F238E27FC236}">
                          <a16:creationId xmlns:a16="http://schemas.microsoft.com/office/drawing/2014/main" id="{9DE00658-F02A-CAF7-6445-063C7C1A094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9" name="Group 12">
                    <a:extLst>
                      <a:ext uri="{FF2B5EF4-FFF2-40B4-BE49-F238E27FC236}">
                        <a16:creationId xmlns:a16="http://schemas.microsoft.com/office/drawing/2014/main" id="{BF198487-D479-E28D-6C01-58A9349B71F3}"/>
                      </a:ext>
                    </a:extLst>
                  </p:cNvPr>
                  <p:cNvGrpSpPr/>
                  <p:nvPr/>
                </p:nvGrpSpPr>
                <p:grpSpPr>
                  <a:xfrm rot="15530705">
                    <a:off x="2284581" y="2639655"/>
                    <a:ext cx="405591" cy="1883879"/>
                    <a:chOff x="1905000" y="1828800"/>
                    <a:chExt cx="762000" cy="2362200"/>
                  </a:xfrm>
                  <a:grpFill/>
                </p:grpSpPr>
                <p:sp>
                  <p:nvSpPr>
                    <p:cNvPr id="580" name="Oval 206">
                      <a:extLst>
                        <a:ext uri="{FF2B5EF4-FFF2-40B4-BE49-F238E27FC236}">
                          <a16:creationId xmlns:a16="http://schemas.microsoft.com/office/drawing/2014/main" id="{1DAC3442-86E6-F721-8B2B-B1230E38B6A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207">
                      <a:extLst>
                        <a:ext uri="{FF2B5EF4-FFF2-40B4-BE49-F238E27FC236}">
                          <a16:creationId xmlns:a16="http://schemas.microsoft.com/office/drawing/2014/main" id="{5B42B050-B43B-FC40-C8D5-EE08E25CC77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04" name="Double Wave 603">
                <a:extLst>
                  <a:ext uri="{FF2B5EF4-FFF2-40B4-BE49-F238E27FC236}">
                    <a16:creationId xmlns:a16="http://schemas.microsoft.com/office/drawing/2014/main" id="{C01BBAD8-B4FB-3C54-9D6F-F6C95C7A5580}"/>
                  </a:ext>
                </a:extLst>
              </p:cNvPr>
              <p:cNvSpPr/>
              <p:nvPr/>
            </p:nvSpPr>
            <p:spPr>
              <a:xfrm rot="16200000">
                <a:off x="5334000" y="4665496"/>
                <a:ext cx="2438400" cy="45720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Double Wave 604">
                <a:extLst>
                  <a:ext uri="{FF2B5EF4-FFF2-40B4-BE49-F238E27FC236}">
                    <a16:creationId xmlns:a16="http://schemas.microsoft.com/office/drawing/2014/main" id="{C4402DD1-67BB-9B10-5285-B9DFE7E1C0CF}"/>
                  </a:ext>
                </a:extLst>
              </p:cNvPr>
              <p:cNvSpPr/>
              <p:nvPr/>
            </p:nvSpPr>
            <p:spPr>
              <a:xfrm rot="17901630">
                <a:off x="5895601" y="4227205"/>
                <a:ext cx="2121362" cy="290552"/>
              </a:xfrm>
              <a:prstGeom prst="doubleWave">
                <a:avLst>
                  <a:gd name="adj1" fmla="val 625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Double Wave 605">
                <a:extLst>
                  <a:ext uri="{FF2B5EF4-FFF2-40B4-BE49-F238E27FC236}">
                    <a16:creationId xmlns:a16="http://schemas.microsoft.com/office/drawing/2014/main" id="{D6A181D9-9D38-AC43-46D3-848A8F76C018}"/>
                  </a:ext>
                </a:extLst>
              </p:cNvPr>
              <p:cNvSpPr/>
              <p:nvPr/>
            </p:nvSpPr>
            <p:spPr>
              <a:xfrm rot="15202940">
                <a:off x="5111475" y="4932426"/>
                <a:ext cx="2089633" cy="30069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a:extLst>
                  <a:ext uri="{FF2B5EF4-FFF2-40B4-BE49-F238E27FC236}">
                    <a16:creationId xmlns:a16="http://schemas.microsoft.com/office/drawing/2014/main" id="{11245B46-79D9-CD53-F5F2-E6E3D52B089F}"/>
                  </a:ext>
                </a:extLst>
              </p:cNvPr>
              <p:cNvSpPr/>
              <p:nvPr/>
            </p:nvSpPr>
            <p:spPr>
              <a:xfrm>
                <a:off x="6400800" y="4589296"/>
                <a:ext cx="304800" cy="9144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F524BD4C-A69A-81C4-D08D-39177E560459}"/>
                  </a:ext>
                </a:extLst>
              </p:cNvPr>
              <p:cNvSpPr/>
              <p:nvPr/>
            </p:nvSpPr>
            <p:spPr>
              <a:xfrm>
                <a:off x="6248400" y="5351296"/>
                <a:ext cx="381000" cy="7620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9" name="Group 41">
                <a:extLst>
                  <a:ext uri="{FF2B5EF4-FFF2-40B4-BE49-F238E27FC236}">
                    <a16:creationId xmlns:a16="http://schemas.microsoft.com/office/drawing/2014/main" id="{63ECAC45-AAE2-2445-8316-8170D2936388}"/>
                  </a:ext>
                </a:extLst>
              </p:cNvPr>
              <p:cNvGrpSpPr/>
              <p:nvPr/>
            </p:nvGrpSpPr>
            <p:grpSpPr>
              <a:xfrm>
                <a:off x="4114800" y="2836696"/>
                <a:ext cx="1397003" cy="1095416"/>
                <a:chOff x="736597" y="733384"/>
                <a:chExt cx="1807860" cy="1807860"/>
              </a:xfrm>
              <a:solidFill>
                <a:schemeClr val="accent6">
                  <a:lumMod val="40000"/>
                  <a:lumOff val="60000"/>
                </a:schemeClr>
              </a:solidFill>
            </p:grpSpPr>
            <p:grpSp>
              <p:nvGrpSpPr>
                <p:cNvPr id="610" name="Group 15">
                  <a:extLst>
                    <a:ext uri="{FF2B5EF4-FFF2-40B4-BE49-F238E27FC236}">
                      <a16:creationId xmlns:a16="http://schemas.microsoft.com/office/drawing/2014/main" id="{C08F8626-E7D0-AF67-D603-064930A3A1A3}"/>
                    </a:ext>
                  </a:extLst>
                </p:cNvPr>
                <p:cNvGrpSpPr/>
                <p:nvPr/>
              </p:nvGrpSpPr>
              <p:grpSpPr>
                <a:xfrm rot="20238387">
                  <a:off x="736597" y="881328"/>
                  <a:ext cx="1193804" cy="897916"/>
                  <a:chOff x="1111998" y="1862460"/>
                  <a:chExt cx="2362200" cy="1921930"/>
                </a:xfrm>
                <a:grpFill/>
              </p:grpSpPr>
              <p:grpSp>
                <p:nvGrpSpPr>
                  <p:cNvPr id="631" name="Group 6">
                    <a:extLst>
                      <a:ext uri="{FF2B5EF4-FFF2-40B4-BE49-F238E27FC236}">
                        <a16:creationId xmlns:a16="http://schemas.microsoft.com/office/drawing/2014/main" id="{F2016730-6182-C6A3-FADB-87791F954B8C}"/>
                      </a:ext>
                    </a:extLst>
                  </p:cNvPr>
                  <p:cNvGrpSpPr/>
                  <p:nvPr/>
                </p:nvGrpSpPr>
                <p:grpSpPr>
                  <a:xfrm rot="17802976">
                    <a:off x="1912098" y="1823816"/>
                    <a:ext cx="762000" cy="2362200"/>
                    <a:chOff x="1905000" y="1828800"/>
                    <a:chExt cx="762000" cy="2362200"/>
                  </a:xfrm>
                  <a:grpFill/>
                </p:grpSpPr>
                <p:sp>
                  <p:nvSpPr>
                    <p:cNvPr id="638" name="Oval 4">
                      <a:extLst>
                        <a:ext uri="{FF2B5EF4-FFF2-40B4-BE49-F238E27FC236}">
                          <a16:creationId xmlns:a16="http://schemas.microsoft.com/office/drawing/2014/main" id="{2D213D42-B273-41F1-9439-C36B181B3DA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5">
                      <a:extLst>
                        <a:ext uri="{FF2B5EF4-FFF2-40B4-BE49-F238E27FC236}">
                          <a16:creationId xmlns:a16="http://schemas.microsoft.com/office/drawing/2014/main" id="{7740F62D-E62D-8CA4-8AC3-0421F87AC3F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2" name="Group 9">
                    <a:extLst>
                      <a:ext uri="{FF2B5EF4-FFF2-40B4-BE49-F238E27FC236}">
                        <a16:creationId xmlns:a16="http://schemas.microsoft.com/office/drawing/2014/main" id="{516E7F0F-5612-EC5E-E50B-EC8EB2702FF4}"/>
                      </a:ext>
                    </a:extLst>
                  </p:cNvPr>
                  <p:cNvGrpSpPr/>
                  <p:nvPr/>
                </p:nvGrpSpPr>
                <p:grpSpPr>
                  <a:xfrm rot="19123498">
                    <a:off x="2501621" y="1862460"/>
                    <a:ext cx="542170" cy="1782007"/>
                    <a:chOff x="1905000" y="1828800"/>
                    <a:chExt cx="762000" cy="2362200"/>
                  </a:xfrm>
                  <a:grpFill/>
                </p:grpSpPr>
                <p:sp>
                  <p:nvSpPr>
                    <p:cNvPr id="636" name="Oval 10">
                      <a:extLst>
                        <a:ext uri="{FF2B5EF4-FFF2-40B4-BE49-F238E27FC236}">
                          <a16:creationId xmlns:a16="http://schemas.microsoft.com/office/drawing/2014/main" id="{7E57E948-5B74-DBAD-D1FD-0952843F5D0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11">
                      <a:extLst>
                        <a:ext uri="{FF2B5EF4-FFF2-40B4-BE49-F238E27FC236}">
                          <a16:creationId xmlns:a16="http://schemas.microsoft.com/office/drawing/2014/main" id="{ACB921C9-0698-7DD4-E4EC-385B4CB69D8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3" name="Group 12">
                    <a:extLst>
                      <a:ext uri="{FF2B5EF4-FFF2-40B4-BE49-F238E27FC236}">
                        <a16:creationId xmlns:a16="http://schemas.microsoft.com/office/drawing/2014/main" id="{4594A0C7-45BF-265A-ABC9-9CE7DF9B04DB}"/>
                      </a:ext>
                    </a:extLst>
                  </p:cNvPr>
                  <p:cNvGrpSpPr/>
                  <p:nvPr/>
                </p:nvGrpSpPr>
                <p:grpSpPr>
                  <a:xfrm rot="15530705">
                    <a:off x="2284581" y="2639655"/>
                    <a:ext cx="405591" cy="1883879"/>
                    <a:chOff x="1905000" y="1828800"/>
                    <a:chExt cx="762000" cy="2362200"/>
                  </a:xfrm>
                  <a:grpFill/>
                </p:grpSpPr>
                <p:sp>
                  <p:nvSpPr>
                    <p:cNvPr id="634" name="Oval 13">
                      <a:extLst>
                        <a:ext uri="{FF2B5EF4-FFF2-40B4-BE49-F238E27FC236}">
                          <a16:creationId xmlns:a16="http://schemas.microsoft.com/office/drawing/2014/main" id="{DC3B4D28-15D1-4485-F5A2-3C03F2FD888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14">
                      <a:extLst>
                        <a:ext uri="{FF2B5EF4-FFF2-40B4-BE49-F238E27FC236}">
                          <a16:creationId xmlns:a16="http://schemas.microsoft.com/office/drawing/2014/main" id="{13192E3C-67CD-CD60-BA35-14662F9DBA3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1" name="Group 21">
                  <a:extLst>
                    <a:ext uri="{FF2B5EF4-FFF2-40B4-BE49-F238E27FC236}">
                      <a16:creationId xmlns:a16="http://schemas.microsoft.com/office/drawing/2014/main" id="{3CDBEC8F-7025-12DE-CF39-04B157EC5ABA}"/>
                    </a:ext>
                  </a:extLst>
                </p:cNvPr>
                <p:cNvGrpSpPr/>
                <p:nvPr/>
              </p:nvGrpSpPr>
              <p:grpSpPr>
                <a:xfrm rot="2927600">
                  <a:off x="1498597" y="881328"/>
                  <a:ext cx="1193804" cy="897916"/>
                  <a:chOff x="1111998" y="1862460"/>
                  <a:chExt cx="2362200" cy="1921930"/>
                </a:xfrm>
                <a:grpFill/>
              </p:grpSpPr>
              <p:grpSp>
                <p:nvGrpSpPr>
                  <p:cNvPr id="622" name="Group 6">
                    <a:extLst>
                      <a:ext uri="{FF2B5EF4-FFF2-40B4-BE49-F238E27FC236}">
                        <a16:creationId xmlns:a16="http://schemas.microsoft.com/office/drawing/2014/main" id="{29D2FC8D-5109-8ECD-B879-65C85919BF26}"/>
                      </a:ext>
                    </a:extLst>
                  </p:cNvPr>
                  <p:cNvGrpSpPr/>
                  <p:nvPr/>
                </p:nvGrpSpPr>
                <p:grpSpPr>
                  <a:xfrm rot="17802976">
                    <a:off x="1912098" y="1823816"/>
                    <a:ext cx="762000" cy="2362200"/>
                    <a:chOff x="1905000" y="1828800"/>
                    <a:chExt cx="762000" cy="2362200"/>
                  </a:xfrm>
                  <a:grpFill/>
                </p:grpSpPr>
                <p:sp>
                  <p:nvSpPr>
                    <p:cNvPr id="629" name="Oval 4">
                      <a:extLst>
                        <a:ext uri="{FF2B5EF4-FFF2-40B4-BE49-F238E27FC236}">
                          <a16:creationId xmlns:a16="http://schemas.microsoft.com/office/drawing/2014/main" id="{27E6D0BE-F1DE-4F16-5713-EE54E1E0A48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30">
                      <a:extLst>
                        <a:ext uri="{FF2B5EF4-FFF2-40B4-BE49-F238E27FC236}">
                          <a16:creationId xmlns:a16="http://schemas.microsoft.com/office/drawing/2014/main" id="{6D4F5AE7-DF9C-D5E0-5B36-3DFC1812273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3" name="Group 9">
                    <a:extLst>
                      <a:ext uri="{FF2B5EF4-FFF2-40B4-BE49-F238E27FC236}">
                        <a16:creationId xmlns:a16="http://schemas.microsoft.com/office/drawing/2014/main" id="{66535075-1167-39CE-B58F-E39231EDE284}"/>
                      </a:ext>
                    </a:extLst>
                  </p:cNvPr>
                  <p:cNvGrpSpPr/>
                  <p:nvPr/>
                </p:nvGrpSpPr>
                <p:grpSpPr>
                  <a:xfrm rot="19123498">
                    <a:off x="2501621" y="1862460"/>
                    <a:ext cx="542170" cy="1782007"/>
                    <a:chOff x="1905000" y="1828800"/>
                    <a:chExt cx="762000" cy="2362200"/>
                  </a:xfrm>
                  <a:grpFill/>
                </p:grpSpPr>
                <p:sp>
                  <p:nvSpPr>
                    <p:cNvPr id="627" name="Oval 27">
                      <a:extLst>
                        <a:ext uri="{FF2B5EF4-FFF2-40B4-BE49-F238E27FC236}">
                          <a16:creationId xmlns:a16="http://schemas.microsoft.com/office/drawing/2014/main" id="{8FCEF945-3190-324C-DC6C-6D534B44581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28">
                      <a:extLst>
                        <a:ext uri="{FF2B5EF4-FFF2-40B4-BE49-F238E27FC236}">
                          <a16:creationId xmlns:a16="http://schemas.microsoft.com/office/drawing/2014/main" id="{8AEBE027-D53C-BEA7-EBF5-6835DFB0030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4" name="Group 12">
                    <a:extLst>
                      <a:ext uri="{FF2B5EF4-FFF2-40B4-BE49-F238E27FC236}">
                        <a16:creationId xmlns:a16="http://schemas.microsoft.com/office/drawing/2014/main" id="{2BDFC5FD-E29A-3D60-FB05-366B4B1329F0}"/>
                      </a:ext>
                    </a:extLst>
                  </p:cNvPr>
                  <p:cNvGrpSpPr/>
                  <p:nvPr/>
                </p:nvGrpSpPr>
                <p:grpSpPr>
                  <a:xfrm rot="15530705">
                    <a:off x="2284581" y="2639655"/>
                    <a:ext cx="405591" cy="1883879"/>
                    <a:chOff x="1905000" y="1828800"/>
                    <a:chExt cx="762000" cy="2362200"/>
                  </a:xfrm>
                  <a:grpFill/>
                </p:grpSpPr>
                <p:sp>
                  <p:nvSpPr>
                    <p:cNvPr id="625" name="Oval 25">
                      <a:extLst>
                        <a:ext uri="{FF2B5EF4-FFF2-40B4-BE49-F238E27FC236}">
                          <a16:creationId xmlns:a16="http://schemas.microsoft.com/office/drawing/2014/main" id="{94849133-1995-E27F-FE1F-F765BDBB953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26">
                      <a:extLst>
                        <a:ext uri="{FF2B5EF4-FFF2-40B4-BE49-F238E27FC236}">
                          <a16:creationId xmlns:a16="http://schemas.microsoft.com/office/drawing/2014/main" id="{5EF3BD95-1771-AD88-163D-101B0A28CFF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2" name="Group 31">
                  <a:extLst>
                    <a:ext uri="{FF2B5EF4-FFF2-40B4-BE49-F238E27FC236}">
                      <a16:creationId xmlns:a16="http://schemas.microsoft.com/office/drawing/2014/main" id="{CA5750E1-7B74-624C-060F-E6A45ED63420}"/>
                    </a:ext>
                  </a:extLst>
                </p:cNvPr>
                <p:cNvGrpSpPr/>
                <p:nvPr/>
              </p:nvGrpSpPr>
              <p:grpSpPr>
                <a:xfrm rot="20238387">
                  <a:off x="1346199" y="1643328"/>
                  <a:ext cx="1193804" cy="897916"/>
                  <a:chOff x="1111998" y="1862460"/>
                  <a:chExt cx="2362200" cy="1921930"/>
                </a:xfrm>
                <a:grpFill/>
              </p:grpSpPr>
              <p:grpSp>
                <p:nvGrpSpPr>
                  <p:cNvPr id="613" name="Group 6">
                    <a:extLst>
                      <a:ext uri="{FF2B5EF4-FFF2-40B4-BE49-F238E27FC236}">
                        <a16:creationId xmlns:a16="http://schemas.microsoft.com/office/drawing/2014/main" id="{59D85BF7-AB16-CCD4-5031-8147361D23C8}"/>
                      </a:ext>
                    </a:extLst>
                  </p:cNvPr>
                  <p:cNvGrpSpPr/>
                  <p:nvPr/>
                </p:nvGrpSpPr>
                <p:grpSpPr>
                  <a:xfrm rot="17802976">
                    <a:off x="1912098" y="1823816"/>
                    <a:ext cx="762000" cy="2362200"/>
                    <a:chOff x="1905000" y="1828800"/>
                    <a:chExt cx="762000" cy="2362200"/>
                  </a:xfrm>
                  <a:grpFill/>
                </p:grpSpPr>
                <p:sp>
                  <p:nvSpPr>
                    <p:cNvPr id="620" name="Oval 4">
                      <a:extLst>
                        <a:ext uri="{FF2B5EF4-FFF2-40B4-BE49-F238E27FC236}">
                          <a16:creationId xmlns:a16="http://schemas.microsoft.com/office/drawing/2014/main" id="{BE6D2230-0322-6205-3BE7-24B31FFB239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40">
                      <a:extLst>
                        <a:ext uri="{FF2B5EF4-FFF2-40B4-BE49-F238E27FC236}">
                          <a16:creationId xmlns:a16="http://schemas.microsoft.com/office/drawing/2014/main" id="{1FEA5BD9-784F-6A4D-6194-5344A2AE3D0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4" name="Group 9">
                    <a:extLst>
                      <a:ext uri="{FF2B5EF4-FFF2-40B4-BE49-F238E27FC236}">
                        <a16:creationId xmlns:a16="http://schemas.microsoft.com/office/drawing/2014/main" id="{96EA9C5A-B270-48A6-D6E0-103E09DF9FC2}"/>
                      </a:ext>
                    </a:extLst>
                  </p:cNvPr>
                  <p:cNvGrpSpPr/>
                  <p:nvPr/>
                </p:nvGrpSpPr>
                <p:grpSpPr>
                  <a:xfrm rot="19123498">
                    <a:off x="2501621" y="1862460"/>
                    <a:ext cx="542170" cy="1782007"/>
                    <a:chOff x="1905000" y="1828800"/>
                    <a:chExt cx="762000" cy="2362200"/>
                  </a:xfrm>
                  <a:grpFill/>
                </p:grpSpPr>
                <p:sp>
                  <p:nvSpPr>
                    <p:cNvPr id="618" name="Oval 617">
                      <a:extLst>
                        <a:ext uri="{FF2B5EF4-FFF2-40B4-BE49-F238E27FC236}">
                          <a16:creationId xmlns:a16="http://schemas.microsoft.com/office/drawing/2014/main" id="{1F3A3170-1397-893E-AFD0-E196DA8538B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38">
                      <a:extLst>
                        <a:ext uri="{FF2B5EF4-FFF2-40B4-BE49-F238E27FC236}">
                          <a16:creationId xmlns:a16="http://schemas.microsoft.com/office/drawing/2014/main" id="{F4728C84-74DC-7397-0A9A-9B9B4B53AF1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5" name="Group 12">
                    <a:extLst>
                      <a:ext uri="{FF2B5EF4-FFF2-40B4-BE49-F238E27FC236}">
                        <a16:creationId xmlns:a16="http://schemas.microsoft.com/office/drawing/2014/main" id="{0AA6EDE7-E08B-C1D6-BDF5-03AF3522E679}"/>
                      </a:ext>
                    </a:extLst>
                  </p:cNvPr>
                  <p:cNvGrpSpPr/>
                  <p:nvPr/>
                </p:nvGrpSpPr>
                <p:grpSpPr>
                  <a:xfrm rot="15530705">
                    <a:off x="2284581" y="2639655"/>
                    <a:ext cx="405591" cy="1883879"/>
                    <a:chOff x="1905000" y="1828800"/>
                    <a:chExt cx="762000" cy="2362200"/>
                  </a:xfrm>
                  <a:grpFill/>
                </p:grpSpPr>
                <p:sp>
                  <p:nvSpPr>
                    <p:cNvPr id="616" name="Oval 615">
                      <a:extLst>
                        <a:ext uri="{FF2B5EF4-FFF2-40B4-BE49-F238E27FC236}">
                          <a16:creationId xmlns:a16="http://schemas.microsoft.com/office/drawing/2014/main" id="{697F5C35-1063-1C3E-4DDB-412EB11CF47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a:extLst>
                        <a:ext uri="{FF2B5EF4-FFF2-40B4-BE49-F238E27FC236}">
                          <a16:creationId xmlns:a16="http://schemas.microsoft.com/office/drawing/2014/main" id="{EDC31A30-9EAE-322A-A427-17E85A74C16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0" name="Group 42">
                <a:extLst>
                  <a:ext uri="{FF2B5EF4-FFF2-40B4-BE49-F238E27FC236}">
                    <a16:creationId xmlns:a16="http://schemas.microsoft.com/office/drawing/2014/main" id="{81066EBB-46D3-5F0B-B484-FD7E8BBBA23D}"/>
                  </a:ext>
                </a:extLst>
              </p:cNvPr>
              <p:cNvGrpSpPr/>
              <p:nvPr/>
            </p:nvGrpSpPr>
            <p:grpSpPr>
              <a:xfrm rot="1956276">
                <a:off x="4825095" y="3326549"/>
                <a:ext cx="1397003" cy="1095416"/>
                <a:chOff x="736597" y="733384"/>
                <a:chExt cx="1807860" cy="1807860"/>
              </a:xfrm>
              <a:solidFill>
                <a:schemeClr val="accent6">
                  <a:lumMod val="40000"/>
                  <a:lumOff val="60000"/>
                </a:schemeClr>
              </a:solidFill>
            </p:grpSpPr>
            <p:grpSp>
              <p:nvGrpSpPr>
                <p:cNvPr id="641" name="Group 15">
                  <a:extLst>
                    <a:ext uri="{FF2B5EF4-FFF2-40B4-BE49-F238E27FC236}">
                      <a16:creationId xmlns:a16="http://schemas.microsoft.com/office/drawing/2014/main" id="{D4698CD4-BCC1-7B8F-7A95-961F13DDC267}"/>
                    </a:ext>
                  </a:extLst>
                </p:cNvPr>
                <p:cNvGrpSpPr/>
                <p:nvPr/>
              </p:nvGrpSpPr>
              <p:grpSpPr>
                <a:xfrm rot="20238387">
                  <a:off x="736597" y="881328"/>
                  <a:ext cx="1193804" cy="897916"/>
                  <a:chOff x="1111998" y="1862460"/>
                  <a:chExt cx="2362200" cy="1921930"/>
                </a:xfrm>
                <a:grpFill/>
              </p:grpSpPr>
              <p:grpSp>
                <p:nvGrpSpPr>
                  <p:cNvPr id="662" name="Group 6">
                    <a:extLst>
                      <a:ext uri="{FF2B5EF4-FFF2-40B4-BE49-F238E27FC236}">
                        <a16:creationId xmlns:a16="http://schemas.microsoft.com/office/drawing/2014/main" id="{1653BFB2-B458-CB51-8D79-DE7B0CAF9F3B}"/>
                      </a:ext>
                    </a:extLst>
                  </p:cNvPr>
                  <p:cNvGrpSpPr/>
                  <p:nvPr/>
                </p:nvGrpSpPr>
                <p:grpSpPr>
                  <a:xfrm rot="17802976">
                    <a:off x="1912098" y="1823816"/>
                    <a:ext cx="762000" cy="2362200"/>
                    <a:chOff x="1905000" y="1828800"/>
                    <a:chExt cx="762000" cy="2362200"/>
                  </a:xfrm>
                  <a:grpFill/>
                </p:grpSpPr>
                <p:sp>
                  <p:nvSpPr>
                    <p:cNvPr id="669" name="Oval 4">
                      <a:extLst>
                        <a:ext uri="{FF2B5EF4-FFF2-40B4-BE49-F238E27FC236}">
                          <a16:creationId xmlns:a16="http://schemas.microsoft.com/office/drawing/2014/main" id="{E2D62899-108A-7C6C-B98C-B72679F0F67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Oval 5">
                      <a:extLst>
                        <a:ext uri="{FF2B5EF4-FFF2-40B4-BE49-F238E27FC236}">
                          <a16:creationId xmlns:a16="http://schemas.microsoft.com/office/drawing/2014/main" id="{C8D2CB1E-BC05-F64C-AD52-453DF52266B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3" name="Group 9">
                    <a:extLst>
                      <a:ext uri="{FF2B5EF4-FFF2-40B4-BE49-F238E27FC236}">
                        <a16:creationId xmlns:a16="http://schemas.microsoft.com/office/drawing/2014/main" id="{C9728E83-D2F3-005B-EE4D-49E4BA1E2367}"/>
                      </a:ext>
                    </a:extLst>
                  </p:cNvPr>
                  <p:cNvGrpSpPr/>
                  <p:nvPr/>
                </p:nvGrpSpPr>
                <p:grpSpPr>
                  <a:xfrm rot="19123498">
                    <a:off x="2501621" y="1862460"/>
                    <a:ext cx="542170" cy="1782007"/>
                    <a:chOff x="1905000" y="1828800"/>
                    <a:chExt cx="762000" cy="2362200"/>
                  </a:xfrm>
                  <a:grpFill/>
                </p:grpSpPr>
                <p:sp>
                  <p:nvSpPr>
                    <p:cNvPr id="667" name="Oval 69">
                      <a:extLst>
                        <a:ext uri="{FF2B5EF4-FFF2-40B4-BE49-F238E27FC236}">
                          <a16:creationId xmlns:a16="http://schemas.microsoft.com/office/drawing/2014/main" id="{F450E6F5-1EE6-CF9F-0F06-4B6400C3C0A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70">
                      <a:extLst>
                        <a:ext uri="{FF2B5EF4-FFF2-40B4-BE49-F238E27FC236}">
                          <a16:creationId xmlns:a16="http://schemas.microsoft.com/office/drawing/2014/main" id="{4FF45FDD-14E5-1646-2DAF-1F177F88F24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4" name="Group 12">
                    <a:extLst>
                      <a:ext uri="{FF2B5EF4-FFF2-40B4-BE49-F238E27FC236}">
                        <a16:creationId xmlns:a16="http://schemas.microsoft.com/office/drawing/2014/main" id="{1E9F39B2-E267-3170-59C0-42BEB4842657}"/>
                      </a:ext>
                    </a:extLst>
                  </p:cNvPr>
                  <p:cNvGrpSpPr/>
                  <p:nvPr/>
                </p:nvGrpSpPr>
                <p:grpSpPr>
                  <a:xfrm rot="15530705">
                    <a:off x="2284581" y="2639655"/>
                    <a:ext cx="405591" cy="1883879"/>
                    <a:chOff x="1905000" y="1828800"/>
                    <a:chExt cx="762000" cy="2362200"/>
                  </a:xfrm>
                  <a:grpFill/>
                </p:grpSpPr>
                <p:sp>
                  <p:nvSpPr>
                    <p:cNvPr id="665" name="Oval 664">
                      <a:extLst>
                        <a:ext uri="{FF2B5EF4-FFF2-40B4-BE49-F238E27FC236}">
                          <a16:creationId xmlns:a16="http://schemas.microsoft.com/office/drawing/2014/main" id="{2A9F5022-503C-9BA2-46BD-19DB85839C4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val 14">
                      <a:extLst>
                        <a:ext uri="{FF2B5EF4-FFF2-40B4-BE49-F238E27FC236}">
                          <a16:creationId xmlns:a16="http://schemas.microsoft.com/office/drawing/2014/main" id="{D8E25D7C-0530-E9B3-B21E-786B7A5A79F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2" name="Group 21">
                  <a:extLst>
                    <a:ext uri="{FF2B5EF4-FFF2-40B4-BE49-F238E27FC236}">
                      <a16:creationId xmlns:a16="http://schemas.microsoft.com/office/drawing/2014/main" id="{5E1508C5-BAF9-9F20-46AB-72C5E2A4CAF5}"/>
                    </a:ext>
                  </a:extLst>
                </p:cNvPr>
                <p:cNvGrpSpPr/>
                <p:nvPr/>
              </p:nvGrpSpPr>
              <p:grpSpPr>
                <a:xfrm rot="2927600">
                  <a:off x="1498597" y="881328"/>
                  <a:ext cx="1193804" cy="897916"/>
                  <a:chOff x="1111998" y="1862460"/>
                  <a:chExt cx="2362200" cy="1921930"/>
                </a:xfrm>
                <a:grpFill/>
              </p:grpSpPr>
              <p:grpSp>
                <p:nvGrpSpPr>
                  <p:cNvPr id="653" name="Group 6">
                    <a:extLst>
                      <a:ext uri="{FF2B5EF4-FFF2-40B4-BE49-F238E27FC236}">
                        <a16:creationId xmlns:a16="http://schemas.microsoft.com/office/drawing/2014/main" id="{868F23C4-B26D-5249-D011-C7003E0A0E45}"/>
                      </a:ext>
                    </a:extLst>
                  </p:cNvPr>
                  <p:cNvGrpSpPr/>
                  <p:nvPr/>
                </p:nvGrpSpPr>
                <p:grpSpPr>
                  <a:xfrm rot="17802976">
                    <a:off x="1912098" y="1823816"/>
                    <a:ext cx="762000" cy="2362200"/>
                    <a:chOff x="1905000" y="1828800"/>
                    <a:chExt cx="762000" cy="2362200"/>
                  </a:xfrm>
                  <a:grpFill/>
                </p:grpSpPr>
                <p:sp>
                  <p:nvSpPr>
                    <p:cNvPr id="660" name="Oval 4">
                      <a:extLst>
                        <a:ext uri="{FF2B5EF4-FFF2-40B4-BE49-F238E27FC236}">
                          <a16:creationId xmlns:a16="http://schemas.microsoft.com/office/drawing/2014/main" id="{7548BF0D-2F1E-AAE9-1FC3-30F74970ECA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Oval 660">
                      <a:extLst>
                        <a:ext uri="{FF2B5EF4-FFF2-40B4-BE49-F238E27FC236}">
                          <a16:creationId xmlns:a16="http://schemas.microsoft.com/office/drawing/2014/main" id="{19D0B550-2D16-F69B-972E-C259FD20A2A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4" name="Group 9">
                    <a:extLst>
                      <a:ext uri="{FF2B5EF4-FFF2-40B4-BE49-F238E27FC236}">
                        <a16:creationId xmlns:a16="http://schemas.microsoft.com/office/drawing/2014/main" id="{74EAE75D-CA0A-3843-3ED1-D753E81CFFE5}"/>
                      </a:ext>
                    </a:extLst>
                  </p:cNvPr>
                  <p:cNvGrpSpPr/>
                  <p:nvPr/>
                </p:nvGrpSpPr>
                <p:grpSpPr>
                  <a:xfrm rot="19123498">
                    <a:off x="2501621" y="1862460"/>
                    <a:ext cx="542170" cy="1782007"/>
                    <a:chOff x="1905000" y="1828800"/>
                    <a:chExt cx="762000" cy="2362200"/>
                  </a:xfrm>
                  <a:grpFill/>
                </p:grpSpPr>
                <p:sp>
                  <p:nvSpPr>
                    <p:cNvPr id="658" name="Oval 60">
                      <a:extLst>
                        <a:ext uri="{FF2B5EF4-FFF2-40B4-BE49-F238E27FC236}">
                          <a16:creationId xmlns:a16="http://schemas.microsoft.com/office/drawing/2014/main" id="{79516D8E-9583-D762-9BDD-6AE02223F27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Oval 61">
                      <a:extLst>
                        <a:ext uri="{FF2B5EF4-FFF2-40B4-BE49-F238E27FC236}">
                          <a16:creationId xmlns:a16="http://schemas.microsoft.com/office/drawing/2014/main" id="{B1802743-FB21-8CF7-DF2A-6FE67806242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5" name="Group 12">
                    <a:extLst>
                      <a:ext uri="{FF2B5EF4-FFF2-40B4-BE49-F238E27FC236}">
                        <a16:creationId xmlns:a16="http://schemas.microsoft.com/office/drawing/2014/main" id="{359D4CE6-46D5-9C0F-EFC7-093F05D5B683}"/>
                      </a:ext>
                    </a:extLst>
                  </p:cNvPr>
                  <p:cNvGrpSpPr/>
                  <p:nvPr/>
                </p:nvGrpSpPr>
                <p:grpSpPr>
                  <a:xfrm rot="15530705">
                    <a:off x="2284581" y="2639655"/>
                    <a:ext cx="405591" cy="1883879"/>
                    <a:chOff x="1905000" y="1828800"/>
                    <a:chExt cx="762000" cy="2362200"/>
                  </a:xfrm>
                  <a:grpFill/>
                </p:grpSpPr>
                <p:sp>
                  <p:nvSpPr>
                    <p:cNvPr id="656" name="Oval 58">
                      <a:extLst>
                        <a:ext uri="{FF2B5EF4-FFF2-40B4-BE49-F238E27FC236}">
                          <a16:creationId xmlns:a16="http://schemas.microsoft.com/office/drawing/2014/main" id="{091F9DC3-B9C8-2B0F-ACE9-D22174DA7DE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Oval 59">
                      <a:extLst>
                        <a:ext uri="{FF2B5EF4-FFF2-40B4-BE49-F238E27FC236}">
                          <a16:creationId xmlns:a16="http://schemas.microsoft.com/office/drawing/2014/main" id="{9381AFCA-9CF6-9F3A-D4E0-3423C806DB1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3" name="Group 31">
                  <a:extLst>
                    <a:ext uri="{FF2B5EF4-FFF2-40B4-BE49-F238E27FC236}">
                      <a16:creationId xmlns:a16="http://schemas.microsoft.com/office/drawing/2014/main" id="{34F38DC6-0FD9-2B82-99F2-6C1B3AC2DADA}"/>
                    </a:ext>
                  </a:extLst>
                </p:cNvPr>
                <p:cNvGrpSpPr/>
                <p:nvPr/>
              </p:nvGrpSpPr>
              <p:grpSpPr>
                <a:xfrm rot="20238387">
                  <a:off x="1346199" y="1643328"/>
                  <a:ext cx="1193804" cy="897916"/>
                  <a:chOff x="1111998" y="1862460"/>
                  <a:chExt cx="2362200" cy="1921930"/>
                </a:xfrm>
                <a:grpFill/>
              </p:grpSpPr>
              <p:grpSp>
                <p:nvGrpSpPr>
                  <p:cNvPr id="644" name="Group 6">
                    <a:extLst>
                      <a:ext uri="{FF2B5EF4-FFF2-40B4-BE49-F238E27FC236}">
                        <a16:creationId xmlns:a16="http://schemas.microsoft.com/office/drawing/2014/main" id="{5F63EF08-7F04-B71B-2CDC-F994B988CD08}"/>
                      </a:ext>
                    </a:extLst>
                  </p:cNvPr>
                  <p:cNvGrpSpPr/>
                  <p:nvPr/>
                </p:nvGrpSpPr>
                <p:grpSpPr>
                  <a:xfrm rot="17802976">
                    <a:off x="1912098" y="1823816"/>
                    <a:ext cx="762000" cy="2362200"/>
                    <a:chOff x="1905000" y="1828800"/>
                    <a:chExt cx="762000" cy="2362200"/>
                  </a:xfrm>
                  <a:grpFill/>
                </p:grpSpPr>
                <p:sp>
                  <p:nvSpPr>
                    <p:cNvPr id="651" name="Oval 4">
                      <a:extLst>
                        <a:ext uri="{FF2B5EF4-FFF2-40B4-BE49-F238E27FC236}">
                          <a16:creationId xmlns:a16="http://schemas.microsoft.com/office/drawing/2014/main" id="{F3805223-8916-2058-676A-08536265D80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99540CE6-EC94-75C9-4BC6-5550EBDF795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5" name="Group 9">
                    <a:extLst>
                      <a:ext uri="{FF2B5EF4-FFF2-40B4-BE49-F238E27FC236}">
                        <a16:creationId xmlns:a16="http://schemas.microsoft.com/office/drawing/2014/main" id="{119C4170-5601-8883-261B-7EC10697853B}"/>
                      </a:ext>
                    </a:extLst>
                  </p:cNvPr>
                  <p:cNvGrpSpPr/>
                  <p:nvPr/>
                </p:nvGrpSpPr>
                <p:grpSpPr>
                  <a:xfrm rot="19123498">
                    <a:off x="2501621" y="1862460"/>
                    <a:ext cx="542170" cy="1782007"/>
                    <a:chOff x="1905000" y="1828800"/>
                    <a:chExt cx="762000" cy="2362200"/>
                  </a:xfrm>
                  <a:grpFill/>
                </p:grpSpPr>
                <p:sp>
                  <p:nvSpPr>
                    <p:cNvPr id="649" name="Oval 648">
                      <a:extLst>
                        <a:ext uri="{FF2B5EF4-FFF2-40B4-BE49-F238E27FC236}">
                          <a16:creationId xmlns:a16="http://schemas.microsoft.com/office/drawing/2014/main" id="{22E4A28D-58D0-BAC4-6D32-73941E88258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a:extLst>
                        <a:ext uri="{FF2B5EF4-FFF2-40B4-BE49-F238E27FC236}">
                          <a16:creationId xmlns:a16="http://schemas.microsoft.com/office/drawing/2014/main" id="{C9342085-130F-73B9-B4E5-907EEF2B0F1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6" name="Group 12">
                    <a:extLst>
                      <a:ext uri="{FF2B5EF4-FFF2-40B4-BE49-F238E27FC236}">
                        <a16:creationId xmlns:a16="http://schemas.microsoft.com/office/drawing/2014/main" id="{69659CD8-237C-8E36-D0AF-DF5D639155AC}"/>
                      </a:ext>
                    </a:extLst>
                  </p:cNvPr>
                  <p:cNvGrpSpPr/>
                  <p:nvPr/>
                </p:nvGrpSpPr>
                <p:grpSpPr>
                  <a:xfrm rot="15530705">
                    <a:off x="2284581" y="2639655"/>
                    <a:ext cx="405591" cy="1883879"/>
                    <a:chOff x="1905000" y="1828800"/>
                    <a:chExt cx="762000" cy="2362200"/>
                  </a:xfrm>
                  <a:grpFill/>
                </p:grpSpPr>
                <p:sp>
                  <p:nvSpPr>
                    <p:cNvPr id="647" name="Oval 49">
                      <a:extLst>
                        <a:ext uri="{FF2B5EF4-FFF2-40B4-BE49-F238E27FC236}">
                          <a16:creationId xmlns:a16="http://schemas.microsoft.com/office/drawing/2014/main" id="{9B9E6173-4056-A8CD-C760-C91F21D9E12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a:extLst>
                        <a:ext uri="{FF2B5EF4-FFF2-40B4-BE49-F238E27FC236}">
                          <a16:creationId xmlns:a16="http://schemas.microsoft.com/office/drawing/2014/main" id="{6F03FCFB-043D-4AAF-BE61-F3ECA7C042E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71" name="Group 73">
                <a:extLst>
                  <a:ext uri="{FF2B5EF4-FFF2-40B4-BE49-F238E27FC236}">
                    <a16:creationId xmlns:a16="http://schemas.microsoft.com/office/drawing/2014/main" id="{6F1B90BD-137F-1494-6878-4FF8DA79FB30}"/>
                  </a:ext>
                </a:extLst>
              </p:cNvPr>
              <p:cNvGrpSpPr/>
              <p:nvPr/>
            </p:nvGrpSpPr>
            <p:grpSpPr>
              <a:xfrm rot="3068959">
                <a:off x="5449254" y="2112234"/>
                <a:ext cx="1820842" cy="1558779"/>
                <a:chOff x="736597" y="733384"/>
                <a:chExt cx="1807860" cy="1807860"/>
              </a:xfrm>
              <a:solidFill>
                <a:schemeClr val="accent6">
                  <a:lumMod val="40000"/>
                  <a:lumOff val="60000"/>
                </a:schemeClr>
              </a:solidFill>
            </p:grpSpPr>
            <p:grpSp>
              <p:nvGrpSpPr>
                <p:cNvPr id="672" name="Group 15">
                  <a:extLst>
                    <a:ext uri="{FF2B5EF4-FFF2-40B4-BE49-F238E27FC236}">
                      <a16:creationId xmlns:a16="http://schemas.microsoft.com/office/drawing/2014/main" id="{BD7B4CF2-9C2F-4C5F-7387-1765ACCD3049}"/>
                    </a:ext>
                  </a:extLst>
                </p:cNvPr>
                <p:cNvGrpSpPr/>
                <p:nvPr/>
              </p:nvGrpSpPr>
              <p:grpSpPr>
                <a:xfrm rot="20238387">
                  <a:off x="736597" y="881328"/>
                  <a:ext cx="1193804" cy="897916"/>
                  <a:chOff x="1111998" y="1862460"/>
                  <a:chExt cx="2362200" cy="1921930"/>
                </a:xfrm>
                <a:grpFill/>
              </p:grpSpPr>
              <p:grpSp>
                <p:nvGrpSpPr>
                  <p:cNvPr id="693" name="Group 6">
                    <a:extLst>
                      <a:ext uri="{FF2B5EF4-FFF2-40B4-BE49-F238E27FC236}">
                        <a16:creationId xmlns:a16="http://schemas.microsoft.com/office/drawing/2014/main" id="{27A0CE4E-64DA-A493-CAE4-70589BBCB5EB}"/>
                      </a:ext>
                    </a:extLst>
                  </p:cNvPr>
                  <p:cNvGrpSpPr/>
                  <p:nvPr/>
                </p:nvGrpSpPr>
                <p:grpSpPr>
                  <a:xfrm rot="17802976">
                    <a:off x="1912098" y="1823816"/>
                    <a:ext cx="762000" cy="2362200"/>
                    <a:chOff x="1905000" y="1828800"/>
                    <a:chExt cx="762000" cy="2362200"/>
                  </a:xfrm>
                  <a:grpFill/>
                </p:grpSpPr>
                <p:sp>
                  <p:nvSpPr>
                    <p:cNvPr id="700" name="Oval 4">
                      <a:extLst>
                        <a:ext uri="{FF2B5EF4-FFF2-40B4-BE49-F238E27FC236}">
                          <a16:creationId xmlns:a16="http://schemas.microsoft.com/office/drawing/2014/main" id="{EC6E85DB-13AA-125E-6BE6-6AFC8DB7DC6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Oval 5">
                      <a:extLst>
                        <a:ext uri="{FF2B5EF4-FFF2-40B4-BE49-F238E27FC236}">
                          <a16:creationId xmlns:a16="http://schemas.microsoft.com/office/drawing/2014/main" id="{FFB58C39-C006-397F-CA98-0335B36AB89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4" name="Group 9">
                    <a:extLst>
                      <a:ext uri="{FF2B5EF4-FFF2-40B4-BE49-F238E27FC236}">
                        <a16:creationId xmlns:a16="http://schemas.microsoft.com/office/drawing/2014/main" id="{B1951076-8562-D921-B586-62AEEA8D76F9}"/>
                      </a:ext>
                    </a:extLst>
                  </p:cNvPr>
                  <p:cNvGrpSpPr/>
                  <p:nvPr/>
                </p:nvGrpSpPr>
                <p:grpSpPr>
                  <a:xfrm rot="19123498">
                    <a:off x="2501621" y="1862460"/>
                    <a:ext cx="542170" cy="1782007"/>
                    <a:chOff x="1905000" y="1828800"/>
                    <a:chExt cx="762000" cy="2362200"/>
                  </a:xfrm>
                  <a:grpFill/>
                </p:grpSpPr>
                <p:sp>
                  <p:nvSpPr>
                    <p:cNvPr id="698" name="Oval 100">
                      <a:extLst>
                        <a:ext uri="{FF2B5EF4-FFF2-40B4-BE49-F238E27FC236}">
                          <a16:creationId xmlns:a16="http://schemas.microsoft.com/office/drawing/2014/main" id="{53C5FBE2-7ED9-9D9E-9978-8CD7A666C35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5BAE7D24-1C66-FA98-7A38-E71C4DAC760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5" name="Group 12">
                    <a:extLst>
                      <a:ext uri="{FF2B5EF4-FFF2-40B4-BE49-F238E27FC236}">
                        <a16:creationId xmlns:a16="http://schemas.microsoft.com/office/drawing/2014/main" id="{6F824D1A-D2E8-318A-3224-5797451AA873}"/>
                      </a:ext>
                    </a:extLst>
                  </p:cNvPr>
                  <p:cNvGrpSpPr/>
                  <p:nvPr/>
                </p:nvGrpSpPr>
                <p:grpSpPr>
                  <a:xfrm rot="15530705">
                    <a:off x="2284581" y="2639655"/>
                    <a:ext cx="405591" cy="1883879"/>
                    <a:chOff x="1905000" y="1828800"/>
                    <a:chExt cx="762000" cy="2362200"/>
                  </a:xfrm>
                  <a:grpFill/>
                </p:grpSpPr>
                <p:sp>
                  <p:nvSpPr>
                    <p:cNvPr id="696" name="Oval 98">
                      <a:extLst>
                        <a:ext uri="{FF2B5EF4-FFF2-40B4-BE49-F238E27FC236}">
                          <a16:creationId xmlns:a16="http://schemas.microsoft.com/office/drawing/2014/main" id="{191A9C96-CD82-B4B1-5AAB-AF743414E67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Oval 14">
                      <a:extLst>
                        <a:ext uri="{FF2B5EF4-FFF2-40B4-BE49-F238E27FC236}">
                          <a16:creationId xmlns:a16="http://schemas.microsoft.com/office/drawing/2014/main" id="{A86BB86C-0538-7DDE-964B-6684C8CDD53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3" name="Group 21">
                  <a:extLst>
                    <a:ext uri="{FF2B5EF4-FFF2-40B4-BE49-F238E27FC236}">
                      <a16:creationId xmlns:a16="http://schemas.microsoft.com/office/drawing/2014/main" id="{5AFD557F-C178-19C3-8DA8-27D4554E4300}"/>
                    </a:ext>
                  </a:extLst>
                </p:cNvPr>
                <p:cNvGrpSpPr/>
                <p:nvPr/>
              </p:nvGrpSpPr>
              <p:grpSpPr>
                <a:xfrm rot="2927600">
                  <a:off x="1498597" y="881328"/>
                  <a:ext cx="1193804" cy="897916"/>
                  <a:chOff x="1111998" y="1862460"/>
                  <a:chExt cx="2362200" cy="1921930"/>
                </a:xfrm>
                <a:grpFill/>
              </p:grpSpPr>
              <p:grpSp>
                <p:nvGrpSpPr>
                  <p:cNvPr id="684" name="Group 6">
                    <a:extLst>
                      <a:ext uri="{FF2B5EF4-FFF2-40B4-BE49-F238E27FC236}">
                        <a16:creationId xmlns:a16="http://schemas.microsoft.com/office/drawing/2014/main" id="{37993AF9-615E-0AD2-E7F5-51314E7E7040}"/>
                      </a:ext>
                    </a:extLst>
                  </p:cNvPr>
                  <p:cNvGrpSpPr/>
                  <p:nvPr/>
                </p:nvGrpSpPr>
                <p:grpSpPr>
                  <a:xfrm rot="17802976">
                    <a:off x="1912098" y="1823816"/>
                    <a:ext cx="762000" cy="2362200"/>
                    <a:chOff x="1905000" y="1828800"/>
                    <a:chExt cx="762000" cy="2362200"/>
                  </a:xfrm>
                  <a:grpFill/>
                </p:grpSpPr>
                <p:sp>
                  <p:nvSpPr>
                    <p:cNvPr id="691" name="Oval 4">
                      <a:extLst>
                        <a:ext uri="{FF2B5EF4-FFF2-40B4-BE49-F238E27FC236}">
                          <a16:creationId xmlns:a16="http://schemas.microsoft.com/office/drawing/2014/main" id="{31C455B9-FDA7-E8F7-6519-8B6460CA565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a:extLst>
                        <a:ext uri="{FF2B5EF4-FFF2-40B4-BE49-F238E27FC236}">
                          <a16:creationId xmlns:a16="http://schemas.microsoft.com/office/drawing/2014/main" id="{DA83339C-797F-4FBA-4492-DAD3F2A9B8B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5" name="Group 9">
                    <a:extLst>
                      <a:ext uri="{FF2B5EF4-FFF2-40B4-BE49-F238E27FC236}">
                        <a16:creationId xmlns:a16="http://schemas.microsoft.com/office/drawing/2014/main" id="{795A7A13-306A-2490-1F39-31BE0C4FA5A2}"/>
                      </a:ext>
                    </a:extLst>
                  </p:cNvPr>
                  <p:cNvGrpSpPr/>
                  <p:nvPr/>
                </p:nvGrpSpPr>
                <p:grpSpPr>
                  <a:xfrm rot="19123498">
                    <a:off x="2501621" y="1862460"/>
                    <a:ext cx="542170" cy="1782007"/>
                    <a:chOff x="1905000" y="1828800"/>
                    <a:chExt cx="762000" cy="2362200"/>
                  </a:xfrm>
                  <a:grpFill/>
                </p:grpSpPr>
                <p:sp>
                  <p:nvSpPr>
                    <p:cNvPr id="689" name="Oval 91">
                      <a:extLst>
                        <a:ext uri="{FF2B5EF4-FFF2-40B4-BE49-F238E27FC236}">
                          <a16:creationId xmlns:a16="http://schemas.microsoft.com/office/drawing/2014/main" id="{45EA20F9-15F6-9726-690B-DF873FE2874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Oval 689">
                      <a:extLst>
                        <a:ext uri="{FF2B5EF4-FFF2-40B4-BE49-F238E27FC236}">
                          <a16:creationId xmlns:a16="http://schemas.microsoft.com/office/drawing/2014/main" id="{5E097709-07EC-F698-EECD-BD0251443DC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6" name="Group 12">
                    <a:extLst>
                      <a:ext uri="{FF2B5EF4-FFF2-40B4-BE49-F238E27FC236}">
                        <a16:creationId xmlns:a16="http://schemas.microsoft.com/office/drawing/2014/main" id="{69E9ABB1-A9ED-F195-B3EA-EE09B087803D}"/>
                      </a:ext>
                    </a:extLst>
                  </p:cNvPr>
                  <p:cNvGrpSpPr/>
                  <p:nvPr/>
                </p:nvGrpSpPr>
                <p:grpSpPr>
                  <a:xfrm rot="15530705">
                    <a:off x="2284581" y="2639655"/>
                    <a:ext cx="405591" cy="1883879"/>
                    <a:chOff x="1905000" y="1828800"/>
                    <a:chExt cx="762000" cy="2362200"/>
                  </a:xfrm>
                  <a:grpFill/>
                </p:grpSpPr>
                <p:sp>
                  <p:nvSpPr>
                    <p:cNvPr id="687" name="Oval 89">
                      <a:extLst>
                        <a:ext uri="{FF2B5EF4-FFF2-40B4-BE49-F238E27FC236}">
                          <a16:creationId xmlns:a16="http://schemas.microsoft.com/office/drawing/2014/main" id="{36263310-864B-3D23-9D9A-B4A17E95A4B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Oval 90">
                      <a:extLst>
                        <a:ext uri="{FF2B5EF4-FFF2-40B4-BE49-F238E27FC236}">
                          <a16:creationId xmlns:a16="http://schemas.microsoft.com/office/drawing/2014/main" id="{AE290236-67FC-3EAC-AC70-55643398FB3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4" name="Group 31">
                  <a:extLst>
                    <a:ext uri="{FF2B5EF4-FFF2-40B4-BE49-F238E27FC236}">
                      <a16:creationId xmlns:a16="http://schemas.microsoft.com/office/drawing/2014/main" id="{3CD5CC8E-BED5-D75F-D987-BB7B47D818C4}"/>
                    </a:ext>
                  </a:extLst>
                </p:cNvPr>
                <p:cNvGrpSpPr/>
                <p:nvPr/>
              </p:nvGrpSpPr>
              <p:grpSpPr>
                <a:xfrm rot="20238387">
                  <a:off x="1346199" y="1643328"/>
                  <a:ext cx="1193804" cy="897916"/>
                  <a:chOff x="1111998" y="1862460"/>
                  <a:chExt cx="2362200" cy="1921930"/>
                </a:xfrm>
                <a:grpFill/>
              </p:grpSpPr>
              <p:grpSp>
                <p:nvGrpSpPr>
                  <p:cNvPr id="675" name="Group 6">
                    <a:extLst>
                      <a:ext uri="{FF2B5EF4-FFF2-40B4-BE49-F238E27FC236}">
                        <a16:creationId xmlns:a16="http://schemas.microsoft.com/office/drawing/2014/main" id="{B2CCBB6F-669B-116F-CF71-BF9E0941BFF7}"/>
                      </a:ext>
                    </a:extLst>
                  </p:cNvPr>
                  <p:cNvGrpSpPr/>
                  <p:nvPr/>
                </p:nvGrpSpPr>
                <p:grpSpPr>
                  <a:xfrm rot="17802976">
                    <a:off x="1912098" y="1823816"/>
                    <a:ext cx="762000" cy="2362200"/>
                    <a:chOff x="1905000" y="1828800"/>
                    <a:chExt cx="762000" cy="2362200"/>
                  </a:xfrm>
                  <a:grpFill/>
                </p:grpSpPr>
                <p:sp>
                  <p:nvSpPr>
                    <p:cNvPr id="682" name="Oval 4">
                      <a:extLst>
                        <a:ext uri="{FF2B5EF4-FFF2-40B4-BE49-F238E27FC236}">
                          <a16:creationId xmlns:a16="http://schemas.microsoft.com/office/drawing/2014/main" id="{A3CCE216-26A3-54F5-CFCC-4641506B93E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Oval 682">
                      <a:extLst>
                        <a:ext uri="{FF2B5EF4-FFF2-40B4-BE49-F238E27FC236}">
                          <a16:creationId xmlns:a16="http://schemas.microsoft.com/office/drawing/2014/main" id="{A3021BE2-D790-6971-F71B-621339FF2BD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6" name="Group 9">
                    <a:extLst>
                      <a:ext uri="{FF2B5EF4-FFF2-40B4-BE49-F238E27FC236}">
                        <a16:creationId xmlns:a16="http://schemas.microsoft.com/office/drawing/2014/main" id="{49B09C68-6098-7BA1-2166-4F0F58A90B6F}"/>
                      </a:ext>
                    </a:extLst>
                  </p:cNvPr>
                  <p:cNvGrpSpPr/>
                  <p:nvPr/>
                </p:nvGrpSpPr>
                <p:grpSpPr>
                  <a:xfrm rot="19123498">
                    <a:off x="2501621" y="1862460"/>
                    <a:ext cx="542170" cy="1782007"/>
                    <a:chOff x="1905000" y="1828800"/>
                    <a:chExt cx="762000" cy="2362200"/>
                  </a:xfrm>
                  <a:grpFill/>
                </p:grpSpPr>
                <p:sp>
                  <p:nvSpPr>
                    <p:cNvPr id="680" name="Oval 679">
                      <a:extLst>
                        <a:ext uri="{FF2B5EF4-FFF2-40B4-BE49-F238E27FC236}">
                          <a16:creationId xmlns:a16="http://schemas.microsoft.com/office/drawing/2014/main" id="{0EC00F07-5F9A-C33C-D651-869E3B6EDCE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Oval 680">
                      <a:extLst>
                        <a:ext uri="{FF2B5EF4-FFF2-40B4-BE49-F238E27FC236}">
                          <a16:creationId xmlns:a16="http://schemas.microsoft.com/office/drawing/2014/main" id="{0E52566E-0D68-1EA8-A679-BF95C35D6DA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7" name="Group 12">
                    <a:extLst>
                      <a:ext uri="{FF2B5EF4-FFF2-40B4-BE49-F238E27FC236}">
                        <a16:creationId xmlns:a16="http://schemas.microsoft.com/office/drawing/2014/main" id="{01D51A22-D803-F3D7-88F3-B9830726F49A}"/>
                      </a:ext>
                    </a:extLst>
                  </p:cNvPr>
                  <p:cNvGrpSpPr/>
                  <p:nvPr/>
                </p:nvGrpSpPr>
                <p:grpSpPr>
                  <a:xfrm rot="15530705">
                    <a:off x="2284581" y="2639655"/>
                    <a:ext cx="405591" cy="1883879"/>
                    <a:chOff x="1905000" y="1828800"/>
                    <a:chExt cx="762000" cy="2362200"/>
                  </a:xfrm>
                  <a:grpFill/>
                </p:grpSpPr>
                <p:sp>
                  <p:nvSpPr>
                    <p:cNvPr id="678" name="Oval 677">
                      <a:extLst>
                        <a:ext uri="{FF2B5EF4-FFF2-40B4-BE49-F238E27FC236}">
                          <a16:creationId xmlns:a16="http://schemas.microsoft.com/office/drawing/2014/main" id="{B2075B1B-5CC7-5F17-9308-5D019BA9671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678">
                      <a:extLst>
                        <a:ext uri="{FF2B5EF4-FFF2-40B4-BE49-F238E27FC236}">
                          <a16:creationId xmlns:a16="http://schemas.microsoft.com/office/drawing/2014/main" id="{6A914C9C-20F6-5113-6EF1-CEEE36FB12F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02" name="Group 104">
                <a:extLst>
                  <a:ext uri="{FF2B5EF4-FFF2-40B4-BE49-F238E27FC236}">
                    <a16:creationId xmlns:a16="http://schemas.microsoft.com/office/drawing/2014/main" id="{DD51909C-A5CB-DB05-6B45-4F98F673A5C9}"/>
                  </a:ext>
                </a:extLst>
              </p:cNvPr>
              <p:cNvGrpSpPr/>
              <p:nvPr/>
            </p:nvGrpSpPr>
            <p:grpSpPr>
              <a:xfrm rot="3068959">
                <a:off x="5905259" y="3277793"/>
                <a:ext cx="1143483" cy="840157"/>
                <a:chOff x="736597" y="733384"/>
                <a:chExt cx="1807860" cy="1807860"/>
              </a:xfrm>
              <a:solidFill>
                <a:schemeClr val="accent6">
                  <a:lumMod val="40000"/>
                  <a:lumOff val="60000"/>
                </a:schemeClr>
              </a:solidFill>
            </p:grpSpPr>
            <p:grpSp>
              <p:nvGrpSpPr>
                <p:cNvPr id="703" name="Group 15">
                  <a:extLst>
                    <a:ext uri="{FF2B5EF4-FFF2-40B4-BE49-F238E27FC236}">
                      <a16:creationId xmlns:a16="http://schemas.microsoft.com/office/drawing/2014/main" id="{D1644BED-4526-3C6A-8B2E-F03B016550B4}"/>
                    </a:ext>
                  </a:extLst>
                </p:cNvPr>
                <p:cNvGrpSpPr/>
                <p:nvPr/>
              </p:nvGrpSpPr>
              <p:grpSpPr>
                <a:xfrm rot="20238387">
                  <a:off x="736597" y="881328"/>
                  <a:ext cx="1193804" cy="897916"/>
                  <a:chOff x="1111998" y="1862460"/>
                  <a:chExt cx="2362200" cy="1921930"/>
                </a:xfrm>
                <a:grpFill/>
              </p:grpSpPr>
              <p:grpSp>
                <p:nvGrpSpPr>
                  <p:cNvPr id="724" name="Group 6">
                    <a:extLst>
                      <a:ext uri="{FF2B5EF4-FFF2-40B4-BE49-F238E27FC236}">
                        <a16:creationId xmlns:a16="http://schemas.microsoft.com/office/drawing/2014/main" id="{C6DA546C-CBB5-4234-C9AB-7C3A16A42DA8}"/>
                      </a:ext>
                    </a:extLst>
                  </p:cNvPr>
                  <p:cNvGrpSpPr/>
                  <p:nvPr/>
                </p:nvGrpSpPr>
                <p:grpSpPr>
                  <a:xfrm rot="17802976">
                    <a:off x="1912098" y="1823816"/>
                    <a:ext cx="762000" cy="2362200"/>
                    <a:chOff x="1905000" y="1828800"/>
                    <a:chExt cx="762000" cy="2362200"/>
                  </a:xfrm>
                  <a:grpFill/>
                </p:grpSpPr>
                <p:sp>
                  <p:nvSpPr>
                    <p:cNvPr id="731" name="Oval 4">
                      <a:extLst>
                        <a:ext uri="{FF2B5EF4-FFF2-40B4-BE49-F238E27FC236}">
                          <a16:creationId xmlns:a16="http://schemas.microsoft.com/office/drawing/2014/main" id="{E67BD0A5-5393-C58D-B3ED-A60C3412E00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5">
                      <a:extLst>
                        <a:ext uri="{FF2B5EF4-FFF2-40B4-BE49-F238E27FC236}">
                          <a16:creationId xmlns:a16="http://schemas.microsoft.com/office/drawing/2014/main" id="{33FE3D8C-447D-4588-0D01-1BDEC8BA0DE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5" name="Group 9">
                    <a:extLst>
                      <a:ext uri="{FF2B5EF4-FFF2-40B4-BE49-F238E27FC236}">
                        <a16:creationId xmlns:a16="http://schemas.microsoft.com/office/drawing/2014/main" id="{20566B0E-9941-3E8C-D0EC-0D30099BC71B}"/>
                      </a:ext>
                    </a:extLst>
                  </p:cNvPr>
                  <p:cNvGrpSpPr/>
                  <p:nvPr/>
                </p:nvGrpSpPr>
                <p:grpSpPr>
                  <a:xfrm rot="19123498">
                    <a:off x="2501621" y="1862460"/>
                    <a:ext cx="542170" cy="1782007"/>
                    <a:chOff x="1905000" y="1828800"/>
                    <a:chExt cx="762000" cy="2362200"/>
                  </a:xfrm>
                  <a:grpFill/>
                </p:grpSpPr>
                <p:sp>
                  <p:nvSpPr>
                    <p:cNvPr id="729" name="Oval 728">
                      <a:extLst>
                        <a:ext uri="{FF2B5EF4-FFF2-40B4-BE49-F238E27FC236}">
                          <a16:creationId xmlns:a16="http://schemas.microsoft.com/office/drawing/2014/main" id="{84A890DF-7E24-142E-D964-D93E28A27EF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Oval 729">
                      <a:extLst>
                        <a:ext uri="{FF2B5EF4-FFF2-40B4-BE49-F238E27FC236}">
                          <a16:creationId xmlns:a16="http://schemas.microsoft.com/office/drawing/2014/main" id="{AF5330E4-D26A-B1CF-5EEE-DB42B48DA26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6" name="Group 12">
                    <a:extLst>
                      <a:ext uri="{FF2B5EF4-FFF2-40B4-BE49-F238E27FC236}">
                        <a16:creationId xmlns:a16="http://schemas.microsoft.com/office/drawing/2014/main" id="{7939239C-C20B-ABDD-A638-8D8ECC547749}"/>
                      </a:ext>
                    </a:extLst>
                  </p:cNvPr>
                  <p:cNvGrpSpPr/>
                  <p:nvPr/>
                </p:nvGrpSpPr>
                <p:grpSpPr>
                  <a:xfrm rot="15530705">
                    <a:off x="2284581" y="2639655"/>
                    <a:ext cx="405591" cy="1883879"/>
                    <a:chOff x="1905000" y="1828800"/>
                    <a:chExt cx="762000" cy="2362200"/>
                  </a:xfrm>
                  <a:grpFill/>
                </p:grpSpPr>
                <p:sp>
                  <p:nvSpPr>
                    <p:cNvPr id="727" name="Oval 726">
                      <a:extLst>
                        <a:ext uri="{FF2B5EF4-FFF2-40B4-BE49-F238E27FC236}">
                          <a16:creationId xmlns:a16="http://schemas.microsoft.com/office/drawing/2014/main" id="{4F646737-F168-EC9D-42E4-CAC4B55AE57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Oval 14">
                      <a:extLst>
                        <a:ext uri="{FF2B5EF4-FFF2-40B4-BE49-F238E27FC236}">
                          <a16:creationId xmlns:a16="http://schemas.microsoft.com/office/drawing/2014/main" id="{C460E7A5-263C-17F7-8443-00CBC71FF83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4" name="Group 21">
                  <a:extLst>
                    <a:ext uri="{FF2B5EF4-FFF2-40B4-BE49-F238E27FC236}">
                      <a16:creationId xmlns:a16="http://schemas.microsoft.com/office/drawing/2014/main" id="{400A23CA-9E4B-FB83-680D-262A459656FE}"/>
                    </a:ext>
                  </a:extLst>
                </p:cNvPr>
                <p:cNvGrpSpPr/>
                <p:nvPr/>
              </p:nvGrpSpPr>
              <p:grpSpPr>
                <a:xfrm rot="2927600">
                  <a:off x="1498597" y="881328"/>
                  <a:ext cx="1193804" cy="897916"/>
                  <a:chOff x="1111998" y="1862460"/>
                  <a:chExt cx="2362200" cy="1921930"/>
                </a:xfrm>
                <a:grpFill/>
              </p:grpSpPr>
              <p:grpSp>
                <p:nvGrpSpPr>
                  <p:cNvPr id="715" name="Group 6">
                    <a:extLst>
                      <a:ext uri="{FF2B5EF4-FFF2-40B4-BE49-F238E27FC236}">
                        <a16:creationId xmlns:a16="http://schemas.microsoft.com/office/drawing/2014/main" id="{7D1C4EC1-71E0-1B81-889D-0D9D7A82AB0A}"/>
                      </a:ext>
                    </a:extLst>
                  </p:cNvPr>
                  <p:cNvGrpSpPr/>
                  <p:nvPr/>
                </p:nvGrpSpPr>
                <p:grpSpPr>
                  <a:xfrm rot="17802976">
                    <a:off x="1912098" y="1823816"/>
                    <a:ext cx="762000" cy="2362200"/>
                    <a:chOff x="1905000" y="1828800"/>
                    <a:chExt cx="762000" cy="2362200"/>
                  </a:xfrm>
                  <a:grpFill/>
                </p:grpSpPr>
                <p:sp>
                  <p:nvSpPr>
                    <p:cNvPr id="722" name="Oval 4">
                      <a:extLst>
                        <a:ext uri="{FF2B5EF4-FFF2-40B4-BE49-F238E27FC236}">
                          <a16:creationId xmlns:a16="http://schemas.microsoft.com/office/drawing/2014/main" id="{400A8273-8881-A181-3A05-0F1746BDB92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Oval 722">
                      <a:extLst>
                        <a:ext uri="{FF2B5EF4-FFF2-40B4-BE49-F238E27FC236}">
                          <a16:creationId xmlns:a16="http://schemas.microsoft.com/office/drawing/2014/main" id="{8E9CCDAA-EE44-4547-6BC3-84A28D7C0C5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 name="Group 9">
                    <a:extLst>
                      <a:ext uri="{FF2B5EF4-FFF2-40B4-BE49-F238E27FC236}">
                        <a16:creationId xmlns:a16="http://schemas.microsoft.com/office/drawing/2014/main" id="{7A88CBE9-D16A-20F3-7911-C0B4376689AD}"/>
                      </a:ext>
                    </a:extLst>
                  </p:cNvPr>
                  <p:cNvGrpSpPr/>
                  <p:nvPr/>
                </p:nvGrpSpPr>
                <p:grpSpPr>
                  <a:xfrm rot="19123498">
                    <a:off x="2501621" y="1862460"/>
                    <a:ext cx="542170" cy="1782007"/>
                    <a:chOff x="1905000" y="1828800"/>
                    <a:chExt cx="762000" cy="2362200"/>
                  </a:xfrm>
                  <a:grpFill/>
                </p:grpSpPr>
                <p:sp>
                  <p:nvSpPr>
                    <p:cNvPr id="720" name="Oval 719">
                      <a:extLst>
                        <a:ext uri="{FF2B5EF4-FFF2-40B4-BE49-F238E27FC236}">
                          <a16:creationId xmlns:a16="http://schemas.microsoft.com/office/drawing/2014/main" id="{1F7D8CF1-16E7-C6DE-F1D7-5559CF36101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Oval 720">
                      <a:extLst>
                        <a:ext uri="{FF2B5EF4-FFF2-40B4-BE49-F238E27FC236}">
                          <a16:creationId xmlns:a16="http://schemas.microsoft.com/office/drawing/2014/main" id="{44AE960B-3B7A-CF2A-4386-8DB782355D5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7" name="Group 12">
                    <a:extLst>
                      <a:ext uri="{FF2B5EF4-FFF2-40B4-BE49-F238E27FC236}">
                        <a16:creationId xmlns:a16="http://schemas.microsoft.com/office/drawing/2014/main" id="{5983864E-8DF0-AA61-0812-61D9EBCD6BBB}"/>
                      </a:ext>
                    </a:extLst>
                  </p:cNvPr>
                  <p:cNvGrpSpPr/>
                  <p:nvPr/>
                </p:nvGrpSpPr>
                <p:grpSpPr>
                  <a:xfrm rot="15530705">
                    <a:off x="2284581" y="2639655"/>
                    <a:ext cx="405591" cy="1883879"/>
                    <a:chOff x="1905000" y="1828800"/>
                    <a:chExt cx="762000" cy="2362200"/>
                  </a:xfrm>
                  <a:grpFill/>
                </p:grpSpPr>
                <p:sp>
                  <p:nvSpPr>
                    <p:cNvPr id="718" name="Oval 717">
                      <a:extLst>
                        <a:ext uri="{FF2B5EF4-FFF2-40B4-BE49-F238E27FC236}">
                          <a16:creationId xmlns:a16="http://schemas.microsoft.com/office/drawing/2014/main" id="{344B1E26-A623-CB03-1696-9F497D1086E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D1184154-AFE0-59C4-24FB-DB9E25F9DD0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5" name="Group 31">
                  <a:extLst>
                    <a:ext uri="{FF2B5EF4-FFF2-40B4-BE49-F238E27FC236}">
                      <a16:creationId xmlns:a16="http://schemas.microsoft.com/office/drawing/2014/main" id="{6E9CBA8E-B027-CC17-D11D-2A74BB5B101B}"/>
                    </a:ext>
                  </a:extLst>
                </p:cNvPr>
                <p:cNvGrpSpPr/>
                <p:nvPr/>
              </p:nvGrpSpPr>
              <p:grpSpPr>
                <a:xfrm rot="20238387">
                  <a:off x="1346199" y="1643328"/>
                  <a:ext cx="1193804" cy="897916"/>
                  <a:chOff x="1111998" y="1862460"/>
                  <a:chExt cx="2362200" cy="1921930"/>
                </a:xfrm>
                <a:grpFill/>
              </p:grpSpPr>
              <p:grpSp>
                <p:nvGrpSpPr>
                  <p:cNvPr id="706" name="Group 6">
                    <a:extLst>
                      <a:ext uri="{FF2B5EF4-FFF2-40B4-BE49-F238E27FC236}">
                        <a16:creationId xmlns:a16="http://schemas.microsoft.com/office/drawing/2014/main" id="{594F2D51-186C-70C5-F8F4-66C3A2644CA8}"/>
                      </a:ext>
                    </a:extLst>
                  </p:cNvPr>
                  <p:cNvGrpSpPr/>
                  <p:nvPr/>
                </p:nvGrpSpPr>
                <p:grpSpPr>
                  <a:xfrm rot="17802976">
                    <a:off x="1912098" y="1823816"/>
                    <a:ext cx="762000" cy="2362200"/>
                    <a:chOff x="1905000" y="1828800"/>
                    <a:chExt cx="762000" cy="2362200"/>
                  </a:xfrm>
                  <a:grpFill/>
                </p:grpSpPr>
                <p:sp>
                  <p:nvSpPr>
                    <p:cNvPr id="713" name="Oval 4">
                      <a:extLst>
                        <a:ext uri="{FF2B5EF4-FFF2-40B4-BE49-F238E27FC236}">
                          <a16:creationId xmlns:a16="http://schemas.microsoft.com/office/drawing/2014/main" id="{FCA13702-7E18-3722-72A3-369C451A082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Oval 713">
                      <a:extLst>
                        <a:ext uri="{FF2B5EF4-FFF2-40B4-BE49-F238E27FC236}">
                          <a16:creationId xmlns:a16="http://schemas.microsoft.com/office/drawing/2014/main" id="{711D6FB8-A240-6328-DE80-03CE26D821F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7" name="Group 9">
                    <a:extLst>
                      <a:ext uri="{FF2B5EF4-FFF2-40B4-BE49-F238E27FC236}">
                        <a16:creationId xmlns:a16="http://schemas.microsoft.com/office/drawing/2014/main" id="{F8BF864F-316B-AB01-83F2-BA9845B5BAE7}"/>
                      </a:ext>
                    </a:extLst>
                  </p:cNvPr>
                  <p:cNvGrpSpPr/>
                  <p:nvPr/>
                </p:nvGrpSpPr>
                <p:grpSpPr>
                  <a:xfrm rot="19123498">
                    <a:off x="2501621" y="1862460"/>
                    <a:ext cx="542170" cy="1782007"/>
                    <a:chOff x="1905000" y="1828800"/>
                    <a:chExt cx="762000" cy="2362200"/>
                  </a:xfrm>
                  <a:grpFill/>
                </p:grpSpPr>
                <p:sp>
                  <p:nvSpPr>
                    <p:cNvPr id="711" name="Oval 710">
                      <a:extLst>
                        <a:ext uri="{FF2B5EF4-FFF2-40B4-BE49-F238E27FC236}">
                          <a16:creationId xmlns:a16="http://schemas.microsoft.com/office/drawing/2014/main" id="{316B1C46-6677-07CE-309A-88ABE1C37C6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Oval 711">
                      <a:extLst>
                        <a:ext uri="{FF2B5EF4-FFF2-40B4-BE49-F238E27FC236}">
                          <a16:creationId xmlns:a16="http://schemas.microsoft.com/office/drawing/2014/main" id="{CD143C31-CD13-2DD6-1B4A-DAEE5AA295D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8" name="Group 12">
                    <a:extLst>
                      <a:ext uri="{FF2B5EF4-FFF2-40B4-BE49-F238E27FC236}">
                        <a16:creationId xmlns:a16="http://schemas.microsoft.com/office/drawing/2014/main" id="{7F222C7D-5F18-E6EC-716C-DB7770E393AC}"/>
                      </a:ext>
                    </a:extLst>
                  </p:cNvPr>
                  <p:cNvGrpSpPr/>
                  <p:nvPr/>
                </p:nvGrpSpPr>
                <p:grpSpPr>
                  <a:xfrm rot="15530705">
                    <a:off x="2284581" y="2639655"/>
                    <a:ext cx="405591" cy="1883879"/>
                    <a:chOff x="1905000" y="1828800"/>
                    <a:chExt cx="762000" cy="2362200"/>
                  </a:xfrm>
                  <a:grpFill/>
                </p:grpSpPr>
                <p:sp>
                  <p:nvSpPr>
                    <p:cNvPr id="709" name="Oval 708">
                      <a:extLst>
                        <a:ext uri="{FF2B5EF4-FFF2-40B4-BE49-F238E27FC236}">
                          <a16:creationId xmlns:a16="http://schemas.microsoft.com/office/drawing/2014/main" id="{55EFB4B2-4886-D047-6E8D-8DD03DB79C9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A24645D6-76EB-0F04-6975-EDA675774E0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33" name="Group 135">
                <a:extLst>
                  <a:ext uri="{FF2B5EF4-FFF2-40B4-BE49-F238E27FC236}">
                    <a16:creationId xmlns:a16="http://schemas.microsoft.com/office/drawing/2014/main" id="{C395DD9F-388D-000D-925A-75920348F56E}"/>
                  </a:ext>
                </a:extLst>
              </p:cNvPr>
              <p:cNvGrpSpPr/>
              <p:nvPr/>
            </p:nvGrpSpPr>
            <p:grpSpPr>
              <a:xfrm rot="5892673">
                <a:off x="6718759" y="2785742"/>
                <a:ext cx="1528325" cy="1350205"/>
                <a:chOff x="736597" y="733384"/>
                <a:chExt cx="1807860" cy="1807860"/>
              </a:xfrm>
              <a:solidFill>
                <a:schemeClr val="accent6">
                  <a:lumMod val="40000"/>
                  <a:lumOff val="60000"/>
                </a:schemeClr>
              </a:solidFill>
            </p:grpSpPr>
            <p:grpSp>
              <p:nvGrpSpPr>
                <p:cNvPr id="734" name="Group 15">
                  <a:extLst>
                    <a:ext uri="{FF2B5EF4-FFF2-40B4-BE49-F238E27FC236}">
                      <a16:creationId xmlns:a16="http://schemas.microsoft.com/office/drawing/2014/main" id="{9306BB8B-B90E-AEA9-ED97-B63DE9B63A66}"/>
                    </a:ext>
                  </a:extLst>
                </p:cNvPr>
                <p:cNvGrpSpPr/>
                <p:nvPr/>
              </p:nvGrpSpPr>
              <p:grpSpPr>
                <a:xfrm rot="20238387">
                  <a:off x="736597" y="881328"/>
                  <a:ext cx="1193804" cy="897916"/>
                  <a:chOff x="1111998" y="1862460"/>
                  <a:chExt cx="2362200" cy="1921930"/>
                </a:xfrm>
                <a:grpFill/>
              </p:grpSpPr>
              <p:grpSp>
                <p:nvGrpSpPr>
                  <p:cNvPr id="755" name="Group 6">
                    <a:extLst>
                      <a:ext uri="{FF2B5EF4-FFF2-40B4-BE49-F238E27FC236}">
                        <a16:creationId xmlns:a16="http://schemas.microsoft.com/office/drawing/2014/main" id="{431F8EFB-A811-6FE7-BED7-50EA09C8D35C}"/>
                      </a:ext>
                    </a:extLst>
                  </p:cNvPr>
                  <p:cNvGrpSpPr/>
                  <p:nvPr/>
                </p:nvGrpSpPr>
                <p:grpSpPr>
                  <a:xfrm rot="17802976">
                    <a:off x="1912098" y="1823816"/>
                    <a:ext cx="762000" cy="2362200"/>
                    <a:chOff x="1905000" y="1828800"/>
                    <a:chExt cx="762000" cy="2362200"/>
                  </a:xfrm>
                  <a:grpFill/>
                </p:grpSpPr>
                <p:sp>
                  <p:nvSpPr>
                    <p:cNvPr id="762" name="Oval 4">
                      <a:extLst>
                        <a:ext uri="{FF2B5EF4-FFF2-40B4-BE49-F238E27FC236}">
                          <a16:creationId xmlns:a16="http://schemas.microsoft.com/office/drawing/2014/main" id="{50C29483-6333-E18A-1B1F-0F3BB6CCF00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Oval 5">
                      <a:extLst>
                        <a:ext uri="{FF2B5EF4-FFF2-40B4-BE49-F238E27FC236}">
                          <a16:creationId xmlns:a16="http://schemas.microsoft.com/office/drawing/2014/main" id="{90F3731A-1C77-D0E8-6AF7-9C7BF61287F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6" name="Group 9">
                    <a:extLst>
                      <a:ext uri="{FF2B5EF4-FFF2-40B4-BE49-F238E27FC236}">
                        <a16:creationId xmlns:a16="http://schemas.microsoft.com/office/drawing/2014/main" id="{DD5291F9-483C-7BFB-B091-2B09F4B2D59A}"/>
                      </a:ext>
                    </a:extLst>
                  </p:cNvPr>
                  <p:cNvGrpSpPr/>
                  <p:nvPr/>
                </p:nvGrpSpPr>
                <p:grpSpPr>
                  <a:xfrm rot="19123498">
                    <a:off x="2501621" y="1862460"/>
                    <a:ext cx="542170" cy="1782007"/>
                    <a:chOff x="1905000" y="1828800"/>
                    <a:chExt cx="762000" cy="2362200"/>
                  </a:xfrm>
                  <a:grpFill/>
                </p:grpSpPr>
                <p:sp>
                  <p:nvSpPr>
                    <p:cNvPr id="760" name="Oval 759">
                      <a:extLst>
                        <a:ext uri="{FF2B5EF4-FFF2-40B4-BE49-F238E27FC236}">
                          <a16:creationId xmlns:a16="http://schemas.microsoft.com/office/drawing/2014/main" id="{3B279FF6-7A31-AB3C-F180-CBE8675D1C2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D7B53758-26DD-B2FE-1C9A-D797625CB07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7" name="Group 12">
                    <a:extLst>
                      <a:ext uri="{FF2B5EF4-FFF2-40B4-BE49-F238E27FC236}">
                        <a16:creationId xmlns:a16="http://schemas.microsoft.com/office/drawing/2014/main" id="{31645B28-68AC-F174-1202-5EE35C4B124A}"/>
                      </a:ext>
                    </a:extLst>
                  </p:cNvPr>
                  <p:cNvGrpSpPr/>
                  <p:nvPr/>
                </p:nvGrpSpPr>
                <p:grpSpPr>
                  <a:xfrm rot="15530705">
                    <a:off x="2284581" y="2639655"/>
                    <a:ext cx="405591" cy="1883879"/>
                    <a:chOff x="1905000" y="1828800"/>
                    <a:chExt cx="762000" cy="2362200"/>
                  </a:xfrm>
                  <a:grpFill/>
                </p:grpSpPr>
                <p:sp>
                  <p:nvSpPr>
                    <p:cNvPr id="758" name="Oval 757">
                      <a:extLst>
                        <a:ext uri="{FF2B5EF4-FFF2-40B4-BE49-F238E27FC236}">
                          <a16:creationId xmlns:a16="http://schemas.microsoft.com/office/drawing/2014/main" id="{12F4EFCD-0BEB-BB08-E168-3307E4EF43A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14">
                      <a:extLst>
                        <a:ext uri="{FF2B5EF4-FFF2-40B4-BE49-F238E27FC236}">
                          <a16:creationId xmlns:a16="http://schemas.microsoft.com/office/drawing/2014/main" id="{392EBACA-9539-4715-369B-CC5612D42D2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5" name="Group 21">
                  <a:extLst>
                    <a:ext uri="{FF2B5EF4-FFF2-40B4-BE49-F238E27FC236}">
                      <a16:creationId xmlns:a16="http://schemas.microsoft.com/office/drawing/2014/main" id="{9D531CAA-60D0-5507-2623-81C81BBF845A}"/>
                    </a:ext>
                  </a:extLst>
                </p:cNvPr>
                <p:cNvGrpSpPr/>
                <p:nvPr/>
              </p:nvGrpSpPr>
              <p:grpSpPr>
                <a:xfrm rot="2927600">
                  <a:off x="1498597" y="881328"/>
                  <a:ext cx="1193804" cy="897916"/>
                  <a:chOff x="1111998" y="1862460"/>
                  <a:chExt cx="2362200" cy="1921930"/>
                </a:xfrm>
                <a:grpFill/>
              </p:grpSpPr>
              <p:grpSp>
                <p:nvGrpSpPr>
                  <p:cNvPr id="746" name="Group 6">
                    <a:extLst>
                      <a:ext uri="{FF2B5EF4-FFF2-40B4-BE49-F238E27FC236}">
                        <a16:creationId xmlns:a16="http://schemas.microsoft.com/office/drawing/2014/main" id="{1EDF2B27-45C2-7DF9-0CD7-64CC9D0908AB}"/>
                      </a:ext>
                    </a:extLst>
                  </p:cNvPr>
                  <p:cNvGrpSpPr/>
                  <p:nvPr/>
                </p:nvGrpSpPr>
                <p:grpSpPr>
                  <a:xfrm rot="17802976">
                    <a:off x="1912098" y="1823816"/>
                    <a:ext cx="762000" cy="2362200"/>
                    <a:chOff x="1905000" y="1828800"/>
                    <a:chExt cx="762000" cy="2362200"/>
                  </a:xfrm>
                  <a:grpFill/>
                </p:grpSpPr>
                <p:sp>
                  <p:nvSpPr>
                    <p:cNvPr id="753" name="Oval 4">
                      <a:extLst>
                        <a:ext uri="{FF2B5EF4-FFF2-40B4-BE49-F238E27FC236}">
                          <a16:creationId xmlns:a16="http://schemas.microsoft.com/office/drawing/2014/main" id="{E6F1B3CA-6142-C835-973B-9EE96FBF88E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Oval 753">
                      <a:extLst>
                        <a:ext uri="{FF2B5EF4-FFF2-40B4-BE49-F238E27FC236}">
                          <a16:creationId xmlns:a16="http://schemas.microsoft.com/office/drawing/2014/main" id="{D5B75580-4D14-F86D-711D-E8DE914CCED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7" name="Group 9">
                    <a:extLst>
                      <a:ext uri="{FF2B5EF4-FFF2-40B4-BE49-F238E27FC236}">
                        <a16:creationId xmlns:a16="http://schemas.microsoft.com/office/drawing/2014/main" id="{E3C6E08E-6E18-708E-F428-85F2F2F2612A}"/>
                      </a:ext>
                    </a:extLst>
                  </p:cNvPr>
                  <p:cNvGrpSpPr/>
                  <p:nvPr/>
                </p:nvGrpSpPr>
                <p:grpSpPr>
                  <a:xfrm rot="19123498">
                    <a:off x="2501621" y="1862460"/>
                    <a:ext cx="542170" cy="1782007"/>
                    <a:chOff x="1905000" y="1828800"/>
                    <a:chExt cx="762000" cy="2362200"/>
                  </a:xfrm>
                  <a:grpFill/>
                </p:grpSpPr>
                <p:sp>
                  <p:nvSpPr>
                    <p:cNvPr id="751" name="Oval 750">
                      <a:extLst>
                        <a:ext uri="{FF2B5EF4-FFF2-40B4-BE49-F238E27FC236}">
                          <a16:creationId xmlns:a16="http://schemas.microsoft.com/office/drawing/2014/main" id="{CD97D14C-3F1C-32D6-6AC5-D701071FBEF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Oval 751">
                      <a:extLst>
                        <a:ext uri="{FF2B5EF4-FFF2-40B4-BE49-F238E27FC236}">
                          <a16:creationId xmlns:a16="http://schemas.microsoft.com/office/drawing/2014/main" id="{7F6B8454-42EE-AF5F-C85B-820CDBE9BC0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8" name="Group 12">
                    <a:extLst>
                      <a:ext uri="{FF2B5EF4-FFF2-40B4-BE49-F238E27FC236}">
                        <a16:creationId xmlns:a16="http://schemas.microsoft.com/office/drawing/2014/main" id="{CA6EFB30-DA9E-1372-D0EC-C646338350D9}"/>
                      </a:ext>
                    </a:extLst>
                  </p:cNvPr>
                  <p:cNvGrpSpPr/>
                  <p:nvPr/>
                </p:nvGrpSpPr>
                <p:grpSpPr>
                  <a:xfrm rot="15530705">
                    <a:off x="2284581" y="2639655"/>
                    <a:ext cx="405591" cy="1883879"/>
                    <a:chOff x="1905000" y="1828800"/>
                    <a:chExt cx="762000" cy="2362200"/>
                  </a:xfrm>
                  <a:grpFill/>
                </p:grpSpPr>
                <p:sp>
                  <p:nvSpPr>
                    <p:cNvPr id="749" name="Oval 748">
                      <a:extLst>
                        <a:ext uri="{FF2B5EF4-FFF2-40B4-BE49-F238E27FC236}">
                          <a16:creationId xmlns:a16="http://schemas.microsoft.com/office/drawing/2014/main" id="{C6817DEE-00FF-2194-38E6-75C03453799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51036315-DA2C-FAFF-E8A4-194F8D87A8A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6" name="Group 31">
                  <a:extLst>
                    <a:ext uri="{FF2B5EF4-FFF2-40B4-BE49-F238E27FC236}">
                      <a16:creationId xmlns:a16="http://schemas.microsoft.com/office/drawing/2014/main" id="{CB891A84-485B-69C9-5C96-745DDAD2452F}"/>
                    </a:ext>
                  </a:extLst>
                </p:cNvPr>
                <p:cNvGrpSpPr/>
                <p:nvPr/>
              </p:nvGrpSpPr>
              <p:grpSpPr>
                <a:xfrm rot="20238387">
                  <a:off x="1346199" y="1643328"/>
                  <a:ext cx="1193804" cy="897916"/>
                  <a:chOff x="1111998" y="1862460"/>
                  <a:chExt cx="2362200" cy="1921930"/>
                </a:xfrm>
                <a:grpFill/>
              </p:grpSpPr>
              <p:grpSp>
                <p:nvGrpSpPr>
                  <p:cNvPr id="737" name="Group 6">
                    <a:extLst>
                      <a:ext uri="{FF2B5EF4-FFF2-40B4-BE49-F238E27FC236}">
                        <a16:creationId xmlns:a16="http://schemas.microsoft.com/office/drawing/2014/main" id="{AC0CC652-C44A-91F4-36D9-A3001233097E}"/>
                      </a:ext>
                    </a:extLst>
                  </p:cNvPr>
                  <p:cNvGrpSpPr/>
                  <p:nvPr/>
                </p:nvGrpSpPr>
                <p:grpSpPr>
                  <a:xfrm rot="17802976">
                    <a:off x="1912098" y="1823816"/>
                    <a:ext cx="762000" cy="2362200"/>
                    <a:chOff x="1905000" y="1828800"/>
                    <a:chExt cx="762000" cy="2362200"/>
                  </a:xfrm>
                  <a:grpFill/>
                </p:grpSpPr>
                <p:sp>
                  <p:nvSpPr>
                    <p:cNvPr id="744" name="Oval 4">
                      <a:extLst>
                        <a:ext uri="{FF2B5EF4-FFF2-40B4-BE49-F238E27FC236}">
                          <a16:creationId xmlns:a16="http://schemas.microsoft.com/office/drawing/2014/main" id="{8D3A2293-6555-109B-9882-E9D72DE8B95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7392CA47-7482-2E9C-C501-66DFC830F19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8" name="Group 9">
                    <a:extLst>
                      <a:ext uri="{FF2B5EF4-FFF2-40B4-BE49-F238E27FC236}">
                        <a16:creationId xmlns:a16="http://schemas.microsoft.com/office/drawing/2014/main" id="{6B524B4D-E14B-78CB-B808-8BB2D7E56A4E}"/>
                      </a:ext>
                    </a:extLst>
                  </p:cNvPr>
                  <p:cNvGrpSpPr/>
                  <p:nvPr/>
                </p:nvGrpSpPr>
                <p:grpSpPr>
                  <a:xfrm rot="19123498">
                    <a:off x="2501621" y="1862460"/>
                    <a:ext cx="542170" cy="1782007"/>
                    <a:chOff x="1905000" y="1828800"/>
                    <a:chExt cx="762000" cy="2362200"/>
                  </a:xfrm>
                  <a:grpFill/>
                </p:grpSpPr>
                <p:sp>
                  <p:nvSpPr>
                    <p:cNvPr id="742" name="Oval 741">
                      <a:extLst>
                        <a:ext uri="{FF2B5EF4-FFF2-40B4-BE49-F238E27FC236}">
                          <a16:creationId xmlns:a16="http://schemas.microsoft.com/office/drawing/2014/main" id="{AE4F1DBF-1C40-6D00-DDF1-66587DA7218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Oval 742">
                      <a:extLst>
                        <a:ext uri="{FF2B5EF4-FFF2-40B4-BE49-F238E27FC236}">
                          <a16:creationId xmlns:a16="http://schemas.microsoft.com/office/drawing/2014/main" id="{98B106D1-0C3A-74FB-5E4A-84D9ABFEEAD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9" name="Group 12">
                    <a:extLst>
                      <a:ext uri="{FF2B5EF4-FFF2-40B4-BE49-F238E27FC236}">
                        <a16:creationId xmlns:a16="http://schemas.microsoft.com/office/drawing/2014/main" id="{E2BEEFC7-FD26-62E3-C18C-B4E3F0679D12}"/>
                      </a:ext>
                    </a:extLst>
                  </p:cNvPr>
                  <p:cNvGrpSpPr/>
                  <p:nvPr/>
                </p:nvGrpSpPr>
                <p:grpSpPr>
                  <a:xfrm rot="15530705">
                    <a:off x="2284581" y="2639655"/>
                    <a:ext cx="405591" cy="1883879"/>
                    <a:chOff x="1905000" y="1828800"/>
                    <a:chExt cx="762000" cy="2362200"/>
                  </a:xfrm>
                  <a:grpFill/>
                </p:grpSpPr>
                <p:sp>
                  <p:nvSpPr>
                    <p:cNvPr id="740" name="Oval 739">
                      <a:extLst>
                        <a:ext uri="{FF2B5EF4-FFF2-40B4-BE49-F238E27FC236}">
                          <a16:creationId xmlns:a16="http://schemas.microsoft.com/office/drawing/2014/main" id="{A3812FAB-1191-6794-6188-DD031BC5825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3D9B17F9-CF0B-44DE-9380-97781CBCD68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64" name="Group 166">
                <a:extLst>
                  <a:ext uri="{FF2B5EF4-FFF2-40B4-BE49-F238E27FC236}">
                    <a16:creationId xmlns:a16="http://schemas.microsoft.com/office/drawing/2014/main" id="{EF730178-24D3-01CD-051F-9D38F970F8B5}"/>
                  </a:ext>
                </a:extLst>
              </p:cNvPr>
              <p:cNvGrpSpPr/>
              <p:nvPr/>
            </p:nvGrpSpPr>
            <p:grpSpPr>
              <a:xfrm rot="20555714" flipH="1">
                <a:off x="7310411" y="2275053"/>
                <a:ext cx="1586260" cy="1364114"/>
                <a:chOff x="736597" y="733384"/>
                <a:chExt cx="1807860" cy="1807860"/>
              </a:xfrm>
              <a:solidFill>
                <a:schemeClr val="accent6">
                  <a:lumMod val="40000"/>
                  <a:lumOff val="60000"/>
                </a:schemeClr>
              </a:solidFill>
            </p:grpSpPr>
            <p:grpSp>
              <p:nvGrpSpPr>
                <p:cNvPr id="765" name="Group 15">
                  <a:extLst>
                    <a:ext uri="{FF2B5EF4-FFF2-40B4-BE49-F238E27FC236}">
                      <a16:creationId xmlns:a16="http://schemas.microsoft.com/office/drawing/2014/main" id="{6F577D71-76C8-0D18-54F0-27A34884C903}"/>
                    </a:ext>
                  </a:extLst>
                </p:cNvPr>
                <p:cNvGrpSpPr/>
                <p:nvPr/>
              </p:nvGrpSpPr>
              <p:grpSpPr>
                <a:xfrm rot="20238387">
                  <a:off x="736597" y="881328"/>
                  <a:ext cx="1193804" cy="897916"/>
                  <a:chOff x="1111998" y="1862460"/>
                  <a:chExt cx="2362200" cy="1921930"/>
                </a:xfrm>
                <a:grpFill/>
              </p:grpSpPr>
              <p:grpSp>
                <p:nvGrpSpPr>
                  <p:cNvPr id="786" name="Group 6">
                    <a:extLst>
                      <a:ext uri="{FF2B5EF4-FFF2-40B4-BE49-F238E27FC236}">
                        <a16:creationId xmlns:a16="http://schemas.microsoft.com/office/drawing/2014/main" id="{81C90988-F048-8F03-F0F6-4A2255A71285}"/>
                      </a:ext>
                    </a:extLst>
                  </p:cNvPr>
                  <p:cNvGrpSpPr/>
                  <p:nvPr/>
                </p:nvGrpSpPr>
                <p:grpSpPr>
                  <a:xfrm rot="17802976">
                    <a:off x="1912098" y="1823816"/>
                    <a:ext cx="762000" cy="2362200"/>
                    <a:chOff x="1905000" y="1828800"/>
                    <a:chExt cx="762000" cy="2362200"/>
                  </a:xfrm>
                  <a:grpFill/>
                </p:grpSpPr>
                <p:sp>
                  <p:nvSpPr>
                    <p:cNvPr id="793" name="Oval 4">
                      <a:extLst>
                        <a:ext uri="{FF2B5EF4-FFF2-40B4-BE49-F238E27FC236}">
                          <a16:creationId xmlns:a16="http://schemas.microsoft.com/office/drawing/2014/main" id="{991BC132-43B7-74CF-844F-3200C6098DD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Oval 5">
                      <a:extLst>
                        <a:ext uri="{FF2B5EF4-FFF2-40B4-BE49-F238E27FC236}">
                          <a16:creationId xmlns:a16="http://schemas.microsoft.com/office/drawing/2014/main" id="{C2CD1A9C-7633-B2A5-9883-37670D34EF0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7" name="Group 9">
                    <a:extLst>
                      <a:ext uri="{FF2B5EF4-FFF2-40B4-BE49-F238E27FC236}">
                        <a16:creationId xmlns:a16="http://schemas.microsoft.com/office/drawing/2014/main" id="{B882D058-AFD9-C356-3C11-F4F6596EC29D}"/>
                      </a:ext>
                    </a:extLst>
                  </p:cNvPr>
                  <p:cNvGrpSpPr/>
                  <p:nvPr/>
                </p:nvGrpSpPr>
                <p:grpSpPr>
                  <a:xfrm rot="19123498">
                    <a:off x="2501621" y="1862460"/>
                    <a:ext cx="542170" cy="1782007"/>
                    <a:chOff x="1905000" y="1828800"/>
                    <a:chExt cx="762000" cy="2362200"/>
                  </a:xfrm>
                  <a:grpFill/>
                </p:grpSpPr>
                <p:sp>
                  <p:nvSpPr>
                    <p:cNvPr id="791" name="Oval 790">
                      <a:extLst>
                        <a:ext uri="{FF2B5EF4-FFF2-40B4-BE49-F238E27FC236}">
                          <a16:creationId xmlns:a16="http://schemas.microsoft.com/office/drawing/2014/main" id="{0C60D07B-510D-EF59-2C6C-CB7C0E957FF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Oval 791">
                      <a:extLst>
                        <a:ext uri="{FF2B5EF4-FFF2-40B4-BE49-F238E27FC236}">
                          <a16:creationId xmlns:a16="http://schemas.microsoft.com/office/drawing/2014/main" id="{9E90A1EE-0DB8-90D6-96E8-159B19A5664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8" name="Group 12">
                    <a:extLst>
                      <a:ext uri="{FF2B5EF4-FFF2-40B4-BE49-F238E27FC236}">
                        <a16:creationId xmlns:a16="http://schemas.microsoft.com/office/drawing/2014/main" id="{5AE23FBF-9B9F-30E3-8D45-D179A4EA3424}"/>
                      </a:ext>
                    </a:extLst>
                  </p:cNvPr>
                  <p:cNvGrpSpPr/>
                  <p:nvPr/>
                </p:nvGrpSpPr>
                <p:grpSpPr>
                  <a:xfrm rot="15530705">
                    <a:off x="2284581" y="2639655"/>
                    <a:ext cx="405591" cy="1883879"/>
                    <a:chOff x="1905000" y="1828800"/>
                    <a:chExt cx="762000" cy="2362200"/>
                  </a:xfrm>
                  <a:grpFill/>
                </p:grpSpPr>
                <p:sp>
                  <p:nvSpPr>
                    <p:cNvPr id="789" name="Oval 788">
                      <a:extLst>
                        <a:ext uri="{FF2B5EF4-FFF2-40B4-BE49-F238E27FC236}">
                          <a16:creationId xmlns:a16="http://schemas.microsoft.com/office/drawing/2014/main" id="{F4DF1DA0-38D6-0690-6B25-7765FFD31DE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Oval 14">
                      <a:extLst>
                        <a:ext uri="{FF2B5EF4-FFF2-40B4-BE49-F238E27FC236}">
                          <a16:creationId xmlns:a16="http://schemas.microsoft.com/office/drawing/2014/main" id="{573D7FC7-BCC4-2EBE-0B5C-ECB76B0448F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6" name="Group 21">
                  <a:extLst>
                    <a:ext uri="{FF2B5EF4-FFF2-40B4-BE49-F238E27FC236}">
                      <a16:creationId xmlns:a16="http://schemas.microsoft.com/office/drawing/2014/main" id="{C885E663-6842-E7A7-8629-9D3ECB1D606C}"/>
                    </a:ext>
                  </a:extLst>
                </p:cNvPr>
                <p:cNvGrpSpPr/>
                <p:nvPr/>
              </p:nvGrpSpPr>
              <p:grpSpPr>
                <a:xfrm rot="2927600">
                  <a:off x="1498597" y="881328"/>
                  <a:ext cx="1193804" cy="897916"/>
                  <a:chOff x="1111998" y="1862460"/>
                  <a:chExt cx="2362200" cy="1921930"/>
                </a:xfrm>
                <a:grpFill/>
              </p:grpSpPr>
              <p:grpSp>
                <p:nvGrpSpPr>
                  <p:cNvPr id="777" name="Group 6">
                    <a:extLst>
                      <a:ext uri="{FF2B5EF4-FFF2-40B4-BE49-F238E27FC236}">
                        <a16:creationId xmlns:a16="http://schemas.microsoft.com/office/drawing/2014/main" id="{A0EE899B-EA13-8337-7568-D2413D6627C2}"/>
                      </a:ext>
                    </a:extLst>
                  </p:cNvPr>
                  <p:cNvGrpSpPr/>
                  <p:nvPr/>
                </p:nvGrpSpPr>
                <p:grpSpPr>
                  <a:xfrm rot="17802976">
                    <a:off x="1912098" y="1823816"/>
                    <a:ext cx="762000" cy="2362200"/>
                    <a:chOff x="1905000" y="1828800"/>
                    <a:chExt cx="762000" cy="2362200"/>
                  </a:xfrm>
                  <a:grpFill/>
                </p:grpSpPr>
                <p:sp>
                  <p:nvSpPr>
                    <p:cNvPr id="784" name="Oval 4">
                      <a:extLst>
                        <a:ext uri="{FF2B5EF4-FFF2-40B4-BE49-F238E27FC236}">
                          <a16:creationId xmlns:a16="http://schemas.microsoft.com/office/drawing/2014/main" id="{F96C3A9C-7810-62D6-04B7-A89BBDE1116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Oval 784">
                      <a:extLst>
                        <a:ext uri="{FF2B5EF4-FFF2-40B4-BE49-F238E27FC236}">
                          <a16:creationId xmlns:a16="http://schemas.microsoft.com/office/drawing/2014/main" id="{4D77ED74-8729-AD86-EDF0-EB062DA7871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8" name="Group 9">
                    <a:extLst>
                      <a:ext uri="{FF2B5EF4-FFF2-40B4-BE49-F238E27FC236}">
                        <a16:creationId xmlns:a16="http://schemas.microsoft.com/office/drawing/2014/main" id="{83932592-9370-A967-27D9-E52F09896720}"/>
                      </a:ext>
                    </a:extLst>
                  </p:cNvPr>
                  <p:cNvGrpSpPr/>
                  <p:nvPr/>
                </p:nvGrpSpPr>
                <p:grpSpPr>
                  <a:xfrm rot="19123498">
                    <a:off x="2501621" y="1862460"/>
                    <a:ext cx="542170" cy="1782007"/>
                    <a:chOff x="1905000" y="1828800"/>
                    <a:chExt cx="762000" cy="2362200"/>
                  </a:xfrm>
                  <a:grpFill/>
                </p:grpSpPr>
                <p:sp>
                  <p:nvSpPr>
                    <p:cNvPr id="782" name="Oval 781">
                      <a:extLst>
                        <a:ext uri="{FF2B5EF4-FFF2-40B4-BE49-F238E27FC236}">
                          <a16:creationId xmlns:a16="http://schemas.microsoft.com/office/drawing/2014/main" id="{47850709-1776-DD47-F27B-8BB9AF34398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Oval 782">
                      <a:extLst>
                        <a:ext uri="{FF2B5EF4-FFF2-40B4-BE49-F238E27FC236}">
                          <a16:creationId xmlns:a16="http://schemas.microsoft.com/office/drawing/2014/main" id="{B2241DDB-C94D-DEDB-BD6F-5644E64F5FA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9" name="Group 12">
                    <a:extLst>
                      <a:ext uri="{FF2B5EF4-FFF2-40B4-BE49-F238E27FC236}">
                        <a16:creationId xmlns:a16="http://schemas.microsoft.com/office/drawing/2014/main" id="{AB068CE5-2440-A971-D8F7-F1FD0EFCB639}"/>
                      </a:ext>
                    </a:extLst>
                  </p:cNvPr>
                  <p:cNvGrpSpPr/>
                  <p:nvPr/>
                </p:nvGrpSpPr>
                <p:grpSpPr>
                  <a:xfrm rot="15530705">
                    <a:off x="2284581" y="2639655"/>
                    <a:ext cx="405591" cy="1883879"/>
                    <a:chOff x="1905000" y="1828800"/>
                    <a:chExt cx="762000" cy="2362200"/>
                  </a:xfrm>
                  <a:grpFill/>
                </p:grpSpPr>
                <p:sp>
                  <p:nvSpPr>
                    <p:cNvPr id="780" name="Oval 779">
                      <a:extLst>
                        <a:ext uri="{FF2B5EF4-FFF2-40B4-BE49-F238E27FC236}">
                          <a16:creationId xmlns:a16="http://schemas.microsoft.com/office/drawing/2014/main" id="{3332EAEA-21D8-8BFB-5A63-F857ECB503A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780">
                      <a:extLst>
                        <a:ext uri="{FF2B5EF4-FFF2-40B4-BE49-F238E27FC236}">
                          <a16:creationId xmlns:a16="http://schemas.microsoft.com/office/drawing/2014/main" id="{0F857E76-94D0-6EDF-B4FD-C3C534528E7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67" name="Group 31">
                  <a:extLst>
                    <a:ext uri="{FF2B5EF4-FFF2-40B4-BE49-F238E27FC236}">
                      <a16:creationId xmlns:a16="http://schemas.microsoft.com/office/drawing/2014/main" id="{08D0E279-2177-6A90-BCF8-26A2B0F7AEFB}"/>
                    </a:ext>
                  </a:extLst>
                </p:cNvPr>
                <p:cNvGrpSpPr/>
                <p:nvPr/>
              </p:nvGrpSpPr>
              <p:grpSpPr>
                <a:xfrm rot="20238387">
                  <a:off x="1346199" y="1643328"/>
                  <a:ext cx="1193804" cy="897916"/>
                  <a:chOff x="1111998" y="1862460"/>
                  <a:chExt cx="2362200" cy="1921930"/>
                </a:xfrm>
                <a:grpFill/>
              </p:grpSpPr>
              <p:grpSp>
                <p:nvGrpSpPr>
                  <p:cNvPr id="768" name="Group 6">
                    <a:extLst>
                      <a:ext uri="{FF2B5EF4-FFF2-40B4-BE49-F238E27FC236}">
                        <a16:creationId xmlns:a16="http://schemas.microsoft.com/office/drawing/2014/main" id="{32030026-6A4B-C805-15EB-B5D758235930}"/>
                      </a:ext>
                    </a:extLst>
                  </p:cNvPr>
                  <p:cNvGrpSpPr/>
                  <p:nvPr/>
                </p:nvGrpSpPr>
                <p:grpSpPr>
                  <a:xfrm rot="17802976">
                    <a:off x="1912098" y="1823816"/>
                    <a:ext cx="762000" cy="2362200"/>
                    <a:chOff x="1905000" y="1828800"/>
                    <a:chExt cx="762000" cy="2362200"/>
                  </a:xfrm>
                  <a:grpFill/>
                </p:grpSpPr>
                <p:sp>
                  <p:nvSpPr>
                    <p:cNvPr id="775" name="Oval 4">
                      <a:extLst>
                        <a:ext uri="{FF2B5EF4-FFF2-40B4-BE49-F238E27FC236}">
                          <a16:creationId xmlns:a16="http://schemas.microsoft.com/office/drawing/2014/main" id="{D2D786B4-7E16-F71D-8445-3DAFDD678AA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Oval 775">
                      <a:extLst>
                        <a:ext uri="{FF2B5EF4-FFF2-40B4-BE49-F238E27FC236}">
                          <a16:creationId xmlns:a16="http://schemas.microsoft.com/office/drawing/2014/main" id="{F1D5A20C-FD65-54F7-209C-882A313123D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9" name="Group 9">
                    <a:extLst>
                      <a:ext uri="{FF2B5EF4-FFF2-40B4-BE49-F238E27FC236}">
                        <a16:creationId xmlns:a16="http://schemas.microsoft.com/office/drawing/2014/main" id="{18BE7DF1-82F5-B1D7-7D9F-CF3D7879AF51}"/>
                      </a:ext>
                    </a:extLst>
                  </p:cNvPr>
                  <p:cNvGrpSpPr/>
                  <p:nvPr/>
                </p:nvGrpSpPr>
                <p:grpSpPr>
                  <a:xfrm rot="19123498">
                    <a:off x="2501621" y="1862460"/>
                    <a:ext cx="542170" cy="1782007"/>
                    <a:chOff x="1905000" y="1828800"/>
                    <a:chExt cx="762000" cy="2362200"/>
                  </a:xfrm>
                  <a:grpFill/>
                </p:grpSpPr>
                <p:sp>
                  <p:nvSpPr>
                    <p:cNvPr id="773" name="Oval 772">
                      <a:extLst>
                        <a:ext uri="{FF2B5EF4-FFF2-40B4-BE49-F238E27FC236}">
                          <a16:creationId xmlns:a16="http://schemas.microsoft.com/office/drawing/2014/main" id="{3F67F9D1-1440-09DF-912A-28197186F6F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773">
                      <a:extLst>
                        <a:ext uri="{FF2B5EF4-FFF2-40B4-BE49-F238E27FC236}">
                          <a16:creationId xmlns:a16="http://schemas.microsoft.com/office/drawing/2014/main" id="{91EFB583-81C3-A37B-C75D-5073EE7CE79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0" name="Group 12">
                    <a:extLst>
                      <a:ext uri="{FF2B5EF4-FFF2-40B4-BE49-F238E27FC236}">
                        <a16:creationId xmlns:a16="http://schemas.microsoft.com/office/drawing/2014/main" id="{B160B8F9-E147-8F87-45BF-E43D73642EDC}"/>
                      </a:ext>
                    </a:extLst>
                  </p:cNvPr>
                  <p:cNvGrpSpPr/>
                  <p:nvPr/>
                </p:nvGrpSpPr>
                <p:grpSpPr>
                  <a:xfrm rot="15530705">
                    <a:off x="2284581" y="2639655"/>
                    <a:ext cx="405591" cy="1883879"/>
                    <a:chOff x="1905000" y="1828800"/>
                    <a:chExt cx="762000" cy="2362200"/>
                  </a:xfrm>
                  <a:grpFill/>
                </p:grpSpPr>
                <p:sp>
                  <p:nvSpPr>
                    <p:cNvPr id="771" name="Oval 770">
                      <a:extLst>
                        <a:ext uri="{FF2B5EF4-FFF2-40B4-BE49-F238E27FC236}">
                          <a16:creationId xmlns:a16="http://schemas.microsoft.com/office/drawing/2014/main" id="{DF66AEF0-B41D-D15B-9D0B-9282127C3E8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568DF1D2-8EBB-63FA-0FE7-9404B10B634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95" name="Double Wave 794">
                <a:extLst>
                  <a:ext uri="{FF2B5EF4-FFF2-40B4-BE49-F238E27FC236}">
                    <a16:creationId xmlns:a16="http://schemas.microsoft.com/office/drawing/2014/main" id="{275CE06B-2EEE-A0C1-2043-765FF817F87C}"/>
                  </a:ext>
                </a:extLst>
              </p:cNvPr>
              <p:cNvSpPr/>
              <p:nvPr/>
            </p:nvSpPr>
            <p:spPr>
              <a:xfrm>
                <a:off x="5105400" y="6113296"/>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Double Wave 795">
                <a:extLst>
                  <a:ext uri="{FF2B5EF4-FFF2-40B4-BE49-F238E27FC236}">
                    <a16:creationId xmlns:a16="http://schemas.microsoft.com/office/drawing/2014/main" id="{B0D33B44-DCB7-4032-1DDC-641A39B54252}"/>
                  </a:ext>
                </a:extLst>
              </p:cNvPr>
              <p:cNvSpPr/>
              <p:nvPr/>
            </p:nvSpPr>
            <p:spPr>
              <a:xfrm>
                <a:off x="5943600" y="6037096"/>
                <a:ext cx="1676400" cy="152400"/>
              </a:xfrm>
              <a:prstGeom prst="doubleWave">
                <a:avLst>
                  <a:gd name="adj1" fmla="val 12500"/>
                  <a:gd name="adj2" fmla="val 1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Oval 796">
                <a:extLst>
                  <a:ext uri="{FF2B5EF4-FFF2-40B4-BE49-F238E27FC236}">
                    <a16:creationId xmlns:a16="http://schemas.microsoft.com/office/drawing/2014/main" id="{B8D997DB-11D8-1AC6-34FA-644DF83143C0}"/>
                  </a:ext>
                </a:extLst>
              </p:cNvPr>
              <p:cNvSpPr/>
              <p:nvPr/>
            </p:nvSpPr>
            <p:spPr>
              <a:xfrm rot="672509" flipV="1">
                <a:off x="5257800" y="3751096"/>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Oval 797">
                <a:extLst>
                  <a:ext uri="{FF2B5EF4-FFF2-40B4-BE49-F238E27FC236}">
                    <a16:creationId xmlns:a16="http://schemas.microsoft.com/office/drawing/2014/main" id="{42DEF067-1F44-C74F-6BBF-2AD403A7D810}"/>
                  </a:ext>
                </a:extLst>
              </p:cNvPr>
              <p:cNvSpPr/>
              <p:nvPr/>
            </p:nvSpPr>
            <p:spPr>
              <a:xfrm rot="1677072" flipV="1">
                <a:off x="7174705" y="3931666"/>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Oval 798">
                <a:extLst>
                  <a:ext uri="{FF2B5EF4-FFF2-40B4-BE49-F238E27FC236}">
                    <a16:creationId xmlns:a16="http://schemas.microsoft.com/office/drawing/2014/main" id="{89DB04B4-27DC-1C6E-856F-FFD95EA7361E}"/>
                  </a:ext>
                </a:extLst>
              </p:cNvPr>
              <p:cNvSpPr/>
              <p:nvPr/>
            </p:nvSpPr>
            <p:spPr>
              <a:xfrm rot="20438730" flipV="1">
                <a:off x="6793705" y="4007866"/>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Oval 799">
                <a:extLst>
                  <a:ext uri="{FF2B5EF4-FFF2-40B4-BE49-F238E27FC236}">
                    <a16:creationId xmlns:a16="http://schemas.microsoft.com/office/drawing/2014/main" id="{43377E08-94CC-A737-2C2F-F84CEC153044}"/>
                  </a:ext>
                </a:extLst>
              </p:cNvPr>
              <p:cNvSpPr/>
              <p:nvPr/>
            </p:nvSpPr>
            <p:spPr>
              <a:xfrm rot="2774148" flipV="1">
                <a:off x="5574506" y="4007865"/>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Oval 800">
                <a:extLst>
                  <a:ext uri="{FF2B5EF4-FFF2-40B4-BE49-F238E27FC236}">
                    <a16:creationId xmlns:a16="http://schemas.microsoft.com/office/drawing/2014/main" id="{26B03639-5F06-4639-36A6-1D96B9ABA907}"/>
                  </a:ext>
                </a:extLst>
              </p:cNvPr>
              <p:cNvSpPr/>
              <p:nvPr/>
            </p:nvSpPr>
            <p:spPr>
              <a:xfrm rot="21203502" flipV="1">
                <a:off x="5341756" y="3920528"/>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Oval 801">
                <a:extLst>
                  <a:ext uri="{FF2B5EF4-FFF2-40B4-BE49-F238E27FC236}">
                    <a16:creationId xmlns:a16="http://schemas.microsoft.com/office/drawing/2014/main" id="{B120A9ED-895B-FBDA-BB86-66515DA34163}"/>
                  </a:ext>
                </a:extLst>
              </p:cNvPr>
              <p:cNvSpPr/>
              <p:nvPr/>
            </p:nvSpPr>
            <p:spPr>
              <a:xfrm rot="672509" flipV="1">
                <a:off x="6565105" y="3474466"/>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Oval 802">
                <a:extLst>
                  <a:ext uri="{FF2B5EF4-FFF2-40B4-BE49-F238E27FC236}">
                    <a16:creationId xmlns:a16="http://schemas.microsoft.com/office/drawing/2014/main" id="{1191F2D7-6DFD-FCE7-C469-2E01F5553F69}"/>
                  </a:ext>
                </a:extLst>
              </p:cNvPr>
              <p:cNvSpPr/>
              <p:nvPr/>
            </p:nvSpPr>
            <p:spPr>
              <a:xfrm rot="2578358" flipV="1">
                <a:off x="6259450" y="3377333"/>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803">
                <a:extLst>
                  <a:ext uri="{FF2B5EF4-FFF2-40B4-BE49-F238E27FC236}">
                    <a16:creationId xmlns:a16="http://schemas.microsoft.com/office/drawing/2014/main" id="{CCF8E8FC-B7F5-80DA-2788-348FB7DFA98D}"/>
                  </a:ext>
                </a:extLst>
              </p:cNvPr>
              <p:cNvSpPr/>
              <p:nvPr/>
            </p:nvSpPr>
            <p:spPr>
              <a:xfrm rot="672509" flipV="1">
                <a:off x="5879304" y="5912866"/>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Oval 804">
                <a:extLst>
                  <a:ext uri="{FF2B5EF4-FFF2-40B4-BE49-F238E27FC236}">
                    <a16:creationId xmlns:a16="http://schemas.microsoft.com/office/drawing/2014/main" id="{8F7A899C-A416-6114-F22D-064E29A19A54}"/>
                  </a:ext>
                </a:extLst>
              </p:cNvPr>
              <p:cNvSpPr/>
              <p:nvPr/>
            </p:nvSpPr>
            <p:spPr>
              <a:xfrm rot="20012650" flipV="1">
                <a:off x="5650706" y="5912866"/>
                <a:ext cx="304800" cy="152400"/>
              </a:xfrm>
              <a:prstGeom prst="ellipse">
                <a:avLst/>
              </a:prstGeom>
              <a:solidFill>
                <a:srgbClr val="6634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9899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0"/>
            <a:ext cx="8534400" cy="923330"/>
          </a:xfrm>
          <a:prstGeom prst="rect">
            <a:avLst/>
          </a:prstGeom>
          <a:noFill/>
        </p:spPr>
        <p:txBody>
          <a:bodyPr wrap="square" rtlCol="0">
            <a:spAutoFit/>
          </a:bodyPr>
          <a:lstStyle/>
          <a:p>
            <a:pPr algn="ctr"/>
            <a:r>
              <a:rPr lang="en-US" sz="5400" dirty="0">
                <a:solidFill>
                  <a:schemeClr val="bg1">
                    <a:lumMod val="95000"/>
                  </a:schemeClr>
                </a:solidFill>
                <a:latin typeface="Poor Richard" panose="02080502050505020702" pitchFamily="18" charset="0"/>
                <a:ea typeface="DaddysGirl" pitchFamily="2" charset="0"/>
              </a:rPr>
              <a:t>Learn About Jesus</a:t>
            </a:r>
          </a:p>
        </p:txBody>
      </p:sp>
      <p:sp>
        <p:nvSpPr>
          <p:cNvPr id="13" name="TextBox 12">
            <a:extLst>
              <a:ext uri="{FF2B5EF4-FFF2-40B4-BE49-F238E27FC236}">
                <a16:creationId xmlns:a16="http://schemas.microsoft.com/office/drawing/2014/main" id="{0FF3B041-E4E5-E681-31CD-5EDC41E8E6B0}"/>
              </a:ext>
            </a:extLst>
          </p:cNvPr>
          <p:cNvSpPr txBox="1"/>
          <p:nvPr/>
        </p:nvSpPr>
        <p:spPr>
          <a:xfrm>
            <a:off x="307428" y="1304597"/>
            <a:ext cx="6829096" cy="5632311"/>
          </a:xfrm>
          <a:prstGeom prst="rect">
            <a:avLst/>
          </a:prstGeom>
          <a:noFill/>
        </p:spPr>
        <p:txBody>
          <a:bodyPr wrap="square">
            <a:spAutoFit/>
          </a:bodyPr>
          <a:lstStyle/>
          <a:p>
            <a:pPr algn="l" fontAlgn="base"/>
            <a:r>
              <a:rPr lang="en-US" sz="2000" b="0" i="0" dirty="0">
                <a:solidFill>
                  <a:schemeClr val="bg1"/>
                </a:solidFill>
                <a:effectLst/>
              </a:rPr>
              <a:t>If you proceed to learn all you can about Jesus Christ, I promise you that your love for Him, and for God’s laws, will grow beyond what you currently imagine.</a:t>
            </a:r>
          </a:p>
          <a:p>
            <a:pPr algn="l" fontAlgn="base"/>
            <a:endParaRPr lang="en-US" sz="2000" dirty="0">
              <a:solidFill>
                <a:schemeClr val="bg1"/>
              </a:solidFill>
            </a:endParaRPr>
          </a:p>
          <a:p>
            <a:pPr algn="l" fontAlgn="base"/>
            <a:r>
              <a:rPr lang="en-US" sz="2000" b="0" i="0" dirty="0">
                <a:solidFill>
                  <a:schemeClr val="bg1"/>
                </a:solidFill>
                <a:effectLst/>
              </a:rPr>
              <a:t>I promise you also that your ability to turn away from sin will increase. </a:t>
            </a:r>
          </a:p>
          <a:p>
            <a:pPr algn="l" fontAlgn="base"/>
            <a:endParaRPr lang="en-US" sz="2000" dirty="0">
              <a:solidFill>
                <a:schemeClr val="bg1"/>
              </a:solidFill>
            </a:endParaRPr>
          </a:p>
          <a:p>
            <a:pPr algn="l" fontAlgn="base"/>
            <a:r>
              <a:rPr lang="en-US" sz="2000" b="0" i="0" dirty="0">
                <a:solidFill>
                  <a:schemeClr val="bg1"/>
                </a:solidFill>
                <a:effectLst/>
              </a:rPr>
              <a:t>Your desire to keep the commandments will soar. </a:t>
            </a:r>
          </a:p>
          <a:p>
            <a:pPr algn="l" fontAlgn="base"/>
            <a:endParaRPr lang="en-US" sz="2000" dirty="0">
              <a:solidFill>
                <a:schemeClr val="bg1"/>
              </a:solidFill>
            </a:endParaRPr>
          </a:p>
          <a:p>
            <a:pPr algn="l" fontAlgn="base"/>
            <a:r>
              <a:rPr lang="en-US" sz="2000" b="0" i="0" dirty="0">
                <a:solidFill>
                  <a:schemeClr val="bg1"/>
                </a:solidFill>
                <a:effectLst/>
              </a:rPr>
              <a:t>You will find yourself better able to walk away from the entertainment and entanglements of those who mock the followers of Jesus Christ. …</a:t>
            </a:r>
          </a:p>
          <a:p>
            <a:pPr algn="l" fontAlgn="base"/>
            <a:endParaRPr lang="en-US" sz="2000" dirty="0">
              <a:solidFill>
                <a:schemeClr val="bg1"/>
              </a:solidFill>
            </a:endParaRPr>
          </a:p>
          <a:p>
            <a:pPr algn="l" fontAlgn="base"/>
            <a:endParaRPr lang="en-US" sz="2000" b="0" i="0" dirty="0">
              <a:solidFill>
                <a:schemeClr val="bg1"/>
              </a:solidFill>
              <a:effectLst/>
            </a:endParaRPr>
          </a:p>
          <a:p>
            <a:pPr algn="l" fontAlgn="base"/>
            <a:r>
              <a:rPr lang="en-US" sz="2000" b="0" i="0" dirty="0">
                <a:solidFill>
                  <a:schemeClr val="bg1"/>
                </a:solidFill>
                <a:effectLst/>
              </a:rPr>
              <a:t>Study everything Jesus Christ </a:t>
            </a:r>
            <a:r>
              <a:rPr lang="en-US" sz="2000" b="0" i="1" dirty="0">
                <a:solidFill>
                  <a:schemeClr val="bg1"/>
                </a:solidFill>
                <a:effectLst/>
              </a:rPr>
              <a:t>is</a:t>
            </a:r>
            <a:r>
              <a:rPr lang="en-US" sz="2000" b="0" i="0" dirty="0">
                <a:solidFill>
                  <a:schemeClr val="bg1"/>
                </a:solidFill>
                <a:effectLst/>
              </a:rPr>
              <a:t> by prayerfully and vigorously seeking to understand what each of His various titles and names means </a:t>
            </a:r>
            <a:r>
              <a:rPr lang="en-US" sz="2000" b="0" i="1" dirty="0">
                <a:solidFill>
                  <a:schemeClr val="bg1"/>
                </a:solidFill>
                <a:effectLst/>
              </a:rPr>
              <a:t>personally</a:t>
            </a:r>
            <a:r>
              <a:rPr lang="en-US" sz="2000" b="0" i="0" dirty="0">
                <a:solidFill>
                  <a:schemeClr val="bg1"/>
                </a:solidFill>
                <a:effectLst/>
              </a:rPr>
              <a:t> for you.</a:t>
            </a:r>
          </a:p>
          <a:p>
            <a:pPr algn="l" fontAlgn="base"/>
            <a:r>
              <a:rPr lang="en-US" sz="2000" b="0" i="0" dirty="0">
                <a:solidFill>
                  <a:schemeClr val="bg1"/>
                </a:solidFill>
                <a:effectLst/>
              </a:rPr>
              <a:t>(8)</a:t>
            </a:r>
          </a:p>
        </p:txBody>
      </p:sp>
      <p:pic>
        <p:nvPicPr>
          <p:cNvPr id="20" name="Picture 19" descr="A person in a suit and tie&#10;&#10;Description automatically generated with medium confidence">
            <a:extLst>
              <a:ext uri="{FF2B5EF4-FFF2-40B4-BE49-F238E27FC236}">
                <a16:creationId xmlns:a16="http://schemas.microsoft.com/office/drawing/2014/main" id="{E3A3AF5A-DDBC-9401-8E08-DCF07BADB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437" y="2000743"/>
            <a:ext cx="2533650" cy="3171825"/>
          </a:xfrm>
          <a:prstGeom prst="rect">
            <a:avLst/>
          </a:prstGeom>
        </p:spPr>
      </p:pic>
    </p:spTree>
    <p:extLst>
      <p:ext uri="{BB962C8B-B14F-4D97-AF65-F5344CB8AC3E}">
        <p14:creationId xmlns:p14="http://schemas.microsoft.com/office/powerpoint/2010/main" val="35774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64125" y="18500"/>
            <a:ext cx="5791200" cy="830997"/>
          </a:xfrm>
          <a:prstGeom prst="rect">
            <a:avLst/>
          </a:prstGeom>
          <a:noFill/>
        </p:spPr>
        <p:txBody>
          <a:bodyPr wrap="square" rtlCol="0">
            <a:spAutoFit/>
          </a:bodyPr>
          <a:lstStyle/>
          <a:p>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Angel =“Messenger”</a:t>
            </a:r>
          </a:p>
        </p:txBody>
      </p:sp>
      <p:sp>
        <p:nvSpPr>
          <p:cNvPr id="6" name="TextBox 5"/>
          <p:cNvSpPr txBox="1"/>
          <p:nvPr/>
        </p:nvSpPr>
        <p:spPr>
          <a:xfrm>
            <a:off x="799723" y="755964"/>
            <a:ext cx="2590800" cy="1077218"/>
          </a:xfrm>
          <a:prstGeom prst="rect">
            <a:avLst/>
          </a:prstGeom>
          <a:noFill/>
        </p:spPr>
        <p:txBody>
          <a:bodyPr wrap="square" rtlCol="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Sent by God to do His work</a:t>
            </a:r>
          </a:p>
        </p:txBody>
      </p:sp>
      <p:sp>
        <p:nvSpPr>
          <p:cNvPr id="7" name="TextBox 6"/>
          <p:cNvSpPr txBox="1"/>
          <p:nvPr/>
        </p:nvSpPr>
        <p:spPr>
          <a:xfrm>
            <a:off x="3923169" y="1616797"/>
            <a:ext cx="3256230" cy="1077218"/>
          </a:xfrm>
          <a:prstGeom prst="rect">
            <a:avLst/>
          </a:prstGeom>
          <a:noFill/>
        </p:spPr>
        <p:txBody>
          <a:bodyPr wrap="square" rtlCol="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With special callings to serve</a:t>
            </a:r>
          </a:p>
        </p:txBody>
      </p:sp>
      <p:sp>
        <p:nvSpPr>
          <p:cNvPr id="8" name="TextBox 7"/>
          <p:cNvSpPr txBox="1"/>
          <p:nvPr/>
        </p:nvSpPr>
        <p:spPr>
          <a:xfrm>
            <a:off x="7218629" y="946841"/>
            <a:ext cx="2590800" cy="1569660"/>
          </a:xfrm>
          <a:prstGeom prst="rect">
            <a:avLst/>
          </a:prstGeom>
          <a:noFill/>
        </p:spPr>
        <p:txBody>
          <a:bodyPr wrap="square" rtlCol="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Some may not have come to earth yet</a:t>
            </a:r>
          </a:p>
        </p:txBody>
      </p:sp>
      <p:sp>
        <p:nvSpPr>
          <p:cNvPr id="9" name="TextBox 8"/>
          <p:cNvSpPr txBox="1"/>
          <p:nvPr/>
        </p:nvSpPr>
        <p:spPr>
          <a:xfrm>
            <a:off x="774826" y="3562539"/>
            <a:ext cx="3810000" cy="3046988"/>
          </a:xfrm>
          <a:prstGeom prst="rect">
            <a:avLst/>
          </a:prstGeom>
          <a:noFill/>
        </p:spPr>
        <p:txBody>
          <a:bodyPr wrap="square" rtlCol="0">
            <a:spAutoFit/>
          </a:bodyPr>
          <a:lstStyle/>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Some are people who lived on earth: </a:t>
            </a:r>
          </a:p>
          <a:p>
            <a:pPr algn="ct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Either in the Spirit World</a:t>
            </a: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Or</a:t>
            </a: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Translated beings</a:t>
            </a: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Or</a:t>
            </a:r>
          </a:p>
          <a:p>
            <a:pPr algn="ct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Resurrected beings</a:t>
            </a:r>
          </a:p>
        </p:txBody>
      </p:sp>
      <p:sp>
        <p:nvSpPr>
          <p:cNvPr id="10" name="TextBox 9"/>
          <p:cNvSpPr txBox="1"/>
          <p:nvPr/>
        </p:nvSpPr>
        <p:spPr>
          <a:xfrm>
            <a:off x="8146609" y="3462197"/>
            <a:ext cx="3097795" cy="400110"/>
          </a:xfrm>
          <a:prstGeom prst="rect">
            <a:avLst/>
          </a:prstGeom>
          <a:noFill/>
        </p:spPr>
        <p:txBody>
          <a:bodyPr wrap="square" rtlCol="0">
            <a:spAutoFit/>
          </a:bodyPr>
          <a:lstStyle/>
          <a:p>
            <a:pPr algn="ct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Like John the Beloved</a:t>
            </a:r>
          </a:p>
        </p:txBody>
      </p:sp>
      <p:pic>
        <p:nvPicPr>
          <p:cNvPr id="7170" name="Picture 2" descr="Image result for john the baptist visits joseph sm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826" y="4598470"/>
            <a:ext cx="2659132" cy="199093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angel moroni visits jose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965" y="4301953"/>
            <a:ext cx="1811366" cy="23523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333307" y="4741814"/>
            <a:ext cx="2743201" cy="1200329"/>
          </a:xfrm>
          <a:prstGeom prst="rect">
            <a:avLst/>
          </a:prstGeom>
        </p:spPr>
        <p:txBody>
          <a:bodyPr wrap="square">
            <a:spAutoFit/>
          </a:bodyPr>
          <a:lstStyle/>
          <a:p>
            <a:pPr algn="ct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Like Moroni, or John the Baptist when they visited Joseph Smith</a:t>
            </a:r>
          </a:p>
        </p:txBody>
      </p:sp>
      <p:pic>
        <p:nvPicPr>
          <p:cNvPr id="7174" name="Picture 6" descr="Image result for angels from god lds"/>
          <p:cNvPicPr>
            <a:picLocks noChangeAspect="1" noChangeArrowheads="1"/>
          </p:cNvPicPr>
          <p:nvPr/>
        </p:nvPicPr>
        <p:blipFill rotWithShape="1">
          <a:blip r:embed="rId4">
            <a:extLst>
              <a:ext uri="{28A0092B-C50C-407E-A947-70E740481C1C}">
                <a14:useLocalDpi xmlns:a14="http://schemas.microsoft.com/office/drawing/2010/main" val="0"/>
              </a:ext>
            </a:extLst>
          </a:blip>
          <a:srcRect l="28921" b="49644"/>
          <a:stretch/>
        </p:blipFill>
        <p:spPr bwMode="auto">
          <a:xfrm>
            <a:off x="1367072" y="1820218"/>
            <a:ext cx="1658718" cy="160199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angels from god l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6919" y="615821"/>
            <a:ext cx="2055706" cy="20557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AF2A986-9F09-8355-275E-366B5719EF14}"/>
              </a:ext>
            </a:extLst>
          </p:cNvPr>
          <p:cNvPicPr>
            <a:picLocks noChangeAspect="1"/>
          </p:cNvPicPr>
          <p:nvPr/>
        </p:nvPicPr>
        <p:blipFill>
          <a:blip r:embed="rId6"/>
          <a:stretch>
            <a:fillRect/>
          </a:stretch>
        </p:blipFill>
        <p:spPr>
          <a:xfrm>
            <a:off x="6059725" y="2711188"/>
            <a:ext cx="2072137" cy="1709768"/>
          </a:xfrm>
          <a:prstGeom prst="rect">
            <a:avLst/>
          </a:prstGeom>
        </p:spPr>
      </p:pic>
      <p:sp>
        <p:nvSpPr>
          <p:cNvPr id="3" name="TextBox 2">
            <a:extLst>
              <a:ext uri="{FF2B5EF4-FFF2-40B4-BE49-F238E27FC236}">
                <a16:creationId xmlns:a16="http://schemas.microsoft.com/office/drawing/2014/main" id="{540A4513-D7AD-AB46-DDAB-7AD3F23869DC}"/>
              </a:ext>
            </a:extLst>
          </p:cNvPr>
          <p:cNvSpPr txBox="1"/>
          <p:nvPr/>
        </p:nvSpPr>
        <p:spPr>
          <a:xfrm>
            <a:off x="0" y="6414835"/>
            <a:ext cx="4343400" cy="461665"/>
          </a:xfrm>
          <a:prstGeom prst="rect">
            <a:avLst/>
          </a:prstGeom>
          <a:noFill/>
        </p:spPr>
        <p:txBody>
          <a:bodyPr wrap="square" rtlCol="0">
            <a:spAutoFit/>
          </a:bodyPr>
          <a:lstStyle/>
          <a:p>
            <a:r>
              <a:rPr lang="en-US" sz="2400" dirty="0">
                <a:solidFill>
                  <a:schemeClr val="bg1">
                    <a:lumMod val="95000"/>
                  </a:schemeClr>
                </a:solidFill>
              </a:rPr>
              <a:t>Hebrews 1:4</a:t>
            </a:r>
          </a:p>
        </p:txBody>
      </p:sp>
    </p:spTree>
    <p:extLst>
      <p:ext uri="{BB962C8B-B14F-4D97-AF65-F5344CB8AC3E}">
        <p14:creationId xmlns:p14="http://schemas.microsoft.com/office/powerpoint/2010/main" val="395604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17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97469" y="688065"/>
            <a:ext cx="3478343" cy="954107"/>
          </a:xfrm>
          <a:prstGeom prst="rect">
            <a:avLst/>
          </a:prstGeom>
          <a:no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Angels with</a:t>
            </a:r>
          </a:p>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 Physical Bodies</a:t>
            </a:r>
          </a:p>
        </p:txBody>
      </p:sp>
      <p:sp>
        <p:nvSpPr>
          <p:cNvPr id="6" name="TextBox 5"/>
          <p:cNvSpPr txBox="1"/>
          <p:nvPr/>
        </p:nvSpPr>
        <p:spPr>
          <a:xfrm>
            <a:off x="310836" y="706170"/>
            <a:ext cx="3182837" cy="954107"/>
          </a:xfrm>
          <a:prstGeom prst="rect">
            <a:avLst/>
          </a:prstGeom>
          <a:no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Angels without Physical Bodies</a:t>
            </a:r>
          </a:p>
        </p:txBody>
      </p:sp>
      <p:sp>
        <p:nvSpPr>
          <p:cNvPr id="7" name="TextBox 6"/>
          <p:cNvSpPr txBox="1"/>
          <p:nvPr/>
        </p:nvSpPr>
        <p:spPr>
          <a:xfrm>
            <a:off x="184087" y="2748481"/>
            <a:ext cx="3120428" cy="3108543"/>
          </a:xfrm>
          <a:prstGeom prst="rect">
            <a:avLst/>
          </a:prstGeom>
          <a:no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Living in the premortal world, waiting to be born</a:t>
            </a: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Finished with mortality, living in the spirit world</a:t>
            </a:r>
          </a:p>
        </p:txBody>
      </p:sp>
      <p:sp>
        <p:nvSpPr>
          <p:cNvPr id="8" name="TextBox 7"/>
          <p:cNvSpPr txBox="1"/>
          <p:nvPr/>
        </p:nvSpPr>
        <p:spPr>
          <a:xfrm>
            <a:off x="8781860" y="2326743"/>
            <a:ext cx="3410140" cy="3539430"/>
          </a:xfrm>
          <a:prstGeom prst="rect">
            <a:avLst/>
          </a:prstGeom>
          <a:no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 perfected resurrected being who has finished mortality</a:t>
            </a: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 translated being, like John the Revelator</a:t>
            </a:r>
          </a:p>
        </p:txBody>
      </p:sp>
      <p:grpSp>
        <p:nvGrpSpPr>
          <p:cNvPr id="3" name="Group 2"/>
          <p:cNvGrpSpPr/>
          <p:nvPr/>
        </p:nvGrpSpPr>
        <p:grpSpPr>
          <a:xfrm>
            <a:off x="3666654" y="1158843"/>
            <a:ext cx="4952245" cy="3909259"/>
            <a:chOff x="3666654" y="1158843"/>
            <a:chExt cx="4952245" cy="3909259"/>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22489" t="7657" r="23571" b="23960"/>
            <a:stretch/>
          </p:blipFill>
          <p:spPr>
            <a:xfrm>
              <a:off x="3711920" y="1158843"/>
              <a:ext cx="4906979" cy="3732474"/>
            </a:xfrm>
            <a:prstGeom prst="rect">
              <a:avLst/>
            </a:prstGeom>
          </p:spPr>
        </p:pic>
        <p:sp>
          <p:nvSpPr>
            <p:cNvPr id="2" name="TextBox 1"/>
            <p:cNvSpPr txBox="1"/>
            <p:nvPr/>
          </p:nvSpPr>
          <p:spPr>
            <a:xfrm>
              <a:off x="3666654" y="4852658"/>
              <a:ext cx="2037030" cy="215444"/>
            </a:xfrm>
            <a:prstGeom prst="rect">
              <a:avLst/>
            </a:prstGeom>
            <a:noFill/>
          </p:spPr>
          <p:txBody>
            <a:bodyPr wrap="square" rtlCol="0">
              <a:spAutoFit/>
            </a:bodyPr>
            <a:lstStyle/>
            <a:p>
              <a:r>
                <a:rPr lang="en-US" sz="800" dirty="0">
                  <a:solidFill>
                    <a:schemeClr val="bg1"/>
                  </a:solidFill>
                </a:rPr>
                <a:t>J. Kirk Richards</a:t>
              </a:r>
            </a:p>
          </p:txBody>
        </p:sp>
      </p:grpSp>
      <p:sp>
        <p:nvSpPr>
          <p:cNvPr id="9" name="TextBox 8">
            <a:extLst>
              <a:ext uri="{FF2B5EF4-FFF2-40B4-BE49-F238E27FC236}">
                <a16:creationId xmlns:a16="http://schemas.microsoft.com/office/drawing/2014/main" id="{FFBD730D-5882-73A4-918A-2792EABE55DA}"/>
              </a:ext>
            </a:extLst>
          </p:cNvPr>
          <p:cNvSpPr txBox="1"/>
          <p:nvPr/>
        </p:nvSpPr>
        <p:spPr>
          <a:xfrm>
            <a:off x="0" y="6414835"/>
            <a:ext cx="4343400" cy="461665"/>
          </a:xfrm>
          <a:prstGeom prst="rect">
            <a:avLst/>
          </a:prstGeom>
          <a:noFill/>
        </p:spPr>
        <p:txBody>
          <a:bodyPr wrap="square" rtlCol="0">
            <a:spAutoFit/>
          </a:bodyPr>
          <a:lstStyle/>
          <a:p>
            <a:r>
              <a:rPr lang="en-US" sz="2400" dirty="0">
                <a:solidFill>
                  <a:schemeClr val="bg1">
                    <a:lumMod val="95000"/>
                  </a:schemeClr>
                </a:solidFill>
              </a:rPr>
              <a:t>Hebrews 1:4</a:t>
            </a:r>
          </a:p>
        </p:txBody>
      </p:sp>
    </p:spTree>
    <p:extLst>
      <p:ext uri="{BB962C8B-B14F-4D97-AF65-F5344CB8AC3E}">
        <p14:creationId xmlns:p14="http://schemas.microsoft.com/office/powerpoint/2010/main" val="406757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99507" y="1049448"/>
            <a:ext cx="6629400" cy="4401205"/>
          </a:xfrm>
          <a:prstGeom prst="rect">
            <a:avLst/>
          </a:prstGeom>
          <a:noFill/>
        </p:spPr>
        <p:txBody>
          <a:bodyPr wrap="square" rtlCol="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“These angels are under the direction of Michael or Adam, who acts under the direction of the Lord. </a:t>
            </a: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From Hebrew 1:4 we learn that Paul perfectly understood the purposes of God in relation to His connection with man, and that glorious and perfect order which He established in Himself, whereby he sent forth power, revelations, and glory.”</a:t>
            </a:r>
          </a:p>
        </p:txBody>
      </p:sp>
      <p:pic>
        <p:nvPicPr>
          <p:cNvPr id="9" name="Picture 8" descr="joseph-smith.jpg"/>
          <p:cNvPicPr>
            <a:picLocks noChangeAspect="1"/>
          </p:cNvPicPr>
          <p:nvPr/>
        </p:nvPicPr>
        <p:blipFill>
          <a:blip r:embed="rId2" cstate="print"/>
          <a:stretch>
            <a:fillRect/>
          </a:stretch>
        </p:blipFill>
        <p:spPr>
          <a:xfrm>
            <a:off x="994373" y="765773"/>
            <a:ext cx="1783080" cy="2547258"/>
          </a:xfrm>
          <a:prstGeom prst="rect">
            <a:avLst/>
          </a:prstGeom>
        </p:spPr>
      </p:pic>
      <p:sp>
        <p:nvSpPr>
          <p:cNvPr id="2" name="Rectangle 1"/>
          <p:cNvSpPr/>
          <p:nvPr/>
        </p:nvSpPr>
        <p:spPr>
          <a:xfrm>
            <a:off x="11614522" y="6376833"/>
            <a:ext cx="442749" cy="369332"/>
          </a:xfrm>
          <a:prstGeom prst="rect">
            <a:avLst/>
          </a:prstGeom>
        </p:spPr>
        <p:txBody>
          <a:bodyPr wrap="none">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p>
        </p:txBody>
      </p:sp>
      <p:sp>
        <p:nvSpPr>
          <p:cNvPr id="3" name="TextBox 2">
            <a:extLst>
              <a:ext uri="{FF2B5EF4-FFF2-40B4-BE49-F238E27FC236}">
                <a16:creationId xmlns:a16="http://schemas.microsoft.com/office/drawing/2014/main" id="{4B15B3F2-BA31-F12E-470F-FC22DD110CED}"/>
              </a:ext>
            </a:extLst>
          </p:cNvPr>
          <p:cNvSpPr txBox="1"/>
          <p:nvPr/>
        </p:nvSpPr>
        <p:spPr>
          <a:xfrm>
            <a:off x="0" y="6414835"/>
            <a:ext cx="4343400" cy="461665"/>
          </a:xfrm>
          <a:prstGeom prst="rect">
            <a:avLst/>
          </a:prstGeom>
          <a:noFill/>
        </p:spPr>
        <p:txBody>
          <a:bodyPr wrap="square" rtlCol="0">
            <a:spAutoFit/>
          </a:bodyPr>
          <a:lstStyle/>
          <a:p>
            <a:r>
              <a:rPr lang="en-US" sz="2400" dirty="0">
                <a:solidFill>
                  <a:schemeClr val="bg1">
                    <a:lumMod val="95000"/>
                  </a:schemeClr>
                </a:solidFill>
              </a:rPr>
              <a:t>Hebrews 1:4</a:t>
            </a:r>
          </a:p>
        </p:txBody>
      </p:sp>
    </p:spTree>
    <p:extLst>
      <p:ext uri="{BB962C8B-B14F-4D97-AF65-F5344CB8AC3E}">
        <p14:creationId xmlns:p14="http://schemas.microsoft.com/office/powerpoint/2010/main" val="329710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33053" y="132785"/>
            <a:ext cx="9144000" cy="707886"/>
          </a:xfrm>
          <a:prstGeom prst="rect">
            <a:avLst/>
          </a:prstGeom>
          <a:noFill/>
        </p:spPr>
        <p:txBody>
          <a:bodyPr wrap="square" rtlCol="0">
            <a:spAutoFit/>
          </a:bodyPr>
          <a:lstStyle/>
          <a:p>
            <a:pPr algn="ct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Is the Savior Really Lower Than the Angels?</a:t>
            </a:r>
          </a:p>
        </p:txBody>
      </p:sp>
      <p:sp>
        <p:nvSpPr>
          <p:cNvPr id="5" name="TextBox 4"/>
          <p:cNvSpPr txBox="1"/>
          <p:nvPr/>
        </p:nvSpPr>
        <p:spPr>
          <a:xfrm>
            <a:off x="1352738" y="1106786"/>
            <a:ext cx="6605258" cy="4893647"/>
          </a:xfrm>
          <a:prstGeom prst="rect">
            <a:avLst/>
          </a:prstGeom>
          <a:noFill/>
        </p:spPr>
        <p:txBody>
          <a:bodyPr wrap="square" rtlCol="0">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“The marginal reading of this quotation from Psalm 8:4-6 recites that man is made, not a little lower than the angels, but a little lower than Elohim, which means that all God’s offspring, Jesus included, as children in his family, are created subject to him, with the power to advance until all things are ‘in subjection’ to them. </a:t>
            </a:r>
          </a:p>
          <a:p>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Of those who gain eternal life, it is written: ‘Then shall they be above all, because all things are subject unto them, Then shall they be gods, because they have all power, and the angels are subject unto them.”</a:t>
            </a:r>
          </a:p>
        </p:txBody>
      </p:sp>
      <p:pic>
        <p:nvPicPr>
          <p:cNvPr id="6" name="Picture 5" descr="bruce R. McConkie.jpg"/>
          <p:cNvPicPr>
            <a:picLocks noChangeAspect="1"/>
          </p:cNvPicPr>
          <p:nvPr/>
        </p:nvPicPr>
        <p:blipFill>
          <a:blip r:embed="rId2" cstate="print"/>
          <a:stretch>
            <a:fillRect/>
          </a:stretch>
        </p:blipFill>
        <p:spPr>
          <a:xfrm>
            <a:off x="8382000" y="1981200"/>
            <a:ext cx="1828800" cy="2552700"/>
          </a:xfrm>
          <a:prstGeom prst="rect">
            <a:avLst/>
          </a:prstGeom>
        </p:spPr>
      </p:pic>
      <p:sp>
        <p:nvSpPr>
          <p:cNvPr id="2" name="Rectangle 1"/>
          <p:cNvSpPr/>
          <p:nvPr/>
        </p:nvSpPr>
        <p:spPr>
          <a:xfrm>
            <a:off x="8406709" y="5181775"/>
            <a:ext cx="3185872" cy="584775"/>
          </a:xfrm>
          <a:prstGeom prst="rect">
            <a:avLst/>
          </a:prstGeom>
        </p:spPr>
        <p:txBody>
          <a:bodyPr wrap="none">
            <a:spAutoFit/>
          </a:bodyPr>
          <a:lstStyle/>
          <a:p>
            <a:r>
              <a:rPr lang="en-US" sz="32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READ D&amp;C 132:20</a:t>
            </a:r>
            <a:endParaRPr lang="en-US" sz="3200" dirty="0">
              <a:effectLst>
                <a:glow rad="228600">
                  <a:schemeClr val="accent6">
                    <a:satMod val="175000"/>
                    <a:alpha val="40000"/>
                  </a:schemeClr>
                </a:glow>
                <a:outerShdw blurRad="63500" dir="3600000" algn="tl" rotWithShape="0">
                  <a:srgbClr val="000000">
                    <a:alpha val="70000"/>
                  </a:srgbClr>
                </a:outerShdw>
              </a:effectLst>
            </a:endParaRPr>
          </a:p>
        </p:txBody>
      </p:sp>
      <p:sp>
        <p:nvSpPr>
          <p:cNvPr id="3" name="Rectangle 2"/>
          <p:cNvSpPr/>
          <p:nvPr/>
        </p:nvSpPr>
        <p:spPr>
          <a:xfrm>
            <a:off x="11684063" y="6488668"/>
            <a:ext cx="442750" cy="369332"/>
          </a:xfrm>
          <a:prstGeom prst="rect">
            <a:avLst/>
          </a:prstGeom>
        </p:spPr>
        <p:txBody>
          <a:bodyPr wrap="none">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dirty="0"/>
          </a:p>
        </p:txBody>
      </p:sp>
      <p:sp>
        <p:nvSpPr>
          <p:cNvPr id="8" name="TextBox 7">
            <a:extLst>
              <a:ext uri="{FF2B5EF4-FFF2-40B4-BE49-F238E27FC236}">
                <a16:creationId xmlns:a16="http://schemas.microsoft.com/office/drawing/2014/main" id="{9042239B-5CA5-8BB5-E655-52CE170F1CF1}"/>
              </a:ext>
            </a:extLst>
          </p:cNvPr>
          <p:cNvSpPr txBox="1"/>
          <p:nvPr/>
        </p:nvSpPr>
        <p:spPr>
          <a:xfrm>
            <a:off x="0" y="6414835"/>
            <a:ext cx="4343400" cy="461665"/>
          </a:xfrm>
          <a:prstGeom prst="rect">
            <a:avLst/>
          </a:prstGeom>
          <a:noFill/>
        </p:spPr>
        <p:txBody>
          <a:bodyPr wrap="square" rtlCol="0">
            <a:spAutoFit/>
          </a:bodyPr>
          <a:lstStyle/>
          <a:p>
            <a:r>
              <a:rPr lang="en-US" sz="2400" dirty="0">
                <a:solidFill>
                  <a:schemeClr val="bg1">
                    <a:lumMod val="95000"/>
                  </a:schemeClr>
                </a:solidFill>
              </a:rPr>
              <a:t>Hebrews 1:4</a:t>
            </a:r>
          </a:p>
        </p:txBody>
      </p:sp>
    </p:spTree>
    <p:extLst>
      <p:ext uri="{BB962C8B-B14F-4D97-AF65-F5344CB8AC3E}">
        <p14:creationId xmlns:p14="http://schemas.microsoft.com/office/powerpoint/2010/main" val="204671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00" y="304800"/>
            <a:ext cx="9144000" cy="707886"/>
          </a:xfrm>
          <a:prstGeom prst="rect">
            <a:avLst/>
          </a:prstGeom>
          <a:noFill/>
        </p:spPr>
        <p:txBody>
          <a:bodyPr wrap="square" rtlCol="0">
            <a:spAutoFit/>
          </a:bodyPr>
          <a:lstStyle/>
          <a:p>
            <a:pPr algn="ct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Angelic Status</a:t>
            </a:r>
          </a:p>
        </p:txBody>
      </p:sp>
      <p:sp>
        <p:nvSpPr>
          <p:cNvPr id="5" name="TextBox 4"/>
          <p:cNvSpPr txBox="1"/>
          <p:nvPr/>
        </p:nvSpPr>
        <p:spPr>
          <a:xfrm>
            <a:off x="724278" y="3392032"/>
            <a:ext cx="6324600" cy="2308324"/>
          </a:xfrm>
          <a:prstGeom prst="rect">
            <a:avLst/>
          </a:prstGeom>
          <a:noFill/>
        </p:spPr>
        <p:txBody>
          <a:bodyPr wrap="square" rtlCol="0">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“The only sense in which either men or Jesus are lower than the angels is in that mortal restrictions limit them for the moment; and for the that matter, angels themselves become mortals and then in the resurrection attain again their angelic status.”</a:t>
            </a:r>
          </a:p>
        </p:txBody>
      </p:sp>
      <p:sp>
        <p:nvSpPr>
          <p:cNvPr id="6" name="Rectangle 5"/>
          <p:cNvSpPr/>
          <p:nvPr/>
        </p:nvSpPr>
        <p:spPr>
          <a:xfrm>
            <a:off x="11684063" y="6488668"/>
            <a:ext cx="442750" cy="369332"/>
          </a:xfrm>
          <a:prstGeom prst="rect">
            <a:avLst/>
          </a:prstGeom>
        </p:spPr>
        <p:txBody>
          <a:bodyPr wrap="none">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endParaRPr lang="en-US" dirty="0"/>
          </a:p>
        </p:txBody>
      </p:sp>
      <p:pic>
        <p:nvPicPr>
          <p:cNvPr id="8194" name="Picture 2" descr="Image result for angels from god l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0295" y="1566250"/>
            <a:ext cx="4209861" cy="2806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ruce R. McConkie.jpg"/>
          <p:cNvPicPr>
            <a:picLocks noChangeAspect="1"/>
          </p:cNvPicPr>
          <p:nvPr/>
        </p:nvPicPr>
        <p:blipFill>
          <a:blip r:embed="rId3" cstate="print"/>
          <a:stretch>
            <a:fillRect/>
          </a:stretch>
        </p:blipFill>
        <p:spPr>
          <a:xfrm>
            <a:off x="494269" y="261041"/>
            <a:ext cx="1162515" cy="1622677"/>
          </a:xfrm>
          <a:prstGeom prst="rect">
            <a:avLst/>
          </a:prstGeom>
        </p:spPr>
      </p:pic>
      <p:sp>
        <p:nvSpPr>
          <p:cNvPr id="2" name="TextBox 1">
            <a:extLst>
              <a:ext uri="{FF2B5EF4-FFF2-40B4-BE49-F238E27FC236}">
                <a16:creationId xmlns:a16="http://schemas.microsoft.com/office/drawing/2014/main" id="{1A61A00D-FF13-45C7-16FC-9943DC830255}"/>
              </a:ext>
            </a:extLst>
          </p:cNvPr>
          <p:cNvSpPr txBox="1"/>
          <p:nvPr/>
        </p:nvSpPr>
        <p:spPr>
          <a:xfrm>
            <a:off x="0" y="6414835"/>
            <a:ext cx="4343400" cy="461665"/>
          </a:xfrm>
          <a:prstGeom prst="rect">
            <a:avLst/>
          </a:prstGeom>
          <a:noFill/>
        </p:spPr>
        <p:txBody>
          <a:bodyPr wrap="square" rtlCol="0">
            <a:spAutoFit/>
          </a:bodyPr>
          <a:lstStyle/>
          <a:p>
            <a:r>
              <a:rPr lang="en-US" sz="2400" dirty="0">
                <a:solidFill>
                  <a:schemeClr val="bg1">
                    <a:lumMod val="95000"/>
                  </a:schemeClr>
                </a:solidFill>
              </a:rPr>
              <a:t>Hebrews 1:4</a:t>
            </a:r>
          </a:p>
        </p:txBody>
      </p:sp>
    </p:spTree>
    <p:extLst>
      <p:ext uri="{BB962C8B-B14F-4D97-AF65-F5344CB8AC3E}">
        <p14:creationId xmlns:p14="http://schemas.microsoft.com/office/powerpoint/2010/main" val="484377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7864" y="1921598"/>
            <a:ext cx="10797766" cy="1569660"/>
          </a:xfrm>
          <a:prstGeom prst="rect">
            <a:avLst/>
          </a:prstGeom>
          <a:noFill/>
        </p:spPr>
        <p:txBody>
          <a:bodyPr wrap="square" rtlCol="0">
            <a:spAutoFit/>
          </a:bodyPr>
          <a:lstStyle/>
          <a:p>
            <a:pPr algn="ctr"/>
            <a:r>
              <a:rPr lang="en-US" sz="4800" dirty="0">
                <a:solidFill>
                  <a:schemeClr val="bg1"/>
                </a:solidFill>
                <a:latin typeface="Poor Richard" panose="02080502050505020702" pitchFamily="18" charset="0"/>
                <a:ea typeface="Wednesday" pitchFamily="2" charset="0"/>
              </a:rPr>
              <a:t>The True Nature of Christ </a:t>
            </a:r>
          </a:p>
          <a:p>
            <a:pPr algn="ctr"/>
            <a:r>
              <a:rPr lang="en-US" sz="4800" dirty="0">
                <a:solidFill>
                  <a:schemeClr val="bg1"/>
                </a:solidFill>
                <a:latin typeface="Poor Richard" panose="02080502050505020702" pitchFamily="18" charset="0"/>
                <a:ea typeface="Wednesday" pitchFamily="2" charset="0"/>
              </a:rPr>
              <a:t>Hebrews 1-4</a:t>
            </a:r>
          </a:p>
        </p:txBody>
      </p:sp>
      <p:grpSp>
        <p:nvGrpSpPr>
          <p:cNvPr id="2" name="Group 1"/>
          <p:cNvGrpSpPr/>
          <p:nvPr/>
        </p:nvGrpSpPr>
        <p:grpSpPr>
          <a:xfrm>
            <a:off x="1545125" y="2230347"/>
            <a:ext cx="3050721" cy="2895600"/>
            <a:chOff x="848008" y="2239401"/>
            <a:chExt cx="3050721" cy="2895600"/>
          </a:xfrm>
        </p:grpSpPr>
        <p:pic>
          <p:nvPicPr>
            <p:cNvPr id="4098" name="Picture 2" descr="Image result for clouds"/>
            <p:cNvPicPr>
              <a:picLocks noChangeAspect="1" noChangeArrowheads="1"/>
            </p:cNvPicPr>
            <p:nvPr/>
          </p:nvPicPr>
          <p:blipFill rotWithShape="1">
            <a:blip r:embed="rId3">
              <a:extLst>
                <a:ext uri="{28A0092B-C50C-407E-A947-70E740481C1C}">
                  <a14:useLocalDpi xmlns:a14="http://schemas.microsoft.com/office/drawing/2010/main" val="0"/>
                </a:ext>
              </a:extLst>
            </a:blip>
            <a:srcRect l="-165" t="9109" r="2739" b="28845"/>
            <a:stretch/>
          </p:blipFill>
          <p:spPr bwMode="auto">
            <a:xfrm>
              <a:off x="959668" y="2344846"/>
              <a:ext cx="2786310" cy="2661719"/>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848008" y="2239401"/>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35" name="Moon 13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7"/>
              <p:cNvGrpSpPr/>
              <p:nvPr/>
            </p:nvGrpSpPr>
            <p:grpSpPr>
              <a:xfrm>
                <a:off x="2028864" y="5256478"/>
                <a:ext cx="248519" cy="434702"/>
                <a:chOff x="2438400" y="402137"/>
                <a:chExt cx="2514600" cy="4398463"/>
              </a:xfrm>
            </p:grpSpPr>
            <p:sp>
              <p:nvSpPr>
                <p:cNvPr id="127"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Wave 124"/>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ame 125"/>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6" name="Frame 45"/>
          <p:cNvSpPr/>
          <p:nvPr/>
        </p:nvSpPr>
        <p:spPr>
          <a:xfrm>
            <a:off x="0" y="0"/>
            <a:ext cx="12192000" cy="6858000"/>
          </a:xfrm>
          <a:prstGeom prst="frame">
            <a:avLst>
              <a:gd name="adj1" fmla="val 18118"/>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7" name="Group 17"/>
          <p:cNvGrpSpPr/>
          <p:nvPr/>
        </p:nvGrpSpPr>
        <p:grpSpPr>
          <a:xfrm>
            <a:off x="547815" y="165286"/>
            <a:ext cx="11123571" cy="912076"/>
            <a:chOff x="304800" y="276069"/>
            <a:chExt cx="4953000" cy="993098"/>
          </a:xfrm>
        </p:grpSpPr>
        <p:sp>
          <p:nvSpPr>
            <p:cNvPr id="102" name="4-Point Star 2"/>
            <p:cNvSpPr/>
            <p:nvPr/>
          </p:nvSpPr>
          <p:spPr>
            <a:xfrm>
              <a:off x="893164" y="276069"/>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p:cNvGrpSpPr/>
            <p:nvPr/>
          </p:nvGrpSpPr>
          <p:grpSpPr>
            <a:xfrm>
              <a:off x="4690672" y="517161"/>
              <a:ext cx="567128" cy="494675"/>
              <a:chOff x="5869898" y="1705131"/>
              <a:chExt cx="567128" cy="494675"/>
            </a:xfrm>
          </p:grpSpPr>
          <p:sp>
            <p:nvSpPr>
              <p:cNvPr id="117" name="Cross 3"/>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4"/>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6"/>
            <p:cNvGrpSpPr/>
            <p:nvPr/>
          </p:nvGrpSpPr>
          <p:grpSpPr>
            <a:xfrm>
              <a:off x="304800" y="505919"/>
              <a:ext cx="567128" cy="494675"/>
              <a:chOff x="5869898" y="1705131"/>
              <a:chExt cx="567128" cy="494675"/>
            </a:xfrm>
          </p:grpSpPr>
          <p:sp>
            <p:nvSpPr>
              <p:cNvPr id="115" name="Cross 7"/>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8"/>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9"/>
            <p:cNvGrpSpPr/>
            <p:nvPr/>
          </p:nvGrpSpPr>
          <p:grpSpPr>
            <a:xfrm>
              <a:off x="1785078" y="504669"/>
              <a:ext cx="567128" cy="494675"/>
              <a:chOff x="5869898" y="1705131"/>
              <a:chExt cx="567128" cy="494675"/>
            </a:xfrm>
          </p:grpSpPr>
          <p:sp>
            <p:nvSpPr>
              <p:cNvPr id="112" name="Cross 10"/>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2"/>
            <p:cNvGrpSpPr/>
            <p:nvPr/>
          </p:nvGrpSpPr>
          <p:grpSpPr>
            <a:xfrm>
              <a:off x="3269105" y="504669"/>
              <a:ext cx="567128" cy="494675"/>
              <a:chOff x="5869898" y="1705131"/>
              <a:chExt cx="567128" cy="494675"/>
            </a:xfrm>
          </p:grpSpPr>
          <p:sp>
            <p:nvSpPr>
              <p:cNvPr id="110" name="Cross 109"/>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4-Point Star 58"/>
            <p:cNvSpPr/>
            <p:nvPr/>
          </p:nvSpPr>
          <p:spPr>
            <a:xfrm>
              <a:off x="2379689" y="278567"/>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4-Point Star 59"/>
            <p:cNvSpPr/>
            <p:nvPr/>
          </p:nvSpPr>
          <p:spPr>
            <a:xfrm>
              <a:off x="3863715" y="278567"/>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661221" y="5776111"/>
            <a:ext cx="11123571" cy="929870"/>
            <a:chOff x="304800" y="276069"/>
            <a:chExt cx="4953000" cy="993098"/>
          </a:xfrm>
        </p:grpSpPr>
        <p:sp>
          <p:nvSpPr>
            <p:cNvPr id="70" name="4-Point Star 38"/>
            <p:cNvSpPr/>
            <p:nvPr/>
          </p:nvSpPr>
          <p:spPr>
            <a:xfrm>
              <a:off x="893164" y="276069"/>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5"/>
            <p:cNvGrpSpPr/>
            <p:nvPr/>
          </p:nvGrpSpPr>
          <p:grpSpPr>
            <a:xfrm>
              <a:off x="4690672" y="517161"/>
              <a:ext cx="567128" cy="494675"/>
              <a:chOff x="5869898" y="1705131"/>
              <a:chExt cx="567128" cy="494675"/>
            </a:xfrm>
          </p:grpSpPr>
          <p:sp>
            <p:nvSpPr>
              <p:cNvPr id="84" name="Cross 3"/>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4"/>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6"/>
            <p:cNvGrpSpPr/>
            <p:nvPr/>
          </p:nvGrpSpPr>
          <p:grpSpPr>
            <a:xfrm>
              <a:off x="304800" y="505919"/>
              <a:ext cx="567128" cy="494675"/>
              <a:chOff x="5869898" y="1705131"/>
              <a:chExt cx="567128" cy="494675"/>
            </a:xfrm>
          </p:grpSpPr>
          <p:sp>
            <p:nvSpPr>
              <p:cNvPr id="82" name="Cross 81"/>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a:off x="1785078" y="504669"/>
              <a:ext cx="567128" cy="494675"/>
              <a:chOff x="5869898" y="1705131"/>
              <a:chExt cx="567128" cy="494675"/>
            </a:xfrm>
          </p:grpSpPr>
          <p:sp>
            <p:nvSpPr>
              <p:cNvPr id="80" name="Cross 28"/>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29"/>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2"/>
            <p:cNvGrpSpPr/>
            <p:nvPr/>
          </p:nvGrpSpPr>
          <p:grpSpPr>
            <a:xfrm>
              <a:off x="3269105" y="504669"/>
              <a:ext cx="567128" cy="494675"/>
              <a:chOff x="5869898" y="1705131"/>
              <a:chExt cx="567128" cy="494675"/>
            </a:xfrm>
          </p:grpSpPr>
          <p:sp>
            <p:nvSpPr>
              <p:cNvPr id="77" name="Cross 26"/>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27"/>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4-Point Star 43"/>
            <p:cNvSpPr/>
            <p:nvPr/>
          </p:nvSpPr>
          <p:spPr>
            <a:xfrm>
              <a:off x="2379689" y="278567"/>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4-Point Star 44"/>
            <p:cNvSpPr/>
            <p:nvPr/>
          </p:nvSpPr>
          <p:spPr>
            <a:xfrm>
              <a:off x="3863715" y="278567"/>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34"/>
          <p:cNvGrpSpPr/>
          <p:nvPr/>
        </p:nvGrpSpPr>
        <p:grpSpPr>
          <a:xfrm rot="5400000">
            <a:off x="-1671403" y="2900911"/>
            <a:ext cx="4555969" cy="1213165"/>
            <a:chOff x="893164" y="276069"/>
            <a:chExt cx="3808751" cy="993098"/>
          </a:xfrm>
        </p:grpSpPr>
        <p:sp>
          <p:nvSpPr>
            <p:cNvPr id="61" name="4-Point Star 29"/>
            <p:cNvSpPr/>
            <p:nvPr/>
          </p:nvSpPr>
          <p:spPr>
            <a:xfrm>
              <a:off x="893164" y="276069"/>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9"/>
            <p:cNvGrpSpPr/>
            <p:nvPr/>
          </p:nvGrpSpPr>
          <p:grpSpPr>
            <a:xfrm>
              <a:off x="1785078" y="504669"/>
              <a:ext cx="567128" cy="494675"/>
              <a:chOff x="5869898" y="1705131"/>
              <a:chExt cx="567128" cy="494675"/>
            </a:xfrm>
          </p:grpSpPr>
          <p:sp>
            <p:nvSpPr>
              <p:cNvPr id="68" name="Cross 67"/>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12"/>
            <p:cNvGrpSpPr/>
            <p:nvPr/>
          </p:nvGrpSpPr>
          <p:grpSpPr>
            <a:xfrm>
              <a:off x="3269104" y="504669"/>
              <a:ext cx="567128" cy="494675"/>
              <a:chOff x="5869898" y="1705131"/>
              <a:chExt cx="567128" cy="494675"/>
            </a:xfrm>
          </p:grpSpPr>
          <p:sp>
            <p:nvSpPr>
              <p:cNvPr id="66" name="Cross 65"/>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4-Point Star 32"/>
            <p:cNvSpPr/>
            <p:nvPr/>
          </p:nvSpPr>
          <p:spPr>
            <a:xfrm>
              <a:off x="2379688" y="278567"/>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4-Point Star 33"/>
            <p:cNvSpPr/>
            <p:nvPr/>
          </p:nvSpPr>
          <p:spPr>
            <a:xfrm>
              <a:off x="3863715" y="278567"/>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50"/>
          <p:cNvGrpSpPr/>
          <p:nvPr/>
        </p:nvGrpSpPr>
        <p:grpSpPr>
          <a:xfrm rot="5400000">
            <a:off x="9165596" y="2931754"/>
            <a:ext cx="4555968" cy="1104523"/>
            <a:chOff x="893164" y="276069"/>
            <a:chExt cx="3808751" cy="993098"/>
          </a:xfrm>
        </p:grpSpPr>
        <p:sp>
          <p:nvSpPr>
            <p:cNvPr id="51" name="4-Point Star 20"/>
            <p:cNvSpPr/>
            <p:nvPr/>
          </p:nvSpPr>
          <p:spPr>
            <a:xfrm>
              <a:off x="893164" y="276069"/>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9"/>
            <p:cNvGrpSpPr/>
            <p:nvPr/>
          </p:nvGrpSpPr>
          <p:grpSpPr>
            <a:xfrm>
              <a:off x="1785078" y="504669"/>
              <a:ext cx="567128" cy="494675"/>
              <a:chOff x="5869898" y="1705131"/>
              <a:chExt cx="567128" cy="494675"/>
            </a:xfrm>
          </p:grpSpPr>
          <p:sp>
            <p:nvSpPr>
              <p:cNvPr id="59" name="Cross 58"/>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12"/>
            <p:cNvGrpSpPr/>
            <p:nvPr/>
          </p:nvGrpSpPr>
          <p:grpSpPr>
            <a:xfrm>
              <a:off x="3269105" y="504669"/>
              <a:ext cx="567128" cy="494675"/>
              <a:chOff x="5869898" y="1705131"/>
              <a:chExt cx="567128" cy="494675"/>
            </a:xfrm>
          </p:grpSpPr>
          <p:sp>
            <p:nvSpPr>
              <p:cNvPr id="57" name="Cross 56"/>
              <p:cNvSpPr/>
              <p:nvPr/>
            </p:nvSpPr>
            <p:spPr>
              <a:xfrm>
                <a:off x="5869898" y="1705131"/>
                <a:ext cx="567128" cy="494675"/>
              </a:xfrm>
              <a:prstGeom prst="plus">
                <a:avLst>
                  <a:gd name="adj" fmla="val 20785"/>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5932357" y="1781331"/>
                <a:ext cx="457200" cy="304800"/>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4-Point Star 23"/>
            <p:cNvSpPr/>
            <p:nvPr/>
          </p:nvSpPr>
          <p:spPr>
            <a:xfrm>
              <a:off x="2379689" y="278567"/>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4-Point Star 24"/>
            <p:cNvSpPr/>
            <p:nvPr/>
          </p:nvSpPr>
          <p:spPr>
            <a:xfrm>
              <a:off x="3863715" y="278567"/>
              <a:ext cx="838200" cy="990600"/>
            </a:xfrm>
            <a:prstGeom prst="star4">
              <a:avLst>
                <a:gd name="adj" fmla="val 1855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5333999" y="3900492"/>
            <a:ext cx="4898571" cy="923330"/>
          </a:xfrm>
          <a:prstGeom prst="rect">
            <a:avLst/>
          </a:prstGeom>
        </p:spPr>
        <p:txBody>
          <a:bodyPr wrap="square">
            <a:spAutoFit/>
          </a:bodyPr>
          <a:lstStyle/>
          <a:p>
            <a:r>
              <a:rPr lang="en-US" i="1" dirty="0">
                <a:solidFill>
                  <a:schemeClr val="bg1"/>
                </a:solidFill>
                <a:latin typeface="Palatino"/>
              </a:rPr>
              <a:t>For we are made partakers of Christ, if we hold the beginning of our confidence steadfast unto the end;</a:t>
            </a:r>
          </a:p>
          <a:p>
            <a:r>
              <a:rPr lang="en-US" i="1" dirty="0">
                <a:solidFill>
                  <a:schemeClr val="bg1"/>
                </a:solidFill>
                <a:latin typeface="Palatino"/>
              </a:rPr>
              <a:t>Hebrews 3:14</a:t>
            </a:r>
            <a:endParaRPr lang="en-US" i="1" dirty="0">
              <a:solidFill>
                <a:schemeClr val="bg1"/>
              </a:solidFill>
            </a:endParaRPr>
          </a:p>
        </p:txBody>
      </p:sp>
      <p:sp>
        <p:nvSpPr>
          <p:cNvPr id="119" name="Footer Placeholder 14">
            <a:extLst>
              <a:ext uri="{FF2B5EF4-FFF2-40B4-BE49-F238E27FC236}">
                <a16:creationId xmlns:a16="http://schemas.microsoft.com/office/drawing/2014/main" id="{5817E43C-70D9-481E-9B81-64106BC54705}"/>
              </a:ext>
            </a:extLst>
          </p:cNvPr>
          <p:cNvSpPr>
            <a:spLocks noGrp="1"/>
          </p:cNvSpPr>
          <p:nvPr/>
        </p:nvSpPr>
        <p:spPr>
          <a:xfrm>
            <a:off x="87585" y="647558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06508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33053" y="0"/>
            <a:ext cx="9144000" cy="707886"/>
          </a:xfrm>
          <a:prstGeom prst="rect">
            <a:avLst/>
          </a:prstGeom>
          <a:noFill/>
        </p:spPr>
        <p:txBody>
          <a:bodyPr wrap="square" rtlCol="0">
            <a:spAutoFit/>
          </a:bodyPr>
          <a:lstStyle/>
          <a:p>
            <a:pPr algn="ct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Captain of Salvation</a:t>
            </a:r>
          </a:p>
        </p:txBody>
      </p:sp>
      <p:sp>
        <p:nvSpPr>
          <p:cNvPr id="5" name="TextBox 4"/>
          <p:cNvSpPr txBox="1"/>
          <p:nvPr/>
        </p:nvSpPr>
        <p:spPr>
          <a:xfrm>
            <a:off x="1747319" y="594512"/>
            <a:ext cx="8655112" cy="954107"/>
          </a:xfrm>
          <a:prstGeom prst="rect">
            <a:avLst/>
          </a:prstGeom>
          <a:noFill/>
        </p:spPr>
        <p:txBody>
          <a:bodyPr wrap="square" rtlCol="0">
            <a:spAutoFit/>
          </a:bodyPr>
          <a:lstStyle/>
          <a:p>
            <a:pPr algn="ctr"/>
            <a:r>
              <a:rPr lang="en-US" sz="2800" dirty="0">
                <a:solidFill>
                  <a:schemeClr val="bg1"/>
                </a:solidFill>
              </a:rPr>
              <a:t>What qualifications do you look for when selecting a captain or leader?</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6" name="Rectangle 5"/>
          <p:cNvSpPr/>
          <p:nvPr/>
        </p:nvSpPr>
        <p:spPr>
          <a:xfrm>
            <a:off x="0" y="6488668"/>
            <a:ext cx="2942376" cy="369332"/>
          </a:xfrm>
          <a:prstGeom prst="rect">
            <a:avLst/>
          </a:prstGeom>
        </p:spPr>
        <p:txBody>
          <a:bodyPr wrap="square">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Hebrews 2:10</a:t>
            </a:r>
            <a:endParaRPr lang="en-US" dirty="0"/>
          </a:p>
        </p:txBody>
      </p:sp>
      <p:grpSp>
        <p:nvGrpSpPr>
          <p:cNvPr id="3" name="Group 2"/>
          <p:cNvGrpSpPr/>
          <p:nvPr/>
        </p:nvGrpSpPr>
        <p:grpSpPr>
          <a:xfrm>
            <a:off x="2340345" y="3997153"/>
            <a:ext cx="2510425" cy="2788864"/>
            <a:chOff x="765042" y="1905803"/>
            <a:chExt cx="2510425" cy="2788864"/>
          </a:xfrm>
        </p:grpSpPr>
        <p:pic>
          <p:nvPicPr>
            <p:cNvPr id="1026" name="Picture 2" descr="Image result for capta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954" y="1905803"/>
              <a:ext cx="2451513" cy="24941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5042" y="4448446"/>
              <a:ext cx="2307042" cy="246221"/>
            </a:xfrm>
            <a:prstGeom prst="rect">
              <a:avLst/>
            </a:prstGeom>
          </p:spPr>
          <p:txBody>
            <a:bodyPr wrap="none">
              <a:spAutoFit/>
            </a:bodyPr>
            <a:lstStyle/>
            <a:p>
              <a:r>
                <a:rPr lang="en-US" sz="1000" dirty="0">
                  <a:solidFill>
                    <a:schemeClr val="bg1"/>
                  </a:solidFill>
                  <a:latin typeface="Calibri" panose="020F0502020204030204" pitchFamily="34" charset="0"/>
                </a:rPr>
                <a:t>Captain Bernard Warner (Queen Mary 2)</a:t>
              </a:r>
              <a:endParaRPr lang="en-US" sz="1000" dirty="0">
                <a:solidFill>
                  <a:schemeClr val="bg1"/>
                </a:solidFill>
              </a:endParaRPr>
            </a:p>
          </p:txBody>
        </p:sp>
      </p:grpSp>
      <p:grpSp>
        <p:nvGrpSpPr>
          <p:cNvPr id="13" name="Group 12"/>
          <p:cNvGrpSpPr/>
          <p:nvPr/>
        </p:nvGrpSpPr>
        <p:grpSpPr>
          <a:xfrm>
            <a:off x="86182" y="1140738"/>
            <a:ext cx="2893741" cy="2790232"/>
            <a:chOff x="9347877" y="1729213"/>
            <a:chExt cx="2893741" cy="2790232"/>
          </a:xfrm>
        </p:grpSpPr>
        <p:sp>
          <p:nvSpPr>
            <p:cNvPr id="12" name="Rectangle 11"/>
            <p:cNvSpPr/>
            <p:nvPr/>
          </p:nvSpPr>
          <p:spPr>
            <a:xfrm>
              <a:off x="9347877" y="4257835"/>
              <a:ext cx="2893741" cy="261610"/>
            </a:xfrm>
            <a:prstGeom prst="rect">
              <a:avLst/>
            </a:prstGeom>
          </p:spPr>
          <p:txBody>
            <a:bodyPr wrap="none">
              <a:spAutoFit/>
            </a:bodyPr>
            <a:lstStyle/>
            <a:p>
              <a:r>
                <a:rPr lang="en-US" sz="1100" dirty="0">
                  <a:solidFill>
                    <a:schemeClr val="bg1"/>
                  </a:solidFill>
                </a:rPr>
                <a:t>Richard Lyon (July 14, 1923 – February 3, 2017)</a:t>
              </a:r>
            </a:p>
          </p:txBody>
        </p:sp>
        <p:pic>
          <p:nvPicPr>
            <p:cNvPr id="1030" name="Picture 6" descr="Image result for richard ly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4794" y="1729213"/>
              <a:ext cx="2015471" cy="25259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944018" y="1557852"/>
            <a:ext cx="3052567" cy="3077058"/>
            <a:chOff x="4980232" y="2164434"/>
            <a:chExt cx="3052567" cy="3077058"/>
          </a:xfrm>
        </p:grpSpPr>
        <p:pic>
          <p:nvPicPr>
            <p:cNvPr id="1034" name="Picture 10" descr="Vigdis Finnbogadottir (19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715" y="2164434"/>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80232" y="4964493"/>
              <a:ext cx="3052567" cy="276999"/>
            </a:xfrm>
            <a:prstGeom prst="rect">
              <a:avLst/>
            </a:prstGeom>
          </p:spPr>
          <p:txBody>
            <a:bodyPr wrap="none">
              <a:spAutoFit/>
            </a:bodyPr>
            <a:lstStyle/>
            <a:p>
              <a:r>
                <a:rPr lang="en-US" sz="1200" dirty="0" err="1">
                  <a:solidFill>
                    <a:schemeClr val="bg1"/>
                  </a:solidFill>
                </a:rPr>
                <a:t>Vigdís</a:t>
              </a:r>
              <a:r>
                <a:rPr lang="en-US" sz="1200" dirty="0">
                  <a:solidFill>
                    <a:schemeClr val="bg1"/>
                  </a:solidFill>
                </a:rPr>
                <a:t> </a:t>
              </a:r>
              <a:r>
                <a:rPr lang="en-US" sz="1200" dirty="0" err="1">
                  <a:solidFill>
                    <a:schemeClr val="bg1"/>
                  </a:solidFill>
                </a:rPr>
                <a:t>Finnbogadóttir</a:t>
              </a:r>
              <a:r>
                <a:rPr lang="en-US" sz="1200" dirty="0">
                  <a:solidFill>
                    <a:schemeClr val="bg1"/>
                  </a:solidFill>
                </a:rPr>
                <a:t> (First Iceland President) </a:t>
              </a:r>
            </a:p>
          </p:txBody>
        </p:sp>
      </p:grpSp>
      <p:pic>
        <p:nvPicPr>
          <p:cNvPr id="9" name="Picture 8">
            <a:extLst>
              <a:ext uri="{FF2B5EF4-FFF2-40B4-BE49-F238E27FC236}">
                <a16:creationId xmlns:a16="http://schemas.microsoft.com/office/drawing/2014/main" id="{EB3C3E44-B600-FB37-8002-D53410153E19}"/>
              </a:ext>
            </a:extLst>
          </p:cNvPr>
          <p:cNvPicPr>
            <a:picLocks noChangeAspect="1"/>
          </p:cNvPicPr>
          <p:nvPr/>
        </p:nvPicPr>
        <p:blipFill>
          <a:blip r:embed="rId5"/>
          <a:stretch>
            <a:fillRect/>
          </a:stretch>
        </p:blipFill>
        <p:spPr>
          <a:xfrm>
            <a:off x="8522413" y="4000615"/>
            <a:ext cx="2914207" cy="2531717"/>
          </a:xfrm>
          <a:prstGeom prst="rect">
            <a:avLst/>
          </a:prstGeom>
        </p:spPr>
      </p:pic>
      <p:sp>
        <p:nvSpPr>
          <p:cNvPr id="15" name="TextBox 14">
            <a:extLst>
              <a:ext uri="{FF2B5EF4-FFF2-40B4-BE49-F238E27FC236}">
                <a16:creationId xmlns:a16="http://schemas.microsoft.com/office/drawing/2014/main" id="{03E74999-FAC7-06EE-9097-80CC4CB4CDD4}"/>
              </a:ext>
            </a:extLst>
          </p:cNvPr>
          <p:cNvSpPr txBox="1"/>
          <p:nvPr/>
        </p:nvSpPr>
        <p:spPr>
          <a:xfrm>
            <a:off x="7924325" y="1870435"/>
            <a:ext cx="4181493" cy="2031325"/>
          </a:xfrm>
          <a:prstGeom prst="rect">
            <a:avLst/>
          </a:prstGeom>
          <a:noFill/>
        </p:spPr>
        <p:txBody>
          <a:bodyPr wrap="square">
            <a:spAutoFit/>
          </a:bodyPr>
          <a:lstStyle/>
          <a:p>
            <a:pPr algn="l" fontAlgn="base"/>
            <a:r>
              <a:rPr lang="en-US" b="1" i="1" dirty="0">
                <a:solidFill>
                  <a:schemeClr val="bg1"/>
                </a:solidFill>
                <a:effectLst/>
                <a:latin typeface="Abadi" panose="020B0604020104020204" pitchFamily="34" charset="0"/>
              </a:rPr>
              <a:t>The first step in the process of becoming a Christlike leader is to accept Christ as the ideal—the one perfect being who ever walked the earth.</a:t>
            </a:r>
          </a:p>
          <a:p>
            <a:pPr algn="l" fontAlgn="base"/>
            <a:r>
              <a:rPr lang="en-US" b="1" i="1" dirty="0">
                <a:solidFill>
                  <a:schemeClr val="bg1"/>
                </a:solidFill>
                <a:effectLst/>
                <a:latin typeface="Abadi" panose="020B0604020104020204" pitchFamily="34" charset="0"/>
              </a:rPr>
              <a:t>The prophets of this dispensation have taught and modeled the leadership of Jesus Christ.</a:t>
            </a:r>
          </a:p>
        </p:txBody>
      </p:sp>
    </p:spTree>
    <p:extLst>
      <p:ext uri="{BB962C8B-B14F-4D97-AF65-F5344CB8AC3E}">
        <p14:creationId xmlns:p14="http://schemas.microsoft.com/office/powerpoint/2010/main" val="52905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anim calcmode="lin" valueType="num">
                                      <p:cBhvr>
                                        <p:cTn id="10" dur="1000" fill="hold"/>
                                        <p:tgtEl>
                                          <p:spTgt spid="13"/>
                                        </p:tgtEl>
                                        <p:attrNameLst>
                                          <p:attrName>ppt_x</p:attrName>
                                        </p:attrNameLst>
                                      </p:cBhvr>
                                      <p:tavLst>
                                        <p:tav tm="0">
                                          <p:val>
                                            <p:strVal val="#ppt_x"/>
                                          </p:val>
                                        </p:tav>
                                        <p:tav tm="100000">
                                          <p:val>
                                            <p:strVal val="#ppt_x"/>
                                          </p:val>
                                        </p:tav>
                                      </p:tavLst>
                                    </p:anim>
                                    <p:anim calcmode="lin" valueType="num">
                                      <p:cBhvr>
                                        <p:cTn id="11" dur="1000" fill="hold"/>
                                        <p:tgtEl>
                                          <p:spTgt spid="13"/>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33053" y="0"/>
            <a:ext cx="9144000" cy="707886"/>
          </a:xfrm>
          <a:prstGeom prst="rect">
            <a:avLst/>
          </a:prstGeom>
          <a:noFill/>
        </p:spPr>
        <p:txBody>
          <a:bodyPr wrap="square" rtlCol="0">
            <a:spAutoFit/>
          </a:bodyPr>
          <a:lstStyle/>
          <a:p>
            <a:pPr algn="ct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oor Richard" panose="02080502050505020702" pitchFamily="18" charset="0"/>
              </a:rPr>
              <a:t>Reconciliation</a:t>
            </a:r>
          </a:p>
        </p:txBody>
      </p:sp>
      <p:sp>
        <p:nvSpPr>
          <p:cNvPr id="5" name="TextBox 4"/>
          <p:cNvSpPr txBox="1"/>
          <p:nvPr/>
        </p:nvSpPr>
        <p:spPr>
          <a:xfrm>
            <a:off x="1810694" y="585458"/>
            <a:ext cx="8655112" cy="1384995"/>
          </a:xfrm>
          <a:prstGeom prst="rect">
            <a:avLst/>
          </a:prstGeom>
          <a:noFill/>
        </p:spPr>
        <p:txBody>
          <a:bodyPr wrap="square" rtlCol="0">
            <a:spAutoFit/>
          </a:bodyPr>
          <a:lstStyle/>
          <a:p>
            <a:pPr algn="ctr"/>
            <a:r>
              <a:rPr lang="en-US" sz="2800" dirty="0">
                <a:solidFill>
                  <a:schemeClr val="bg1"/>
                </a:solidFill>
                <a:latin typeface="Open Sans"/>
              </a:rPr>
              <a:t>Christ atoned for our sins, allowing us to be reconciled, or brought into a harmonious relationship, with Heavenly Father</a:t>
            </a: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6" name="Rectangle 5"/>
          <p:cNvSpPr/>
          <p:nvPr/>
        </p:nvSpPr>
        <p:spPr>
          <a:xfrm>
            <a:off x="0" y="6488668"/>
            <a:ext cx="2942376" cy="369332"/>
          </a:xfrm>
          <a:prstGeom prst="rect">
            <a:avLst/>
          </a:prstGeom>
        </p:spPr>
        <p:txBody>
          <a:bodyPr wrap="square">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Hebrews 2:14-18</a:t>
            </a:r>
            <a:endParaRPr lang="en-US" dirty="0"/>
          </a:p>
        </p:txBody>
      </p:sp>
      <p:sp>
        <p:nvSpPr>
          <p:cNvPr id="8" name="Rectangle 7"/>
          <p:cNvSpPr/>
          <p:nvPr/>
        </p:nvSpPr>
        <p:spPr>
          <a:xfrm>
            <a:off x="4251382" y="2913984"/>
            <a:ext cx="6096000" cy="2031325"/>
          </a:xfrm>
          <a:prstGeom prst="rect">
            <a:avLst/>
          </a:prstGeom>
        </p:spPr>
        <p:txBody>
          <a:bodyPr>
            <a:spAutoFit/>
          </a:bodyPr>
          <a:lstStyle/>
          <a:p>
            <a:r>
              <a:rPr lang="en-US" dirty="0">
                <a:solidFill>
                  <a:schemeClr val="bg1"/>
                </a:solidFill>
                <a:latin typeface="Open Sans"/>
              </a:rPr>
              <a:t>Paul not only referred to the Savior as the Captain of our salvation, but he also called Him “a merciful and faithful high priest.”  </a:t>
            </a:r>
          </a:p>
          <a:p>
            <a:endParaRPr lang="en-US" dirty="0">
              <a:solidFill>
                <a:schemeClr val="bg1"/>
              </a:solidFill>
              <a:latin typeface="Open Sans"/>
            </a:endParaRPr>
          </a:p>
          <a:p>
            <a:r>
              <a:rPr lang="en-US" dirty="0">
                <a:solidFill>
                  <a:schemeClr val="bg1"/>
                </a:solidFill>
                <a:latin typeface="Open Sans"/>
              </a:rPr>
              <a:t>Paul likened Jesus Christ to a Jewish high priest because the high priest was viewed as a mediator between the people and God.</a:t>
            </a:r>
            <a:endParaRPr lang="en-US" dirty="0">
              <a:solidFill>
                <a:schemeClr val="bg1"/>
              </a:solidFill>
            </a:endParaRPr>
          </a:p>
        </p:txBody>
      </p:sp>
      <p:sp>
        <p:nvSpPr>
          <p:cNvPr id="38" name="Rectangle 37"/>
          <p:cNvSpPr/>
          <p:nvPr/>
        </p:nvSpPr>
        <p:spPr>
          <a:xfrm>
            <a:off x="5386109" y="5687767"/>
            <a:ext cx="4120836" cy="584775"/>
          </a:xfrm>
          <a:prstGeom prst="rect">
            <a:avLst/>
          </a:prstGeom>
        </p:spPr>
        <p:txBody>
          <a:bodyPr wrap="square">
            <a:spAutoFit/>
          </a:bodyPr>
          <a:lstStyle/>
          <a:p>
            <a:r>
              <a:rPr lang="en-US" sz="32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READ Alma 7:11-13</a:t>
            </a:r>
            <a:endParaRPr lang="en-US" sz="3200" dirty="0">
              <a:effectLst>
                <a:glow rad="228600">
                  <a:schemeClr val="accent6">
                    <a:satMod val="175000"/>
                    <a:alpha val="40000"/>
                  </a:schemeClr>
                </a:glow>
                <a:outerShdw blurRad="63500" dir="3600000" algn="tl" rotWithShape="0">
                  <a:srgbClr val="000000">
                    <a:alpha val="70000"/>
                  </a:srgbClr>
                </a:outerShdw>
              </a:effectLst>
            </a:endParaRPr>
          </a:p>
        </p:txBody>
      </p:sp>
      <p:grpSp>
        <p:nvGrpSpPr>
          <p:cNvPr id="14" name="Group 13"/>
          <p:cNvGrpSpPr/>
          <p:nvPr/>
        </p:nvGrpSpPr>
        <p:grpSpPr>
          <a:xfrm>
            <a:off x="349139" y="2555911"/>
            <a:ext cx="3382033" cy="2705100"/>
            <a:chOff x="7311340" y="2084183"/>
            <a:chExt cx="2788365" cy="2275029"/>
          </a:xfrm>
        </p:grpSpPr>
        <p:pic>
          <p:nvPicPr>
            <p:cNvPr id="3074" name="Picture 2" descr="Image result for jesus atonement lds artis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1340" y="2084183"/>
              <a:ext cx="2788365" cy="20713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24252" y="4128380"/>
              <a:ext cx="2435383" cy="230832"/>
            </a:xfrm>
            <a:prstGeom prst="rect">
              <a:avLst/>
            </a:prstGeom>
            <a:noFill/>
          </p:spPr>
          <p:txBody>
            <a:bodyPr wrap="square" rtlCol="0">
              <a:spAutoFit/>
            </a:bodyPr>
            <a:lstStyle/>
            <a:p>
              <a:r>
                <a:rPr lang="en-US" sz="900" dirty="0">
                  <a:solidFill>
                    <a:schemeClr val="bg1"/>
                  </a:solidFill>
                </a:rPr>
                <a:t>Gregory K. Olsen</a:t>
              </a:r>
            </a:p>
          </p:txBody>
        </p:sp>
      </p:grpSp>
    </p:spTree>
    <p:extLst>
      <p:ext uri="{BB962C8B-B14F-4D97-AF65-F5344CB8AC3E}">
        <p14:creationId xmlns:p14="http://schemas.microsoft.com/office/powerpoint/2010/main" val="36795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414441"/>
            <a:ext cx="1711105" cy="369332"/>
          </a:xfrm>
          <a:prstGeom prst="rect">
            <a:avLst/>
          </a:prstGeom>
          <a:noFill/>
        </p:spPr>
        <p:txBody>
          <a:bodyPr wrap="square" rtlCol="0">
            <a:spAutoFit/>
          </a:bodyPr>
          <a:lstStyle/>
          <a:p>
            <a:r>
              <a:rPr lang="en-US" b="1" dirty="0">
                <a:solidFill>
                  <a:schemeClr val="bg1"/>
                </a:solidFill>
              </a:rPr>
              <a:t>Hebrews 3:14</a:t>
            </a:r>
          </a:p>
        </p:txBody>
      </p:sp>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Goals</a:t>
            </a:r>
          </a:p>
        </p:txBody>
      </p:sp>
      <p:grpSp>
        <p:nvGrpSpPr>
          <p:cNvPr id="2" name="Group 28"/>
          <p:cNvGrpSpPr/>
          <p:nvPr/>
        </p:nvGrpSpPr>
        <p:grpSpPr>
          <a:xfrm>
            <a:off x="5181600" y="1676400"/>
            <a:ext cx="2667000" cy="2743200"/>
            <a:chOff x="1905000" y="1676400"/>
            <a:chExt cx="2667000" cy="2743200"/>
          </a:xfrm>
        </p:grpSpPr>
        <p:cxnSp>
          <p:nvCxnSpPr>
            <p:cNvPr id="10" name="Elbow Connector 9"/>
            <p:cNvCxnSpPr/>
            <p:nvPr/>
          </p:nvCxnSpPr>
          <p:spPr>
            <a:xfrm flipV="1">
              <a:off x="1905000" y="37338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2438400" y="30480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flipV="1">
              <a:off x="2971800" y="23622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flipV="1">
              <a:off x="3505200" y="16764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35"/>
          <p:cNvGrpSpPr/>
          <p:nvPr/>
        </p:nvGrpSpPr>
        <p:grpSpPr>
          <a:xfrm>
            <a:off x="3124201" y="3810000"/>
            <a:ext cx="1717623" cy="1411574"/>
            <a:chOff x="3642609" y="950626"/>
            <a:chExt cx="3028014" cy="2991787"/>
          </a:xfrm>
          <a:solidFill>
            <a:schemeClr val="bg1"/>
          </a:solidFill>
        </p:grpSpPr>
        <p:grpSp>
          <p:nvGrpSpPr>
            <p:cNvPr id="5" name="Group 28"/>
            <p:cNvGrpSpPr/>
            <p:nvPr/>
          </p:nvGrpSpPr>
          <p:grpSpPr>
            <a:xfrm>
              <a:off x="3642609" y="950626"/>
              <a:ext cx="1184223" cy="2966779"/>
              <a:chOff x="3642609" y="950626"/>
              <a:chExt cx="1184223" cy="2966779"/>
            </a:xfrm>
            <a:grpFill/>
          </p:grpSpPr>
          <p:sp>
            <p:nvSpPr>
              <p:cNvPr id="24" name="Oval 23"/>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4"/>
            <p:cNvGrpSpPr/>
            <p:nvPr/>
          </p:nvGrpSpPr>
          <p:grpSpPr>
            <a:xfrm>
              <a:off x="5334001" y="990600"/>
              <a:ext cx="1336622" cy="2951813"/>
              <a:chOff x="5486399" y="990600"/>
              <a:chExt cx="1184223" cy="2774405"/>
            </a:xfrm>
            <a:grpFill/>
          </p:grpSpPr>
          <p:sp>
            <p:nvSpPr>
              <p:cNvPr id="19" name="Oval 18"/>
              <p:cNvSpPr/>
              <p:nvPr/>
            </p:nvSpPr>
            <p:spPr>
              <a:xfrm>
                <a:off x="5562600" y="990600"/>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5638800" y="1524000"/>
                <a:ext cx="914400" cy="1828800"/>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a:off x="5968583" y="1727617"/>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9063923" flipH="1">
                <a:off x="6137082" y="28643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536077">
                <a:off x="5756082" y="28643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1828800" y="914401"/>
            <a:ext cx="2971800" cy="830997"/>
          </a:xfrm>
          <a:prstGeom prst="rect">
            <a:avLst/>
          </a:prstGeom>
          <a:noFill/>
        </p:spPr>
        <p:txBody>
          <a:bodyPr wrap="square" rtlCol="0">
            <a:spAutoFit/>
          </a:bodyPr>
          <a:lstStyle/>
          <a:p>
            <a:r>
              <a:rPr lang="en-US" sz="2400" b="1" dirty="0">
                <a:solidFill>
                  <a:schemeClr val="bg1"/>
                </a:solidFill>
              </a:rPr>
              <a:t>What goal would you like to accomplish?</a:t>
            </a:r>
          </a:p>
        </p:txBody>
      </p:sp>
      <p:sp>
        <p:nvSpPr>
          <p:cNvPr id="31" name="TextBox 30"/>
          <p:cNvSpPr txBox="1"/>
          <p:nvPr/>
        </p:nvSpPr>
        <p:spPr>
          <a:xfrm>
            <a:off x="2625505" y="2275438"/>
            <a:ext cx="3775295" cy="830997"/>
          </a:xfrm>
          <a:prstGeom prst="rect">
            <a:avLst/>
          </a:prstGeom>
          <a:noFill/>
        </p:spPr>
        <p:txBody>
          <a:bodyPr wrap="square" rtlCol="0">
            <a:spAutoFit/>
          </a:bodyPr>
          <a:lstStyle/>
          <a:p>
            <a:r>
              <a:rPr lang="en-US" sz="2400" b="1" dirty="0">
                <a:solidFill>
                  <a:schemeClr val="bg1"/>
                </a:solidFill>
              </a:rPr>
              <a:t>What steps do you need to take to reach that goal?</a:t>
            </a:r>
          </a:p>
        </p:txBody>
      </p:sp>
      <p:sp>
        <p:nvSpPr>
          <p:cNvPr id="32" name="TextBox 31"/>
          <p:cNvSpPr txBox="1"/>
          <p:nvPr/>
        </p:nvSpPr>
        <p:spPr>
          <a:xfrm>
            <a:off x="7391400" y="2438401"/>
            <a:ext cx="3554240" cy="830997"/>
          </a:xfrm>
          <a:prstGeom prst="rect">
            <a:avLst/>
          </a:prstGeom>
          <a:noFill/>
        </p:spPr>
        <p:txBody>
          <a:bodyPr wrap="square" rtlCol="0">
            <a:spAutoFit/>
          </a:bodyPr>
          <a:lstStyle/>
          <a:p>
            <a:r>
              <a:rPr lang="en-US" sz="2400" b="1" dirty="0">
                <a:solidFill>
                  <a:schemeClr val="bg1"/>
                </a:solidFill>
              </a:rPr>
              <a:t>Whose responsibility is it to obtain that goal?</a:t>
            </a:r>
          </a:p>
        </p:txBody>
      </p:sp>
      <p:sp>
        <p:nvSpPr>
          <p:cNvPr id="33" name="TextBox 32"/>
          <p:cNvSpPr txBox="1"/>
          <p:nvPr/>
        </p:nvSpPr>
        <p:spPr>
          <a:xfrm>
            <a:off x="6019800" y="4343400"/>
            <a:ext cx="4495800" cy="1569660"/>
          </a:xfrm>
          <a:prstGeom prst="rect">
            <a:avLst/>
          </a:prstGeom>
          <a:noFill/>
        </p:spPr>
        <p:txBody>
          <a:bodyPr wrap="square" rtlCol="0">
            <a:spAutoFit/>
          </a:bodyPr>
          <a:lstStyle/>
          <a:p>
            <a:r>
              <a:rPr lang="en-US" sz="2400" b="1" dirty="0">
                <a:solidFill>
                  <a:schemeClr val="bg1"/>
                </a:solidFill>
              </a:rPr>
              <a:t>If you do not meet the requirements for that goal, do you think you should be given the reward anyway?</a:t>
            </a:r>
          </a:p>
        </p:txBody>
      </p:sp>
      <p:grpSp>
        <p:nvGrpSpPr>
          <p:cNvPr id="9" name="Group 33"/>
          <p:cNvGrpSpPr/>
          <p:nvPr/>
        </p:nvGrpSpPr>
        <p:grpSpPr>
          <a:xfrm>
            <a:off x="7467600" y="838200"/>
            <a:ext cx="838200" cy="685800"/>
            <a:chOff x="1066800" y="1676400"/>
            <a:chExt cx="1066800" cy="1066800"/>
          </a:xfrm>
        </p:grpSpPr>
        <p:sp>
          <p:nvSpPr>
            <p:cNvPr id="35" name="Isosceles Triangle 34"/>
            <p:cNvSpPr/>
            <p:nvPr/>
          </p:nvSpPr>
          <p:spPr>
            <a:xfrm>
              <a:off x="1066800" y="1828800"/>
              <a:ext cx="3810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1752600" y="1828800"/>
              <a:ext cx="3810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1295400" y="1828800"/>
              <a:ext cx="609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066800" y="2514600"/>
              <a:ext cx="1066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14300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82880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49827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p:nvSpPr>
          <p:spPr>
            <a:xfrm>
              <a:off x="1447800" y="2286000"/>
              <a:ext cx="304800" cy="381000"/>
            </a:xfrm>
            <a:prstGeom prst="hexag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329697" y="3113551"/>
            <a:ext cx="2735621" cy="1477328"/>
          </a:xfrm>
          <a:prstGeom prst="rect">
            <a:avLst/>
          </a:prstGeom>
        </p:spPr>
        <p:txBody>
          <a:bodyPr wrap="square">
            <a:spAutoFit/>
          </a:bodyPr>
          <a:lstStyle/>
          <a:p>
            <a:r>
              <a:rPr lang="en-US" b="1" i="1" dirty="0">
                <a:solidFill>
                  <a:schemeClr val="bg1"/>
                </a:solidFill>
              </a:rPr>
              <a:t>“For we are made partakers of Christ, if we hold the beginning of our confidence steadfast unto the end;”</a:t>
            </a:r>
            <a:endParaRPr lang="en-US" i="1" dirty="0"/>
          </a:p>
        </p:txBody>
      </p:sp>
    </p:spTree>
    <p:extLst>
      <p:ext uri="{BB962C8B-B14F-4D97-AF65-F5344CB8AC3E}">
        <p14:creationId xmlns:p14="http://schemas.microsoft.com/office/powerpoint/2010/main" val="56648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ppt_x</p:attrName>
                                        </p:attrNameLst>
                                      </p:cBhvr>
                                      <p:tavLst>
                                        <p:tav tm="0">
                                          <p:val>
                                            <p:strVal val="#ppt_x-.2"/>
                                          </p:val>
                                        </p:tav>
                                        <p:tav tm="100000">
                                          <p:val>
                                            <p:strVal val="#ppt_x"/>
                                          </p:val>
                                        </p:tav>
                                      </p:tavLst>
                                    </p:anim>
                                    <p:anim calcmode="lin" valueType="num">
                                      <p:cBhvr>
                                        <p:cTn id="15"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000" fill="hold"/>
                                        <p:tgtEl>
                                          <p:spTgt spid="32"/>
                                        </p:tgtEl>
                                        <p:attrNameLst>
                                          <p:attrName>ppt_x</p:attrName>
                                        </p:attrNameLst>
                                      </p:cBhvr>
                                      <p:tavLst>
                                        <p:tav tm="0">
                                          <p:val>
                                            <p:strVal val="#ppt_x-.2"/>
                                          </p:val>
                                        </p:tav>
                                        <p:tav tm="100000">
                                          <p:val>
                                            <p:strVal val="#ppt_x"/>
                                          </p:val>
                                        </p:tav>
                                      </p:tavLst>
                                    </p:anim>
                                    <p:anim calcmode="lin" valueType="num">
                                      <p:cBhvr>
                                        <p:cTn id="22"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ppt_x</p:attrName>
                                        </p:attrNameLst>
                                      </p:cBhvr>
                                      <p:tavLst>
                                        <p:tav tm="0">
                                          <p:val>
                                            <p:strVal val="#ppt_x-.2"/>
                                          </p:val>
                                        </p:tav>
                                        <p:tav tm="100000">
                                          <p:val>
                                            <p:strVal val="#ppt_x"/>
                                          </p:val>
                                        </p:tav>
                                      </p:tavLst>
                                    </p:anim>
                                    <p:anim calcmode="lin" valueType="num">
                                      <p:cBhvr>
                                        <p:cTn id="29"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24445" y="962890"/>
            <a:ext cx="5486400" cy="1077218"/>
          </a:xfrm>
          <a:prstGeom prst="rect">
            <a:avLst/>
          </a:prstGeom>
          <a:noFill/>
        </p:spPr>
        <p:txBody>
          <a:bodyPr wrap="square" rtlCol="0">
            <a:spAutoFit/>
          </a:bodyPr>
          <a:lstStyle/>
          <a:p>
            <a:pPr algn="ctr"/>
            <a:r>
              <a:rPr lang="en-US" sz="3200" b="1" i="1" dirty="0">
                <a:solidFill>
                  <a:schemeClr val="bg1"/>
                </a:solidFill>
              </a:rPr>
              <a:t>“So I </a:t>
            </a:r>
            <a:r>
              <a:rPr lang="en-US" sz="3200" b="1" i="1" dirty="0" err="1">
                <a:solidFill>
                  <a:schemeClr val="bg1"/>
                </a:solidFill>
              </a:rPr>
              <a:t>sware</a:t>
            </a:r>
            <a:r>
              <a:rPr lang="en-US" sz="3200" b="1" i="1" dirty="0">
                <a:solidFill>
                  <a:schemeClr val="bg1"/>
                </a:solidFill>
              </a:rPr>
              <a:t> in my wrath, They shall not enter into my rest.”</a:t>
            </a:r>
          </a:p>
        </p:txBody>
      </p:sp>
      <p:sp>
        <p:nvSpPr>
          <p:cNvPr id="6" name="TextBox 5"/>
          <p:cNvSpPr txBox="1"/>
          <p:nvPr/>
        </p:nvSpPr>
        <p:spPr>
          <a:xfrm>
            <a:off x="75446" y="6396335"/>
            <a:ext cx="2971800" cy="461665"/>
          </a:xfrm>
          <a:prstGeom prst="rect">
            <a:avLst/>
          </a:prstGeom>
          <a:noFill/>
        </p:spPr>
        <p:txBody>
          <a:bodyPr wrap="square" rtlCol="0">
            <a:spAutoFit/>
          </a:bodyPr>
          <a:lstStyle/>
          <a:p>
            <a:r>
              <a:rPr lang="en-US" sz="2400" b="1" dirty="0">
                <a:solidFill>
                  <a:schemeClr val="bg1"/>
                </a:solidFill>
              </a:rPr>
              <a:t>Hebrews 3:11</a:t>
            </a:r>
          </a:p>
        </p:txBody>
      </p:sp>
      <p:sp>
        <p:nvSpPr>
          <p:cNvPr id="7" name="TextBox 6"/>
          <p:cNvSpPr txBox="1"/>
          <p:nvPr/>
        </p:nvSpPr>
        <p:spPr>
          <a:xfrm>
            <a:off x="1676400" y="1"/>
            <a:ext cx="88392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Enter into the Rest of the Lord</a:t>
            </a:r>
          </a:p>
        </p:txBody>
      </p:sp>
      <p:sp>
        <p:nvSpPr>
          <p:cNvPr id="8" name="TextBox 7"/>
          <p:cNvSpPr txBox="1"/>
          <p:nvPr/>
        </p:nvSpPr>
        <p:spPr>
          <a:xfrm>
            <a:off x="1749136" y="2985655"/>
            <a:ext cx="5486400" cy="2554545"/>
          </a:xfrm>
          <a:prstGeom prst="rect">
            <a:avLst/>
          </a:prstGeom>
          <a:noFill/>
        </p:spPr>
        <p:txBody>
          <a:bodyPr wrap="square" rtlCol="0">
            <a:spAutoFit/>
          </a:bodyPr>
          <a:lstStyle/>
          <a:p>
            <a:pPr algn="ctr"/>
            <a:r>
              <a:rPr lang="en-US" sz="4000" b="1" dirty="0">
                <a:solidFill>
                  <a:schemeClr val="bg1"/>
                </a:solidFill>
              </a:rPr>
              <a:t>Rest</a:t>
            </a:r>
          </a:p>
          <a:p>
            <a:pPr algn="ctr"/>
            <a:r>
              <a:rPr lang="en-US" sz="4000" b="1" dirty="0">
                <a:solidFill>
                  <a:schemeClr val="bg1"/>
                </a:solidFill>
              </a:rPr>
              <a:t>Presence of God</a:t>
            </a:r>
          </a:p>
          <a:p>
            <a:pPr algn="ctr"/>
            <a:r>
              <a:rPr lang="en-US" sz="4000" b="1" dirty="0">
                <a:solidFill>
                  <a:schemeClr val="bg1"/>
                </a:solidFill>
              </a:rPr>
              <a:t>A privilege of seeing God</a:t>
            </a:r>
          </a:p>
          <a:p>
            <a:pPr algn="ctr"/>
            <a:r>
              <a:rPr lang="en-US" sz="4000" b="1" dirty="0">
                <a:solidFill>
                  <a:schemeClr val="bg1"/>
                </a:solidFill>
              </a:rPr>
              <a:t>Manifestations of God</a:t>
            </a:r>
          </a:p>
        </p:txBody>
      </p:sp>
      <p:pic>
        <p:nvPicPr>
          <p:cNvPr id="9" name="Picture 8" descr="eye of God.jpg"/>
          <p:cNvPicPr>
            <a:picLocks noChangeAspect="1"/>
          </p:cNvPicPr>
          <p:nvPr/>
        </p:nvPicPr>
        <p:blipFill>
          <a:blip r:embed="rId3" cstate="print"/>
          <a:stretch>
            <a:fillRect/>
          </a:stretch>
        </p:blipFill>
        <p:spPr>
          <a:xfrm>
            <a:off x="7668492" y="1919724"/>
            <a:ext cx="3491344" cy="3491344"/>
          </a:xfrm>
          <a:prstGeom prst="rect">
            <a:avLst/>
          </a:prstGeom>
        </p:spPr>
      </p:pic>
    </p:spTree>
    <p:extLst>
      <p:ext uri="{BB962C8B-B14F-4D97-AF65-F5344CB8AC3E}">
        <p14:creationId xmlns:p14="http://schemas.microsoft.com/office/powerpoint/2010/main" val="24826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2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ntr" presetSubtype="4"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7" presetClass="entr" presetSubtype="4"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additive="base">
                                        <p:cTn id="2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 calcmode="lin" valueType="num">
                                      <p:cBhvr additive="base">
                                        <p:cTn id="32"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3177" y="1555688"/>
            <a:ext cx="4345694" cy="2677656"/>
          </a:xfrm>
          <a:prstGeom prst="rect">
            <a:avLst/>
          </a:prstGeom>
          <a:noFill/>
        </p:spPr>
        <p:txBody>
          <a:bodyPr wrap="square" rtlCol="0">
            <a:spAutoFit/>
          </a:bodyPr>
          <a:lstStyle/>
          <a:p>
            <a:r>
              <a:rPr lang="en-US" sz="2800" dirty="0">
                <a:solidFill>
                  <a:schemeClr val="bg1"/>
                </a:solidFill>
              </a:rPr>
              <a:t>“True saints enter into the rest of the Lord while in this life, and by abiding in the truth, they continue in that blessed state until they rest with the Lord in heaven. … </a:t>
            </a:r>
          </a:p>
        </p:txBody>
      </p:sp>
      <p:sp>
        <p:nvSpPr>
          <p:cNvPr id="2" name="Rectangle 1"/>
          <p:cNvSpPr/>
          <p:nvPr/>
        </p:nvSpPr>
        <p:spPr>
          <a:xfrm>
            <a:off x="11659789" y="6422100"/>
            <a:ext cx="442750" cy="369332"/>
          </a:xfrm>
          <a:prstGeom prst="rect">
            <a:avLst/>
          </a:prstGeom>
        </p:spPr>
        <p:txBody>
          <a:bodyPr wrap="none">
            <a:spAutoFit/>
          </a:bodyPr>
          <a:lstStyle/>
          <a:p>
            <a:r>
              <a:rPr lang="en-US" dirty="0">
                <a:solidFill>
                  <a:schemeClr val="bg1"/>
                </a:solidFill>
              </a:rPr>
              <a:t>(5)</a:t>
            </a:r>
            <a:endParaRPr lang="en-US" dirty="0"/>
          </a:p>
        </p:txBody>
      </p:sp>
      <p:pic>
        <p:nvPicPr>
          <p:cNvPr id="11" name="Picture 10" descr="bruce R. McConkie.jpg"/>
          <p:cNvPicPr>
            <a:picLocks noChangeAspect="1"/>
          </p:cNvPicPr>
          <p:nvPr/>
        </p:nvPicPr>
        <p:blipFill>
          <a:blip r:embed="rId3" cstate="print"/>
          <a:stretch>
            <a:fillRect/>
          </a:stretch>
        </p:blipFill>
        <p:spPr>
          <a:xfrm>
            <a:off x="344032" y="170507"/>
            <a:ext cx="760491" cy="1061519"/>
          </a:xfrm>
          <a:prstGeom prst="rect">
            <a:avLst/>
          </a:prstGeom>
        </p:spPr>
      </p:pic>
      <p:pic>
        <p:nvPicPr>
          <p:cNvPr id="4098" name="Picture 2" descr="Image result for people silhouet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094" y="434566"/>
            <a:ext cx="6553201" cy="32766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99438" y="4407797"/>
            <a:ext cx="7209576" cy="2308324"/>
          </a:xfrm>
          <a:prstGeom prst="rect">
            <a:avLst/>
          </a:prstGeom>
        </p:spPr>
        <p:txBody>
          <a:bodyPr wrap="square">
            <a:spAutoFit/>
          </a:bodyPr>
          <a:lstStyle/>
          <a:p>
            <a:r>
              <a:rPr lang="en-US" sz="2400" dirty="0">
                <a:solidFill>
                  <a:schemeClr val="bg1"/>
                </a:solidFill>
              </a:rPr>
              <a:t>The rest of the Lord, where mortals are concerned, is to gain a perfect knowledge of the divinity of the great latter-day work. … </a:t>
            </a:r>
          </a:p>
          <a:p>
            <a:endParaRPr lang="en-US" sz="2400" dirty="0">
              <a:solidFill>
                <a:schemeClr val="bg1"/>
              </a:solidFill>
            </a:endParaRPr>
          </a:p>
          <a:p>
            <a:r>
              <a:rPr lang="en-US" sz="2400" dirty="0">
                <a:solidFill>
                  <a:schemeClr val="bg1"/>
                </a:solidFill>
              </a:rPr>
              <a:t>The rest of the Lord, in eternity, is to inherit eternal life, to gain the </a:t>
            </a:r>
            <a:r>
              <a:rPr lang="en-US" sz="2400" dirty="0" err="1">
                <a:solidFill>
                  <a:schemeClr val="bg1"/>
                </a:solidFill>
              </a:rPr>
              <a:t>fulness</a:t>
            </a:r>
            <a:r>
              <a:rPr lang="en-US" sz="2400" dirty="0">
                <a:solidFill>
                  <a:schemeClr val="bg1"/>
                </a:solidFill>
              </a:rPr>
              <a:t> of the Lord’s glory.” </a:t>
            </a:r>
            <a:endParaRPr lang="en-US" sz="2400" b="1" dirty="0">
              <a:solidFill>
                <a:schemeClr val="bg1"/>
              </a:solidFill>
            </a:endParaRPr>
          </a:p>
        </p:txBody>
      </p:sp>
    </p:spTree>
    <p:extLst>
      <p:ext uri="{BB962C8B-B14F-4D97-AF65-F5344CB8AC3E}">
        <p14:creationId xmlns:p14="http://schemas.microsoft.com/office/powerpoint/2010/main" val="19571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34200" y="4648201"/>
            <a:ext cx="2971800" cy="830997"/>
          </a:xfrm>
          <a:prstGeom prst="rect">
            <a:avLst/>
          </a:prstGeom>
          <a:noFill/>
        </p:spPr>
        <p:txBody>
          <a:bodyPr wrap="square" rtlCol="0">
            <a:spAutoFit/>
          </a:bodyPr>
          <a:lstStyle/>
          <a:p>
            <a:r>
              <a:rPr lang="en-US" sz="2400" b="1" i="1" dirty="0">
                <a:solidFill>
                  <a:schemeClr val="bg1"/>
                </a:solidFill>
              </a:rPr>
              <a:t>…which rest is the </a:t>
            </a:r>
            <a:r>
              <a:rPr lang="en-US" sz="2400" b="1" i="1" dirty="0" err="1">
                <a:solidFill>
                  <a:schemeClr val="bg1"/>
                </a:solidFill>
              </a:rPr>
              <a:t>fulness</a:t>
            </a:r>
            <a:r>
              <a:rPr lang="en-US" sz="2400" b="1" i="1" dirty="0">
                <a:solidFill>
                  <a:schemeClr val="bg1"/>
                </a:solidFill>
              </a:rPr>
              <a:t> of his glory.”</a:t>
            </a:r>
          </a:p>
        </p:txBody>
      </p:sp>
      <p:sp>
        <p:nvSpPr>
          <p:cNvPr id="6" name="TextBox 5"/>
          <p:cNvSpPr txBox="1"/>
          <p:nvPr/>
        </p:nvSpPr>
        <p:spPr>
          <a:xfrm>
            <a:off x="8105870" y="5487910"/>
            <a:ext cx="2971800" cy="461665"/>
          </a:xfrm>
          <a:prstGeom prst="rect">
            <a:avLst/>
          </a:prstGeom>
          <a:noFill/>
        </p:spPr>
        <p:txBody>
          <a:bodyPr wrap="square" rtlCol="0">
            <a:spAutoFit/>
          </a:bodyPr>
          <a:lstStyle/>
          <a:p>
            <a:r>
              <a:rPr lang="en-US" sz="2400" b="1" i="1" dirty="0">
                <a:solidFill>
                  <a:schemeClr val="bg1"/>
                </a:solidFill>
              </a:rPr>
              <a:t>--D&amp;C 84:24</a:t>
            </a:r>
          </a:p>
        </p:txBody>
      </p:sp>
      <p:sp>
        <p:nvSpPr>
          <p:cNvPr id="7" name="TextBox 6"/>
          <p:cNvSpPr txBox="1"/>
          <p:nvPr/>
        </p:nvSpPr>
        <p:spPr>
          <a:xfrm>
            <a:off x="253497" y="0"/>
            <a:ext cx="11706131"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Forfeiting God’s Glory--Israelites</a:t>
            </a:r>
          </a:p>
        </p:txBody>
      </p:sp>
      <p:sp>
        <p:nvSpPr>
          <p:cNvPr id="8" name="TextBox 7"/>
          <p:cNvSpPr txBox="1"/>
          <p:nvPr/>
        </p:nvSpPr>
        <p:spPr>
          <a:xfrm>
            <a:off x="506994" y="1439501"/>
            <a:ext cx="5710474" cy="1938992"/>
          </a:xfrm>
          <a:prstGeom prst="rect">
            <a:avLst/>
          </a:prstGeom>
          <a:noFill/>
        </p:spPr>
        <p:txBody>
          <a:bodyPr wrap="square" rtlCol="0">
            <a:spAutoFit/>
          </a:bodyPr>
          <a:lstStyle/>
          <a:p>
            <a:r>
              <a:rPr lang="en-US" sz="2400" b="1" i="1" dirty="0">
                <a:solidFill>
                  <a:schemeClr val="bg1"/>
                </a:solidFill>
              </a:rPr>
              <a:t>“But they hardened their hearts and could not endure his presence; therefore, the Lord in his wrath, for his anger was kindled against them, swore that they should not enter into his rest while in the wilderness…</a:t>
            </a:r>
          </a:p>
        </p:txBody>
      </p:sp>
      <p:pic>
        <p:nvPicPr>
          <p:cNvPr id="3" name="Picture 2">
            <a:extLst>
              <a:ext uri="{FF2B5EF4-FFF2-40B4-BE49-F238E27FC236}">
                <a16:creationId xmlns:a16="http://schemas.microsoft.com/office/drawing/2014/main" id="{65A47B82-6E75-4159-A8EE-88058400B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462" y="993743"/>
            <a:ext cx="3981450" cy="3000375"/>
          </a:xfrm>
          <a:prstGeom prst="rect">
            <a:avLst/>
          </a:prstGeom>
        </p:spPr>
      </p:pic>
      <p:pic>
        <p:nvPicPr>
          <p:cNvPr id="10" name="Picture 9">
            <a:extLst>
              <a:ext uri="{FF2B5EF4-FFF2-40B4-BE49-F238E27FC236}">
                <a16:creationId xmlns:a16="http://schemas.microsoft.com/office/drawing/2014/main" id="{D1BECABC-D7DD-47A5-BF6A-244008B72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773" y="3808780"/>
            <a:ext cx="2600325" cy="2790825"/>
          </a:xfrm>
          <a:prstGeom prst="rect">
            <a:avLst/>
          </a:prstGeom>
        </p:spPr>
      </p:pic>
    </p:spTree>
    <p:extLst>
      <p:ext uri="{BB962C8B-B14F-4D97-AF65-F5344CB8AC3E}">
        <p14:creationId xmlns:p14="http://schemas.microsoft.com/office/powerpoint/2010/main" val="151013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Paul Warns the Hebrews</a:t>
            </a:r>
          </a:p>
        </p:txBody>
      </p:sp>
      <p:sp>
        <p:nvSpPr>
          <p:cNvPr id="9" name="TextBox 8"/>
          <p:cNvSpPr txBox="1"/>
          <p:nvPr/>
        </p:nvSpPr>
        <p:spPr>
          <a:xfrm>
            <a:off x="2362200" y="2971800"/>
            <a:ext cx="2971800" cy="2308324"/>
          </a:xfrm>
          <a:prstGeom prst="rect">
            <a:avLst/>
          </a:prstGeom>
          <a:noFill/>
        </p:spPr>
        <p:txBody>
          <a:bodyPr wrap="square" rtlCol="0">
            <a:spAutoFit/>
          </a:bodyPr>
          <a:lstStyle/>
          <a:p>
            <a:r>
              <a:rPr lang="en-US" sz="2400" b="1" i="1" dirty="0">
                <a:solidFill>
                  <a:schemeClr val="bg1"/>
                </a:solidFill>
              </a:rPr>
              <a:t>“But exhort one another daily, while it is called To day; lest any of you be hardened through the deceitfulness of sin.”</a:t>
            </a:r>
          </a:p>
        </p:txBody>
      </p:sp>
      <p:sp>
        <p:nvSpPr>
          <p:cNvPr id="10" name="TextBox 9"/>
          <p:cNvSpPr txBox="1"/>
          <p:nvPr/>
        </p:nvSpPr>
        <p:spPr>
          <a:xfrm>
            <a:off x="92043" y="6331391"/>
            <a:ext cx="2971800" cy="461665"/>
          </a:xfrm>
          <a:prstGeom prst="rect">
            <a:avLst/>
          </a:prstGeom>
          <a:noFill/>
        </p:spPr>
        <p:txBody>
          <a:bodyPr wrap="square" rtlCol="0">
            <a:spAutoFit/>
          </a:bodyPr>
          <a:lstStyle/>
          <a:p>
            <a:r>
              <a:rPr lang="en-US" sz="2400" b="1" dirty="0">
                <a:solidFill>
                  <a:schemeClr val="bg1"/>
                </a:solidFill>
              </a:rPr>
              <a:t>Hebrews 3:12-13</a:t>
            </a:r>
          </a:p>
        </p:txBody>
      </p:sp>
      <p:sp>
        <p:nvSpPr>
          <p:cNvPr id="11" name="TextBox 10"/>
          <p:cNvSpPr txBox="1"/>
          <p:nvPr/>
        </p:nvSpPr>
        <p:spPr>
          <a:xfrm>
            <a:off x="5105400" y="1066800"/>
            <a:ext cx="4495800" cy="1569660"/>
          </a:xfrm>
          <a:prstGeom prst="rect">
            <a:avLst/>
          </a:prstGeom>
          <a:noFill/>
        </p:spPr>
        <p:txBody>
          <a:bodyPr wrap="square" rtlCol="0">
            <a:spAutoFit/>
          </a:bodyPr>
          <a:lstStyle/>
          <a:p>
            <a:r>
              <a:rPr lang="en-US" sz="2400" b="1" i="1" dirty="0">
                <a:solidFill>
                  <a:schemeClr val="bg1"/>
                </a:solidFill>
              </a:rPr>
              <a:t>“Take heed, brethren, lest there be in any of you an evil heart of unbelief, in departing from the living God.”</a:t>
            </a:r>
          </a:p>
        </p:txBody>
      </p:sp>
      <p:pic>
        <p:nvPicPr>
          <p:cNvPr id="3" name="Picture 2">
            <a:extLst>
              <a:ext uri="{FF2B5EF4-FFF2-40B4-BE49-F238E27FC236}">
                <a16:creationId xmlns:a16="http://schemas.microsoft.com/office/drawing/2014/main" id="{9DC766A5-BE1D-4F21-99A4-D44B6CF4F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910870"/>
            <a:ext cx="4610582" cy="3286752"/>
          </a:xfrm>
          <a:prstGeom prst="rect">
            <a:avLst/>
          </a:prstGeom>
        </p:spPr>
      </p:pic>
    </p:spTree>
    <p:extLst>
      <p:ext uri="{BB962C8B-B14F-4D97-AF65-F5344CB8AC3E}">
        <p14:creationId xmlns:p14="http://schemas.microsoft.com/office/powerpoint/2010/main" val="32180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Paul Warns Us Today</a:t>
            </a:r>
          </a:p>
        </p:txBody>
      </p:sp>
      <p:sp>
        <p:nvSpPr>
          <p:cNvPr id="10" name="TextBox 9"/>
          <p:cNvSpPr txBox="1"/>
          <p:nvPr/>
        </p:nvSpPr>
        <p:spPr>
          <a:xfrm>
            <a:off x="0" y="6396335"/>
            <a:ext cx="2971800" cy="461665"/>
          </a:xfrm>
          <a:prstGeom prst="rect">
            <a:avLst/>
          </a:prstGeom>
          <a:noFill/>
        </p:spPr>
        <p:txBody>
          <a:bodyPr wrap="square" rtlCol="0">
            <a:spAutoFit/>
          </a:bodyPr>
          <a:lstStyle/>
          <a:p>
            <a:r>
              <a:rPr lang="en-US" sz="2400" b="1" dirty="0">
                <a:solidFill>
                  <a:schemeClr val="bg1"/>
                </a:solidFill>
              </a:rPr>
              <a:t>Hebrews 3:15</a:t>
            </a:r>
          </a:p>
        </p:txBody>
      </p:sp>
      <p:sp>
        <p:nvSpPr>
          <p:cNvPr id="11" name="TextBox 10"/>
          <p:cNvSpPr txBox="1"/>
          <p:nvPr/>
        </p:nvSpPr>
        <p:spPr>
          <a:xfrm>
            <a:off x="7088109" y="967213"/>
            <a:ext cx="4495800" cy="1200329"/>
          </a:xfrm>
          <a:prstGeom prst="rect">
            <a:avLst/>
          </a:prstGeom>
          <a:noFill/>
        </p:spPr>
        <p:txBody>
          <a:bodyPr wrap="square" rtlCol="0">
            <a:spAutoFit/>
          </a:bodyPr>
          <a:lstStyle/>
          <a:p>
            <a:r>
              <a:rPr lang="en-US" sz="2400" b="1" i="1" dirty="0">
                <a:solidFill>
                  <a:schemeClr val="bg1"/>
                </a:solidFill>
              </a:rPr>
              <a:t>“While it is said, To day if ye will hear his voice, harden not your hearts, as in the provocation.”</a:t>
            </a:r>
          </a:p>
        </p:txBody>
      </p:sp>
      <p:sp>
        <p:nvSpPr>
          <p:cNvPr id="8" name="TextBox 7"/>
          <p:cNvSpPr txBox="1"/>
          <p:nvPr/>
        </p:nvSpPr>
        <p:spPr>
          <a:xfrm>
            <a:off x="543208" y="2964256"/>
            <a:ext cx="5234412" cy="830997"/>
          </a:xfrm>
          <a:prstGeom prst="rect">
            <a:avLst/>
          </a:prstGeom>
          <a:noFill/>
        </p:spPr>
        <p:txBody>
          <a:bodyPr wrap="square" rtlCol="0">
            <a:spAutoFit/>
          </a:bodyPr>
          <a:lstStyle/>
          <a:p>
            <a:r>
              <a:rPr lang="en-US" sz="2400" b="1" dirty="0">
                <a:solidFill>
                  <a:schemeClr val="bg1"/>
                </a:solidFill>
              </a:rPr>
              <a:t>The righteous enter into a state of rest called paradise when they die…</a:t>
            </a:r>
          </a:p>
        </p:txBody>
      </p:sp>
      <p:sp>
        <p:nvSpPr>
          <p:cNvPr id="12" name="TextBox 11"/>
          <p:cNvSpPr txBox="1"/>
          <p:nvPr/>
        </p:nvSpPr>
        <p:spPr>
          <a:xfrm>
            <a:off x="5805535" y="5692367"/>
            <a:ext cx="4495800" cy="830997"/>
          </a:xfrm>
          <a:prstGeom prst="rect">
            <a:avLst/>
          </a:prstGeom>
          <a:noFill/>
        </p:spPr>
        <p:txBody>
          <a:bodyPr wrap="square" rtlCol="0">
            <a:spAutoFit/>
          </a:bodyPr>
          <a:lstStyle/>
          <a:p>
            <a:r>
              <a:rPr lang="en-US" sz="2400" b="1" dirty="0">
                <a:solidFill>
                  <a:schemeClr val="bg1"/>
                </a:solidFill>
              </a:rPr>
              <a:t>…but we can also receive the Lord’s rest in this life.</a:t>
            </a:r>
          </a:p>
        </p:txBody>
      </p:sp>
      <p:pic>
        <p:nvPicPr>
          <p:cNvPr id="3" name="Picture 2">
            <a:extLst>
              <a:ext uri="{FF2B5EF4-FFF2-40B4-BE49-F238E27FC236}">
                <a16:creationId xmlns:a16="http://schemas.microsoft.com/office/drawing/2014/main" id="{049DA224-275C-45D3-84B7-2A5D5752F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785" y="2274737"/>
            <a:ext cx="4305300" cy="3238500"/>
          </a:xfrm>
          <a:prstGeom prst="rect">
            <a:avLst/>
          </a:prstGeom>
        </p:spPr>
      </p:pic>
    </p:spTree>
    <p:extLst>
      <p:ext uri="{BB962C8B-B14F-4D97-AF65-F5344CB8AC3E}">
        <p14:creationId xmlns:p14="http://schemas.microsoft.com/office/powerpoint/2010/main" val="410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5925" y="0"/>
            <a:ext cx="11534115"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The Meaning of Entering Into God’s Rest</a:t>
            </a:r>
          </a:p>
        </p:txBody>
      </p:sp>
      <p:sp>
        <p:nvSpPr>
          <p:cNvPr id="10" name="TextBox 9"/>
          <p:cNvSpPr txBox="1"/>
          <p:nvPr/>
        </p:nvSpPr>
        <p:spPr>
          <a:xfrm>
            <a:off x="9118347" y="6268016"/>
            <a:ext cx="2971800" cy="461665"/>
          </a:xfrm>
          <a:prstGeom prst="rect">
            <a:avLst/>
          </a:prstGeom>
          <a:noFill/>
        </p:spPr>
        <p:txBody>
          <a:bodyPr wrap="square" rtlCol="0">
            <a:spAutoFit/>
          </a:bodyPr>
          <a:lstStyle/>
          <a:p>
            <a:pPr algn="r"/>
            <a:r>
              <a:rPr lang="en-US" sz="2400" b="1" dirty="0">
                <a:solidFill>
                  <a:schemeClr val="bg1"/>
                </a:solidFill>
              </a:rPr>
              <a:t>(6)</a:t>
            </a:r>
          </a:p>
        </p:txBody>
      </p:sp>
      <p:sp>
        <p:nvSpPr>
          <p:cNvPr id="11" name="TextBox 10"/>
          <p:cNvSpPr txBox="1"/>
          <p:nvPr/>
        </p:nvSpPr>
        <p:spPr>
          <a:xfrm>
            <a:off x="433812" y="2112475"/>
            <a:ext cx="7848600" cy="3785652"/>
          </a:xfrm>
          <a:prstGeom prst="rect">
            <a:avLst/>
          </a:prstGeom>
          <a:noFill/>
        </p:spPr>
        <p:txBody>
          <a:bodyPr wrap="square" rtlCol="0">
            <a:spAutoFit/>
          </a:bodyPr>
          <a:lstStyle/>
          <a:p>
            <a:r>
              <a:rPr lang="en-US" sz="2400" b="1" dirty="0">
                <a:solidFill>
                  <a:schemeClr val="bg1"/>
                </a:solidFill>
              </a:rPr>
              <a:t>“To my mind, it means entering into the knowledge and love of God, having faith in his purpose and in his plan, to such an extent that we know we are right, </a:t>
            </a:r>
          </a:p>
          <a:p>
            <a:endParaRPr lang="en-US" sz="2400" b="1" dirty="0">
              <a:solidFill>
                <a:schemeClr val="bg1"/>
              </a:solidFill>
            </a:endParaRPr>
          </a:p>
          <a:p>
            <a:r>
              <a:rPr lang="en-US" sz="2400" b="1" dirty="0">
                <a:solidFill>
                  <a:schemeClr val="bg1"/>
                </a:solidFill>
              </a:rPr>
              <a:t>and that we are not hunting for something else, </a:t>
            </a:r>
          </a:p>
          <a:p>
            <a:endParaRPr lang="en-US" sz="2400" b="1" dirty="0">
              <a:solidFill>
                <a:schemeClr val="bg1"/>
              </a:solidFill>
            </a:endParaRPr>
          </a:p>
          <a:p>
            <a:r>
              <a:rPr lang="en-US" sz="2400" b="1" dirty="0">
                <a:solidFill>
                  <a:schemeClr val="bg1"/>
                </a:solidFill>
              </a:rPr>
              <a:t>we are not disturbed by every wind of doctrine, </a:t>
            </a:r>
          </a:p>
          <a:p>
            <a:endParaRPr lang="en-US" sz="2400" b="1" dirty="0">
              <a:solidFill>
                <a:schemeClr val="bg1"/>
              </a:solidFill>
            </a:endParaRPr>
          </a:p>
          <a:p>
            <a:r>
              <a:rPr lang="en-US" sz="2400" b="1" dirty="0">
                <a:solidFill>
                  <a:schemeClr val="bg1"/>
                </a:solidFill>
              </a:rPr>
              <a:t>or by the cunning and craftiness of men who</a:t>
            </a:r>
          </a:p>
          <a:p>
            <a:r>
              <a:rPr lang="en-US" sz="2400" b="1" dirty="0">
                <a:solidFill>
                  <a:schemeClr val="bg1"/>
                </a:solidFill>
              </a:rPr>
              <a:t> lie in wait to deceive. </a:t>
            </a:r>
          </a:p>
        </p:txBody>
      </p:sp>
      <p:pic>
        <p:nvPicPr>
          <p:cNvPr id="3" name="Picture 2">
            <a:extLst>
              <a:ext uri="{FF2B5EF4-FFF2-40B4-BE49-F238E27FC236}">
                <a16:creationId xmlns:a16="http://schemas.microsoft.com/office/drawing/2014/main" id="{7BDC8B7B-95E0-44CA-81D2-957C3CBDC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347" y="3429000"/>
            <a:ext cx="1914144" cy="2590800"/>
          </a:xfrm>
          <a:prstGeom prst="rect">
            <a:avLst/>
          </a:prstGeom>
        </p:spPr>
      </p:pic>
      <p:sp>
        <p:nvSpPr>
          <p:cNvPr id="2" name="TextBox 1">
            <a:extLst>
              <a:ext uri="{FF2B5EF4-FFF2-40B4-BE49-F238E27FC236}">
                <a16:creationId xmlns:a16="http://schemas.microsoft.com/office/drawing/2014/main" id="{4D3D72BC-5321-E578-CEE1-9703D85DB9C8}"/>
              </a:ext>
            </a:extLst>
          </p:cNvPr>
          <p:cNvSpPr txBox="1"/>
          <p:nvPr/>
        </p:nvSpPr>
        <p:spPr>
          <a:xfrm>
            <a:off x="0" y="6396335"/>
            <a:ext cx="2971800" cy="461665"/>
          </a:xfrm>
          <a:prstGeom prst="rect">
            <a:avLst/>
          </a:prstGeom>
          <a:noFill/>
        </p:spPr>
        <p:txBody>
          <a:bodyPr wrap="square" rtlCol="0">
            <a:spAutoFit/>
          </a:bodyPr>
          <a:lstStyle/>
          <a:p>
            <a:r>
              <a:rPr lang="en-US" sz="2400" b="1" dirty="0">
                <a:solidFill>
                  <a:schemeClr val="bg1"/>
                </a:solidFill>
              </a:rPr>
              <a:t>Hebrews 4:1-10</a:t>
            </a:r>
          </a:p>
        </p:txBody>
      </p:sp>
    </p:spTree>
    <p:extLst>
      <p:ext uri="{BB962C8B-B14F-4D97-AF65-F5344CB8AC3E}">
        <p14:creationId xmlns:p14="http://schemas.microsoft.com/office/powerpoint/2010/main" val="58585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Degree of Faith</a:t>
            </a:r>
          </a:p>
        </p:txBody>
      </p:sp>
      <p:sp>
        <p:nvSpPr>
          <p:cNvPr id="11" name="TextBox 10"/>
          <p:cNvSpPr txBox="1"/>
          <p:nvPr/>
        </p:nvSpPr>
        <p:spPr>
          <a:xfrm>
            <a:off x="678255" y="1125648"/>
            <a:ext cx="7848600" cy="2677656"/>
          </a:xfrm>
          <a:prstGeom prst="rect">
            <a:avLst/>
          </a:prstGeom>
          <a:noFill/>
        </p:spPr>
        <p:txBody>
          <a:bodyPr wrap="square" rtlCol="0">
            <a:spAutoFit/>
          </a:bodyPr>
          <a:lstStyle/>
          <a:p>
            <a:r>
              <a:rPr lang="en-US" sz="2400" b="1" dirty="0">
                <a:solidFill>
                  <a:schemeClr val="bg1"/>
                </a:solidFill>
              </a:rPr>
              <a:t>“The man/woman who has reached that degree of faith in God that all doubt and fear have been cast from him, he has entered into ‘God’s rest’</a:t>
            </a:r>
          </a:p>
          <a:p>
            <a:r>
              <a:rPr lang="en-US" sz="2400" b="1" dirty="0">
                <a:solidFill>
                  <a:schemeClr val="bg1"/>
                </a:solidFill>
              </a:rPr>
              <a:t>Rest from doubt,</a:t>
            </a:r>
          </a:p>
          <a:p>
            <a:r>
              <a:rPr lang="en-US" sz="2400" b="1" dirty="0">
                <a:solidFill>
                  <a:schemeClr val="bg1"/>
                </a:solidFill>
              </a:rPr>
              <a:t>	 from fear, </a:t>
            </a:r>
          </a:p>
          <a:p>
            <a:r>
              <a:rPr lang="en-US" sz="2400" b="1" dirty="0">
                <a:solidFill>
                  <a:schemeClr val="bg1"/>
                </a:solidFill>
              </a:rPr>
              <a:t>		from apprehension of danger,</a:t>
            </a:r>
          </a:p>
          <a:p>
            <a:r>
              <a:rPr lang="en-US" sz="2400" b="1" dirty="0">
                <a:solidFill>
                  <a:schemeClr val="bg1"/>
                </a:solidFill>
              </a:rPr>
              <a:t>		        from the religious turmoil of the world.</a:t>
            </a:r>
          </a:p>
        </p:txBody>
      </p:sp>
      <p:sp>
        <p:nvSpPr>
          <p:cNvPr id="9" name="TextBox 8"/>
          <p:cNvSpPr txBox="1"/>
          <p:nvPr/>
        </p:nvSpPr>
        <p:spPr>
          <a:xfrm>
            <a:off x="9118347" y="6268016"/>
            <a:ext cx="2971800" cy="461665"/>
          </a:xfrm>
          <a:prstGeom prst="rect">
            <a:avLst/>
          </a:prstGeom>
          <a:noFill/>
        </p:spPr>
        <p:txBody>
          <a:bodyPr wrap="square" rtlCol="0">
            <a:spAutoFit/>
          </a:bodyPr>
          <a:lstStyle/>
          <a:p>
            <a:pPr algn="r"/>
            <a:r>
              <a:rPr lang="en-US" sz="2400" b="1" dirty="0">
                <a:solidFill>
                  <a:schemeClr val="bg1"/>
                </a:solidFill>
              </a:rPr>
              <a:t>(6)</a:t>
            </a:r>
          </a:p>
        </p:txBody>
      </p:sp>
      <p:pic>
        <p:nvPicPr>
          <p:cNvPr id="3" name="Picture 2">
            <a:extLst>
              <a:ext uri="{FF2B5EF4-FFF2-40B4-BE49-F238E27FC236}">
                <a16:creationId xmlns:a16="http://schemas.microsoft.com/office/drawing/2014/main" id="{17C422A4-4EDA-4DD4-93C0-CBE777D430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559" y="3803304"/>
            <a:ext cx="3505200" cy="2749296"/>
          </a:xfrm>
          <a:prstGeom prst="rect">
            <a:avLst/>
          </a:prstGeom>
        </p:spPr>
      </p:pic>
      <p:sp>
        <p:nvSpPr>
          <p:cNvPr id="2" name="TextBox 1">
            <a:extLst>
              <a:ext uri="{FF2B5EF4-FFF2-40B4-BE49-F238E27FC236}">
                <a16:creationId xmlns:a16="http://schemas.microsoft.com/office/drawing/2014/main" id="{9DF6785F-C294-2BB8-55BE-53E2066BBD30}"/>
              </a:ext>
            </a:extLst>
          </p:cNvPr>
          <p:cNvSpPr txBox="1"/>
          <p:nvPr/>
        </p:nvSpPr>
        <p:spPr>
          <a:xfrm>
            <a:off x="0" y="6396335"/>
            <a:ext cx="2971800" cy="461665"/>
          </a:xfrm>
          <a:prstGeom prst="rect">
            <a:avLst/>
          </a:prstGeom>
          <a:noFill/>
        </p:spPr>
        <p:txBody>
          <a:bodyPr wrap="square" rtlCol="0">
            <a:spAutoFit/>
          </a:bodyPr>
          <a:lstStyle/>
          <a:p>
            <a:r>
              <a:rPr lang="en-US" sz="2400" b="1" dirty="0">
                <a:solidFill>
                  <a:schemeClr val="bg1"/>
                </a:solidFill>
              </a:rPr>
              <a:t>Hebrews 4:1-10</a:t>
            </a:r>
          </a:p>
        </p:txBody>
      </p:sp>
    </p:spTree>
    <p:extLst>
      <p:ext uri="{BB962C8B-B14F-4D97-AF65-F5344CB8AC3E}">
        <p14:creationId xmlns:p14="http://schemas.microsoft.com/office/powerpoint/2010/main" val="69422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3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1080" y="92797"/>
            <a:ext cx="10797766" cy="830997"/>
          </a:xfrm>
          <a:prstGeom prst="rect">
            <a:avLst/>
          </a:prstGeom>
          <a:noFill/>
        </p:spPr>
        <p:txBody>
          <a:bodyPr wrap="square" rtlCol="0">
            <a:spAutoFit/>
          </a:bodyPr>
          <a:lstStyle/>
          <a:p>
            <a:pPr algn="ctr"/>
            <a:r>
              <a:rPr lang="en-US" sz="4800" dirty="0">
                <a:solidFill>
                  <a:schemeClr val="bg1"/>
                </a:solidFill>
                <a:latin typeface="Poor Richard" panose="02080502050505020702" pitchFamily="18" charset="0"/>
                <a:ea typeface="Wednesday" pitchFamily="2" charset="0"/>
              </a:rPr>
              <a:t>Hebrews</a:t>
            </a:r>
          </a:p>
        </p:txBody>
      </p:sp>
      <p:sp>
        <p:nvSpPr>
          <p:cNvPr id="79" name="TextBox 78"/>
          <p:cNvSpPr txBox="1"/>
          <p:nvPr/>
        </p:nvSpPr>
        <p:spPr>
          <a:xfrm>
            <a:off x="597528" y="552261"/>
            <a:ext cx="4327557" cy="2862322"/>
          </a:xfrm>
          <a:prstGeom prst="rect">
            <a:avLst/>
          </a:prstGeom>
          <a:noFill/>
        </p:spPr>
        <p:txBody>
          <a:bodyPr wrap="square" rtlCol="0">
            <a:spAutoFit/>
          </a:bodyPr>
          <a:lstStyle/>
          <a:p>
            <a:r>
              <a:rPr lang="en-US" dirty="0">
                <a:solidFill>
                  <a:schemeClr val="bg1"/>
                </a:solidFill>
              </a:rPr>
              <a:t>Most Latter-day Saints accept Paul as the author of Hebrews.</a:t>
            </a:r>
          </a:p>
          <a:p>
            <a:endParaRPr lang="en-US" dirty="0">
              <a:solidFill>
                <a:schemeClr val="bg1"/>
              </a:solidFill>
            </a:endParaRPr>
          </a:p>
          <a:p>
            <a:r>
              <a:rPr lang="en-US" dirty="0">
                <a:solidFill>
                  <a:schemeClr val="bg1"/>
                </a:solidFill>
              </a:rPr>
              <a:t>However, there are some who question whether Paul wrote this epistle because its style and language are different from Paul’s other letters. It is generally agreed that even if the pen was not Paul’s, the ideas were because the doctrines in Hebrews agree with those found in Paul’s other letters. (2) </a:t>
            </a:r>
          </a:p>
        </p:txBody>
      </p:sp>
      <p:sp>
        <p:nvSpPr>
          <p:cNvPr id="3" name="Rectangle 2"/>
          <p:cNvSpPr/>
          <p:nvPr/>
        </p:nvSpPr>
        <p:spPr>
          <a:xfrm>
            <a:off x="7957995" y="1968757"/>
            <a:ext cx="3376943" cy="923330"/>
          </a:xfrm>
          <a:prstGeom prst="rect">
            <a:avLst/>
          </a:prstGeom>
        </p:spPr>
        <p:txBody>
          <a:bodyPr wrap="square">
            <a:spAutoFit/>
          </a:bodyPr>
          <a:lstStyle/>
          <a:p>
            <a:r>
              <a:rPr lang="en-US" dirty="0">
                <a:solidFill>
                  <a:schemeClr val="bg1"/>
                </a:solidFill>
              </a:rPr>
              <a:t>The Prophet Joseph Smith attributed statements from Hebrews to the Apostle Paul</a:t>
            </a:r>
            <a:endParaRPr lang="en-US" dirty="0"/>
          </a:p>
        </p:txBody>
      </p:sp>
      <p:pic>
        <p:nvPicPr>
          <p:cNvPr id="45" name="Picture 44" descr="joseph-smith.jpg"/>
          <p:cNvPicPr>
            <a:picLocks noChangeAspect="1"/>
          </p:cNvPicPr>
          <p:nvPr/>
        </p:nvPicPr>
        <p:blipFill>
          <a:blip r:embed="rId2" cstate="print"/>
          <a:stretch>
            <a:fillRect/>
          </a:stretch>
        </p:blipFill>
        <p:spPr>
          <a:xfrm>
            <a:off x="6489826" y="1625852"/>
            <a:ext cx="1137040" cy="1624343"/>
          </a:xfrm>
          <a:prstGeom prst="rect">
            <a:avLst/>
          </a:prstGeom>
        </p:spPr>
      </p:pic>
      <p:sp>
        <p:nvSpPr>
          <p:cNvPr id="46" name="Rectangle 45"/>
          <p:cNvSpPr/>
          <p:nvPr/>
        </p:nvSpPr>
        <p:spPr>
          <a:xfrm>
            <a:off x="7947433" y="4402630"/>
            <a:ext cx="3376943" cy="1969770"/>
          </a:xfrm>
          <a:prstGeom prst="rect">
            <a:avLst/>
          </a:prstGeom>
        </p:spPr>
        <p:txBody>
          <a:bodyPr wrap="square">
            <a:spAutoFit/>
          </a:bodyPr>
          <a:lstStyle/>
          <a:p>
            <a:r>
              <a:rPr lang="en-US" sz="3200" dirty="0">
                <a:solidFill>
                  <a:schemeClr val="bg1"/>
                </a:solidFill>
              </a:rPr>
              <a:t>Just a thought:</a:t>
            </a:r>
          </a:p>
          <a:p>
            <a:r>
              <a:rPr lang="en-US" dirty="0">
                <a:solidFill>
                  <a:schemeClr val="bg1"/>
                </a:solidFill>
              </a:rPr>
              <a:t>Because Paul spoke a number of languages, and because his audience was Jewish and not Greek, his letters could be different in structure. </a:t>
            </a:r>
            <a:endParaRPr lang="en-US" dirty="0"/>
          </a:p>
        </p:txBody>
      </p:sp>
      <p:grpSp>
        <p:nvGrpSpPr>
          <p:cNvPr id="47" name="Group 46"/>
          <p:cNvGrpSpPr/>
          <p:nvPr/>
        </p:nvGrpSpPr>
        <p:grpSpPr>
          <a:xfrm>
            <a:off x="6482281" y="3650462"/>
            <a:ext cx="1350205" cy="2877087"/>
            <a:chOff x="8036233" y="1365028"/>
            <a:chExt cx="2062086" cy="4495446"/>
          </a:xfrm>
          <a:solidFill>
            <a:schemeClr val="bg1"/>
          </a:solidFill>
        </p:grpSpPr>
        <p:grpSp>
          <p:nvGrpSpPr>
            <p:cNvPr id="48" name="Group 47"/>
            <p:cNvGrpSpPr/>
            <p:nvPr/>
          </p:nvGrpSpPr>
          <p:grpSpPr>
            <a:xfrm>
              <a:off x="8036233" y="2010964"/>
              <a:ext cx="1541680" cy="3849510"/>
              <a:chOff x="1662848" y="914400"/>
              <a:chExt cx="2158158" cy="5388829"/>
            </a:xfrm>
            <a:grpFill/>
          </p:grpSpPr>
          <p:sp>
            <p:nvSpPr>
              <p:cNvPr id="51" name="Rounded Rectangle 44"/>
              <p:cNvSpPr/>
              <p:nvPr/>
            </p:nvSpPr>
            <p:spPr>
              <a:xfrm>
                <a:off x="2483556" y="1862667"/>
                <a:ext cx="756355" cy="2833511"/>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286000" y="914400"/>
                <a:ext cx="1174045" cy="1174045"/>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46"/>
              <p:cNvSpPr/>
              <p:nvPr/>
            </p:nvSpPr>
            <p:spPr>
              <a:xfrm rot="458940">
                <a:off x="2347875" y="4004959"/>
                <a:ext cx="521292" cy="2258760"/>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47"/>
              <p:cNvSpPr/>
              <p:nvPr/>
            </p:nvSpPr>
            <p:spPr>
              <a:xfrm rot="21054099">
                <a:off x="2850231" y="4044469"/>
                <a:ext cx="521292" cy="2258760"/>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48"/>
              <p:cNvSpPr/>
              <p:nvPr/>
            </p:nvSpPr>
            <p:spPr>
              <a:xfrm rot="13702551">
                <a:off x="2083759" y="1895715"/>
                <a:ext cx="333947" cy="1175769"/>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9"/>
              <p:cNvSpPr/>
              <p:nvPr/>
            </p:nvSpPr>
            <p:spPr>
              <a:xfrm rot="8271028">
                <a:off x="2168397" y="2602420"/>
                <a:ext cx="356166" cy="1139738"/>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0"/>
              <p:cNvSpPr/>
              <p:nvPr/>
            </p:nvSpPr>
            <p:spPr>
              <a:xfrm rot="3015473">
                <a:off x="3189516" y="1811448"/>
                <a:ext cx="333171" cy="929808"/>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ounded Rectangle 51"/>
            <p:cNvSpPr/>
            <p:nvPr/>
          </p:nvSpPr>
          <p:spPr>
            <a:xfrm rot="20575826">
              <a:off x="9247646" y="2093450"/>
              <a:ext cx="238001" cy="866420"/>
            </a:xfrm>
            <a:prstGeom prst="roundRect">
              <a:avLst>
                <a:gd name="adj" fmla="val 46839"/>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593052" y="1365028"/>
              <a:ext cx="505267" cy="923329"/>
            </a:xfrm>
            <a:prstGeom prst="rect">
              <a:avLst/>
            </a:prstGeom>
            <a:noFill/>
            <a:ln>
              <a:no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grpSp>
      <p:pic>
        <p:nvPicPr>
          <p:cNvPr id="4" name="Picture 2" descr="Image result for paul writing hebr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96489"/>
            <a:ext cx="4004838" cy="300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1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Falling Short of Your Goal</a:t>
            </a:r>
          </a:p>
        </p:txBody>
      </p:sp>
      <p:sp>
        <p:nvSpPr>
          <p:cNvPr id="10" name="TextBox 9"/>
          <p:cNvSpPr txBox="1"/>
          <p:nvPr/>
        </p:nvSpPr>
        <p:spPr>
          <a:xfrm>
            <a:off x="0" y="6396335"/>
            <a:ext cx="2971800" cy="461665"/>
          </a:xfrm>
          <a:prstGeom prst="rect">
            <a:avLst/>
          </a:prstGeom>
          <a:noFill/>
        </p:spPr>
        <p:txBody>
          <a:bodyPr wrap="square" rtlCol="0">
            <a:spAutoFit/>
          </a:bodyPr>
          <a:lstStyle/>
          <a:p>
            <a:r>
              <a:rPr lang="en-US" sz="2400" b="1" dirty="0">
                <a:solidFill>
                  <a:schemeClr val="bg1"/>
                </a:solidFill>
              </a:rPr>
              <a:t>Hebrews 4:3 and 8</a:t>
            </a:r>
          </a:p>
        </p:txBody>
      </p:sp>
      <p:grpSp>
        <p:nvGrpSpPr>
          <p:cNvPr id="2" name="Group 5"/>
          <p:cNvGrpSpPr/>
          <p:nvPr/>
        </p:nvGrpSpPr>
        <p:grpSpPr>
          <a:xfrm>
            <a:off x="5181600" y="1676400"/>
            <a:ext cx="2667000" cy="2743200"/>
            <a:chOff x="1905000" y="1676400"/>
            <a:chExt cx="2667000" cy="2743200"/>
          </a:xfrm>
        </p:grpSpPr>
        <p:cxnSp>
          <p:nvCxnSpPr>
            <p:cNvPr id="8" name="Elbow Connector 7"/>
            <p:cNvCxnSpPr/>
            <p:nvPr/>
          </p:nvCxnSpPr>
          <p:spPr>
            <a:xfrm flipV="1">
              <a:off x="1905000" y="37338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2438400" y="30480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flipV="1">
              <a:off x="2971800" y="23622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3505200" y="16764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28"/>
          <p:cNvGrpSpPr/>
          <p:nvPr/>
        </p:nvGrpSpPr>
        <p:grpSpPr>
          <a:xfrm>
            <a:off x="6066577" y="1682436"/>
            <a:ext cx="671743" cy="1399775"/>
            <a:chOff x="3642609" y="950626"/>
            <a:chExt cx="1184223" cy="2966779"/>
          </a:xfrm>
          <a:solidFill>
            <a:schemeClr val="bg1"/>
          </a:solidFill>
        </p:grpSpPr>
        <p:sp>
          <p:nvSpPr>
            <p:cNvPr id="22" name="Oval 21"/>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4"/>
          <p:cNvGrpSpPr/>
          <p:nvPr/>
        </p:nvGrpSpPr>
        <p:grpSpPr>
          <a:xfrm>
            <a:off x="5486920" y="2307878"/>
            <a:ext cx="758191" cy="1392714"/>
            <a:chOff x="5486399" y="990600"/>
            <a:chExt cx="1184223" cy="2774405"/>
          </a:xfrm>
          <a:solidFill>
            <a:schemeClr val="bg1"/>
          </a:solidFill>
        </p:grpSpPr>
        <p:sp>
          <p:nvSpPr>
            <p:cNvPr id="17" name="Oval 16"/>
            <p:cNvSpPr/>
            <p:nvPr/>
          </p:nvSpPr>
          <p:spPr>
            <a:xfrm>
              <a:off x="5562600" y="990600"/>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5638800" y="1524000"/>
              <a:ext cx="914400" cy="1828800"/>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5400000">
              <a:off x="5968583" y="1727617"/>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19063923" flipH="1">
              <a:off x="6137082" y="28643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2536077">
              <a:off x="5756082" y="28643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6"/>
          <p:cNvGrpSpPr/>
          <p:nvPr/>
        </p:nvGrpSpPr>
        <p:grpSpPr>
          <a:xfrm>
            <a:off x="7467600" y="838200"/>
            <a:ext cx="838200" cy="685800"/>
            <a:chOff x="1066800" y="1676400"/>
            <a:chExt cx="1066800" cy="1066800"/>
          </a:xfrm>
        </p:grpSpPr>
        <p:sp>
          <p:nvSpPr>
            <p:cNvPr id="28" name="Isosceles Triangle 27"/>
            <p:cNvSpPr/>
            <p:nvPr/>
          </p:nvSpPr>
          <p:spPr>
            <a:xfrm>
              <a:off x="1066800" y="1828800"/>
              <a:ext cx="3810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1752600" y="1828800"/>
              <a:ext cx="3810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1295400" y="1828800"/>
              <a:ext cx="609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066800" y="2514600"/>
              <a:ext cx="1066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14300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82880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9827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p:nvSpPr>
          <p:spPr>
            <a:xfrm>
              <a:off x="1447800" y="2286000"/>
              <a:ext cx="304800" cy="381000"/>
            </a:xfrm>
            <a:prstGeom prst="hexag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434566" y="2097386"/>
            <a:ext cx="4495800" cy="1938992"/>
          </a:xfrm>
          <a:prstGeom prst="rect">
            <a:avLst/>
          </a:prstGeom>
          <a:noFill/>
        </p:spPr>
        <p:txBody>
          <a:bodyPr wrap="square" rtlCol="0">
            <a:spAutoFit/>
          </a:bodyPr>
          <a:lstStyle/>
          <a:p>
            <a:r>
              <a:rPr lang="en-US" sz="2400" b="1" dirty="0">
                <a:solidFill>
                  <a:schemeClr val="bg1"/>
                </a:solidFill>
              </a:rPr>
              <a:t>“For we which have believed do enter into rest, as he said,…if they shall enter into my rest: although the works were finished from the foundation of the world.”</a:t>
            </a:r>
          </a:p>
        </p:txBody>
      </p:sp>
      <p:sp>
        <p:nvSpPr>
          <p:cNvPr id="37" name="TextBox 36"/>
          <p:cNvSpPr txBox="1"/>
          <p:nvPr/>
        </p:nvSpPr>
        <p:spPr>
          <a:xfrm>
            <a:off x="6215204" y="4787021"/>
            <a:ext cx="4495800" cy="1200329"/>
          </a:xfrm>
          <a:prstGeom prst="rect">
            <a:avLst/>
          </a:prstGeom>
          <a:noFill/>
        </p:spPr>
        <p:txBody>
          <a:bodyPr wrap="square" rtlCol="0">
            <a:spAutoFit/>
          </a:bodyPr>
          <a:lstStyle/>
          <a:p>
            <a:r>
              <a:rPr lang="en-US" sz="2400" b="1" dirty="0">
                <a:solidFill>
                  <a:schemeClr val="bg1"/>
                </a:solidFill>
              </a:rPr>
              <a:t>“For if Jesus had given them rest, then would he not afterward have spoken of another day.”</a:t>
            </a:r>
          </a:p>
        </p:txBody>
      </p:sp>
    </p:spTree>
    <p:extLst>
      <p:ext uri="{BB962C8B-B14F-4D97-AF65-F5344CB8AC3E}">
        <p14:creationId xmlns:p14="http://schemas.microsoft.com/office/powerpoint/2010/main" val="166289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23172" y="0"/>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Jesus Has The Power</a:t>
            </a:r>
          </a:p>
        </p:txBody>
      </p:sp>
      <p:sp>
        <p:nvSpPr>
          <p:cNvPr id="10" name="TextBox 9"/>
          <p:cNvSpPr txBox="1"/>
          <p:nvPr/>
        </p:nvSpPr>
        <p:spPr>
          <a:xfrm>
            <a:off x="9118348" y="2040048"/>
            <a:ext cx="2971800" cy="461665"/>
          </a:xfrm>
          <a:prstGeom prst="rect">
            <a:avLst/>
          </a:prstGeom>
          <a:noFill/>
        </p:spPr>
        <p:txBody>
          <a:bodyPr wrap="square" rtlCol="0">
            <a:spAutoFit/>
          </a:bodyPr>
          <a:lstStyle/>
          <a:p>
            <a:r>
              <a:rPr lang="en-US" sz="2400" b="1" dirty="0">
                <a:solidFill>
                  <a:schemeClr val="bg1"/>
                </a:solidFill>
              </a:rPr>
              <a:t>Matthew 11:28</a:t>
            </a:r>
          </a:p>
        </p:txBody>
      </p:sp>
      <p:sp>
        <p:nvSpPr>
          <p:cNvPr id="36" name="TextBox 35"/>
          <p:cNvSpPr txBox="1"/>
          <p:nvPr/>
        </p:nvSpPr>
        <p:spPr>
          <a:xfrm>
            <a:off x="543207" y="1391217"/>
            <a:ext cx="4495800" cy="830997"/>
          </a:xfrm>
          <a:prstGeom prst="rect">
            <a:avLst/>
          </a:prstGeom>
          <a:noFill/>
        </p:spPr>
        <p:txBody>
          <a:bodyPr wrap="square" rtlCol="0">
            <a:spAutoFit/>
          </a:bodyPr>
          <a:lstStyle/>
          <a:p>
            <a:r>
              <a:rPr lang="en-US" sz="2400" b="1" dirty="0">
                <a:solidFill>
                  <a:schemeClr val="bg1"/>
                </a:solidFill>
              </a:rPr>
              <a:t>Jesus Christ has the power to help each of us obtain His rest</a:t>
            </a:r>
          </a:p>
        </p:txBody>
      </p:sp>
      <p:sp>
        <p:nvSpPr>
          <p:cNvPr id="37" name="TextBox 36"/>
          <p:cNvSpPr txBox="1"/>
          <p:nvPr/>
        </p:nvSpPr>
        <p:spPr>
          <a:xfrm>
            <a:off x="7252580" y="964195"/>
            <a:ext cx="4495800" cy="1200329"/>
          </a:xfrm>
          <a:prstGeom prst="rect">
            <a:avLst/>
          </a:prstGeom>
          <a:noFill/>
        </p:spPr>
        <p:txBody>
          <a:bodyPr wrap="square" rtlCol="0">
            <a:spAutoFit/>
          </a:bodyPr>
          <a:lstStyle/>
          <a:p>
            <a:r>
              <a:rPr lang="en-US" sz="2400" b="1" dirty="0">
                <a:solidFill>
                  <a:schemeClr val="bg1"/>
                </a:solidFill>
              </a:rPr>
              <a:t>“Come unto me, all ye that </a:t>
            </a:r>
            <a:r>
              <a:rPr lang="en-US" sz="2400" b="1" dirty="0" err="1">
                <a:solidFill>
                  <a:schemeClr val="bg1"/>
                </a:solidFill>
              </a:rPr>
              <a:t>labour</a:t>
            </a:r>
            <a:r>
              <a:rPr lang="en-US" sz="2400" b="1" dirty="0">
                <a:solidFill>
                  <a:schemeClr val="bg1"/>
                </a:solidFill>
              </a:rPr>
              <a:t> and are heavy laden, and I will give you rest.”</a:t>
            </a:r>
          </a:p>
        </p:txBody>
      </p:sp>
      <p:pic>
        <p:nvPicPr>
          <p:cNvPr id="39" name="Picture 38" descr="come unto me.jpg"/>
          <p:cNvPicPr>
            <a:picLocks noChangeAspect="1"/>
          </p:cNvPicPr>
          <p:nvPr/>
        </p:nvPicPr>
        <p:blipFill>
          <a:blip r:embed="rId3" cstate="print"/>
          <a:stretch>
            <a:fillRect/>
          </a:stretch>
        </p:blipFill>
        <p:spPr>
          <a:xfrm>
            <a:off x="5271380" y="2245260"/>
            <a:ext cx="3456159" cy="4307430"/>
          </a:xfrm>
          <a:prstGeom prst="rect">
            <a:avLst/>
          </a:prstGeom>
        </p:spPr>
      </p:pic>
      <p:grpSp>
        <p:nvGrpSpPr>
          <p:cNvPr id="2" name="Group 1"/>
          <p:cNvGrpSpPr/>
          <p:nvPr/>
        </p:nvGrpSpPr>
        <p:grpSpPr>
          <a:xfrm>
            <a:off x="271604" y="3987296"/>
            <a:ext cx="4495800" cy="2674903"/>
            <a:chOff x="271604" y="3987296"/>
            <a:chExt cx="4495800" cy="2674903"/>
          </a:xfrm>
        </p:grpSpPr>
        <p:sp>
          <p:nvSpPr>
            <p:cNvPr id="38" name="TextBox 37"/>
            <p:cNvSpPr txBox="1"/>
            <p:nvPr/>
          </p:nvSpPr>
          <p:spPr>
            <a:xfrm>
              <a:off x="271604" y="3987296"/>
              <a:ext cx="4495800" cy="1938992"/>
            </a:xfrm>
            <a:prstGeom prst="rect">
              <a:avLst/>
            </a:prstGeom>
            <a:noFill/>
          </p:spPr>
          <p:txBody>
            <a:bodyPr wrap="square" rtlCol="0">
              <a:spAutoFit/>
            </a:bodyPr>
            <a:lstStyle/>
            <a:p>
              <a:r>
                <a:rPr lang="en-US" sz="2400" b="1" dirty="0">
                  <a:solidFill>
                    <a:schemeClr val="bg1"/>
                  </a:solidFill>
                </a:rPr>
                <a:t>Jesus doesn’t take away the burdens we have but strengthens us to carry them and promises it will be for our good.</a:t>
              </a:r>
            </a:p>
            <a:p>
              <a:r>
                <a:rPr lang="en-US" sz="2400" b="1" dirty="0">
                  <a:solidFill>
                    <a:schemeClr val="bg1"/>
                  </a:solidFill>
                </a:rPr>
                <a:t>(7)</a:t>
              </a:r>
            </a:p>
          </p:txBody>
        </p:sp>
        <p:pic>
          <p:nvPicPr>
            <p:cNvPr id="6146" name="Picture 2" descr="Image result for brad wilco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039" y="5544636"/>
              <a:ext cx="869887" cy="1117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904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Obtaining Our Goal</a:t>
            </a:r>
          </a:p>
        </p:txBody>
      </p:sp>
      <p:grpSp>
        <p:nvGrpSpPr>
          <p:cNvPr id="2" name="Group 5"/>
          <p:cNvGrpSpPr/>
          <p:nvPr/>
        </p:nvGrpSpPr>
        <p:grpSpPr>
          <a:xfrm>
            <a:off x="3809246" y="2987644"/>
            <a:ext cx="3134762" cy="2759798"/>
            <a:chOff x="1905000" y="1659802"/>
            <a:chExt cx="3134762" cy="2759798"/>
          </a:xfrm>
        </p:grpSpPr>
        <p:cxnSp>
          <p:nvCxnSpPr>
            <p:cNvPr id="8" name="Elbow Connector 7"/>
            <p:cNvCxnSpPr/>
            <p:nvPr/>
          </p:nvCxnSpPr>
          <p:spPr>
            <a:xfrm flipV="1">
              <a:off x="1905000" y="37338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V="1">
              <a:off x="2438400" y="30480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flipV="1">
              <a:off x="2971800" y="2362200"/>
              <a:ext cx="1066800" cy="685800"/>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a:cxnSpLocks/>
            </p:cNvCxnSpPr>
            <p:nvPr/>
          </p:nvCxnSpPr>
          <p:spPr>
            <a:xfrm flipV="1">
              <a:off x="3505200" y="1659802"/>
              <a:ext cx="1534562" cy="702398"/>
            </a:xfrm>
            <a:prstGeom prst="bentConnector3">
              <a:avLst>
                <a:gd name="adj1" fmla="val 50000"/>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35"/>
          <p:cNvGrpSpPr/>
          <p:nvPr/>
        </p:nvGrpSpPr>
        <p:grpSpPr>
          <a:xfrm>
            <a:off x="7199770" y="1609253"/>
            <a:ext cx="1717623" cy="1411574"/>
            <a:chOff x="3642609" y="950626"/>
            <a:chExt cx="3028014" cy="2991787"/>
          </a:xfrm>
          <a:solidFill>
            <a:schemeClr val="bg1"/>
          </a:solidFill>
        </p:grpSpPr>
        <p:grpSp>
          <p:nvGrpSpPr>
            <p:cNvPr id="5" name="Group 28"/>
            <p:cNvGrpSpPr/>
            <p:nvPr/>
          </p:nvGrpSpPr>
          <p:grpSpPr>
            <a:xfrm>
              <a:off x="3642609" y="950626"/>
              <a:ext cx="1184223" cy="2966779"/>
              <a:chOff x="3642609" y="950626"/>
              <a:chExt cx="1184223" cy="2966779"/>
            </a:xfrm>
            <a:grpFill/>
          </p:grpSpPr>
          <p:sp>
            <p:nvSpPr>
              <p:cNvPr id="21" name="Oval 20"/>
              <p:cNvSpPr/>
              <p:nvPr/>
            </p:nvSpPr>
            <p:spPr>
              <a:xfrm>
                <a:off x="3768777" y="950626"/>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114800" y="1828800"/>
                <a:ext cx="304800" cy="1524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5400000">
                <a:off x="4124793" y="1651416"/>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536077">
                <a:off x="3890728"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063923" flipH="1">
                <a:off x="4384481" y="30167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4"/>
            <p:cNvGrpSpPr/>
            <p:nvPr/>
          </p:nvGrpSpPr>
          <p:grpSpPr>
            <a:xfrm>
              <a:off x="5334001" y="990600"/>
              <a:ext cx="1336622" cy="2951813"/>
              <a:chOff x="5486399" y="990600"/>
              <a:chExt cx="1184223" cy="2774405"/>
            </a:xfrm>
            <a:grpFill/>
          </p:grpSpPr>
          <p:sp>
            <p:nvSpPr>
              <p:cNvPr id="16" name="Oval 15"/>
              <p:cNvSpPr/>
              <p:nvPr/>
            </p:nvSpPr>
            <p:spPr>
              <a:xfrm>
                <a:off x="5562600" y="990600"/>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5638800" y="1524000"/>
                <a:ext cx="914400" cy="1828800"/>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5968583" y="1727617"/>
                <a:ext cx="219856" cy="1184223"/>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9063923" flipH="1">
                <a:off x="6137082" y="28643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536077">
                <a:off x="5756082" y="2864394"/>
                <a:ext cx="255340" cy="90061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25"/>
          <p:cNvGrpSpPr/>
          <p:nvPr/>
        </p:nvGrpSpPr>
        <p:grpSpPr>
          <a:xfrm>
            <a:off x="6256699" y="1075854"/>
            <a:ext cx="838200" cy="685800"/>
            <a:chOff x="1066800" y="1676400"/>
            <a:chExt cx="1066800" cy="1066800"/>
          </a:xfrm>
        </p:grpSpPr>
        <p:sp>
          <p:nvSpPr>
            <p:cNvPr id="27" name="Isosceles Triangle 26"/>
            <p:cNvSpPr/>
            <p:nvPr/>
          </p:nvSpPr>
          <p:spPr>
            <a:xfrm>
              <a:off x="1066800" y="1828800"/>
              <a:ext cx="3810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1752600" y="1828800"/>
              <a:ext cx="3810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1295400" y="1828800"/>
              <a:ext cx="609600" cy="7620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066800" y="2514600"/>
              <a:ext cx="10668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14300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82880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498270" y="1676400"/>
              <a:ext cx="228600" cy="3048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p:nvSpPr>
          <p:spPr>
            <a:xfrm>
              <a:off x="1447800" y="2286000"/>
              <a:ext cx="304800" cy="381000"/>
            </a:xfrm>
            <a:prstGeom prst="hexag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2666246" y="4604443"/>
            <a:ext cx="2057400" cy="830997"/>
          </a:xfrm>
          <a:prstGeom prst="rect">
            <a:avLst/>
          </a:prstGeom>
          <a:noFill/>
        </p:spPr>
        <p:txBody>
          <a:bodyPr wrap="square" rtlCol="0">
            <a:spAutoFit/>
          </a:bodyPr>
          <a:lstStyle/>
          <a:p>
            <a:pPr algn="ctr"/>
            <a:r>
              <a:rPr lang="en-US" sz="2400" b="1" dirty="0">
                <a:solidFill>
                  <a:schemeClr val="bg1"/>
                </a:solidFill>
              </a:rPr>
              <a:t>Seek the peace</a:t>
            </a:r>
          </a:p>
        </p:txBody>
      </p:sp>
      <p:sp>
        <p:nvSpPr>
          <p:cNvPr id="37" name="TextBox 36"/>
          <p:cNvSpPr txBox="1"/>
          <p:nvPr/>
        </p:nvSpPr>
        <p:spPr>
          <a:xfrm>
            <a:off x="3961646" y="3537643"/>
            <a:ext cx="1295400" cy="830997"/>
          </a:xfrm>
          <a:prstGeom prst="rect">
            <a:avLst/>
          </a:prstGeom>
          <a:noFill/>
        </p:spPr>
        <p:txBody>
          <a:bodyPr wrap="square" rtlCol="0">
            <a:spAutoFit/>
          </a:bodyPr>
          <a:lstStyle/>
          <a:p>
            <a:pPr algn="ctr"/>
            <a:r>
              <a:rPr lang="en-US" sz="2400" b="1" dirty="0">
                <a:solidFill>
                  <a:schemeClr val="bg1"/>
                </a:solidFill>
              </a:rPr>
              <a:t>Seek the joy</a:t>
            </a:r>
          </a:p>
        </p:txBody>
      </p:sp>
      <p:sp>
        <p:nvSpPr>
          <p:cNvPr id="38" name="TextBox 37"/>
          <p:cNvSpPr txBox="1"/>
          <p:nvPr/>
        </p:nvSpPr>
        <p:spPr>
          <a:xfrm>
            <a:off x="4647446" y="2623243"/>
            <a:ext cx="1295400" cy="830997"/>
          </a:xfrm>
          <a:prstGeom prst="rect">
            <a:avLst/>
          </a:prstGeom>
          <a:noFill/>
        </p:spPr>
        <p:txBody>
          <a:bodyPr wrap="square" rtlCol="0">
            <a:spAutoFit/>
          </a:bodyPr>
          <a:lstStyle/>
          <a:p>
            <a:pPr algn="ctr"/>
            <a:r>
              <a:rPr lang="en-US" sz="2400" b="1" dirty="0">
                <a:solidFill>
                  <a:schemeClr val="bg1"/>
                </a:solidFill>
              </a:rPr>
              <a:t>Seek the rest</a:t>
            </a:r>
          </a:p>
        </p:txBody>
      </p:sp>
      <p:sp>
        <p:nvSpPr>
          <p:cNvPr id="39" name="TextBox 38"/>
          <p:cNvSpPr txBox="1"/>
          <p:nvPr/>
        </p:nvSpPr>
        <p:spPr>
          <a:xfrm>
            <a:off x="6019046" y="1785043"/>
            <a:ext cx="1295400" cy="1200329"/>
          </a:xfrm>
          <a:prstGeom prst="rect">
            <a:avLst/>
          </a:prstGeom>
          <a:noFill/>
        </p:spPr>
        <p:txBody>
          <a:bodyPr wrap="square" rtlCol="0">
            <a:spAutoFit/>
          </a:bodyPr>
          <a:lstStyle/>
          <a:p>
            <a:pPr algn="ctr"/>
            <a:r>
              <a:rPr lang="en-US" sz="2400" b="1" dirty="0">
                <a:solidFill>
                  <a:schemeClr val="bg1"/>
                </a:solidFill>
              </a:rPr>
              <a:t>Come unto Christ</a:t>
            </a:r>
          </a:p>
        </p:txBody>
      </p:sp>
      <p:grpSp>
        <p:nvGrpSpPr>
          <p:cNvPr id="40" name="Group 39"/>
          <p:cNvGrpSpPr/>
          <p:nvPr/>
        </p:nvGrpSpPr>
        <p:grpSpPr>
          <a:xfrm>
            <a:off x="7598988" y="3821193"/>
            <a:ext cx="3501398" cy="2544447"/>
            <a:chOff x="384206" y="4158361"/>
            <a:chExt cx="3289208" cy="2390250"/>
          </a:xfrm>
        </p:grpSpPr>
        <p:grpSp>
          <p:nvGrpSpPr>
            <p:cNvPr id="41" name="Group 40"/>
            <p:cNvGrpSpPr/>
            <p:nvPr/>
          </p:nvGrpSpPr>
          <p:grpSpPr>
            <a:xfrm>
              <a:off x="384206" y="4158361"/>
              <a:ext cx="3289208" cy="2390250"/>
              <a:chOff x="609599" y="833642"/>
              <a:chExt cx="7941747" cy="5771225"/>
            </a:xfrm>
          </p:grpSpPr>
          <p:grpSp>
            <p:nvGrpSpPr>
              <p:cNvPr id="43" name="Group 14"/>
              <p:cNvGrpSpPr/>
              <p:nvPr/>
            </p:nvGrpSpPr>
            <p:grpSpPr>
              <a:xfrm rot="10800000">
                <a:off x="7696200" y="5257800"/>
                <a:ext cx="621450" cy="1347067"/>
                <a:chOff x="7010400" y="381000"/>
                <a:chExt cx="762000" cy="2033666"/>
              </a:xfrm>
            </p:grpSpPr>
            <p:sp>
              <p:nvSpPr>
                <p:cNvPr id="56"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010400" y="381000"/>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11"/>
              <p:cNvGrpSpPr/>
              <p:nvPr/>
            </p:nvGrpSpPr>
            <p:grpSpPr>
              <a:xfrm rot="10800000">
                <a:off x="939238" y="4923502"/>
                <a:ext cx="621450" cy="1347067"/>
                <a:chOff x="7010400" y="381000"/>
                <a:chExt cx="762000" cy="2033666"/>
              </a:xfrm>
            </p:grpSpPr>
            <p:sp>
              <p:nvSpPr>
                <p:cNvPr id="54"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010400" y="381000"/>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Wave 2"/>
              <p:cNvSpPr/>
              <p:nvPr/>
            </p:nvSpPr>
            <p:spPr>
              <a:xfrm>
                <a:off x="1022730"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3"/>
              <p:cNvSpPr/>
              <p:nvPr/>
            </p:nvSpPr>
            <p:spPr>
              <a:xfrm>
                <a:off x="7315200" y="1981200"/>
                <a:ext cx="1236146" cy="3840519"/>
              </a:xfrm>
              <a:prstGeom prst="can">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1"/>
              <p:cNvSpPr/>
              <p:nvPr/>
            </p:nvSpPr>
            <p:spPr>
              <a:xfrm>
                <a:off x="609599" y="1643059"/>
                <a:ext cx="1236146" cy="3840519"/>
              </a:xfrm>
              <a:prstGeom prst="can">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899460" y="833642"/>
                <a:ext cx="621450" cy="986197"/>
                <a:chOff x="7031201" y="834275"/>
                <a:chExt cx="762000" cy="1488861"/>
              </a:xfrm>
            </p:grpSpPr>
            <p:sp>
              <p:nvSpPr>
                <p:cNvPr id="52"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
                <p:cNvSpPr/>
                <p:nvPr/>
              </p:nvSpPr>
              <p:spPr>
                <a:xfrm>
                  <a:off x="7031201" y="834275"/>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646520" y="1148254"/>
                <a:ext cx="621450" cy="1017899"/>
                <a:chOff x="7087348" y="824753"/>
                <a:chExt cx="762000" cy="1536722"/>
              </a:xfrm>
            </p:grpSpPr>
            <p:sp>
              <p:nvSpPr>
                <p:cNvPr id="50"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087348" y="824753"/>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Rectangle 41"/>
            <p:cNvSpPr/>
            <p:nvPr/>
          </p:nvSpPr>
          <p:spPr>
            <a:xfrm>
              <a:off x="809874" y="4683173"/>
              <a:ext cx="2324905" cy="1477328"/>
            </a:xfrm>
            <a:prstGeom prst="rect">
              <a:avLst/>
            </a:prstGeom>
          </p:spPr>
          <p:txBody>
            <a:bodyPr wrap="square">
              <a:spAutoFit/>
            </a:bodyPr>
            <a:lstStyle/>
            <a:p>
              <a:pPr algn="ctr"/>
              <a:r>
                <a:rPr lang="en-US" sz="1600" dirty="0">
                  <a:solidFill>
                    <a:srgbClr val="333333"/>
                  </a:solidFill>
                  <a:latin typeface="Open Sans"/>
                </a:rPr>
                <a:t> </a:t>
              </a:r>
              <a:r>
                <a:rPr lang="en-US" b="1" dirty="0"/>
                <a:t>If we remain faithful to the Savior and harden not our hearts, we will enter into the rest of the Lord</a:t>
              </a:r>
              <a:endParaRPr lang="en-US" sz="1600" dirty="0"/>
            </a:p>
          </p:txBody>
        </p:sp>
      </p:grpSp>
      <p:sp>
        <p:nvSpPr>
          <p:cNvPr id="4" name="TextBox 3">
            <a:extLst>
              <a:ext uri="{FF2B5EF4-FFF2-40B4-BE49-F238E27FC236}">
                <a16:creationId xmlns:a16="http://schemas.microsoft.com/office/drawing/2014/main" id="{F8A3A6E0-0962-935D-4B9C-3AA1D8669AFC}"/>
              </a:ext>
            </a:extLst>
          </p:cNvPr>
          <p:cNvSpPr txBox="1"/>
          <p:nvPr/>
        </p:nvSpPr>
        <p:spPr>
          <a:xfrm>
            <a:off x="0" y="6396335"/>
            <a:ext cx="2971800" cy="461665"/>
          </a:xfrm>
          <a:prstGeom prst="rect">
            <a:avLst/>
          </a:prstGeom>
          <a:noFill/>
        </p:spPr>
        <p:txBody>
          <a:bodyPr wrap="square" rtlCol="0">
            <a:spAutoFit/>
          </a:bodyPr>
          <a:lstStyle/>
          <a:p>
            <a:r>
              <a:rPr lang="en-US" sz="2400" b="1" dirty="0">
                <a:solidFill>
                  <a:schemeClr val="bg1"/>
                </a:solidFill>
              </a:rPr>
              <a:t>Hebrews 4:1-10</a:t>
            </a:r>
          </a:p>
        </p:txBody>
      </p:sp>
    </p:spTree>
    <p:extLst>
      <p:ext uri="{BB962C8B-B14F-4D97-AF65-F5344CB8AC3E}">
        <p14:creationId xmlns:p14="http://schemas.microsoft.com/office/powerpoint/2010/main" val="140645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barn(inHorizontal)">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barn(inHorizontal)">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Horizont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arn(inHorizontal)">
                                      <p:cBhvr>
                                        <p:cTn id="22" dur="500"/>
                                        <p:tgtEl>
                                          <p:spTgt spid="39"/>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outVertical)">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Condescension of Jesus Christ</a:t>
            </a:r>
          </a:p>
        </p:txBody>
      </p:sp>
      <p:sp>
        <p:nvSpPr>
          <p:cNvPr id="3" name="TextBox 2">
            <a:extLst>
              <a:ext uri="{FF2B5EF4-FFF2-40B4-BE49-F238E27FC236}">
                <a16:creationId xmlns:a16="http://schemas.microsoft.com/office/drawing/2014/main" id="{BC7BAE8D-067B-C297-1E6F-B528F944E8D8}"/>
              </a:ext>
            </a:extLst>
          </p:cNvPr>
          <p:cNvSpPr txBox="1"/>
          <p:nvPr/>
        </p:nvSpPr>
        <p:spPr>
          <a:xfrm>
            <a:off x="370488" y="1457320"/>
            <a:ext cx="7333595" cy="4401205"/>
          </a:xfrm>
          <a:prstGeom prst="rect">
            <a:avLst/>
          </a:prstGeom>
          <a:noFill/>
        </p:spPr>
        <p:txBody>
          <a:bodyPr wrap="square">
            <a:spAutoFit/>
          </a:bodyPr>
          <a:lstStyle/>
          <a:p>
            <a:pPr algn="l" fontAlgn="base"/>
            <a:r>
              <a:rPr lang="en-US" sz="2000" b="0" i="0" dirty="0">
                <a:solidFill>
                  <a:schemeClr val="bg1"/>
                </a:solidFill>
                <a:effectLst/>
              </a:rPr>
              <a:t>The Savior’s example of humility and sacrifice for all mankind is the most profound event in history. </a:t>
            </a:r>
          </a:p>
          <a:p>
            <a:pPr algn="l" fontAlgn="base"/>
            <a:endParaRPr lang="en-US" sz="2000" dirty="0">
              <a:solidFill>
                <a:schemeClr val="bg1"/>
              </a:solidFill>
            </a:endParaRPr>
          </a:p>
          <a:p>
            <a:pPr algn="l" fontAlgn="base"/>
            <a:r>
              <a:rPr lang="en-US" sz="2000" b="0" i="0" dirty="0">
                <a:solidFill>
                  <a:schemeClr val="bg1"/>
                </a:solidFill>
                <a:effectLst/>
              </a:rPr>
              <a:t>The Savior, even as a member of the Godhead, was willing to come to earth as a lowly infant and begin an existence that included teaching and healing His brothers and sisters and ultimately suffering indescribable pain in Gethsemane and on the cross in order to perfect His Atonement. </a:t>
            </a:r>
          </a:p>
          <a:p>
            <a:pPr algn="l" fontAlgn="base"/>
            <a:endParaRPr lang="en-US" sz="2000" dirty="0">
              <a:solidFill>
                <a:schemeClr val="bg1"/>
              </a:solidFill>
            </a:endParaRPr>
          </a:p>
          <a:p>
            <a:pPr algn="l" fontAlgn="base"/>
            <a:r>
              <a:rPr lang="en-US" sz="2000" b="0" i="0" dirty="0">
                <a:solidFill>
                  <a:schemeClr val="bg1"/>
                </a:solidFill>
                <a:effectLst/>
              </a:rPr>
              <a:t>This act of love and humility on the part of Christ is known as His condescension. </a:t>
            </a:r>
          </a:p>
          <a:p>
            <a:pPr algn="l" fontAlgn="base"/>
            <a:endParaRPr lang="en-US" sz="2000" dirty="0">
              <a:solidFill>
                <a:schemeClr val="bg1"/>
              </a:solidFill>
            </a:endParaRPr>
          </a:p>
          <a:p>
            <a:pPr algn="l" fontAlgn="base"/>
            <a:r>
              <a:rPr lang="en-US" sz="2000" b="0" i="0" dirty="0">
                <a:solidFill>
                  <a:schemeClr val="bg1"/>
                </a:solidFill>
                <a:effectLst/>
              </a:rPr>
              <a:t>He did this for every man and woman God has created or will create.</a:t>
            </a:r>
          </a:p>
          <a:p>
            <a:pPr algn="l" fontAlgn="base"/>
            <a:r>
              <a:rPr lang="en-US" sz="2000" b="0" i="0" dirty="0">
                <a:solidFill>
                  <a:schemeClr val="bg1"/>
                </a:solidFill>
                <a:effectLst/>
              </a:rPr>
              <a:t>(9)</a:t>
            </a:r>
          </a:p>
        </p:txBody>
      </p:sp>
      <p:pic>
        <p:nvPicPr>
          <p:cNvPr id="6" name="Picture 5" descr="A person wearing a suit and tie&#10;&#10;Description automatically generated with medium confidence">
            <a:extLst>
              <a:ext uri="{FF2B5EF4-FFF2-40B4-BE49-F238E27FC236}">
                <a16:creationId xmlns:a16="http://schemas.microsoft.com/office/drawing/2014/main" id="{6C96F3B2-BF77-87F3-63E8-FA98C08B2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15" y="167334"/>
            <a:ext cx="967783" cy="967783"/>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F8BA3AC2-91A4-7B40-BA20-5001284A9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1789" y="1575107"/>
            <a:ext cx="3332504" cy="4165630"/>
          </a:xfrm>
          <a:prstGeom prst="rect">
            <a:avLst/>
          </a:prstGeom>
        </p:spPr>
      </p:pic>
    </p:spTree>
    <p:extLst>
      <p:ext uri="{BB962C8B-B14F-4D97-AF65-F5344CB8AC3E}">
        <p14:creationId xmlns:p14="http://schemas.microsoft.com/office/powerpoint/2010/main" val="300807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Tempted As Like We Are</a:t>
            </a:r>
          </a:p>
        </p:txBody>
      </p:sp>
      <p:sp>
        <p:nvSpPr>
          <p:cNvPr id="3" name="TextBox 2">
            <a:extLst>
              <a:ext uri="{FF2B5EF4-FFF2-40B4-BE49-F238E27FC236}">
                <a16:creationId xmlns:a16="http://schemas.microsoft.com/office/drawing/2014/main" id="{BC7BAE8D-067B-C297-1E6F-B528F944E8D8}"/>
              </a:ext>
            </a:extLst>
          </p:cNvPr>
          <p:cNvSpPr txBox="1"/>
          <p:nvPr/>
        </p:nvSpPr>
        <p:spPr>
          <a:xfrm>
            <a:off x="248304" y="1228398"/>
            <a:ext cx="7333595" cy="4708981"/>
          </a:xfrm>
          <a:prstGeom prst="rect">
            <a:avLst/>
          </a:prstGeom>
          <a:noFill/>
        </p:spPr>
        <p:txBody>
          <a:bodyPr wrap="square">
            <a:spAutoFit/>
          </a:bodyPr>
          <a:lstStyle/>
          <a:p>
            <a:pPr algn="l" fontAlgn="base"/>
            <a:r>
              <a:rPr lang="en-US" sz="2000" b="0" i="0" dirty="0">
                <a:solidFill>
                  <a:schemeClr val="bg1"/>
                </a:solidFill>
                <a:effectLst/>
              </a:rPr>
              <a:t>It is important to remember that Jesus was capable of sinning, that he could have succumbed, that the plan of life and salvation could have been foiled, but that he remained true. </a:t>
            </a:r>
          </a:p>
          <a:p>
            <a:pPr algn="l" fontAlgn="base"/>
            <a:endParaRPr lang="en-US" sz="2000" dirty="0">
              <a:solidFill>
                <a:schemeClr val="bg1"/>
              </a:solidFill>
            </a:endParaRPr>
          </a:p>
          <a:p>
            <a:pPr algn="l" fontAlgn="base"/>
            <a:r>
              <a:rPr lang="en-US" sz="2000" b="0" i="0" dirty="0">
                <a:solidFill>
                  <a:schemeClr val="bg1"/>
                </a:solidFill>
                <a:effectLst/>
              </a:rPr>
              <a:t>Had there been no possibility of his yielding to the enticement of Satan, there would have been no real test, no genuine victory in the result.</a:t>
            </a:r>
          </a:p>
          <a:p>
            <a:pPr algn="l" fontAlgn="base"/>
            <a:endParaRPr lang="en-US" sz="2000" dirty="0">
              <a:solidFill>
                <a:schemeClr val="bg1"/>
              </a:solidFill>
            </a:endParaRPr>
          </a:p>
          <a:p>
            <a:pPr algn="l" fontAlgn="base"/>
            <a:r>
              <a:rPr lang="en-US" sz="2000" b="0" i="0" dirty="0">
                <a:solidFill>
                  <a:schemeClr val="bg1"/>
                </a:solidFill>
                <a:effectLst/>
              </a:rPr>
              <a:t>If he had been stripped of the faculty to sin, he would have been stripped of his very agency. </a:t>
            </a:r>
          </a:p>
          <a:p>
            <a:pPr algn="l" fontAlgn="base"/>
            <a:endParaRPr lang="en-US" sz="2000" dirty="0">
              <a:solidFill>
                <a:schemeClr val="bg1"/>
              </a:solidFill>
            </a:endParaRPr>
          </a:p>
          <a:p>
            <a:pPr algn="l" fontAlgn="base"/>
            <a:r>
              <a:rPr lang="en-US" sz="2000" b="0" i="0" dirty="0">
                <a:solidFill>
                  <a:schemeClr val="bg1"/>
                </a:solidFill>
                <a:effectLst/>
              </a:rPr>
              <a:t>It was he who had come to safeguard and ensure the agency of man.</a:t>
            </a:r>
          </a:p>
          <a:p>
            <a:pPr algn="l" fontAlgn="base"/>
            <a:endParaRPr lang="en-US" sz="2000" dirty="0">
              <a:solidFill>
                <a:schemeClr val="bg1"/>
              </a:solidFill>
            </a:endParaRPr>
          </a:p>
          <a:p>
            <a:pPr algn="l" fontAlgn="base"/>
            <a:r>
              <a:rPr lang="en-US" sz="2000" b="0" i="0" dirty="0">
                <a:solidFill>
                  <a:schemeClr val="bg1"/>
                </a:solidFill>
                <a:effectLst/>
              </a:rPr>
              <a:t>He had to retain the capacity and ability to sin had he willed so to do. (10)</a:t>
            </a:r>
          </a:p>
        </p:txBody>
      </p:sp>
      <p:sp>
        <p:nvSpPr>
          <p:cNvPr id="2" name="TextBox 1">
            <a:extLst>
              <a:ext uri="{FF2B5EF4-FFF2-40B4-BE49-F238E27FC236}">
                <a16:creationId xmlns:a16="http://schemas.microsoft.com/office/drawing/2014/main" id="{2C20ACD4-CADD-7CD4-EB45-0D17B67794DF}"/>
              </a:ext>
            </a:extLst>
          </p:cNvPr>
          <p:cNvSpPr txBox="1"/>
          <p:nvPr/>
        </p:nvSpPr>
        <p:spPr>
          <a:xfrm>
            <a:off x="0" y="6396335"/>
            <a:ext cx="2971800" cy="461665"/>
          </a:xfrm>
          <a:prstGeom prst="rect">
            <a:avLst/>
          </a:prstGeom>
          <a:noFill/>
        </p:spPr>
        <p:txBody>
          <a:bodyPr wrap="square" rtlCol="0">
            <a:spAutoFit/>
          </a:bodyPr>
          <a:lstStyle/>
          <a:p>
            <a:r>
              <a:rPr lang="en-US" sz="2400" b="1" dirty="0">
                <a:solidFill>
                  <a:schemeClr val="bg1"/>
                </a:solidFill>
              </a:rPr>
              <a:t>Hebrews 4:15</a:t>
            </a:r>
          </a:p>
        </p:txBody>
      </p:sp>
      <p:sp>
        <p:nvSpPr>
          <p:cNvPr id="5" name="TextBox 4">
            <a:extLst>
              <a:ext uri="{FF2B5EF4-FFF2-40B4-BE49-F238E27FC236}">
                <a16:creationId xmlns:a16="http://schemas.microsoft.com/office/drawing/2014/main" id="{8671B3DE-D9DC-DBA8-C632-BB4A34B4DCD2}"/>
              </a:ext>
            </a:extLst>
          </p:cNvPr>
          <p:cNvSpPr txBox="1"/>
          <p:nvPr/>
        </p:nvSpPr>
        <p:spPr>
          <a:xfrm>
            <a:off x="7970786" y="4244608"/>
            <a:ext cx="3972910" cy="2308324"/>
          </a:xfrm>
          <a:prstGeom prst="rect">
            <a:avLst/>
          </a:prstGeom>
          <a:noFill/>
        </p:spPr>
        <p:txBody>
          <a:bodyPr wrap="square">
            <a:spAutoFit/>
          </a:bodyPr>
          <a:lstStyle/>
          <a:p>
            <a:pPr algn="l" fontAlgn="base"/>
            <a:r>
              <a:rPr lang="en-US" sz="1800" b="0" i="0" dirty="0">
                <a:solidFill>
                  <a:schemeClr val="bg1"/>
                </a:solidFill>
                <a:effectLst/>
              </a:rPr>
              <a:t>As Paul wrote, “Though he were a Son, yet learned he obedience by the things which he suffered” ( </a:t>
            </a:r>
            <a:r>
              <a:rPr lang="en-US" sz="1800" b="0" i="0" u="none" strike="noStrike" dirty="0">
                <a:solidFill>
                  <a:schemeClr val="bg1"/>
                </a:solidFill>
                <a:effectLst/>
              </a:rPr>
              <a:t>Hebrews 5:8</a:t>
            </a:r>
            <a:r>
              <a:rPr lang="en-US" sz="1800" b="0" i="0" dirty="0">
                <a:solidFill>
                  <a:schemeClr val="bg1"/>
                </a:solidFill>
                <a:effectLst/>
              </a:rPr>
              <a:t>); and he “was in all points tempted like as we are, yet without sin” ( </a:t>
            </a:r>
            <a:r>
              <a:rPr lang="en-US" sz="1800" b="0" i="0" u="none" strike="noStrike" dirty="0">
                <a:solidFill>
                  <a:schemeClr val="bg1"/>
                </a:solidFill>
                <a:effectLst/>
              </a:rPr>
              <a:t>Hebrews 4:15</a:t>
            </a:r>
            <a:r>
              <a:rPr lang="en-US" sz="1800" b="0" i="0" dirty="0">
                <a:solidFill>
                  <a:schemeClr val="bg1"/>
                </a:solidFill>
                <a:effectLst/>
              </a:rPr>
              <a:t>). He was perfect and sinless, not because he had to be, but rather because he clearly and determinedly wanted to be.</a:t>
            </a:r>
          </a:p>
        </p:txBody>
      </p:sp>
      <p:pic>
        <p:nvPicPr>
          <p:cNvPr id="10" name="Picture 9" descr="A person sitting on a rock&#10;&#10;Description automatically generated with medium confidence">
            <a:extLst>
              <a:ext uri="{FF2B5EF4-FFF2-40B4-BE49-F238E27FC236}">
                <a16:creationId xmlns:a16="http://schemas.microsoft.com/office/drawing/2014/main" id="{C179AC80-C994-8DB4-B6CB-C3440C5AF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4295" y="1152836"/>
            <a:ext cx="2393810" cy="2832911"/>
          </a:xfrm>
          <a:prstGeom prst="rect">
            <a:avLst/>
          </a:prstGeom>
        </p:spPr>
      </p:pic>
      <p:pic>
        <p:nvPicPr>
          <p:cNvPr id="12" name="Picture 11" descr="A person in a suit and tie&#10;&#10;Description automatically generated with medium confidence">
            <a:extLst>
              <a:ext uri="{FF2B5EF4-FFF2-40B4-BE49-F238E27FC236}">
                <a16:creationId xmlns:a16="http://schemas.microsoft.com/office/drawing/2014/main" id="{A3C47C4D-340B-806E-61F7-F4402A86C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05118"/>
            <a:ext cx="782712" cy="1018162"/>
          </a:xfrm>
          <a:prstGeom prst="rect">
            <a:avLst/>
          </a:prstGeom>
        </p:spPr>
      </p:pic>
    </p:spTree>
    <p:extLst>
      <p:ext uri="{BB962C8B-B14F-4D97-AF65-F5344CB8AC3E}">
        <p14:creationId xmlns:p14="http://schemas.microsoft.com/office/powerpoint/2010/main" val="37361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95600" y="1"/>
            <a:ext cx="6705600" cy="769441"/>
          </a:xfrm>
          <a:prstGeom prst="rect">
            <a:avLst/>
          </a:prstGeom>
          <a:noFill/>
        </p:spPr>
        <p:txBody>
          <a:bodyPr wrap="square" rtlCol="0">
            <a:spAutoFit/>
          </a:bodyPr>
          <a:lstStyle/>
          <a:p>
            <a:pPr algn="ctr"/>
            <a:r>
              <a:rPr lang="en-US" sz="4400" b="1" dirty="0">
                <a:solidFill>
                  <a:schemeClr val="bg1"/>
                </a:solidFill>
                <a:latin typeface="Poor Richard" panose="02080502050505020702" pitchFamily="18" charset="0"/>
              </a:rPr>
              <a:t>The </a:t>
            </a:r>
            <a:r>
              <a:rPr lang="en-US" sz="4400" b="1" dirty="0" err="1">
                <a:solidFill>
                  <a:schemeClr val="bg1"/>
                </a:solidFill>
                <a:latin typeface="Poor Richard" panose="02080502050505020702" pitchFamily="18" charset="0"/>
              </a:rPr>
              <a:t>Thron</a:t>
            </a:r>
            <a:r>
              <a:rPr lang="en-US" sz="4400" b="1" dirty="0">
                <a:solidFill>
                  <a:schemeClr val="bg1"/>
                </a:solidFill>
                <a:latin typeface="Poor Richard" panose="02080502050505020702" pitchFamily="18" charset="0"/>
              </a:rPr>
              <a:t> of Grace</a:t>
            </a:r>
          </a:p>
        </p:txBody>
      </p:sp>
      <p:sp>
        <p:nvSpPr>
          <p:cNvPr id="4" name="TextBox 3">
            <a:extLst>
              <a:ext uri="{FF2B5EF4-FFF2-40B4-BE49-F238E27FC236}">
                <a16:creationId xmlns:a16="http://schemas.microsoft.com/office/drawing/2014/main" id="{F8A3A6E0-0962-935D-4B9C-3AA1D8669AFC}"/>
              </a:ext>
            </a:extLst>
          </p:cNvPr>
          <p:cNvSpPr txBox="1"/>
          <p:nvPr/>
        </p:nvSpPr>
        <p:spPr>
          <a:xfrm>
            <a:off x="-1" y="6396335"/>
            <a:ext cx="4382789" cy="461665"/>
          </a:xfrm>
          <a:prstGeom prst="rect">
            <a:avLst/>
          </a:prstGeom>
          <a:noFill/>
        </p:spPr>
        <p:txBody>
          <a:bodyPr wrap="square" rtlCol="0">
            <a:spAutoFit/>
          </a:bodyPr>
          <a:lstStyle/>
          <a:p>
            <a:r>
              <a:rPr lang="en-US" sz="2400" b="1" dirty="0">
                <a:solidFill>
                  <a:schemeClr val="bg1"/>
                </a:solidFill>
              </a:rPr>
              <a:t>2 Nephi 2:8; Hebrews 4:16</a:t>
            </a:r>
          </a:p>
        </p:txBody>
      </p:sp>
      <p:sp>
        <p:nvSpPr>
          <p:cNvPr id="14" name="TextBox 13">
            <a:extLst>
              <a:ext uri="{FF2B5EF4-FFF2-40B4-BE49-F238E27FC236}">
                <a16:creationId xmlns:a16="http://schemas.microsoft.com/office/drawing/2014/main" id="{4E6BDC6E-D34C-0569-3143-A452C19273D1}"/>
              </a:ext>
            </a:extLst>
          </p:cNvPr>
          <p:cNvSpPr txBox="1"/>
          <p:nvPr/>
        </p:nvSpPr>
        <p:spPr>
          <a:xfrm>
            <a:off x="790904" y="2310426"/>
            <a:ext cx="6143296" cy="3785652"/>
          </a:xfrm>
          <a:prstGeom prst="rect">
            <a:avLst/>
          </a:prstGeom>
          <a:noFill/>
        </p:spPr>
        <p:txBody>
          <a:bodyPr wrap="square">
            <a:spAutoFit/>
          </a:bodyPr>
          <a:lstStyle/>
          <a:p>
            <a:r>
              <a:rPr lang="en-US" sz="2400" b="0" i="1" dirty="0">
                <a:solidFill>
                  <a:srgbClr val="FFFF00"/>
                </a:solidFill>
                <a:effectLst/>
              </a:rPr>
              <a:t>Wherefore, how great the importance to make these things known unto the inhabitants of the earth, that they may know that there is no flesh that can dwell in the presence of God, save it be through the merits, and mercy, and grace of the Holy Messiah, who </a:t>
            </a:r>
            <a:r>
              <a:rPr lang="en-US" sz="2400" b="0" i="1" dirty="0" err="1">
                <a:solidFill>
                  <a:srgbClr val="FFFF00"/>
                </a:solidFill>
                <a:effectLst/>
              </a:rPr>
              <a:t>layeth</a:t>
            </a:r>
            <a:r>
              <a:rPr lang="en-US" sz="2400" b="0" i="1" dirty="0">
                <a:solidFill>
                  <a:srgbClr val="FFFF00"/>
                </a:solidFill>
                <a:effectLst/>
              </a:rPr>
              <a:t> down his life according to the flesh, and taketh it again by the power of the Spirit, that he may bring to pass the resurrection of the dead, being the first that should rise.</a:t>
            </a:r>
            <a:endParaRPr lang="en-US" sz="2400" i="1" dirty="0">
              <a:solidFill>
                <a:srgbClr val="FFFF00"/>
              </a:solidFill>
            </a:endParaRPr>
          </a:p>
        </p:txBody>
      </p:sp>
      <p:sp>
        <p:nvSpPr>
          <p:cNvPr id="26" name="TextBox 25">
            <a:extLst>
              <a:ext uri="{FF2B5EF4-FFF2-40B4-BE49-F238E27FC236}">
                <a16:creationId xmlns:a16="http://schemas.microsoft.com/office/drawing/2014/main" id="{A5F2186A-F6CD-4410-B3B4-27D53B11BD98}"/>
              </a:ext>
            </a:extLst>
          </p:cNvPr>
          <p:cNvSpPr txBox="1"/>
          <p:nvPr/>
        </p:nvSpPr>
        <p:spPr>
          <a:xfrm>
            <a:off x="3024352" y="753598"/>
            <a:ext cx="6143296" cy="1477328"/>
          </a:xfrm>
          <a:prstGeom prst="rect">
            <a:avLst/>
          </a:prstGeom>
          <a:noFill/>
        </p:spPr>
        <p:txBody>
          <a:bodyPr wrap="square">
            <a:spAutoFit/>
          </a:bodyPr>
          <a:lstStyle/>
          <a:p>
            <a:r>
              <a:rPr lang="en-US" dirty="0">
                <a:solidFill>
                  <a:schemeClr val="bg1"/>
                </a:solidFill>
              </a:rPr>
              <a:t>W</a:t>
            </a:r>
            <a:r>
              <a:rPr lang="en-US" b="0" i="0" dirty="0">
                <a:solidFill>
                  <a:schemeClr val="bg1"/>
                </a:solidFill>
                <a:effectLst/>
              </a:rPr>
              <a:t>hen we come before God, it should be done in humble reverence, worshipful adoration, and penitent pleading. We can have confidence not because of our own goodness or abilities but because of the merits of Jesus Christ, which make it possible for us to come before God.</a:t>
            </a:r>
            <a:endParaRPr lang="en-US" dirty="0">
              <a:solidFill>
                <a:schemeClr val="bg1"/>
              </a:solidFill>
            </a:endParaRPr>
          </a:p>
        </p:txBody>
      </p:sp>
      <p:sp>
        <p:nvSpPr>
          <p:cNvPr id="63" name="TextBox 62">
            <a:extLst>
              <a:ext uri="{FF2B5EF4-FFF2-40B4-BE49-F238E27FC236}">
                <a16:creationId xmlns:a16="http://schemas.microsoft.com/office/drawing/2014/main" id="{DE274A3C-F69E-0D28-44AB-8B209061609F}"/>
              </a:ext>
            </a:extLst>
          </p:cNvPr>
          <p:cNvSpPr txBox="1"/>
          <p:nvPr/>
        </p:nvSpPr>
        <p:spPr>
          <a:xfrm>
            <a:off x="8029152" y="2561585"/>
            <a:ext cx="3581399" cy="2585323"/>
          </a:xfrm>
          <a:prstGeom prst="rect">
            <a:avLst/>
          </a:prstGeom>
          <a:noFill/>
        </p:spPr>
        <p:txBody>
          <a:bodyPr wrap="square">
            <a:spAutoFit/>
          </a:bodyPr>
          <a:lstStyle/>
          <a:p>
            <a:r>
              <a:rPr lang="en-US" b="0" i="0" dirty="0">
                <a:solidFill>
                  <a:schemeClr val="bg1"/>
                </a:solidFill>
                <a:effectLst/>
                <a:latin typeface="Calibri" panose="020F0502020204030204" pitchFamily="34" charset="0"/>
              </a:rPr>
              <a:t>“In many ancient cultures, to approach a king’s throne uninvited was to risk one’s life, but at the king’s invitation, one could approach and speak with assurance. To approach God ‘boldly’ means having confidence that God wants us to approach His throne and that we will receive His help” (1)</a:t>
            </a:r>
            <a:endParaRPr lang="en-US" dirty="0">
              <a:solidFill>
                <a:schemeClr val="bg1"/>
              </a:solidFill>
            </a:endParaRPr>
          </a:p>
        </p:txBody>
      </p:sp>
      <p:pic>
        <p:nvPicPr>
          <p:cNvPr id="61" name="Picture 60">
            <a:extLst>
              <a:ext uri="{FF2B5EF4-FFF2-40B4-BE49-F238E27FC236}">
                <a16:creationId xmlns:a16="http://schemas.microsoft.com/office/drawing/2014/main" id="{2F252603-79DD-BE94-A0EE-FC112EE7C763}"/>
              </a:ext>
            </a:extLst>
          </p:cNvPr>
          <p:cNvPicPr>
            <a:picLocks noChangeAspect="1"/>
          </p:cNvPicPr>
          <p:nvPr/>
        </p:nvPicPr>
        <p:blipFill>
          <a:blip r:embed="rId3"/>
          <a:stretch>
            <a:fillRect/>
          </a:stretch>
        </p:blipFill>
        <p:spPr>
          <a:xfrm>
            <a:off x="7193029" y="2061479"/>
            <a:ext cx="4382790" cy="4565688"/>
          </a:xfrm>
          <a:prstGeom prst="rect">
            <a:avLst/>
          </a:prstGeom>
        </p:spPr>
      </p:pic>
    </p:spTree>
    <p:extLst>
      <p:ext uri="{BB962C8B-B14F-4D97-AF65-F5344CB8AC3E}">
        <p14:creationId xmlns:p14="http://schemas.microsoft.com/office/powerpoint/2010/main" val="137223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6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Image result for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416320"/>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47</a:t>
            </a:r>
          </a:p>
          <a:p>
            <a:pPr marL="342900" indent="-342900">
              <a:buFontTx/>
              <a:buAutoNum type="arabicPeriod"/>
            </a:pPr>
            <a:r>
              <a:rPr lang="en-US" dirty="0">
                <a:solidFill>
                  <a:schemeClr val="bg1"/>
                </a:solidFill>
              </a:rPr>
              <a:t>Bible Dictionary</a:t>
            </a:r>
          </a:p>
          <a:p>
            <a:pPr marL="342900" indent="-342900">
              <a:buAutoNum type="arabicPeriod" startAt="3"/>
            </a:pPr>
            <a:r>
              <a:rPr lang="en-US" dirty="0">
                <a:solidFill>
                  <a:schemeClr val="bg1"/>
                </a:solidFill>
              </a:rPr>
              <a:t> </a:t>
            </a:r>
            <a:r>
              <a:rPr lang="en-US" i="1" dirty="0">
                <a:solidFill>
                  <a:schemeClr val="bg1"/>
                </a:solidFill>
              </a:rPr>
              <a:t>Teachings of Presidents of the Church: Joseph Smith</a:t>
            </a:r>
            <a:r>
              <a:rPr lang="en-US" dirty="0">
                <a:solidFill>
                  <a:schemeClr val="bg1"/>
                </a:solidFill>
              </a:rPr>
              <a:t> [2007], 105).</a:t>
            </a:r>
          </a:p>
          <a:p>
            <a:pPr marL="342900" indent="-342900">
              <a:buAutoNum type="arabicPeriod" startAt="3"/>
            </a:pPr>
            <a:r>
              <a:rPr lang="en-US" dirty="0">
                <a:solidFill>
                  <a:schemeClr val="bg1"/>
                </a:solidFill>
              </a:rPr>
              <a:t>Joseph Smith Teaching pg. 191</a:t>
            </a:r>
          </a:p>
          <a:p>
            <a:pPr marL="342900" indent="-342900">
              <a:buAutoNum type="arabicPeriod" startAt="3"/>
            </a:pPr>
            <a:r>
              <a:rPr lang="en-US" dirty="0">
                <a:solidFill>
                  <a:schemeClr val="bg1"/>
                </a:solidFill>
              </a:rPr>
              <a:t>Elder Bruce R. McConkie DNTC 3:143; Elder Bruce R. McConkie (</a:t>
            </a:r>
            <a:r>
              <a:rPr lang="en-US" i="1" dirty="0">
                <a:solidFill>
                  <a:schemeClr val="bg1"/>
                </a:solidFill>
              </a:rPr>
              <a:t>Mormon Doctrine,</a:t>
            </a:r>
            <a:r>
              <a:rPr lang="en-US" dirty="0">
                <a:solidFill>
                  <a:schemeClr val="bg1"/>
                </a:solidFill>
              </a:rPr>
              <a:t> 2nd ed. [1966], 633).</a:t>
            </a:r>
          </a:p>
          <a:p>
            <a:pPr marL="342900" indent="-342900">
              <a:buAutoNum type="arabicPeriod" startAt="6"/>
            </a:pPr>
            <a:r>
              <a:rPr lang="en-US" dirty="0">
                <a:solidFill>
                  <a:schemeClr val="bg1"/>
                </a:solidFill>
              </a:rPr>
              <a:t>Joseph F. Smith Gospel Doctrine </a:t>
            </a:r>
            <a:r>
              <a:rPr lang="en-US" dirty="0" err="1">
                <a:solidFill>
                  <a:schemeClr val="bg1"/>
                </a:solidFill>
              </a:rPr>
              <a:t>pg</a:t>
            </a:r>
            <a:r>
              <a:rPr lang="en-US" dirty="0">
                <a:solidFill>
                  <a:schemeClr val="bg1"/>
                </a:solidFill>
              </a:rPr>
              <a:t> 58</a:t>
            </a:r>
          </a:p>
          <a:p>
            <a:pPr marL="342900" indent="-342900">
              <a:buFontTx/>
              <a:buAutoNum type="arabicPeriod" startAt="6"/>
            </a:pPr>
            <a:r>
              <a:rPr lang="en-US" dirty="0">
                <a:solidFill>
                  <a:schemeClr val="bg1"/>
                </a:solidFill>
              </a:rPr>
              <a:t>Brad Wilcox “Continuous Atonement”</a:t>
            </a:r>
          </a:p>
          <a:p>
            <a:pPr marL="342900" indent="-342900">
              <a:buFontTx/>
              <a:buAutoNum type="arabicPeriod" startAt="6"/>
            </a:pPr>
            <a:r>
              <a:rPr lang="en-US" sz="1800" b="0" i="0" dirty="0">
                <a:solidFill>
                  <a:schemeClr val="bg1"/>
                </a:solidFill>
                <a:effectLst/>
              </a:rPr>
              <a:t>Russell M. Nelson, “</a:t>
            </a:r>
            <a:r>
              <a:rPr lang="en-US" sz="1800" b="0" i="0" u="none" strike="noStrike" dirty="0">
                <a:solidFill>
                  <a:schemeClr val="bg1"/>
                </a:solidFill>
                <a:effectLst/>
              </a:rPr>
              <a:t>Prophets, Leadership, and Divine Law</a:t>
            </a:r>
            <a:r>
              <a:rPr lang="en-US" sz="1800" b="0" i="0" dirty="0">
                <a:solidFill>
                  <a:schemeClr val="bg1"/>
                </a:solidFill>
                <a:effectLst/>
              </a:rPr>
              <a:t>” [worldwide devotional for young adults, Jan. 8, 2017], ChurchofJesusChrist.org; emphasis added.</a:t>
            </a:r>
          </a:p>
          <a:p>
            <a:pPr marL="342900" indent="-342900">
              <a:buFontTx/>
              <a:buAutoNum type="arabicPeriod" startAt="6"/>
            </a:pPr>
            <a:r>
              <a:rPr lang="en-US" sz="1800" b="0" i="0" dirty="0">
                <a:solidFill>
                  <a:schemeClr val="bg1"/>
                </a:solidFill>
                <a:effectLst/>
              </a:rPr>
              <a:t>Quentin L. Cook, “</a:t>
            </a:r>
            <a:r>
              <a:rPr lang="en-US" sz="1800" b="0" i="0" u="none" strike="noStrike" dirty="0">
                <a:solidFill>
                  <a:schemeClr val="bg1"/>
                </a:solidFill>
                <a:effectLst/>
              </a:rPr>
              <a:t>The Eternal Everyday</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2017, 52</a:t>
            </a:r>
            <a:r>
              <a:rPr lang="en-US" dirty="0">
                <a:solidFill>
                  <a:schemeClr val="bg1"/>
                </a:solidFill>
              </a:rPr>
              <a:t>. </a:t>
            </a:r>
          </a:p>
          <a:p>
            <a:pPr marL="342900" indent="-342900">
              <a:buFontTx/>
              <a:buAutoNum type="arabicPeriod" startAt="6"/>
            </a:pPr>
            <a:r>
              <a:rPr lang="en-US" sz="1800" b="0" i="0" dirty="0">
                <a:solidFill>
                  <a:schemeClr val="bg1"/>
                </a:solidFill>
                <a:effectLst/>
              </a:rPr>
              <a:t>Howard W. Hunter, “</a:t>
            </a:r>
            <a:r>
              <a:rPr lang="en-US" sz="1800" b="0" i="0" u="none" strike="noStrike" dirty="0">
                <a:solidFill>
                  <a:schemeClr val="bg1"/>
                </a:solidFill>
                <a:effectLst/>
              </a:rPr>
              <a:t>The Temptations of Christ</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Nov. 1976, 19</a:t>
            </a:r>
            <a:endParaRPr lang="en-US" i="1" dirty="0">
              <a:solidFill>
                <a:schemeClr val="bg1"/>
              </a:solidFill>
            </a:endParaRPr>
          </a:p>
        </p:txBody>
      </p:sp>
      <p:sp>
        <p:nvSpPr>
          <p:cNvPr id="13" name="Footer Placeholder 14">
            <a:extLst>
              <a:ext uri="{FF2B5EF4-FFF2-40B4-BE49-F238E27FC236}">
                <a16:creationId xmlns:a16="http://schemas.microsoft.com/office/drawing/2014/main" id="{2DA7590A-BFE2-48BE-95C4-8B43A5C47D49}"/>
              </a:ext>
            </a:extLst>
          </p:cNvPr>
          <p:cNvSpPr>
            <a:spLocks noGrp="1"/>
          </p:cNvSpPr>
          <p:nvPr/>
        </p:nvSpPr>
        <p:spPr>
          <a:xfrm>
            <a:off x="87585" y="647558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374" y="99589"/>
          <a:ext cx="4816444" cy="3844290"/>
        </p:xfrm>
        <a:graphic>
          <a:graphicData uri="http://schemas.openxmlformats.org/drawingml/2006/table">
            <a:tbl>
              <a:tblPr firstRow="1" bandRow="1">
                <a:tableStyleId>{5940675A-B579-460E-94D1-54222C63F5DA}</a:tableStyleId>
              </a:tblPr>
              <a:tblGrid>
                <a:gridCol w="3399191">
                  <a:extLst>
                    <a:ext uri="{9D8B030D-6E8A-4147-A177-3AD203B41FA5}">
                      <a16:colId xmlns:a16="http://schemas.microsoft.com/office/drawing/2014/main" val="3815724195"/>
                    </a:ext>
                  </a:extLst>
                </a:gridCol>
                <a:gridCol w="1417253">
                  <a:extLst>
                    <a:ext uri="{9D8B030D-6E8A-4147-A177-3AD203B41FA5}">
                      <a16:colId xmlns:a16="http://schemas.microsoft.com/office/drawing/2014/main" val="3481700596"/>
                    </a:ext>
                  </a:extLst>
                </a:gridCol>
              </a:tblGrid>
              <a:tr h="228378">
                <a:tc gridSpan="2">
                  <a:txBody>
                    <a:bodyPr/>
                    <a:lstStyle/>
                    <a:p>
                      <a:pPr algn="ctr" fontAlgn="base"/>
                      <a:r>
                        <a:rPr lang="en-US" sz="1200" b="0" i="0" kern="1200" cap="all" dirty="0">
                          <a:solidFill>
                            <a:schemeClr val="tx1"/>
                          </a:solidFill>
                          <a:effectLst/>
                          <a:latin typeface="+mn-lt"/>
                          <a:ea typeface="+mn-ea"/>
                          <a:cs typeface="+mn-cs"/>
                        </a:rPr>
                        <a:t>LETTER TO THE HEBREWS—BELIEVED WRITTEN BY PAUL, about </a:t>
                      </a:r>
                      <a:r>
                        <a:rPr lang="en-US" sz="1200" b="0" i="0" kern="1200" cap="all" dirty="0" err="1">
                          <a:solidFill>
                            <a:schemeClr val="tx1"/>
                          </a:solidFill>
                          <a:effectLst/>
                          <a:latin typeface="+mn-lt"/>
                          <a:ea typeface="+mn-ea"/>
                          <a:cs typeface="+mn-cs"/>
                        </a:rPr>
                        <a:t>A.d.</a:t>
                      </a:r>
                      <a:r>
                        <a:rPr lang="en-US" sz="1200" b="0" i="0" kern="1200" cap="all" dirty="0">
                          <a:solidFill>
                            <a:schemeClr val="tx1"/>
                          </a:solidFill>
                          <a:effectLst/>
                          <a:latin typeface="+mn-lt"/>
                          <a:ea typeface="+mn-ea"/>
                          <a:cs typeface="+mn-cs"/>
                        </a:rPr>
                        <a:t> 60-62 (HEBREWS)</a:t>
                      </a:r>
                      <a:endParaRPr lang="en-US" sz="1200" b="0" i="0" dirty="0">
                        <a:solidFill>
                          <a:srgbClr val="434444"/>
                        </a:solidFill>
                        <a:effectLst/>
                        <a:latin typeface="+mn-lt"/>
                      </a:endParaRP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228378">
                <a:tc>
                  <a:txBody>
                    <a:bodyPr/>
                    <a:lstStyle/>
                    <a:p>
                      <a:pPr algn="l" fontAlgn="base"/>
                      <a:r>
                        <a:rPr lang="en-US" sz="1200">
                          <a:solidFill>
                            <a:srgbClr val="434444"/>
                          </a:solidFill>
                          <a:effectLst/>
                        </a:rPr>
                        <a:t>Christ the Creator, the Heir, the Son</a:t>
                      </a:r>
                    </a:p>
                  </a:txBody>
                  <a:tcPr marL="95250" marR="95250" marT="66675" marB="66675" anchor="ctr"/>
                </a:tc>
                <a:tc>
                  <a:txBody>
                    <a:bodyPr/>
                    <a:lstStyle/>
                    <a:p>
                      <a:pPr algn="l" fontAlgn="base"/>
                      <a:r>
                        <a:rPr lang="en-US" sz="1200">
                          <a:solidFill>
                            <a:srgbClr val="434444"/>
                          </a:solidFill>
                          <a:effectLst/>
                        </a:rPr>
                        <a:t>1:1–4</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Angels Are Ministering Spirits</a:t>
                      </a:r>
                    </a:p>
                  </a:txBody>
                  <a:tcPr marL="95250" marR="95250" marT="66675" marB="66675" anchor="ctr"/>
                </a:tc>
                <a:tc>
                  <a:txBody>
                    <a:bodyPr/>
                    <a:lstStyle/>
                    <a:p>
                      <a:pPr algn="l" fontAlgn="base"/>
                      <a:r>
                        <a:rPr lang="en-US" sz="1200">
                          <a:solidFill>
                            <a:srgbClr val="434444"/>
                          </a:solidFill>
                          <a:effectLst/>
                        </a:rPr>
                        <a:t>1:5–14</a:t>
                      </a:r>
                    </a:p>
                  </a:txBody>
                  <a:tcPr marL="95250" marR="95250" marT="66675" marB="66675" anchor="ctr"/>
                </a:tc>
                <a:extLst>
                  <a:ext uri="{0D108BD9-81ED-4DB2-BD59-A6C34878D82A}">
                    <a16:rowId xmlns:a16="http://schemas.microsoft.com/office/drawing/2014/main" val="1840552135"/>
                  </a:ext>
                </a:extLst>
              </a:tr>
              <a:tr h="228378">
                <a:tc>
                  <a:txBody>
                    <a:bodyPr/>
                    <a:lstStyle/>
                    <a:p>
                      <a:pPr algn="l" fontAlgn="base"/>
                      <a:r>
                        <a:rPr lang="en-US" sz="1200">
                          <a:solidFill>
                            <a:srgbClr val="434444"/>
                          </a:solidFill>
                          <a:effectLst/>
                        </a:rPr>
                        <a:t>Jesus: Made a Little Lower than Elohim</a:t>
                      </a:r>
                    </a:p>
                  </a:txBody>
                  <a:tcPr marL="95250" marR="95250" marT="66675" marB="66675" anchor="ctr"/>
                </a:tc>
                <a:tc>
                  <a:txBody>
                    <a:bodyPr/>
                    <a:lstStyle/>
                    <a:p>
                      <a:pPr algn="l" fontAlgn="base"/>
                      <a:r>
                        <a:rPr lang="en-US" sz="1200">
                          <a:solidFill>
                            <a:srgbClr val="434444"/>
                          </a:solidFill>
                          <a:effectLst/>
                        </a:rPr>
                        <a:t>2:1–9</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Christ Became Mortal to Save Man</a:t>
                      </a:r>
                    </a:p>
                  </a:txBody>
                  <a:tcPr marL="95250" marR="95250" marT="66675" marB="66675" anchor="ctr"/>
                </a:tc>
                <a:tc>
                  <a:txBody>
                    <a:bodyPr/>
                    <a:lstStyle/>
                    <a:p>
                      <a:pPr algn="l" fontAlgn="base"/>
                      <a:r>
                        <a:rPr lang="en-US" sz="1200">
                          <a:solidFill>
                            <a:srgbClr val="434444"/>
                          </a:solidFill>
                          <a:effectLst/>
                        </a:rPr>
                        <a:t>2:10–18</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sz="1200">
                          <a:solidFill>
                            <a:srgbClr val="434444"/>
                          </a:solidFill>
                          <a:effectLst/>
                        </a:rPr>
                        <a:t>Christ Is the Great High Priest and Apostle</a:t>
                      </a:r>
                    </a:p>
                  </a:txBody>
                  <a:tcPr marL="95250" marR="95250" marT="66675" marB="66675" anchor="ctr"/>
                </a:tc>
                <a:tc>
                  <a:txBody>
                    <a:bodyPr/>
                    <a:lstStyle/>
                    <a:p>
                      <a:pPr algn="l" fontAlgn="base"/>
                      <a:r>
                        <a:rPr lang="en-US" sz="1200">
                          <a:solidFill>
                            <a:srgbClr val="434444"/>
                          </a:solidFill>
                          <a:effectLst/>
                        </a:rPr>
                        <a:t>3:1–6</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sz="1200">
                          <a:solidFill>
                            <a:srgbClr val="434444"/>
                          </a:solidFill>
                          <a:effectLst/>
                        </a:rPr>
                        <a:t>The Unfaithful Shall Not Earn the Rest of the Righteous</a:t>
                      </a:r>
                    </a:p>
                  </a:txBody>
                  <a:tcPr marL="95250" marR="95250" marT="66675" marB="66675" anchor="ctr"/>
                </a:tc>
                <a:tc>
                  <a:txBody>
                    <a:bodyPr/>
                    <a:lstStyle/>
                    <a:p>
                      <a:pPr algn="l" fontAlgn="base"/>
                      <a:r>
                        <a:rPr lang="en-US" sz="1200">
                          <a:solidFill>
                            <a:srgbClr val="434444"/>
                          </a:solidFill>
                          <a:effectLst/>
                        </a:rPr>
                        <a:t>3:7–19</a:t>
                      </a:r>
                    </a:p>
                  </a:txBody>
                  <a:tcPr marL="95250" marR="95250" marT="66675" marB="66675" anchor="ctr"/>
                </a:tc>
                <a:extLst>
                  <a:ext uri="{0D108BD9-81ED-4DB2-BD59-A6C34878D82A}">
                    <a16:rowId xmlns:a16="http://schemas.microsoft.com/office/drawing/2014/main" val="3692654622"/>
                  </a:ext>
                </a:extLst>
              </a:tr>
              <a:tr h="228378">
                <a:tc>
                  <a:txBody>
                    <a:bodyPr/>
                    <a:lstStyle/>
                    <a:p>
                      <a:pPr algn="l" fontAlgn="base"/>
                      <a:r>
                        <a:rPr lang="en-US" sz="1200">
                          <a:solidFill>
                            <a:srgbClr val="434444"/>
                          </a:solidFill>
                          <a:effectLst/>
                        </a:rPr>
                        <a:t>The Gospel Was Offered to Ancient Israel</a:t>
                      </a:r>
                    </a:p>
                  </a:txBody>
                  <a:tcPr marL="95250" marR="95250" marT="66675" marB="66675" anchor="ctr"/>
                </a:tc>
                <a:tc>
                  <a:txBody>
                    <a:bodyPr/>
                    <a:lstStyle/>
                    <a:p>
                      <a:pPr algn="l" fontAlgn="base"/>
                      <a:r>
                        <a:rPr lang="en-US" sz="1200">
                          <a:solidFill>
                            <a:srgbClr val="434444"/>
                          </a:solidFill>
                          <a:effectLst/>
                        </a:rPr>
                        <a:t>4:1, 2</a:t>
                      </a:r>
                    </a:p>
                  </a:txBody>
                  <a:tcPr marL="95250" marR="95250" marT="66675" marB="66675" anchor="ctr"/>
                </a:tc>
                <a:extLst>
                  <a:ext uri="{0D108BD9-81ED-4DB2-BD59-A6C34878D82A}">
                    <a16:rowId xmlns:a16="http://schemas.microsoft.com/office/drawing/2014/main" val="2455425042"/>
                  </a:ext>
                </a:extLst>
              </a:tr>
              <a:tr h="228378">
                <a:tc>
                  <a:txBody>
                    <a:bodyPr/>
                    <a:lstStyle/>
                    <a:p>
                      <a:pPr algn="l" fontAlgn="base"/>
                      <a:r>
                        <a:rPr lang="en-US" sz="1200" dirty="0">
                          <a:solidFill>
                            <a:srgbClr val="434444"/>
                          </a:solidFill>
                          <a:effectLst/>
                        </a:rPr>
                        <a:t>How to Enter into the Rest of the Lord</a:t>
                      </a:r>
                    </a:p>
                  </a:txBody>
                  <a:tcPr marL="95250" marR="95250" marT="66675" marB="66675" anchor="ctr"/>
                </a:tc>
                <a:tc>
                  <a:txBody>
                    <a:bodyPr/>
                    <a:lstStyle/>
                    <a:p>
                      <a:pPr algn="l" fontAlgn="base"/>
                      <a:r>
                        <a:rPr lang="en-US" sz="1200">
                          <a:solidFill>
                            <a:srgbClr val="434444"/>
                          </a:solidFill>
                          <a:effectLst/>
                        </a:rPr>
                        <a:t>4:3–11</a:t>
                      </a:r>
                    </a:p>
                  </a:txBody>
                  <a:tcPr marL="95250" marR="95250" marT="66675" marB="66675" anchor="ctr"/>
                </a:tc>
                <a:extLst>
                  <a:ext uri="{0D108BD9-81ED-4DB2-BD59-A6C34878D82A}">
                    <a16:rowId xmlns:a16="http://schemas.microsoft.com/office/drawing/2014/main" val="2296674029"/>
                  </a:ext>
                </a:extLst>
              </a:tr>
              <a:tr h="228378">
                <a:tc>
                  <a:txBody>
                    <a:bodyPr/>
                    <a:lstStyle/>
                    <a:p>
                      <a:pPr algn="l" fontAlgn="base"/>
                      <a:r>
                        <a:rPr lang="en-US" sz="1200">
                          <a:solidFill>
                            <a:srgbClr val="434444"/>
                          </a:solidFill>
                          <a:effectLst/>
                        </a:rPr>
                        <a:t>The Sure Testimony of the Still, Small Voice</a:t>
                      </a:r>
                    </a:p>
                  </a:txBody>
                  <a:tcPr marL="95250" marR="95250" marT="66675" marB="66675" anchor="ctr"/>
                </a:tc>
                <a:tc>
                  <a:txBody>
                    <a:bodyPr/>
                    <a:lstStyle/>
                    <a:p>
                      <a:pPr algn="l" fontAlgn="base"/>
                      <a:r>
                        <a:rPr lang="en-US" sz="1200">
                          <a:solidFill>
                            <a:srgbClr val="434444"/>
                          </a:solidFill>
                          <a:effectLst/>
                        </a:rPr>
                        <a:t>4:12, 13</a:t>
                      </a:r>
                    </a:p>
                  </a:txBody>
                  <a:tcPr marL="95250" marR="95250" marT="66675" marB="66675" anchor="ctr"/>
                </a:tc>
                <a:extLst>
                  <a:ext uri="{0D108BD9-81ED-4DB2-BD59-A6C34878D82A}">
                    <a16:rowId xmlns:a16="http://schemas.microsoft.com/office/drawing/2014/main" val="2090752342"/>
                  </a:ext>
                </a:extLst>
              </a:tr>
              <a:tr h="228378">
                <a:tc>
                  <a:txBody>
                    <a:bodyPr/>
                    <a:lstStyle/>
                    <a:p>
                      <a:pPr algn="l" fontAlgn="base"/>
                      <a:r>
                        <a:rPr lang="en-US" sz="1200">
                          <a:solidFill>
                            <a:srgbClr val="434444"/>
                          </a:solidFill>
                          <a:effectLst/>
                        </a:rPr>
                        <a:t>Christ, the Compassionate High Priest</a:t>
                      </a:r>
                    </a:p>
                  </a:txBody>
                  <a:tcPr marL="95250" marR="95250" marT="66675" marB="66675" anchor="ctr"/>
                </a:tc>
                <a:tc>
                  <a:txBody>
                    <a:bodyPr/>
                    <a:lstStyle/>
                    <a:p>
                      <a:pPr algn="l" fontAlgn="base"/>
                      <a:r>
                        <a:rPr lang="en-US" sz="1200" dirty="0">
                          <a:solidFill>
                            <a:srgbClr val="434444"/>
                          </a:solidFill>
                          <a:effectLst/>
                        </a:rPr>
                        <a:t>4:14–16; 5:1–3</a:t>
                      </a:r>
                    </a:p>
                  </a:txBody>
                  <a:tcPr marL="95250" marR="95250" marT="66675" marB="66675" anchor="ctr"/>
                </a:tc>
                <a:extLst>
                  <a:ext uri="{0D108BD9-81ED-4DB2-BD59-A6C34878D82A}">
                    <a16:rowId xmlns:a16="http://schemas.microsoft.com/office/drawing/2014/main" val="1361453872"/>
                  </a:ext>
                </a:extLst>
              </a:tr>
            </a:tbl>
          </a:graphicData>
        </a:graphic>
      </p:graphicFrame>
      <p:sp>
        <p:nvSpPr>
          <p:cNvPr id="3" name="TextBox 2"/>
          <p:cNvSpPr txBox="1"/>
          <p:nvPr/>
        </p:nvSpPr>
        <p:spPr>
          <a:xfrm>
            <a:off x="0" y="3941007"/>
            <a:ext cx="3992578" cy="246221"/>
          </a:xfrm>
          <a:prstGeom prst="rect">
            <a:avLst/>
          </a:prstGeom>
          <a:noFill/>
        </p:spPr>
        <p:txBody>
          <a:bodyPr wrap="square" rtlCol="0">
            <a:spAutoFit/>
          </a:bodyPr>
          <a:lstStyle/>
          <a:p>
            <a:r>
              <a:rPr lang="en-US" sz="1000" dirty="0"/>
              <a:t>Life and Teachings of Jesus and His Apostles Chapter 46</a:t>
            </a:r>
          </a:p>
        </p:txBody>
      </p:sp>
      <p:sp>
        <p:nvSpPr>
          <p:cNvPr id="4" name="Rectangle 3"/>
          <p:cNvSpPr/>
          <p:nvPr/>
        </p:nvSpPr>
        <p:spPr>
          <a:xfrm>
            <a:off x="4888870" y="2210254"/>
            <a:ext cx="7233719" cy="1015663"/>
          </a:xfrm>
          <a:prstGeom prst="rect">
            <a:avLst/>
          </a:prstGeom>
          <a:ln>
            <a:solidFill>
              <a:schemeClr val="tx1"/>
            </a:solidFill>
          </a:ln>
        </p:spPr>
        <p:txBody>
          <a:bodyPr wrap="square">
            <a:spAutoFit/>
          </a:bodyPr>
          <a:lstStyle/>
          <a:p>
            <a:r>
              <a:rPr lang="en-US" sz="1200" dirty="0"/>
              <a:t> </a:t>
            </a:r>
            <a:r>
              <a:rPr lang="en-US" sz="1200" b="1" dirty="0"/>
              <a:t>Angels Hebrews 1:6, 14:</a:t>
            </a:r>
          </a:p>
          <a:p>
            <a:r>
              <a:rPr lang="en-US" sz="1200" dirty="0"/>
              <a:t>“I believe we need to speak of and believe in and bear testimony to the ministry of angels more than we sometimes do. They constitute one of God’s great methods of witnessing through the veil” Elder Jeffrey R. Holland (“A Standard unto My People” [address delivered at the Church Educational System Symposium on the Book of Mormon, Aug. 9, 1994], 11; si.lds.org).</a:t>
            </a:r>
          </a:p>
        </p:txBody>
      </p:sp>
      <p:sp>
        <p:nvSpPr>
          <p:cNvPr id="5" name="Rectangle 4"/>
          <p:cNvSpPr/>
          <p:nvPr/>
        </p:nvSpPr>
        <p:spPr>
          <a:xfrm>
            <a:off x="4879819" y="86285"/>
            <a:ext cx="7233718" cy="2123658"/>
          </a:xfrm>
          <a:prstGeom prst="rect">
            <a:avLst/>
          </a:prstGeom>
          <a:ln>
            <a:solidFill>
              <a:schemeClr val="tx1"/>
            </a:solidFill>
          </a:ln>
        </p:spPr>
        <p:txBody>
          <a:bodyPr wrap="square">
            <a:spAutoFit/>
          </a:bodyPr>
          <a:lstStyle/>
          <a:p>
            <a:pPr fontAlgn="base"/>
            <a:r>
              <a:rPr lang="en-US" sz="1200" b="1" dirty="0">
                <a:latin typeface="Open Sans"/>
              </a:rPr>
              <a:t>The Difference Between an Angel and a Ministering Spirit Hebrews 1:4:</a:t>
            </a:r>
          </a:p>
          <a:p>
            <a:pPr fontAlgn="base"/>
            <a:r>
              <a:rPr lang="en-US" sz="1200" dirty="0">
                <a:latin typeface="Open Sans"/>
              </a:rPr>
              <a:t>“He [Paul} </a:t>
            </a:r>
            <a:r>
              <a:rPr lang="en-US" sz="1200" i="1" dirty="0">
                <a:latin typeface="Open Sans"/>
              </a:rPr>
              <a:t>explained</a:t>
            </a:r>
            <a:r>
              <a:rPr lang="en-US" sz="1200" dirty="0">
                <a:latin typeface="Open Sans"/>
              </a:rPr>
              <a:t> the difference between an angel and a ministering spirit; the one a resurrected or translated body, with its spirit ministering to embodied spirits—the other a disembodied spirit, visiting and ministering to disembodied spirits. Jesus Christ became a ministering spirit (while His body was lying in the </a:t>
            </a:r>
            <a:r>
              <a:rPr lang="en-US" sz="1200" dirty="0" err="1">
                <a:latin typeface="Open Sans"/>
              </a:rPr>
              <a:t>sepulchre</a:t>
            </a:r>
            <a:r>
              <a:rPr lang="en-US" sz="1200" dirty="0">
                <a:latin typeface="Open Sans"/>
              </a:rPr>
              <a:t>) to the spirits in prison, to fulfill an important part of His mission, without which He could not have perfected His work, or entered into His rest. After His resurrection He appeared as an angel to His disciples.” (Smith, </a:t>
            </a:r>
            <a:r>
              <a:rPr lang="en-US" sz="1200" i="1" dirty="0">
                <a:latin typeface="Open Sans"/>
              </a:rPr>
              <a:t>Teachings,</a:t>
            </a:r>
            <a:r>
              <a:rPr lang="en-US" sz="1200" dirty="0">
                <a:latin typeface="Open Sans"/>
              </a:rPr>
              <a:t> p. 191.)</a:t>
            </a:r>
          </a:p>
          <a:p>
            <a:pPr fontAlgn="base"/>
            <a:r>
              <a:rPr lang="en-US" sz="1200" dirty="0">
                <a:latin typeface="Open Sans"/>
              </a:rPr>
              <a:t>“These angels are under the direction of Michael or Adam, who acts under the direction of the Lord. From [Hebrews 1:4] we learn that Paul perfectly understood the purposes of God in relation to His connection with man, and that glorious and perfect order which He established in Himself, whereby he sent forth power, revelations, and glory.” (Smith, </a:t>
            </a:r>
            <a:r>
              <a:rPr lang="en-US" sz="1200" i="1" dirty="0">
                <a:latin typeface="Open Sans"/>
              </a:rPr>
              <a:t>Teachings,</a:t>
            </a:r>
            <a:r>
              <a:rPr lang="en-US" sz="1200" dirty="0">
                <a:latin typeface="Open Sans"/>
              </a:rPr>
              <a:t> p. 168.)</a:t>
            </a:r>
            <a:endParaRPr lang="en-US" sz="1200" b="0" i="0" dirty="0">
              <a:effectLst/>
              <a:latin typeface="Open Sans"/>
            </a:endParaRPr>
          </a:p>
        </p:txBody>
      </p:sp>
      <p:sp>
        <p:nvSpPr>
          <p:cNvPr id="6" name="Rectangle 5"/>
          <p:cNvSpPr/>
          <p:nvPr/>
        </p:nvSpPr>
        <p:spPr>
          <a:xfrm>
            <a:off x="0" y="4180344"/>
            <a:ext cx="4906978" cy="2677656"/>
          </a:xfrm>
          <a:prstGeom prst="rect">
            <a:avLst/>
          </a:prstGeom>
          <a:ln>
            <a:solidFill>
              <a:schemeClr val="tx1"/>
            </a:solidFill>
          </a:ln>
        </p:spPr>
        <p:txBody>
          <a:bodyPr wrap="square">
            <a:spAutoFit/>
          </a:bodyPr>
          <a:lstStyle/>
          <a:p>
            <a:r>
              <a:rPr lang="en-US" sz="1200" dirty="0"/>
              <a:t> </a:t>
            </a:r>
            <a:r>
              <a:rPr lang="en-US" sz="1200" b="1" dirty="0"/>
              <a:t>Background for Hebrews:</a:t>
            </a:r>
          </a:p>
          <a:p>
            <a:r>
              <a:rPr lang="en-US" sz="1200" dirty="0"/>
              <a:t>Tension was often sharp between gentile and Jewish Christians, the former insisting that Mosaic ritual was done away in Christ’s atoning sacrifice and the latter often </a:t>
            </a:r>
            <a:r>
              <a:rPr lang="en-US" sz="1200" i="1" dirty="0"/>
              <a:t>insisting</a:t>
            </a:r>
            <a:r>
              <a:rPr lang="en-US" sz="1200" dirty="0"/>
              <a:t> that it was not. As the former point of view began to prevail, an interesting question arose: If we accept the truth that the law of Moses is no longer binding on Christians, what is the true value of the Old Testament and how should it be interpreted? The question was particularly pressing for Jewish Christians, since their personal upbringing included a reverent study of the ancient scriptures. (The only scriptures available to the Christians at this early date, whether Jew or gentile, were those known to us as the Old Testament. The New Testament was in the process of preparation, and nearly three centuries passed before it was accepted as a standard or rule of faith.) Paul’s letter to the Hebrews appears to have been written, at least in part, to answer this question.</a:t>
            </a:r>
          </a:p>
        </p:txBody>
      </p:sp>
      <p:sp>
        <p:nvSpPr>
          <p:cNvPr id="7" name="Rectangle 6"/>
          <p:cNvSpPr/>
          <p:nvPr/>
        </p:nvSpPr>
        <p:spPr>
          <a:xfrm>
            <a:off x="4958281" y="3213680"/>
            <a:ext cx="7233719" cy="1569660"/>
          </a:xfrm>
          <a:prstGeom prst="rect">
            <a:avLst/>
          </a:prstGeom>
          <a:ln>
            <a:solidFill>
              <a:schemeClr val="tx1"/>
            </a:solidFill>
          </a:ln>
        </p:spPr>
        <p:txBody>
          <a:bodyPr wrap="square">
            <a:spAutoFit/>
          </a:bodyPr>
          <a:lstStyle/>
          <a:p>
            <a:r>
              <a:rPr lang="en-US" sz="1200" dirty="0"/>
              <a:t> </a:t>
            </a:r>
            <a:r>
              <a:rPr lang="en-US" sz="1200" b="1" dirty="0"/>
              <a:t>Angels Hebrews 1:6, 14:</a:t>
            </a:r>
          </a:p>
          <a:p>
            <a:pPr fontAlgn="base"/>
            <a:r>
              <a:rPr lang="en-US" sz="1200" dirty="0"/>
              <a:t>“Some of these personal visits were dramatic and powerful. Think of the angels who ministered to the Nephite children in the account of 3 Nephi 17, or the angel who chastised Alma and Mosiah’s sons in answer to a father’s prayer. (See Mosiah 27.)</a:t>
            </a:r>
          </a:p>
          <a:p>
            <a:pPr fontAlgn="base"/>
            <a:r>
              <a:rPr lang="en-US" sz="1200" dirty="0"/>
              <a:t>“Other personal manifestations have been so quiet that those who received them were unaware of the angelic presence. The ministry of these </a:t>
            </a:r>
            <a:r>
              <a:rPr lang="en-US" sz="1200" i="1" dirty="0"/>
              <a:t>unseen</a:t>
            </a:r>
            <a:r>
              <a:rPr lang="en-US" sz="1200" dirty="0"/>
              <a:t> angels is among the most sublime forms of interaction between heaven and earth, powerfully expressing God’s concern for us and bestowing tangible assurance and spiritual sustenance upon those in great need” Elder Bruce C. </a:t>
            </a:r>
            <a:r>
              <a:rPr lang="en-US" sz="1200" dirty="0" err="1"/>
              <a:t>Hafen</a:t>
            </a:r>
            <a:r>
              <a:rPr lang="en-US" sz="1200" dirty="0"/>
              <a:t> (“When Do the Angels Come?”</a:t>
            </a:r>
            <a:r>
              <a:rPr lang="en-US" sz="1200" i="1" dirty="0"/>
              <a:t> Ensign,</a:t>
            </a:r>
            <a:r>
              <a:rPr lang="en-US" sz="1200" dirty="0"/>
              <a:t> Apr. 1992, 12).</a:t>
            </a:r>
            <a:endParaRPr lang="en-US" sz="1200" b="0" i="0" dirty="0">
              <a:effectLst/>
            </a:endParaRPr>
          </a:p>
        </p:txBody>
      </p:sp>
      <p:sp>
        <p:nvSpPr>
          <p:cNvPr id="8" name="Rectangle 7"/>
          <p:cNvSpPr/>
          <p:nvPr/>
        </p:nvSpPr>
        <p:spPr>
          <a:xfrm>
            <a:off x="4958281" y="4778420"/>
            <a:ext cx="7233719" cy="1384995"/>
          </a:xfrm>
          <a:prstGeom prst="rect">
            <a:avLst/>
          </a:prstGeom>
          <a:ln>
            <a:solidFill>
              <a:schemeClr val="tx1"/>
            </a:solidFill>
          </a:ln>
        </p:spPr>
        <p:txBody>
          <a:bodyPr wrap="square">
            <a:spAutoFit/>
          </a:bodyPr>
          <a:lstStyle/>
          <a:p>
            <a:r>
              <a:rPr lang="en-US" sz="1200" b="1" dirty="0"/>
              <a:t>Symbol of the Rest of the Lord Hebrews 4:4,10:</a:t>
            </a:r>
          </a:p>
          <a:p>
            <a:r>
              <a:rPr lang="en-US" sz="1200" dirty="0"/>
              <a:t>“The Sabbath Day is the sign and symbol of the rest of the Lord. Those who have entered into gospel rest keep the Sabbath Day holy as part of their righteous conduct and true worship. On that day they rest from their worldly labors, as God did from his creative enterprises, as a sign and testimony that they have entered into the rest of the Lord in this life, have testimonies of the gospel, and look forward to that rest of the Lord ‘which rest is the </a:t>
            </a:r>
            <a:r>
              <a:rPr lang="en-US" sz="1200" dirty="0" err="1"/>
              <a:t>fulness</a:t>
            </a:r>
            <a:r>
              <a:rPr lang="en-US" sz="1200" dirty="0"/>
              <a:t> of his glory’ hereafter. (D. &amp; C. 84:24.)” Elder Bruce R. McConkie (</a:t>
            </a:r>
            <a:r>
              <a:rPr lang="en-US" sz="1200" i="1" dirty="0"/>
              <a:t>Doctrinal New Testament Commentary,</a:t>
            </a:r>
            <a:r>
              <a:rPr lang="en-US" sz="1200" dirty="0"/>
              <a:t> 3 vols. [1965–73], 3:151).</a:t>
            </a:r>
            <a:endParaRPr lang="en-US" sz="1200" b="0" i="0" dirty="0">
              <a:effectLst/>
            </a:endParaRPr>
          </a:p>
        </p:txBody>
      </p:sp>
    </p:spTree>
    <p:extLst>
      <p:ext uri="{BB962C8B-B14F-4D97-AF65-F5344CB8AC3E}">
        <p14:creationId xmlns:p14="http://schemas.microsoft.com/office/powerpoint/2010/main" val="1507604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67446" cy="6709529"/>
          </a:xfrm>
          <a:prstGeom prst="rect">
            <a:avLst/>
          </a:prstGeom>
        </p:spPr>
        <p:txBody>
          <a:bodyPr wrap="square">
            <a:spAutoFit/>
          </a:bodyPr>
          <a:lstStyle/>
          <a:p>
            <a:r>
              <a:rPr lang="en-US" sz="1000" b="1" dirty="0"/>
              <a:t>Richard Lyon, pioneering Navy SEAL who fought in two wars, dies at 93 (Feb. 3, 2017)</a:t>
            </a:r>
          </a:p>
          <a:p>
            <a:pPr lvl="0" eaLnBrk="0" fontAlgn="base" hangingPunct="0">
              <a:spcBef>
                <a:spcPct val="0"/>
              </a:spcBef>
              <a:spcAft>
                <a:spcPct val="0"/>
              </a:spcAft>
            </a:pPr>
            <a:r>
              <a:rPr lang="en-US" sz="1000" dirty="0"/>
              <a:t> </a:t>
            </a:r>
            <a:r>
              <a:rPr lang="en-US" altLang="en-US" sz="1000" dirty="0"/>
              <a:t>Born in the summer of 1923, Dick Lyon was destined to become an extraordinary waterman.  Initially, while only a junior in high school, he became the #1 nationally ranked swimmer in the 50- and 100-yard freestyle. In 1940, Dick made the US national Olympic team.  (Because of the 1940’s boycott he was never able to compete). Mentored by the formidable Yale coach Bob </a:t>
            </a:r>
            <a:r>
              <a:rPr lang="en-US" altLang="en-US" sz="1000" dirty="0" err="1"/>
              <a:t>Kiphuth</a:t>
            </a:r>
            <a:r>
              <a:rPr lang="en-US" altLang="en-US" sz="1000" dirty="0"/>
              <a:t>, it’s no surprise that Dick entered Yale in the fall of 1941.</a:t>
            </a:r>
          </a:p>
          <a:p>
            <a:pPr lvl="0" eaLnBrk="0" fontAlgn="base" hangingPunct="0">
              <a:spcBef>
                <a:spcPct val="0"/>
              </a:spcBef>
              <a:spcAft>
                <a:spcPct val="0"/>
              </a:spcAft>
            </a:pPr>
            <a:r>
              <a:rPr lang="en-US" altLang="en-US" sz="1000" dirty="0"/>
              <a:t>He enlisted in the Navy on October 9, 1942 while an engineering major at Yale, and entered the accelerated program, graduating after only two years and nine months.  While taking a tough course load, Dick never let up on his training in the pool.  The whole time he competed at Yale the swim team never lost a meet. During Dick’s junior year he anchored the 400-yard freestyle relay team which set a new world’s record, stealing it from the Japanese national team who had held the record previously.  Hearing the patriotic crowd roar with excitement at the prospect of Americans beating the Japanese, Dick got his best-ever split on his leg.  When he touched the wall, his teammates jumped in with him and yelled, “We got it!”  As soon as he could, Dick sent a telegraph to his delighted parents telling them his relay team in essence had “just broken the world’s record, ho hum.”  They weren’t fooled for a second by his low key message.  They were all over the moon.  Finally, he capped off his swimming career by captaining Yale to the NCAA Division 1 National Championship in his senior year.</a:t>
            </a:r>
          </a:p>
          <a:p>
            <a:pPr lvl="0" eaLnBrk="0" fontAlgn="base" hangingPunct="0">
              <a:spcBef>
                <a:spcPct val="0"/>
              </a:spcBef>
              <a:spcAft>
                <a:spcPct val="0"/>
              </a:spcAft>
            </a:pPr>
            <a:r>
              <a:rPr lang="en-US" altLang="en-US" sz="1000" dirty="0"/>
              <a:t>After graduating with honors in 1944, Dick went on to Columbia Midshipman School in New York City for three months.  After the first month he was selected to take command of the entire regiment (2,400 midshipmen).  Three weeks before he was to graduate as a 90-day-wonder he saw a notice “Wanted: Volunteers for Special Warfare Unit Involving Demolition of Explosives.  Must be Strong Swimmer.” The assignment to the Scouts and Raiders (forefathers of today’s Navy Seals) was just his calling.</a:t>
            </a:r>
          </a:p>
          <a:p>
            <a:pPr lvl="0" eaLnBrk="0" fontAlgn="base" hangingPunct="0">
              <a:spcBef>
                <a:spcPct val="0"/>
              </a:spcBef>
              <a:spcAft>
                <a:spcPct val="0"/>
              </a:spcAft>
            </a:pPr>
            <a:r>
              <a:rPr lang="en-US" altLang="en-US" sz="1000" dirty="0"/>
              <a:t>Sent to Ft. Pierce, Florida, Dick went through Class 8 of the Scouts and Raiders along with 56 other tough naval officers.  Scouts and Raiders was the Navy’s first special warfare unit, developed to conduct reconnaissance on potential invasion beaches.  They were soon followed in 1942 by NCDU’s (navy combat demolition units), and in 1943 by “frogmen”, the Underwater Demolition Teams (UDT’s), who were responsible for blowing up natural (reefs) and man-made obstacles on beaches to clear a path for invasion forces.</a:t>
            </a:r>
          </a:p>
          <a:p>
            <a:pPr lvl="0" eaLnBrk="0" fontAlgn="base" hangingPunct="0">
              <a:spcBef>
                <a:spcPct val="0"/>
              </a:spcBef>
              <a:spcAft>
                <a:spcPct val="0"/>
              </a:spcAft>
            </a:pPr>
            <a:r>
              <a:rPr lang="en-US" altLang="en-US" sz="1000" dirty="0"/>
              <a:t>The Scouts and Raiders were the first to endure such trials as “hell week”, a week with almost no sleep or rations, which is today a standard part of training for Navy SEALS that prepares them to find ways to survive on their own behind enemy lines.  Three months later, Class 8 were sent to Europe, the China-Burma-India (CBI) theater, and the Pacific.  Dick landed on the Pacific side, where he joined the Administrative Command Amphibious Force Pacific Fleet.</a:t>
            </a:r>
          </a:p>
          <a:p>
            <a:pPr lvl="0" eaLnBrk="0" fontAlgn="base" hangingPunct="0">
              <a:spcBef>
                <a:spcPct val="0"/>
              </a:spcBef>
              <a:spcAft>
                <a:spcPct val="0"/>
              </a:spcAft>
            </a:pPr>
            <a:r>
              <a:rPr lang="en-US" altLang="en-US" sz="1000" dirty="0"/>
              <a:t>Hopping from island to island primarily in the Philippines, Dick got to do his first reconnaissance mission of the war at a beach a little bit outside of Davao, one of the larger cities on Mindanao.  Dick found and reported that it was clear of natural and man-made obstacles, a good place for a landing.  Exactly five days after he did the recon, the first atomic bomb dropped on Japan.</a:t>
            </a:r>
          </a:p>
          <a:p>
            <a:pPr lvl="0" eaLnBrk="0" fontAlgn="base" hangingPunct="0">
              <a:spcBef>
                <a:spcPct val="0"/>
              </a:spcBef>
              <a:spcAft>
                <a:spcPct val="0"/>
              </a:spcAft>
            </a:pPr>
            <a:r>
              <a:rPr lang="en-US" altLang="en-US" sz="1000" dirty="0"/>
              <a:t>The Amphibious Force picked up elements of the Army’s 33rd Infantry Division, then went on to Japan’s Honshu Island. There, inside Sagami Wan, a large curved bay west of Tokyo Bay, near the village of Wakayama, Dick did another recon of a beach.  The town looked abandoned, but as Dick looked out of the water towards the small town center he saw three people walking down the main street to the beach.  It soon became clear they were waiting to talk to him.  So, Dick walked out of the water and up the beach towards the men.  The leader of the little group said in clear English, “I want to let you know that I and the people of this city are so glad that this war is over.”  Somewhat surprised to have met his first Japanese, and one who spoke English so well, Dick said he was glad the war was over too, “And I think you will find the occupation a peaceful one.”  His new acquaintance replied, “I am sure you will find that the case in Wakayama.”</a:t>
            </a:r>
          </a:p>
          <a:p>
            <a:pPr lvl="0" eaLnBrk="0" fontAlgn="base" hangingPunct="0">
              <a:spcBef>
                <a:spcPct val="0"/>
              </a:spcBef>
              <a:spcAft>
                <a:spcPct val="0"/>
              </a:spcAft>
            </a:pPr>
            <a:r>
              <a:rPr lang="en-US" altLang="en-US" sz="1000" dirty="0"/>
              <a:t>After several minutes, Dick asked how he spoke such good English.  The Japanese man said, “I’m a graduate of Harvard.”</a:t>
            </a:r>
          </a:p>
          <a:p>
            <a:pPr lvl="0" eaLnBrk="0" fontAlgn="base" hangingPunct="0">
              <a:spcBef>
                <a:spcPct val="0"/>
              </a:spcBef>
              <a:spcAft>
                <a:spcPct val="0"/>
              </a:spcAft>
            </a:pPr>
            <a:r>
              <a:rPr lang="en-US" altLang="en-US" sz="1000" dirty="0"/>
              <a:t>Not one to let that slip, Dick immediately expressed his regrets, “Well my heart goes out to you, because Yale always beats Harvard at football.”</a:t>
            </a:r>
          </a:p>
          <a:p>
            <a:pPr lvl="0" eaLnBrk="0" fontAlgn="base" hangingPunct="0">
              <a:spcBef>
                <a:spcPct val="0"/>
              </a:spcBef>
              <a:spcAft>
                <a:spcPct val="0"/>
              </a:spcAft>
            </a:pPr>
            <a:r>
              <a:rPr lang="en-US" altLang="en-US" sz="1000" dirty="0"/>
              <a:t>They made an appointment to meet again on the beach in three days, and his now Japanese friend brought Dick to his house as a guest, where they had a delightful evening.  Dick’s gift of two cartons of Lucky Strikes could not have been more enthusiastically received, and as he left he was presented with a portfolio of 23 antique prints with detailed hand appliqués of Samurai warriors…priceless!</a:t>
            </a:r>
          </a:p>
          <a:p>
            <a:pPr lvl="0" eaLnBrk="0" fontAlgn="base" hangingPunct="0">
              <a:spcBef>
                <a:spcPct val="0"/>
              </a:spcBef>
              <a:spcAft>
                <a:spcPct val="0"/>
              </a:spcAft>
            </a:pPr>
            <a:r>
              <a:rPr lang="en-US" altLang="en-US" sz="1000" dirty="0"/>
              <a:t>Still not able to return home because he had so few points, Dick was somewhat at loose ends.  Then he heard through the grapevine that the Commander of the 7th fleet based in Shanghai wanted a Scout intelligence officer on his staff. He spent the next year in northern China reporting on the activities of Mao </a:t>
            </a:r>
            <a:r>
              <a:rPr lang="en-US" altLang="en-US" sz="1000" dirty="0" err="1"/>
              <a:t>Tse</a:t>
            </a:r>
            <a:r>
              <a:rPr lang="en-US" altLang="en-US" sz="1000" dirty="0"/>
              <a:t> Tung’s armies on the Shantung Peninsula in an effort to hold off a Chinese civil war, an incredible experience for a very junior officer.</a:t>
            </a:r>
          </a:p>
          <a:p>
            <a:pPr lvl="0" eaLnBrk="0" fontAlgn="base" hangingPunct="0">
              <a:spcBef>
                <a:spcPct val="0"/>
              </a:spcBef>
              <a:spcAft>
                <a:spcPct val="0"/>
              </a:spcAft>
            </a:pPr>
            <a:r>
              <a:rPr lang="en-US" altLang="en-US" sz="1000" dirty="0"/>
              <a:t>Leaving active duty after that assignment, Dick joined the Naval Reserves and had completed his first year of a Stanford MBA when he was recalled for Korea.  Reporting in 1951 to Beach Jumper Unit 1, he again volunteered for </a:t>
            </a:r>
            <a:r>
              <a:rPr lang="en-US" altLang="en-US" sz="1000" dirty="0" err="1"/>
              <a:t>NavSpecWar</a:t>
            </a:r>
            <a:r>
              <a:rPr lang="en-US" altLang="en-US" sz="1000" dirty="0"/>
              <a:t>, UDTRA Class 2, and as a Navy Lieutenant became a Plank Owner (original commissioning member) of Underwater Demolition Team 5.  That grueling training that UDT5 experienced was the beginning of what is now the 55-week SEAL training.  Since then 281 additional classes have endured the training, and in early 2012 Class 287 will graduate.</a:t>
            </a:r>
          </a:p>
          <a:p>
            <a:pPr lvl="0" eaLnBrk="0" fontAlgn="base" hangingPunct="0">
              <a:spcBef>
                <a:spcPct val="0"/>
              </a:spcBef>
              <a:spcAft>
                <a:spcPct val="0"/>
              </a:spcAft>
            </a:pPr>
            <a:r>
              <a:rPr lang="en-US" altLang="en-US" sz="1000" dirty="0"/>
              <a:t>After just a three-month training, UDT5 was sent immediately to Korea.  For the first time they took mission responsibility beyond the mean high-water mark.  In fact, UDT5 went in and blew up rail lines and tunnels.  Dick worked in North Korea, above the 38th parallel, inside Won San harbor, recovering a new type of anti-amphibious assault mine.  His job was to dive in 36-degree water in a dry suit (before SCUBA and wetsuits existed), under fire, swim under the mine, and cut its mooring line with a pair of 24” bolt cutters.  After 20 minutes he had to be pulled out due to the cold.  Working out of a little yellow raft with the explosive ordinance disposal expert, they would tow each mine to an island within the harbor and “render it safe” (defuse it).  The mines were then sent back to Indian Head, Maryland, Navy Mine Warfare Headquarters, where all were determined to be Russian-made!</a:t>
            </a:r>
          </a:p>
          <a:p>
            <a:pPr lvl="0" eaLnBrk="0" fontAlgn="base" hangingPunct="0">
              <a:spcBef>
                <a:spcPct val="0"/>
              </a:spcBef>
              <a:spcAft>
                <a:spcPct val="0"/>
              </a:spcAft>
            </a:pPr>
            <a:r>
              <a:rPr lang="en-US" altLang="en-US" sz="1000" dirty="0"/>
              <a:t>Dick eventually attained the rank of two-star Admiral in 1974, the first special warfare (SEAL) officer to do so.  In this rank he was recalled for three more years of active duty as Deputy Chief of Naval Reserve, the senior reserve officer in the Navy.  He has the distinction of holding the title “</a:t>
            </a:r>
            <a:r>
              <a:rPr lang="en-US" altLang="en-US" sz="1000" dirty="0" err="1"/>
              <a:t>BullFrog</a:t>
            </a:r>
            <a:r>
              <a:rPr lang="en-US" altLang="en-US" sz="1000" dirty="0"/>
              <a:t> 1”.  “</a:t>
            </a:r>
            <a:r>
              <a:rPr lang="en-US" altLang="en-US" sz="1000" dirty="0" err="1"/>
              <a:t>BullFrog</a:t>
            </a:r>
            <a:r>
              <a:rPr lang="en-US" altLang="en-US" sz="1000" dirty="0"/>
              <a:t>” is that active-duty SEAL with the longest tenure in special warfare.  When Admiral Eric Olson (</a:t>
            </a:r>
            <a:r>
              <a:rPr lang="en-US" altLang="en-US" sz="1000" dirty="0" err="1"/>
              <a:t>BullFrog</a:t>
            </a:r>
            <a:r>
              <a:rPr lang="en-US" altLang="en-US" sz="1000" dirty="0"/>
              <a:t> 14) retired, Admiral William H. </a:t>
            </a:r>
            <a:r>
              <a:rPr lang="en-US" altLang="en-US" sz="1000" dirty="0" err="1"/>
              <a:t>McRaven</a:t>
            </a:r>
            <a:r>
              <a:rPr lang="en-US" altLang="en-US" sz="1000" dirty="0"/>
              <a:t>, and Commander Brian </a:t>
            </a:r>
            <a:r>
              <a:rPr lang="en-US" altLang="en-US" sz="1000" dirty="0" err="1"/>
              <a:t>Sebenaler</a:t>
            </a:r>
            <a:r>
              <a:rPr lang="en-US" altLang="en-US" sz="1000" dirty="0"/>
              <a:t> (a Mustang) jointly inherited the title of </a:t>
            </a:r>
            <a:r>
              <a:rPr lang="en-US" altLang="en-US" sz="1000" dirty="0" err="1"/>
              <a:t>BullFrog</a:t>
            </a:r>
            <a:r>
              <a:rPr lang="en-US" altLang="en-US" sz="1000" dirty="0"/>
              <a:t> 15.  Both graduated from BUD/S Class 87.</a:t>
            </a:r>
          </a:p>
          <a:p>
            <a:r>
              <a:rPr lang="en-US" altLang="en-US" sz="1000" dirty="0"/>
              <a:t>Retiring from the Navy after nearly 41 years of service, Dick became actively involved in community affairs.  He was a founder and trustee president of Children’s Hospital, Orange County (CHOC).  He also became mayor of Oceanside, California for eight years.  </a:t>
            </a:r>
            <a:r>
              <a:rPr lang="en-US" sz="1000" dirty="0">
                <a:solidFill>
                  <a:srgbClr val="333333"/>
                </a:solidFill>
                <a:latin typeface="Georgia" panose="02040502050405020303" pitchFamily="18" charset="0"/>
              </a:rPr>
              <a:t>and served as president of the city’s unified school district.</a:t>
            </a:r>
          </a:p>
          <a:p>
            <a:r>
              <a:rPr lang="en-US" sz="1000" dirty="0">
                <a:solidFill>
                  <a:srgbClr val="333333"/>
                </a:solidFill>
                <a:latin typeface="Georgia" panose="02040502050405020303" pitchFamily="18" charset="0"/>
              </a:rPr>
              <a:t>An avid outdoorsman, Lyon was a pilot, a skier and a yachtsman. He won body surfing contests well into his late 70s. He was a </a:t>
            </a:r>
            <a:r>
              <a:rPr lang="en-US" altLang="en-US" sz="1000" dirty="0"/>
              <a:t> proud representative of the Scouts and Raiders. http://www.ww2historyproject.org/veterans/admiral-richard-lyon/</a:t>
            </a:r>
            <a:endParaRPr lang="en-US" sz="1000" dirty="0"/>
          </a:p>
        </p:txBody>
      </p:sp>
    </p:spTree>
    <p:extLst>
      <p:ext uri="{BB962C8B-B14F-4D97-AF65-F5344CB8AC3E}">
        <p14:creationId xmlns:p14="http://schemas.microsoft.com/office/powerpoint/2010/main" val="2338596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693" y="742880"/>
            <a:ext cx="11582400" cy="4708981"/>
          </a:xfrm>
          <a:prstGeom prst="rect">
            <a:avLst/>
          </a:prstGeom>
        </p:spPr>
        <p:txBody>
          <a:bodyPr wrap="square">
            <a:spAutoFit/>
          </a:bodyPr>
          <a:lstStyle/>
          <a:p>
            <a:r>
              <a:rPr lang="en-US" sz="1200" b="1" dirty="0"/>
              <a:t>Captain Bernard Warner </a:t>
            </a:r>
            <a:r>
              <a:rPr lang="en-US" sz="1200" dirty="0"/>
              <a:t>has been at sea for forty years and in command for the past twelve years. He was born near Leeds and grew up in the North Yorkshire town of </a:t>
            </a:r>
            <a:r>
              <a:rPr lang="en-US" sz="1200" dirty="0" err="1"/>
              <a:t>Wetherby</a:t>
            </a:r>
            <a:r>
              <a:rPr lang="en-US" sz="1200" dirty="0"/>
              <a:t>. A lifetime friendship with the sea was cultivated at </a:t>
            </a:r>
            <a:r>
              <a:rPr lang="en-US" sz="1200" dirty="0" err="1"/>
              <a:t>Sandsend</a:t>
            </a:r>
            <a:r>
              <a:rPr lang="en-US" sz="1200" dirty="0"/>
              <a:t> near </a:t>
            </a:r>
            <a:r>
              <a:rPr lang="en-US" sz="1200" dirty="0" err="1"/>
              <a:t>Whitby</a:t>
            </a:r>
            <a:r>
              <a:rPr lang="en-US" sz="1200" dirty="0"/>
              <a:t> on the north east coast of England, where he spent the summer holidays sailing and fishing with his father.</a:t>
            </a:r>
          </a:p>
          <a:p>
            <a:r>
              <a:rPr lang="en-US" sz="1200" dirty="0"/>
              <a:t>When just eight years old he went away to boarding school and was educated initially at </a:t>
            </a:r>
            <a:r>
              <a:rPr lang="en-US" sz="1200" dirty="0" err="1"/>
              <a:t>Terrington</a:t>
            </a:r>
            <a:r>
              <a:rPr lang="en-US" sz="1200" dirty="0"/>
              <a:t> Hall near York (1956 - 1961) and then at </a:t>
            </a:r>
            <a:r>
              <a:rPr lang="en-US" sz="1200" dirty="0" err="1"/>
              <a:t>Denstone</a:t>
            </a:r>
            <a:r>
              <a:rPr lang="en-US" sz="1200" dirty="0"/>
              <a:t> College in Staffordshire (1961 - 1964).</a:t>
            </a:r>
          </a:p>
          <a:p>
            <a:r>
              <a:rPr lang="en-US" sz="1200" dirty="0"/>
              <a:t>At sixteen he entered the </a:t>
            </a:r>
            <a:r>
              <a:rPr lang="en-US" sz="1200" dirty="0" err="1"/>
              <a:t>Warsash</a:t>
            </a:r>
            <a:r>
              <a:rPr lang="en-US" sz="1200" dirty="0"/>
              <a:t> School of Navigation at the University of Southampton. Queen Mary and Queen Elizabeth would frequently sail past the college as they made their way up Southampton Water into the port and it was these ships which gave him the inspiration to one day command a Cunard Trans Atlantic liner.</a:t>
            </a:r>
          </a:p>
          <a:p>
            <a:r>
              <a:rPr lang="en-US" sz="1200" dirty="0"/>
              <a:t>In 1965 Cunard Line would only consider employing navigating officers who had attained a Masters Certificate. Captain Warner would be twenty five years old by the time this had been achieved. The alternative was to join P&amp;O, which was the other great passenger shipping company of the day. He signed indentures and commenced a four year cadetship with them on 1st January 1966. P&amp;O had a large passenger fleet but an even larger fleet of cargo ships. His first voyage was from King George V dock in London to the Far East aboard Somali, a 7000 gross ton freighter.</a:t>
            </a:r>
          </a:p>
          <a:p>
            <a:r>
              <a:rPr lang="en-US" sz="1200" dirty="0"/>
              <a:t>Nearing the end of his cadetship in 1969, he joined his first passenger ship Oriana, and by the early seventies he was sailing as a Junior Deck Officer aboard the P&amp;O ship Iberia. He was later to be appointed to the legendary P&amp;O liner Canberra, where he also sailed as Deputy Captain in 1988.</a:t>
            </a:r>
          </a:p>
          <a:p>
            <a:r>
              <a:rPr lang="en-US" sz="1200" dirty="0"/>
              <a:t>Captain Warner met his wife, Tina, on board Royal Princess. They were married in 1988 and now live in Leek Wootton (about one mile from Warwick Castle). Their two sons, Tom (aged 16) and Charles (aged 11), enjoy sailing aboard with them during school holidays.</a:t>
            </a:r>
          </a:p>
          <a:p>
            <a:r>
              <a:rPr lang="en-US" sz="1200" dirty="0"/>
              <a:t>In 1994, he was appointed to his first command - the 20000 gross ton ship Island Princess - and since that time has commanded seven other passenger ships. He oversaw the building of Dawn Princess, Golden Princess and Diamond Princess and was designated the first Master of both Golden Princess and Diamond Princess, which at 116 000 gross tons, are slightly smaller than Queen Mary 2 (151,400 gross tons) On November 11th 1996 he was invited by the British &amp; Commonwealth Office to lay a wreath at the Cenotaph on behalf of the British Merchant Navy. This is an annual event to honor all those who have given their lives in both World Wars.</a:t>
            </a:r>
          </a:p>
          <a:p>
            <a:r>
              <a:rPr lang="en-US" sz="1200" dirty="0"/>
              <a:t>In 1998 he was elected a Younger Brother of Trinity House whose Master is the Duke of Edinburgh, and who have recently asked Princess Anne to be its first female member. Bernard Warner is a descendant of Sir Thomas Warner who, in the 17th Century, was Captain of the schooner Marmaduke. Sir Thomas crossed the Atlantic in 1623, and founded the first English settlement in the West Indies at the island of St Christopher (now known as St Kitts). He claimed it on behalf of King James 1st of England and in 1625 became the islands first Governor General. His tomb is at St. Thomas church in Middle Island village on St Kitts.</a:t>
            </a:r>
          </a:p>
          <a:p>
            <a:r>
              <a:rPr lang="en-US" sz="1200" dirty="0"/>
              <a:t>Captain Warner has recently realized one of his career ambitions after being appointed to command the majestic Queen Mary 2.</a:t>
            </a:r>
          </a:p>
          <a:p>
            <a:r>
              <a:rPr lang="en-US" sz="1200" dirty="0"/>
              <a:t>http://www.qm2.org.uk/captain_bw.html</a:t>
            </a:r>
          </a:p>
          <a:p>
            <a:endParaRPr lang="en-US" sz="1200" dirty="0"/>
          </a:p>
        </p:txBody>
      </p:sp>
    </p:spTree>
    <p:extLst>
      <p:ext uri="{BB962C8B-B14F-4D97-AF65-F5344CB8AC3E}">
        <p14:creationId xmlns:p14="http://schemas.microsoft.com/office/powerpoint/2010/main" val="65066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1080" y="92797"/>
            <a:ext cx="10797766" cy="830997"/>
          </a:xfrm>
          <a:prstGeom prst="rect">
            <a:avLst/>
          </a:prstGeom>
          <a:noFill/>
        </p:spPr>
        <p:txBody>
          <a:bodyPr wrap="square" rtlCol="0">
            <a:spAutoFit/>
          </a:bodyPr>
          <a:lstStyle/>
          <a:p>
            <a:pPr algn="ctr"/>
            <a:r>
              <a:rPr lang="en-US" sz="4800" dirty="0">
                <a:solidFill>
                  <a:schemeClr val="bg1"/>
                </a:solidFill>
                <a:latin typeface="Poor Richard" panose="02080502050505020702" pitchFamily="18" charset="0"/>
                <a:ea typeface="Wednesday" pitchFamily="2" charset="0"/>
              </a:rPr>
              <a:t>Jewish Christians</a:t>
            </a:r>
          </a:p>
        </p:txBody>
      </p:sp>
      <p:sp>
        <p:nvSpPr>
          <p:cNvPr id="79" name="TextBox 78"/>
          <p:cNvSpPr txBox="1"/>
          <p:nvPr/>
        </p:nvSpPr>
        <p:spPr>
          <a:xfrm>
            <a:off x="778598" y="1204111"/>
            <a:ext cx="4327557" cy="1200329"/>
          </a:xfrm>
          <a:prstGeom prst="rect">
            <a:avLst/>
          </a:prstGeom>
          <a:noFill/>
        </p:spPr>
        <p:txBody>
          <a:bodyPr wrap="square" rtlCol="0">
            <a:spAutoFit/>
          </a:bodyPr>
          <a:lstStyle/>
          <a:p>
            <a:r>
              <a:rPr lang="en-US" dirty="0">
                <a:solidFill>
                  <a:schemeClr val="bg1"/>
                </a:solidFill>
              </a:rPr>
              <a:t>Paul wrote the Epistle to the Hebrews to encourage Jewish members of the Church to maintain their faith in Jesus Christ and not to return to their former ways</a:t>
            </a:r>
          </a:p>
        </p:txBody>
      </p:sp>
      <p:sp>
        <p:nvSpPr>
          <p:cNvPr id="3" name="Rectangle 2"/>
          <p:cNvSpPr/>
          <p:nvPr/>
        </p:nvSpPr>
        <p:spPr>
          <a:xfrm>
            <a:off x="6221582" y="1851061"/>
            <a:ext cx="5062945" cy="4524315"/>
          </a:xfrm>
          <a:prstGeom prst="rect">
            <a:avLst/>
          </a:prstGeom>
        </p:spPr>
        <p:txBody>
          <a:bodyPr wrap="square">
            <a:spAutoFit/>
          </a:bodyPr>
          <a:lstStyle/>
          <a:p>
            <a:r>
              <a:rPr lang="en-US" sz="2400" dirty="0">
                <a:solidFill>
                  <a:schemeClr val="bg1"/>
                </a:solidFill>
              </a:rPr>
              <a:t>Under the pressure of various afflictions, many of these Jewish Christians were apparently withdrawing from the Church and returning to the relative safety of Jewish worship at the synagogue. </a:t>
            </a:r>
          </a:p>
          <a:p>
            <a:endParaRPr lang="en-US" sz="2400" dirty="0">
              <a:solidFill>
                <a:schemeClr val="bg1"/>
              </a:solidFill>
            </a:endParaRPr>
          </a:p>
          <a:p>
            <a:r>
              <a:rPr lang="en-US" sz="2400" dirty="0">
                <a:solidFill>
                  <a:schemeClr val="bg1"/>
                </a:solidFill>
              </a:rPr>
              <a:t>Paul desired to show these Jewish Christians that the law of Moses itself pointed to Jesus Christ and His Atonement as the true source of salvation.</a:t>
            </a:r>
          </a:p>
        </p:txBody>
      </p:sp>
      <p:pic>
        <p:nvPicPr>
          <p:cNvPr id="2050" name="Picture 2" descr="Image result for paul writing hebre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1842" y="2788467"/>
            <a:ext cx="2488194" cy="373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587" y="376308"/>
            <a:ext cx="11609560" cy="6001643"/>
          </a:xfrm>
          <a:prstGeom prst="rect">
            <a:avLst/>
          </a:prstGeom>
        </p:spPr>
        <p:txBody>
          <a:bodyPr wrap="square">
            <a:spAutoFit/>
          </a:bodyPr>
          <a:lstStyle/>
          <a:p>
            <a:r>
              <a:rPr lang="en-US" sz="1200" b="1" dirty="0" err="1"/>
              <a:t>Vigdís</a:t>
            </a:r>
            <a:r>
              <a:rPr lang="en-US" sz="1200" b="1" dirty="0"/>
              <a:t> </a:t>
            </a:r>
            <a:r>
              <a:rPr lang="en-US" sz="1200" b="1" dirty="0" err="1"/>
              <a:t>Finnbogadóttir</a:t>
            </a:r>
            <a:r>
              <a:rPr lang="en-US" sz="1200" dirty="0"/>
              <a:t> (born 15 April 1930) served as the fourth President of Iceland from 1 August 1980 to 1996. She was both Iceland's and Europe's first female president, and the world's first democratically directly elected female president. With a presidency of exactly sixteen years, she also remains the longest-serving elected female head of state of any country to date. Currently, she is a UNESCO </a:t>
            </a:r>
            <a:r>
              <a:rPr lang="en-US" sz="1200" dirty="0" err="1"/>
              <a:t>Goodwil</a:t>
            </a:r>
            <a:r>
              <a:rPr lang="en-US" sz="1200" dirty="0"/>
              <a:t> Ambassador, and a Member of the Club of Madrid.</a:t>
            </a:r>
            <a:r>
              <a:rPr lang="en-US" sz="1200" baseline="30000" dirty="0"/>
              <a:t> </a:t>
            </a:r>
            <a:r>
              <a:rPr lang="en-US" sz="1200" dirty="0"/>
              <a:t>She is also to date Iceland's only female president.</a:t>
            </a:r>
          </a:p>
          <a:p>
            <a:r>
              <a:rPr lang="en-US" sz="1200" dirty="0" err="1"/>
              <a:t>Vigdís</a:t>
            </a:r>
            <a:r>
              <a:rPr lang="en-US" sz="1200" dirty="0"/>
              <a:t> </a:t>
            </a:r>
            <a:r>
              <a:rPr lang="en-US" sz="1200" dirty="0" err="1"/>
              <a:t>Finnbogadóttir</a:t>
            </a:r>
            <a:r>
              <a:rPr lang="en-US" sz="1200" dirty="0"/>
              <a:t> was born in Reykjavík on 15 April 1930. Her father, </a:t>
            </a:r>
            <a:r>
              <a:rPr lang="en-US" sz="1200" dirty="0" err="1"/>
              <a:t>Finnbogi</a:t>
            </a:r>
            <a:r>
              <a:rPr lang="en-US" sz="1200" dirty="0"/>
              <a:t> </a:t>
            </a:r>
            <a:r>
              <a:rPr lang="en-US" sz="1200" dirty="0" err="1"/>
              <a:t>Rútur</a:t>
            </a:r>
            <a:r>
              <a:rPr lang="en-US" sz="1200" dirty="0"/>
              <a:t> </a:t>
            </a:r>
            <a:r>
              <a:rPr lang="en-US" sz="1200" dirty="0" err="1"/>
              <a:t>Þorvaldsson</a:t>
            </a:r>
            <a:r>
              <a:rPr lang="en-US" sz="1200" dirty="0"/>
              <a:t>, was a civil engineer, as well as a professor at the University of Iceland. Her mother, </a:t>
            </a:r>
            <a:r>
              <a:rPr lang="en-US" sz="1200" dirty="0" err="1"/>
              <a:t>Sigríður</a:t>
            </a:r>
            <a:r>
              <a:rPr lang="en-US" sz="1200" dirty="0"/>
              <a:t> </a:t>
            </a:r>
            <a:r>
              <a:rPr lang="en-US" sz="1200" dirty="0" err="1"/>
              <a:t>Eiríksdóttir</a:t>
            </a:r>
            <a:r>
              <a:rPr lang="en-US" sz="1200" dirty="0"/>
              <a:t>, was a nurse and the chairperson of the Icelandic Nurses Association. They had two children: </a:t>
            </a:r>
            <a:r>
              <a:rPr lang="en-US" sz="1200" dirty="0" err="1"/>
              <a:t>Vigdís</a:t>
            </a:r>
            <a:r>
              <a:rPr lang="en-US" sz="1200" dirty="0"/>
              <a:t> and then a son a year later. After passing her matriculation exam in 1949, </a:t>
            </a:r>
            <a:r>
              <a:rPr lang="en-US" sz="1200" dirty="0" err="1"/>
              <a:t>Vigdís</a:t>
            </a:r>
            <a:r>
              <a:rPr lang="en-US" sz="1200" dirty="0"/>
              <a:t> studied French and French literature at the University of Grenoble and the Sorbonne in Paris from 1949 to 1953, then studied the history of theater at the University of Copenhagen. She then acquired a BA in French and English, as well as PGCE, at the University of Iceland. She married a physician in 1954, but divorced in 1963, and at the age of 41 she adopted a daughter, being the first single woman who was allowed to adopt a child.</a:t>
            </a:r>
            <a:endParaRPr lang="en-US" sz="1200" baseline="30000" dirty="0"/>
          </a:p>
          <a:p>
            <a:r>
              <a:rPr lang="en-US" sz="1200" dirty="0"/>
              <a:t>After graduation </a:t>
            </a:r>
            <a:r>
              <a:rPr lang="en-US" sz="1200" dirty="0" err="1"/>
              <a:t>Vigdís</a:t>
            </a:r>
            <a:r>
              <a:rPr lang="en-US" sz="1200" dirty="0"/>
              <a:t> taught French and French drama at the University and worked with experimental theatre. She worked with the Reykjavík Theatre Company from 1954 to 1957 and again from 1961 to 1964. During the summers, she also worked as a tour guide. </a:t>
            </a:r>
            <a:r>
              <a:rPr lang="en-US" sz="1200" dirty="0" err="1"/>
              <a:t>Vigdís</a:t>
            </a:r>
            <a:r>
              <a:rPr lang="en-US" sz="1200" dirty="0"/>
              <a:t> taught French at </a:t>
            </a:r>
            <a:r>
              <a:rPr lang="en-US" sz="1200" dirty="0" err="1"/>
              <a:t>Menntaskólinn</a:t>
            </a:r>
            <a:r>
              <a:rPr lang="en-US" sz="1200" dirty="0"/>
              <a:t> í Reykjavík 1962–67 and at </a:t>
            </a:r>
            <a:r>
              <a:rPr lang="en-US" sz="1200" dirty="0" err="1"/>
              <a:t>Menntaskólinn</a:t>
            </a:r>
            <a:r>
              <a:rPr lang="en-US" sz="1200" dirty="0"/>
              <a:t> </a:t>
            </a:r>
            <a:r>
              <a:rPr lang="en-US" sz="1200" dirty="0" err="1"/>
              <a:t>við</a:t>
            </a:r>
            <a:r>
              <a:rPr lang="en-US" sz="1200" dirty="0"/>
              <a:t> </a:t>
            </a:r>
            <a:r>
              <a:rPr lang="en-US" sz="1200" dirty="0" err="1"/>
              <a:t>Hamrahlíð</a:t>
            </a:r>
            <a:r>
              <a:rPr lang="en-US" sz="1200" dirty="0"/>
              <a:t> from 1967 to 1972. She also taught for a while at University of Iceland, as well as holding French courses on RÚV, the Icelandic state television.</a:t>
            </a:r>
          </a:p>
          <a:p>
            <a:r>
              <a:rPr lang="en-US" sz="1200" dirty="0"/>
              <a:t>She was the Artistic Director of the Reykjavík Theatre Company (</a:t>
            </a:r>
            <a:r>
              <a:rPr lang="en-US" sz="1200" dirty="0" err="1"/>
              <a:t>Leikfélag</a:t>
            </a:r>
            <a:r>
              <a:rPr lang="en-US" sz="1200" dirty="0"/>
              <a:t> </a:t>
            </a:r>
            <a:r>
              <a:rPr lang="en-US" sz="1200" dirty="0" err="1"/>
              <a:t>Reykjavíkur</a:t>
            </a:r>
            <a:r>
              <a:rPr lang="en-US" sz="1200" dirty="0"/>
              <a:t>), later the City Theatre from 1972 to 1980. From 1976 to 1980, she was a member of the Advisory Committee on Cultural Affairs in the Nordic countries.</a:t>
            </a:r>
          </a:p>
          <a:p>
            <a:r>
              <a:rPr lang="en-US" sz="1200" dirty="0"/>
              <a:t>In 1996 she became founding chair of the Council of Women World Leaders at the John F. Kennedy School of Government at Harvard University. Two years later she was appointed president of the United Nations Educational, Scientific and Cultural Organization World Commission on the Ethics of Scientific Knowledge and Technology.</a:t>
            </a:r>
          </a:p>
          <a:p>
            <a:r>
              <a:rPr lang="en-US" sz="1200" dirty="0"/>
              <a:t>The Icelandic women's movement has a long history. During the International Women's Year in 1975 Icelandic women attracted great attention when they organized a general strike to show how important women's undervalued work was. 90 per cent of the Icelandic women went on strike. And at the presidential election in 1980 the women's movement focused on electing a woman. After much persuasion </a:t>
            </a:r>
            <a:r>
              <a:rPr lang="en-US" sz="1200" dirty="0" err="1"/>
              <a:t>Vigdís</a:t>
            </a:r>
            <a:r>
              <a:rPr lang="en-US" sz="1200" dirty="0"/>
              <a:t> accepted to run against three male candidates. She was the first woman in the world to be elected as head of state in a democratic election, despite being a divorced single mother. She was narrowly elected, with 33.6 percent of the national vote, while her nearest rival got 32.1 percent. She became very popular and was subsequently reelected three times, unopposed in 1984, with 94.6 percent of the votes against another woman in 1988 and unopposed in 1992. In 1996 she decided not to run for reelection.</a:t>
            </a:r>
          </a:p>
          <a:p>
            <a:r>
              <a:rPr lang="en-US" sz="1200" dirty="0"/>
              <a:t>Although the Icelandic presidency is largely a ceremonial position, </a:t>
            </a:r>
            <a:r>
              <a:rPr lang="en-US" sz="1200" dirty="0" err="1"/>
              <a:t>Vigdís</a:t>
            </a:r>
            <a:r>
              <a:rPr lang="en-US" sz="1200" dirty="0"/>
              <a:t> took an active role as environmental activist and fought for Icelandic language and culture, acting as a cultural ambassador in promoting the country. She emphasized the role of small nations and hosted a crucial summit between US President Ronald Reagan and Soviet leader Mikhail Gorbachev in 1986. She had as her motto: 'Never let the women down' and worked specifically to promote girls' education. She was also aware of her role as a model for young women.</a:t>
            </a:r>
          </a:p>
          <a:p>
            <a:r>
              <a:rPr lang="en-US" sz="1200" dirty="0"/>
              <a:t>In 1993 the work </a:t>
            </a:r>
            <a:r>
              <a:rPr lang="en-US" sz="1200" i="1" dirty="0"/>
              <a:t>Mitt Folk</a:t>
            </a:r>
            <a:r>
              <a:rPr lang="en-US" sz="1200" dirty="0"/>
              <a:t>, commissioned by the British government, by the composer Oliver Kentish was dedicated to her as a gift from Britain to Iceland celebrating the 50th anniversary of the republic</a:t>
            </a:r>
          </a:p>
          <a:p>
            <a:r>
              <a:rPr lang="en-US" sz="1200" dirty="0"/>
              <a:t>Since 1998, </a:t>
            </a:r>
            <a:r>
              <a:rPr lang="en-US" sz="1200" dirty="0" err="1"/>
              <a:t>Vigdís</a:t>
            </a:r>
            <a:r>
              <a:rPr lang="en-US" sz="1200" dirty="0"/>
              <a:t> </a:t>
            </a:r>
            <a:r>
              <a:rPr lang="en-US" sz="1200" dirty="0" err="1"/>
              <a:t>Finnbogadóttir</a:t>
            </a:r>
            <a:r>
              <a:rPr lang="en-US" sz="1200" dirty="0"/>
              <a:t> has been UNESCO’s Goodwill Ambassador for languages.</a:t>
            </a:r>
          </a:p>
          <a:p>
            <a:r>
              <a:rPr lang="en-US" sz="1200" dirty="0"/>
              <a:t>She is also a member of the </a:t>
            </a:r>
            <a:r>
              <a:rPr lang="en-US" sz="1200" dirty="0" err="1"/>
              <a:t>Fondation</a:t>
            </a:r>
            <a:r>
              <a:rPr lang="en-US" sz="1200" dirty="0"/>
              <a:t> </a:t>
            </a:r>
            <a:r>
              <a:rPr lang="en-US" sz="1200" dirty="0" err="1"/>
              <a:t>Chiracshonour</a:t>
            </a:r>
            <a:r>
              <a:rPr lang="en-US" sz="1200" dirty="0"/>
              <a:t> committee, ever since the foundation was launched in 2008 by former French president Jacques Chirac in order to promote world peace.</a:t>
            </a:r>
          </a:p>
          <a:p>
            <a:r>
              <a:rPr lang="en-US" sz="1200" dirty="0"/>
              <a:t>She has received 16 honorary degrees in various countries and a </a:t>
            </a:r>
            <a:r>
              <a:rPr lang="en-US" sz="1200" dirty="0" err="1"/>
              <a:t>a</a:t>
            </a:r>
            <a:r>
              <a:rPr lang="en-US" sz="1200" dirty="0"/>
              <a:t> member of the Club of Madrid, an independent non-profit organization composed of 81 democratic former Presidents and Prime Ministers from 57 different countries.</a:t>
            </a:r>
          </a:p>
          <a:p>
            <a:r>
              <a:rPr lang="en-US" sz="1200" dirty="0"/>
              <a:t>Wikipedia</a:t>
            </a:r>
            <a:endParaRPr lang="en-US" sz="1200" b="0" i="0" dirty="0">
              <a:effectLst/>
            </a:endParaRPr>
          </a:p>
        </p:txBody>
      </p:sp>
    </p:spTree>
    <p:extLst>
      <p:ext uri="{BB962C8B-B14F-4D97-AF65-F5344CB8AC3E}">
        <p14:creationId xmlns:p14="http://schemas.microsoft.com/office/powerpoint/2010/main" val="1538654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B53273-2F4E-4B1A-BCBC-403E4EC86137}"/>
              </a:ext>
            </a:extLst>
          </p:cNvPr>
          <p:cNvSpPr txBox="1"/>
          <p:nvPr/>
        </p:nvSpPr>
        <p:spPr>
          <a:xfrm>
            <a:off x="157655" y="257267"/>
            <a:ext cx="11876689" cy="6463308"/>
          </a:xfrm>
          <a:prstGeom prst="rect">
            <a:avLst/>
          </a:prstGeom>
          <a:noFill/>
        </p:spPr>
        <p:txBody>
          <a:bodyPr wrap="square">
            <a:spAutoFit/>
          </a:bodyPr>
          <a:lstStyle/>
          <a:p>
            <a:pPr algn="l" fontAlgn="base"/>
            <a:r>
              <a:rPr lang="en-US" b="0" i="0" dirty="0">
                <a:solidFill>
                  <a:srgbClr val="000000"/>
                </a:solidFill>
                <a:effectLst/>
                <a:latin typeface="Abadi" panose="020B0604020104020204" pitchFamily="34" charset="0"/>
              </a:rPr>
              <a:t>President Kimball pointed out a few leadership attributes and skills the Savior demonstrated perfectly (see </a:t>
            </a:r>
            <a:r>
              <a:rPr lang="en-US" b="0" i="0" u="none" strike="noStrike" dirty="0">
                <a:solidFill>
                  <a:srgbClr val="000000"/>
                </a:solidFill>
                <a:effectLst/>
                <a:latin typeface="Abadi" panose="020B0604020104020204" pitchFamily="34" charset="0"/>
                <a:hlinkClick r:id="rId2"/>
              </a:rPr>
              <a:t>“Jesus: The Perfect Leader”</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operated from a base of fixed principles or truths rather than making up the rules as he went along” (p. 5; see </a:t>
            </a:r>
            <a:r>
              <a:rPr lang="en-US" b="0" i="0" u="none" strike="noStrike" dirty="0">
                <a:solidFill>
                  <a:srgbClr val="000000"/>
                </a:solidFill>
                <a:effectLst/>
                <a:latin typeface="Abadi" panose="020B0604020104020204" pitchFamily="34" charset="0"/>
                <a:hlinkClick r:id="rId3"/>
              </a:rPr>
              <a:t>John 5:19</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4"/>
              </a:rPr>
              <a:t>8:28</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5"/>
              </a:rPr>
              <a:t>12:49</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“He walked and worked with those he was to serve” (p. 5; see </a:t>
            </a:r>
            <a:r>
              <a:rPr lang="en-US" b="0" i="0" u="none" strike="noStrike" dirty="0">
                <a:solidFill>
                  <a:srgbClr val="000000"/>
                </a:solidFill>
                <a:effectLst/>
                <a:latin typeface="Abadi" panose="020B0604020104020204" pitchFamily="34" charset="0"/>
                <a:hlinkClick r:id="rId6"/>
              </a:rPr>
              <a:t>1 Nephi 11:31</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7"/>
              </a:rPr>
              <a:t>Matthew 9:11–13</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8"/>
              </a:rPr>
              <a:t>Mark 10:13–16</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was a listening leader” (p. 5; see </a:t>
            </a:r>
            <a:r>
              <a:rPr lang="en-US" b="0" i="0" u="none" strike="noStrike" dirty="0">
                <a:solidFill>
                  <a:srgbClr val="000000"/>
                </a:solidFill>
                <a:effectLst/>
                <a:latin typeface="Abadi" panose="020B0604020104020204" pitchFamily="34" charset="0"/>
                <a:hlinkClick r:id="rId9"/>
              </a:rPr>
              <a:t>D&amp;C 67:1</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10"/>
              </a:rPr>
              <a:t>Mark 5:35–36</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was a patient, pleading, loving leader” (p. 5; see </a:t>
            </a:r>
            <a:r>
              <a:rPr lang="en-US" b="0" i="0" u="none" strike="noStrike" dirty="0">
                <a:solidFill>
                  <a:srgbClr val="000000"/>
                </a:solidFill>
                <a:effectLst/>
                <a:latin typeface="Abadi" panose="020B0604020104020204" pitchFamily="34" charset="0"/>
                <a:hlinkClick r:id="rId11"/>
              </a:rPr>
              <a:t>John 21:15–17</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12"/>
              </a:rPr>
              <a:t>Jacob 5:46–47</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13"/>
              </a:rPr>
              <a:t>3 Nephi 10:3–6</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loved his followers, he was able to level with them, to be candid and forthright with them” (p. 5; see </a:t>
            </a:r>
            <a:r>
              <a:rPr lang="en-US" b="0" i="0" u="none" strike="noStrike" dirty="0">
                <a:solidFill>
                  <a:srgbClr val="000000"/>
                </a:solidFill>
                <a:effectLst/>
                <a:latin typeface="Abadi" panose="020B0604020104020204" pitchFamily="34" charset="0"/>
                <a:hlinkClick r:id="rId14"/>
              </a:rPr>
              <a:t>D&amp;C 3:1–10</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15"/>
              </a:rPr>
              <a:t>95:1</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16"/>
              </a:rPr>
              <a:t>Luke 22:31–32</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leadership emphasized the importance of being discerning with regard to others, without seeking to control them” (p. 6; see </a:t>
            </a:r>
            <a:r>
              <a:rPr lang="en-US" b="0" i="0" u="none" strike="noStrike" dirty="0">
                <a:solidFill>
                  <a:srgbClr val="000000"/>
                </a:solidFill>
                <a:effectLst/>
                <a:latin typeface="Abadi" panose="020B0604020104020204" pitchFamily="34" charset="0"/>
                <a:hlinkClick r:id="rId17"/>
              </a:rPr>
              <a:t>D&amp;C 121:37, 39</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18"/>
              </a:rPr>
              <a:t>Moses 3:16–17</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19"/>
              </a:rPr>
              <a:t>John 8:1–9</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“He gave [his disciples] important and specific things to do for their development” (p. 6; see </a:t>
            </a:r>
            <a:r>
              <a:rPr lang="en-US" b="0" i="0" u="none" strike="noStrike" dirty="0">
                <a:solidFill>
                  <a:srgbClr val="000000"/>
                </a:solidFill>
                <a:effectLst/>
                <a:latin typeface="Abadi" panose="020B0604020104020204" pitchFamily="34" charset="0"/>
                <a:hlinkClick r:id="rId20"/>
              </a:rPr>
              <a:t>Matthew 26:17–19</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21"/>
              </a:rPr>
              <a:t>John 21:4–6</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22"/>
              </a:rPr>
              <a:t>D&amp;C 95:13–17</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was not afraid to make demands of those he led” (p. 6; see </a:t>
            </a:r>
            <a:r>
              <a:rPr lang="en-US" b="0" i="0" u="none" strike="noStrike" dirty="0">
                <a:solidFill>
                  <a:srgbClr val="000000"/>
                </a:solidFill>
                <a:effectLst/>
                <a:latin typeface="Abadi" panose="020B0604020104020204" pitchFamily="34" charset="0"/>
                <a:hlinkClick r:id="rId23"/>
              </a:rPr>
              <a:t>Matthew 5:48</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24"/>
              </a:rPr>
              <a:t>19:16–21</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25"/>
              </a:rPr>
              <a:t>1 Nephi 17:8</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believed in his followers, not alone for what they were, but for what they had the possibilities to become” (p. 6; see </a:t>
            </a:r>
            <a:r>
              <a:rPr lang="en-US" b="0" i="0" u="none" strike="noStrike" dirty="0">
                <a:solidFill>
                  <a:srgbClr val="000000"/>
                </a:solidFill>
                <a:effectLst/>
                <a:latin typeface="Abadi" panose="020B0604020104020204" pitchFamily="34" charset="0"/>
                <a:hlinkClick r:id="rId26"/>
              </a:rPr>
              <a:t>John 1:35–42</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27"/>
              </a:rPr>
              <a:t>D&amp;C 78:17–18</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28"/>
              </a:rPr>
              <a:t>Moses 6:31–32</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gave people truths and tasks that were matched to their capacity” (p. 6; see </a:t>
            </a:r>
            <a:r>
              <a:rPr lang="en-US" b="0" i="0" u="none" strike="noStrike" dirty="0">
                <a:solidFill>
                  <a:srgbClr val="000000"/>
                </a:solidFill>
                <a:effectLst/>
                <a:latin typeface="Abadi" panose="020B0604020104020204" pitchFamily="34" charset="0"/>
                <a:hlinkClick r:id="rId29"/>
              </a:rPr>
              <a:t>D&amp;C 1:24</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30"/>
              </a:rPr>
              <a:t>19:21–22</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31"/>
              </a:rPr>
              <a:t>110:11–16</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32"/>
              </a:rPr>
              <a:t>Joshua 5:12</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taught us that we are accountable. … A good leader will remember he is accountable to God as well as to those he leads” (p. 6; see </a:t>
            </a:r>
            <a:r>
              <a:rPr lang="en-US" b="0" i="0" u="none" strike="noStrike" dirty="0">
                <a:solidFill>
                  <a:srgbClr val="000000"/>
                </a:solidFill>
                <a:effectLst/>
                <a:latin typeface="Abadi" panose="020B0604020104020204" pitchFamily="34" charset="0"/>
                <a:hlinkClick r:id="rId33"/>
              </a:rPr>
              <a:t>John 17:12</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34"/>
              </a:rPr>
              <a:t>Jacob 1:19</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35"/>
              </a:rPr>
              <a:t>Ezekiel 33:2–6</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36"/>
              </a:rPr>
              <a:t>34:2–6</a:t>
            </a:r>
            <a:r>
              <a:rPr lang="en-US" b="0" i="0" dirty="0">
                <a:solidFill>
                  <a:srgbClr val="000000"/>
                </a:solidFill>
                <a:effectLst/>
                <a:latin typeface="Abadi" panose="020B0604020104020204" pitchFamily="34" charset="0"/>
              </a:rPr>
              <a:t>).</a:t>
            </a:r>
          </a:p>
          <a:p>
            <a:pPr algn="l" fontAlgn="base">
              <a:buFont typeface="Arial" panose="020B0604020202020204" pitchFamily="34" charset="0"/>
              <a:buChar char="•"/>
            </a:pPr>
            <a:r>
              <a:rPr lang="en-US" b="0" i="0" dirty="0">
                <a:solidFill>
                  <a:srgbClr val="000000"/>
                </a:solidFill>
                <a:effectLst/>
                <a:latin typeface="Abadi" panose="020B0604020104020204" pitchFamily="34" charset="0"/>
              </a:rPr>
              <a:t>“Jesus also taught us how important it is to use our time wisely” (p. 6; see </a:t>
            </a:r>
            <a:r>
              <a:rPr lang="en-US" b="0" i="0" u="none" strike="noStrike" dirty="0">
                <a:solidFill>
                  <a:srgbClr val="000000"/>
                </a:solidFill>
                <a:effectLst/>
                <a:latin typeface="Abadi" panose="020B0604020104020204" pitchFamily="34" charset="0"/>
                <a:hlinkClick r:id="rId37"/>
              </a:rPr>
              <a:t>Mark 1:35</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38"/>
              </a:rPr>
              <a:t>Luke 10:38–42</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39"/>
              </a:rPr>
              <a:t>Ecclesiastes 3:1–8</a:t>
            </a:r>
            <a:r>
              <a:rPr lang="en-US" b="0" i="0" dirty="0">
                <a:solidFill>
                  <a:srgbClr val="000000"/>
                </a:solidFill>
                <a:effectLst/>
                <a:latin typeface="Abadi" panose="020B0604020104020204" pitchFamily="34" charset="0"/>
              </a:rPr>
              <a:t>; </a:t>
            </a:r>
            <a:r>
              <a:rPr lang="en-US" b="0" i="0" u="none" strike="noStrike" dirty="0">
                <a:solidFill>
                  <a:srgbClr val="000000"/>
                </a:solidFill>
                <a:effectLst/>
                <a:latin typeface="Abadi" panose="020B0604020104020204" pitchFamily="34" charset="0"/>
                <a:hlinkClick r:id="rId40"/>
              </a:rPr>
              <a:t>D&amp;C 60:13</a:t>
            </a:r>
            <a:r>
              <a:rPr lang="en-US" b="0" i="0" dirty="0">
                <a:solidFill>
                  <a:srgbClr val="000000"/>
                </a:solidFill>
                <a:effectLst/>
                <a:latin typeface="Abadi" panose="020B0604020104020204" pitchFamily="34" charset="0"/>
              </a:rPr>
              <a:t>).</a:t>
            </a:r>
          </a:p>
          <a:p>
            <a:pPr fontAlgn="base"/>
            <a:r>
              <a:rPr lang="en-US" b="1" i="0" dirty="0">
                <a:solidFill>
                  <a:srgbClr val="000000"/>
                </a:solidFill>
                <a:effectLst/>
                <a:latin typeface="Calibri" panose="020F0502020204030204" pitchFamily="34" charset="0"/>
              </a:rPr>
              <a:t>Become a Christlike Leader</a:t>
            </a:r>
            <a:endParaRPr lang="en-US" b="1" i="1" dirty="0">
              <a:solidFill>
                <a:srgbClr val="53575B"/>
              </a:solidFill>
              <a:effectLst/>
              <a:latin typeface="Calibri" panose="020F0502020204030204" pitchFamily="34" charset="0"/>
            </a:endParaRPr>
          </a:p>
        </p:txBody>
      </p:sp>
    </p:spTree>
    <p:extLst>
      <p:ext uri="{BB962C8B-B14F-4D97-AF65-F5344CB8AC3E}">
        <p14:creationId xmlns:p14="http://schemas.microsoft.com/office/powerpoint/2010/main" val="1431133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32607C-148A-4829-A8FF-405ED7F9C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569660"/>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Called of God</a:t>
            </a:r>
          </a:p>
          <a:p>
            <a:pPr algn="ctr"/>
            <a:r>
              <a:rPr lang="en-US" sz="4800" dirty="0">
                <a:solidFill>
                  <a:schemeClr val="bg1"/>
                </a:solidFill>
                <a:latin typeface="Rockwell Extra Bold" panose="02060903040505020403" pitchFamily="18" charset="0"/>
                <a:ea typeface="Wednesday" pitchFamily="2" charset="0"/>
              </a:rPr>
              <a:t>Hebrews 5-6</a:t>
            </a:r>
          </a:p>
        </p:txBody>
      </p:sp>
      <p:sp>
        <p:nvSpPr>
          <p:cNvPr id="6" name="Rectangle 5"/>
          <p:cNvSpPr/>
          <p:nvPr/>
        </p:nvSpPr>
        <p:spPr>
          <a:xfrm>
            <a:off x="4442234" y="3320420"/>
            <a:ext cx="6096000" cy="1200329"/>
          </a:xfrm>
          <a:prstGeom prst="rect">
            <a:avLst/>
          </a:prstGeom>
        </p:spPr>
        <p:txBody>
          <a:bodyPr>
            <a:spAutoFit/>
          </a:bodyPr>
          <a:lstStyle/>
          <a:p>
            <a:r>
              <a:rPr lang="en-US" b="1" i="1" dirty="0">
                <a:solidFill>
                  <a:schemeClr val="bg1"/>
                </a:solidFill>
                <a:latin typeface="Palatino"/>
              </a:rPr>
              <a:t>For every high priest taken from among men is ordained for men in things pertaining to God, that he may offer both gifts and sacrifices for sins:</a:t>
            </a:r>
          </a:p>
          <a:p>
            <a:r>
              <a:rPr lang="en-US" b="1" i="1" dirty="0">
                <a:solidFill>
                  <a:schemeClr val="bg1"/>
                </a:solidFill>
                <a:latin typeface="Palatino"/>
              </a:rPr>
              <a:t>Hebrews 5:1</a:t>
            </a:r>
            <a:endParaRPr lang="en-US" b="1" i="1" dirty="0">
              <a:solidFill>
                <a:schemeClr val="bg1"/>
              </a:solidFill>
            </a:endParaRPr>
          </a:p>
        </p:txBody>
      </p:sp>
      <p:grpSp>
        <p:nvGrpSpPr>
          <p:cNvPr id="2" name="Group 1">
            <a:extLst>
              <a:ext uri="{FF2B5EF4-FFF2-40B4-BE49-F238E27FC236}">
                <a16:creationId xmlns:a16="http://schemas.microsoft.com/office/drawing/2014/main" id="{58FA086C-8AEE-D779-17CE-4B3EA2B494AD}"/>
              </a:ext>
            </a:extLst>
          </p:cNvPr>
          <p:cNvGrpSpPr/>
          <p:nvPr/>
        </p:nvGrpSpPr>
        <p:grpSpPr>
          <a:xfrm>
            <a:off x="1050603" y="2472784"/>
            <a:ext cx="3050721" cy="2895600"/>
            <a:chOff x="848008" y="2239401"/>
            <a:chExt cx="3050721" cy="2895600"/>
          </a:xfrm>
        </p:grpSpPr>
        <p:pic>
          <p:nvPicPr>
            <p:cNvPr id="3" name="Picture 2" descr="Image result for clouds">
              <a:extLst>
                <a:ext uri="{FF2B5EF4-FFF2-40B4-BE49-F238E27FC236}">
                  <a16:creationId xmlns:a16="http://schemas.microsoft.com/office/drawing/2014/main" id="{27710966-C6F7-1FD7-503C-637DA8353E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 t="9109" r="2739" b="28845"/>
            <a:stretch/>
          </p:blipFill>
          <p:spPr bwMode="auto">
            <a:xfrm>
              <a:off x="959668" y="2344846"/>
              <a:ext cx="2786310" cy="266171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40B8A6E-BDF0-F764-9222-31EE23899C3C}"/>
                </a:ext>
              </a:extLst>
            </p:cNvPr>
            <p:cNvGrpSpPr/>
            <p:nvPr/>
          </p:nvGrpSpPr>
          <p:grpSpPr>
            <a:xfrm>
              <a:off x="848008" y="2239401"/>
              <a:ext cx="3050721" cy="2895600"/>
              <a:chOff x="304800" y="3429000"/>
              <a:chExt cx="3050721" cy="2895600"/>
            </a:xfrm>
          </p:grpSpPr>
          <p:grpSp>
            <p:nvGrpSpPr>
              <p:cNvPr id="9" name="Group 8">
                <a:extLst>
                  <a:ext uri="{FF2B5EF4-FFF2-40B4-BE49-F238E27FC236}">
                    <a16:creationId xmlns:a16="http://schemas.microsoft.com/office/drawing/2014/main" id="{CE9A37B7-1B15-C0CE-5048-9FFD7AEF8813}"/>
                  </a:ext>
                </a:extLst>
              </p:cNvPr>
              <p:cNvGrpSpPr/>
              <p:nvPr/>
            </p:nvGrpSpPr>
            <p:grpSpPr>
              <a:xfrm rot="2107423">
                <a:off x="1281104" y="3790950"/>
                <a:ext cx="376315" cy="879933"/>
                <a:chOff x="7696200" y="914400"/>
                <a:chExt cx="685800" cy="2438400"/>
              </a:xfrm>
            </p:grpSpPr>
            <p:sp>
              <p:nvSpPr>
                <p:cNvPr id="41" name="Moon 40">
                  <a:extLst>
                    <a:ext uri="{FF2B5EF4-FFF2-40B4-BE49-F238E27FC236}">
                      <a16:creationId xmlns:a16="http://schemas.microsoft.com/office/drawing/2014/main" id="{EA02070B-7486-E705-3FC6-ACA52C1203A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2871D290-658F-AC7E-85DF-49AA2A9BC86E}"/>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2B4E68CE-96CF-63EE-0587-4615F784104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EE5A5C3-1E94-1280-A8FF-F47BE16FEB85}"/>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C2836DD5-6DED-41E7-452C-9C472B7058F2}"/>
                  </a:ext>
                </a:extLst>
              </p:cNvPr>
              <p:cNvGrpSpPr/>
              <p:nvPr/>
            </p:nvGrpSpPr>
            <p:grpSpPr>
              <a:xfrm rot="19262140" flipH="1">
                <a:off x="1950772" y="3835879"/>
                <a:ext cx="376315" cy="801380"/>
                <a:chOff x="7696200" y="914400"/>
                <a:chExt cx="685800" cy="2438400"/>
              </a:xfrm>
            </p:grpSpPr>
            <p:sp>
              <p:nvSpPr>
                <p:cNvPr id="37" name="Moon 36">
                  <a:extLst>
                    <a:ext uri="{FF2B5EF4-FFF2-40B4-BE49-F238E27FC236}">
                      <a16:creationId xmlns:a16="http://schemas.microsoft.com/office/drawing/2014/main" id="{C68DD0EA-EE5E-38FB-64B3-4581AB689C2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C9858AC9-9994-80E7-3BEF-795295178D7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5B0097C5-6ECC-7B27-A6D1-A5CE973D8A8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7CB1A3D-D285-03DC-3B3F-3DF9B68E85A2}"/>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a:extLst>
                  <a:ext uri="{FF2B5EF4-FFF2-40B4-BE49-F238E27FC236}">
                    <a16:creationId xmlns:a16="http://schemas.microsoft.com/office/drawing/2014/main" id="{D2D3C8FD-F01D-5D26-A717-88F04EA0771F}"/>
                  </a:ext>
                </a:extLst>
              </p:cNvPr>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7A215CE-4D65-43F5-ECC4-AD2E1159065D}"/>
                  </a:ext>
                </a:extLst>
              </p:cNvPr>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A3486C74-7AED-DFBC-E1F9-2511FC7A08A0}"/>
                  </a:ext>
                </a:extLst>
              </p:cNvPr>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B333E243-508B-7E69-6C7F-7A781FE02DC7}"/>
                  </a:ext>
                </a:extLst>
              </p:cNvPr>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33579A7E-2F89-7177-27DF-8C8388EF0161}"/>
                  </a:ext>
                </a:extLst>
              </p:cNvPr>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5CB9D504-5E3E-9D39-A44E-C82BCA43FB1C}"/>
                  </a:ext>
                </a:extLst>
              </p:cNvPr>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484258-A638-DAD8-2B6F-C9548D7F8279}"/>
                  </a:ext>
                </a:extLst>
              </p:cNvPr>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48B78E-5F92-3D33-73BD-7188A1665871}"/>
                  </a:ext>
                </a:extLst>
              </p:cNvPr>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F1631C82-6F51-BED1-7EE2-D06C8A4443E9}"/>
                  </a:ext>
                </a:extLst>
              </p:cNvPr>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27DA224E-B45E-A14F-4548-C1764C1CBE87}"/>
                  </a:ext>
                </a:extLst>
              </p:cNvPr>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33F2F9C-F307-3D9F-4173-7B288998F595}"/>
                  </a:ext>
                </a:extLst>
              </p:cNvPr>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9">
                <a:extLst>
                  <a:ext uri="{FF2B5EF4-FFF2-40B4-BE49-F238E27FC236}">
                    <a16:creationId xmlns:a16="http://schemas.microsoft.com/office/drawing/2014/main" id="{B199642F-A3B9-D420-1C58-F0E703AF0FC5}"/>
                  </a:ext>
                </a:extLst>
              </p:cNvPr>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00">
                <a:extLst>
                  <a:ext uri="{FF2B5EF4-FFF2-40B4-BE49-F238E27FC236}">
                    <a16:creationId xmlns:a16="http://schemas.microsoft.com/office/drawing/2014/main" id="{74113900-BAEE-9A22-6F9F-22DBD093B769}"/>
                  </a:ext>
                </a:extLst>
              </p:cNvPr>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1">
                <a:extLst>
                  <a:ext uri="{FF2B5EF4-FFF2-40B4-BE49-F238E27FC236}">
                    <a16:creationId xmlns:a16="http://schemas.microsoft.com/office/drawing/2014/main" id="{5E11DC73-E046-20C7-5BF2-066E55D23385}"/>
                  </a:ext>
                </a:extLst>
              </p:cNvPr>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02">
                <a:extLst>
                  <a:ext uri="{FF2B5EF4-FFF2-40B4-BE49-F238E27FC236}">
                    <a16:creationId xmlns:a16="http://schemas.microsoft.com/office/drawing/2014/main" id="{26449126-5A19-A051-7485-1A21542585FB}"/>
                  </a:ext>
                </a:extLst>
              </p:cNvPr>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03">
                <a:extLst>
                  <a:ext uri="{FF2B5EF4-FFF2-40B4-BE49-F238E27FC236}">
                    <a16:creationId xmlns:a16="http://schemas.microsoft.com/office/drawing/2014/main" id="{D00036D7-2505-E1DA-253C-92DAF3CFF3C3}"/>
                  </a:ext>
                </a:extLst>
              </p:cNvPr>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4">
                <a:extLst>
                  <a:ext uri="{FF2B5EF4-FFF2-40B4-BE49-F238E27FC236}">
                    <a16:creationId xmlns:a16="http://schemas.microsoft.com/office/drawing/2014/main" id="{BE718139-C13A-8BD3-BADB-1CEC9721CBAC}"/>
                  </a:ext>
                </a:extLst>
              </p:cNvPr>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B8EBEFE-FEE7-9D8F-30CA-84EC79F6AF0D}"/>
                  </a:ext>
                </a:extLst>
              </p:cNvPr>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9419D37-A5AB-015A-7A66-E16C5461AAED}"/>
                  </a:ext>
                </a:extLst>
              </p:cNvPr>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7">
                <a:extLst>
                  <a:ext uri="{FF2B5EF4-FFF2-40B4-BE49-F238E27FC236}">
                    <a16:creationId xmlns:a16="http://schemas.microsoft.com/office/drawing/2014/main" id="{61AE24C2-BB3C-D676-D16E-183A76A787D3}"/>
                  </a:ext>
                </a:extLst>
              </p:cNvPr>
              <p:cNvGrpSpPr/>
              <p:nvPr/>
            </p:nvGrpSpPr>
            <p:grpSpPr>
              <a:xfrm>
                <a:off x="2028864" y="5256478"/>
                <a:ext cx="248519" cy="434702"/>
                <a:chOff x="2438400" y="402137"/>
                <a:chExt cx="2514600" cy="4398463"/>
              </a:xfrm>
            </p:grpSpPr>
            <p:sp>
              <p:nvSpPr>
                <p:cNvPr id="33" name="Snip Same Side Corner Rectangle 110">
                  <a:extLst>
                    <a:ext uri="{FF2B5EF4-FFF2-40B4-BE49-F238E27FC236}">
                      <a16:creationId xmlns:a16="http://schemas.microsoft.com/office/drawing/2014/main" id="{AE3E9AB6-2808-3556-BB1B-02C10911EF7F}"/>
                    </a:ext>
                  </a:extLst>
                </p:cNvPr>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552E27D-7CCB-054B-634A-76F27501C194}"/>
                    </a:ext>
                  </a:extLst>
                </p:cNvPr>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FCA9A4B-5A8E-A663-B147-2F804BC84F64}"/>
                    </a:ext>
                  </a:extLst>
                </p:cNvPr>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C3CB5928-6A3D-20E7-1EEB-2D26832293BA}"/>
                    </a:ext>
                  </a:extLst>
                </p:cNvPr>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Wave 30">
                <a:extLst>
                  <a:ext uri="{FF2B5EF4-FFF2-40B4-BE49-F238E27FC236}">
                    <a16:creationId xmlns:a16="http://schemas.microsoft.com/office/drawing/2014/main" id="{7BA6EBE0-4042-F120-DDDC-3428653999B2}"/>
                  </a:ext>
                </a:extLst>
              </p:cNvPr>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9F066CF9-74F5-398E-604B-B30E64C0EE76}"/>
                  </a:ext>
                </a:extLst>
              </p:cNvPr>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806026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p:cNvGrpSpPr/>
          <p:nvPr/>
        </p:nvGrpSpPr>
        <p:grpSpPr>
          <a:xfrm>
            <a:off x="99588" y="506994"/>
            <a:ext cx="11822238" cy="6086193"/>
            <a:chOff x="965200" y="2286000"/>
            <a:chExt cx="7239220" cy="2743200"/>
          </a:xfrm>
        </p:grpSpPr>
        <p:grpSp>
          <p:nvGrpSpPr>
            <p:cNvPr id="46" name="Group 18"/>
            <p:cNvGrpSpPr/>
            <p:nvPr/>
          </p:nvGrpSpPr>
          <p:grpSpPr>
            <a:xfrm>
              <a:off x="965200" y="2286000"/>
              <a:ext cx="7239220" cy="2743200"/>
              <a:chOff x="965200" y="2286000"/>
              <a:chExt cx="7302500" cy="2743200"/>
            </a:xfrm>
          </p:grpSpPr>
          <p:sp>
            <p:nvSpPr>
              <p:cNvPr id="48" name="Rectangle 47"/>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9" idx="1"/>
                <a:endCxn id="4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1070532" y="2355456"/>
              <a:ext cx="7023985" cy="208084"/>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How Do You Know?</a:t>
              </a:r>
            </a:p>
          </p:txBody>
        </p:sp>
      </p:grpSp>
      <p:grpSp>
        <p:nvGrpSpPr>
          <p:cNvPr id="16" name="Group 15"/>
          <p:cNvGrpSpPr/>
          <p:nvPr/>
        </p:nvGrpSpPr>
        <p:grpSpPr>
          <a:xfrm>
            <a:off x="7795035" y="2610480"/>
            <a:ext cx="1024210" cy="2767277"/>
            <a:chOff x="8256762" y="2547106"/>
            <a:chExt cx="1024210" cy="2767277"/>
          </a:xfrm>
        </p:grpSpPr>
        <p:grpSp>
          <p:nvGrpSpPr>
            <p:cNvPr id="53" name="Group 52"/>
            <p:cNvGrpSpPr/>
            <p:nvPr/>
          </p:nvGrpSpPr>
          <p:grpSpPr>
            <a:xfrm flipH="1">
              <a:off x="8256762" y="2547106"/>
              <a:ext cx="1024210" cy="2767277"/>
              <a:chOff x="1253215" y="3657600"/>
              <a:chExt cx="561335" cy="1951550"/>
            </a:xfrm>
          </p:grpSpPr>
          <p:grpSp>
            <p:nvGrpSpPr>
              <p:cNvPr id="58" name="Group 57"/>
              <p:cNvGrpSpPr/>
              <p:nvPr/>
            </p:nvGrpSpPr>
            <p:grpSpPr>
              <a:xfrm>
                <a:off x="1253215" y="3657600"/>
                <a:ext cx="561335" cy="1951550"/>
                <a:chOff x="5531813" y="2218318"/>
                <a:chExt cx="561335" cy="1951550"/>
              </a:xfrm>
            </p:grpSpPr>
            <p:sp>
              <p:nvSpPr>
                <p:cNvPr id="59" name="Oval 58"/>
                <p:cNvSpPr/>
                <p:nvPr/>
              </p:nvSpPr>
              <p:spPr>
                <a:xfrm>
                  <a:off x="5596319" y="2218318"/>
                  <a:ext cx="496829" cy="49682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0" name="Straight Connector 59"/>
                <p:cNvCxnSpPr/>
                <p:nvPr/>
              </p:nvCxnSpPr>
              <p:spPr>
                <a:xfrm flipH="1">
                  <a:off x="5754447" y="2739266"/>
                  <a:ext cx="99099" cy="8412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a:xfrm flipH="1" flipV="1">
                  <a:off x="5772913" y="3580492"/>
                  <a:ext cx="289824" cy="538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cxnSpLocks/>
                </p:cNvCxnSpPr>
                <p:nvPr/>
              </p:nvCxnSpPr>
              <p:spPr>
                <a:xfrm flipV="1">
                  <a:off x="5531813" y="3580494"/>
                  <a:ext cx="222633" cy="589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a:xfrm flipH="1">
                  <a:off x="5531814" y="2747521"/>
                  <a:ext cx="317291" cy="5412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p:cNvCxnSpPr>
                <a:cxnSpLocks/>
              </p:cNvCxnSpPr>
              <p:nvPr/>
            </p:nvCxnSpPr>
            <p:spPr>
              <a:xfrm>
                <a:off x="1570017" y="4196647"/>
                <a:ext cx="224046" cy="6271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78" name="Picture 6" descr="Image result for cop badge icon"/>
            <p:cNvPicPr>
              <a:picLocks noChangeAspect="1" noChangeArrowheads="1"/>
            </p:cNvPicPr>
            <p:nvPr/>
          </p:nvPicPr>
          <p:blipFill>
            <a:blip r:embed="rId3" cstate="print">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a:off x="8600792" y="3296594"/>
              <a:ext cx="524725" cy="5247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3420701" y="2446009"/>
            <a:ext cx="1179213" cy="2767277"/>
            <a:chOff x="2062682" y="2599918"/>
            <a:chExt cx="1179213" cy="2767277"/>
          </a:xfrm>
        </p:grpSpPr>
        <p:grpSp>
          <p:nvGrpSpPr>
            <p:cNvPr id="70" name="Group 69"/>
            <p:cNvGrpSpPr/>
            <p:nvPr/>
          </p:nvGrpSpPr>
          <p:grpSpPr>
            <a:xfrm>
              <a:off x="2062682" y="2599918"/>
              <a:ext cx="1024210" cy="2767277"/>
              <a:chOff x="1253215" y="3657600"/>
              <a:chExt cx="561335" cy="1951550"/>
            </a:xfrm>
          </p:grpSpPr>
          <p:grpSp>
            <p:nvGrpSpPr>
              <p:cNvPr id="71" name="Group 70"/>
              <p:cNvGrpSpPr/>
              <p:nvPr/>
            </p:nvGrpSpPr>
            <p:grpSpPr>
              <a:xfrm>
                <a:off x="1253215" y="3657600"/>
                <a:ext cx="561335" cy="1951550"/>
                <a:chOff x="5531813" y="2218318"/>
                <a:chExt cx="561335" cy="1951550"/>
              </a:xfrm>
            </p:grpSpPr>
            <p:sp>
              <p:nvSpPr>
                <p:cNvPr id="73" name="Oval 72"/>
                <p:cNvSpPr/>
                <p:nvPr/>
              </p:nvSpPr>
              <p:spPr>
                <a:xfrm>
                  <a:off x="5596319" y="2218318"/>
                  <a:ext cx="496829" cy="49682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4" name="Straight Connector 73"/>
                <p:cNvCxnSpPr/>
                <p:nvPr/>
              </p:nvCxnSpPr>
              <p:spPr>
                <a:xfrm flipH="1">
                  <a:off x="5754447" y="2739266"/>
                  <a:ext cx="99099" cy="8412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cxnSpLocks/>
                </p:cNvCxnSpPr>
                <p:nvPr/>
              </p:nvCxnSpPr>
              <p:spPr>
                <a:xfrm flipH="1" flipV="1">
                  <a:off x="5772913" y="3580492"/>
                  <a:ext cx="289824" cy="538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p:cNvCxnSpPr>
                <p:nvPr/>
              </p:nvCxnSpPr>
              <p:spPr>
                <a:xfrm flipV="1">
                  <a:off x="5531813" y="3580494"/>
                  <a:ext cx="222633" cy="589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p:cNvCxnSpPr>
                <p:nvPr/>
              </p:nvCxnSpPr>
              <p:spPr>
                <a:xfrm flipH="1">
                  <a:off x="5531814" y="2747521"/>
                  <a:ext cx="317291" cy="5412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a:cxnSpLocks/>
              </p:cNvCxnSpPr>
              <p:nvPr/>
            </p:nvCxnSpPr>
            <p:spPr>
              <a:xfrm>
                <a:off x="1570017" y="4196647"/>
                <a:ext cx="224046" cy="6271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080"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115" y="3322622"/>
              <a:ext cx="851780" cy="8517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69544" y="1421459"/>
            <a:ext cx="1086416" cy="2767277"/>
            <a:chOff x="769544" y="1421459"/>
            <a:chExt cx="1086416" cy="2767277"/>
          </a:xfrm>
        </p:grpSpPr>
        <p:grpSp>
          <p:nvGrpSpPr>
            <p:cNvPr id="102" name="Group 101"/>
            <p:cNvGrpSpPr/>
            <p:nvPr/>
          </p:nvGrpSpPr>
          <p:grpSpPr>
            <a:xfrm>
              <a:off x="784634" y="1421459"/>
              <a:ext cx="1024210" cy="2767277"/>
              <a:chOff x="1253215" y="3657600"/>
              <a:chExt cx="561335" cy="1951550"/>
            </a:xfrm>
          </p:grpSpPr>
          <p:grpSp>
            <p:nvGrpSpPr>
              <p:cNvPr id="103" name="Group 102"/>
              <p:cNvGrpSpPr/>
              <p:nvPr/>
            </p:nvGrpSpPr>
            <p:grpSpPr>
              <a:xfrm>
                <a:off x="1253215" y="3657600"/>
                <a:ext cx="561335" cy="1951550"/>
                <a:chOff x="5531813" y="2218318"/>
                <a:chExt cx="561335" cy="1951550"/>
              </a:xfrm>
            </p:grpSpPr>
            <p:sp>
              <p:nvSpPr>
                <p:cNvPr id="105" name="Oval 104"/>
                <p:cNvSpPr/>
                <p:nvPr/>
              </p:nvSpPr>
              <p:spPr>
                <a:xfrm>
                  <a:off x="5596319" y="2218318"/>
                  <a:ext cx="496829" cy="49682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6" name="Straight Connector 105"/>
                <p:cNvCxnSpPr/>
                <p:nvPr/>
              </p:nvCxnSpPr>
              <p:spPr>
                <a:xfrm flipH="1">
                  <a:off x="5754447" y="2739266"/>
                  <a:ext cx="99099" cy="8412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cxnSpLocks/>
                </p:cNvCxnSpPr>
                <p:nvPr/>
              </p:nvCxnSpPr>
              <p:spPr>
                <a:xfrm flipH="1" flipV="1">
                  <a:off x="5772913" y="3580492"/>
                  <a:ext cx="289824" cy="538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cxnSpLocks/>
                </p:cNvCxnSpPr>
                <p:nvPr/>
              </p:nvCxnSpPr>
              <p:spPr>
                <a:xfrm flipV="1">
                  <a:off x="5531813" y="3580494"/>
                  <a:ext cx="222633" cy="589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cxnSpLocks/>
                </p:cNvCxnSpPr>
                <p:nvPr/>
              </p:nvCxnSpPr>
              <p:spPr>
                <a:xfrm flipH="1">
                  <a:off x="5531814" y="2747521"/>
                  <a:ext cx="317291" cy="5412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4" name="Straight Connector 103"/>
              <p:cNvCxnSpPr>
                <a:cxnSpLocks/>
              </p:cNvCxnSpPr>
              <p:nvPr/>
            </p:nvCxnSpPr>
            <p:spPr>
              <a:xfrm>
                <a:off x="1570017" y="4196647"/>
                <a:ext cx="224046" cy="6271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769544" y="2779413"/>
              <a:ext cx="1086416" cy="4074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Doctor</a:t>
              </a:r>
            </a:p>
          </p:txBody>
        </p:sp>
      </p:grpSp>
      <p:grpSp>
        <p:nvGrpSpPr>
          <p:cNvPr id="20" name="Group 19"/>
          <p:cNvGrpSpPr/>
          <p:nvPr/>
        </p:nvGrpSpPr>
        <p:grpSpPr>
          <a:xfrm>
            <a:off x="9857715" y="1585930"/>
            <a:ext cx="1422904" cy="2767277"/>
            <a:chOff x="9649485" y="1920908"/>
            <a:chExt cx="1422904" cy="2767277"/>
          </a:xfrm>
        </p:grpSpPr>
        <p:grpSp>
          <p:nvGrpSpPr>
            <p:cNvPr id="112" name="Group 111"/>
            <p:cNvGrpSpPr/>
            <p:nvPr/>
          </p:nvGrpSpPr>
          <p:grpSpPr>
            <a:xfrm flipH="1">
              <a:off x="9812449" y="1920908"/>
              <a:ext cx="1024210" cy="2767277"/>
              <a:chOff x="1253215" y="3657600"/>
              <a:chExt cx="561335" cy="1951550"/>
            </a:xfrm>
          </p:grpSpPr>
          <p:grpSp>
            <p:nvGrpSpPr>
              <p:cNvPr id="114" name="Group 113"/>
              <p:cNvGrpSpPr/>
              <p:nvPr/>
            </p:nvGrpSpPr>
            <p:grpSpPr>
              <a:xfrm>
                <a:off x="1253215" y="3657600"/>
                <a:ext cx="561335" cy="1951550"/>
                <a:chOff x="5531813" y="2218318"/>
                <a:chExt cx="561335" cy="1951550"/>
              </a:xfrm>
            </p:grpSpPr>
            <p:sp>
              <p:nvSpPr>
                <p:cNvPr id="116" name="Oval 115"/>
                <p:cNvSpPr/>
                <p:nvPr/>
              </p:nvSpPr>
              <p:spPr>
                <a:xfrm>
                  <a:off x="5596319" y="2218318"/>
                  <a:ext cx="496829" cy="49682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7" name="Straight Connector 116"/>
                <p:cNvCxnSpPr/>
                <p:nvPr/>
              </p:nvCxnSpPr>
              <p:spPr>
                <a:xfrm flipH="1">
                  <a:off x="5754447" y="2739266"/>
                  <a:ext cx="99099" cy="8412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flipH="1" flipV="1">
                  <a:off x="5772913" y="3580492"/>
                  <a:ext cx="289824" cy="538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cxnSpLocks/>
                </p:cNvCxnSpPr>
                <p:nvPr/>
              </p:nvCxnSpPr>
              <p:spPr>
                <a:xfrm flipV="1">
                  <a:off x="5531813" y="3580494"/>
                  <a:ext cx="222633" cy="589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p:cNvCxnSpPr>
                <p:nvPr/>
              </p:nvCxnSpPr>
              <p:spPr>
                <a:xfrm flipH="1">
                  <a:off x="5531814" y="2747521"/>
                  <a:ext cx="317291" cy="5412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5" name="Straight Connector 114"/>
              <p:cNvCxnSpPr>
                <a:cxnSpLocks/>
              </p:cNvCxnSpPr>
              <p:nvPr/>
            </p:nvCxnSpPr>
            <p:spPr>
              <a:xfrm>
                <a:off x="1570017" y="4196647"/>
                <a:ext cx="224046" cy="6271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1" name="Rectangle 110"/>
            <p:cNvSpPr/>
            <p:nvPr/>
          </p:nvSpPr>
          <p:spPr>
            <a:xfrm>
              <a:off x="9649485" y="2933322"/>
              <a:ext cx="1422904" cy="8133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Law Enforcement</a:t>
              </a:r>
            </a:p>
          </p:txBody>
        </p:sp>
      </p:grpSp>
      <p:sp>
        <p:nvSpPr>
          <p:cNvPr id="17" name="Rectangle 16"/>
          <p:cNvSpPr/>
          <p:nvPr/>
        </p:nvSpPr>
        <p:spPr>
          <a:xfrm>
            <a:off x="2489703" y="1358517"/>
            <a:ext cx="7532483" cy="646331"/>
          </a:xfrm>
          <a:prstGeom prst="rect">
            <a:avLst/>
          </a:prstGeom>
        </p:spPr>
        <p:txBody>
          <a:bodyPr wrap="square">
            <a:spAutoFit/>
          </a:bodyPr>
          <a:lstStyle/>
          <a:p>
            <a:pPr algn="ctr"/>
            <a:r>
              <a:rPr lang="en-US" dirty="0">
                <a:solidFill>
                  <a:schemeClr val="bg1"/>
                </a:solidFill>
                <a:latin typeface="Calibri" panose="020F0502020204030204" pitchFamily="34" charset="0"/>
              </a:rPr>
              <a:t>Do these students lack the authority and ability to perform either to operate on you or give you a ticket?</a:t>
            </a:r>
            <a:endParaRPr lang="en-US" dirty="0">
              <a:solidFill>
                <a:schemeClr val="bg1"/>
              </a:solidFill>
            </a:endParaRPr>
          </a:p>
        </p:txBody>
      </p:sp>
      <p:sp>
        <p:nvSpPr>
          <p:cNvPr id="140" name="Rectangle 139"/>
          <p:cNvSpPr/>
          <p:nvPr/>
        </p:nvSpPr>
        <p:spPr>
          <a:xfrm>
            <a:off x="4635374" y="2633547"/>
            <a:ext cx="2986134" cy="1477328"/>
          </a:xfrm>
          <a:prstGeom prst="rect">
            <a:avLst/>
          </a:prstGeom>
        </p:spPr>
        <p:txBody>
          <a:bodyPr wrap="square">
            <a:spAutoFit/>
          </a:bodyPr>
          <a:lstStyle/>
          <a:p>
            <a:pPr algn="ctr"/>
            <a:r>
              <a:rPr lang="en-US" dirty="0">
                <a:solidFill>
                  <a:schemeClr val="bg1"/>
                </a:solidFill>
                <a:latin typeface="Calibri" panose="020F0502020204030204" pitchFamily="34" charset="0"/>
              </a:rPr>
              <a:t>What must they have?</a:t>
            </a:r>
          </a:p>
          <a:p>
            <a:pPr algn="ctr"/>
            <a:endParaRPr lang="en-US" dirty="0">
              <a:solidFill>
                <a:schemeClr val="bg1"/>
              </a:solidFill>
              <a:latin typeface="Calibri" panose="020F0502020204030204" pitchFamily="34" charset="0"/>
            </a:endParaRPr>
          </a:p>
          <a:p>
            <a:pPr algn="ctr"/>
            <a:r>
              <a:rPr lang="en-US" dirty="0">
                <a:solidFill>
                  <a:schemeClr val="bg1"/>
                </a:solidFill>
                <a:latin typeface="Calibri" panose="020F0502020204030204" pitchFamily="34" charset="0"/>
              </a:rPr>
              <a:t>Qualifications, Degrees, Training, Authority to perform their duties</a:t>
            </a:r>
            <a:endParaRPr lang="en-US" dirty="0">
              <a:solidFill>
                <a:schemeClr val="bg1"/>
              </a:solidFill>
            </a:endParaRPr>
          </a:p>
        </p:txBody>
      </p:sp>
      <p:sp>
        <p:nvSpPr>
          <p:cNvPr id="18" name="Rectangle 17"/>
          <p:cNvSpPr/>
          <p:nvPr/>
        </p:nvSpPr>
        <p:spPr>
          <a:xfrm>
            <a:off x="1671359" y="5513657"/>
            <a:ext cx="7933853" cy="954107"/>
          </a:xfrm>
          <a:prstGeom prst="rect">
            <a:avLst/>
          </a:prstGeom>
          <a:solidFill>
            <a:schemeClr val="accent6">
              <a:lumMod val="60000"/>
              <a:lumOff val="40000"/>
            </a:schemeClr>
          </a:solidFill>
        </p:spPr>
        <p:txBody>
          <a:bodyPr wrap="square">
            <a:spAutoFit/>
          </a:bodyPr>
          <a:lstStyle/>
          <a:p>
            <a:pPr algn="ctr"/>
            <a:r>
              <a:rPr lang="en-US" sz="1400" dirty="0">
                <a:solidFill>
                  <a:srgbClr val="333333"/>
                </a:solidFill>
                <a:latin typeface="Comic Sans MS" panose="030F0702030302020204" pitchFamily="66" charset="0"/>
              </a:rPr>
              <a:t>Just as society has established necessary qualifications and ways to obtain authority to carry out certain responsibilities, God has established necessary qualifications (such as faithfulness and worthiness) and ways to obtain authority to carry out certain responsibilities in His Church.</a:t>
            </a:r>
            <a:endParaRPr lang="en-US" sz="1400" dirty="0">
              <a:latin typeface="Comic Sans MS" panose="030F0702030302020204" pitchFamily="66" charset="0"/>
            </a:endParaRPr>
          </a:p>
        </p:txBody>
      </p:sp>
    </p:spTree>
    <p:extLst>
      <p:ext uri="{BB962C8B-B14F-4D97-AF65-F5344CB8AC3E}">
        <p14:creationId xmlns:p14="http://schemas.microsoft.com/office/powerpoint/2010/main" val="24766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The Pattern</a:t>
            </a: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5: 1-5; Article of Faith 1:5</a:t>
            </a:r>
          </a:p>
        </p:txBody>
      </p:sp>
      <p:sp>
        <p:nvSpPr>
          <p:cNvPr id="65" name="TextBox 64"/>
          <p:cNvSpPr txBox="1"/>
          <p:nvPr/>
        </p:nvSpPr>
        <p:spPr>
          <a:xfrm>
            <a:off x="4027283" y="912892"/>
            <a:ext cx="3458423" cy="369332"/>
          </a:xfrm>
          <a:prstGeom prst="rect">
            <a:avLst/>
          </a:prstGeom>
          <a:solidFill>
            <a:schemeClr val="accent5">
              <a:lumMod val="75000"/>
            </a:schemeClr>
          </a:solidFill>
        </p:spPr>
        <p:txBody>
          <a:bodyPr wrap="square" rtlCol="0">
            <a:spAutoFit/>
          </a:bodyPr>
          <a:lstStyle/>
          <a:p>
            <a:pPr algn="ctr"/>
            <a:r>
              <a:rPr lang="en-US" dirty="0">
                <a:solidFill>
                  <a:schemeClr val="bg1"/>
                </a:solidFill>
              </a:rPr>
              <a:t>God the Father</a:t>
            </a:r>
          </a:p>
        </p:txBody>
      </p:sp>
      <p:sp>
        <p:nvSpPr>
          <p:cNvPr id="6" name="Rectangle 5"/>
          <p:cNvSpPr/>
          <p:nvPr/>
        </p:nvSpPr>
        <p:spPr>
          <a:xfrm>
            <a:off x="2916245" y="5096483"/>
            <a:ext cx="6096000" cy="923330"/>
          </a:xfrm>
          <a:prstGeom prst="rect">
            <a:avLst/>
          </a:prstGeom>
          <a:solidFill>
            <a:schemeClr val="accent3">
              <a:lumMod val="50000"/>
            </a:schemeClr>
          </a:solidFill>
        </p:spPr>
        <p:txBody>
          <a:bodyPr>
            <a:spAutoFit/>
          </a:bodyPr>
          <a:lstStyle/>
          <a:p>
            <a:pPr algn="ctr"/>
            <a:r>
              <a:rPr lang="en-US" i="1" dirty="0">
                <a:solidFill>
                  <a:schemeClr val="bg1"/>
                </a:solidFill>
                <a:latin typeface="Calibri" panose="020F0502020204030204" pitchFamily="34" charset="0"/>
              </a:rPr>
              <a:t>“We believe that a man must be called of God, by prophecy, and by the laying on of hands by those who are in authority, to preach the Gospel and administer in the ordinances thereof.”</a:t>
            </a:r>
            <a:endParaRPr lang="en-US" i="1" dirty="0">
              <a:solidFill>
                <a:schemeClr val="bg1"/>
              </a:solidFill>
            </a:endParaRPr>
          </a:p>
        </p:txBody>
      </p:sp>
      <p:sp>
        <p:nvSpPr>
          <p:cNvPr id="66" name="TextBox 65"/>
          <p:cNvSpPr txBox="1"/>
          <p:nvPr/>
        </p:nvSpPr>
        <p:spPr>
          <a:xfrm>
            <a:off x="7521920" y="1528528"/>
            <a:ext cx="3458423" cy="2585323"/>
          </a:xfrm>
          <a:prstGeom prst="rect">
            <a:avLst/>
          </a:prstGeom>
          <a:solidFill>
            <a:schemeClr val="accent2"/>
          </a:solidFill>
        </p:spPr>
        <p:txBody>
          <a:bodyPr wrap="square" rtlCol="0">
            <a:spAutoFit/>
          </a:bodyPr>
          <a:lstStyle/>
          <a:p>
            <a:pPr algn="ctr"/>
            <a:r>
              <a:rPr lang="en-US" dirty="0">
                <a:solidFill>
                  <a:schemeClr val="bg1"/>
                </a:solidFill>
                <a:latin typeface="Calibri" panose="020F0502020204030204" pitchFamily="34" charset="0"/>
              </a:rPr>
              <a:t>Aaron was called of God by revelation to serve as the high priest, who represented the people before God in sacred matters and presided over other priesthood holders (the Levites). His calling came from God through a revelation to Moses:</a:t>
            </a:r>
          </a:p>
          <a:p>
            <a:pPr algn="ctr"/>
            <a:r>
              <a:rPr lang="en-US" dirty="0">
                <a:solidFill>
                  <a:schemeClr val="bg1"/>
                </a:solidFill>
                <a:latin typeface="Calibri" panose="020F0502020204030204" pitchFamily="34" charset="0"/>
              </a:rPr>
              <a:t>Exodus 28:1</a:t>
            </a:r>
            <a:endParaRPr lang="en-US" dirty="0">
              <a:solidFill>
                <a:schemeClr val="bg1"/>
              </a:solidFill>
            </a:endParaRPr>
          </a:p>
        </p:txBody>
      </p:sp>
      <p:grpSp>
        <p:nvGrpSpPr>
          <p:cNvPr id="46" name="Group 45"/>
          <p:cNvGrpSpPr/>
          <p:nvPr/>
        </p:nvGrpSpPr>
        <p:grpSpPr>
          <a:xfrm>
            <a:off x="6367382" y="1941214"/>
            <a:ext cx="1243563" cy="2295808"/>
            <a:chOff x="3048000" y="304800"/>
            <a:chExt cx="2743200" cy="5638800"/>
          </a:xfrm>
        </p:grpSpPr>
        <p:sp>
          <p:nvSpPr>
            <p:cNvPr id="47" name="Oval 46"/>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048000" y="3505200"/>
              <a:ext cx="3810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480658">
              <a:off x="3219171" y="2105729"/>
              <a:ext cx="990600" cy="1828800"/>
            </a:xfrm>
            <a:prstGeom prst="trapezoid">
              <a:avLst>
                <a:gd name="adj" fmla="val 30469"/>
              </a:avLst>
            </a:prstGeom>
            <a:solidFill>
              <a:srgbClr val="BEB7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1522635">
              <a:off x="3320558" y="1983347"/>
              <a:ext cx="781962" cy="1678396"/>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a:off x="3352800" y="2209800"/>
              <a:ext cx="1981200" cy="3429000"/>
            </a:xfrm>
            <a:prstGeom prst="trapezoid">
              <a:avLst>
                <a:gd name="adj" fmla="val 30469"/>
              </a:avLst>
            </a:prstGeom>
            <a:solidFill>
              <a:srgbClr val="BEB7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a:off x="3429000" y="1981200"/>
              <a:ext cx="1828800" cy="2362200"/>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402310">
              <a:off x="3425412" y="2011293"/>
              <a:ext cx="809297" cy="3401044"/>
            </a:xfrm>
            <a:prstGeom prst="trapezoid">
              <a:avLst>
                <a:gd name="adj" fmla="val 30469"/>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p:cNvSpPr/>
            <p:nvPr/>
          </p:nvSpPr>
          <p:spPr>
            <a:xfrm>
              <a:off x="3581400" y="381000"/>
              <a:ext cx="609600" cy="1524000"/>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p:cNvSpPr/>
            <p:nvPr/>
          </p:nvSpPr>
          <p:spPr>
            <a:xfrm rot="21175570">
              <a:off x="4589855" y="417252"/>
              <a:ext cx="685800" cy="156989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810000" y="304800"/>
              <a:ext cx="1219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1185207">
              <a:off x="4495512" y="2205053"/>
              <a:ext cx="840889" cy="3300306"/>
            </a:xfrm>
            <a:prstGeom prst="trapezoid">
              <a:avLst>
                <a:gd name="adj" fmla="val 30469"/>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23"/>
            <p:cNvGrpSpPr/>
            <p:nvPr/>
          </p:nvGrpSpPr>
          <p:grpSpPr>
            <a:xfrm>
              <a:off x="4667079" y="1886593"/>
              <a:ext cx="1124121" cy="2075807"/>
              <a:chOff x="4743279" y="2800993"/>
              <a:chExt cx="1124121" cy="2075807"/>
            </a:xfrm>
          </p:grpSpPr>
          <p:sp>
            <p:nvSpPr>
              <p:cNvPr id="62" name="Oval 61"/>
              <p:cNvSpPr/>
              <p:nvPr/>
            </p:nvSpPr>
            <p:spPr>
              <a:xfrm>
                <a:off x="5486400" y="4191000"/>
                <a:ext cx="3810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9830111">
                <a:off x="4809673" y="2800993"/>
                <a:ext cx="729945" cy="1881039"/>
              </a:xfrm>
              <a:prstGeom prst="trapezoid">
                <a:avLst>
                  <a:gd name="adj" fmla="val 30469"/>
                </a:avLst>
              </a:prstGeom>
              <a:solidFill>
                <a:srgbClr val="BEB7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rot="19749421">
                <a:off x="4743279" y="2937980"/>
                <a:ext cx="877678" cy="1504779"/>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Cloud 59"/>
            <p:cNvSpPr/>
            <p:nvPr/>
          </p:nvSpPr>
          <p:spPr>
            <a:xfrm rot="21175570">
              <a:off x="3866942" y="1435880"/>
              <a:ext cx="1105317" cy="993083"/>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5225831">
              <a:off x="4269157" y="1533589"/>
              <a:ext cx="224293" cy="3697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Box 78"/>
          <p:cNvSpPr txBox="1"/>
          <p:nvPr/>
        </p:nvSpPr>
        <p:spPr>
          <a:xfrm>
            <a:off x="244443" y="1493823"/>
            <a:ext cx="3458423" cy="1200329"/>
          </a:xfrm>
          <a:prstGeom prst="rect">
            <a:avLst/>
          </a:prstGeom>
          <a:solidFill>
            <a:schemeClr val="accent2"/>
          </a:solidFill>
        </p:spPr>
        <p:txBody>
          <a:bodyPr wrap="square" rtlCol="0">
            <a:spAutoFit/>
          </a:bodyPr>
          <a:lstStyle/>
          <a:p>
            <a:pPr algn="ctr"/>
            <a:r>
              <a:rPr lang="en-US" dirty="0">
                <a:solidFill>
                  <a:schemeClr val="bg1"/>
                </a:solidFill>
              </a:rPr>
              <a:t>The Savior is the High Priest</a:t>
            </a:r>
          </a:p>
          <a:p>
            <a:pPr algn="ctr"/>
            <a:r>
              <a:rPr lang="en-US" dirty="0">
                <a:solidFill>
                  <a:schemeClr val="bg1"/>
                </a:solidFill>
              </a:rPr>
              <a:t>Jesus received His authority from God the Father</a:t>
            </a:r>
          </a:p>
          <a:p>
            <a:pPr algn="ctr"/>
            <a:r>
              <a:rPr lang="en-US" dirty="0">
                <a:solidFill>
                  <a:schemeClr val="bg1"/>
                </a:solidFill>
              </a:rPr>
              <a:t>Hebrews 4:14-16</a:t>
            </a:r>
          </a:p>
        </p:txBody>
      </p:sp>
      <p:grpSp>
        <p:nvGrpSpPr>
          <p:cNvPr id="2" name="Group 1">
            <a:extLst>
              <a:ext uri="{FF2B5EF4-FFF2-40B4-BE49-F238E27FC236}">
                <a16:creationId xmlns:a16="http://schemas.microsoft.com/office/drawing/2014/main" id="{F0400D32-5BDB-139F-FF1B-F9325129A16A}"/>
              </a:ext>
            </a:extLst>
          </p:cNvPr>
          <p:cNvGrpSpPr/>
          <p:nvPr/>
        </p:nvGrpSpPr>
        <p:grpSpPr>
          <a:xfrm>
            <a:off x="3125276" y="2119623"/>
            <a:ext cx="1042456" cy="2417477"/>
            <a:chOff x="1519855" y="349452"/>
            <a:chExt cx="2655905" cy="6159097"/>
          </a:xfrm>
        </p:grpSpPr>
        <p:sp>
          <p:nvSpPr>
            <p:cNvPr id="8" name="Freeform: Shape 7">
              <a:extLst>
                <a:ext uri="{FF2B5EF4-FFF2-40B4-BE49-F238E27FC236}">
                  <a16:creationId xmlns:a16="http://schemas.microsoft.com/office/drawing/2014/main" id="{0EFF39F2-6B3B-40FE-B20C-9C46BE949E04}"/>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 name="Oval 8">
              <a:extLst>
                <a:ext uri="{FF2B5EF4-FFF2-40B4-BE49-F238E27FC236}">
                  <a16:creationId xmlns:a16="http://schemas.microsoft.com/office/drawing/2014/main" id="{3C4BF042-DB2D-29DA-753F-3D3431C2B794}"/>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EB9643C-A84B-A7AD-F358-25B998B51B86}"/>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76F2F3A2-1016-2BBB-CFF5-17D1DFF0536E}"/>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740192-442D-BD40-3920-709A53629882}"/>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853FAA1-A2CE-C0CB-9387-00CC7889C318}"/>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A8EA845-CF24-2465-2ABF-EE169456C3F7}"/>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0E5082-63FB-24F3-5144-C95502C1C82F}"/>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0">
              <a:extLst>
                <a:ext uri="{FF2B5EF4-FFF2-40B4-BE49-F238E27FC236}">
                  <a16:creationId xmlns:a16="http://schemas.microsoft.com/office/drawing/2014/main" id="{0F3B38A4-825B-ABC1-96CA-E6E048F0F854}"/>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1">
              <a:extLst>
                <a:ext uri="{FF2B5EF4-FFF2-40B4-BE49-F238E27FC236}">
                  <a16:creationId xmlns:a16="http://schemas.microsoft.com/office/drawing/2014/main" id="{9DCB3CCB-97E9-8F28-BC74-D9DD0CE7EDE0}"/>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2">
              <a:extLst>
                <a:ext uri="{FF2B5EF4-FFF2-40B4-BE49-F238E27FC236}">
                  <a16:creationId xmlns:a16="http://schemas.microsoft.com/office/drawing/2014/main" id="{D8788ED2-4CF0-BCD1-01EA-38304F8B822B}"/>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74C1733-3704-EB7C-E231-54618963B7AD}"/>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5">
              <a:extLst>
                <a:ext uri="{FF2B5EF4-FFF2-40B4-BE49-F238E27FC236}">
                  <a16:creationId xmlns:a16="http://schemas.microsoft.com/office/drawing/2014/main" id="{6FDD63C3-02F0-F75D-A606-9ABF4F2E48D0}"/>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05C75064-2099-EC8F-994E-5F90CEC13840}"/>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A0399B0-DEC6-32C2-19FD-7971D9057480}"/>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F802B2F-F8FD-4C07-CCC5-4730926F551D}"/>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0417C091-9EBD-3788-BF51-723EABC15688}"/>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Oval 24">
              <a:extLst>
                <a:ext uri="{FF2B5EF4-FFF2-40B4-BE49-F238E27FC236}">
                  <a16:creationId xmlns:a16="http://schemas.microsoft.com/office/drawing/2014/main" id="{4914A19E-658D-0AD1-903B-6B24CD94490A}"/>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C8EAF70-5E56-AB7C-2A46-11E9AF68DB87}"/>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7" name="Oval 26">
              <a:extLst>
                <a:ext uri="{FF2B5EF4-FFF2-40B4-BE49-F238E27FC236}">
                  <a16:creationId xmlns:a16="http://schemas.microsoft.com/office/drawing/2014/main" id="{010733DD-FE4C-02B6-5B8B-9CE9EEF9DCAB}"/>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765D8D6-4E24-D359-9431-4FCCAD66C20E}"/>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53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The Office of High Priest</a:t>
            </a: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5: 1-5; Article of Faith 1:5</a:t>
            </a:r>
          </a:p>
        </p:txBody>
      </p:sp>
      <p:sp>
        <p:nvSpPr>
          <p:cNvPr id="2" name="Rectangle 1"/>
          <p:cNvSpPr/>
          <p:nvPr/>
        </p:nvSpPr>
        <p:spPr>
          <a:xfrm>
            <a:off x="2034012" y="1304381"/>
            <a:ext cx="6096000" cy="1200329"/>
          </a:xfrm>
          <a:prstGeom prst="rect">
            <a:avLst/>
          </a:prstGeom>
        </p:spPr>
        <p:txBody>
          <a:bodyPr>
            <a:spAutoFit/>
          </a:bodyPr>
          <a:lstStyle/>
          <a:p>
            <a:r>
              <a:rPr lang="en-US" dirty="0">
                <a:solidFill>
                  <a:schemeClr val="bg1"/>
                </a:solidFill>
                <a:latin typeface="Calibri" panose="020F0502020204030204" pitchFamily="34" charset="0"/>
              </a:rPr>
              <a:t>The office of high priest referred to in these verses was, under the law of Moses, the presiding office in the Aaronic Priesthood. Aaron, Moses’s brother, was “the first high priest of the Aaronic order.”</a:t>
            </a:r>
            <a:endParaRPr lang="en-US" dirty="0">
              <a:solidFill>
                <a:schemeClr val="bg1"/>
              </a:solidFill>
            </a:endParaRPr>
          </a:p>
        </p:txBody>
      </p:sp>
      <p:sp>
        <p:nvSpPr>
          <p:cNvPr id="4" name="Rectangle 3"/>
          <p:cNvSpPr/>
          <p:nvPr/>
        </p:nvSpPr>
        <p:spPr>
          <a:xfrm>
            <a:off x="5528651" y="2878723"/>
            <a:ext cx="6096000" cy="3416320"/>
          </a:xfrm>
          <a:prstGeom prst="rect">
            <a:avLst/>
          </a:prstGeom>
        </p:spPr>
        <p:txBody>
          <a:bodyPr>
            <a:spAutoFit/>
          </a:bodyPr>
          <a:lstStyle/>
          <a:p>
            <a:r>
              <a:rPr lang="en-US" dirty="0">
                <a:solidFill>
                  <a:schemeClr val="bg1"/>
                </a:solidFill>
                <a:latin typeface="Calibri" panose="020F0502020204030204" pitchFamily="34" charset="0"/>
              </a:rPr>
              <a:t>The office was hereditary; after the time of Aaron, the high priest was selected from among the firstborn descendants of Aaron and his sons.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high priest usually served for the remainder of his life, but this office was eventually seized by wicked men.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“High priests were inappropriately appointed and deposed at pleasure by Herod and the Romans alike.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office was filled by 28 different men between 37 B.C. and A.D. 68”</a:t>
            </a:r>
            <a:endParaRPr lang="en-US" dirty="0"/>
          </a:p>
        </p:txBody>
      </p:sp>
      <p:sp>
        <p:nvSpPr>
          <p:cNvPr id="67" name="Rectangle 66"/>
          <p:cNvSpPr/>
          <p:nvPr/>
        </p:nvSpPr>
        <p:spPr>
          <a:xfrm>
            <a:off x="11749250" y="6488668"/>
            <a:ext cx="442750" cy="369332"/>
          </a:xfrm>
          <a:prstGeom prst="rect">
            <a:avLst/>
          </a:prstGeom>
        </p:spPr>
        <p:txBody>
          <a:bodyPr wrap="none">
            <a:spAutoFit/>
          </a:bodyPr>
          <a:lstStyle/>
          <a:p>
            <a:r>
              <a:rPr lang="en-US" dirty="0">
                <a:solidFill>
                  <a:schemeClr val="bg1"/>
                </a:solidFill>
              </a:rPr>
              <a:t>(3)</a:t>
            </a:r>
            <a:endParaRPr lang="en-US" dirty="0"/>
          </a:p>
        </p:txBody>
      </p:sp>
      <p:pic>
        <p:nvPicPr>
          <p:cNvPr id="2052"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83" y="3010278"/>
            <a:ext cx="4203824" cy="315286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17DBB5D-0934-E204-4247-1895EAF28AF9}"/>
              </a:ext>
            </a:extLst>
          </p:cNvPr>
          <p:cNvGrpSpPr/>
          <p:nvPr/>
        </p:nvGrpSpPr>
        <p:grpSpPr>
          <a:xfrm>
            <a:off x="1029892" y="903735"/>
            <a:ext cx="1004120" cy="1853759"/>
            <a:chOff x="3048000" y="304800"/>
            <a:chExt cx="2743200" cy="5638800"/>
          </a:xfrm>
        </p:grpSpPr>
        <p:sp>
          <p:nvSpPr>
            <p:cNvPr id="7" name="Oval 6">
              <a:extLst>
                <a:ext uri="{FF2B5EF4-FFF2-40B4-BE49-F238E27FC236}">
                  <a16:creationId xmlns:a16="http://schemas.microsoft.com/office/drawing/2014/main" id="{B9953E66-1F73-D14A-ACE8-0D8127E2AF1A}"/>
                </a:ext>
              </a:extLst>
            </p:cNvPr>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7F49AC-2B99-86DE-2CEF-99F3A654E2A3}"/>
                </a:ext>
              </a:extLst>
            </p:cNvPr>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F2DC6DA-F166-8AE6-9052-1CDFAD7E9CE8}"/>
                </a:ext>
              </a:extLst>
            </p:cNvPr>
            <p:cNvSpPr/>
            <p:nvPr/>
          </p:nvSpPr>
          <p:spPr>
            <a:xfrm>
              <a:off x="3048000" y="3505200"/>
              <a:ext cx="3810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389C879A-F499-94BE-B0E3-A591A0CCC86F}"/>
                </a:ext>
              </a:extLst>
            </p:cNvPr>
            <p:cNvSpPr/>
            <p:nvPr/>
          </p:nvSpPr>
          <p:spPr>
            <a:xfrm rot="1480658">
              <a:off x="3219171" y="2105729"/>
              <a:ext cx="990600" cy="1828800"/>
            </a:xfrm>
            <a:prstGeom prst="trapezoid">
              <a:avLst>
                <a:gd name="adj" fmla="val 30469"/>
              </a:avLst>
            </a:prstGeom>
            <a:solidFill>
              <a:srgbClr val="BEB7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70A13D1A-DABE-9A9A-E54A-25978D9503CF}"/>
                </a:ext>
              </a:extLst>
            </p:cNvPr>
            <p:cNvSpPr/>
            <p:nvPr/>
          </p:nvSpPr>
          <p:spPr>
            <a:xfrm rot="1522635">
              <a:off x="3320558" y="1983347"/>
              <a:ext cx="781962" cy="1678396"/>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B8586340-4BC6-064D-0328-099BD465B19D}"/>
                </a:ext>
              </a:extLst>
            </p:cNvPr>
            <p:cNvSpPr/>
            <p:nvPr/>
          </p:nvSpPr>
          <p:spPr>
            <a:xfrm>
              <a:off x="3352800" y="2209800"/>
              <a:ext cx="1981200" cy="3429000"/>
            </a:xfrm>
            <a:prstGeom prst="trapezoid">
              <a:avLst>
                <a:gd name="adj" fmla="val 30469"/>
              </a:avLst>
            </a:prstGeom>
            <a:solidFill>
              <a:srgbClr val="BEB7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C61CDF0E-C91E-C33D-EF89-992D477BB214}"/>
                </a:ext>
              </a:extLst>
            </p:cNvPr>
            <p:cNvSpPr/>
            <p:nvPr/>
          </p:nvSpPr>
          <p:spPr>
            <a:xfrm>
              <a:off x="3429000" y="1981200"/>
              <a:ext cx="1828800" cy="2362200"/>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D9CEAA09-C2E7-6411-C9B7-61C17AB72283}"/>
                </a:ext>
              </a:extLst>
            </p:cNvPr>
            <p:cNvSpPr/>
            <p:nvPr/>
          </p:nvSpPr>
          <p:spPr>
            <a:xfrm rot="402310">
              <a:off x="3425412" y="2011293"/>
              <a:ext cx="809297" cy="3401044"/>
            </a:xfrm>
            <a:prstGeom prst="trapezoid">
              <a:avLst>
                <a:gd name="adj" fmla="val 30469"/>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ADD993BE-B61F-FC24-FDDE-558AC19DF20B}"/>
                </a:ext>
              </a:extLst>
            </p:cNvPr>
            <p:cNvSpPr/>
            <p:nvPr/>
          </p:nvSpPr>
          <p:spPr>
            <a:xfrm>
              <a:off x="3581400" y="381000"/>
              <a:ext cx="609600" cy="1524000"/>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loud 15">
              <a:extLst>
                <a:ext uri="{FF2B5EF4-FFF2-40B4-BE49-F238E27FC236}">
                  <a16:creationId xmlns:a16="http://schemas.microsoft.com/office/drawing/2014/main" id="{6BA62346-A2DE-EE48-7975-A1351C7440F3}"/>
                </a:ext>
              </a:extLst>
            </p:cNvPr>
            <p:cNvSpPr/>
            <p:nvPr/>
          </p:nvSpPr>
          <p:spPr>
            <a:xfrm rot="21175570">
              <a:off x="4589855" y="417252"/>
              <a:ext cx="685800" cy="1569896"/>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3401785-33CF-4746-DD8B-E74D54B2902D}"/>
                </a:ext>
              </a:extLst>
            </p:cNvPr>
            <p:cNvSpPr/>
            <p:nvPr/>
          </p:nvSpPr>
          <p:spPr>
            <a:xfrm>
              <a:off x="3810000" y="304800"/>
              <a:ext cx="1219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A9AC6E35-9626-E516-EF5C-CA6EEE38AA2C}"/>
                </a:ext>
              </a:extLst>
            </p:cNvPr>
            <p:cNvSpPr/>
            <p:nvPr/>
          </p:nvSpPr>
          <p:spPr>
            <a:xfrm rot="21185207">
              <a:off x="4495512" y="2205053"/>
              <a:ext cx="840889" cy="3300306"/>
            </a:xfrm>
            <a:prstGeom prst="trapezoid">
              <a:avLst>
                <a:gd name="adj" fmla="val 30469"/>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3">
              <a:extLst>
                <a:ext uri="{FF2B5EF4-FFF2-40B4-BE49-F238E27FC236}">
                  <a16:creationId xmlns:a16="http://schemas.microsoft.com/office/drawing/2014/main" id="{2C5A9001-A7FE-4EB3-2E0F-CEA97ED34779}"/>
                </a:ext>
              </a:extLst>
            </p:cNvPr>
            <p:cNvGrpSpPr/>
            <p:nvPr/>
          </p:nvGrpSpPr>
          <p:grpSpPr>
            <a:xfrm>
              <a:off x="4667079" y="1886593"/>
              <a:ext cx="1124121" cy="2075807"/>
              <a:chOff x="4743279" y="2800993"/>
              <a:chExt cx="1124121" cy="2075807"/>
            </a:xfrm>
          </p:grpSpPr>
          <p:sp>
            <p:nvSpPr>
              <p:cNvPr id="22" name="Oval 21">
                <a:extLst>
                  <a:ext uri="{FF2B5EF4-FFF2-40B4-BE49-F238E27FC236}">
                    <a16:creationId xmlns:a16="http://schemas.microsoft.com/office/drawing/2014/main" id="{E9087F67-AEBF-AC5B-A4F3-B0F910124FC4}"/>
                  </a:ext>
                </a:extLst>
              </p:cNvPr>
              <p:cNvSpPr/>
              <p:nvPr/>
            </p:nvSpPr>
            <p:spPr>
              <a:xfrm>
                <a:off x="5486400" y="4191000"/>
                <a:ext cx="3810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2D7F851D-C1D5-4673-5A26-27C9047AC1C5}"/>
                  </a:ext>
                </a:extLst>
              </p:cNvPr>
              <p:cNvSpPr/>
              <p:nvPr/>
            </p:nvSpPr>
            <p:spPr>
              <a:xfrm rot="19830111">
                <a:off x="4809673" y="2800993"/>
                <a:ext cx="729945" cy="1881039"/>
              </a:xfrm>
              <a:prstGeom prst="trapezoid">
                <a:avLst>
                  <a:gd name="adj" fmla="val 30469"/>
                </a:avLst>
              </a:prstGeom>
              <a:solidFill>
                <a:srgbClr val="BEB7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BC0A5B9C-2CC6-5F30-1B68-4EE5FBF7C62C}"/>
                  </a:ext>
                </a:extLst>
              </p:cNvPr>
              <p:cNvSpPr/>
              <p:nvPr/>
            </p:nvSpPr>
            <p:spPr>
              <a:xfrm rot="19749421">
                <a:off x="4743279" y="2937980"/>
                <a:ext cx="877678" cy="1504779"/>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loud 19">
              <a:extLst>
                <a:ext uri="{FF2B5EF4-FFF2-40B4-BE49-F238E27FC236}">
                  <a16:creationId xmlns:a16="http://schemas.microsoft.com/office/drawing/2014/main" id="{F22774ED-AE7A-8F82-6EF4-488B4F8898D9}"/>
                </a:ext>
              </a:extLst>
            </p:cNvPr>
            <p:cNvSpPr/>
            <p:nvPr/>
          </p:nvSpPr>
          <p:spPr>
            <a:xfrm rot="21175570">
              <a:off x="3866942" y="1435880"/>
              <a:ext cx="1105317" cy="993083"/>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E3503A3-B062-2D53-3DF7-B36F1383805A}"/>
                </a:ext>
              </a:extLst>
            </p:cNvPr>
            <p:cNvSpPr/>
            <p:nvPr/>
          </p:nvSpPr>
          <p:spPr>
            <a:xfrm rot="5225831">
              <a:off x="4269157" y="1533589"/>
              <a:ext cx="224293" cy="36972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771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a:xfrm>
            <a:off x="256802" y="1597651"/>
            <a:ext cx="3174462" cy="358998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3739082" y="461729"/>
            <a:ext cx="5151420" cy="6001643"/>
          </a:xfrm>
          <a:prstGeom prst="rect">
            <a:avLst/>
          </a:prstGeom>
          <a:noFill/>
        </p:spPr>
        <p:txBody>
          <a:bodyPr wrap="square" rtlCol="0">
            <a:spAutoFit/>
          </a:bodyPr>
          <a:lstStyle/>
          <a:p>
            <a:r>
              <a:rPr lang="en-US" sz="2400" dirty="0">
                <a:solidFill>
                  <a:schemeClr val="bg1"/>
                </a:solidFill>
              </a:rPr>
              <a:t>“The priesthood cannot be conferred like a diploma. </a:t>
            </a:r>
          </a:p>
          <a:p>
            <a:endParaRPr lang="en-US" sz="2400" dirty="0">
              <a:solidFill>
                <a:schemeClr val="bg1"/>
              </a:solidFill>
            </a:endParaRPr>
          </a:p>
          <a:p>
            <a:r>
              <a:rPr lang="en-US" sz="2400" dirty="0">
                <a:solidFill>
                  <a:schemeClr val="bg1"/>
                </a:solidFill>
              </a:rPr>
              <a:t>It cannot be handed to you as a certificate. </a:t>
            </a:r>
          </a:p>
          <a:p>
            <a:endParaRPr lang="en-US" sz="2400" dirty="0">
              <a:solidFill>
                <a:schemeClr val="bg1"/>
              </a:solidFill>
            </a:endParaRPr>
          </a:p>
          <a:p>
            <a:r>
              <a:rPr lang="en-US" sz="2400" dirty="0">
                <a:solidFill>
                  <a:schemeClr val="bg1"/>
                </a:solidFill>
              </a:rPr>
              <a:t>It cannot be delivered to you as a message or sent to you in a letter. </a:t>
            </a:r>
          </a:p>
          <a:p>
            <a:endParaRPr lang="en-US" sz="2400" dirty="0">
              <a:solidFill>
                <a:schemeClr val="bg1"/>
              </a:solidFill>
            </a:endParaRPr>
          </a:p>
          <a:p>
            <a:r>
              <a:rPr lang="en-US" sz="2400" dirty="0">
                <a:solidFill>
                  <a:schemeClr val="bg1"/>
                </a:solidFill>
              </a:rPr>
              <a:t>It comes only by proper ordination. </a:t>
            </a:r>
          </a:p>
          <a:p>
            <a:endParaRPr lang="en-US" sz="2400" dirty="0">
              <a:solidFill>
                <a:schemeClr val="bg1"/>
              </a:solidFill>
            </a:endParaRPr>
          </a:p>
          <a:p>
            <a:r>
              <a:rPr lang="en-US" sz="2400" dirty="0">
                <a:solidFill>
                  <a:schemeClr val="bg1"/>
                </a:solidFill>
              </a:rPr>
              <a:t>An authorized holder of the priesthood has to be there. </a:t>
            </a:r>
          </a:p>
          <a:p>
            <a:endParaRPr lang="en-US" sz="2400" dirty="0">
              <a:solidFill>
                <a:schemeClr val="bg1"/>
              </a:solidFill>
            </a:endParaRPr>
          </a:p>
          <a:p>
            <a:r>
              <a:rPr lang="en-US" sz="2400" dirty="0">
                <a:solidFill>
                  <a:schemeClr val="bg1"/>
                </a:solidFill>
              </a:rPr>
              <a:t>He must place his hands upon your head and ordain you.” (2)</a:t>
            </a: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5:4</a:t>
            </a:r>
          </a:p>
        </p:txBody>
      </p:sp>
      <p:sp>
        <p:nvSpPr>
          <p:cNvPr id="2" name="Rectangle 1"/>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2966" y="250433"/>
            <a:ext cx="1123715" cy="1400492"/>
          </a:xfrm>
          <a:prstGeom prst="rect">
            <a:avLst/>
          </a:prstGeom>
        </p:spPr>
      </p:pic>
      <p:grpSp>
        <p:nvGrpSpPr>
          <p:cNvPr id="68" name="Group 67"/>
          <p:cNvGrpSpPr/>
          <p:nvPr/>
        </p:nvGrpSpPr>
        <p:grpSpPr>
          <a:xfrm>
            <a:off x="1345948" y="2263431"/>
            <a:ext cx="1024210" cy="2767277"/>
            <a:chOff x="1253215" y="3657600"/>
            <a:chExt cx="561335" cy="1951550"/>
          </a:xfrm>
        </p:grpSpPr>
        <p:grpSp>
          <p:nvGrpSpPr>
            <p:cNvPr id="87" name="Group 86"/>
            <p:cNvGrpSpPr/>
            <p:nvPr/>
          </p:nvGrpSpPr>
          <p:grpSpPr>
            <a:xfrm>
              <a:off x="1253215" y="3657600"/>
              <a:ext cx="561335" cy="1951550"/>
              <a:chOff x="5531813" y="2218318"/>
              <a:chExt cx="561335" cy="1951550"/>
            </a:xfrm>
          </p:grpSpPr>
          <p:sp>
            <p:nvSpPr>
              <p:cNvPr id="89" name="Oval 88"/>
              <p:cNvSpPr/>
              <p:nvPr/>
            </p:nvSpPr>
            <p:spPr>
              <a:xfrm>
                <a:off x="5596319" y="2218318"/>
                <a:ext cx="496829" cy="49682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0" name="Straight Connector 89"/>
              <p:cNvCxnSpPr/>
              <p:nvPr/>
            </p:nvCxnSpPr>
            <p:spPr>
              <a:xfrm flipH="1">
                <a:off x="5754447" y="2739266"/>
                <a:ext cx="99099" cy="8412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p:cNvCxnSpPr>
              <p:nvPr/>
            </p:nvCxnSpPr>
            <p:spPr>
              <a:xfrm flipH="1" flipV="1">
                <a:off x="5772913" y="3580492"/>
                <a:ext cx="289824" cy="538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p:cNvCxnSpPr>
              <p:nvPr/>
            </p:nvCxnSpPr>
            <p:spPr>
              <a:xfrm flipV="1">
                <a:off x="5531813" y="3580494"/>
                <a:ext cx="222633" cy="589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cxnSpLocks/>
              </p:cNvCxnSpPr>
              <p:nvPr/>
            </p:nvCxnSpPr>
            <p:spPr>
              <a:xfrm flipH="1">
                <a:off x="5531814" y="2747521"/>
                <a:ext cx="317291" cy="5412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p:cNvCxnSpPr>
              <a:cxnSpLocks/>
            </p:cNvCxnSpPr>
            <p:nvPr/>
          </p:nvCxnSpPr>
          <p:spPr>
            <a:xfrm>
              <a:off x="1570017" y="4196647"/>
              <a:ext cx="224046" cy="6271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100" name="Picture 4" descr="Image result for diploma icon"/>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82295" y="3332428"/>
            <a:ext cx="1113577" cy="11135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diploma icon"/>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6170" y="3145325"/>
            <a:ext cx="1382162" cy="138216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diploma icon"/>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430447" y="2022743"/>
            <a:ext cx="992863" cy="657384"/>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p:cNvGrpSpPr/>
          <p:nvPr/>
        </p:nvGrpSpPr>
        <p:grpSpPr>
          <a:xfrm>
            <a:off x="9221241" y="4106971"/>
            <a:ext cx="2069938" cy="2266669"/>
            <a:chOff x="5382572" y="684761"/>
            <a:chExt cx="2069938" cy="2266669"/>
          </a:xfrm>
        </p:grpSpPr>
        <p:grpSp>
          <p:nvGrpSpPr>
            <p:cNvPr id="95" name="Group 94"/>
            <p:cNvGrpSpPr/>
            <p:nvPr/>
          </p:nvGrpSpPr>
          <p:grpSpPr>
            <a:xfrm>
              <a:off x="5382572" y="684761"/>
              <a:ext cx="2069938" cy="2257615"/>
              <a:chOff x="658062" y="3554215"/>
              <a:chExt cx="1774479" cy="1837854"/>
            </a:xfrm>
          </p:grpSpPr>
          <p:grpSp>
            <p:nvGrpSpPr>
              <p:cNvPr id="98" name="Group 97"/>
              <p:cNvGrpSpPr/>
              <p:nvPr/>
            </p:nvGrpSpPr>
            <p:grpSpPr>
              <a:xfrm>
                <a:off x="658062" y="3554215"/>
                <a:ext cx="1774479" cy="1837854"/>
                <a:chOff x="4944696" y="4791853"/>
                <a:chExt cx="1774479" cy="1837854"/>
              </a:xfrm>
            </p:grpSpPr>
            <p:sp>
              <p:nvSpPr>
                <p:cNvPr id="101" name="Rectangle 100"/>
                <p:cNvSpPr/>
                <p:nvPr/>
              </p:nvSpPr>
              <p:spPr>
                <a:xfrm>
                  <a:off x="4944696" y="4791853"/>
                  <a:ext cx="1774479" cy="183785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5604355" y="4895238"/>
                  <a:ext cx="496829" cy="1734469"/>
                  <a:chOff x="5596319" y="2218318"/>
                  <a:chExt cx="496829" cy="1734469"/>
                </a:xfrm>
              </p:grpSpPr>
              <p:sp>
                <p:nvSpPr>
                  <p:cNvPr id="113" name="Oval 112"/>
                  <p:cNvSpPr/>
                  <p:nvPr/>
                </p:nvSpPr>
                <p:spPr>
                  <a:xfrm>
                    <a:off x="5596319" y="2218318"/>
                    <a:ext cx="496829" cy="496829"/>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4" name="Straight Connector 113"/>
                  <p:cNvCxnSpPr/>
                  <p:nvPr/>
                </p:nvCxnSpPr>
                <p:spPr>
                  <a:xfrm flipH="1">
                    <a:off x="5754447" y="2739266"/>
                    <a:ext cx="99099" cy="8412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5772913" y="3580492"/>
                    <a:ext cx="188523" cy="3722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5606982" y="3580493"/>
                    <a:ext cx="147465" cy="3722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5646556" y="2747521"/>
                    <a:ext cx="202549" cy="5247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648906" y="3272276"/>
                    <a:ext cx="163581" cy="743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99" name="Straight Connector 98"/>
              <p:cNvCxnSpPr/>
              <p:nvPr/>
            </p:nvCxnSpPr>
            <p:spPr>
              <a:xfrm>
                <a:off x="1570017" y="4196647"/>
                <a:ext cx="202549" cy="5247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588576" y="4713708"/>
                <a:ext cx="163581" cy="743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6" name="Oval 95"/>
            <p:cNvSpPr/>
            <p:nvPr/>
          </p:nvSpPr>
          <p:spPr>
            <a:xfrm>
              <a:off x="6261015" y="2136098"/>
              <a:ext cx="417044" cy="418000"/>
            </a:xfrm>
            <a:prstGeom prst="ellipse">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p:nvSpPr>
          <p:spPr>
            <a:xfrm>
              <a:off x="6301212" y="2562131"/>
              <a:ext cx="334979" cy="389299"/>
            </a:xfrm>
            <a:prstGeom prst="triangle">
              <a:avLst/>
            </a:prstGeom>
            <a:solidFill>
              <a:schemeClr val="accent1">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9570028" y="3190010"/>
            <a:ext cx="2140527" cy="1246909"/>
            <a:chOff x="9570028" y="3190010"/>
            <a:chExt cx="2140527" cy="1246909"/>
          </a:xfrm>
        </p:grpSpPr>
        <p:sp>
          <p:nvSpPr>
            <p:cNvPr id="5" name="Rectangle: Rounded Corners 4"/>
            <p:cNvSpPr/>
            <p:nvPr/>
          </p:nvSpPr>
          <p:spPr>
            <a:xfrm>
              <a:off x="9570028" y="3190010"/>
              <a:ext cx="2140527" cy="43641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Priesthood holder</a:t>
              </a:r>
            </a:p>
          </p:txBody>
        </p:sp>
        <p:sp>
          <p:nvSpPr>
            <p:cNvPr id="6" name="Arrow: Down 5"/>
            <p:cNvSpPr/>
            <p:nvPr/>
          </p:nvSpPr>
          <p:spPr>
            <a:xfrm rot="2056621">
              <a:off x="10702636" y="3667992"/>
              <a:ext cx="363682" cy="7689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773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To Be Chosen</a:t>
            </a: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5:4</a:t>
            </a:r>
          </a:p>
        </p:txBody>
      </p:sp>
      <p:sp>
        <p:nvSpPr>
          <p:cNvPr id="2" name="Rectangle 1"/>
          <p:cNvSpPr/>
          <p:nvPr/>
        </p:nvSpPr>
        <p:spPr>
          <a:xfrm>
            <a:off x="1472698" y="1032778"/>
            <a:ext cx="6096000" cy="677108"/>
          </a:xfrm>
          <a:prstGeom prst="rect">
            <a:avLst/>
          </a:prstGeom>
        </p:spPr>
        <p:txBody>
          <a:bodyPr>
            <a:spAutoFit/>
          </a:bodyPr>
          <a:lstStyle/>
          <a:p>
            <a:r>
              <a:rPr lang="en-US" dirty="0">
                <a:solidFill>
                  <a:schemeClr val="bg1"/>
                </a:solidFill>
              </a:rPr>
              <a:t>Those who are ordained to the priesthood must be called of God by revelation </a:t>
            </a:r>
            <a:r>
              <a:rPr lang="en-US" sz="2000" b="1" dirty="0">
                <a:solidFill>
                  <a:schemeClr val="bg1"/>
                </a:solidFill>
              </a:rPr>
              <a:t>through</a:t>
            </a:r>
            <a:r>
              <a:rPr lang="en-US" dirty="0">
                <a:solidFill>
                  <a:schemeClr val="bg1"/>
                </a:solidFill>
              </a:rPr>
              <a:t> His authorized servants</a:t>
            </a:r>
          </a:p>
        </p:txBody>
      </p:sp>
      <p:sp>
        <p:nvSpPr>
          <p:cNvPr id="4" name="Rectangle 3"/>
          <p:cNvSpPr/>
          <p:nvPr/>
        </p:nvSpPr>
        <p:spPr>
          <a:xfrm>
            <a:off x="5545111" y="2352387"/>
            <a:ext cx="6096000" cy="1200329"/>
          </a:xfrm>
          <a:prstGeom prst="rect">
            <a:avLst/>
          </a:prstGeom>
        </p:spPr>
        <p:txBody>
          <a:bodyPr>
            <a:spAutoFit/>
          </a:bodyPr>
          <a:lstStyle/>
          <a:p>
            <a:r>
              <a:rPr lang="en-US" dirty="0">
                <a:solidFill>
                  <a:schemeClr val="bg1"/>
                </a:solidFill>
              </a:rPr>
              <a:t>In the Church today, authorized priesthood leaders are to interview each candidate for ordination and seek the guidance of the Holy Ghost to determine a candidate’s readiness and worthiness to be ordained to the priesthood. </a:t>
            </a:r>
          </a:p>
        </p:txBody>
      </p:sp>
      <p:sp>
        <p:nvSpPr>
          <p:cNvPr id="6" name="Rectangle 5"/>
          <p:cNvSpPr/>
          <p:nvPr/>
        </p:nvSpPr>
        <p:spPr>
          <a:xfrm>
            <a:off x="1382162" y="4548995"/>
            <a:ext cx="6096000" cy="1477328"/>
          </a:xfrm>
          <a:prstGeom prst="rect">
            <a:avLst/>
          </a:prstGeom>
        </p:spPr>
        <p:txBody>
          <a:bodyPr>
            <a:spAutoFit/>
          </a:bodyPr>
          <a:lstStyle/>
          <a:p>
            <a:r>
              <a:rPr lang="en-US" b="1" i="1" dirty="0">
                <a:solidFill>
                  <a:srgbClr val="FFFF00"/>
                </a:solidFill>
                <a:latin typeface="Palatino"/>
              </a:rPr>
              <a:t>Ye have not chosen me, but I have chosen you, and ordained you, that ye should go and bring forth fruit, and that your fruit should remain: that whatsoever ye shall ask of the Father in my name, he may give it you.</a:t>
            </a:r>
          </a:p>
          <a:p>
            <a:r>
              <a:rPr lang="en-US" b="1" i="1" dirty="0">
                <a:solidFill>
                  <a:srgbClr val="FFFF00"/>
                </a:solidFill>
                <a:latin typeface="Palatino"/>
              </a:rPr>
              <a:t>John 15:16</a:t>
            </a:r>
            <a:endParaRPr lang="en-US" b="1" i="1" dirty="0">
              <a:solidFill>
                <a:srgbClr val="FFFF00"/>
              </a:solidFill>
            </a:endParaRPr>
          </a:p>
        </p:txBody>
      </p:sp>
      <p:grpSp>
        <p:nvGrpSpPr>
          <p:cNvPr id="28" name="Group 27"/>
          <p:cNvGrpSpPr/>
          <p:nvPr/>
        </p:nvGrpSpPr>
        <p:grpSpPr>
          <a:xfrm>
            <a:off x="7898582" y="4104040"/>
            <a:ext cx="3289208" cy="2390250"/>
            <a:chOff x="384206" y="4158361"/>
            <a:chExt cx="3289208" cy="2390250"/>
          </a:xfrm>
        </p:grpSpPr>
        <p:grpSp>
          <p:nvGrpSpPr>
            <p:cNvPr id="29" name="Group 28"/>
            <p:cNvGrpSpPr/>
            <p:nvPr/>
          </p:nvGrpSpPr>
          <p:grpSpPr>
            <a:xfrm>
              <a:off x="384206" y="4158361"/>
              <a:ext cx="3289208" cy="2390250"/>
              <a:chOff x="609599" y="833642"/>
              <a:chExt cx="7941747" cy="5771225"/>
            </a:xfrm>
          </p:grpSpPr>
          <p:grpSp>
            <p:nvGrpSpPr>
              <p:cNvPr id="31" name="Group 14"/>
              <p:cNvGrpSpPr/>
              <p:nvPr/>
            </p:nvGrpSpPr>
            <p:grpSpPr>
              <a:xfrm rot="10800000">
                <a:off x="7696200" y="5257800"/>
                <a:ext cx="621450" cy="1347067"/>
                <a:chOff x="7010400" y="381000"/>
                <a:chExt cx="762000" cy="2033666"/>
              </a:xfrm>
            </p:grpSpPr>
            <p:sp>
              <p:nvSpPr>
                <p:cNvPr id="45"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010400" y="381000"/>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1"/>
              <p:cNvGrpSpPr/>
              <p:nvPr/>
            </p:nvGrpSpPr>
            <p:grpSpPr>
              <a:xfrm rot="10800000">
                <a:off x="939238" y="4923502"/>
                <a:ext cx="621450" cy="1347067"/>
                <a:chOff x="7010400" y="381000"/>
                <a:chExt cx="762000" cy="2033666"/>
              </a:xfrm>
            </p:grpSpPr>
            <p:sp>
              <p:nvSpPr>
                <p:cNvPr id="42"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010400" y="381000"/>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
              <p:cNvSpPr/>
              <p:nvPr/>
            </p:nvSpPr>
            <p:spPr>
              <a:xfrm>
                <a:off x="7315200" y="1981200"/>
                <a:ext cx="1236146" cy="3840519"/>
              </a:xfrm>
              <a:prstGeom prst="can">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1"/>
              <p:cNvSpPr/>
              <p:nvPr/>
            </p:nvSpPr>
            <p:spPr>
              <a:xfrm>
                <a:off x="609599" y="1643059"/>
                <a:ext cx="1236146" cy="3840519"/>
              </a:xfrm>
              <a:prstGeom prst="can">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899460" y="833642"/>
                <a:ext cx="621450" cy="986197"/>
                <a:chOff x="7031201" y="834275"/>
                <a:chExt cx="762000" cy="1488861"/>
              </a:xfrm>
            </p:grpSpPr>
            <p:sp>
              <p:nvSpPr>
                <p:cNvPr id="40"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5"/>
                <p:cNvSpPr/>
                <p:nvPr/>
              </p:nvSpPr>
              <p:spPr>
                <a:xfrm>
                  <a:off x="7031201" y="834275"/>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646520" y="1148254"/>
                <a:ext cx="621450" cy="1017899"/>
                <a:chOff x="7087348" y="824753"/>
                <a:chExt cx="762000" cy="1536722"/>
              </a:xfrm>
            </p:grpSpPr>
            <p:sp>
              <p:nvSpPr>
                <p:cNvPr id="38"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87348" y="824753"/>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Rectangle 29"/>
            <p:cNvSpPr/>
            <p:nvPr/>
          </p:nvSpPr>
          <p:spPr>
            <a:xfrm>
              <a:off x="819652" y="4716368"/>
              <a:ext cx="2437759" cy="1323439"/>
            </a:xfrm>
            <a:prstGeom prst="rect">
              <a:avLst/>
            </a:prstGeom>
          </p:spPr>
          <p:txBody>
            <a:bodyPr wrap="square">
              <a:spAutoFit/>
            </a:bodyPr>
            <a:lstStyle/>
            <a:p>
              <a:pPr algn="ctr"/>
              <a:r>
                <a:rPr lang="en-US" sz="1600" dirty="0">
                  <a:solidFill>
                    <a:srgbClr val="333333"/>
                  </a:solidFill>
                  <a:latin typeface="Calibri" panose="020F0502020204030204" pitchFamily="34" charset="0"/>
                </a:rPr>
                <a:t> </a:t>
              </a:r>
              <a:r>
                <a:rPr lang="en-US" sz="1600" b="1" dirty="0"/>
                <a:t>Those who are ordained to the priesthood must be called of God by revelation through His authorized servants</a:t>
              </a:r>
              <a:endParaRPr lang="en-US" sz="1600" dirty="0"/>
            </a:p>
          </p:txBody>
        </p:sp>
      </p:grpSp>
      <p:pic>
        <p:nvPicPr>
          <p:cNvPr id="3074" name="Picture 2" descr="Image result for lds priesthood lineage aaron lds"/>
          <p:cNvPicPr>
            <a:picLocks noChangeAspect="1" noChangeArrowheads="1"/>
          </p:cNvPicPr>
          <p:nvPr/>
        </p:nvPicPr>
        <p:blipFill rotWithShape="1">
          <a:blip r:embed="rId3">
            <a:extLst>
              <a:ext uri="{28A0092B-C50C-407E-A947-70E740481C1C}">
                <a14:useLocalDpi xmlns:a14="http://schemas.microsoft.com/office/drawing/2010/main" val="0"/>
              </a:ext>
            </a:extLst>
          </a:blip>
          <a:srcRect l="1020" t="2521" r="1"/>
          <a:stretch/>
        </p:blipFill>
        <p:spPr bwMode="auto">
          <a:xfrm>
            <a:off x="2362954" y="1985315"/>
            <a:ext cx="2742417" cy="239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26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Authority </a:t>
            </a: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5: 5-6</a:t>
            </a:r>
          </a:p>
        </p:txBody>
      </p:sp>
      <p:sp>
        <p:nvSpPr>
          <p:cNvPr id="2" name="Rectangle 1"/>
          <p:cNvSpPr/>
          <p:nvPr/>
        </p:nvSpPr>
        <p:spPr>
          <a:xfrm>
            <a:off x="1119613" y="1213847"/>
            <a:ext cx="2800538" cy="1477328"/>
          </a:xfrm>
          <a:prstGeom prst="rect">
            <a:avLst/>
          </a:prstGeom>
        </p:spPr>
        <p:txBody>
          <a:bodyPr wrap="square">
            <a:spAutoFit/>
          </a:bodyPr>
          <a:lstStyle/>
          <a:p>
            <a:r>
              <a:rPr lang="en-US" i="1" dirty="0">
                <a:solidFill>
                  <a:srgbClr val="FFFF00"/>
                </a:solidFill>
              </a:rPr>
              <a:t>I will declare the decree: the </a:t>
            </a:r>
            <a:r>
              <a:rPr lang="en-US" i="1" cap="small" dirty="0">
                <a:solidFill>
                  <a:srgbClr val="FFFF00"/>
                </a:solidFill>
              </a:rPr>
              <a:t>Lord</a:t>
            </a:r>
            <a:r>
              <a:rPr lang="en-US" i="1" dirty="0">
                <a:solidFill>
                  <a:srgbClr val="FFFF00"/>
                </a:solidFill>
              </a:rPr>
              <a:t> hath said unto me, Thou art my Son; this day have I begotten thee.</a:t>
            </a:r>
          </a:p>
          <a:p>
            <a:r>
              <a:rPr lang="en-US" i="1" dirty="0">
                <a:solidFill>
                  <a:srgbClr val="FFFF00"/>
                </a:solidFill>
              </a:rPr>
              <a:t>Psalm 2:7</a:t>
            </a:r>
          </a:p>
        </p:txBody>
      </p:sp>
      <p:sp>
        <p:nvSpPr>
          <p:cNvPr id="7" name="Rectangle 6"/>
          <p:cNvSpPr/>
          <p:nvPr/>
        </p:nvSpPr>
        <p:spPr>
          <a:xfrm>
            <a:off x="8166227" y="1141233"/>
            <a:ext cx="3005750" cy="1477328"/>
          </a:xfrm>
          <a:prstGeom prst="rect">
            <a:avLst/>
          </a:prstGeom>
        </p:spPr>
        <p:txBody>
          <a:bodyPr wrap="square">
            <a:spAutoFit/>
          </a:bodyPr>
          <a:lstStyle/>
          <a:p>
            <a:r>
              <a:rPr lang="en-US" i="1" dirty="0">
                <a:solidFill>
                  <a:srgbClr val="FFFF00"/>
                </a:solidFill>
              </a:rPr>
              <a:t>The </a:t>
            </a:r>
            <a:r>
              <a:rPr lang="en-US" i="1" cap="small" dirty="0">
                <a:solidFill>
                  <a:srgbClr val="FFFF00"/>
                </a:solidFill>
              </a:rPr>
              <a:t>Lord</a:t>
            </a:r>
            <a:r>
              <a:rPr lang="en-US" i="1" dirty="0">
                <a:solidFill>
                  <a:srgbClr val="FFFF00"/>
                </a:solidFill>
              </a:rPr>
              <a:t> hath sworn, and will not repent, Thou art a priest for ever after the order of Melchizedek.</a:t>
            </a:r>
          </a:p>
          <a:p>
            <a:r>
              <a:rPr lang="en-US" i="1" dirty="0">
                <a:solidFill>
                  <a:srgbClr val="FFFF00"/>
                </a:solidFill>
              </a:rPr>
              <a:t>Psalm 110:4</a:t>
            </a:r>
          </a:p>
        </p:txBody>
      </p:sp>
      <p:sp>
        <p:nvSpPr>
          <p:cNvPr id="8" name="Rectangle 7"/>
          <p:cNvSpPr/>
          <p:nvPr/>
        </p:nvSpPr>
        <p:spPr>
          <a:xfrm>
            <a:off x="2826964" y="2945569"/>
            <a:ext cx="6127383" cy="584775"/>
          </a:xfrm>
          <a:prstGeom prst="rect">
            <a:avLst/>
          </a:prstGeom>
        </p:spPr>
        <p:txBody>
          <a:bodyPr wrap="none">
            <a:spAutoFit/>
          </a:bodyPr>
          <a:lstStyle/>
          <a:p>
            <a:r>
              <a:rPr lang="en-US" sz="3200" dirty="0">
                <a:solidFill>
                  <a:srgbClr val="FF0000"/>
                </a:solidFill>
                <a:latin typeface="Calibri" panose="020F0502020204030204" pitchFamily="34" charset="0"/>
              </a:rPr>
              <a:t>Who gave the Savior His authority? </a:t>
            </a:r>
            <a:endParaRPr lang="en-US" sz="3200" dirty="0">
              <a:solidFill>
                <a:srgbClr val="FF0000"/>
              </a:solidFill>
            </a:endParaRPr>
          </a:p>
        </p:txBody>
      </p:sp>
      <p:sp>
        <p:nvSpPr>
          <p:cNvPr id="9" name="Rectangle 8"/>
          <p:cNvSpPr/>
          <p:nvPr/>
        </p:nvSpPr>
        <p:spPr>
          <a:xfrm>
            <a:off x="475528" y="4620460"/>
            <a:ext cx="6949146" cy="584775"/>
          </a:xfrm>
          <a:prstGeom prst="rect">
            <a:avLst/>
          </a:prstGeom>
        </p:spPr>
        <p:txBody>
          <a:bodyPr wrap="none">
            <a:spAutoFit/>
          </a:bodyPr>
          <a:lstStyle/>
          <a:p>
            <a:r>
              <a:rPr lang="en-US" sz="3200" dirty="0">
                <a:solidFill>
                  <a:srgbClr val="FF0000"/>
                </a:solidFill>
                <a:latin typeface="Calibri" panose="020F0502020204030204" pitchFamily="34" charset="0"/>
              </a:rPr>
              <a:t>What priesthood does Jesus Christ hold?</a:t>
            </a:r>
            <a:endParaRPr lang="en-US" sz="3200" dirty="0">
              <a:solidFill>
                <a:srgbClr val="FF00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528" y="1084529"/>
            <a:ext cx="3789408" cy="1740151"/>
          </a:xfrm>
          <a:prstGeom prst="rect">
            <a:avLst/>
          </a:prstGeom>
        </p:spPr>
      </p:pic>
      <p:grpSp>
        <p:nvGrpSpPr>
          <p:cNvPr id="11" name="Group 10"/>
          <p:cNvGrpSpPr/>
          <p:nvPr/>
        </p:nvGrpSpPr>
        <p:grpSpPr>
          <a:xfrm>
            <a:off x="8271189" y="3599319"/>
            <a:ext cx="3562350" cy="3074015"/>
            <a:chOff x="8271189" y="3599319"/>
            <a:chExt cx="3562350" cy="3074015"/>
          </a:xfrm>
        </p:grpSpPr>
        <p:sp>
          <p:nvSpPr>
            <p:cNvPr id="67" name="Rectangle 66"/>
            <p:cNvSpPr/>
            <p:nvPr/>
          </p:nvSpPr>
          <p:spPr>
            <a:xfrm>
              <a:off x="8336095" y="6211669"/>
              <a:ext cx="3297610" cy="461665"/>
            </a:xfrm>
            <a:prstGeom prst="rect">
              <a:avLst/>
            </a:prstGeom>
          </p:spPr>
          <p:txBody>
            <a:bodyPr wrap="square">
              <a:spAutoFit/>
            </a:bodyPr>
            <a:lstStyle/>
            <a:p>
              <a:pPr algn="ctr"/>
              <a:r>
                <a:rPr lang="en-US" sz="1200" dirty="0">
                  <a:solidFill>
                    <a:schemeClr val="bg1"/>
                  </a:solidFill>
                </a:rPr>
                <a:t>Symbols of Melchizedek Priesthood on San Diego Temple Windows</a:t>
              </a:r>
              <a:endParaRPr lang="en-US" sz="1200" dirty="0"/>
            </a:p>
          </p:txBody>
        </p:sp>
        <p:pic>
          <p:nvPicPr>
            <p:cNvPr id="4098" name="Picture 2" descr="Image result for melchizedek priesthood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1189" y="3599319"/>
              <a:ext cx="3562350" cy="2628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096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The Pattern--Obedience</a:t>
            </a: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5:7-8</a:t>
            </a:r>
          </a:p>
        </p:txBody>
      </p:sp>
      <p:sp>
        <p:nvSpPr>
          <p:cNvPr id="2" name="Rectangle 1"/>
          <p:cNvSpPr/>
          <p:nvPr/>
        </p:nvSpPr>
        <p:spPr>
          <a:xfrm>
            <a:off x="341014" y="887923"/>
            <a:ext cx="6295176" cy="923330"/>
          </a:xfrm>
          <a:prstGeom prst="rect">
            <a:avLst/>
          </a:prstGeom>
        </p:spPr>
        <p:txBody>
          <a:bodyPr wrap="square">
            <a:spAutoFit/>
          </a:bodyPr>
          <a:lstStyle/>
          <a:p>
            <a:r>
              <a:rPr lang="en-US" dirty="0">
                <a:solidFill>
                  <a:schemeClr val="bg1"/>
                </a:solidFill>
              </a:rPr>
              <a:t>Melchizedek was a prototype of Christ and that prophet’s ministry typified and foreshadowed that of our Lord in the same sense that the ministry of Moses did.</a:t>
            </a:r>
            <a:endParaRPr lang="en-US" i="1" dirty="0">
              <a:solidFill>
                <a:schemeClr val="bg1"/>
              </a:solidFill>
            </a:endParaRPr>
          </a:p>
        </p:txBody>
      </p:sp>
      <p:grpSp>
        <p:nvGrpSpPr>
          <p:cNvPr id="12" name="Group 11"/>
          <p:cNvGrpSpPr/>
          <p:nvPr/>
        </p:nvGrpSpPr>
        <p:grpSpPr>
          <a:xfrm>
            <a:off x="2968864" y="4970074"/>
            <a:ext cx="7370194" cy="1754326"/>
            <a:chOff x="669283" y="4526454"/>
            <a:chExt cx="7370194" cy="1754326"/>
          </a:xfrm>
        </p:grpSpPr>
        <p:sp>
          <p:nvSpPr>
            <p:cNvPr id="4" name="Rectangle 3"/>
            <p:cNvSpPr/>
            <p:nvPr/>
          </p:nvSpPr>
          <p:spPr>
            <a:xfrm>
              <a:off x="1943477" y="4526454"/>
              <a:ext cx="6096000" cy="1754326"/>
            </a:xfrm>
            <a:prstGeom prst="rect">
              <a:avLst/>
            </a:prstGeom>
          </p:spPr>
          <p:txBody>
            <a:bodyPr>
              <a:spAutoFit/>
            </a:bodyPr>
            <a:lstStyle/>
            <a:p>
              <a:r>
                <a:rPr lang="en-US" dirty="0">
                  <a:solidFill>
                    <a:schemeClr val="bg1"/>
                  </a:solidFill>
                </a:rPr>
                <a:t>“As in all things, the Savior is our pattern. The Apostle Paul wrote, ‘Though he were a Son, yet learned he obedience’ In our own finite way, we too can learn obedience even as Christ did. … When obedience becomes our goal, it is no longer an irritation; instead of a stumbling block, it becomes a building block.” (5)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83" y="4794188"/>
              <a:ext cx="1093029" cy="1316902"/>
            </a:xfrm>
            <a:prstGeom prst="rect">
              <a:avLst/>
            </a:prstGeom>
          </p:spPr>
        </p:pic>
      </p:grpSp>
      <p:grpSp>
        <p:nvGrpSpPr>
          <p:cNvPr id="13" name="Group 12"/>
          <p:cNvGrpSpPr/>
          <p:nvPr/>
        </p:nvGrpSpPr>
        <p:grpSpPr>
          <a:xfrm>
            <a:off x="6225766" y="2580734"/>
            <a:ext cx="5966234" cy="1754326"/>
            <a:chOff x="5658416" y="2146167"/>
            <a:chExt cx="5966234" cy="1754326"/>
          </a:xfrm>
        </p:grpSpPr>
        <p:sp>
          <p:nvSpPr>
            <p:cNvPr id="7" name="Rectangle 6"/>
            <p:cNvSpPr/>
            <p:nvPr/>
          </p:nvSpPr>
          <p:spPr>
            <a:xfrm>
              <a:off x="6862526" y="2146167"/>
              <a:ext cx="4762124" cy="1754326"/>
            </a:xfrm>
            <a:prstGeom prst="rect">
              <a:avLst/>
            </a:prstGeom>
          </p:spPr>
          <p:txBody>
            <a:bodyPr wrap="square">
              <a:spAutoFit/>
            </a:bodyPr>
            <a:lstStyle/>
            <a:p>
              <a:r>
                <a:rPr lang="en-US" dirty="0">
                  <a:solidFill>
                    <a:schemeClr val="bg1"/>
                  </a:solidFill>
                </a:rPr>
                <a:t>"The reference to Melchizedek was undoubtedly inserted because Melchizedek was a type or a foreshadowing of Christ...Hence, Hebrews 5:7-8, while referring specifically to Melchizedek, has equal, though indirect, application to Jesus Christ because Melchizedek typifies Christ." (4)</a:t>
              </a:r>
            </a:p>
          </p:txBody>
        </p:sp>
        <p:pic>
          <p:nvPicPr>
            <p:cNvPr id="5122" name="Picture 2" descr="Image result for Robert J. Matthews ld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62" b="19604"/>
            <a:stretch/>
          </p:blipFill>
          <p:spPr bwMode="auto">
            <a:xfrm>
              <a:off x="5658416" y="2317687"/>
              <a:ext cx="1085574" cy="1511929"/>
            </a:xfrm>
            <a:prstGeom prst="rect">
              <a:avLst/>
            </a:prstGeom>
            <a:noFill/>
            <a:extLst>
              <a:ext uri="{909E8E84-426E-40DD-AFC4-6F175D3DCCD1}">
                <a14:hiddenFill xmlns:a14="http://schemas.microsoft.com/office/drawing/2010/main">
                  <a:solidFill>
                    <a:srgbClr val="FFFFFF"/>
                  </a:solidFill>
                </a14:hiddenFill>
              </a:ext>
            </a:extLst>
          </p:spPr>
        </p:pic>
      </p:grpSp>
      <p:pic>
        <p:nvPicPr>
          <p:cNvPr id="5124" name="Picture 4" descr="Image result for jesus and melchized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302" y="1848169"/>
            <a:ext cx="3322623" cy="297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6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p:cNvGraphicFramePr/>
          <p:nvPr/>
        </p:nvGraphicFramePr>
        <p:xfrm>
          <a:off x="2119265" y="1214673"/>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694507" y="0"/>
            <a:ext cx="8991600" cy="1323439"/>
          </a:xfrm>
          <a:prstGeom prst="rect">
            <a:avLst/>
          </a:prstGeom>
        </p:spPr>
        <p:txBody>
          <a:bodyPr wrap="square">
            <a:spAutoFit/>
          </a:bodyPr>
          <a:lstStyle/>
          <a:p>
            <a:pPr algn="ctr"/>
            <a:r>
              <a:rPr lang="en-US" sz="4000" dirty="0">
                <a:solidFill>
                  <a:schemeClr val="bg2"/>
                </a:solidFill>
                <a:latin typeface="Poor Richard" panose="02080502050505020702" pitchFamily="18" charset="0"/>
              </a:rPr>
              <a:t>“Hebrew…is to the New Testament what Leviticus is to the Old:”</a:t>
            </a:r>
          </a:p>
        </p:txBody>
      </p:sp>
      <p:sp>
        <p:nvSpPr>
          <p:cNvPr id="2" name="Rectangle 1"/>
          <p:cNvSpPr/>
          <p:nvPr/>
        </p:nvSpPr>
        <p:spPr>
          <a:xfrm>
            <a:off x="1638678" y="6033762"/>
            <a:ext cx="9877330" cy="646331"/>
          </a:xfrm>
          <a:prstGeom prst="rect">
            <a:avLst/>
          </a:prstGeom>
        </p:spPr>
        <p:txBody>
          <a:bodyPr wrap="square">
            <a:spAutoFit/>
          </a:bodyPr>
          <a:lstStyle/>
          <a:p>
            <a:r>
              <a:rPr lang="en-US" dirty="0">
                <a:solidFill>
                  <a:schemeClr val="bg1"/>
                </a:solidFill>
              </a:rPr>
              <a:t>The New Testament was in the process of preparation and nearly 3 centuries passed before it was accepted as standard, so the Old Testament was the only scripture available to the Christians.</a:t>
            </a:r>
          </a:p>
        </p:txBody>
      </p:sp>
    </p:spTree>
    <p:extLst>
      <p:ext uri="{BB962C8B-B14F-4D97-AF65-F5344CB8AC3E}">
        <p14:creationId xmlns:p14="http://schemas.microsoft.com/office/powerpoint/2010/main" val="423511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Mortal Perfection</a:t>
            </a: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5:9</a:t>
            </a:r>
          </a:p>
        </p:txBody>
      </p:sp>
      <p:sp>
        <p:nvSpPr>
          <p:cNvPr id="2" name="Rectangle 1"/>
          <p:cNvSpPr/>
          <p:nvPr/>
        </p:nvSpPr>
        <p:spPr>
          <a:xfrm>
            <a:off x="150890" y="661586"/>
            <a:ext cx="12041110" cy="369332"/>
          </a:xfrm>
          <a:prstGeom prst="rect">
            <a:avLst/>
          </a:prstGeom>
        </p:spPr>
        <p:txBody>
          <a:bodyPr wrap="square">
            <a:spAutoFit/>
          </a:bodyPr>
          <a:lstStyle/>
          <a:p>
            <a:pPr algn="ctr"/>
            <a:r>
              <a:rPr lang="en-US" i="1" dirty="0">
                <a:solidFill>
                  <a:srgbClr val="FFFF00"/>
                </a:solidFill>
              </a:rPr>
              <a:t>Be ye therefore perfect, even as your Father which is in heaven is perfect. Matthew 5:48</a:t>
            </a:r>
          </a:p>
        </p:txBody>
      </p:sp>
      <p:sp>
        <p:nvSpPr>
          <p:cNvPr id="8" name="Rectangle 7"/>
          <p:cNvSpPr/>
          <p:nvPr/>
        </p:nvSpPr>
        <p:spPr>
          <a:xfrm>
            <a:off x="259533" y="1203832"/>
            <a:ext cx="6096000" cy="3970318"/>
          </a:xfrm>
          <a:prstGeom prst="rect">
            <a:avLst/>
          </a:prstGeom>
        </p:spPr>
        <p:txBody>
          <a:bodyPr>
            <a:spAutoFit/>
          </a:bodyPr>
          <a:lstStyle/>
          <a:p>
            <a:r>
              <a:rPr lang="en-US" dirty="0">
                <a:solidFill>
                  <a:schemeClr val="bg1"/>
                </a:solidFill>
                <a:latin typeface="Calibri" panose="020F0502020204030204" pitchFamily="34" charset="0"/>
              </a:rPr>
              <a:t>In this life, certain actions can be perfected.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 baseball pitcher can throw a no-hit, no-run ball game.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 surgeon can perform an operation without an error.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 musician can render a selection without a mistake.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One can likewise achieve perfection in being punctual, paying tithing, keeping the Word of Wisdom, and so on.</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enormous effort required to attain such self-mastery is rewarded with a deep sense of satisfaction. More importantly, spiritual attainments in mortality accompany us into eternity.</a:t>
            </a:r>
            <a:endParaRPr lang="en-US" dirty="0">
              <a:solidFill>
                <a:schemeClr val="bg1"/>
              </a:solidFill>
            </a:endParaRPr>
          </a:p>
        </p:txBody>
      </p:sp>
      <p:sp>
        <p:nvSpPr>
          <p:cNvPr id="9" name="Rectangle 8"/>
          <p:cNvSpPr/>
          <p:nvPr/>
        </p:nvSpPr>
        <p:spPr>
          <a:xfrm>
            <a:off x="1373109" y="5948623"/>
            <a:ext cx="6096000" cy="646331"/>
          </a:xfrm>
          <a:prstGeom prst="rect">
            <a:avLst/>
          </a:prstGeom>
        </p:spPr>
        <p:txBody>
          <a:bodyPr>
            <a:spAutoFit/>
          </a:bodyPr>
          <a:lstStyle/>
          <a:p>
            <a:r>
              <a:rPr lang="en-US" dirty="0">
                <a:solidFill>
                  <a:schemeClr val="bg1"/>
                </a:solidFill>
                <a:latin typeface="Calibri" panose="020F0502020204030204" pitchFamily="34" charset="0"/>
              </a:rPr>
              <a:t>The process of perfection includes challenges to overcome and steps to repentance that may be very painful.</a:t>
            </a:r>
            <a:endParaRPr lang="en-US" dirty="0">
              <a:solidFill>
                <a:schemeClr val="bg1"/>
              </a:solidFill>
            </a:endParaRPr>
          </a:p>
        </p:txBody>
      </p:sp>
      <p:sp>
        <p:nvSpPr>
          <p:cNvPr id="10" name="Rectangle 9"/>
          <p:cNvSpPr/>
          <p:nvPr/>
        </p:nvSpPr>
        <p:spPr>
          <a:xfrm>
            <a:off x="6189552" y="4473869"/>
            <a:ext cx="6096000" cy="1477328"/>
          </a:xfrm>
          <a:prstGeom prst="rect">
            <a:avLst/>
          </a:prstGeom>
        </p:spPr>
        <p:txBody>
          <a:bodyPr>
            <a:spAutoFit/>
          </a:bodyPr>
          <a:lstStyle/>
          <a:p>
            <a:r>
              <a:rPr lang="en-US" dirty="0">
                <a:solidFill>
                  <a:schemeClr val="bg1"/>
                </a:solidFill>
                <a:latin typeface="Calibri" panose="020F0502020204030204" pitchFamily="34" charset="0"/>
              </a:rPr>
              <a:t>Mortal perfection can be achieved as we try to perform every duty, keep every law, and strive to be as perfect in our sphere as our Heavenly Father is in his. If we do the best we can, the Lord will bless us according to our deeds and the desires of our hearts.</a:t>
            </a:r>
            <a:endParaRPr lang="en-US" dirty="0">
              <a:solidFill>
                <a:schemeClr val="bg1"/>
              </a:solidFill>
            </a:endParaRPr>
          </a:p>
        </p:txBody>
      </p:sp>
      <p:pic>
        <p:nvPicPr>
          <p:cNvPr id="6146" name="Picture 2" descr="Nick 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712" y="1108814"/>
            <a:ext cx="1302803" cy="17991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violinist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531" y="2794031"/>
            <a:ext cx="2526388" cy="153829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teens eating health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1774" y="1194114"/>
            <a:ext cx="1428138" cy="21390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977" y="141036"/>
            <a:ext cx="762401" cy="954434"/>
          </a:xfrm>
          <a:prstGeom prst="rect">
            <a:avLst/>
          </a:prstGeom>
        </p:spPr>
      </p:pic>
      <p:sp>
        <p:nvSpPr>
          <p:cNvPr id="21" name="Rectangle 20"/>
          <p:cNvSpPr/>
          <p:nvPr/>
        </p:nvSpPr>
        <p:spPr>
          <a:xfrm>
            <a:off x="11749250" y="6488668"/>
            <a:ext cx="442750" cy="369332"/>
          </a:xfrm>
          <a:prstGeom prst="rect">
            <a:avLst/>
          </a:prstGeom>
        </p:spPr>
        <p:txBody>
          <a:bodyPr wrap="none">
            <a:spAutoFit/>
          </a:bodyPr>
          <a:lstStyle/>
          <a:p>
            <a:r>
              <a:rPr lang="en-US" dirty="0">
                <a:solidFill>
                  <a:schemeClr val="bg1"/>
                </a:solidFill>
              </a:rPr>
              <a:t>(6)</a:t>
            </a:r>
            <a:endParaRPr lang="en-US" dirty="0"/>
          </a:p>
        </p:txBody>
      </p:sp>
    </p:spTree>
    <p:extLst>
      <p:ext uri="{BB962C8B-B14F-4D97-AF65-F5344CB8AC3E}">
        <p14:creationId xmlns:p14="http://schemas.microsoft.com/office/powerpoint/2010/main" val="242265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500"/>
                                        <p:tgtEl>
                                          <p:spTgt spid="614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6150"/>
                                        </p:tgtEl>
                                        <p:attrNameLst>
                                          <p:attrName>style.visibility</p:attrName>
                                        </p:attrNameLst>
                                      </p:cBhvr>
                                      <p:to>
                                        <p:strVal val="visible"/>
                                      </p:to>
                                    </p:set>
                                    <p:animEffect transition="in" filter="fade">
                                      <p:cBhvr>
                                        <p:cTn id="33" dur="500"/>
                                        <p:tgtEl>
                                          <p:spTgt spid="615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8">
                                            <p:txEl>
                                              <p:pRg st="0" end="0"/>
                                            </p:txEl>
                                          </p:spTgt>
                                        </p:tgtEl>
                                      </p:cBhvr>
                                    </p:animEffect>
                                    <p:set>
                                      <p:cBhvr>
                                        <p:cTn id="44" dur="1" fill="hold">
                                          <p:stCondLst>
                                            <p:cond delay="499"/>
                                          </p:stCondLst>
                                        </p:cTn>
                                        <p:tgtEl>
                                          <p:spTgt spid="8">
                                            <p:txEl>
                                              <p:pRg st="0" end="0"/>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8">
                                            <p:txEl>
                                              <p:pRg st="2" end="2"/>
                                            </p:txEl>
                                          </p:spTgt>
                                        </p:tgtEl>
                                      </p:cBhvr>
                                    </p:animEffect>
                                    <p:set>
                                      <p:cBhvr>
                                        <p:cTn id="47" dur="1" fill="hold">
                                          <p:stCondLst>
                                            <p:cond delay="499"/>
                                          </p:stCondLst>
                                        </p:cTn>
                                        <p:tgtEl>
                                          <p:spTgt spid="8">
                                            <p:txEl>
                                              <p:pRg st="2" end="2"/>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8">
                                            <p:txEl>
                                              <p:pRg st="4" end="4"/>
                                            </p:txEl>
                                          </p:spTgt>
                                        </p:tgtEl>
                                      </p:cBhvr>
                                    </p:animEffect>
                                    <p:set>
                                      <p:cBhvr>
                                        <p:cTn id="50" dur="1" fill="hold">
                                          <p:stCondLst>
                                            <p:cond delay="499"/>
                                          </p:stCondLst>
                                        </p:cTn>
                                        <p:tgtEl>
                                          <p:spTgt spid="8">
                                            <p:txEl>
                                              <p:pRg st="4" end="4"/>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8">
                                            <p:txEl>
                                              <p:pRg st="6" end="6"/>
                                            </p:txEl>
                                          </p:spTgt>
                                        </p:tgtEl>
                                      </p:cBhvr>
                                    </p:animEffect>
                                    <p:set>
                                      <p:cBhvr>
                                        <p:cTn id="53" dur="1" fill="hold">
                                          <p:stCondLst>
                                            <p:cond delay="499"/>
                                          </p:stCondLst>
                                        </p:cTn>
                                        <p:tgtEl>
                                          <p:spTgt spid="8">
                                            <p:txEl>
                                              <p:pRg st="6" end="6"/>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8">
                                            <p:txEl>
                                              <p:pRg st="8" end="8"/>
                                            </p:txEl>
                                          </p:spTgt>
                                        </p:tgtEl>
                                      </p:cBhvr>
                                    </p:animEffect>
                                    <p:set>
                                      <p:cBhvr>
                                        <p:cTn id="56" dur="1" fill="hold">
                                          <p:stCondLst>
                                            <p:cond delay="499"/>
                                          </p:stCondLst>
                                        </p:cTn>
                                        <p:tgtEl>
                                          <p:spTgt spid="8">
                                            <p:txEl>
                                              <p:pRg st="8" end="8"/>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8">
                                            <p:txEl>
                                              <p:pRg st="10" end="10"/>
                                            </p:txEl>
                                          </p:spTgt>
                                        </p:tgtEl>
                                      </p:cBhvr>
                                    </p:animEffect>
                                    <p:set>
                                      <p:cBhvr>
                                        <p:cTn id="59" dur="1" fill="hold">
                                          <p:stCondLst>
                                            <p:cond delay="499"/>
                                          </p:stCondLst>
                                        </p:cTn>
                                        <p:tgtEl>
                                          <p:spTgt spid="8">
                                            <p:txEl>
                                              <p:pRg st="10" end="10"/>
                                            </p:txEl>
                                          </p:spTgt>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6146"/>
                                        </p:tgtEl>
                                      </p:cBhvr>
                                    </p:animEffect>
                                    <p:set>
                                      <p:cBhvr>
                                        <p:cTn id="62" dur="1" fill="hold">
                                          <p:stCondLst>
                                            <p:cond delay="499"/>
                                          </p:stCondLst>
                                        </p:cTn>
                                        <p:tgtEl>
                                          <p:spTgt spid="614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148"/>
                                        </p:tgtEl>
                                      </p:cBhvr>
                                    </p:animEffect>
                                    <p:set>
                                      <p:cBhvr>
                                        <p:cTn id="65" dur="1" fill="hold">
                                          <p:stCondLst>
                                            <p:cond delay="499"/>
                                          </p:stCondLst>
                                        </p:cTn>
                                        <p:tgtEl>
                                          <p:spTgt spid="614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6150"/>
                                        </p:tgtEl>
                                      </p:cBhvr>
                                    </p:animEffect>
                                    <p:set>
                                      <p:cBhvr>
                                        <p:cTn id="68" dur="1" fill="hold">
                                          <p:stCondLst>
                                            <p:cond delay="499"/>
                                          </p:stCondLst>
                                        </p:cTn>
                                        <p:tgtEl>
                                          <p:spTgt spid="615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10" presetClass="exit" presetSubtype="0" fill="hold" grpId="1"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p:bldP spid="10"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Eternal Perfection</a:t>
            </a: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5:9</a:t>
            </a:r>
          </a:p>
        </p:txBody>
      </p:sp>
      <p:sp>
        <p:nvSpPr>
          <p:cNvPr id="2" name="Rectangle 1"/>
          <p:cNvSpPr/>
          <p:nvPr/>
        </p:nvSpPr>
        <p:spPr>
          <a:xfrm>
            <a:off x="150890" y="661586"/>
            <a:ext cx="12041110" cy="369332"/>
          </a:xfrm>
          <a:prstGeom prst="rect">
            <a:avLst/>
          </a:prstGeom>
        </p:spPr>
        <p:txBody>
          <a:bodyPr wrap="square">
            <a:spAutoFit/>
          </a:bodyPr>
          <a:lstStyle/>
          <a:p>
            <a:pPr algn="ctr"/>
            <a:r>
              <a:rPr lang="en-US" i="1" dirty="0">
                <a:solidFill>
                  <a:srgbClr val="FFFF00"/>
                </a:solidFill>
              </a:rPr>
              <a:t>Be ye therefore perfect, even as your Father which is in heaven is perfect. Matthew 5:48</a:t>
            </a:r>
          </a:p>
        </p:txBody>
      </p:sp>
      <p:sp>
        <p:nvSpPr>
          <p:cNvPr id="8" name="Rectangle 7"/>
          <p:cNvSpPr/>
          <p:nvPr/>
        </p:nvSpPr>
        <p:spPr>
          <a:xfrm>
            <a:off x="295746" y="3005472"/>
            <a:ext cx="6096000" cy="646331"/>
          </a:xfrm>
          <a:prstGeom prst="rect">
            <a:avLst/>
          </a:prstGeom>
        </p:spPr>
        <p:txBody>
          <a:bodyPr>
            <a:spAutoFit/>
          </a:bodyPr>
          <a:lstStyle/>
          <a:p>
            <a:r>
              <a:rPr lang="en-US" dirty="0">
                <a:solidFill>
                  <a:schemeClr val="bg1"/>
                </a:solidFill>
              </a:rPr>
              <a:t>“The word does not imply “freedom from error”; it implies “achieving a distant objective.”</a:t>
            </a:r>
          </a:p>
        </p:txBody>
      </p:sp>
      <p:sp>
        <p:nvSpPr>
          <p:cNvPr id="9" name="Rectangle 8"/>
          <p:cNvSpPr/>
          <p:nvPr/>
        </p:nvSpPr>
        <p:spPr>
          <a:xfrm>
            <a:off x="3609315" y="4083609"/>
            <a:ext cx="4484483" cy="2308324"/>
          </a:xfrm>
          <a:prstGeom prst="rect">
            <a:avLst/>
          </a:prstGeom>
        </p:spPr>
        <p:txBody>
          <a:bodyPr wrap="square">
            <a:spAutoFit/>
          </a:bodyPr>
          <a:lstStyle/>
          <a:p>
            <a:r>
              <a:rPr lang="en-US" i="1" dirty="0" err="1">
                <a:solidFill>
                  <a:schemeClr val="bg1"/>
                </a:solidFill>
              </a:rPr>
              <a:t>Teleios</a:t>
            </a:r>
            <a:r>
              <a:rPr lang="en-US" dirty="0">
                <a:solidFill>
                  <a:schemeClr val="bg1"/>
                </a:solidFill>
              </a:rPr>
              <a:t> is not a total stranger to us. From it comes the prefix </a:t>
            </a:r>
            <a:r>
              <a:rPr lang="en-US" i="1" dirty="0">
                <a:solidFill>
                  <a:schemeClr val="bg1"/>
                </a:solidFill>
              </a:rPr>
              <a:t>tele-</a:t>
            </a:r>
            <a:r>
              <a:rPr lang="en-US" dirty="0">
                <a:solidFill>
                  <a:schemeClr val="bg1"/>
                </a:solidFill>
              </a:rPr>
              <a:t> that we use every day. </a:t>
            </a:r>
          </a:p>
          <a:p>
            <a:endParaRPr lang="en-US" i="1" dirty="0">
              <a:solidFill>
                <a:schemeClr val="bg1"/>
              </a:solidFill>
            </a:endParaRPr>
          </a:p>
          <a:p>
            <a:r>
              <a:rPr lang="en-US" i="1" dirty="0">
                <a:solidFill>
                  <a:schemeClr val="bg1"/>
                </a:solidFill>
              </a:rPr>
              <a:t>Telephone</a:t>
            </a:r>
            <a:r>
              <a:rPr lang="en-US" dirty="0">
                <a:solidFill>
                  <a:schemeClr val="bg1"/>
                </a:solidFill>
              </a:rPr>
              <a:t> literally means “distant talk.” </a:t>
            </a:r>
          </a:p>
          <a:p>
            <a:endParaRPr lang="en-US" i="1" dirty="0">
              <a:solidFill>
                <a:schemeClr val="bg1"/>
              </a:solidFill>
            </a:endParaRPr>
          </a:p>
          <a:p>
            <a:r>
              <a:rPr lang="en-US" i="1" dirty="0">
                <a:solidFill>
                  <a:schemeClr val="bg1"/>
                </a:solidFill>
              </a:rPr>
              <a:t>Television</a:t>
            </a:r>
            <a:r>
              <a:rPr lang="en-US" dirty="0">
                <a:solidFill>
                  <a:schemeClr val="bg1"/>
                </a:solidFill>
              </a:rPr>
              <a:t> means “to see distantly.” </a:t>
            </a:r>
          </a:p>
          <a:p>
            <a:endParaRPr lang="en-US" i="1" dirty="0">
              <a:solidFill>
                <a:schemeClr val="bg1"/>
              </a:solidFill>
            </a:endParaRPr>
          </a:p>
          <a:p>
            <a:r>
              <a:rPr lang="en-US" i="1" dirty="0">
                <a:solidFill>
                  <a:schemeClr val="bg1"/>
                </a:solidFill>
              </a:rPr>
              <a:t>Telephoto</a:t>
            </a:r>
            <a:r>
              <a:rPr lang="en-US" dirty="0">
                <a:solidFill>
                  <a:schemeClr val="bg1"/>
                </a:solidFill>
              </a:rPr>
              <a:t> means “distant light,” and so on.</a:t>
            </a:r>
          </a:p>
        </p:txBody>
      </p:sp>
      <p:sp>
        <p:nvSpPr>
          <p:cNvPr id="10" name="Rectangle 9"/>
          <p:cNvSpPr/>
          <p:nvPr/>
        </p:nvSpPr>
        <p:spPr>
          <a:xfrm>
            <a:off x="2676807" y="1060713"/>
            <a:ext cx="7861425" cy="1661993"/>
          </a:xfrm>
          <a:prstGeom prst="rect">
            <a:avLst/>
          </a:prstGeom>
        </p:spPr>
        <p:txBody>
          <a:bodyPr wrap="square">
            <a:spAutoFit/>
          </a:bodyPr>
          <a:lstStyle/>
          <a:p>
            <a:r>
              <a:rPr lang="en-US" i="1" dirty="0">
                <a:solidFill>
                  <a:schemeClr val="bg1"/>
                </a:solidFill>
              </a:rPr>
              <a:t>perfect</a:t>
            </a:r>
            <a:r>
              <a:rPr lang="en-US" dirty="0">
                <a:solidFill>
                  <a:schemeClr val="bg1"/>
                </a:solidFill>
              </a:rPr>
              <a:t> = Greek </a:t>
            </a:r>
            <a:r>
              <a:rPr lang="en-US" i="1" dirty="0" err="1">
                <a:solidFill>
                  <a:schemeClr val="bg1"/>
                </a:solidFill>
              </a:rPr>
              <a:t>teleios</a:t>
            </a:r>
            <a:r>
              <a:rPr lang="en-US" i="1" dirty="0">
                <a:solidFill>
                  <a:schemeClr val="bg1"/>
                </a:solidFill>
              </a:rPr>
              <a:t>,</a:t>
            </a:r>
            <a:r>
              <a:rPr lang="en-US" dirty="0">
                <a:solidFill>
                  <a:schemeClr val="bg1"/>
                </a:solidFill>
              </a:rPr>
              <a:t> which means “complete.” </a:t>
            </a:r>
          </a:p>
          <a:p>
            <a:endParaRPr lang="en-US" i="1" dirty="0">
              <a:solidFill>
                <a:schemeClr val="bg1"/>
              </a:solidFill>
            </a:endParaRPr>
          </a:p>
          <a:p>
            <a:r>
              <a:rPr lang="en-US" i="1" dirty="0" err="1">
                <a:solidFill>
                  <a:schemeClr val="bg1"/>
                </a:solidFill>
              </a:rPr>
              <a:t>Teleios</a:t>
            </a:r>
            <a:r>
              <a:rPr lang="en-US" dirty="0">
                <a:solidFill>
                  <a:schemeClr val="bg1"/>
                </a:solidFill>
              </a:rPr>
              <a:t> is an adjective derived from the noun </a:t>
            </a:r>
            <a:r>
              <a:rPr lang="en-US" i="1" dirty="0">
                <a:solidFill>
                  <a:schemeClr val="bg1"/>
                </a:solidFill>
              </a:rPr>
              <a:t>telos,</a:t>
            </a:r>
            <a:r>
              <a:rPr lang="en-US" dirty="0">
                <a:solidFill>
                  <a:schemeClr val="bg1"/>
                </a:solidFill>
              </a:rPr>
              <a:t> which means “end.”</a:t>
            </a:r>
            <a:endParaRPr lang="en-US" baseline="30000" dirty="0">
              <a:solidFill>
                <a:schemeClr val="bg1"/>
              </a:solidFill>
            </a:endParaRPr>
          </a:p>
          <a:p>
            <a:endParaRPr lang="en-US" baseline="30000" dirty="0">
              <a:solidFill>
                <a:schemeClr val="bg1"/>
              </a:solidFill>
            </a:endParaRPr>
          </a:p>
          <a:p>
            <a:r>
              <a:rPr lang="en-US" dirty="0">
                <a:solidFill>
                  <a:schemeClr val="bg1"/>
                </a:solidFill>
              </a:rPr>
              <a:t>The infinitive form of the verb is </a:t>
            </a:r>
            <a:r>
              <a:rPr lang="en-US" i="1" dirty="0" err="1">
                <a:solidFill>
                  <a:schemeClr val="bg1"/>
                </a:solidFill>
              </a:rPr>
              <a:t>teleiono</a:t>
            </a:r>
            <a:r>
              <a:rPr lang="en-US" i="1" dirty="0">
                <a:solidFill>
                  <a:schemeClr val="bg1"/>
                </a:solidFill>
              </a:rPr>
              <a:t>,</a:t>
            </a:r>
            <a:r>
              <a:rPr lang="en-US" dirty="0">
                <a:solidFill>
                  <a:schemeClr val="bg1"/>
                </a:solidFill>
              </a:rPr>
              <a:t> which means “to reach a distant end, to be fully developed, to consummate, or to finish</a:t>
            </a:r>
          </a:p>
        </p:txBody>
      </p:sp>
      <p:grpSp>
        <p:nvGrpSpPr>
          <p:cNvPr id="6" name="Group 5"/>
          <p:cNvGrpSpPr/>
          <p:nvPr/>
        </p:nvGrpSpPr>
        <p:grpSpPr>
          <a:xfrm>
            <a:off x="10474858" y="1104099"/>
            <a:ext cx="1584358" cy="1955485"/>
            <a:chOff x="10474858" y="1104099"/>
            <a:chExt cx="1584358" cy="1955485"/>
          </a:xfrm>
        </p:grpSpPr>
        <p:pic>
          <p:nvPicPr>
            <p:cNvPr id="7170" name="Picture 2" descr="Image result for greek symbol for perf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521" y="1104099"/>
              <a:ext cx="1447800" cy="1571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74858" y="2628697"/>
              <a:ext cx="1584358" cy="430887"/>
            </a:xfrm>
            <a:prstGeom prst="rect">
              <a:avLst/>
            </a:prstGeom>
          </p:spPr>
          <p:txBody>
            <a:bodyPr wrap="square">
              <a:spAutoFit/>
            </a:bodyPr>
            <a:lstStyle/>
            <a:p>
              <a:r>
                <a:rPr lang="en-US" sz="1100" dirty="0">
                  <a:solidFill>
                    <a:schemeClr val="bg1"/>
                  </a:solidFill>
                </a:rPr>
                <a:t>Phi= perfect ratio between circle and line</a:t>
              </a:r>
              <a:endParaRPr lang="en-US" sz="1100" dirty="0"/>
            </a:p>
          </p:txBody>
        </p:sp>
      </p:grpSp>
      <p:sp>
        <p:nvSpPr>
          <p:cNvPr id="7" name="Rectangle: Rounded Corners 6"/>
          <p:cNvSpPr/>
          <p:nvPr/>
        </p:nvSpPr>
        <p:spPr>
          <a:xfrm>
            <a:off x="181070" y="4010685"/>
            <a:ext cx="3259247" cy="2344847"/>
          </a:xfrm>
          <a:prstGeom prst="round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2091350" y="4752315"/>
            <a:ext cx="1116594" cy="1011734"/>
            <a:chOff x="5305110" y="533400"/>
            <a:chExt cx="1705290" cy="1545145"/>
          </a:xfrm>
        </p:grpSpPr>
        <p:sp>
          <p:nvSpPr>
            <p:cNvPr id="17" name="Right Arrow Callout 6"/>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53497" y="5102987"/>
            <a:ext cx="1491686" cy="1042835"/>
            <a:chOff x="2926853" y="2649497"/>
            <a:chExt cx="3779629" cy="2642331"/>
          </a:xfrm>
        </p:grpSpPr>
        <p:sp>
          <p:nvSpPr>
            <p:cNvPr id="22" name="Rounded Rectangle 80"/>
            <p:cNvSpPr/>
            <p:nvPr/>
          </p:nvSpPr>
          <p:spPr>
            <a:xfrm rot="19396140">
              <a:off x="3234540" y="2898680"/>
              <a:ext cx="577844" cy="70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gnetic Disk 22"/>
            <p:cNvSpPr/>
            <p:nvPr/>
          </p:nvSpPr>
          <p:spPr>
            <a:xfrm>
              <a:off x="5823730" y="3021671"/>
              <a:ext cx="882752" cy="419434"/>
            </a:xfrm>
            <a:prstGeom prst="flowChartMagneticDisk">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gnetic Disk 23"/>
            <p:cNvSpPr/>
            <p:nvPr/>
          </p:nvSpPr>
          <p:spPr>
            <a:xfrm>
              <a:off x="3363558" y="3034735"/>
              <a:ext cx="882752" cy="419434"/>
            </a:xfrm>
            <a:prstGeom prst="flowChartMagneticDisk">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0800000" flipH="1">
              <a:off x="3650561" y="2805880"/>
              <a:ext cx="292175" cy="309135"/>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0800000" flipH="1">
              <a:off x="6112974" y="2734491"/>
              <a:ext cx="292175" cy="367918"/>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6200000" flipH="1">
              <a:off x="3987778" y="2554244"/>
              <a:ext cx="292175" cy="529287"/>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5400000">
              <a:off x="5862467" y="2559234"/>
              <a:ext cx="292175" cy="529287"/>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ame 28"/>
            <p:cNvSpPr/>
            <p:nvPr/>
          </p:nvSpPr>
          <p:spPr>
            <a:xfrm>
              <a:off x="4478057" y="2784311"/>
              <a:ext cx="1170738" cy="639671"/>
            </a:xfrm>
            <a:prstGeom prst="fram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rapezoid 29"/>
            <p:cNvSpPr/>
            <p:nvPr/>
          </p:nvSpPr>
          <p:spPr>
            <a:xfrm>
              <a:off x="4857316" y="3466012"/>
              <a:ext cx="423807" cy="59290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Stored Data 30"/>
            <p:cNvSpPr/>
            <p:nvPr/>
          </p:nvSpPr>
          <p:spPr>
            <a:xfrm rot="16200000">
              <a:off x="4907216" y="3805484"/>
              <a:ext cx="312420" cy="493764"/>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381501" y="4072628"/>
              <a:ext cx="1427628"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667350" y="4072628"/>
              <a:ext cx="855930" cy="8041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Stored Data 33"/>
            <p:cNvSpPr/>
            <p:nvPr/>
          </p:nvSpPr>
          <p:spPr>
            <a:xfrm rot="16200000">
              <a:off x="4939105" y="4456542"/>
              <a:ext cx="312420" cy="1358151"/>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901104" y="4294687"/>
              <a:ext cx="357729" cy="3360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295809" y="4300560"/>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78243" y="4130743"/>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977947" y="4078491"/>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664438" y="4331039"/>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716689" y="4540046"/>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890861" y="4670675"/>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91157" y="4661965"/>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265328" y="4557462"/>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777649" y="4148159"/>
              <a:ext cx="178818" cy="177411"/>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16696603" flipH="1">
              <a:off x="5461470" y="4379711"/>
              <a:ext cx="87977" cy="312751"/>
            </a:xfrm>
            <a:prstGeom prst="triangl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tored Data 46"/>
            <p:cNvSpPr/>
            <p:nvPr/>
          </p:nvSpPr>
          <p:spPr>
            <a:xfrm rot="5400000">
              <a:off x="5005116" y="3287538"/>
              <a:ext cx="118809" cy="336372"/>
            </a:xfrm>
            <a:prstGeom prst="flowChartOnlineStorag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2050"/>
            <p:cNvSpPr/>
            <p:nvPr/>
          </p:nvSpPr>
          <p:spPr>
            <a:xfrm>
              <a:off x="4262718" y="2677790"/>
              <a:ext cx="1604682" cy="29401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469349" y="2801728"/>
              <a:ext cx="102908" cy="16324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5552546" y="2806317"/>
              <a:ext cx="102908" cy="163247"/>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6078504" y="2671268"/>
              <a:ext cx="357729" cy="3360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618332" y="2649497"/>
              <a:ext cx="357729" cy="3360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rot="452211">
              <a:off x="2926853" y="3030309"/>
              <a:ext cx="578130" cy="1389435"/>
              <a:chOff x="6133076" y="3754876"/>
              <a:chExt cx="2716615" cy="1859860"/>
            </a:xfrm>
          </p:grpSpPr>
          <p:sp>
            <p:nvSpPr>
              <p:cNvPr id="66" name="Donut 2053"/>
              <p:cNvSpPr/>
              <p:nvPr/>
            </p:nvSpPr>
            <p:spPr>
              <a:xfrm>
                <a:off x="6133076" y="41047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Donut 56"/>
              <p:cNvSpPr/>
              <p:nvPr/>
            </p:nvSpPr>
            <p:spPr>
              <a:xfrm>
                <a:off x="6172285" y="399390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57"/>
              <p:cNvSpPr/>
              <p:nvPr/>
            </p:nvSpPr>
            <p:spPr>
              <a:xfrm>
                <a:off x="6315446" y="386124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58"/>
              <p:cNvSpPr/>
              <p:nvPr/>
            </p:nvSpPr>
            <p:spPr>
              <a:xfrm>
                <a:off x="6335786" y="4398750"/>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59"/>
              <p:cNvSpPr/>
              <p:nvPr/>
            </p:nvSpPr>
            <p:spPr>
              <a:xfrm>
                <a:off x="6386605" y="4484937"/>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60"/>
              <p:cNvSpPr/>
              <p:nvPr/>
            </p:nvSpPr>
            <p:spPr>
              <a:xfrm>
                <a:off x="6417452" y="4579803"/>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61"/>
              <p:cNvSpPr/>
              <p:nvPr/>
            </p:nvSpPr>
            <p:spPr>
              <a:xfrm>
                <a:off x="6474342" y="469958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onut 62"/>
              <p:cNvSpPr/>
              <p:nvPr/>
            </p:nvSpPr>
            <p:spPr>
              <a:xfrm>
                <a:off x="6557683" y="4796308"/>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Donut 63"/>
              <p:cNvSpPr/>
              <p:nvPr/>
            </p:nvSpPr>
            <p:spPr>
              <a:xfrm>
                <a:off x="6732495" y="5022213"/>
                <a:ext cx="1277471" cy="277570"/>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Donut 64"/>
              <p:cNvSpPr/>
              <p:nvPr/>
            </p:nvSpPr>
            <p:spPr>
              <a:xfrm>
                <a:off x="6380298" y="3754876"/>
                <a:ext cx="1277471"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Donut 65"/>
              <p:cNvSpPr/>
              <p:nvPr/>
            </p:nvSpPr>
            <p:spPr>
              <a:xfrm>
                <a:off x="7572220" y="5207981"/>
                <a:ext cx="1277471"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Donut 66"/>
              <p:cNvSpPr/>
              <p:nvPr/>
            </p:nvSpPr>
            <p:spPr>
              <a:xfrm>
                <a:off x="7268089" y="5060099"/>
                <a:ext cx="1277471" cy="479370"/>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Donut 67"/>
              <p:cNvSpPr/>
              <p:nvPr/>
            </p:nvSpPr>
            <p:spPr>
              <a:xfrm>
                <a:off x="6285476" y="42571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68"/>
              <p:cNvSpPr/>
              <p:nvPr/>
            </p:nvSpPr>
            <p:spPr>
              <a:xfrm>
                <a:off x="6437876" y="4409576"/>
                <a:ext cx="1277470" cy="40675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3229940" y="4191740"/>
              <a:ext cx="994102" cy="973861"/>
              <a:chOff x="3335051" y="4208576"/>
              <a:chExt cx="994102" cy="973861"/>
            </a:xfrm>
          </p:grpSpPr>
          <p:sp>
            <p:nvSpPr>
              <p:cNvPr id="56" name="Donut 70"/>
              <p:cNvSpPr/>
              <p:nvPr/>
            </p:nvSpPr>
            <p:spPr>
              <a:xfrm>
                <a:off x="4057291" y="4848086"/>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71"/>
              <p:cNvSpPr/>
              <p:nvPr/>
            </p:nvSpPr>
            <p:spPr>
              <a:xfrm>
                <a:off x="3975171" y="4878565"/>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72"/>
              <p:cNvSpPr/>
              <p:nvPr/>
            </p:nvSpPr>
            <p:spPr>
              <a:xfrm>
                <a:off x="3896691" y="4841143"/>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73"/>
              <p:cNvSpPr/>
              <p:nvPr/>
            </p:nvSpPr>
            <p:spPr>
              <a:xfrm>
                <a:off x="3826707" y="4761145"/>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74"/>
              <p:cNvSpPr/>
              <p:nvPr/>
            </p:nvSpPr>
            <p:spPr>
              <a:xfrm>
                <a:off x="3713829" y="4634039"/>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75"/>
              <p:cNvSpPr/>
              <p:nvPr/>
            </p:nvSpPr>
            <p:spPr>
              <a:xfrm>
                <a:off x="3606642" y="4514361"/>
                <a:ext cx="271862" cy="331135"/>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76"/>
              <p:cNvSpPr/>
              <p:nvPr/>
            </p:nvSpPr>
            <p:spPr>
              <a:xfrm>
                <a:off x="3535189" y="4453241"/>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77"/>
              <p:cNvSpPr/>
              <p:nvPr/>
            </p:nvSpPr>
            <p:spPr>
              <a:xfrm>
                <a:off x="3484372" y="4384150"/>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78"/>
              <p:cNvSpPr/>
              <p:nvPr/>
            </p:nvSpPr>
            <p:spPr>
              <a:xfrm>
                <a:off x="3422005" y="4315059"/>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onut 79"/>
              <p:cNvSpPr/>
              <p:nvPr/>
            </p:nvSpPr>
            <p:spPr>
              <a:xfrm>
                <a:off x="3335051" y="4208576"/>
                <a:ext cx="271862" cy="303872"/>
              </a:xfrm>
              <a:prstGeom prst="donut">
                <a:avLst>
                  <a:gd name="adj" fmla="val 97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5" name="Rounded Rectangle 81"/>
            <p:cNvSpPr/>
            <p:nvPr/>
          </p:nvSpPr>
          <p:spPr>
            <a:xfrm rot="1908838">
              <a:off x="4070807" y="4965853"/>
              <a:ext cx="577844" cy="7010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rot="1263381">
            <a:off x="442866" y="4402248"/>
            <a:ext cx="1512683" cy="402163"/>
            <a:chOff x="4985327" y="745836"/>
            <a:chExt cx="2292928" cy="609600"/>
          </a:xfrm>
        </p:grpSpPr>
        <p:sp>
          <p:nvSpPr>
            <p:cNvPr id="81" name="Rounded Rectangle 95"/>
            <p:cNvSpPr/>
            <p:nvPr/>
          </p:nvSpPr>
          <p:spPr>
            <a:xfrm>
              <a:off x="6767945" y="879764"/>
              <a:ext cx="510310" cy="274781"/>
            </a:xfrm>
            <a:prstGeom prst="roundRect">
              <a:avLst>
                <a:gd name="adj" fmla="val 3484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94"/>
            <p:cNvSpPr/>
            <p:nvPr/>
          </p:nvSpPr>
          <p:spPr>
            <a:xfrm>
              <a:off x="6477000" y="838200"/>
              <a:ext cx="588818" cy="394855"/>
            </a:xfrm>
            <a:prstGeom prst="roundRect">
              <a:avLst>
                <a:gd name="adj" fmla="val 3484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93"/>
            <p:cNvSpPr/>
            <p:nvPr/>
          </p:nvSpPr>
          <p:spPr>
            <a:xfrm>
              <a:off x="5992091" y="792018"/>
              <a:ext cx="688109" cy="531091"/>
            </a:xfrm>
            <a:prstGeom prst="roundRect">
              <a:avLst>
                <a:gd name="adj" fmla="val 34849"/>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91"/>
            <p:cNvSpPr/>
            <p:nvPr/>
          </p:nvSpPr>
          <p:spPr>
            <a:xfrm>
              <a:off x="4985327" y="745836"/>
              <a:ext cx="1219200" cy="609600"/>
            </a:xfrm>
            <a:prstGeom prst="roundRect">
              <a:avLst>
                <a:gd name="adj" fmla="val 34849"/>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92"/>
            <p:cNvSpPr/>
            <p:nvPr/>
          </p:nvSpPr>
          <p:spPr>
            <a:xfrm>
              <a:off x="5047672" y="789709"/>
              <a:ext cx="247073" cy="491836"/>
            </a:xfrm>
            <a:prstGeom prst="roundRect">
              <a:avLst>
                <a:gd name="adj" fmla="val 5000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8190402" y="3728890"/>
            <a:ext cx="3648547" cy="2585323"/>
          </a:xfrm>
          <a:prstGeom prst="rect">
            <a:avLst/>
          </a:prstGeom>
        </p:spPr>
        <p:txBody>
          <a:bodyPr wrap="square">
            <a:spAutoFit/>
          </a:bodyPr>
          <a:lstStyle/>
          <a:p>
            <a:r>
              <a:rPr lang="en-US" dirty="0">
                <a:solidFill>
                  <a:schemeClr val="bg1"/>
                </a:solidFill>
                <a:latin typeface="Calibri" panose="020F0502020204030204" pitchFamily="34" charset="0"/>
              </a:rPr>
              <a:t>The perfection that the Savior envisions for us is much more than errorless performance. It is the eternal expectation as expressed by the Lord in his great intercessory prayer to his Father—that we might be made perfect and be able to dwell with them in the </a:t>
            </a:r>
            <a:r>
              <a:rPr lang="en-US" dirty="0">
                <a:solidFill>
                  <a:schemeClr val="bg1"/>
                </a:solidFill>
                <a:effectLst>
                  <a:glow rad="139700">
                    <a:schemeClr val="accent6">
                      <a:satMod val="175000"/>
                      <a:alpha val="40000"/>
                    </a:schemeClr>
                  </a:glow>
                </a:effectLst>
                <a:latin typeface="Calibri" panose="020F0502020204030204" pitchFamily="34" charset="0"/>
              </a:rPr>
              <a:t>eternities ahead</a:t>
            </a:r>
            <a:r>
              <a:rPr lang="en-US" dirty="0">
                <a:solidFill>
                  <a:schemeClr val="bg1"/>
                </a:solidFill>
                <a:latin typeface="Calibri" panose="020F0502020204030204" pitchFamily="34" charset="0"/>
              </a:rPr>
              <a:t>.</a:t>
            </a:r>
            <a:endParaRPr lang="en-US" dirty="0">
              <a:solidFill>
                <a:schemeClr val="bg1"/>
              </a:solidFill>
            </a:endParaRPr>
          </a:p>
        </p:txBody>
      </p:sp>
      <p:grpSp>
        <p:nvGrpSpPr>
          <p:cNvPr id="13" name="Group 12"/>
          <p:cNvGrpSpPr/>
          <p:nvPr/>
        </p:nvGrpSpPr>
        <p:grpSpPr>
          <a:xfrm>
            <a:off x="6083928" y="2705477"/>
            <a:ext cx="1222219" cy="1357633"/>
            <a:chOff x="5720283" y="2080788"/>
            <a:chExt cx="2110966" cy="2344847"/>
          </a:xfrm>
        </p:grpSpPr>
        <p:sp>
          <p:nvSpPr>
            <p:cNvPr id="102" name="Rectangle: Rounded Corners 101"/>
            <p:cNvSpPr/>
            <p:nvPr/>
          </p:nvSpPr>
          <p:spPr>
            <a:xfrm>
              <a:off x="5720283" y="2080788"/>
              <a:ext cx="2110966" cy="2344847"/>
            </a:xfrm>
            <a:prstGeom prst="roundRect">
              <a:avLst>
                <a:gd name="adj" fmla="val 7014"/>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6099442" y="2317946"/>
              <a:ext cx="1394683" cy="1837596"/>
              <a:chOff x="3657600" y="340111"/>
              <a:chExt cx="3558886" cy="4689089"/>
            </a:xfrm>
          </p:grpSpPr>
          <p:grpSp>
            <p:nvGrpSpPr>
              <p:cNvPr id="88" name="Group 20"/>
              <p:cNvGrpSpPr/>
              <p:nvPr/>
            </p:nvGrpSpPr>
            <p:grpSpPr>
              <a:xfrm>
                <a:off x="3657600" y="2971800"/>
                <a:ext cx="1207933" cy="2057400"/>
                <a:chOff x="3415145" y="2971800"/>
                <a:chExt cx="1207933" cy="2057400"/>
              </a:xfrm>
            </p:grpSpPr>
            <p:sp>
              <p:nvSpPr>
                <p:cNvPr id="97" name="Pentagon 11"/>
                <p:cNvSpPr/>
                <p:nvPr/>
              </p:nvSpPr>
              <p:spPr>
                <a:xfrm rot="16200000">
                  <a:off x="2503343"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Pentagon 12"/>
                <p:cNvSpPr/>
                <p:nvPr/>
              </p:nvSpPr>
              <p:spPr>
                <a:xfrm rot="16200000">
                  <a:off x="3251489"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3505199" y="3505200"/>
                  <a:ext cx="1117879" cy="116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581399" y="4374574"/>
                  <a:ext cx="1041679" cy="1694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Straight Connector 88"/>
              <p:cNvCxnSpPr>
                <a:cxnSpLocks/>
              </p:cNvCxnSpPr>
              <p:nvPr/>
            </p:nvCxnSpPr>
            <p:spPr>
              <a:xfrm>
                <a:off x="5762475" y="419914"/>
                <a:ext cx="1371749" cy="460928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flipH="1">
                <a:off x="3810004" y="340111"/>
                <a:ext cx="915036" cy="468908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21"/>
              <p:cNvGrpSpPr/>
              <p:nvPr/>
            </p:nvGrpSpPr>
            <p:grpSpPr>
              <a:xfrm>
                <a:off x="5905132" y="2971800"/>
                <a:ext cx="1311354" cy="2057400"/>
                <a:chOff x="6078313" y="2971800"/>
                <a:chExt cx="1311354" cy="2057400"/>
              </a:xfrm>
            </p:grpSpPr>
            <p:sp>
              <p:nvSpPr>
                <p:cNvPr id="93" name="Pentagon 7"/>
                <p:cNvSpPr/>
                <p:nvPr/>
              </p:nvSpPr>
              <p:spPr>
                <a:xfrm rot="16200000">
                  <a:off x="5495925"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entagon 8"/>
                <p:cNvSpPr/>
                <p:nvPr/>
              </p:nvSpPr>
              <p:spPr>
                <a:xfrm rot="16200000">
                  <a:off x="6244070"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6170722" y="4347962"/>
                  <a:ext cx="1068279" cy="116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6078313" y="3509763"/>
                  <a:ext cx="1084487" cy="1166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 name="Group 102"/>
            <p:cNvGrpSpPr/>
            <p:nvPr/>
          </p:nvGrpSpPr>
          <p:grpSpPr>
            <a:xfrm>
              <a:off x="6617487" y="3149126"/>
              <a:ext cx="388385" cy="1241805"/>
              <a:chOff x="10474858" y="2172861"/>
              <a:chExt cx="1013989" cy="3242085"/>
            </a:xfrm>
          </p:grpSpPr>
          <p:grpSp>
            <p:nvGrpSpPr>
              <p:cNvPr id="104" name="Group 103"/>
              <p:cNvGrpSpPr/>
              <p:nvPr/>
            </p:nvGrpSpPr>
            <p:grpSpPr>
              <a:xfrm flipH="1">
                <a:off x="10603157" y="2172861"/>
                <a:ext cx="885690" cy="3242085"/>
                <a:chOff x="3728259" y="1080721"/>
                <a:chExt cx="867366" cy="3242085"/>
              </a:xfrm>
            </p:grpSpPr>
            <p:sp>
              <p:nvSpPr>
                <p:cNvPr id="106" name="Rounded Rectangle 37"/>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Rounded Rectangle 38"/>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Rounded Rectangle 39"/>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Rounded Rectangle 40"/>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Rounded Rectangle 41"/>
                <p:cNvSpPr/>
                <p:nvPr/>
              </p:nvSpPr>
              <p:spPr>
                <a:xfrm rot="10017092">
                  <a:off x="4258499" y="2961248"/>
                  <a:ext cx="299401" cy="136155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Oval 110"/>
                <p:cNvSpPr/>
                <p:nvPr/>
              </p:nvSpPr>
              <p:spPr>
                <a:xfrm>
                  <a:off x="3840935" y="1080721"/>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Rounded Rectangle 43"/>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05" name="Rounded Rectangle 44"/>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pic>
        <p:nvPicPr>
          <p:cNvPr id="116" name="Picture 1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977" y="141036"/>
            <a:ext cx="762401" cy="954434"/>
          </a:xfrm>
          <a:prstGeom prst="rect">
            <a:avLst/>
          </a:prstGeom>
        </p:spPr>
      </p:pic>
      <p:sp>
        <p:nvSpPr>
          <p:cNvPr id="117" name="Rectangle 116"/>
          <p:cNvSpPr/>
          <p:nvPr/>
        </p:nvSpPr>
        <p:spPr>
          <a:xfrm>
            <a:off x="11749250" y="6488668"/>
            <a:ext cx="442750" cy="369332"/>
          </a:xfrm>
          <a:prstGeom prst="rect">
            <a:avLst/>
          </a:prstGeom>
        </p:spPr>
        <p:txBody>
          <a:bodyPr wrap="none">
            <a:spAutoFit/>
          </a:bodyPr>
          <a:lstStyle/>
          <a:p>
            <a:r>
              <a:rPr lang="en-US" dirty="0">
                <a:solidFill>
                  <a:schemeClr val="bg1"/>
                </a:solidFill>
              </a:rPr>
              <a:t>(6)</a:t>
            </a:r>
            <a:endParaRPr lang="en-US" dirty="0"/>
          </a:p>
        </p:txBody>
      </p:sp>
    </p:spTree>
    <p:extLst>
      <p:ext uri="{BB962C8B-B14F-4D97-AF65-F5344CB8AC3E}">
        <p14:creationId xmlns:p14="http://schemas.microsoft.com/office/powerpoint/2010/main" val="397934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0" presetClass="exit" presetSubtype="0" fill="hold" grpId="0" nodeType="withEffect">
                                  <p:stCondLst>
                                    <p:cond delay="0"/>
                                  </p:stCondLst>
                                  <p:childTnLst>
                                    <p:animEffect transition="out" filter="fade">
                                      <p:cBhvr>
                                        <p:cTn id="25" dur="500"/>
                                        <p:tgtEl>
                                          <p:spTgt spid="10">
                                            <p:txEl>
                                              <p:pRg st="0" end="0"/>
                                            </p:txEl>
                                          </p:spTgt>
                                        </p:tgtEl>
                                      </p:cBhvr>
                                    </p:animEffect>
                                    <p:set>
                                      <p:cBhvr>
                                        <p:cTn id="26" dur="1" fill="hold">
                                          <p:stCondLst>
                                            <p:cond delay="499"/>
                                          </p:stCondLst>
                                        </p:cTn>
                                        <p:tgtEl>
                                          <p:spTgt spid="10">
                                            <p:txEl>
                                              <p:pRg st="0" end="0"/>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0">
                                            <p:txEl>
                                              <p:pRg st="2" end="2"/>
                                            </p:txEl>
                                          </p:spTgt>
                                        </p:tgtEl>
                                      </p:cBhvr>
                                    </p:animEffect>
                                    <p:set>
                                      <p:cBhvr>
                                        <p:cTn id="29" dur="1" fill="hold">
                                          <p:stCondLst>
                                            <p:cond delay="499"/>
                                          </p:stCondLst>
                                        </p:cTn>
                                        <p:tgtEl>
                                          <p:spTgt spid="10">
                                            <p:txEl>
                                              <p:pRg st="2" end="2"/>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0">
                                            <p:txEl>
                                              <p:pRg st="4" end="4"/>
                                            </p:txEl>
                                          </p:spTgt>
                                        </p:tgtEl>
                                      </p:cBhvr>
                                    </p:animEffect>
                                    <p:set>
                                      <p:cBhvr>
                                        <p:cTn id="32" dur="1" fill="hold">
                                          <p:stCondLst>
                                            <p:cond delay="499"/>
                                          </p:stCondLst>
                                        </p:cTn>
                                        <p:tgtEl>
                                          <p:spTgt spid="10">
                                            <p:txEl>
                                              <p:pRg st="4" end="4"/>
                                            </p:txEl>
                                          </p:spTgt>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0"/>
                                          </p:stCondLst>
                                        </p:cTn>
                                        <p:tgtEl>
                                          <p:spTgt spid="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xEl>
                                              <p:pRg st="4" end="4"/>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
                                            <p:txEl>
                                              <p:pRg st="6" end="6"/>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par>
                                <p:cTn id="70" presetID="10" presetClass="exit" presetSubtype="0" fill="hold" nodeType="with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0"/>
                                        </p:tgtEl>
                                      </p:cBhvr>
                                    </p:animEffect>
                                    <p:set>
                                      <p:cBhvr>
                                        <p:cTn id="78" dur="1" fill="hold">
                                          <p:stCondLst>
                                            <p:cond delay="499"/>
                                          </p:stCondLst>
                                        </p:cTn>
                                        <p:tgtEl>
                                          <p:spTgt spid="80"/>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9">
                                            <p:txEl>
                                              <p:pRg st="0" end="0"/>
                                            </p:txEl>
                                          </p:spTgt>
                                        </p:tgtEl>
                                      </p:cBhvr>
                                    </p:animEffect>
                                    <p:set>
                                      <p:cBhvr>
                                        <p:cTn id="84" dur="1" fill="hold">
                                          <p:stCondLst>
                                            <p:cond delay="499"/>
                                          </p:stCondLst>
                                        </p:cTn>
                                        <p:tgtEl>
                                          <p:spTgt spid="9">
                                            <p:txEl>
                                              <p:pRg st="0" end="0"/>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9">
                                            <p:txEl>
                                              <p:pRg st="2" end="2"/>
                                            </p:txEl>
                                          </p:spTgt>
                                        </p:tgtEl>
                                      </p:cBhvr>
                                    </p:animEffect>
                                    <p:set>
                                      <p:cBhvr>
                                        <p:cTn id="87" dur="1" fill="hold">
                                          <p:stCondLst>
                                            <p:cond delay="499"/>
                                          </p:stCondLst>
                                        </p:cTn>
                                        <p:tgtEl>
                                          <p:spTgt spid="9">
                                            <p:txEl>
                                              <p:pRg st="2" end="2"/>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9">
                                            <p:txEl>
                                              <p:pRg st="4" end="4"/>
                                            </p:txEl>
                                          </p:spTgt>
                                        </p:tgtEl>
                                      </p:cBhvr>
                                    </p:animEffect>
                                    <p:set>
                                      <p:cBhvr>
                                        <p:cTn id="90" dur="1" fill="hold">
                                          <p:stCondLst>
                                            <p:cond delay="499"/>
                                          </p:stCondLst>
                                        </p:cTn>
                                        <p:tgtEl>
                                          <p:spTgt spid="9">
                                            <p:txEl>
                                              <p:pRg st="4" end="4"/>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9">
                                            <p:txEl>
                                              <p:pRg st="6" end="6"/>
                                            </p:txEl>
                                          </p:spTgt>
                                        </p:tgtEl>
                                      </p:cBhvr>
                                    </p:animEffect>
                                    <p:set>
                                      <p:cBhvr>
                                        <p:cTn id="93" dur="1" fill="hold">
                                          <p:stCondLst>
                                            <p:cond delay="499"/>
                                          </p:stCondLst>
                                        </p:cTn>
                                        <p:tgtEl>
                                          <p:spTgt spid="9">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build="allAtOnce"/>
      <p:bldP spid="10" grpId="0" build="allAtOnce"/>
      <p:bldP spid="7" grpId="0" animBg="1"/>
      <p:bldP spid="7" grpId="1" animBg="1"/>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6</a:t>
            </a:r>
          </a:p>
        </p:txBody>
      </p:sp>
      <p:sp>
        <p:nvSpPr>
          <p:cNvPr id="117" name="Rectangle 116"/>
          <p:cNvSpPr/>
          <p:nvPr/>
        </p:nvSpPr>
        <p:spPr>
          <a:xfrm>
            <a:off x="11749250" y="6488668"/>
            <a:ext cx="442750" cy="369332"/>
          </a:xfrm>
          <a:prstGeom prst="rect">
            <a:avLst/>
          </a:prstGeom>
        </p:spPr>
        <p:txBody>
          <a:bodyPr wrap="none">
            <a:spAutoFit/>
          </a:bodyPr>
          <a:lstStyle/>
          <a:p>
            <a:r>
              <a:rPr lang="en-US" dirty="0">
                <a:solidFill>
                  <a:schemeClr val="bg1"/>
                </a:solidFill>
              </a:rPr>
              <a:t>(7)</a:t>
            </a:r>
            <a:endParaRPr lang="en-US" dirty="0"/>
          </a:p>
        </p:txBody>
      </p:sp>
      <p:grpSp>
        <p:nvGrpSpPr>
          <p:cNvPr id="114" name="Group 18"/>
          <p:cNvGrpSpPr/>
          <p:nvPr/>
        </p:nvGrpSpPr>
        <p:grpSpPr>
          <a:xfrm>
            <a:off x="153909" y="296398"/>
            <a:ext cx="11822238" cy="6034239"/>
            <a:chOff x="965200" y="2309417"/>
            <a:chExt cx="7302500" cy="2719783"/>
          </a:xfrm>
        </p:grpSpPr>
        <p:sp>
          <p:nvSpPr>
            <p:cNvPr id="118" name="Rectangle 117"/>
            <p:cNvSpPr/>
            <p:nvPr/>
          </p:nvSpPr>
          <p:spPr>
            <a:xfrm>
              <a:off x="1027443" y="2309417"/>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119" idx="1"/>
              <a:endCxn id="119"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5" name="TextBox 114"/>
          <p:cNvSpPr txBox="1"/>
          <p:nvPr/>
        </p:nvSpPr>
        <p:spPr>
          <a:xfrm>
            <a:off x="367489" y="408933"/>
            <a:ext cx="11470742" cy="461665"/>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Blessings Are Conditional…</a:t>
            </a:r>
          </a:p>
        </p:txBody>
      </p:sp>
      <p:grpSp>
        <p:nvGrpSpPr>
          <p:cNvPr id="19" name="Group 18"/>
          <p:cNvGrpSpPr/>
          <p:nvPr/>
        </p:nvGrpSpPr>
        <p:grpSpPr>
          <a:xfrm rot="21109577">
            <a:off x="841972" y="787652"/>
            <a:ext cx="1656784" cy="1647730"/>
            <a:chOff x="1348966" y="1919335"/>
            <a:chExt cx="1656784" cy="1647730"/>
          </a:xfrm>
        </p:grpSpPr>
        <p:sp>
          <p:nvSpPr>
            <p:cNvPr id="14" name="Rectangle: Folded Corner 13"/>
            <p:cNvSpPr/>
            <p:nvPr/>
          </p:nvSpPr>
          <p:spPr>
            <a:xfrm>
              <a:off x="1348966" y="1919335"/>
              <a:ext cx="1656784" cy="1647730"/>
            </a:xfrm>
            <a:prstGeom prst="foldedCorner">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412340" y="2272420"/>
              <a:ext cx="1530036" cy="646331"/>
            </a:xfrm>
            <a:prstGeom prst="rect">
              <a:avLst/>
            </a:prstGeom>
            <a:noFill/>
          </p:spPr>
          <p:txBody>
            <a:bodyPr wrap="square" rtlCol="0">
              <a:spAutoFit/>
            </a:bodyPr>
            <a:lstStyle/>
            <a:p>
              <a:pPr algn="ctr"/>
              <a:r>
                <a:rPr lang="en-US" sz="3600" dirty="0">
                  <a:solidFill>
                    <a:srgbClr val="FF0000"/>
                  </a:solidFill>
                  <a:latin typeface="Comic Sans MS" panose="030F0702030302020204" pitchFamily="66" charset="0"/>
                </a:rPr>
                <a:t>Peace</a:t>
              </a:r>
            </a:p>
          </p:txBody>
        </p:sp>
      </p:grpSp>
      <p:grpSp>
        <p:nvGrpSpPr>
          <p:cNvPr id="20" name="Group 19"/>
          <p:cNvGrpSpPr/>
          <p:nvPr/>
        </p:nvGrpSpPr>
        <p:grpSpPr>
          <a:xfrm>
            <a:off x="3302704" y="1180277"/>
            <a:ext cx="1681109" cy="1647730"/>
            <a:chOff x="3302704" y="1180277"/>
            <a:chExt cx="1681109" cy="1647730"/>
          </a:xfrm>
        </p:grpSpPr>
        <p:grpSp>
          <p:nvGrpSpPr>
            <p:cNvPr id="123" name="Group 122"/>
            <p:cNvGrpSpPr/>
            <p:nvPr/>
          </p:nvGrpSpPr>
          <p:grpSpPr>
            <a:xfrm rot="677541">
              <a:off x="3302704" y="1180277"/>
              <a:ext cx="1681109" cy="1647730"/>
              <a:chOff x="1348966" y="1919335"/>
              <a:chExt cx="1681109" cy="1647730"/>
            </a:xfrm>
          </p:grpSpPr>
          <p:sp>
            <p:nvSpPr>
              <p:cNvPr id="124" name="Rectangle: Folded Corner 123"/>
              <p:cNvSpPr/>
              <p:nvPr/>
            </p:nvSpPr>
            <p:spPr>
              <a:xfrm>
                <a:off x="1348966" y="1919335"/>
                <a:ext cx="1656784" cy="1647730"/>
              </a:xfrm>
              <a:prstGeom prst="foldedCorner">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1359368" y="2110894"/>
                <a:ext cx="1670707" cy="461665"/>
              </a:xfrm>
              <a:prstGeom prst="rect">
                <a:avLst/>
              </a:prstGeom>
              <a:noFill/>
            </p:spPr>
            <p:txBody>
              <a:bodyPr wrap="square" rtlCol="0">
                <a:spAutoFit/>
              </a:bodyPr>
              <a:lstStyle/>
              <a:p>
                <a:pPr algn="ctr"/>
                <a:r>
                  <a:rPr lang="en-US" sz="2400" dirty="0">
                    <a:solidFill>
                      <a:srgbClr val="FF0000"/>
                    </a:solidFill>
                    <a:latin typeface="Comic Sans MS" panose="030F0702030302020204" pitchFamily="66" charset="0"/>
                  </a:rPr>
                  <a:t>Happiness</a:t>
                </a:r>
              </a:p>
            </p:txBody>
          </p:sp>
        </p:grpSp>
        <p:grpSp>
          <p:nvGrpSpPr>
            <p:cNvPr id="126" name="Group 125"/>
            <p:cNvGrpSpPr/>
            <p:nvPr/>
          </p:nvGrpSpPr>
          <p:grpSpPr>
            <a:xfrm rot="533591">
              <a:off x="3621800" y="1918936"/>
              <a:ext cx="742782" cy="742782"/>
              <a:chOff x="2726659" y="4091768"/>
              <a:chExt cx="2667000" cy="2667000"/>
            </a:xfrm>
          </p:grpSpPr>
          <p:sp>
            <p:nvSpPr>
              <p:cNvPr id="127" name="Oval 126"/>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p:cNvGrpSpPr/>
              <p:nvPr/>
            </p:nvGrpSpPr>
            <p:grpSpPr>
              <a:xfrm>
                <a:off x="3092812" y="4636216"/>
                <a:ext cx="762000" cy="762000"/>
                <a:chOff x="1226056" y="2773679"/>
                <a:chExt cx="762000" cy="762000"/>
              </a:xfrm>
            </p:grpSpPr>
            <p:sp>
              <p:nvSpPr>
                <p:cNvPr id="137" name="Oval 136"/>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flipH="1">
                <a:off x="4133970" y="4637947"/>
                <a:ext cx="762000" cy="762000"/>
                <a:chOff x="1226056" y="2773679"/>
                <a:chExt cx="762000" cy="762000"/>
              </a:xfrm>
            </p:grpSpPr>
            <p:sp>
              <p:nvSpPr>
                <p:cNvPr id="133" name="Oval 132"/>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0" name="Moon 129"/>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Moon 130"/>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Moon 131"/>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41" name="Group 140"/>
          <p:cNvGrpSpPr/>
          <p:nvPr/>
        </p:nvGrpSpPr>
        <p:grpSpPr>
          <a:xfrm rot="21109577">
            <a:off x="6091306" y="1218383"/>
            <a:ext cx="1689502" cy="1647730"/>
            <a:chOff x="1348966" y="1919335"/>
            <a:chExt cx="1689502" cy="1647730"/>
          </a:xfrm>
        </p:grpSpPr>
        <p:sp>
          <p:nvSpPr>
            <p:cNvPr id="142" name="Rectangle: Folded Corner 141"/>
            <p:cNvSpPr/>
            <p:nvPr/>
          </p:nvSpPr>
          <p:spPr>
            <a:xfrm>
              <a:off x="1348966" y="1919335"/>
              <a:ext cx="1656784" cy="1647730"/>
            </a:xfrm>
            <a:prstGeom prst="foldedCorner">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p:cNvSpPr txBox="1"/>
            <p:nvPr/>
          </p:nvSpPr>
          <p:spPr>
            <a:xfrm>
              <a:off x="1412339" y="2395530"/>
              <a:ext cx="1626129" cy="400110"/>
            </a:xfrm>
            <a:prstGeom prst="rect">
              <a:avLst/>
            </a:prstGeom>
            <a:noFill/>
          </p:spPr>
          <p:txBody>
            <a:bodyPr wrap="square" rtlCol="0">
              <a:spAutoFit/>
            </a:bodyPr>
            <a:lstStyle/>
            <a:p>
              <a:pPr algn="ctr"/>
              <a:r>
                <a:rPr lang="en-US" sz="2000" dirty="0">
                  <a:solidFill>
                    <a:srgbClr val="FF0000"/>
                  </a:solidFill>
                  <a:latin typeface="Comic Sans MS" panose="030F0702030302020204" pitchFamily="66" charset="0"/>
                </a:rPr>
                <a:t>Forgiveness</a:t>
              </a:r>
            </a:p>
          </p:txBody>
        </p:sp>
      </p:grpSp>
      <p:grpSp>
        <p:nvGrpSpPr>
          <p:cNvPr id="7168" name="Group 7167"/>
          <p:cNvGrpSpPr/>
          <p:nvPr/>
        </p:nvGrpSpPr>
        <p:grpSpPr>
          <a:xfrm rot="970806">
            <a:off x="8661357" y="1166311"/>
            <a:ext cx="1656784" cy="1666008"/>
            <a:chOff x="8100042" y="1202525"/>
            <a:chExt cx="1656784" cy="1666008"/>
          </a:xfrm>
        </p:grpSpPr>
        <p:grpSp>
          <p:nvGrpSpPr>
            <p:cNvPr id="144" name="Group 143"/>
            <p:cNvGrpSpPr/>
            <p:nvPr/>
          </p:nvGrpSpPr>
          <p:grpSpPr>
            <a:xfrm rot="21109577">
              <a:off x="8100042" y="1202525"/>
              <a:ext cx="1656784" cy="1666008"/>
              <a:chOff x="1348966" y="1901057"/>
              <a:chExt cx="1656784" cy="1666008"/>
            </a:xfrm>
          </p:grpSpPr>
          <p:sp>
            <p:nvSpPr>
              <p:cNvPr id="145" name="Rectangle: Folded Corner 144"/>
              <p:cNvSpPr/>
              <p:nvPr/>
            </p:nvSpPr>
            <p:spPr>
              <a:xfrm>
                <a:off x="1348966" y="1919335"/>
                <a:ext cx="1656784" cy="1647730"/>
              </a:xfrm>
              <a:prstGeom prst="foldedCorner">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1397236" y="1901057"/>
                <a:ext cx="1530036" cy="707886"/>
              </a:xfrm>
              <a:prstGeom prst="rect">
                <a:avLst/>
              </a:prstGeom>
              <a:noFill/>
            </p:spPr>
            <p:txBody>
              <a:bodyPr wrap="square" rtlCol="0">
                <a:spAutoFit/>
              </a:bodyPr>
              <a:lstStyle/>
              <a:p>
                <a:pPr algn="ctr"/>
                <a:r>
                  <a:rPr lang="en-US" sz="2000" dirty="0">
                    <a:solidFill>
                      <a:srgbClr val="FF0000"/>
                    </a:solidFill>
                    <a:latin typeface="Comic Sans MS" panose="030F0702030302020204" pitchFamily="66" charset="0"/>
                  </a:rPr>
                  <a:t>Answers to prayers</a:t>
                </a:r>
              </a:p>
            </p:txBody>
          </p:sp>
        </p:grpSp>
        <p:grpSp>
          <p:nvGrpSpPr>
            <p:cNvPr id="149" name="Group 148"/>
            <p:cNvGrpSpPr/>
            <p:nvPr/>
          </p:nvGrpSpPr>
          <p:grpSpPr>
            <a:xfrm rot="20785199">
              <a:off x="8389159" y="1970129"/>
              <a:ext cx="781676" cy="703526"/>
              <a:chOff x="5257800" y="2646132"/>
              <a:chExt cx="1458935" cy="1309267"/>
            </a:xfrm>
          </p:grpSpPr>
          <p:sp>
            <p:nvSpPr>
              <p:cNvPr id="150" name="Oval 149"/>
              <p:cNvSpPr/>
              <p:nvPr/>
            </p:nvSpPr>
            <p:spPr>
              <a:xfrm>
                <a:off x="6073300" y="2646132"/>
                <a:ext cx="643435" cy="64343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1" name="Straight Connector 150"/>
              <p:cNvCxnSpPr/>
              <p:nvPr/>
            </p:nvCxnSpPr>
            <p:spPr>
              <a:xfrm flipH="1">
                <a:off x="5372416" y="2870029"/>
                <a:ext cx="712646" cy="9168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flipV="1">
                <a:off x="5257800" y="3951847"/>
                <a:ext cx="797679" cy="2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351832" y="3796760"/>
                <a:ext cx="756684" cy="1586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p:cNvGrpSpPr/>
              <p:nvPr/>
            </p:nvGrpSpPr>
            <p:grpSpPr>
              <a:xfrm>
                <a:off x="5774845" y="3239149"/>
                <a:ext cx="630194" cy="206504"/>
                <a:chOff x="5774845" y="3239149"/>
                <a:chExt cx="630194" cy="206504"/>
              </a:xfrm>
            </p:grpSpPr>
            <p:cxnSp>
              <p:nvCxnSpPr>
                <p:cNvPr id="155" name="Straight Connector 154"/>
                <p:cNvCxnSpPr/>
                <p:nvPr/>
              </p:nvCxnSpPr>
              <p:spPr>
                <a:xfrm>
                  <a:off x="5774845" y="3239149"/>
                  <a:ext cx="469183" cy="206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6242329" y="3328273"/>
                  <a:ext cx="162710" cy="103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57" name="Group 156"/>
          <p:cNvGrpSpPr/>
          <p:nvPr/>
        </p:nvGrpSpPr>
        <p:grpSpPr>
          <a:xfrm rot="404775">
            <a:off x="1619061" y="3420701"/>
            <a:ext cx="1656784" cy="1647730"/>
            <a:chOff x="1348966" y="1919335"/>
            <a:chExt cx="1656784" cy="1647730"/>
          </a:xfrm>
        </p:grpSpPr>
        <p:sp>
          <p:nvSpPr>
            <p:cNvPr id="158" name="Rectangle: Folded Corner 157"/>
            <p:cNvSpPr/>
            <p:nvPr/>
          </p:nvSpPr>
          <p:spPr>
            <a:xfrm>
              <a:off x="1348966" y="1919335"/>
              <a:ext cx="1656784" cy="1647730"/>
            </a:xfrm>
            <a:prstGeom prst="foldedCorner">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p:cNvSpPr txBox="1"/>
            <p:nvPr/>
          </p:nvSpPr>
          <p:spPr>
            <a:xfrm>
              <a:off x="1412340" y="2118533"/>
              <a:ext cx="1530036" cy="954107"/>
            </a:xfrm>
            <a:prstGeom prst="rect">
              <a:avLst/>
            </a:prstGeom>
            <a:noFill/>
          </p:spPr>
          <p:txBody>
            <a:bodyPr wrap="square" rtlCol="0">
              <a:spAutoFit/>
            </a:bodyPr>
            <a:lstStyle/>
            <a:p>
              <a:pPr algn="ctr"/>
              <a:r>
                <a:rPr lang="en-US" sz="1400" dirty="0">
                  <a:solidFill>
                    <a:srgbClr val="FF0000"/>
                  </a:solidFill>
                  <a:latin typeface="Comic Sans MS" panose="030F0702030302020204" pitchFamily="66" charset="0"/>
                </a:rPr>
                <a:t>Blessing included in patriarchal blessings</a:t>
              </a:r>
            </a:p>
          </p:txBody>
        </p:sp>
      </p:grpSp>
      <p:grpSp>
        <p:nvGrpSpPr>
          <p:cNvPr id="160" name="Group 159"/>
          <p:cNvGrpSpPr/>
          <p:nvPr/>
        </p:nvGrpSpPr>
        <p:grpSpPr>
          <a:xfrm>
            <a:off x="4968843" y="3402592"/>
            <a:ext cx="1656784" cy="1647730"/>
            <a:chOff x="1348966" y="1919335"/>
            <a:chExt cx="1656784" cy="1647730"/>
          </a:xfrm>
        </p:grpSpPr>
        <p:sp>
          <p:nvSpPr>
            <p:cNvPr id="161" name="Rectangle: Folded Corner 160"/>
            <p:cNvSpPr/>
            <p:nvPr/>
          </p:nvSpPr>
          <p:spPr>
            <a:xfrm>
              <a:off x="1348966" y="1919335"/>
              <a:ext cx="1656784" cy="1647730"/>
            </a:xfrm>
            <a:prstGeom prst="foldedCorner">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p:cNvSpPr txBox="1"/>
            <p:nvPr/>
          </p:nvSpPr>
          <p:spPr>
            <a:xfrm>
              <a:off x="1412340" y="2133921"/>
              <a:ext cx="1530036" cy="923330"/>
            </a:xfrm>
            <a:prstGeom prst="rect">
              <a:avLst/>
            </a:prstGeom>
            <a:noFill/>
          </p:spPr>
          <p:txBody>
            <a:bodyPr wrap="square" rtlCol="0">
              <a:spAutoFit/>
            </a:bodyPr>
            <a:lstStyle/>
            <a:p>
              <a:pPr algn="ctr"/>
              <a:r>
                <a:rPr lang="en-US" dirty="0">
                  <a:solidFill>
                    <a:srgbClr val="FF0000"/>
                  </a:solidFill>
                  <a:latin typeface="Comic Sans MS" panose="030F0702030302020204" pitchFamily="66" charset="0"/>
                </a:rPr>
                <a:t>Knowledge of resurrection</a:t>
              </a:r>
            </a:p>
          </p:txBody>
        </p:sp>
      </p:grpSp>
      <p:grpSp>
        <p:nvGrpSpPr>
          <p:cNvPr id="163" name="Group 162"/>
          <p:cNvGrpSpPr/>
          <p:nvPr/>
        </p:nvGrpSpPr>
        <p:grpSpPr>
          <a:xfrm rot="21109577">
            <a:off x="8200931" y="3502184"/>
            <a:ext cx="1656784" cy="1647730"/>
            <a:chOff x="1348966" y="1919335"/>
            <a:chExt cx="1656784" cy="1647730"/>
          </a:xfrm>
        </p:grpSpPr>
        <p:sp>
          <p:nvSpPr>
            <p:cNvPr id="164" name="Rectangle: Folded Corner 163"/>
            <p:cNvSpPr/>
            <p:nvPr/>
          </p:nvSpPr>
          <p:spPr>
            <a:xfrm>
              <a:off x="1348966" y="1919335"/>
              <a:ext cx="1656784" cy="1647730"/>
            </a:xfrm>
            <a:prstGeom prst="foldedCorner">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p:cNvSpPr txBox="1"/>
            <p:nvPr/>
          </p:nvSpPr>
          <p:spPr>
            <a:xfrm>
              <a:off x="1413725" y="1996925"/>
              <a:ext cx="1530036" cy="923330"/>
            </a:xfrm>
            <a:prstGeom prst="rect">
              <a:avLst/>
            </a:prstGeom>
            <a:noFill/>
          </p:spPr>
          <p:txBody>
            <a:bodyPr wrap="square" rtlCol="0">
              <a:spAutoFit/>
            </a:bodyPr>
            <a:lstStyle/>
            <a:p>
              <a:pPr algn="ctr"/>
              <a:r>
                <a:rPr lang="en-US" dirty="0">
                  <a:solidFill>
                    <a:srgbClr val="FF0000"/>
                  </a:solidFill>
                  <a:latin typeface="Comic Sans MS" panose="030F0702030302020204" pitchFamily="66" charset="0"/>
                </a:rPr>
                <a:t>Knowledge of an eternal life</a:t>
              </a:r>
            </a:p>
          </p:txBody>
        </p:sp>
      </p:grpSp>
      <p:grpSp>
        <p:nvGrpSpPr>
          <p:cNvPr id="7179" name="Group 7178"/>
          <p:cNvGrpSpPr/>
          <p:nvPr/>
        </p:nvGrpSpPr>
        <p:grpSpPr>
          <a:xfrm>
            <a:off x="8845236" y="3811509"/>
            <a:ext cx="669957" cy="1213419"/>
            <a:chOff x="6618084" y="3132499"/>
            <a:chExt cx="1294645" cy="2344848"/>
          </a:xfrm>
        </p:grpSpPr>
        <p:sp>
          <p:nvSpPr>
            <p:cNvPr id="7169" name="Oval 7168"/>
            <p:cNvSpPr/>
            <p:nvPr/>
          </p:nvSpPr>
          <p:spPr>
            <a:xfrm>
              <a:off x="6916847" y="3132499"/>
              <a:ext cx="724278" cy="82386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72" name="Straight Connector 7171"/>
            <p:cNvCxnSpPr/>
            <p:nvPr/>
          </p:nvCxnSpPr>
          <p:spPr>
            <a:xfrm>
              <a:off x="7269933" y="3929204"/>
              <a:ext cx="27160" cy="10502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cxnSpLocks/>
            </p:cNvCxnSpPr>
            <p:nvPr/>
          </p:nvCxnSpPr>
          <p:spPr>
            <a:xfrm flipH="1">
              <a:off x="7295584" y="3422210"/>
              <a:ext cx="617145" cy="7951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cxnSpLocks/>
            </p:cNvCxnSpPr>
            <p:nvPr/>
          </p:nvCxnSpPr>
          <p:spPr>
            <a:xfrm>
              <a:off x="6618084" y="3413158"/>
              <a:ext cx="648833" cy="8117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cxnSpLocks/>
            </p:cNvCxnSpPr>
            <p:nvPr/>
          </p:nvCxnSpPr>
          <p:spPr>
            <a:xfrm flipH="1">
              <a:off x="6989275" y="4950737"/>
              <a:ext cx="297257" cy="526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a:cxnSpLocks/>
            </p:cNvCxnSpPr>
            <p:nvPr/>
          </p:nvCxnSpPr>
          <p:spPr>
            <a:xfrm>
              <a:off x="7306148" y="4961299"/>
              <a:ext cx="217282" cy="4707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83" name="Group 7182"/>
          <p:cNvGrpSpPr/>
          <p:nvPr/>
        </p:nvGrpSpPr>
        <p:grpSpPr>
          <a:xfrm rot="550352">
            <a:off x="2299580" y="4608214"/>
            <a:ext cx="253497" cy="342757"/>
            <a:chOff x="679010" y="4209861"/>
            <a:chExt cx="642796" cy="869133"/>
          </a:xfrm>
        </p:grpSpPr>
        <p:sp>
          <p:nvSpPr>
            <p:cNvPr id="7180" name="Rectangle 7179"/>
            <p:cNvSpPr/>
            <p:nvPr/>
          </p:nvSpPr>
          <p:spPr>
            <a:xfrm>
              <a:off x="679010" y="4209861"/>
              <a:ext cx="642796" cy="8691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Freeform: Shape 7180"/>
            <p:cNvSpPr/>
            <p:nvPr/>
          </p:nvSpPr>
          <p:spPr>
            <a:xfrm>
              <a:off x="733331" y="4327556"/>
              <a:ext cx="506994" cy="108642"/>
            </a:xfrm>
            <a:custGeom>
              <a:avLst/>
              <a:gdLst>
                <a:gd name="connsiteX0" fmla="*/ 0 w 506994"/>
                <a:gd name="connsiteY0" fmla="*/ 81482 h 108642"/>
                <a:gd name="connsiteX1" fmla="*/ 45267 w 506994"/>
                <a:gd name="connsiteY1" fmla="*/ 45268 h 108642"/>
                <a:gd name="connsiteX2" fmla="*/ 63374 w 506994"/>
                <a:gd name="connsiteY2" fmla="*/ 72428 h 108642"/>
                <a:gd name="connsiteX3" fmla="*/ 90534 w 506994"/>
                <a:gd name="connsiteY3" fmla="*/ 108642 h 108642"/>
                <a:gd name="connsiteX4" fmla="*/ 153909 w 506994"/>
                <a:gd name="connsiteY4" fmla="*/ 72428 h 108642"/>
                <a:gd name="connsiteX5" fmla="*/ 181069 w 506994"/>
                <a:gd name="connsiteY5" fmla="*/ 0 h 108642"/>
                <a:gd name="connsiteX6" fmla="*/ 235390 w 506994"/>
                <a:gd name="connsiteY6" fmla="*/ 36214 h 108642"/>
                <a:gd name="connsiteX7" fmla="*/ 262550 w 506994"/>
                <a:gd name="connsiteY7" fmla="*/ 54321 h 108642"/>
                <a:gd name="connsiteX8" fmla="*/ 289711 w 506994"/>
                <a:gd name="connsiteY8" fmla="*/ 81482 h 108642"/>
                <a:gd name="connsiteX9" fmla="*/ 344031 w 506994"/>
                <a:gd name="connsiteY9" fmla="*/ 54321 h 108642"/>
                <a:gd name="connsiteX10" fmla="*/ 380245 w 506994"/>
                <a:gd name="connsiteY10" fmla="*/ 63375 h 108642"/>
                <a:gd name="connsiteX11" fmla="*/ 434566 w 506994"/>
                <a:gd name="connsiteY11" fmla="*/ 72428 h 108642"/>
                <a:gd name="connsiteX12" fmla="*/ 452673 w 506994"/>
                <a:gd name="connsiteY12" fmla="*/ 99589 h 108642"/>
                <a:gd name="connsiteX13" fmla="*/ 479833 w 506994"/>
                <a:gd name="connsiteY13" fmla="*/ 90535 h 108642"/>
                <a:gd name="connsiteX14" fmla="*/ 506994 w 506994"/>
                <a:gd name="connsiteY14" fmla="*/ 63375 h 1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6994" h="108642">
                  <a:moveTo>
                    <a:pt x="0" y="81482"/>
                  </a:moveTo>
                  <a:cubicBezTo>
                    <a:pt x="15089" y="69411"/>
                    <a:pt x="26138" y="48001"/>
                    <a:pt x="45267" y="45268"/>
                  </a:cubicBezTo>
                  <a:cubicBezTo>
                    <a:pt x="56038" y="43729"/>
                    <a:pt x="57050" y="63574"/>
                    <a:pt x="63374" y="72428"/>
                  </a:cubicBezTo>
                  <a:cubicBezTo>
                    <a:pt x="72144" y="84706"/>
                    <a:pt x="81481" y="96571"/>
                    <a:pt x="90534" y="108642"/>
                  </a:cubicBezTo>
                  <a:cubicBezTo>
                    <a:pt x="97681" y="105069"/>
                    <a:pt x="146800" y="82380"/>
                    <a:pt x="153909" y="72428"/>
                  </a:cubicBezTo>
                  <a:cubicBezTo>
                    <a:pt x="160677" y="62952"/>
                    <a:pt x="175617" y="16357"/>
                    <a:pt x="181069" y="0"/>
                  </a:cubicBezTo>
                  <a:lnTo>
                    <a:pt x="235390" y="36214"/>
                  </a:lnTo>
                  <a:cubicBezTo>
                    <a:pt x="244443" y="42250"/>
                    <a:pt x="254856" y="46627"/>
                    <a:pt x="262550" y="54321"/>
                  </a:cubicBezTo>
                  <a:lnTo>
                    <a:pt x="289711" y="81482"/>
                  </a:lnTo>
                  <a:cubicBezTo>
                    <a:pt x="303442" y="72328"/>
                    <a:pt x="325291" y="54321"/>
                    <a:pt x="344031" y="54321"/>
                  </a:cubicBezTo>
                  <a:cubicBezTo>
                    <a:pt x="356474" y="54321"/>
                    <a:pt x="368044" y="60935"/>
                    <a:pt x="380245" y="63375"/>
                  </a:cubicBezTo>
                  <a:cubicBezTo>
                    <a:pt x="398245" y="66975"/>
                    <a:pt x="416459" y="69410"/>
                    <a:pt x="434566" y="72428"/>
                  </a:cubicBezTo>
                  <a:cubicBezTo>
                    <a:pt x="440602" y="81482"/>
                    <a:pt x="442570" y="95548"/>
                    <a:pt x="452673" y="99589"/>
                  </a:cubicBezTo>
                  <a:cubicBezTo>
                    <a:pt x="461534" y="103133"/>
                    <a:pt x="471893" y="95829"/>
                    <a:pt x="479833" y="90535"/>
                  </a:cubicBezTo>
                  <a:cubicBezTo>
                    <a:pt x="490486" y="83433"/>
                    <a:pt x="506994" y="63375"/>
                    <a:pt x="506994" y="63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Shape 180"/>
            <p:cNvSpPr/>
            <p:nvPr/>
          </p:nvSpPr>
          <p:spPr>
            <a:xfrm rot="10475153">
              <a:off x="722769" y="4470903"/>
              <a:ext cx="506994" cy="108642"/>
            </a:xfrm>
            <a:custGeom>
              <a:avLst/>
              <a:gdLst>
                <a:gd name="connsiteX0" fmla="*/ 0 w 506994"/>
                <a:gd name="connsiteY0" fmla="*/ 81482 h 108642"/>
                <a:gd name="connsiteX1" fmla="*/ 45267 w 506994"/>
                <a:gd name="connsiteY1" fmla="*/ 45268 h 108642"/>
                <a:gd name="connsiteX2" fmla="*/ 63374 w 506994"/>
                <a:gd name="connsiteY2" fmla="*/ 72428 h 108642"/>
                <a:gd name="connsiteX3" fmla="*/ 90534 w 506994"/>
                <a:gd name="connsiteY3" fmla="*/ 108642 h 108642"/>
                <a:gd name="connsiteX4" fmla="*/ 153909 w 506994"/>
                <a:gd name="connsiteY4" fmla="*/ 72428 h 108642"/>
                <a:gd name="connsiteX5" fmla="*/ 181069 w 506994"/>
                <a:gd name="connsiteY5" fmla="*/ 0 h 108642"/>
                <a:gd name="connsiteX6" fmla="*/ 235390 w 506994"/>
                <a:gd name="connsiteY6" fmla="*/ 36214 h 108642"/>
                <a:gd name="connsiteX7" fmla="*/ 262550 w 506994"/>
                <a:gd name="connsiteY7" fmla="*/ 54321 h 108642"/>
                <a:gd name="connsiteX8" fmla="*/ 289711 w 506994"/>
                <a:gd name="connsiteY8" fmla="*/ 81482 h 108642"/>
                <a:gd name="connsiteX9" fmla="*/ 344031 w 506994"/>
                <a:gd name="connsiteY9" fmla="*/ 54321 h 108642"/>
                <a:gd name="connsiteX10" fmla="*/ 380245 w 506994"/>
                <a:gd name="connsiteY10" fmla="*/ 63375 h 108642"/>
                <a:gd name="connsiteX11" fmla="*/ 434566 w 506994"/>
                <a:gd name="connsiteY11" fmla="*/ 72428 h 108642"/>
                <a:gd name="connsiteX12" fmla="*/ 452673 w 506994"/>
                <a:gd name="connsiteY12" fmla="*/ 99589 h 108642"/>
                <a:gd name="connsiteX13" fmla="*/ 479833 w 506994"/>
                <a:gd name="connsiteY13" fmla="*/ 90535 h 108642"/>
                <a:gd name="connsiteX14" fmla="*/ 506994 w 506994"/>
                <a:gd name="connsiteY14" fmla="*/ 63375 h 10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6994" h="108642">
                  <a:moveTo>
                    <a:pt x="0" y="81482"/>
                  </a:moveTo>
                  <a:cubicBezTo>
                    <a:pt x="15089" y="69411"/>
                    <a:pt x="26138" y="48001"/>
                    <a:pt x="45267" y="45268"/>
                  </a:cubicBezTo>
                  <a:cubicBezTo>
                    <a:pt x="56038" y="43729"/>
                    <a:pt x="57050" y="63574"/>
                    <a:pt x="63374" y="72428"/>
                  </a:cubicBezTo>
                  <a:cubicBezTo>
                    <a:pt x="72144" y="84706"/>
                    <a:pt x="81481" y="96571"/>
                    <a:pt x="90534" y="108642"/>
                  </a:cubicBezTo>
                  <a:cubicBezTo>
                    <a:pt x="97681" y="105069"/>
                    <a:pt x="146800" y="82380"/>
                    <a:pt x="153909" y="72428"/>
                  </a:cubicBezTo>
                  <a:cubicBezTo>
                    <a:pt x="160677" y="62952"/>
                    <a:pt x="175617" y="16357"/>
                    <a:pt x="181069" y="0"/>
                  </a:cubicBezTo>
                  <a:lnTo>
                    <a:pt x="235390" y="36214"/>
                  </a:lnTo>
                  <a:cubicBezTo>
                    <a:pt x="244443" y="42250"/>
                    <a:pt x="254856" y="46627"/>
                    <a:pt x="262550" y="54321"/>
                  </a:cubicBezTo>
                  <a:lnTo>
                    <a:pt x="289711" y="81482"/>
                  </a:lnTo>
                  <a:cubicBezTo>
                    <a:pt x="303442" y="72328"/>
                    <a:pt x="325291" y="54321"/>
                    <a:pt x="344031" y="54321"/>
                  </a:cubicBezTo>
                  <a:cubicBezTo>
                    <a:pt x="356474" y="54321"/>
                    <a:pt x="368044" y="60935"/>
                    <a:pt x="380245" y="63375"/>
                  </a:cubicBezTo>
                  <a:cubicBezTo>
                    <a:pt x="398245" y="66975"/>
                    <a:pt x="416459" y="69410"/>
                    <a:pt x="434566" y="72428"/>
                  </a:cubicBezTo>
                  <a:cubicBezTo>
                    <a:pt x="440602" y="81482"/>
                    <a:pt x="442570" y="95548"/>
                    <a:pt x="452673" y="99589"/>
                  </a:cubicBezTo>
                  <a:cubicBezTo>
                    <a:pt x="461534" y="103133"/>
                    <a:pt x="471893" y="95829"/>
                    <a:pt x="479833" y="90535"/>
                  </a:cubicBezTo>
                  <a:cubicBezTo>
                    <a:pt x="490486" y="83433"/>
                    <a:pt x="506994" y="63375"/>
                    <a:pt x="506994" y="63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2" name="Freeform: Shape 7181"/>
            <p:cNvSpPr/>
            <p:nvPr/>
          </p:nvSpPr>
          <p:spPr>
            <a:xfrm>
              <a:off x="742384" y="4608214"/>
              <a:ext cx="497941" cy="72810"/>
            </a:xfrm>
            <a:custGeom>
              <a:avLst/>
              <a:gdLst>
                <a:gd name="connsiteX0" fmla="*/ 0 w 497941"/>
                <a:gd name="connsiteY0" fmla="*/ 63374 h 72810"/>
                <a:gd name="connsiteX1" fmla="*/ 72428 w 497941"/>
                <a:gd name="connsiteY1" fmla="*/ 54321 h 72810"/>
                <a:gd name="connsiteX2" fmla="*/ 81481 w 497941"/>
                <a:gd name="connsiteY2" fmla="*/ 27160 h 72810"/>
                <a:gd name="connsiteX3" fmla="*/ 108642 w 497941"/>
                <a:gd name="connsiteY3" fmla="*/ 9053 h 72810"/>
                <a:gd name="connsiteX4" fmla="*/ 126749 w 497941"/>
                <a:gd name="connsiteY4" fmla="*/ 63374 h 72810"/>
                <a:gd name="connsiteX5" fmla="*/ 144856 w 497941"/>
                <a:gd name="connsiteY5" fmla="*/ 9053 h 72810"/>
                <a:gd name="connsiteX6" fmla="*/ 172016 w 497941"/>
                <a:gd name="connsiteY6" fmla="*/ 27160 h 72810"/>
                <a:gd name="connsiteX7" fmla="*/ 181069 w 497941"/>
                <a:gd name="connsiteY7" fmla="*/ 54321 h 72810"/>
                <a:gd name="connsiteX8" fmla="*/ 235390 w 497941"/>
                <a:gd name="connsiteY8" fmla="*/ 63374 h 72810"/>
                <a:gd name="connsiteX9" fmla="*/ 262551 w 497941"/>
                <a:gd name="connsiteY9" fmla="*/ 54321 h 72810"/>
                <a:gd name="connsiteX10" fmla="*/ 271604 w 497941"/>
                <a:gd name="connsiteY10" fmla="*/ 27160 h 72810"/>
                <a:gd name="connsiteX11" fmla="*/ 298765 w 497941"/>
                <a:gd name="connsiteY11" fmla="*/ 0 h 72810"/>
                <a:gd name="connsiteX12" fmla="*/ 316871 w 497941"/>
                <a:gd name="connsiteY12" fmla="*/ 27160 h 72810"/>
                <a:gd name="connsiteX13" fmla="*/ 325925 w 497941"/>
                <a:gd name="connsiteY13" fmla="*/ 54321 h 72810"/>
                <a:gd name="connsiteX14" fmla="*/ 353085 w 497941"/>
                <a:gd name="connsiteY14" fmla="*/ 63374 h 72810"/>
                <a:gd name="connsiteX15" fmla="*/ 398353 w 497941"/>
                <a:gd name="connsiteY15" fmla="*/ 54321 h 72810"/>
                <a:gd name="connsiteX16" fmla="*/ 443620 w 497941"/>
                <a:gd name="connsiteY16" fmla="*/ 45267 h 72810"/>
                <a:gd name="connsiteX17" fmla="*/ 452673 w 497941"/>
                <a:gd name="connsiteY17" fmla="*/ 72428 h 72810"/>
                <a:gd name="connsiteX18" fmla="*/ 497941 w 497941"/>
                <a:gd name="connsiteY18" fmla="*/ 45267 h 7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941" h="72810">
                  <a:moveTo>
                    <a:pt x="0" y="63374"/>
                  </a:moveTo>
                  <a:cubicBezTo>
                    <a:pt x="24143" y="60356"/>
                    <a:pt x="50195" y="64203"/>
                    <a:pt x="72428" y="54321"/>
                  </a:cubicBezTo>
                  <a:cubicBezTo>
                    <a:pt x="81149" y="50445"/>
                    <a:pt x="75519" y="34612"/>
                    <a:pt x="81481" y="27160"/>
                  </a:cubicBezTo>
                  <a:cubicBezTo>
                    <a:pt x="88278" y="18663"/>
                    <a:pt x="99588" y="15089"/>
                    <a:pt x="108642" y="9053"/>
                  </a:cubicBezTo>
                  <a:cubicBezTo>
                    <a:pt x="114678" y="27160"/>
                    <a:pt x="120713" y="81481"/>
                    <a:pt x="126749" y="63374"/>
                  </a:cubicBezTo>
                  <a:lnTo>
                    <a:pt x="144856" y="9053"/>
                  </a:lnTo>
                  <a:cubicBezTo>
                    <a:pt x="153909" y="15089"/>
                    <a:pt x="165219" y="18663"/>
                    <a:pt x="172016" y="27160"/>
                  </a:cubicBezTo>
                  <a:cubicBezTo>
                    <a:pt x="177978" y="34612"/>
                    <a:pt x="172783" y="49586"/>
                    <a:pt x="181069" y="54321"/>
                  </a:cubicBezTo>
                  <a:cubicBezTo>
                    <a:pt x="197007" y="63429"/>
                    <a:pt x="217283" y="60356"/>
                    <a:pt x="235390" y="63374"/>
                  </a:cubicBezTo>
                  <a:cubicBezTo>
                    <a:pt x="244444" y="60356"/>
                    <a:pt x="255803" y="61069"/>
                    <a:pt x="262551" y="54321"/>
                  </a:cubicBezTo>
                  <a:cubicBezTo>
                    <a:pt x="269299" y="47573"/>
                    <a:pt x="266310" y="35101"/>
                    <a:pt x="271604" y="27160"/>
                  </a:cubicBezTo>
                  <a:cubicBezTo>
                    <a:pt x="278706" y="16507"/>
                    <a:pt x="289711" y="9053"/>
                    <a:pt x="298765" y="0"/>
                  </a:cubicBezTo>
                  <a:cubicBezTo>
                    <a:pt x="304800" y="9053"/>
                    <a:pt x="312005" y="17428"/>
                    <a:pt x="316871" y="27160"/>
                  </a:cubicBezTo>
                  <a:cubicBezTo>
                    <a:pt x="321139" y="35696"/>
                    <a:pt x="319177" y="47573"/>
                    <a:pt x="325925" y="54321"/>
                  </a:cubicBezTo>
                  <a:cubicBezTo>
                    <a:pt x="332673" y="61069"/>
                    <a:pt x="344032" y="60356"/>
                    <a:pt x="353085" y="63374"/>
                  </a:cubicBezTo>
                  <a:cubicBezTo>
                    <a:pt x="368174" y="60356"/>
                    <a:pt x="385304" y="62477"/>
                    <a:pt x="398353" y="54321"/>
                  </a:cubicBezTo>
                  <a:cubicBezTo>
                    <a:pt x="443272" y="26247"/>
                    <a:pt x="409045" y="-6595"/>
                    <a:pt x="443620" y="45267"/>
                  </a:cubicBezTo>
                  <a:cubicBezTo>
                    <a:pt x="446638" y="54321"/>
                    <a:pt x="443315" y="70556"/>
                    <a:pt x="452673" y="72428"/>
                  </a:cubicBezTo>
                  <a:cubicBezTo>
                    <a:pt x="469353" y="75764"/>
                    <a:pt x="486729" y="56479"/>
                    <a:pt x="497941" y="4526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Shape 182"/>
            <p:cNvSpPr/>
            <p:nvPr/>
          </p:nvSpPr>
          <p:spPr>
            <a:xfrm rot="10461441">
              <a:off x="722768" y="4742507"/>
              <a:ext cx="497941" cy="72810"/>
            </a:xfrm>
            <a:custGeom>
              <a:avLst/>
              <a:gdLst>
                <a:gd name="connsiteX0" fmla="*/ 0 w 497941"/>
                <a:gd name="connsiteY0" fmla="*/ 63374 h 72810"/>
                <a:gd name="connsiteX1" fmla="*/ 72428 w 497941"/>
                <a:gd name="connsiteY1" fmla="*/ 54321 h 72810"/>
                <a:gd name="connsiteX2" fmla="*/ 81481 w 497941"/>
                <a:gd name="connsiteY2" fmla="*/ 27160 h 72810"/>
                <a:gd name="connsiteX3" fmla="*/ 108642 w 497941"/>
                <a:gd name="connsiteY3" fmla="*/ 9053 h 72810"/>
                <a:gd name="connsiteX4" fmla="*/ 126749 w 497941"/>
                <a:gd name="connsiteY4" fmla="*/ 63374 h 72810"/>
                <a:gd name="connsiteX5" fmla="*/ 144856 w 497941"/>
                <a:gd name="connsiteY5" fmla="*/ 9053 h 72810"/>
                <a:gd name="connsiteX6" fmla="*/ 172016 w 497941"/>
                <a:gd name="connsiteY6" fmla="*/ 27160 h 72810"/>
                <a:gd name="connsiteX7" fmla="*/ 181069 w 497941"/>
                <a:gd name="connsiteY7" fmla="*/ 54321 h 72810"/>
                <a:gd name="connsiteX8" fmla="*/ 235390 w 497941"/>
                <a:gd name="connsiteY8" fmla="*/ 63374 h 72810"/>
                <a:gd name="connsiteX9" fmla="*/ 262551 w 497941"/>
                <a:gd name="connsiteY9" fmla="*/ 54321 h 72810"/>
                <a:gd name="connsiteX10" fmla="*/ 271604 w 497941"/>
                <a:gd name="connsiteY10" fmla="*/ 27160 h 72810"/>
                <a:gd name="connsiteX11" fmla="*/ 298765 w 497941"/>
                <a:gd name="connsiteY11" fmla="*/ 0 h 72810"/>
                <a:gd name="connsiteX12" fmla="*/ 316871 w 497941"/>
                <a:gd name="connsiteY12" fmla="*/ 27160 h 72810"/>
                <a:gd name="connsiteX13" fmla="*/ 325925 w 497941"/>
                <a:gd name="connsiteY13" fmla="*/ 54321 h 72810"/>
                <a:gd name="connsiteX14" fmla="*/ 353085 w 497941"/>
                <a:gd name="connsiteY14" fmla="*/ 63374 h 72810"/>
                <a:gd name="connsiteX15" fmla="*/ 398353 w 497941"/>
                <a:gd name="connsiteY15" fmla="*/ 54321 h 72810"/>
                <a:gd name="connsiteX16" fmla="*/ 443620 w 497941"/>
                <a:gd name="connsiteY16" fmla="*/ 45267 h 72810"/>
                <a:gd name="connsiteX17" fmla="*/ 452673 w 497941"/>
                <a:gd name="connsiteY17" fmla="*/ 72428 h 72810"/>
                <a:gd name="connsiteX18" fmla="*/ 497941 w 497941"/>
                <a:gd name="connsiteY18" fmla="*/ 45267 h 7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7941" h="72810">
                  <a:moveTo>
                    <a:pt x="0" y="63374"/>
                  </a:moveTo>
                  <a:cubicBezTo>
                    <a:pt x="24143" y="60356"/>
                    <a:pt x="50195" y="64203"/>
                    <a:pt x="72428" y="54321"/>
                  </a:cubicBezTo>
                  <a:cubicBezTo>
                    <a:pt x="81149" y="50445"/>
                    <a:pt x="75519" y="34612"/>
                    <a:pt x="81481" y="27160"/>
                  </a:cubicBezTo>
                  <a:cubicBezTo>
                    <a:pt x="88278" y="18663"/>
                    <a:pt x="99588" y="15089"/>
                    <a:pt x="108642" y="9053"/>
                  </a:cubicBezTo>
                  <a:cubicBezTo>
                    <a:pt x="114678" y="27160"/>
                    <a:pt x="120713" y="81481"/>
                    <a:pt x="126749" y="63374"/>
                  </a:cubicBezTo>
                  <a:lnTo>
                    <a:pt x="144856" y="9053"/>
                  </a:lnTo>
                  <a:cubicBezTo>
                    <a:pt x="153909" y="15089"/>
                    <a:pt x="165219" y="18663"/>
                    <a:pt x="172016" y="27160"/>
                  </a:cubicBezTo>
                  <a:cubicBezTo>
                    <a:pt x="177978" y="34612"/>
                    <a:pt x="172783" y="49586"/>
                    <a:pt x="181069" y="54321"/>
                  </a:cubicBezTo>
                  <a:cubicBezTo>
                    <a:pt x="197007" y="63429"/>
                    <a:pt x="217283" y="60356"/>
                    <a:pt x="235390" y="63374"/>
                  </a:cubicBezTo>
                  <a:cubicBezTo>
                    <a:pt x="244444" y="60356"/>
                    <a:pt x="255803" y="61069"/>
                    <a:pt x="262551" y="54321"/>
                  </a:cubicBezTo>
                  <a:cubicBezTo>
                    <a:pt x="269299" y="47573"/>
                    <a:pt x="266310" y="35101"/>
                    <a:pt x="271604" y="27160"/>
                  </a:cubicBezTo>
                  <a:cubicBezTo>
                    <a:pt x="278706" y="16507"/>
                    <a:pt x="289711" y="9053"/>
                    <a:pt x="298765" y="0"/>
                  </a:cubicBezTo>
                  <a:cubicBezTo>
                    <a:pt x="304800" y="9053"/>
                    <a:pt x="312005" y="17428"/>
                    <a:pt x="316871" y="27160"/>
                  </a:cubicBezTo>
                  <a:cubicBezTo>
                    <a:pt x="321139" y="35696"/>
                    <a:pt x="319177" y="47573"/>
                    <a:pt x="325925" y="54321"/>
                  </a:cubicBezTo>
                  <a:cubicBezTo>
                    <a:pt x="332673" y="61069"/>
                    <a:pt x="344032" y="60356"/>
                    <a:pt x="353085" y="63374"/>
                  </a:cubicBezTo>
                  <a:cubicBezTo>
                    <a:pt x="368174" y="60356"/>
                    <a:pt x="385304" y="62477"/>
                    <a:pt x="398353" y="54321"/>
                  </a:cubicBezTo>
                  <a:cubicBezTo>
                    <a:pt x="443272" y="26247"/>
                    <a:pt x="409045" y="-6595"/>
                    <a:pt x="443620" y="45267"/>
                  </a:cubicBezTo>
                  <a:cubicBezTo>
                    <a:pt x="446638" y="54321"/>
                    <a:pt x="443315" y="70556"/>
                    <a:pt x="452673" y="72428"/>
                  </a:cubicBezTo>
                  <a:cubicBezTo>
                    <a:pt x="469353" y="75764"/>
                    <a:pt x="486729" y="56479"/>
                    <a:pt x="497941" y="4526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TextBox 184"/>
          <p:cNvSpPr txBox="1"/>
          <p:nvPr/>
        </p:nvSpPr>
        <p:spPr>
          <a:xfrm>
            <a:off x="197668" y="5131995"/>
            <a:ext cx="11470742" cy="461665"/>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…upon our choices</a:t>
            </a:r>
          </a:p>
        </p:txBody>
      </p:sp>
      <p:sp>
        <p:nvSpPr>
          <p:cNvPr id="7184" name="Rectangle 7183"/>
          <p:cNvSpPr/>
          <p:nvPr/>
        </p:nvSpPr>
        <p:spPr>
          <a:xfrm>
            <a:off x="1689979" y="5565679"/>
            <a:ext cx="9083643" cy="646331"/>
          </a:xfrm>
          <a:prstGeom prst="rect">
            <a:avLst/>
          </a:prstGeom>
          <a:solidFill>
            <a:schemeClr val="accent5">
              <a:lumMod val="60000"/>
              <a:lumOff val="40000"/>
            </a:schemeClr>
          </a:solidFill>
        </p:spPr>
        <p:txBody>
          <a:bodyPr wrap="square">
            <a:spAutoFit/>
          </a:bodyPr>
          <a:lstStyle/>
          <a:p>
            <a:r>
              <a:rPr lang="en-US" dirty="0">
                <a:solidFill>
                  <a:srgbClr val="333333"/>
                </a:solidFill>
                <a:latin typeface="Calibri" panose="020F0502020204030204" pitchFamily="34" charset="0"/>
              </a:rPr>
              <a:t>“All of our choices have consequences, some of which have little or nothing to do with our eternal salvation and others of which have </a:t>
            </a:r>
            <a:r>
              <a:rPr lang="en-US" i="1" dirty="0">
                <a:solidFill>
                  <a:srgbClr val="333333"/>
                </a:solidFill>
                <a:latin typeface="Calibri" panose="020F0502020204030204" pitchFamily="34" charset="0"/>
              </a:rPr>
              <a:t>everything</a:t>
            </a:r>
            <a:r>
              <a:rPr lang="en-US" dirty="0">
                <a:solidFill>
                  <a:srgbClr val="333333"/>
                </a:solidFill>
                <a:latin typeface="Calibri" panose="020F0502020204030204" pitchFamily="34" charset="0"/>
              </a:rPr>
              <a:t> to do with it.”</a:t>
            </a:r>
            <a:endParaRPr lang="en-US" dirty="0"/>
          </a:p>
        </p:txBody>
      </p:sp>
      <p:grpSp>
        <p:nvGrpSpPr>
          <p:cNvPr id="7188" name="Group 7187"/>
          <p:cNvGrpSpPr/>
          <p:nvPr/>
        </p:nvGrpSpPr>
        <p:grpSpPr>
          <a:xfrm>
            <a:off x="10619715" y="143347"/>
            <a:ext cx="923123" cy="1355380"/>
            <a:chOff x="10619715" y="143347"/>
            <a:chExt cx="923123" cy="1355380"/>
          </a:xfrm>
        </p:grpSpPr>
        <p:grpSp>
          <p:nvGrpSpPr>
            <p:cNvPr id="7187" name="Group 7186"/>
            <p:cNvGrpSpPr/>
            <p:nvPr/>
          </p:nvGrpSpPr>
          <p:grpSpPr>
            <a:xfrm>
              <a:off x="10619715" y="143347"/>
              <a:ext cx="923123" cy="1355380"/>
              <a:chOff x="10619715" y="143347"/>
              <a:chExt cx="923123" cy="1355380"/>
            </a:xfrm>
          </p:grpSpPr>
          <p:pic>
            <p:nvPicPr>
              <p:cNvPr id="7185" name="Picture 71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9715" y="275706"/>
                <a:ext cx="923123" cy="1223021"/>
              </a:xfrm>
              <a:prstGeom prst="rect">
                <a:avLst/>
              </a:prstGeom>
            </p:spPr>
          </p:pic>
          <p:sp>
            <p:nvSpPr>
              <p:cNvPr id="189" name="Oval 188"/>
              <p:cNvSpPr/>
              <p:nvPr/>
            </p:nvSpPr>
            <p:spPr>
              <a:xfrm>
                <a:off x="11288163" y="143347"/>
                <a:ext cx="108641" cy="30781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86" name="Oval 7185"/>
            <p:cNvSpPr/>
            <p:nvPr/>
          </p:nvSpPr>
          <p:spPr>
            <a:xfrm>
              <a:off x="10674036" y="153909"/>
              <a:ext cx="108641" cy="30781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950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5"/>
                                        </p:tgtEl>
                                        <p:attrNameLst>
                                          <p:attrName>style.visibility</p:attrName>
                                        </p:attrNameLst>
                                      </p:cBhvr>
                                      <p:to>
                                        <p:strVal val="visible"/>
                                      </p:to>
                                    </p:set>
                                    <p:animEffect transition="in" filter="fade">
                                      <p:cBhvr>
                                        <p:cTn id="14" dur="1000"/>
                                        <p:tgtEl>
                                          <p:spTgt spid="185"/>
                                        </p:tgtEl>
                                      </p:cBhvr>
                                    </p:animEffect>
                                    <p:anim calcmode="lin" valueType="num">
                                      <p:cBhvr>
                                        <p:cTn id="15" dur="1000" fill="hold"/>
                                        <p:tgtEl>
                                          <p:spTgt spid="185"/>
                                        </p:tgtEl>
                                        <p:attrNameLst>
                                          <p:attrName>ppt_x</p:attrName>
                                        </p:attrNameLst>
                                      </p:cBhvr>
                                      <p:tavLst>
                                        <p:tav tm="0">
                                          <p:val>
                                            <p:strVal val="#ppt_x"/>
                                          </p:val>
                                        </p:tav>
                                        <p:tav tm="100000">
                                          <p:val>
                                            <p:strVal val="#ppt_x"/>
                                          </p:val>
                                        </p:tav>
                                      </p:tavLst>
                                    </p:anim>
                                    <p:anim calcmode="lin" valueType="num">
                                      <p:cBhvr>
                                        <p:cTn id="16" dur="1000" fill="hold"/>
                                        <p:tgtEl>
                                          <p:spTgt spid="1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88"/>
                                        </p:tgtEl>
                                        <p:attrNameLst>
                                          <p:attrName>style.visibility</p:attrName>
                                        </p:attrNameLst>
                                      </p:cBhvr>
                                      <p:to>
                                        <p:strVal val="visible"/>
                                      </p:to>
                                    </p:set>
                                    <p:animEffect transition="in" filter="fade">
                                      <p:cBhvr>
                                        <p:cTn id="21" dur="1000"/>
                                        <p:tgtEl>
                                          <p:spTgt spid="7188"/>
                                        </p:tgtEl>
                                      </p:cBhvr>
                                    </p:animEffect>
                                    <p:anim calcmode="lin" valueType="num">
                                      <p:cBhvr>
                                        <p:cTn id="22" dur="1000" fill="hold"/>
                                        <p:tgtEl>
                                          <p:spTgt spid="7188"/>
                                        </p:tgtEl>
                                        <p:attrNameLst>
                                          <p:attrName>ppt_x</p:attrName>
                                        </p:attrNameLst>
                                      </p:cBhvr>
                                      <p:tavLst>
                                        <p:tav tm="0">
                                          <p:val>
                                            <p:strVal val="#ppt_x"/>
                                          </p:val>
                                        </p:tav>
                                        <p:tav tm="100000">
                                          <p:val>
                                            <p:strVal val="#ppt_x"/>
                                          </p:val>
                                        </p:tav>
                                      </p:tavLst>
                                    </p:anim>
                                    <p:anim calcmode="lin" valueType="num">
                                      <p:cBhvr>
                                        <p:cTn id="23" dur="1000" fill="hold"/>
                                        <p:tgtEl>
                                          <p:spTgt spid="718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184"/>
                                        </p:tgtEl>
                                        <p:attrNameLst>
                                          <p:attrName>style.visibility</p:attrName>
                                        </p:attrNameLst>
                                      </p:cBhvr>
                                      <p:to>
                                        <p:strVal val="visible"/>
                                      </p:to>
                                    </p:set>
                                    <p:animEffect transition="in" filter="fade">
                                      <p:cBhvr>
                                        <p:cTn id="26" dur="1000"/>
                                        <p:tgtEl>
                                          <p:spTgt spid="7184"/>
                                        </p:tgtEl>
                                      </p:cBhvr>
                                    </p:animEffect>
                                    <p:anim calcmode="lin" valueType="num">
                                      <p:cBhvr>
                                        <p:cTn id="27" dur="1000" fill="hold"/>
                                        <p:tgtEl>
                                          <p:spTgt spid="7184"/>
                                        </p:tgtEl>
                                        <p:attrNameLst>
                                          <p:attrName>ppt_x</p:attrName>
                                        </p:attrNameLst>
                                      </p:cBhvr>
                                      <p:tavLst>
                                        <p:tav tm="0">
                                          <p:val>
                                            <p:strVal val="#ppt_x"/>
                                          </p:val>
                                        </p:tav>
                                        <p:tav tm="100000">
                                          <p:val>
                                            <p:strVal val="#ppt_x"/>
                                          </p:val>
                                        </p:tav>
                                      </p:tavLst>
                                    </p:anim>
                                    <p:anim calcmode="lin" valueType="num">
                                      <p:cBhvr>
                                        <p:cTn id="28" dur="1000" fill="hold"/>
                                        <p:tgtEl>
                                          <p:spTgt spid="7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85" grpId="0"/>
      <p:bldP spid="718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1200329"/>
          </a:xfrm>
          <a:prstGeom prst="rect">
            <a:avLst/>
          </a:prstGeom>
          <a:noFill/>
        </p:spPr>
        <p:txBody>
          <a:bodyPr wrap="square" rtlCol="0">
            <a:spAutoFit/>
          </a:bodyPr>
          <a:lstStyle/>
          <a:p>
            <a:pPr algn="ctr" fontAlgn="base"/>
            <a:r>
              <a:rPr lang="en-US" sz="3600" dirty="0">
                <a:solidFill>
                  <a:schemeClr val="bg1"/>
                </a:solidFill>
                <a:latin typeface="Rockwell Extra Bold" panose="02060903040505020403" pitchFamily="18" charset="0"/>
              </a:rPr>
              <a:t>“Leaving the Principles of the Doctrine of Christ”</a:t>
            </a:r>
            <a:endParaRPr lang="en-US" sz="3600" b="0" i="0" dirty="0">
              <a:solidFill>
                <a:schemeClr val="bg1"/>
              </a:solidFill>
              <a:effectLst/>
              <a:latin typeface="Rockwell Extra Bold" panose="02060903040505020403" pitchFamily="18" charset="0"/>
            </a:endParaRP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6:1-3</a:t>
            </a:r>
          </a:p>
        </p:txBody>
      </p:sp>
      <p:sp>
        <p:nvSpPr>
          <p:cNvPr id="117" name="Rectangle 116"/>
          <p:cNvSpPr/>
          <p:nvPr/>
        </p:nvSpPr>
        <p:spPr>
          <a:xfrm>
            <a:off x="11749250" y="6488668"/>
            <a:ext cx="442750" cy="369332"/>
          </a:xfrm>
          <a:prstGeom prst="rect">
            <a:avLst/>
          </a:prstGeom>
        </p:spPr>
        <p:txBody>
          <a:bodyPr wrap="none">
            <a:spAutoFit/>
          </a:bodyPr>
          <a:lstStyle/>
          <a:p>
            <a:r>
              <a:rPr lang="en-US" dirty="0">
                <a:solidFill>
                  <a:schemeClr val="bg1"/>
                </a:solidFill>
              </a:rPr>
              <a:t>(6)</a:t>
            </a:r>
            <a:endParaRPr lang="en-US" dirty="0"/>
          </a:p>
        </p:txBody>
      </p:sp>
      <p:sp>
        <p:nvSpPr>
          <p:cNvPr id="11" name="Rectangle 10"/>
          <p:cNvSpPr/>
          <p:nvPr/>
        </p:nvSpPr>
        <p:spPr>
          <a:xfrm>
            <a:off x="168998" y="3762305"/>
            <a:ext cx="6096000" cy="2308324"/>
          </a:xfrm>
          <a:prstGeom prst="rect">
            <a:avLst/>
          </a:prstGeom>
        </p:spPr>
        <p:txBody>
          <a:bodyPr>
            <a:spAutoFit/>
          </a:bodyPr>
          <a:lstStyle/>
          <a:p>
            <a:r>
              <a:rPr lang="en-US" dirty="0">
                <a:solidFill>
                  <a:schemeClr val="bg1"/>
                </a:solidFill>
                <a:latin typeface="Calibri" panose="020F0502020204030204" pitchFamily="34" charset="0"/>
              </a:rPr>
              <a:t>The Saints addressed in Hebrews had already received the first principles, ordinances, and doctrines of the gospel (including faith, repentance, baptism, and the laying on of hands for the gift of the Holy Ghost.</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were not to abandon those principles but were to continue growing toward spiritual maturity from that beginning point. </a:t>
            </a:r>
            <a:endParaRPr lang="en-US" dirty="0">
              <a:solidFill>
                <a:schemeClr val="bg1"/>
              </a:solidFill>
            </a:endParaRPr>
          </a:p>
        </p:txBody>
      </p:sp>
      <p:sp>
        <p:nvSpPr>
          <p:cNvPr id="14" name="Rectangle 13"/>
          <p:cNvSpPr/>
          <p:nvPr/>
        </p:nvSpPr>
        <p:spPr>
          <a:xfrm>
            <a:off x="322908" y="1153944"/>
            <a:ext cx="6856490" cy="1477328"/>
          </a:xfrm>
          <a:prstGeom prst="rect">
            <a:avLst/>
          </a:prstGeom>
        </p:spPr>
        <p:txBody>
          <a:bodyPr wrap="square">
            <a:spAutoFit/>
          </a:bodyPr>
          <a:lstStyle/>
          <a:p>
            <a:r>
              <a:rPr lang="en-US" i="1" dirty="0">
                <a:solidFill>
                  <a:srgbClr val="FFFF00"/>
                </a:solidFill>
                <a:latin typeface="Comic Sans MS" panose="030F0702030302020204" pitchFamily="66" charset="0"/>
              </a:rPr>
              <a:t>Therefore </a:t>
            </a:r>
            <a:r>
              <a:rPr lang="en-US" i="1" dirty="0">
                <a:solidFill>
                  <a:srgbClr val="FFFF00"/>
                </a:solidFill>
                <a:effectLst>
                  <a:glow rad="228600">
                    <a:schemeClr val="accent2">
                      <a:satMod val="175000"/>
                      <a:alpha val="40000"/>
                    </a:schemeClr>
                  </a:glow>
                </a:effectLst>
                <a:latin typeface="Comic Sans MS" panose="030F0702030302020204" pitchFamily="66" charset="0"/>
              </a:rPr>
              <a:t>leaving</a:t>
            </a:r>
            <a:r>
              <a:rPr lang="en-US" i="1" dirty="0">
                <a:solidFill>
                  <a:srgbClr val="FFFF00"/>
                </a:solidFill>
                <a:latin typeface="Comic Sans MS" panose="030F0702030302020204" pitchFamily="66" charset="0"/>
              </a:rPr>
              <a:t> the principles of the doctrine of Christ, let us go on unto perfection; not laying again the foundation of repentance from dead works, and of faith toward God,</a:t>
            </a:r>
          </a:p>
          <a:p>
            <a:endParaRPr lang="en-US" i="1" dirty="0">
              <a:solidFill>
                <a:srgbClr val="FFFF00"/>
              </a:solidFill>
              <a:latin typeface="Comic Sans MS" panose="030F0702030302020204" pitchFamily="66" charset="0"/>
            </a:endParaRPr>
          </a:p>
          <a:p>
            <a:r>
              <a:rPr lang="en-US" i="1" dirty="0">
                <a:solidFill>
                  <a:srgbClr val="FFFF00"/>
                </a:solidFill>
                <a:effectLst>
                  <a:glow rad="228600">
                    <a:schemeClr val="accent2">
                      <a:satMod val="175000"/>
                      <a:alpha val="40000"/>
                    </a:schemeClr>
                  </a:glow>
                </a:effectLst>
                <a:latin typeface="Comic Sans MS" panose="030F0702030302020204" pitchFamily="66" charset="0"/>
              </a:rPr>
              <a:t>JST: Not leaving</a:t>
            </a:r>
          </a:p>
        </p:txBody>
      </p:sp>
      <p:sp>
        <p:nvSpPr>
          <p:cNvPr id="19" name="Rectangle 18"/>
          <p:cNvSpPr/>
          <p:nvPr/>
        </p:nvSpPr>
        <p:spPr>
          <a:xfrm>
            <a:off x="5676952" y="2203186"/>
            <a:ext cx="5934638" cy="923330"/>
          </a:xfrm>
          <a:prstGeom prst="rect">
            <a:avLst/>
          </a:prstGeom>
        </p:spPr>
        <p:txBody>
          <a:bodyPr wrap="none">
            <a:spAutoFit/>
          </a:bodyPr>
          <a:lstStyle/>
          <a:p>
            <a:r>
              <a:rPr lang="en-US" i="1" dirty="0">
                <a:solidFill>
                  <a:srgbClr val="FFFF00"/>
                </a:solidFill>
                <a:latin typeface="Comic Sans MS" panose="030F0702030302020204" pitchFamily="66" charset="0"/>
              </a:rPr>
              <a:t>And this will we do, if God permit.</a:t>
            </a:r>
          </a:p>
          <a:p>
            <a:r>
              <a:rPr lang="en-US" dirty="0">
                <a:solidFill>
                  <a:srgbClr val="FFFF00"/>
                </a:solidFill>
                <a:effectLst>
                  <a:glow rad="228600">
                    <a:schemeClr val="accent2">
                      <a:satMod val="175000"/>
                      <a:alpha val="40000"/>
                    </a:schemeClr>
                  </a:glow>
                </a:effectLst>
                <a:latin typeface="Comic Sans MS" panose="030F0702030302020204" pitchFamily="66" charset="0"/>
              </a:rPr>
              <a:t>JST: And </a:t>
            </a:r>
            <a:r>
              <a:rPr lang="en-US" i="1" dirty="0">
                <a:solidFill>
                  <a:srgbClr val="FFFF00"/>
                </a:solidFill>
                <a:effectLst>
                  <a:glow rad="228600">
                    <a:schemeClr val="accent2">
                      <a:satMod val="175000"/>
                      <a:alpha val="40000"/>
                    </a:schemeClr>
                  </a:glow>
                </a:effectLst>
                <a:latin typeface="Comic Sans MS" panose="030F0702030302020204" pitchFamily="66" charset="0"/>
              </a:rPr>
              <a:t>we will go on unto perfection</a:t>
            </a:r>
            <a:r>
              <a:rPr lang="en-US" dirty="0">
                <a:solidFill>
                  <a:srgbClr val="FFFF00"/>
                </a:solidFill>
                <a:effectLst>
                  <a:glow rad="228600">
                    <a:schemeClr val="accent2">
                      <a:satMod val="175000"/>
                      <a:alpha val="40000"/>
                    </a:schemeClr>
                  </a:glow>
                </a:effectLst>
                <a:latin typeface="Comic Sans MS" panose="030F0702030302020204" pitchFamily="66" charset="0"/>
              </a:rPr>
              <a:t> if God permit.</a:t>
            </a:r>
          </a:p>
          <a:p>
            <a:endParaRPr lang="en-US" i="1" dirty="0">
              <a:solidFill>
                <a:srgbClr val="FFFF00"/>
              </a:solidFill>
              <a:latin typeface="Comic Sans MS" panose="030F0702030302020204" pitchFamily="66" charset="0"/>
            </a:endParaRPr>
          </a:p>
        </p:txBody>
      </p:sp>
      <p:pic>
        <p:nvPicPr>
          <p:cNvPr id="8196" name="Picture 4" descr="Image result for walking away on railroad track"/>
          <p:cNvPicPr>
            <a:picLocks noChangeAspect="1" noChangeArrowheads="1"/>
          </p:cNvPicPr>
          <p:nvPr/>
        </p:nvPicPr>
        <p:blipFill rotWithShape="1">
          <a:blip r:embed="rId3">
            <a:extLst>
              <a:ext uri="{28A0092B-C50C-407E-A947-70E740481C1C}">
                <a14:useLocalDpi xmlns:a14="http://schemas.microsoft.com/office/drawing/2010/main" val="0"/>
              </a:ext>
            </a:extLst>
          </a:blip>
          <a:srcRect l="16363" t="22512" r="34211" b="7748"/>
          <a:stretch/>
        </p:blipFill>
        <p:spPr bwMode="auto">
          <a:xfrm>
            <a:off x="8655113" y="3041965"/>
            <a:ext cx="2824681" cy="224526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leaving the church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307" y="4556534"/>
            <a:ext cx="3268868" cy="217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70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fade">
                                      <p:cBhvr>
                                        <p:cTn id="13" dur="500"/>
                                        <p:tgtEl>
                                          <p:spTgt spid="819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fade">
                                      <p:cBhvr>
                                        <p:cTn id="20"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646331"/>
          </a:xfrm>
          <a:prstGeom prst="rect">
            <a:avLst/>
          </a:prstGeom>
          <a:noFill/>
        </p:spPr>
        <p:txBody>
          <a:bodyPr wrap="square" rtlCol="0">
            <a:spAutoFit/>
          </a:bodyPr>
          <a:lstStyle/>
          <a:p>
            <a:pPr algn="ctr" fontAlgn="base"/>
            <a:r>
              <a:rPr lang="en-US" sz="3600" dirty="0">
                <a:solidFill>
                  <a:schemeClr val="bg1"/>
                </a:solidFill>
                <a:latin typeface="Rockwell Extra Bold" panose="02060903040505020403" pitchFamily="18" charset="0"/>
              </a:rPr>
              <a:t>Who Are the Sons of Perdition?</a:t>
            </a:r>
            <a:endParaRPr lang="en-US" sz="3600" b="0" i="0" dirty="0">
              <a:solidFill>
                <a:schemeClr val="bg1"/>
              </a:solidFill>
              <a:effectLst/>
              <a:latin typeface="Rockwell Extra Bold" panose="02060903040505020403" pitchFamily="18" charset="0"/>
            </a:endParaRP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6:4-8; D&amp;C 29:44-45</a:t>
            </a:r>
          </a:p>
        </p:txBody>
      </p:sp>
      <p:sp>
        <p:nvSpPr>
          <p:cNvPr id="11" name="Rectangle 10"/>
          <p:cNvSpPr/>
          <p:nvPr/>
        </p:nvSpPr>
        <p:spPr>
          <a:xfrm>
            <a:off x="1943476" y="883303"/>
            <a:ext cx="8368420" cy="1384995"/>
          </a:xfrm>
          <a:prstGeom prst="rect">
            <a:avLst/>
          </a:prstGeom>
        </p:spPr>
        <p:txBody>
          <a:bodyPr wrap="square">
            <a:spAutoFit/>
          </a:bodyPr>
          <a:lstStyle/>
          <a:p>
            <a:pPr algn="ctr"/>
            <a:r>
              <a:rPr lang="en-US" sz="2800" dirty="0">
                <a:solidFill>
                  <a:srgbClr val="FF0000"/>
                </a:solidFill>
              </a:rPr>
              <a:t>Those who have a perfect knowledge of God and then turn away from this truth, rebel against the Savior, and refuse to repent. </a:t>
            </a:r>
          </a:p>
        </p:txBody>
      </p:sp>
      <p:sp>
        <p:nvSpPr>
          <p:cNvPr id="2" name="Rectangle 1"/>
          <p:cNvSpPr/>
          <p:nvPr/>
        </p:nvSpPr>
        <p:spPr>
          <a:xfrm>
            <a:off x="875168" y="2876800"/>
            <a:ext cx="6711635" cy="1200329"/>
          </a:xfrm>
          <a:prstGeom prst="rect">
            <a:avLst/>
          </a:prstGeom>
        </p:spPr>
        <p:txBody>
          <a:bodyPr wrap="square">
            <a:spAutoFit/>
          </a:bodyPr>
          <a:lstStyle/>
          <a:p>
            <a:r>
              <a:rPr lang="en-US" sz="2400" dirty="0">
                <a:solidFill>
                  <a:schemeClr val="bg1"/>
                </a:solidFill>
                <a:latin typeface="Palatino"/>
              </a:rPr>
              <a:t>And they that believe not unto eternal damnation; for they cannot be redeemed from their spiritual fall, because they repent not;</a:t>
            </a:r>
            <a:endParaRPr lang="en-US" sz="2400" dirty="0">
              <a:solidFill>
                <a:schemeClr val="bg1"/>
              </a:solidFill>
            </a:endParaRPr>
          </a:p>
        </p:txBody>
      </p:sp>
      <p:sp>
        <p:nvSpPr>
          <p:cNvPr id="4" name="Rectangle 3"/>
          <p:cNvSpPr/>
          <p:nvPr/>
        </p:nvSpPr>
        <p:spPr>
          <a:xfrm>
            <a:off x="5465275" y="4814242"/>
            <a:ext cx="6096000" cy="1200329"/>
          </a:xfrm>
          <a:prstGeom prst="rect">
            <a:avLst/>
          </a:prstGeom>
        </p:spPr>
        <p:txBody>
          <a:bodyPr>
            <a:spAutoFit/>
          </a:bodyPr>
          <a:lstStyle/>
          <a:p>
            <a:r>
              <a:rPr lang="en-US" sz="2400" dirty="0">
                <a:solidFill>
                  <a:schemeClr val="bg1"/>
                </a:solidFill>
                <a:latin typeface="Palatino"/>
              </a:rPr>
              <a:t>For they love darkness rather than light, and their deeds are evil, and they receive their wages of whom they list to obey.</a:t>
            </a:r>
            <a:endParaRPr lang="en-US" sz="2400" dirty="0">
              <a:solidFill>
                <a:schemeClr val="bg1"/>
              </a:solidFill>
            </a:endParaRPr>
          </a:p>
        </p:txBody>
      </p:sp>
      <p:grpSp>
        <p:nvGrpSpPr>
          <p:cNvPr id="13" name="Group 12"/>
          <p:cNvGrpSpPr/>
          <p:nvPr/>
        </p:nvGrpSpPr>
        <p:grpSpPr>
          <a:xfrm>
            <a:off x="3857617" y="4069530"/>
            <a:ext cx="976933" cy="3001226"/>
            <a:chOff x="893276" y="706169"/>
            <a:chExt cx="1632641" cy="5015622"/>
          </a:xfrm>
        </p:grpSpPr>
        <p:sp>
          <p:nvSpPr>
            <p:cNvPr id="15" name="Rectangle 14"/>
            <p:cNvSpPr/>
            <p:nvPr/>
          </p:nvSpPr>
          <p:spPr>
            <a:xfrm>
              <a:off x="1122630" y="1430448"/>
              <a:ext cx="1403287" cy="31687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83532" y="2082297"/>
              <a:ext cx="697117" cy="73333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3"/>
            <p:cNvSpPr/>
            <p:nvPr/>
          </p:nvSpPr>
          <p:spPr>
            <a:xfrm>
              <a:off x="893276" y="706169"/>
              <a:ext cx="1403287" cy="5015622"/>
            </a:xfrm>
            <a:custGeom>
              <a:avLst/>
              <a:gdLst>
                <a:gd name="connsiteX0" fmla="*/ 0 w 1403287"/>
                <a:gd name="connsiteY0" fmla="*/ 0 h 3864321"/>
                <a:gd name="connsiteX1" fmla="*/ 1403287 w 1403287"/>
                <a:gd name="connsiteY1" fmla="*/ 0 h 3864321"/>
                <a:gd name="connsiteX2" fmla="*/ 1403287 w 1403287"/>
                <a:gd name="connsiteY2" fmla="*/ 3864321 h 3864321"/>
                <a:gd name="connsiteX3" fmla="*/ 0 w 1403287"/>
                <a:gd name="connsiteY3" fmla="*/ 3864321 h 3864321"/>
                <a:gd name="connsiteX4" fmla="*/ 0 w 1403287"/>
                <a:gd name="connsiteY4" fmla="*/ 0 h 3864321"/>
                <a:gd name="connsiteX0" fmla="*/ 0 w 1403287"/>
                <a:gd name="connsiteY0" fmla="*/ 0 h 5050325"/>
                <a:gd name="connsiteX1" fmla="*/ 1403287 w 1403287"/>
                <a:gd name="connsiteY1" fmla="*/ 0 h 5050325"/>
                <a:gd name="connsiteX2" fmla="*/ 1403287 w 1403287"/>
                <a:gd name="connsiteY2" fmla="*/ 5050325 h 5050325"/>
                <a:gd name="connsiteX3" fmla="*/ 0 w 1403287"/>
                <a:gd name="connsiteY3" fmla="*/ 3864321 h 5050325"/>
                <a:gd name="connsiteX4" fmla="*/ 0 w 1403287"/>
                <a:gd name="connsiteY4" fmla="*/ 0 h 505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287" h="5050325">
                  <a:moveTo>
                    <a:pt x="0" y="0"/>
                  </a:moveTo>
                  <a:lnTo>
                    <a:pt x="1403287" y="0"/>
                  </a:lnTo>
                  <a:lnTo>
                    <a:pt x="1403287" y="5050325"/>
                  </a:lnTo>
                  <a:lnTo>
                    <a:pt x="0" y="3864321"/>
                  </a:lnTo>
                  <a:lnTo>
                    <a:pt x="0" y="0"/>
                  </a:lnTo>
                  <a:close/>
                </a:path>
              </a:pathLst>
            </a:custGeom>
            <a:solidFill>
              <a:schemeClr val="accent4">
                <a:lumMod val="50000"/>
              </a:schemeClr>
            </a:solidFill>
            <a:ln>
              <a:solidFill>
                <a:schemeClr val="tx1"/>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846904" y="3005751"/>
              <a:ext cx="289713" cy="289711"/>
              <a:chOff x="3241139" y="3512745"/>
              <a:chExt cx="751439" cy="588889"/>
            </a:xfrm>
          </p:grpSpPr>
          <p:sp>
            <p:nvSpPr>
              <p:cNvPr id="20" name="Rectangle: Rounded Corners 19"/>
              <p:cNvSpPr/>
              <p:nvPr/>
            </p:nvSpPr>
            <p:spPr>
              <a:xfrm>
                <a:off x="3241141" y="3512745"/>
                <a:ext cx="751437" cy="262550"/>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p:cNvSpPr/>
              <p:nvPr/>
            </p:nvSpPr>
            <p:spPr>
              <a:xfrm>
                <a:off x="3241139" y="3690614"/>
                <a:ext cx="751436" cy="262551"/>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p:cNvSpPr/>
              <p:nvPr/>
            </p:nvSpPr>
            <p:spPr>
              <a:xfrm>
                <a:off x="3241139" y="3839083"/>
                <a:ext cx="751436" cy="262551"/>
              </a:xfrm>
              <a:prstGeom prst="roundRect">
                <a:avLst>
                  <a:gd name="adj"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71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646331"/>
          </a:xfrm>
          <a:prstGeom prst="rect">
            <a:avLst/>
          </a:prstGeom>
          <a:noFill/>
        </p:spPr>
        <p:txBody>
          <a:bodyPr wrap="square" rtlCol="0">
            <a:spAutoFit/>
          </a:bodyPr>
          <a:lstStyle/>
          <a:p>
            <a:pPr algn="ctr" fontAlgn="base"/>
            <a:r>
              <a:rPr lang="en-US" sz="3600" dirty="0">
                <a:solidFill>
                  <a:schemeClr val="bg1"/>
                </a:solidFill>
                <a:latin typeface="Rockwell Extra Bold" panose="02060903040505020403" pitchFamily="18" charset="0"/>
              </a:rPr>
              <a:t>Thorns and Briers</a:t>
            </a:r>
            <a:endParaRPr lang="en-US" sz="3600" b="0" i="0" dirty="0">
              <a:solidFill>
                <a:schemeClr val="bg1"/>
              </a:solidFill>
              <a:effectLst/>
              <a:latin typeface="Rockwell Extra Bold" panose="02060903040505020403" pitchFamily="18" charset="0"/>
            </a:endParaRP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6:7-8</a:t>
            </a:r>
          </a:p>
        </p:txBody>
      </p:sp>
      <p:sp>
        <p:nvSpPr>
          <p:cNvPr id="117" name="Rectangle 116"/>
          <p:cNvSpPr/>
          <p:nvPr/>
        </p:nvSpPr>
        <p:spPr>
          <a:xfrm>
            <a:off x="11749250" y="6488668"/>
            <a:ext cx="442750" cy="369332"/>
          </a:xfrm>
          <a:prstGeom prst="rect">
            <a:avLst/>
          </a:prstGeom>
        </p:spPr>
        <p:txBody>
          <a:bodyPr wrap="none">
            <a:spAutoFit/>
          </a:bodyPr>
          <a:lstStyle/>
          <a:p>
            <a:r>
              <a:rPr lang="en-US" dirty="0">
                <a:solidFill>
                  <a:schemeClr val="bg1"/>
                </a:solidFill>
              </a:rPr>
              <a:t>(1)</a:t>
            </a:r>
            <a:endParaRPr lang="en-US" dirty="0"/>
          </a:p>
        </p:txBody>
      </p:sp>
      <p:sp>
        <p:nvSpPr>
          <p:cNvPr id="11" name="Rectangle 10"/>
          <p:cNvSpPr/>
          <p:nvPr/>
        </p:nvSpPr>
        <p:spPr>
          <a:xfrm>
            <a:off x="829901" y="720340"/>
            <a:ext cx="4900943" cy="1200329"/>
          </a:xfrm>
          <a:prstGeom prst="rect">
            <a:avLst/>
          </a:prstGeom>
        </p:spPr>
        <p:txBody>
          <a:bodyPr wrap="square">
            <a:spAutoFit/>
          </a:bodyPr>
          <a:lstStyle/>
          <a:p>
            <a:r>
              <a:rPr lang="en-US" dirty="0">
                <a:solidFill>
                  <a:schemeClr val="bg1"/>
                </a:solidFill>
              </a:rPr>
              <a:t>An abundance of thistles and thorns grew in the Holy Land, and they did not escape the figurative eye of Jesus and His Apostles. </a:t>
            </a:r>
          </a:p>
          <a:p>
            <a:endParaRPr lang="en-US" dirty="0">
              <a:solidFill>
                <a:schemeClr val="bg1"/>
              </a:solidFill>
            </a:endParaRPr>
          </a:p>
        </p:txBody>
      </p:sp>
      <p:pic>
        <p:nvPicPr>
          <p:cNvPr id="10242" name="Picture 2" descr="Image result for thistles and thorns in 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77" y="1810694"/>
            <a:ext cx="2858824" cy="428228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998" y="2376864"/>
            <a:ext cx="3801937" cy="25301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13015" y="1473514"/>
            <a:ext cx="6096000" cy="923330"/>
          </a:xfrm>
          <a:prstGeom prst="rect">
            <a:avLst/>
          </a:prstGeom>
        </p:spPr>
        <p:txBody>
          <a:bodyPr>
            <a:spAutoFit/>
          </a:bodyPr>
          <a:lstStyle/>
          <a:p>
            <a:r>
              <a:rPr lang="en-US" dirty="0">
                <a:solidFill>
                  <a:schemeClr val="bg1"/>
                </a:solidFill>
              </a:rPr>
              <a:t>Thistles and thorns served only to afflict and annoy. The parable of the four kinds of soil has seeds falling among thorns, which sprang up and choked the seeds.</a:t>
            </a:r>
          </a:p>
        </p:txBody>
      </p:sp>
      <p:sp>
        <p:nvSpPr>
          <p:cNvPr id="7" name="Rectangle 6"/>
          <p:cNvSpPr/>
          <p:nvPr/>
        </p:nvSpPr>
        <p:spPr>
          <a:xfrm>
            <a:off x="4369806" y="4980862"/>
            <a:ext cx="7209576" cy="1754326"/>
          </a:xfrm>
          <a:prstGeom prst="rect">
            <a:avLst/>
          </a:prstGeom>
        </p:spPr>
        <p:txBody>
          <a:bodyPr wrap="square">
            <a:spAutoFit/>
          </a:bodyPr>
          <a:lstStyle/>
          <a:p>
            <a:r>
              <a:rPr lang="en-US" dirty="0">
                <a:solidFill>
                  <a:schemeClr val="bg1"/>
                </a:solidFill>
              </a:rPr>
              <a:t>Those thorns represented the cares and pleasures of this world and the “deceitfulness of riches” </a:t>
            </a:r>
          </a:p>
          <a:p>
            <a:endParaRPr lang="en-US" dirty="0">
              <a:solidFill>
                <a:schemeClr val="bg1"/>
              </a:solidFill>
            </a:endParaRPr>
          </a:p>
          <a:p>
            <a:r>
              <a:rPr lang="en-US" dirty="0">
                <a:solidFill>
                  <a:schemeClr val="bg1"/>
                </a:solidFill>
              </a:rPr>
              <a:t>Thorns do not symbolize anything good or positive in the scriptures. Rather, “that which </a:t>
            </a:r>
            <a:r>
              <a:rPr lang="en-US" dirty="0" err="1">
                <a:solidFill>
                  <a:schemeClr val="bg1"/>
                </a:solidFill>
              </a:rPr>
              <a:t>beareth</a:t>
            </a:r>
            <a:r>
              <a:rPr lang="en-US" dirty="0">
                <a:solidFill>
                  <a:schemeClr val="bg1"/>
                </a:solidFill>
              </a:rPr>
              <a:t> thorns and briers is rejected, and is nigh unto cursing; whose end is to be burned.”</a:t>
            </a:r>
            <a:endParaRPr lang="en-US" sz="2800" dirty="0">
              <a:solidFill>
                <a:schemeClr val="bg1"/>
              </a:solidFill>
            </a:endParaRPr>
          </a:p>
        </p:txBody>
      </p:sp>
    </p:spTree>
    <p:extLst>
      <p:ext uri="{BB962C8B-B14F-4D97-AF65-F5344CB8AC3E}">
        <p14:creationId xmlns:p14="http://schemas.microsoft.com/office/powerpoint/2010/main" val="263151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026" y="0"/>
            <a:ext cx="10797766" cy="646331"/>
          </a:xfrm>
          <a:prstGeom prst="rect">
            <a:avLst/>
          </a:prstGeom>
          <a:noFill/>
        </p:spPr>
        <p:txBody>
          <a:bodyPr wrap="square" rtlCol="0">
            <a:spAutoFit/>
          </a:bodyPr>
          <a:lstStyle/>
          <a:p>
            <a:pPr algn="ctr" fontAlgn="base"/>
            <a:r>
              <a:rPr lang="en-US" sz="3600" dirty="0">
                <a:solidFill>
                  <a:schemeClr val="bg1"/>
                </a:solidFill>
                <a:latin typeface="Rockwell Extra Bold" panose="02060903040505020403" pitchFamily="18" charset="0"/>
              </a:rPr>
              <a:t>Hope As An Anchor</a:t>
            </a:r>
            <a:endParaRPr lang="en-US" sz="3600" b="0" i="0" dirty="0">
              <a:solidFill>
                <a:schemeClr val="bg1"/>
              </a:solidFill>
              <a:effectLst/>
              <a:latin typeface="Rockwell Extra Bold" panose="02060903040505020403" pitchFamily="18" charset="0"/>
            </a:endParaRPr>
          </a:p>
        </p:txBody>
      </p:sp>
      <p:sp>
        <p:nvSpPr>
          <p:cNvPr id="44" name="TextBox 43"/>
          <p:cNvSpPr txBox="1"/>
          <p:nvPr/>
        </p:nvSpPr>
        <p:spPr>
          <a:xfrm>
            <a:off x="-1" y="6488668"/>
            <a:ext cx="7813141" cy="369332"/>
          </a:xfrm>
          <a:prstGeom prst="rect">
            <a:avLst/>
          </a:prstGeom>
          <a:noFill/>
        </p:spPr>
        <p:txBody>
          <a:bodyPr wrap="square" rtlCol="0">
            <a:spAutoFit/>
          </a:bodyPr>
          <a:lstStyle/>
          <a:p>
            <a:r>
              <a:rPr lang="en-US" dirty="0">
                <a:solidFill>
                  <a:schemeClr val="bg1"/>
                </a:solidFill>
              </a:rPr>
              <a:t>Hebrews 6:11, 16-20</a:t>
            </a:r>
          </a:p>
        </p:txBody>
      </p:sp>
      <p:sp>
        <p:nvSpPr>
          <p:cNvPr id="117" name="Rectangle 116"/>
          <p:cNvSpPr/>
          <p:nvPr/>
        </p:nvSpPr>
        <p:spPr>
          <a:xfrm>
            <a:off x="11749250" y="6488668"/>
            <a:ext cx="442750" cy="369332"/>
          </a:xfrm>
          <a:prstGeom prst="rect">
            <a:avLst/>
          </a:prstGeom>
        </p:spPr>
        <p:txBody>
          <a:bodyPr wrap="none">
            <a:spAutoFit/>
          </a:bodyPr>
          <a:lstStyle/>
          <a:p>
            <a:r>
              <a:rPr lang="en-US" dirty="0">
                <a:solidFill>
                  <a:schemeClr val="bg1"/>
                </a:solidFill>
              </a:rPr>
              <a:t>(8)</a:t>
            </a:r>
            <a:endParaRPr lang="en-US" dirty="0"/>
          </a:p>
        </p:txBody>
      </p:sp>
      <p:sp>
        <p:nvSpPr>
          <p:cNvPr id="6" name="Rectangle 5"/>
          <p:cNvSpPr/>
          <p:nvPr/>
        </p:nvSpPr>
        <p:spPr>
          <a:xfrm>
            <a:off x="286696" y="1401088"/>
            <a:ext cx="4384893" cy="3416320"/>
          </a:xfrm>
          <a:prstGeom prst="rect">
            <a:avLst/>
          </a:prstGeom>
        </p:spPr>
        <p:txBody>
          <a:bodyPr wrap="square">
            <a:spAutoFit/>
          </a:bodyPr>
          <a:lstStyle/>
          <a:p>
            <a:r>
              <a:rPr lang="en-US" dirty="0">
                <a:solidFill>
                  <a:schemeClr val="bg1"/>
                </a:solidFill>
              </a:rPr>
              <a:t>“Hope is a gift of the Spirit. It is a hope that through the Atonement of Jesus Christ and the power of His Resurrection, we shall be raised unto life eternal and this because of our faith in the Savior. </a:t>
            </a:r>
          </a:p>
          <a:p>
            <a:endParaRPr lang="en-US" dirty="0">
              <a:solidFill>
                <a:schemeClr val="bg1"/>
              </a:solidFill>
            </a:endParaRPr>
          </a:p>
          <a:p>
            <a:r>
              <a:rPr lang="en-US" dirty="0">
                <a:solidFill>
                  <a:schemeClr val="bg1"/>
                </a:solidFill>
              </a:rPr>
              <a:t>This kind of hope is both a principle of promise as well as a commandment, and, as with all commandments, we have the responsibility to make it an active part of our lives and overcome the temptation to lose hope. </a:t>
            </a:r>
          </a:p>
        </p:txBody>
      </p:sp>
      <p:sp>
        <p:nvSpPr>
          <p:cNvPr id="11" name="Rectangle 10"/>
          <p:cNvSpPr/>
          <p:nvPr/>
        </p:nvSpPr>
        <p:spPr>
          <a:xfrm>
            <a:off x="4460341" y="2440498"/>
            <a:ext cx="1415358" cy="369332"/>
          </a:xfrm>
          <a:prstGeom prst="rect">
            <a:avLst/>
          </a:prstGeom>
          <a:solidFill>
            <a:srgbClr val="00B050"/>
          </a:solidFill>
        </p:spPr>
        <p:txBody>
          <a:bodyPr wrap="square">
            <a:spAutoFit/>
          </a:bodyPr>
          <a:lstStyle/>
          <a:p>
            <a:pPr algn="ctr"/>
            <a:r>
              <a:rPr lang="en-US" dirty="0">
                <a:solidFill>
                  <a:schemeClr val="bg1"/>
                </a:solidFill>
              </a:rPr>
              <a:t>Diligence</a:t>
            </a:r>
          </a:p>
        </p:txBody>
      </p:sp>
      <p:grpSp>
        <p:nvGrpSpPr>
          <p:cNvPr id="12" name="Group 11"/>
          <p:cNvGrpSpPr/>
          <p:nvPr/>
        </p:nvGrpSpPr>
        <p:grpSpPr>
          <a:xfrm>
            <a:off x="4994494" y="1215133"/>
            <a:ext cx="2275437" cy="2572233"/>
            <a:chOff x="381000" y="457200"/>
            <a:chExt cx="2133600" cy="2514600"/>
          </a:xfrm>
          <a:solidFill>
            <a:srgbClr val="0070C0"/>
          </a:solidFill>
        </p:grpSpPr>
        <p:sp>
          <p:nvSpPr>
            <p:cNvPr id="13" name="Oval 5"/>
            <p:cNvSpPr/>
            <p:nvPr/>
          </p:nvSpPr>
          <p:spPr>
            <a:xfrm>
              <a:off x="1302136" y="457200"/>
              <a:ext cx="256407" cy="2888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
            <p:cNvSpPr/>
            <p:nvPr/>
          </p:nvSpPr>
          <p:spPr>
            <a:xfrm>
              <a:off x="1341531" y="848652"/>
              <a:ext cx="147058" cy="19808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7"/>
            <p:cNvSpPr/>
            <p:nvPr/>
          </p:nvSpPr>
          <p:spPr>
            <a:xfrm rot="5400000">
              <a:off x="1312438" y="568234"/>
              <a:ext cx="224097" cy="51281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8"/>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Isosceles Triangle 9"/>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0"/>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p:cNvSpPr/>
            <p:nvPr/>
          </p:nvSpPr>
          <p:spPr>
            <a:xfrm>
              <a:off x="1368069" y="2697449"/>
              <a:ext cx="94123" cy="240104"/>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p:cNvSpPr/>
            <p:nvPr/>
          </p:nvSpPr>
          <p:spPr>
            <a:xfrm>
              <a:off x="611283" y="2209238"/>
              <a:ext cx="172714" cy="238215"/>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p:cNvSpPr/>
            <p:nvPr/>
          </p:nvSpPr>
          <p:spPr>
            <a:xfrm>
              <a:off x="2144689" y="2145210"/>
              <a:ext cx="128204" cy="240104"/>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6405327" y="2448043"/>
            <a:ext cx="1415358" cy="369332"/>
          </a:xfrm>
          <a:prstGeom prst="rect">
            <a:avLst/>
          </a:prstGeom>
          <a:solidFill>
            <a:srgbClr val="00B050"/>
          </a:solidFill>
        </p:spPr>
        <p:txBody>
          <a:bodyPr wrap="square">
            <a:spAutoFit/>
          </a:bodyPr>
          <a:lstStyle/>
          <a:p>
            <a:pPr algn="ctr"/>
            <a:r>
              <a:rPr lang="en-US" dirty="0">
                <a:solidFill>
                  <a:schemeClr val="bg1"/>
                </a:solidFill>
              </a:rPr>
              <a:t>Faith</a:t>
            </a:r>
          </a:p>
        </p:txBody>
      </p:sp>
      <p:sp>
        <p:nvSpPr>
          <p:cNvPr id="23" name="Rectangle 22"/>
          <p:cNvSpPr/>
          <p:nvPr/>
        </p:nvSpPr>
        <p:spPr>
          <a:xfrm>
            <a:off x="5427553" y="809366"/>
            <a:ext cx="1415358" cy="369332"/>
          </a:xfrm>
          <a:prstGeom prst="rect">
            <a:avLst/>
          </a:prstGeom>
          <a:solidFill>
            <a:srgbClr val="FF0000"/>
          </a:solidFill>
        </p:spPr>
        <p:txBody>
          <a:bodyPr wrap="square">
            <a:spAutoFit/>
          </a:bodyPr>
          <a:lstStyle/>
          <a:p>
            <a:pPr algn="ctr"/>
            <a:r>
              <a:rPr lang="en-US" dirty="0">
                <a:solidFill>
                  <a:schemeClr val="bg1"/>
                </a:solidFill>
              </a:rPr>
              <a:t>Hope</a:t>
            </a:r>
          </a:p>
        </p:txBody>
      </p:sp>
      <p:sp>
        <p:nvSpPr>
          <p:cNvPr id="4" name="Rectangle 3"/>
          <p:cNvSpPr/>
          <p:nvPr/>
        </p:nvSpPr>
        <p:spPr>
          <a:xfrm>
            <a:off x="8111905" y="972876"/>
            <a:ext cx="3757188" cy="2031325"/>
          </a:xfrm>
          <a:prstGeom prst="rect">
            <a:avLst/>
          </a:prstGeom>
        </p:spPr>
        <p:txBody>
          <a:bodyPr wrap="square">
            <a:spAutoFit/>
          </a:bodyPr>
          <a:lstStyle/>
          <a:p>
            <a:r>
              <a:rPr lang="en-US" dirty="0">
                <a:solidFill>
                  <a:schemeClr val="bg1"/>
                </a:solidFill>
              </a:rPr>
              <a:t>Hope in our Heavenly Father’s merciful plan of happiness leads to peace, mercy, rejoicing, and gladness. The hope of salvation is like a protective helmet; it is the foundation of our faith and an anchor to our souls.”</a:t>
            </a:r>
          </a:p>
        </p:txBody>
      </p:sp>
      <p:sp>
        <p:nvSpPr>
          <p:cNvPr id="25" name="Rectangle 24"/>
          <p:cNvSpPr/>
          <p:nvPr/>
        </p:nvSpPr>
        <p:spPr>
          <a:xfrm>
            <a:off x="5420009" y="3988640"/>
            <a:ext cx="1415358" cy="1477328"/>
          </a:xfrm>
          <a:prstGeom prst="rect">
            <a:avLst/>
          </a:prstGeom>
          <a:solidFill>
            <a:schemeClr val="accent6">
              <a:lumMod val="75000"/>
            </a:schemeClr>
          </a:solidFill>
        </p:spPr>
        <p:txBody>
          <a:bodyPr wrap="square">
            <a:spAutoFit/>
          </a:bodyPr>
          <a:lstStyle/>
          <a:p>
            <a:pPr algn="ctr"/>
            <a:r>
              <a:rPr lang="en-US" dirty="0">
                <a:solidFill>
                  <a:schemeClr val="bg1"/>
                </a:solidFill>
              </a:rPr>
              <a:t>Peace</a:t>
            </a:r>
          </a:p>
          <a:p>
            <a:pPr algn="ctr"/>
            <a:r>
              <a:rPr lang="en-US" dirty="0">
                <a:solidFill>
                  <a:schemeClr val="bg1"/>
                </a:solidFill>
              </a:rPr>
              <a:t>Mercy</a:t>
            </a:r>
          </a:p>
          <a:p>
            <a:pPr algn="ctr"/>
            <a:r>
              <a:rPr lang="en-US" dirty="0">
                <a:solidFill>
                  <a:schemeClr val="bg1"/>
                </a:solidFill>
              </a:rPr>
              <a:t>Rejoicing</a:t>
            </a:r>
          </a:p>
          <a:p>
            <a:pPr algn="ctr"/>
            <a:r>
              <a:rPr lang="en-US" dirty="0">
                <a:solidFill>
                  <a:schemeClr val="bg1"/>
                </a:solidFill>
              </a:rPr>
              <a:t>Gladness</a:t>
            </a:r>
          </a:p>
          <a:p>
            <a:pPr algn="ctr"/>
            <a:r>
              <a:rPr lang="en-US" dirty="0">
                <a:solidFill>
                  <a:schemeClr val="bg1"/>
                </a:solidFill>
              </a:rPr>
              <a:t>Protection</a:t>
            </a:r>
          </a:p>
        </p:txBody>
      </p:sp>
      <p:grpSp>
        <p:nvGrpSpPr>
          <p:cNvPr id="26" name="Group 25"/>
          <p:cNvGrpSpPr/>
          <p:nvPr/>
        </p:nvGrpSpPr>
        <p:grpSpPr>
          <a:xfrm>
            <a:off x="7690353" y="3858338"/>
            <a:ext cx="3289208" cy="2355294"/>
            <a:chOff x="384206" y="4193317"/>
            <a:chExt cx="3289208" cy="2355294"/>
          </a:xfrm>
        </p:grpSpPr>
        <p:grpSp>
          <p:nvGrpSpPr>
            <p:cNvPr id="27" name="Group 26"/>
            <p:cNvGrpSpPr/>
            <p:nvPr/>
          </p:nvGrpSpPr>
          <p:grpSpPr>
            <a:xfrm>
              <a:off x="384206" y="4193317"/>
              <a:ext cx="3289208" cy="2355294"/>
              <a:chOff x="609599" y="918043"/>
              <a:chExt cx="7941747" cy="5686824"/>
            </a:xfrm>
          </p:grpSpPr>
          <p:grpSp>
            <p:nvGrpSpPr>
              <p:cNvPr id="29" name="Group 14"/>
              <p:cNvGrpSpPr/>
              <p:nvPr/>
            </p:nvGrpSpPr>
            <p:grpSpPr>
              <a:xfrm rot="10800000">
                <a:off x="7696200" y="5257800"/>
                <a:ext cx="621450" cy="1347067"/>
                <a:chOff x="7010400" y="381000"/>
                <a:chExt cx="762000" cy="2033666"/>
              </a:xfrm>
            </p:grpSpPr>
            <p:sp>
              <p:nvSpPr>
                <p:cNvPr id="42"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010400" y="381000"/>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1"/>
              <p:cNvGrpSpPr/>
              <p:nvPr/>
            </p:nvGrpSpPr>
            <p:grpSpPr>
              <a:xfrm rot="10800000">
                <a:off x="939238" y="4923502"/>
                <a:ext cx="621450" cy="1431465"/>
                <a:chOff x="7010400" y="253584"/>
                <a:chExt cx="762000" cy="2161082"/>
              </a:xfrm>
            </p:grpSpPr>
            <p:sp>
              <p:nvSpPr>
                <p:cNvPr id="40"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010400" y="253584"/>
                  <a:ext cx="762000" cy="1219199"/>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3"/>
              <p:cNvSpPr/>
              <p:nvPr/>
            </p:nvSpPr>
            <p:spPr>
              <a:xfrm>
                <a:off x="7315199" y="2065600"/>
                <a:ext cx="1236147" cy="3840520"/>
              </a:xfrm>
              <a:prstGeom prst="can">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1"/>
              <p:cNvSpPr/>
              <p:nvPr/>
            </p:nvSpPr>
            <p:spPr>
              <a:xfrm>
                <a:off x="609599" y="1727461"/>
                <a:ext cx="1236147" cy="3840520"/>
              </a:xfrm>
              <a:prstGeom prst="can">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899460" y="918043"/>
                <a:ext cx="621450" cy="901796"/>
                <a:chOff x="7031201" y="961695"/>
                <a:chExt cx="762000" cy="1361441"/>
              </a:xfrm>
            </p:grpSpPr>
            <p:sp>
              <p:nvSpPr>
                <p:cNvPr id="38"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5"/>
                <p:cNvSpPr/>
                <p:nvPr/>
              </p:nvSpPr>
              <p:spPr>
                <a:xfrm>
                  <a:off x="7031201" y="961695"/>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646520" y="1232655"/>
                <a:ext cx="621450" cy="933498"/>
                <a:chOff x="7087348" y="952173"/>
                <a:chExt cx="762000" cy="1409302"/>
              </a:xfrm>
            </p:grpSpPr>
            <p:sp>
              <p:nvSpPr>
                <p:cNvPr id="36"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87348" y="952173"/>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Rectangle 27"/>
            <p:cNvSpPr/>
            <p:nvPr/>
          </p:nvSpPr>
          <p:spPr>
            <a:xfrm>
              <a:off x="819652" y="4716368"/>
              <a:ext cx="2437759" cy="1323439"/>
            </a:xfrm>
            <a:prstGeom prst="rect">
              <a:avLst/>
            </a:prstGeom>
          </p:spPr>
          <p:txBody>
            <a:bodyPr wrap="square">
              <a:spAutoFit/>
            </a:bodyPr>
            <a:lstStyle/>
            <a:p>
              <a:pPr algn="ctr"/>
              <a:r>
                <a:rPr lang="en-US" sz="1600" b="1" dirty="0"/>
                <a:t>Through diligence to the end, faith in Jesus Christ, and patience, we can inherit the blessings God has promised.</a:t>
              </a:r>
              <a:r>
                <a:rPr lang="en-US" sz="1600" dirty="0"/>
                <a:t> </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561" y="127171"/>
            <a:ext cx="869493" cy="1085993"/>
          </a:xfrm>
          <a:prstGeom prst="rect">
            <a:avLst/>
          </a:prstGeom>
        </p:spPr>
      </p:pic>
      <p:sp>
        <p:nvSpPr>
          <p:cNvPr id="45" name="Rectangle 44"/>
          <p:cNvSpPr/>
          <p:nvPr/>
        </p:nvSpPr>
        <p:spPr>
          <a:xfrm>
            <a:off x="5410956" y="3210043"/>
            <a:ext cx="1415358" cy="369332"/>
          </a:xfrm>
          <a:prstGeom prst="rect">
            <a:avLst/>
          </a:prstGeom>
          <a:solidFill>
            <a:srgbClr val="00B050"/>
          </a:solidFill>
        </p:spPr>
        <p:txBody>
          <a:bodyPr wrap="square">
            <a:spAutoFit/>
          </a:bodyPr>
          <a:lstStyle/>
          <a:p>
            <a:pPr algn="ctr"/>
            <a:r>
              <a:rPr lang="en-US" dirty="0">
                <a:solidFill>
                  <a:schemeClr val="bg1"/>
                </a:solidFill>
              </a:rPr>
              <a:t>Patience</a:t>
            </a:r>
          </a:p>
        </p:txBody>
      </p:sp>
      <p:grpSp>
        <p:nvGrpSpPr>
          <p:cNvPr id="46" name="Group 45"/>
          <p:cNvGrpSpPr/>
          <p:nvPr/>
        </p:nvGrpSpPr>
        <p:grpSpPr>
          <a:xfrm>
            <a:off x="2145672" y="4614697"/>
            <a:ext cx="2875200" cy="2089393"/>
            <a:chOff x="384206" y="4158361"/>
            <a:chExt cx="3289208" cy="2390250"/>
          </a:xfrm>
        </p:grpSpPr>
        <p:grpSp>
          <p:nvGrpSpPr>
            <p:cNvPr id="47" name="Group 46"/>
            <p:cNvGrpSpPr/>
            <p:nvPr/>
          </p:nvGrpSpPr>
          <p:grpSpPr>
            <a:xfrm>
              <a:off x="384206" y="4158361"/>
              <a:ext cx="3289208" cy="2390250"/>
              <a:chOff x="609599" y="833642"/>
              <a:chExt cx="7941747" cy="5771225"/>
            </a:xfrm>
          </p:grpSpPr>
          <p:grpSp>
            <p:nvGrpSpPr>
              <p:cNvPr id="49" name="Group 14"/>
              <p:cNvGrpSpPr/>
              <p:nvPr/>
            </p:nvGrpSpPr>
            <p:grpSpPr>
              <a:xfrm rot="10800000">
                <a:off x="7696200" y="5257800"/>
                <a:ext cx="621450" cy="1347067"/>
                <a:chOff x="7010400" y="381000"/>
                <a:chExt cx="762000" cy="2033666"/>
              </a:xfrm>
            </p:grpSpPr>
            <p:sp>
              <p:nvSpPr>
                <p:cNvPr id="62"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010400" y="381000"/>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1"/>
              <p:cNvGrpSpPr/>
              <p:nvPr/>
            </p:nvGrpSpPr>
            <p:grpSpPr>
              <a:xfrm rot="10800000">
                <a:off x="939238" y="4923502"/>
                <a:ext cx="621450" cy="1347067"/>
                <a:chOff x="7010400" y="381000"/>
                <a:chExt cx="762000" cy="2033666"/>
              </a:xfrm>
            </p:grpSpPr>
            <p:sp>
              <p:nvSpPr>
                <p:cNvPr id="60"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010400" y="381000"/>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n 3"/>
              <p:cNvSpPr/>
              <p:nvPr/>
            </p:nvSpPr>
            <p:spPr>
              <a:xfrm>
                <a:off x="7315200" y="1981200"/>
                <a:ext cx="1236146" cy="3840519"/>
              </a:xfrm>
              <a:prstGeom prst="can">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n 1"/>
              <p:cNvSpPr/>
              <p:nvPr/>
            </p:nvSpPr>
            <p:spPr>
              <a:xfrm>
                <a:off x="609599" y="1643059"/>
                <a:ext cx="1236146" cy="3840519"/>
              </a:xfrm>
              <a:prstGeom prst="can">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899460" y="833642"/>
                <a:ext cx="621450" cy="986197"/>
                <a:chOff x="7031201" y="834275"/>
                <a:chExt cx="762000" cy="1488861"/>
              </a:xfrm>
            </p:grpSpPr>
            <p:sp>
              <p:nvSpPr>
                <p:cNvPr id="58"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
                <p:cNvSpPr/>
                <p:nvPr/>
              </p:nvSpPr>
              <p:spPr>
                <a:xfrm>
                  <a:off x="7031201" y="834275"/>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7646520" y="1148254"/>
                <a:ext cx="621450" cy="1017899"/>
                <a:chOff x="7087348" y="824753"/>
                <a:chExt cx="762000" cy="1536722"/>
              </a:xfrm>
            </p:grpSpPr>
            <p:sp>
              <p:nvSpPr>
                <p:cNvPr id="56"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087348" y="824753"/>
                  <a:ext cx="762000" cy="1219200"/>
                </a:xfrm>
                <a:prstGeom prst="ellipse">
                  <a:avLst/>
                </a:prstGeom>
                <a:solidFill>
                  <a:srgbClr val="D1C08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Rectangle 47"/>
            <p:cNvSpPr/>
            <p:nvPr/>
          </p:nvSpPr>
          <p:spPr>
            <a:xfrm>
              <a:off x="819652" y="4716368"/>
              <a:ext cx="2437759" cy="923330"/>
            </a:xfrm>
            <a:prstGeom prst="rect">
              <a:avLst/>
            </a:prstGeom>
          </p:spPr>
          <p:txBody>
            <a:bodyPr wrap="square">
              <a:spAutoFit/>
            </a:bodyPr>
            <a:lstStyle/>
            <a:p>
              <a:pPr algn="ctr"/>
              <a:r>
                <a:rPr lang="en-US" b="1" dirty="0"/>
                <a:t>Our hope in God’s promises is a spiritual anchor for our souls.</a:t>
              </a:r>
              <a:r>
                <a:rPr lang="en-US" dirty="0"/>
                <a:t> </a:t>
              </a:r>
              <a:endParaRPr lang="en-US" sz="1600" dirty="0"/>
            </a:p>
          </p:txBody>
        </p:sp>
      </p:grpSp>
    </p:spTree>
    <p:extLst>
      <p:ext uri="{BB962C8B-B14F-4D97-AF65-F5344CB8AC3E}">
        <p14:creationId xmlns:p14="http://schemas.microsoft.com/office/powerpoint/2010/main" val="32159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outVertical)">
                                      <p:cBhvr>
                                        <p:cTn id="27" dur="500"/>
                                        <p:tgtEl>
                                          <p:spTgt spid="2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outVertical)">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3" grpId="0" animBg="1"/>
      <p:bldP spid="4" grpId="0"/>
      <p:bldP spid="25" grpId="0" animBg="1"/>
      <p:bldP spid="4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2862322"/>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48</a:t>
            </a:r>
          </a:p>
          <a:p>
            <a:pPr marL="342900" indent="-342900">
              <a:buFontTx/>
              <a:buAutoNum type="arabicPeriod"/>
            </a:pPr>
            <a:r>
              <a:rPr lang="en-US" dirty="0">
                <a:solidFill>
                  <a:schemeClr val="bg1"/>
                </a:solidFill>
              </a:rPr>
              <a:t>President Boyd K. Packer (“The Aaronic Priesthood,”</a:t>
            </a:r>
            <a:r>
              <a:rPr lang="en-US" i="1" dirty="0">
                <a:solidFill>
                  <a:schemeClr val="bg1"/>
                </a:solidFill>
              </a:rPr>
              <a:t> Ensign,</a:t>
            </a:r>
            <a:r>
              <a:rPr lang="en-US" dirty="0">
                <a:solidFill>
                  <a:schemeClr val="bg1"/>
                </a:solidFill>
              </a:rPr>
              <a:t> Nov. 1981, 32).</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Robert J. Matthews, "I Have a Question," </a:t>
            </a:r>
            <a:r>
              <a:rPr lang="en-US" i="1" dirty="0">
                <a:solidFill>
                  <a:schemeClr val="bg1"/>
                </a:solidFill>
              </a:rPr>
              <a:t>Ensign</a:t>
            </a:r>
            <a:r>
              <a:rPr lang="en-US" dirty="0">
                <a:solidFill>
                  <a:schemeClr val="bg1"/>
                </a:solidFill>
              </a:rPr>
              <a:t>, Aug. 1987, 21</a:t>
            </a:r>
          </a:p>
          <a:p>
            <a:pPr marL="342900" indent="-342900">
              <a:buFontTx/>
              <a:buAutoNum type="arabicPeriod"/>
            </a:pPr>
            <a:r>
              <a:rPr lang="en-US" dirty="0">
                <a:solidFill>
                  <a:schemeClr val="bg1"/>
                </a:solidFill>
              </a:rPr>
              <a:t>President James E. Faust (“Obedience: The Path to Freedom,”</a:t>
            </a:r>
            <a:r>
              <a:rPr lang="en-US" i="1" dirty="0">
                <a:solidFill>
                  <a:schemeClr val="bg1"/>
                </a:solidFill>
              </a:rPr>
              <a:t> Ensign,</a:t>
            </a:r>
            <a:r>
              <a:rPr lang="en-US" dirty="0">
                <a:solidFill>
                  <a:schemeClr val="bg1"/>
                </a:solidFill>
              </a:rPr>
              <a:t> May 1999, 46–47).  </a:t>
            </a:r>
          </a:p>
          <a:p>
            <a:pPr marL="342900" indent="-342900">
              <a:buAutoNum type="arabicPeriod" startAt="6"/>
            </a:pPr>
            <a:r>
              <a:rPr lang="en-US" dirty="0">
                <a:solidFill>
                  <a:schemeClr val="bg1"/>
                </a:solidFill>
              </a:rPr>
              <a:t>Elder Russell M. Nelson </a:t>
            </a:r>
            <a:r>
              <a:rPr lang="en-US" i="1" dirty="0">
                <a:solidFill>
                  <a:schemeClr val="bg1"/>
                </a:solidFill>
              </a:rPr>
              <a:t>Perfection Pending </a:t>
            </a:r>
            <a:r>
              <a:rPr lang="en-US" dirty="0">
                <a:solidFill>
                  <a:schemeClr val="bg1"/>
                </a:solidFill>
              </a:rPr>
              <a:t>Oct. 1995 Gen. Conf.</a:t>
            </a:r>
          </a:p>
          <a:p>
            <a:pPr marL="342900" indent="-342900">
              <a:buAutoNum type="arabicPeriod" startAt="6"/>
            </a:pPr>
            <a:r>
              <a:rPr lang="en-US" dirty="0">
                <a:solidFill>
                  <a:schemeClr val="bg1"/>
                </a:solidFill>
              </a:rPr>
              <a:t>President Thomas S. Monson The Three </a:t>
            </a:r>
            <a:r>
              <a:rPr lang="en-US" dirty="0" err="1">
                <a:solidFill>
                  <a:schemeClr val="bg1"/>
                </a:solidFill>
              </a:rPr>
              <a:t>Rs</a:t>
            </a:r>
            <a:r>
              <a:rPr lang="en-US" dirty="0">
                <a:solidFill>
                  <a:schemeClr val="bg1"/>
                </a:solidFill>
              </a:rPr>
              <a:t> of Choice Oct. 2010 Gen. Conf.</a:t>
            </a:r>
          </a:p>
          <a:p>
            <a:pPr marL="342900" indent="-342900">
              <a:buAutoNum type="arabicPeriod" startAt="6"/>
            </a:pPr>
            <a:r>
              <a:rPr lang="en-US" dirty="0">
                <a:solidFill>
                  <a:schemeClr val="bg1"/>
                </a:solidFill>
              </a:rPr>
              <a:t>President Dieter F. Uchtdorf (“The Infinite Power of Hope,”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2008, 21–22).</a:t>
            </a:r>
            <a:endParaRPr lang="en-US" i="1" dirty="0">
              <a:solidFill>
                <a:schemeClr val="bg1"/>
              </a:solidFill>
            </a:endParaRPr>
          </a:p>
        </p:txBody>
      </p:sp>
      <p:sp>
        <p:nvSpPr>
          <p:cNvPr id="13" name="Footer Placeholder 14">
            <a:extLst>
              <a:ext uri="{FF2B5EF4-FFF2-40B4-BE49-F238E27FC236}">
                <a16:creationId xmlns:a16="http://schemas.microsoft.com/office/drawing/2014/main" id="{9556AFEA-EA52-4413-B721-79F2D1399A08}"/>
              </a:ext>
            </a:extLst>
          </p:cNvPr>
          <p:cNvSpPr>
            <a:spLocks noGrp="1"/>
          </p:cNvSpPr>
          <p:nvPr/>
        </p:nvSpPr>
        <p:spPr>
          <a:xfrm>
            <a:off x="87585" y="647558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904338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373" y="99589"/>
          <a:ext cx="4282289" cy="1764030"/>
        </p:xfrm>
        <a:graphic>
          <a:graphicData uri="http://schemas.openxmlformats.org/drawingml/2006/table">
            <a:tbl>
              <a:tblPr firstRow="1" bandRow="1">
                <a:tableStyleId>{5940675A-B579-460E-94D1-54222C63F5DA}</a:tableStyleId>
              </a:tblPr>
              <a:tblGrid>
                <a:gridCol w="3022213">
                  <a:extLst>
                    <a:ext uri="{9D8B030D-6E8A-4147-A177-3AD203B41FA5}">
                      <a16:colId xmlns:a16="http://schemas.microsoft.com/office/drawing/2014/main" val="3815724195"/>
                    </a:ext>
                  </a:extLst>
                </a:gridCol>
                <a:gridCol w="1260076">
                  <a:extLst>
                    <a:ext uri="{9D8B030D-6E8A-4147-A177-3AD203B41FA5}">
                      <a16:colId xmlns:a16="http://schemas.microsoft.com/office/drawing/2014/main" val="3481700596"/>
                    </a:ext>
                  </a:extLst>
                </a:gridCol>
              </a:tblGrid>
              <a:tr h="228378">
                <a:tc gridSpan="2">
                  <a:txBody>
                    <a:bodyPr/>
                    <a:lstStyle/>
                    <a:p>
                      <a:pPr algn="ctr" fontAlgn="base"/>
                      <a:r>
                        <a:rPr lang="en-US" sz="1200" b="0" i="0" kern="1200" cap="all" dirty="0">
                          <a:solidFill>
                            <a:schemeClr val="tx1"/>
                          </a:solidFill>
                          <a:effectLst/>
                          <a:latin typeface="+mn-lt"/>
                          <a:ea typeface="+mn-ea"/>
                          <a:cs typeface="+mn-cs"/>
                        </a:rPr>
                        <a:t>LETTER TO THE HEBREWS—BELIEVED WRITTEN BY PAUL, (HEBREWS)</a:t>
                      </a:r>
                      <a:endParaRPr lang="en-US" sz="1200" b="0" i="0" dirty="0">
                        <a:solidFill>
                          <a:srgbClr val="434444"/>
                        </a:solidFill>
                        <a:effectLst/>
                        <a:latin typeface="+mn-lt"/>
                      </a:endParaRP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228378">
                <a:tc>
                  <a:txBody>
                    <a:bodyPr/>
                    <a:lstStyle/>
                    <a:p>
                      <a:pPr algn="l" fontAlgn="base"/>
                      <a:r>
                        <a:rPr lang="en-US" sz="1200">
                          <a:solidFill>
                            <a:srgbClr val="434444"/>
                          </a:solidFill>
                          <a:effectLst/>
                        </a:rPr>
                        <a:t>Christ Called to the Holy Priesthood</a:t>
                      </a:r>
                    </a:p>
                  </a:txBody>
                  <a:tcPr marL="95250" marR="95250" marT="66675" marB="66675" anchor="ctr"/>
                </a:tc>
                <a:tc>
                  <a:txBody>
                    <a:bodyPr/>
                    <a:lstStyle/>
                    <a:p>
                      <a:pPr algn="l" fontAlgn="base"/>
                      <a:r>
                        <a:rPr lang="en-US" sz="1200">
                          <a:solidFill>
                            <a:srgbClr val="434444"/>
                          </a:solidFill>
                          <a:effectLst/>
                        </a:rPr>
                        <a:t>5:4–14</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“Let Us Go On unto Perfection”</a:t>
                      </a:r>
                    </a:p>
                  </a:txBody>
                  <a:tcPr marL="95250" marR="95250" marT="66675" marB="66675" anchor="ctr"/>
                </a:tc>
                <a:tc>
                  <a:txBody>
                    <a:bodyPr/>
                    <a:lstStyle/>
                    <a:p>
                      <a:pPr algn="l" fontAlgn="base"/>
                      <a:r>
                        <a:rPr lang="en-US" sz="1200">
                          <a:solidFill>
                            <a:srgbClr val="434444"/>
                          </a:solidFill>
                          <a:effectLst/>
                        </a:rPr>
                        <a:t>6:1–3</a:t>
                      </a:r>
                    </a:p>
                  </a:txBody>
                  <a:tcPr marL="95250" marR="95250" marT="66675" marB="66675" anchor="ctr"/>
                </a:tc>
                <a:extLst>
                  <a:ext uri="{0D108BD9-81ED-4DB2-BD59-A6C34878D82A}">
                    <a16:rowId xmlns:a16="http://schemas.microsoft.com/office/drawing/2014/main" val="1840552135"/>
                  </a:ext>
                </a:extLst>
              </a:tr>
              <a:tr h="228378">
                <a:tc>
                  <a:txBody>
                    <a:bodyPr/>
                    <a:lstStyle/>
                    <a:p>
                      <a:pPr algn="l" fontAlgn="base"/>
                      <a:r>
                        <a:rPr lang="en-US" sz="1200">
                          <a:solidFill>
                            <a:srgbClr val="434444"/>
                          </a:solidFill>
                          <a:effectLst/>
                        </a:rPr>
                        <a:t>Sons of Perdition Crucify Christ Afresh</a:t>
                      </a:r>
                    </a:p>
                  </a:txBody>
                  <a:tcPr marL="95250" marR="95250" marT="66675" marB="66675" anchor="ctr"/>
                </a:tc>
                <a:tc>
                  <a:txBody>
                    <a:bodyPr/>
                    <a:lstStyle/>
                    <a:p>
                      <a:pPr algn="l" fontAlgn="base"/>
                      <a:r>
                        <a:rPr lang="en-US" sz="1200">
                          <a:solidFill>
                            <a:srgbClr val="434444"/>
                          </a:solidFill>
                          <a:effectLst/>
                        </a:rPr>
                        <a:t>6:4–9</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God Swears That the Faithful Shall Be Saved</a:t>
                      </a:r>
                    </a:p>
                  </a:txBody>
                  <a:tcPr marL="95250" marR="95250" marT="66675" marB="66675" anchor="ctr"/>
                </a:tc>
                <a:tc>
                  <a:txBody>
                    <a:bodyPr/>
                    <a:lstStyle/>
                    <a:p>
                      <a:pPr algn="l" fontAlgn="base"/>
                      <a:r>
                        <a:rPr lang="en-US" sz="1200" dirty="0">
                          <a:solidFill>
                            <a:srgbClr val="434444"/>
                          </a:solidFill>
                          <a:effectLst/>
                        </a:rPr>
                        <a:t>6:10–20</a:t>
                      </a:r>
                    </a:p>
                  </a:txBody>
                  <a:tcPr marL="95250" marR="95250" marT="66675" marB="66675" anchor="ctr"/>
                </a:tc>
                <a:extLst>
                  <a:ext uri="{0D108BD9-81ED-4DB2-BD59-A6C34878D82A}">
                    <a16:rowId xmlns:a16="http://schemas.microsoft.com/office/drawing/2014/main" val="10003"/>
                  </a:ext>
                </a:extLst>
              </a:tr>
            </a:tbl>
          </a:graphicData>
        </a:graphic>
      </p:graphicFrame>
      <p:sp>
        <p:nvSpPr>
          <p:cNvPr id="3" name="TextBox 2"/>
          <p:cNvSpPr txBox="1"/>
          <p:nvPr/>
        </p:nvSpPr>
        <p:spPr>
          <a:xfrm>
            <a:off x="0" y="1867763"/>
            <a:ext cx="3992578" cy="246221"/>
          </a:xfrm>
          <a:prstGeom prst="rect">
            <a:avLst/>
          </a:prstGeom>
          <a:noFill/>
        </p:spPr>
        <p:txBody>
          <a:bodyPr wrap="square" rtlCol="0">
            <a:spAutoFit/>
          </a:bodyPr>
          <a:lstStyle/>
          <a:p>
            <a:r>
              <a:rPr lang="en-US" sz="1000" dirty="0"/>
              <a:t>Life and Teachings of Jesus and His Apostles Chapter 46</a:t>
            </a:r>
          </a:p>
        </p:txBody>
      </p:sp>
      <p:sp>
        <p:nvSpPr>
          <p:cNvPr id="4" name="Rectangle 3"/>
          <p:cNvSpPr/>
          <p:nvPr/>
        </p:nvSpPr>
        <p:spPr>
          <a:xfrm>
            <a:off x="4354716" y="2952638"/>
            <a:ext cx="7837283" cy="1938992"/>
          </a:xfrm>
          <a:prstGeom prst="rect">
            <a:avLst/>
          </a:prstGeom>
          <a:ln>
            <a:solidFill>
              <a:schemeClr val="tx1"/>
            </a:solidFill>
          </a:ln>
        </p:spPr>
        <p:txBody>
          <a:bodyPr wrap="square">
            <a:spAutoFit/>
          </a:bodyPr>
          <a:lstStyle/>
          <a:p>
            <a:r>
              <a:rPr lang="en-US" sz="1200" b="1" dirty="0"/>
              <a:t>"What kind of a man was this Melchizedek?</a:t>
            </a:r>
            <a:r>
              <a:rPr lang="en-US" sz="1200" dirty="0"/>
              <a:t> ...The Joseph Smith Translation provides an additional 16 verses in Genesis 14 (Gen. 14:25-40) ...As a child Melchizedek had such faith as to stop the mouths of lions and quench the violence of fire (see also JST, Heb. 5:7). He was ordained a high priest after the order of the Son of God. He was a prophet like unto Enoch who had power through his faith over the elements, over the nations of the earth, and the power to stand in the presence of God 'by the will of the Son of God which was from before the foundation of the world' (JST, Gen. 14:31). </a:t>
            </a:r>
          </a:p>
          <a:p>
            <a:endParaRPr lang="en-US" sz="1200" dirty="0"/>
          </a:p>
          <a:p>
            <a:r>
              <a:rPr lang="en-US" sz="1200" dirty="0"/>
              <a:t>In addition to his biblical title 'King of peace' (Heb. 7:2), in the Joseph Smith Translation of Genesis 14:33 [Gen. 14:33] we learn Melchizedek was called by his people 'the Prince of peace,' another title identifying him as a type foreshadowing the ministry of Jesus Christ." (David </a:t>
            </a:r>
            <a:r>
              <a:rPr lang="en-US" sz="1200" dirty="0" err="1"/>
              <a:t>Rolph</a:t>
            </a:r>
            <a:r>
              <a:rPr lang="en-US" sz="1200" dirty="0"/>
              <a:t> Seely, "The Joseph Smith Translation: 'Plain and Precious Things' Restored," </a:t>
            </a:r>
            <a:r>
              <a:rPr lang="en-US" sz="1200" i="1" dirty="0"/>
              <a:t>Ensign</a:t>
            </a:r>
            <a:r>
              <a:rPr lang="en-US" sz="1200" dirty="0"/>
              <a:t>, Aug. 1997, 14)</a:t>
            </a:r>
          </a:p>
        </p:txBody>
      </p:sp>
      <p:sp>
        <p:nvSpPr>
          <p:cNvPr id="5" name="Rectangle 4"/>
          <p:cNvSpPr/>
          <p:nvPr/>
        </p:nvSpPr>
        <p:spPr>
          <a:xfrm>
            <a:off x="4336611" y="86285"/>
            <a:ext cx="7855389" cy="2862322"/>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Aaronic Priesthood:</a:t>
            </a:r>
          </a:p>
          <a:p>
            <a:r>
              <a:rPr lang="en-US" sz="1200" dirty="0">
                <a:solidFill>
                  <a:srgbClr val="333333"/>
                </a:solidFill>
                <a:latin typeface="Calibri" panose="020F0502020204030204" pitchFamily="34" charset="0"/>
              </a:rPr>
              <a:t>“After mankind had been waiting for centuries for God’s authority to be restored, the power and glory of the holy Aaronic Priesthood returned to the earth. In section 107 of the Doctrine and Covenants, we learn why the lesser priesthood is called the Aaronic Priesthood:</a:t>
            </a:r>
          </a:p>
          <a:p>
            <a:r>
              <a:rPr lang="en-US" sz="1200" dirty="0">
                <a:solidFill>
                  <a:srgbClr val="333333"/>
                </a:solidFill>
                <a:latin typeface="Calibri" panose="020F0502020204030204" pitchFamily="34" charset="0"/>
              </a:rPr>
              <a:t>“The second priesthood is called the Priesthood of Aaron, because it was conferred upon Aaron and his seed, throughout all their generations.</a:t>
            </a:r>
          </a:p>
          <a:p>
            <a:r>
              <a:rPr lang="en-US" sz="1200" dirty="0">
                <a:solidFill>
                  <a:srgbClr val="333333"/>
                </a:solidFill>
                <a:latin typeface="Calibri" panose="020F0502020204030204" pitchFamily="34" charset="0"/>
              </a:rPr>
              <a:t>“Why it is called the lesser priesthood is because it is an appendage to the greater, or the Melchizedek Priesthood, and has power in administering outward ordinances. …</a:t>
            </a:r>
          </a:p>
          <a:p>
            <a:r>
              <a:rPr lang="en-US" sz="1200" dirty="0">
                <a:solidFill>
                  <a:srgbClr val="333333"/>
                </a:solidFill>
                <a:latin typeface="Calibri" panose="020F0502020204030204" pitchFamily="34" charset="0"/>
              </a:rPr>
              <a:t>“The power and authority of the lesser, or Aaronic Priesthood, is to hold the keys of the ministering of angels, and to administer in outward ordinances, the letter of the gospel, the baptism of repentance for the remission of sins, agreeable to the covenants and commandments” </a:t>
            </a:r>
            <a:r>
              <a:rPr lang="en-US" sz="1200" dirty="0">
                <a:latin typeface="Calibri" panose="020F0502020204030204" pitchFamily="34" charset="0"/>
              </a:rPr>
              <a:t>(D&amp;C 107:13–14, 20).</a:t>
            </a:r>
          </a:p>
          <a:p>
            <a:r>
              <a:rPr lang="en-US" sz="1200" dirty="0">
                <a:solidFill>
                  <a:srgbClr val="333333"/>
                </a:solidFill>
                <a:latin typeface="Calibri" panose="020F0502020204030204" pitchFamily="34" charset="0"/>
              </a:rPr>
              <a:t>Not only do young men of the Aaronic Priesthood receive the power and authority to be agents of the Lord in carrying out their priesthood responsibilities, but they also receive the keys of the ministering of </a:t>
            </a:r>
            <a:r>
              <a:rPr lang="en-US" sz="1200" dirty="0" err="1">
                <a:solidFill>
                  <a:srgbClr val="333333"/>
                </a:solidFill>
                <a:latin typeface="Calibri" panose="020F0502020204030204" pitchFamily="34" charset="0"/>
              </a:rPr>
              <a:t>angels.”L</a:t>
            </a:r>
            <a:r>
              <a:rPr lang="en-US" sz="1200" dirty="0">
                <a:solidFill>
                  <a:srgbClr val="333333"/>
                </a:solidFill>
                <a:latin typeface="Calibri" panose="020F0502020204030204" pitchFamily="34" charset="0"/>
              </a:rPr>
              <a:t>. Tom Perry </a:t>
            </a:r>
            <a:r>
              <a:rPr lang="en-US" sz="1200" dirty="0"/>
              <a:t>The Priesthood of Aaron 2010 Oct. Gen. Conf.</a:t>
            </a:r>
          </a:p>
          <a:p>
            <a:endParaRPr lang="en-US" sz="1200" b="0" i="0" dirty="0">
              <a:solidFill>
                <a:srgbClr val="333333"/>
              </a:solidFill>
              <a:effectLst/>
              <a:latin typeface="Calibri" panose="020F0502020204030204" pitchFamily="34" charset="0"/>
            </a:endParaRPr>
          </a:p>
        </p:txBody>
      </p:sp>
      <p:sp>
        <p:nvSpPr>
          <p:cNvPr id="6" name="Rectangle 5"/>
          <p:cNvSpPr/>
          <p:nvPr/>
        </p:nvSpPr>
        <p:spPr>
          <a:xfrm>
            <a:off x="-1" y="2118511"/>
            <a:ext cx="4354717" cy="2677656"/>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Aaron and Priesthood Hebrews 5:1-4</a:t>
            </a:r>
          </a:p>
          <a:p>
            <a:pPr fontAlgn="base"/>
            <a:r>
              <a:rPr lang="en-US" sz="1200" dirty="0">
                <a:solidFill>
                  <a:srgbClr val="333333"/>
                </a:solidFill>
                <a:latin typeface="Calibri" panose="020F0502020204030204" pitchFamily="34" charset="0"/>
              </a:rPr>
              <a:t>After the time of Aaron, the high priest was selected from among the priestly families descended from Aaron and his sons. In ancient Israel, the office of high priest was an office in the Aaronic Priesthood and was comparable to the office of Presiding Bishop of the Church in our day. Aaron’s sons and other Levites performed many tasks, including serving in the tabernacle, conducting the morning and evening sacrifices in the tabernacle and later in the Jerusalem temple, keeping watch over the fire of the sacred altar, and teaching the people of Israel the commandments.</a:t>
            </a:r>
          </a:p>
          <a:p>
            <a:pPr fontAlgn="base"/>
            <a:r>
              <a:rPr lang="en-US" sz="1200" dirty="0">
                <a:solidFill>
                  <a:srgbClr val="333333"/>
                </a:solidFill>
                <a:latin typeface="Calibri" panose="020F0502020204030204" pitchFamily="34" charset="0"/>
              </a:rPr>
              <a:t>Both the Old and New Testaments show that priesthood holders received the priesthood through being ordained by an authorized holder of the priesthood. This practice continues in the Church today. (1)</a:t>
            </a:r>
            <a:endParaRPr lang="en-US" sz="1200" b="0" i="0" dirty="0">
              <a:solidFill>
                <a:srgbClr val="333333"/>
              </a:solidFill>
              <a:effectLst/>
              <a:latin typeface="Calibri" panose="020F0502020204030204" pitchFamily="34" charset="0"/>
            </a:endParaRPr>
          </a:p>
        </p:txBody>
      </p:sp>
      <p:sp>
        <p:nvSpPr>
          <p:cNvPr id="7" name="Rectangle 6"/>
          <p:cNvSpPr/>
          <p:nvPr/>
        </p:nvSpPr>
        <p:spPr>
          <a:xfrm>
            <a:off x="0" y="4988159"/>
            <a:ext cx="12192000" cy="830997"/>
          </a:xfrm>
          <a:prstGeom prst="rect">
            <a:avLst/>
          </a:prstGeom>
          <a:ln>
            <a:solidFill>
              <a:schemeClr val="tx1"/>
            </a:solidFill>
          </a:ln>
        </p:spPr>
        <p:txBody>
          <a:bodyPr wrap="square">
            <a:spAutoFit/>
          </a:bodyPr>
          <a:lstStyle/>
          <a:p>
            <a:r>
              <a:rPr lang="en-US" sz="1200" b="1" dirty="0"/>
              <a:t>Christ and </a:t>
            </a:r>
            <a:r>
              <a:rPr lang="en-US" sz="1200" b="1" dirty="0" err="1"/>
              <a:t>Mechizedek</a:t>
            </a:r>
            <a:r>
              <a:rPr lang="en-US" sz="1200" b="1" dirty="0"/>
              <a:t> Hebrews 5:8:</a:t>
            </a:r>
          </a:p>
          <a:p>
            <a:r>
              <a:rPr lang="en-US" sz="1200" dirty="0"/>
              <a:t>"Our discipleship is to be patterned after that of the Master (2 Nephi 31:16-17), who 'learned. . . obedience by the things which he suffered' (Hebrews 5:8). Can we expect it to be otherwise with us? We who are entreated to take his yoke upon us (Matthew 11:29) cannot expect immunity from tutoring and suffering at the hands of a loving Father." elder Neal A. Maxwell (</a:t>
            </a:r>
            <a:r>
              <a:rPr lang="en-US" sz="1200" i="1" dirty="0"/>
              <a:t>Not My Will, But Thine </a:t>
            </a:r>
            <a:r>
              <a:rPr lang="en-US" sz="1200" dirty="0"/>
              <a:t>[Salt Lake City: </a:t>
            </a:r>
            <a:r>
              <a:rPr lang="en-US" sz="1200" dirty="0" err="1"/>
              <a:t>Bookcraft</a:t>
            </a:r>
            <a:r>
              <a:rPr lang="en-US" sz="1200" dirty="0"/>
              <a:t>, 1998], 4.)</a:t>
            </a:r>
          </a:p>
        </p:txBody>
      </p:sp>
      <p:sp>
        <p:nvSpPr>
          <p:cNvPr id="8" name="Rectangle 7"/>
          <p:cNvSpPr/>
          <p:nvPr/>
        </p:nvSpPr>
        <p:spPr>
          <a:xfrm>
            <a:off x="0" y="5828622"/>
            <a:ext cx="12192000" cy="954107"/>
          </a:xfrm>
          <a:prstGeom prst="rect">
            <a:avLst/>
          </a:prstGeom>
          <a:ln>
            <a:solidFill>
              <a:schemeClr val="tx1"/>
            </a:solidFill>
          </a:ln>
        </p:spPr>
        <p:txBody>
          <a:bodyPr wrap="square">
            <a:spAutoFit/>
          </a:bodyPr>
          <a:lstStyle/>
          <a:p>
            <a:r>
              <a:rPr lang="en-US" sz="1400" b="1" dirty="0"/>
              <a:t>Learning Obedience Hebrews 5:8:</a:t>
            </a:r>
          </a:p>
          <a:p>
            <a:r>
              <a:rPr lang="en-US" sz="1400" dirty="0"/>
              <a:t>"So it is in our day. God grant that you and I may learn obedience to God's will, if necessary by the things which we suffer. One of the things that characterizes us as Saints, as King Benjamin told us, was to be 'submissive, meek, humble, patient, full of love, willing to submit to all things which the Lord </a:t>
            </a:r>
            <a:r>
              <a:rPr lang="en-US" sz="1400" dirty="0" err="1"/>
              <a:t>seeth</a:t>
            </a:r>
            <a:r>
              <a:rPr lang="en-US" sz="1400" dirty="0"/>
              <a:t> fit to inflict upon him, even as a child doth submit to his father.' (Mosiah 3:19.)" President Harold B. Lee (</a:t>
            </a:r>
            <a:r>
              <a:rPr lang="en-US" sz="1400" i="1" dirty="0"/>
              <a:t>Conference Report, October 1965</a:t>
            </a:r>
            <a:r>
              <a:rPr lang="en-US" sz="1400" dirty="0"/>
              <a:t>, Afternoon Meeting 130 - 131.)</a:t>
            </a:r>
          </a:p>
        </p:txBody>
      </p:sp>
    </p:spTree>
    <p:extLst>
      <p:ext uri="{BB962C8B-B14F-4D97-AF65-F5344CB8AC3E}">
        <p14:creationId xmlns:p14="http://schemas.microsoft.com/office/powerpoint/2010/main" val="476475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85153"/>
            <a:ext cx="6065822" cy="3416320"/>
          </a:xfrm>
          <a:prstGeom prst="rect">
            <a:avLst/>
          </a:prstGeom>
          <a:ln>
            <a:solidFill>
              <a:schemeClr val="tx1"/>
            </a:solidFill>
          </a:ln>
        </p:spPr>
        <p:txBody>
          <a:bodyPr wrap="square">
            <a:spAutoFit/>
          </a:bodyPr>
          <a:lstStyle/>
          <a:p>
            <a:r>
              <a:rPr lang="en-US" sz="1200" b="1" dirty="0"/>
              <a:t>Crucify To Themselves Hebrews 6:6:</a:t>
            </a:r>
          </a:p>
          <a:p>
            <a:r>
              <a:rPr lang="en-US" sz="1200" b="1" dirty="0"/>
              <a:t>"</a:t>
            </a:r>
            <a:r>
              <a:rPr lang="en-US" sz="1200" dirty="0"/>
              <a:t>Commission of the unpardonable sin consists in crucifying unto oneself the Son of God afresh and putting him to open shame. (Heb. 6:4–8; D. &amp; C. 76:34–35.) To commit this unpardonable crime a man must receive the gospel, gain from the Holy Ghost by revelation the absolute knowledge of the divinity of Christ, and then deny ‘the new and everlasting covenant by which he was sanctified, calling it an unholy thing, and doing despite to the Spirit of grace.’ [</a:t>
            </a:r>
            <a:r>
              <a:rPr lang="en-US" sz="1200" i="1" dirty="0"/>
              <a:t>History of the Church,</a:t>
            </a:r>
            <a:r>
              <a:rPr lang="en-US" sz="1200" dirty="0"/>
              <a:t> 3:232.] He thereby commits murder by assenting unto the Lord’s death, that is, having a perfect knowledge of the truth he comes out in open rebellion and places himself in a position wherein he would have crucified Christ knowing perfectly the while that he was the Son of God. Christ is thus crucified afresh and put to open shame. (D. &amp; C. 132:27.)” Elder Bruce R. McConkie (</a:t>
            </a:r>
            <a:r>
              <a:rPr lang="en-US" sz="1200" i="1" dirty="0"/>
              <a:t>Doctrinal New Testament Commentary,</a:t>
            </a:r>
            <a:r>
              <a:rPr lang="en-US" sz="1200" dirty="0"/>
              <a:t>3:161). </a:t>
            </a:r>
          </a:p>
          <a:p>
            <a:endParaRPr lang="en-US" sz="1200" dirty="0"/>
          </a:p>
          <a:p>
            <a:r>
              <a:rPr lang="en-US" sz="1200" b="1" dirty="0">
                <a:solidFill>
                  <a:srgbClr val="444444"/>
                </a:solidFill>
              </a:rPr>
              <a:t>Sons of Perdition: </a:t>
            </a:r>
            <a:r>
              <a:rPr lang="en-US" sz="1200" dirty="0">
                <a:solidFill>
                  <a:srgbClr val="444444"/>
                </a:solidFill>
              </a:rPr>
              <a:t>"These who are to be so severely punished must first have the testimony of the gospel and by the power of the Holy Ghost know that Jesus is the Christ, the Only Begotten Son of God. Afterwards if they sin and openly and </a:t>
            </a:r>
            <a:r>
              <a:rPr lang="en-US" sz="1200" dirty="0" err="1">
                <a:solidFill>
                  <a:srgbClr val="444444"/>
                </a:solidFill>
              </a:rPr>
              <a:t>wilfully</a:t>
            </a:r>
            <a:r>
              <a:rPr lang="en-US" sz="1200" dirty="0">
                <a:solidFill>
                  <a:srgbClr val="444444"/>
                </a:solidFill>
              </a:rPr>
              <a:t> turn against the truth and deny Christ, they assent unto his death, and this is equivalent to crucifying him again and the shedding of innocent blood, and they put him to open shame." Joseph Fielding Smith (</a:t>
            </a:r>
            <a:r>
              <a:rPr lang="en-US" sz="1200" i="1" dirty="0">
                <a:solidFill>
                  <a:srgbClr val="444444"/>
                </a:solidFill>
              </a:rPr>
              <a:t>Answers to Gospel Questions,</a:t>
            </a:r>
            <a:r>
              <a:rPr lang="en-US" sz="1200" dirty="0">
                <a:solidFill>
                  <a:srgbClr val="444444"/>
                </a:solidFill>
              </a:rPr>
              <a:t> 5 vols. [Salt Lake City: Deseret Book Co., 1957-1966], 1: 63.)</a:t>
            </a:r>
            <a:endParaRPr lang="en-US" sz="1200" dirty="0"/>
          </a:p>
        </p:txBody>
      </p:sp>
      <p:sp>
        <p:nvSpPr>
          <p:cNvPr id="5" name="Rectangle 4"/>
          <p:cNvSpPr/>
          <p:nvPr/>
        </p:nvSpPr>
        <p:spPr>
          <a:xfrm>
            <a:off x="6092982" y="0"/>
            <a:ext cx="6099018" cy="2677656"/>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Hope Hebrews 6:11-19:</a:t>
            </a:r>
          </a:p>
          <a:p>
            <a:r>
              <a:rPr lang="en-US" sz="1200" dirty="0">
                <a:solidFill>
                  <a:srgbClr val="444444"/>
                </a:solidFill>
                <a:latin typeface="Calibri" panose="020F0502020204030204" pitchFamily="34" charset="0"/>
              </a:rPr>
              <a:t>"[Paul] was careful to press upon them the necessity of continuing on until they, as well as those who inherited the promises, might have the assurance of their salvation confirmed to them by an oath from the mouth of him who could not lie. For that seemed to be the example anciently, and Paul holds it out to his brethren as an object attainable in his day. And why not?...</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"If the Saints in the days of the apostles were privileged to...[know] that their names were written in the Lamb's book of life and that they were sealed there as a perpetual memorial before the face of the Most High, will not the same faithfulness, the same purity of heart, and the same faith bring the same assurance of eternal life-and that in the same manner-to the children of men now in this age of the world?" (Kent P. Jackson, comp. and ed., </a:t>
            </a:r>
            <a:r>
              <a:rPr lang="en-US" sz="1200" i="1" dirty="0">
                <a:solidFill>
                  <a:srgbClr val="444444"/>
                </a:solidFill>
                <a:latin typeface="Calibri" panose="020F0502020204030204" pitchFamily="34" charset="0"/>
              </a:rPr>
              <a:t>Joseph Smith's Commentary on the Bible</a:t>
            </a:r>
            <a:r>
              <a:rPr lang="en-US" sz="1200" dirty="0">
                <a:solidFill>
                  <a:srgbClr val="444444"/>
                </a:solidFill>
                <a:latin typeface="Calibri" panose="020F0502020204030204" pitchFamily="34" charset="0"/>
              </a:rPr>
              <a:t> [Salt Lake City: Deseret Book Co., 1994], 190.)</a:t>
            </a:r>
          </a:p>
          <a:p>
            <a:endParaRPr lang="en-US" sz="1200" b="0" i="0" dirty="0">
              <a:solidFill>
                <a:srgbClr val="333333"/>
              </a:solidFill>
              <a:effectLst/>
              <a:latin typeface="Calibri" panose="020F0502020204030204" pitchFamily="34" charset="0"/>
            </a:endParaRPr>
          </a:p>
        </p:txBody>
      </p:sp>
      <p:sp>
        <p:nvSpPr>
          <p:cNvPr id="6" name="Rectangle 5"/>
          <p:cNvSpPr/>
          <p:nvPr/>
        </p:nvSpPr>
        <p:spPr>
          <a:xfrm>
            <a:off x="0" y="841972"/>
            <a:ext cx="6083929" cy="830997"/>
          </a:xfrm>
          <a:prstGeom prst="rect">
            <a:avLst/>
          </a:prstGeom>
          <a:ln>
            <a:solidFill>
              <a:schemeClr val="tx1"/>
            </a:solidFill>
          </a:ln>
        </p:spPr>
        <p:txBody>
          <a:bodyPr wrap="square">
            <a:spAutoFit/>
          </a:bodyPr>
          <a:lstStyle/>
          <a:p>
            <a:pPr fontAlgn="base"/>
            <a:r>
              <a:rPr lang="en-US" sz="1200" b="1" dirty="0"/>
              <a:t>Crucify To Themselves Hebrews 6:6:</a:t>
            </a:r>
          </a:p>
          <a:p>
            <a:pPr fontAlgn="base"/>
            <a:r>
              <a:rPr lang="en-US" sz="1200" dirty="0"/>
              <a:t>Paul used the phrase “crucify to themselves the Son of God afresh” (Hebrews 6:6) to describe the actions of those who will not be forgiven because they turn from knowledge of the truth and will not repent. (1)</a:t>
            </a:r>
            <a:endParaRPr lang="en-US" sz="1200" b="0" i="0" dirty="0">
              <a:solidFill>
                <a:srgbClr val="333333"/>
              </a:solidFill>
              <a:effectLst/>
            </a:endParaRPr>
          </a:p>
        </p:txBody>
      </p:sp>
      <p:sp>
        <p:nvSpPr>
          <p:cNvPr id="7" name="Rectangle 6"/>
          <p:cNvSpPr/>
          <p:nvPr/>
        </p:nvSpPr>
        <p:spPr>
          <a:xfrm>
            <a:off x="6074876" y="2688631"/>
            <a:ext cx="6117124" cy="1938992"/>
          </a:xfrm>
          <a:prstGeom prst="rect">
            <a:avLst/>
          </a:prstGeom>
          <a:ln>
            <a:solidFill>
              <a:schemeClr val="tx1"/>
            </a:solidFill>
          </a:ln>
        </p:spPr>
        <p:txBody>
          <a:bodyPr wrap="square">
            <a:spAutoFit/>
          </a:bodyPr>
          <a:lstStyle/>
          <a:p>
            <a:r>
              <a:rPr lang="en-US" sz="1200" b="1" dirty="0">
                <a:solidFill>
                  <a:srgbClr val="444444"/>
                </a:solidFill>
              </a:rPr>
              <a:t>Patience Hebrews 6:12:</a:t>
            </a:r>
          </a:p>
          <a:p>
            <a:r>
              <a:rPr lang="en-US" sz="1200" dirty="0">
                <a:solidFill>
                  <a:srgbClr val="444444"/>
                </a:solidFill>
                <a:latin typeface="Calibri" panose="020F0502020204030204" pitchFamily="34" charset="0"/>
              </a:rPr>
              <a:t>"Is it any wonder, then, if, in His plan, our 'faith and patience' are regularly tried? (See Mosiah 23:21.) Paul confirms that those who 'inherit the promises' are those who have triumphed 'through faith and patience' (Hebrews 6:12). Abraham 'obtained the promise,' but only 'after he had patiently endured' (Hebrews 6:15). Long-suffering, endurance, and patience are designed to be constant companions, as are faith, hope, and charity.</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"While a person is thinking his way through his particular hesitations or reservations about faith, he might ask, 'Does God really know what I am passing through?' The answer is 'Yes!' He knows!" (</a:t>
            </a:r>
            <a:r>
              <a:rPr lang="en-US" sz="1200" i="1" dirty="0">
                <a:solidFill>
                  <a:srgbClr val="444444"/>
                </a:solidFill>
                <a:latin typeface="Calibri" panose="020F0502020204030204" pitchFamily="34" charset="0"/>
              </a:rPr>
              <a:t>Lord, Increase Our Faith </a:t>
            </a:r>
            <a:r>
              <a:rPr lang="en-US" sz="1200" dirty="0">
                <a:solidFill>
                  <a:srgbClr val="444444"/>
                </a:solidFill>
                <a:latin typeface="Calibri" panose="020F0502020204030204" pitchFamily="34" charset="0"/>
              </a:rPr>
              <a:t>[Salt Lake City: </a:t>
            </a:r>
            <a:r>
              <a:rPr lang="en-US" sz="1200" dirty="0" err="1">
                <a:solidFill>
                  <a:srgbClr val="444444"/>
                </a:solidFill>
                <a:latin typeface="Calibri" panose="020F0502020204030204" pitchFamily="34" charset="0"/>
              </a:rPr>
              <a:t>Bookcraft</a:t>
            </a:r>
            <a:r>
              <a:rPr lang="en-US" sz="1200" dirty="0">
                <a:solidFill>
                  <a:srgbClr val="444444"/>
                </a:solidFill>
                <a:latin typeface="Calibri" panose="020F0502020204030204" pitchFamily="34" charset="0"/>
              </a:rPr>
              <a:t>, 1994], 39.)</a:t>
            </a:r>
            <a:endParaRPr lang="en-US" sz="1200" b="0" i="0" dirty="0">
              <a:solidFill>
                <a:srgbClr val="444444"/>
              </a:solidFill>
              <a:effectLst/>
              <a:latin typeface="Calibri" panose="020F0502020204030204" pitchFamily="34" charset="0"/>
            </a:endParaRPr>
          </a:p>
        </p:txBody>
      </p:sp>
      <p:sp>
        <p:nvSpPr>
          <p:cNvPr id="8" name="Rectangle 7"/>
          <p:cNvSpPr/>
          <p:nvPr/>
        </p:nvSpPr>
        <p:spPr>
          <a:xfrm>
            <a:off x="0" y="5104344"/>
            <a:ext cx="6056768" cy="1754326"/>
          </a:xfrm>
          <a:prstGeom prst="rect">
            <a:avLst/>
          </a:prstGeom>
          <a:ln>
            <a:solidFill>
              <a:schemeClr val="tx1"/>
            </a:solidFill>
          </a:ln>
        </p:spPr>
        <p:txBody>
          <a:bodyPr wrap="square">
            <a:spAutoFit/>
          </a:bodyPr>
          <a:lstStyle/>
          <a:p>
            <a:r>
              <a:rPr lang="en-US" sz="1200" b="1" dirty="0">
                <a:solidFill>
                  <a:srgbClr val="444444"/>
                </a:solidFill>
              </a:rPr>
              <a:t>God is Not Unrighteous Hebrews 6:10:</a:t>
            </a:r>
          </a:p>
          <a:p>
            <a:r>
              <a:rPr lang="en-US" sz="1200" dirty="0">
                <a:solidFill>
                  <a:srgbClr val="444444"/>
                </a:solidFill>
              </a:rPr>
              <a:t>"...a follower of Christ is obligated to serve him. Many scriptural references to the name of the Lord seem to be references to the work of his kingdom. Thus, when Peter and the other Apostles were beaten, they rejoiced 'that they were counted worthy to suffer shame for his name.' (Acts 5:41.) Paul wrote certain members who had ministered to the Saints that the Lord would not forget the labor of love they had 'shewed toward his name.' (Heb. 6:10.) According to this meaning, by witnessing our willingness to take upon us the name of Jesus Christ, we signify our willingness to do the work of his kingdom." Elder </a:t>
            </a:r>
            <a:r>
              <a:rPr lang="en-US" sz="1200" dirty="0" err="1">
                <a:solidFill>
                  <a:srgbClr val="444444"/>
                </a:solidFill>
              </a:rPr>
              <a:t>Dalllin</a:t>
            </a:r>
            <a:r>
              <a:rPr lang="en-US" sz="1200" dirty="0">
                <a:solidFill>
                  <a:srgbClr val="444444"/>
                </a:solidFill>
              </a:rPr>
              <a:t> H. Oaks ("Taking upon Us the Name of Jesus Christ," </a:t>
            </a:r>
            <a:r>
              <a:rPr lang="en-US" sz="1200" i="1" dirty="0">
                <a:solidFill>
                  <a:srgbClr val="444444"/>
                </a:solidFill>
              </a:rPr>
              <a:t>Ensign</a:t>
            </a:r>
            <a:r>
              <a:rPr lang="en-US" sz="1200" dirty="0">
                <a:solidFill>
                  <a:srgbClr val="444444"/>
                </a:solidFill>
              </a:rPr>
              <a:t>, May 1985, 80)</a:t>
            </a:r>
            <a:endParaRPr lang="en-US" sz="1200" dirty="0"/>
          </a:p>
        </p:txBody>
      </p:sp>
      <p:sp>
        <p:nvSpPr>
          <p:cNvPr id="9" name="Rectangle 8"/>
          <p:cNvSpPr/>
          <p:nvPr/>
        </p:nvSpPr>
        <p:spPr>
          <a:xfrm>
            <a:off x="0" y="0"/>
            <a:ext cx="6092982" cy="830997"/>
          </a:xfrm>
          <a:prstGeom prst="rect">
            <a:avLst/>
          </a:prstGeom>
          <a:ln>
            <a:solidFill>
              <a:schemeClr val="tx1"/>
            </a:solidFill>
          </a:ln>
        </p:spPr>
        <p:txBody>
          <a:bodyPr wrap="square">
            <a:spAutoFit/>
          </a:bodyPr>
          <a:lstStyle/>
          <a:p>
            <a:r>
              <a:rPr lang="en-US" sz="1200" b="1" dirty="0"/>
              <a:t>Baptisms (Plural) Hebrews 6:2</a:t>
            </a:r>
          </a:p>
          <a:p>
            <a:r>
              <a:rPr lang="en-US" sz="1200" dirty="0">
                <a:solidFill>
                  <a:srgbClr val="444444"/>
                </a:solidFill>
              </a:rPr>
              <a:t>"[</a:t>
            </a:r>
            <a:r>
              <a:rPr lang="en-US" sz="1200" b="1" dirty="0">
                <a:solidFill>
                  <a:srgbClr val="444444"/>
                </a:solidFill>
              </a:rPr>
              <a:t>Joseph Smith</a:t>
            </a:r>
            <a:r>
              <a:rPr lang="en-US" sz="1200" dirty="0">
                <a:solidFill>
                  <a:srgbClr val="444444"/>
                </a:solidFill>
              </a:rPr>
              <a:t>] said that the plural term 'baptisms' in this passage had reference to baptism for the living, baptism for the dead, and rebaptism. (Hebrews 6:1-2.)" (Hyrum L. Andrus and Helen Mae Andrus, comps., </a:t>
            </a:r>
            <a:r>
              <a:rPr lang="en-US" sz="1200" i="1" dirty="0">
                <a:solidFill>
                  <a:srgbClr val="444444"/>
                </a:solidFill>
              </a:rPr>
              <a:t>They Knew the Prophet</a:t>
            </a:r>
            <a:r>
              <a:rPr lang="en-US" sz="1200" b="1" dirty="0">
                <a:solidFill>
                  <a:srgbClr val="444444"/>
                </a:solidFill>
              </a:rPr>
              <a:t>,</a:t>
            </a:r>
            <a:r>
              <a:rPr lang="en-US" sz="1200" dirty="0">
                <a:solidFill>
                  <a:srgbClr val="444444"/>
                </a:solidFill>
              </a:rPr>
              <a:t> p. 87 </a:t>
            </a:r>
            <a:endParaRPr lang="en-US" sz="1200" b="0" i="0" dirty="0">
              <a:solidFill>
                <a:srgbClr val="444444"/>
              </a:solidFill>
              <a:effectLst/>
            </a:endParaRPr>
          </a:p>
        </p:txBody>
      </p:sp>
      <p:sp>
        <p:nvSpPr>
          <p:cNvPr id="10" name="Rectangle 9"/>
          <p:cNvSpPr/>
          <p:nvPr/>
        </p:nvSpPr>
        <p:spPr>
          <a:xfrm>
            <a:off x="6065822" y="4638598"/>
            <a:ext cx="6117124" cy="1384995"/>
          </a:xfrm>
          <a:prstGeom prst="rect">
            <a:avLst/>
          </a:prstGeom>
          <a:ln>
            <a:solidFill>
              <a:schemeClr val="tx1"/>
            </a:solidFill>
          </a:ln>
        </p:spPr>
        <p:txBody>
          <a:bodyPr wrap="square">
            <a:spAutoFit/>
          </a:bodyPr>
          <a:lstStyle/>
          <a:p>
            <a:r>
              <a:rPr lang="en-US" sz="1200" b="1" dirty="0"/>
              <a:t>Hope Hebrews 6:19:</a:t>
            </a:r>
          </a:p>
          <a:p>
            <a:r>
              <a:rPr lang="en-US" sz="1200" dirty="0"/>
              <a:t>"Hope is a steadying influence. To say it is an anchor is to say it can keep us from drifting aimlessly or getting caught in whirlpools or running into sandbars. Hope, the anchor, is essential in this world so full of tidal waves. Sometimes those waves slap us from behind, sometimes we see them coming but cannot stop them or get out of the way. In all cases hope ties us to safety. The waves come and go in their fury or playfulness, but hope is always there if we will but use this sure anchor." Sister Elaine L. Jack ("A Perfect Brightness of Hope," </a:t>
            </a:r>
            <a:r>
              <a:rPr lang="en-US" sz="1200" i="1" dirty="0"/>
              <a:t>Ensign</a:t>
            </a:r>
            <a:r>
              <a:rPr lang="en-US" sz="1200" dirty="0"/>
              <a:t>, Mar. 1992, 14)</a:t>
            </a:r>
            <a:endParaRPr lang="en-US" sz="1200" b="0" i="0" dirty="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3535021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p:cNvGraphicFramePr/>
          <p:nvPr/>
        </p:nvGraphicFramePr>
        <p:xfrm>
          <a:off x="2182640" y="988337"/>
          <a:ext cx="79248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640186" y="172770"/>
            <a:ext cx="8991600" cy="707886"/>
          </a:xfrm>
          <a:prstGeom prst="rect">
            <a:avLst/>
          </a:prstGeom>
        </p:spPr>
        <p:txBody>
          <a:bodyPr wrap="square">
            <a:spAutoFit/>
          </a:bodyPr>
          <a:lstStyle/>
          <a:p>
            <a:pPr algn="ctr"/>
            <a:r>
              <a:rPr lang="en-US" sz="4000" dirty="0">
                <a:solidFill>
                  <a:schemeClr val="bg2"/>
                </a:solidFill>
                <a:latin typeface="Poor Richard" panose="02080502050505020702" pitchFamily="18" charset="0"/>
              </a:rPr>
              <a:t>“Hebrews is More Christ Centered”</a:t>
            </a:r>
          </a:p>
        </p:txBody>
      </p:sp>
      <p:sp>
        <p:nvSpPr>
          <p:cNvPr id="2" name="Rectangle 1"/>
          <p:cNvSpPr/>
          <p:nvPr/>
        </p:nvSpPr>
        <p:spPr>
          <a:xfrm>
            <a:off x="150891" y="5876195"/>
            <a:ext cx="6096000" cy="646331"/>
          </a:xfrm>
          <a:prstGeom prst="rect">
            <a:avLst/>
          </a:prstGeom>
        </p:spPr>
        <p:txBody>
          <a:bodyPr>
            <a:spAutoFit/>
          </a:bodyPr>
          <a:lstStyle/>
          <a:p>
            <a:r>
              <a:rPr lang="en-US" dirty="0">
                <a:solidFill>
                  <a:schemeClr val="bg1"/>
                </a:solidFill>
              </a:rPr>
              <a:t>Jesus is authorized to fulfill the old covenant of the law and administer the new covenant of the gospel </a:t>
            </a:r>
          </a:p>
        </p:txBody>
      </p:sp>
      <p:sp>
        <p:nvSpPr>
          <p:cNvPr id="3" name="Rectangle 2"/>
          <p:cNvSpPr/>
          <p:nvPr/>
        </p:nvSpPr>
        <p:spPr>
          <a:xfrm>
            <a:off x="6509442" y="5858088"/>
            <a:ext cx="5682558" cy="923330"/>
          </a:xfrm>
          <a:prstGeom prst="rect">
            <a:avLst/>
          </a:prstGeom>
        </p:spPr>
        <p:txBody>
          <a:bodyPr wrap="square">
            <a:spAutoFit/>
          </a:bodyPr>
          <a:lstStyle/>
          <a:p>
            <a:r>
              <a:rPr lang="en-US" dirty="0">
                <a:solidFill>
                  <a:schemeClr val="bg1"/>
                </a:solidFill>
              </a:rPr>
              <a:t>Hebrews shows how Christ is the fulfillment of the Mosaic system and the reality in Jesus of Nazareth and his atoning sacrifice</a:t>
            </a:r>
          </a:p>
        </p:txBody>
      </p:sp>
    </p:spTree>
    <p:extLst>
      <p:ext uri="{BB962C8B-B14F-4D97-AF65-F5344CB8AC3E}">
        <p14:creationId xmlns:p14="http://schemas.microsoft.com/office/powerpoint/2010/main" val="8195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51" y="622856"/>
            <a:ext cx="5869140" cy="5375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515476" y="1532454"/>
            <a:ext cx="5332491" cy="3416320"/>
          </a:xfrm>
          <a:prstGeom prst="rect">
            <a:avLst/>
          </a:prstGeom>
        </p:spPr>
        <p:txBody>
          <a:bodyPr wrap="square">
            <a:spAutoFit/>
          </a:bodyPr>
          <a:lstStyle/>
          <a:p>
            <a:r>
              <a:rPr lang="en-US" dirty="0"/>
              <a:t>Moses and Aaron were sons of Kohath; and it was through Aaron’s line that the priesthood continued until the destruction of Jerusalem in 70 A.D., by way of his sons </a:t>
            </a:r>
            <a:r>
              <a:rPr lang="en-US" dirty="0" err="1"/>
              <a:t>Eleazor</a:t>
            </a:r>
            <a:r>
              <a:rPr lang="en-US" dirty="0"/>
              <a:t>, </a:t>
            </a:r>
            <a:r>
              <a:rPr lang="en-US" dirty="0" err="1"/>
              <a:t>Ithamar</a:t>
            </a:r>
            <a:r>
              <a:rPr lang="en-US" dirty="0"/>
              <a:t>, and </a:t>
            </a:r>
            <a:r>
              <a:rPr lang="en-US" dirty="0" err="1"/>
              <a:t>Nadab</a:t>
            </a:r>
            <a:r>
              <a:rPr lang="en-US" dirty="0"/>
              <a:t> and </a:t>
            </a:r>
            <a:r>
              <a:rPr lang="en-US" dirty="0" err="1"/>
              <a:t>Abihu</a:t>
            </a:r>
            <a:r>
              <a:rPr lang="en-US" dirty="0"/>
              <a:t>. The latter two met their end (and that of their lines) in Leviticus 10.  </a:t>
            </a:r>
          </a:p>
          <a:p>
            <a:endParaRPr lang="en-US" dirty="0"/>
          </a:p>
          <a:p>
            <a:r>
              <a:rPr lang="en-US" dirty="0" err="1"/>
              <a:t>Ithamar’s</a:t>
            </a:r>
            <a:r>
              <a:rPr lang="en-US" dirty="0"/>
              <a:t> line ended  in 2 Kings 2:26-27 with </a:t>
            </a:r>
            <a:r>
              <a:rPr lang="en-US" dirty="0" err="1"/>
              <a:t>Abiathar</a:t>
            </a:r>
            <a:r>
              <a:rPr lang="en-US" dirty="0"/>
              <a:t>.  </a:t>
            </a:r>
          </a:p>
          <a:p>
            <a:endParaRPr lang="en-US" dirty="0"/>
          </a:p>
          <a:p>
            <a:r>
              <a:rPr lang="en-US" dirty="0" err="1"/>
              <a:t>Eleazor’s</a:t>
            </a:r>
            <a:r>
              <a:rPr lang="en-US" dirty="0"/>
              <a:t> line lived on until the destruction of Jerusalem in 70 A.D.</a:t>
            </a:r>
          </a:p>
          <a:p>
            <a:r>
              <a:rPr lang="en-US" dirty="0"/>
              <a:t>https://graceofourlord.com/2013/03/</a:t>
            </a:r>
          </a:p>
        </p:txBody>
      </p:sp>
      <p:sp>
        <p:nvSpPr>
          <p:cNvPr id="4" name="TextBox 3"/>
          <p:cNvSpPr txBox="1"/>
          <p:nvPr/>
        </p:nvSpPr>
        <p:spPr>
          <a:xfrm>
            <a:off x="6545655" y="144855"/>
            <a:ext cx="2507810" cy="461665"/>
          </a:xfrm>
          <a:prstGeom prst="rect">
            <a:avLst/>
          </a:prstGeom>
          <a:noFill/>
        </p:spPr>
        <p:txBody>
          <a:bodyPr wrap="square" rtlCol="0">
            <a:spAutoFit/>
          </a:bodyPr>
          <a:lstStyle/>
          <a:p>
            <a:r>
              <a:rPr lang="en-US" sz="2400" dirty="0"/>
              <a:t>Priesthood Line</a:t>
            </a:r>
          </a:p>
        </p:txBody>
      </p:sp>
    </p:spTree>
    <p:extLst>
      <p:ext uri="{BB962C8B-B14F-4D97-AF65-F5344CB8AC3E}">
        <p14:creationId xmlns:p14="http://schemas.microsoft.com/office/powerpoint/2010/main" val="2337423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18502" y="2799783"/>
            <a:ext cx="3612331" cy="830997"/>
          </a:xfrm>
          <a:prstGeom prst="rect">
            <a:avLst/>
          </a:prstGeom>
          <a:noFill/>
        </p:spPr>
        <p:txBody>
          <a:bodyPr wrap="square" rtlCol="0">
            <a:spAutoFit/>
          </a:bodyPr>
          <a:lstStyle/>
          <a:p>
            <a:pPr algn="ctr"/>
            <a:r>
              <a:rPr lang="en-US" sz="4800" dirty="0">
                <a:solidFill>
                  <a:schemeClr val="bg1"/>
                </a:solidFill>
                <a:latin typeface="Poor Richard" panose="02080502050505020702" pitchFamily="18" charset="0"/>
                <a:ea typeface="Wednesday" pitchFamily="2" charset="0"/>
              </a:rPr>
              <a:t>Jesus Christ:</a:t>
            </a:r>
          </a:p>
        </p:txBody>
      </p:sp>
      <p:grpSp>
        <p:nvGrpSpPr>
          <p:cNvPr id="9" name="Group 8"/>
          <p:cNvGrpSpPr/>
          <p:nvPr/>
        </p:nvGrpSpPr>
        <p:grpSpPr>
          <a:xfrm rot="16200000" flipV="1">
            <a:off x="-1229416" y="1387036"/>
            <a:ext cx="2863881" cy="246799"/>
            <a:chOff x="374950" y="4419600"/>
            <a:chExt cx="8037860" cy="894805"/>
          </a:xfrm>
        </p:grpSpPr>
        <p:sp>
          <p:nvSpPr>
            <p:cNvPr id="10" name="Donut 1"/>
            <p:cNvSpPr/>
            <p:nvPr/>
          </p:nvSpPr>
          <p:spPr>
            <a:xfrm>
              <a:off x="374950" y="441960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45"/>
            <p:cNvSpPr/>
            <p:nvPr/>
          </p:nvSpPr>
          <p:spPr>
            <a:xfrm>
              <a:off x="927944" y="4441372"/>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46"/>
            <p:cNvSpPr/>
            <p:nvPr/>
          </p:nvSpPr>
          <p:spPr>
            <a:xfrm>
              <a:off x="1781384" y="4458789"/>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47"/>
            <p:cNvSpPr/>
            <p:nvPr/>
          </p:nvSpPr>
          <p:spPr>
            <a:xfrm>
              <a:off x="2456299" y="445443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48"/>
            <p:cNvSpPr/>
            <p:nvPr/>
          </p:nvSpPr>
          <p:spPr>
            <a:xfrm>
              <a:off x="3235716" y="4476205"/>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49"/>
            <p:cNvSpPr/>
            <p:nvPr/>
          </p:nvSpPr>
          <p:spPr>
            <a:xfrm>
              <a:off x="4023841"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50"/>
            <p:cNvSpPr/>
            <p:nvPr/>
          </p:nvSpPr>
          <p:spPr>
            <a:xfrm>
              <a:off x="4794550" y="444137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51"/>
            <p:cNvSpPr/>
            <p:nvPr/>
          </p:nvSpPr>
          <p:spPr>
            <a:xfrm>
              <a:off x="5573967"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52"/>
            <p:cNvSpPr/>
            <p:nvPr/>
          </p:nvSpPr>
          <p:spPr>
            <a:xfrm>
              <a:off x="6335967" y="4450077"/>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53"/>
            <p:cNvSpPr/>
            <p:nvPr/>
          </p:nvSpPr>
          <p:spPr>
            <a:xfrm>
              <a:off x="7089258" y="443701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rot="16200000" flipV="1">
            <a:off x="-905754" y="3513848"/>
            <a:ext cx="2811067" cy="246799"/>
            <a:chOff x="374950" y="4419600"/>
            <a:chExt cx="8037860" cy="894805"/>
          </a:xfrm>
        </p:grpSpPr>
        <p:sp>
          <p:nvSpPr>
            <p:cNvPr id="21" name="Donut 1"/>
            <p:cNvSpPr/>
            <p:nvPr/>
          </p:nvSpPr>
          <p:spPr>
            <a:xfrm>
              <a:off x="374950" y="441960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45"/>
            <p:cNvSpPr/>
            <p:nvPr/>
          </p:nvSpPr>
          <p:spPr>
            <a:xfrm>
              <a:off x="927944" y="4441372"/>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46"/>
            <p:cNvSpPr/>
            <p:nvPr/>
          </p:nvSpPr>
          <p:spPr>
            <a:xfrm>
              <a:off x="1781384" y="4458789"/>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47"/>
            <p:cNvSpPr/>
            <p:nvPr/>
          </p:nvSpPr>
          <p:spPr>
            <a:xfrm>
              <a:off x="2456299" y="445443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48"/>
            <p:cNvSpPr/>
            <p:nvPr/>
          </p:nvSpPr>
          <p:spPr>
            <a:xfrm>
              <a:off x="3235716" y="4476205"/>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49"/>
            <p:cNvSpPr/>
            <p:nvPr/>
          </p:nvSpPr>
          <p:spPr>
            <a:xfrm>
              <a:off x="4023841"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50"/>
            <p:cNvSpPr/>
            <p:nvPr/>
          </p:nvSpPr>
          <p:spPr>
            <a:xfrm>
              <a:off x="4794550" y="444137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51"/>
            <p:cNvSpPr/>
            <p:nvPr/>
          </p:nvSpPr>
          <p:spPr>
            <a:xfrm>
              <a:off x="5573967"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52"/>
            <p:cNvSpPr/>
            <p:nvPr/>
          </p:nvSpPr>
          <p:spPr>
            <a:xfrm>
              <a:off x="6335967" y="4450077"/>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53"/>
            <p:cNvSpPr/>
            <p:nvPr/>
          </p:nvSpPr>
          <p:spPr>
            <a:xfrm>
              <a:off x="7089258" y="443701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p:cNvSpPr txBox="1"/>
          <p:nvPr/>
        </p:nvSpPr>
        <p:spPr>
          <a:xfrm>
            <a:off x="5027754" y="154490"/>
            <a:ext cx="2118511" cy="646331"/>
          </a:xfrm>
          <a:prstGeom prst="rect">
            <a:avLst/>
          </a:prstGeom>
          <a:solidFill>
            <a:srgbClr val="99FF99"/>
          </a:solidFill>
        </p:spPr>
        <p:txBody>
          <a:bodyPr wrap="square" rtlCol="0">
            <a:spAutoFit/>
          </a:bodyPr>
          <a:lstStyle/>
          <a:p>
            <a:pPr algn="ctr"/>
            <a:r>
              <a:rPr lang="en-US" dirty="0"/>
              <a:t>Created the heavens and the earth</a:t>
            </a:r>
          </a:p>
        </p:txBody>
      </p:sp>
      <p:sp>
        <p:nvSpPr>
          <p:cNvPr id="36" name="TextBox 35"/>
          <p:cNvSpPr txBox="1"/>
          <p:nvPr/>
        </p:nvSpPr>
        <p:spPr>
          <a:xfrm>
            <a:off x="7429666" y="1017068"/>
            <a:ext cx="2118511" cy="646331"/>
          </a:xfrm>
          <a:prstGeom prst="rect">
            <a:avLst/>
          </a:prstGeom>
          <a:solidFill>
            <a:srgbClr val="99FF99"/>
          </a:solidFill>
        </p:spPr>
        <p:txBody>
          <a:bodyPr wrap="square" rtlCol="0">
            <a:spAutoFit/>
          </a:bodyPr>
          <a:lstStyle/>
          <a:p>
            <a:pPr algn="ctr"/>
            <a:r>
              <a:rPr lang="en-US" dirty="0"/>
              <a:t>Speaks for the Father</a:t>
            </a:r>
          </a:p>
        </p:txBody>
      </p:sp>
      <p:sp>
        <p:nvSpPr>
          <p:cNvPr id="62" name="TextBox 61"/>
          <p:cNvSpPr txBox="1"/>
          <p:nvPr/>
        </p:nvSpPr>
        <p:spPr>
          <a:xfrm>
            <a:off x="7474934" y="4928164"/>
            <a:ext cx="2118511" cy="646331"/>
          </a:xfrm>
          <a:prstGeom prst="rect">
            <a:avLst/>
          </a:prstGeom>
          <a:solidFill>
            <a:srgbClr val="99FF99"/>
          </a:solidFill>
        </p:spPr>
        <p:txBody>
          <a:bodyPr wrap="square" rtlCol="0">
            <a:spAutoFit/>
          </a:bodyPr>
          <a:lstStyle/>
          <a:p>
            <a:pPr algn="ctr"/>
            <a:r>
              <a:rPr lang="en-US" dirty="0"/>
              <a:t>Is the heir of the Father</a:t>
            </a:r>
          </a:p>
        </p:txBody>
      </p:sp>
      <p:sp>
        <p:nvSpPr>
          <p:cNvPr id="88" name="TextBox 87"/>
          <p:cNvSpPr txBox="1"/>
          <p:nvPr/>
        </p:nvSpPr>
        <p:spPr>
          <a:xfrm>
            <a:off x="8516081" y="2981669"/>
            <a:ext cx="2118511" cy="646331"/>
          </a:xfrm>
          <a:prstGeom prst="rect">
            <a:avLst/>
          </a:prstGeom>
          <a:solidFill>
            <a:srgbClr val="99FF99"/>
          </a:solidFill>
        </p:spPr>
        <p:txBody>
          <a:bodyPr wrap="square" rtlCol="0">
            <a:spAutoFit/>
          </a:bodyPr>
          <a:lstStyle/>
          <a:p>
            <a:pPr algn="ctr"/>
            <a:r>
              <a:rPr lang="en-US" dirty="0"/>
              <a:t>Is in the express image of the Father</a:t>
            </a:r>
          </a:p>
        </p:txBody>
      </p:sp>
      <p:grpSp>
        <p:nvGrpSpPr>
          <p:cNvPr id="111" name="Group 110"/>
          <p:cNvGrpSpPr/>
          <p:nvPr/>
        </p:nvGrpSpPr>
        <p:grpSpPr>
          <a:xfrm rot="16200000" flipV="1">
            <a:off x="10132683" y="3559867"/>
            <a:ext cx="2863881" cy="246799"/>
            <a:chOff x="374950" y="4419600"/>
            <a:chExt cx="8037860" cy="894805"/>
          </a:xfrm>
        </p:grpSpPr>
        <p:sp>
          <p:nvSpPr>
            <p:cNvPr id="125" name="Donut 1"/>
            <p:cNvSpPr/>
            <p:nvPr/>
          </p:nvSpPr>
          <p:spPr>
            <a:xfrm>
              <a:off x="374950" y="441960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Donut 45"/>
            <p:cNvSpPr/>
            <p:nvPr/>
          </p:nvSpPr>
          <p:spPr>
            <a:xfrm>
              <a:off x="927944" y="4441372"/>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Donut 46"/>
            <p:cNvSpPr/>
            <p:nvPr/>
          </p:nvSpPr>
          <p:spPr>
            <a:xfrm>
              <a:off x="1781384" y="4458789"/>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Donut 47"/>
            <p:cNvSpPr/>
            <p:nvPr/>
          </p:nvSpPr>
          <p:spPr>
            <a:xfrm>
              <a:off x="2456299" y="445443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Donut 48"/>
            <p:cNvSpPr/>
            <p:nvPr/>
          </p:nvSpPr>
          <p:spPr>
            <a:xfrm>
              <a:off x="3235716" y="4476205"/>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Donut 49"/>
            <p:cNvSpPr/>
            <p:nvPr/>
          </p:nvSpPr>
          <p:spPr>
            <a:xfrm>
              <a:off x="4023841"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Donut 50"/>
            <p:cNvSpPr/>
            <p:nvPr/>
          </p:nvSpPr>
          <p:spPr>
            <a:xfrm>
              <a:off x="4794550" y="444137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Donut 51"/>
            <p:cNvSpPr/>
            <p:nvPr/>
          </p:nvSpPr>
          <p:spPr>
            <a:xfrm>
              <a:off x="5573967"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Donut 52"/>
            <p:cNvSpPr/>
            <p:nvPr/>
          </p:nvSpPr>
          <p:spPr>
            <a:xfrm>
              <a:off x="6335967" y="4450077"/>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Donut 53"/>
            <p:cNvSpPr/>
            <p:nvPr/>
          </p:nvSpPr>
          <p:spPr>
            <a:xfrm>
              <a:off x="7089258" y="443701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2" name="Group 111"/>
          <p:cNvGrpSpPr/>
          <p:nvPr/>
        </p:nvGrpSpPr>
        <p:grpSpPr>
          <a:xfrm rot="16200000" flipV="1">
            <a:off x="10501614" y="1386282"/>
            <a:ext cx="2811067" cy="246799"/>
            <a:chOff x="374950" y="4419600"/>
            <a:chExt cx="8037860" cy="894805"/>
          </a:xfrm>
        </p:grpSpPr>
        <p:sp>
          <p:nvSpPr>
            <p:cNvPr id="115" name="Donut 1"/>
            <p:cNvSpPr/>
            <p:nvPr/>
          </p:nvSpPr>
          <p:spPr>
            <a:xfrm>
              <a:off x="374950" y="441960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onut 45"/>
            <p:cNvSpPr/>
            <p:nvPr/>
          </p:nvSpPr>
          <p:spPr>
            <a:xfrm>
              <a:off x="927944" y="4441372"/>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onut 46"/>
            <p:cNvSpPr/>
            <p:nvPr/>
          </p:nvSpPr>
          <p:spPr>
            <a:xfrm>
              <a:off x="1781384" y="4458789"/>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Donut 47"/>
            <p:cNvSpPr/>
            <p:nvPr/>
          </p:nvSpPr>
          <p:spPr>
            <a:xfrm>
              <a:off x="2456299" y="445443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Donut 48"/>
            <p:cNvSpPr/>
            <p:nvPr/>
          </p:nvSpPr>
          <p:spPr>
            <a:xfrm>
              <a:off x="3235716" y="4476205"/>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Donut 49"/>
            <p:cNvSpPr/>
            <p:nvPr/>
          </p:nvSpPr>
          <p:spPr>
            <a:xfrm>
              <a:off x="4023841"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Donut 50"/>
            <p:cNvSpPr/>
            <p:nvPr/>
          </p:nvSpPr>
          <p:spPr>
            <a:xfrm>
              <a:off x="4794550" y="444137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onut 51"/>
            <p:cNvSpPr/>
            <p:nvPr/>
          </p:nvSpPr>
          <p:spPr>
            <a:xfrm>
              <a:off x="5573967"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onut 52"/>
            <p:cNvSpPr/>
            <p:nvPr/>
          </p:nvSpPr>
          <p:spPr>
            <a:xfrm>
              <a:off x="6335967" y="4450077"/>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Donut 53"/>
            <p:cNvSpPr/>
            <p:nvPr/>
          </p:nvSpPr>
          <p:spPr>
            <a:xfrm>
              <a:off x="7089258" y="443701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3" name="TextBox 112"/>
          <p:cNvSpPr txBox="1"/>
          <p:nvPr/>
        </p:nvSpPr>
        <p:spPr>
          <a:xfrm>
            <a:off x="2877281" y="5183170"/>
            <a:ext cx="2118511" cy="923330"/>
          </a:xfrm>
          <a:prstGeom prst="rect">
            <a:avLst/>
          </a:prstGeom>
          <a:solidFill>
            <a:srgbClr val="99FF99"/>
          </a:solidFill>
        </p:spPr>
        <p:txBody>
          <a:bodyPr wrap="square" rtlCol="0">
            <a:spAutoFit/>
          </a:bodyPr>
          <a:lstStyle/>
          <a:p>
            <a:pPr algn="ctr"/>
            <a:r>
              <a:rPr lang="en-US" dirty="0"/>
              <a:t>Upholds all things by the word of His power</a:t>
            </a:r>
          </a:p>
        </p:txBody>
      </p:sp>
      <p:sp>
        <p:nvSpPr>
          <p:cNvPr id="138" name="TextBox 137"/>
          <p:cNvSpPr txBox="1"/>
          <p:nvPr/>
        </p:nvSpPr>
        <p:spPr>
          <a:xfrm>
            <a:off x="1564530" y="3164246"/>
            <a:ext cx="2118511" cy="369332"/>
          </a:xfrm>
          <a:prstGeom prst="rect">
            <a:avLst/>
          </a:prstGeom>
          <a:solidFill>
            <a:srgbClr val="99FF99"/>
          </a:solidFill>
        </p:spPr>
        <p:txBody>
          <a:bodyPr wrap="square" rtlCol="0">
            <a:spAutoFit/>
          </a:bodyPr>
          <a:lstStyle/>
          <a:p>
            <a:pPr algn="ctr"/>
            <a:r>
              <a:rPr lang="en-US" dirty="0"/>
              <a:t>Purges our sins</a:t>
            </a:r>
          </a:p>
        </p:txBody>
      </p:sp>
      <p:sp>
        <p:nvSpPr>
          <p:cNvPr id="163" name="TextBox 162"/>
          <p:cNvSpPr txBox="1"/>
          <p:nvPr/>
        </p:nvSpPr>
        <p:spPr>
          <a:xfrm>
            <a:off x="2897109" y="1222280"/>
            <a:ext cx="1473995" cy="923330"/>
          </a:xfrm>
          <a:prstGeom prst="rect">
            <a:avLst/>
          </a:prstGeom>
          <a:solidFill>
            <a:srgbClr val="99FF99"/>
          </a:solidFill>
        </p:spPr>
        <p:txBody>
          <a:bodyPr wrap="square" rtlCol="0">
            <a:spAutoFit/>
          </a:bodyPr>
          <a:lstStyle/>
          <a:p>
            <a:pPr algn="ctr"/>
            <a:r>
              <a:rPr lang="en-US" dirty="0"/>
              <a:t>Reigns at the right hand of the Father</a:t>
            </a:r>
          </a:p>
        </p:txBody>
      </p:sp>
      <p:sp>
        <p:nvSpPr>
          <p:cNvPr id="185" name="TextBox 184"/>
          <p:cNvSpPr txBox="1"/>
          <p:nvPr/>
        </p:nvSpPr>
        <p:spPr>
          <a:xfrm>
            <a:off x="87516" y="6415890"/>
            <a:ext cx="2118511" cy="369332"/>
          </a:xfrm>
          <a:prstGeom prst="rect">
            <a:avLst/>
          </a:prstGeom>
          <a:solidFill>
            <a:srgbClr val="99FF99"/>
          </a:solidFill>
        </p:spPr>
        <p:txBody>
          <a:bodyPr wrap="square" rtlCol="0">
            <a:spAutoFit/>
          </a:bodyPr>
          <a:lstStyle/>
          <a:p>
            <a:pPr algn="ctr"/>
            <a:r>
              <a:rPr lang="en-US" dirty="0"/>
              <a:t>Hebrews 1:2-3</a:t>
            </a:r>
          </a:p>
        </p:txBody>
      </p:sp>
      <p:grpSp>
        <p:nvGrpSpPr>
          <p:cNvPr id="186" name="Group 185"/>
          <p:cNvGrpSpPr/>
          <p:nvPr/>
        </p:nvGrpSpPr>
        <p:grpSpPr>
          <a:xfrm rot="16200000" flipV="1">
            <a:off x="10493312" y="5197036"/>
            <a:ext cx="2863881" cy="246799"/>
            <a:chOff x="374950" y="4419600"/>
            <a:chExt cx="8037860" cy="894805"/>
          </a:xfrm>
        </p:grpSpPr>
        <p:sp>
          <p:nvSpPr>
            <p:cNvPr id="187" name="Donut 1"/>
            <p:cNvSpPr/>
            <p:nvPr/>
          </p:nvSpPr>
          <p:spPr>
            <a:xfrm>
              <a:off x="374950" y="441960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Donut 45"/>
            <p:cNvSpPr/>
            <p:nvPr/>
          </p:nvSpPr>
          <p:spPr>
            <a:xfrm>
              <a:off x="927944" y="4441372"/>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onut 46"/>
            <p:cNvSpPr/>
            <p:nvPr/>
          </p:nvSpPr>
          <p:spPr>
            <a:xfrm>
              <a:off x="1781384" y="4458789"/>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Donut 47"/>
            <p:cNvSpPr/>
            <p:nvPr/>
          </p:nvSpPr>
          <p:spPr>
            <a:xfrm>
              <a:off x="2456299" y="445443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Donut 48"/>
            <p:cNvSpPr/>
            <p:nvPr/>
          </p:nvSpPr>
          <p:spPr>
            <a:xfrm>
              <a:off x="3235716" y="4476205"/>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Donut 49"/>
            <p:cNvSpPr/>
            <p:nvPr/>
          </p:nvSpPr>
          <p:spPr>
            <a:xfrm>
              <a:off x="4023841"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Donut 50"/>
            <p:cNvSpPr/>
            <p:nvPr/>
          </p:nvSpPr>
          <p:spPr>
            <a:xfrm>
              <a:off x="4794550" y="444137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Donut 51"/>
            <p:cNvSpPr/>
            <p:nvPr/>
          </p:nvSpPr>
          <p:spPr>
            <a:xfrm>
              <a:off x="5573967"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Donut 52"/>
            <p:cNvSpPr/>
            <p:nvPr/>
          </p:nvSpPr>
          <p:spPr>
            <a:xfrm>
              <a:off x="6335967" y="4450077"/>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Donut 53"/>
            <p:cNvSpPr/>
            <p:nvPr/>
          </p:nvSpPr>
          <p:spPr>
            <a:xfrm>
              <a:off x="7089258" y="443701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076" name="Picture 4" descr="Image result for jesus christ lds art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933" y="4712800"/>
            <a:ext cx="1481441" cy="2068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099" y="382635"/>
            <a:ext cx="1747885" cy="1979805"/>
          </a:xfrm>
          <a:prstGeom prst="rect">
            <a:avLst/>
          </a:prstGeom>
        </p:spPr>
      </p:pic>
      <p:pic>
        <p:nvPicPr>
          <p:cNvPr id="3078" name="Picture 6" descr="Image result for jesus christ lds arti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2046" y="4119326"/>
            <a:ext cx="1684800" cy="23357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2245" t="895" r="22416" b="60095"/>
          <a:stretch/>
        </p:blipFill>
        <p:spPr bwMode="auto">
          <a:xfrm>
            <a:off x="497940" y="172014"/>
            <a:ext cx="2203435" cy="1448555"/>
          </a:xfrm>
          <a:prstGeom prst="rect">
            <a:avLst/>
          </a:prstGeom>
          <a:noFill/>
          <a:extLst>
            <a:ext uri="{909E8E84-426E-40DD-AFC4-6F175D3DCCD1}">
              <a14:hiddenFill xmlns:a14="http://schemas.microsoft.com/office/drawing/2010/main">
                <a:solidFill>
                  <a:srgbClr val="FFFFFF"/>
                </a:solidFill>
              </a14:hiddenFill>
            </a:ext>
          </a:extLst>
        </p:spPr>
      </p:pic>
      <p:grpSp>
        <p:nvGrpSpPr>
          <p:cNvPr id="212" name="Group 211"/>
          <p:cNvGrpSpPr/>
          <p:nvPr/>
        </p:nvGrpSpPr>
        <p:grpSpPr>
          <a:xfrm rot="16200000" flipV="1">
            <a:off x="-1202256" y="5180438"/>
            <a:ext cx="2863881" cy="246799"/>
            <a:chOff x="374950" y="4419600"/>
            <a:chExt cx="8037860" cy="894805"/>
          </a:xfrm>
        </p:grpSpPr>
        <p:sp>
          <p:nvSpPr>
            <p:cNvPr id="213" name="Donut 1"/>
            <p:cNvSpPr/>
            <p:nvPr/>
          </p:nvSpPr>
          <p:spPr>
            <a:xfrm>
              <a:off x="374950" y="441960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Donut 45"/>
            <p:cNvSpPr/>
            <p:nvPr/>
          </p:nvSpPr>
          <p:spPr>
            <a:xfrm>
              <a:off x="927944" y="4441372"/>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5" name="Donut 46"/>
            <p:cNvSpPr/>
            <p:nvPr/>
          </p:nvSpPr>
          <p:spPr>
            <a:xfrm>
              <a:off x="1781384" y="4458789"/>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6" name="Donut 47"/>
            <p:cNvSpPr/>
            <p:nvPr/>
          </p:nvSpPr>
          <p:spPr>
            <a:xfrm>
              <a:off x="2456299" y="445443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7" name="Donut 48"/>
            <p:cNvSpPr/>
            <p:nvPr/>
          </p:nvSpPr>
          <p:spPr>
            <a:xfrm>
              <a:off x="3235716" y="4476205"/>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Donut 49"/>
            <p:cNvSpPr/>
            <p:nvPr/>
          </p:nvSpPr>
          <p:spPr>
            <a:xfrm>
              <a:off x="4023841"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9" name="Donut 50"/>
            <p:cNvSpPr/>
            <p:nvPr/>
          </p:nvSpPr>
          <p:spPr>
            <a:xfrm>
              <a:off x="4794550" y="4441370"/>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0" name="Donut 51"/>
            <p:cNvSpPr/>
            <p:nvPr/>
          </p:nvSpPr>
          <p:spPr>
            <a:xfrm>
              <a:off x="5573967" y="444572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1" name="Donut 52"/>
            <p:cNvSpPr/>
            <p:nvPr/>
          </p:nvSpPr>
          <p:spPr>
            <a:xfrm>
              <a:off x="6335967" y="4450077"/>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2" name="Donut 53"/>
            <p:cNvSpPr/>
            <p:nvPr/>
          </p:nvSpPr>
          <p:spPr>
            <a:xfrm>
              <a:off x="7089258" y="4437014"/>
              <a:ext cx="1323552" cy="838200"/>
            </a:xfrm>
            <a:prstGeom prst="donut">
              <a:avLst>
                <a:gd name="adj" fmla="val 13571"/>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23" name="Picture 222"/>
          <p:cNvPicPr>
            <a:picLocks noChangeAspect="1"/>
          </p:cNvPicPr>
          <p:nvPr/>
        </p:nvPicPr>
        <p:blipFill rotWithShape="1">
          <a:blip r:embed="rId6"/>
          <a:srcRect l="33862" t="33267" r="58118" b="53664"/>
          <a:stretch/>
        </p:blipFill>
        <p:spPr>
          <a:xfrm>
            <a:off x="1774480" y="3748134"/>
            <a:ext cx="1348966" cy="1236551"/>
          </a:xfrm>
          <a:prstGeom prst="rect">
            <a:avLst/>
          </a:prstGeom>
        </p:spPr>
      </p:pic>
      <p:pic>
        <p:nvPicPr>
          <p:cNvPr id="4" name="Picture 3" descr="A picture containing outdoor object, star&#10;&#10;Description automatically generated">
            <a:extLst>
              <a:ext uri="{FF2B5EF4-FFF2-40B4-BE49-F238E27FC236}">
                <a16:creationId xmlns:a16="http://schemas.microsoft.com/office/drawing/2014/main" id="{0300E36F-527F-AF10-6DE1-1FD85B1F46DB}"/>
              </a:ext>
            </a:extLst>
          </p:cNvPr>
          <p:cNvPicPr>
            <a:picLocks noChangeAspect="1"/>
          </p:cNvPicPr>
          <p:nvPr/>
        </p:nvPicPr>
        <p:blipFill rotWithShape="1">
          <a:blip r:embed="rId7">
            <a:extLst>
              <a:ext uri="{28A0092B-C50C-407E-A947-70E740481C1C}">
                <a14:useLocalDpi xmlns:a14="http://schemas.microsoft.com/office/drawing/2010/main" val="0"/>
              </a:ext>
            </a:extLst>
          </a:blip>
          <a:srcRect l="4693" t="4323" r="3606" b="7671"/>
          <a:stretch/>
        </p:blipFill>
        <p:spPr>
          <a:xfrm>
            <a:off x="4947592" y="1045847"/>
            <a:ext cx="2280620" cy="1463707"/>
          </a:xfrm>
          <a:prstGeom prst="rect">
            <a:avLst/>
          </a:prstGeom>
        </p:spPr>
      </p:pic>
    </p:spTree>
    <p:extLst>
      <p:ext uri="{BB962C8B-B14F-4D97-AF65-F5344CB8AC3E}">
        <p14:creationId xmlns:p14="http://schemas.microsoft.com/office/powerpoint/2010/main" val="23803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62" grpId="0" animBg="1"/>
      <p:bldP spid="88" grpId="0" animBg="1"/>
      <p:bldP spid="113" grpId="0" animBg="1"/>
      <p:bldP spid="138" grpId="0" animBg="1"/>
      <p:bldP spid="1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14174" y="2475642"/>
            <a:ext cx="4343400" cy="2677656"/>
          </a:xfrm>
          <a:prstGeom prst="rect">
            <a:avLst/>
          </a:prstGeom>
          <a:noFill/>
        </p:spPr>
        <p:txBody>
          <a:bodyPr wrap="square" rtlCol="0">
            <a:spAutoFit/>
          </a:bodyPr>
          <a:lstStyle/>
          <a:p>
            <a:r>
              <a:rPr lang="en-US" sz="2800" i="1" dirty="0">
                <a:solidFill>
                  <a:srgbClr val="FFFF00"/>
                </a:solidFill>
              </a:rPr>
              <a:t>“If ye had known me, ye should have known my Father also: and from henceforth ye known him, and have seen him.”</a:t>
            </a:r>
          </a:p>
          <a:p>
            <a:r>
              <a:rPr lang="en-US" sz="2800" i="1" dirty="0">
                <a:solidFill>
                  <a:srgbClr val="FFFF00"/>
                </a:solidFill>
              </a:rPr>
              <a:t>—John 14:7</a:t>
            </a:r>
          </a:p>
        </p:txBody>
      </p:sp>
      <p:sp>
        <p:nvSpPr>
          <p:cNvPr id="4" name="TextBox 3"/>
          <p:cNvSpPr txBox="1"/>
          <p:nvPr/>
        </p:nvSpPr>
        <p:spPr>
          <a:xfrm>
            <a:off x="457954" y="1163371"/>
            <a:ext cx="4343400" cy="1384995"/>
          </a:xfrm>
          <a:prstGeom prst="rect">
            <a:avLst/>
          </a:prstGeom>
          <a:noFill/>
        </p:spPr>
        <p:txBody>
          <a:bodyPr wrap="square" rtlCol="0">
            <a:spAutoFit/>
          </a:bodyPr>
          <a:lstStyle/>
          <a:p>
            <a:r>
              <a:rPr lang="en-US" sz="2800" dirty="0">
                <a:solidFill>
                  <a:srgbClr val="FFFF00"/>
                </a:solidFill>
              </a:rPr>
              <a:t>“Who being the brightness of his glory, and the express image of his person…”</a:t>
            </a:r>
          </a:p>
        </p:txBody>
      </p:sp>
      <p:sp>
        <p:nvSpPr>
          <p:cNvPr id="5" name="TextBox 4"/>
          <p:cNvSpPr txBox="1"/>
          <p:nvPr/>
        </p:nvSpPr>
        <p:spPr>
          <a:xfrm>
            <a:off x="262549" y="152400"/>
            <a:ext cx="11778559" cy="923330"/>
          </a:xfrm>
          <a:prstGeom prst="rect">
            <a:avLst/>
          </a:prstGeom>
          <a:noFill/>
        </p:spPr>
        <p:txBody>
          <a:bodyPr wrap="square" rtlCol="0">
            <a:spAutoFit/>
          </a:bodyPr>
          <a:lstStyle/>
          <a:p>
            <a:pPr algn="ctr"/>
            <a:r>
              <a:rPr lang="en-US" sz="5400" dirty="0">
                <a:solidFill>
                  <a:schemeClr val="bg1">
                    <a:lumMod val="95000"/>
                  </a:schemeClr>
                </a:solidFill>
                <a:latin typeface="Poor Richard" panose="02080502050505020702" pitchFamily="18" charset="0"/>
                <a:ea typeface="DaddysGirl" pitchFamily="2" charset="0"/>
              </a:rPr>
              <a:t>Physical Characters of Jesus Christ</a:t>
            </a:r>
          </a:p>
        </p:txBody>
      </p:sp>
      <p:sp>
        <p:nvSpPr>
          <p:cNvPr id="6" name="TextBox 5"/>
          <p:cNvSpPr txBox="1"/>
          <p:nvPr/>
        </p:nvSpPr>
        <p:spPr>
          <a:xfrm>
            <a:off x="93552" y="6334780"/>
            <a:ext cx="4343400" cy="523220"/>
          </a:xfrm>
          <a:prstGeom prst="rect">
            <a:avLst/>
          </a:prstGeom>
          <a:noFill/>
        </p:spPr>
        <p:txBody>
          <a:bodyPr wrap="square" rtlCol="0">
            <a:spAutoFit/>
          </a:bodyPr>
          <a:lstStyle/>
          <a:p>
            <a:r>
              <a:rPr lang="en-US" sz="2800" dirty="0">
                <a:solidFill>
                  <a:schemeClr val="bg1">
                    <a:lumMod val="95000"/>
                  </a:schemeClr>
                </a:solidFill>
              </a:rPr>
              <a:t>Hebrews 1:3</a:t>
            </a:r>
          </a:p>
        </p:txBody>
      </p:sp>
      <p:pic>
        <p:nvPicPr>
          <p:cNvPr id="7" name="Picture 6" descr="Image result for jesus christ lds art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878" y="2773619"/>
            <a:ext cx="2766468" cy="38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59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6720" y="0"/>
            <a:ext cx="11778559" cy="923330"/>
          </a:xfrm>
          <a:prstGeom prst="rect">
            <a:avLst/>
          </a:prstGeom>
          <a:noFill/>
        </p:spPr>
        <p:txBody>
          <a:bodyPr wrap="square" rtlCol="0">
            <a:spAutoFit/>
          </a:bodyPr>
          <a:lstStyle/>
          <a:p>
            <a:pPr algn="ctr"/>
            <a:r>
              <a:rPr lang="en-US" sz="5400" dirty="0">
                <a:solidFill>
                  <a:schemeClr val="bg1">
                    <a:lumMod val="95000"/>
                  </a:schemeClr>
                </a:solidFill>
                <a:latin typeface="Poor Richard" panose="02080502050505020702" pitchFamily="18" charset="0"/>
                <a:ea typeface="DaddysGirl" pitchFamily="2" charset="0"/>
              </a:rPr>
              <a:t>Titles and Roles of the Savior</a:t>
            </a:r>
          </a:p>
        </p:txBody>
      </p:sp>
      <p:grpSp>
        <p:nvGrpSpPr>
          <p:cNvPr id="24" name="Group 23">
            <a:extLst>
              <a:ext uri="{FF2B5EF4-FFF2-40B4-BE49-F238E27FC236}">
                <a16:creationId xmlns:a16="http://schemas.microsoft.com/office/drawing/2014/main" id="{0E84CF98-53B8-4667-8B3D-EC2D18F0BDFD}"/>
              </a:ext>
            </a:extLst>
          </p:cNvPr>
          <p:cNvGrpSpPr/>
          <p:nvPr/>
        </p:nvGrpSpPr>
        <p:grpSpPr>
          <a:xfrm>
            <a:off x="405568" y="1163371"/>
            <a:ext cx="2877128" cy="2526869"/>
            <a:chOff x="405568" y="1163371"/>
            <a:chExt cx="2877128" cy="2526869"/>
          </a:xfrm>
        </p:grpSpPr>
        <p:sp>
          <p:nvSpPr>
            <p:cNvPr id="4" name="TextBox 3"/>
            <p:cNvSpPr txBox="1"/>
            <p:nvPr/>
          </p:nvSpPr>
          <p:spPr>
            <a:xfrm>
              <a:off x="457954" y="1163371"/>
              <a:ext cx="2824742" cy="461665"/>
            </a:xfrm>
            <a:prstGeom prst="rect">
              <a:avLst/>
            </a:prstGeom>
            <a:solidFill>
              <a:schemeClr val="accent2">
                <a:lumMod val="50000"/>
              </a:schemeClr>
            </a:solidFill>
          </p:spPr>
          <p:txBody>
            <a:bodyPr wrap="square" rtlCol="0">
              <a:spAutoFit/>
            </a:bodyPr>
            <a:lstStyle/>
            <a:p>
              <a:pPr algn="ctr"/>
              <a:r>
                <a:rPr lang="en-US" sz="2400" dirty="0">
                  <a:solidFill>
                    <a:srgbClr val="FFFF00"/>
                  </a:solidFill>
                </a:rPr>
                <a:t>Hebrews 1:1-3,10</a:t>
              </a:r>
            </a:p>
          </p:txBody>
        </p:sp>
        <p:pic>
          <p:nvPicPr>
            <p:cNvPr id="13" name="Picture 12" descr="A picture containing text, star, outdoor object&#10;&#10;Description automatically generated">
              <a:extLst>
                <a:ext uri="{FF2B5EF4-FFF2-40B4-BE49-F238E27FC236}">
                  <a16:creationId xmlns:a16="http://schemas.microsoft.com/office/drawing/2014/main" id="{64657B7F-B38F-3023-E191-453F4FBAF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68" y="1886574"/>
              <a:ext cx="2877128" cy="1803666"/>
            </a:xfrm>
            <a:prstGeom prst="rect">
              <a:avLst/>
            </a:prstGeom>
            <a:ln>
              <a:noFill/>
            </a:ln>
            <a:effectLst>
              <a:softEdge rad="112500"/>
            </a:effectLst>
          </p:spPr>
        </p:pic>
      </p:grpSp>
      <p:grpSp>
        <p:nvGrpSpPr>
          <p:cNvPr id="25" name="Group 24">
            <a:extLst>
              <a:ext uri="{FF2B5EF4-FFF2-40B4-BE49-F238E27FC236}">
                <a16:creationId xmlns:a16="http://schemas.microsoft.com/office/drawing/2014/main" id="{A5D1FA46-0D2F-AC77-C163-06BC6346BA21}"/>
              </a:ext>
            </a:extLst>
          </p:cNvPr>
          <p:cNvGrpSpPr/>
          <p:nvPr/>
        </p:nvGrpSpPr>
        <p:grpSpPr>
          <a:xfrm>
            <a:off x="4666132" y="1133795"/>
            <a:ext cx="2824742" cy="2510035"/>
            <a:chOff x="4666132" y="1133795"/>
            <a:chExt cx="2824742" cy="2510035"/>
          </a:xfrm>
        </p:grpSpPr>
        <p:sp>
          <p:nvSpPr>
            <p:cNvPr id="8" name="TextBox 7">
              <a:extLst>
                <a:ext uri="{FF2B5EF4-FFF2-40B4-BE49-F238E27FC236}">
                  <a16:creationId xmlns:a16="http://schemas.microsoft.com/office/drawing/2014/main" id="{CCC809F6-A5A5-1338-A9B3-F1CE648AEB89}"/>
                </a:ext>
              </a:extLst>
            </p:cNvPr>
            <p:cNvSpPr txBox="1"/>
            <p:nvPr/>
          </p:nvSpPr>
          <p:spPr>
            <a:xfrm>
              <a:off x="4666132" y="1133795"/>
              <a:ext cx="2824742" cy="461665"/>
            </a:xfrm>
            <a:prstGeom prst="rect">
              <a:avLst/>
            </a:prstGeom>
            <a:solidFill>
              <a:schemeClr val="accent2">
                <a:lumMod val="50000"/>
              </a:schemeClr>
            </a:solidFill>
          </p:spPr>
          <p:txBody>
            <a:bodyPr wrap="square" rtlCol="0">
              <a:spAutoFit/>
            </a:bodyPr>
            <a:lstStyle/>
            <a:p>
              <a:pPr algn="ctr"/>
              <a:r>
                <a:rPr lang="en-US" sz="2400" dirty="0">
                  <a:solidFill>
                    <a:srgbClr val="FFFF00"/>
                  </a:solidFill>
                </a:rPr>
                <a:t>Hebrews 2:9-10, 17</a:t>
              </a:r>
            </a:p>
          </p:txBody>
        </p:sp>
        <p:pic>
          <p:nvPicPr>
            <p:cNvPr id="17" name="Picture 16" descr="A person with a beard&#10;&#10;Description automatically generated with medium confidence">
              <a:extLst>
                <a:ext uri="{FF2B5EF4-FFF2-40B4-BE49-F238E27FC236}">
                  <a16:creationId xmlns:a16="http://schemas.microsoft.com/office/drawing/2014/main" id="{49638F16-8DE1-C108-9E45-1CFBEEF5B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158" y="1781012"/>
              <a:ext cx="1862818" cy="1862818"/>
            </a:xfrm>
            <a:prstGeom prst="rect">
              <a:avLst/>
            </a:prstGeom>
            <a:ln>
              <a:noFill/>
            </a:ln>
            <a:effectLst>
              <a:softEdge rad="112500"/>
            </a:effectLst>
          </p:spPr>
        </p:pic>
      </p:grpSp>
      <p:grpSp>
        <p:nvGrpSpPr>
          <p:cNvPr id="27" name="Group 26">
            <a:extLst>
              <a:ext uri="{FF2B5EF4-FFF2-40B4-BE49-F238E27FC236}">
                <a16:creationId xmlns:a16="http://schemas.microsoft.com/office/drawing/2014/main" id="{97680120-F470-0E3F-5B0B-30FFA42B5D9B}"/>
              </a:ext>
            </a:extLst>
          </p:cNvPr>
          <p:cNvGrpSpPr/>
          <p:nvPr/>
        </p:nvGrpSpPr>
        <p:grpSpPr>
          <a:xfrm>
            <a:off x="2142687" y="4308216"/>
            <a:ext cx="2857500" cy="2272330"/>
            <a:chOff x="2142687" y="4308216"/>
            <a:chExt cx="2857500" cy="2272330"/>
          </a:xfrm>
        </p:grpSpPr>
        <p:sp>
          <p:nvSpPr>
            <p:cNvPr id="10" name="TextBox 9">
              <a:extLst>
                <a:ext uri="{FF2B5EF4-FFF2-40B4-BE49-F238E27FC236}">
                  <a16:creationId xmlns:a16="http://schemas.microsoft.com/office/drawing/2014/main" id="{F7FAFA30-332C-058A-C912-B59BE89D8B36}"/>
                </a:ext>
              </a:extLst>
            </p:cNvPr>
            <p:cNvSpPr txBox="1"/>
            <p:nvPr/>
          </p:nvSpPr>
          <p:spPr>
            <a:xfrm>
              <a:off x="2159066" y="4308216"/>
              <a:ext cx="2824742" cy="461665"/>
            </a:xfrm>
            <a:prstGeom prst="rect">
              <a:avLst/>
            </a:prstGeom>
            <a:solidFill>
              <a:schemeClr val="accent2">
                <a:lumMod val="50000"/>
              </a:schemeClr>
            </a:solidFill>
          </p:spPr>
          <p:txBody>
            <a:bodyPr wrap="square" rtlCol="0">
              <a:spAutoFit/>
            </a:bodyPr>
            <a:lstStyle/>
            <a:p>
              <a:pPr algn="ctr"/>
              <a:r>
                <a:rPr lang="en-US" sz="2400" dirty="0">
                  <a:solidFill>
                    <a:srgbClr val="FFFF00"/>
                  </a:solidFill>
                </a:rPr>
                <a:t>Hebrews 5:8-10</a:t>
              </a:r>
            </a:p>
          </p:txBody>
        </p:sp>
        <p:pic>
          <p:nvPicPr>
            <p:cNvPr id="19" name="Picture 18" descr="A picture containing dress&#10;&#10;Description automatically generated">
              <a:extLst>
                <a:ext uri="{FF2B5EF4-FFF2-40B4-BE49-F238E27FC236}">
                  <a16:creationId xmlns:a16="http://schemas.microsoft.com/office/drawing/2014/main" id="{145C9011-A037-9AC2-6D6B-412C1E440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687" y="4980346"/>
              <a:ext cx="2857500" cy="1600200"/>
            </a:xfrm>
            <a:prstGeom prst="rect">
              <a:avLst/>
            </a:prstGeom>
            <a:ln>
              <a:noFill/>
            </a:ln>
            <a:effectLst>
              <a:softEdge rad="112500"/>
            </a:effectLst>
          </p:spPr>
        </p:pic>
      </p:grpSp>
      <p:grpSp>
        <p:nvGrpSpPr>
          <p:cNvPr id="28" name="Group 27">
            <a:extLst>
              <a:ext uri="{FF2B5EF4-FFF2-40B4-BE49-F238E27FC236}">
                <a16:creationId xmlns:a16="http://schemas.microsoft.com/office/drawing/2014/main" id="{FB4D3DF9-E478-309E-2FB1-6E2D3A2E8BE2}"/>
              </a:ext>
            </a:extLst>
          </p:cNvPr>
          <p:cNvGrpSpPr/>
          <p:nvPr/>
        </p:nvGrpSpPr>
        <p:grpSpPr>
          <a:xfrm>
            <a:off x="6341510" y="4275835"/>
            <a:ext cx="2824742" cy="2753575"/>
            <a:chOff x="6341510" y="4275835"/>
            <a:chExt cx="2824742" cy="2753575"/>
          </a:xfrm>
        </p:grpSpPr>
        <p:sp>
          <p:nvSpPr>
            <p:cNvPr id="11" name="TextBox 10">
              <a:extLst>
                <a:ext uri="{FF2B5EF4-FFF2-40B4-BE49-F238E27FC236}">
                  <a16:creationId xmlns:a16="http://schemas.microsoft.com/office/drawing/2014/main" id="{1550A081-91EB-7C36-ACDF-4D46218DCB75}"/>
                </a:ext>
              </a:extLst>
            </p:cNvPr>
            <p:cNvSpPr txBox="1"/>
            <p:nvPr/>
          </p:nvSpPr>
          <p:spPr>
            <a:xfrm>
              <a:off x="6341510" y="4275835"/>
              <a:ext cx="2824742" cy="461665"/>
            </a:xfrm>
            <a:prstGeom prst="rect">
              <a:avLst/>
            </a:prstGeom>
            <a:solidFill>
              <a:schemeClr val="accent2">
                <a:lumMod val="50000"/>
              </a:schemeClr>
            </a:solidFill>
          </p:spPr>
          <p:txBody>
            <a:bodyPr wrap="square" rtlCol="0">
              <a:spAutoFit/>
            </a:bodyPr>
            <a:lstStyle/>
            <a:p>
              <a:pPr algn="ctr"/>
              <a:r>
                <a:rPr lang="en-US" sz="2400" dirty="0">
                  <a:solidFill>
                    <a:srgbClr val="FFFF00"/>
                  </a:solidFill>
                </a:rPr>
                <a:t>Hebrews 9:11-16</a:t>
              </a:r>
            </a:p>
          </p:txBody>
        </p:sp>
        <p:pic>
          <p:nvPicPr>
            <p:cNvPr id="21" name="Picture 20" descr="A picture containing light&#10;&#10;Description automatically generated">
              <a:extLst>
                <a:ext uri="{FF2B5EF4-FFF2-40B4-BE49-F238E27FC236}">
                  <a16:creationId xmlns:a16="http://schemas.microsoft.com/office/drawing/2014/main" id="{4984D0BE-D95B-CE11-57A3-724B6BF9853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02" b="89744" l="8025" r="90741">
                          <a14:foregroundMark x1="8025" y1="61538" x2="8025" y2="76068"/>
                          <a14:foregroundMark x1="29630" y1="93162" x2="63580" y2="94017"/>
                          <a14:foregroundMark x1="63580" y1="94017" x2="88889" y2="81624"/>
                          <a14:foregroundMark x1="88889" y1="81624" x2="90741" y2="57265"/>
                          <a14:foregroundMark x1="90741" y1="57265" x2="84568" y2="47863"/>
                        </a14:backgroundRemoval>
                      </a14:imgEffect>
                    </a14:imgLayer>
                  </a14:imgProps>
                </a:ext>
                <a:ext uri="{28A0092B-C50C-407E-A947-70E740481C1C}">
                  <a14:useLocalDpi xmlns:a14="http://schemas.microsoft.com/office/drawing/2010/main" val="0"/>
                </a:ext>
              </a:extLst>
            </a:blip>
            <a:stretch>
              <a:fillRect/>
            </a:stretch>
          </p:blipFill>
          <p:spPr>
            <a:xfrm>
              <a:off x="7085976" y="4564726"/>
              <a:ext cx="1706320" cy="2464684"/>
            </a:xfrm>
            <a:prstGeom prst="rect">
              <a:avLst/>
            </a:prstGeom>
          </p:spPr>
        </p:pic>
      </p:grpSp>
      <p:grpSp>
        <p:nvGrpSpPr>
          <p:cNvPr id="26" name="Group 25">
            <a:extLst>
              <a:ext uri="{FF2B5EF4-FFF2-40B4-BE49-F238E27FC236}">
                <a16:creationId xmlns:a16="http://schemas.microsoft.com/office/drawing/2014/main" id="{AF81BBB5-2932-773B-92DD-CC7B62ECE92A}"/>
              </a:ext>
            </a:extLst>
          </p:cNvPr>
          <p:cNvGrpSpPr/>
          <p:nvPr/>
        </p:nvGrpSpPr>
        <p:grpSpPr>
          <a:xfrm>
            <a:off x="8639242" y="1075737"/>
            <a:ext cx="2824742" cy="3071155"/>
            <a:chOff x="8639242" y="1075737"/>
            <a:chExt cx="2824742" cy="3071155"/>
          </a:xfrm>
        </p:grpSpPr>
        <p:sp>
          <p:nvSpPr>
            <p:cNvPr id="9" name="TextBox 8">
              <a:extLst>
                <a:ext uri="{FF2B5EF4-FFF2-40B4-BE49-F238E27FC236}">
                  <a16:creationId xmlns:a16="http://schemas.microsoft.com/office/drawing/2014/main" id="{1CFC87DC-F6AB-8786-54A4-E7C2DF99395B}"/>
                </a:ext>
              </a:extLst>
            </p:cNvPr>
            <p:cNvSpPr txBox="1"/>
            <p:nvPr/>
          </p:nvSpPr>
          <p:spPr>
            <a:xfrm>
              <a:off x="8639242" y="1075737"/>
              <a:ext cx="2824742" cy="461665"/>
            </a:xfrm>
            <a:prstGeom prst="rect">
              <a:avLst/>
            </a:prstGeom>
            <a:solidFill>
              <a:schemeClr val="accent2">
                <a:lumMod val="50000"/>
              </a:schemeClr>
            </a:solidFill>
          </p:spPr>
          <p:txBody>
            <a:bodyPr wrap="square" rtlCol="0">
              <a:spAutoFit/>
            </a:bodyPr>
            <a:lstStyle/>
            <a:p>
              <a:pPr algn="ctr"/>
              <a:r>
                <a:rPr lang="en-US" sz="2400" dirty="0">
                  <a:solidFill>
                    <a:srgbClr val="FFFF00"/>
                  </a:solidFill>
                </a:rPr>
                <a:t>Hebrews 3:1</a:t>
              </a:r>
            </a:p>
          </p:txBody>
        </p:sp>
        <p:pic>
          <p:nvPicPr>
            <p:cNvPr id="23" name="Picture 22" descr="A person wearing a robe&#10;&#10;Description automatically generated with low confidence">
              <a:extLst>
                <a:ext uri="{FF2B5EF4-FFF2-40B4-BE49-F238E27FC236}">
                  <a16:creationId xmlns:a16="http://schemas.microsoft.com/office/drawing/2014/main" id="{78C8B86C-937A-8521-1609-AD8C295CF3C2}"/>
                </a:ext>
              </a:extLst>
            </p:cNvPr>
            <p:cNvPicPr>
              <a:picLocks noChangeAspect="1"/>
            </p:cNvPicPr>
            <p:nvPr/>
          </p:nvPicPr>
          <p:blipFill rotWithShape="1">
            <a:blip r:embed="rId7">
              <a:extLst>
                <a:ext uri="{28A0092B-C50C-407E-A947-70E740481C1C}">
                  <a14:useLocalDpi xmlns:a14="http://schemas.microsoft.com/office/drawing/2010/main" val="0"/>
                </a:ext>
              </a:extLst>
            </a:blip>
            <a:srcRect r="1957" b="8413"/>
            <a:stretch/>
          </p:blipFill>
          <p:spPr>
            <a:xfrm>
              <a:off x="9026438" y="1537402"/>
              <a:ext cx="2095054" cy="2609490"/>
            </a:xfrm>
            <a:prstGeom prst="ellipse">
              <a:avLst/>
            </a:prstGeom>
            <a:ln>
              <a:noFill/>
            </a:ln>
            <a:effectLst>
              <a:softEdge rad="112500"/>
            </a:effectLst>
          </p:spPr>
        </p:pic>
      </p:grpSp>
      <p:sp>
        <p:nvSpPr>
          <p:cNvPr id="29" name="TextBox 28">
            <a:extLst>
              <a:ext uri="{FF2B5EF4-FFF2-40B4-BE49-F238E27FC236}">
                <a16:creationId xmlns:a16="http://schemas.microsoft.com/office/drawing/2014/main" id="{6FC28160-8B8F-766A-2D66-A519D041593A}"/>
              </a:ext>
            </a:extLst>
          </p:cNvPr>
          <p:cNvSpPr txBox="1"/>
          <p:nvPr/>
        </p:nvSpPr>
        <p:spPr>
          <a:xfrm>
            <a:off x="9890613" y="4045003"/>
            <a:ext cx="1166648" cy="230832"/>
          </a:xfrm>
          <a:prstGeom prst="rect">
            <a:avLst/>
          </a:prstGeom>
          <a:noFill/>
        </p:spPr>
        <p:txBody>
          <a:bodyPr wrap="square" rtlCol="0">
            <a:spAutoFit/>
          </a:bodyPr>
          <a:lstStyle/>
          <a:p>
            <a:r>
              <a:rPr lang="en-US" sz="900" dirty="0">
                <a:solidFill>
                  <a:schemeClr val="bg1"/>
                </a:solidFill>
              </a:rPr>
              <a:t>Joseph Brickey</a:t>
            </a:r>
          </a:p>
        </p:txBody>
      </p:sp>
    </p:spTree>
    <p:extLst>
      <p:ext uri="{BB962C8B-B14F-4D97-AF65-F5344CB8AC3E}">
        <p14:creationId xmlns:p14="http://schemas.microsoft.com/office/powerpoint/2010/main" val="335831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11062</Words>
  <Application>Microsoft Office PowerPoint</Application>
  <PresentationFormat>Widescreen</PresentationFormat>
  <Paragraphs>569</Paragraphs>
  <Slides>60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Rockwell Extra Bold</vt:lpstr>
      <vt:lpstr>Open Sans</vt:lpstr>
      <vt:lpstr>Palatino</vt:lpstr>
      <vt:lpstr>Georgia</vt:lpstr>
      <vt:lpstr>Poor Richard</vt:lpstr>
      <vt:lpstr>Calibri</vt:lpstr>
      <vt:lpstr>Comic Sans MS</vt:lpstr>
      <vt:lpstr>Abadi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5</cp:revision>
  <dcterms:created xsi:type="dcterms:W3CDTF">2023-03-28T20:53:45Z</dcterms:created>
  <dcterms:modified xsi:type="dcterms:W3CDTF">2023-04-11T17:18:47Z</dcterms:modified>
</cp:coreProperties>
</file>